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422" r:id="rId4"/>
    <p:sldId id="402" r:id="rId5"/>
    <p:sldId id="410" r:id="rId6"/>
    <p:sldId id="408" r:id="rId7"/>
    <p:sldId id="411" r:id="rId8"/>
    <p:sldId id="409" r:id="rId9"/>
    <p:sldId id="403" r:id="rId10"/>
    <p:sldId id="404" r:id="rId11"/>
    <p:sldId id="421" r:id="rId12"/>
    <p:sldId id="413" r:id="rId13"/>
    <p:sldId id="414" r:id="rId14"/>
    <p:sldId id="415" r:id="rId15"/>
    <p:sldId id="416" r:id="rId16"/>
    <p:sldId id="405" r:id="rId17"/>
    <p:sldId id="346" r:id="rId18"/>
    <p:sldId id="351" r:id="rId19"/>
    <p:sldId id="350" r:id="rId20"/>
    <p:sldId id="406" r:id="rId21"/>
    <p:sldId id="407" r:id="rId22"/>
    <p:sldId id="418" r:id="rId23"/>
    <p:sldId id="419" r:id="rId24"/>
    <p:sldId id="362" r:id="rId25"/>
    <p:sldId id="420" r:id="rId26"/>
    <p:sldId id="363" r:id="rId27"/>
    <p:sldId id="369" r:id="rId28"/>
    <p:sldId id="368" r:id="rId29"/>
    <p:sldId id="367" r:id="rId30"/>
    <p:sldId id="424" r:id="rId31"/>
    <p:sldId id="436" r:id="rId32"/>
    <p:sldId id="437" r:id="rId33"/>
    <p:sldId id="425" r:id="rId34"/>
    <p:sldId id="426" r:id="rId35"/>
    <p:sldId id="42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50" r:id="rId47"/>
    <p:sldId id="448" r:id="rId48"/>
    <p:sldId id="449" r:id="rId49"/>
    <p:sldId id="451" r:id="rId50"/>
    <p:sldId id="452" r:id="rId51"/>
    <p:sldId id="453" r:id="rId52"/>
    <p:sldId id="454" r:id="rId53"/>
    <p:sldId id="455" r:id="rId54"/>
    <p:sldId id="459" r:id="rId55"/>
    <p:sldId id="460" r:id="rId56"/>
    <p:sldId id="461" r:id="rId57"/>
    <p:sldId id="462" r:id="rId58"/>
    <p:sldId id="472" r:id="rId59"/>
    <p:sldId id="463" r:id="rId60"/>
    <p:sldId id="464" r:id="rId61"/>
    <p:sldId id="465" r:id="rId62"/>
    <p:sldId id="466" r:id="rId63"/>
    <p:sldId id="473" r:id="rId64"/>
    <p:sldId id="423" r:id="rId65"/>
    <p:sldId id="474" r:id="rId66"/>
    <p:sldId id="320" r:id="rId67"/>
    <p:sldId id="344" r:id="rId68"/>
    <p:sldId id="475" r:id="rId69"/>
    <p:sldId id="476" r:id="rId70"/>
    <p:sldId id="477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CC0099"/>
    <a:srgbClr val="FF33CC"/>
    <a:srgbClr val="FF0000"/>
    <a:srgbClr val="E0E0E0"/>
    <a:srgbClr val="C9C9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4" autoAdjust="0"/>
    <p:restoredTop sz="96923" autoAdjust="0"/>
  </p:normalViewPr>
  <p:slideViewPr>
    <p:cSldViewPr>
      <p:cViewPr>
        <p:scale>
          <a:sx n="70" d="100"/>
          <a:sy n="70" d="100"/>
        </p:scale>
        <p:origin x="-105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D6AB57-DD39-451D-9FA6-77AC20E4CE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8CCD5-757D-45D9-8AB7-AE035A203559}" type="slidenum">
              <a:rPr lang="en-US"/>
              <a:pPr/>
              <a:t>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8CCD5-757D-45D9-8AB7-AE035A203559}" type="slidenum">
              <a:rPr lang="en-US"/>
              <a:pPr/>
              <a:t>3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8CCD5-757D-45D9-8AB7-AE035A203559}" type="slidenum">
              <a:rPr lang="en-US"/>
              <a:pPr/>
              <a:t>64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8CCD5-757D-45D9-8AB7-AE035A203559}" type="slidenum">
              <a:rPr lang="en-US"/>
              <a:pPr/>
              <a:t>65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AE651D7E-1859-4398-BA5E-451E2BBDE8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C50143C9-134C-49F7-AC24-7ED82EC718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B978095-F266-4319-BFEE-7D5E6E2152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172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84C36F2-E8C1-41FF-9AC3-96F7DC97F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38D66F03-3627-42E0-B7BF-E999D522C9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1329A24E-F592-4B3C-AA68-B601A8F293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CD9A9A9C-D219-44E3-8237-00231984F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47F7AC92-0784-4819-B212-988E2DD8E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9EF7BD8-A516-4E6F-B06C-D3A40AD5EA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EA47CB4-40A7-4C32-B0D2-B00D38D71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2F7BB7B7-B5FC-4F23-B8B0-6A2880ADE9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DDB5282-0F64-4054-AA14-F7DC01AF4F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521450"/>
            <a:ext cx="518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Data Structures and Algorithms in Java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r>
              <a:rPr lang="en-US"/>
              <a:t> </a:t>
            </a:r>
            <a:fld id="{EB4FE6D8-1845-4AED-8561-BFD7725B2C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2441575"/>
          </a:xfrm>
        </p:spPr>
        <p:txBody>
          <a:bodyPr/>
          <a:lstStyle/>
          <a:p>
            <a:r>
              <a:rPr lang="en-US" sz="4000"/>
              <a:t>Chapter 5</a:t>
            </a:r>
            <a:r>
              <a:rPr lang="en-US" sz="3600"/>
              <a:t/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 sz="4000" smtClean="0"/>
              <a:t>Recursion</a:t>
            </a:r>
            <a:br>
              <a:rPr lang="en-US" sz="4000" smtClean="0"/>
            </a:br>
            <a:r>
              <a:rPr lang="en-US" sz="4000" smtClean="0"/>
              <a:t>Đệ: đưa ra/ Quy: quay về</a:t>
            </a:r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implement recursive function?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Analyse operation using recursive view then express it using pseudo-code.</a:t>
            </a:r>
          </a:p>
          <a:p>
            <a:r>
              <a:rPr lang="en-US" smtClean="0"/>
              <a:t>Implementing exactly pseudo-code.</a:t>
            </a:r>
          </a:p>
          <a:p>
            <a:r>
              <a:rPr lang="en-US" b="1" smtClean="0"/>
              <a:t>Example: Calculate factorial of the integer n</a:t>
            </a:r>
          </a:p>
          <a:p>
            <a:pPr>
              <a:buFontTx/>
              <a:buChar char="-"/>
            </a:pPr>
            <a:r>
              <a:rPr lang="en-US" smtClean="0"/>
              <a:t>Analysis:     n! = </a:t>
            </a:r>
            <a:r>
              <a:rPr lang="en-US" u="sng" smtClean="0">
                <a:solidFill>
                  <a:srgbClr val="0000CC"/>
                </a:solidFill>
              </a:rPr>
              <a:t>1*2*3*4*5* …. * (n-2)*(n-1)</a:t>
            </a:r>
            <a:r>
              <a:rPr lang="en-US" smtClean="0"/>
              <a:t> * </a:t>
            </a:r>
            <a:r>
              <a:rPr lang="en-US" smtClean="0">
                <a:solidFill>
                  <a:srgbClr val="FF0000"/>
                </a:solidFill>
              </a:rPr>
              <a:t>n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</a:rPr>
              <a:t>                                                 </a:t>
            </a:r>
            <a:r>
              <a:rPr lang="en-US" smtClean="0">
                <a:solidFill>
                  <a:srgbClr val="0000CC"/>
                </a:solidFill>
              </a:rPr>
              <a:t>(n-1)!</a:t>
            </a:r>
          </a:p>
          <a:p>
            <a:pPr>
              <a:buFontTx/>
              <a:buChar char="-"/>
            </a:pPr>
            <a:r>
              <a:rPr lang="en-US" smtClean="0">
                <a:solidFill>
                  <a:srgbClr val="0000CC"/>
                </a:solidFill>
              </a:rPr>
              <a:t>Pseudo-code</a:t>
            </a:r>
          </a:p>
          <a:p>
            <a:pPr>
              <a:buNone/>
            </a:pPr>
            <a:r>
              <a:rPr lang="en-US" smtClean="0">
                <a:solidFill>
                  <a:srgbClr val="0000CC"/>
                </a:solidFill>
              </a:rPr>
              <a:t>      factorial ( n) = 1, n&lt;2</a:t>
            </a:r>
          </a:p>
          <a:p>
            <a:pPr>
              <a:buNone/>
            </a:pPr>
            <a:r>
              <a:rPr lang="en-US" smtClean="0">
                <a:solidFill>
                  <a:srgbClr val="0000CC"/>
                </a:solidFill>
              </a:rPr>
              <a:t>                          =  n* factorial(n-1) 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/>
          <a:lstStyle/>
          <a:p>
            <a:r>
              <a:rPr lang="en-US" sz="2800" smtClean="0"/>
              <a:t>How to practice recursive function efficiently?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304800" y="1143000"/>
            <a:ext cx="696844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324600" y="914400"/>
            <a:ext cx="2667000" cy="101566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i="1" u="sng" dirty="0" smtClean="0"/>
              <a:t>Pseudo-code</a:t>
            </a:r>
          </a:p>
          <a:p>
            <a:r>
              <a:rPr lang="en-US" sz="2000" dirty="0" smtClean="0"/>
              <a:t>n! </a:t>
            </a:r>
            <a:r>
              <a:rPr lang="en-US" sz="2000" dirty="0" smtClean="0">
                <a:solidFill>
                  <a:srgbClr val="0000CC"/>
                </a:solidFill>
              </a:rPr>
              <a:t> = </a:t>
            </a:r>
            <a:r>
              <a:rPr lang="en-US" sz="2000" dirty="0" smtClean="0">
                <a:solidFill>
                  <a:srgbClr val="FF0000"/>
                </a:solidFill>
              </a:rPr>
              <a:t>1, n&lt;2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     =  n* (n-1)!, n&gt;=2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010400" y="2438400"/>
            <a:ext cx="15240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2 lines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rot="16200000" flipV="1">
            <a:off x="7461082" y="2127082"/>
            <a:ext cx="508337" cy="1143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rot="10800000">
            <a:off x="5791204" y="2590802"/>
            <a:ext cx="1219196" cy="1523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8200" y="6858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package recur;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Practice: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b="1" i="1" smtClean="0"/>
              <a:t>Fibonacci numbers:    1   1   2   3    5    8    13   21  ….</a:t>
            </a:r>
          </a:p>
          <a:p>
            <a:pPr>
              <a:buNone/>
            </a:pPr>
            <a:r>
              <a:rPr lang="en-US" sz="2400" b="1" i="1" smtClean="0"/>
              <a:t>    fibo(n) =</a:t>
            </a:r>
          </a:p>
          <a:p>
            <a:pPr>
              <a:buNone/>
            </a:pPr>
            <a:endParaRPr lang="en-US" sz="2400" b="1" i="1" smtClean="0"/>
          </a:p>
          <a:p>
            <a:pPr>
              <a:buNone/>
            </a:pPr>
            <a:r>
              <a:rPr lang="en-US" sz="2400" b="1" i="1" smtClean="0"/>
              <a:t> Code: …</a:t>
            </a:r>
          </a:p>
          <a:p>
            <a:pPr>
              <a:buNone/>
            </a:pPr>
            <a:endParaRPr lang="en-US" sz="2400" b="1" i="1" smtClean="0"/>
          </a:p>
          <a:p>
            <a:pPr>
              <a:buFontTx/>
              <a:buChar char="-"/>
            </a:pPr>
            <a:r>
              <a:rPr lang="en-US" sz="2400" b="1" i="1" smtClean="0"/>
              <a:t>Arithmetic progression: </a:t>
            </a:r>
          </a:p>
          <a:p>
            <a:pPr>
              <a:buNone/>
            </a:pPr>
            <a:r>
              <a:rPr lang="en-US" sz="2400" b="1" i="1" smtClean="0"/>
              <a:t>        a: first element, r: common difference</a:t>
            </a:r>
          </a:p>
          <a:p>
            <a:pPr>
              <a:buNone/>
            </a:pPr>
            <a:r>
              <a:rPr lang="en-US" sz="2400" smtClean="0"/>
              <a:t>ap(n)=</a:t>
            </a:r>
          </a:p>
          <a:p>
            <a:pPr>
              <a:buNone/>
            </a:pPr>
            <a:r>
              <a:rPr lang="en-US" sz="2400" smtClean="0"/>
              <a:t>Code:</a:t>
            </a:r>
          </a:p>
          <a:p>
            <a:pPr>
              <a:buNone/>
            </a:pPr>
            <a:r>
              <a:rPr lang="en-US" sz="240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How to implement recursive function…</a:t>
            </a:r>
            <a:br>
              <a:rPr lang="en-US" sz="3200" smtClean="0"/>
            </a:br>
            <a:r>
              <a:rPr lang="en-US" sz="3200" smtClean="0"/>
              <a:t>Practice: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b="1" i="1" smtClean="0"/>
              <a:t>Geometric progression:</a:t>
            </a:r>
          </a:p>
          <a:p>
            <a:pPr>
              <a:buNone/>
            </a:pPr>
            <a:r>
              <a:rPr lang="en-US" sz="2400" b="1" i="1" smtClean="0"/>
              <a:t>       a: first element, q: common multiplier</a:t>
            </a:r>
          </a:p>
          <a:p>
            <a:pPr>
              <a:buNone/>
            </a:pPr>
            <a:r>
              <a:rPr lang="en-US" sz="2400" b="1" i="1" smtClean="0"/>
              <a:t>gp=</a:t>
            </a:r>
          </a:p>
          <a:p>
            <a:pPr>
              <a:buNone/>
            </a:pPr>
            <a:endParaRPr lang="en-US" sz="2400" b="1" i="1" smtClean="0"/>
          </a:p>
          <a:p>
            <a:pPr>
              <a:buNone/>
            </a:pPr>
            <a:r>
              <a:rPr lang="en-US" sz="2400" b="1" i="1" smtClean="0"/>
              <a:t>Code: ….</a:t>
            </a:r>
          </a:p>
          <a:p>
            <a:pPr>
              <a:buFontTx/>
              <a:buChar char="-"/>
            </a:pPr>
            <a:r>
              <a:rPr lang="en-US" sz="2400" b="1" i="1" smtClean="0"/>
              <a:t>Calculate sum of integral array having n elements</a:t>
            </a:r>
          </a:p>
          <a:p>
            <a:pPr>
              <a:buNone/>
            </a:pPr>
            <a:r>
              <a:rPr lang="en-US" sz="2400" smtClean="0"/>
              <a:t>S = 0 + a[0] + a[1] + …….. + a[n-2] + </a:t>
            </a:r>
            <a:r>
              <a:rPr lang="en-US" sz="2400" smtClean="0">
                <a:solidFill>
                  <a:srgbClr val="FF0000"/>
                </a:solidFill>
              </a:rPr>
              <a:t>a[n-1]</a:t>
            </a:r>
          </a:p>
          <a:p>
            <a:pPr>
              <a:buNone/>
            </a:pPr>
            <a:r>
              <a:rPr lang="en-US" sz="2400" smtClean="0"/>
              <a:t>S = ….</a:t>
            </a:r>
          </a:p>
          <a:p>
            <a:pPr>
              <a:buNone/>
            </a:pPr>
            <a:r>
              <a:rPr lang="en-US" sz="2400" smtClean="0"/>
              <a:t>Code: …….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How to implement recursive function…</a:t>
            </a:r>
            <a:br>
              <a:rPr lang="en-US" sz="3200" smtClean="0"/>
            </a:br>
            <a:r>
              <a:rPr lang="en-US" sz="3200" smtClean="0"/>
              <a:t>Practice: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b="1" i="1" smtClean="0"/>
              <a:t>Calculate the maximum value in an integral array having n elements</a:t>
            </a:r>
          </a:p>
          <a:p>
            <a:pPr>
              <a:buNone/>
            </a:pPr>
            <a:r>
              <a:rPr lang="en-US" sz="2400" b="1" i="1" smtClean="0"/>
              <a:t>     1   5     9    7    2    10    9</a:t>
            </a:r>
          </a:p>
          <a:p>
            <a:pPr>
              <a:buNone/>
            </a:pPr>
            <a:r>
              <a:rPr lang="en-US" sz="2400" b="1" i="1" smtClean="0"/>
              <a:t>max(a,n) = …</a:t>
            </a:r>
          </a:p>
          <a:p>
            <a:pPr>
              <a:buNone/>
            </a:pPr>
            <a:endParaRPr lang="en-US" sz="2400" b="1" i="1" smtClean="0"/>
          </a:p>
          <a:p>
            <a:pPr>
              <a:buNone/>
            </a:pPr>
            <a:r>
              <a:rPr lang="en-US" sz="2400" b="1" i="1" smtClean="0"/>
              <a:t>Code:</a:t>
            </a:r>
          </a:p>
          <a:p>
            <a:pPr>
              <a:buNone/>
            </a:pPr>
            <a:r>
              <a:rPr lang="en-US" sz="2400" b="1" i="1" smtClean="0"/>
              <a:t>  </a:t>
            </a:r>
          </a:p>
          <a:p>
            <a:pPr>
              <a:buNone/>
            </a:pPr>
            <a:r>
              <a:rPr lang="en-US" sz="2400" b="1" i="1" smtClean="0"/>
              <a:t>Calculate the minimum value in an integral array having n elements</a:t>
            </a:r>
          </a:p>
          <a:p>
            <a:pPr>
              <a:buNone/>
            </a:pPr>
            <a:r>
              <a:rPr lang="en-US" sz="2400" smtClean="0"/>
              <a:t>min (a,n) = …</a:t>
            </a:r>
          </a:p>
          <a:p>
            <a:pPr>
              <a:buNone/>
            </a:pPr>
            <a:r>
              <a:rPr lang="en-US" sz="2400" smtClean="0"/>
              <a:t>Code: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How to implement recursive function…</a:t>
            </a:r>
            <a:br>
              <a:rPr lang="en-US" sz="3200" smtClean="0"/>
            </a:br>
            <a:r>
              <a:rPr lang="en-US" sz="3200" smtClean="0"/>
              <a:t>Practice: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smtClean="0"/>
              <a:t>Convert a decimal integer to a numeric string in specific base number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124200" y="2438400"/>
            <a:ext cx="5943600" cy="2057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n= 35, base=2 </a:t>
            </a:r>
            <a:r>
              <a:rPr lang="en-US" b="1" smtClean="0">
                <a:sym typeface="Wingdings" pitchFamily="2" charset="2"/>
              </a:rPr>
              <a:t> 100011</a:t>
            </a:r>
            <a:endParaRPr lang="en-US" b="1" smtClean="0"/>
          </a:p>
          <a:p>
            <a:r>
              <a:rPr lang="en-US" b="1" smtClean="0"/>
              <a:t>“100011” = “10001” + “1”</a:t>
            </a:r>
          </a:p>
          <a:p>
            <a:r>
              <a:rPr lang="en-US" b="1" smtClean="0"/>
              <a:t>convert(35,2) = convert(17,2) + digit of 35%2</a:t>
            </a:r>
          </a:p>
          <a:p>
            <a:r>
              <a:rPr lang="en-US" b="1" smtClean="0"/>
              <a:t>convert(n,base) = convert(n/base,base) + digit of n%base</a:t>
            </a:r>
          </a:p>
          <a:p>
            <a:r>
              <a:rPr lang="en-US" b="1" smtClean="0"/>
              <a:t>Anchor: If n==0 return “0” </a:t>
            </a:r>
            <a:endParaRPr lang="en-US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381500"/>
            <a:ext cx="6779558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305564"/>
            <a:ext cx="5966070" cy="149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38974" y="4953000"/>
            <a:ext cx="2028826" cy="119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manage running functions?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manage a thing? </a:t>
            </a:r>
            <a:r>
              <a:rPr lang="en-US" dirty="0" smtClean="0">
                <a:sym typeface="Wingdings" pitchFamily="2" charset="2"/>
              </a:rPr>
              <a:t> We need its data.</a:t>
            </a:r>
          </a:p>
          <a:p>
            <a:r>
              <a:rPr lang="en-US" dirty="0" smtClean="0">
                <a:sym typeface="Wingdings" pitchFamily="2" charset="2"/>
              </a:rPr>
              <a:t>How to manage a running method?  … ?</a:t>
            </a:r>
          </a:p>
          <a:p>
            <a:r>
              <a:rPr lang="en-US" b="1" u="sng" dirty="0" smtClean="0">
                <a:sym typeface="Wingdings" pitchFamily="2" charset="2"/>
              </a:rPr>
              <a:t>Data of a method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Its parameters (data type, value) 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Its return data type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Its extra local variables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Return address in its caller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Dynamic link: Address of its caller activation record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05600" y="2667000"/>
            <a:ext cx="2133600" cy="22098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/>
                </a:solidFill>
              </a:rPr>
              <a:t>Activation record:</a:t>
            </a:r>
          </a:p>
          <a:p>
            <a:pPr algn="ctr"/>
            <a:r>
              <a:rPr lang="en-US" sz="2000" b="1" smtClean="0">
                <a:solidFill>
                  <a:schemeClr val="bg1"/>
                </a:solidFill>
              </a:rPr>
              <a:t>Data which are used to manage running methods</a:t>
            </a:r>
            <a:endParaRPr 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1193F5BC-D8EC-4D6D-A21C-CDED6E36D481}" type="slidenum">
              <a:rPr lang="en-US"/>
              <a:pPr/>
              <a:t>17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More details:</a:t>
            </a:r>
            <a:endParaRPr lang="en-US" sz="400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Activation records contain the following:</a:t>
            </a:r>
          </a:p>
          <a:p>
            <a:pPr lvl="1"/>
            <a:r>
              <a:rPr lang="en-US"/>
              <a:t>Values for all parameters to the method, location of the first cell if an array is passed or a variable is passed by reference, and copies of all other data items</a:t>
            </a:r>
          </a:p>
          <a:p>
            <a:pPr lvl="1"/>
            <a:r>
              <a:rPr lang="en-US"/>
              <a:t>Local (automatic) variables that can be stored elsewhere</a:t>
            </a:r>
          </a:p>
          <a:p>
            <a:pPr lvl="1"/>
            <a:r>
              <a:rPr lang="en-US"/>
              <a:t>The return address to resume control by the caller, the address of the caller’s instruction immediately following the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B16BFCD-27D5-45DB-87DA-F8ABFA97D136}" type="slidenum">
              <a:rPr lang="en-US"/>
              <a:pPr/>
              <a:t>18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Method Calls and Recursion Implementation (continued)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A dynamic link, which is a pointer to the caller’s activation record</a:t>
            </a:r>
          </a:p>
          <a:p>
            <a:pPr lvl="1"/>
            <a:r>
              <a:rPr lang="en-US"/>
              <a:t>The returned value for a method not declared as void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620D70B3-E043-46AD-9721-0412487499B7}" type="slidenum">
              <a:rPr lang="en-US"/>
              <a:pPr/>
              <a:t>19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2743200" cy="563562"/>
          </a:xfrm>
        </p:spPr>
        <p:txBody>
          <a:bodyPr/>
          <a:lstStyle/>
          <a:p>
            <a:r>
              <a:rPr lang="en-US" sz="2400" smtClean="0"/>
              <a:t>More details:….</a:t>
            </a:r>
            <a:endParaRPr lang="en-US" sz="2400"/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228600" y="4343400"/>
            <a:ext cx="350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/>
              <a:t>Figure 5-1 Contents of the run-time stack when </a:t>
            </a:r>
            <a:r>
              <a:rPr lang="en-US" b="1">
                <a:latin typeface="Courier New" pitchFamily="49" charset="0"/>
              </a:rPr>
              <a:t>main()</a:t>
            </a:r>
            <a:r>
              <a:rPr lang="en-US" b="1"/>
              <a:t> </a:t>
            </a:r>
            <a:r>
              <a:rPr lang="en-US" b="1" smtClean="0"/>
              <a:t>calls </a:t>
            </a:r>
            <a:r>
              <a:rPr lang="en-US" b="1"/>
              <a:t>method </a:t>
            </a:r>
            <a:r>
              <a:rPr lang="en-US" b="1">
                <a:latin typeface="Courier New" pitchFamily="49" charset="0"/>
              </a:rPr>
              <a:t>f1()</a:t>
            </a:r>
            <a:r>
              <a:rPr lang="en-US" b="1"/>
              <a:t>, </a:t>
            </a:r>
            <a:r>
              <a:rPr lang="en-US" b="1">
                <a:latin typeface="Courier New" pitchFamily="49" charset="0"/>
              </a:rPr>
              <a:t>f1()</a:t>
            </a:r>
            <a:r>
              <a:rPr lang="en-US" b="1"/>
              <a:t> calls </a:t>
            </a:r>
            <a:r>
              <a:rPr lang="en-US" b="1">
                <a:latin typeface="Courier New" pitchFamily="49" charset="0"/>
              </a:rPr>
              <a:t>f2()</a:t>
            </a:r>
            <a:r>
              <a:rPr lang="en-US" b="1"/>
              <a:t>, and </a:t>
            </a:r>
            <a:r>
              <a:rPr lang="en-US" b="1">
                <a:latin typeface="Courier New" pitchFamily="49" charset="0"/>
              </a:rPr>
              <a:t>f2()</a:t>
            </a:r>
            <a:r>
              <a:rPr lang="en-US" b="1"/>
              <a:t> calls </a:t>
            </a:r>
            <a:r>
              <a:rPr lang="en-US" b="1">
                <a:latin typeface="Courier New" pitchFamily="49" charset="0"/>
              </a:rPr>
              <a:t>f3()</a:t>
            </a:r>
          </a:p>
        </p:txBody>
      </p:sp>
      <p:pic>
        <p:nvPicPr>
          <p:cNvPr id="2170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57200"/>
            <a:ext cx="3876674" cy="56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3107" name="Picture 3"/>
          <p:cNvPicPr>
            <a:picLocks noChangeAspect="1" noChangeArrowheads="1"/>
          </p:cNvPicPr>
          <p:nvPr/>
        </p:nvPicPr>
        <p:blipFill>
          <a:blip r:embed="rId3" cstate="print">
            <a:lum bright="-33000" contrast="48000"/>
          </a:blip>
          <a:srcRect/>
          <a:stretch>
            <a:fillRect/>
          </a:stretch>
        </p:blipFill>
        <p:spPr bwMode="auto">
          <a:xfrm>
            <a:off x="152400" y="914400"/>
            <a:ext cx="33623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31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429000"/>
            <a:ext cx="12287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2590800" y="2438400"/>
            <a:ext cx="3657600" cy="12192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219700" y="4914900"/>
            <a:ext cx="1752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28800" y="3200400"/>
            <a:ext cx="45720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05000" y="2743200"/>
            <a:ext cx="4495800" cy="2057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5067300" y="3619500"/>
            <a:ext cx="2133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62200" y="1905000"/>
            <a:ext cx="3810000" cy="3810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438400" y="2514600"/>
            <a:ext cx="3733800" cy="4572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00200" y="2057400"/>
            <a:ext cx="4572000" cy="12192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19400" y="838200"/>
            <a:ext cx="3429000" cy="381000"/>
          </a:xfrm>
          <a:prstGeom prst="straightConnector1">
            <a:avLst/>
          </a:prstGeom>
          <a:ln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5029200" y="2209800"/>
            <a:ext cx="2057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057400" y="1600200"/>
            <a:ext cx="4267200" cy="228600"/>
          </a:xfrm>
          <a:prstGeom prst="straightConnector1">
            <a:avLst/>
          </a:prstGeom>
          <a:ln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981200" y="1371600"/>
            <a:ext cx="4343400" cy="533400"/>
          </a:xfrm>
          <a:prstGeom prst="straightConnector1">
            <a:avLst/>
          </a:prstGeom>
          <a:ln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842D915-9075-4F12-8DFE-D4B3778BE484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059363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sz="2400" smtClean="0"/>
              <a:t>LO3.1  Describe the basic ideas of recursion and how to set up recursive systems that represent certain real-world phenomena.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LO3.2  Know how to develop recursive algorithms and programs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LO3.3  Write programs in Java using recursion to solve some problems, like creating the Fibonacci sequence.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LO3.4  Analyse a recursive function to find out its’ ouput without running. 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LO3.5  Explain type of recursive functions, give examples and comparing them.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LO3.6  Compare recursion with iteration, analyzes their pros and cons</a:t>
            </a:r>
            <a:br>
              <a:rPr lang="en-US" sz="2400" smtClean="0"/>
            </a:b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 Recursive Call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74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724024"/>
            <a:ext cx="4756432" cy="353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371600" y="5486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main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4876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factorial(3)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86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main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5486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main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7000" y="4876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factorial(3)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42672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factorial(2)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5486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main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62400" y="4876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factorial(3)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0" y="42672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factorial(2)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36576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factorial(1)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7800" y="5486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main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7800" y="4876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factorial(3)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42672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factorial(2)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53200" y="5486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main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3200" y="4876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factorial(3)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48600" y="5486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main</a:t>
            </a:r>
            <a:endParaRPr lang="en-US" sz="1400" b="1">
              <a:solidFill>
                <a:srgbClr val="0000CC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438400" y="4191000"/>
            <a:ext cx="1676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4191000"/>
            <a:ext cx="17526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classify recursive functions?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smtClean="0"/>
              <a:t>Based on the place where a recursive method is called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Tail</a:t>
            </a:r>
            <a:r>
              <a:rPr lang="en-US" smtClean="0">
                <a:sym typeface="Wingdings" pitchFamily="2" charset="2"/>
              </a:rPr>
              <a:t> recursion and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non-tail</a:t>
            </a:r>
            <a:r>
              <a:rPr lang="en-US" smtClean="0">
                <a:sym typeface="Wingdings" pitchFamily="2" charset="2"/>
              </a:rPr>
              <a:t> recursion.</a:t>
            </a:r>
          </a:p>
          <a:p>
            <a:pPr lvl="1"/>
            <a:r>
              <a:rPr lang="en-US" b="1" smtClean="0"/>
              <a:t>Tail recursion</a:t>
            </a:r>
            <a:r>
              <a:rPr lang="en-US" smtClean="0"/>
              <a:t> is characterized by the use of only one recursive call at the very end of a method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73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133850"/>
            <a:ext cx="32861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3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095750"/>
            <a:ext cx="32766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0800000" flipV="1">
            <a:off x="2286000" y="3352800"/>
            <a:ext cx="29718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How to classify recursive functions?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/>
          <a:p>
            <a:r>
              <a:rPr lang="en-US" smtClean="0"/>
              <a:t>Based on number of recursive calls: </a:t>
            </a:r>
            <a:r>
              <a:rPr lang="en-US" smtClean="0">
                <a:solidFill>
                  <a:srgbClr val="C00000"/>
                </a:solidFill>
              </a:rPr>
              <a:t>Linear</a:t>
            </a:r>
            <a:r>
              <a:rPr lang="en-US" smtClean="0">
                <a:solidFill>
                  <a:srgbClr val="0000CC"/>
                </a:solidFill>
              </a:rPr>
              <a:t>, non-linear recursion</a:t>
            </a:r>
            <a:r>
              <a:rPr lang="en-US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124200"/>
            <a:ext cx="3124200" cy="121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bg1"/>
                </a:solidFill>
              </a:rPr>
              <a:t>int factorial ( int n) {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   if (n==1) return 1;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   return n*factorial(n-1);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}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4800" y="3124200"/>
            <a:ext cx="3581400" cy="12192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bg1"/>
                </a:solidFill>
              </a:rPr>
              <a:t>int fibo ( int n) {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   if (n&lt;3) return 1;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   return fibo(n-2) + fibo(n-1);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}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smtClean="0"/>
              <a:t>How to classify recursive functions?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2133600" cy="3124200"/>
          </a:xfrm>
        </p:spPr>
        <p:txBody>
          <a:bodyPr/>
          <a:lstStyle/>
          <a:p>
            <a:r>
              <a:rPr lang="en-US" sz="2400" smtClean="0"/>
              <a:t>Based on number of functions included in recursive call: </a:t>
            </a:r>
            <a:r>
              <a:rPr lang="en-US" sz="2400" smtClean="0">
                <a:sym typeface="Wingdings" pitchFamily="2" charset="2"/>
              </a:rPr>
              <a:t> </a:t>
            </a:r>
            <a:r>
              <a:rPr lang="en-US" sz="2400" b="1" smtClean="0">
                <a:sym typeface="Wingdings" pitchFamily="2" charset="2"/>
              </a:rPr>
              <a:t>Indirect recursion</a:t>
            </a:r>
            <a:r>
              <a:rPr lang="en-US" sz="2400" smtClean="0">
                <a:sym typeface="Wingdings" pitchFamily="2" charset="2"/>
              </a:rPr>
              <a:t>.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67000" y="1295400"/>
            <a:ext cx="6172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receive(buffer)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while buffer 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is not filled up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	if 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information is still incoming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		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get a character and store it in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buffer;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	else exit();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	decode(buffer);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decode(buffer)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decode information in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buffer;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store(buffer);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store(buffer)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transfer information from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buffer 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to file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receive(buffer);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533B3338-F35C-4325-9634-7E8CF6DFBB3F}" type="slidenum">
              <a:rPr lang="en-US"/>
              <a:pPr/>
              <a:t>24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Indirect Recursion (continued)</a:t>
            </a: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1828800" y="4419600"/>
            <a:ext cx="5551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Figure 5-7 A tree of recursive calls for sin (</a:t>
            </a:r>
            <a:r>
              <a:rPr lang="en-US" sz="2000" b="1" i="1"/>
              <a:t>x</a:t>
            </a:r>
            <a:r>
              <a:rPr lang="en-US" sz="2000" b="1"/>
              <a:t>)</a:t>
            </a:r>
          </a:p>
        </p:txBody>
      </p:sp>
      <p:pic>
        <p:nvPicPr>
          <p:cNvPr id="2293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05000"/>
            <a:ext cx="5307013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 of recursive methods.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Space: Need more memory for activation records.</a:t>
            </a:r>
          </a:p>
          <a:p>
            <a:r>
              <a:rPr lang="en-US" dirty="0" smtClean="0"/>
              <a:t>Time: Call functions many time </a:t>
            </a:r>
            <a:r>
              <a:rPr lang="en-US" dirty="0" smtClean="0">
                <a:sym typeface="Wingdings" pitchFamily="2" charset="2"/>
              </a:rPr>
              <a:t> More overhead task must be perform  low</a:t>
            </a:r>
          </a:p>
          <a:p>
            <a:r>
              <a:rPr lang="en-US" dirty="0" smtClean="0">
                <a:sym typeface="Wingdings" pitchFamily="2" charset="2"/>
              </a:rPr>
              <a:t>If you can, you should not use recursion.</a:t>
            </a:r>
          </a:p>
          <a:p>
            <a:r>
              <a:rPr lang="en-US" dirty="0" smtClean="0">
                <a:sym typeface="Wingdings" pitchFamily="2" charset="2"/>
              </a:rPr>
              <a:t>How to remove recursion?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loop + stack/ queue data structure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For details: See tutorial of this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B58C341-138D-4D56-8ECC-842AAF083E04}" type="slidenum">
              <a:rPr lang="en-US"/>
              <a:pPr/>
              <a:t>26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Evaluating: Excessive </a:t>
            </a:r>
            <a:r>
              <a:rPr lang="en-US" sz="3600" dirty="0"/>
              <a:t>Recursion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2209800" y="4495800"/>
            <a:ext cx="4789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Figure 5-8 The tree of calls for </a:t>
            </a:r>
            <a:r>
              <a:rPr lang="en-US" sz="2000" b="1">
                <a:latin typeface="Courier New" pitchFamily="49" charset="0"/>
              </a:rPr>
              <a:t>Fib(6)</a:t>
            </a:r>
          </a:p>
        </p:txBody>
      </p:sp>
      <p:pic>
        <p:nvPicPr>
          <p:cNvPr id="2304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6742113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8200" y="4953000"/>
            <a:ext cx="7543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One operation must be performed many times.</a:t>
            </a: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07EA8A16-F64D-431C-98B2-D60CEF31FCB0}" type="slidenum">
              <a:rPr lang="en-US"/>
              <a:pPr/>
              <a:t>27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Evalating: Excessive Recursion</a:t>
            </a:r>
            <a:endParaRPr lang="en-US" sz="4000"/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457200" y="4572000"/>
            <a:ext cx="8264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Figure 5-9 Number of addition operations and number of recursive </a:t>
            </a:r>
            <a:br>
              <a:rPr lang="en-US" sz="2000" b="1"/>
            </a:br>
            <a:r>
              <a:rPr lang="en-US" sz="2000" b="1"/>
              <a:t>                  calls to calculate Fibonacci numbers</a:t>
            </a:r>
          </a:p>
        </p:txBody>
      </p:sp>
      <p:pic>
        <p:nvPicPr>
          <p:cNvPr id="2365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6205538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EAE15A23-5391-4A33-B609-EBAEF1A4DC00}" type="slidenum">
              <a:rPr lang="en-US"/>
              <a:pPr/>
              <a:t>28</a:t>
            </a:fld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Evalating: Excessive Recursion</a:t>
            </a:r>
            <a:endParaRPr lang="en-US" sz="4000"/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609600" y="4648200"/>
            <a:ext cx="75993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Figure 5-10 Comparison of iterative and recursive algorithms </a:t>
            </a:r>
            <a:br>
              <a:rPr lang="en-US" sz="2000" b="1"/>
            </a:br>
            <a:r>
              <a:rPr lang="en-US" sz="2000" b="1"/>
              <a:t>                     for calculating Fibonacci numbers</a:t>
            </a:r>
          </a:p>
        </p:txBody>
      </p:sp>
      <p:pic>
        <p:nvPicPr>
          <p:cNvPr id="2355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273800" cy="276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29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Backtracking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Backtracking</a:t>
            </a:r>
            <a:r>
              <a:rPr lang="en-US" dirty="0"/>
              <a:t> is a technique for returning to a given position (e.g., entry point) after trying other avenues that are unsuccessful in solving a particular </a:t>
            </a:r>
            <a:r>
              <a:rPr lang="en-US" dirty="0" smtClean="0"/>
              <a:t>problem.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842D915-9075-4F12-8DFE-D4B3778BE484}" type="slidenum">
              <a:rPr lang="en-US"/>
              <a:pPr/>
              <a:t>3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Contents</a:t>
            </a:r>
            <a:endParaRPr lang="en-US" sz="40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Questions:</a:t>
            </a:r>
            <a:endParaRPr lang="en-US" sz="2400"/>
          </a:p>
          <a:p>
            <a:r>
              <a:rPr lang="en-US" sz="2400" smtClean="0"/>
              <a:t>What is recursion? Some examples</a:t>
            </a:r>
          </a:p>
          <a:p>
            <a:r>
              <a:rPr lang="en-US" sz="2400" smtClean="0"/>
              <a:t>How to understand a recursion?</a:t>
            </a:r>
          </a:p>
          <a:p>
            <a:r>
              <a:rPr lang="en-US" sz="2400" smtClean="0"/>
              <a:t>Where to use recursive definitions?</a:t>
            </a:r>
          </a:p>
          <a:p>
            <a:r>
              <a:rPr lang="en-US" sz="2400" smtClean="0"/>
              <a:t>How to describe a recursive operation?</a:t>
            </a:r>
          </a:p>
          <a:p>
            <a:r>
              <a:rPr lang="en-US" sz="2400" smtClean="0"/>
              <a:t>How to analyse an operation using recursive view?</a:t>
            </a:r>
          </a:p>
          <a:p>
            <a:r>
              <a:rPr lang="en-US" sz="2400" smtClean="0"/>
              <a:t>How to implement recursive function?</a:t>
            </a:r>
          </a:p>
          <a:p>
            <a:r>
              <a:rPr lang="en-US" sz="2400" smtClean="0"/>
              <a:t>How to manage running functions?</a:t>
            </a:r>
          </a:p>
          <a:p>
            <a:r>
              <a:rPr lang="en-US" sz="2400" smtClean="0"/>
              <a:t>Anatomy </a:t>
            </a:r>
            <a:r>
              <a:rPr lang="en-US" sz="2400"/>
              <a:t>of a Recursive </a:t>
            </a:r>
            <a:r>
              <a:rPr lang="en-US" sz="2400" smtClean="0"/>
              <a:t>Call</a:t>
            </a:r>
          </a:p>
          <a:p>
            <a:r>
              <a:rPr lang="en-US" sz="2400" smtClean="0"/>
              <a:t>Evaluating performance of recursive methods.</a:t>
            </a:r>
            <a:endParaRPr lang="en-US" sz="2400"/>
          </a:p>
          <a:p>
            <a:r>
              <a:rPr lang="en-US" sz="2400" smtClean="0"/>
              <a:t>How to classify recursive functions?</a:t>
            </a:r>
          </a:p>
          <a:p>
            <a:r>
              <a:rPr lang="en-US" sz="2400" smtClean="0"/>
              <a:t>Evaluating recursive implementation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30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0"/>
            <a:ext cx="3276600" cy="563562"/>
          </a:xfrm>
        </p:spPr>
        <p:txBody>
          <a:bodyPr/>
          <a:lstStyle/>
          <a:p>
            <a:r>
              <a:rPr lang="en-US" sz="2800" dirty="0" smtClean="0"/>
              <a:t>Backtracking…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28600" y="457200"/>
            <a:ext cx="4191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The 4-bit string generating Problem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" y="1412066"/>
            <a:ext cx="2466976" cy="369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0" y="50292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4 variables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429000" y="2092960"/>
          <a:ext cx="50292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838200"/>
                <a:gridCol w="762000"/>
                <a:gridCol w="762000"/>
                <a:gridCol w="838200"/>
              </a:tblGrid>
              <a:tr h="619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Domain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008000"/>
                          </a:solidFill>
                        </a:rPr>
                        <a:t>varSet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429000" y="3799840"/>
          <a:ext cx="5029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838200"/>
                <a:gridCol w="762000"/>
                <a:gridCol w="762000"/>
                <a:gridCol w="838200"/>
              </a:tblGrid>
              <a:tr h="619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33CC"/>
                          </a:solidFill>
                        </a:rPr>
                        <a:t>Satisfied proposal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4114800" y="990600"/>
            <a:ext cx="4343400" cy="4953000"/>
            <a:chOff x="4114800" y="990600"/>
            <a:chExt cx="4343400" cy="4953000"/>
          </a:xfrm>
        </p:grpSpPr>
        <p:sp>
          <p:nvSpPr>
            <p:cNvPr id="9" name="Rectangle 8"/>
            <p:cNvSpPr/>
            <p:nvPr/>
          </p:nvSpPr>
          <p:spPr>
            <a:xfrm>
              <a:off x="5410200" y="990600"/>
              <a:ext cx="2590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rgbClr val="FF0000"/>
                  </a:solidFill>
                </a:rPr>
                <a:t>BooleanSet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= {0,1}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6209506" y="3466306"/>
              <a:ext cx="533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5372894" y="3466306"/>
              <a:ext cx="533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6971506" y="3466306"/>
              <a:ext cx="533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7733506" y="3466306"/>
              <a:ext cx="533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62600" y="4572000"/>
              <a:ext cx="2895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Proposal evaluator</a:t>
              </a:r>
            </a:p>
            <a:p>
              <a:pPr algn="ctr"/>
              <a:r>
                <a:rPr lang="en-US" dirty="0" smtClean="0"/>
                <a:t>(no checking in this case)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114800" y="3352800"/>
              <a:ext cx="12954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solver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5523706" y="1562100"/>
              <a:ext cx="762794" cy="38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6095206" y="1751806"/>
              <a:ext cx="762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6857206" y="1751806"/>
              <a:ext cx="762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V="1">
              <a:off x="7429500" y="1562100"/>
              <a:ext cx="7620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114800" y="4953000"/>
              <a:ext cx="11430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Solutions</a:t>
              </a:r>
            </a:p>
            <a:p>
              <a:pPr algn="ctr"/>
              <a:endParaRPr lang="en-US" sz="1600" b="1" dirty="0" smtClean="0">
                <a:solidFill>
                  <a:srgbClr val="008000"/>
                </a:solidFill>
              </a:endParaRPr>
            </a:p>
            <a:p>
              <a:pPr algn="ctr"/>
              <a:endParaRPr lang="en-US" sz="1600" b="1" dirty="0">
                <a:solidFill>
                  <a:srgbClr val="008000"/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26" idx="0"/>
            </p:cNvCxnSpPr>
            <p:nvPr/>
          </p:nvCxnSpPr>
          <p:spPr>
            <a:xfrm rot="16200000" flipH="1">
              <a:off x="4400550" y="4667250"/>
              <a:ext cx="533400" cy="381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3619500" cy="376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31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0"/>
            <a:ext cx="3276600" cy="563562"/>
          </a:xfrm>
        </p:spPr>
        <p:txBody>
          <a:bodyPr/>
          <a:lstStyle/>
          <a:p>
            <a:r>
              <a:rPr lang="en-US" sz="2800" dirty="0" smtClean="0"/>
              <a:t>Backtracking…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6200" y="228600"/>
            <a:ext cx="3733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00CC"/>
                </a:solidFill>
              </a:rPr>
              <a:t>Chicken and Dogs Problem: </a:t>
            </a:r>
          </a:p>
          <a:p>
            <a:pPr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Group including some chickens and dogs and total of number of legs is 100.</a:t>
            </a:r>
          </a:p>
          <a:p>
            <a:pPr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 at least 1 chicken and 1 dog.  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* number of chickens =? 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* number of dogs = ?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0800" y="59436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2 variables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429000" y="2092960"/>
          <a:ext cx="49530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1210733"/>
                <a:gridCol w="1100667"/>
              </a:tblGrid>
              <a:tr h="619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Domain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008000"/>
                          </a:solidFill>
                        </a:rPr>
                        <a:t>varSet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67200" y="3799840"/>
          <a:ext cx="41148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219200"/>
                <a:gridCol w="1066800"/>
              </a:tblGrid>
              <a:tr h="619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33CC"/>
                          </a:solidFill>
                        </a:rPr>
                        <a:t>Satisfied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rgbClr val="FF33CC"/>
                          </a:solidFill>
                        </a:rPr>
                        <a:t>proposal</a:t>
                      </a:r>
                      <a:endParaRPr lang="en-US" dirty="0">
                        <a:solidFill>
                          <a:srgbClr val="FF33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096000" y="838200"/>
            <a:ext cx="304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0000"/>
                </a:solidFill>
              </a:rPr>
              <a:t>DogDomain</a:t>
            </a:r>
            <a:r>
              <a:rPr lang="en-US" sz="1600" b="1" dirty="0" smtClean="0">
                <a:solidFill>
                  <a:srgbClr val="FF0000"/>
                </a:solidFill>
              </a:rPr>
              <a:t> = {1,.., (100-2)/4}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6209506" y="3694906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7733506" y="3694906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00" y="4495800"/>
            <a:ext cx="3581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Evaluator: </a:t>
            </a:r>
          </a:p>
          <a:p>
            <a:pPr algn="ctr"/>
            <a:r>
              <a:rPr lang="en-US" dirty="0" smtClean="0"/>
              <a:t>[Var0]* 2 + [var1]* 4 == 100</a:t>
            </a:r>
          </a:p>
        </p:txBody>
      </p:sp>
      <p:sp>
        <p:nvSpPr>
          <p:cNvPr id="18" name="Oval 17"/>
          <p:cNvSpPr/>
          <p:nvPr/>
        </p:nvSpPr>
        <p:spPr>
          <a:xfrm>
            <a:off x="4114800" y="3352800"/>
            <a:ext cx="12954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solver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endCxn id="9" idx="2"/>
          </p:cNvCxnSpPr>
          <p:nvPr/>
        </p:nvCxnSpPr>
        <p:spPr>
          <a:xfrm rot="16200000" flipV="1">
            <a:off x="7238603" y="1600597"/>
            <a:ext cx="915194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4" idx="2"/>
          </p:cNvCxnSpPr>
          <p:nvPr/>
        </p:nvCxnSpPr>
        <p:spPr>
          <a:xfrm rot="10800000">
            <a:off x="5943600" y="1752600"/>
            <a:ext cx="531812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38600" y="4953000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</a:rPr>
              <a:t>Solutions</a:t>
            </a:r>
          </a:p>
          <a:p>
            <a:pPr algn="ctr"/>
            <a:endParaRPr lang="en-US" sz="1600" b="1" dirty="0" smtClean="0">
              <a:solidFill>
                <a:srgbClr val="008000"/>
              </a:solidFill>
            </a:endParaRPr>
          </a:p>
          <a:p>
            <a:pPr algn="ctr"/>
            <a:endParaRPr lang="en-US" sz="1600" b="1" dirty="0">
              <a:solidFill>
                <a:srgbClr val="008000"/>
              </a:solidFill>
            </a:endParaRPr>
          </a:p>
        </p:txBody>
      </p:sp>
      <p:cxnSp>
        <p:nvCxnSpPr>
          <p:cNvPr id="28" name="Straight Arrow Connector 27"/>
          <p:cNvCxnSpPr>
            <a:endCxn id="26" idx="0"/>
          </p:cNvCxnSpPr>
          <p:nvPr/>
        </p:nvCxnSpPr>
        <p:spPr>
          <a:xfrm rot="5400000">
            <a:off x="4552950" y="4476750"/>
            <a:ext cx="5334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91000" y="1371600"/>
            <a:ext cx="3505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0000"/>
                </a:solidFill>
              </a:rPr>
              <a:t>ChickDomain</a:t>
            </a:r>
            <a:r>
              <a:rPr lang="en-US" sz="1600" b="1" dirty="0" smtClean="0">
                <a:solidFill>
                  <a:srgbClr val="FF0000"/>
                </a:solidFill>
              </a:rPr>
              <a:t> = {1,.., (100-4)/2}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32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0"/>
            <a:ext cx="3276600" cy="563562"/>
          </a:xfrm>
        </p:spPr>
        <p:txBody>
          <a:bodyPr/>
          <a:lstStyle/>
          <a:p>
            <a:r>
              <a:rPr lang="en-US" sz="2800" dirty="0" smtClean="0"/>
              <a:t>Backtracking…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6200" y="76200"/>
            <a:ext cx="41910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00CC"/>
                </a:solidFill>
              </a:rPr>
              <a:t>The Buffaloes Problem: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number of buffaloes = number of whisks =100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 * Each small buffalo can eat 1 whisk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 * Each big buffalo can eat 2 whisks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 * Two old buffaloes share 1 whisk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 * Computer number of buffaloes in each group.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5626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3 variables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8200" y="2169160"/>
          <a:ext cx="41910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838200"/>
                <a:gridCol w="762000"/>
                <a:gridCol w="762000"/>
              </a:tblGrid>
              <a:tr h="619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Domain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008000"/>
                          </a:solidFill>
                        </a:rPr>
                        <a:t>varSet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24400" y="3799840"/>
          <a:ext cx="41148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735"/>
                <a:gridCol w="897775"/>
                <a:gridCol w="748145"/>
                <a:gridCol w="748145"/>
              </a:tblGrid>
              <a:tr h="619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33CC"/>
                          </a:solidFill>
                        </a:rPr>
                        <a:t>Satisfied proposal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382" y="3524250"/>
            <a:ext cx="3652618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8" name="Group 37"/>
          <p:cNvGrpSpPr/>
          <p:nvPr/>
        </p:nvGrpSpPr>
        <p:grpSpPr>
          <a:xfrm>
            <a:off x="4114800" y="914400"/>
            <a:ext cx="4724400" cy="5134928"/>
            <a:chOff x="4114800" y="914400"/>
            <a:chExt cx="4724400" cy="5134928"/>
          </a:xfrm>
        </p:grpSpPr>
        <p:grpSp>
          <p:nvGrpSpPr>
            <p:cNvPr id="37" name="Group 36"/>
            <p:cNvGrpSpPr/>
            <p:nvPr/>
          </p:nvGrpSpPr>
          <p:grpSpPr>
            <a:xfrm>
              <a:off x="4114800" y="914400"/>
              <a:ext cx="4724400" cy="5134928"/>
              <a:chOff x="4114800" y="914400"/>
              <a:chExt cx="4724400" cy="513492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72000" y="914400"/>
                <a:ext cx="1524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Small{0,100}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rot="5400000" flipH="1" flipV="1">
                <a:off x="6782594" y="3656806"/>
                <a:ext cx="3048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5400000" flipH="1" flipV="1">
                <a:off x="7544197" y="3657203"/>
                <a:ext cx="304800" cy="7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5400000" flipH="1" flipV="1">
                <a:off x="8305800" y="3733800"/>
                <a:ext cx="3048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62600" y="4572000"/>
                <a:ext cx="3276600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Proposal evaluator</a:t>
                </a:r>
              </a:p>
              <a:p>
                <a:pPr algn="ctr"/>
                <a:r>
                  <a:rPr lang="en-US" dirty="0" smtClean="0"/>
                  <a:t>var2 is even And </a:t>
                </a:r>
              </a:p>
              <a:p>
                <a:pPr algn="ctr"/>
                <a:r>
                  <a:rPr lang="en-US" dirty="0" smtClean="0"/>
                  <a:t>var0 + 2*var1 + var2/2 =100</a:t>
                </a:r>
              </a:p>
              <a:p>
                <a:pPr algn="ctr"/>
                <a:r>
                  <a:rPr lang="en-US" dirty="0" smtClean="0"/>
                  <a:t>And</a:t>
                </a:r>
              </a:p>
              <a:p>
                <a:pPr algn="ctr"/>
                <a:r>
                  <a:rPr lang="en-US" dirty="0" smtClean="0"/>
                  <a:t>var0 + var1 + var2=100;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257800" y="3505200"/>
                <a:ext cx="12954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</a:rPr>
                  <a:t>solver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rot="10800000">
                <a:off x="5791200" y="1295400"/>
                <a:ext cx="1066800" cy="838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24" idx="2"/>
              </p:cNvCxnSpPr>
              <p:nvPr/>
            </p:nvCxnSpPr>
            <p:spPr>
              <a:xfrm rot="16200000" flipV="1">
                <a:off x="6724650" y="1314450"/>
                <a:ext cx="914400" cy="8763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16200000" flipV="1">
                <a:off x="8039100" y="1714500"/>
                <a:ext cx="7620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4114800" y="4953000"/>
                <a:ext cx="11430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008000"/>
                    </a:solidFill>
                  </a:rPr>
                  <a:t>Solutions</a:t>
                </a:r>
              </a:p>
              <a:p>
                <a:pPr algn="ctr"/>
                <a:endParaRPr lang="en-US" sz="1600" b="1" dirty="0" smtClean="0">
                  <a:solidFill>
                    <a:srgbClr val="008000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28" name="Straight Arrow Connector 27"/>
              <p:cNvCxnSpPr>
                <a:endCxn id="26" idx="0"/>
              </p:cNvCxnSpPr>
              <p:nvPr/>
            </p:nvCxnSpPr>
            <p:spPr>
              <a:xfrm rot="10800000" flipV="1">
                <a:off x="4686300" y="4343400"/>
                <a:ext cx="723900" cy="60960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/>
            <p:cNvSpPr/>
            <p:nvPr/>
          </p:nvSpPr>
          <p:spPr>
            <a:xfrm>
              <a:off x="6096000" y="914400"/>
              <a:ext cx="1295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Big{0,50}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43800" y="914400"/>
              <a:ext cx="1295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Old{0,100}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10" y="401814"/>
            <a:ext cx="8048590" cy="516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33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0"/>
            <a:ext cx="3276600" cy="563562"/>
          </a:xfrm>
        </p:spPr>
        <p:txBody>
          <a:bodyPr/>
          <a:lstStyle/>
          <a:p>
            <a:r>
              <a:rPr lang="en-US" sz="2800" dirty="0" smtClean="0"/>
              <a:t>Backtracking…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724400" y="1219200"/>
            <a:ext cx="41910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00CC"/>
                </a:solidFill>
              </a:rPr>
              <a:t>Consumer Consulting Problem: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The problem: A customer needs proposals for buying some items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 * (3 televisions, 2 refrigerators)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 * with the total cost less than or equals to a specific budget 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(Ex: 40 000 000)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967877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C0099"/>
                </a:solidFill>
                <a:sym typeface="Wingdings" pitchFamily="2" charset="2"/>
              </a:rPr>
              <a:t> 5 variables</a:t>
            </a:r>
            <a:endParaRPr lang="en-US" b="1" dirty="0" smtClean="0">
              <a:solidFill>
                <a:srgbClr val="CC0099"/>
              </a:solidFill>
            </a:endParaRPr>
          </a:p>
          <a:p>
            <a:r>
              <a:rPr lang="en-US" b="1" dirty="0" smtClean="0">
                <a:solidFill>
                  <a:srgbClr val="CC0099"/>
                </a:solidFill>
              </a:rPr>
              <a:t>var0 </a:t>
            </a:r>
            <a:r>
              <a:rPr lang="en-US" b="1" dirty="0" smtClean="0">
                <a:solidFill>
                  <a:srgbClr val="CC0099"/>
                </a:solidFill>
                <a:sym typeface="Wingdings" pitchFamily="2" charset="2"/>
              </a:rPr>
              <a:t> TV set</a:t>
            </a:r>
          </a:p>
          <a:p>
            <a:r>
              <a:rPr lang="en-US" b="1" dirty="0" smtClean="0">
                <a:solidFill>
                  <a:srgbClr val="CC0099"/>
                </a:solidFill>
              </a:rPr>
              <a:t>var1 </a:t>
            </a:r>
            <a:r>
              <a:rPr lang="en-US" b="1" dirty="0" smtClean="0">
                <a:solidFill>
                  <a:srgbClr val="CC0099"/>
                </a:solidFill>
                <a:sym typeface="Wingdings" pitchFamily="2" charset="2"/>
              </a:rPr>
              <a:t> TV set</a:t>
            </a:r>
          </a:p>
          <a:p>
            <a:r>
              <a:rPr lang="en-US" b="1" dirty="0" smtClean="0">
                <a:solidFill>
                  <a:srgbClr val="CC0099"/>
                </a:solidFill>
              </a:rPr>
              <a:t>var2 </a:t>
            </a:r>
            <a:r>
              <a:rPr lang="en-US" b="1" dirty="0" smtClean="0">
                <a:solidFill>
                  <a:srgbClr val="CC0099"/>
                </a:solidFill>
                <a:sym typeface="Wingdings" pitchFamily="2" charset="2"/>
              </a:rPr>
              <a:t> TV set</a:t>
            </a:r>
          </a:p>
          <a:p>
            <a:r>
              <a:rPr lang="en-US" b="1" dirty="0" smtClean="0">
                <a:solidFill>
                  <a:srgbClr val="CC0099"/>
                </a:solidFill>
              </a:rPr>
              <a:t>var3 </a:t>
            </a:r>
            <a:r>
              <a:rPr lang="en-US" b="1" dirty="0" smtClean="0">
                <a:solidFill>
                  <a:srgbClr val="CC0099"/>
                </a:solidFill>
                <a:sym typeface="Wingdings" pitchFamily="2" charset="2"/>
              </a:rPr>
              <a:t> Refrigerator set</a:t>
            </a:r>
          </a:p>
          <a:p>
            <a:r>
              <a:rPr lang="en-US" b="1" dirty="0" smtClean="0">
                <a:solidFill>
                  <a:srgbClr val="CC0099"/>
                </a:solidFill>
              </a:rPr>
              <a:t>var4 </a:t>
            </a:r>
            <a:r>
              <a:rPr lang="en-US" b="1" dirty="0" smtClean="0">
                <a:solidFill>
                  <a:srgbClr val="CC0099"/>
                </a:solidFill>
                <a:sym typeface="Wingdings" pitchFamily="2" charset="2"/>
              </a:rPr>
              <a:t> Refrigerator set</a:t>
            </a:r>
          </a:p>
          <a:p>
            <a:r>
              <a:rPr lang="en-US" b="1" dirty="0" smtClean="0">
                <a:solidFill>
                  <a:srgbClr val="CC0099"/>
                </a:solidFill>
              </a:rPr>
              <a:t>A proposal is satisfied if total cost of items is less than or equals to specific budget.</a:t>
            </a:r>
            <a:endParaRPr lang="en-US" b="1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34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0"/>
            <a:ext cx="4495800" cy="563562"/>
          </a:xfrm>
        </p:spPr>
        <p:txBody>
          <a:bodyPr/>
          <a:lstStyle/>
          <a:p>
            <a:r>
              <a:rPr lang="en-US" sz="2800" dirty="0" smtClean="0"/>
              <a:t>Backtracking: Demo.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048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Project structure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2400" y="457200"/>
            <a:ext cx="8305800" cy="6096000"/>
            <a:chOff x="152400" y="457200"/>
            <a:chExt cx="8305800" cy="60960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715860"/>
              <a:ext cx="3810000" cy="5837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4191000" y="457200"/>
              <a:ext cx="4267200" cy="60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>
                <a:solidFill>
                  <a:schemeClr val="tx1"/>
                </a:solidFill>
              </a:endParaRPr>
            </a:p>
            <a:p>
              <a:endParaRPr lang="en-US" dirty="0" smtClean="0">
                <a:solidFill>
                  <a:schemeClr val="tx1"/>
                </a:solidFill>
              </a:endParaRPr>
            </a:p>
            <a:p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-Generating Bit strings Problem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-Problem of buffaloes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-Problem of dogs and chickens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-Item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-Consumer consultant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-List of items</a:t>
              </a:r>
            </a:p>
            <a:p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-Solver using backtracking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-Default class for proposal evaluator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-Interface for a evaluator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-Domain containing indices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-A  proposal for a solution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-Real domain containing real objects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-Set of variables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- A variable in problem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35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57800" y="0"/>
            <a:ext cx="3810000" cy="563562"/>
          </a:xfrm>
        </p:spPr>
        <p:txBody>
          <a:bodyPr/>
          <a:lstStyle/>
          <a:p>
            <a:r>
              <a:rPr lang="en-US" sz="2800" dirty="0" smtClean="0"/>
              <a:t>Backtracking: Demo.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187" y="1752600"/>
            <a:ext cx="851562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36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400" y="0"/>
            <a:ext cx="3962400" cy="563562"/>
          </a:xfrm>
        </p:spPr>
        <p:txBody>
          <a:bodyPr/>
          <a:lstStyle/>
          <a:p>
            <a:r>
              <a:rPr lang="en-US" sz="2800" dirty="0" smtClean="0"/>
              <a:t>Backtracking: Demo.</a:t>
            </a:r>
            <a:endParaRPr 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80772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419600"/>
            <a:ext cx="52768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37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0"/>
            <a:ext cx="4114800" cy="563562"/>
          </a:xfrm>
        </p:spPr>
        <p:txBody>
          <a:bodyPr/>
          <a:lstStyle/>
          <a:p>
            <a:r>
              <a:rPr lang="en-US" sz="2800" dirty="0" smtClean="0"/>
              <a:t>Backtracking: Domo.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1028700"/>
            <a:ext cx="8515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58388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38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400" y="0"/>
            <a:ext cx="3962400" cy="563562"/>
          </a:xfrm>
        </p:spPr>
        <p:txBody>
          <a:bodyPr/>
          <a:lstStyle/>
          <a:p>
            <a:r>
              <a:rPr lang="en-US" sz="2800" dirty="0" smtClean="0"/>
              <a:t>Backtracking: Demo.</a:t>
            </a:r>
            <a:endParaRPr 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438400"/>
            <a:ext cx="78486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39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0"/>
            <a:ext cx="4495800" cy="563562"/>
          </a:xfrm>
        </p:spPr>
        <p:txBody>
          <a:bodyPr/>
          <a:lstStyle/>
          <a:p>
            <a:r>
              <a:rPr lang="en-US" sz="2800" dirty="0" smtClean="0"/>
              <a:t>Backtracking: Demo.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1057275"/>
            <a:ext cx="78676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technique in which </a:t>
            </a:r>
            <a:r>
              <a:rPr lang="en-US" smtClean="0"/>
              <a:t>a concept/an operation </a:t>
            </a:r>
            <a:r>
              <a:rPr lang="en-US" dirty="0" smtClean="0"/>
              <a:t>is defined by itself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="1" dirty="0" smtClean="0"/>
              <a:t>Person</a:t>
            </a:r>
            <a:r>
              <a:rPr lang="en-US" dirty="0" smtClean="0"/>
              <a:t> = a child of other </a:t>
            </a:r>
            <a:r>
              <a:rPr lang="en-US" smtClean="0"/>
              <a:t>two </a:t>
            </a:r>
            <a:r>
              <a:rPr lang="en-US" b="1" smtClean="0"/>
              <a:t>persons</a:t>
            </a:r>
            <a:endParaRPr lang="en-US" b="1" dirty="0" smtClean="0"/>
          </a:p>
          <a:p>
            <a:r>
              <a:rPr lang="en-US" dirty="0" smtClean="0"/>
              <a:t>A technique to present an operation using itself</a:t>
            </a:r>
          </a:p>
          <a:p>
            <a:pPr>
              <a:buNone/>
            </a:pPr>
            <a:r>
              <a:rPr lang="en-US" dirty="0" smtClean="0"/>
              <a:t>      Factorial : n! = n* (n-1)! </a:t>
            </a:r>
          </a:p>
          <a:p>
            <a:pPr>
              <a:buNone/>
            </a:pPr>
            <a:r>
              <a:rPr lang="en-US" dirty="0" smtClean="0"/>
              <a:t>      Sequence of numbers:</a:t>
            </a:r>
          </a:p>
          <a:p>
            <a:pPr>
              <a:buNone/>
            </a:pPr>
            <a:r>
              <a:rPr lang="en-US" dirty="0" smtClean="0"/>
              <a:t>           F(n) = F(n-1) + F(n-2) </a:t>
            </a:r>
            <a:r>
              <a:rPr lang="en-US" sz="2000" dirty="0" smtClean="0"/>
              <a:t>// Fibonacci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a(n) =  a(n-1)+ r: </a:t>
            </a:r>
            <a:r>
              <a:rPr lang="en-US" sz="2000" dirty="0" smtClean="0"/>
              <a:t>Arithmetic progression – CS </a:t>
            </a:r>
            <a:r>
              <a:rPr lang="en-US" sz="2000" dirty="0" err="1" smtClean="0"/>
              <a:t>cộng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b(n) = q*b(n-1) </a:t>
            </a:r>
            <a:r>
              <a:rPr lang="en-US" sz="2000" dirty="0" smtClean="0"/>
              <a:t>// geometric progression- CS </a:t>
            </a:r>
            <a:r>
              <a:rPr lang="en-US" sz="2000" dirty="0" err="1" smtClean="0"/>
              <a:t>nhân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40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57225"/>
            <a:ext cx="51530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" y="2714625"/>
            <a:ext cx="90106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5000" y="8382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specific problem has a individual way to check whether a proposal is satisfied its conditions or not. So, an interface is needed.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0" y="0"/>
            <a:ext cx="4495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Backtracking: Demo.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41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38" y="1600201"/>
            <a:ext cx="874692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0" y="0"/>
            <a:ext cx="4495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Backtracking: Demo.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42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0"/>
            <a:ext cx="4114800" cy="563562"/>
          </a:xfrm>
        </p:spPr>
        <p:txBody>
          <a:bodyPr/>
          <a:lstStyle/>
          <a:p>
            <a:r>
              <a:rPr lang="en-US" sz="2800" dirty="0" smtClean="0"/>
              <a:t>Backtracking: Demo.</a:t>
            </a:r>
            <a:endParaRPr 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8" y="690563"/>
            <a:ext cx="90773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43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0"/>
            <a:ext cx="4267200" cy="563562"/>
          </a:xfrm>
        </p:spPr>
        <p:txBody>
          <a:bodyPr/>
          <a:lstStyle/>
          <a:p>
            <a:r>
              <a:rPr lang="en-US" sz="2800" dirty="0" smtClean="0"/>
              <a:t>Backtracking: Demo.</a:t>
            </a:r>
            <a:endParaRPr 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158" y="1905000"/>
            <a:ext cx="741168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44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0" y="0"/>
            <a:ext cx="4191000" cy="563562"/>
          </a:xfrm>
        </p:spPr>
        <p:txBody>
          <a:bodyPr/>
          <a:lstStyle/>
          <a:p>
            <a:r>
              <a:rPr lang="en-US" sz="2800" dirty="0" smtClean="0"/>
              <a:t>Backtracking: Demo.</a:t>
            </a:r>
            <a:endParaRPr 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690563"/>
            <a:ext cx="87820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09600"/>
            <a:ext cx="6953250" cy="580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45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0"/>
            <a:ext cx="3886200" cy="563562"/>
          </a:xfrm>
        </p:spPr>
        <p:txBody>
          <a:bodyPr/>
          <a:lstStyle/>
          <a:p>
            <a:r>
              <a:rPr lang="en-US" sz="2800" dirty="0" smtClean="0"/>
              <a:t>Backtracking: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762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Generating Bit String Problem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752600"/>
            <a:ext cx="2466976" cy="369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566738"/>
            <a:ext cx="80867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46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0"/>
            <a:ext cx="4343400" cy="563562"/>
          </a:xfrm>
        </p:spPr>
        <p:txBody>
          <a:bodyPr/>
          <a:lstStyle/>
          <a:p>
            <a:r>
              <a:rPr lang="en-US" sz="2800" dirty="0" smtClean="0"/>
              <a:t>Backtracking: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8498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Generating Bit String Problem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47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43400" y="0"/>
            <a:ext cx="4724400" cy="563562"/>
          </a:xfrm>
        </p:spPr>
        <p:txBody>
          <a:bodyPr/>
          <a:lstStyle/>
          <a:p>
            <a:r>
              <a:rPr lang="en-US" sz="2800" dirty="0" smtClean="0"/>
              <a:t>Backtracking: Demo.</a:t>
            </a:r>
            <a:endParaRPr 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533400"/>
            <a:ext cx="80200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0650" y="2138510"/>
            <a:ext cx="2419350" cy="441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914400"/>
            <a:ext cx="880110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48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0"/>
            <a:ext cx="4343400" cy="563562"/>
          </a:xfrm>
        </p:spPr>
        <p:txBody>
          <a:bodyPr/>
          <a:lstStyle/>
          <a:p>
            <a:r>
              <a:rPr lang="en-US" sz="2800" dirty="0" smtClean="0"/>
              <a:t>Backtracking: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Buffaloes Problem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49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400" y="0"/>
            <a:ext cx="3962400" cy="563562"/>
          </a:xfrm>
        </p:spPr>
        <p:txBody>
          <a:bodyPr/>
          <a:lstStyle/>
          <a:p>
            <a:r>
              <a:rPr lang="en-US" sz="2800" dirty="0" smtClean="0"/>
              <a:t>Backtracking 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Buffaloes Problem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742276"/>
            <a:ext cx="7162800" cy="558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recursion? ….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Recursive implemention is a function/ method whose body containing one or more calls to itself.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( int n){</a:t>
            </a:r>
          </a:p>
          <a:p>
            <a:pPr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if (n&lt;2) return 1;</a:t>
            </a:r>
          </a:p>
          <a:p>
            <a:pPr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(n-1) + </a:t>
            </a:r>
            <a:r>
              <a:rPr lang="en-US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(n-2);</a:t>
            </a:r>
          </a:p>
          <a:p>
            <a:pPr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50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00" y="0"/>
            <a:ext cx="4419600" cy="563562"/>
          </a:xfrm>
        </p:spPr>
        <p:txBody>
          <a:bodyPr/>
          <a:lstStyle/>
          <a:p>
            <a:r>
              <a:rPr lang="en-US" sz="2800" dirty="0" smtClean="0"/>
              <a:t>Backtracking 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Buffaloes Problem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923925"/>
            <a:ext cx="7839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51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0"/>
            <a:ext cx="3886200" cy="563562"/>
          </a:xfrm>
        </p:spPr>
        <p:txBody>
          <a:bodyPr/>
          <a:lstStyle/>
          <a:p>
            <a:r>
              <a:rPr lang="en-US" sz="2800" dirty="0" smtClean="0"/>
              <a:t>Backtracking 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Buffaloes Problem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8" y="1038225"/>
            <a:ext cx="76676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52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400" y="0"/>
            <a:ext cx="3962400" cy="563562"/>
          </a:xfrm>
        </p:spPr>
        <p:txBody>
          <a:bodyPr/>
          <a:lstStyle/>
          <a:p>
            <a:r>
              <a:rPr lang="en-US" sz="2800" dirty="0" smtClean="0"/>
              <a:t>Backtracking 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Buffaloes Problem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838200"/>
            <a:ext cx="82581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6571" y="3952874"/>
            <a:ext cx="3460808" cy="267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53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0"/>
            <a:ext cx="4114800" cy="563562"/>
          </a:xfrm>
        </p:spPr>
        <p:txBody>
          <a:bodyPr/>
          <a:lstStyle/>
          <a:p>
            <a:r>
              <a:rPr lang="en-US" sz="2800" dirty="0" smtClean="0"/>
              <a:t>Backtracking 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Dogs and Chickens Problem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762000"/>
            <a:ext cx="8201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54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0"/>
            <a:ext cx="3886200" cy="563562"/>
          </a:xfrm>
        </p:spPr>
        <p:txBody>
          <a:bodyPr/>
          <a:lstStyle/>
          <a:p>
            <a:r>
              <a:rPr lang="en-US" sz="2800" dirty="0" smtClean="0"/>
              <a:t>Backtracking 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Dogs and Chickens Problem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680391"/>
            <a:ext cx="8229600" cy="580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55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0"/>
            <a:ext cx="4343400" cy="563562"/>
          </a:xfrm>
        </p:spPr>
        <p:txBody>
          <a:bodyPr/>
          <a:lstStyle/>
          <a:p>
            <a:r>
              <a:rPr lang="en-US" sz="2800" dirty="0" smtClean="0"/>
              <a:t>Backtracking 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Dogs and Chickens Problem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82581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8382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56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0"/>
            <a:ext cx="3886200" cy="563562"/>
          </a:xfrm>
        </p:spPr>
        <p:txBody>
          <a:bodyPr/>
          <a:lstStyle/>
          <a:p>
            <a:r>
              <a:rPr lang="en-US" sz="2800" dirty="0" smtClean="0"/>
              <a:t>Backtracking 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Item Consultant Problem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63" y="590550"/>
            <a:ext cx="707707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57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0"/>
            <a:ext cx="3886200" cy="563562"/>
          </a:xfrm>
        </p:spPr>
        <p:txBody>
          <a:bodyPr/>
          <a:lstStyle/>
          <a:p>
            <a:r>
              <a:rPr lang="en-US" sz="2800" dirty="0" smtClean="0"/>
              <a:t>Backtracking 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Item Consultant Problem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399" y="1581150"/>
            <a:ext cx="715577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0"/>
            <a:ext cx="4038600" cy="563562"/>
          </a:xfrm>
        </p:spPr>
        <p:txBody>
          <a:bodyPr/>
          <a:lstStyle/>
          <a:p>
            <a:r>
              <a:rPr lang="en-US" sz="2800" dirty="0" smtClean="0"/>
              <a:t>Backtracking 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Item Consultant Problem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6" y="609600"/>
            <a:ext cx="8220074" cy="586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59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400" y="0"/>
            <a:ext cx="3962400" cy="563562"/>
          </a:xfrm>
        </p:spPr>
        <p:txBody>
          <a:bodyPr/>
          <a:lstStyle/>
          <a:p>
            <a:r>
              <a:rPr lang="en-US" sz="2800" dirty="0" smtClean="0"/>
              <a:t>Backtracking 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Item Consultant Problem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78105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24400"/>
            <a:ext cx="74676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understand a recursion?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We agree/define initial data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0000CC"/>
                </a:solidFill>
              </a:rPr>
              <a:t>Rules for deduction (suy diễn) </a:t>
            </a:r>
          </a:p>
          <a:p>
            <a:r>
              <a:rPr lang="en-US" smtClean="0"/>
              <a:t>Examples:</a:t>
            </a:r>
          </a:p>
          <a:p>
            <a:pPr lvl="1"/>
            <a:r>
              <a:rPr lang="en-US" sz="2800" b="1" smtClean="0"/>
              <a:t>Person</a:t>
            </a:r>
            <a:r>
              <a:rPr lang="en-US" sz="2800" smtClean="0"/>
              <a:t> = a child of other two </a:t>
            </a:r>
            <a:r>
              <a:rPr lang="en-US" sz="2800" b="1" smtClean="0"/>
              <a:t>person </a:t>
            </a:r>
          </a:p>
          <a:p>
            <a:pPr lvl="1">
              <a:buNone/>
            </a:pPr>
            <a:r>
              <a:rPr lang="en-US" sz="2000" b="1" smtClean="0">
                <a:solidFill>
                  <a:srgbClr val="0000CC"/>
                </a:solidFill>
                <a:sym typeface="Wingdings" pitchFamily="2" charset="2"/>
              </a:rPr>
              <a:t>          </a:t>
            </a:r>
            <a:r>
              <a:rPr lang="en-US" sz="2000" b="1" smtClean="0">
                <a:solidFill>
                  <a:srgbClr val="FF0000"/>
                </a:solidFill>
                <a:sym typeface="Wingdings" pitchFamily="2" charset="2"/>
              </a:rPr>
              <a:t>Initial persons: Adam, Eve</a:t>
            </a:r>
          </a:p>
          <a:p>
            <a:pPr lvl="1">
              <a:buFontTx/>
              <a:buChar char="-"/>
            </a:pPr>
            <a:r>
              <a:rPr lang="en-US" sz="2800" b="1" smtClean="0">
                <a:sym typeface="Wingdings" pitchFamily="2" charset="2"/>
              </a:rPr>
              <a:t>1 3 5 7 9 …..</a:t>
            </a:r>
            <a:r>
              <a:rPr lang="en-US" sz="2000" b="1" smtClean="0">
                <a:sym typeface="Wingdings" pitchFamily="2" charset="2"/>
              </a:rPr>
              <a:t> </a:t>
            </a:r>
            <a:r>
              <a:rPr lang="en-US" sz="2000" smtClean="0"/>
              <a:t>     </a:t>
            </a:r>
            <a:r>
              <a:rPr lang="en-US" sz="2000" smtClean="0">
                <a:solidFill>
                  <a:srgbClr val="FF0000"/>
                </a:solidFill>
              </a:rPr>
              <a:t>A(n) = </a:t>
            </a:r>
            <a:r>
              <a:rPr lang="en-US" sz="2000" b="1" u="sng" smtClean="0">
                <a:solidFill>
                  <a:srgbClr val="FF0000"/>
                </a:solidFill>
              </a:rPr>
              <a:t>1</a:t>
            </a:r>
            <a:r>
              <a:rPr lang="en-US" sz="2000" smtClean="0">
                <a:solidFill>
                  <a:srgbClr val="FF0000"/>
                </a:solidFill>
              </a:rPr>
              <a:t>, n=1</a:t>
            </a:r>
          </a:p>
          <a:p>
            <a:pPr lvl="1">
              <a:buNone/>
            </a:pPr>
            <a:r>
              <a:rPr lang="en-US" sz="2000" smtClean="0">
                <a:solidFill>
                  <a:srgbClr val="FF0000"/>
                </a:solidFill>
              </a:rPr>
              <a:t>                                       </a:t>
            </a:r>
            <a:r>
              <a:rPr lang="en-US" sz="2000" smtClean="0">
                <a:solidFill>
                  <a:srgbClr val="0000CC"/>
                </a:solidFill>
              </a:rPr>
              <a:t>A(n) = A(n-1) + 2, n&gt; 1</a:t>
            </a:r>
          </a:p>
          <a:p>
            <a:pPr lvl="1">
              <a:buFontTx/>
              <a:buChar char="-"/>
            </a:pPr>
            <a:r>
              <a:rPr lang="en-US" sz="2800" smtClean="0"/>
              <a:t>1, 1, 2, 3, 5, 8, 13, … </a:t>
            </a:r>
            <a:r>
              <a:rPr lang="en-US" sz="2000" smtClean="0">
                <a:solidFill>
                  <a:srgbClr val="008000"/>
                </a:solidFill>
              </a:rPr>
              <a:t>           </a:t>
            </a:r>
            <a:r>
              <a:rPr lang="en-US" sz="2000" b="1" smtClean="0">
                <a:solidFill>
                  <a:srgbClr val="FF0000"/>
                </a:solidFill>
              </a:rPr>
              <a:t>F(n) = 1</a:t>
            </a:r>
            <a:r>
              <a:rPr lang="en-US" sz="2000" smtClean="0">
                <a:solidFill>
                  <a:srgbClr val="FF0000"/>
                </a:solidFill>
              </a:rPr>
              <a:t>, n&lt;2</a:t>
            </a:r>
          </a:p>
          <a:p>
            <a:pPr lvl="1">
              <a:buNone/>
            </a:pPr>
            <a:r>
              <a:rPr lang="en-US" sz="2000" smtClean="0">
                <a:solidFill>
                  <a:srgbClr val="0000CC"/>
                </a:solidFill>
              </a:rPr>
              <a:t>                                                                F(n) = F(n-1) + F(n-2)      </a:t>
            </a:r>
          </a:p>
          <a:p>
            <a:pPr>
              <a:buNone/>
            </a:pPr>
            <a:r>
              <a:rPr lang="en-US" smtClean="0">
                <a:solidFill>
                  <a:srgbClr val="008000"/>
                </a:solidFill>
              </a:rPr>
              <a:t> 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60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0"/>
            <a:ext cx="3886200" cy="563562"/>
          </a:xfrm>
        </p:spPr>
        <p:txBody>
          <a:bodyPr/>
          <a:lstStyle/>
          <a:p>
            <a:r>
              <a:rPr lang="en-US" sz="2800" dirty="0" smtClean="0"/>
              <a:t>Backtracking 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Item Consultant Problem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06" y="1295401"/>
            <a:ext cx="824419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61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0"/>
            <a:ext cx="4495800" cy="563562"/>
          </a:xfrm>
        </p:spPr>
        <p:txBody>
          <a:bodyPr/>
          <a:lstStyle/>
          <a:p>
            <a:r>
              <a:rPr lang="en-US" sz="2800" dirty="0" smtClean="0"/>
              <a:t>Backtracking 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Item Consultant Problem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799" y="914400"/>
            <a:ext cx="875040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62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0"/>
            <a:ext cx="4267200" cy="563562"/>
          </a:xfrm>
        </p:spPr>
        <p:txBody>
          <a:bodyPr/>
          <a:lstStyle/>
          <a:p>
            <a:r>
              <a:rPr lang="en-US" sz="2800" dirty="0" smtClean="0"/>
              <a:t>Backtracking 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Item Consultant Problem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75342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752850"/>
            <a:ext cx="40767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63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0"/>
            <a:ext cx="4038600" cy="563562"/>
          </a:xfrm>
        </p:spPr>
        <p:txBody>
          <a:bodyPr/>
          <a:lstStyle/>
          <a:p>
            <a:r>
              <a:rPr lang="en-US" sz="2800" dirty="0" smtClean="0"/>
              <a:t>Backtracking : Demo.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838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Steps to use backtracking technique</a:t>
            </a:r>
            <a:endParaRPr lang="en-US" sz="2400" b="1" dirty="0">
              <a:solidFill>
                <a:srgbClr val="0000CC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397000"/>
          <a:ext cx="81534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524000"/>
                <a:gridCol w="1143000"/>
                <a:gridCol w="1524000"/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Setup real domains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Setup index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domains</a:t>
                      </a: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Setup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VarSet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Setup problem + Evaluator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Create solver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solution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rDom0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iDom0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var0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varSet</a:t>
                      </a:r>
                      <a:r>
                        <a:rPr lang="en-US" dirty="0" smtClean="0"/>
                        <a:t> + evaluator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varSet</a:t>
                      </a:r>
                      <a:r>
                        <a:rPr lang="en-US" dirty="0" smtClean="0"/>
                        <a:t> + evaluator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solutions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rDom1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iDom1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rDom2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iDom2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var2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rDom3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iDom3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var3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rDom4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iDom4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842D915-9075-4F12-8DFE-D4B3778BE484}" type="slidenum">
              <a:rPr lang="en-US"/>
              <a:pPr/>
              <a:t>64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smtClean="0"/>
              <a:t>Review</a:t>
            </a:r>
            <a:endParaRPr lang="en-US" sz="40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60437"/>
            <a:ext cx="8229600" cy="5059363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sz="2400" smtClean="0"/>
              <a:t>LO3.1  Describe the basic ideas of recursion and how to set up recursive systems that represent certain real-world phenomena.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LO3.2  Know how to develop recursive algorithms and programs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LO3.3  Write programs in Java using recursion to solve some problems, like creating the Fibonacci sequence.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LO3.4  Analyse a recursive function to find out its’ ouput without running. 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LO3.5  Explain type of recursive functions, give examples and comparing them.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LO3.6  Compare recursion with iteration, analyzes their pros and cons</a:t>
            </a:r>
            <a:br>
              <a:rPr lang="en-US" sz="2400" smtClean="0"/>
            </a:b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0" y="990601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0646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8266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6648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5030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2578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842D915-9075-4F12-8DFE-D4B3778BE484}" type="slidenum">
              <a:rPr lang="en-US"/>
              <a:pPr/>
              <a:t>65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smtClean="0"/>
              <a:t>Review</a:t>
            </a:r>
            <a:endParaRPr lang="en-US" sz="400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14400"/>
          </a:xfrm>
        </p:spPr>
        <p:txBody>
          <a:bodyPr/>
          <a:lstStyle/>
          <a:p>
            <a:r>
              <a:rPr lang="en-US" smtClean="0"/>
              <a:t>LO3.4  Analyse a recursive function to find out its’ ouput without running.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057400"/>
            <a:ext cx="3352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rgbClr val="FF0000"/>
                </a:solidFill>
              </a:rPr>
              <a:t>int  T (int n) {</a:t>
            </a:r>
          </a:p>
          <a:p>
            <a:r>
              <a:rPr lang="en-US" smtClean="0">
                <a:solidFill>
                  <a:srgbClr val="FF0000"/>
                </a:solidFill>
              </a:rPr>
              <a:t>    if(n&lt;2) return 2;</a:t>
            </a:r>
          </a:p>
          <a:p>
            <a:r>
              <a:rPr lang="en-US" smtClean="0">
                <a:solidFill>
                  <a:srgbClr val="FF0000"/>
                </a:solidFill>
              </a:rPr>
              <a:t>    return T(n-2) + 2*T(n-1) + 3;</a:t>
            </a:r>
          </a:p>
          <a:p>
            <a:r>
              <a:rPr lang="en-US" smtClean="0">
                <a:solidFill>
                  <a:srgbClr val="FF0000"/>
                </a:solidFill>
              </a:rPr>
              <a:t>}</a:t>
            </a:r>
          </a:p>
          <a:p>
            <a:r>
              <a:rPr lang="en-US" smtClean="0">
                <a:solidFill>
                  <a:srgbClr val="FF0000"/>
                </a:solidFill>
              </a:rPr>
              <a:t>T(4)=? 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219200" y="3962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CC"/>
                          </a:solidFill>
                        </a:rPr>
                        <a:t>n</a:t>
                      </a:r>
                      <a:endParaRPr lang="en-US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T(n)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58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267200" y="2057400"/>
            <a:ext cx="3581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rgbClr val="FF0000"/>
                </a:solidFill>
              </a:rPr>
              <a:t>T(n) = 2, n&lt;2</a:t>
            </a:r>
          </a:p>
          <a:p>
            <a:r>
              <a:rPr lang="en-US" smtClean="0">
                <a:solidFill>
                  <a:srgbClr val="FF0000"/>
                </a:solidFill>
              </a:rPr>
              <a:t>        = T(n-2) + 2T(n-1) +3, n&gt;=2</a:t>
            </a:r>
          </a:p>
          <a:p>
            <a:r>
              <a:rPr lang="en-US" smtClean="0">
                <a:solidFill>
                  <a:srgbClr val="FF0000"/>
                </a:solidFill>
              </a:rPr>
              <a:t>T(4)=?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Content Placeholder 10"/>
          <p:cNvSpPr txBox="1">
            <a:spLocks/>
          </p:cNvSpPr>
          <p:nvPr/>
        </p:nvSpPr>
        <p:spPr bwMode="auto">
          <a:xfrm>
            <a:off x="609600" y="5562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use recursion for testing whether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value belongs to a group? Please refer to Recursion Review 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LMS/ CSD201-SuVan.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10"/>
          <p:cNvSpPr txBox="1">
            <a:spLocks/>
          </p:cNvSpPr>
          <p:nvPr/>
        </p:nvSpPr>
        <p:spPr bwMode="auto">
          <a:xfrm>
            <a:off x="609600" y="4800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 whether  the value 60 is an element of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the T sequence?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NO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AA32C669-2B6B-498D-82D1-8D3E4BA48B57}" type="slidenum">
              <a:rPr lang="en-US"/>
              <a:pPr/>
              <a:t>66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Summary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Recursive definitions are programming concepts that define themselves</a:t>
            </a:r>
            <a:endParaRPr lang="en-US" i="1"/>
          </a:p>
          <a:p>
            <a:r>
              <a:rPr lang="en-US"/>
              <a:t>Recursive definitions serve two purposes:</a:t>
            </a:r>
          </a:p>
          <a:p>
            <a:pPr lvl="1"/>
            <a:r>
              <a:rPr lang="en-US"/>
              <a:t>Generating</a:t>
            </a:r>
            <a:r>
              <a:rPr lang="en-US" i="1"/>
              <a:t> </a:t>
            </a:r>
            <a:r>
              <a:rPr lang="en-US"/>
              <a:t>new elements</a:t>
            </a:r>
          </a:p>
          <a:p>
            <a:pPr lvl="1"/>
            <a:r>
              <a:rPr lang="en-US"/>
              <a:t>Testing</a:t>
            </a:r>
            <a:r>
              <a:rPr lang="en-US" i="1"/>
              <a:t> </a:t>
            </a:r>
            <a:r>
              <a:rPr lang="en-US"/>
              <a:t>whether an element belongs to a set</a:t>
            </a:r>
          </a:p>
          <a:p>
            <a:r>
              <a:rPr lang="en-US"/>
              <a:t>Recursive definitions are frequently used to define functions and sequences of </a:t>
            </a:r>
            <a:r>
              <a:rPr lang="en-US" smtClean="0"/>
              <a:t>numbers</a:t>
            </a:r>
          </a:p>
          <a:p>
            <a:r>
              <a:rPr lang="en-US" smtClean="0"/>
              <a:t>Recursive thinking: Use divide and conquer technique.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0D318FD-7676-4B9A-8C7B-500C9B7AC508}" type="slidenum">
              <a:rPr lang="en-US"/>
              <a:pPr/>
              <a:t>67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Summary (continued)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/>
              <a:t>Tail recursion is characterized by the use of only one recursive call at the very end of a method implementation.</a:t>
            </a:r>
          </a:p>
          <a:p>
            <a:pPr>
              <a:lnSpc>
                <a:spcPct val="95000"/>
              </a:lnSpc>
            </a:pPr>
            <a:r>
              <a:rPr lang="en-US"/>
              <a:t>Backtracking is a technique for returning to a given position (e.g., entry point) after trying other avenues that are unsuccessful in solving a particular problem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dirty="0" err="1" smtClean="0"/>
              <a:t>Ôn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– </a:t>
            </a:r>
            <a:r>
              <a:rPr lang="en-US" sz="3200" dirty="0" err="1" smtClean="0"/>
              <a:t>Viết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vở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1-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2-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 Cho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3-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4-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 Cho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5-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6-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7-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đuôi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8</a:t>
            </a:r>
            <a:r>
              <a:rPr lang="en-US" dirty="0" smtClean="0"/>
              <a:t>-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dirty="0" err="1" smtClean="0"/>
              <a:t>Ôn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– </a:t>
            </a:r>
            <a:r>
              <a:rPr lang="en-US" sz="3200" dirty="0" err="1" smtClean="0"/>
              <a:t>Viết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vở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9-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10-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smtClean="0"/>
              <a:t>phi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11-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gián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12-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13-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14-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activation record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15-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16-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A9C05DA8-BD98-4BBB-9A28-28B66FA2812C}" type="slidenum">
              <a:rPr lang="en-US"/>
              <a:pPr/>
              <a:t>7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Where to use Recursive Definitions</a:t>
            </a:r>
            <a:endParaRPr lang="en-US" sz="400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Recursive definitions serve two purposes:</a:t>
            </a:r>
          </a:p>
          <a:p>
            <a:pPr lvl="1"/>
            <a:r>
              <a:rPr lang="en-US" b="1">
                <a:solidFill>
                  <a:srgbClr val="0000CC"/>
                </a:solidFill>
              </a:rPr>
              <a:t>Generating</a:t>
            </a:r>
            <a:r>
              <a:rPr lang="en-US" i="1"/>
              <a:t> </a:t>
            </a:r>
            <a:r>
              <a:rPr lang="en-US"/>
              <a:t>new elements</a:t>
            </a:r>
          </a:p>
          <a:p>
            <a:pPr lvl="1"/>
            <a:r>
              <a:rPr lang="en-US" b="1">
                <a:solidFill>
                  <a:srgbClr val="0000CC"/>
                </a:solidFill>
              </a:rPr>
              <a:t>Testing</a:t>
            </a:r>
            <a:r>
              <a:rPr lang="en-US" i="1"/>
              <a:t> </a:t>
            </a:r>
            <a:r>
              <a:rPr lang="en-US"/>
              <a:t>whether an element belongs to a set</a:t>
            </a:r>
          </a:p>
          <a:p>
            <a:r>
              <a:rPr lang="en-US"/>
              <a:t>Recursive definitions are frequently used to define functions and sequences of </a:t>
            </a:r>
            <a:r>
              <a:rPr lang="en-US" smtClean="0"/>
              <a:t>numbers</a:t>
            </a:r>
          </a:p>
          <a:p>
            <a:r>
              <a:rPr lang="en-US" smtClean="0"/>
              <a:t>A way </a:t>
            </a:r>
            <a:r>
              <a:rPr lang="en-US" b="1" smtClean="0">
                <a:solidFill>
                  <a:srgbClr val="0000CC"/>
                </a:solidFill>
              </a:rPr>
              <a:t>to express a loop </a:t>
            </a:r>
            <a:r>
              <a:rPr lang="en-US" smtClean="0"/>
              <a:t>when number of executions is not known in advance.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dirty="0" err="1" smtClean="0"/>
              <a:t>Ôn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– </a:t>
            </a:r>
            <a:r>
              <a:rPr lang="en-US" sz="3200" dirty="0" err="1" smtClean="0"/>
              <a:t>Viết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vở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17-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18-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19-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20-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 Cho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65F72CF4-4508-4A72-A1E2-9E34122C95CA}" type="slidenum">
              <a:rPr lang="en-US"/>
              <a:pPr/>
              <a:t>8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How to describe a recursive operation?</a:t>
            </a:r>
            <a:endParaRPr lang="en-US" sz="400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/>
              <a:t>recursive definition consists of two parts:</a:t>
            </a:r>
          </a:p>
          <a:p>
            <a:pPr lvl="1"/>
            <a:r>
              <a:rPr lang="en-US"/>
              <a:t>The </a:t>
            </a:r>
            <a:r>
              <a:rPr lang="en-US" b="1">
                <a:solidFill>
                  <a:srgbClr val="0000CC"/>
                </a:solidFill>
              </a:rPr>
              <a:t>anchor</a:t>
            </a:r>
            <a:r>
              <a:rPr lang="en-US" i="1"/>
              <a:t> </a:t>
            </a:r>
            <a:r>
              <a:rPr lang="en-US"/>
              <a:t>or </a:t>
            </a:r>
            <a:r>
              <a:rPr lang="en-US" b="1">
                <a:solidFill>
                  <a:srgbClr val="0000CC"/>
                </a:solidFill>
              </a:rPr>
              <a:t>ground</a:t>
            </a:r>
            <a:r>
              <a:rPr lang="en-US" i="1">
                <a:solidFill>
                  <a:srgbClr val="0000CC"/>
                </a:solidFill>
              </a:rPr>
              <a:t> </a:t>
            </a:r>
            <a:r>
              <a:rPr lang="en-US" b="1" smtClean="0">
                <a:solidFill>
                  <a:srgbClr val="0000CC"/>
                </a:solidFill>
              </a:rPr>
              <a:t>case </a:t>
            </a:r>
            <a:r>
              <a:rPr lang="en-US" smtClean="0"/>
              <a:t>or</a:t>
            </a:r>
            <a:r>
              <a:rPr lang="en-US" b="1" smtClean="0">
                <a:solidFill>
                  <a:srgbClr val="0000CC"/>
                </a:solidFill>
              </a:rPr>
              <a:t> base case</a:t>
            </a:r>
            <a:r>
              <a:rPr lang="en-US" i="1" smtClean="0"/>
              <a:t>, </a:t>
            </a:r>
            <a:r>
              <a:rPr lang="en-US"/>
              <a:t>the basic elements that are the building blocks of all other elements of the set</a:t>
            </a:r>
          </a:p>
          <a:p>
            <a:pPr lvl="1"/>
            <a:r>
              <a:rPr lang="en-US" b="1">
                <a:solidFill>
                  <a:srgbClr val="0000CC"/>
                </a:solidFill>
              </a:rPr>
              <a:t>Rules </a:t>
            </a:r>
            <a:r>
              <a:rPr lang="en-US"/>
              <a:t>that allow for the construction of new objects out of basic elements or objects that have already been constructed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analyse an operation using recursive view?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Divide and conquer – chia để trị</a:t>
            </a:r>
          </a:p>
          <a:p>
            <a:r>
              <a:rPr lang="en-US" smtClean="0"/>
              <a:t>Data:  </a:t>
            </a:r>
            <a:r>
              <a:rPr lang="en-US" smtClean="0">
                <a:solidFill>
                  <a:srgbClr val="FF0000"/>
                </a:solidFill>
              </a:rPr>
              <a:t>d1</a:t>
            </a:r>
            <a:r>
              <a:rPr lang="en-US" smtClean="0"/>
              <a:t>, </a:t>
            </a:r>
            <a:r>
              <a:rPr lang="en-US" smtClean="0">
                <a:solidFill>
                  <a:srgbClr val="0000CC"/>
                </a:solidFill>
              </a:rPr>
              <a:t>d2, d3, d4, d5, ………, dn</a:t>
            </a:r>
          </a:p>
          <a:p>
            <a:r>
              <a:rPr lang="en-US" smtClean="0"/>
              <a:t>Method:</a:t>
            </a:r>
          </a:p>
          <a:p>
            <a:pPr lvl="1">
              <a:buNone/>
            </a:pPr>
            <a:r>
              <a:rPr lang="en-US" smtClean="0">
                <a:solidFill>
                  <a:srgbClr val="FF0000"/>
                </a:solidFill>
              </a:rPr>
              <a:t>1   1   </a:t>
            </a:r>
            <a:r>
              <a:rPr lang="en-US" smtClean="0">
                <a:solidFill>
                  <a:srgbClr val="0000CC"/>
                </a:solidFill>
              </a:rPr>
              <a:t>2   3   5   8   13   21   34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Splitting one or some elements at one side. This helps to identify ground case.  </a:t>
            </a:r>
          </a:p>
          <a:p>
            <a:pPr lvl="1">
              <a:buNone/>
            </a:pPr>
            <a:r>
              <a:rPr lang="en-US" smtClean="0">
                <a:solidFill>
                  <a:srgbClr val="FF0000"/>
                </a:solidFill>
              </a:rPr>
              <a:t>   1</a:t>
            </a:r>
          </a:p>
          <a:p>
            <a:pPr lvl="1"/>
            <a:r>
              <a:rPr lang="en-US" smtClean="0">
                <a:solidFill>
                  <a:srgbClr val="0000CC"/>
                </a:solidFill>
              </a:rPr>
              <a:t>Exploring relation between an element with previous others </a:t>
            </a:r>
          </a:p>
          <a:p>
            <a:pPr lvl="1">
              <a:buNone/>
            </a:pPr>
            <a:r>
              <a:rPr lang="en-US" smtClean="0">
                <a:solidFill>
                  <a:srgbClr val="0000CC"/>
                </a:solidFill>
                <a:sym typeface="Wingdings" pitchFamily="2" charset="2"/>
              </a:rPr>
              <a:t> Deductive rules:F(n) = F(n-2) + F(n-1)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2755</Words>
  <Application>Microsoft Office PowerPoint</Application>
  <PresentationFormat>On-screen Show (4:3)</PresentationFormat>
  <Paragraphs>552</Paragraphs>
  <Slides>70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Default Design</vt:lpstr>
      <vt:lpstr>Chapter 5  Recursion Đệ: đưa ra/ Quy: quay về</vt:lpstr>
      <vt:lpstr>Objectives</vt:lpstr>
      <vt:lpstr>Contents</vt:lpstr>
      <vt:lpstr>What is recursion?</vt:lpstr>
      <vt:lpstr>What is recursion? ….</vt:lpstr>
      <vt:lpstr>How to understand a recursion?</vt:lpstr>
      <vt:lpstr>Where to use Recursive Definitions</vt:lpstr>
      <vt:lpstr>How to describe a recursive operation?</vt:lpstr>
      <vt:lpstr>How to analyse an operation using recursive view?</vt:lpstr>
      <vt:lpstr>How to implement recursive function?</vt:lpstr>
      <vt:lpstr>How to practice recursive function efficiently?</vt:lpstr>
      <vt:lpstr>Practice:</vt:lpstr>
      <vt:lpstr>How to implement recursive function… Practice:</vt:lpstr>
      <vt:lpstr>How to implement recursive function… Practice:</vt:lpstr>
      <vt:lpstr>How to implement recursive function… Practice:</vt:lpstr>
      <vt:lpstr>How to manage running functions?</vt:lpstr>
      <vt:lpstr>More details:</vt:lpstr>
      <vt:lpstr>Method Calls and Recursion Implementation (continued)</vt:lpstr>
      <vt:lpstr>More details:….</vt:lpstr>
      <vt:lpstr>Anatomy of a Recursive Call</vt:lpstr>
      <vt:lpstr>How to classify recursive functions?</vt:lpstr>
      <vt:lpstr>How to classify recursive functions?</vt:lpstr>
      <vt:lpstr>How to classify recursive functions?</vt:lpstr>
      <vt:lpstr>Indirect Recursion (continued)</vt:lpstr>
      <vt:lpstr>Evaluating performance of recursive methods.</vt:lpstr>
      <vt:lpstr>Evaluating: Excessive Recursion</vt:lpstr>
      <vt:lpstr>Evalating: Excessive Recursion</vt:lpstr>
      <vt:lpstr>Evalating: Excessive Recursion</vt:lpstr>
      <vt:lpstr>Backtracking</vt:lpstr>
      <vt:lpstr>Backtracking…</vt:lpstr>
      <vt:lpstr>Backtracking…</vt:lpstr>
      <vt:lpstr>Backtracking…</vt:lpstr>
      <vt:lpstr>Backtracking…</vt:lpstr>
      <vt:lpstr>Backtracking: Demo.</vt:lpstr>
      <vt:lpstr>Backtracking: Demo.</vt:lpstr>
      <vt:lpstr>Backtracking: Demo.</vt:lpstr>
      <vt:lpstr>Backtracking: Domo.</vt:lpstr>
      <vt:lpstr>Backtracking: Demo.</vt:lpstr>
      <vt:lpstr>Backtracking: Demo.</vt:lpstr>
      <vt:lpstr>Slide 40</vt:lpstr>
      <vt:lpstr>Slide 41</vt:lpstr>
      <vt:lpstr>Backtracking: Demo.</vt:lpstr>
      <vt:lpstr>Backtracking: Demo.</vt:lpstr>
      <vt:lpstr>Backtracking: Demo.</vt:lpstr>
      <vt:lpstr>Backtracking: Demo.</vt:lpstr>
      <vt:lpstr>Backtracking: Demo.</vt:lpstr>
      <vt:lpstr>Backtracking: Demo.</vt:lpstr>
      <vt:lpstr>Backtracking: Demo.</vt:lpstr>
      <vt:lpstr>Backtracking : Demo.</vt:lpstr>
      <vt:lpstr>Backtracking : Demo.</vt:lpstr>
      <vt:lpstr>Backtracking : Demo.</vt:lpstr>
      <vt:lpstr>Backtracking : Demo.</vt:lpstr>
      <vt:lpstr>Backtracking : Demo.</vt:lpstr>
      <vt:lpstr>Backtracking : Demo.</vt:lpstr>
      <vt:lpstr>Backtracking : Demo.</vt:lpstr>
      <vt:lpstr>Backtracking : Demo.</vt:lpstr>
      <vt:lpstr>Backtracking : Demo.</vt:lpstr>
      <vt:lpstr>Backtracking : Demo.</vt:lpstr>
      <vt:lpstr>Backtracking : Demo.</vt:lpstr>
      <vt:lpstr>Backtracking : Demo.</vt:lpstr>
      <vt:lpstr>Backtracking : Demo.</vt:lpstr>
      <vt:lpstr>Backtracking : Demo.</vt:lpstr>
      <vt:lpstr>Backtracking : Demo.</vt:lpstr>
      <vt:lpstr>Review</vt:lpstr>
      <vt:lpstr>Review</vt:lpstr>
      <vt:lpstr>Summary</vt:lpstr>
      <vt:lpstr>Summary (continued)</vt:lpstr>
      <vt:lpstr>Ôn tập – Viết vào vở</vt:lpstr>
      <vt:lpstr>Ôn tập – Viết vào vở</vt:lpstr>
      <vt:lpstr>Ôn tập – Viết vào vở</vt:lpstr>
    </vt:vector>
  </TitlesOfParts>
  <Company>FourPawsDesign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Cyndi Middleton</dc:creator>
  <cp:lastModifiedBy>Azure</cp:lastModifiedBy>
  <cp:revision>235</cp:revision>
  <dcterms:created xsi:type="dcterms:W3CDTF">2005-09-19T23:06:59Z</dcterms:created>
  <dcterms:modified xsi:type="dcterms:W3CDTF">2020-07-29T06:24:59Z</dcterms:modified>
</cp:coreProperties>
</file>