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77" r:id="rId4"/>
    <p:sldId id="258" r:id="rId5"/>
    <p:sldId id="278" r:id="rId6"/>
    <p:sldId id="308" r:id="rId7"/>
    <p:sldId id="305" r:id="rId8"/>
    <p:sldId id="261" r:id="rId9"/>
    <p:sldId id="279" r:id="rId10"/>
    <p:sldId id="280" r:id="rId11"/>
    <p:sldId id="281" r:id="rId12"/>
    <p:sldId id="283" r:id="rId13"/>
    <p:sldId id="262" r:id="rId14"/>
    <p:sldId id="284" r:id="rId15"/>
    <p:sldId id="263" r:id="rId16"/>
    <p:sldId id="282" r:id="rId17"/>
    <p:sldId id="264" r:id="rId18"/>
    <p:sldId id="265" r:id="rId19"/>
    <p:sldId id="267" r:id="rId20"/>
    <p:sldId id="266" r:id="rId21"/>
    <p:sldId id="268" r:id="rId22"/>
    <p:sldId id="269" r:id="rId23"/>
    <p:sldId id="285" r:id="rId24"/>
    <p:sldId id="270" r:id="rId25"/>
    <p:sldId id="272" r:id="rId26"/>
    <p:sldId id="273" r:id="rId27"/>
    <p:sldId id="271" r:id="rId28"/>
    <p:sldId id="286" r:id="rId29"/>
    <p:sldId id="274" r:id="rId30"/>
    <p:sldId id="275" r:id="rId31"/>
    <p:sldId id="276" r:id="rId32"/>
    <p:sldId id="287" r:id="rId33"/>
    <p:sldId id="294" r:id="rId34"/>
    <p:sldId id="295" r:id="rId35"/>
    <p:sldId id="306" r:id="rId36"/>
    <p:sldId id="307" r:id="rId37"/>
    <p:sldId id="288" r:id="rId38"/>
    <p:sldId id="296" r:id="rId39"/>
    <p:sldId id="302" r:id="rId40"/>
    <p:sldId id="303" r:id="rId41"/>
    <p:sldId id="309"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7" autoAdjust="0"/>
    <p:restoredTop sz="94660"/>
  </p:normalViewPr>
  <p:slideViewPr>
    <p:cSldViewPr>
      <p:cViewPr varScale="1">
        <p:scale>
          <a:sx n="70" d="100"/>
          <a:sy n="70"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0891E-E7BF-4FB4-85E6-71581B9A4DF3}" type="datetimeFigureOut">
              <a:rPr lang="en-US" smtClean="0"/>
              <a:pPr/>
              <a:t>8/21/2020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32B126-37B4-4F36-A736-D6B53646EA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at</a:t>
            </a:r>
            <a:endParaRPr lang="en-US"/>
          </a:p>
        </p:txBody>
      </p:sp>
      <p:sp>
        <p:nvSpPr>
          <p:cNvPr id="4" name="Slide Number Placeholder 3"/>
          <p:cNvSpPr>
            <a:spLocks noGrp="1"/>
          </p:cNvSpPr>
          <p:nvPr>
            <p:ph type="sldNum" sz="quarter" idx="10"/>
          </p:nvPr>
        </p:nvSpPr>
        <p:spPr/>
        <p:txBody>
          <a:bodyPr/>
          <a:lstStyle/>
          <a:p>
            <a:fld id="{1D32B126-37B4-4F36-A736-D6B53646EA3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00CC"/>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AE521-EED1-488B-860F-9485265EC24C}"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6AE521-EED1-488B-860F-9485265EC24C}"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6AE521-EED1-488B-860F-9485265EC24C}"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AE521-EED1-488B-860F-9485265EC24C}" type="datetimeFigureOut">
              <a:rPr lang="en-US" smtClean="0"/>
              <a:pPr/>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AE521-EED1-488B-860F-9485265EC24C}" type="datetimeFigureOut">
              <a:rPr lang="en-US" smtClean="0"/>
              <a:pPr/>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AE521-EED1-488B-860F-9485265EC24C}" type="datetimeFigureOut">
              <a:rPr lang="en-US" smtClean="0"/>
              <a:pPr/>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AE521-EED1-488B-860F-9485265EC24C}"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6AE521-EED1-488B-860F-9485265EC24C}"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CA564-01A2-4FB1-A53A-A98C664FCF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AE521-EED1-488B-860F-9485265EC24C}" type="datetimeFigureOut">
              <a:rPr lang="en-US" smtClean="0"/>
              <a:pPr/>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CA564-01A2-4FB1-A53A-A98C664FCF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blog.vn/cay-quyet-dinh-decision-tre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6</a:t>
            </a:r>
            <a:br>
              <a:rPr lang="en-US" b="1" dirty="0" smtClean="0"/>
            </a:br>
            <a:r>
              <a:rPr lang="en-US" b="1" dirty="0" smtClean="0"/>
              <a:t>Trees and Binary Trees</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600200"/>
            <a:ext cx="8991600" cy="978729"/>
          </a:xfrm>
          <a:prstGeom prst="rect">
            <a:avLst/>
          </a:prstGeom>
        </p:spPr>
        <p:txBody>
          <a:bodyPr wrap="square">
            <a:spAutoFit/>
          </a:bodyPr>
          <a:lstStyle/>
          <a:p>
            <a:pPr>
              <a:lnSpc>
                <a:spcPct val="90000"/>
              </a:lnSpc>
              <a:buFont typeface="Arial" pitchFamily="34" charset="0"/>
              <a:buChar char="•"/>
            </a:pPr>
            <a:r>
              <a:rPr lang="en-US" sz="3200" dirty="0" smtClean="0"/>
              <a:t> Tree Height: maximum level of nodes</a:t>
            </a:r>
          </a:p>
          <a:p>
            <a:pPr>
              <a:lnSpc>
                <a:spcPct val="90000"/>
              </a:lnSpc>
              <a:buFont typeface="Arial" pitchFamily="34" charset="0"/>
              <a:buChar char="•"/>
            </a:pPr>
            <a:r>
              <a:rPr lang="en-US" sz="3200" dirty="0"/>
              <a:t> </a:t>
            </a:r>
            <a:r>
              <a:rPr lang="en-US" sz="3200" dirty="0" smtClean="0"/>
              <a:t>The height of following tree is 6</a:t>
            </a:r>
            <a:endParaRPr lang="en-US" sz="3200" dirty="0"/>
          </a:p>
        </p:txBody>
      </p:sp>
      <p:grpSp>
        <p:nvGrpSpPr>
          <p:cNvPr id="21" name="Group 20"/>
          <p:cNvGrpSpPr/>
          <p:nvPr/>
        </p:nvGrpSpPr>
        <p:grpSpPr>
          <a:xfrm>
            <a:off x="304800" y="27432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1</a:t>
              </a:r>
              <a:endParaRPr lang="en-US" b="1"/>
            </a:p>
          </p:txBody>
        </p:sp>
        <p:sp>
          <p:nvSpPr>
            <p:cNvPr id="15" name="Rectangle 14"/>
            <p:cNvSpPr/>
            <p:nvPr/>
          </p:nvSpPr>
          <p:spPr>
            <a:xfrm>
              <a:off x="4038600" y="3810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2</a:t>
              </a:r>
              <a:endParaRPr lang="en-US" b="1"/>
            </a:p>
          </p:txBody>
        </p:sp>
        <p:sp>
          <p:nvSpPr>
            <p:cNvPr id="16" name="Rectangle 15"/>
            <p:cNvSpPr/>
            <p:nvPr/>
          </p:nvSpPr>
          <p:spPr>
            <a:xfrm>
              <a:off x="4495800" y="4495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3</a:t>
              </a:r>
              <a:endParaRPr lang="en-US" b="1"/>
            </a:p>
          </p:txBody>
        </p:sp>
        <p:sp>
          <p:nvSpPr>
            <p:cNvPr id="17" name="Rectangle 16"/>
            <p:cNvSpPr/>
            <p:nvPr/>
          </p:nvSpPr>
          <p:spPr>
            <a:xfrm>
              <a:off x="1752600" y="5105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4</a:t>
              </a:r>
              <a:endParaRPr lang="en-US" b="1"/>
            </a:p>
          </p:txBody>
        </p:sp>
        <p:sp>
          <p:nvSpPr>
            <p:cNvPr id="18" name="Rectangle 17"/>
            <p:cNvSpPr/>
            <p:nvPr/>
          </p:nvSpPr>
          <p:spPr>
            <a:xfrm>
              <a:off x="1295400" y="5715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5</a:t>
              </a:r>
              <a:endParaRPr lang="en-US" b="1"/>
            </a:p>
          </p:txBody>
        </p:sp>
        <p:sp>
          <p:nvSpPr>
            <p:cNvPr id="19" name="Rectangle 18"/>
            <p:cNvSpPr/>
            <p:nvPr/>
          </p:nvSpPr>
          <p:spPr>
            <a:xfrm>
              <a:off x="1524000" y="6248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6</a:t>
              </a:r>
              <a:endParaRPr lang="en-US" b="1"/>
            </a:p>
          </p:txBody>
        </p:sp>
      </p:grpSp>
      <p:sp>
        <p:nvSpPr>
          <p:cNvPr id="22" name="Rectangle 21"/>
          <p:cNvSpPr/>
          <p:nvPr/>
        </p:nvSpPr>
        <p:spPr>
          <a:xfrm>
            <a:off x="4953000" y="4953000"/>
            <a:ext cx="3733800" cy="1421928"/>
          </a:xfrm>
          <a:prstGeom prst="rect">
            <a:avLst/>
          </a:prstGeom>
          <a:ln>
            <a:solidFill>
              <a:srgbClr val="0000CC"/>
            </a:solidFill>
          </a:ln>
        </p:spPr>
        <p:txBody>
          <a:bodyPr wrap="square">
            <a:spAutoFit/>
          </a:bodyPr>
          <a:lstStyle/>
          <a:p>
            <a:pPr>
              <a:lnSpc>
                <a:spcPct val="90000"/>
              </a:lnSpc>
              <a:buFont typeface="Arial" pitchFamily="34" charset="0"/>
              <a:buChar char="•"/>
            </a:pPr>
            <a:r>
              <a:rPr lang="en-US" sz="3200" dirty="0" smtClean="0"/>
              <a:t> Tree Height give us complexity of search operation</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524000"/>
            <a:ext cx="3124200" cy="1255728"/>
          </a:xfrm>
          <a:prstGeom prst="rect">
            <a:avLst/>
          </a:prstGeom>
        </p:spPr>
        <p:txBody>
          <a:bodyPr wrap="square">
            <a:spAutoFit/>
          </a:bodyPr>
          <a:lstStyle/>
          <a:p>
            <a:pPr>
              <a:lnSpc>
                <a:spcPct val="90000"/>
              </a:lnSpc>
              <a:buFont typeface="Arial" pitchFamily="34" charset="0"/>
              <a:buChar char="•"/>
            </a:pPr>
            <a:r>
              <a:rPr lang="en-US" sz="2800" dirty="0" smtClean="0">
                <a:solidFill>
                  <a:srgbClr val="FF0000"/>
                </a:solidFill>
              </a:rPr>
              <a:t>Ancestors/ predecessors of current node</a:t>
            </a:r>
          </a:p>
        </p:txBody>
      </p:sp>
      <p:sp>
        <p:nvSpPr>
          <p:cNvPr id="20" name="Rectangle 19"/>
          <p:cNvSpPr/>
          <p:nvPr/>
        </p:nvSpPr>
        <p:spPr>
          <a:xfrm>
            <a:off x="228600" y="4648200"/>
            <a:ext cx="2286000" cy="1643527"/>
          </a:xfrm>
          <a:prstGeom prst="rect">
            <a:avLst/>
          </a:prstGeom>
        </p:spPr>
        <p:txBody>
          <a:bodyPr wrap="square">
            <a:spAutoFit/>
          </a:bodyPr>
          <a:lstStyle/>
          <a:p>
            <a:pPr>
              <a:lnSpc>
                <a:spcPct val="90000"/>
              </a:lnSpc>
              <a:buFont typeface="Arial" pitchFamily="34" charset="0"/>
              <a:buChar char="•"/>
            </a:pPr>
            <a:r>
              <a:rPr lang="en-US" sz="2800" dirty="0" smtClean="0">
                <a:solidFill>
                  <a:srgbClr val="0000CC"/>
                </a:solidFill>
              </a:rPr>
              <a:t>Descendants/ successors of current node</a:t>
            </a:r>
          </a:p>
        </p:txBody>
      </p:sp>
      <p:sp>
        <p:nvSpPr>
          <p:cNvPr id="21" name="Rectangle 20"/>
          <p:cNvSpPr/>
          <p:nvPr/>
        </p:nvSpPr>
        <p:spPr>
          <a:xfrm>
            <a:off x="609600" y="3429000"/>
            <a:ext cx="3733800" cy="535531"/>
          </a:xfrm>
          <a:prstGeom prst="rect">
            <a:avLst/>
          </a:prstGeom>
        </p:spPr>
        <p:txBody>
          <a:bodyPr wrap="square">
            <a:spAutoFit/>
          </a:bodyPr>
          <a:lstStyle/>
          <a:p>
            <a:pPr>
              <a:lnSpc>
                <a:spcPct val="90000"/>
              </a:lnSpc>
              <a:buFont typeface="Arial" pitchFamily="34" charset="0"/>
              <a:buChar char="•"/>
            </a:pPr>
            <a:r>
              <a:rPr lang="en-US" sz="3200" smtClean="0">
                <a:solidFill>
                  <a:srgbClr val="FF0000"/>
                </a:solidFill>
              </a:rPr>
              <a:t> Current node</a:t>
            </a:r>
          </a:p>
        </p:txBody>
      </p:sp>
      <p:grpSp>
        <p:nvGrpSpPr>
          <p:cNvPr id="40" name="Group 39"/>
          <p:cNvGrpSpPr/>
          <p:nvPr/>
        </p:nvGrpSpPr>
        <p:grpSpPr>
          <a:xfrm>
            <a:off x="2438400" y="1552574"/>
            <a:ext cx="6507239" cy="4619626"/>
            <a:chOff x="2438400" y="1552574"/>
            <a:chExt cx="6507239" cy="4619626"/>
          </a:xfrm>
        </p:grpSpPr>
        <p:grpSp>
          <p:nvGrpSpPr>
            <p:cNvPr id="37" name="Group 36"/>
            <p:cNvGrpSpPr/>
            <p:nvPr/>
          </p:nvGrpSpPr>
          <p:grpSpPr>
            <a:xfrm>
              <a:off x="2438400" y="1552574"/>
              <a:ext cx="6507239" cy="4619626"/>
              <a:chOff x="2438400" y="1552574"/>
              <a:chExt cx="6507239" cy="4619626"/>
            </a:xfrm>
          </p:grpSpPr>
          <p:pic>
            <p:nvPicPr>
              <p:cNvPr id="2051" name="Picture 3"/>
              <p:cNvPicPr>
                <a:picLocks noChangeAspect="1" noChangeArrowheads="1"/>
              </p:cNvPicPr>
              <p:nvPr/>
            </p:nvPicPr>
            <p:blipFill>
              <a:blip r:embed="rId2" cstate="print"/>
              <a:srcRect/>
              <a:stretch>
                <a:fillRect/>
              </a:stretch>
            </p:blipFill>
            <p:spPr bwMode="auto">
              <a:xfrm>
                <a:off x="3827387" y="1552574"/>
                <a:ext cx="5118252" cy="4619626"/>
              </a:xfrm>
              <a:prstGeom prst="rect">
                <a:avLst/>
              </a:prstGeom>
              <a:noFill/>
              <a:ln w="9525">
                <a:noFill/>
                <a:miter lim="800000"/>
                <a:headEnd/>
                <a:tailEnd/>
              </a:ln>
              <a:effectLst/>
            </p:spPr>
          </p:pic>
          <p:cxnSp>
            <p:nvCxnSpPr>
              <p:cNvPr id="24" name="Straight Arrow Connector 23"/>
              <p:cNvCxnSpPr/>
              <p:nvPr/>
            </p:nvCxnSpPr>
            <p:spPr>
              <a:xfrm>
                <a:off x="2971800" y="1828800"/>
                <a:ext cx="2743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1981200"/>
                <a:ext cx="1447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286000"/>
                <a:ext cx="1905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438400" y="5257800"/>
                <a:ext cx="1371600" cy="762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200400" y="3733800"/>
              <a:ext cx="1447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Application Demo.</a:t>
            </a:r>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1609725"/>
            <a:ext cx="8116888" cy="2428875"/>
          </a:xfrm>
          <a:prstGeom prst="rect">
            <a:avLst/>
          </a:prstGeom>
          <a:noFill/>
          <a:ln w="9525">
            <a:noFill/>
            <a:miter lim="800000"/>
            <a:headEnd/>
            <a:tailEnd/>
          </a:ln>
        </p:spPr>
      </p:pic>
      <p:sp>
        <p:nvSpPr>
          <p:cNvPr id="5" name="Text Box 7"/>
          <p:cNvSpPr txBox="1">
            <a:spLocks noChangeArrowheads="1"/>
          </p:cNvSpPr>
          <p:nvPr/>
        </p:nvSpPr>
        <p:spPr bwMode="auto">
          <a:xfrm>
            <a:off x="1676400" y="4191000"/>
            <a:ext cx="5947654" cy="400110"/>
          </a:xfrm>
          <a:prstGeom prst="rect">
            <a:avLst/>
          </a:prstGeom>
          <a:noFill/>
          <a:ln w="9525">
            <a:noFill/>
            <a:miter lim="800000"/>
            <a:headEnd/>
            <a:tailEnd/>
          </a:ln>
        </p:spPr>
        <p:txBody>
          <a:bodyPr wrap="none">
            <a:spAutoFit/>
          </a:bodyPr>
          <a:lstStyle/>
          <a:p>
            <a:pPr>
              <a:spcBef>
                <a:spcPct val="20000"/>
              </a:spcBef>
            </a:pPr>
            <a:r>
              <a:rPr lang="en-US" sz="2000" b="1" smtClean="0"/>
              <a:t>Hierarchical </a:t>
            </a:r>
            <a:r>
              <a:rPr lang="en-US" sz="2000" b="1"/>
              <a:t>structure of a university shown as a tree</a:t>
            </a:r>
          </a:p>
        </p:txBody>
      </p:sp>
      <p:sp>
        <p:nvSpPr>
          <p:cNvPr id="6" name="Rectangle 5"/>
          <p:cNvSpPr/>
          <p:nvPr/>
        </p:nvSpPr>
        <p:spPr>
          <a:xfrm>
            <a:off x="533400" y="4724400"/>
            <a:ext cx="822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dirty="0" smtClean="0"/>
              <a:t>You can draw your family</a:t>
            </a:r>
          </a:p>
          <a:p>
            <a:r>
              <a:rPr lang="en-US" dirty="0" smtClean="0"/>
              <a:t>- You can draw states of 3-checker game, two-player board chess game, China chess, … </a:t>
            </a:r>
            <a:endParaRPr lang="en-US" dirty="0"/>
          </a:p>
        </p:txBody>
      </p:sp>
      <p:sp>
        <p:nvSpPr>
          <p:cNvPr id="7" name="Rectangle 6"/>
          <p:cNvSpPr/>
          <p:nvPr/>
        </p:nvSpPr>
        <p:spPr>
          <a:xfrm>
            <a:off x="457200" y="5486400"/>
            <a:ext cx="8229600" cy="533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b="1" dirty="0" smtClean="0"/>
              <a:t>In a tree, there are many dimensions which can be used to move from one node </a:t>
            </a:r>
            <a:r>
              <a:rPr lang="en-US" b="1" dirty="0" smtClean="0">
                <a:sym typeface="Wingdings" pitchFamily="2" charset="2"/>
              </a:rPr>
              <a:t> Non-linear data structure.</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Definitions</a:t>
            </a:r>
            <a:endParaRPr lang="en-US"/>
          </a:p>
        </p:txBody>
      </p:sp>
      <p:sp>
        <p:nvSpPr>
          <p:cNvPr id="3" name="Content Placeholder 2"/>
          <p:cNvSpPr>
            <a:spLocks noGrp="1"/>
          </p:cNvSpPr>
          <p:nvPr>
            <p:ph idx="1"/>
          </p:nvPr>
        </p:nvSpPr>
        <p:spPr>
          <a:xfrm>
            <a:off x="457200" y="1600200"/>
            <a:ext cx="5257800" cy="4525963"/>
          </a:xfrm>
        </p:spPr>
        <p:txBody>
          <a:bodyPr>
            <a:normAutofit fontScale="77500" lnSpcReduction="20000"/>
          </a:bodyPr>
          <a:lstStyle/>
          <a:p>
            <a:r>
              <a:rPr lang="en-US" b="1" dirty="0" smtClean="0">
                <a:solidFill>
                  <a:srgbClr val="FF0000"/>
                </a:solidFill>
              </a:rPr>
              <a:t>Degree of a tree</a:t>
            </a:r>
            <a:r>
              <a:rPr lang="en-US" dirty="0" smtClean="0"/>
              <a:t>: Maximum number of children of each node </a:t>
            </a:r>
            <a:r>
              <a:rPr lang="en-US" dirty="0" smtClean="0">
                <a:sym typeface="Wingdings" pitchFamily="2" charset="2"/>
              </a:rPr>
              <a:t> Branching factor</a:t>
            </a:r>
            <a:endParaRPr lang="en-US" dirty="0" smtClean="0"/>
          </a:p>
          <a:p>
            <a:pPr>
              <a:buNone/>
            </a:pPr>
            <a:r>
              <a:rPr lang="en-US" b="1" dirty="0" smtClean="0"/>
              <a:t>class </a:t>
            </a:r>
            <a:r>
              <a:rPr lang="en-US" b="1" dirty="0" err="1" smtClean="0"/>
              <a:t>TreeNode</a:t>
            </a:r>
            <a:r>
              <a:rPr lang="en-US" dirty="0" smtClean="0"/>
              <a:t> {</a:t>
            </a:r>
          </a:p>
          <a:p>
            <a:pPr>
              <a:buNone/>
            </a:pPr>
            <a:r>
              <a:rPr lang="en-US" dirty="0" smtClean="0"/>
              <a:t>     Object data;</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child1;</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child2;</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child3;</a:t>
            </a:r>
          </a:p>
          <a:p>
            <a:pPr>
              <a:buNone/>
            </a:pPr>
            <a:r>
              <a:rPr lang="en-US" dirty="0" smtClean="0">
                <a:solidFill>
                  <a:srgbClr val="FF0000"/>
                </a:solidFill>
              </a:rPr>
              <a:t>      ….</a:t>
            </a:r>
          </a:p>
          <a:p>
            <a:pPr>
              <a:buNone/>
            </a:pPr>
            <a:r>
              <a:rPr lang="en-US" dirty="0" smtClean="0">
                <a:solidFill>
                  <a:srgbClr val="FF0000"/>
                </a:solidFill>
              </a:rPr>
              <a:t>     </a:t>
            </a:r>
            <a:r>
              <a:rPr lang="en-US" dirty="0" err="1" smtClean="0">
                <a:solidFill>
                  <a:srgbClr val="FF0000"/>
                </a:solidFill>
              </a:rPr>
              <a:t>TreeNode</a:t>
            </a:r>
            <a:r>
              <a:rPr lang="en-US" dirty="0" smtClean="0">
                <a:solidFill>
                  <a:srgbClr val="FF0000"/>
                </a:solidFill>
              </a:rPr>
              <a:t> </a:t>
            </a:r>
            <a:r>
              <a:rPr lang="en-US" dirty="0" err="1" smtClean="0">
                <a:solidFill>
                  <a:srgbClr val="FF0000"/>
                </a:solidFill>
              </a:rPr>
              <a:t>childn</a:t>
            </a:r>
            <a:r>
              <a:rPr lang="en-US" dirty="0" smtClean="0">
                <a:solidFill>
                  <a:srgbClr val="FF0000"/>
                </a:solidFill>
              </a:rPr>
              <a:t>;</a:t>
            </a:r>
          </a:p>
          <a:p>
            <a:pPr>
              <a:buNone/>
            </a:pPr>
            <a:endParaRPr lang="en-US" dirty="0" smtClean="0"/>
          </a:p>
          <a:p>
            <a:pPr>
              <a:buNone/>
            </a:pPr>
            <a:r>
              <a:rPr lang="en-US" dirty="0" smtClean="0"/>
              <a:t>}</a:t>
            </a:r>
            <a:endParaRPr lang="en-US" dirty="0"/>
          </a:p>
        </p:txBody>
      </p:sp>
      <p:graphicFrame>
        <p:nvGraphicFramePr>
          <p:cNvPr id="4" name="Table 3"/>
          <p:cNvGraphicFramePr>
            <a:graphicFrameLocks noGrp="1"/>
          </p:cNvGraphicFramePr>
          <p:nvPr/>
        </p:nvGraphicFramePr>
        <p:xfrm>
          <a:off x="6096000" y="1371600"/>
          <a:ext cx="3048000" cy="2108200"/>
        </p:xfrm>
        <a:graphic>
          <a:graphicData uri="http://schemas.openxmlformats.org/drawingml/2006/table">
            <a:tbl>
              <a:tblPr firstRow="1" bandRow="1">
                <a:tableStyleId>{5C22544A-7EE6-4342-B048-85BDC9FD1C3A}</a:tableStyleId>
              </a:tblPr>
              <a:tblGrid>
                <a:gridCol w="914400"/>
                <a:gridCol w="2133600"/>
              </a:tblGrid>
              <a:tr h="527050">
                <a:tc>
                  <a:txBody>
                    <a:bodyPr/>
                    <a:lstStyle/>
                    <a:p>
                      <a:r>
                        <a:rPr lang="en-US" sz="2800" dirty="0" smtClean="0"/>
                        <a:t>Deg.</a:t>
                      </a:r>
                      <a:endParaRPr lang="en-US" sz="2800" dirty="0"/>
                    </a:p>
                  </a:txBody>
                  <a:tcPr/>
                </a:tc>
                <a:tc>
                  <a:txBody>
                    <a:bodyPr/>
                    <a:lstStyle/>
                    <a:p>
                      <a:r>
                        <a:rPr lang="en-US" sz="2800" smtClean="0"/>
                        <a:t>Tree</a:t>
                      </a:r>
                      <a:endParaRPr lang="en-US" sz="2800"/>
                    </a:p>
                  </a:txBody>
                  <a:tcPr/>
                </a:tc>
              </a:tr>
              <a:tr h="527050">
                <a:tc>
                  <a:txBody>
                    <a:bodyPr/>
                    <a:lstStyle/>
                    <a:p>
                      <a:r>
                        <a:rPr lang="en-US" sz="2800" smtClean="0"/>
                        <a:t>n</a:t>
                      </a:r>
                      <a:endParaRPr lang="en-US" sz="2800"/>
                    </a:p>
                  </a:txBody>
                  <a:tcPr/>
                </a:tc>
                <a:tc>
                  <a:txBody>
                    <a:bodyPr/>
                    <a:lstStyle/>
                    <a:p>
                      <a:r>
                        <a:rPr lang="en-US" sz="2800" dirty="0" smtClean="0"/>
                        <a:t>N-</a:t>
                      </a:r>
                      <a:r>
                        <a:rPr lang="en-US" sz="2800" dirty="0" err="1" smtClean="0"/>
                        <a:t>ary</a:t>
                      </a:r>
                      <a:r>
                        <a:rPr lang="en-US" sz="2800" dirty="0" smtClean="0"/>
                        <a:t> tree</a:t>
                      </a:r>
                      <a:endParaRPr lang="en-US" sz="2800" dirty="0"/>
                    </a:p>
                  </a:txBody>
                  <a:tcPr/>
                </a:tc>
              </a:tr>
              <a:tr h="527050">
                <a:tc>
                  <a:txBody>
                    <a:bodyPr/>
                    <a:lstStyle/>
                    <a:p>
                      <a:r>
                        <a:rPr lang="en-US" sz="2800" dirty="0" smtClean="0"/>
                        <a:t>2</a:t>
                      </a:r>
                      <a:endParaRPr lang="en-US" sz="2800" dirty="0"/>
                    </a:p>
                  </a:txBody>
                  <a:tcPr/>
                </a:tc>
                <a:tc>
                  <a:txBody>
                    <a:bodyPr/>
                    <a:lstStyle/>
                    <a:p>
                      <a:r>
                        <a:rPr lang="en-US" sz="2800" dirty="0" smtClean="0"/>
                        <a:t>Binary tree</a:t>
                      </a:r>
                      <a:endParaRPr lang="en-US" sz="2800" dirty="0"/>
                    </a:p>
                  </a:txBody>
                  <a:tcPr/>
                </a:tc>
              </a:tr>
              <a:tr h="527050">
                <a:tc>
                  <a:txBody>
                    <a:bodyPr/>
                    <a:lstStyle/>
                    <a:p>
                      <a:r>
                        <a:rPr lang="en-US" sz="2800" dirty="0" smtClean="0"/>
                        <a:t>3</a:t>
                      </a:r>
                      <a:endParaRPr lang="en-US" sz="2800" dirty="0"/>
                    </a:p>
                  </a:txBody>
                  <a:tcPr/>
                </a:tc>
                <a:tc>
                  <a:txBody>
                    <a:bodyPr/>
                    <a:lstStyle/>
                    <a:p>
                      <a:r>
                        <a:rPr lang="en-US" sz="2800" dirty="0" smtClean="0"/>
                        <a:t>Ternary tree</a:t>
                      </a:r>
                      <a:endParaRPr lang="en-US" sz="2800" dirty="0"/>
                    </a:p>
                  </a:txBody>
                  <a:tcPr/>
                </a:tc>
              </a:tr>
            </a:tbl>
          </a:graphicData>
        </a:graphic>
      </p:graphicFrame>
      <p:sp>
        <p:nvSpPr>
          <p:cNvPr id="5" name="Rectangle 4"/>
          <p:cNvSpPr/>
          <p:nvPr/>
        </p:nvSpPr>
        <p:spPr>
          <a:xfrm>
            <a:off x="1143000" y="5638800"/>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More child references more  memory  areas must be allocated. </a:t>
            </a:r>
            <a:r>
              <a:rPr lang="en-US" sz="2800" dirty="0" smtClean="0">
                <a:sym typeface="Wingdings" pitchFamily="2" charset="2"/>
              </a:rPr>
              <a:t> How to save memory?  </a:t>
            </a:r>
            <a:endParaRPr lang="en-US" sz="2800" dirty="0"/>
          </a:p>
        </p:txBody>
      </p:sp>
      <p:sp>
        <p:nvSpPr>
          <p:cNvPr id="6" name="Content Placeholder 2"/>
          <p:cNvSpPr txBox="1">
            <a:spLocks/>
          </p:cNvSpPr>
          <p:nvPr/>
        </p:nvSpPr>
        <p:spPr>
          <a:xfrm>
            <a:off x="3810000" y="3429000"/>
            <a:ext cx="3505200" cy="2057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class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left;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0000CC"/>
                </a:solidFill>
                <a:effectLst/>
                <a:uLnTx/>
                <a:uFillTx/>
                <a:latin typeface="+mn-lt"/>
                <a:ea typeface="+mn-ea"/>
                <a:cs typeface="+mn-cs"/>
              </a:rPr>
              <a:t>  right;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a:t>
            </a:r>
            <a:endParaRPr kumimoji="0" lang="en-US" sz="2400" b="1" i="0" u="none" strike="noStrike" kern="1200" cap="none" spc="0" normalizeH="0" baseline="0" noProof="0" dirty="0">
              <a:ln>
                <a:noFill/>
              </a:ln>
              <a:solidFill>
                <a:srgbClr val="0000CC"/>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7162800" y="3810000"/>
            <a:ext cx="12573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Orderly Trees</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An </a:t>
            </a:r>
            <a:r>
              <a:rPr lang="en-US" b="1" dirty="0" smtClean="0"/>
              <a:t>orderly tree</a:t>
            </a:r>
            <a:r>
              <a:rPr lang="en-US" i="1" dirty="0" smtClean="0"/>
              <a:t> </a:t>
            </a:r>
            <a:r>
              <a:rPr lang="en-US" dirty="0" smtClean="0"/>
              <a:t>is</a:t>
            </a:r>
            <a:r>
              <a:rPr lang="en-US" i="1" dirty="0" smtClean="0"/>
              <a:t> </a:t>
            </a:r>
            <a:r>
              <a:rPr lang="en-US" dirty="0" smtClean="0"/>
              <a:t>where all elements are stored according to some predetermined criterion of ordering</a:t>
            </a:r>
          </a:p>
        </p:txBody>
      </p:sp>
      <p:pic>
        <p:nvPicPr>
          <p:cNvPr id="3074" name="Picture 2"/>
          <p:cNvPicPr>
            <a:picLocks noChangeAspect="1" noChangeArrowheads="1"/>
          </p:cNvPicPr>
          <p:nvPr/>
        </p:nvPicPr>
        <p:blipFill>
          <a:blip r:embed="rId2" cstate="print"/>
          <a:srcRect/>
          <a:stretch>
            <a:fillRect/>
          </a:stretch>
        </p:blipFill>
        <p:spPr bwMode="auto">
          <a:xfrm>
            <a:off x="304800" y="3200400"/>
            <a:ext cx="5665200" cy="3086100"/>
          </a:xfrm>
          <a:prstGeom prst="rect">
            <a:avLst/>
          </a:prstGeom>
          <a:noFill/>
          <a:ln w="9525">
            <a:noFill/>
            <a:miter lim="800000"/>
            <a:headEnd/>
            <a:tailEnd/>
          </a:ln>
          <a:effectLst/>
        </p:spPr>
      </p:pic>
      <p:sp>
        <p:nvSpPr>
          <p:cNvPr id="5" name="Rectangle 4"/>
          <p:cNvSpPr/>
          <p:nvPr/>
        </p:nvSpPr>
        <p:spPr>
          <a:xfrm>
            <a:off x="6172200" y="3200400"/>
            <a:ext cx="2667000" cy="3048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defRPr/>
            </a:pPr>
            <a:r>
              <a:rPr lang="en-US" sz="2800">
                <a:solidFill>
                  <a:schemeClr val="tx1"/>
                </a:solidFill>
              </a:rPr>
              <a:t>Ternary tree</a:t>
            </a:r>
          </a:p>
          <a:p>
            <a:pPr>
              <a:buFontTx/>
              <a:buChar char="-"/>
              <a:defRPr/>
            </a:pPr>
            <a:r>
              <a:rPr lang="en-US" sz="2800" b="1" u="sng">
                <a:solidFill>
                  <a:schemeClr val="tx1"/>
                </a:solidFill>
              </a:rPr>
              <a:t> Criterion</a:t>
            </a:r>
            <a:r>
              <a:rPr lang="en-US" sz="2800">
                <a:solidFill>
                  <a:schemeClr val="tx1"/>
                </a:solidFill>
              </a:rPr>
              <a:t>: </a:t>
            </a:r>
            <a:r>
              <a:rPr lang="en-US" sz="2800" smtClean="0">
                <a:solidFill>
                  <a:schemeClr val="tx1"/>
                </a:solidFill>
              </a:rPr>
              <a:t>value </a:t>
            </a:r>
            <a:r>
              <a:rPr lang="en-US" sz="2800">
                <a:solidFill>
                  <a:schemeClr val="tx1"/>
                </a:solidFill>
              </a:rPr>
              <a:t>in father node must be less than those in </a:t>
            </a:r>
            <a:r>
              <a:rPr lang="en-US" sz="2800" smtClean="0">
                <a:solidFill>
                  <a:schemeClr val="tx1"/>
                </a:solidFill>
              </a:rPr>
              <a:t>children.</a:t>
            </a:r>
            <a:endParaRPr lang="en-US" sz="280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General Trees: </a:t>
            </a:r>
            <a:br>
              <a:rPr lang="en-US" dirty="0" smtClean="0"/>
            </a:br>
            <a:r>
              <a:rPr lang="en-US" dirty="0" smtClean="0"/>
              <a:t>Binary tree is used </a:t>
            </a:r>
            <a:br>
              <a:rPr lang="en-US" dirty="0" smtClean="0"/>
            </a:br>
            <a:r>
              <a:rPr lang="en-US" dirty="0" smtClean="0"/>
              <a:t> instead of n-</a:t>
            </a:r>
            <a:r>
              <a:rPr lang="en-US" dirty="0" err="1" smtClean="0"/>
              <a:t>ary</a:t>
            </a:r>
            <a:r>
              <a:rPr lang="en-US" dirty="0" smtClean="0"/>
              <a:t> tree</a:t>
            </a:r>
            <a:endParaRPr lang="en-US" dirty="0"/>
          </a:p>
        </p:txBody>
      </p:sp>
      <p:sp>
        <p:nvSpPr>
          <p:cNvPr id="3" name="Content Placeholder 2"/>
          <p:cNvSpPr>
            <a:spLocks noGrp="1"/>
          </p:cNvSpPr>
          <p:nvPr>
            <p:ph idx="1"/>
          </p:nvPr>
        </p:nvSpPr>
        <p:spPr>
          <a:xfrm>
            <a:off x="76200" y="2133601"/>
            <a:ext cx="5562600" cy="3124199"/>
          </a:xfrm>
        </p:spPr>
        <p:txBody>
          <a:bodyPr>
            <a:normAutofit/>
          </a:bodyPr>
          <a:lstStyle/>
          <a:p>
            <a:pPr>
              <a:buNone/>
            </a:pPr>
            <a:r>
              <a:rPr lang="en-US" sz="2400" dirty="0" smtClean="0"/>
              <a:t>class </a:t>
            </a:r>
            <a:r>
              <a:rPr lang="en-US" sz="2400" dirty="0" err="1" smtClean="0"/>
              <a:t>BinTreeNode</a:t>
            </a:r>
            <a:r>
              <a:rPr lang="en-US" sz="2400" dirty="0" smtClean="0"/>
              <a:t>{</a:t>
            </a:r>
          </a:p>
          <a:p>
            <a:pPr>
              <a:buNone/>
            </a:pPr>
            <a:r>
              <a:rPr lang="en-US" sz="2400" dirty="0" smtClean="0"/>
              <a:t>     Object data;</a:t>
            </a:r>
          </a:p>
          <a:p>
            <a:pPr>
              <a:buNone/>
            </a:pPr>
            <a:r>
              <a:rPr lang="en-US" sz="2400" dirty="0" smtClean="0">
                <a:solidFill>
                  <a:srgbClr val="FF0000"/>
                </a:solidFill>
              </a:rPr>
              <a:t>     </a:t>
            </a:r>
            <a:r>
              <a:rPr lang="en-US" sz="2400" dirty="0" err="1" smtClean="0">
                <a:solidFill>
                  <a:srgbClr val="FF0000"/>
                </a:solidFill>
              </a:rPr>
              <a:t>BinTreeNode</a:t>
            </a:r>
            <a:r>
              <a:rPr lang="en-US" sz="2400" dirty="0" smtClean="0">
                <a:solidFill>
                  <a:srgbClr val="FF0000"/>
                </a:solidFill>
              </a:rPr>
              <a:t>  left;  </a:t>
            </a:r>
            <a:r>
              <a:rPr lang="en-US" sz="2400" dirty="0" smtClean="0">
                <a:solidFill>
                  <a:srgbClr val="FF0000"/>
                </a:solidFill>
                <a:sym typeface="Wingdings" pitchFamily="2" charset="2"/>
              </a:rPr>
              <a:t> The first child</a:t>
            </a:r>
            <a:endParaRPr lang="en-US" sz="2400" dirty="0" smtClean="0">
              <a:solidFill>
                <a:srgbClr val="FF0000"/>
              </a:solidFill>
            </a:endParaRPr>
          </a:p>
          <a:p>
            <a:pPr>
              <a:buNone/>
            </a:pPr>
            <a:r>
              <a:rPr lang="en-US" sz="2400" dirty="0" smtClean="0"/>
              <a:t>    </a:t>
            </a:r>
            <a:r>
              <a:rPr lang="en-US" sz="2400" dirty="0" smtClean="0">
                <a:solidFill>
                  <a:srgbClr val="0000CC"/>
                </a:solidFill>
              </a:rPr>
              <a:t> </a:t>
            </a:r>
            <a:r>
              <a:rPr lang="en-US" sz="2400" dirty="0" err="1" smtClean="0">
                <a:solidFill>
                  <a:srgbClr val="0000CC"/>
                </a:solidFill>
              </a:rPr>
              <a:t>BinTreeNode</a:t>
            </a:r>
            <a:r>
              <a:rPr lang="en-US" sz="2400" dirty="0" smtClean="0">
                <a:solidFill>
                  <a:srgbClr val="0000CC"/>
                </a:solidFill>
              </a:rPr>
              <a:t>  right; </a:t>
            </a:r>
            <a:r>
              <a:rPr lang="en-US" sz="2400" dirty="0" smtClean="0">
                <a:solidFill>
                  <a:srgbClr val="0000CC"/>
                </a:solidFill>
                <a:sym typeface="Wingdings" pitchFamily="2" charset="2"/>
              </a:rPr>
              <a:t> The next sibling</a:t>
            </a:r>
            <a:endParaRPr lang="en-US" sz="2400" dirty="0" smtClean="0">
              <a:solidFill>
                <a:srgbClr val="0000CC"/>
              </a:solidFill>
            </a:endParaRPr>
          </a:p>
          <a:p>
            <a:pPr>
              <a:buNone/>
            </a:pPr>
            <a:r>
              <a:rPr lang="en-US" sz="2400" dirty="0" smtClean="0"/>
              <a:t>}</a:t>
            </a:r>
            <a:endParaRPr lang="en-US" sz="2400" dirty="0"/>
          </a:p>
        </p:txBody>
      </p:sp>
      <p:sp>
        <p:nvSpPr>
          <p:cNvPr id="4" name="Rectangle 3"/>
          <p:cNvSpPr/>
          <p:nvPr/>
        </p:nvSpPr>
        <p:spPr>
          <a:xfrm>
            <a:off x="685800" y="5486400"/>
            <a:ext cx="75438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 algorithms on binary tree  will be introduced.</a:t>
            </a:r>
            <a:endParaRPr lang="en-US" sz="2800" dirty="0"/>
          </a:p>
        </p:txBody>
      </p:sp>
      <p:sp>
        <p:nvSpPr>
          <p:cNvPr id="5" name="TextBox 4"/>
          <p:cNvSpPr txBox="1"/>
          <p:nvPr/>
        </p:nvSpPr>
        <p:spPr>
          <a:xfrm>
            <a:off x="5181600" y="3886200"/>
            <a:ext cx="3810000" cy="1477328"/>
          </a:xfrm>
          <a:prstGeom prst="rect">
            <a:avLst/>
          </a:prstGeom>
          <a:solidFill>
            <a:srgbClr val="0000CC"/>
          </a:solidFill>
        </p:spPr>
        <p:txBody>
          <a:bodyPr wrap="square" rtlCol="0">
            <a:spAutoFit/>
          </a:bodyPr>
          <a:lstStyle/>
          <a:p>
            <a:r>
              <a:rPr lang="en-US" dirty="0" smtClean="0">
                <a:solidFill>
                  <a:schemeClr val="bg1"/>
                </a:solidFill>
              </a:rPr>
              <a:t>t </a:t>
            </a:r>
            <a:r>
              <a:rPr lang="en-US" smtClean="0">
                <a:solidFill>
                  <a:schemeClr val="bg1"/>
                </a:solidFill>
              </a:rPr>
              <a:t>= root.left; </a:t>
            </a:r>
            <a:r>
              <a:rPr lang="en-US" dirty="0" smtClean="0">
                <a:solidFill>
                  <a:schemeClr val="bg1"/>
                </a:solidFill>
              </a:rPr>
              <a:t>// con ca </a:t>
            </a:r>
            <a:r>
              <a:rPr lang="en-US" dirty="0" err="1" smtClean="0">
                <a:solidFill>
                  <a:schemeClr val="bg1"/>
                </a:solidFill>
              </a:rPr>
              <a:t>cua</a:t>
            </a:r>
            <a:r>
              <a:rPr lang="en-US" dirty="0" smtClean="0">
                <a:solidFill>
                  <a:schemeClr val="bg1"/>
                </a:solidFill>
              </a:rPr>
              <a:t> </a:t>
            </a:r>
            <a:r>
              <a:rPr lang="en-US" dirty="0" err="1" smtClean="0">
                <a:solidFill>
                  <a:schemeClr val="bg1"/>
                </a:solidFill>
              </a:rPr>
              <a:t>ong</a:t>
            </a:r>
            <a:r>
              <a:rPr lang="en-US" dirty="0" smtClean="0">
                <a:solidFill>
                  <a:schemeClr val="bg1"/>
                </a:solidFill>
              </a:rPr>
              <a:t> to</a:t>
            </a:r>
          </a:p>
          <a:p>
            <a:r>
              <a:rPr lang="en-US" dirty="0" smtClean="0">
                <a:solidFill>
                  <a:schemeClr val="bg1"/>
                </a:solidFill>
              </a:rPr>
              <a:t>while( t!= null) {</a:t>
            </a:r>
          </a:p>
          <a:p>
            <a:r>
              <a:rPr lang="en-US" dirty="0" smtClean="0">
                <a:solidFill>
                  <a:schemeClr val="bg1"/>
                </a:solidFill>
              </a:rPr>
              <a:t>    process (t); // </a:t>
            </a:r>
            <a:r>
              <a:rPr lang="en-US" dirty="0" err="1" smtClean="0">
                <a:solidFill>
                  <a:schemeClr val="bg1"/>
                </a:solidFill>
              </a:rPr>
              <a:t>xu</a:t>
            </a:r>
            <a:r>
              <a:rPr lang="en-US" dirty="0" smtClean="0">
                <a:solidFill>
                  <a:schemeClr val="bg1"/>
                </a:solidFill>
              </a:rPr>
              <a:t> </a:t>
            </a:r>
            <a:r>
              <a:rPr lang="en-US" dirty="0" err="1" smtClean="0">
                <a:solidFill>
                  <a:schemeClr val="bg1"/>
                </a:solidFill>
              </a:rPr>
              <a:t>ly</a:t>
            </a:r>
            <a:r>
              <a:rPr lang="en-US" dirty="0" smtClean="0">
                <a:solidFill>
                  <a:schemeClr val="bg1"/>
                </a:solidFill>
              </a:rPr>
              <a:t> nut con</a:t>
            </a:r>
          </a:p>
          <a:p>
            <a:r>
              <a:rPr lang="en-US" dirty="0" smtClean="0">
                <a:solidFill>
                  <a:schemeClr val="bg1"/>
                </a:solidFill>
              </a:rPr>
              <a:t>    t = </a:t>
            </a:r>
            <a:r>
              <a:rPr lang="en-US" dirty="0" err="1" smtClean="0">
                <a:solidFill>
                  <a:schemeClr val="bg1"/>
                </a:solidFill>
              </a:rPr>
              <a:t>t.right</a:t>
            </a:r>
            <a:r>
              <a:rPr lang="en-US" dirty="0" smtClean="0">
                <a:solidFill>
                  <a:schemeClr val="bg1"/>
                </a:solidFill>
              </a:rPr>
              <a:t>; // sang </a:t>
            </a:r>
            <a:r>
              <a:rPr lang="en-US" dirty="0" err="1" smtClean="0">
                <a:solidFill>
                  <a:schemeClr val="bg1"/>
                </a:solidFill>
              </a:rPr>
              <a:t>nguoi</a:t>
            </a:r>
            <a:r>
              <a:rPr lang="en-US" dirty="0" smtClean="0">
                <a:solidFill>
                  <a:schemeClr val="bg1"/>
                </a:solidFill>
              </a:rPr>
              <a:t> con </a:t>
            </a:r>
            <a:r>
              <a:rPr lang="en-US" dirty="0" err="1" smtClean="0">
                <a:solidFill>
                  <a:schemeClr val="bg1"/>
                </a:solidFill>
              </a:rPr>
              <a:t>ke</a:t>
            </a:r>
            <a:r>
              <a:rPr lang="en-US" dirty="0" smtClean="0">
                <a:solidFill>
                  <a:schemeClr val="bg1"/>
                </a:solidFill>
              </a:rPr>
              <a:t> </a:t>
            </a:r>
            <a:r>
              <a:rPr lang="en-US" dirty="0" err="1" smtClean="0">
                <a:solidFill>
                  <a:schemeClr val="bg1"/>
                </a:solidFill>
              </a:rPr>
              <a:t>tiep</a:t>
            </a:r>
            <a:endParaRPr lang="en-US" dirty="0" smtClean="0">
              <a:solidFill>
                <a:schemeClr val="bg1"/>
              </a:solidFill>
            </a:endParaRPr>
          </a:p>
          <a:p>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r>
              <a:rPr lang="en-US" smtClean="0"/>
              <a:t>General Trees: </a:t>
            </a:r>
            <a:br>
              <a:rPr lang="en-US" smtClean="0"/>
            </a:br>
            <a:r>
              <a:rPr lang="en-US" smtClean="0"/>
              <a:t>Improved Binary tree</a:t>
            </a:r>
            <a:endParaRPr lang="en-US"/>
          </a:p>
        </p:txBody>
      </p:sp>
      <p:sp>
        <p:nvSpPr>
          <p:cNvPr id="3" name="Content Placeholder 2"/>
          <p:cNvSpPr>
            <a:spLocks noGrp="1"/>
          </p:cNvSpPr>
          <p:nvPr>
            <p:ph idx="1"/>
          </p:nvPr>
        </p:nvSpPr>
        <p:spPr>
          <a:xfrm>
            <a:off x="457200" y="2133601"/>
            <a:ext cx="7848600" cy="3124199"/>
          </a:xfrm>
        </p:spPr>
        <p:txBody>
          <a:bodyPr>
            <a:normAutofit fontScale="92500" lnSpcReduction="10000"/>
          </a:bodyPr>
          <a:lstStyle/>
          <a:p>
            <a:pPr>
              <a:buNone/>
            </a:pPr>
            <a:r>
              <a:rPr lang="en-US" dirty="0" smtClean="0"/>
              <a:t>class </a:t>
            </a:r>
            <a:r>
              <a:rPr lang="en-US" dirty="0" err="1" smtClean="0"/>
              <a:t>BinTreeNode</a:t>
            </a:r>
            <a:r>
              <a:rPr lang="en-US" dirty="0" smtClean="0"/>
              <a:t>{</a:t>
            </a:r>
          </a:p>
          <a:p>
            <a:pPr>
              <a:buNone/>
            </a:pPr>
            <a:r>
              <a:rPr lang="en-US" dirty="0" smtClean="0"/>
              <a:t>     Object data;</a:t>
            </a:r>
          </a:p>
          <a:p>
            <a:pPr>
              <a:buNone/>
            </a:pPr>
            <a:r>
              <a:rPr lang="en-US" b="1" dirty="0" smtClean="0"/>
              <a:t>     </a:t>
            </a:r>
            <a:r>
              <a:rPr lang="en-US" b="1" dirty="0" err="1" smtClean="0"/>
              <a:t>BinTreeNode</a:t>
            </a:r>
            <a:r>
              <a:rPr lang="en-US" b="1" dirty="0" smtClean="0"/>
              <a:t>  left; </a:t>
            </a:r>
          </a:p>
          <a:p>
            <a:pPr>
              <a:buNone/>
            </a:pPr>
            <a:r>
              <a:rPr lang="en-US" b="1" dirty="0" smtClean="0"/>
              <a:t>     </a:t>
            </a:r>
            <a:r>
              <a:rPr lang="en-US" b="1" dirty="0" err="1" smtClean="0"/>
              <a:t>BinTreeNode</a:t>
            </a:r>
            <a:r>
              <a:rPr lang="en-US" b="1" dirty="0" smtClean="0"/>
              <a:t>  right;   </a:t>
            </a:r>
          </a:p>
          <a:p>
            <a:pPr>
              <a:buNone/>
            </a:pPr>
            <a:r>
              <a:rPr lang="en-US" dirty="0" smtClean="0">
                <a:solidFill>
                  <a:srgbClr val="0000CC"/>
                </a:solidFill>
              </a:rPr>
              <a:t>     </a:t>
            </a:r>
            <a:r>
              <a:rPr lang="en-US" b="1" dirty="0" err="1" smtClean="0">
                <a:solidFill>
                  <a:srgbClr val="FF0000"/>
                </a:solidFill>
              </a:rPr>
              <a:t>BinTreeNode</a:t>
            </a:r>
            <a:r>
              <a:rPr lang="en-US" b="1" dirty="0" smtClean="0">
                <a:solidFill>
                  <a:srgbClr val="FF0000"/>
                </a:solidFill>
              </a:rPr>
              <a:t>  father; </a:t>
            </a:r>
          </a:p>
          <a:p>
            <a:pPr>
              <a:buNone/>
            </a:pPr>
            <a:r>
              <a:rPr lang="en-US" dirty="0" smtClean="0"/>
              <a:t>}</a:t>
            </a:r>
            <a:endParaRPr lang="en-US" dirty="0"/>
          </a:p>
        </p:txBody>
      </p:sp>
      <p:sp>
        <p:nvSpPr>
          <p:cNvPr id="4" name="Rectangle 3"/>
          <p:cNvSpPr/>
          <p:nvPr/>
        </p:nvSpPr>
        <p:spPr>
          <a:xfrm>
            <a:off x="0" y="525780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More memory  accepted, </a:t>
            </a:r>
          </a:p>
          <a:p>
            <a:pPr algn="ctr"/>
            <a:r>
              <a:rPr lang="en-US" sz="2800" b="1" dirty="0" smtClean="0"/>
              <a:t>higher performance gained in operations </a:t>
            </a:r>
            <a:endParaRPr lang="en-US" sz="2800" b="1" dirty="0"/>
          </a:p>
        </p:txBody>
      </p:sp>
      <p:pic>
        <p:nvPicPr>
          <p:cNvPr id="2051" name="Picture 3"/>
          <p:cNvPicPr>
            <a:picLocks noChangeAspect="1" noChangeArrowheads="1"/>
          </p:cNvPicPr>
          <p:nvPr/>
        </p:nvPicPr>
        <p:blipFill>
          <a:blip r:embed="rId2" cstate="print"/>
          <a:srcRect/>
          <a:stretch>
            <a:fillRect/>
          </a:stretch>
        </p:blipFill>
        <p:spPr bwMode="auto">
          <a:xfrm>
            <a:off x="5676900" y="1922506"/>
            <a:ext cx="2857500" cy="31664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Binary Tree (Binary Trees)</a:t>
            </a:r>
            <a:endParaRPr lang="en-US"/>
          </a:p>
        </p:txBody>
      </p:sp>
      <p:sp>
        <p:nvSpPr>
          <p:cNvPr id="3" name="Content Placeholder 2"/>
          <p:cNvSpPr>
            <a:spLocks noGrp="1"/>
          </p:cNvSpPr>
          <p:nvPr>
            <p:ph idx="1"/>
          </p:nvPr>
        </p:nvSpPr>
        <p:spPr>
          <a:xfrm>
            <a:off x="457200" y="1600201"/>
            <a:ext cx="8229600" cy="2133599"/>
          </a:xfrm>
        </p:spPr>
        <p:txBody>
          <a:bodyPr>
            <a:normAutofit fontScale="92500" lnSpcReduction="20000"/>
          </a:bodyPr>
          <a:lstStyle/>
          <a:p>
            <a:r>
              <a:rPr lang="en-US" dirty="0" smtClean="0"/>
              <a:t>A </a:t>
            </a:r>
            <a:r>
              <a:rPr lang="en-US" b="1" dirty="0" smtClean="0"/>
              <a:t>binary tree</a:t>
            </a:r>
            <a:r>
              <a:rPr lang="en-US" i="1" dirty="0" smtClean="0"/>
              <a:t> </a:t>
            </a:r>
            <a:r>
              <a:rPr lang="en-US" dirty="0" smtClean="0"/>
              <a:t>is a tree whose nodes have two children (possibly empty), and each child is designated as either a left child or a right child</a:t>
            </a:r>
          </a:p>
          <a:p>
            <a:pPr>
              <a:buNone/>
            </a:pPr>
            <a:r>
              <a:rPr lang="en-US" dirty="0" smtClean="0">
                <a:sym typeface="Wingdings" pitchFamily="2" charset="2"/>
              </a:rPr>
              <a:t> In </a:t>
            </a:r>
            <a:r>
              <a:rPr lang="en-US" dirty="0" smtClean="0"/>
              <a:t>Binary tree, each </a:t>
            </a:r>
            <a:r>
              <a:rPr lang="en-US" b="1" dirty="0" smtClean="0"/>
              <a:t>node may have at most two children</a:t>
            </a:r>
            <a:r>
              <a:rPr lang="en-US" dirty="0" smtClean="0"/>
              <a:t>.</a:t>
            </a:r>
            <a:endParaRPr lang="en-US" dirty="0"/>
          </a:p>
        </p:txBody>
      </p:sp>
      <p:sp>
        <p:nvSpPr>
          <p:cNvPr id="5" name="Rectangle 4"/>
          <p:cNvSpPr/>
          <p:nvPr/>
        </p:nvSpPr>
        <p:spPr>
          <a:xfrm>
            <a:off x="1143000" y="5715000"/>
            <a:ext cx="2532745" cy="369332"/>
          </a:xfrm>
          <a:prstGeom prst="rect">
            <a:avLst/>
          </a:prstGeom>
        </p:spPr>
        <p:txBody>
          <a:bodyPr wrap="none">
            <a:spAutoFit/>
          </a:bodyPr>
          <a:lstStyle/>
          <a:p>
            <a:r>
              <a:rPr lang="en-US" b="1" smtClean="0"/>
              <a:t>Examples of binary trees</a:t>
            </a:r>
            <a:endParaRPr lang="en-US"/>
          </a:p>
        </p:txBody>
      </p:sp>
      <p:sp>
        <p:nvSpPr>
          <p:cNvPr id="6" name="Content Placeholder 2"/>
          <p:cNvSpPr txBox="1">
            <a:spLocks/>
          </p:cNvSpPr>
          <p:nvPr/>
        </p:nvSpPr>
        <p:spPr>
          <a:xfrm>
            <a:off x="5105400" y="3733801"/>
            <a:ext cx="3505200" cy="2590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rgbClr val="0000CC"/>
                </a:solidFill>
                <a:effectLst/>
                <a:uLnTx/>
                <a:uFillTx/>
                <a:latin typeface="+mn-lt"/>
                <a:ea typeface="+mn-ea"/>
                <a:cs typeface="+mn-cs"/>
              </a:rPr>
              <a:t>class </a:t>
            </a:r>
            <a:r>
              <a:rPr kumimoji="0" lang="en-US" sz="2800" b="1" i="0" u="none" strike="noStrike" kern="1200" cap="none" spc="0" normalizeH="0" baseline="0" noProof="0" dirty="0" err="1" smtClean="0">
                <a:ln>
                  <a:noFill/>
                </a:ln>
                <a:solidFill>
                  <a:srgbClr val="0000CC"/>
                </a:solidFill>
                <a:effectLst/>
                <a:uLnTx/>
                <a:uFillTx/>
                <a:latin typeface="+mn-lt"/>
                <a:ea typeface="+mn-ea"/>
                <a:cs typeface="+mn-cs"/>
              </a:rPr>
              <a:t>BinTreeNode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err="1" smtClean="0">
                <a:ln>
                  <a:noFill/>
                </a:ln>
                <a:solidFill>
                  <a:schemeClr val="tx1"/>
                </a:solidFill>
                <a:effectLst/>
                <a:uLnTx/>
                <a:uFillTx/>
                <a:latin typeface="+mn-lt"/>
                <a:ea typeface="+mn-ea"/>
                <a:cs typeface="+mn-cs"/>
              </a:rPr>
              <a:t>BinTreeNode</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  left;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err="1" smtClean="0">
                <a:ln>
                  <a:noFill/>
                </a:ln>
                <a:solidFill>
                  <a:schemeClr val="tx1"/>
                </a:solidFill>
                <a:effectLst/>
                <a:uLnTx/>
                <a:uFillTx/>
                <a:latin typeface="+mn-lt"/>
                <a:ea typeface="+mn-ea"/>
                <a:cs typeface="+mn-cs"/>
              </a:rPr>
              <a:t>BinTreeNode</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  right;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533400" y="3962400"/>
            <a:ext cx="3905250"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933575" y="3648075"/>
            <a:ext cx="3933825" cy="1990725"/>
          </a:xfrm>
          <a:prstGeom prst="rect">
            <a:avLst/>
          </a:prstGeom>
          <a:noFill/>
          <a:ln w="9525">
            <a:noFill/>
            <a:miter lim="800000"/>
            <a:headEnd/>
            <a:tailEnd/>
          </a:ln>
          <a:effectLst/>
        </p:spPr>
      </p:pic>
      <p:sp>
        <p:nvSpPr>
          <p:cNvPr id="5" name="Rectangle 4"/>
          <p:cNvSpPr/>
          <p:nvPr/>
        </p:nvSpPr>
        <p:spPr>
          <a:xfrm>
            <a:off x="381000" y="1447800"/>
            <a:ext cx="5486400" cy="2677656"/>
          </a:xfrm>
          <a:prstGeom prst="rect">
            <a:avLst/>
          </a:prstGeom>
        </p:spPr>
        <p:txBody>
          <a:bodyPr wrap="square">
            <a:spAutoFit/>
          </a:bodyPr>
          <a:lstStyle/>
          <a:p>
            <a:r>
              <a:rPr lang="en-US" sz="2800" dirty="0" smtClean="0"/>
              <a:t>In a </a:t>
            </a:r>
            <a:r>
              <a:rPr lang="en-US" sz="2800" b="1" dirty="0" smtClean="0"/>
              <a:t>complete binary tree</a:t>
            </a:r>
            <a:r>
              <a:rPr lang="en-US" sz="2800" dirty="0" smtClean="0"/>
              <a:t>, all </a:t>
            </a:r>
            <a:r>
              <a:rPr lang="en-US" sz="2800" dirty="0" smtClean="0"/>
              <a:t>non-terminal </a:t>
            </a:r>
            <a:r>
              <a:rPr lang="en-US" sz="2800" dirty="0" smtClean="0"/>
              <a:t>nodes have both their children, and all leaves are at the same level </a:t>
            </a:r>
            <a:r>
              <a:rPr lang="en-US" sz="2800" dirty="0" smtClean="0">
                <a:sym typeface="Wingdings" pitchFamily="2" charset="2"/>
              </a:rPr>
              <a:t> </a:t>
            </a:r>
            <a:r>
              <a:rPr lang="en-US" sz="2800" b="1" dirty="0" smtClean="0">
                <a:solidFill>
                  <a:srgbClr val="0000CC"/>
                </a:solidFill>
                <a:sym typeface="Wingdings" pitchFamily="2" charset="2"/>
              </a:rPr>
              <a:t>Shortest tree, all path lengths from the root to leaves are the same. </a:t>
            </a:r>
            <a:endParaRPr lang="en-US" sz="2800" b="1" dirty="0">
              <a:solidFill>
                <a:srgbClr val="0000CC"/>
              </a:solidFill>
            </a:endParaRPr>
          </a:p>
        </p:txBody>
      </p:sp>
      <p:pic>
        <p:nvPicPr>
          <p:cNvPr id="5123" name="Picture 3"/>
          <p:cNvPicPr>
            <a:picLocks noChangeAspect="1" noChangeArrowheads="1"/>
          </p:cNvPicPr>
          <p:nvPr/>
        </p:nvPicPr>
        <p:blipFill>
          <a:blip r:embed="rId3" cstate="print"/>
          <a:srcRect/>
          <a:stretch>
            <a:fillRect/>
          </a:stretch>
        </p:blipFill>
        <p:spPr bwMode="auto">
          <a:xfrm>
            <a:off x="5991225" y="1371600"/>
            <a:ext cx="3152775" cy="4695825"/>
          </a:xfrm>
          <a:prstGeom prst="rect">
            <a:avLst/>
          </a:prstGeom>
          <a:noFill/>
          <a:ln w="9525">
            <a:noFill/>
            <a:miter lim="800000"/>
            <a:headEnd/>
            <a:tailEnd/>
          </a:ln>
          <a:effectLst/>
        </p:spPr>
      </p:pic>
      <p:sp>
        <p:nvSpPr>
          <p:cNvPr id="7" name="Rectangle 6"/>
          <p:cNvSpPr/>
          <p:nvPr/>
        </p:nvSpPr>
        <p:spPr>
          <a:xfrm>
            <a:off x="5791200" y="33528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Degraded tree</a:t>
            </a:r>
          </a:p>
          <a:p>
            <a:pPr algn="ctr"/>
            <a:r>
              <a:rPr lang="en-US" sz="2800" smtClean="0"/>
              <a:t>Cây suy biến</a:t>
            </a:r>
            <a:endParaRPr lang="en-US" sz="2800"/>
          </a:p>
        </p:txBody>
      </p:sp>
      <p:sp>
        <p:nvSpPr>
          <p:cNvPr id="8" name="Rectangle 7"/>
          <p:cNvSpPr/>
          <p:nvPr/>
        </p:nvSpPr>
        <p:spPr>
          <a:xfrm>
            <a:off x="838200" y="5791200"/>
            <a:ext cx="7162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What do you think about search operations which are applied to complete binary trees?</a:t>
            </a: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Trees: Complete BT</a:t>
            </a:r>
            <a:endParaRPr lang="en-US"/>
          </a:p>
        </p:txBody>
      </p:sp>
      <p:pic>
        <p:nvPicPr>
          <p:cNvPr id="6146" name="Picture 2"/>
          <p:cNvPicPr>
            <a:picLocks noChangeAspect="1" noChangeArrowheads="1"/>
          </p:cNvPicPr>
          <p:nvPr/>
        </p:nvPicPr>
        <p:blipFill>
          <a:blip r:embed="rId2" cstate="print"/>
          <a:srcRect/>
          <a:stretch>
            <a:fillRect/>
          </a:stretch>
        </p:blipFill>
        <p:spPr bwMode="auto">
          <a:xfrm>
            <a:off x="381001" y="1281190"/>
            <a:ext cx="8382000" cy="4295622"/>
          </a:xfrm>
          <a:prstGeom prst="rect">
            <a:avLst/>
          </a:prstGeom>
          <a:noFill/>
          <a:ln w="9525">
            <a:noFill/>
            <a:miter lim="800000"/>
            <a:headEnd/>
            <a:tailEnd/>
          </a:ln>
          <a:effectLst/>
        </p:spPr>
      </p:pic>
      <p:sp>
        <p:nvSpPr>
          <p:cNvPr id="7" name="Rectangle 6"/>
          <p:cNvSpPr/>
          <p:nvPr/>
        </p:nvSpPr>
        <p:spPr>
          <a:xfrm>
            <a:off x="2895600" y="5334000"/>
            <a:ext cx="34290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bg1"/>
                </a:solidFill>
              </a:rPr>
              <a:t>In full binary tree: </a:t>
            </a:r>
          </a:p>
          <a:p>
            <a:pPr algn="ctr">
              <a:defRPr/>
            </a:pPr>
            <a:r>
              <a:rPr lang="en-US" sz="2400" b="1" dirty="0">
                <a:solidFill>
                  <a:schemeClr val="bg1"/>
                </a:solidFill>
              </a:rPr>
              <a:t>leaves= </a:t>
            </a:r>
            <a:r>
              <a:rPr lang="en-US" sz="2400" b="1" dirty="0" err="1">
                <a:solidFill>
                  <a:schemeClr val="bg1"/>
                </a:solidFill>
              </a:rPr>
              <a:t>nonterminals</a:t>
            </a:r>
            <a:r>
              <a:rPr lang="en-US" sz="2400" b="1" dirty="0">
                <a:solidFill>
                  <a:schemeClr val="bg1"/>
                </a:solidFill>
              </a:rPr>
              <a:t>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Trees needed?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Linked lists </a:t>
            </a:r>
            <a:r>
              <a:rPr lang="en-US" dirty="0" err="1" smtClean="0"/>
              <a:t>vs</a:t>
            </a:r>
            <a:r>
              <a:rPr lang="en-US" dirty="0" smtClean="0"/>
              <a:t> Arrays: LLs support some more efficient algorithms including operations: memory allocating, add new elements (O(1)), remove elements(O(1)) but they do not improve search operations (O(n)).</a:t>
            </a:r>
          </a:p>
          <a:p>
            <a:r>
              <a:rPr lang="en-US" dirty="0"/>
              <a:t>R</a:t>
            </a:r>
            <a:r>
              <a:rPr lang="en-US" dirty="0" smtClean="0"/>
              <a:t>elations between nodes must be described such as:  </a:t>
            </a:r>
            <a:r>
              <a:rPr lang="en-US" b="1" dirty="0" smtClean="0"/>
              <a:t>Parent-Child relation</a:t>
            </a:r>
            <a:r>
              <a:rPr lang="en-US" dirty="0" smtClean="0"/>
              <a:t> in family problem. </a:t>
            </a:r>
            <a:r>
              <a:rPr lang="en-US" b="1" dirty="0" smtClean="0"/>
              <a:t>Generated/created-from</a:t>
            </a:r>
            <a:r>
              <a:rPr lang="en-US" dirty="0" smtClean="0"/>
              <a:t> in chess problem.</a:t>
            </a:r>
          </a:p>
          <a:p>
            <a:r>
              <a:rPr lang="en-US" dirty="0" smtClean="0"/>
              <a:t>Performance of search operation needs to be improved.</a:t>
            </a:r>
          </a:p>
          <a:p>
            <a:pPr>
              <a:buNone/>
            </a:pPr>
            <a:r>
              <a:rPr lang="en-US" b="1" dirty="0" smtClean="0">
                <a:sym typeface="Wingdings" pitchFamily="2" charset="2"/>
              </a:rPr>
              <a:t> Tree structure is introduced.</a:t>
            </a: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Trees: Decision Trees</a:t>
            </a:r>
            <a:endParaRPr lang="en-US"/>
          </a:p>
        </p:txBody>
      </p:sp>
      <p:sp>
        <p:nvSpPr>
          <p:cNvPr id="3" name="Content Placeholder 2"/>
          <p:cNvSpPr>
            <a:spLocks noGrp="1"/>
          </p:cNvSpPr>
          <p:nvPr>
            <p:ph idx="1"/>
          </p:nvPr>
        </p:nvSpPr>
        <p:spPr>
          <a:xfrm>
            <a:off x="457200" y="1600200"/>
            <a:ext cx="8229600" cy="1752600"/>
          </a:xfrm>
        </p:spPr>
        <p:txBody>
          <a:bodyPr>
            <a:normAutofit fontScale="92500"/>
          </a:bodyPr>
          <a:lstStyle/>
          <a:p>
            <a:r>
              <a:rPr lang="en-US" dirty="0" smtClean="0"/>
              <a:t>A </a:t>
            </a:r>
            <a:r>
              <a:rPr lang="en-US" b="1" dirty="0" smtClean="0"/>
              <a:t>decision tree</a:t>
            </a:r>
            <a:r>
              <a:rPr lang="en-US" i="1" dirty="0" smtClean="0"/>
              <a:t> </a:t>
            </a:r>
            <a:r>
              <a:rPr lang="en-US" dirty="0" smtClean="0"/>
              <a:t>is a binary tree in which all nodes have either zero or two nonempty children.</a:t>
            </a:r>
          </a:p>
          <a:p>
            <a:r>
              <a:rPr lang="en-US" dirty="0" smtClean="0"/>
              <a:t>Model for giving a decision</a:t>
            </a:r>
          </a:p>
        </p:txBody>
      </p:sp>
      <p:pic>
        <p:nvPicPr>
          <p:cNvPr id="7170" name="Picture 2"/>
          <p:cNvPicPr>
            <a:picLocks noChangeAspect="1" noChangeArrowheads="1"/>
          </p:cNvPicPr>
          <p:nvPr/>
        </p:nvPicPr>
        <p:blipFill>
          <a:blip r:embed="rId2" cstate="print"/>
          <a:srcRect/>
          <a:stretch>
            <a:fillRect/>
          </a:stretch>
        </p:blipFill>
        <p:spPr bwMode="auto">
          <a:xfrm>
            <a:off x="685800" y="3200400"/>
            <a:ext cx="4591050" cy="2894358"/>
          </a:xfrm>
          <a:prstGeom prst="rect">
            <a:avLst/>
          </a:prstGeom>
          <a:noFill/>
          <a:ln w="9525">
            <a:noFill/>
            <a:miter lim="800000"/>
            <a:headEnd/>
            <a:tailEnd/>
          </a:ln>
          <a:effectLst/>
        </p:spPr>
      </p:pic>
      <p:sp>
        <p:nvSpPr>
          <p:cNvPr id="5" name="Rectangle 4"/>
          <p:cNvSpPr/>
          <p:nvPr/>
        </p:nvSpPr>
        <p:spPr>
          <a:xfrm>
            <a:off x="5943600" y="4724400"/>
            <a:ext cx="2286000" cy="923330"/>
          </a:xfrm>
          <a:prstGeom prst="rect">
            <a:avLst/>
          </a:prstGeom>
        </p:spPr>
        <p:txBody>
          <a:bodyPr wrap="square">
            <a:spAutoFit/>
          </a:bodyPr>
          <a:lstStyle/>
          <a:p>
            <a:r>
              <a:rPr lang="en-US" smtClean="0">
                <a:hlinkClick r:id="rId3"/>
              </a:rPr>
              <a:t>https://techblog.vn/cay-quyet-dinh-decision-tree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Search Trees (BST)</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BST is a binary tree in which all nodes are designated at exact positions based on pre-defined </a:t>
            </a:r>
            <a:r>
              <a:rPr lang="en-US" dirty="0" err="1" smtClean="0"/>
              <a:t>comparisional</a:t>
            </a:r>
            <a:r>
              <a:rPr lang="en-US" dirty="0" smtClean="0"/>
              <a:t> criteria.</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34670" y="3271836"/>
            <a:ext cx="8074660" cy="2671764"/>
          </a:xfrm>
          <a:prstGeom prst="rect">
            <a:avLst/>
          </a:prstGeom>
          <a:noFill/>
          <a:ln w="9525">
            <a:noFill/>
            <a:miter lim="800000"/>
            <a:headEnd/>
            <a:tailEnd/>
          </a:ln>
        </p:spPr>
      </p:pic>
      <p:sp>
        <p:nvSpPr>
          <p:cNvPr id="5" name="Rectangle 4"/>
          <p:cNvSpPr/>
          <p:nvPr/>
        </p:nvSpPr>
        <p:spPr>
          <a:xfrm>
            <a:off x="2969830" y="6096000"/>
            <a:ext cx="3204339" cy="369332"/>
          </a:xfrm>
          <a:prstGeom prst="rect">
            <a:avLst/>
          </a:prstGeom>
        </p:spPr>
        <p:txBody>
          <a:bodyPr wrap="none">
            <a:spAutoFit/>
          </a:bodyPr>
          <a:lstStyle/>
          <a:p>
            <a:r>
              <a:rPr lang="en-US" b="1" smtClean="0"/>
              <a:t>Examples of binary search trees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t>Binary Tree: Implementing using arrays</a:t>
            </a:r>
            <a:endParaRPr lang="en-US" dirty="0"/>
          </a:p>
        </p:txBody>
      </p:sp>
      <p:sp>
        <p:nvSpPr>
          <p:cNvPr id="3" name="Content Placeholder 2"/>
          <p:cNvSpPr>
            <a:spLocks noGrp="1"/>
          </p:cNvSpPr>
          <p:nvPr>
            <p:ph idx="1"/>
          </p:nvPr>
        </p:nvSpPr>
        <p:spPr>
          <a:xfrm>
            <a:off x="457200" y="1600201"/>
            <a:ext cx="8229600" cy="1143000"/>
          </a:xfrm>
        </p:spPr>
        <p:txBody>
          <a:bodyPr/>
          <a:lstStyle/>
          <a:p>
            <a:pPr algn="r"/>
            <a:r>
              <a:rPr lang="en-US" smtClean="0"/>
              <a:t>3 parallel arrays are used.</a:t>
            </a:r>
            <a:endParaRPr lang="en-US"/>
          </a:p>
        </p:txBody>
      </p:sp>
      <p:pic>
        <p:nvPicPr>
          <p:cNvPr id="4" name="Picture 5"/>
          <p:cNvPicPr>
            <a:picLocks noChangeAspect="1" noChangeArrowheads="1"/>
          </p:cNvPicPr>
          <p:nvPr/>
        </p:nvPicPr>
        <p:blipFill>
          <a:blip r:embed="rId2" cstate="print"/>
          <a:srcRect/>
          <a:stretch>
            <a:fillRect/>
          </a:stretch>
        </p:blipFill>
        <p:spPr bwMode="auto">
          <a:xfrm>
            <a:off x="3276600" y="2232740"/>
            <a:ext cx="5456238" cy="424426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123825" y="3103815"/>
            <a:ext cx="2466976" cy="2355346"/>
          </a:xfrm>
          <a:prstGeom prst="rect">
            <a:avLst/>
          </a:prstGeom>
          <a:noFill/>
          <a:ln w="9525">
            <a:noFill/>
            <a:miter lim="800000"/>
            <a:headEnd/>
            <a:tailEnd/>
          </a:ln>
        </p:spPr>
      </p:pic>
      <p:cxnSp>
        <p:nvCxnSpPr>
          <p:cNvPr id="8" name="Straight Arrow Connector 7"/>
          <p:cNvCxnSpPr/>
          <p:nvPr/>
        </p:nvCxnSpPr>
        <p:spPr>
          <a:xfrm>
            <a:off x="2667000" y="4189412"/>
            <a:ext cx="533400" cy="1588"/>
          </a:xfrm>
          <a:prstGeom prst="straightConnector1">
            <a:avLst/>
          </a:prstGeom>
          <a:ln w="47625" cmpd="sng">
            <a:solidFill>
              <a:srgbClr val="0000CC"/>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Implementing using Linked Structure</a:t>
            </a:r>
            <a:endParaRPr lang="en-US"/>
          </a:p>
        </p:txBody>
      </p:sp>
      <p:sp>
        <p:nvSpPr>
          <p:cNvPr id="7" name="Content Placeholder 6"/>
          <p:cNvSpPr>
            <a:spLocks noGrp="1"/>
          </p:cNvSpPr>
          <p:nvPr>
            <p:ph idx="1"/>
          </p:nvPr>
        </p:nvSpPr>
        <p:spPr>
          <a:xfrm>
            <a:off x="533400" y="5029200"/>
            <a:ext cx="8229600" cy="1219200"/>
          </a:xfrm>
        </p:spPr>
        <p:txBody>
          <a:bodyPr>
            <a:normAutofit/>
          </a:bodyPr>
          <a:lstStyle/>
          <a:p>
            <a:r>
              <a:rPr lang="en-US" dirty="0" smtClean="0"/>
              <a:t>Refer to the tutorial: </a:t>
            </a:r>
          </a:p>
          <a:p>
            <a:pPr>
              <a:buNone/>
            </a:pPr>
            <a:r>
              <a:rPr lang="en-US" dirty="0" smtClean="0"/>
              <a:t>        </a:t>
            </a:r>
            <a:r>
              <a:rPr lang="en-US" b="1" dirty="0" smtClean="0"/>
              <a:t>Tutor-05-Binary Tree.docx</a:t>
            </a:r>
            <a:endParaRPr lang="en-US" b="1" dirty="0"/>
          </a:p>
        </p:txBody>
      </p:sp>
      <p:sp>
        <p:nvSpPr>
          <p:cNvPr id="9" name="Rectangle 8"/>
          <p:cNvSpPr/>
          <p:nvPr/>
        </p:nvSpPr>
        <p:spPr>
          <a:xfrm>
            <a:off x="228600" y="1981200"/>
            <a:ext cx="42672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class  </a:t>
            </a:r>
            <a:r>
              <a:rPr lang="en-US" sz="3600" dirty="0" err="1" smtClean="0"/>
              <a:t>BTreeNode</a:t>
            </a:r>
            <a:r>
              <a:rPr lang="en-US" sz="3600" dirty="0" smtClean="0"/>
              <a:t> &lt;T&gt;{</a:t>
            </a:r>
          </a:p>
          <a:p>
            <a:r>
              <a:rPr lang="en-US" sz="3600" dirty="0" smtClean="0"/>
              <a:t>      T data;</a:t>
            </a:r>
          </a:p>
          <a:p>
            <a:r>
              <a:rPr lang="en-US" sz="3600" dirty="0" smtClean="0"/>
              <a:t>      </a:t>
            </a:r>
            <a:r>
              <a:rPr lang="en-US" sz="3600" dirty="0" err="1" smtClean="0"/>
              <a:t>BTNode</a:t>
            </a:r>
            <a:r>
              <a:rPr lang="en-US" sz="3600" dirty="0" smtClean="0"/>
              <a:t> left;</a:t>
            </a:r>
          </a:p>
          <a:p>
            <a:r>
              <a:rPr lang="en-US" sz="3600" dirty="0" smtClean="0"/>
              <a:t>      </a:t>
            </a:r>
            <a:r>
              <a:rPr lang="en-US" sz="3600" dirty="0" err="1" smtClean="0"/>
              <a:t>BTNode</a:t>
            </a:r>
            <a:r>
              <a:rPr lang="en-US" sz="3600" dirty="0" smtClean="0"/>
              <a:t> right;</a:t>
            </a:r>
          </a:p>
          <a:p>
            <a:r>
              <a:rPr lang="en-US" sz="3600" dirty="0" smtClean="0"/>
              <a:t>}</a:t>
            </a:r>
            <a:endParaRPr lang="en-US" sz="3600" dirty="0"/>
          </a:p>
        </p:txBody>
      </p:sp>
      <p:sp>
        <p:nvSpPr>
          <p:cNvPr id="10" name="Rectangle 9"/>
          <p:cNvSpPr/>
          <p:nvPr/>
        </p:nvSpPr>
        <p:spPr>
          <a:xfrm>
            <a:off x="4724400" y="1981200"/>
            <a:ext cx="42672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class  </a:t>
            </a:r>
            <a:r>
              <a:rPr lang="en-US" sz="3600" dirty="0" err="1" smtClean="0"/>
              <a:t>BTree</a:t>
            </a:r>
            <a:r>
              <a:rPr lang="en-US" sz="3600" dirty="0" smtClean="0"/>
              <a:t> &lt;T&gt;{</a:t>
            </a:r>
          </a:p>
          <a:p>
            <a:r>
              <a:rPr lang="en-US" sz="3600" dirty="0" smtClean="0"/>
              <a:t>      </a:t>
            </a:r>
            <a:r>
              <a:rPr lang="en-US" sz="3600" dirty="0" err="1" smtClean="0"/>
              <a:t>BTNode</a:t>
            </a:r>
            <a:r>
              <a:rPr lang="en-US" sz="3600" dirty="0" smtClean="0"/>
              <a:t> root;</a:t>
            </a:r>
          </a:p>
          <a:p>
            <a:r>
              <a:rPr lang="en-US" sz="3600" dirty="0" smtClean="0"/>
              <a:t>      ……..</a:t>
            </a:r>
          </a:p>
          <a:p>
            <a:r>
              <a:rPr lang="en-US" sz="3600" dirty="0" smtClean="0"/>
              <a:t>}  </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Add new node</a:t>
            </a:r>
            <a:endParaRPr lang="en-US"/>
          </a:p>
        </p:txBody>
      </p:sp>
      <p:sp>
        <p:nvSpPr>
          <p:cNvPr id="3" name="Content Placeholder 2"/>
          <p:cNvSpPr>
            <a:spLocks noGrp="1"/>
          </p:cNvSpPr>
          <p:nvPr>
            <p:ph idx="1"/>
          </p:nvPr>
        </p:nvSpPr>
        <p:spPr>
          <a:xfrm>
            <a:off x="457200" y="1371600"/>
            <a:ext cx="8229600" cy="4525963"/>
          </a:xfrm>
        </p:spPr>
        <p:txBody>
          <a:bodyPr>
            <a:normAutofit fontScale="92500"/>
          </a:bodyPr>
          <a:lstStyle/>
          <a:p>
            <a:pPr>
              <a:buNone/>
            </a:pPr>
            <a:r>
              <a:rPr lang="en-US" dirty="0" err="1" smtClean="0"/>
              <a:t>BTNode</a:t>
            </a:r>
            <a:r>
              <a:rPr lang="en-US" dirty="0" smtClean="0"/>
              <a:t>  </a:t>
            </a:r>
            <a:r>
              <a:rPr lang="en-US" dirty="0" err="1" smtClean="0"/>
              <a:t>newNode</a:t>
            </a:r>
            <a:r>
              <a:rPr lang="en-US" dirty="0" smtClean="0"/>
              <a:t> = new </a:t>
            </a:r>
            <a:r>
              <a:rPr lang="en-US" dirty="0" err="1" smtClean="0"/>
              <a:t>BTNode</a:t>
            </a:r>
            <a:r>
              <a:rPr lang="en-US" dirty="0" smtClean="0"/>
              <a:t>(data);</a:t>
            </a:r>
          </a:p>
          <a:p>
            <a:pPr>
              <a:buNone/>
            </a:pPr>
            <a:r>
              <a:rPr lang="en-US" dirty="0" smtClean="0"/>
              <a:t>If (root==null) root = </a:t>
            </a:r>
            <a:r>
              <a:rPr lang="en-US" dirty="0" err="1" smtClean="0"/>
              <a:t>newNode</a:t>
            </a:r>
            <a:r>
              <a:rPr lang="en-US" dirty="0" smtClean="0"/>
              <a:t>;</a:t>
            </a:r>
          </a:p>
          <a:p>
            <a:pPr>
              <a:buNone/>
            </a:pPr>
            <a:r>
              <a:rPr lang="en-US" dirty="0" smtClean="0"/>
              <a:t>Else {</a:t>
            </a:r>
          </a:p>
          <a:p>
            <a:pPr>
              <a:buNone/>
            </a:pPr>
            <a:r>
              <a:rPr lang="en-US" dirty="0" smtClean="0"/>
              <a:t>     Determine the node p which will have new child</a:t>
            </a:r>
          </a:p>
          <a:p>
            <a:pPr>
              <a:buNone/>
            </a:pPr>
            <a:r>
              <a:rPr lang="en-US" dirty="0" smtClean="0"/>
              <a:t>     Determine direction;</a:t>
            </a:r>
          </a:p>
          <a:p>
            <a:pPr>
              <a:buNone/>
            </a:pPr>
            <a:r>
              <a:rPr lang="en-US" dirty="0" smtClean="0"/>
              <a:t>     if (direction==left) </a:t>
            </a:r>
            <a:r>
              <a:rPr lang="en-US" dirty="0" err="1" smtClean="0"/>
              <a:t>p.left</a:t>
            </a:r>
            <a:r>
              <a:rPr lang="en-US" dirty="0" smtClean="0"/>
              <a:t> = </a:t>
            </a:r>
            <a:r>
              <a:rPr lang="en-US" dirty="0" err="1" smtClean="0"/>
              <a:t>newNode</a:t>
            </a:r>
            <a:r>
              <a:rPr lang="en-US" dirty="0" smtClean="0"/>
              <a:t>;</a:t>
            </a:r>
          </a:p>
          <a:p>
            <a:pPr>
              <a:buNone/>
            </a:pPr>
            <a:r>
              <a:rPr lang="en-US" dirty="0" smtClean="0"/>
              <a:t>     else </a:t>
            </a:r>
            <a:r>
              <a:rPr lang="en-US" dirty="0" err="1" smtClean="0"/>
              <a:t>p.right</a:t>
            </a:r>
            <a:r>
              <a:rPr lang="en-US" dirty="0" smtClean="0"/>
              <a:t>= </a:t>
            </a:r>
            <a:r>
              <a:rPr lang="en-US" dirty="0" err="1" smtClean="0"/>
              <a:t>newNode</a:t>
            </a:r>
            <a:r>
              <a:rPr lang="en-US" dirty="0" smtClean="0"/>
              <a:t>;</a:t>
            </a:r>
          </a:p>
          <a:p>
            <a:pPr>
              <a:buNone/>
            </a:pPr>
            <a:r>
              <a:rPr lang="en-US" dirty="0" smtClean="0"/>
              <a:t>}</a:t>
            </a:r>
            <a:endParaRPr lang="en-US" dirty="0"/>
          </a:p>
        </p:txBody>
      </p:sp>
      <p:sp>
        <p:nvSpPr>
          <p:cNvPr id="4" name="Rectangle 3"/>
          <p:cNvSpPr/>
          <p:nvPr/>
        </p:nvSpPr>
        <p:spPr>
          <a:xfrm>
            <a:off x="1143000" y="5562600"/>
            <a:ext cx="739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Adding a new node to a general binary tree depends on problem data property</a:t>
            </a:r>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Traversals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Tree traversal</a:t>
            </a:r>
            <a:r>
              <a:rPr lang="en-US" i="1" dirty="0" smtClean="0"/>
              <a:t> </a:t>
            </a:r>
            <a:r>
              <a:rPr lang="en-US" dirty="0" smtClean="0"/>
              <a:t>is the process of visiting each node in the tree exactly one time </a:t>
            </a:r>
            <a:r>
              <a:rPr lang="en-US" dirty="0" smtClean="0">
                <a:sym typeface="Wingdings" pitchFamily="2" charset="2"/>
              </a:rPr>
              <a:t> O(number of nodes)</a:t>
            </a:r>
            <a:endParaRPr lang="en-US" dirty="0" smtClean="0"/>
          </a:p>
          <a:p>
            <a:r>
              <a:rPr lang="en-US" b="1" dirty="0" smtClean="0"/>
              <a:t>Breadth-first traversal</a:t>
            </a:r>
            <a:r>
              <a:rPr lang="en-US" i="1" dirty="0" smtClean="0"/>
              <a:t> </a:t>
            </a:r>
            <a:r>
              <a:rPr lang="en-US" dirty="0" smtClean="0"/>
              <a:t>is visiting each node starting from the lowest (or highest) level and moving down (or up) level by level, visiting nodes on each level from left to right (or from right to left)</a:t>
            </a:r>
          </a:p>
          <a:p>
            <a:r>
              <a:rPr lang="en-US" b="1" dirty="0" smtClean="0"/>
              <a:t>Depth-first traversal</a:t>
            </a:r>
            <a:r>
              <a:rPr lang="en-US" i="1" dirty="0" smtClean="0"/>
              <a:t> </a:t>
            </a:r>
            <a:r>
              <a:rPr lang="en-US" dirty="0" smtClean="0"/>
              <a:t>proceeds as far as possible to the left (or right), then backs up until the first crossroad, goes one step to the right (or left), and again as far as possible to the left (or right)</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Breadth-First Traversals</a:t>
            </a:r>
            <a:endParaRPr lang="en-US"/>
          </a:p>
        </p:txBody>
      </p:sp>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5" name="Rectangle 4"/>
          <p:cNvSpPr/>
          <p:nvPr/>
        </p:nvSpPr>
        <p:spPr>
          <a:xfrm>
            <a:off x="4038600" y="1676400"/>
            <a:ext cx="4876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Using the queue q to contain nodes which will be visited based on their levels.</a:t>
            </a:r>
          </a:p>
          <a:p>
            <a:r>
              <a:rPr lang="en-US" sz="2400" dirty="0" smtClean="0"/>
              <a:t>q = new Queue();</a:t>
            </a:r>
          </a:p>
          <a:p>
            <a:r>
              <a:rPr lang="en-US" sz="2400" dirty="0" err="1" smtClean="0"/>
              <a:t>q.enqueue</a:t>
            </a:r>
            <a:r>
              <a:rPr lang="en-US" sz="2400" dirty="0" smtClean="0"/>
              <a:t>(root);</a:t>
            </a:r>
          </a:p>
          <a:p>
            <a:r>
              <a:rPr lang="en-US" sz="2400" dirty="0" smtClean="0"/>
              <a:t> while (!</a:t>
            </a:r>
            <a:r>
              <a:rPr lang="en-US" sz="2400" dirty="0" err="1" smtClean="0"/>
              <a:t>q.empty</a:t>
            </a:r>
            <a:r>
              <a:rPr lang="en-US" sz="2400" dirty="0" smtClean="0"/>
              <a:t>){</a:t>
            </a:r>
          </a:p>
          <a:p>
            <a:r>
              <a:rPr lang="en-US" sz="2400" dirty="0" smtClean="0"/>
              <a:t>   </a:t>
            </a:r>
            <a:r>
              <a:rPr lang="en-US" sz="2400" dirty="0" err="1" smtClean="0"/>
              <a:t>BTNode</a:t>
            </a:r>
            <a:r>
              <a:rPr lang="en-US" sz="2400" dirty="0" smtClean="0"/>
              <a:t> v = </a:t>
            </a:r>
            <a:r>
              <a:rPr lang="en-US" sz="2400" dirty="0" err="1" smtClean="0"/>
              <a:t>q.dequeue</a:t>
            </a:r>
            <a:r>
              <a:rPr lang="en-US" sz="2400" dirty="0" smtClean="0"/>
              <a:t>();</a:t>
            </a:r>
          </a:p>
          <a:p>
            <a:r>
              <a:rPr lang="en-US" sz="2400" dirty="0" smtClean="0"/>
              <a:t>   if (</a:t>
            </a:r>
            <a:r>
              <a:rPr lang="en-US" sz="2400" dirty="0" err="1" smtClean="0"/>
              <a:t>v.left</a:t>
            </a:r>
            <a:r>
              <a:rPr lang="en-US" sz="2400" dirty="0" smtClean="0"/>
              <a:t>!=null) </a:t>
            </a:r>
            <a:r>
              <a:rPr lang="en-US" sz="2400" dirty="0" err="1" smtClean="0"/>
              <a:t>q.enqueue</a:t>
            </a:r>
            <a:r>
              <a:rPr lang="en-US" sz="2400" dirty="0" smtClean="0"/>
              <a:t>(</a:t>
            </a:r>
            <a:r>
              <a:rPr lang="en-US" sz="2400" dirty="0" err="1" smtClean="0"/>
              <a:t>v.left</a:t>
            </a:r>
            <a:r>
              <a:rPr lang="en-US" sz="2400" dirty="0" smtClean="0"/>
              <a:t>);</a:t>
            </a:r>
          </a:p>
          <a:p>
            <a:r>
              <a:rPr lang="en-US" sz="2400" dirty="0" smtClean="0"/>
              <a:t>   if (</a:t>
            </a:r>
            <a:r>
              <a:rPr lang="en-US" sz="2400" dirty="0" err="1" smtClean="0"/>
              <a:t>v.right</a:t>
            </a:r>
            <a:r>
              <a:rPr lang="en-US" sz="2400" dirty="0" smtClean="0"/>
              <a:t>!=null) </a:t>
            </a:r>
            <a:r>
              <a:rPr lang="en-US" sz="2400" dirty="0" err="1" smtClean="0"/>
              <a:t>q.enqueue</a:t>
            </a:r>
            <a:r>
              <a:rPr lang="en-US" sz="2400" dirty="0" smtClean="0"/>
              <a:t>(</a:t>
            </a:r>
            <a:r>
              <a:rPr lang="en-US" sz="2400" dirty="0" err="1" smtClean="0"/>
              <a:t>v.right</a:t>
            </a:r>
            <a:r>
              <a:rPr lang="en-US" sz="2400" dirty="0" smtClean="0"/>
              <a:t>);</a:t>
            </a:r>
          </a:p>
          <a:p>
            <a:r>
              <a:rPr lang="en-US" sz="2400" dirty="0" smtClean="0"/>
              <a:t>   visit(v);</a:t>
            </a:r>
          </a:p>
          <a:p>
            <a:r>
              <a:rPr lang="en-US" sz="2400" dirty="0" smtClean="0"/>
              <a:t>}</a:t>
            </a:r>
            <a:endParaRPr lang="en-US" sz="2400" dirty="0"/>
          </a:p>
        </p:txBody>
      </p:sp>
      <p:sp>
        <p:nvSpPr>
          <p:cNvPr id="6" name="Rectangle 5"/>
          <p:cNvSpPr/>
          <p:nvPr/>
        </p:nvSpPr>
        <p:spPr>
          <a:xfrm>
            <a:off x="0" y="5181600"/>
            <a:ext cx="388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Result:</a:t>
            </a:r>
          </a:p>
          <a:p>
            <a:pPr algn="ctr"/>
            <a:r>
              <a:rPr lang="en-US" sz="2400" b="1" dirty="0" smtClean="0"/>
              <a:t>13, 10, 25, 2, 12, 20, 31, 29</a:t>
            </a:r>
            <a:endParaRPr 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mtClean="0"/>
              <a:t>Binary Tree: Depth-First Traversals, Recursive implementations</a:t>
            </a:r>
            <a:endParaRPr lang="en-US"/>
          </a:p>
        </p:txBody>
      </p:sp>
      <p:pic>
        <p:nvPicPr>
          <p:cNvPr id="8194" name="Picture 2"/>
          <p:cNvPicPr>
            <a:picLocks noChangeAspect="1" noChangeArrowheads="1"/>
          </p:cNvPicPr>
          <p:nvPr/>
        </p:nvPicPr>
        <p:blipFill>
          <a:blip r:embed="rId2" cstate="print"/>
          <a:srcRect/>
          <a:stretch>
            <a:fillRect/>
          </a:stretch>
        </p:blipFill>
        <p:spPr bwMode="auto">
          <a:xfrm>
            <a:off x="2038350" y="2174966"/>
            <a:ext cx="4743450" cy="4336868"/>
          </a:xfrm>
          <a:prstGeom prst="rect">
            <a:avLst/>
          </a:prstGeom>
          <a:noFill/>
          <a:ln w="9525">
            <a:noFill/>
            <a:miter lim="800000"/>
            <a:headEnd/>
            <a:tailEnd/>
          </a:ln>
          <a:effectLst/>
        </p:spPr>
      </p:pic>
      <p:sp>
        <p:nvSpPr>
          <p:cNvPr id="5" name="Rectangle 4"/>
          <p:cNvSpPr/>
          <p:nvPr/>
        </p:nvSpPr>
        <p:spPr>
          <a:xfrm>
            <a:off x="76200" y="1371600"/>
            <a:ext cx="28956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Traversing the tree </a:t>
            </a:r>
            <a:r>
              <a:rPr lang="en-US" sz="2800" b="1" smtClean="0"/>
              <a:t>root</a:t>
            </a:r>
            <a:r>
              <a:rPr lang="en-US" sz="3200" b="1" smtClean="0"/>
              <a:t> p</a:t>
            </a:r>
            <a:endParaRPr lang="en-US" sz="3200" b="1"/>
          </a:p>
        </p:txBody>
      </p:sp>
      <p:sp>
        <p:nvSpPr>
          <p:cNvPr id="6" name="Rectangle 5"/>
          <p:cNvSpPr/>
          <p:nvPr/>
        </p:nvSpPr>
        <p:spPr>
          <a:xfrm>
            <a:off x="152400" y="4495800"/>
            <a:ext cx="1981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Traversing the tree root </a:t>
            </a:r>
            <a:r>
              <a:rPr lang="en-US" sz="2800" b="1" dirty="0" err="1" smtClean="0"/>
              <a:t>p.left</a:t>
            </a:r>
            <a:endParaRPr lang="en-US" sz="2800" b="1" dirty="0" smtClean="0"/>
          </a:p>
          <a:p>
            <a:pPr algn="ctr"/>
            <a:r>
              <a:rPr lang="en-US" sz="2800" b="1" dirty="0" smtClean="0"/>
              <a:t>(L)</a:t>
            </a:r>
            <a:endParaRPr lang="en-US" sz="2800" b="1" dirty="0"/>
          </a:p>
        </p:txBody>
      </p:sp>
      <p:sp>
        <p:nvSpPr>
          <p:cNvPr id="7" name="Rectangle 6"/>
          <p:cNvSpPr/>
          <p:nvPr/>
        </p:nvSpPr>
        <p:spPr>
          <a:xfrm>
            <a:off x="6781800" y="4572000"/>
            <a:ext cx="1981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Traversing the tree root </a:t>
            </a:r>
            <a:r>
              <a:rPr lang="en-US" sz="2800" b="1" dirty="0" err="1" smtClean="0"/>
              <a:t>p.right</a:t>
            </a:r>
            <a:endParaRPr lang="en-US" sz="2800" b="1" dirty="0" smtClean="0"/>
          </a:p>
          <a:p>
            <a:pPr algn="ctr"/>
            <a:r>
              <a:rPr lang="en-US" sz="2800" b="1" dirty="0" smtClean="0"/>
              <a:t>(R)</a:t>
            </a:r>
            <a:endParaRPr lang="en-US" sz="2800" b="1" dirty="0"/>
          </a:p>
        </p:txBody>
      </p:sp>
      <p:sp>
        <p:nvSpPr>
          <p:cNvPr id="8" name="Rectangle 7"/>
          <p:cNvSpPr/>
          <p:nvPr/>
        </p:nvSpPr>
        <p:spPr>
          <a:xfrm>
            <a:off x="6324600" y="1600200"/>
            <a:ext cx="2590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Visiting the node p: (V)</a:t>
            </a:r>
            <a:endParaRPr lang="en-US" sz="3600" b="1" dirty="0"/>
          </a:p>
        </p:txBody>
      </p:sp>
      <p:cxnSp>
        <p:nvCxnSpPr>
          <p:cNvPr id="10" name="Straight Arrow Connector 9"/>
          <p:cNvCxnSpPr/>
          <p:nvPr/>
        </p:nvCxnSpPr>
        <p:spPr>
          <a:xfrm rot="16200000" flipH="1">
            <a:off x="2971800" y="2286000"/>
            <a:ext cx="304800"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flipV="1">
            <a:off x="2133600" y="4953000"/>
            <a:ext cx="5334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rot="10800000">
            <a:off x="6096000" y="5105400"/>
            <a:ext cx="685800" cy="304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p:cNvCxnSpPr>
          <p:nvPr/>
        </p:nvCxnSpPr>
        <p:spPr>
          <a:xfrm rot="10800000" flipV="1">
            <a:off x="4495800" y="2247900"/>
            <a:ext cx="1828800" cy="571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667000"/>
            <a:ext cx="2209800"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Condition: </a:t>
            </a:r>
          </a:p>
          <a:p>
            <a:pPr algn="ctr"/>
            <a:r>
              <a:rPr lang="en-US" sz="2800" b="1" dirty="0" smtClean="0"/>
              <a:t>p != null</a:t>
            </a:r>
            <a:endParaRPr lang="en-US"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pic>
        <p:nvPicPr>
          <p:cNvPr id="4" name="Picture 6"/>
          <p:cNvPicPr>
            <a:picLocks noChangeAspect="1" noChangeArrowheads="1"/>
          </p:cNvPicPr>
          <p:nvPr/>
        </p:nvPicPr>
        <p:blipFill>
          <a:blip r:embed="rId2" cstate="print"/>
          <a:srcRect/>
          <a:stretch>
            <a:fillRect/>
          </a:stretch>
        </p:blipFill>
        <p:spPr bwMode="auto">
          <a:xfrm>
            <a:off x="1295400" y="1219200"/>
            <a:ext cx="6269037" cy="5305425"/>
          </a:xfrm>
          <a:prstGeom prst="rect">
            <a:avLst/>
          </a:prstGeom>
          <a:noFill/>
          <a:ln w="9525">
            <a:noFill/>
            <a:miter lim="800000"/>
            <a:headEnd/>
            <a:tailEnd/>
          </a:ln>
        </p:spPr>
      </p:pic>
      <p:sp>
        <p:nvSpPr>
          <p:cNvPr id="5" name="Rectangle 4"/>
          <p:cNvSpPr/>
          <p:nvPr/>
        </p:nvSpPr>
        <p:spPr>
          <a:xfrm>
            <a:off x="6248400" y="1219200"/>
            <a:ext cx="2819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t>Recursive implementations</a:t>
            </a:r>
            <a:endParaRPr lang="en-US" sz="2800" b="1"/>
          </a:p>
        </p:txBody>
      </p:sp>
      <p:sp>
        <p:nvSpPr>
          <p:cNvPr id="6" name="Rectangle 5"/>
          <p:cNvSpPr/>
          <p:nvPr/>
        </p:nvSpPr>
        <p:spPr>
          <a:xfrm>
            <a:off x="4953000" y="1828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V</a:t>
            </a:r>
            <a:r>
              <a:rPr lang="en-US" sz="3200" b="1" dirty="0" smtClean="0"/>
              <a:t>LR</a:t>
            </a:r>
            <a:endParaRPr lang="en-US" sz="3200" b="1" dirty="0"/>
          </a:p>
        </p:txBody>
      </p:sp>
      <p:sp>
        <p:nvSpPr>
          <p:cNvPr id="7" name="Rectangle 6"/>
          <p:cNvSpPr/>
          <p:nvPr/>
        </p:nvSpPr>
        <p:spPr>
          <a:xfrm>
            <a:off x="49530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a:t>
            </a:r>
            <a:r>
              <a:rPr lang="en-US" sz="3200" b="1" dirty="0" smtClean="0">
                <a:solidFill>
                  <a:srgbClr val="FF0000"/>
                </a:solidFill>
              </a:rPr>
              <a:t>V</a:t>
            </a:r>
            <a:r>
              <a:rPr lang="en-US" sz="3200" b="1" dirty="0" smtClean="0"/>
              <a:t>R</a:t>
            </a:r>
            <a:endParaRPr lang="en-US" sz="3200" b="1" dirty="0"/>
          </a:p>
        </p:txBody>
      </p:sp>
      <p:sp>
        <p:nvSpPr>
          <p:cNvPr id="8" name="Rectangle 7"/>
          <p:cNvSpPr/>
          <p:nvPr/>
        </p:nvSpPr>
        <p:spPr>
          <a:xfrm>
            <a:off x="4953000" y="5257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LR</a:t>
            </a:r>
            <a:r>
              <a:rPr lang="en-US" sz="3200" b="1" dirty="0" smtClean="0">
                <a:solidFill>
                  <a:srgbClr val="FF0000"/>
                </a:solidFill>
              </a:rPr>
              <a:t>V</a:t>
            </a:r>
            <a:endParaRPr lang="en-US" sz="32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pic>
        <p:nvPicPr>
          <p:cNvPr id="9218" name="Picture 2"/>
          <p:cNvPicPr>
            <a:picLocks noChangeAspect="1" noChangeArrowheads="1"/>
          </p:cNvPicPr>
          <p:nvPr/>
        </p:nvPicPr>
        <p:blipFill>
          <a:blip r:embed="rId2" cstate="print"/>
          <a:srcRect/>
          <a:stretch>
            <a:fillRect/>
          </a:stretch>
        </p:blipFill>
        <p:spPr bwMode="auto">
          <a:xfrm>
            <a:off x="295274" y="1564050"/>
            <a:ext cx="5267326" cy="4912950"/>
          </a:xfrm>
          <a:prstGeom prst="rect">
            <a:avLst/>
          </a:prstGeom>
          <a:noFill/>
          <a:ln w="9525">
            <a:noFill/>
            <a:miter lim="800000"/>
            <a:headEnd/>
            <a:tailEnd/>
          </a:ln>
          <a:effectLst/>
        </p:spPr>
      </p:pic>
      <p:sp>
        <p:nvSpPr>
          <p:cNvPr id="5" name="Rectangle 4"/>
          <p:cNvSpPr/>
          <p:nvPr/>
        </p:nvSpPr>
        <p:spPr>
          <a:xfrm>
            <a:off x="5638800" y="2133600"/>
            <a:ext cx="3200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Results:</a:t>
            </a:r>
          </a:p>
          <a:p>
            <a:r>
              <a:rPr lang="en-US" sz="2400" b="1" dirty="0" smtClean="0"/>
              <a:t>VLR: 7, 1, 3, 8, 9, 2, 15, 6, 13, 14, 5</a:t>
            </a:r>
          </a:p>
          <a:p>
            <a:endParaRPr lang="en-US" sz="2400" b="1" dirty="0" smtClean="0"/>
          </a:p>
          <a:p>
            <a:r>
              <a:rPr lang="en-US" sz="2400" b="1" dirty="0" smtClean="0"/>
              <a:t>LVR: 3, 1, 9, 8, 7, 15, 2, 13, 6, 5, 14</a:t>
            </a:r>
          </a:p>
          <a:p>
            <a:endParaRPr lang="en-US" sz="2400" b="1" dirty="0" smtClean="0"/>
          </a:p>
          <a:p>
            <a:r>
              <a:rPr lang="en-US" sz="2400" b="1" dirty="0" smtClean="0"/>
              <a:t>LRV: 3, 9, 8, 1, 15, 13, 5, 14, 6, 2, 7</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 of this chapter</a:t>
            </a:r>
            <a:endParaRPr lang="en-US"/>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pPr>
              <a:buNone/>
            </a:pPr>
            <a:r>
              <a:rPr lang="en-US" dirty="0" smtClean="0"/>
              <a:t>LO4.1  Define general tree, Binary Tree and Binary Search Tree (BST).</a:t>
            </a:r>
          </a:p>
          <a:p>
            <a:pPr>
              <a:buNone/>
            </a:pPr>
            <a:r>
              <a:rPr lang="en-US" dirty="0" smtClean="0"/>
              <a:t>LO4.2 Given a BST , draw resulted tree after an insert/ delete operations </a:t>
            </a:r>
          </a:p>
          <a:p>
            <a:pPr>
              <a:buNone/>
            </a:pPr>
            <a:r>
              <a:rPr lang="en-US" dirty="0" smtClean="0"/>
              <a:t>LO4.3  Find the smallest and largest elements, number of nodes in a  </a:t>
            </a:r>
          </a:p>
          <a:p>
            <a:pPr>
              <a:buNone/>
            </a:pPr>
            <a:r>
              <a:rPr lang="en-US" dirty="0" smtClean="0"/>
              <a:t>tree and its’ height. </a:t>
            </a:r>
          </a:p>
          <a:p>
            <a:pPr>
              <a:buNone/>
            </a:pPr>
            <a:r>
              <a:rPr lang="en-US" dirty="0" smtClean="0"/>
              <a:t>LO4.4  Write code to implement features of a binary search tree, such as insertion, deletion, searching, traversals, nodes and height calculation, rotation ... </a:t>
            </a:r>
          </a:p>
          <a:p>
            <a:pPr>
              <a:buNone/>
            </a:pPr>
            <a:r>
              <a:rPr lang="en-US" dirty="0" smtClean="0"/>
              <a:t>LO4.5  Derive the time complexities for the above operations on a BST.</a:t>
            </a:r>
          </a:p>
          <a:p>
            <a:pPr>
              <a:buNone/>
            </a:pPr>
            <a:r>
              <a:rPr lang="en-US" dirty="0" smtClean="0"/>
              <a:t>LO4.6: Compare a BST over other data structures</a:t>
            </a:r>
          </a:p>
          <a:p>
            <a:pPr>
              <a:buNone/>
            </a:pPr>
            <a:r>
              <a:rPr lang="en-US" dirty="0" smtClean="0"/>
              <a:t>LO4.7: Identify applications where a binary search tree will be useful. </a:t>
            </a:r>
          </a:p>
          <a:p>
            <a:pPr>
              <a:buNone/>
            </a:pPr>
            <a:r>
              <a:rPr lang="en-US" dirty="0" smtClean="0"/>
              <a:t>LO4.8: Define balanced BST and explain simple balancing algorithm</a:t>
            </a:r>
          </a:p>
          <a:p>
            <a:pPr>
              <a:buNone/>
            </a:pPr>
            <a:r>
              <a:rPr lang="en-US" dirty="0" smtClean="0"/>
              <a:t>LO4.9: Define AVL Tree and explain by examples the insertion and deletion operations in it.</a:t>
            </a:r>
          </a:p>
          <a:p>
            <a:pPr>
              <a:buNone/>
            </a:pPr>
            <a:r>
              <a:rPr lang="en-US" dirty="0" smtClean="0"/>
              <a:t>LO4.10: Define heap and explain its’ application.</a:t>
            </a:r>
          </a:p>
          <a:p>
            <a:pPr>
              <a:buNone/>
            </a:pP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 Depth-First Traversals</a:t>
            </a:r>
            <a:endParaRPr lang="en-US"/>
          </a:p>
        </p:txBody>
      </p:sp>
      <p:sp>
        <p:nvSpPr>
          <p:cNvPr id="3" name="Content Placeholder 2"/>
          <p:cNvSpPr>
            <a:spLocks noGrp="1"/>
          </p:cNvSpPr>
          <p:nvPr>
            <p:ph idx="1"/>
          </p:nvPr>
        </p:nvSpPr>
        <p:spPr/>
        <p:txBody>
          <a:bodyPr/>
          <a:lstStyle/>
          <a:p>
            <a:r>
              <a:rPr lang="en-US" dirty="0" smtClean="0"/>
              <a:t>Give yourself 3 binary trees then write down results of:</a:t>
            </a:r>
          </a:p>
          <a:p>
            <a:pPr lvl="1"/>
            <a:r>
              <a:rPr lang="en-US" dirty="0" smtClean="0"/>
              <a:t>Breadth-First traversals</a:t>
            </a:r>
          </a:p>
          <a:p>
            <a:pPr lvl="1"/>
            <a:r>
              <a:rPr lang="en-US" dirty="0" smtClean="0"/>
              <a:t>Depth-First traversals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Depth-First Traversals</a:t>
            </a:r>
            <a:br>
              <a:rPr lang="en-US" dirty="0" smtClean="0"/>
            </a:br>
            <a:r>
              <a:rPr lang="en-US" dirty="0" smtClean="0"/>
              <a:t>Implementation using stacks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 y="1981200"/>
            <a:ext cx="4305300" cy="1685925"/>
          </a:xfrm>
          <a:prstGeom prst="rect">
            <a:avLst/>
          </a:prstGeom>
          <a:noFill/>
          <a:ln w="9525">
            <a:noFill/>
            <a:miter lim="800000"/>
            <a:headEnd/>
            <a:tailEnd/>
          </a:ln>
          <a:effectLst/>
        </p:spPr>
      </p:pic>
      <p:sp>
        <p:nvSpPr>
          <p:cNvPr id="6" name="Rectangle 5"/>
          <p:cNvSpPr/>
          <p:nvPr/>
        </p:nvSpPr>
        <p:spPr>
          <a:xfrm>
            <a:off x="4800600" y="1600200"/>
            <a:ext cx="4038600" cy="45720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If (root==null) return;</a:t>
            </a:r>
          </a:p>
          <a:p>
            <a:r>
              <a:rPr lang="en-US" sz="2400" dirty="0" smtClean="0">
                <a:solidFill>
                  <a:schemeClr val="bg1"/>
                </a:solidFill>
              </a:rPr>
              <a:t>Stack </a:t>
            </a:r>
            <a:r>
              <a:rPr lang="en-US" sz="2400" dirty="0" err="1" smtClean="0">
                <a:solidFill>
                  <a:schemeClr val="bg1"/>
                </a:solidFill>
              </a:rPr>
              <a:t>stk</a:t>
            </a:r>
            <a:r>
              <a:rPr lang="en-US" sz="2400" dirty="0" smtClean="0">
                <a:solidFill>
                  <a:schemeClr val="bg1"/>
                </a:solidFill>
              </a:rPr>
              <a:t>= new Stack();</a:t>
            </a:r>
          </a:p>
          <a:p>
            <a:r>
              <a:rPr lang="en-US" sz="2400" dirty="0" err="1" smtClean="0">
                <a:solidFill>
                  <a:schemeClr val="bg1"/>
                </a:solidFill>
              </a:rPr>
              <a:t>BTNode</a:t>
            </a:r>
            <a:r>
              <a:rPr lang="en-US" sz="2400" dirty="0" smtClean="0">
                <a:solidFill>
                  <a:schemeClr val="bg1"/>
                </a:solidFill>
              </a:rPr>
              <a:t> node;</a:t>
            </a:r>
          </a:p>
          <a:p>
            <a:r>
              <a:rPr lang="en-US" sz="2400" dirty="0" err="1" smtClean="0">
                <a:solidFill>
                  <a:schemeClr val="bg1"/>
                </a:solidFill>
              </a:rPr>
              <a:t>stk.push</a:t>
            </a:r>
            <a:r>
              <a:rPr lang="en-US" sz="2400" dirty="0" smtClean="0">
                <a:solidFill>
                  <a:schemeClr val="bg1"/>
                </a:solidFill>
              </a:rPr>
              <a:t>(root);</a:t>
            </a:r>
          </a:p>
          <a:p>
            <a:r>
              <a:rPr lang="en-US" sz="2400" dirty="0" smtClean="0">
                <a:solidFill>
                  <a:schemeClr val="bg1"/>
                </a:solidFill>
              </a:rPr>
              <a:t>While (!</a:t>
            </a:r>
            <a:r>
              <a:rPr lang="en-US" sz="2400" dirty="0" err="1" smtClean="0">
                <a:solidFill>
                  <a:schemeClr val="bg1"/>
                </a:solidFill>
              </a:rPr>
              <a:t>stk.empty</a:t>
            </a:r>
            <a:r>
              <a:rPr lang="en-US" sz="2400" dirty="0" smtClean="0">
                <a:solidFill>
                  <a:schemeClr val="bg1"/>
                </a:solidFill>
              </a:rPr>
              <a:t>()) {</a:t>
            </a:r>
          </a:p>
          <a:p>
            <a:r>
              <a:rPr lang="en-US" sz="2400" dirty="0" smtClean="0">
                <a:solidFill>
                  <a:schemeClr val="bg1"/>
                </a:solidFill>
              </a:rPr>
              <a:t>     node= stk.pop();</a:t>
            </a:r>
          </a:p>
          <a:p>
            <a:r>
              <a:rPr lang="en-US" sz="2400" dirty="0" smtClean="0">
                <a:solidFill>
                  <a:schemeClr val="bg1"/>
                </a:solidFill>
              </a:rPr>
              <a:t>     visit (node);</a:t>
            </a:r>
          </a:p>
          <a:p>
            <a:r>
              <a:rPr lang="en-US" sz="2400" dirty="0" smtClean="0">
                <a:solidFill>
                  <a:schemeClr val="bg1"/>
                </a:solidFill>
              </a:rPr>
              <a:t>    if (</a:t>
            </a:r>
            <a:r>
              <a:rPr lang="en-US" sz="2400" dirty="0" err="1" smtClean="0">
                <a:solidFill>
                  <a:schemeClr val="bg1"/>
                </a:solidFill>
              </a:rPr>
              <a:t>node.right</a:t>
            </a:r>
            <a:r>
              <a:rPr lang="en-US" sz="2400" dirty="0" smtClean="0">
                <a:solidFill>
                  <a:schemeClr val="bg1"/>
                </a:solidFill>
              </a:rPr>
              <a:t>!=null)</a:t>
            </a:r>
          </a:p>
          <a:p>
            <a:r>
              <a:rPr lang="en-US" sz="2400" dirty="0" smtClean="0">
                <a:solidFill>
                  <a:schemeClr val="bg1"/>
                </a:solidFill>
              </a:rPr>
              <a:t>          </a:t>
            </a:r>
            <a:r>
              <a:rPr lang="en-US" sz="2400" dirty="0" err="1" smtClean="0">
                <a:solidFill>
                  <a:schemeClr val="bg1"/>
                </a:solidFill>
              </a:rPr>
              <a:t>stk.push</a:t>
            </a:r>
            <a:r>
              <a:rPr lang="en-US" sz="2400" dirty="0" smtClean="0">
                <a:solidFill>
                  <a:schemeClr val="bg1"/>
                </a:solidFill>
              </a:rPr>
              <a:t>(</a:t>
            </a:r>
            <a:r>
              <a:rPr lang="en-US" sz="2400" dirty="0" err="1" smtClean="0">
                <a:solidFill>
                  <a:schemeClr val="bg1"/>
                </a:solidFill>
              </a:rPr>
              <a:t>node.right</a:t>
            </a:r>
            <a:r>
              <a:rPr lang="en-US" sz="2400" dirty="0" smtClean="0">
                <a:solidFill>
                  <a:schemeClr val="bg1"/>
                </a:solidFill>
              </a:rPr>
              <a:t>);</a:t>
            </a:r>
          </a:p>
          <a:p>
            <a:r>
              <a:rPr lang="en-US" sz="2400" dirty="0" smtClean="0">
                <a:solidFill>
                  <a:schemeClr val="bg1"/>
                </a:solidFill>
              </a:rPr>
              <a:t>    if (</a:t>
            </a:r>
            <a:r>
              <a:rPr lang="en-US" sz="2400" dirty="0" err="1" smtClean="0">
                <a:solidFill>
                  <a:schemeClr val="bg1"/>
                </a:solidFill>
              </a:rPr>
              <a:t>node.left</a:t>
            </a:r>
            <a:r>
              <a:rPr lang="en-US" sz="2400" dirty="0" smtClean="0">
                <a:solidFill>
                  <a:schemeClr val="bg1"/>
                </a:solidFill>
              </a:rPr>
              <a:t>!=null)</a:t>
            </a:r>
          </a:p>
          <a:p>
            <a:r>
              <a:rPr lang="en-US" sz="2400" dirty="0" smtClean="0">
                <a:solidFill>
                  <a:schemeClr val="bg1"/>
                </a:solidFill>
              </a:rPr>
              <a:t>          </a:t>
            </a:r>
            <a:r>
              <a:rPr lang="en-US" sz="2400" dirty="0" err="1" smtClean="0">
                <a:solidFill>
                  <a:schemeClr val="bg1"/>
                </a:solidFill>
              </a:rPr>
              <a:t>stk.push</a:t>
            </a:r>
            <a:r>
              <a:rPr lang="en-US" sz="2400" dirty="0" smtClean="0">
                <a:solidFill>
                  <a:schemeClr val="bg1"/>
                </a:solidFill>
              </a:rPr>
              <a:t>(</a:t>
            </a:r>
            <a:r>
              <a:rPr lang="en-US" sz="2400" dirty="0" err="1" smtClean="0">
                <a:solidFill>
                  <a:schemeClr val="bg1"/>
                </a:solidFill>
              </a:rPr>
              <a:t>node.left</a:t>
            </a:r>
            <a:r>
              <a:rPr lang="en-US" sz="2400" dirty="0" smtClean="0">
                <a:solidFill>
                  <a:schemeClr val="bg1"/>
                </a:solidFill>
              </a:rPr>
              <a:t>); </a:t>
            </a:r>
          </a:p>
          <a:p>
            <a:r>
              <a:rPr lang="en-US" sz="2400" dirty="0" smtClean="0">
                <a:solidFill>
                  <a:schemeClr val="bg1"/>
                </a:solidFill>
              </a:rPr>
              <a:t>}</a:t>
            </a:r>
            <a:endParaRPr lang="en-US" sz="2400" dirty="0">
              <a:solidFill>
                <a:schemeClr val="bg1"/>
              </a:solidFill>
            </a:endParaRPr>
          </a:p>
        </p:txBody>
      </p:sp>
      <p:sp>
        <p:nvSpPr>
          <p:cNvPr id="7" name="Rectangle 6"/>
          <p:cNvSpPr/>
          <p:nvPr/>
        </p:nvSpPr>
        <p:spPr>
          <a:xfrm>
            <a:off x="381000" y="4038600"/>
            <a:ext cx="3962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Give yourself algorithms for in-order and post-order traversals</a:t>
            </a:r>
            <a:endParaRPr lang="en-US"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Tree: </a:t>
            </a:r>
            <a:br>
              <a:rPr lang="en-US" dirty="0" smtClean="0"/>
            </a:br>
            <a:r>
              <a:rPr lang="en-US" dirty="0" smtClean="0"/>
              <a:t>Counting number of nodes</a:t>
            </a:r>
            <a:endParaRPr lang="en-US" dirty="0"/>
          </a:p>
        </p:txBody>
      </p:sp>
      <p:sp>
        <p:nvSpPr>
          <p:cNvPr id="3" name="Content Placeholder 2"/>
          <p:cNvSpPr>
            <a:spLocks noGrp="1"/>
          </p:cNvSpPr>
          <p:nvPr>
            <p:ph idx="1"/>
          </p:nvPr>
        </p:nvSpPr>
        <p:spPr>
          <a:xfrm>
            <a:off x="457200" y="1600201"/>
            <a:ext cx="3200400" cy="3276600"/>
          </a:xfrm>
        </p:spPr>
        <p:txBody>
          <a:bodyPr>
            <a:normAutofit fontScale="85000" lnSpcReduction="10000"/>
          </a:bodyPr>
          <a:lstStyle/>
          <a:p>
            <a:r>
              <a:rPr lang="en-US" dirty="0" smtClean="0"/>
              <a:t>Modifying a traversal algorithm to count number of nodes. For example: Modifying the breadth-first traversal.</a:t>
            </a:r>
          </a:p>
        </p:txBody>
      </p:sp>
      <p:sp>
        <p:nvSpPr>
          <p:cNvPr id="4" name="Content Placeholder 2"/>
          <p:cNvSpPr txBox="1">
            <a:spLocks/>
          </p:cNvSpPr>
          <p:nvPr/>
        </p:nvSpPr>
        <p:spPr>
          <a:xfrm>
            <a:off x="4114800" y="1600200"/>
            <a:ext cx="4800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rgbClr val="FF0000"/>
                </a:solidFill>
                <a:effectLst/>
                <a:uLnTx/>
                <a:uFillTx/>
                <a:latin typeface="+mn-lt"/>
                <a:ea typeface="+mn-ea"/>
                <a:cs typeface="+mn-cs"/>
              </a:rPr>
              <a:t>int</a:t>
            </a:r>
            <a:r>
              <a:rPr kumimoji="0" lang="en-US" b="1" i="0" u="sng" strike="noStrike" kern="1200" cap="none" spc="0" normalizeH="0" baseline="0" noProof="0" dirty="0" smtClean="0">
                <a:ln>
                  <a:noFill/>
                </a:ln>
                <a:solidFill>
                  <a:srgbClr val="FF0000"/>
                </a:solidFill>
                <a:effectLst/>
                <a:uLnTx/>
                <a:uFillTx/>
                <a:latin typeface="+mn-lt"/>
                <a:ea typeface="+mn-ea"/>
                <a:cs typeface="+mn-cs"/>
              </a:rPr>
              <a:t> </a:t>
            </a:r>
            <a:r>
              <a:rPr kumimoji="0" lang="en-US" b="1" i="0" u="sng" strike="noStrike" kern="1200" cap="none" spc="0" normalizeH="0" baseline="0" noProof="0" dirty="0" err="1" smtClean="0">
                <a:ln>
                  <a:noFill/>
                </a:ln>
                <a:solidFill>
                  <a:srgbClr val="FF0000"/>
                </a:solidFill>
                <a:effectLst/>
                <a:uLnTx/>
                <a:uFillTx/>
                <a:latin typeface="+mn-lt"/>
                <a:ea typeface="+mn-ea"/>
                <a:cs typeface="+mn-cs"/>
                <a:sym typeface="Wingdings" pitchFamily="2" charset="2"/>
              </a:rPr>
              <a:t>countNodes</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b="0" i="0" u="none" strike="noStrike" kern="1200" cap="none" spc="0" normalizeH="0" baseline="0" noProof="0" dirty="0" smtClean="0">
                <a:ln>
                  <a:noFill/>
                </a:ln>
                <a:solidFill>
                  <a:schemeClr val="tx1"/>
                </a:solidFill>
                <a:effectLst/>
                <a:uLnTx/>
                <a:uFillTx/>
                <a:latin typeface="+mn-lt"/>
                <a:ea typeface="+mn-ea"/>
                <a:cs typeface="+mn-cs"/>
              </a:rPr>
              <a:t> count=0;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if (root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BTNode</a:t>
            </a:r>
            <a:r>
              <a:rPr kumimoji="0" lang="en-US" b="0" i="0" u="none" strike="noStrike" kern="1200" cap="none" spc="0" normalizeH="0" baseline="0" noProof="0" dirty="0" smtClean="0">
                <a:ln>
                  <a:noFill/>
                </a:ln>
                <a:solidFill>
                  <a:srgbClr val="0000CC"/>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count = count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count;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Binary Tree: </a:t>
            </a:r>
            <a:br>
              <a:rPr lang="en-US" smtClean="0"/>
            </a:br>
            <a:r>
              <a:rPr lang="en-US" smtClean="0"/>
              <a:t>Get maximum/minimum data</a:t>
            </a:r>
            <a:endParaRPr lang="en-US"/>
          </a:p>
        </p:txBody>
      </p:sp>
      <p:sp>
        <p:nvSpPr>
          <p:cNvPr id="3" name="Content Placeholder 2"/>
          <p:cNvSpPr>
            <a:spLocks noGrp="1"/>
          </p:cNvSpPr>
          <p:nvPr>
            <p:ph idx="1"/>
          </p:nvPr>
        </p:nvSpPr>
        <p:spPr>
          <a:xfrm>
            <a:off x="457200" y="1600201"/>
            <a:ext cx="3200400" cy="3276600"/>
          </a:xfrm>
        </p:spPr>
        <p:txBody>
          <a:bodyPr>
            <a:normAutofit fontScale="85000" lnSpcReduction="10000"/>
          </a:bodyPr>
          <a:lstStyle/>
          <a:p>
            <a:r>
              <a:rPr lang="en-US" dirty="0" smtClean="0"/>
              <a:t>Modifying a traversal algorithm to get maximum data of a binary tree. For example: Modifying the breadth-first traversal.</a:t>
            </a:r>
          </a:p>
        </p:txBody>
      </p:sp>
      <p:sp>
        <p:nvSpPr>
          <p:cNvPr id="4" name="Content Placeholder 2"/>
          <p:cNvSpPr txBox="1">
            <a:spLocks/>
          </p:cNvSpPr>
          <p:nvPr/>
        </p:nvSpPr>
        <p:spPr>
          <a:xfrm>
            <a:off x="4114800" y="1524000"/>
            <a:ext cx="48006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solidFill>
                  <a:srgbClr val="FF0000"/>
                </a:solidFill>
                <a:effectLst/>
                <a:uLnTx/>
                <a:uFillTx/>
                <a:latin typeface="+mn-lt"/>
                <a:ea typeface="+mn-ea"/>
                <a:cs typeface="+mn-cs"/>
              </a:rPr>
              <a:t>&lt;T&gt; </a:t>
            </a:r>
            <a:r>
              <a:rPr kumimoji="0" lang="en-US" b="1" i="0" u="sng" strike="noStrike" kern="1200" cap="none" spc="0" normalizeH="0" baseline="0" noProof="0" dirty="0" err="1" smtClean="0">
                <a:ln>
                  <a:noFill/>
                </a:ln>
                <a:solidFill>
                  <a:srgbClr val="FF0000"/>
                </a:solidFill>
                <a:effectLst/>
                <a:uLnTx/>
                <a:uFillTx/>
                <a:latin typeface="+mn-lt"/>
                <a:ea typeface="+mn-ea"/>
                <a:cs typeface="+mn-cs"/>
              </a:rPr>
              <a:t>getMax</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if (root == null) throws</a:t>
            </a:r>
            <a:r>
              <a:rPr kumimoji="0" lang="en-US" b="0" i="0" u="none" strike="noStrike" kern="1200" cap="none" spc="0" normalizeH="0" noProof="0" dirty="0" smtClean="0">
                <a:ln>
                  <a:noFill/>
                </a:ln>
                <a:solidFill>
                  <a:schemeClr val="tx1"/>
                </a:solidFill>
                <a:effectLst/>
                <a:uLnTx/>
                <a:uFillTx/>
                <a:latin typeface="+mn-lt"/>
                <a:ea typeface="+mn-ea"/>
                <a:cs typeface="+mn-cs"/>
              </a:rPr>
              <a:t> new Exception (“Empty tree”);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&lt;T&gt; result =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root.data</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BTNode</a:t>
            </a:r>
            <a:r>
              <a:rPr kumimoji="0" lang="en-US" b="0" i="0" u="none" strike="noStrike" kern="1200" cap="none" spc="0" normalizeH="0" baseline="0" noProof="0" dirty="0" smtClean="0">
                <a:ln>
                  <a:noFill/>
                </a:ln>
                <a:solidFill>
                  <a:srgbClr val="0000CC"/>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(result &lt;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v.data</a:t>
            </a:r>
            <a:r>
              <a:rPr kumimoji="0" lang="en-US" b="0" i="0" u="none" strike="noStrike" kern="1200" cap="none" spc="0" normalizeH="0" baseline="0" noProof="0" dirty="0" smtClean="0">
                <a:ln>
                  <a:noFill/>
                </a:ln>
                <a:solidFill>
                  <a:srgbClr val="FF0000"/>
                </a:solidFill>
                <a:effectLst/>
                <a:uLnTx/>
                <a:uFillTx/>
                <a:latin typeface="+mn-lt"/>
                <a:ea typeface="+mn-ea"/>
                <a:cs typeface="+mn-cs"/>
              </a:rPr>
              <a:t>) result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v.data</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v.left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v.right</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04800" y="5105400"/>
            <a:ext cx="3352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Give yourself the algorithm for getting minimum data in a tree.</a:t>
            </a:r>
            <a:endParaRPr 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3962400" cy="1143000"/>
          </a:xfrm>
        </p:spPr>
        <p:txBody>
          <a:bodyPr>
            <a:normAutofit fontScale="90000"/>
          </a:bodyPr>
          <a:lstStyle/>
          <a:p>
            <a:r>
              <a:rPr lang="en-US" dirty="0" smtClean="0"/>
              <a:t>Binary Tree: </a:t>
            </a:r>
            <a:br>
              <a:rPr lang="en-US" dirty="0" smtClean="0"/>
            </a:br>
            <a:r>
              <a:rPr lang="en-US" dirty="0" smtClean="0"/>
              <a:t>Get Tree’s Height</a:t>
            </a:r>
            <a:endParaRPr lang="en-US" dirty="0"/>
          </a:p>
        </p:txBody>
      </p:sp>
      <p:sp>
        <p:nvSpPr>
          <p:cNvPr id="3" name="Content Placeholder 2"/>
          <p:cNvSpPr>
            <a:spLocks noGrp="1"/>
          </p:cNvSpPr>
          <p:nvPr>
            <p:ph idx="1"/>
          </p:nvPr>
        </p:nvSpPr>
        <p:spPr>
          <a:xfrm>
            <a:off x="4114800" y="152400"/>
            <a:ext cx="4876800" cy="1524000"/>
          </a:xfrm>
        </p:spPr>
        <p:txBody>
          <a:bodyPr>
            <a:normAutofit lnSpcReduction="10000"/>
          </a:bodyPr>
          <a:lstStyle/>
          <a:p>
            <a:r>
              <a:rPr lang="en-US" sz="2400" dirty="0" smtClean="0"/>
              <a:t>Modifying a traversal algorithm to get the height of a binary tree. For example: Modifying the breadth-first traversal.</a:t>
            </a:r>
          </a:p>
        </p:txBody>
      </p:sp>
      <p:sp>
        <p:nvSpPr>
          <p:cNvPr id="4" name="Content Placeholder 2"/>
          <p:cNvSpPr txBox="1">
            <a:spLocks/>
          </p:cNvSpPr>
          <p:nvPr/>
        </p:nvSpPr>
        <p:spPr>
          <a:xfrm>
            <a:off x="3733800" y="1524000"/>
            <a:ext cx="53340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solidFill>
                  <a:srgbClr val="FF0000"/>
                </a:solidFill>
                <a:effectLst/>
                <a:uLnTx/>
                <a:uFillTx/>
                <a:latin typeface="+mn-lt"/>
                <a:ea typeface="+mn-ea"/>
                <a:cs typeface="+mn-cs"/>
              </a:rPr>
              <a:t>&lt;T&gt; </a:t>
            </a:r>
            <a:r>
              <a:rPr kumimoji="0" lang="en-US" b="1" i="0" u="sng" strike="noStrike" kern="1200" cap="none" spc="0" normalizeH="0" baseline="0" noProof="0" dirty="0" err="1" smtClean="0">
                <a:ln>
                  <a:noFill/>
                </a:ln>
                <a:solidFill>
                  <a:srgbClr val="FF0000"/>
                </a:solidFill>
                <a:effectLst/>
                <a:uLnTx/>
                <a:uFillTx/>
                <a:latin typeface="+mn-lt"/>
                <a:ea typeface="+mn-ea"/>
                <a:cs typeface="+mn-cs"/>
              </a:rPr>
              <a:t>getHeight</a:t>
            </a:r>
            <a:r>
              <a:rPr kumimoji="0" lang="en-US" b="1" i="0" u="sng" strike="noStrike" kern="1200" cap="none" spc="0" normalizeH="0" baseline="0" noProof="0" dirty="0" smtClean="0">
                <a:ln>
                  <a:noFill/>
                </a:ln>
                <a:solidFill>
                  <a:srgbClr val="FF0000"/>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if (root == null) return 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Queue q = new Queue&lt;</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Node_Level</a:t>
            </a:r>
            <a:r>
              <a:rPr kumimoji="0" lang="en-US" b="0" i="0" u="none" strike="noStrike" kern="1200" cap="none" spc="0" normalizeH="0" baseline="0" noProof="0" dirty="0" smtClean="0">
                <a:ln>
                  <a:noFill/>
                </a:ln>
                <a:solidFill>
                  <a:srgbClr val="0000CC"/>
                </a:solidFill>
                <a:effectLst/>
                <a:uLnTx/>
                <a:uFillTx/>
                <a:latin typeface="+mn-lt"/>
                <a:ea typeface="+mn-ea"/>
                <a:cs typeface="+mn-cs"/>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0000CC"/>
                </a:solidFill>
              </a:rPr>
              <a:t>   </a:t>
            </a:r>
            <a:r>
              <a:rPr lang="en-US" dirty="0" err="1" smtClean="0">
                <a:solidFill>
                  <a:srgbClr val="0000CC"/>
                </a:solidFill>
              </a:rPr>
              <a:t>Node_Level</a:t>
            </a:r>
            <a:r>
              <a:rPr lang="en-US" dirty="0" smtClean="0">
                <a:solidFill>
                  <a:srgbClr val="0000CC"/>
                </a:solidFill>
              </a:rPr>
              <a:t>  v;    </a:t>
            </a:r>
            <a:r>
              <a:rPr lang="en-US" dirty="0" err="1" smtClean="0">
                <a:solidFill>
                  <a:srgbClr val="0000CC"/>
                </a:solidFill>
              </a:rPr>
              <a:t>int</a:t>
            </a:r>
            <a:r>
              <a:rPr lang="en-US" dirty="0" smtClean="0">
                <a:solidFill>
                  <a:srgbClr val="0000CC"/>
                </a:solidFill>
              </a:rPr>
              <a:t> L =1;   </a:t>
            </a:r>
            <a:r>
              <a:rPr lang="en-US" dirty="0" err="1" smtClean="0">
                <a:solidFill>
                  <a:srgbClr val="0000CC"/>
                </a:solidFill>
              </a:rPr>
              <a:t>int</a:t>
            </a:r>
            <a:r>
              <a:rPr lang="en-US" dirty="0" smtClean="0">
                <a:solidFill>
                  <a:srgbClr val="0000CC"/>
                </a:solidFill>
              </a:rPr>
              <a:t> result=0;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0000CC"/>
                </a:solidFill>
                <a:effectLst/>
                <a:uLnTx/>
                <a:uFillTx/>
                <a:latin typeface="+mn-lt"/>
                <a:ea typeface="+mn-ea"/>
                <a:cs typeface="+mn-cs"/>
              </a:rPr>
              <a:t>    q.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enqueue</a:t>
            </a:r>
            <a:r>
              <a:rPr kumimoji="0" lang="en-US" b="0" i="0" u="none" strike="noStrike" kern="1200" cap="none" spc="0" normalizeH="0" baseline="0" noProof="0" dirty="0" smtClean="0">
                <a:ln>
                  <a:noFill/>
                </a:ln>
                <a:solidFill>
                  <a:srgbClr val="0000CC"/>
                </a:solidFill>
                <a:effectLst/>
                <a:uLnTx/>
                <a:uFillTx/>
                <a:latin typeface="+mn-lt"/>
                <a:ea typeface="+mn-ea"/>
                <a:cs typeface="+mn-cs"/>
              </a:rPr>
              <a:t> (new </a:t>
            </a:r>
            <a:r>
              <a:rPr kumimoji="0" lang="en-US" b="0" i="0" u="none" strike="noStrike" kern="1200" cap="none" spc="0" normalizeH="0" baseline="0" noProof="0" dirty="0" err="1" smtClean="0">
                <a:ln>
                  <a:noFill/>
                </a:ln>
                <a:solidFill>
                  <a:srgbClr val="0000CC"/>
                </a:solidFill>
                <a:effectLst/>
                <a:uLnTx/>
                <a:uFillTx/>
                <a:latin typeface="+mn-lt"/>
                <a:ea typeface="+mn-ea"/>
                <a:cs typeface="+mn-cs"/>
              </a:rPr>
              <a:t>Node_Level</a:t>
            </a:r>
            <a:r>
              <a:rPr kumimoji="0" lang="en-US" b="0" i="0" u="none" strike="noStrike" kern="1200" cap="none" spc="0" normalizeH="0" baseline="0" noProof="0" dirty="0" smtClean="0">
                <a:ln>
                  <a:noFill/>
                </a:ln>
                <a:solidFill>
                  <a:srgbClr val="0000CC"/>
                </a:solidFill>
                <a:effectLst/>
                <a:uLnTx/>
                <a:uFillTx/>
                <a:latin typeface="+mn-lt"/>
                <a:ea typeface="+mn-ea"/>
                <a:cs typeface="+mn-cs"/>
              </a:rPr>
              <a:t>(root,</a:t>
            </a:r>
            <a:r>
              <a:rPr kumimoji="0" lang="en-US" b="0" i="0" u="none" strike="noStrike" kern="1200" cap="none" spc="0" normalizeH="0" noProof="0" dirty="0" smtClean="0">
                <a:ln>
                  <a:noFill/>
                </a:ln>
                <a:solidFill>
                  <a:srgbClr val="0000CC"/>
                </a:solidFill>
                <a:effectLst/>
                <a:uLnTx/>
                <a:uFillTx/>
                <a:latin typeface="+mn-lt"/>
                <a:ea typeface="+mn-ea"/>
                <a:cs typeface="+mn-cs"/>
              </a:rPr>
              <a:t> 1</a:t>
            </a:r>
            <a:r>
              <a:rPr kumimoji="0" lang="en-US" b="0" i="0" u="none" strike="noStrike" kern="1200" cap="none" spc="0" normalizeH="0" baseline="0" noProof="0" dirty="0" smtClean="0">
                <a:ln>
                  <a:noFill/>
                </a:ln>
                <a:solidFill>
                  <a:srgbClr val="0000CC"/>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q.empty</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int</a:t>
            </a:r>
            <a:r>
              <a:rPr kumimoji="0" lang="en-US" b="0" i="0" u="none" strike="noStrike" kern="1200" cap="none" spc="0" normalizeH="0" baseline="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v.level</a:t>
            </a:r>
            <a:r>
              <a:rPr kumimoji="0" lang="en-US" b="0" i="0" u="none" strike="noStrike" kern="120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lang="en-US" dirty="0" err="1" smtClean="0">
                <a:solidFill>
                  <a:srgbClr val="FF0000"/>
                </a:solidFill>
              </a:rPr>
              <a:t>BTNode</a:t>
            </a:r>
            <a:r>
              <a:rPr lang="en-US" dirty="0" smtClean="0">
                <a:solidFill>
                  <a:srgbClr val="FF0000"/>
                </a:solidFill>
              </a:rPr>
              <a:t> left = </a:t>
            </a:r>
            <a:r>
              <a:rPr lang="en-US" dirty="0" err="1" smtClean="0">
                <a:solidFill>
                  <a:srgbClr val="FF0000"/>
                </a:solidFill>
              </a:rPr>
              <a:t>v.node.left</a:t>
            </a:r>
            <a:r>
              <a:rPr lang="en-US" dirty="0" smtClean="0">
                <a:solidFill>
                  <a:srgbClr val="FF0000"/>
                </a:solidFill>
              </a:rPr>
              <a:t>, right = </a:t>
            </a:r>
            <a:r>
              <a:rPr lang="en-US" dirty="0" err="1" smtClean="0">
                <a:solidFill>
                  <a:srgbClr val="FF0000"/>
                </a:solidFill>
              </a:rPr>
              <a:t>v.node.right</a:t>
            </a:r>
            <a:r>
              <a:rPr lang="en-US" dirty="0" smtClean="0">
                <a:solidFill>
                  <a:srgbClr val="FF0000"/>
                </a:solidFill>
              </a:rPr>
              <a:t>;</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if ( result &lt; </a:t>
            </a:r>
            <a:r>
              <a:rPr lang="en-US" dirty="0" err="1" smtClean="0">
                <a:solidFill>
                  <a:srgbClr val="FF0000"/>
                </a:solidFill>
              </a:rPr>
              <a:t>curL</a:t>
            </a:r>
            <a:r>
              <a:rPr lang="en-US" dirty="0" smtClean="0">
                <a:solidFill>
                  <a:srgbClr val="FF0000"/>
                </a:solidFill>
              </a:rPr>
              <a:t>) result = </a:t>
            </a:r>
            <a:r>
              <a:rPr lang="en-US" dirty="0" err="1" smtClean="0">
                <a:solidFill>
                  <a:srgbClr val="FF0000"/>
                </a:solidFill>
              </a:rPr>
              <a:t>curL</a:t>
            </a:r>
            <a:r>
              <a:rPr lang="en-US" dirty="0" smtClean="0">
                <a:solidFill>
                  <a:srgbClr val="FF0000"/>
                </a:solidFill>
              </a:rPr>
              <a:t>; </a:t>
            </a:r>
            <a:endParaRPr kumimoji="0" lang="en-US"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(left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(new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Node_Level</a:t>
            </a:r>
            <a:r>
              <a:rPr kumimoji="0" lang="en-US" b="0" i="0" u="none" strike="noStrike" kern="1200" cap="none" spc="0" normalizeH="0" noProof="0" dirty="0" smtClean="0">
                <a:ln>
                  <a:noFill/>
                </a:ln>
                <a:solidFill>
                  <a:srgbClr val="FF0000"/>
                </a:solidFill>
                <a:effectLst/>
                <a:uLnTx/>
                <a:uFillTx/>
                <a:latin typeface="+mn-lt"/>
                <a:ea typeface="+mn-ea"/>
                <a:cs typeface="+mn-cs"/>
              </a:rPr>
              <a:t> (</a:t>
            </a:r>
            <a:r>
              <a:rPr kumimoji="0" lang="en-US" b="0" i="0" u="none" strike="noStrike" kern="1200" cap="none" spc="0" normalizeH="0" baseline="0" noProof="0" dirty="0" smtClean="0">
                <a:ln>
                  <a:noFill/>
                </a:ln>
                <a:solidFill>
                  <a:srgbClr val="FF0000"/>
                </a:solidFill>
                <a:effectLst/>
                <a:uLnTx/>
                <a:uFillTx/>
                <a:latin typeface="+mn-lt"/>
                <a:ea typeface="+mn-ea"/>
                <a:cs typeface="+mn-cs"/>
              </a:rPr>
              <a:t>left,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if (right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FF0000"/>
                </a:solidFill>
              </a:rPr>
              <a: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0000"/>
                </a:solidFill>
                <a:effectLst/>
                <a:uLnTx/>
                <a:uFillTx/>
                <a:latin typeface="+mn-lt"/>
                <a:ea typeface="+mn-ea"/>
                <a:cs typeface="+mn-cs"/>
              </a:rPr>
              <a:t>(new</a:t>
            </a:r>
            <a:r>
              <a:rPr kumimoji="0" lang="en-US" b="0" i="0" u="none" strike="noStrike" kern="1200" cap="none" spc="0" normalizeH="0" noProof="0" dirty="0" smtClean="0">
                <a:ln>
                  <a:noFill/>
                </a:ln>
                <a:solidFill>
                  <a:srgbClr val="FF0000"/>
                </a:solidFill>
                <a:effectLst/>
                <a:uLnTx/>
                <a:uFillTx/>
                <a:latin typeface="+mn-lt"/>
                <a:ea typeface="+mn-ea"/>
                <a:cs typeface="+mn-cs"/>
              </a:rPr>
              <a:t> </a:t>
            </a:r>
            <a:r>
              <a:rPr kumimoji="0" lang="en-US" b="0" i="0" u="none" strike="noStrike" kern="1200" cap="none" spc="0" normalizeH="0" noProof="0" dirty="0" err="1" smtClean="0">
                <a:ln>
                  <a:noFill/>
                </a:ln>
                <a:solidFill>
                  <a:srgbClr val="FF0000"/>
                </a:solidFill>
                <a:effectLst/>
                <a:uLnTx/>
                <a:uFillTx/>
                <a:latin typeface="+mn-lt"/>
                <a:ea typeface="+mn-ea"/>
                <a:cs typeface="+mn-cs"/>
              </a:rPr>
              <a:t>Node_Level</a:t>
            </a:r>
            <a:r>
              <a:rPr kumimoji="0" lang="en-US" b="0" i="0" u="none" strike="noStrike" kern="1200" cap="none" spc="0" normalizeH="0" noProof="0" dirty="0" smtClean="0">
                <a:ln>
                  <a:noFill/>
                </a:ln>
                <a:solidFill>
                  <a:srgbClr val="FF0000"/>
                </a:solidFill>
                <a:effectLst/>
                <a:uLnTx/>
                <a:uFillTx/>
                <a:latin typeface="+mn-lt"/>
                <a:ea typeface="+mn-ea"/>
                <a:cs typeface="+mn-cs"/>
              </a:rPr>
              <a:t>(</a:t>
            </a:r>
            <a:r>
              <a:rPr kumimoji="0" lang="en-US" b="0" i="0" u="none" strike="noStrike" kern="1200" cap="none" spc="0" normalizeH="0" baseline="0" noProof="0" dirty="0" smtClean="0">
                <a:ln>
                  <a:noFill/>
                </a:ln>
                <a:solidFill>
                  <a:srgbClr val="FF0000"/>
                </a:solidFill>
                <a:effectLst/>
                <a:uLnTx/>
                <a:uFillTx/>
                <a:latin typeface="+mn-lt"/>
                <a:ea typeface="+mn-ea"/>
                <a:cs typeface="+mn-cs"/>
              </a:rPr>
              <a:t>right, </a:t>
            </a:r>
            <a:r>
              <a:rPr kumimoji="0" lang="en-US" b="0" i="0" u="none" strike="noStrike" kern="1200" cap="none" spc="0" normalizeH="0" baseline="0" noProof="0" dirty="0" err="1" smtClean="0">
                <a:ln>
                  <a:noFill/>
                </a:ln>
                <a:solidFill>
                  <a:srgbClr val="FF0000"/>
                </a:solidFill>
                <a:effectLst/>
                <a:uLnTx/>
                <a:uFillTx/>
                <a:latin typeface="+mn-lt"/>
                <a:ea typeface="+mn-ea"/>
                <a:cs typeface="+mn-cs"/>
              </a:rPr>
              <a:t>curL</a:t>
            </a:r>
            <a:r>
              <a:rPr kumimoji="0" lang="en-US" b="0" i="0" u="none" strike="noStrike" kern="1200" cap="none" spc="0" normalizeH="0" baseline="0" noProof="0" dirty="0" smtClean="0">
                <a:ln>
                  <a:noFill/>
                </a:ln>
                <a:solidFill>
                  <a:srgbClr val="FF0000"/>
                </a:solidFill>
                <a:effectLst/>
                <a:uLnTx/>
                <a:uFillTx/>
                <a:latin typeface="+mn-lt"/>
                <a:ea typeface="+mn-ea"/>
                <a:cs typeface="+mn-cs"/>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0000"/>
                </a:solidFill>
                <a:effectLst/>
                <a:uLnTx/>
                <a:uFillTx/>
                <a:latin typeface="+mn-lt"/>
                <a:ea typeface="+mn-ea"/>
                <a:cs typeface="+mn-cs"/>
              </a:rPr>
              <a: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28600" y="1676400"/>
            <a:ext cx="3429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class </a:t>
            </a:r>
            <a:r>
              <a:rPr lang="en-US" dirty="0" err="1" smtClean="0"/>
              <a:t>Node_Level</a:t>
            </a:r>
            <a:r>
              <a:rPr lang="en-US" dirty="0" smtClean="0"/>
              <a:t> { // utility</a:t>
            </a:r>
          </a:p>
          <a:p>
            <a:r>
              <a:rPr lang="en-US" dirty="0" smtClean="0"/>
              <a:t>     </a:t>
            </a:r>
            <a:r>
              <a:rPr lang="en-US" dirty="0" err="1" smtClean="0"/>
              <a:t>BTNode</a:t>
            </a:r>
            <a:r>
              <a:rPr lang="en-US" dirty="0" smtClean="0"/>
              <a:t> node</a:t>
            </a:r>
          </a:p>
          <a:p>
            <a:r>
              <a:rPr lang="en-US" dirty="0" smtClean="0"/>
              <a:t>     </a:t>
            </a:r>
            <a:r>
              <a:rPr lang="en-US" dirty="0" err="1" smtClean="0"/>
              <a:t>int</a:t>
            </a:r>
            <a:r>
              <a:rPr lang="en-US" dirty="0" smtClean="0"/>
              <a:t> level;</a:t>
            </a:r>
          </a:p>
          <a:p>
            <a:r>
              <a:rPr lang="en-US" dirty="0" smtClean="0"/>
              <a:t>     </a:t>
            </a:r>
            <a:r>
              <a:rPr lang="en-US" dirty="0" err="1" smtClean="0"/>
              <a:t>Node_Level</a:t>
            </a:r>
            <a:r>
              <a:rPr lang="en-US" dirty="0" smtClean="0"/>
              <a:t> (</a:t>
            </a:r>
            <a:r>
              <a:rPr lang="en-US" dirty="0" err="1" smtClean="0"/>
              <a:t>BTNode</a:t>
            </a:r>
            <a:r>
              <a:rPr lang="en-US" dirty="0" smtClean="0"/>
              <a:t> p, </a:t>
            </a:r>
            <a:r>
              <a:rPr lang="en-US" dirty="0" err="1" smtClean="0"/>
              <a:t>int</a:t>
            </a:r>
            <a:r>
              <a:rPr lang="en-US" dirty="0" smtClean="0"/>
              <a:t> L) {</a:t>
            </a:r>
          </a:p>
          <a:p>
            <a:r>
              <a:rPr lang="en-US" dirty="0" smtClean="0"/>
              <a:t>         node = p;</a:t>
            </a:r>
          </a:p>
          <a:p>
            <a:r>
              <a:rPr lang="en-US" dirty="0" smtClean="0"/>
              <a:t>         level = L;</a:t>
            </a:r>
          </a:p>
          <a:p>
            <a:r>
              <a:rPr lang="en-US" dirty="0" smtClean="0"/>
              <a:t>     }</a:t>
            </a:r>
          </a:p>
          <a:p>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3648075"/>
            <a:ext cx="1743075" cy="1533525"/>
          </a:xfrm>
          <a:prstGeom prst="rect">
            <a:avLst/>
          </a:prstGeom>
          <a:noFill/>
          <a:ln w="9525">
            <a:noFill/>
            <a:miter lim="800000"/>
            <a:headEnd/>
            <a:tailEnd/>
          </a:ln>
          <a:effectLst/>
        </p:spPr>
      </p:pic>
      <p:sp>
        <p:nvSpPr>
          <p:cNvPr id="12" name="Rectangle 11"/>
          <p:cNvSpPr/>
          <p:nvPr/>
        </p:nvSpPr>
        <p:spPr>
          <a:xfrm>
            <a:off x="0" y="5334000"/>
            <a:ext cx="4419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00CC"/>
                </a:solidFill>
              </a:rPr>
              <a:t>(13,1), (10,2), (25,2), (2,3), (12,3), (20,3), (31,3), (29,4)</a:t>
            </a:r>
            <a:endParaRPr lang="en-US" sz="1400" b="1" dirty="0">
              <a:solidFill>
                <a:srgbClr val="0000CC"/>
              </a:solidFill>
            </a:endParaRPr>
          </a:p>
        </p:txBody>
      </p:sp>
      <p:sp>
        <p:nvSpPr>
          <p:cNvPr id="13" name="Rectangle 12"/>
          <p:cNvSpPr/>
          <p:nvPr/>
        </p:nvSpPr>
        <p:spPr>
          <a:xfrm>
            <a:off x="1371600" y="5791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cxnSp>
        <p:nvCxnSpPr>
          <p:cNvPr id="15" name="Straight Arrow Connector 14"/>
          <p:cNvCxnSpPr/>
          <p:nvPr/>
        </p:nvCxnSpPr>
        <p:spPr>
          <a:xfrm rot="5400000">
            <a:off x="0" y="4038600"/>
            <a:ext cx="1752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Trees: Searching data x</a:t>
            </a:r>
            <a:endParaRPr lang="en-US" dirty="0"/>
          </a:p>
        </p:txBody>
      </p:sp>
      <p:sp>
        <p:nvSpPr>
          <p:cNvPr id="3" name="Content Placeholder 2"/>
          <p:cNvSpPr>
            <a:spLocks noGrp="1"/>
          </p:cNvSpPr>
          <p:nvPr>
            <p:ph idx="1"/>
          </p:nvPr>
        </p:nvSpPr>
        <p:spPr/>
        <p:txBody>
          <a:bodyPr/>
          <a:lstStyle/>
          <a:p>
            <a:r>
              <a:rPr lang="en-US" dirty="0" smtClean="0"/>
              <a:t>Based on previous demonstrations you may do yourself the algorithm for searching data x in a binary tree.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Binary Trees: Deleting a node</a:t>
            </a:r>
            <a:endParaRPr lang="en-US"/>
          </a:p>
        </p:txBody>
      </p:sp>
      <p:sp>
        <p:nvSpPr>
          <p:cNvPr id="3" name="Content Placeholder 2"/>
          <p:cNvSpPr>
            <a:spLocks noGrp="1"/>
          </p:cNvSpPr>
          <p:nvPr>
            <p:ph idx="1"/>
          </p:nvPr>
        </p:nvSpPr>
        <p:spPr/>
        <p:txBody>
          <a:bodyPr/>
          <a:lstStyle/>
          <a:p>
            <a:r>
              <a:rPr lang="en-US" dirty="0" smtClean="0"/>
              <a:t>When a node is removed, references to it’s father and children may be updated. Deleting operation depends on the specific problem. There is no common way to implement this operation.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 Stackless Depth-First Traversal</a:t>
            </a:r>
            <a:endParaRPr lang="en-US"/>
          </a:p>
        </p:txBody>
      </p:sp>
      <p:sp>
        <p:nvSpPr>
          <p:cNvPr id="3" name="Content Placeholder 2"/>
          <p:cNvSpPr>
            <a:spLocks noGrp="1"/>
          </p:cNvSpPr>
          <p:nvPr>
            <p:ph idx="1"/>
          </p:nvPr>
        </p:nvSpPr>
        <p:spPr>
          <a:xfrm>
            <a:off x="228600" y="1295400"/>
            <a:ext cx="2667000" cy="5257800"/>
          </a:xfrm>
        </p:spPr>
        <p:txBody>
          <a:bodyPr>
            <a:noAutofit/>
          </a:bodyPr>
          <a:lstStyle/>
          <a:p>
            <a:pPr marL="171450" indent="-171450"/>
            <a:r>
              <a:rPr lang="en-US" sz="2400" b="1" dirty="0" smtClean="0"/>
              <a:t>Threads </a:t>
            </a:r>
            <a:r>
              <a:rPr lang="en-US" sz="2400" dirty="0" smtClean="0"/>
              <a:t>(</a:t>
            </a:r>
            <a:r>
              <a:rPr lang="en-US" sz="2400" dirty="0" err="1" smtClean="0"/>
              <a:t>xâu</a:t>
            </a:r>
            <a:r>
              <a:rPr lang="en-US" sz="2400" dirty="0" smtClean="0"/>
              <a:t> </a:t>
            </a:r>
            <a:r>
              <a:rPr lang="en-US" sz="2400" dirty="0" err="1" smtClean="0"/>
              <a:t>chuỗi</a:t>
            </a:r>
            <a:r>
              <a:rPr lang="en-US" sz="2400" dirty="0" smtClean="0"/>
              <a:t>) are references to the predecessor and successor of the node according to an </a:t>
            </a:r>
            <a:r>
              <a:rPr lang="en-US" sz="2400" dirty="0" err="1" smtClean="0"/>
              <a:t>inorder</a:t>
            </a:r>
            <a:r>
              <a:rPr lang="en-US" sz="2400" dirty="0" smtClean="0"/>
              <a:t> traversal</a:t>
            </a:r>
          </a:p>
          <a:p>
            <a:pPr marL="114300" indent="-114300"/>
            <a:r>
              <a:rPr lang="en-US" sz="2400" dirty="0" smtClean="0"/>
              <a:t>Trees whose nodes use threads are called </a:t>
            </a:r>
            <a:r>
              <a:rPr lang="en-US" sz="2400" b="1" dirty="0" smtClean="0"/>
              <a:t>threaded trees </a:t>
            </a:r>
            <a:r>
              <a:rPr lang="en-US" sz="2400" dirty="0" smtClean="0"/>
              <a:t> </a:t>
            </a:r>
            <a:r>
              <a:rPr lang="en-US" sz="2400" dirty="0" smtClean="0">
                <a:sym typeface="Wingdings" pitchFamily="2" charset="2"/>
              </a:rPr>
              <a:t> Improving traversals.</a:t>
            </a:r>
            <a:endParaRPr lang="en-US" sz="2400" b="1" dirty="0" smtClean="0"/>
          </a:p>
        </p:txBody>
      </p:sp>
      <p:pic>
        <p:nvPicPr>
          <p:cNvPr id="4" name="Picture 5"/>
          <p:cNvPicPr>
            <a:picLocks noChangeAspect="1" noChangeArrowheads="1"/>
          </p:cNvPicPr>
          <p:nvPr/>
        </p:nvPicPr>
        <p:blipFill>
          <a:blip r:embed="rId2" cstate="print">
            <a:lum bright="-22000" contrast="8000"/>
          </a:blip>
          <a:srcRect/>
          <a:stretch>
            <a:fillRect/>
          </a:stretch>
        </p:blipFill>
        <p:spPr bwMode="auto">
          <a:xfrm>
            <a:off x="2895600" y="1600200"/>
            <a:ext cx="3476624" cy="4058686"/>
          </a:xfrm>
          <a:prstGeom prst="rect">
            <a:avLst/>
          </a:prstGeom>
          <a:noFill/>
          <a:ln w="9525">
            <a:noFill/>
            <a:miter lim="800000"/>
            <a:headEnd/>
            <a:tailEnd/>
          </a:ln>
        </p:spPr>
      </p:pic>
      <p:sp>
        <p:nvSpPr>
          <p:cNvPr id="5" name="Rectangle 4"/>
          <p:cNvSpPr/>
          <p:nvPr/>
        </p:nvSpPr>
        <p:spPr>
          <a:xfrm>
            <a:off x="6553200" y="1343085"/>
            <a:ext cx="2514600" cy="4524315"/>
          </a:xfrm>
          <a:prstGeom prst="rect">
            <a:avLst/>
          </a:prstGeom>
        </p:spPr>
        <p:txBody>
          <a:bodyPr wrap="square">
            <a:spAutoFit/>
          </a:bodyPr>
          <a:lstStyle/>
          <a:p>
            <a:r>
              <a:rPr lang="en-US" sz="2400" smtClean="0"/>
              <a:t>The </a:t>
            </a:r>
            <a:r>
              <a:rPr lang="en-US" sz="2400" b="1" smtClean="0"/>
              <a:t>left reference</a:t>
            </a:r>
            <a:r>
              <a:rPr lang="en-US" sz="2400" smtClean="0"/>
              <a:t> is either a reference to the left child or to the </a:t>
            </a:r>
            <a:r>
              <a:rPr lang="en-US" sz="2400" b="1" smtClean="0"/>
              <a:t>predecesso</a:t>
            </a:r>
            <a:r>
              <a:rPr lang="en-US" sz="2400" smtClean="0"/>
              <a:t>r. Analogously (similarly), the </a:t>
            </a:r>
            <a:r>
              <a:rPr lang="en-US" sz="2400" b="1" smtClean="0"/>
              <a:t>right reference</a:t>
            </a:r>
            <a:r>
              <a:rPr lang="en-US" sz="2400" smtClean="0"/>
              <a:t> refers either to the right subtree or to the </a:t>
            </a:r>
            <a:r>
              <a:rPr lang="en-US" sz="2400" b="1" smtClean="0"/>
              <a:t>successor</a:t>
            </a:r>
            <a:r>
              <a:rPr lang="en-US" sz="2400" smtClean="0"/>
              <a:t>.</a:t>
            </a:r>
          </a:p>
        </p:txBody>
      </p:sp>
      <p:sp>
        <p:nvSpPr>
          <p:cNvPr id="6" name="Rectangle 5"/>
          <p:cNvSpPr/>
          <p:nvPr/>
        </p:nvSpPr>
        <p:spPr>
          <a:xfrm>
            <a:off x="2514600" y="5791200"/>
            <a:ext cx="4724400" cy="707886"/>
          </a:xfrm>
          <a:prstGeom prst="rect">
            <a:avLst/>
          </a:prstGeom>
        </p:spPr>
        <p:txBody>
          <a:bodyPr wrap="square">
            <a:spAutoFit/>
          </a:bodyPr>
          <a:lstStyle/>
          <a:p>
            <a:pPr algn="ctr"/>
            <a:r>
              <a:rPr lang="en-US" sz="2000" b="1" smtClean="0">
                <a:solidFill>
                  <a:srgbClr val="FF0000"/>
                </a:solidFill>
              </a:rPr>
              <a:t>Threaded trees can used for preorder, inorder and post order traversals</a:t>
            </a:r>
            <a:endParaRPr lang="en-US" sz="2000"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 Stackless Depth-First Traversal</a:t>
            </a:r>
            <a:endParaRPr lang="en-US"/>
          </a:p>
        </p:txBody>
      </p:sp>
      <p:sp>
        <p:nvSpPr>
          <p:cNvPr id="4" name="Text Box 4"/>
          <p:cNvSpPr txBox="1">
            <a:spLocks noChangeArrowheads="1"/>
          </p:cNvSpPr>
          <p:nvPr/>
        </p:nvSpPr>
        <p:spPr bwMode="auto">
          <a:xfrm>
            <a:off x="152400" y="4572000"/>
            <a:ext cx="8686800" cy="707886"/>
          </a:xfrm>
          <a:prstGeom prst="rect">
            <a:avLst/>
          </a:prstGeom>
          <a:noFill/>
          <a:ln w="9525">
            <a:noFill/>
            <a:miter lim="800000"/>
            <a:headEnd/>
            <a:tailEnd/>
          </a:ln>
        </p:spPr>
        <p:txBody>
          <a:bodyPr wrap="square">
            <a:spAutoFit/>
          </a:bodyPr>
          <a:lstStyle/>
          <a:p>
            <a:pPr marL="457200" indent="-457200">
              <a:buAutoNum type="alphaLcParenBoth"/>
            </a:pPr>
            <a:r>
              <a:rPr lang="en-US" sz="2000" b="1" smtClean="0"/>
              <a:t>A </a:t>
            </a:r>
            <a:r>
              <a:rPr lang="en-US" sz="2000" b="1"/>
              <a:t>threaded tree and </a:t>
            </a:r>
            <a:endParaRPr lang="en-US" sz="2000" b="1" smtClean="0"/>
          </a:p>
          <a:p>
            <a:pPr marL="457200" indent="-457200">
              <a:buAutoNum type="alphaLcParenBoth"/>
            </a:pPr>
            <a:r>
              <a:rPr lang="en-US" sz="2000" b="1" smtClean="0"/>
              <a:t>(</a:t>
            </a:r>
            <a:r>
              <a:rPr lang="en-US" sz="2000" b="1"/>
              <a:t>b) an inorder traversal’s path </a:t>
            </a:r>
            <a:r>
              <a:rPr lang="en-US" sz="2000" b="1" smtClean="0"/>
              <a:t>in </a:t>
            </a:r>
            <a:r>
              <a:rPr lang="en-US" sz="2000" b="1"/>
              <a:t>a threaded tree with right successors only</a:t>
            </a:r>
          </a:p>
        </p:txBody>
      </p:sp>
      <p:pic>
        <p:nvPicPr>
          <p:cNvPr id="5" name="Picture 5"/>
          <p:cNvPicPr>
            <a:picLocks noChangeAspect="1" noChangeArrowheads="1"/>
          </p:cNvPicPr>
          <p:nvPr/>
        </p:nvPicPr>
        <p:blipFill>
          <a:blip r:embed="rId2" cstate="print"/>
          <a:srcRect/>
          <a:stretch>
            <a:fillRect/>
          </a:stretch>
        </p:blipFill>
        <p:spPr bwMode="auto">
          <a:xfrm>
            <a:off x="188644" y="1371600"/>
            <a:ext cx="8765126" cy="3054350"/>
          </a:xfrm>
          <a:prstGeom prst="rect">
            <a:avLst/>
          </a:prstGeom>
          <a:noFill/>
          <a:ln w="9525">
            <a:noFill/>
            <a:miter lim="800000"/>
            <a:headEnd/>
            <a:tailEnd/>
          </a:ln>
        </p:spPr>
      </p:pic>
      <p:sp>
        <p:nvSpPr>
          <p:cNvPr id="6" name="Rectangle 5"/>
          <p:cNvSpPr/>
          <p:nvPr/>
        </p:nvSpPr>
        <p:spPr>
          <a:xfrm>
            <a:off x="381000" y="5410200"/>
            <a:ext cx="8382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Implementing threaded tree: Refer to the textbook</a:t>
            </a:r>
            <a:endParaRPr 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685800" y="1371600"/>
            <a:ext cx="8001000" cy="4754563"/>
          </a:xfrm>
        </p:spPr>
        <p:txBody>
          <a:bodyPr>
            <a:normAutofit fontScale="77500" lnSpcReduction="20000"/>
          </a:bodyPr>
          <a:lstStyle/>
          <a:p>
            <a:pPr>
              <a:buNone/>
            </a:pPr>
            <a:r>
              <a:rPr lang="en-US" dirty="0" smtClean="0">
                <a:solidFill>
                  <a:srgbClr val="FF0000"/>
                </a:solidFill>
              </a:rPr>
              <a:t>LO4.1  Define </a:t>
            </a:r>
            <a:r>
              <a:rPr lang="en-US" b="1" u="sng" dirty="0" smtClean="0">
                <a:solidFill>
                  <a:srgbClr val="FF0000"/>
                </a:solidFill>
              </a:rPr>
              <a:t>general tree</a:t>
            </a:r>
            <a:r>
              <a:rPr lang="en-US" dirty="0" smtClean="0">
                <a:solidFill>
                  <a:srgbClr val="FF0000"/>
                </a:solidFill>
              </a:rPr>
              <a:t>, Binary Tree (and Binary Search) </a:t>
            </a:r>
          </a:p>
          <a:p>
            <a:r>
              <a:rPr lang="en-US" dirty="0" smtClean="0"/>
              <a:t>Tree: Trees are a non-linear data structures including nodes and arcs and they are usually implemented using linked structures.</a:t>
            </a:r>
          </a:p>
          <a:p>
            <a:r>
              <a:rPr lang="en-US" dirty="0" smtClean="0"/>
              <a:t>A tree node is described: data + references to related others. References describe relationship between some nodes. </a:t>
            </a:r>
          </a:p>
          <a:p>
            <a:r>
              <a:rPr lang="en-US" dirty="0" smtClean="0"/>
              <a:t>A tree can be managed using only one reference to the root of the tree. </a:t>
            </a:r>
          </a:p>
          <a:p>
            <a:r>
              <a:rPr lang="en-US" b="1" dirty="0" smtClean="0"/>
              <a:t>Definitions</a:t>
            </a:r>
            <a:r>
              <a:rPr lang="en-US" dirty="0" smtClean="0"/>
              <a:t>: root, leaf, father, child, </a:t>
            </a:r>
            <a:r>
              <a:rPr lang="en-US" dirty="0" err="1" smtClean="0"/>
              <a:t>accessors</a:t>
            </a:r>
            <a:r>
              <a:rPr lang="en-US" dirty="0" smtClean="0"/>
              <a:t>/predecessor, descendants/ successor, path, path length, node level, tree’s height,  tree’s degree, complete tree</a:t>
            </a:r>
          </a:p>
          <a:p>
            <a:r>
              <a:rPr lang="en-US" dirty="0" smtClean="0"/>
              <a:t>We can use binary tree instead of n-</a:t>
            </a:r>
            <a:r>
              <a:rPr lang="en-US" dirty="0" err="1" smtClean="0"/>
              <a:t>ary</a:t>
            </a:r>
            <a:r>
              <a:rPr lang="en-US" dirty="0" smtClean="0"/>
              <a:t> tree.</a:t>
            </a:r>
          </a:p>
        </p:txBody>
      </p:sp>
      <p:sp>
        <p:nvSpPr>
          <p:cNvPr id="4" name="Slide Number Placeholder 3"/>
          <p:cNvSpPr>
            <a:spLocks noGrp="1"/>
          </p:cNvSpPr>
          <p:nvPr>
            <p:ph type="sldNum" sz="quarter" idx="10"/>
          </p:nvPr>
        </p:nvSpPr>
        <p:spPr/>
        <p:txBody>
          <a:bodyPr/>
          <a:lstStyle/>
          <a:p>
            <a:pPr>
              <a:defRPr/>
            </a:pPr>
            <a:r>
              <a:rPr lang="en-US" dirty="0" smtClean="0"/>
              <a:t> </a:t>
            </a:r>
            <a:fld id="{0AEDEB2A-EB67-4CBF-8C4A-234CD959EE50}" type="slidenum">
              <a:rPr lang="en-US" smtClean="0"/>
              <a:pPr>
                <a:defRPr/>
              </a:pPr>
              <a:t>39</a:t>
            </a:fld>
            <a:endParaRPr lang="en-US" dirty="0"/>
          </a:p>
        </p:txBody>
      </p:sp>
      <p:sp>
        <p:nvSpPr>
          <p:cNvPr id="5" name="TextBox 9"/>
          <p:cNvSpPr txBox="1"/>
          <p:nvPr/>
        </p:nvSpPr>
        <p:spPr>
          <a:xfrm>
            <a:off x="0" y="1219200"/>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smtClean="0">
                <a:solidFill>
                  <a:srgbClr val="FF0000"/>
                </a:solidFill>
                <a:sym typeface="Wingdings"/>
              </a:rPr>
              <a:t> </a:t>
            </a:r>
            <a:endParaRPr 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762000" y="1874837"/>
            <a:ext cx="7620000" cy="4525963"/>
          </a:xfrm>
        </p:spPr>
        <p:txBody>
          <a:bodyPr>
            <a:normAutofit fontScale="92500" lnSpcReduction="20000"/>
          </a:bodyPr>
          <a:lstStyle/>
          <a:p>
            <a:r>
              <a:rPr lang="en-US" dirty="0" smtClean="0"/>
              <a:t>8 Trees 307</a:t>
            </a:r>
          </a:p>
          <a:p>
            <a:r>
              <a:rPr lang="en-US" dirty="0" smtClean="0"/>
              <a:t>8.1 General Trees   -  308</a:t>
            </a:r>
          </a:p>
          <a:p>
            <a:r>
              <a:rPr lang="en-US" dirty="0" smtClean="0"/>
              <a:t>8.1.1 Tree Definitions and Properties  -    309</a:t>
            </a:r>
          </a:p>
          <a:p>
            <a:r>
              <a:rPr lang="en-US" dirty="0" smtClean="0"/>
              <a:t>8.1.2 The Tree Abstract Data Type  -    312</a:t>
            </a:r>
          </a:p>
          <a:p>
            <a:r>
              <a:rPr lang="en-US" dirty="0" smtClean="0"/>
              <a:t>8.2 Binary Trees   -  317</a:t>
            </a:r>
          </a:p>
          <a:p>
            <a:r>
              <a:rPr lang="en-US" dirty="0" smtClean="0"/>
              <a:t>8.2.1 The Binary Tree Abstract Data Type  -  319</a:t>
            </a:r>
          </a:p>
          <a:p>
            <a:r>
              <a:rPr lang="en-US" dirty="0" smtClean="0"/>
              <a:t>8.2.2 Properties of Binary Trees  -  321</a:t>
            </a:r>
          </a:p>
          <a:p>
            <a:r>
              <a:rPr lang="en-US" dirty="0" smtClean="0"/>
              <a:t>8.3 Implementing Trees   -   323</a:t>
            </a:r>
          </a:p>
          <a:p>
            <a:r>
              <a:rPr lang="en-US" dirty="0" smtClean="0"/>
              <a:t>8.4 Tree Traversal Algorithms   -  334</a:t>
            </a:r>
            <a:endParaRPr lang="en-US" dirty="0"/>
          </a:p>
        </p:txBody>
      </p:sp>
      <p:sp>
        <p:nvSpPr>
          <p:cNvPr id="4" name="Rectangle 3"/>
          <p:cNvSpPr/>
          <p:nvPr/>
        </p:nvSpPr>
        <p:spPr>
          <a:xfrm>
            <a:off x="381000" y="1295400"/>
            <a:ext cx="541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1: General Trees</a:t>
            </a:r>
            <a:endParaRPr lang="en-US"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762000" y="1295400"/>
            <a:ext cx="8229600" cy="4830763"/>
          </a:xfrm>
        </p:spPr>
        <p:txBody>
          <a:bodyPr>
            <a:normAutofit fontScale="70000" lnSpcReduction="20000"/>
          </a:bodyPr>
          <a:lstStyle/>
          <a:p>
            <a:r>
              <a:rPr lang="en-US" dirty="0" smtClean="0"/>
              <a:t>Tree can be used to manage </a:t>
            </a:r>
            <a:r>
              <a:rPr lang="en-US" dirty="0" err="1" smtClean="0"/>
              <a:t>unorderly</a:t>
            </a:r>
            <a:r>
              <a:rPr lang="en-US" dirty="0" smtClean="0"/>
              <a:t> related nodes. Problems in which data in current state are created from previous state (chess, human family,  manager-staff relations,…)</a:t>
            </a:r>
          </a:p>
          <a:p>
            <a:r>
              <a:rPr lang="en-US" dirty="0" smtClean="0"/>
              <a:t>Orderly tree is a tree whose nodes are designated their positions based on a pre-defined </a:t>
            </a:r>
            <a:r>
              <a:rPr lang="en-US" dirty="0" err="1" smtClean="0"/>
              <a:t>comparisional</a:t>
            </a:r>
            <a:r>
              <a:rPr lang="en-US" dirty="0" smtClean="0"/>
              <a:t> criteria.</a:t>
            </a:r>
          </a:p>
          <a:p>
            <a:pPr>
              <a:buNone/>
            </a:pPr>
            <a:r>
              <a:rPr lang="en-US" b="1" dirty="0" smtClean="0">
                <a:solidFill>
                  <a:srgbClr val="FF0000"/>
                </a:solidFill>
              </a:rPr>
              <a:t>LO4.3  Find the smallest and largest elements, number of nodes in a  tree and its’ height.</a:t>
            </a:r>
          </a:p>
          <a:p>
            <a:r>
              <a:rPr lang="en-US" dirty="0" smtClean="0"/>
              <a:t>Tree traversal is central algorithm of almost all algorithms applied to trees </a:t>
            </a:r>
            <a:r>
              <a:rPr lang="en-US" dirty="0" smtClean="0">
                <a:sym typeface="Wingdings" pitchFamily="2" charset="2"/>
              </a:rPr>
              <a:t> </a:t>
            </a:r>
            <a:r>
              <a:rPr lang="en-US" b="1" dirty="0" smtClean="0">
                <a:sym typeface="Wingdings" pitchFamily="2" charset="2"/>
              </a:rPr>
              <a:t>O(n)  General binary  tree do not improve any  operations  when it is compared over other structures including  arrays, linked lists.</a:t>
            </a:r>
            <a:endParaRPr lang="en-US" b="1" dirty="0" smtClean="0"/>
          </a:p>
          <a:p>
            <a:r>
              <a:rPr lang="en-US" dirty="0" smtClean="0"/>
              <a:t>2  traversals: breadth-first (level-based, using queue) traversal, depth-first traversal (recursive or using stack implementations).</a:t>
            </a:r>
          </a:p>
          <a:p>
            <a:r>
              <a:rPr lang="en-US" dirty="0" smtClean="0"/>
              <a:t>Threaded tree is a tree in which node’s references are used to point to node’s predecessor or successor. So,  stack is not needed in depth-first traversals. </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40</a:t>
            </a:fld>
            <a:endParaRPr lang="en-US"/>
          </a:p>
        </p:txBody>
      </p:sp>
      <p:sp>
        <p:nvSpPr>
          <p:cNvPr id="5" name="TextBox 9"/>
          <p:cNvSpPr txBox="1"/>
          <p:nvPr/>
        </p:nvSpPr>
        <p:spPr>
          <a:xfrm>
            <a:off x="0" y="2674203"/>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smtClean="0">
                <a:solidFill>
                  <a:srgbClr val="FF0000"/>
                </a:solidFill>
                <a:sym typeface="Wingdings"/>
              </a:rPr>
              <a:t> </a:t>
            </a:r>
            <a:endParaRPr lang="en-US">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err="1" smtClean="0"/>
              <a:t>Ôn</a:t>
            </a:r>
            <a:r>
              <a:rPr lang="en-US" sz="3200" dirty="0" smtClean="0"/>
              <a:t> </a:t>
            </a:r>
            <a:r>
              <a:rPr lang="en-US" sz="3200" dirty="0" err="1" smtClean="0"/>
              <a:t>tập</a:t>
            </a:r>
            <a:r>
              <a:rPr lang="en-US" sz="3200" dirty="0" smtClean="0"/>
              <a:t>- </a:t>
            </a:r>
            <a:r>
              <a:rPr lang="en-US" sz="3200" dirty="0" err="1" smtClean="0"/>
              <a:t>Viết</a:t>
            </a:r>
            <a:r>
              <a:rPr lang="en-US" sz="3200" dirty="0" smtClean="0"/>
              <a:t> </a:t>
            </a:r>
            <a:r>
              <a:rPr lang="en-US" sz="3200" dirty="0" err="1" smtClean="0"/>
              <a:t>vào</a:t>
            </a:r>
            <a:r>
              <a:rPr lang="en-US" sz="3200" dirty="0" smtClean="0"/>
              <a:t> </a:t>
            </a:r>
            <a:r>
              <a:rPr lang="en-US" sz="3200" dirty="0" err="1" smtClean="0"/>
              <a:t>vở</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None/>
            </a:pPr>
            <a:r>
              <a:rPr lang="en-US" sz="2000" dirty="0" smtClean="0"/>
              <a:t>1-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2-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liên</a:t>
            </a:r>
            <a:r>
              <a:rPr lang="en-US" sz="2000" dirty="0" smtClean="0"/>
              <a:t> </a:t>
            </a:r>
            <a:r>
              <a:rPr lang="en-US" sz="2000" dirty="0" err="1" smtClean="0"/>
              <a:t>kết</a:t>
            </a:r>
            <a:r>
              <a:rPr lang="en-US" sz="2000" dirty="0" smtClean="0"/>
              <a:t> phi </a:t>
            </a:r>
            <a:r>
              <a:rPr lang="en-US" sz="2000" dirty="0" err="1" smtClean="0"/>
              <a:t>tuyến</a:t>
            </a:r>
            <a:r>
              <a:rPr lang="en-US" sz="2000" dirty="0" smtClean="0"/>
              <a:t>?</a:t>
            </a:r>
          </a:p>
          <a:p>
            <a:pPr>
              <a:buNone/>
            </a:pPr>
            <a:r>
              <a:rPr lang="en-US" sz="2000" dirty="0" smtClean="0"/>
              <a:t>3-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hierachical</a:t>
            </a:r>
            <a:r>
              <a:rPr lang="en-US" sz="2000" dirty="0" smtClean="0"/>
              <a:t> structure)?</a:t>
            </a:r>
          </a:p>
          <a:p>
            <a:pPr>
              <a:buNone/>
            </a:pPr>
            <a:r>
              <a:rPr lang="en-US" sz="2000" dirty="0" smtClean="0"/>
              <a:t>4- </a:t>
            </a:r>
            <a:r>
              <a:rPr lang="en-US" sz="2000" dirty="0" err="1" smtClean="0"/>
              <a:t>Hãy</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liên</a:t>
            </a:r>
            <a:r>
              <a:rPr lang="en-US" sz="2000" dirty="0" smtClean="0"/>
              <a:t> </a:t>
            </a:r>
            <a:r>
              <a:rPr lang="en-US" sz="2000" dirty="0" err="1" smtClean="0"/>
              <a:t>quan</a:t>
            </a:r>
            <a:r>
              <a:rPr lang="en-US" sz="2000" dirty="0" smtClean="0"/>
              <a:t> </a:t>
            </a:r>
            <a:r>
              <a:rPr lang="en-US" sz="2000" dirty="0" err="1" smtClean="0"/>
              <a:t>đến</a:t>
            </a:r>
            <a:r>
              <a:rPr lang="en-US" sz="2000" dirty="0" smtClean="0"/>
              <a:t> </a:t>
            </a:r>
            <a:r>
              <a:rPr lang="en-US" sz="2000" dirty="0" err="1" smtClean="0"/>
              <a:t>cây</a:t>
            </a:r>
            <a:r>
              <a:rPr lang="en-US" sz="2000" dirty="0" smtClean="0"/>
              <a:t>: </a:t>
            </a:r>
            <a:r>
              <a:rPr lang="en-US" sz="2000" dirty="0" err="1" smtClean="0"/>
              <a:t>nút</a:t>
            </a:r>
            <a:r>
              <a:rPr lang="en-US" sz="2000" dirty="0" smtClean="0"/>
              <a:t>, </a:t>
            </a:r>
            <a:r>
              <a:rPr lang="en-US" sz="2000" dirty="0" err="1" smtClean="0"/>
              <a:t>cạnh</a:t>
            </a:r>
            <a:r>
              <a:rPr lang="en-US" sz="2000" dirty="0" smtClean="0"/>
              <a:t>, </a:t>
            </a:r>
            <a:r>
              <a:rPr lang="en-US" sz="2000" dirty="0" err="1" smtClean="0"/>
              <a:t>nút</a:t>
            </a:r>
            <a:r>
              <a:rPr lang="en-US" sz="2000" dirty="0" smtClean="0"/>
              <a:t> </a:t>
            </a:r>
            <a:r>
              <a:rPr lang="en-US" sz="2000" dirty="0" err="1" smtClean="0"/>
              <a:t>gốc</a:t>
            </a:r>
            <a:r>
              <a:rPr lang="en-US" sz="2000" dirty="0" smtClean="0"/>
              <a:t>, </a:t>
            </a:r>
            <a:r>
              <a:rPr lang="en-US" sz="2000" dirty="0" err="1" smtClean="0"/>
              <a:t>nút</a:t>
            </a:r>
            <a:r>
              <a:rPr lang="en-US" sz="2000" dirty="0" smtClean="0"/>
              <a:t> </a:t>
            </a:r>
            <a:r>
              <a:rPr lang="en-US" sz="2000" dirty="0" err="1" smtClean="0"/>
              <a:t>lá</a:t>
            </a:r>
            <a:r>
              <a:rPr lang="en-US" sz="2000" dirty="0" smtClean="0"/>
              <a:t>, </a:t>
            </a:r>
            <a:r>
              <a:rPr lang="en-US" sz="2000" dirty="0" err="1" smtClean="0"/>
              <a:t>nút</a:t>
            </a:r>
            <a:r>
              <a:rPr lang="en-US" sz="2000" dirty="0" smtClean="0"/>
              <a:t> </a:t>
            </a:r>
            <a:r>
              <a:rPr lang="en-US" sz="2000" dirty="0" err="1" smtClean="0"/>
              <a:t>trung</a:t>
            </a:r>
            <a:r>
              <a:rPr lang="en-US" sz="2000" dirty="0" smtClean="0"/>
              <a:t> </a:t>
            </a:r>
            <a:r>
              <a:rPr lang="en-US" sz="2000" dirty="0" err="1" smtClean="0"/>
              <a:t>gian</a:t>
            </a:r>
            <a:r>
              <a:rPr lang="en-US" sz="2000" dirty="0" smtClean="0"/>
              <a:t>, </a:t>
            </a:r>
            <a:r>
              <a:rPr lang="en-US" sz="2000" dirty="0" err="1" smtClean="0"/>
              <a:t>mức</a:t>
            </a:r>
            <a:r>
              <a:rPr lang="en-US" sz="2000" dirty="0" smtClean="0"/>
              <a:t> </a:t>
            </a:r>
            <a:r>
              <a:rPr lang="en-US" sz="2000" dirty="0" err="1" smtClean="0"/>
              <a:t>của</a:t>
            </a:r>
            <a:r>
              <a:rPr lang="en-US" sz="2000" dirty="0" smtClean="0"/>
              <a:t> </a:t>
            </a:r>
            <a:r>
              <a:rPr lang="en-US" sz="2000" dirty="0" err="1" smtClean="0"/>
              <a:t>nút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a:t>
            </a:r>
          </a:p>
          <a:p>
            <a:pPr>
              <a:buNone/>
            </a:pPr>
            <a:r>
              <a:rPr lang="en-US" sz="2000" dirty="0" smtClean="0"/>
              <a:t>5- </a:t>
            </a:r>
            <a:r>
              <a:rPr lang="en-US" sz="2000" dirty="0" err="1" smtClean="0"/>
              <a:t>Mô</a:t>
            </a:r>
            <a:r>
              <a:rPr lang="en-US" sz="2000" dirty="0" smtClean="0"/>
              <a:t> </a:t>
            </a:r>
            <a:r>
              <a:rPr lang="en-US" sz="2000" dirty="0" err="1" smtClean="0"/>
              <a:t>tả</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cây</a:t>
            </a:r>
            <a:r>
              <a:rPr lang="en-US" sz="2000" dirty="0" smtClean="0"/>
              <a:t> </a:t>
            </a:r>
            <a:r>
              <a:rPr lang="en-US" sz="2000" dirty="0" err="1" smtClean="0"/>
              <a:t>bằng</a:t>
            </a:r>
            <a:r>
              <a:rPr lang="en-US" sz="2000" dirty="0" smtClean="0"/>
              <a:t> </a:t>
            </a:r>
            <a:r>
              <a:rPr lang="en-US" sz="2000" dirty="0" err="1" smtClean="0"/>
              <a:t>những</a:t>
            </a:r>
            <a:r>
              <a:rPr lang="en-US" sz="2000" dirty="0" smtClean="0"/>
              <a:t> </a:t>
            </a:r>
            <a:r>
              <a:rPr lang="en-US" sz="2000" dirty="0" err="1" smtClean="0"/>
              <a:t>gì</a:t>
            </a:r>
            <a:r>
              <a:rPr lang="en-US" sz="2000" dirty="0" smtClean="0"/>
              <a:t>?</a:t>
            </a:r>
          </a:p>
          <a:p>
            <a:pPr>
              <a:buNone/>
            </a:pPr>
            <a:r>
              <a:rPr lang="en-US" sz="2000" dirty="0" smtClean="0"/>
              <a:t>6-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hiệu</a:t>
            </a:r>
            <a:r>
              <a:rPr lang="en-US" sz="2000" dirty="0" smtClean="0"/>
              <a:t> </a:t>
            </a:r>
            <a:r>
              <a:rPr lang="en-US" sz="2000" dirty="0" err="1" smtClean="0"/>
              <a:t>suất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7-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thực</a:t>
            </a:r>
            <a:r>
              <a:rPr lang="en-US" sz="2000" dirty="0" smtClean="0"/>
              <a:t> </a:t>
            </a:r>
            <a:r>
              <a:rPr lang="en-US" sz="2000" dirty="0" err="1" smtClean="0"/>
              <a:t>hành</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phân</a:t>
            </a:r>
            <a:r>
              <a:rPr lang="en-US" sz="2000" dirty="0" smtClean="0"/>
              <a:t> </a:t>
            </a:r>
            <a:r>
              <a:rPr lang="en-US" sz="2000" dirty="0" err="1" smtClean="0"/>
              <a:t>nhánh</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bậc</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cây</a:t>
            </a:r>
            <a:r>
              <a:rPr lang="en-US" sz="2000" dirty="0" smtClean="0"/>
              <a:t> n-</a:t>
            </a:r>
            <a:r>
              <a:rPr lang="en-US" sz="2000" dirty="0" err="1" smtClean="0"/>
              <a:t>phân</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8- </a:t>
            </a:r>
            <a:r>
              <a:rPr lang="en-US" sz="2000" dirty="0" err="1" smtClean="0"/>
              <a:t>Làm</a:t>
            </a:r>
            <a:r>
              <a:rPr lang="en-US" sz="2000" dirty="0" smtClean="0"/>
              <a:t> </a:t>
            </a:r>
            <a:r>
              <a:rPr lang="en-US" sz="2000" dirty="0" err="1" smtClean="0"/>
              <a:t>thế</a:t>
            </a:r>
            <a:r>
              <a:rPr lang="en-US" sz="2000" dirty="0" smtClean="0"/>
              <a:t> </a:t>
            </a:r>
            <a:r>
              <a:rPr lang="en-US" sz="2000" dirty="0" err="1" smtClean="0"/>
              <a:t>nào</a:t>
            </a:r>
            <a:r>
              <a:rPr lang="en-US" sz="2000" dirty="0" smtClean="0"/>
              <a:t> </a:t>
            </a:r>
            <a:r>
              <a:rPr lang="en-US" sz="2000" dirty="0" err="1" smtClean="0"/>
              <a:t>để</a:t>
            </a:r>
            <a:r>
              <a:rPr lang="en-US" sz="2000" dirty="0" smtClean="0"/>
              <a:t>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biều</a:t>
            </a:r>
            <a:r>
              <a:rPr lang="en-US" sz="2000" dirty="0" smtClean="0"/>
              <a:t> </a:t>
            </a:r>
            <a:r>
              <a:rPr lang="en-US" sz="2000" dirty="0" err="1" smtClean="0"/>
              <a:t>diễn</a:t>
            </a:r>
            <a:r>
              <a:rPr lang="en-US" sz="2000" dirty="0" smtClean="0"/>
              <a:t> </a:t>
            </a:r>
            <a:r>
              <a:rPr lang="en-US" sz="2000" dirty="0" err="1" smtClean="0"/>
              <a:t>được</a:t>
            </a:r>
            <a:r>
              <a:rPr lang="en-US" sz="2000" dirty="0" smtClean="0"/>
              <a:t> </a:t>
            </a:r>
            <a:r>
              <a:rPr lang="en-US" sz="2000" dirty="0" err="1" smtClean="0"/>
              <a:t>cây</a:t>
            </a:r>
            <a:r>
              <a:rPr lang="en-US" sz="2000" dirty="0" smtClean="0"/>
              <a:t> n-</a:t>
            </a:r>
            <a:r>
              <a:rPr lang="en-US" sz="2000" dirty="0" err="1" smtClean="0"/>
              <a:t>phân</a:t>
            </a:r>
            <a:r>
              <a:rPr lang="en-US" sz="2000" dirty="0" smtClean="0"/>
              <a:t>?</a:t>
            </a:r>
          </a:p>
          <a:p>
            <a:pPr>
              <a:buNone/>
            </a:pPr>
            <a:r>
              <a:rPr lang="en-US" sz="2000" dirty="0" smtClean="0"/>
              <a:t>9- </a:t>
            </a:r>
            <a:r>
              <a:rPr lang="en-US" sz="2000" dirty="0" err="1" smtClean="0"/>
              <a:t>Duyệt</a:t>
            </a:r>
            <a:r>
              <a:rPr lang="en-US" sz="2000" dirty="0" smtClean="0"/>
              <a:t>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10-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rộng</a:t>
            </a:r>
            <a:r>
              <a:rPr lang="en-US" sz="2000" dirty="0" smtClean="0"/>
              <a:t>.</a:t>
            </a:r>
          </a:p>
          <a:p>
            <a:pPr>
              <a:buNone/>
            </a:pPr>
            <a:r>
              <a:rPr lang="en-US" sz="2000" dirty="0" smtClean="0"/>
              <a:t>11-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pre-order traversal.</a:t>
            </a:r>
          </a:p>
          <a:p>
            <a:pPr>
              <a:buNone/>
            </a:pPr>
            <a:r>
              <a:rPr lang="en-US" sz="2000" dirty="0" smtClean="0"/>
              <a:t>12-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in-order traversal.</a:t>
            </a:r>
          </a:p>
          <a:p>
            <a:pPr>
              <a:buNone/>
            </a:pPr>
            <a:r>
              <a:rPr lang="en-US" sz="2000" dirty="0" smtClean="0"/>
              <a:t>13-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post-order traversal.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smtClean="0"/>
              <a:t>Next part: Binary Search Trees</a:t>
            </a:r>
            <a:endParaRPr lang="en-US"/>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42</a:t>
            </a:fld>
            <a:endParaRPr lang="en-US"/>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228600" y="1798637"/>
            <a:ext cx="8686800" cy="4525963"/>
          </a:xfrm>
        </p:spPr>
        <p:txBody>
          <a:bodyPr>
            <a:normAutofit fontScale="92500" lnSpcReduction="20000"/>
          </a:bodyPr>
          <a:lstStyle/>
          <a:p>
            <a:r>
              <a:rPr lang="en-US" dirty="0" smtClean="0"/>
              <a:t>11.1 Binary Search Trees   -   460</a:t>
            </a:r>
          </a:p>
          <a:p>
            <a:r>
              <a:rPr lang="en-US" dirty="0" smtClean="0"/>
              <a:t>11.1.1 Searching Within a Binary Search Tree  -  461</a:t>
            </a:r>
          </a:p>
          <a:p>
            <a:r>
              <a:rPr lang="en-US" dirty="0" smtClean="0"/>
              <a:t>11.1.2 Insertions and Deletions   - 463</a:t>
            </a:r>
          </a:p>
          <a:p>
            <a:r>
              <a:rPr lang="en-US" dirty="0" smtClean="0"/>
              <a:t>11.2 Balanced Search Trees   -  472</a:t>
            </a:r>
          </a:p>
          <a:p>
            <a:r>
              <a:rPr lang="en-US" dirty="0" smtClean="0"/>
              <a:t>11.3 AVL Trees   -  479</a:t>
            </a:r>
          </a:p>
          <a:p>
            <a:pPr>
              <a:buNone/>
            </a:pPr>
            <a:endParaRPr lang="en-US" dirty="0" smtClean="0"/>
          </a:p>
          <a:p>
            <a:r>
              <a:rPr lang="en-US" dirty="0" smtClean="0"/>
              <a:t>9.3 Heaps   -  370</a:t>
            </a:r>
          </a:p>
          <a:p>
            <a:r>
              <a:rPr lang="en-US" dirty="0" smtClean="0"/>
              <a:t>9.3.1 The Heap Data Structure  -  370</a:t>
            </a:r>
          </a:p>
          <a:p>
            <a:r>
              <a:rPr lang="en-US" dirty="0" smtClean="0"/>
              <a:t>9.3.2 Implementing a Priority Queue with a Heap  -  372</a:t>
            </a:r>
            <a:endParaRPr lang="en-US" dirty="0"/>
          </a:p>
        </p:txBody>
      </p:sp>
      <p:sp>
        <p:nvSpPr>
          <p:cNvPr id="4" name="Rectangle 3"/>
          <p:cNvSpPr/>
          <p:nvPr/>
        </p:nvSpPr>
        <p:spPr>
          <a:xfrm>
            <a:off x="381000" y="1295400"/>
            <a:ext cx="624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2: Binary Search Trees</a:t>
            </a:r>
            <a:endParaRPr lang="en-US" sz="3600" dirty="0"/>
          </a:p>
        </p:txBody>
      </p:sp>
      <p:sp>
        <p:nvSpPr>
          <p:cNvPr id="5" name="Rectangle 4"/>
          <p:cNvSpPr/>
          <p:nvPr/>
        </p:nvSpPr>
        <p:spPr>
          <a:xfrm>
            <a:off x="304800" y="4038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Part 3: Heaps</a:t>
            </a:r>
            <a:endParaRPr lang="en-US" sz="3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Chapter 6</a:t>
            </a:r>
            <a:br>
              <a:rPr lang="en-US" b="1" smtClean="0"/>
            </a:br>
            <a:r>
              <a:rPr lang="en-US" b="1" smtClean="0"/>
              <a:t>Part 1: Trees and </a:t>
            </a:r>
            <a:br>
              <a:rPr lang="en-US" b="1" smtClean="0"/>
            </a:br>
            <a:r>
              <a:rPr lang="en-US" smtClean="0"/>
              <a:t>General </a:t>
            </a:r>
            <a:r>
              <a:rPr lang="en-US" b="1" smtClean="0"/>
              <a:t>Binary Trees</a:t>
            </a:r>
            <a:endParaRPr lang="en-US" b="1"/>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Objectives</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What is tree?</a:t>
            </a:r>
          </a:p>
          <a:p>
            <a:r>
              <a:rPr lang="en-US" dirty="0" smtClean="0"/>
              <a:t>What are tree’s properties? </a:t>
            </a:r>
          </a:p>
          <a:p>
            <a:r>
              <a:rPr lang="en-US" dirty="0" smtClean="0"/>
              <a:t>How to describe a node?</a:t>
            </a:r>
          </a:p>
          <a:p>
            <a:r>
              <a:rPr lang="en-US" dirty="0" smtClean="0"/>
              <a:t>How to manager a tree?</a:t>
            </a:r>
          </a:p>
          <a:p>
            <a:r>
              <a:rPr lang="en-US" dirty="0" smtClean="0"/>
              <a:t>How to used binary tree instead of n-</a:t>
            </a:r>
            <a:r>
              <a:rPr lang="en-US" dirty="0" err="1" smtClean="0"/>
              <a:t>ary</a:t>
            </a:r>
            <a:r>
              <a:rPr lang="en-US" dirty="0" smtClean="0"/>
              <a:t> tree</a:t>
            </a:r>
          </a:p>
          <a:p>
            <a:r>
              <a:rPr lang="en-US" dirty="0" smtClean="0"/>
              <a:t>Algorithms:</a:t>
            </a:r>
          </a:p>
          <a:p>
            <a:pPr lvl="1"/>
            <a:r>
              <a:rPr lang="en-US" dirty="0" smtClean="0"/>
              <a:t>Add new node</a:t>
            </a:r>
          </a:p>
          <a:p>
            <a:pPr lvl="1"/>
            <a:r>
              <a:rPr lang="en-US" dirty="0" smtClean="0"/>
              <a:t>Traversals and applications:</a:t>
            </a:r>
          </a:p>
          <a:p>
            <a:pPr lvl="2"/>
            <a:r>
              <a:rPr lang="en-US" dirty="0" smtClean="0"/>
              <a:t>Getting minimum, maximum value stored in a binary tree</a:t>
            </a:r>
          </a:p>
          <a:p>
            <a:pPr lvl="2"/>
            <a:r>
              <a:rPr lang="en-US" dirty="0" smtClean="0"/>
              <a:t>Getting tree’s height</a:t>
            </a:r>
          </a:p>
          <a:p>
            <a:pPr lvl="2"/>
            <a:r>
              <a:rPr lang="en-US" dirty="0" smtClean="0"/>
              <a:t>Searching a specific data</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fontScale="62500" lnSpcReduction="20000"/>
          </a:bodyPr>
          <a:lstStyle/>
          <a:p>
            <a:r>
              <a:rPr lang="en-US" dirty="0" smtClean="0"/>
              <a:t>A </a:t>
            </a:r>
            <a:r>
              <a:rPr lang="en-US" b="1" dirty="0" smtClean="0"/>
              <a:t>tree</a:t>
            </a:r>
            <a:r>
              <a:rPr lang="en-US" dirty="0" smtClean="0"/>
              <a:t> is a data type that consists of </a:t>
            </a:r>
            <a:r>
              <a:rPr lang="en-US" b="1" dirty="0" smtClean="0"/>
              <a:t>nodes</a:t>
            </a:r>
            <a:r>
              <a:rPr lang="en-US" dirty="0" smtClean="0"/>
              <a:t> </a:t>
            </a:r>
            <a:r>
              <a:rPr lang="en-US" smtClean="0"/>
              <a:t>and </a:t>
            </a:r>
            <a:r>
              <a:rPr lang="en-US" b="1" smtClean="0"/>
              <a:t>arcs (edges)</a:t>
            </a:r>
            <a:endParaRPr lang="en-US" b="1" dirty="0" smtClean="0"/>
          </a:p>
          <a:p>
            <a:r>
              <a:rPr lang="en-US" dirty="0" smtClean="0"/>
              <a:t>These trees are depicted upside down with the root</a:t>
            </a:r>
            <a:r>
              <a:rPr lang="en-US" i="1" dirty="0" smtClean="0"/>
              <a:t> </a:t>
            </a:r>
            <a:r>
              <a:rPr lang="en-US" dirty="0" smtClean="0"/>
              <a:t>at the top and the </a:t>
            </a:r>
            <a:r>
              <a:rPr lang="en-US" b="1" dirty="0" smtClean="0"/>
              <a:t>leaves</a:t>
            </a:r>
            <a:r>
              <a:rPr lang="en-US" i="1" dirty="0" smtClean="0"/>
              <a:t> </a:t>
            </a:r>
            <a:r>
              <a:rPr lang="en-US" dirty="0" smtClean="0"/>
              <a:t>(</a:t>
            </a:r>
            <a:r>
              <a:rPr lang="en-US" b="1" dirty="0" smtClean="0"/>
              <a:t>terminal nodes</a:t>
            </a:r>
            <a:r>
              <a:rPr lang="en-US" dirty="0" smtClean="0"/>
              <a:t>) at the bottom</a:t>
            </a:r>
          </a:p>
          <a:p>
            <a:r>
              <a:rPr lang="en-US" dirty="0" smtClean="0"/>
              <a:t>A tree can be managed using the reference </a:t>
            </a:r>
            <a:r>
              <a:rPr lang="en-US" b="1" dirty="0" smtClean="0">
                <a:solidFill>
                  <a:srgbClr val="FF0000"/>
                </a:solidFill>
              </a:rPr>
              <a:t>root</a:t>
            </a:r>
            <a:endParaRPr lang="en-US" dirty="0" smtClean="0">
              <a:solidFill>
                <a:srgbClr val="FF0000"/>
              </a:solidFill>
            </a:endParaRP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457200" y="3125788"/>
            <a:ext cx="6151563" cy="3427412"/>
          </a:xfrm>
          <a:prstGeom prst="rect">
            <a:avLst/>
          </a:prstGeom>
          <a:noFill/>
          <a:ln w="9525">
            <a:noFill/>
            <a:miter lim="800000"/>
            <a:headEnd/>
            <a:tailEnd/>
          </a:ln>
        </p:spPr>
      </p:pic>
      <p:sp>
        <p:nvSpPr>
          <p:cNvPr id="5" name="Rectangle 4"/>
          <p:cNvSpPr/>
          <p:nvPr/>
        </p:nvSpPr>
        <p:spPr>
          <a:xfrm>
            <a:off x="6781800" y="3600271"/>
            <a:ext cx="2057400" cy="1200329"/>
          </a:xfrm>
          <a:prstGeom prst="rect">
            <a:avLst/>
          </a:prstGeom>
          <a:ln>
            <a:solidFill>
              <a:srgbClr val="0000CC"/>
            </a:solidFill>
          </a:ln>
        </p:spPr>
        <p:txBody>
          <a:bodyPr wrap="square">
            <a:spAutoFit/>
          </a:bodyPr>
          <a:lstStyle/>
          <a:p>
            <a:r>
              <a:rPr lang="en-US" smtClean="0"/>
              <a:t>The </a:t>
            </a:r>
            <a:r>
              <a:rPr lang="en-US" b="1" smtClean="0">
                <a:solidFill>
                  <a:srgbClr val="FF0000"/>
                </a:solidFill>
              </a:rPr>
              <a:t>root</a:t>
            </a:r>
            <a:r>
              <a:rPr lang="en-US" smtClean="0"/>
              <a:t> is a node that has no parent; it can have only child nodes</a:t>
            </a:r>
            <a:endParaRPr lang="en-US"/>
          </a:p>
        </p:txBody>
      </p:sp>
      <p:sp>
        <p:nvSpPr>
          <p:cNvPr id="6" name="Rectangle 5"/>
          <p:cNvSpPr/>
          <p:nvPr/>
        </p:nvSpPr>
        <p:spPr>
          <a:xfrm>
            <a:off x="6781800" y="4791670"/>
            <a:ext cx="2057400" cy="923330"/>
          </a:xfrm>
          <a:prstGeom prst="rect">
            <a:avLst/>
          </a:prstGeom>
          <a:ln>
            <a:solidFill>
              <a:srgbClr val="0000CC"/>
            </a:solidFill>
          </a:ln>
        </p:spPr>
        <p:txBody>
          <a:bodyPr wrap="square">
            <a:spAutoFit/>
          </a:bodyPr>
          <a:lstStyle/>
          <a:p>
            <a:r>
              <a:rPr lang="en-US" b="1" u="sng" smtClean="0">
                <a:solidFill>
                  <a:srgbClr val="FF0000"/>
                </a:solidFill>
              </a:rPr>
              <a:t>Leaves</a:t>
            </a:r>
            <a:r>
              <a:rPr lang="en-US" smtClean="0"/>
              <a:t> have no children (their children are null)</a:t>
            </a:r>
            <a:endParaRPr lang="en-US" b="1" smtClean="0"/>
          </a:p>
        </p:txBody>
      </p:sp>
      <p:sp>
        <p:nvSpPr>
          <p:cNvPr id="7" name="Rectangle 6"/>
          <p:cNvSpPr/>
          <p:nvPr/>
        </p:nvSpPr>
        <p:spPr>
          <a:xfrm>
            <a:off x="6781800" y="5706070"/>
            <a:ext cx="2057400" cy="923330"/>
          </a:xfrm>
          <a:prstGeom prst="rect">
            <a:avLst/>
          </a:prstGeom>
          <a:ln>
            <a:solidFill>
              <a:srgbClr val="0000CC"/>
            </a:solidFill>
          </a:ln>
        </p:spPr>
        <p:txBody>
          <a:bodyPr wrap="square">
            <a:spAutoFit/>
          </a:bodyPr>
          <a:lstStyle/>
          <a:p>
            <a:r>
              <a:rPr lang="en-US" b="1" u="sng" dirty="0" smtClean="0">
                <a:solidFill>
                  <a:srgbClr val="FF0000"/>
                </a:solidFill>
              </a:rPr>
              <a:t>Non-terminal:</a:t>
            </a:r>
            <a:r>
              <a:rPr lang="en-US" dirty="0" smtClean="0"/>
              <a:t> Node having at least one child</a:t>
            </a:r>
            <a:endParaRPr lang="en-US" b="1" dirty="0" smtClean="0"/>
          </a:p>
        </p:txBody>
      </p:sp>
      <p:sp>
        <p:nvSpPr>
          <p:cNvPr id="8" name="Rectangle 7"/>
          <p:cNvSpPr/>
          <p:nvPr/>
        </p:nvSpPr>
        <p:spPr>
          <a:xfrm>
            <a:off x="6781800" y="2381071"/>
            <a:ext cx="2057400" cy="1200329"/>
          </a:xfrm>
          <a:prstGeom prst="rect">
            <a:avLst/>
          </a:prstGeom>
          <a:ln>
            <a:solidFill>
              <a:srgbClr val="0000CC"/>
            </a:solidFill>
          </a:ln>
        </p:spPr>
        <p:txBody>
          <a:bodyPr wrap="square">
            <a:spAutoFit/>
          </a:bodyPr>
          <a:lstStyle/>
          <a:p>
            <a:r>
              <a:rPr lang="en-US" b="1" dirty="0" smtClean="0">
                <a:solidFill>
                  <a:srgbClr val="FF0000"/>
                </a:solidFill>
              </a:rPr>
              <a:t>An arc </a:t>
            </a:r>
            <a:r>
              <a:rPr lang="en-US" dirty="0" smtClean="0"/>
              <a:t>describes</a:t>
            </a:r>
            <a:r>
              <a:rPr lang="en-US" b="1" dirty="0" smtClean="0"/>
              <a:t> the </a:t>
            </a:r>
            <a:r>
              <a:rPr lang="en-US" b="1" dirty="0" smtClean="0">
                <a:solidFill>
                  <a:srgbClr val="FF0000"/>
                </a:solidFill>
              </a:rPr>
              <a:t>father-</a:t>
            </a:r>
            <a:r>
              <a:rPr lang="en-US" b="1" dirty="0" smtClean="0">
                <a:solidFill>
                  <a:srgbClr val="0000CC"/>
                </a:solidFill>
              </a:rPr>
              <a:t>child</a:t>
            </a:r>
            <a:r>
              <a:rPr lang="en-US" b="1" dirty="0" smtClean="0"/>
              <a:t> relation </a:t>
            </a:r>
            <a:r>
              <a:rPr lang="en-US" dirty="0" smtClean="0"/>
              <a:t>between 2 nodes</a:t>
            </a:r>
            <a:endParaRPr lang="en-US" dirty="0"/>
          </a:p>
        </p:txBody>
      </p:sp>
      <p:cxnSp>
        <p:nvCxnSpPr>
          <p:cNvPr id="11" name="Straight Arrow Connector 10"/>
          <p:cNvCxnSpPr/>
          <p:nvPr/>
        </p:nvCxnSpPr>
        <p:spPr>
          <a:xfrm rot="10800000" flipV="1">
            <a:off x="4876800" y="2895600"/>
            <a:ext cx="2362200" cy="1524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943600" y="2971800"/>
            <a:ext cx="2057400" cy="1905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smtClean="0">
              <a:solidFill>
                <a:srgbClr val="FF0000"/>
              </a:solidFill>
            </a:endParaRPr>
          </a:p>
          <a:p>
            <a:endParaRPr lang="en-US"/>
          </a:p>
        </p:txBody>
      </p:sp>
      <p:sp>
        <p:nvSpPr>
          <p:cNvPr id="9" name="Rectangle 8"/>
          <p:cNvSpPr/>
          <p:nvPr/>
        </p:nvSpPr>
        <p:spPr>
          <a:xfrm>
            <a:off x="76200" y="1143001"/>
            <a:ext cx="8991600" cy="2031325"/>
          </a:xfrm>
          <a:prstGeom prst="rect">
            <a:avLst/>
          </a:prstGeom>
        </p:spPr>
        <p:txBody>
          <a:bodyPr wrap="square">
            <a:spAutoFit/>
          </a:bodyPr>
          <a:lstStyle/>
          <a:p>
            <a:pPr>
              <a:lnSpc>
                <a:spcPct val="90000"/>
              </a:lnSpc>
              <a:buFont typeface="Arial" pitchFamily="34" charset="0"/>
              <a:buChar char="•"/>
            </a:pPr>
            <a:r>
              <a:rPr lang="en-US" sz="2800" dirty="0" smtClean="0"/>
              <a:t> Each node has to be reachable from the root through a unique sequence of arcs, called a </a:t>
            </a:r>
            <a:r>
              <a:rPr lang="en-US" sz="2800" b="1" dirty="0" smtClean="0">
                <a:solidFill>
                  <a:srgbClr val="FF0000"/>
                </a:solidFill>
              </a:rPr>
              <a:t>path</a:t>
            </a:r>
          </a:p>
          <a:p>
            <a:pPr>
              <a:lnSpc>
                <a:spcPct val="90000"/>
              </a:lnSpc>
              <a:buFont typeface="Arial" pitchFamily="34" charset="0"/>
              <a:buChar char="•"/>
            </a:pPr>
            <a:r>
              <a:rPr lang="en-US" sz="2800" dirty="0" smtClean="0"/>
              <a:t> </a:t>
            </a:r>
            <a:r>
              <a:rPr lang="en-US" sz="2800" dirty="0" smtClean="0">
                <a:solidFill>
                  <a:srgbClr val="FF0000"/>
                </a:solidFill>
              </a:rPr>
              <a:t>Path length = </a:t>
            </a:r>
            <a:r>
              <a:rPr lang="en-US" sz="2800" dirty="0" smtClean="0"/>
              <a:t>The number of arcs in a path = number of nodes of a path -1 = number of moving steps to a specific node</a:t>
            </a:r>
            <a:endParaRPr lang="en-US" sz="2800" dirty="0"/>
          </a:p>
        </p:txBody>
      </p:sp>
      <p:sp>
        <p:nvSpPr>
          <p:cNvPr id="12" name="Rectangle 11"/>
          <p:cNvSpPr/>
          <p:nvPr/>
        </p:nvSpPr>
        <p:spPr>
          <a:xfrm>
            <a:off x="5867400" y="2971800"/>
            <a:ext cx="3124200" cy="2062103"/>
          </a:xfrm>
          <a:prstGeom prst="rect">
            <a:avLst/>
          </a:prstGeom>
        </p:spPr>
        <p:txBody>
          <a:bodyPr wrap="square">
            <a:spAutoFit/>
          </a:bodyPr>
          <a:lstStyle/>
          <a:p>
            <a:r>
              <a:rPr lang="en-US" sz="3200" smtClean="0">
                <a:solidFill>
                  <a:srgbClr val="FF0000"/>
                </a:solidFill>
              </a:rPr>
              <a:t>Level of a node </a:t>
            </a:r>
            <a:r>
              <a:rPr lang="en-US" sz="3200" smtClean="0"/>
              <a:t>= Path  length from the root to this node +1</a:t>
            </a:r>
            <a:endParaRPr lang="en-US" sz="3200"/>
          </a:p>
        </p:txBody>
      </p:sp>
      <p:grpSp>
        <p:nvGrpSpPr>
          <p:cNvPr id="21" name="Group 20"/>
          <p:cNvGrpSpPr/>
          <p:nvPr/>
        </p:nvGrpSpPr>
        <p:grpSpPr>
          <a:xfrm>
            <a:off x="304800" y="30480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1</a:t>
              </a:r>
              <a:endParaRPr lang="en-US" b="1"/>
            </a:p>
          </p:txBody>
        </p:sp>
        <p:sp>
          <p:nvSpPr>
            <p:cNvPr id="15" name="Rectangle 14"/>
            <p:cNvSpPr/>
            <p:nvPr/>
          </p:nvSpPr>
          <p:spPr>
            <a:xfrm>
              <a:off x="4038600" y="3810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2</a:t>
              </a:r>
              <a:endParaRPr lang="en-US" b="1"/>
            </a:p>
          </p:txBody>
        </p:sp>
        <p:sp>
          <p:nvSpPr>
            <p:cNvPr id="16" name="Rectangle 15"/>
            <p:cNvSpPr/>
            <p:nvPr/>
          </p:nvSpPr>
          <p:spPr>
            <a:xfrm>
              <a:off x="4495800" y="4495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3</a:t>
              </a:r>
              <a:endParaRPr lang="en-US" b="1"/>
            </a:p>
          </p:txBody>
        </p:sp>
        <p:sp>
          <p:nvSpPr>
            <p:cNvPr id="17" name="Rectangle 16"/>
            <p:cNvSpPr/>
            <p:nvPr/>
          </p:nvSpPr>
          <p:spPr>
            <a:xfrm>
              <a:off x="1752600" y="5105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4</a:t>
              </a:r>
              <a:endParaRPr lang="en-US" b="1"/>
            </a:p>
          </p:txBody>
        </p:sp>
        <p:sp>
          <p:nvSpPr>
            <p:cNvPr id="18" name="Rectangle 17"/>
            <p:cNvSpPr/>
            <p:nvPr/>
          </p:nvSpPr>
          <p:spPr>
            <a:xfrm>
              <a:off x="1295400" y="5715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5</a:t>
              </a:r>
              <a:endParaRPr lang="en-US" b="1"/>
            </a:p>
          </p:txBody>
        </p:sp>
        <p:sp>
          <p:nvSpPr>
            <p:cNvPr id="19" name="Rectangle 18"/>
            <p:cNvSpPr/>
            <p:nvPr/>
          </p:nvSpPr>
          <p:spPr>
            <a:xfrm>
              <a:off x="1524000" y="6248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Level  6</a:t>
              </a:r>
              <a:endParaRPr lang="en-US" b="1"/>
            </a:p>
          </p:txBody>
        </p:sp>
      </p:grpSp>
      <p:sp>
        <p:nvSpPr>
          <p:cNvPr id="20" name="Rectangle 19"/>
          <p:cNvSpPr/>
          <p:nvPr/>
        </p:nvSpPr>
        <p:spPr>
          <a:xfrm>
            <a:off x="4724400" y="5029201"/>
            <a:ext cx="4114800" cy="1323439"/>
          </a:xfrm>
          <a:prstGeom prst="rect">
            <a:avLst/>
          </a:prstGeom>
        </p:spPr>
        <p:txBody>
          <a:bodyPr wrap="square">
            <a:spAutoFit/>
          </a:bodyPr>
          <a:lstStyle/>
          <a:p>
            <a:r>
              <a:rPr lang="en-US" sz="2000" dirty="0" smtClean="0">
                <a:solidFill>
                  <a:srgbClr val="FF0000"/>
                </a:solidFill>
              </a:rPr>
              <a:t>In some textbooks, level of the root is defined as 0. So,  node level = path length  </a:t>
            </a:r>
          </a:p>
          <a:p>
            <a:r>
              <a:rPr lang="en-US" sz="2000" b="1" u="sng" dirty="0" err="1" smtClean="0">
                <a:solidFill>
                  <a:srgbClr val="FF0000"/>
                </a:solidFill>
              </a:rPr>
              <a:t>Hierachical</a:t>
            </a:r>
            <a:r>
              <a:rPr lang="en-US" sz="2000" b="1" u="sng" dirty="0" smtClean="0">
                <a:solidFill>
                  <a:srgbClr val="FF0000"/>
                </a:solidFill>
              </a:rPr>
              <a:t> Structure</a:t>
            </a:r>
            <a:endParaRPr lang="en-US" sz="2000"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2861</Words>
  <Application>Microsoft Office PowerPoint</Application>
  <PresentationFormat>On-screen Show (4:3)</PresentationFormat>
  <Paragraphs>357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Chapter 6 Trees and Binary Trees</vt:lpstr>
      <vt:lpstr>Why are Trees needed?</vt:lpstr>
      <vt:lpstr>Objectives of this chapter</vt:lpstr>
      <vt:lpstr>Contents (from textbook)</vt:lpstr>
      <vt:lpstr>Contents (from textbook)</vt:lpstr>
      <vt:lpstr>Chapter 6 Part 1: Trees and  General Binary Trees</vt:lpstr>
      <vt:lpstr>Objectives</vt:lpstr>
      <vt:lpstr>General Trees: Definitions</vt:lpstr>
      <vt:lpstr>General Trees: Definitions</vt:lpstr>
      <vt:lpstr>General Trees: Definitions</vt:lpstr>
      <vt:lpstr>General Trees: Definitions</vt:lpstr>
      <vt:lpstr>General Trees: Application Demo.</vt:lpstr>
      <vt:lpstr>General Trees: Definitions</vt:lpstr>
      <vt:lpstr>General Trees: Orderly Trees</vt:lpstr>
      <vt:lpstr>General Trees:  Binary tree is used   instead of n-ary tree</vt:lpstr>
      <vt:lpstr>General Trees:  Improved Binary tree</vt:lpstr>
      <vt:lpstr>General Binary Tree (Binary Trees)</vt:lpstr>
      <vt:lpstr>Binary Trees: Complete BT </vt:lpstr>
      <vt:lpstr>Binary Trees: Complete BT</vt:lpstr>
      <vt:lpstr>Binary Trees: Decision Trees</vt:lpstr>
      <vt:lpstr>Binary Search Trees (BST)</vt:lpstr>
      <vt:lpstr>Binary Tree: Implementing using arrays</vt:lpstr>
      <vt:lpstr>Binary Tree: Implementing using Linked Structure</vt:lpstr>
      <vt:lpstr>Binary Tree: Add new node</vt:lpstr>
      <vt:lpstr>Binary Tree: Traversals</vt:lpstr>
      <vt:lpstr>Binary Tree: Breadth-First Traversals</vt:lpstr>
      <vt:lpstr>Binary Tree: Depth-First Traversals, Recursive implementations</vt:lpstr>
      <vt:lpstr>Binary Tree: Depth-First Traversals</vt:lpstr>
      <vt:lpstr>Binary Tree: Depth-First Traversals</vt:lpstr>
      <vt:lpstr>Binary Tree: Depth-First Traversals</vt:lpstr>
      <vt:lpstr>Binary Tree: Depth-First Traversals Implementation using stacks</vt:lpstr>
      <vt:lpstr>Binary Tree:  Counting number of nodes</vt:lpstr>
      <vt:lpstr>Binary Tree:  Get maximum/minimum data</vt:lpstr>
      <vt:lpstr>Binary Tree:  Get Tree’s Height</vt:lpstr>
      <vt:lpstr>Binary Trees: Searching data x</vt:lpstr>
      <vt:lpstr>Binary Trees: Deleting a node</vt:lpstr>
      <vt:lpstr>BT: Stackless Depth-First Traversal</vt:lpstr>
      <vt:lpstr>BT: Stackless Depth-First Traversal</vt:lpstr>
      <vt:lpstr>Summary</vt:lpstr>
      <vt:lpstr>Summary</vt:lpstr>
      <vt:lpstr>Ôn tập- Viết vào vở</vt:lpstr>
      <vt:lpstr>Next part: Binary Search Trees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Tree</dc:title>
  <dc:creator>Administrator</dc:creator>
  <cp:lastModifiedBy>Azure</cp:lastModifiedBy>
  <cp:revision>118</cp:revision>
  <dcterms:created xsi:type="dcterms:W3CDTF">2020-01-28T09:25:28Z</dcterms:created>
  <dcterms:modified xsi:type="dcterms:W3CDTF">2020-08-21T00:14:35Z</dcterms:modified>
</cp:coreProperties>
</file>