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8" r:id="rId2"/>
    <p:sldId id="397" r:id="rId3"/>
    <p:sldId id="305" r:id="rId4"/>
    <p:sldId id="309" r:id="rId5"/>
    <p:sldId id="319" r:id="rId6"/>
    <p:sldId id="320" r:id="rId7"/>
    <p:sldId id="310" r:id="rId8"/>
    <p:sldId id="311" r:id="rId9"/>
    <p:sldId id="312" r:id="rId10"/>
    <p:sldId id="321" r:id="rId11"/>
    <p:sldId id="322" r:id="rId12"/>
    <p:sldId id="323" r:id="rId13"/>
    <p:sldId id="324" r:id="rId14"/>
    <p:sldId id="340" r:id="rId15"/>
    <p:sldId id="325" r:id="rId16"/>
    <p:sldId id="354" r:id="rId17"/>
    <p:sldId id="341" r:id="rId18"/>
    <p:sldId id="342" r:id="rId19"/>
    <p:sldId id="358" r:id="rId20"/>
    <p:sldId id="343" r:id="rId21"/>
    <p:sldId id="371" r:id="rId22"/>
    <p:sldId id="372" r:id="rId23"/>
    <p:sldId id="373" r:id="rId24"/>
    <p:sldId id="374" r:id="rId25"/>
    <p:sldId id="375" r:id="rId26"/>
    <p:sldId id="344" r:id="rId27"/>
    <p:sldId id="359" r:id="rId28"/>
    <p:sldId id="360" r:id="rId29"/>
    <p:sldId id="362" r:id="rId30"/>
    <p:sldId id="376" r:id="rId31"/>
    <p:sldId id="361" r:id="rId32"/>
    <p:sldId id="363" r:id="rId33"/>
    <p:sldId id="364" r:id="rId34"/>
    <p:sldId id="377" r:id="rId35"/>
    <p:sldId id="379" r:id="rId36"/>
    <p:sldId id="378" r:id="rId37"/>
    <p:sldId id="380" r:id="rId38"/>
    <p:sldId id="382" r:id="rId39"/>
    <p:sldId id="401" r:id="rId40"/>
    <p:sldId id="402" r:id="rId41"/>
    <p:sldId id="381" r:id="rId42"/>
    <p:sldId id="405" r:id="rId43"/>
    <p:sldId id="406" r:id="rId44"/>
    <p:sldId id="407" r:id="rId45"/>
    <p:sldId id="383" r:id="rId46"/>
    <p:sldId id="384" r:id="rId47"/>
    <p:sldId id="366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9" r:id="rId57"/>
    <p:sldId id="398" r:id="rId58"/>
    <p:sldId id="393" r:id="rId59"/>
    <p:sldId id="400" r:id="rId60"/>
    <p:sldId id="408" r:id="rId61"/>
    <p:sldId id="30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5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891E-E7BF-4FB4-85E6-71581B9A4DF3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B126-37B4-4F36-A736-D6B53646E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E521-EED1-488B-860F-9485265EC24C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Chapter 6: Trees</a:t>
            </a:r>
            <a:br>
              <a:rPr lang="en-US" b="1" smtClean="0"/>
            </a:br>
            <a:r>
              <a:rPr lang="en-US" b="1" smtClean="0"/>
              <a:t>Part 2: Binary Search Trees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Demo.: BST of Integers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smtClean="0"/>
              <a:t>Program structure: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873" y="2362200"/>
            <a:ext cx="50102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Demo.: BST of Integers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133600" cy="1828800"/>
          </a:xfrm>
        </p:spPr>
        <p:txBody>
          <a:bodyPr/>
          <a:lstStyle/>
          <a:p>
            <a:r>
              <a:rPr lang="en-US" smtClean="0"/>
              <a:t>Program User Interface: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9396" y="1322530"/>
            <a:ext cx="5013004" cy="530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Demo.: BST of Integers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96104"/>
            <a:ext cx="8738736" cy="438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4650" y="2438400"/>
            <a:ext cx="2419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4788"/>
            <a:ext cx="75628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0"/>
            <a:ext cx="2057400" cy="1554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Demo.: BST of Integers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743200"/>
            <a:ext cx="23717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Algorithms on BSTs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Managing, Initializing</a:t>
            </a:r>
          </a:p>
          <a:p>
            <a:r>
              <a:rPr lang="en-US" dirty="0" smtClean="0"/>
              <a:t>Add new node</a:t>
            </a:r>
          </a:p>
          <a:p>
            <a:r>
              <a:rPr lang="en-US" dirty="0" smtClean="0"/>
              <a:t>Getting minimum, maximum values</a:t>
            </a:r>
          </a:p>
          <a:p>
            <a:r>
              <a:rPr lang="en-US" dirty="0" smtClean="0"/>
              <a:t>Getting tree’s height</a:t>
            </a:r>
          </a:p>
          <a:p>
            <a:r>
              <a:rPr lang="en-US" dirty="0" smtClean="0"/>
              <a:t>Traversing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Deleting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48" y="2466975"/>
            <a:ext cx="8386552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Alg.: Manage, Initialize BST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1295400" y="2057400"/>
            <a:ext cx="3581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362200" y="2514600"/>
            <a:ext cx="411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09600"/>
            <a:ext cx="2390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Add data (x=36)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600200"/>
            <a:ext cx="8458200" cy="4495800"/>
            <a:chOff x="457200" y="1143000"/>
            <a:chExt cx="8458200" cy="4495800"/>
          </a:xfrm>
        </p:grpSpPr>
        <p:pic>
          <p:nvPicPr>
            <p:cNvPr id="5" name="Picture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752600"/>
              <a:ext cx="8077200" cy="382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334000" y="51816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newNode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12954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root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4038600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pAfter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15240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CC"/>
                  </a:solidFill>
                </a:rPr>
                <a:t>pBefore</a:t>
              </a:r>
              <a:r>
                <a:rPr lang="en-US" dirty="0" smtClean="0">
                  <a:solidFill>
                    <a:srgbClr val="0000CC"/>
                  </a:solidFill>
                </a:rPr>
                <a:t>=root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2050" y="2209800"/>
              <a:ext cx="1543050" cy="2962275"/>
            </a:xfrm>
            <a:custGeom>
              <a:avLst/>
              <a:gdLst>
                <a:gd name="connsiteX0" fmla="*/ 0 w 1543050"/>
                <a:gd name="connsiteY0" fmla="*/ 0 h 2962275"/>
                <a:gd name="connsiteX1" fmla="*/ 1352550 w 1543050"/>
                <a:gd name="connsiteY1" fmla="*/ 285750 h 2962275"/>
                <a:gd name="connsiteX2" fmla="*/ 1143000 w 1543050"/>
                <a:gd name="connsiteY2" fmla="*/ 552450 h 2962275"/>
                <a:gd name="connsiteX3" fmla="*/ 381000 w 1543050"/>
                <a:gd name="connsiteY3" fmla="*/ 1257300 h 2962275"/>
                <a:gd name="connsiteX4" fmla="*/ 95250 w 1543050"/>
                <a:gd name="connsiteY4" fmla="*/ 1543050 h 2962275"/>
                <a:gd name="connsiteX5" fmla="*/ 381000 w 1543050"/>
                <a:gd name="connsiteY5" fmla="*/ 1847850 h 2962275"/>
                <a:gd name="connsiteX6" fmla="*/ 685800 w 1543050"/>
                <a:gd name="connsiteY6" fmla="*/ 2800350 h 2962275"/>
                <a:gd name="connsiteX7" fmla="*/ 647700 w 1543050"/>
                <a:gd name="connsiteY7" fmla="*/ 2819400 h 2962275"/>
                <a:gd name="connsiteX8" fmla="*/ 666750 w 1543050"/>
                <a:gd name="connsiteY8" fmla="*/ 2838450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3050" h="2962275">
                  <a:moveTo>
                    <a:pt x="0" y="0"/>
                  </a:moveTo>
                  <a:cubicBezTo>
                    <a:pt x="581025" y="96837"/>
                    <a:pt x="1162050" y="193675"/>
                    <a:pt x="1352550" y="285750"/>
                  </a:cubicBezTo>
                  <a:cubicBezTo>
                    <a:pt x="1543050" y="377825"/>
                    <a:pt x="1304925" y="390525"/>
                    <a:pt x="1143000" y="552450"/>
                  </a:cubicBezTo>
                  <a:cubicBezTo>
                    <a:pt x="981075" y="714375"/>
                    <a:pt x="555625" y="1092200"/>
                    <a:pt x="381000" y="1257300"/>
                  </a:cubicBezTo>
                  <a:cubicBezTo>
                    <a:pt x="206375" y="1422400"/>
                    <a:pt x="95250" y="1444625"/>
                    <a:pt x="95250" y="1543050"/>
                  </a:cubicBezTo>
                  <a:cubicBezTo>
                    <a:pt x="95250" y="1641475"/>
                    <a:pt x="282575" y="1638300"/>
                    <a:pt x="381000" y="1847850"/>
                  </a:cubicBezTo>
                  <a:cubicBezTo>
                    <a:pt x="479425" y="2057400"/>
                    <a:pt x="641350" y="2638425"/>
                    <a:pt x="685800" y="2800350"/>
                  </a:cubicBezTo>
                  <a:cubicBezTo>
                    <a:pt x="730250" y="2962275"/>
                    <a:pt x="650875" y="2813050"/>
                    <a:pt x="647700" y="2819400"/>
                  </a:cubicBezTo>
                  <a:cubicBezTo>
                    <a:pt x="644525" y="2825750"/>
                    <a:pt x="655637" y="2832100"/>
                    <a:pt x="666750" y="2838450"/>
                  </a:cubicBezTo>
                </a:path>
              </a:pathLst>
            </a:custGeom>
            <a:ln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87900" y="1504950"/>
              <a:ext cx="1593850" cy="2838450"/>
            </a:xfrm>
            <a:custGeom>
              <a:avLst/>
              <a:gdLst>
                <a:gd name="connsiteX0" fmla="*/ 69850 w 1593850"/>
                <a:gd name="connsiteY0" fmla="*/ 0 h 2838450"/>
                <a:gd name="connsiteX1" fmla="*/ 298450 w 1593850"/>
                <a:gd name="connsiteY1" fmla="*/ 514350 h 2838450"/>
                <a:gd name="connsiteX2" fmla="*/ 1574800 w 1593850"/>
                <a:gd name="connsiteY2" fmla="*/ 781050 h 2838450"/>
                <a:gd name="connsiteX3" fmla="*/ 184150 w 1593850"/>
                <a:gd name="connsiteY3" fmla="*/ 2209800 h 2838450"/>
                <a:gd name="connsiteX4" fmla="*/ 469900 w 1593850"/>
                <a:gd name="connsiteY4" fmla="*/ 2552700 h 2838450"/>
                <a:gd name="connsiteX5" fmla="*/ 584200 w 1593850"/>
                <a:gd name="connsiteY5" fmla="*/ 2838450 h 2838450"/>
                <a:gd name="connsiteX6" fmla="*/ 584200 w 1593850"/>
                <a:gd name="connsiteY6" fmla="*/ 283845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3850" h="2838450">
                  <a:moveTo>
                    <a:pt x="69850" y="0"/>
                  </a:moveTo>
                  <a:cubicBezTo>
                    <a:pt x="58737" y="192087"/>
                    <a:pt x="47625" y="384175"/>
                    <a:pt x="298450" y="514350"/>
                  </a:cubicBezTo>
                  <a:cubicBezTo>
                    <a:pt x="549275" y="644525"/>
                    <a:pt x="1593850" y="498475"/>
                    <a:pt x="1574800" y="781050"/>
                  </a:cubicBezTo>
                  <a:cubicBezTo>
                    <a:pt x="1555750" y="1063625"/>
                    <a:pt x="368300" y="1914525"/>
                    <a:pt x="184150" y="2209800"/>
                  </a:cubicBezTo>
                  <a:cubicBezTo>
                    <a:pt x="0" y="2505075"/>
                    <a:pt x="403225" y="2447925"/>
                    <a:pt x="469900" y="2552700"/>
                  </a:cubicBezTo>
                  <a:cubicBezTo>
                    <a:pt x="536575" y="2657475"/>
                    <a:pt x="584200" y="2838450"/>
                    <a:pt x="584200" y="2838450"/>
                  </a:cubicBezTo>
                  <a:lnTo>
                    <a:pt x="584200" y="2838450"/>
                  </a:lnTo>
                </a:path>
              </a:pathLst>
            </a:custGeom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48006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CC"/>
                  </a:solidFill>
                </a:rPr>
                <a:t>pBefore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11430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pAfter</a:t>
              </a:r>
              <a:r>
                <a:rPr lang="en-US" dirty="0" smtClean="0">
                  <a:solidFill>
                    <a:srgbClr val="FF0000"/>
                  </a:solidFill>
                </a:rPr>
                <a:t>=null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>
              <a:off x="1219200" y="1485900"/>
              <a:ext cx="2971800" cy="49530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5943600" y="1371600"/>
              <a:ext cx="2971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The IntBstTree class</a:t>
              </a:r>
              <a:endParaRPr lang="en-US" sz="2400" b="1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62000" y="5791200"/>
            <a:ext cx="381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Complexity: O(height)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141" y="1752600"/>
            <a:ext cx="884772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Add data 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2192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</a:t>
            </a:r>
            <a:r>
              <a:rPr lang="en-US" sz="2400" b="1" dirty="0" err="1" smtClean="0"/>
              <a:t>IntBstTree</a:t>
            </a:r>
            <a:r>
              <a:rPr lang="en-US" sz="2400" b="1" dirty="0" smtClean="0"/>
              <a:t> class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Add data 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</a:t>
            </a:r>
            <a:endParaRPr lang="en-US" sz="24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1"/>
            <a:ext cx="87978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Add data x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2011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324600" y="10668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</a:t>
            </a:r>
            <a:endParaRPr lang="en-US" sz="2400" b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91400"/>
            <a:ext cx="8045682" cy="168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Learning outcomes of this part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LO4.1  </a:t>
            </a:r>
            <a:r>
              <a:rPr lang="en-US" sz="2400" dirty="0" smtClean="0"/>
              <a:t>Define general tree, Binary Tree and </a:t>
            </a:r>
            <a:r>
              <a:rPr lang="en-US" sz="2400" dirty="0" smtClean="0">
                <a:solidFill>
                  <a:srgbClr val="FF0000"/>
                </a:solidFill>
              </a:rPr>
              <a:t>Binary Search Tree (BST)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tree and its’ height.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LO4.4  Write code to implement features of a binary search tree, such as insertion, deletion, searching, traversals, nodes and height </a:t>
            </a:r>
            <a:r>
              <a:rPr lang="en-US" sz="2400" dirty="0" err="1" smtClean="0">
                <a:solidFill>
                  <a:srgbClr val="FF0000"/>
                </a:solidFill>
              </a:rPr>
              <a:t>calculation,rotation</a:t>
            </a:r>
            <a:r>
              <a:rPr lang="en-US" sz="2400" dirty="0" smtClean="0">
                <a:solidFill>
                  <a:srgbClr val="FF0000"/>
                </a:solidFill>
              </a:rPr>
              <a:t> ...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LO4.6: Compare a BST over other data structures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LO4.7: Identify applications where a binary search tree will be useful. </a:t>
            </a:r>
            <a:endParaRPr lang="en-US" sz="2400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600200"/>
            <a:ext cx="908500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9" y="1905000"/>
            <a:ext cx="894234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0" name="Group 9"/>
          <p:cNvGrpSpPr/>
          <p:nvPr/>
        </p:nvGrpSpPr>
        <p:grpSpPr>
          <a:xfrm>
            <a:off x="276224" y="2057400"/>
            <a:ext cx="8562976" cy="4267200"/>
            <a:chOff x="76200" y="2057400"/>
            <a:chExt cx="8562976" cy="42672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2057400"/>
              <a:ext cx="8288714" cy="426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2642982"/>
              <a:ext cx="1628776" cy="269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5334000" y="3276600"/>
              <a:ext cx="1905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953000" y="3352800"/>
              <a:ext cx="2590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85" y="2133600"/>
            <a:ext cx="89536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3" y="1905000"/>
            <a:ext cx="89566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Traversals for printing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78" y="2133600"/>
            <a:ext cx="891024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Searching data 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87" y="1905000"/>
            <a:ext cx="882022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 minimum value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4810"/>
            <a:ext cx="9144000" cy="336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Getting maximum value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37" y="2286000"/>
            <a:ext cx="876992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 tree’s height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2" y="2012644"/>
            <a:ext cx="8734278" cy="377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Objectives &amp;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binary search tree (BST)?</a:t>
            </a:r>
          </a:p>
          <a:p>
            <a:r>
              <a:rPr lang="en-US" dirty="0" smtClean="0"/>
              <a:t>What are BST’s properties? </a:t>
            </a:r>
          </a:p>
          <a:p>
            <a:r>
              <a:rPr lang="en-US" dirty="0" smtClean="0"/>
              <a:t>How to describe a node?</a:t>
            </a:r>
          </a:p>
          <a:p>
            <a:r>
              <a:rPr lang="en-US" dirty="0" smtClean="0"/>
              <a:t>How to manager a tree?</a:t>
            </a:r>
          </a:p>
          <a:p>
            <a:r>
              <a:rPr lang="en-US" dirty="0" smtClean="0"/>
              <a:t>When are BSTs used?</a:t>
            </a:r>
          </a:p>
          <a:p>
            <a:r>
              <a:rPr lang="en-US" dirty="0" smtClean="0"/>
              <a:t>Demo.: BST of integers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Algorithms on BST:</a:t>
            </a:r>
          </a:p>
          <a:p>
            <a:pPr lvl="1"/>
            <a:r>
              <a:rPr lang="en-US" dirty="0" smtClean="0"/>
              <a:t>Add new node</a:t>
            </a:r>
          </a:p>
          <a:p>
            <a:pPr lvl="1"/>
            <a:r>
              <a:rPr lang="en-US" dirty="0" smtClean="0"/>
              <a:t>Getting minimum, maximum values</a:t>
            </a:r>
          </a:p>
          <a:p>
            <a:pPr lvl="1"/>
            <a:r>
              <a:rPr lang="en-US" dirty="0" smtClean="0"/>
              <a:t>Getting tree’s height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Deleting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514600"/>
            <a:ext cx="365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given demonstration must be implemented by yourself and your works will be evaluated.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 tree’s height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3" y="1905000"/>
            <a:ext cx="8997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Getting average value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792874" cy="49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70" y="2133600"/>
            <a:ext cx="90464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Alg.: Removing a leaf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9" name="Group 18"/>
          <p:cNvGrpSpPr/>
          <p:nvPr/>
        </p:nvGrpSpPr>
        <p:grpSpPr>
          <a:xfrm>
            <a:off x="85725" y="1971675"/>
            <a:ext cx="9058275" cy="4721393"/>
            <a:chOff x="85725" y="1971675"/>
            <a:chExt cx="9058275" cy="4721393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72400" y="2667000"/>
              <a:ext cx="838200" cy="108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0474" y="4191000"/>
              <a:ext cx="1533526" cy="250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725" y="1971675"/>
              <a:ext cx="7381875" cy="412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6400800" y="2590800"/>
              <a:ext cx="1219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153400" y="23622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FF0000"/>
                  </a:solidFill>
                </a:rPr>
                <a:t>root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5524500" y="3390900"/>
              <a:ext cx="3352800" cy="1905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67200" y="4267200"/>
              <a:ext cx="41910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343400" y="16002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O(1)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Remove one-child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219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9" name="Group 18"/>
          <p:cNvGrpSpPr/>
          <p:nvPr/>
        </p:nvGrpSpPr>
        <p:grpSpPr>
          <a:xfrm>
            <a:off x="0" y="1828800"/>
            <a:ext cx="9052182" cy="4762500"/>
            <a:chOff x="91818" y="1885950"/>
            <a:chExt cx="9052182" cy="4762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818" y="1885950"/>
              <a:ext cx="9052182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4495800"/>
              <a:ext cx="990600" cy="2152650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4419600"/>
              <a:ext cx="1381992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562600" y="3581400"/>
              <a:ext cx="3810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352800" y="3810000"/>
              <a:ext cx="457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Remove one-child node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143000"/>
            <a:ext cx="9144000" cy="5334000"/>
            <a:chOff x="0" y="1143000"/>
            <a:chExt cx="9144000" cy="5334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447800"/>
              <a:ext cx="7094640" cy="487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6172200" y="1143000"/>
              <a:ext cx="2819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The IntBstTree class</a:t>
              </a:r>
              <a:endParaRPr lang="en-US" sz="2400" b="1"/>
            </a:p>
          </p:txBody>
        </p:sp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1905000"/>
              <a:ext cx="1981200" cy="223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4860472"/>
              <a:ext cx="1371600" cy="161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5715000" y="2286000"/>
              <a:ext cx="16764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171950" y="1866900"/>
              <a:ext cx="3752850" cy="266700"/>
            </a:xfrm>
            <a:custGeom>
              <a:avLst/>
              <a:gdLst>
                <a:gd name="connsiteX0" fmla="*/ 0 w 3943350"/>
                <a:gd name="connsiteY0" fmla="*/ 285750 h 285750"/>
                <a:gd name="connsiteX1" fmla="*/ 2419350 w 3943350"/>
                <a:gd name="connsiteY1" fmla="*/ 19050 h 285750"/>
                <a:gd name="connsiteX2" fmla="*/ 3733800 w 3943350"/>
                <a:gd name="connsiteY2" fmla="*/ 171450 h 285750"/>
                <a:gd name="connsiteX3" fmla="*/ 3676650 w 3943350"/>
                <a:gd name="connsiteY3" fmla="*/ 1524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285750">
                  <a:moveTo>
                    <a:pt x="0" y="285750"/>
                  </a:moveTo>
                  <a:cubicBezTo>
                    <a:pt x="898525" y="161925"/>
                    <a:pt x="1797050" y="38100"/>
                    <a:pt x="2419350" y="19050"/>
                  </a:cubicBezTo>
                  <a:cubicBezTo>
                    <a:pt x="3041650" y="0"/>
                    <a:pt x="3524250" y="149225"/>
                    <a:pt x="3733800" y="171450"/>
                  </a:cubicBezTo>
                  <a:cubicBezTo>
                    <a:pt x="3943350" y="193675"/>
                    <a:pt x="3810000" y="173037"/>
                    <a:pt x="3676650" y="15240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791200" y="2286000"/>
              <a:ext cx="1676400" cy="2971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800600" y="2362200"/>
              <a:ext cx="2114550" cy="2457450"/>
            </a:xfrm>
            <a:custGeom>
              <a:avLst/>
              <a:gdLst>
                <a:gd name="connsiteX0" fmla="*/ 0 w 2324100"/>
                <a:gd name="connsiteY0" fmla="*/ 0 h 2362200"/>
                <a:gd name="connsiteX1" fmla="*/ 1733550 w 2324100"/>
                <a:gd name="connsiteY1" fmla="*/ 990600 h 2362200"/>
                <a:gd name="connsiteX2" fmla="*/ 2324100 w 2324100"/>
                <a:gd name="connsiteY2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4100" h="2362200">
                  <a:moveTo>
                    <a:pt x="0" y="0"/>
                  </a:moveTo>
                  <a:cubicBezTo>
                    <a:pt x="673100" y="298450"/>
                    <a:pt x="1346200" y="596900"/>
                    <a:pt x="1733550" y="990600"/>
                  </a:cubicBezTo>
                  <a:cubicBezTo>
                    <a:pt x="2120900" y="1384300"/>
                    <a:pt x="2222500" y="1873250"/>
                    <a:pt x="2324100" y="236220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791200" y="3048000"/>
              <a:ext cx="1295400" cy="3810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5410200" y="3810000"/>
              <a:ext cx="2514600" cy="1752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7581900" y="2286000"/>
              <a:ext cx="609600" cy="704850"/>
            </a:xfrm>
            <a:custGeom>
              <a:avLst/>
              <a:gdLst>
                <a:gd name="connsiteX0" fmla="*/ 609600 w 609600"/>
                <a:gd name="connsiteY0" fmla="*/ 0 h 704850"/>
                <a:gd name="connsiteX1" fmla="*/ 457200 w 609600"/>
                <a:gd name="connsiteY1" fmla="*/ 514350 h 704850"/>
                <a:gd name="connsiteX2" fmla="*/ 0 w 609600"/>
                <a:gd name="connsiteY2" fmla="*/ 704850 h 704850"/>
                <a:gd name="connsiteX3" fmla="*/ 0 w 609600"/>
                <a:gd name="connsiteY3" fmla="*/ 704850 h 704850"/>
                <a:gd name="connsiteX4" fmla="*/ 19050 w 609600"/>
                <a:gd name="connsiteY4" fmla="*/ 70485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04850">
                  <a:moveTo>
                    <a:pt x="609600" y="0"/>
                  </a:moveTo>
                  <a:cubicBezTo>
                    <a:pt x="584200" y="198437"/>
                    <a:pt x="558800" y="396875"/>
                    <a:pt x="457200" y="514350"/>
                  </a:cubicBezTo>
                  <a:cubicBezTo>
                    <a:pt x="355600" y="631825"/>
                    <a:pt x="0" y="704850"/>
                    <a:pt x="0" y="704850"/>
                  </a:cubicBezTo>
                  <a:lnTo>
                    <a:pt x="0" y="704850"/>
                  </a:lnTo>
                  <a:lnTo>
                    <a:pt x="19050" y="704850"/>
                  </a:lnTo>
                </a:path>
              </a:pathLst>
            </a:custGeom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911975" y="5276850"/>
              <a:ext cx="708025" cy="819150"/>
            </a:xfrm>
            <a:custGeom>
              <a:avLst/>
              <a:gdLst>
                <a:gd name="connsiteX0" fmla="*/ 22225 w 727075"/>
                <a:gd name="connsiteY0" fmla="*/ 0 h 838200"/>
                <a:gd name="connsiteX1" fmla="*/ 117475 w 727075"/>
                <a:gd name="connsiteY1" fmla="*/ 609600 h 838200"/>
                <a:gd name="connsiteX2" fmla="*/ 727075 w 727075"/>
                <a:gd name="connsiteY2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075" h="838200">
                  <a:moveTo>
                    <a:pt x="22225" y="0"/>
                  </a:moveTo>
                  <a:cubicBezTo>
                    <a:pt x="11112" y="234950"/>
                    <a:pt x="0" y="469900"/>
                    <a:pt x="117475" y="609600"/>
                  </a:cubicBezTo>
                  <a:cubicBezTo>
                    <a:pt x="234950" y="749300"/>
                    <a:pt x="481012" y="793750"/>
                    <a:pt x="727075" y="83820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Alg.: Delete 2-child node by merging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00200" y="990600"/>
            <a:ext cx="7239000" cy="5078848"/>
            <a:chOff x="1600200" y="990600"/>
            <a:chExt cx="7239000" cy="5078848"/>
          </a:xfrm>
        </p:grpSpPr>
        <p:grpSp>
          <p:nvGrpSpPr>
            <p:cNvPr id="8" name="Group 7"/>
            <p:cNvGrpSpPr/>
            <p:nvPr/>
          </p:nvGrpSpPr>
          <p:grpSpPr>
            <a:xfrm>
              <a:off x="1600200" y="990600"/>
              <a:ext cx="6096000" cy="5078848"/>
              <a:chOff x="2057401" y="2083952"/>
              <a:chExt cx="5029200" cy="4316848"/>
            </a:xfrm>
          </p:grpSpPr>
          <p:pic>
            <p:nvPicPr>
              <p:cNvPr id="2150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1" y="2083952"/>
                <a:ext cx="5029200" cy="431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Freeform 5"/>
              <p:cNvSpPr/>
              <p:nvPr/>
            </p:nvSpPr>
            <p:spPr>
              <a:xfrm>
                <a:off x="4895850" y="3733800"/>
                <a:ext cx="895350" cy="1724025"/>
              </a:xfrm>
              <a:custGeom>
                <a:avLst/>
                <a:gdLst>
                  <a:gd name="connsiteX0" fmla="*/ 0 w 781050"/>
                  <a:gd name="connsiteY0" fmla="*/ 1444625 h 1701800"/>
                  <a:gd name="connsiteX1" fmla="*/ 76200 w 781050"/>
                  <a:gd name="connsiteY1" fmla="*/ 1444625 h 1701800"/>
                  <a:gd name="connsiteX2" fmla="*/ 323850 w 781050"/>
                  <a:gd name="connsiteY2" fmla="*/ 1501775 h 1701800"/>
                  <a:gd name="connsiteX3" fmla="*/ 342900 w 781050"/>
                  <a:gd name="connsiteY3" fmla="*/ 244475 h 1701800"/>
                  <a:gd name="connsiteX4" fmla="*/ 781050 w 781050"/>
                  <a:gd name="connsiteY4" fmla="*/ 34925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1701800">
                    <a:moveTo>
                      <a:pt x="0" y="1444625"/>
                    </a:moveTo>
                    <a:cubicBezTo>
                      <a:pt x="11112" y="1439862"/>
                      <a:pt x="22225" y="1435100"/>
                      <a:pt x="76200" y="1444625"/>
                    </a:cubicBezTo>
                    <a:cubicBezTo>
                      <a:pt x="130175" y="1454150"/>
                      <a:pt x="279400" y="1701800"/>
                      <a:pt x="323850" y="1501775"/>
                    </a:cubicBezTo>
                    <a:cubicBezTo>
                      <a:pt x="368300" y="1301750"/>
                      <a:pt x="266700" y="488950"/>
                      <a:pt x="342900" y="244475"/>
                    </a:cubicBezTo>
                    <a:cubicBezTo>
                      <a:pt x="419100" y="0"/>
                      <a:pt x="714375" y="73025"/>
                      <a:pt x="781050" y="34925"/>
                    </a:cubicBezTo>
                  </a:path>
                </a:pathLst>
              </a:custGeom>
              <a:ln>
                <a:solidFill>
                  <a:srgbClr val="FF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952750" y="2781300"/>
                <a:ext cx="1314450" cy="685800"/>
              </a:xfrm>
              <a:custGeom>
                <a:avLst/>
                <a:gdLst>
                  <a:gd name="connsiteX0" fmla="*/ 0 w 1314450"/>
                  <a:gd name="connsiteY0" fmla="*/ 0 h 685800"/>
                  <a:gd name="connsiteX1" fmla="*/ 685800 w 1314450"/>
                  <a:gd name="connsiteY1" fmla="*/ 152400 h 685800"/>
                  <a:gd name="connsiteX2" fmla="*/ 1200150 w 1314450"/>
                  <a:gd name="connsiteY2" fmla="*/ 266700 h 685800"/>
                  <a:gd name="connsiteX3" fmla="*/ 1314450 w 1314450"/>
                  <a:gd name="connsiteY3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450" h="685800">
                    <a:moveTo>
                      <a:pt x="0" y="0"/>
                    </a:moveTo>
                    <a:lnTo>
                      <a:pt x="685800" y="152400"/>
                    </a:lnTo>
                    <a:cubicBezTo>
                      <a:pt x="885825" y="196850"/>
                      <a:pt x="1095375" y="177800"/>
                      <a:pt x="1200150" y="266700"/>
                    </a:cubicBezTo>
                    <a:cubicBezTo>
                      <a:pt x="1304925" y="355600"/>
                      <a:pt x="1309687" y="520700"/>
                      <a:pt x="1314450" y="685800"/>
                    </a:cubicBezTo>
                  </a:path>
                </a:pathLst>
              </a:custGeom>
              <a:ln>
                <a:solidFill>
                  <a:srgbClr val="0000CC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410200" y="1752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</a:rPr>
                <a:t>delNode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2252" y="1992868"/>
              <a:ext cx="13257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0000CC"/>
                  </a:solidFill>
                </a:rPr>
                <a:t>grandFather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2831068"/>
              <a:ext cx="1546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B050"/>
                  </a:solidFill>
                </a:rPr>
                <a:t>leftGrandChild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4996" y="2743200"/>
              <a:ext cx="16718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CC"/>
                  </a:solidFill>
                </a:rPr>
                <a:t>rightGrandChild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75079" y="4355068"/>
              <a:ext cx="1106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rightMost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2983468"/>
              <a:ext cx="1106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rightMost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419600" y="3429000"/>
              <a:ext cx="3810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6019800" y="1219200"/>
              <a:ext cx="2819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The IntBstTree class</a:t>
              </a:r>
              <a:endParaRPr lang="en-US" sz="2400" b="1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1000" y="2514600"/>
            <a:ext cx="17526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The tree’s height may increase</a:t>
            </a:r>
          </a:p>
          <a:p>
            <a:pPr algn="ctr"/>
            <a:r>
              <a:rPr lang="en-US" sz="3200" smtClean="0"/>
              <a:t>(this example)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Alg.: Delete 2-child node by merging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12192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5781366"/>
            <a:ext cx="8972550" cy="7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31" y="1676400"/>
            <a:ext cx="90895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10" y="1600200"/>
            <a:ext cx="886438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merging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905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merging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98528"/>
            <a:ext cx="9144000" cy="26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node by merging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219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29071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After the node 14 was deleted, what is father of the node 18?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Tree: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smtClean="0"/>
              <a:t>Binary Search tree is an orderly binary tree whose nodes are designated at exactly positions based on pre-defined comparison function.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81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6172200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Examples of binary search trees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971800"/>
            <a:ext cx="67727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Common used order:</a:t>
            </a:r>
          </a:p>
          <a:p>
            <a:r>
              <a:rPr lang="en-US" b="1" smtClean="0">
                <a:solidFill>
                  <a:srgbClr val="FF0000"/>
                </a:solidFill>
              </a:rPr>
              <a:t>Data in </a:t>
            </a:r>
            <a:r>
              <a:rPr lang="en-US" b="1" u="sng" smtClean="0">
                <a:solidFill>
                  <a:srgbClr val="0000CC"/>
                </a:solidFill>
              </a:rPr>
              <a:t>l</a:t>
            </a:r>
            <a:r>
              <a:rPr lang="en-US" b="1" smtClean="0">
                <a:solidFill>
                  <a:srgbClr val="FF0000"/>
                </a:solidFill>
              </a:rPr>
              <a:t>eft child node &lt; data in father </a:t>
            </a:r>
            <a:r>
              <a:rPr lang="en-US" b="1" u="sng" smtClean="0">
                <a:solidFill>
                  <a:srgbClr val="0000CC"/>
                </a:solidFill>
              </a:rPr>
              <a:t>n</a:t>
            </a:r>
            <a:r>
              <a:rPr lang="en-US" b="1" smtClean="0">
                <a:solidFill>
                  <a:srgbClr val="FF0000"/>
                </a:solidFill>
              </a:rPr>
              <a:t>ode &lt; data in </a:t>
            </a:r>
            <a:r>
              <a:rPr lang="en-US" b="1" u="sng" smtClean="0">
                <a:solidFill>
                  <a:srgbClr val="0000CC"/>
                </a:solidFill>
              </a:rPr>
              <a:t>r</a:t>
            </a:r>
            <a:r>
              <a:rPr lang="en-US" b="1" smtClean="0">
                <a:solidFill>
                  <a:srgbClr val="FF0000"/>
                </a:solidFill>
              </a:rPr>
              <a:t>ight child node</a:t>
            </a:r>
          </a:p>
          <a:p>
            <a:r>
              <a:rPr lang="en-US" b="1" smtClean="0">
                <a:solidFill>
                  <a:srgbClr val="0000CC"/>
                </a:solidFill>
              </a:rPr>
              <a:t>LNR</a:t>
            </a:r>
            <a:r>
              <a:rPr lang="en-US" b="1" smtClean="0">
                <a:solidFill>
                  <a:srgbClr val="FF0000"/>
                </a:solidFill>
              </a:rPr>
              <a:t> order in briefly.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merging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2954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mtClean="0"/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11 was deleted, what is father of the node 10?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copying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grpSp>
        <p:nvGrpSpPr>
          <p:cNvPr id="13" name="Group 12"/>
          <p:cNvGrpSpPr/>
          <p:nvPr/>
        </p:nvGrpSpPr>
        <p:grpSpPr>
          <a:xfrm>
            <a:off x="304800" y="1905000"/>
            <a:ext cx="4956464" cy="4191000"/>
            <a:chOff x="914400" y="1905000"/>
            <a:chExt cx="4956464" cy="4191000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981200"/>
              <a:ext cx="4956464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3733800" y="1905000"/>
              <a:ext cx="13716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</a:rPr>
                <a:t>delNode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92240" y="3745468"/>
              <a:ext cx="1127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0000CC"/>
                  </a:solidFill>
                </a:rPr>
                <a:t>rightMost</a:t>
              </a:r>
              <a:endParaRPr lang="en-US" b="1">
                <a:solidFill>
                  <a:srgbClr val="0000CC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2933700" y="3695700"/>
              <a:ext cx="457200" cy="228600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562600" y="2209800"/>
            <a:ext cx="35814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/>
              <a:t>The delNode is preserved.</a:t>
            </a:r>
          </a:p>
          <a:p>
            <a:pPr>
              <a:buFontTx/>
              <a:buChar char="-"/>
            </a:pPr>
            <a:r>
              <a:rPr lang="en-US" sz="2800" smtClean="0"/>
              <a:t>Copy data from the rightMost node to delNode.</a:t>
            </a:r>
          </a:p>
          <a:p>
            <a:pPr>
              <a:buFontTx/>
              <a:buChar char="-"/>
            </a:pPr>
            <a:r>
              <a:rPr lang="en-US" sz="2800" smtClean="0"/>
              <a:t>Remove the rightMost node. </a:t>
            </a:r>
          </a:p>
          <a:p>
            <a:pPr>
              <a:buFontTx/>
              <a:buChar char="-"/>
            </a:pPr>
            <a:r>
              <a:rPr lang="en-US" sz="2800" smtClean="0"/>
              <a:t> The tree’s height is preserved.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merging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98528"/>
            <a:ext cx="9144000" cy="26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219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290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mtClean="0"/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14 was deleted, what is father of the node 18?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2954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mtClean="0"/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smtClean="0"/>
              <a:t>After the node 11 was deleted, what is father of the node 10?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18" y="1285874"/>
            <a:ext cx="7363582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copying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4" y="3118994"/>
            <a:ext cx="8639176" cy="343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Alg.: Delete 2-child node by copying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IntBstTree class</a:t>
            </a:r>
            <a:endParaRPr lang="en-US" sz="2400" b="1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9" y="1905000"/>
            <a:ext cx="901096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4" y="1730670"/>
            <a:ext cx="8772526" cy="41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75" y="304800"/>
            <a:ext cx="23717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143148"/>
            <a:ext cx="7772400" cy="556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16" y="4267200"/>
            <a:ext cx="8871284" cy="203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8483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b="1" dirty="0" smtClean="0"/>
              <a:t>Natural orders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 numbers: numerical comparison</a:t>
            </a:r>
          </a:p>
          <a:p>
            <a:pPr lvl="1"/>
            <a:r>
              <a:rPr lang="en-US" dirty="0" smtClean="0"/>
              <a:t>On characters, strings: Dictionary order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ASCII comparison</a:t>
            </a:r>
            <a:r>
              <a:rPr lang="en-US" smtClean="0"/>
              <a:t> </a:t>
            </a:r>
            <a:endParaRPr lang="en-US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052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69830" y="6329364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Examples of binary search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4" y="1143000"/>
            <a:ext cx="910387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80" y="1524000"/>
            <a:ext cx="88424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93" y="1600200"/>
            <a:ext cx="84906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7" y="1524001"/>
            <a:ext cx="908648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Test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62600" y="2286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The IntBstDemo class</a:t>
            </a:r>
            <a:endParaRPr lang="en-US" sz="2400" b="1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56" y="1676401"/>
            <a:ext cx="88114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including Adding, searching, removing are improved with complexity of O(tree’s height), less than O(number of items).</a:t>
            </a:r>
          </a:p>
          <a:p>
            <a:r>
              <a:rPr lang="en-US" dirty="0" smtClean="0"/>
              <a:t>Sort operation is omitted because data in the tree are always sorted.</a:t>
            </a:r>
          </a:p>
          <a:p>
            <a:r>
              <a:rPr lang="en-US" dirty="0" smtClean="0"/>
              <a:t>If the tree is a complete binary tree, the tree’s height will be minimum. In this case, operations on the tree are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BSTs: 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Tree’s height depends mainly on order of data added. This situation of complete BST is very hard to occur in normal problem.</a:t>
            </a:r>
          </a:p>
          <a:p>
            <a:r>
              <a:rPr lang="en-US" dirty="0" smtClean="0"/>
              <a:t>In case of the BST is degraded, almost of data are at one direction, operations will have complexity of O(number of nodes)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Hm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BSTs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610600" cy="318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Structure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Search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Remove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</a:t>
                      </a:r>
                    </a:p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Linked list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O(height)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O(height)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All LO are met.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LO4.1  Define general tree, Binary Tree and Binary Search Tree (BST).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tree and its’ height. </a:t>
            </a:r>
          </a:p>
          <a:p>
            <a:pPr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81000" y="16002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81000" y="26670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381000" y="38172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All LO are met.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LO4.4  Write code to implement features of a binary search tree, such as insertion, deletion, searching, traversals, nodes and height calculation, rotation ...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LO4.6: Compare a BST over other data structures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LO4.7: Identify applications where a binary search tree will be useful. 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81000" y="15312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81000" y="33600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381000" y="42744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381000" y="52650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Order of User-defined Objects: </a:t>
            </a:r>
          </a:p>
          <a:p>
            <a:pPr lvl="1"/>
            <a:r>
              <a:rPr lang="en-US" dirty="0" smtClean="0"/>
              <a:t>Programmer must define a </a:t>
            </a:r>
            <a:r>
              <a:rPr lang="en-US" dirty="0" err="1" smtClean="0"/>
              <a:t>comparion</a:t>
            </a:r>
            <a:r>
              <a:rPr lang="en-US" dirty="0" smtClean="0"/>
              <a:t> method. This method must return an integer.</a:t>
            </a:r>
          </a:p>
          <a:p>
            <a:pPr lvl="1"/>
            <a:r>
              <a:rPr lang="en-US" dirty="0" smtClean="0"/>
              <a:t>In Java, the 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compare(T obj1, T obj2)</a:t>
            </a:r>
            <a:r>
              <a:rPr lang="en-US" dirty="0" smtClean="0">
                <a:solidFill>
                  <a:srgbClr val="FF0000"/>
                </a:solidFill>
              </a:rPr>
              <a:t> (interface Comparator)</a:t>
            </a:r>
            <a:r>
              <a:rPr lang="en-US" dirty="0" smtClean="0"/>
              <a:t> or </a:t>
            </a:r>
            <a:r>
              <a:rPr lang="en-US" i="1" dirty="0" err="1" smtClean="0">
                <a:solidFill>
                  <a:srgbClr val="0000CC"/>
                </a:solidFill>
              </a:rPr>
              <a:t>int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CompareTo</a:t>
            </a:r>
            <a:r>
              <a:rPr lang="en-US" i="1" dirty="0" smtClean="0">
                <a:solidFill>
                  <a:srgbClr val="0000CC"/>
                </a:solidFill>
              </a:rPr>
              <a:t> (T </a:t>
            </a:r>
            <a:r>
              <a:rPr lang="en-US" i="1" dirty="0" err="1" smtClean="0">
                <a:solidFill>
                  <a:srgbClr val="0000CC"/>
                </a:solidFill>
              </a:rPr>
              <a:t>obj</a:t>
            </a:r>
            <a:r>
              <a:rPr lang="en-US" i="1" dirty="0" smtClean="0">
                <a:solidFill>
                  <a:srgbClr val="0000CC"/>
                </a:solidFill>
              </a:rPr>
              <a:t>)</a:t>
            </a:r>
            <a:r>
              <a:rPr lang="en-US" dirty="0" smtClean="0">
                <a:solidFill>
                  <a:srgbClr val="0000CC"/>
                </a:solidFill>
              </a:rPr>
              <a:t> (interface Comparable)</a:t>
            </a:r>
            <a:r>
              <a:rPr lang="en-US" dirty="0" smtClean="0"/>
              <a:t> must be </a:t>
            </a:r>
            <a:r>
              <a:rPr lang="en-US" dirty="0" err="1" smtClean="0"/>
              <a:t>overrided</a:t>
            </a:r>
            <a:r>
              <a:rPr lang="en-US" dirty="0" smtClean="0"/>
              <a:t> in the class of data object.</a:t>
            </a:r>
          </a:p>
          <a:p>
            <a:pPr lvl="1"/>
            <a:r>
              <a:rPr lang="en-US" b="1" u="sng" dirty="0" smtClean="0"/>
              <a:t>For more details</a:t>
            </a:r>
            <a:r>
              <a:rPr lang="en-US" dirty="0" smtClean="0"/>
              <a:t>: Please read the tutorial “Ex02-UseTreeSet.docx”.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 NLR, NRL, LNR, RNL, LRN, RLN.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object, class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16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4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 3 5 7 9 2 4 6 8 1.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4, </a:t>
            </a:r>
            <a:r>
              <a:rPr lang="en-US" dirty="0" err="1" smtClean="0"/>
              <a:t>nút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12. 3 5 7 9 2 4 6 8 1.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1.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10.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smtClean="0"/>
              <a:t> 3 5 7 9 2 4 6 8 1.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Next part: Balanced BST and </a:t>
            </a:r>
            <a:br>
              <a:rPr lang="en-US" smtClean="0"/>
            </a:br>
            <a:r>
              <a:rPr lang="en-US" smtClean="0"/>
              <a:t>Heap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AEDEB2A-EB67-4CBF-8C4A-234CD959EE5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219200"/>
            <a:ext cx="4504092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BST’s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2971800" cy="30479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Minimum and maximum values are put at leftmost and rightmost positions of the tree.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1816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Searching operation will not need to traverse all nodes but a path will be chosen ( searching x= 7)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2175808"/>
            <a:ext cx="160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CC"/>
                </a:solidFill>
              </a:rPr>
              <a:t>Complexity of these operations are improved.</a:t>
            </a:r>
            <a:endParaRPr lang="en-US" sz="2400">
              <a:solidFill>
                <a:srgbClr val="0000CC"/>
              </a:solidFill>
            </a:endParaRPr>
          </a:p>
        </p:txBody>
      </p:sp>
      <p:cxnSp>
        <p:nvCxnSpPr>
          <p:cNvPr id="8" name="Straight Arrow Connector 7"/>
          <p:cNvCxnSpPr>
            <a:endCxn id="3" idx="3"/>
          </p:cNvCxnSpPr>
          <p:nvPr/>
        </p:nvCxnSpPr>
        <p:spPr>
          <a:xfrm rot="16200000" flipH="1">
            <a:off x="2209800" y="2286000"/>
            <a:ext cx="8382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2" y="3505202"/>
            <a:ext cx="4571998" cy="91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4" y="1905000"/>
            <a:ext cx="457196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143500" y="26289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257800" y="38100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BST Node Description and </a:t>
            </a:r>
            <a:br>
              <a:rPr lang="en-US" smtClean="0"/>
            </a:br>
            <a:r>
              <a:rPr lang="en-US" smtClean="0"/>
              <a:t>Managing a BST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5800" y="1771650"/>
            <a:ext cx="7772400" cy="4019550"/>
            <a:chOff x="685800" y="1771650"/>
            <a:chExt cx="7772400" cy="4019550"/>
          </a:xfrm>
        </p:grpSpPr>
        <p:grpSp>
          <p:nvGrpSpPr>
            <p:cNvPr id="11" name="Group 10"/>
            <p:cNvGrpSpPr/>
            <p:nvPr/>
          </p:nvGrpSpPr>
          <p:grpSpPr>
            <a:xfrm>
              <a:off x="685800" y="1771650"/>
              <a:ext cx="7772400" cy="4019550"/>
              <a:chOff x="533400" y="1676400"/>
              <a:chExt cx="7772400" cy="401955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4600" y="1828800"/>
                <a:ext cx="4504092" cy="386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33400" y="1676400"/>
                <a:ext cx="14478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rgbClr val="FF0000"/>
                    </a:solidFill>
                  </a:rPr>
                  <a:t>Node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58000" y="1905000"/>
                <a:ext cx="14478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rgbClr val="FF0000"/>
                    </a:solidFill>
                  </a:rPr>
                  <a:t>BST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3400" y="2057400"/>
                <a:ext cx="15240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/>
                  <a:t>Data</a:t>
                </a:r>
                <a:endParaRPr lang="en-US" sz="24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3400" y="3505200"/>
                <a:ext cx="1524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</a:rPr>
                  <a:t>Node left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33400" y="4038600"/>
                <a:ext cx="1524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</a:rPr>
                  <a:t>Node right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81800" y="23622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/>
                  <a:t>Node root</a:t>
                </a:r>
                <a:endParaRPr lang="en-US" sz="2400"/>
              </a:p>
            </p:txBody>
          </p:sp>
        </p:grpSp>
        <p:cxnSp>
          <p:nvCxnSpPr>
            <p:cNvPr id="13" name="Straight Arrow Connector 12"/>
            <p:cNvCxnSpPr>
              <a:stCxn id="10" idx="1"/>
            </p:cNvCxnSpPr>
            <p:nvPr/>
          </p:nvCxnSpPr>
          <p:spPr>
            <a:xfrm rot="10800000">
              <a:off x="4953000" y="2362200"/>
              <a:ext cx="1981200" cy="36195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are BSTs used?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recommended to use when managing a collection of items in which </a:t>
            </a:r>
            <a:r>
              <a:rPr lang="en-US" dirty="0" smtClean="0">
                <a:solidFill>
                  <a:srgbClr val="FF0000"/>
                </a:solidFill>
              </a:rPr>
              <a:t>search operations are frequently used.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Search operation must be improved</a:t>
            </a:r>
            <a:r>
              <a:rPr lang="en-US" dirty="0" smtClean="0">
                <a:sym typeface="Wingdings" pitchFamily="2" charset="2"/>
              </a:rPr>
              <a:t>  All elements are stored in pre-defined order.</a:t>
            </a:r>
          </a:p>
          <a:p>
            <a:r>
              <a:rPr lang="en-US" dirty="0" smtClean="0">
                <a:sym typeface="Wingdings" pitchFamily="2" charset="2"/>
              </a:rPr>
              <a:t>In Java, please override methods: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compare(T obj1, T obj2)</a:t>
            </a:r>
            <a:r>
              <a:rPr lang="en-US" dirty="0" smtClean="0">
                <a:solidFill>
                  <a:srgbClr val="FF0000"/>
                </a:solidFill>
              </a:rPr>
              <a:t> (interface Comparator)</a:t>
            </a:r>
            <a:r>
              <a:rPr lang="en-US" dirty="0" smtClean="0"/>
              <a:t>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0000CC"/>
                </a:solidFill>
              </a:rPr>
              <a:t>        </a:t>
            </a:r>
            <a:r>
              <a:rPr lang="en-US" i="1" dirty="0" smtClean="0"/>
              <a:t>or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0000CC"/>
                </a:solidFill>
              </a:rPr>
              <a:t>        </a:t>
            </a:r>
            <a:r>
              <a:rPr lang="en-US" i="1" dirty="0" err="1" smtClean="0">
                <a:solidFill>
                  <a:srgbClr val="0000CC"/>
                </a:solidFill>
              </a:rPr>
              <a:t>int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CompareTo</a:t>
            </a:r>
            <a:r>
              <a:rPr lang="en-US" i="1" dirty="0" smtClean="0">
                <a:solidFill>
                  <a:srgbClr val="0000CC"/>
                </a:solidFill>
              </a:rPr>
              <a:t> (T </a:t>
            </a:r>
            <a:r>
              <a:rPr lang="en-US" i="1" dirty="0" err="1" smtClean="0">
                <a:solidFill>
                  <a:srgbClr val="0000CC"/>
                </a:solidFill>
              </a:rPr>
              <a:t>obj</a:t>
            </a:r>
            <a:r>
              <a:rPr lang="en-US" i="1" dirty="0" smtClean="0">
                <a:solidFill>
                  <a:srgbClr val="0000CC"/>
                </a:solidFill>
              </a:rPr>
              <a:t>)</a:t>
            </a:r>
            <a:r>
              <a:rPr lang="en-US" dirty="0" smtClean="0">
                <a:solidFill>
                  <a:srgbClr val="0000CC"/>
                </a:solidFill>
              </a:rPr>
              <a:t> (interface Comparable)</a:t>
            </a:r>
            <a:endParaRPr lang="en-US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1646</Words>
  <Application>Microsoft Office PowerPoint</Application>
  <PresentationFormat>On-screen Show (4:3)</PresentationFormat>
  <Paragraphs>238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Chapter 6: Trees Part 2: Binary Search Trees</vt:lpstr>
      <vt:lpstr>Learning outcomes of this part</vt:lpstr>
      <vt:lpstr>Objectives &amp; Contents</vt:lpstr>
      <vt:lpstr>Binary Search Tree: Introduction</vt:lpstr>
      <vt:lpstr>BST: Introduction …</vt:lpstr>
      <vt:lpstr>BST: Introduction …</vt:lpstr>
      <vt:lpstr>BST’s Properties</vt:lpstr>
      <vt:lpstr>BST Node Description and  Managing a BST</vt:lpstr>
      <vt:lpstr>When are BSTs used?</vt:lpstr>
      <vt:lpstr>Demo.: BST of Integers</vt:lpstr>
      <vt:lpstr>Demo.: BST of Integers</vt:lpstr>
      <vt:lpstr>Demo.: BST of Integers</vt:lpstr>
      <vt:lpstr>Demo.: BST of Integers</vt:lpstr>
      <vt:lpstr>Algorithms on BSTs</vt:lpstr>
      <vt:lpstr>Alg.: Manage, Initialize BST</vt:lpstr>
      <vt:lpstr>Alg.: Add data (x=36)</vt:lpstr>
      <vt:lpstr>Alg.: Add data x</vt:lpstr>
      <vt:lpstr>Alg.: Add data x</vt:lpstr>
      <vt:lpstr>Alg.: Add data x</vt:lpstr>
      <vt:lpstr>Alg.: Traversals for printing</vt:lpstr>
      <vt:lpstr>Alg.: Traversals for printing</vt:lpstr>
      <vt:lpstr>Alg.: Traversals for printing</vt:lpstr>
      <vt:lpstr>Alg.: Traversals for printing</vt:lpstr>
      <vt:lpstr>Alg.: Traversals for printing</vt:lpstr>
      <vt:lpstr>Alg.: Traversals for printing</vt:lpstr>
      <vt:lpstr>Alg.: Searching data x</vt:lpstr>
      <vt:lpstr>Alg.: Get minimum value</vt:lpstr>
      <vt:lpstr>Alg.: Getting maximum value</vt:lpstr>
      <vt:lpstr>Alg.: Get tree’s height</vt:lpstr>
      <vt:lpstr>Alg.: Get tree’s height</vt:lpstr>
      <vt:lpstr>Alg.: Getting average value</vt:lpstr>
      <vt:lpstr>Alg.: Removing a leaf</vt:lpstr>
      <vt:lpstr>Alg.: Remove one-child node</vt:lpstr>
      <vt:lpstr>Alg.: Remove one-child node</vt:lpstr>
      <vt:lpstr>Alg.: Delete 2-child node by merging </vt:lpstr>
      <vt:lpstr>Alg.: Delete 2-child node by merging </vt:lpstr>
      <vt:lpstr>Alg.: Delete 2-child node by merging </vt:lpstr>
      <vt:lpstr>Alg.: Delete 2-child node by merging </vt:lpstr>
      <vt:lpstr>Delete a node by merging</vt:lpstr>
      <vt:lpstr>Delete a node by merging</vt:lpstr>
      <vt:lpstr>Alg.: Delete 2-child node by copying </vt:lpstr>
      <vt:lpstr>Alg.: Delete 2-child node by merging </vt:lpstr>
      <vt:lpstr>Delete a node by copying</vt:lpstr>
      <vt:lpstr>Delete a node by copying</vt:lpstr>
      <vt:lpstr>Alg.: Delete 2-child node by copying </vt:lpstr>
      <vt:lpstr>Alg.: Delete 2-child node by copying </vt:lpstr>
      <vt:lpstr>Test Program</vt:lpstr>
      <vt:lpstr>Test Program</vt:lpstr>
      <vt:lpstr>Test Program</vt:lpstr>
      <vt:lpstr>Test Program</vt:lpstr>
      <vt:lpstr>Test Program</vt:lpstr>
      <vt:lpstr>Test Program</vt:lpstr>
      <vt:lpstr>Test Program</vt:lpstr>
      <vt:lpstr>Test Program</vt:lpstr>
      <vt:lpstr>Evaluating BSTs: Advantages</vt:lpstr>
      <vt:lpstr>Evaluating BSTs: Disadvantages</vt:lpstr>
      <vt:lpstr>Evaluating BSTs</vt:lpstr>
      <vt:lpstr>Summary: All LO are met.</vt:lpstr>
      <vt:lpstr>Summary: All LO are met.</vt:lpstr>
      <vt:lpstr>Ôn tập- Viết vào vở</vt:lpstr>
      <vt:lpstr>Next part: Balanced BST and  Heap Structure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Tree</dc:title>
  <dc:creator>Administrator</dc:creator>
  <cp:lastModifiedBy>Azure</cp:lastModifiedBy>
  <cp:revision>185</cp:revision>
  <dcterms:created xsi:type="dcterms:W3CDTF">2020-01-28T09:25:28Z</dcterms:created>
  <dcterms:modified xsi:type="dcterms:W3CDTF">2020-08-24T00:17:36Z</dcterms:modified>
</cp:coreProperties>
</file>