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464" r:id="rId3"/>
    <p:sldId id="257" r:id="rId4"/>
    <p:sldId id="465" r:id="rId5"/>
    <p:sldId id="466" r:id="rId6"/>
    <p:sldId id="467" r:id="rId7"/>
    <p:sldId id="360" r:id="rId8"/>
    <p:sldId id="471" r:id="rId9"/>
    <p:sldId id="469" r:id="rId10"/>
    <p:sldId id="361" r:id="rId11"/>
    <p:sldId id="349" r:id="rId12"/>
    <p:sldId id="468" r:id="rId13"/>
    <p:sldId id="517" r:id="rId14"/>
    <p:sldId id="518" r:id="rId15"/>
    <p:sldId id="470" r:id="rId16"/>
    <p:sldId id="412" r:id="rId17"/>
    <p:sldId id="472" r:id="rId18"/>
    <p:sldId id="346" r:id="rId19"/>
    <p:sldId id="524" r:id="rId20"/>
    <p:sldId id="583" r:id="rId21"/>
    <p:sldId id="584" r:id="rId22"/>
    <p:sldId id="585" r:id="rId23"/>
    <p:sldId id="586" r:id="rId24"/>
    <p:sldId id="588" r:id="rId25"/>
    <p:sldId id="592" r:id="rId26"/>
    <p:sldId id="473" r:id="rId27"/>
    <p:sldId id="594" r:id="rId28"/>
    <p:sldId id="600" r:id="rId29"/>
    <p:sldId id="474" r:id="rId30"/>
    <p:sldId id="593" r:id="rId31"/>
    <p:sldId id="475" r:id="rId32"/>
    <p:sldId id="476" r:id="rId33"/>
    <p:sldId id="478" r:id="rId34"/>
    <p:sldId id="477" r:id="rId35"/>
    <p:sldId id="642" r:id="rId36"/>
    <p:sldId id="601" r:id="rId37"/>
    <p:sldId id="602" r:id="rId38"/>
    <p:sldId id="362" r:id="rId39"/>
    <p:sldId id="456" r:id="rId40"/>
    <p:sldId id="363" r:id="rId41"/>
    <p:sldId id="641" r:id="rId42"/>
    <p:sldId id="603" r:id="rId43"/>
    <p:sldId id="604" r:id="rId44"/>
    <p:sldId id="605" r:id="rId45"/>
    <p:sldId id="613" r:id="rId46"/>
    <p:sldId id="614" r:id="rId47"/>
    <p:sldId id="615" r:id="rId48"/>
    <p:sldId id="480" r:id="rId49"/>
    <p:sldId id="446" r:id="rId50"/>
    <p:sldId id="481" r:id="rId51"/>
    <p:sldId id="462" r:id="rId52"/>
    <p:sldId id="413" r:id="rId53"/>
    <p:sldId id="459" r:id="rId54"/>
    <p:sldId id="482" r:id="rId55"/>
    <p:sldId id="566" r:id="rId56"/>
    <p:sldId id="617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578" r:id="rId65"/>
    <p:sldId id="579" r:id="rId66"/>
    <p:sldId id="632" r:id="rId67"/>
    <p:sldId id="640" r:id="rId68"/>
    <p:sldId id="633" r:id="rId69"/>
    <p:sldId id="634" r:id="rId70"/>
    <p:sldId id="460" r:id="rId71"/>
    <p:sldId id="358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49" r:id="rId80"/>
    <p:sldId id="450" r:id="rId81"/>
    <p:sldId id="490" r:id="rId82"/>
    <p:sldId id="493" r:id="rId83"/>
    <p:sldId id="520" r:id="rId84"/>
    <p:sldId id="521" r:id="rId85"/>
    <p:sldId id="494" r:id="rId86"/>
    <p:sldId id="495" r:id="rId87"/>
    <p:sldId id="519" r:id="rId88"/>
    <p:sldId id="498" r:id="rId89"/>
    <p:sldId id="491" r:id="rId90"/>
    <p:sldId id="501" r:id="rId91"/>
    <p:sldId id="502" r:id="rId92"/>
    <p:sldId id="492" r:id="rId93"/>
    <p:sldId id="509" r:id="rId94"/>
    <p:sldId id="510" r:id="rId95"/>
    <p:sldId id="516" r:id="rId96"/>
    <p:sldId id="522" r:id="rId97"/>
    <p:sldId id="523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E0E0E0"/>
    <a:srgbClr val="C9C9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6819" autoAdjust="0"/>
  </p:normalViewPr>
  <p:slideViewPr>
    <p:cSldViewPr>
      <p:cViewPr>
        <p:scale>
          <a:sx n="80" d="100"/>
          <a:sy n="80" d="100"/>
        </p:scale>
        <p:origin x="-80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348647-1672-49C0-849A-161A8D872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6D415B-E125-4642-ABDE-A4D1FFAFDEF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|E| = number of edges</a:t>
            </a:r>
          </a:p>
          <a:p>
            <a:r>
              <a:rPr lang="en-US" smtClean="0"/>
              <a:t>|V| = number of vertices</a:t>
            </a: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C769EC-0F08-4FC1-A09D-0293968C33D1}" type="slidenum">
              <a:rPr lang="en-US" sz="1200"/>
              <a:pPr algn="r"/>
              <a:t>78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856B559-80C2-4406-B1AA-4D56887CC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FF9814C-77A0-4078-9F50-C5FDC0C41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D155191-F23F-446A-BF76-E69C7ED00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8FE892-9AD5-4C8B-935D-BCC51AEA9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2616E2E-9CE0-4909-BD20-A4AF0BE60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659F284-1F62-4281-BE26-C8F05601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8A4E7A4-F42F-44F0-AEDA-61B9F5F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99502E0-1FBD-4382-AC58-DA7D71CD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ADE3E42-5FA0-4D24-96AA-A771108AB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C501BFD-5B1F-4F98-B7A7-9426B2072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A350D25-11EE-4FE9-8EC0-1B0111C20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" y="6596063"/>
            <a:ext cx="5181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cs typeface="+mn-cs"/>
              </a:rPr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532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1281FBB-2166-4896-AF9B-7690DDAFF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t_(mathematics)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Chapter 8:</a:t>
            </a:r>
            <a:br>
              <a:rPr lang="en-US" sz="4800" smtClean="0"/>
            </a:br>
            <a:r>
              <a:rPr lang="en-US" sz="480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2C4BFB5-3D64-431B-8F55-4B623663192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3200" b="1" smtClean="0"/>
              <a:t>Classification based on number of edges </a:t>
            </a:r>
            <a:r>
              <a:rPr lang="en-US" sz="3200" smtClean="0"/>
              <a:t>between vertices</a:t>
            </a:r>
          </a:p>
          <a:p>
            <a:pPr lvl="1" eaLnBrk="1" hangingPunct="1"/>
            <a:r>
              <a:rPr lang="en-US" sz="2800" b="1" smtClean="0"/>
              <a:t>Simple graph: </a:t>
            </a:r>
            <a:r>
              <a:rPr lang="en-US" sz="2800" smtClean="0"/>
              <a:t>two distinct vertices in un-directed graph can be join atmost ONE edge</a:t>
            </a:r>
          </a:p>
          <a:p>
            <a:pPr lvl="1" eaLnBrk="1" hangingPunct="1"/>
            <a:r>
              <a:rPr lang="en-US" sz="2800" b="1" smtClean="0"/>
              <a:t>Multigraph</a:t>
            </a:r>
            <a:r>
              <a:rPr lang="en-US" sz="2800" i="1" smtClean="0"/>
              <a:t> </a:t>
            </a:r>
            <a:r>
              <a:rPr lang="en-US" sz="2800" smtClean="0"/>
              <a:t>is a graph in which two vertices can be joined by multiple edges</a:t>
            </a:r>
          </a:p>
          <a:p>
            <a:pPr lvl="1" eaLnBrk="1" hangingPunct="1"/>
            <a:r>
              <a:rPr lang="en-US" sz="2800" b="1" smtClean="0"/>
              <a:t>Pseudograph</a:t>
            </a:r>
            <a:r>
              <a:rPr lang="en-US" sz="2800" i="1" smtClean="0"/>
              <a:t> </a:t>
            </a:r>
            <a:r>
              <a:rPr lang="en-US" sz="2800" smtClean="0"/>
              <a:t>is a multigraph which allows for loops</a:t>
            </a:r>
            <a:r>
              <a:rPr lang="en-US" sz="2800" i="1" smtClean="0"/>
              <a:t> at one vertex.</a:t>
            </a:r>
            <a:endParaRPr lang="en-US" sz="2800" smtClean="0"/>
          </a:p>
          <a:p>
            <a:pPr lvl="1" eaLnBrk="1" hangingPunct="1"/>
            <a:r>
              <a:rPr lang="en-US" sz="2800" i="1" smtClean="0"/>
              <a:t>If all vertices in a circuit are distinct, then it is called a </a:t>
            </a:r>
            <a:r>
              <a:rPr lang="en-US" sz="2800" b="1" i="1" smtClean="0"/>
              <a:t>cycle</a:t>
            </a:r>
            <a:r>
              <a:rPr lang="en-US" sz="2800" i="1" smtClean="0"/>
              <a:t> (loop = circuit = circle)</a:t>
            </a:r>
            <a:endParaRPr lang="en-US" sz="28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FB7D8BC-2099-48AC-9351-51544004438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257800"/>
            <a:ext cx="82311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/>
              <a:t>Figure 8-1 Examples of graphs: (a–d) simple graphs; (c) a complete graph </a:t>
            </a:r>
            <a:r>
              <a:rPr lang="en-US" sz="1700" b="1" i="1"/>
              <a:t>K</a:t>
            </a:r>
            <a:r>
              <a:rPr lang="en-US" sz="1700" b="1" baseline="-25000"/>
              <a:t>4</a:t>
            </a:r>
            <a:r>
              <a:rPr lang="en-US" sz="1700" b="1"/>
              <a:t>; </a:t>
            </a:r>
            <a:br>
              <a:rPr lang="en-US" sz="1700" b="1"/>
            </a:br>
            <a:r>
              <a:rPr lang="en-US" sz="1700" b="1"/>
              <a:t>(e) a multigraph; (f) a pseudograph; (g) a circuit in a digraph; (h) a cycle in the </a:t>
            </a:r>
            <a:br>
              <a:rPr lang="en-US" sz="1700" b="1"/>
            </a:br>
            <a:r>
              <a:rPr lang="en-US" sz="1700" b="1"/>
              <a:t>digraph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9963EEB-269D-42E3-845A-985B3AB0F2A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pPr eaLnBrk="1" hangingPunct="1"/>
            <a:r>
              <a:rPr lang="en-US" b="1" smtClean="0"/>
              <a:t>Classification based on whether  or not edges are evaluated</a:t>
            </a:r>
          </a:p>
          <a:p>
            <a:pPr lvl="1" eaLnBrk="1" hangingPunct="1"/>
            <a:r>
              <a:rPr lang="en-US" b="1" smtClean="0"/>
              <a:t>Weighted graph</a:t>
            </a:r>
            <a:r>
              <a:rPr lang="en-US" i="1" smtClean="0"/>
              <a:t> </a:t>
            </a:r>
            <a:r>
              <a:rPr lang="en-US" smtClean="0"/>
              <a:t>if each edge has an assigned number (property of each edge) </a:t>
            </a:r>
          </a:p>
          <a:p>
            <a:pPr lvl="1" eaLnBrk="1" hangingPunct="1"/>
            <a:r>
              <a:rPr lang="en-US" b="1" smtClean="0"/>
              <a:t>Un-weighted graph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30600"/>
            <a:ext cx="52578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CEF10FB-7371-49D1-8594-B2FA4611E6B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Degree of a vertex – Bậc của đỉnh</a:t>
            </a:r>
          </a:p>
          <a:p>
            <a:pPr eaLnBrk="1" hangingPunct="1"/>
            <a:r>
              <a:rPr lang="en-US" b="1" smtClean="0"/>
              <a:t>In undirected graphs</a:t>
            </a:r>
            <a:r>
              <a:rPr lang="en-US" smtClean="0"/>
              <a:t>: Degree of a vertex, (</a:t>
            </a:r>
            <a:r>
              <a:rPr lang="en-US" b="1" smtClean="0"/>
              <a:t>deg(v)</a:t>
            </a:r>
            <a:r>
              <a:rPr lang="en-US" smtClean="0"/>
              <a:t>, is number of edges connecting with it.</a:t>
            </a:r>
          </a:p>
          <a:p>
            <a:pPr eaLnBrk="1" hangingPunct="1"/>
            <a:r>
              <a:rPr lang="en-US" b="1" smtClean="0"/>
              <a:t>In directed graph:</a:t>
            </a:r>
          </a:p>
          <a:p>
            <a:pPr lvl="2" eaLnBrk="1" hangingPunct="1"/>
            <a:r>
              <a:rPr lang="en-US" b="1" smtClean="0"/>
              <a:t>In-degree (bậc vào</a:t>
            </a:r>
            <a:r>
              <a:rPr lang="en-US" smtClean="0"/>
              <a:t>),(</a:t>
            </a:r>
            <a:r>
              <a:rPr lang="en-US" b="1" smtClean="0"/>
              <a:t>deg</a:t>
            </a:r>
            <a:r>
              <a:rPr lang="en-US" b="1" baseline="30000" smtClean="0"/>
              <a:t>+</a:t>
            </a:r>
            <a:r>
              <a:rPr lang="en-US" b="1" smtClean="0"/>
              <a:t>(v)</a:t>
            </a:r>
            <a:r>
              <a:rPr lang="en-US" smtClean="0"/>
              <a:t>, is number of edges connected </a:t>
            </a:r>
            <a:r>
              <a:rPr lang="en-US" smtClean="0">
                <a:solidFill>
                  <a:srgbClr val="FF0000"/>
                </a:solidFill>
              </a:rPr>
              <a:t>to</a:t>
            </a:r>
            <a:r>
              <a:rPr lang="en-US" smtClean="0"/>
              <a:t> a vertex.</a:t>
            </a:r>
          </a:p>
          <a:p>
            <a:pPr lvl="2" eaLnBrk="1" hangingPunct="1"/>
            <a:r>
              <a:rPr lang="en-US" b="1" smtClean="0"/>
              <a:t>Out-degree,</a:t>
            </a:r>
            <a:r>
              <a:rPr lang="en-US" smtClean="0"/>
              <a:t>(</a:t>
            </a:r>
            <a:r>
              <a:rPr lang="en-US" b="1" smtClean="0"/>
              <a:t>deg</a:t>
            </a:r>
            <a:r>
              <a:rPr lang="en-US" b="1" baseline="30000" smtClean="0"/>
              <a:t>-</a:t>
            </a:r>
            <a:r>
              <a:rPr lang="en-US" b="1" smtClean="0"/>
              <a:t>(v)</a:t>
            </a:r>
            <a:r>
              <a:rPr lang="en-US" smtClean="0"/>
              <a:t>, </a:t>
            </a:r>
            <a:r>
              <a:rPr lang="en-US" b="1" smtClean="0"/>
              <a:t>: is </a:t>
            </a:r>
            <a:r>
              <a:rPr lang="en-US" smtClean="0"/>
              <a:t>number of edges connected </a:t>
            </a:r>
            <a:r>
              <a:rPr lang="en-US" smtClean="0">
                <a:solidFill>
                  <a:srgbClr val="FF0000"/>
                </a:solidFill>
              </a:rPr>
              <a:t>from</a:t>
            </a:r>
            <a:r>
              <a:rPr lang="en-US" smtClean="0"/>
              <a:t> a vertex.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deg(v) = deg</a:t>
            </a:r>
            <a:r>
              <a:rPr lang="en-US" b="1" baseline="30000" smtClean="0"/>
              <a:t>+</a:t>
            </a:r>
            <a:r>
              <a:rPr lang="en-US" b="1" smtClean="0"/>
              <a:t>(v) </a:t>
            </a:r>
            <a:r>
              <a:rPr lang="en-US" smtClean="0"/>
              <a:t>+ </a:t>
            </a:r>
            <a:r>
              <a:rPr lang="en-US" b="1" smtClean="0"/>
              <a:t>deg</a:t>
            </a:r>
            <a:r>
              <a:rPr lang="en-US" b="1" baseline="30000" smtClean="0"/>
              <a:t>-</a:t>
            </a:r>
            <a:r>
              <a:rPr lang="en-US" b="1" smtClean="0"/>
              <a:t>(v)</a:t>
            </a:r>
            <a:endParaRPr lang="en-US" smtClean="0"/>
          </a:p>
          <a:p>
            <a:pPr lvl="2" eaLnBrk="1" hangingPunct="1"/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A8E58AA-D516-47EC-8CBC-4C4277F46D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Degree of a vertex – Bậc của đỉnh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12925"/>
            <a:ext cx="8534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 Graph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39624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Using matrix:</a:t>
            </a:r>
          </a:p>
          <a:p>
            <a:pPr lvl="1"/>
            <a:r>
              <a:rPr lang="en-US" sz="2800" smtClean="0"/>
              <a:t>adjacency matrix(ma trận đỉnh kề) or, </a:t>
            </a:r>
          </a:p>
          <a:p>
            <a:pPr lvl="1"/>
            <a:r>
              <a:rPr lang="en-US" sz="2800" smtClean="0"/>
              <a:t>incidence matrix ( ma trận cạnh nối)</a:t>
            </a:r>
          </a:p>
          <a:p>
            <a:pPr lvl="1"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It requires huge memory block</a:t>
            </a:r>
          </a:p>
          <a:p>
            <a:r>
              <a:rPr lang="en-US" sz="3200" smtClean="0">
                <a:solidFill>
                  <a:srgbClr val="0000CC"/>
                </a:solidFill>
              </a:rPr>
              <a:t>Using adjacency list</a:t>
            </a:r>
            <a:r>
              <a:rPr lang="en-US" smtClean="0"/>
              <a:t>(danh sách kề)</a:t>
            </a:r>
            <a:endParaRPr lang="en-US" sz="3200" smtClean="0"/>
          </a:p>
          <a:p>
            <a:pPr lvl="1"/>
            <a:r>
              <a:rPr lang="en-US" sz="2800" smtClean="0">
                <a:solidFill>
                  <a:srgbClr val="0000CC"/>
                </a:solidFill>
              </a:rPr>
              <a:t>Linked data structure is used to save memory</a:t>
            </a:r>
            <a:r>
              <a:rPr lang="en-US" sz="2800" smtClean="0"/>
              <a:t>.</a:t>
            </a:r>
          </a:p>
          <a:p>
            <a:pPr lvl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884171-0039-404B-98EC-D47907F408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70DC04-A2F5-41DC-ACDE-A46B535F426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2- Graph Representation…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49325"/>
            <a:ext cx="21050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24"/>
          <p:cNvGrpSpPr>
            <a:grpSpLocks/>
          </p:cNvGrpSpPr>
          <p:nvPr/>
        </p:nvGrpSpPr>
        <p:grpSpPr bwMode="auto">
          <a:xfrm>
            <a:off x="0" y="1295400"/>
            <a:ext cx="9144000" cy="4743450"/>
            <a:chOff x="0" y="1295400"/>
            <a:chExt cx="9144000" cy="4743450"/>
          </a:xfrm>
        </p:grpSpPr>
        <p:pic>
          <p:nvPicPr>
            <p:cNvPr id="174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4600"/>
              <a:ext cx="9144000" cy="312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717550" y="5622925"/>
              <a:ext cx="3116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(d) an adjacency matrix</a:t>
              </a:r>
            </a:p>
          </p:txBody>
        </p:sp>
        <p:sp>
          <p:nvSpPr>
            <p:cNvPr id="17416" name="Text Box 3"/>
            <p:cNvSpPr txBox="1">
              <a:spLocks noChangeArrowheads="1"/>
            </p:cNvSpPr>
            <p:nvPr/>
          </p:nvSpPr>
          <p:spPr bwMode="auto">
            <a:xfrm>
              <a:off x="5257800" y="5638800"/>
              <a:ext cx="29591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(e) an incidence 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" y="1371600"/>
              <a:ext cx="2971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Vertices are sorted based on their labels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1295400"/>
              <a:ext cx="3505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Edges are sorted based on their  associations  of  two vetex labels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rot="16200000" flipH="1">
              <a:off x="1390650" y="2457450"/>
              <a:ext cx="381000" cy="381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794" y="2666206"/>
              <a:ext cx="7620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</p:cNvCxnSpPr>
            <p:nvPr/>
          </p:nvCxnSpPr>
          <p:spPr>
            <a:xfrm rot="5400000">
              <a:off x="7124701" y="2628900"/>
              <a:ext cx="381000" cy="317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71800" y="2362200"/>
              <a:ext cx="1600200" cy="7620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85B268BC-C4C8-4641-A21E-54258C63759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2- Graph Representation…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81000" y="1219200"/>
            <a:ext cx="845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Situation: Road map of a city has 10000 crossroads, and atmost 7 roads (average of 4) connecting each 2 distinct crossroads.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81000" y="2679700"/>
            <a:ext cx="8458200" cy="1816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Using adjacency matrix: </a:t>
            </a:r>
          </a:p>
          <a:p>
            <a:r>
              <a:rPr lang="en-US" sz="2800"/>
              <a:t>SIZE: 10000x10000 real numbers.</a:t>
            </a:r>
          </a:p>
          <a:p>
            <a:r>
              <a:rPr lang="en-US" sz="2800"/>
              <a:t>In each row, there is atmost 7 positive numbers</a:t>
            </a:r>
          </a:p>
          <a:p>
            <a:r>
              <a:rPr lang="en-US" sz="2800">
                <a:sym typeface="Wingdings" pitchFamily="2" charset="2"/>
              </a:rPr>
              <a:t> </a:t>
            </a:r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Efficiency: 7/10000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381000" y="4572000"/>
            <a:ext cx="8458200" cy="1816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Using incident matrix: </a:t>
            </a:r>
          </a:p>
          <a:p>
            <a:r>
              <a:rPr lang="en-US" sz="2800">
                <a:solidFill>
                  <a:srgbClr val="0000CC"/>
                </a:solidFill>
              </a:rPr>
              <a:t>SIZE: 10000x40000 real numbers.</a:t>
            </a:r>
          </a:p>
          <a:p>
            <a:r>
              <a:rPr lang="en-US" sz="2800">
                <a:solidFill>
                  <a:srgbClr val="0000CC"/>
                </a:solidFill>
              </a:rPr>
              <a:t>In each row, there is atmost 7 positive numbers</a:t>
            </a:r>
          </a:p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 Efficiency: 7/40000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38B2BFC-4B4A-42DE-A13B-1D69DC3ED46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 smtClean="0"/>
              <a:t>2- Graph Representation…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 cstate="print">
            <a:lum bright="-2000" contrast="6000"/>
          </a:blip>
          <a:srcRect/>
          <a:stretch>
            <a:fillRect/>
          </a:stretch>
        </p:blipFill>
        <p:spPr bwMode="auto">
          <a:xfrm>
            <a:off x="1219200" y="914400"/>
            <a:ext cx="67056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257800" y="62484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an adjacency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 smtClean="0"/>
              <a:t>Demonstration: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0050" y="685800"/>
            <a:ext cx="8667750" cy="5871784"/>
            <a:chOff x="171450" y="685800"/>
            <a:chExt cx="8667750" cy="58717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50" y="685800"/>
              <a:ext cx="4095750" cy="5871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886200" y="1066800"/>
              <a:ext cx="4724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 for a general graph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 Abstract graph</a:t>
              </a:r>
            </a:p>
            <a:p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Class for result of shortest paths</a:t>
              </a:r>
            </a:p>
            <a:p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Class implements DJ shortest path algorithm</a:t>
              </a:r>
            </a:p>
            <a:p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Class for traversing a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352800"/>
              <a:ext cx="464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 for an edge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Class for a path including contiguous edges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4267200"/>
              <a:ext cx="5486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Information about an </a:t>
              </a:r>
              <a:r>
                <a:rPr lang="en-US" dirty="0" err="1" smtClean="0">
                  <a:solidFill>
                    <a:srgbClr val="FF0000"/>
                  </a:solidFill>
                </a:rPr>
                <a:t>adjecent</a:t>
              </a:r>
              <a:r>
                <a:rPr lang="en-US" dirty="0" smtClean="0">
                  <a:solidFill>
                    <a:srgbClr val="FF0000"/>
                  </a:solidFill>
                </a:rPr>
                <a:t> ( destination, weight)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 traversed vertex  (vertex, order)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Class for a vertex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Class for a list of vertices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 A graph is a vertex list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2667000"/>
              <a:ext cx="3810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 for an ordered list (</a:t>
              </a:r>
              <a:r>
                <a:rPr lang="en-US" dirty="0" err="1" smtClean="0">
                  <a:solidFill>
                    <a:srgbClr val="FF0000"/>
                  </a:solidFill>
                </a:rPr>
                <a:t>ArrayList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943600"/>
              <a:ext cx="3810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shortest path problem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 problem of graph traversing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 sz="1600" dirty="0" smtClean="0"/>
              <a:t>LO5.2  Explain basic notations about a graph: vertex, edge, adjacent vertices, incident edge,...</a:t>
            </a:r>
          </a:p>
          <a:p>
            <a:pPr>
              <a:buFontTx/>
              <a:buNone/>
            </a:pPr>
            <a:r>
              <a:rPr lang="en-US" sz="1600" dirty="0" smtClean="0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 sz="1600" dirty="0" smtClean="0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 sz="1600" dirty="0" smtClean="0"/>
              <a:t>LO5.5  Write programs to implement Graph with BFS and DFS  traversals using Java </a:t>
            </a:r>
          </a:p>
          <a:p>
            <a:pPr>
              <a:buFontTx/>
              <a:buNone/>
            </a:pPr>
            <a:r>
              <a:rPr lang="en-US" sz="1600" dirty="0" smtClean="0"/>
              <a:t>LO5.6  Explain the shortest path problem and </a:t>
            </a:r>
            <a:r>
              <a:rPr lang="en-US" sz="1600" dirty="0" err="1" smtClean="0"/>
              <a:t>Dijkstra</a:t>
            </a:r>
            <a:r>
              <a:rPr lang="en-US" sz="1600" dirty="0" smtClean="0"/>
              <a:t>’ algorithm.</a:t>
            </a:r>
          </a:p>
          <a:p>
            <a:pPr>
              <a:buFontTx/>
              <a:buNone/>
            </a:pPr>
            <a:r>
              <a:rPr lang="en-US" sz="1600" dirty="0" smtClean="0"/>
              <a:t>LO5.7  Write program in Java to implement </a:t>
            </a:r>
            <a:r>
              <a:rPr lang="en-US" sz="1600" dirty="0" err="1" smtClean="0"/>
              <a:t>Dijkstra’s</a:t>
            </a:r>
            <a:r>
              <a:rPr lang="en-US" sz="1600" dirty="0" smtClean="0"/>
              <a:t> shortest path algorithm.</a:t>
            </a:r>
          </a:p>
          <a:p>
            <a:pPr>
              <a:buFontTx/>
              <a:buNone/>
            </a:pPr>
            <a:r>
              <a:rPr lang="en-US" sz="1600" dirty="0" smtClean="0"/>
              <a:t>LO5.8  Define the minimum spanning tree and using the </a:t>
            </a:r>
            <a:r>
              <a:rPr lang="en-US" sz="1600" dirty="0" err="1" smtClean="0"/>
              <a:t>Kruskal’s</a:t>
            </a:r>
            <a:r>
              <a:rPr lang="en-US" sz="1600" dirty="0" smtClean="0"/>
              <a:t> algorithm to find it. </a:t>
            </a:r>
          </a:p>
          <a:p>
            <a:pPr>
              <a:buFontTx/>
              <a:buNone/>
            </a:pPr>
            <a:r>
              <a:rPr lang="en-US" sz="1600" dirty="0" smtClean="0"/>
              <a:t>LO5.9  Define Euler cycle/path  and the necessary and sufficient conditions for their existence.</a:t>
            </a:r>
          </a:p>
          <a:p>
            <a:pPr>
              <a:buFontTx/>
              <a:buNone/>
            </a:pPr>
            <a:r>
              <a:rPr lang="en-US" sz="1600" dirty="0" smtClean="0"/>
              <a:t>LO5.10  Explain the algorithm to find Euler path / circuit using Stack and implement it in Java language.</a:t>
            </a:r>
          </a:p>
          <a:p>
            <a:pPr>
              <a:buFontTx/>
              <a:buNone/>
            </a:pPr>
            <a:r>
              <a:rPr lang="en-US" sz="1600" dirty="0" smtClean="0"/>
              <a:t>LO5.11  Define </a:t>
            </a:r>
            <a:r>
              <a:rPr lang="en-US" sz="1600" dirty="0" err="1" smtClean="0"/>
              <a:t>Halmilton</a:t>
            </a:r>
            <a:r>
              <a:rPr lang="en-US" sz="1600" dirty="0" smtClean="0"/>
              <a:t> cycle/path and able to determine them using backtracking algorithm.</a:t>
            </a:r>
          </a:p>
          <a:p>
            <a:pPr>
              <a:buFontTx/>
              <a:buNone/>
            </a:pPr>
            <a:r>
              <a:rPr lang="en-US" sz="1600" dirty="0" smtClean="0"/>
              <a:t>LO5.12  Demonstrate the graph coloring and can apply Sequential coloring algorithm to color a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60849C93-8A5E-4FCC-B2C5-AE2B46FF05A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4400" y="1219200"/>
            <a:ext cx="457200" cy="2667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</a:t>
            </a:r>
          </a:p>
          <a:p>
            <a:pPr algn="ctr">
              <a:defRPr/>
            </a:pPr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4400" y="3962400"/>
            <a:ext cx="457200" cy="2209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</a:t>
            </a:r>
          </a:p>
          <a:p>
            <a:pPr algn="ctr">
              <a:defRPr/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70104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248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725" y="3667125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76201"/>
            <a:ext cx="3581400" cy="53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Demonstration: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762000"/>
            <a:ext cx="271462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4" y="2857500"/>
            <a:ext cx="5701666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 smtClean="0"/>
              <a:t>Demonstration: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066800"/>
            <a:ext cx="3857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800600" y="1752600"/>
            <a:ext cx="25146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24200" y="1219200"/>
            <a:ext cx="41910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248400" y="3048000"/>
            <a:ext cx="457200" cy="2590800"/>
          </a:xfrm>
          <a:prstGeom prst="rightBrace">
            <a:avLst>
              <a:gd name="adj1" fmla="val 8333"/>
              <a:gd name="adj2" fmla="val 50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3076" idx="2"/>
          </p:cNvCxnSpPr>
          <p:nvPr/>
        </p:nvCxnSpPr>
        <p:spPr>
          <a:xfrm flipV="1">
            <a:off x="6705600" y="2190750"/>
            <a:ext cx="1042988" cy="2163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03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graph is a vertex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61436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4876800" y="1600200"/>
            <a:ext cx="2819400" cy="46482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2362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CC"/>
                </a:solidFill>
              </a:rPr>
              <a:t>OrderedList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72000" y="2667000"/>
            <a:ext cx="3810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1248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9906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917260"/>
            <a:ext cx="8686800" cy="571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5334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8725" y="590550"/>
            <a:ext cx="547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838200"/>
            <a:ext cx="3810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143000"/>
            <a:ext cx="696277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7143750" cy="556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of graphs are commonly stored in external storage ( file, database,…) using pre-defined formats.</a:t>
            </a:r>
          </a:p>
          <a:p>
            <a:r>
              <a:rPr lang="en-US" dirty="0" smtClean="0"/>
              <a:t>Operation for building a graph from external data must be implemented based on it’s format.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Class for an abstract graph should be declared.</a:t>
            </a:r>
          </a:p>
          <a:p>
            <a:r>
              <a:rPr lang="en-US" dirty="0" smtClean="0"/>
              <a:t>From the built graph, operations on it can perform.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B3C83C1-7A1C-4AD5-8392-7408368421E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" y="123825"/>
            <a:ext cx="8991600" cy="6176963"/>
            <a:chOff x="152400" y="123825"/>
            <a:chExt cx="8991600" cy="617696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557213"/>
              <a:ext cx="8020050" cy="574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620000" y="685800"/>
              <a:ext cx="1371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4068" y="1524000"/>
              <a:ext cx="2479932" cy="1067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4078" y="2895600"/>
              <a:ext cx="2223722" cy="2866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410200" y="3962400"/>
              <a:ext cx="12954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Set of vertices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4343400"/>
              <a:ext cx="11430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CC"/>
                  </a:solidFill>
                </a:rPr>
                <a:t>Adjacent information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 flipV="1">
              <a:off x="6705600" y="3505200"/>
              <a:ext cx="304800" cy="595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race 20"/>
            <p:cNvSpPr/>
            <p:nvPr/>
          </p:nvSpPr>
          <p:spPr>
            <a:xfrm>
              <a:off x="6705600" y="3581400"/>
              <a:ext cx="457200" cy="1981200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16530" y="123825"/>
              <a:ext cx="2521290" cy="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685800"/>
            <a:ext cx="1371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6530" y="123825"/>
            <a:ext cx="2521290" cy="5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762000"/>
            <a:ext cx="79629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 Graph Traversals…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r>
              <a:rPr lang="en-US" sz="3200" smtClean="0"/>
              <a:t>Graph traversal: An operation which will visit all vertices, each vertex will be done only one time </a:t>
            </a:r>
            <a:r>
              <a:rPr lang="en-US" sz="3200" smtClean="0">
                <a:sym typeface="Wingdings" pitchFamily="2" charset="2"/>
              </a:rPr>
              <a:t> O(n).</a:t>
            </a:r>
            <a:endParaRPr lang="en-US" sz="3200" smtClean="0"/>
          </a:p>
          <a:p>
            <a:r>
              <a:rPr lang="en-US" sz="3200" smtClean="0"/>
              <a:t>Graph Traversals: They are similar as those are introduced in the chapter Trees.</a:t>
            </a:r>
          </a:p>
          <a:p>
            <a:pPr lvl="1"/>
            <a:r>
              <a:rPr lang="en-US" sz="2800" smtClean="0"/>
              <a:t>Breadth-First Traversal (Breadth-First Search)</a:t>
            </a:r>
          </a:p>
          <a:p>
            <a:pPr lvl="1"/>
            <a:r>
              <a:rPr lang="en-US" sz="2800" smtClean="0"/>
              <a:t>Depth- First Traversal (Depth-First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E8473EE-404C-4407-9F10-6DF41B8391D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2B2109C-3E1A-449A-A2AF-D6786AF3A9E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Part 1- Contents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Discuss the following topics: 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1- Introduction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2- Graph Representation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3- Graph Traversals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4- Shortest 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5- Cycle Detection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6- Spanning Trees – </a:t>
            </a:r>
            <a:r>
              <a:rPr lang="en-US" sz="2400" dirty="0" err="1" smtClean="0"/>
              <a:t>cây</a:t>
            </a:r>
            <a:r>
              <a:rPr lang="en-US" sz="2400" dirty="0" smtClean="0"/>
              <a:t> </a:t>
            </a:r>
            <a:r>
              <a:rPr lang="en-US" sz="2400" dirty="0" err="1" smtClean="0"/>
              <a:t>phủ</a:t>
            </a:r>
            <a:endParaRPr lang="en-US" sz="2400" dirty="0" smtClean="0"/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7- Euler, </a:t>
            </a:r>
            <a:r>
              <a:rPr lang="en-US" sz="2400" dirty="0" err="1" smtClean="0"/>
              <a:t>Halmilton</a:t>
            </a:r>
            <a:r>
              <a:rPr lang="en-US" sz="2400" dirty="0" smtClean="0"/>
              <a:t> Cycles/Paths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/>
              <a:t>8- Graph coloring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Your work: </a:t>
            </a:r>
            <a:r>
              <a:rPr lang="en-US" sz="2000" dirty="0" smtClean="0">
                <a:solidFill>
                  <a:srgbClr val="FF0000"/>
                </a:solidFill>
              </a:rPr>
              <a:t>Re-implement the project introduced in this lecture.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762000"/>
              <a:ext cx="1371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2371725"/>
            <a:ext cx="80391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7240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276600" y="2133600"/>
            <a:ext cx="2057400" cy="9144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60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2 sorting criteria: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- Vertices: Sorted by their keys.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- Traversed vertices: sorted by orders (num)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3- Graph Traversals…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()  // using a queue</a:t>
            </a:r>
            <a:endParaRPr lang="en-US" b="1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ym typeface="Wingdings" pitchFamily="2" charset="2"/>
              </a:rPr>
              <a:t>   	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for all vertices v  num(v) = 0;</a:t>
            </a:r>
            <a:r>
              <a:rPr lang="en-US" sz="2000" dirty="0" smtClean="0">
                <a:sym typeface="Wingdings" pitchFamily="2" charset="2"/>
              </a:rPr>
              <a:t> // reset visited orders</a:t>
            </a:r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 = 1;</a:t>
            </a:r>
            <a:r>
              <a:rPr lang="en-US" sz="2000" dirty="0" smtClean="0">
                <a:sym typeface="Wingdings" pitchFamily="2" charset="2"/>
              </a:rPr>
              <a:t> // order begin from 1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while there is a vertex v such that num(v) is 0 </a:t>
            </a:r>
            <a:r>
              <a:rPr lang="en-US" sz="2000" dirty="0" smtClean="0">
                <a:sym typeface="Wingdings" pitchFamily="2" charset="2"/>
              </a:rPr>
              <a:t>// Visiting all vertices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      num(v) =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     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 (v)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      while queue is not empty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    v=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dequeue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    for all vertices </a:t>
            </a:r>
            <a:r>
              <a:rPr lang="en-US" sz="2000" smtClean="0">
                <a:solidFill>
                  <a:srgbClr val="0000CC"/>
                </a:solidFill>
                <a:sym typeface="Wingdings" pitchFamily="2" charset="2"/>
              </a:rPr>
              <a:t>u adjacent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to v </a:t>
            </a:r>
            <a:r>
              <a:rPr lang="en-US" sz="2000" dirty="0" smtClean="0">
                <a:sym typeface="Wingdings" pitchFamily="2" charset="2"/>
              </a:rPr>
              <a:t>// considering all adjacent vertices of v</a:t>
            </a:r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          if num(u) is 0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	   num(u) =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	   </a:t>
            </a:r>
            <a:r>
              <a:rPr lang="en-US" sz="2000" dirty="0" err="1" smtClean="0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(u);</a:t>
            </a:r>
          </a:p>
          <a:p>
            <a:pPr eaLnBrk="1" hangingPunct="1">
              <a:buFontTx/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9E3D6C6-68A4-4B1F-8739-95003EDF244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609600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num(v)  is a positve integer which describes the visited order of the vertex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4EFE119-930E-4030-B0A1-60E82158E27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267200"/>
            <a:ext cx="855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8-5 An example of application of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</a:t>
            </a:r>
            <a:br>
              <a:rPr lang="en-US" sz="2000" b="1"/>
            </a:br>
            <a:r>
              <a:rPr lang="en-US" sz="2000" b="1"/>
              <a:t>                  algorithm to a graph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81000" y="12954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9E41AAD-7605-4113-B6CF-3FAE0F95296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" y="685800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Breadth First Search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657600"/>
          <a:ext cx="13237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42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 f 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 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e 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2880360"/>
          <a:ext cx="609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622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Result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Queue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(e,2),(f,3),(g,4),(i,5)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(f,3),(g,4),(i,5)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(i,5)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(i,5),(b,6)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(b,6)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(c,7)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(a,1),(e,2),(f3),(g,4),(i,5),(b,6),(c,7)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(h,8)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(a,1),(e,2),(f3),(g,4),(i,5),(b,6),(c,7),(h,8)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(d,9)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(a,1),(e,2),(f3),(g,4),(i,5),(b,6),(c,7),(h,8),(d,9)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B8F727-AC9B-4E1D-A457-C9C012A21E9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8828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8-6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algorithm applied to a digraph</a:t>
            </a:r>
          </a:p>
          <a:p>
            <a:r>
              <a:rPr lang="en-US" sz="2000" b="1"/>
              <a:t>a, e, f, I, b, g, c, h, d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501063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81000" y="9906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Do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yourself</a:t>
            </a: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Give order of vertices visited when the breadth-first search is applied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.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32004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4" y="1069466"/>
            <a:ext cx="3343276" cy="426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381000"/>
            <a:ext cx="6410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095750"/>
            <a:ext cx="7543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81013"/>
            <a:ext cx="86677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Demonstration: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76" y="2733675"/>
            <a:ext cx="2437524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527B5A3-7AD3-492F-AA85-A7C08C245F6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the </a:t>
            </a:r>
            <a:r>
              <a:rPr lang="en-US" sz="2400" b="1" dirty="0" smtClean="0"/>
              <a:t>depth-first search algorithm</a:t>
            </a:r>
            <a:r>
              <a:rPr lang="en-US" sz="2400" dirty="0" smtClean="0"/>
              <a:t>, each vertex </a:t>
            </a:r>
            <a:r>
              <a:rPr lang="en-US" sz="2400" i="1" dirty="0" smtClean="0"/>
              <a:t>v </a:t>
            </a:r>
            <a:r>
              <a:rPr lang="en-US" sz="2400" dirty="0" smtClean="0"/>
              <a:t>is visited and then each unvisited vertex adjacent to </a:t>
            </a:r>
            <a:r>
              <a:rPr lang="en-US" sz="2400" i="1" dirty="0" smtClean="0"/>
              <a:t>v </a:t>
            </a:r>
            <a:r>
              <a:rPr lang="en-US" sz="2400" dirty="0" smtClean="0"/>
              <a:t>is visited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   	num(v) = 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++;  </a:t>
            </a:r>
            <a:r>
              <a:rPr lang="en-US" sz="1400" dirty="0" smtClean="0">
                <a:sym typeface="Wingdings" pitchFamily="2" charset="2"/>
              </a:rPr>
              <a:t>// number  represents the order in traversal, it marks that whether this vertex is visited nor not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for all vertices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 adjacent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   		if (num(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) is 0) // this adjacent is not traversed yet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		attach edge </a:t>
            </a:r>
            <a:r>
              <a:rPr lang="en-US" sz="1800" dirty="0" err="1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dirty="0" smtClean="0">
                <a:sym typeface="Wingdings" pitchFamily="2" charset="2"/>
              </a:rPr>
              <a:t> to edges; // update result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		DFS(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 smtClean="0">
                <a:sym typeface="Wingdings" pitchFamily="2" charset="2"/>
              </a:rPr>
              <a:t>);  // recursive traversing down</a:t>
            </a:r>
          </a:p>
          <a:p>
            <a:pPr eaLnBrk="1" hangingPunct="1">
              <a:buFontTx/>
              <a:buNone/>
            </a:pPr>
            <a:r>
              <a:rPr lang="en-US" sz="1800" dirty="0" err="1" smtClean="0">
                <a:solidFill>
                  <a:srgbClr val="FF0000"/>
                </a:solidFill>
                <a:sym typeface="Wingdings" pitchFamily="2" charset="2"/>
              </a:rPr>
              <a:t>depthFirstSearch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en-US" sz="18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   	for all vertices v  num(v) = 0;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edges = null;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 = 1;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while there is a vertex v such that num(v) is 0 DFS(v);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output edges;  // output the result</a:t>
            </a:r>
            <a:endParaRPr lang="en-US" sz="16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6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DBCB807-116F-4120-9BBD-56363344FA5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1033463"/>
            <a:ext cx="8821737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An example of application of the </a:t>
            </a:r>
            <a:r>
              <a:rPr lang="en-US" sz="2000" b="1">
                <a:latin typeface="Courier New" pitchFamily="49" charset="0"/>
              </a:rPr>
              <a:t>depthFirstSearch()</a:t>
            </a:r>
            <a:endParaRPr lang="en-US" sz="2000" b="1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063" y="3352800"/>
            <a:ext cx="71278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How to describe:</a:t>
            </a:r>
          </a:p>
          <a:p>
            <a:pPr lvl="1">
              <a:defRPr/>
            </a:pPr>
            <a:r>
              <a:rPr lang="en-US" sz="2400" dirty="0" smtClean="0"/>
              <a:t>transportation road map/road network?</a:t>
            </a:r>
          </a:p>
          <a:p>
            <a:pPr lvl="1">
              <a:defRPr/>
            </a:pPr>
            <a:r>
              <a:rPr lang="en-US" sz="2400" dirty="0" smtClean="0"/>
              <a:t>relations of airports?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drainage net – </a:t>
            </a:r>
            <a:r>
              <a:rPr lang="en-US" sz="2400" dirty="0" err="1" smtClean="0">
                <a:ea typeface="+mn-ea"/>
                <a:cs typeface="+mn-cs"/>
              </a:rPr>
              <a:t>mạng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lưới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nước</a:t>
            </a:r>
            <a:endParaRPr lang="en-US" sz="24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country’s national</a:t>
            </a:r>
            <a:r>
              <a:rPr lang="en-US" sz="2400" b="1" dirty="0" smtClean="0">
                <a:ea typeface="+mn-ea"/>
                <a:cs typeface="+mn-cs"/>
              </a:rPr>
              <a:t> </a:t>
            </a:r>
            <a:r>
              <a:rPr lang="en-US" sz="2400" dirty="0" smtClean="0">
                <a:ea typeface="+mn-ea"/>
                <a:cs typeface="+mn-cs"/>
              </a:rPr>
              <a:t>electricity grid</a:t>
            </a:r>
          </a:p>
          <a:p>
            <a:pPr lvl="1">
              <a:defRPr/>
            </a:pPr>
            <a:r>
              <a:rPr lang="en-US" sz="2400" dirty="0" smtClean="0"/>
              <a:t>Computer networks</a:t>
            </a:r>
          </a:p>
          <a:p>
            <a:pPr lvl="1">
              <a:defRPr/>
            </a:pPr>
            <a:r>
              <a:rPr lang="en-US" sz="2400" dirty="0" smtClean="0"/>
              <a:t>…</a:t>
            </a:r>
          </a:p>
          <a:p>
            <a:pPr>
              <a:defRPr/>
            </a:pPr>
            <a:r>
              <a:rPr lang="en-US" sz="2400" dirty="0" smtClean="0"/>
              <a:t>In fact, between two objects, there exist some difference relations and each relationship need to be evaluated.</a:t>
            </a:r>
          </a:p>
          <a:p>
            <a:pPr>
              <a:defRPr/>
            </a:pPr>
            <a:r>
              <a:rPr lang="en-US" sz="2400" dirty="0" smtClean="0"/>
              <a:t>Depending on specific problem, many requirements must be solved.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2730655-21B5-470E-BE3C-7D9C413331F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26670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A08B68-E757-45AD-A59C-C2CEB9F1E94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3- Graph Traversals…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447800"/>
          </a:xfrm>
        </p:spPr>
        <p:txBody>
          <a:bodyPr/>
          <a:lstStyle/>
          <a:p>
            <a:pPr eaLnBrk="1" hangingPunct="1"/>
            <a:r>
              <a:rPr lang="en-US" smtClean="0"/>
              <a:t>Depth First Search guarantees generating a tree (or a forest, a set of trees) that includes or spans over all vertices of the original graph.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000" b="1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971800"/>
            <a:ext cx="8821737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091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00" b="1"/>
              <a:t>The </a:t>
            </a:r>
            <a:r>
              <a:rPr lang="en-US" sz="1900" b="1">
                <a:latin typeface="Courier New" pitchFamily="49" charset="0"/>
              </a:rPr>
              <a:t>depthFirstSearch()</a:t>
            </a:r>
            <a:r>
              <a:rPr lang="en-US" sz="1900" b="1"/>
              <a:t> algorithm applied to a digraph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Do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yourself</a:t>
            </a: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Give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order of vertices visited when the depth-first search is applied.</a:t>
            </a:r>
            <a:endParaRPr lang="en-US" dirty="0" smtClean="0">
              <a:solidFill>
                <a:srgbClr val="0000CC"/>
              </a:solidFill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61963"/>
            <a:ext cx="86868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53000" y="5553074"/>
            <a:ext cx="2437524" cy="1152526"/>
            <a:chOff x="4953000" y="5553074"/>
            <a:chExt cx="2437524" cy="115252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5553074"/>
              <a:ext cx="2437524" cy="1152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5486400" y="67056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" y="1262330"/>
            <a:ext cx="3262142" cy="140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52096"/>
            <a:ext cx="3581400" cy="254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9526" y="3352800"/>
            <a:ext cx="531827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442" y="5029200"/>
            <a:ext cx="3360242" cy="14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8" y="3556662"/>
            <a:ext cx="3318792" cy="13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971800" y="4419600"/>
            <a:ext cx="8382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48000" y="5715000"/>
            <a:ext cx="685800" cy="45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334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06" y="1466850"/>
            <a:ext cx="88211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2400300"/>
            <a:ext cx="90106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066800"/>
            <a:ext cx="2590800" cy="426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0"/>
            <a:ext cx="8686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791200" y="1371600"/>
            <a:ext cx="114300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9800" y="2895600"/>
            <a:ext cx="7620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72200" y="2971800"/>
            <a:ext cx="7620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1733550"/>
            <a:ext cx="8963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136B3B1-738A-4CAC-BA82-5348F4AD30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Weight of an edge: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 real number which depends on specific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It is positive but it may be negative in some cases.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Road map: </a:t>
            </a:r>
            <a:r>
              <a:rPr lang="en-US" smtClean="0"/>
              <a:t>road length (meter)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Aero map: fly length/ cost </a:t>
            </a:r>
            <a:r>
              <a:rPr lang="en-US" smtClean="0"/>
              <a:t>($)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Computer network: </a:t>
            </a:r>
            <a:r>
              <a:rPr lang="en-US" smtClean="0"/>
              <a:t>bandwidth (bit/sec)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Drainage net</a:t>
            </a:r>
            <a:r>
              <a:rPr lang="en-US" smtClean="0"/>
              <a:t>: water flow (m</a:t>
            </a:r>
            <a:r>
              <a:rPr lang="en-US" baseline="30000" smtClean="0"/>
              <a:t>3</a:t>
            </a:r>
            <a:r>
              <a:rPr lang="en-US" smtClean="0"/>
              <a:t>/s)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Electricity grid</a:t>
            </a:r>
            <a:r>
              <a:rPr lang="en-US" smtClean="0"/>
              <a:t>: load power (watt)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. . .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It may be a multiple-variable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800" y="3276600"/>
            <a:ext cx="1828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Shortest Paths are basic requirement in Graph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0D19541-E4CC-4934-B492-47BD37FA87A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Label: considered values are applied to each vertex. In this Dijkstra, introduced, Label(v) = {cost(v), predecessor(v)}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methods solving the shortest path problem are divided in two classes: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b="1" smtClean="0"/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Label-setting</a:t>
            </a:r>
            <a:r>
              <a:rPr lang="en-US" smtClean="0"/>
              <a:t> methods: </a:t>
            </a:r>
            <a:r>
              <a:rPr lang="en-US" b="1" u="sng" smtClean="0"/>
              <a:t>In each pass</a:t>
            </a:r>
            <a:r>
              <a:rPr lang="en-US" smtClean="0"/>
              <a:t> through the vertices still to be processed, one vertex is set to a value that remains unchanged to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Label-correcting</a:t>
            </a:r>
            <a:r>
              <a:rPr lang="en-US" smtClean="0"/>
              <a:t> methods: </a:t>
            </a:r>
            <a:r>
              <a:rPr lang="en-US" b="1" u="sng" smtClean="0"/>
              <a:t>Allow for the changing of </a:t>
            </a:r>
            <a:r>
              <a:rPr lang="en-US" b="1" i="1" u="sng" smtClean="0"/>
              <a:t>any </a:t>
            </a:r>
            <a:r>
              <a:rPr lang="en-US" b="1" u="sng" smtClean="0"/>
              <a:t>label</a:t>
            </a:r>
            <a:r>
              <a:rPr lang="en-US" smtClean="0"/>
              <a:t> during application of the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9740B57-B31D-4BAE-AF93-9640BA22D643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lum bright="-40000" contrast="-36000"/>
          </a:blip>
          <a:srcRect/>
          <a:stretch>
            <a:fillRect/>
          </a:stretch>
        </p:blipFill>
        <p:spPr bwMode="auto">
          <a:xfrm>
            <a:off x="304800" y="1143000"/>
            <a:ext cx="6937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1981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Crossroad/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429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rot="10800000" flipV="1">
            <a:off x="5943600" y="2324100"/>
            <a:ext cx="15240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943600" y="3429000"/>
            <a:ext cx="1828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7391400" y="46482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Google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8.3- Shortest Paths…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Algorithms</a:t>
            </a:r>
            <a:r>
              <a:rPr lang="vi-VN" smtClean="0"/>
              <a:t>:</a:t>
            </a:r>
          </a:p>
          <a:p>
            <a:r>
              <a:rPr lang="vi-VN" smtClean="0"/>
              <a:t>Dijkstra — </a:t>
            </a:r>
            <a:r>
              <a:rPr lang="en-US" smtClean="0"/>
              <a:t>weight of edge &gt;=0</a:t>
            </a:r>
            <a:endParaRPr lang="vi-VN" smtClean="0"/>
          </a:p>
          <a:p>
            <a:r>
              <a:rPr lang="vi-VN" smtClean="0"/>
              <a:t>Bellman-Ford — </a:t>
            </a:r>
            <a:r>
              <a:rPr lang="en-US" smtClean="0"/>
              <a:t>weight of edge may be negative</a:t>
            </a:r>
            <a:r>
              <a:rPr lang="vi-VN" smtClean="0"/>
              <a:t>.</a:t>
            </a:r>
          </a:p>
          <a:p>
            <a:r>
              <a:rPr lang="vi-VN" smtClean="0"/>
              <a:t>A*</a:t>
            </a:r>
            <a:r>
              <a:rPr lang="en-US" smtClean="0"/>
              <a:t>: Using </a:t>
            </a:r>
            <a:r>
              <a:rPr lang="vi-VN" smtClean="0"/>
              <a:t>heuristics </a:t>
            </a:r>
            <a:r>
              <a:rPr lang="en-US" smtClean="0"/>
              <a:t>to improve performance</a:t>
            </a:r>
          </a:p>
          <a:p>
            <a:r>
              <a:rPr lang="vi-VN" smtClean="0"/>
              <a:t>Floyd-Warshall — </a:t>
            </a:r>
            <a:r>
              <a:rPr lang="en-US" smtClean="0"/>
              <a:t>Determine shortest path for all pair of vertices</a:t>
            </a:r>
            <a:r>
              <a:rPr lang="vi-VN" smtClean="0"/>
              <a:t>.</a:t>
            </a:r>
          </a:p>
          <a:p>
            <a:r>
              <a:rPr lang="vi-VN" smtClean="0"/>
              <a:t>Johnson — </a:t>
            </a:r>
            <a:r>
              <a:rPr lang="en-US" smtClean="0"/>
              <a:t>Determine shortest path for all pair of vertices. It can be more efficient than </a:t>
            </a:r>
            <a:r>
              <a:rPr lang="vi-VN" smtClean="0"/>
              <a:t>Floyd-Warshall </a:t>
            </a:r>
            <a:r>
              <a:rPr lang="en-US" smtClean="0"/>
              <a:t>on a sparce graph.</a:t>
            </a:r>
            <a:r>
              <a:rPr lang="vi-VN" smtClean="0"/>
              <a:t> </a:t>
            </a:r>
            <a:br>
              <a:rPr lang="vi-VN" smtClean="0"/>
            </a:b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A3ACBE7-3EAA-4475-B389-7E21DB52CC8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295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Introduced in this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References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239001" y="4038600"/>
            <a:ext cx="3048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477ED8CC-B2D6-4807-9129-0571790157D0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Paths…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genericShortestPathAlgorithm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(weighted simple digraph, vertex first)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for all vertices v  </a:t>
            </a:r>
            <a:r>
              <a:rPr lang="en-US" sz="2000" dirty="0" err="1" smtClean="0"/>
              <a:t>currDist</a:t>
            </a:r>
            <a:r>
              <a:rPr lang="en-US" sz="2000" dirty="0" smtClean="0"/>
              <a:t>(v) = </a:t>
            </a:r>
            <a:r>
              <a:rPr lang="en-US" sz="2000" dirty="0" smtClean="0">
                <a:sym typeface="Symbol" pitchFamily="18" charset="2"/>
              </a:rPr>
              <a:t> (</a:t>
            </a:r>
            <a:r>
              <a:rPr lang="en-US" sz="2000" dirty="0" err="1" smtClean="0">
                <a:sym typeface="Symbol" pitchFamily="18" charset="2"/>
              </a:rPr>
              <a:t>pathLen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(first)=0;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initialize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; // set of vertices will be checked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while (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 is not empty)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v= a vertex in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;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// depending on specific 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remove v from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for all vertices u adjacent to 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if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(u) &gt;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(v) + weight(edge(vu))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(u) = </a:t>
            </a:r>
            <a:r>
              <a:rPr lang="en-US" sz="2000" dirty="0" err="1" smtClean="0">
                <a:sym typeface="Symbol" pitchFamily="18" charset="2"/>
              </a:rPr>
              <a:t>currDist</a:t>
            </a:r>
            <a:r>
              <a:rPr lang="en-US" sz="2000" dirty="0" smtClean="0">
                <a:sym typeface="Symbol" pitchFamily="18" charset="2"/>
              </a:rPr>
              <a:t>(v) + weight(edge(vu));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predecessor(u)= v;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Add u to </a:t>
            </a:r>
            <a:r>
              <a:rPr lang="en-US" sz="2000" dirty="0" err="1" smtClean="0">
                <a:sym typeface="Symbol" pitchFamily="18" charset="2"/>
              </a:rPr>
              <a:t>toBeChecked</a:t>
            </a:r>
            <a:r>
              <a:rPr lang="en-US" sz="2000" dirty="0" smtClean="0">
                <a:sym typeface="Symbol" pitchFamily="18" charset="2"/>
              </a:rPr>
              <a:t> if it is not there;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0070C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Label(v) = (</a:t>
            </a:r>
            <a:r>
              <a:rPr lang="en-US" sz="2000" dirty="0" err="1" smtClean="0">
                <a:solidFill>
                  <a:srgbClr val="0070C0"/>
                </a:solidFill>
                <a:sym typeface="Symbol" pitchFamily="18" charset="2"/>
              </a:rPr>
              <a:t>currDist</a:t>
            </a: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(v), predecessor(v))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Two above things open will be specified by some authors.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00800" y="15240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>
                <a:solidFill>
                  <a:srgbClr val="002060"/>
                </a:solidFill>
              </a:rPr>
              <a:t>Dijkstra</a:t>
            </a:r>
          </a:p>
          <a:p>
            <a:pPr>
              <a:defRPr/>
            </a:pPr>
            <a:r>
              <a:rPr lang="en-US" sz="1600">
                <a:solidFill>
                  <a:srgbClr val="002060"/>
                </a:solidFill>
              </a:rPr>
              <a:t>toBeChecked= all vertices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200400" y="1790700"/>
            <a:ext cx="3200400" cy="419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2"/>
          </p:cNvCxnSpPr>
          <p:nvPr/>
        </p:nvCxnSpPr>
        <p:spPr>
          <a:xfrm>
            <a:off x="4343400" y="3657600"/>
            <a:ext cx="33147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2600" y="32004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>
                <a:solidFill>
                  <a:srgbClr val="002060"/>
                </a:solidFill>
              </a:rPr>
              <a:t>Ford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rgbClr val="002060"/>
                </a:solidFill>
              </a:rPr>
              <a:t>Examine edges  instead of vertices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3962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Correction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449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O(|V|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rot="16200000" flipH="1">
            <a:off x="-19050" y="3600450"/>
            <a:ext cx="1752600" cy="381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1220788" y="3811588"/>
            <a:ext cx="6437312" cy="1065212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1" name="Picture 10"/>
          <p:cNvPicPr>
            <a:picLocks noChangeAspect="1" noChangeArrowheads="1"/>
          </p:cNvPicPr>
          <p:nvPr/>
        </p:nvPicPr>
        <p:blipFill>
          <a:blip r:embed="rId2" cstate="print">
            <a:lum bright="-6000" contrast="10000"/>
          </a:blip>
          <a:srcRect/>
          <a:stretch>
            <a:fillRect/>
          </a:stretch>
        </p:blipFill>
        <p:spPr bwMode="auto">
          <a:xfrm>
            <a:off x="5257800" y="5181600"/>
            <a:ext cx="2695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3886200" y="4724400"/>
            <a:ext cx="29718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3D5F54-6B73-4EB6-99AA-6BF3E78CB9D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8.3- Shortest Paths…</a:t>
            </a:r>
          </a:p>
        </p:txBody>
      </p:sp>
      <p:grpSp>
        <p:nvGrpSpPr>
          <p:cNvPr id="54277" name="Group 18"/>
          <p:cNvGrpSpPr>
            <a:grpSpLocks/>
          </p:cNvGrpSpPr>
          <p:nvPr/>
        </p:nvGrpSpPr>
        <p:grpSpPr bwMode="auto">
          <a:xfrm>
            <a:off x="0" y="2282825"/>
            <a:ext cx="9144000" cy="3355975"/>
            <a:chOff x="0" y="1676400"/>
            <a:chExt cx="9144000" cy="3355975"/>
          </a:xfrm>
        </p:grpSpPr>
        <p:pic>
          <p:nvPicPr>
            <p:cNvPr id="5427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1513" y="1676400"/>
              <a:ext cx="5932487" cy="335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9363"/>
              <a:ext cx="4038600" cy="220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4267200" y="3048000"/>
              <a:ext cx="3048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0100" y="2933700"/>
              <a:ext cx="1752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791200" y="2209800"/>
              <a:ext cx="228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789613" y="2667000"/>
              <a:ext cx="9921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019800" y="2743200"/>
              <a:ext cx="1219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819900" y="2324100"/>
              <a:ext cx="3048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6400800" y="3048000"/>
              <a:ext cx="18288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7429500" y="2400300"/>
              <a:ext cx="609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010400" y="3200400"/>
              <a:ext cx="20574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694613" y="2819400"/>
              <a:ext cx="14493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4800" y="1371600"/>
            <a:ext cx="845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CC"/>
                </a:solidFill>
              </a:rPr>
              <a:t>Finding shortest paths from the vertex d to others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7150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d sang </a:t>
            </a:r>
            <a:r>
              <a:rPr lang="en-US" sz="1600" dirty="0" err="1" smtClean="0"/>
              <a:t>i</a:t>
            </a:r>
            <a:r>
              <a:rPr lang="en-US" sz="1600" dirty="0" smtClean="0"/>
              <a:t> =?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d sang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nào</a:t>
            </a:r>
            <a:r>
              <a:rPr lang="en-US" sz="1600" dirty="0" smtClean="0"/>
              <a:t>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bước</a:t>
            </a:r>
            <a:r>
              <a:rPr lang="en-US" sz="1600" dirty="0" smtClean="0"/>
              <a:t> </a:t>
            </a:r>
            <a:r>
              <a:rPr lang="en-US" sz="1600" dirty="0" err="1" smtClean="0"/>
              <a:t>thứ</a:t>
            </a:r>
            <a:r>
              <a:rPr lang="en-US" sz="1600" dirty="0" smtClean="0"/>
              <a:t> 3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thuật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DJ,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d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=? </a:t>
            </a:r>
            <a:r>
              <a:rPr lang="en-US" sz="1600" dirty="0" smtClean="0">
                <a:sym typeface="Wingdings" pitchFamily="2" charset="2"/>
              </a:rPr>
              <a:t> 10</a:t>
            </a:r>
            <a:endParaRPr lang="en-US" sz="1600" dirty="0" smtClean="0"/>
          </a:p>
          <a:p>
            <a:pPr marL="342900" indent="-342900">
              <a:buAutoNum type="arabicParenBoth"/>
            </a:pPr>
            <a:endParaRPr lang="en-US" sz="1600" dirty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28600" y="5257800"/>
            <a:ext cx="494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An execution of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DijkstraAlgorithm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172200" y="4953000"/>
            <a:ext cx="16764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8D2C924-191A-419E-891A-6986A0A4FC5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 smtClean="0"/>
              <a:t>8.3- Shortest Paths…</a:t>
            </a:r>
            <a:endParaRPr lang="en-US" sz="2400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47925"/>
            <a:ext cx="6896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066800" y="1447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Exercise</a:t>
            </a:r>
            <a:r>
              <a:rPr lang="en-US" sz="2400"/>
              <a:t>: Use Dijkstra algorithm to find the shortest path from the vertex 5 to the vertex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8827168-1F70-40C8-834E-1B0F67A4D3C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 smtClean="0"/>
              <a:t>8.3- Shortest Paths…</a:t>
            </a:r>
            <a:endParaRPr lang="en-US" sz="2400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66800" y="1747838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Other Algorithms</a:t>
            </a:r>
            <a:r>
              <a:rPr lang="en-US" sz="2400"/>
              <a:t>: Please refer to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76866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85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1447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600200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14300"/>
            <a:ext cx="6000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3352800"/>
            <a:ext cx="7867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81000" y="3581400"/>
            <a:ext cx="2286000" cy="2209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1828800"/>
            <a:ext cx="2057400" cy="419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0800" y="3276600"/>
            <a:ext cx="1219200" cy="2971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5" y="762000"/>
            <a:ext cx="3590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0386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495800" y="4724400"/>
            <a:ext cx="2133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52800" y="1295400"/>
            <a:ext cx="16764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2724150"/>
            <a:ext cx="83343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857250"/>
            <a:ext cx="6000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334000" y="2438400"/>
            <a:ext cx="76200" cy="3048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3950"/>
            <a:ext cx="8229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18000"/>
            <a:ext cx="4319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1371600"/>
            <a:ext cx="2133600" cy="5847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CC"/>
                </a:solidFill>
              </a:rPr>
              <a:t>vertexIndex</a:t>
            </a:r>
            <a:r>
              <a:rPr lang="en-US" sz="1600" dirty="0" smtClean="0">
                <a:solidFill>
                  <a:srgbClr val="0000CC"/>
                </a:solidFill>
              </a:rPr>
              <a:t>=8</a:t>
            </a:r>
          </a:p>
          <a:p>
            <a:pPr algn="ctr"/>
            <a:r>
              <a:rPr lang="en-US" sz="1600" dirty="0" err="1" smtClean="0">
                <a:solidFill>
                  <a:srgbClr val="0000CC"/>
                </a:solidFill>
              </a:rPr>
              <a:t>dest</a:t>
            </a:r>
            <a:r>
              <a:rPr lang="en-US" sz="1600" dirty="0" smtClean="0">
                <a:solidFill>
                  <a:srgbClr val="0000CC"/>
                </a:solidFill>
              </a:rPr>
              <a:t> = 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895600"/>
            <a:ext cx="1447800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r>
              <a:rPr lang="en-US" sz="1600" dirty="0" smtClean="0">
                <a:solidFill>
                  <a:srgbClr val="0000CC"/>
                </a:solidFill>
              </a:rPr>
              <a:t>, f) </a:t>
            </a:r>
            <a:r>
              <a:rPr lang="en-US" sz="16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600" dirty="0" err="1" smtClean="0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600" dirty="0" smtClean="0">
                <a:solidFill>
                  <a:srgbClr val="0000CC"/>
                </a:solidFill>
                <a:sym typeface="Wingdings" pitchFamily="2" charset="2"/>
              </a:rPr>
              <a:t> = f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426023"/>
            <a:ext cx="3505200" cy="30777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CC"/>
                </a:solidFill>
              </a:rPr>
              <a:t>(</a:t>
            </a:r>
            <a:r>
              <a:rPr lang="en-US" sz="1400" dirty="0" err="1" smtClean="0">
                <a:solidFill>
                  <a:srgbClr val="0000CC"/>
                </a:solidFill>
              </a:rPr>
              <a:t>f,e</a:t>
            </a:r>
            <a:r>
              <a:rPr lang="en-US" sz="1400" dirty="0" smtClean="0">
                <a:solidFill>
                  <a:srgbClr val="0000CC"/>
                </a:solidFill>
              </a:rPr>
              <a:t>) 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 = e, (</a:t>
            </a:r>
            <a:r>
              <a:rPr lang="en-US" sz="1400" dirty="0" err="1" smtClean="0">
                <a:solidFill>
                  <a:srgbClr val="0000CC"/>
                </a:solidFill>
                <a:sym typeface="Wingdings" pitchFamily="2" charset="2"/>
              </a:rPr>
              <a:t>e,a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)  a, (</a:t>
            </a:r>
            <a:r>
              <a:rPr lang="en-US" sz="1400" dirty="0" err="1" smtClean="0">
                <a:solidFill>
                  <a:srgbClr val="0000CC"/>
                </a:solidFill>
                <a:sym typeface="Wingdings" pitchFamily="2" charset="2"/>
              </a:rPr>
              <a:t>a,d</a:t>
            </a:r>
            <a:r>
              <a:rPr lang="en-US" sz="1400" dirty="0" smtClean="0">
                <a:solidFill>
                  <a:srgbClr val="0000CC"/>
                </a:solidFill>
                <a:sym typeface="Wingdings" pitchFamily="2" charset="2"/>
              </a:rPr>
              <a:t>)  d</a:t>
            </a:r>
            <a:endParaRPr lang="en-US" sz="1400" dirty="0">
              <a:solidFill>
                <a:srgbClr val="0000CC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907354"/>
            <a:ext cx="6848474" cy="23564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92263"/>
            <a:ext cx="48768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B5D6053-CB9D-4642-A180-C29C11932A6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676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Node/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2438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Connection/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5486400" y="2781300"/>
            <a:ext cx="16764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>
            <a:off x="5715000" y="1905000"/>
            <a:ext cx="14478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rot="10800000" flipV="1">
            <a:off x="6629400" y="2019300"/>
            <a:ext cx="5334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rot="10800000" flipV="1">
            <a:off x="4800600" y="2019300"/>
            <a:ext cx="2362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rot="10800000">
            <a:off x="5638800" y="2743200"/>
            <a:ext cx="1524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0100"/>
            <a:ext cx="77533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1766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048000"/>
            <a:ext cx="1428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953000" y="4648200"/>
            <a:ext cx="24384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7620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24200"/>
            <a:ext cx="7296150" cy="339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590800" y="2590800"/>
            <a:ext cx="2438400" cy="914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3048000"/>
            <a:ext cx="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05400" y="4191000"/>
            <a:ext cx="7620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8963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09600"/>
            <a:ext cx="2106946" cy="90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Demonstration…</a:t>
            </a:r>
            <a:br>
              <a:rPr lang="en-US" sz="1800" dirty="0" smtClean="0"/>
            </a:br>
            <a:r>
              <a:rPr lang="en-US" sz="1800" dirty="0" smtClean="0"/>
              <a:t>Classes related to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105025"/>
            <a:ext cx="7724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0D91850-39E3-41D2-8471-A209F4E452A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6248400" cy="68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054692"/>
            <a:ext cx="3619500" cy="495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838200"/>
            <a:ext cx="3759826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"/>
            <a:ext cx="1685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285875"/>
            <a:ext cx="7858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239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828800"/>
            <a:ext cx="88011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600200"/>
            <a:ext cx="2057400" cy="3352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209675"/>
            <a:ext cx="88773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6671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114800" y="1676400"/>
            <a:ext cx="1905000" cy="2743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Demonstration…:</a:t>
            </a:r>
            <a:br>
              <a:rPr lang="en-US" sz="2400" dirty="0" smtClean="0"/>
            </a:br>
            <a:r>
              <a:rPr lang="en-US" sz="2400" dirty="0" smtClean="0"/>
              <a:t>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9525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866900"/>
            <a:ext cx="86963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28774"/>
            <a:ext cx="8166394" cy="500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334000" cy="838200"/>
          </a:xfrm>
        </p:spPr>
        <p:txBody>
          <a:bodyPr/>
          <a:lstStyle/>
          <a:p>
            <a:pPr algn="l" eaLnBrk="1" hangingPunct="1"/>
            <a:r>
              <a:rPr lang="en-US" sz="2400" dirty="0" smtClean="0"/>
              <a:t>Demonstration…: Testing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Shortest Path algorithm, result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1026" y="75822"/>
            <a:ext cx="3402974" cy="16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8288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436EEF6-808F-42CE-BE79-BFFA2D1AD7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graph (G)</a:t>
            </a:r>
            <a:r>
              <a:rPr lang="en-US" smtClean="0"/>
              <a:t> is a collection of vertices (or nodes, the V set) and the connections (called as edges, the E set between them. G = { V, E }</a:t>
            </a:r>
            <a:endParaRPr lang="en-US" sz="140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6225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mtClean="0"/>
              <a:t>8.4- Cycle Detection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1189038"/>
            <a:ext cx="8686800" cy="4830762"/>
          </a:xfrm>
        </p:spPr>
        <p:txBody>
          <a:bodyPr/>
          <a:lstStyle/>
          <a:p>
            <a:pPr eaLnBrk="1" hangingPunct="1"/>
            <a:r>
              <a:rPr lang="en-US" smtClean="0"/>
              <a:t>Depth-First Search </a:t>
            </a:r>
            <a:r>
              <a:rPr lang="en-US" smtClean="0">
                <a:sym typeface="Wingdings" pitchFamily="2" charset="2"/>
              </a:rPr>
              <a:t> Cycle Detection</a:t>
            </a:r>
          </a:p>
          <a:p>
            <a:pPr eaLnBrk="1" hangingPunct="1">
              <a:buFontTx/>
              <a:buNone/>
            </a:pPr>
            <a:endParaRPr lang="en-US" sz="1000" b="1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b="1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for all vertices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 adjacent to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	if (num(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 is 0)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attach edge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smtClean="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DFS(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sym typeface="Wingdings" pitchFamily="2" charset="2"/>
              </a:rPr>
              <a:t>cycleDetectionDFS (Vertex v)</a:t>
            </a:r>
            <a:endParaRPr lang="en-US" sz="2000" b="1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for all vertices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 adjacent to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   		if (num(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 is 0) </a:t>
            </a:r>
            <a:r>
              <a:rPr lang="en-US" sz="1800" smtClean="0">
                <a:solidFill>
                  <a:srgbClr val="0000CC"/>
                </a:solidFill>
                <a:sym typeface="Wingdings" pitchFamily="2" charset="2"/>
              </a:rPr>
              <a:t> // u is not visited  continue traversing</a:t>
            </a:r>
            <a:endParaRPr 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attach edge 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smtClean="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	cycleDetectionDFS(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smtClean="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ym typeface="Wingdings" pitchFamily="2" charset="2"/>
              </a:rPr>
              <a:t>		else if edge(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smtClean="0">
                <a:sym typeface="Wingdings" pitchFamily="2" charset="2"/>
              </a:rPr>
              <a:t>) is not in edges, cycle detected  </a:t>
            </a:r>
            <a:r>
              <a:rPr lang="en-US" sz="1800" smtClean="0">
                <a:solidFill>
                  <a:srgbClr val="0000CC"/>
                </a:solidFill>
                <a:sym typeface="Wingdings" pitchFamily="2" charset="2"/>
              </a:rPr>
              <a:t>// u is re-visited  cycle</a:t>
            </a:r>
            <a:endParaRPr 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1C3634B5-BF1A-4D62-9ECB-C8AC190535E8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752600"/>
            <a:ext cx="4267200" cy="27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digraphCycleDetectionDFS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(Vertex v)</a:t>
            </a:r>
            <a:endParaRPr lang="en-US" b="1" dirty="0">
              <a:sym typeface="Wingdings" pitchFamily="2" charset="2"/>
            </a:endParaRPr>
          </a:p>
          <a:p>
            <a:pPr>
              <a:defRPr/>
            </a:pPr>
            <a:r>
              <a:rPr lang="en-US" sz="1600" dirty="0">
                <a:sym typeface="Wingdings" pitchFamily="2" charset="2"/>
              </a:rPr>
              <a:t>    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num(v) =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++;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for all vertices u adjacent to v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if (num(u) is 0)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(u)=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digraphCycleDetectionDFS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(u);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else if num(u) is not 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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 (u) 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cycle detected;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num(v) = ;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-419099" y="3009900"/>
            <a:ext cx="1752600" cy="317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" y="3124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modify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486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O(n</a:t>
            </a:r>
            <a:r>
              <a:rPr lang="en-US" baseline="30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rot="5400000">
            <a:off x="514350" y="5162550"/>
            <a:ext cx="533400" cy="114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295400" y="5715000"/>
            <a:ext cx="7620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E45A7A8-6065-4D18-99B7-E6D3BC17434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8.5- Spanning Trees- Cây phủ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6200" y="5692775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 graph representing (a) the airline connections between seven cities and (b–d) three possible sets of connections</a:t>
            </a:r>
          </a:p>
        </p:txBody>
      </p:sp>
      <p:sp>
        <p:nvSpPr>
          <p:cNvPr id="74757" name="TextBox 7"/>
          <p:cNvSpPr txBox="1">
            <a:spLocks noChangeArrowheads="1"/>
          </p:cNvSpPr>
          <p:nvPr/>
        </p:nvSpPr>
        <p:spPr bwMode="auto">
          <a:xfrm>
            <a:off x="457200" y="1066800"/>
            <a:ext cx="830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CC"/>
                </a:solidFill>
              </a:rPr>
              <a:t>G’ (V’, E’) is called as a subgaph of the graph G(V, E) if and only if V’ is a subset of  V and E’ is a subset of E.</a:t>
            </a:r>
          </a:p>
          <a:p>
            <a:r>
              <a:rPr lang="en-US" sz="2400" b="1">
                <a:solidFill>
                  <a:srgbClr val="FF0000"/>
                </a:solidFill>
              </a:rPr>
              <a:t>G’ (V’, E’) is called as a spanning tree of subgaph of the graph G(V, E) if and only if V’=V and E’ is a subset of E and G’ is a tree (connected, having no cycle).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3581400"/>
            <a:ext cx="1219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 graph may have some spanning trees.</a:t>
            </a:r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3352800"/>
            <a:ext cx="74596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A graph may have some spanning trees </a:t>
            </a:r>
          </a:p>
          <a:p>
            <a:pPr>
              <a:buFontTx/>
              <a:buNone/>
            </a:pPr>
            <a:r>
              <a:rPr lang="en-US" smtClean="0"/>
              <a:t>- In weighted graph, minimum spanning tree: a spanning tree which sum of edge weights is minimum.</a:t>
            </a:r>
          </a:p>
          <a:p>
            <a:pPr>
              <a:buFontTx/>
              <a:buNone/>
            </a:pPr>
            <a:r>
              <a:rPr lang="en-US" smtClean="0"/>
              <a:t>How to construct minimum spanning trees?</a:t>
            </a:r>
          </a:p>
          <a:p>
            <a:pPr>
              <a:buFontTx/>
              <a:buNone/>
            </a:pPr>
            <a:r>
              <a:rPr lang="en-US" smtClean="0"/>
              <a:t>	Algorithms will be introduced:</a:t>
            </a:r>
          </a:p>
          <a:p>
            <a:pPr>
              <a:buFontTx/>
              <a:buNone/>
            </a:pPr>
            <a:r>
              <a:rPr lang="en-US" smtClean="0"/>
              <a:t>	- Krushkal (written in learning outcome)</a:t>
            </a:r>
          </a:p>
          <a:p>
            <a:pPr>
              <a:buFontTx/>
              <a:buNone/>
            </a:pPr>
            <a:r>
              <a:rPr lang="en-US" smtClean="0"/>
              <a:t>	- Dijkstra</a:t>
            </a:r>
          </a:p>
          <a:p>
            <a:pPr>
              <a:buFontTx/>
              <a:buNone/>
            </a:pPr>
            <a:r>
              <a:rPr lang="en-US" smtClean="0"/>
              <a:t>	- Prim-Jarnik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E01D70-FC35-4852-A486-831E33CE439B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36576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 Kruskal algorithm:</a:t>
            </a:r>
          </a:p>
          <a:p>
            <a:pPr lvl="1"/>
            <a:r>
              <a:rPr lang="en-US" smtClean="0"/>
              <a:t>Input: weighted connected, undirected graph</a:t>
            </a:r>
          </a:p>
          <a:p>
            <a:pPr lvl="1"/>
            <a:r>
              <a:rPr lang="en-US" smtClean="0"/>
              <a:t>Output: minimum spanning tree</a:t>
            </a:r>
          </a:p>
          <a:p>
            <a:r>
              <a:rPr lang="en-US" sz="2400" b="1" smtClean="0"/>
              <a:t>tree</a:t>
            </a:r>
            <a:r>
              <a:rPr lang="en-US" sz="2400" smtClean="0"/>
              <a:t> = null;</a:t>
            </a:r>
          </a:p>
          <a:p>
            <a:r>
              <a:rPr lang="en-US" sz="2400" b="1" smtClean="0"/>
              <a:t>edges</a:t>
            </a:r>
            <a:r>
              <a:rPr lang="en-US" sz="2400" smtClean="0"/>
              <a:t> = sequence of</a:t>
            </a:r>
            <a:r>
              <a:rPr lang="en-US" sz="2400" smtClean="0">
                <a:solidFill>
                  <a:srgbClr val="FF0000"/>
                </a:solidFill>
              </a:rPr>
              <a:t> all edges of graph sorted by weight;</a:t>
            </a:r>
          </a:p>
          <a:p>
            <a:r>
              <a:rPr lang="en-US" sz="2400" smtClean="0"/>
              <a:t>for (i=1; i&lt;= |E| and |tree| &lt; |V| -1; i++)</a:t>
            </a:r>
          </a:p>
          <a:p>
            <a:pPr lvl="1"/>
            <a:r>
              <a:rPr lang="en-US" sz="2200" smtClean="0"/>
              <a:t>if e</a:t>
            </a:r>
            <a:r>
              <a:rPr lang="en-US" sz="2200" baseline="-25000" smtClean="0"/>
              <a:t>i</a:t>
            </a:r>
            <a:r>
              <a:rPr lang="en-US" sz="2200" smtClean="0"/>
              <a:t> from edges does not form a cycle with edges in tree</a:t>
            </a:r>
          </a:p>
          <a:p>
            <a:pPr>
              <a:buFontTx/>
              <a:buNone/>
            </a:pPr>
            <a:r>
              <a:rPr lang="en-US" sz="2400" smtClean="0"/>
              <a:t>        add e</a:t>
            </a:r>
            <a:r>
              <a:rPr lang="en-US" sz="2400" baseline="-25000" smtClean="0"/>
              <a:t>i  </a:t>
            </a:r>
            <a:r>
              <a:rPr lang="en-US" sz="2400" smtClean="0"/>
              <a:t>to tree.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3348021-8E07-4705-A3D2-4CD3573E55E5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457200" y="51054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Edges having small weight are choosen with high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563562"/>
          </a:xfrm>
        </p:spPr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9906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tree-Kruskal algorithm:</a:t>
            </a:r>
          </a:p>
          <a:p>
            <a:r>
              <a:rPr lang="en-US" b="1" smtClean="0">
                <a:solidFill>
                  <a:srgbClr val="FF0000"/>
                </a:solidFill>
              </a:rPr>
              <a:t>Lấy cạnh có trọng số bé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94B7A4D-94D2-45B6-9E5E-B11D6E2E081B}" type="slidenum">
              <a:rPr lang="en-US"/>
              <a:pPr>
                <a:defRPr/>
              </a:pPr>
              <a:t>74</a:t>
            </a:fld>
            <a:endParaRPr lang="en-US"/>
          </a:p>
        </p:txBody>
      </p:sp>
      <p:grpSp>
        <p:nvGrpSpPr>
          <p:cNvPr id="77829" name="Group 16"/>
          <p:cNvGrpSpPr>
            <a:grpSpLocks/>
          </p:cNvGrpSpPr>
          <p:nvPr/>
        </p:nvGrpSpPr>
        <p:grpSpPr bwMode="auto">
          <a:xfrm>
            <a:off x="0" y="685800"/>
            <a:ext cx="9144000" cy="5573713"/>
            <a:chOff x="0" y="228600"/>
            <a:chExt cx="9144000" cy="5573568"/>
          </a:xfrm>
        </p:grpSpPr>
        <p:pic>
          <p:nvPicPr>
            <p:cNvPr id="7783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581400"/>
              <a:ext cx="9096376" cy="2220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7831" name="Group 15"/>
            <p:cNvGrpSpPr>
              <a:grpSpLocks/>
            </p:cNvGrpSpPr>
            <p:nvPr/>
          </p:nvGrpSpPr>
          <p:grpSpPr bwMode="auto">
            <a:xfrm>
              <a:off x="381000" y="228600"/>
              <a:ext cx="8763000" cy="4876800"/>
              <a:chOff x="381000" y="304800"/>
              <a:chExt cx="8763000" cy="4876800"/>
            </a:xfrm>
          </p:grpSpPr>
          <p:pic>
            <p:nvPicPr>
              <p:cNvPr id="7783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00800" y="304800"/>
                <a:ext cx="2743200" cy="3267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Arrow Connector 8"/>
              <p:cNvCxnSpPr/>
              <p:nvPr/>
            </p:nvCxnSpPr>
            <p:spPr>
              <a:xfrm rot="10800000" flipV="1">
                <a:off x="381000" y="2514542"/>
                <a:ext cx="7620000" cy="2666931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1143000" y="1142978"/>
                <a:ext cx="5486400" cy="2971723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0800000" flipV="1">
                <a:off x="2743200" y="685790"/>
                <a:ext cx="4419600" cy="320031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Minimum spanning tree- </a:t>
            </a:r>
            <a:r>
              <a:rPr lang="en-US" b="1" dirty="0" err="1" smtClean="0">
                <a:solidFill>
                  <a:srgbClr val="FF0000"/>
                </a:solidFill>
              </a:rPr>
              <a:t>Dijkstra</a:t>
            </a:r>
            <a:r>
              <a:rPr lang="en-US" b="1" dirty="0" smtClean="0">
                <a:solidFill>
                  <a:srgbClr val="FF0000"/>
                </a:solidFill>
              </a:rPr>
              <a:t> algorithm:</a:t>
            </a:r>
          </a:p>
          <a:p>
            <a:pPr lvl="1">
              <a:defRPr/>
            </a:pPr>
            <a:r>
              <a:rPr lang="en-US" dirty="0" smtClean="0"/>
              <a:t>Input: weighted connected, undirected graph</a:t>
            </a:r>
          </a:p>
          <a:p>
            <a:pPr lvl="1">
              <a:defRPr/>
            </a:pPr>
            <a:r>
              <a:rPr lang="en-US" dirty="0" smtClean="0"/>
              <a:t>Output: minimum spanning tree</a:t>
            </a:r>
          </a:p>
          <a:p>
            <a:pPr>
              <a:defRPr/>
            </a:pPr>
            <a:r>
              <a:rPr lang="en-US" sz="2400" dirty="0" smtClean="0"/>
              <a:t>tree = null;</a:t>
            </a:r>
          </a:p>
          <a:p>
            <a:pPr>
              <a:defRPr/>
            </a:pPr>
            <a:r>
              <a:rPr lang="en-US" sz="2400" dirty="0" smtClean="0"/>
              <a:t>edges = </a:t>
            </a:r>
            <a:r>
              <a:rPr lang="en-US" sz="2400" b="1" dirty="0" smtClean="0">
                <a:solidFill>
                  <a:srgbClr val="0000CC"/>
                </a:solidFill>
              </a:rPr>
              <a:t>an unsorted </a:t>
            </a:r>
            <a:r>
              <a:rPr lang="en-US" sz="2400" dirty="0" smtClean="0"/>
              <a:t>sequence of all edges of graph ;</a:t>
            </a:r>
          </a:p>
          <a:p>
            <a:pPr>
              <a:defRPr/>
            </a:pPr>
            <a:r>
              <a:rPr lang="en-US" sz="2400" dirty="0" smtClean="0"/>
              <a:t>for  j=1 to |E|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	- add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to tree;</a:t>
            </a:r>
          </a:p>
          <a:p>
            <a:pPr marL="1257300">
              <a:buFontTx/>
              <a:buNone/>
              <a:defRPr/>
            </a:pPr>
            <a:r>
              <a:rPr lang="en-US" sz="2400" dirty="0" smtClean="0"/>
              <a:t>- if there is a cycle in tree</a:t>
            </a:r>
            <a:r>
              <a:rPr lang="en-US" sz="2400" b="1" dirty="0" smtClean="0">
                <a:solidFill>
                  <a:srgbClr val="FF0000"/>
                </a:solidFill>
              </a:rPr>
              <a:t>, remove an edge with maximum weight</a:t>
            </a:r>
            <a:r>
              <a:rPr lang="en-US" sz="2400" dirty="0" smtClean="0"/>
              <a:t> from this only cycle;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41C4D8B-4E47-4AD7-9C7D-F10889154534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</p:spPr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 Dijkstra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8D1D0D8-EE46-4CBB-9416-734648B56C0A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85800"/>
            <a:ext cx="2743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2600325"/>
            <a:ext cx="6896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10400" y="411480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CC"/>
                </a:solidFill>
              </a:rPr>
              <a:t>Edges are choosen in natural order of edge abels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8.5- Spanning Trees…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BC83F54-02F6-4207-9388-C1F221856674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Minimum spanning tree- </a:t>
            </a:r>
          </a:p>
          <a:p>
            <a:pP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Prim-Jarnik algorithm:</a:t>
            </a:r>
          </a:p>
        </p:txBody>
      </p:sp>
      <p:sp>
        <p:nvSpPr>
          <p:cNvPr id="80901" name="Content Placeholder 4"/>
          <p:cNvSpPr>
            <a:spLocks/>
          </p:cNvSpPr>
          <p:nvPr/>
        </p:nvSpPr>
        <p:spPr bwMode="auto">
          <a:xfrm>
            <a:off x="609600" y="2286000"/>
            <a:ext cx="78486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1:  </a:t>
            </a:r>
            <a:r>
              <a:rPr lang="en-US" sz="2800">
                <a:latin typeface="Calibri" pitchFamily="34" charset="0"/>
              </a:rPr>
              <a:t>Initialize a tree with a single vertex, chosen arbitrarily from the graph.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2: </a:t>
            </a:r>
            <a:r>
              <a:rPr lang="en-US" sz="2800">
                <a:latin typeface="Calibri" pitchFamily="34" charset="0"/>
              </a:rPr>
              <a:t>Grow the tree by one edge of the edges that connect the tree to vertices not yet in the tree, find the minimum-weight edge, and transfer it to the tree.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3: </a:t>
            </a:r>
            <a:r>
              <a:rPr lang="en-US" sz="2800">
                <a:latin typeface="Calibri" pitchFamily="34" charset="0"/>
              </a:rPr>
              <a:t>Repeat step 2 (until all vertices are in the tree).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EF4849A-1B1B-45EB-9C41-0ECB32BF8AD7}" type="slidenum">
              <a:rPr lang="en-US"/>
              <a:pPr>
                <a:defRPr/>
              </a:pPr>
              <a:t>78</a:t>
            </a:fld>
            <a:r>
              <a:rPr lang="en-US"/>
              <a:t>/30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391400" cy="646113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8.5- Spanning Trees…</a:t>
            </a:r>
            <a:endParaRPr lang="en-US" smtClean="0">
              <a:solidFill>
                <a:srgbClr val="CC3300"/>
              </a:solidFill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1200">
                <a:solidFill>
                  <a:srgbClr val="FFFFFF"/>
                </a:solidFill>
              </a:rPr>
              <a:t> </a:t>
            </a:r>
            <a:fld id="{F7E3EAEF-7D24-4DFC-8F86-9363E274D9CE}" type="slidenum">
              <a:rPr lang="en-US" sz="1200">
                <a:solidFill>
                  <a:srgbClr val="FFFFFF"/>
                </a:solidFill>
              </a:rPr>
              <a:pPr algn="ctr">
                <a:lnSpc>
                  <a:spcPct val="80000"/>
                </a:lnSpc>
              </a:pPr>
              <a:t>78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 l="9999" t="32001" r="66251" b="50000"/>
          <a:stretch>
            <a:fillRect/>
          </a:stretch>
        </p:blipFill>
        <p:spPr bwMode="auto">
          <a:xfrm>
            <a:off x="4572000" y="13716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4" cstate="print"/>
          <a:srcRect l="10132" t="67606" r="82672" b="14212"/>
          <a:stretch>
            <a:fillRect/>
          </a:stretch>
        </p:blipFill>
        <p:spPr bwMode="auto">
          <a:xfrm>
            <a:off x="2687638" y="3886200"/>
            <a:ext cx="13509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8"/>
          <p:cNvPicPr>
            <a:picLocks noChangeAspect="1" noChangeArrowheads="1"/>
          </p:cNvPicPr>
          <p:nvPr/>
        </p:nvPicPr>
        <p:blipFill>
          <a:blip r:embed="rId5" cstate="print"/>
          <a:srcRect l="10237" t="59000" r="65625" b="21690"/>
          <a:stretch>
            <a:fillRect/>
          </a:stretch>
        </p:blipFill>
        <p:spPr bwMode="auto">
          <a:xfrm>
            <a:off x="4495800" y="3886200"/>
            <a:ext cx="4343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8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2362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spanning tree of graph (a) found with Prim’s algorithm starting with the vertex 0. The  vertices are selected in the following order: </a:t>
            </a:r>
          </a:p>
          <a:p>
            <a:r>
              <a:rPr lang="en-US" sz="2000"/>
              <a:t>0, 1, 7, 6, 5, 2, 8, 3, 4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1295400"/>
            <a:ext cx="5000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Prim-Jarnik Algorithm demo</a:t>
            </a:r>
            <a:endParaRPr lang="en-US" sz="28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4953000"/>
            <a:ext cx="762000" cy="158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380252-33E6-4EB3-BB0E-873F42268CB0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8.6- Connectivity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undirected graph is called </a:t>
            </a:r>
            <a:r>
              <a:rPr lang="en-US" b="1" smtClean="0"/>
              <a:t>connected</a:t>
            </a:r>
            <a:r>
              <a:rPr lang="en-US" i="1" smtClean="0"/>
              <a:t> </a:t>
            </a:r>
            <a:r>
              <a:rPr lang="en-US" smtClean="0"/>
              <a:t>when there is a path between any two vertices of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a graph was connected, a question is “How many way to connect  two vertices?”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graph is called </a:t>
            </a:r>
            <a:r>
              <a:rPr lang="en-US" b="1" smtClean="0"/>
              <a:t>n-connected</a:t>
            </a:r>
            <a:r>
              <a:rPr lang="en-US" i="1" smtClean="0"/>
              <a:t> </a:t>
            </a:r>
            <a:r>
              <a:rPr lang="en-US" smtClean="0"/>
              <a:t>if there are at least </a:t>
            </a:r>
            <a:r>
              <a:rPr lang="en-US" i="1" smtClean="0">
                <a:solidFill>
                  <a:srgbClr val="0000CC"/>
                </a:solidFill>
              </a:rPr>
              <a:t>n</a:t>
            </a:r>
            <a:r>
              <a:rPr lang="en-US" i="1" smtClean="0"/>
              <a:t> </a:t>
            </a:r>
            <a:r>
              <a:rPr lang="en-US" smtClean="0"/>
              <a:t>different paths between any two vertices; that is, there are </a:t>
            </a:r>
            <a:r>
              <a:rPr lang="en-US" i="1" smtClean="0"/>
              <a:t>n </a:t>
            </a:r>
            <a:r>
              <a:rPr lang="en-US" smtClean="0"/>
              <a:t>paths between any two vertices that have no vertices in common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2-connected</a:t>
            </a:r>
            <a:r>
              <a:rPr lang="en-US" smtClean="0"/>
              <a:t> or </a:t>
            </a:r>
            <a:r>
              <a:rPr lang="en-US" b="1" smtClean="0"/>
              <a:t>biconnected</a:t>
            </a:r>
            <a:r>
              <a:rPr lang="en-US" i="1" smtClean="0"/>
              <a:t> </a:t>
            </a:r>
            <a:r>
              <a:rPr lang="en-US" smtClean="0"/>
              <a:t>graph is when there are at least two nonoverlapping paths between any two 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9B80C2B-C297-4285-9F78-EF49D58C763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/>
              <a:t>Discrete Mathematics: A undirected graph</a:t>
            </a:r>
            <a:r>
              <a:rPr lang="en-US" smtClean="0"/>
              <a:t> is an ordered pair </a:t>
            </a:r>
            <a:r>
              <a:rPr lang="en-US" i="1" smtClean="0"/>
              <a:t>G</a:t>
            </a:r>
            <a:r>
              <a:rPr lang="en-US" smtClean="0"/>
              <a:t> =(</a:t>
            </a:r>
            <a:r>
              <a:rPr lang="en-US" i="1" smtClean="0"/>
              <a:t>V</a:t>
            </a:r>
            <a:r>
              <a:rPr lang="en-US" smtClean="0"/>
              <a:t>, </a:t>
            </a:r>
            <a:r>
              <a:rPr lang="en-US" i="1" smtClean="0"/>
              <a:t>E</a:t>
            </a:r>
            <a:r>
              <a:rPr lang="en-US" smtClean="0"/>
              <a:t>) comprising: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i="1" smtClean="0"/>
              <a:t>V</a:t>
            </a:r>
            <a:r>
              <a:rPr lang="en-US" smtClean="0"/>
              <a:t> a </a:t>
            </a:r>
            <a:r>
              <a:rPr lang="en-US" smtClean="0">
                <a:hlinkClick r:id="rId2" tooltip="Set (mathematics)"/>
              </a:rPr>
              <a:t>set</a:t>
            </a:r>
            <a:r>
              <a:rPr lang="en-US" smtClean="0"/>
              <a:t> of </a:t>
            </a:r>
            <a:r>
              <a:rPr lang="en-US" i="1" smtClean="0"/>
              <a:t>vertices</a:t>
            </a:r>
            <a:r>
              <a:rPr lang="en-US" smtClean="0"/>
              <a:t> (also called </a:t>
            </a:r>
            <a:r>
              <a:rPr lang="en-US" i="1" smtClean="0"/>
              <a:t>nodes</a:t>
            </a:r>
            <a:r>
              <a:rPr lang="en-US" smtClean="0"/>
              <a:t> or </a:t>
            </a:r>
            <a:r>
              <a:rPr lang="en-US" i="1" smtClean="0"/>
              <a:t>points</a:t>
            </a:r>
            <a:r>
              <a:rPr lang="en-US" smtClean="0"/>
              <a:t>);</a:t>
            </a:r>
          </a:p>
          <a:p>
            <a:r>
              <a:rPr lang="en-US" i="1" smtClean="0"/>
              <a:t>E</a:t>
            </a:r>
            <a:r>
              <a:rPr lang="en-US" smtClean="0"/>
              <a:t> ⊆ {{</a:t>
            </a:r>
            <a:r>
              <a:rPr lang="en-US" i="1" smtClean="0"/>
              <a:t>x</a:t>
            </a:r>
            <a:r>
              <a:rPr lang="en-US" smtClean="0"/>
              <a:t>, </a:t>
            </a:r>
            <a:r>
              <a:rPr lang="en-US" i="1" smtClean="0"/>
              <a:t>y</a:t>
            </a:r>
            <a:r>
              <a:rPr lang="en-US" smtClean="0"/>
              <a:t>} | (</a:t>
            </a:r>
            <a:r>
              <a:rPr lang="en-US" i="1" smtClean="0"/>
              <a:t>x</a:t>
            </a:r>
            <a:r>
              <a:rPr lang="en-US" smtClean="0"/>
              <a:t>, </a:t>
            </a:r>
            <a:r>
              <a:rPr lang="en-US" i="1" smtClean="0"/>
              <a:t>y</a:t>
            </a:r>
            <a:r>
              <a:rPr lang="en-US" smtClean="0"/>
              <a:t>) ∈ </a:t>
            </a:r>
            <a:r>
              <a:rPr lang="en-US" i="1" smtClean="0"/>
              <a:t>V</a:t>
            </a:r>
            <a:r>
              <a:rPr lang="en-US" baseline="30000" smtClean="0"/>
              <a:t>2</a:t>
            </a:r>
            <a:r>
              <a:rPr lang="en-US" smtClean="0"/>
              <a:t> ∧ x ≠ y} a set of </a:t>
            </a:r>
            <a:r>
              <a:rPr lang="en-US" i="1" smtClean="0"/>
              <a:t>edges</a:t>
            </a:r>
            <a:r>
              <a:rPr lang="en-US" smtClean="0"/>
              <a:t> (also called arcs or </a:t>
            </a:r>
            <a:r>
              <a:rPr lang="en-US" i="1" smtClean="0"/>
              <a:t>links</a:t>
            </a:r>
            <a:r>
              <a:rPr lang="en-US" smtClean="0"/>
              <a:t> or </a:t>
            </a:r>
            <a:r>
              <a:rPr lang="en-US" i="1" smtClean="0"/>
              <a:t>lines</a:t>
            </a:r>
            <a:r>
              <a:rPr lang="en-US" smtClean="0"/>
              <a:t>), which are unordered pairs of vertices (i.e., an edge is associated with two distinct vertices).</a:t>
            </a:r>
          </a:p>
          <a:p>
            <a:pPr>
              <a:buFontTx/>
              <a:buNone/>
            </a:pPr>
            <a:r>
              <a:rPr lang="en-US" sz="2000" smtClean="0"/>
              <a:t>(From Wiki)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1A9E1BF-1686-40B0-8DB5-28A309546EC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8.6- Connectivity…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vertex is removed from a graph (along with incident edges) and there is no way to find a path from </a:t>
            </a:r>
            <a:r>
              <a:rPr lang="en-US" i="1" smtClean="0"/>
              <a:t>a </a:t>
            </a:r>
            <a:r>
              <a:rPr lang="en-US" smtClean="0"/>
              <a:t>to </a:t>
            </a:r>
            <a:r>
              <a:rPr lang="en-US" i="1" smtClean="0"/>
              <a:t>b, </a:t>
            </a:r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the graph is split into two separate subgraphs called </a:t>
            </a:r>
            <a:r>
              <a:rPr lang="en-US" b="1" smtClean="0">
                <a:solidFill>
                  <a:srgbClr val="0000CC"/>
                </a:solidFill>
              </a:rPr>
              <a:t>articulation points</a:t>
            </a:r>
            <a:r>
              <a:rPr lang="en-US" smtClean="0"/>
              <a:t>( điểm khớp), or </a:t>
            </a:r>
            <a:r>
              <a:rPr lang="en-US" b="1" smtClean="0">
                <a:solidFill>
                  <a:srgbClr val="0000CC"/>
                </a:solidFill>
              </a:rPr>
              <a:t>cut-vertices</a:t>
            </a:r>
            <a:r>
              <a:rPr lang="en-US" b="1" smtClean="0"/>
              <a:t> </a:t>
            </a:r>
            <a:r>
              <a:rPr lang="en-US" smtClean="0"/>
              <a:t>( đỉnh cắt))</a:t>
            </a:r>
            <a:endParaRPr lang="en-US" b="1" smtClean="0"/>
          </a:p>
          <a:p>
            <a:pPr eaLnBrk="1" hangingPunct="1"/>
            <a:r>
              <a:rPr lang="en-US" smtClean="0"/>
              <a:t>If an edge causes a graph to be split into two subgraphs, it is called a </a:t>
            </a:r>
            <a:r>
              <a:rPr lang="en-US" b="1" smtClean="0"/>
              <a:t>bridge</a:t>
            </a:r>
            <a:r>
              <a:rPr lang="en-US" smtClean="0"/>
              <a:t> or </a:t>
            </a:r>
            <a:r>
              <a:rPr lang="en-US" b="1" smtClean="0"/>
              <a:t>cut-edge</a:t>
            </a:r>
          </a:p>
          <a:p>
            <a:pPr eaLnBrk="1" hangingPunct="1"/>
            <a:r>
              <a:rPr lang="en-US" smtClean="0"/>
              <a:t>Connected subgraphs with no articulation points or bridges are called </a:t>
            </a:r>
            <a:r>
              <a:rPr lang="en-US" b="1" smtClean="0">
                <a:solidFill>
                  <a:srgbClr val="0000CC"/>
                </a:solidFill>
              </a:rPr>
              <a:t>blocks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00CC"/>
                </a:solidFill>
              </a:rPr>
              <a:t>Read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9480CE8-71B0-48F3-BF3B-8FF32285484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77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path</a:t>
            </a:r>
            <a:r>
              <a:rPr lang="en-US" sz="2800">
                <a:latin typeface="Times New Roman" pitchFamily="18" charset="0"/>
              </a:rPr>
              <a:t>:  a path traversing all the edges of the graph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                     exactly once</a:t>
            </a:r>
          </a:p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cycle</a:t>
            </a:r>
            <a:r>
              <a:rPr lang="en-US" sz="2800">
                <a:latin typeface="Times New Roman" pitchFamily="18" charset="0"/>
              </a:rPr>
              <a:t>: a cycle traversing all the edges of the 			graph exactly once</a:t>
            </a:r>
          </a:p>
          <a:p>
            <a:pPr eaLnBrk="0" hangingPunct="0"/>
            <a:endParaRPr lang="en-US" sz="2800">
              <a:latin typeface="Times New Roman" pitchFamily="18" charset="0"/>
            </a:endParaRPr>
          </a:p>
        </p:txBody>
      </p:sp>
      <p:grpSp>
        <p:nvGrpSpPr>
          <p:cNvPr id="84997" name="Group 4"/>
          <p:cNvGrpSpPr>
            <a:grpSpLocks/>
          </p:cNvGrpSpPr>
          <p:nvPr/>
        </p:nvGrpSpPr>
        <p:grpSpPr bwMode="auto">
          <a:xfrm>
            <a:off x="565150" y="3429000"/>
            <a:ext cx="7816850" cy="2651125"/>
            <a:chOff x="192" y="1968"/>
            <a:chExt cx="4924" cy="1670"/>
          </a:xfrm>
        </p:grpSpPr>
        <p:sp>
          <p:nvSpPr>
            <p:cNvPr id="84998" name="Oval 5"/>
            <p:cNvSpPr>
              <a:spLocks noChangeArrowheads="1"/>
            </p:cNvSpPr>
            <p:nvPr/>
          </p:nvSpPr>
          <p:spPr bwMode="auto">
            <a:xfrm>
              <a:off x="384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Oval 6"/>
            <p:cNvSpPr>
              <a:spLocks noChangeArrowheads="1"/>
            </p:cNvSpPr>
            <p:nvPr/>
          </p:nvSpPr>
          <p:spPr bwMode="auto">
            <a:xfrm>
              <a:off x="384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Oval 7"/>
            <p:cNvSpPr>
              <a:spLocks noChangeArrowheads="1"/>
            </p:cNvSpPr>
            <p:nvPr/>
          </p:nvSpPr>
          <p:spPr bwMode="auto">
            <a:xfrm>
              <a:off x="6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1" name="Oval 8"/>
            <p:cNvSpPr>
              <a:spLocks noChangeArrowheads="1"/>
            </p:cNvSpPr>
            <p:nvPr/>
          </p:nvSpPr>
          <p:spPr bwMode="auto">
            <a:xfrm>
              <a:off x="91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2" name="Oval 9"/>
            <p:cNvSpPr>
              <a:spLocks noChangeArrowheads="1"/>
            </p:cNvSpPr>
            <p:nvPr/>
          </p:nvSpPr>
          <p:spPr bwMode="auto">
            <a:xfrm>
              <a:off x="91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Oval 11"/>
            <p:cNvSpPr>
              <a:spLocks noChangeArrowheads="1"/>
            </p:cNvSpPr>
            <p:nvPr/>
          </p:nvSpPr>
          <p:spPr bwMode="auto">
            <a:xfrm>
              <a:off x="307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Oval 12"/>
            <p:cNvSpPr>
              <a:spLocks noChangeArrowheads="1"/>
            </p:cNvSpPr>
            <p:nvPr/>
          </p:nvSpPr>
          <p:spPr bwMode="auto">
            <a:xfrm>
              <a:off x="307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Oval 13"/>
            <p:cNvSpPr>
              <a:spLocks noChangeArrowheads="1"/>
            </p:cNvSpPr>
            <p:nvPr/>
          </p:nvSpPr>
          <p:spPr bwMode="auto">
            <a:xfrm>
              <a:off x="336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Oval 14"/>
            <p:cNvSpPr>
              <a:spLocks noChangeArrowheads="1"/>
            </p:cNvSpPr>
            <p:nvPr/>
          </p:nvSpPr>
          <p:spPr bwMode="auto">
            <a:xfrm>
              <a:off x="36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8" name="Oval 15"/>
            <p:cNvSpPr>
              <a:spLocks noChangeArrowheads="1"/>
            </p:cNvSpPr>
            <p:nvPr/>
          </p:nvSpPr>
          <p:spPr bwMode="auto">
            <a:xfrm>
              <a:off x="3600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6"/>
            <p:cNvSpPr>
              <a:spLocks noChangeShapeType="1"/>
            </p:cNvSpPr>
            <p:nvPr/>
          </p:nvSpPr>
          <p:spPr bwMode="auto">
            <a:xfrm>
              <a:off x="312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7"/>
            <p:cNvSpPr>
              <a:spLocks noChangeShapeType="1"/>
            </p:cNvSpPr>
            <p:nvPr/>
          </p:nvSpPr>
          <p:spPr bwMode="auto">
            <a:xfrm flipH="1">
              <a:off x="3408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Line 18"/>
            <p:cNvSpPr>
              <a:spLocks noChangeShapeType="1"/>
            </p:cNvSpPr>
            <p:nvPr/>
          </p:nvSpPr>
          <p:spPr bwMode="auto">
            <a:xfrm flipV="1">
              <a:off x="3120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2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3" name="Line 20"/>
            <p:cNvSpPr>
              <a:spLocks noChangeShapeType="1"/>
            </p:cNvSpPr>
            <p:nvPr/>
          </p:nvSpPr>
          <p:spPr bwMode="auto">
            <a:xfrm>
              <a:off x="312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Line 21"/>
            <p:cNvSpPr>
              <a:spLocks noChangeShapeType="1"/>
            </p:cNvSpPr>
            <p:nvPr/>
          </p:nvSpPr>
          <p:spPr bwMode="auto">
            <a:xfrm>
              <a:off x="3120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Line 22"/>
            <p:cNvSpPr>
              <a:spLocks noChangeShapeType="1"/>
            </p:cNvSpPr>
            <p:nvPr/>
          </p:nvSpPr>
          <p:spPr bwMode="auto">
            <a:xfrm>
              <a:off x="312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Line 23"/>
            <p:cNvSpPr>
              <a:spLocks noChangeShapeType="1"/>
            </p:cNvSpPr>
            <p:nvPr/>
          </p:nvSpPr>
          <p:spPr bwMode="auto">
            <a:xfrm>
              <a:off x="360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Line 24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Line 25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Line 26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0" name="Line 27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Line 33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Line 34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Text Box 35"/>
            <p:cNvSpPr txBox="1">
              <a:spLocks noChangeArrowheads="1"/>
            </p:cNvSpPr>
            <p:nvPr/>
          </p:nvSpPr>
          <p:spPr bwMode="auto">
            <a:xfrm>
              <a:off x="1056" y="2064"/>
              <a:ext cx="1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 Has Euler cycle</a:t>
              </a:r>
            </a:p>
          </p:txBody>
        </p:sp>
        <p:grpSp>
          <p:nvGrpSpPr>
            <p:cNvPr id="85029" name="Group 36"/>
            <p:cNvGrpSpPr>
              <a:grpSpLocks/>
            </p:cNvGrpSpPr>
            <p:nvPr/>
          </p:nvGrpSpPr>
          <p:grpSpPr bwMode="auto">
            <a:xfrm>
              <a:off x="192" y="3072"/>
              <a:ext cx="2524" cy="566"/>
              <a:chOff x="240" y="3408"/>
              <a:chExt cx="2524" cy="566"/>
            </a:xfrm>
          </p:grpSpPr>
          <p:sp>
            <p:nvSpPr>
              <p:cNvPr id="85031" name="Oval 37"/>
              <p:cNvSpPr>
                <a:spLocks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Oval 38"/>
              <p:cNvSpPr>
                <a:spLocks noChangeArrowheads="1"/>
              </p:cNvSpPr>
              <p:nvPr/>
            </p:nvSpPr>
            <p:spPr bwMode="auto">
              <a:xfrm>
                <a:off x="528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3" name="Oval 39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4" name="Oval 40"/>
              <p:cNvSpPr>
                <a:spLocks noChangeArrowheads="1"/>
              </p:cNvSpPr>
              <p:nvPr/>
            </p:nvSpPr>
            <p:spPr bwMode="auto">
              <a:xfrm>
                <a:off x="1056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5" name="Line 4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6" name="Line 42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7" name="Oval 43"/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8" name="Line 44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9" name="Line 45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0" name="Line 46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1" name="Line 47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2" name="Line 48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3" name="Line 49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4" name="Line 50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5" name="Line 5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6" name="Line 52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7" name="Line 5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8" name="Line 54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9" name="Line 55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0" name="Text Box 56"/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151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Has Euler path,</a:t>
                </a:r>
              </a:p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but no Euler cycle</a:t>
                </a:r>
              </a:p>
            </p:txBody>
          </p:sp>
        </p:grpSp>
        <p:sp>
          <p:nvSpPr>
            <p:cNvPr id="85030" name="Text Box 57"/>
            <p:cNvSpPr txBox="1">
              <a:spLocks noChangeArrowheads="1"/>
            </p:cNvSpPr>
            <p:nvPr/>
          </p:nvSpPr>
          <p:spPr bwMode="auto">
            <a:xfrm>
              <a:off x="3850" y="1968"/>
              <a:ext cx="12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No Euler cycle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no Euler path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2111480-53FC-445C-9AEA-5F4139A9A019}" type="slidenum">
              <a:rPr lang="en-US"/>
              <a:pPr>
                <a:defRPr/>
              </a:pPr>
              <a:t>82</a:t>
            </a:fld>
            <a:endParaRPr lang="en-US"/>
          </a:p>
        </p:txBody>
      </p:sp>
      <p:grpSp>
        <p:nvGrpSpPr>
          <p:cNvPr id="86020" name="Group 31"/>
          <p:cNvGrpSpPr>
            <a:grpSpLocks/>
          </p:cNvGrpSpPr>
          <p:nvPr/>
        </p:nvGrpSpPr>
        <p:grpSpPr bwMode="auto">
          <a:xfrm>
            <a:off x="428625" y="1143000"/>
            <a:ext cx="8464550" cy="5029200"/>
            <a:chOff x="238125" y="1295400"/>
            <a:chExt cx="8463788" cy="5029200"/>
          </a:xfrm>
        </p:grpSpPr>
        <p:sp>
          <p:nvSpPr>
            <p:cNvPr id="86021" name="Freeform 4"/>
            <p:cNvSpPr>
              <a:spLocks/>
            </p:cNvSpPr>
            <p:nvPr/>
          </p:nvSpPr>
          <p:spPr bwMode="auto">
            <a:xfrm>
              <a:off x="896938" y="1909763"/>
              <a:ext cx="1273175" cy="744537"/>
            </a:xfrm>
            <a:custGeom>
              <a:avLst/>
              <a:gdLst>
                <a:gd name="T0" fmla="*/ 2147483647 w 802"/>
                <a:gd name="T1" fmla="*/ 2147483647 h 469"/>
                <a:gd name="T2" fmla="*/ 2147483647 w 802"/>
                <a:gd name="T3" fmla="*/ 2147483647 h 469"/>
                <a:gd name="T4" fmla="*/ 2147483647 w 802"/>
                <a:gd name="T5" fmla="*/ 2147483647 h 469"/>
                <a:gd name="T6" fmla="*/ 2147483647 w 802"/>
                <a:gd name="T7" fmla="*/ 2147483647 h 469"/>
                <a:gd name="T8" fmla="*/ 2147483647 w 802"/>
                <a:gd name="T9" fmla="*/ 2147483647 h 469"/>
                <a:gd name="T10" fmla="*/ 2147483647 w 802"/>
                <a:gd name="T11" fmla="*/ 2147483647 h 469"/>
                <a:gd name="T12" fmla="*/ 2147483647 w 802"/>
                <a:gd name="T13" fmla="*/ 2147483647 h 469"/>
                <a:gd name="T14" fmla="*/ 2147483647 w 802"/>
                <a:gd name="T15" fmla="*/ 2147483647 h 469"/>
                <a:gd name="T16" fmla="*/ 2147483647 w 802"/>
                <a:gd name="T17" fmla="*/ 2147483647 h 469"/>
                <a:gd name="T18" fmla="*/ 2147483647 w 802"/>
                <a:gd name="T19" fmla="*/ 2147483647 h 469"/>
                <a:gd name="T20" fmla="*/ 0 w 802"/>
                <a:gd name="T21" fmla="*/ 2147483647 h 469"/>
                <a:gd name="T22" fmla="*/ 2147483647 w 802"/>
                <a:gd name="T23" fmla="*/ 2147483647 h 469"/>
                <a:gd name="T24" fmla="*/ 2147483647 w 802"/>
                <a:gd name="T25" fmla="*/ 2147483647 h 469"/>
                <a:gd name="T26" fmla="*/ 2147483647 w 802"/>
                <a:gd name="T27" fmla="*/ 2147483647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2"/>
                <a:gd name="T43" fmla="*/ 0 h 469"/>
                <a:gd name="T44" fmla="*/ 802 w 802"/>
                <a:gd name="T45" fmla="*/ 469 h 4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2" h="469">
                  <a:moveTo>
                    <a:pt x="106" y="160"/>
                  </a:moveTo>
                  <a:cubicBezTo>
                    <a:pt x="126" y="153"/>
                    <a:pt x="148" y="151"/>
                    <a:pt x="167" y="143"/>
                  </a:cubicBezTo>
                  <a:cubicBezTo>
                    <a:pt x="214" y="123"/>
                    <a:pt x="251" y="88"/>
                    <a:pt x="300" y="72"/>
                  </a:cubicBezTo>
                  <a:cubicBezTo>
                    <a:pt x="362" y="31"/>
                    <a:pt x="380" y="33"/>
                    <a:pt x="450" y="10"/>
                  </a:cubicBezTo>
                  <a:cubicBezTo>
                    <a:pt x="534" y="15"/>
                    <a:pt x="604" y="0"/>
                    <a:pt x="670" y="46"/>
                  </a:cubicBezTo>
                  <a:cubicBezTo>
                    <a:pt x="689" y="100"/>
                    <a:pt x="728" y="163"/>
                    <a:pt x="776" y="196"/>
                  </a:cubicBezTo>
                  <a:cubicBezTo>
                    <a:pt x="802" y="271"/>
                    <a:pt x="800" y="256"/>
                    <a:pt x="776" y="398"/>
                  </a:cubicBezTo>
                  <a:cubicBezTo>
                    <a:pt x="770" y="433"/>
                    <a:pt x="692" y="453"/>
                    <a:pt x="670" y="460"/>
                  </a:cubicBezTo>
                  <a:cubicBezTo>
                    <a:pt x="661" y="463"/>
                    <a:pt x="644" y="469"/>
                    <a:pt x="644" y="469"/>
                  </a:cubicBezTo>
                  <a:cubicBezTo>
                    <a:pt x="439" y="464"/>
                    <a:pt x="363" y="467"/>
                    <a:pt x="203" y="443"/>
                  </a:cubicBezTo>
                  <a:cubicBezTo>
                    <a:pt x="112" y="412"/>
                    <a:pt x="32" y="352"/>
                    <a:pt x="0" y="257"/>
                  </a:cubicBezTo>
                  <a:cubicBezTo>
                    <a:pt x="3" y="241"/>
                    <a:pt x="6" y="199"/>
                    <a:pt x="26" y="187"/>
                  </a:cubicBezTo>
                  <a:cubicBezTo>
                    <a:pt x="42" y="177"/>
                    <a:pt x="61" y="175"/>
                    <a:pt x="79" y="169"/>
                  </a:cubicBezTo>
                  <a:cubicBezTo>
                    <a:pt x="88" y="166"/>
                    <a:pt x="106" y="160"/>
                    <a:pt x="106" y="1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Freeform 5"/>
            <p:cNvSpPr>
              <a:spLocks/>
            </p:cNvSpPr>
            <p:nvPr/>
          </p:nvSpPr>
          <p:spPr bwMode="auto">
            <a:xfrm>
              <a:off x="2362200" y="1981200"/>
              <a:ext cx="2173288" cy="1371600"/>
            </a:xfrm>
            <a:custGeom>
              <a:avLst/>
              <a:gdLst>
                <a:gd name="T0" fmla="*/ 2147483647 w 1369"/>
                <a:gd name="T1" fmla="*/ 0 h 864"/>
                <a:gd name="T2" fmla="*/ 2147483647 w 1369"/>
                <a:gd name="T3" fmla="*/ 2147483647 h 864"/>
                <a:gd name="T4" fmla="*/ 2147483647 w 1369"/>
                <a:gd name="T5" fmla="*/ 2147483647 h 864"/>
                <a:gd name="T6" fmla="*/ 2147483647 w 1369"/>
                <a:gd name="T7" fmla="*/ 2147483647 h 864"/>
                <a:gd name="T8" fmla="*/ 2147483647 w 1369"/>
                <a:gd name="T9" fmla="*/ 2147483647 h 864"/>
                <a:gd name="T10" fmla="*/ 2147483647 w 1369"/>
                <a:gd name="T11" fmla="*/ 2147483647 h 864"/>
                <a:gd name="T12" fmla="*/ 2147483647 w 1369"/>
                <a:gd name="T13" fmla="*/ 2147483647 h 864"/>
                <a:gd name="T14" fmla="*/ 2147483647 w 1369"/>
                <a:gd name="T15" fmla="*/ 2147483647 h 864"/>
                <a:gd name="T16" fmla="*/ 2147483647 w 1369"/>
                <a:gd name="T17" fmla="*/ 2147483647 h 864"/>
                <a:gd name="T18" fmla="*/ 2147483647 w 1369"/>
                <a:gd name="T19" fmla="*/ 2147483647 h 864"/>
                <a:gd name="T20" fmla="*/ 2147483647 w 1369"/>
                <a:gd name="T21" fmla="*/ 2147483647 h 864"/>
                <a:gd name="T22" fmla="*/ 2147483647 w 1369"/>
                <a:gd name="T23" fmla="*/ 2147483647 h 864"/>
                <a:gd name="T24" fmla="*/ 2147483647 w 1369"/>
                <a:gd name="T25" fmla="*/ 2147483647 h 864"/>
                <a:gd name="T26" fmla="*/ 2147483647 w 1369"/>
                <a:gd name="T27" fmla="*/ 2147483647 h 864"/>
                <a:gd name="T28" fmla="*/ 2147483647 w 1369"/>
                <a:gd name="T29" fmla="*/ 2147483647 h 864"/>
                <a:gd name="T30" fmla="*/ 2147483647 w 1369"/>
                <a:gd name="T31" fmla="*/ 2147483647 h 8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69"/>
                <a:gd name="T49" fmla="*/ 0 h 864"/>
                <a:gd name="T50" fmla="*/ 1369 w 1369"/>
                <a:gd name="T51" fmla="*/ 864 h 8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69" h="864">
                  <a:moveTo>
                    <a:pt x="1114" y="0"/>
                  </a:moveTo>
                  <a:cubicBezTo>
                    <a:pt x="1098" y="47"/>
                    <a:pt x="1117" y="10"/>
                    <a:pt x="1069" y="44"/>
                  </a:cubicBezTo>
                  <a:cubicBezTo>
                    <a:pt x="1059" y="51"/>
                    <a:pt x="1054" y="64"/>
                    <a:pt x="1043" y="70"/>
                  </a:cubicBezTo>
                  <a:cubicBezTo>
                    <a:pt x="948" y="123"/>
                    <a:pt x="788" y="111"/>
                    <a:pt x="699" y="115"/>
                  </a:cubicBezTo>
                  <a:cubicBezTo>
                    <a:pt x="571" y="132"/>
                    <a:pt x="440" y="142"/>
                    <a:pt x="311" y="150"/>
                  </a:cubicBezTo>
                  <a:cubicBezTo>
                    <a:pt x="250" y="160"/>
                    <a:pt x="192" y="175"/>
                    <a:pt x="134" y="194"/>
                  </a:cubicBezTo>
                  <a:cubicBezTo>
                    <a:pt x="63" y="241"/>
                    <a:pt x="93" y="211"/>
                    <a:pt x="46" y="282"/>
                  </a:cubicBezTo>
                  <a:cubicBezTo>
                    <a:pt x="40" y="291"/>
                    <a:pt x="28" y="309"/>
                    <a:pt x="28" y="309"/>
                  </a:cubicBezTo>
                  <a:cubicBezTo>
                    <a:pt x="15" y="373"/>
                    <a:pt x="0" y="439"/>
                    <a:pt x="28" y="503"/>
                  </a:cubicBezTo>
                  <a:cubicBezTo>
                    <a:pt x="61" y="578"/>
                    <a:pt x="227" y="609"/>
                    <a:pt x="302" y="617"/>
                  </a:cubicBezTo>
                  <a:cubicBezTo>
                    <a:pt x="374" y="635"/>
                    <a:pt x="440" y="645"/>
                    <a:pt x="514" y="653"/>
                  </a:cubicBezTo>
                  <a:cubicBezTo>
                    <a:pt x="628" y="682"/>
                    <a:pt x="693" y="690"/>
                    <a:pt x="822" y="697"/>
                  </a:cubicBezTo>
                  <a:cubicBezTo>
                    <a:pt x="920" y="717"/>
                    <a:pt x="1016" y="740"/>
                    <a:pt x="1114" y="759"/>
                  </a:cubicBezTo>
                  <a:cubicBezTo>
                    <a:pt x="1153" y="767"/>
                    <a:pt x="1183" y="780"/>
                    <a:pt x="1219" y="794"/>
                  </a:cubicBezTo>
                  <a:cubicBezTo>
                    <a:pt x="1236" y="801"/>
                    <a:pt x="1272" y="811"/>
                    <a:pt x="1272" y="811"/>
                  </a:cubicBezTo>
                  <a:cubicBezTo>
                    <a:pt x="1302" y="831"/>
                    <a:pt x="1344" y="839"/>
                    <a:pt x="1369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3" name="Freeform 6"/>
            <p:cNvSpPr>
              <a:spLocks/>
            </p:cNvSpPr>
            <p:nvPr/>
          </p:nvSpPr>
          <p:spPr bwMode="auto">
            <a:xfrm>
              <a:off x="266700" y="1744663"/>
              <a:ext cx="3836988" cy="536575"/>
            </a:xfrm>
            <a:custGeom>
              <a:avLst/>
              <a:gdLst>
                <a:gd name="T0" fmla="*/ 0 w 2417"/>
                <a:gd name="T1" fmla="*/ 2147483647 h 338"/>
                <a:gd name="T2" fmla="*/ 2147483647 w 2417"/>
                <a:gd name="T3" fmla="*/ 2147483647 h 338"/>
                <a:gd name="T4" fmla="*/ 2147483647 w 2417"/>
                <a:gd name="T5" fmla="*/ 2147483647 h 338"/>
                <a:gd name="T6" fmla="*/ 2147483647 w 2417"/>
                <a:gd name="T7" fmla="*/ 2147483647 h 338"/>
                <a:gd name="T8" fmla="*/ 2147483647 w 2417"/>
                <a:gd name="T9" fmla="*/ 2147483647 h 338"/>
                <a:gd name="T10" fmla="*/ 2147483647 w 2417"/>
                <a:gd name="T11" fmla="*/ 2147483647 h 338"/>
                <a:gd name="T12" fmla="*/ 2147483647 w 2417"/>
                <a:gd name="T13" fmla="*/ 2147483647 h 338"/>
                <a:gd name="T14" fmla="*/ 2147483647 w 2417"/>
                <a:gd name="T15" fmla="*/ 2147483647 h 338"/>
                <a:gd name="T16" fmla="*/ 2147483647 w 2417"/>
                <a:gd name="T17" fmla="*/ 2147483647 h 338"/>
                <a:gd name="T18" fmla="*/ 2147483647 w 2417"/>
                <a:gd name="T19" fmla="*/ 2147483647 h 338"/>
                <a:gd name="T20" fmla="*/ 2147483647 w 2417"/>
                <a:gd name="T21" fmla="*/ 2147483647 h 338"/>
                <a:gd name="T22" fmla="*/ 2147483647 w 2417"/>
                <a:gd name="T23" fmla="*/ 2147483647 h 338"/>
                <a:gd name="T24" fmla="*/ 2147483647 w 2417"/>
                <a:gd name="T25" fmla="*/ 2147483647 h 338"/>
                <a:gd name="T26" fmla="*/ 2147483647 w 2417"/>
                <a:gd name="T27" fmla="*/ 0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17"/>
                <a:gd name="T43" fmla="*/ 0 h 338"/>
                <a:gd name="T44" fmla="*/ 2417 w 2417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17" h="338">
                  <a:moveTo>
                    <a:pt x="0" y="308"/>
                  </a:moveTo>
                  <a:cubicBezTo>
                    <a:pt x="18" y="311"/>
                    <a:pt x="36" y="313"/>
                    <a:pt x="53" y="317"/>
                  </a:cubicBezTo>
                  <a:cubicBezTo>
                    <a:pt x="71" y="322"/>
                    <a:pt x="106" y="335"/>
                    <a:pt x="106" y="335"/>
                  </a:cubicBezTo>
                  <a:cubicBezTo>
                    <a:pt x="157" y="331"/>
                    <a:pt x="221" y="338"/>
                    <a:pt x="264" y="300"/>
                  </a:cubicBezTo>
                  <a:cubicBezTo>
                    <a:pt x="283" y="283"/>
                    <a:pt x="299" y="265"/>
                    <a:pt x="317" y="247"/>
                  </a:cubicBezTo>
                  <a:cubicBezTo>
                    <a:pt x="326" y="238"/>
                    <a:pt x="332" y="224"/>
                    <a:pt x="344" y="220"/>
                  </a:cubicBezTo>
                  <a:cubicBezTo>
                    <a:pt x="437" y="188"/>
                    <a:pt x="519" y="128"/>
                    <a:pt x="608" y="88"/>
                  </a:cubicBezTo>
                  <a:cubicBezTo>
                    <a:pt x="678" y="57"/>
                    <a:pt x="755" y="50"/>
                    <a:pt x="829" y="35"/>
                  </a:cubicBezTo>
                  <a:cubicBezTo>
                    <a:pt x="923" y="38"/>
                    <a:pt x="1017" y="37"/>
                    <a:pt x="1111" y="44"/>
                  </a:cubicBezTo>
                  <a:cubicBezTo>
                    <a:pt x="1129" y="45"/>
                    <a:pt x="1164" y="61"/>
                    <a:pt x="1164" y="61"/>
                  </a:cubicBezTo>
                  <a:cubicBezTo>
                    <a:pt x="1227" y="156"/>
                    <a:pt x="1381" y="157"/>
                    <a:pt x="1482" y="167"/>
                  </a:cubicBezTo>
                  <a:cubicBezTo>
                    <a:pt x="1647" y="159"/>
                    <a:pt x="1812" y="144"/>
                    <a:pt x="1976" y="123"/>
                  </a:cubicBezTo>
                  <a:cubicBezTo>
                    <a:pt x="2082" y="96"/>
                    <a:pt x="2186" y="67"/>
                    <a:pt x="2294" y="53"/>
                  </a:cubicBezTo>
                  <a:cubicBezTo>
                    <a:pt x="2331" y="27"/>
                    <a:pt x="2384" y="29"/>
                    <a:pt x="241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Freeform 7"/>
            <p:cNvSpPr>
              <a:spLocks/>
            </p:cNvSpPr>
            <p:nvPr/>
          </p:nvSpPr>
          <p:spPr bwMode="auto">
            <a:xfrm>
              <a:off x="238125" y="2500313"/>
              <a:ext cx="4230688" cy="1135062"/>
            </a:xfrm>
            <a:custGeom>
              <a:avLst/>
              <a:gdLst>
                <a:gd name="T0" fmla="*/ 0 w 2665"/>
                <a:gd name="T1" fmla="*/ 0 h 715"/>
                <a:gd name="T2" fmla="*/ 2147483647 w 2665"/>
                <a:gd name="T3" fmla="*/ 2147483647 h 715"/>
                <a:gd name="T4" fmla="*/ 2147483647 w 2665"/>
                <a:gd name="T5" fmla="*/ 2147483647 h 715"/>
                <a:gd name="T6" fmla="*/ 2147483647 w 2665"/>
                <a:gd name="T7" fmla="*/ 2147483647 h 715"/>
                <a:gd name="T8" fmla="*/ 2147483647 w 2665"/>
                <a:gd name="T9" fmla="*/ 2147483647 h 715"/>
                <a:gd name="T10" fmla="*/ 2147483647 w 2665"/>
                <a:gd name="T11" fmla="*/ 2147483647 h 715"/>
                <a:gd name="T12" fmla="*/ 2147483647 w 2665"/>
                <a:gd name="T13" fmla="*/ 2147483647 h 715"/>
                <a:gd name="T14" fmla="*/ 2147483647 w 2665"/>
                <a:gd name="T15" fmla="*/ 2147483647 h 715"/>
                <a:gd name="T16" fmla="*/ 2147483647 w 2665"/>
                <a:gd name="T17" fmla="*/ 2147483647 h 715"/>
                <a:gd name="T18" fmla="*/ 2147483647 w 2665"/>
                <a:gd name="T19" fmla="*/ 2147483647 h 715"/>
                <a:gd name="T20" fmla="*/ 2147483647 w 2665"/>
                <a:gd name="T21" fmla="*/ 2147483647 h 715"/>
                <a:gd name="T22" fmla="*/ 2147483647 w 2665"/>
                <a:gd name="T23" fmla="*/ 2147483647 h 715"/>
                <a:gd name="T24" fmla="*/ 2147483647 w 2665"/>
                <a:gd name="T25" fmla="*/ 2147483647 h 715"/>
                <a:gd name="T26" fmla="*/ 2147483647 w 2665"/>
                <a:gd name="T27" fmla="*/ 2147483647 h 715"/>
                <a:gd name="T28" fmla="*/ 2147483647 w 2665"/>
                <a:gd name="T29" fmla="*/ 2147483647 h 715"/>
                <a:gd name="T30" fmla="*/ 2147483647 w 2665"/>
                <a:gd name="T31" fmla="*/ 2147483647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5"/>
                <a:gd name="T49" fmla="*/ 0 h 715"/>
                <a:gd name="T50" fmla="*/ 2665 w 2665"/>
                <a:gd name="T51" fmla="*/ 715 h 7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5" h="715">
                  <a:moveTo>
                    <a:pt x="0" y="0"/>
                  </a:moveTo>
                  <a:cubicBezTo>
                    <a:pt x="56" y="8"/>
                    <a:pt x="182" y="22"/>
                    <a:pt x="229" y="53"/>
                  </a:cubicBezTo>
                  <a:cubicBezTo>
                    <a:pt x="271" y="81"/>
                    <a:pt x="246" y="68"/>
                    <a:pt x="309" y="88"/>
                  </a:cubicBezTo>
                  <a:cubicBezTo>
                    <a:pt x="351" y="102"/>
                    <a:pt x="382" y="136"/>
                    <a:pt x="424" y="150"/>
                  </a:cubicBezTo>
                  <a:cubicBezTo>
                    <a:pt x="482" y="193"/>
                    <a:pt x="556" y="210"/>
                    <a:pt x="626" y="229"/>
                  </a:cubicBezTo>
                  <a:cubicBezTo>
                    <a:pt x="803" y="277"/>
                    <a:pt x="991" y="276"/>
                    <a:pt x="1173" y="282"/>
                  </a:cubicBezTo>
                  <a:cubicBezTo>
                    <a:pt x="1213" y="296"/>
                    <a:pt x="1242" y="311"/>
                    <a:pt x="1279" y="326"/>
                  </a:cubicBezTo>
                  <a:cubicBezTo>
                    <a:pt x="1301" y="335"/>
                    <a:pt x="1320" y="332"/>
                    <a:pt x="1341" y="344"/>
                  </a:cubicBezTo>
                  <a:cubicBezTo>
                    <a:pt x="1359" y="354"/>
                    <a:pt x="1379" y="364"/>
                    <a:pt x="1394" y="379"/>
                  </a:cubicBezTo>
                  <a:cubicBezTo>
                    <a:pt x="1403" y="388"/>
                    <a:pt x="1410" y="399"/>
                    <a:pt x="1421" y="406"/>
                  </a:cubicBezTo>
                  <a:cubicBezTo>
                    <a:pt x="1425" y="408"/>
                    <a:pt x="1469" y="422"/>
                    <a:pt x="1473" y="423"/>
                  </a:cubicBezTo>
                  <a:cubicBezTo>
                    <a:pt x="1562" y="483"/>
                    <a:pt x="1660" y="479"/>
                    <a:pt x="1765" y="485"/>
                  </a:cubicBezTo>
                  <a:cubicBezTo>
                    <a:pt x="1830" y="508"/>
                    <a:pt x="1899" y="520"/>
                    <a:pt x="1968" y="529"/>
                  </a:cubicBezTo>
                  <a:cubicBezTo>
                    <a:pt x="2062" y="562"/>
                    <a:pt x="2161" y="592"/>
                    <a:pt x="2259" y="609"/>
                  </a:cubicBezTo>
                  <a:cubicBezTo>
                    <a:pt x="2358" y="643"/>
                    <a:pt x="2457" y="669"/>
                    <a:pt x="2559" y="688"/>
                  </a:cubicBezTo>
                  <a:cubicBezTo>
                    <a:pt x="2596" y="695"/>
                    <a:pt x="2628" y="715"/>
                    <a:pt x="2665" y="7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Rectangle 8"/>
            <p:cNvSpPr>
              <a:spLocks noChangeArrowheads="1"/>
            </p:cNvSpPr>
            <p:nvPr/>
          </p:nvSpPr>
          <p:spPr bwMode="auto">
            <a:xfrm>
              <a:off x="1066800" y="1752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6" name="Rectangle 9"/>
            <p:cNvSpPr>
              <a:spLocks noChangeArrowheads="1"/>
            </p:cNvSpPr>
            <p:nvPr/>
          </p:nvSpPr>
          <p:spPr bwMode="auto">
            <a:xfrm>
              <a:off x="1676400" y="16002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Rectangle 10"/>
            <p:cNvSpPr>
              <a:spLocks noChangeArrowheads="1"/>
            </p:cNvSpPr>
            <p:nvPr/>
          </p:nvSpPr>
          <p:spPr bwMode="auto">
            <a:xfrm>
              <a:off x="11430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8" name="Rectangle 11"/>
            <p:cNvSpPr>
              <a:spLocks noChangeArrowheads="1"/>
            </p:cNvSpPr>
            <p:nvPr/>
          </p:nvSpPr>
          <p:spPr bwMode="auto">
            <a:xfrm>
              <a:off x="16764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Rectangle 12"/>
            <p:cNvSpPr>
              <a:spLocks noChangeArrowheads="1"/>
            </p:cNvSpPr>
            <p:nvPr/>
          </p:nvSpPr>
          <p:spPr bwMode="auto">
            <a:xfrm>
              <a:off x="3048000" y="18288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Rectangle 13"/>
            <p:cNvSpPr>
              <a:spLocks noChangeArrowheads="1"/>
            </p:cNvSpPr>
            <p:nvPr/>
          </p:nvSpPr>
          <p:spPr bwMode="auto">
            <a:xfrm>
              <a:off x="3048000" y="2895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Rectangle 14"/>
            <p:cNvSpPr>
              <a:spLocks noChangeArrowheads="1"/>
            </p:cNvSpPr>
            <p:nvPr/>
          </p:nvSpPr>
          <p:spPr bwMode="auto">
            <a:xfrm>
              <a:off x="2057400" y="2362200"/>
              <a:ext cx="533400" cy="152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71498" y="21336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57236" y="12954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28657" y="3200400"/>
              <a:ext cx="3873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00133" y="23622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6036" name="Text Box 19"/>
            <p:cNvSpPr txBox="1">
              <a:spLocks noChangeArrowheads="1"/>
            </p:cNvSpPr>
            <p:nvPr/>
          </p:nvSpPr>
          <p:spPr bwMode="auto">
            <a:xfrm>
              <a:off x="4381500" y="1524000"/>
              <a:ext cx="4320413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</a:rPr>
                <a:t>Is it possible to start at some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location, travel across all the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bridges without crossing any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 twice, and return to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the same starting point?</a:t>
              </a:r>
            </a:p>
          </p:txBody>
        </p:sp>
        <p:sp>
          <p:nvSpPr>
            <p:cNvPr id="86037" name="Text Box 20"/>
            <p:cNvSpPr txBox="1">
              <a:spLocks noChangeArrowheads="1"/>
            </p:cNvSpPr>
            <p:nvPr/>
          </p:nvSpPr>
          <p:spPr bwMode="auto">
            <a:xfrm>
              <a:off x="1511300" y="5791200"/>
              <a:ext cx="4622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Rephrasing in terms of Euler cycles:</a:t>
              </a:r>
            </a:p>
          </p:txBody>
        </p:sp>
        <p:grpSp>
          <p:nvGrpSpPr>
            <p:cNvPr id="86038" name="Group 21"/>
            <p:cNvGrpSpPr>
              <a:grpSpLocks/>
            </p:cNvGrpSpPr>
            <p:nvPr/>
          </p:nvGrpSpPr>
          <p:grpSpPr bwMode="auto">
            <a:xfrm>
              <a:off x="5470525" y="3676650"/>
              <a:ext cx="2454275" cy="2647950"/>
              <a:chOff x="2928" y="2496"/>
              <a:chExt cx="1546" cy="1668"/>
            </a:xfrm>
          </p:grpSpPr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1546" cy="166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dirty="0">
                    <a:latin typeface="Times New Roman" pitchFamily="18" charset="0"/>
                  </a:rPr>
                  <a:t>          </a:t>
                </a: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                        D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 B</a:t>
                </a:r>
              </a:p>
            </p:txBody>
          </p:sp>
          <p:sp>
            <p:nvSpPr>
              <p:cNvPr id="86041" name="Line 23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2" name="Line 24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Line 25"/>
              <p:cNvSpPr>
                <a:spLocks noChangeShapeType="1"/>
              </p:cNvSpPr>
              <p:nvPr/>
            </p:nvSpPr>
            <p:spPr bwMode="auto">
              <a:xfrm flipH="1">
                <a:off x="3600" y="331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Freeform 26"/>
              <p:cNvSpPr>
                <a:spLocks/>
              </p:cNvSpPr>
              <p:nvPr/>
            </p:nvSpPr>
            <p:spPr bwMode="auto">
              <a:xfrm>
                <a:off x="3072" y="2688"/>
                <a:ext cx="384" cy="528"/>
              </a:xfrm>
              <a:custGeom>
                <a:avLst/>
                <a:gdLst>
                  <a:gd name="T0" fmla="*/ 0 w 384"/>
                  <a:gd name="T1" fmla="*/ 528 h 528"/>
                  <a:gd name="T2" fmla="*/ 96 w 384"/>
                  <a:gd name="T3" fmla="*/ 192 h 528"/>
                  <a:gd name="T4" fmla="*/ 384 w 384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528"/>
                    </a:moveTo>
                    <a:cubicBezTo>
                      <a:pt x="16" y="404"/>
                      <a:pt x="32" y="280"/>
                      <a:pt x="96" y="192"/>
                    </a:cubicBezTo>
                    <a:cubicBezTo>
                      <a:pt x="160" y="104"/>
                      <a:pt x="272" y="52"/>
                      <a:pt x="384" y="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Freeform 27"/>
              <p:cNvSpPr>
                <a:spLocks/>
              </p:cNvSpPr>
              <p:nvPr/>
            </p:nvSpPr>
            <p:spPr bwMode="auto">
              <a:xfrm>
                <a:off x="3072" y="2736"/>
                <a:ext cx="400" cy="528"/>
              </a:xfrm>
              <a:custGeom>
                <a:avLst/>
                <a:gdLst>
                  <a:gd name="T0" fmla="*/ 384 w 400"/>
                  <a:gd name="T1" fmla="*/ 0 h 528"/>
                  <a:gd name="T2" fmla="*/ 336 w 400"/>
                  <a:gd name="T3" fmla="*/ 240 h 528"/>
                  <a:gd name="T4" fmla="*/ 0 w 400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28"/>
                  <a:gd name="T11" fmla="*/ 400 w 40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28">
                    <a:moveTo>
                      <a:pt x="384" y="0"/>
                    </a:moveTo>
                    <a:cubicBezTo>
                      <a:pt x="392" y="76"/>
                      <a:pt x="400" y="152"/>
                      <a:pt x="336" y="240"/>
                    </a:cubicBezTo>
                    <a:cubicBezTo>
                      <a:pt x="272" y="328"/>
                      <a:pt x="136" y="428"/>
                      <a:pt x="0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6" name="Freeform 28"/>
              <p:cNvSpPr>
                <a:spLocks/>
              </p:cNvSpPr>
              <p:nvPr/>
            </p:nvSpPr>
            <p:spPr bwMode="auto">
              <a:xfrm>
                <a:off x="3072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96 w 384"/>
                  <a:gd name="T3" fmla="*/ 336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16" y="124"/>
                      <a:pt x="32" y="248"/>
                      <a:pt x="96" y="336"/>
                    </a:cubicBezTo>
                    <a:cubicBezTo>
                      <a:pt x="160" y="424"/>
                      <a:pt x="272" y="476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Freeform 29"/>
              <p:cNvSpPr>
                <a:spLocks/>
              </p:cNvSpPr>
              <p:nvPr/>
            </p:nvSpPr>
            <p:spPr bwMode="auto">
              <a:xfrm>
                <a:off x="3120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240 w 384"/>
                  <a:gd name="T3" fmla="*/ 144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88" y="28"/>
                      <a:pt x="176" y="56"/>
                      <a:pt x="240" y="144"/>
                    </a:cubicBezTo>
                    <a:cubicBezTo>
                      <a:pt x="304" y="232"/>
                      <a:pt x="344" y="380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9" name="Text Box 30"/>
            <p:cNvSpPr txBox="1">
              <a:spLocks noChangeArrowheads="1"/>
            </p:cNvSpPr>
            <p:nvPr/>
          </p:nvSpPr>
          <p:spPr bwMode="auto">
            <a:xfrm>
              <a:off x="381000" y="3932238"/>
              <a:ext cx="464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Kneiphof island on Pregel river and  7 bridges built in 18-th century in Königsberg town (Kaliningrad).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BB331E-43FA-4E60-B13F-9E0606538E2A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1828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Undirected 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5486400"/>
            <a:ext cx="624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Checking  whether an undirected  graph having Euler cycle/Euler path or not will be easily implemented.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3DACF91-D8AB-405E-B3EE-B9B0B2FC510C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81000" y="1335088"/>
            <a:ext cx="86788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- A connected directed multigraph has an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>
                <a:latin typeface="Times New Roman" pitchFamily="18" charset="0"/>
              </a:rPr>
              <a:t>if and only if deg+(v) = deg-(v) for all vertex v.</a:t>
            </a:r>
          </a:p>
          <a:p>
            <a:pPr eaLnBrk="0" hangingPunct="0"/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- </a:t>
            </a:r>
            <a:r>
              <a:rPr lang="en-US" sz="2800">
                <a:latin typeface="Times New Roman" pitchFamily="18" charset="0"/>
              </a:rPr>
              <a:t>A connected directed multigraph has an </a:t>
            </a:r>
            <a:r>
              <a:rPr lang="en-US" sz="2800" b="1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>
                <a:latin typeface="Times New Roman" pitchFamily="18" charset="0"/>
              </a:rPr>
              <a:t>if and only if it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has exactly two vertices u and  v in which one vertex having deg+(u) – deg-(v) = +1 and deg+(u) – deg-(v) = -1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4114800"/>
            <a:ext cx="1447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Directed graph</a:t>
            </a:r>
          </a:p>
        </p:txBody>
      </p:sp>
      <p:pic>
        <p:nvPicPr>
          <p:cNvPr id="880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3997325"/>
            <a:ext cx="6970712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410200" y="40386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1,2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4475493-F22A-4307-B041-29163BE3993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89093" name="Rectangle 69"/>
          <p:cNvSpPr>
            <a:spLocks noChangeArrowheads="1"/>
          </p:cNvSpPr>
          <p:nvPr/>
        </p:nvSpPr>
        <p:spPr bwMode="auto">
          <a:xfrm>
            <a:off x="228600" y="990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Necessary and sufficient conditions for Euler cycles/ Euler path</a:t>
            </a:r>
            <a:endParaRPr lang="en-US" sz="2000"/>
          </a:p>
        </p:txBody>
      </p:sp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290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2133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43880B5-99CB-4880-A238-766031A13FB0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Euler: Main Idea: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in a cycle: all vertices having degree of two (even)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Connect 2 cysles: All vertices having even degree.</a:t>
            </a:r>
          </a:p>
          <a:p>
            <a:pPr eaLnBrk="0" hangingPunct="0"/>
            <a:r>
              <a:rPr lang="en-US" sz="2400" b="1" i="1">
                <a:latin typeface="Times New Roman" pitchFamily="18" charset="0"/>
                <a:sym typeface="Wingdings" pitchFamily="2" charset="2"/>
              </a:rPr>
              <a:t> Euler cycle is an association of cycle components</a:t>
            </a:r>
            <a:endParaRPr lang="en-US" sz="2400" b="1">
              <a:latin typeface="Times New Roman" pitchFamily="18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5791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36B0FF7-FF1C-48E6-98BF-25C258429990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152400" y="1257300"/>
            <a:ext cx="8918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//Input: Connected graph </a:t>
            </a:r>
            <a:r>
              <a:rPr lang="en-US" sz="2400" i="1">
                <a:latin typeface="Times New Roman" pitchFamily="18" charset="0"/>
              </a:rPr>
              <a:t>G </a:t>
            </a:r>
            <a:r>
              <a:rPr lang="en-US" sz="2400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//Output: Euler cycle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Construct a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in </a:t>
            </a:r>
            <a:r>
              <a:rPr lang="en-US" sz="2400" i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 to get subgraph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while </a:t>
            </a:r>
            <a:r>
              <a:rPr lang="en-US" sz="2400" i="1">
                <a:latin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</a:rPr>
              <a:t> has edges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       find a non-isolated vertex </a:t>
            </a:r>
            <a:r>
              <a:rPr lang="en-US" sz="2400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that is both in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and in </a:t>
            </a:r>
            <a:r>
              <a:rPr lang="en-US" sz="2400" i="1">
                <a:latin typeface="Times New Roman" pitchFamily="18" charset="0"/>
              </a:rPr>
              <a:t>H 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//the existence of such a vertex is guaranteed by </a:t>
            </a:r>
            <a:r>
              <a:rPr lang="en-US" sz="2400" i="1">
                <a:latin typeface="Times New Roman" pitchFamily="18" charset="0"/>
              </a:rPr>
              <a:t>G’</a:t>
            </a:r>
            <a:r>
              <a:rPr lang="en-US" sz="2400">
                <a:latin typeface="Times New Roman" pitchFamily="18" charset="0"/>
              </a:rPr>
              <a:t>s connectivity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construct </a:t>
            </a:r>
            <a:r>
              <a:rPr lang="en-US" sz="2400" i="1">
                <a:latin typeface="Times New Roman" pitchFamily="18" charset="0"/>
              </a:rPr>
              <a:t>subcycle </a:t>
            </a:r>
            <a:r>
              <a:rPr lang="en-US" sz="2400">
                <a:latin typeface="Times New Roman" pitchFamily="18" charset="0"/>
              </a:rPr>
              <a:t>in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splice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 sz="2400">
                <a:latin typeface="Times New Roman" pitchFamily="18" charset="0"/>
              </a:rPr>
              <a:t> into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at </a:t>
            </a:r>
            <a:r>
              <a:rPr lang="en-US" sz="2400" i="1">
                <a:latin typeface="Times New Roman" pitchFamily="18" charset="0"/>
              </a:rPr>
              <a:t>v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H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return </a:t>
            </a:r>
            <a:r>
              <a:rPr lang="en-US" sz="2400" i="1">
                <a:latin typeface="Times New Roman" pitchFamily="18" charset="0"/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8.7- Euler Cycles…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solidFill>
                  <a:srgbClr val="CC3300"/>
                </a:solidFill>
              </a:rPr>
              <a:t>Algorithm for finding an Euler cycle from the vertex X using stack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7306855-986D-4A7D-8E0C-D375E7890FD1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457200" y="1849438"/>
            <a:ext cx="8382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Algorithm  </a:t>
            </a:r>
            <a:r>
              <a:rPr lang="en-US" i="1">
                <a:latin typeface="Times New Roman" pitchFamily="18" charset="0"/>
              </a:rPr>
              <a:t>Euler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//Input: Connected graph </a:t>
            </a:r>
            <a:r>
              <a:rPr lang="en-US" i="1">
                <a:latin typeface="Times New Roman" pitchFamily="18" charset="0"/>
              </a:rPr>
              <a:t>G </a:t>
            </a:r>
            <a:r>
              <a:rPr lang="en-US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//Output: Euler cycle</a:t>
            </a:r>
            <a:br>
              <a:rPr lang="en-US">
                <a:latin typeface="Times New Roman" pitchFamily="18" charset="0"/>
              </a:rPr>
            </a:br>
            <a:endParaRPr lang="en-US">
              <a:latin typeface="Times New Roman" pitchFamily="18" charset="0"/>
            </a:endParaRPr>
          </a:p>
          <a:p>
            <a:r>
              <a:rPr lang="en-US" altLang="ko-KR">
                <a:ea typeface="굴림" pitchFamily="34" charset="-127"/>
              </a:rPr>
              <a:t>declare a stack S of characters (vertex labels)</a:t>
            </a:r>
          </a:p>
          <a:p>
            <a:r>
              <a:rPr lang="en-US" altLang="ko-KR">
                <a:ea typeface="굴림" pitchFamily="34" charset="-127"/>
              </a:rPr>
              <a:t>declare empty array E (which will contain Euler cycle)</a:t>
            </a:r>
          </a:p>
          <a:p>
            <a:r>
              <a:rPr lang="en-US" altLang="ko-KR">
                <a:ea typeface="굴림" pitchFamily="34" charset="-127"/>
              </a:rPr>
              <a:t>push the vertex X to S</a:t>
            </a:r>
          </a:p>
          <a:p>
            <a:r>
              <a:rPr lang="en-US" altLang="ko-KR">
                <a:ea typeface="굴림" pitchFamily="34" charset="-127"/>
              </a:rPr>
              <a:t>while(S is not empty) {</a:t>
            </a:r>
          </a:p>
          <a:p>
            <a:r>
              <a:rPr lang="en-US" altLang="ko-KR">
                <a:ea typeface="굴림" pitchFamily="34" charset="-127"/>
              </a:rPr>
              <a:t>    ch = top element of the stack S </a:t>
            </a:r>
          </a:p>
          <a:p>
            <a:r>
              <a:rPr lang="en-US" altLang="ko-KR">
                <a:ea typeface="굴림" pitchFamily="34" charset="-127"/>
              </a:rPr>
              <a:t>    if (ch is isolated) then remove it from the stack and put it to E</a:t>
            </a:r>
          </a:p>
          <a:p>
            <a:r>
              <a:rPr lang="en-US" altLang="ko-KR">
                <a:ea typeface="굴림" pitchFamily="34" charset="-127"/>
              </a:rPr>
              <a:t>   else</a:t>
            </a:r>
          </a:p>
          <a:p>
            <a:r>
              <a:rPr lang="en-US" altLang="ko-KR">
                <a:ea typeface="굴림" pitchFamily="34" charset="-127"/>
              </a:rPr>
              <a:t>       select the first vertex Y (</a:t>
            </a:r>
            <a:r>
              <a:rPr lang="en-US" altLang="ko-KR" i="1">
                <a:ea typeface="굴림" pitchFamily="34" charset="-127"/>
              </a:rPr>
              <a:t>by alphabet order)</a:t>
            </a:r>
            <a:r>
              <a:rPr lang="en-US" altLang="ko-KR">
                <a:ea typeface="굴림" pitchFamily="34" charset="-127"/>
              </a:rPr>
              <a:t>, which is adjacent</a:t>
            </a:r>
          </a:p>
          <a:p>
            <a:r>
              <a:rPr lang="en-US" altLang="ko-KR">
                <a:ea typeface="굴림" pitchFamily="34" charset="-127"/>
              </a:rPr>
              <a:t>       to ch, push  Y  to S and remove the edge (ch,Y) from the graph   </a:t>
            </a:r>
          </a:p>
          <a:p>
            <a:r>
              <a:rPr lang="en-US" altLang="ko-KR">
                <a:ea typeface="굴림" pitchFamily="34" charset="-127"/>
              </a:rPr>
              <a:t> }</a:t>
            </a:r>
          </a:p>
          <a:p>
            <a:r>
              <a:rPr lang="en-US" altLang="ko-KR">
                <a:ea typeface="굴림" pitchFamily="34" charset="-127"/>
              </a:rPr>
              <a:t> the last array E obtained is an Euler cycle of the graph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8.8- Hamilton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8A9AE82-2C26-4594-BE09-719DAAC83C33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9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cycle</a:t>
            </a:r>
            <a:r>
              <a:rPr lang="en-US" sz="2400">
                <a:latin typeface="Times New Roman" pitchFamily="18" charset="0"/>
              </a:rPr>
              <a:t>: visits every vertex of the graph exactly once before  returning, as the last step, to the starting  vertex.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227013" y="2057400"/>
            <a:ext cx="1468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9900"/>
                </a:solidFill>
                <a:latin typeface="Times New Roman" pitchFamily="18" charset="0"/>
              </a:rPr>
              <a:t>Examples</a:t>
            </a:r>
            <a:r>
              <a:rPr lang="en-US" sz="2400">
                <a:latin typeface="Times New Roman" pitchFamily="18" charset="0"/>
              </a:rPr>
              <a:t>:</a:t>
            </a:r>
          </a:p>
        </p:txBody>
      </p:sp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5105400" y="1981200"/>
            <a:ext cx="1981200" cy="838200"/>
            <a:chOff x="624" y="3024"/>
            <a:chExt cx="1248" cy="528"/>
          </a:xfrm>
        </p:grpSpPr>
        <p:sp>
          <p:nvSpPr>
            <p:cNvPr id="93206" name="Oval 6"/>
            <p:cNvSpPr>
              <a:spLocks noChangeArrowheads="1"/>
            </p:cNvSpPr>
            <p:nvPr/>
          </p:nvSpPr>
          <p:spPr bwMode="auto">
            <a:xfrm>
              <a:off x="6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Oval 7"/>
            <p:cNvSpPr>
              <a:spLocks noChangeArrowheads="1"/>
            </p:cNvSpPr>
            <p:nvPr/>
          </p:nvSpPr>
          <p:spPr bwMode="auto">
            <a:xfrm>
              <a:off x="6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Oval 8"/>
            <p:cNvSpPr>
              <a:spLocks noChangeArrowheads="1"/>
            </p:cNvSpPr>
            <p:nvPr/>
          </p:nvSpPr>
          <p:spPr bwMode="auto">
            <a:xfrm>
              <a:off x="18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9" name="Oval 9"/>
            <p:cNvSpPr>
              <a:spLocks noChangeArrowheads="1"/>
            </p:cNvSpPr>
            <p:nvPr/>
          </p:nvSpPr>
          <p:spPr bwMode="auto">
            <a:xfrm>
              <a:off x="12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0" name="Oval 10"/>
            <p:cNvSpPr>
              <a:spLocks noChangeArrowheads="1"/>
            </p:cNvSpPr>
            <p:nvPr/>
          </p:nvSpPr>
          <p:spPr bwMode="auto">
            <a:xfrm>
              <a:off x="18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1" name="Line 11"/>
            <p:cNvSpPr>
              <a:spLocks noChangeShapeType="1"/>
            </p:cNvSpPr>
            <p:nvPr/>
          </p:nvSpPr>
          <p:spPr bwMode="auto">
            <a:xfrm>
              <a:off x="672" y="307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12"/>
            <p:cNvSpPr>
              <a:spLocks noChangeShapeType="1"/>
            </p:cNvSpPr>
            <p:nvPr/>
          </p:nvSpPr>
          <p:spPr bwMode="auto">
            <a:xfrm>
              <a:off x="672" y="355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Line 13"/>
            <p:cNvSpPr>
              <a:spLocks noChangeShapeType="1"/>
            </p:cNvSpPr>
            <p:nvPr/>
          </p:nvSpPr>
          <p:spPr bwMode="auto">
            <a:xfrm>
              <a:off x="672" y="3072"/>
              <a:ext cx="57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14"/>
            <p:cNvSpPr>
              <a:spLocks noChangeShapeType="1"/>
            </p:cNvSpPr>
            <p:nvPr/>
          </p:nvSpPr>
          <p:spPr bwMode="auto">
            <a:xfrm flipH="1">
              <a:off x="672" y="3312"/>
              <a:ext cx="57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Line 15"/>
            <p:cNvSpPr>
              <a:spLocks noChangeShapeType="1"/>
            </p:cNvSpPr>
            <p:nvPr/>
          </p:nvSpPr>
          <p:spPr bwMode="auto">
            <a:xfrm flipV="1">
              <a:off x="1296" y="30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6" name="Line 16"/>
            <p:cNvSpPr>
              <a:spLocks noChangeShapeType="1"/>
            </p:cNvSpPr>
            <p:nvPr/>
          </p:nvSpPr>
          <p:spPr bwMode="auto">
            <a:xfrm>
              <a:off x="1296" y="33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Line 17"/>
            <p:cNvSpPr>
              <a:spLocks noChangeShapeType="1"/>
            </p:cNvSpPr>
            <p:nvPr/>
          </p:nvSpPr>
          <p:spPr bwMode="auto">
            <a:xfrm>
              <a:off x="1824" y="3072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3191" name="Picture 18"/>
          <p:cNvPicPr>
            <a:picLocks noChangeAspect="1" noChangeArrowheads="1"/>
          </p:cNvPicPr>
          <p:nvPr/>
        </p:nvPicPr>
        <p:blipFill>
          <a:blip r:embed="rId2" cstate="print"/>
          <a:srcRect l="28751" t="21001" r="30624" b="45000"/>
          <a:stretch>
            <a:fillRect/>
          </a:stretch>
        </p:blipFill>
        <p:spPr bwMode="auto">
          <a:xfrm>
            <a:off x="2208213" y="29718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3192" name="Group 19"/>
          <p:cNvGrpSpPr>
            <a:grpSpLocks/>
          </p:cNvGrpSpPr>
          <p:nvPr/>
        </p:nvGrpSpPr>
        <p:grpSpPr bwMode="auto">
          <a:xfrm>
            <a:off x="2362200" y="1981200"/>
            <a:ext cx="1981200" cy="838200"/>
            <a:chOff x="1536" y="1824"/>
            <a:chExt cx="1248" cy="528"/>
          </a:xfrm>
        </p:grpSpPr>
        <p:sp>
          <p:nvSpPr>
            <p:cNvPr id="93194" name="Oval 20"/>
            <p:cNvSpPr>
              <a:spLocks noChangeArrowheads="1"/>
            </p:cNvSpPr>
            <p:nvPr/>
          </p:nvSpPr>
          <p:spPr bwMode="auto">
            <a:xfrm>
              <a:off x="15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Oval 21"/>
            <p:cNvSpPr>
              <a:spLocks noChangeArrowheads="1"/>
            </p:cNvSpPr>
            <p:nvPr/>
          </p:nvSpPr>
          <p:spPr bwMode="auto">
            <a:xfrm>
              <a:off x="15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Oval 22"/>
            <p:cNvSpPr>
              <a:spLocks noChangeArrowheads="1"/>
            </p:cNvSpPr>
            <p:nvPr/>
          </p:nvSpPr>
          <p:spPr bwMode="auto">
            <a:xfrm>
              <a:off x="27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Oval 23"/>
            <p:cNvSpPr>
              <a:spLocks noChangeArrowheads="1"/>
            </p:cNvSpPr>
            <p:nvPr/>
          </p:nvSpPr>
          <p:spPr bwMode="auto">
            <a:xfrm>
              <a:off x="2160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Line 25"/>
            <p:cNvSpPr>
              <a:spLocks noChangeShapeType="1"/>
            </p:cNvSpPr>
            <p:nvPr/>
          </p:nvSpPr>
          <p:spPr bwMode="auto">
            <a:xfrm>
              <a:off x="1584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0" name="Line 26"/>
            <p:cNvSpPr>
              <a:spLocks noChangeShapeType="1"/>
            </p:cNvSpPr>
            <p:nvPr/>
          </p:nvSpPr>
          <p:spPr bwMode="auto">
            <a:xfrm>
              <a:off x="158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1" name="Line 27"/>
            <p:cNvSpPr>
              <a:spLocks noChangeShapeType="1"/>
            </p:cNvSpPr>
            <p:nvPr/>
          </p:nvSpPr>
          <p:spPr bwMode="auto">
            <a:xfrm flipH="1">
              <a:off x="1584" y="208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Line 28"/>
            <p:cNvSpPr>
              <a:spLocks noChangeShapeType="1"/>
            </p:cNvSpPr>
            <p:nvPr/>
          </p:nvSpPr>
          <p:spPr bwMode="auto">
            <a:xfrm flipV="1">
              <a:off x="2208" y="18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Line 29"/>
            <p:cNvSpPr>
              <a:spLocks noChangeShapeType="1"/>
            </p:cNvSpPr>
            <p:nvPr/>
          </p:nvSpPr>
          <p:spPr bwMode="auto">
            <a:xfrm>
              <a:off x="2208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Line 30"/>
            <p:cNvSpPr>
              <a:spLocks noChangeShapeType="1"/>
            </p:cNvSpPr>
            <p:nvPr/>
          </p:nvSpPr>
          <p:spPr bwMode="auto">
            <a:xfrm>
              <a:off x="276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31"/>
            <p:cNvSpPr>
              <a:spLocks noChangeShapeType="1"/>
            </p:cNvSpPr>
            <p:nvPr/>
          </p:nvSpPr>
          <p:spPr bwMode="auto">
            <a:xfrm>
              <a:off x="1552" y="18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3" name="Text Box 32"/>
          <p:cNvSpPr txBox="1">
            <a:spLocks noChangeArrowheads="1"/>
          </p:cNvSpPr>
          <p:nvPr/>
        </p:nvSpPr>
        <p:spPr bwMode="auto">
          <a:xfrm>
            <a:off x="0" y="5634038"/>
            <a:ext cx="8612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path</a:t>
            </a:r>
            <a:r>
              <a:rPr lang="en-US" sz="2400">
                <a:latin typeface="Times New Roman" pitchFamily="18" charset="0"/>
              </a:rPr>
              <a:t>: visits every vertex of the graph exactly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B9D67AE-87BB-4A6E-B40A-CAA93B3C8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 Introduction to Graphs…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Classification based on direction of edges: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smtClean="0"/>
              <a:t>Undirected graph / directed graph (digraph)</a:t>
            </a: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directed graph</a:t>
            </a:r>
            <a:r>
              <a:rPr lang="en-US" i="1" smtClean="0"/>
              <a:t>, </a:t>
            </a:r>
            <a:r>
              <a:rPr lang="en-US" smtClean="0"/>
              <a:t>or a </a:t>
            </a:r>
            <a:r>
              <a:rPr lang="en-US" b="1" smtClean="0"/>
              <a:t>digraph: All edges have orientations</a:t>
            </a:r>
            <a:r>
              <a:rPr lang="en-US" i="1" smtClean="0"/>
              <a:t>, </a:t>
            </a:r>
            <a:endParaRPr lang="en-US" smtClean="0"/>
          </a:p>
        </p:txBody>
      </p: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1143000" y="3192463"/>
            <a:ext cx="6905625" cy="2598737"/>
            <a:chOff x="1171574" y="3116582"/>
            <a:chExt cx="6905626" cy="259841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1574" y="3116582"/>
              <a:ext cx="2409826" cy="2598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4050" y="3432216"/>
              <a:ext cx="2343150" cy="197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4038599" y="3810234"/>
              <a:ext cx="1066800" cy="76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</a:rPr>
                <a:t>vertex’s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label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rot="10800000">
              <a:off x="3200399" y="3657853"/>
              <a:ext cx="838200" cy="53333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5105400" y="3886424"/>
              <a:ext cx="838200" cy="30476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190999" y="3200709"/>
              <a:ext cx="9906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rot="10800000" flipV="1">
              <a:off x="3505199" y="3467376"/>
              <a:ext cx="685800" cy="3809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5181600" y="3467376"/>
              <a:ext cx="533400" cy="190477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343399" y="4724522"/>
              <a:ext cx="7620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</a:t>
              </a: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5105400" y="4419759"/>
              <a:ext cx="838200" cy="57143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rot="10800000">
              <a:off x="2666999" y="4267378"/>
              <a:ext cx="1676400" cy="72381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0D7A927-7826-4502-BE14-C641A4F1660E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534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Given the graph G = (V,E) and X is a vertex of  G. Suppose there exists at least one Hamilton Cycle for the graph. The following is a backtracking  algorithm for finding one Hamilton cycle from the vertex  X:</a:t>
            </a:r>
            <a:endParaRPr lang="en-US" altLang="ko-KR" sz="2400">
              <a:ea typeface="굴림" pitchFamily="34" charset="-127"/>
            </a:endParaRPr>
          </a:p>
          <a:p>
            <a:r>
              <a:rPr lang="en-US" altLang="ko-KR" sz="2400">
                <a:ea typeface="굴림" pitchFamily="34" charset="-127"/>
              </a:rPr>
              <a:t>declare an empty array H (which will contain Hamilton cycle)</a:t>
            </a:r>
          </a:p>
          <a:p>
            <a:r>
              <a:rPr lang="en-US" altLang="ko-KR" sz="2400">
                <a:ea typeface="굴림" pitchFamily="34" charset="-127"/>
              </a:rPr>
              <a:t>(1) Put the vertex  X  to  H</a:t>
            </a:r>
          </a:p>
          <a:p>
            <a:r>
              <a:rPr lang="en-US" altLang="ko-KR" sz="2400">
                <a:ea typeface="굴림" pitchFamily="34" charset="-127"/>
              </a:rPr>
              <a:t>(2) Check if H is a Hamilton cycle then stop, else go to (3)</a:t>
            </a:r>
          </a:p>
          <a:p>
            <a:r>
              <a:rPr lang="en-US" altLang="ko-KR" sz="2400">
                <a:ea typeface="굴림" pitchFamily="34" charset="-127"/>
              </a:rPr>
              <a:t>(3) Consider the last vertex Y in H, if there is/are vertex(es) adjacent to Y, select an adjacent vertex  Z  and put it to H. If there no adjacent vertex, remove Y from H and denote it as a bad selection (so you do not select it in the same way again).</a:t>
            </a:r>
          </a:p>
          <a:p>
            <a:r>
              <a:rPr lang="en-US" altLang="ko-KR" sz="2400">
                <a:ea typeface="굴림" pitchFamily="34" charset="-127"/>
              </a:rPr>
              <a:t>Go to (2).</a:t>
            </a:r>
            <a:endParaRPr 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3400" y="10668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Finding Hamilton’s cycles using Backtracking</a:t>
            </a:r>
          </a:p>
          <a:p>
            <a:r>
              <a:rPr lang="en-US" sz="2400" b="1">
                <a:solidFill>
                  <a:srgbClr val="FF0000"/>
                </a:solidFill>
              </a:rPr>
              <a:t>(Exhausted Searching – vét cạn- dò tìm cho đến cùng)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0960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O(n!)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AI is needed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6CDD5B4-55BC-49F2-8FBB-993A47549B1C}" type="slidenum">
              <a:rPr lang="en-US"/>
              <a:pPr>
                <a:defRPr/>
              </a:pPr>
              <a:t>91</a:t>
            </a:fld>
            <a:endParaRPr lang="en-US"/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2" cstate="print"/>
          <a:srcRect l="27083" t="16389" r="29167" b="47221"/>
          <a:stretch>
            <a:fillRect/>
          </a:stretch>
        </p:blipFill>
        <p:spPr bwMode="auto">
          <a:xfrm>
            <a:off x="457200" y="1827213"/>
            <a:ext cx="80772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09600" y="1200150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List all Hamilton’s cycles using Backtracking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8.9- Graph Coloring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208120E-9AFC-48AB-BA7A-DFE61C973252}" type="slidenum">
              <a:rPr lang="en-US"/>
              <a:pPr>
                <a:defRPr/>
              </a:pPr>
              <a:t>92</a:t>
            </a:fld>
            <a:endParaRPr lang="en-US"/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2" cstate="print"/>
          <a:srcRect l="82857" t="33333" r="2142" b="44382"/>
          <a:stretch>
            <a:fillRect/>
          </a:stretch>
        </p:blipFill>
        <p:spPr bwMode="auto">
          <a:xfrm>
            <a:off x="5867400" y="2133600"/>
            <a:ext cx="28194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76200" y="1219200"/>
            <a:ext cx="868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In graph theory, graph coloring is a way of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coloring the vertices of a graph such that no two adjacent vertices share the same color. </a:t>
            </a:r>
          </a:p>
        </p:txBody>
      </p:sp>
      <p:sp>
        <p:nvSpPr>
          <p:cNvPr id="96262" name="Rectangle 3"/>
          <p:cNvSpPr>
            <a:spLocks noChangeArrowheads="1"/>
          </p:cNvSpPr>
          <p:nvPr/>
        </p:nvSpPr>
        <p:spPr bwMode="auto">
          <a:xfrm>
            <a:off x="76200" y="3917950"/>
            <a:ext cx="563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If the chromatic number of  the graph G is denoted by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(G). A graph for which  k = 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  is called k-colorable. For a complete</a:t>
            </a:r>
          </a:p>
        </p:txBody>
      </p:sp>
      <p:sp>
        <p:nvSpPr>
          <p:cNvPr id="96263" name="Rectangle 3"/>
          <p:cNvSpPr>
            <a:spLocks noChangeArrowheads="1"/>
          </p:cNvSpPr>
          <p:nvPr/>
        </p:nvSpPr>
        <p:spPr bwMode="auto">
          <a:xfrm>
            <a:off x="76200" y="2057400"/>
            <a:ext cx="5791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The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chromatic number (số mầu) </a:t>
            </a:r>
            <a:r>
              <a:rPr lang="en-US" sz="2400">
                <a:latin typeface="Calibri" pitchFamily="34" charset="0"/>
              </a:rPr>
              <a:t>of a graph is the minimum number of colors one can use to color the vertices of the graph so that no two adjacent vertices are the same color.</a:t>
            </a:r>
          </a:p>
        </p:txBody>
      </p:sp>
      <p:sp>
        <p:nvSpPr>
          <p:cNvPr id="96264" name="Rectangle 3"/>
          <p:cNvSpPr>
            <a:spLocks noChangeArrowheads="1"/>
          </p:cNvSpPr>
          <p:nvPr/>
        </p:nvSpPr>
        <p:spPr bwMode="auto">
          <a:xfrm>
            <a:off x="76200" y="5064125"/>
            <a:ext cx="876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(K</a:t>
            </a:r>
            <a:r>
              <a:rPr lang="en-US" sz="2400" baseline="-25000">
                <a:latin typeface="Calibri" pitchFamily="34" charset="0"/>
              </a:rPr>
              <a:t>n</a:t>
            </a:r>
            <a:r>
              <a:rPr lang="en-US" sz="2400">
                <a:latin typeface="Calibri" pitchFamily="34" charset="0"/>
              </a:rPr>
              <a:t>)=n,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</a:t>
            </a:r>
            <a:r>
              <a:rPr lang="en-US" sz="2400">
                <a:latin typeface="Calibri" pitchFamily="34" charset="0"/>
              </a:rPr>
              <a:t>)=2,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2n+1</a:t>
            </a:r>
            <a:r>
              <a:rPr lang="en-US" sz="2400">
                <a:latin typeface="Calibri" pitchFamily="34" charset="0"/>
              </a:rPr>
              <a:t>)=3; and for bipartite 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(G)≤ 2.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Determining a chromatic number of  a graph G is an NP-complete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F22943F-1498-4A7B-B74C-0739B0CF9034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152400" y="1295400"/>
            <a:ext cx="876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</a:tabLst>
              <a:defRPr/>
            </a:pPr>
            <a:r>
              <a:rPr lang="en-US" sz="2800" b="1" kern="0">
                <a:solidFill>
                  <a:srgbClr val="FF0000"/>
                </a:solidFill>
                <a:latin typeface="Calibri" pitchFamily="34" charset="0"/>
              </a:rPr>
              <a:t>Sequential coloring</a:t>
            </a:r>
            <a:r>
              <a:rPr lang="en-US" sz="2800" i="1" ker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kern="0">
                <a:latin typeface="Calibri" pitchFamily="34" charset="0"/>
              </a:rPr>
              <a:t>establishes the sequence of vertices and a sequence of colors before coloring them, and then color the next vertex with the lowest number possible</a:t>
            </a:r>
            <a:endParaRPr lang="en-US" sz="2800" kern="0">
              <a:latin typeface="Courier New" pitchFamily="49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1981200" y="5461000"/>
            <a:ext cx="518160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The complexity of this algorithm is O(|V|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sp>
        <p:nvSpPr>
          <p:cNvPr id="97286" name="Rectangle 5"/>
          <p:cNvSpPr>
            <a:spLocks/>
          </p:cNvSpPr>
          <p:nvPr/>
        </p:nvSpPr>
        <p:spPr bwMode="auto">
          <a:xfrm>
            <a:off x="152400" y="2819400"/>
            <a:ext cx="89916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sequentialColoringAlgorithm(graph =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000" b="1" i="1">
                <a:solidFill>
                  <a:srgbClr val="FF0000"/>
                </a:solidFill>
                <a:latin typeface="Calibri" pitchFamily="34" charset="0"/>
              </a:rPr>
              <a:t>V, E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vertices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P1</a:t>
            </a:r>
            <a:r>
              <a:rPr lang="en-US" sz="2000">
                <a:latin typeface="Courier New" pitchFamily="49" charset="0"/>
              </a:rPr>
              <a:t>, v</a:t>
            </a:r>
            <a:r>
              <a:rPr lang="en-US" sz="2000" baseline="-25000">
                <a:latin typeface="Courier New" pitchFamily="49" charset="0"/>
              </a:rPr>
              <a:t>P2</a:t>
            </a:r>
            <a:r>
              <a:rPr lang="en-US" sz="2000" i="1">
                <a:latin typeface="Courier New" pitchFamily="49" charset="0"/>
              </a:rPr>
              <a:t>, . v</a:t>
            </a:r>
            <a:r>
              <a:rPr lang="en-US" sz="2000" i="1" baseline="-25000">
                <a:latin typeface="Courier New" pitchFamily="49" charset="0"/>
              </a:rPr>
              <a:t>pi</a:t>
            </a:r>
            <a:r>
              <a:rPr lang="en-US" sz="2000" i="1">
                <a:latin typeface="Courier New" pitchFamily="49" charset="0"/>
              </a:rPr>
              <a:t> . . ,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Pv</a:t>
            </a:r>
            <a:r>
              <a:rPr lang="en-US" sz="2000">
                <a:latin typeface="Courier New" pitchFamily="49" charset="0"/>
              </a:rPr>
              <a:t> 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colors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, c</a:t>
            </a:r>
            <a:r>
              <a:rPr lang="en-US" sz="2000" baseline="-25000">
                <a:latin typeface="Courier New" pitchFamily="49" charset="0"/>
              </a:rPr>
              <a:t>2</a:t>
            </a:r>
            <a:r>
              <a:rPr lang="en-US" sz="2000" i="1">
                <a:latin typeface="Courier New" pitchFamily="49" charset="0"/>
              </a:rPr>
              <a:t>, . . . ,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for i = 1 </a:t>
            </a:r>
            <a:r>
              <a:rPr lang="en-US" sz="2000" i="1">
                <a:latin typeface="Calibri" pitchFamily="34" charset="0"/>
              </a:rPr>
              <a:t>to |V|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  j=</a:t>
            </a:r>
            <a:r>
              <a:rPr lang="en-US" sz="2000" i="1">
                <a:latin typeface="Calibri" pitchFamily="34" charset="0"/>
              </a:rPr>
              <a:t>the smallest index of color that does not appear in any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 i="1">
                <a:latin typeface="Calibri" pitchFamily="34" charset="0"/>
              </a:rPr>
              <a:t>neighbor of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  </a:t>
            </a:r>
            <a:r>
              <a:rPr lang="en-US" sz="2000" i="1">
                <a:latin typeface="Calibri" pitchFamily="34" charset="0"/>
              </a:rPr>
              <a:t>color</a:t>
            </a:r>
            <a:r>
              <a:rPr lang="en-US" sz="2000">
                <a:latin typeface="Courier New" pitchFamily="49" charset="0"/>
              </a:rPr>
              <a:t>(v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) = c</a:t>
            </a:r>
            <a:r>
              <a:rPr lang="en-US" sz="2000" baseline="-25000"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249362"/>
          </a:xfrm>
        </p:spPr>
        <p:txBody>
          <a:bodyPr/>
          <a:lstStyle/>
          <a:p>
            <a:pPr algn="l"/>
            <a:r>
              <a:rPr lang="en-US" smtClean="0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DE4733E-C3BB-4E87-B4F6-57ED65AE3803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228600" y="1560513"/>
            <a:ext cx="419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lphaLcParenBoth"/>
            </a:pPr>
            <a:r>
              <a:rPr lang="en-US" sz="2400" dirty="0"/>
              <a:t>A graph used for coloring;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 smtClean="0"/>
              <a:t>Colors </a:t>
            </a:r>
            <a:r>
              <a:rPr lang="en-US" sz="2400" dirty="0"/>
              <a:t>assigned to vertices with </a:t>
            </a:r>
            <a:br>
              <a:rPr lang="en-US" sz="2400" dirty="0"/>
            </a:br>
            <a:r>
              <a:rPr lang="en-US" sz="2400" dirty="0"/>
              <a:t>the sequential coloring algorithm that orders vertices by index number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 smtClean="0"/>
              <a:t>Vertices </a:t>
            </a:r>
            <a:r>
              <a:rPr lang="en-US" sz="2400" dirty="0"/>
              <a:t>are put in the largest first sequence;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 smtClean="0"/>
              <a:t>Graph </a:t>
            </a:r>
            <a:r>
              <a:rPr lang="en-US" sz="2400" dirty="0"/>
              <a:t>coloring obtained </a:t>
            </a:r>
            <a:br>
              <a:rPr lang="en-US" sz="2400" dirty="0"/>
            </a:br>
            <a:r>
              <a:rPr lang="en-US" sz="2400" dirty="0"/>
              <a:t>with the </a:t>
            </a:r>
            <a:r>
              <a:rPr lang="en-US" sz="2400" b="1" u="sng" dirty="0" err="1"/>
              <a:t>Brélaz</a:t>
            </a:r>
            <a:r>
              <a:rPr lang="en-US" sz="2400" b="1" u="sng" dirty="0"/>
              <a:t> algorithm</a:t>
            </a:r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68288"/>
            <a:ext cx="4195762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 smtClean="0"/>
              <a:t>LO5.2  Explain basic notions about a graph: vertex, edge, adjacent vertices, incident edge,...</a:t>
            </a:r>
          </a:p>
          <a:p>
            <a:pPr>
              <a:buFontTx/>
              <a:buNone/>
            </a:pPr>
            <a:r>
              <a:rPr lang="en-US" smtClean="0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 smtClean="0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 smtClean="0"/>
              <a:t>LO5.5  Write programs to implement Graph with BFS and DFS  traversals using Java </a:t>
            </a:r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33AA4DF-AF03-4B5A-806D-3AED12DED3DC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048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038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95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01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LO5.6  Explain the shortest path problem and </a:t>
            </a:r>
            <a:r>
              <a:rPr lang="en-US" dirty="0" err="1" smtClean="0"/>
              <a:t>Dijkstra</a:t>
            </a:r>
            <a:r>
              <a:rPr lang="en-US" dirty="0" smtClean="0"/>
              <a:t>’ algorithm.</a:t>
            </a:r>
          </a:p>
          <a:p>
            <a:pPr>
              <a:buFontTx/>
              <a:buNone/>
            </a:pPr>
            <a:r>
              <a:rPr lang="en-US" dirty="0" smtClean="0"/>
              <a:t>LO5.7  Write program in Java to implement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</a:t>
            </a:r>
            <a:r>
              <a:rPr lang="en-US" smtClean="0"/>
              <a:t>algorithm.</a:t>
            </a:r>
          </a:p>
          <a:p>
            <a:pPr>
              <a:buFontTx/>
              <a:buNone/>
            </a:pPr>
            <a:r>
              <a:rPr lang="en-US" dirty="0" smtClean="0"/>
              <a:t>LO5.8  Define the minimum spanning tree and using the </a:t>
            </a:r>
            <a:r>
              <a:rPr lang="en-US" dirty="0" err="1" smtClean="0"/>
              <a:t>Kruskal’s</a:t>
            </a:r>
            <a:r>
              <a:rPr lang="en-US" dirty="0" smtClean="0"/>
              <a:t> algorithm to find it. </a:t>
            </a:r>
          </a:p>
          <a:p>
            <a:pPr>
              <a:buFontTx/>
              <a:buNone/>
            </a:pPr>
            <a:r>
              <a:rPr lang="en-US" dirty="0" smtClean="0"/>
              <a:t>LO5.9  Define Euler cycle/path  and the necessary and sufficient conditions for their </a:t>
            </a:r>
            <a:r>
              <a:rPr lang="en-US" dirty="0" err="1" smtClean="0"/>
              <a:t>existance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dirty="0" smtClean="0"/>
              <a:t>LO5.10  Explain the algorithm to find Euler path / circuit using Stack and implement it in Java </a:t>
            </a:r>
            <a:r>
              <a:rPr lang="en-US" dirty="0" err="1" smtClean="0"/>
              <a:t>lannguage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(your work)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368A2D9-2ABE-4492-B9C7-482BF9DA34DB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895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340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50%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9812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543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LO5.11  Define Halmilton cycle/path and able to determine them using backtracking algorithm.</a:t>
            </a:r>
          </a:p>
          <a:p>
            <a:pPr>
              <a:buFontTx/>
              <a:buNone/>
            </a:pPr>
            <a:r>
              <a:rPr lang="en-US" smtClean="0"/>
              <a:t>LO5.12  Demonstrate the graph coloring and can apply Sequential coloring algorithm to color a graph.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42B8783-7CD3-4D5E-8408-3276C2B4C649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3822</Words>
  <Application>Microsoft Office PowerPoint</Application>
  <PresentationFormat>On-screen Show (4:3)</PresentationFormat>
  <Paragraphs>668</Paragraphs>
  <Slides>97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Default Design</vt:lpstr>
      <vt:lpstr>Chapter 8: Graphs</vt:lpstr>
      <vt:lpstr>Learning Outcomes</vt:lpstr>
      <vt:lpstr>Part 1- Contents</vt:lpstr>
      <vt:lpstr>1- Introduction to Graphs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2- Graph Representation</vt:lpstr>
      <vt:lpstr>2- Graph Representation…</vt:lpstr>
      <vt:lpstr>2- Graph Representation…</vt:lpstr>
      <vt:lpstr>2- Graph Representation…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Demonstration…</vt:lpstr>
      <vt:lpstr>Demonstration:</vt:lpstr>
      <vt:lpstr>Demonstration:</vt:lpstr>
      <vt:lpstr>3- Graph Traversals…</vt:lpstr>
      <vt:lpstr>Demonstration:</vt:lpstr>
      <vt:lpstr>3- Graph Traversals…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8.3- Shortest Paths</vt:lpstr>
      <vt:lpstr>8.3- Shortest Paths</vt:lpstr>
      <vt:lpstr>8.3- Shortest Paths…</vt:lpstr>
      <vt:lpstr>8.3- Shortest Paths…</vt:lpstr>
      <vt:lpstr>8.3- Shortest Paths…</vt:lpstr>
      <vt:lpstr>8.3- Shortest Paths…</vt:lpstr>
      <vt:lpstr>8.3- Shortest Paths…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 Shortest Path algorithm, result</vt:lpstr>
      <vt:lpstr>8.4- Cycle Detection</vt:lpstr>
      <vt:lpstr>8.5- Spanning Trees- Cây phủ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8.6- Connectivity</vt:lpstr>
      <vt:lpstr>8.6- Connectivity…</vt:lpstr>
      <vt:lpstr>8.7- Euler Cycles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8.8- Hamilton Cycles</vt:lpstr>
      <vt:lpstr>8.8- Hamilton Cycles…</vt:lpstr>
      <vt:lpstr>8.8- Hamilton Cycles…</vt:lpstr>
      <vt:lpstr>8.9- Graph Coloring Problem</vt:lpstr>
      <vt:lpstr>8.9- Graph Coloring Problem…</vt:lpstr>
      <vt:lpstr>8.9- Graph Coloring Problem…</vt:lpstr>
      <vt:lpstr>Summary</vt:lpstr>
      <vt:lpstr>Summary</vt:lpstr>
      <vt:lpstr>Summary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435</cp:revision>
  <dcterms:created xsi:type="dcterms:W3CDTF">2005-09-19T23:06:59Z</dcterms:created>
  <dcterms:modified xsi:type="dcterms:W3CDTF">2020-09-04T02:31:59Z</dcterms:modified>
</cp:coreProperties>
</file>