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53"/>
  </p:notesMasterIdLst>
  <p:sldIdLst>
    <p:sldId id="256" r:id="rId2"/>
    <p:sldId id="451" r:id="rId3"/>
    <p:sldId id="361" r:id="rId4"/>
    <p:sldId id="415" r:id="rId5"/>
    <p:sldId id="420" r:id="rId6"/>
    <p:sldId id="421" r:id="rId7"/>
    <p:sldId id="455" r:id="rId8"/>
    <p:sldId id="456" r:id="rId9"/>
    <p:sldId id="457" r:id="rId10"/>
    <p:sldId id="458" r:id="rId11"/>
    <p:sldId id="459" r:id="rId12"/>
    <p:sldId id="463" r:id="rId13"/>
    <p:sldId id="461" r:id="rId14"/>
    <p:sldId id="465" r:id="rId15"/>
    <p:sldId id="467" r:id="rId16"/>
    <p:sldId id="492" r:id="rId17"/>
    <p:sldId id="362" r:id="rId18"/>
    <p:sldId id="471" r:id="rId19"/>
    <p:sldId id="472" r:id="rId20"/>
    <p:sldId id="473" r:id="rId21"/>
    <p:sldId id="474" r:id="rId22"/>
    <p:sldId id="475" r:id="rId23"/>
    <p:sldId id="391" r:id="rId24"/>
    <p:sldId id="476" r:id="rId25"/>
    <p:sldId id="393" r:id="rId26"/>
    <p:sldId id="477" r:id="rId27"/>
    <p:sldId id="479" r:id="rId28"/>
    <p:sldId id="480" r:id="rId29"/>
    <p:sldId id="481" r:id="rId30"/>
    <p:sldId id="482" r:id="rId31"/>
    <p:sldId id="483" r:id="rId32"/>
    <p:sldId id="484" r:id="rId33"/>
    <p:sldId id="366" r:id="rId34"/>
    <p:sldId id="376" r:id="rId35"/>
    <p:sldId id="377" r:id="rId36"/>
    <p:sldId id="439" r:id="rId37"/>
    <p:sldId id="500" r:id="rId38"/>
    <p:sldId id="493" r:id="rId39"/>
    <p:sldId id="443" r:id="rId40"/>
    <p:sldId id="488" r:id="rId41"/>
    <p:sldId id="494" r:id="rId42"/>
    <p:sldId id="495" r:id="rId43"/>
    <p:sldId id="499" r:id="rId44"/>
    <p:sldId id="496" r:id="rId45"/>
    <p:sldId id="497" r:id="rId46"/>
    <p:sldId id="498" r:id="rId47"/>
    <p:sldId id="447" r:id="rId48"/>
    <p:sldId id="490" r:id="rId49"/>
    <p:sldId id="401" r:id="rId50"/>
    <p:sldId id="491" r:id="rId51"/>
    <p:sldId id="454" r:id="rId52"/>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CCECFF"/>
    <a:srgbClr val="99CCFF"/>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7" autoAdjust="0"/>
    <p:restoredTop sz="96757" autoAdjust="0"/>
  </p:normalViewPr>
  <p:slideViewPr>
    <p:cSldViewPr>
      <p:cViewPr>
        <p:scale>
          <a:sx n="80" d="100"/>
          <a:sy n="80" d="100"/>
        </p:scale>
        <p:origin x="-990" y="-72"/>
      </p:cViewPr>
      <p:guideLst>
        <p:guide orient="horz" pos="2160"/>
        <p:guide pos="2880"/>
      </p:guideLst>
    </p:cSldViewPr>
  </p:slideViewPr>
  <p:outlineViewPr>
    <p:cViewPr>
      <p:scale>
        <a:sx n="33" d="100"/>
        <a:sy n="33" d="100"/>
      </p:scale>
      <p:origin x="0" y="4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59C551A-AEB0-44EE-9637-FDD78D72C492}" type="datetimeFigureOut">
              <a:rPr lang="en-US"/>
              <a:pPr>
                <a:defRPr/>
              </a:pPr>
              <a:t>7/23/2020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8A882CE-489E-4573-B085-B8C05348826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2</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38</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45674B4-1E47-4F51-96A0-0DA9E66589ED}" type="slidenum">
              <a:rPr lang="en-US" sz="1200"/>
              <a:pPr algn="r"/>
              <a:t>39</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45674B4-1E47-4F51-96A0-0DA9E66589ED}" type="slidenum">
              <a:rPr lang="en-US" sz="1200"/>
              <a:pPr algn="r"/>
              <a:t>40</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41</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42</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45674B4-1E47-4F51-96A0-0DA9E66589ED}" type="slidenum">
              <a:rPr lang="en-US" sz="1200"/>
              <a:pPr algn="r"/>
              <a:t>43</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44</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45</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GIF file</a:t>
            </a:r>
          </a:p>
        </p:txBody>
      </p:sp>
      <p:sp>
        <p:nvSpPr>
          <p:cNvPr id="614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2E7737-40F7-4AD7-8608-4958B8B4270A}" type="slidenum">
              <a:rPr lang="en-US" sz="1200"/>
              <a:pPr algn="r"/>
              <a:t>46</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51</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1E53CE-0610-463C-BDA4-AE9278346FD6}" type="slidenum">
              <a:rPr lang="en-US" sz="1200"/>
              <a:pPr algn="r"/>
              <a:t>3</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1CF6628-C0C3-47A6-B161-85D401420484}" type="slidenum">
              <a:rPr lang="en-US" sz="1200"/>
              <a:pPr algn="r"/>
              <a:t>27</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73F1065-405C-4F3C-B43C-6ED4B9DD6671}" type="slidenum">
              <a:rPr lang="en-US" sz="1200"/>
              <a:pPr algn="r"/>
              <a:t>28</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3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92A6A9-6767-4A01-A8AE-A09B58D422A8}" type="slidenum">
              <a:rPr lang="en-US" sz="1200"/>
              <a:pPr algn="r"/>
              <a:t>30</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C1AA8FA-7FD4-4F7B-ABBE-981C7105D977}" type="slidenum">
              <a:rPr lang="en-US" sz="1200"/>
              <a:pPr algn="r"/>
              <a:t>31</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63186E-D023-498F-90EF-A09F95AB2E6A}" type="slidenum">
              <a:rPr lang="en-US" sz="1200"/>
              <a:pPr algn="r"/>
              <a:t>32</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D596BC5-3561-405C-912D-69583165EEC6}" type="slidenum">
              <a:rPr lang="en-US" sz="1200"/>
              <a:pPr algn="r"/>
              <a:t>34</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E7B5765-7E15-44B2-A743-B0B455B77B0A}" type="slidenum">
              <a:rPr lang="en-US" sz="1200"/>
              <a:pPr algn="r"/>
              <a:t>35</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0" y="6613525"/>
            <a:ext cx="2895600" cy="244475"/>
          </a:xfrm>
        </p:spPr>
        <p:txBody>
          <a:bodyPr/>
          <a:lstStyle>
            <a:lvl1pPr>
              <a:defRPr sz="1050"/>
            </a:lvl1pPr>
          </a:lstStyle>
          <a:p>
            <a:pPr>
              <a:defRPr/>
            </a:pPr>
            <a:r>
              <a:rPr lang="en-US" dirty="0" smtClean="0"/>
              <a:t>Data Structures and Algorithms in Java </a:t>
            </a:r>
            <a:endParaRPr lang="en-US" dirty="0"/>
          </a:p>
        </p:txBody>
      </p:sp>
      <p:sp>
        <p:nvSpPr>
          <p:cNvPr id="6" name="Slide Number Placeholder 5"/>
          <p:cNvSpPr>
            <a:spLocks noGrp="1"/>
          </p:cNvSpPr>
          <p:nvPr>
            <p:ph type="sldNum" sz="quarter" idx="12"/>
          </p:nvPr>
        </p:nvSpPr>
        <p:spPr>
          <a:xfrm>
            <a:off x="8001000" y="6613525"/>
            <a:ext cx="685800" cy="244475"/>
          </a:xfrm>
        </p:spPr>
        <p:txBody>
          <a:bodyPr/>
          <a:lstStyle>
            <a:lvl1pPr>
              <a:defRPr sz="1050"/>
            </a:lvl1pPr>
          </a:lstStyle>
          <a:p>
            <a:pPr>
              <a:defRPr/>
            </a:pPr>
            <a:fld id="{EE60FDA7-D908-460C-B04A-B922C6BC3DD7}" type="slidenum">
              <a:rPr lang="en-US" smtClean="0"/>
              <a:pPr>
                <a:defRPr/>
              </a:pPr>
              <a:t>‹#›</a:t>
            </a:fld>
            <a:r>
              <a:rPr lang="en-US" dirty="0" smtClean="0"/>
              <a: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p:cNvSpPr>
            <a:spLocks noGrp="1"/>
          </p:cNvSpPr>
          <p:nvPr>
            <p:ph type="sldNum" sz="quarter" idx="12"/>
          </p:nvPr>
        </p:nvSpPr>
        <p:spPr/>
        <p:txBody>
          <a:bodyPr/>
          <a:lstStyle>
            <a:lvl1pPr>
              <a:defRPr/>
            </a:lvl1pPr>
          </a:lstStyle>
          <a:p>
            <a:pPr>
              <a:defRPr/>
            </a:pPr>
            <a:fld id="{2AA2EB94-364C-434D-BE67-EA1DEDE48A27}" type="slidenum">
              <a:rPr lang="en-US"/>
              <a:pPr>
                <a:defRPr/>
              </a:pPr>
              <a:t>‹#›</a:t>
            </a:fld>
            <a:r>
              <a:rPr lang="en-US"/>
              <a:t>/47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lvl1pPr>
              <a:defRPr sz="4000" b="1">
                <a:solidFill>
                  <a:srgbClr val="0000CC"/>
                </a:solidFill>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4906963"/>
          </a:xfrm>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76200" y="6553200"/>
            <a:ext cx="2895600" cy="212725"/>
          </a:xfrm>
        </p:spPr>
        <p:txBody>
          <a:bodyPr/>
          <a:lstStyle>
            <a:lvl1pPr>
              <a:defRPr/>
            </a:lvl1pPr>
          </a:lstStyle>
          <a:p>
            <a:pPr>
              <a:defRPr/>
            </a:pPr>
            <a:r>
              <a:rPr lang="en-US"/>
              <a:t>Data Structures and Algorithms in Java </a:t>
            </a:r>
          </a:p>
        </p:txBody>
      </p:sp>
      <p:sp>
        <p:nvSpPr>
          <p:cNvPr id="6" name="Slide Number Placeholder 5"/>
          <p:cNvSpPr>
            <a:spLocks noGrp="1"/>
          </p:cNvSpPr>
          <p:nvPr>
            <p:ph type="sldNum" sz="quarter" idx="12"/>
          </p:nvPr>
        </p:nvSpPr>
        <p:spPr>
          <a:xfrm>
            <a:off x="7924800" y="6537325"/>
            <a:ext cx="762000" cy="244475"/>
          </a:xfrm>
        </p:spPr>
        <p:txBody>
          <a:bodyPr/>
          <a:lstStyle>
            <a:lvl1pPr>
              <a:defRPr/>
            </a:lvl1pPr>
          </a:lstStyle>
          <a:p>
            <a:pPr>
              <a:defRPr/>
            </a:pPr>
            <a:fld id="{82FD353B-F05F-4FCA-91AE-F83AAF2F3FD6}" type="slidenum">
              <a:rPr lang="en-US" smtClean="0"/>
              <a:pPr>
                <a:defRPr/>
              </a:pPr>
              <a:t>‹#›</a:t>
            </a:fld>
            <a:r>
              <a:rPr lang="en-US" dirty="0" smtClean="0"/>
              <a:t>/51</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p:cNvSpPr>
            <a:spLocks noGrp="1"/>
          </p:cNvSpPr>
          <p:nvPr>
            <p:ph type="sldNum" sz="quarter" idx="12"/>
          </p:nvPr>
        </p:nvSpPr>
        <p:spPr/>
        <p:txBody>
          <a:bodyPr/>
          <a:lstStyle>
            <a:lvl1pPr>
              <a:defRPr/>
            </a:lvl1pPr>
          </a:lstStyle>
          <a:p>
            <a:pPr>
              <a:defRPr/>
            </a:pPr>
            <a:fld id="{781FCBB6-13EF-4A42-B916-1D3F21675E57}" type="slidenum">
              <a:rPr lang="en-US"/>
              <a:pPr>
                <a:defRPr/>
              </a:pPr>
              <a:t>‹#›</a:t>
            </a:fld>
            <a:r>
              <a:rPr lang="en-US"/>
              <a:t>/47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p:cNvSpPr>
            <a:spLocks noGrp="1"/>
          </p:cNvSpPr>
          <p:nvPr>
            <p:ph type="sldNum" sz="quarter" idx="12"/>
          </p:nvPr>
        </p:nvSpPr>
        <p:spPr/>
        <p:txBody>
          <a:bodyPr/>
          <a:lstStyle>
            <a:lvl1pPr>
              <a:defRPr/>
            </a:lvl1pPr>
          </a:lstStyle>
          <a:p>
            <a:pPr>
              <a:defRPr/>
            </a:pPr>
            <a:fld id="{EB534DBD-8DF2-4500-B841-E5FB9E8AC2C8}" type="slidenum">
              <a:rPr lang="en-US"/>
              <a:pPr>
                <a:defRPr/>
              </a:pPr>
              <a:t>‹#›</a:t>
            </a:fld>
            <a:r>
              <a:rPr lang="en-US"/>
              <a:t>/47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p:cNvSpPr>
            <a:spLocks noGrp="1"/>
          </p:cNvSpPr>
          <p:nvPr>
            <p:ph type="sldNum" sz="quarter" idx="12"/>
          </p:nvPr>
        </p:nvSpPr>
        <p:spPr/>
        <p:txBody>
          <a:bodyPr/>
          <a:lstStyle>
            <a:lvl1pPr>
              <a:defRPr/>
            </a:lvl1pPr>
          </a:lstStyle>
          <a:p>
            <a:pPr>
              <a:defRPr/>
            </a:pPr>
            <a:fld id="{D33B41A6-738A-49B5-B4EF-58A8910AD151}" type="slidenum">
              <a:rPr lang="en-US"/>
              <a:pPr>
                <a:defRPr/>
              </a:pPr>
              <a:t>‹#›</a:t>
            </a:fld>
            <a:r>
              <a:rPr lang="en-US"/>
              <a:t>/47</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p:cNvSpPr>
            <a:spLocks noGrp="1"/>
          </p:cNvSpPr>
          <p:nvPr>
            <p:ph type="sldNum" sz="quarter" idx="12"/>
          </p:nvPr>
        </p:nvSpPr>
        <p:spPr/>
        <p:txBody>
          <a:bodyPr/>
          <a:lstStyle>
            <a:lvl1pPr>
              <a:defRPr/>
            </a:lvl1pPr>
          </a:lstStyle>
          <a:p>
            <a:pPr>
              <a:defRPr/>
            </a:pPr>
            <a:fld id="{2239275C-5B23-43FA-90E0-E10AC6E6BB34}" type="slidenum">
              <a:rPr lang="en-US"/>
              <a:pPr>
                <a:defRPr/>
              </a:pPr>
              <a:t>‹#›</a:t>
            </a:fld>
            <a:r>
              <a:rPr lang="en-US"/>
              <a:t>/47</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p:cNvSpPr>
            <a:spLocks noGrp="1"/>
          </p:cNvSpPr>
          <p:nvPr>
            <p:ph type="sldNum" sz="quarter" idx="12"/>
          </p:nvPr>
        </p:nvSpPr>
        <p:spPr/>
        <p:txBody>
          <a:bodyPr/>
          <a:lstStyle>
            <a:lvl1pPr>
              <a:defRPr/>
            </a:lvl1pPr>
          </a:lstStyle>
          <a:p>
            <a:pPr>
              <a:defRPr/>
            </a:pPr>
            <a:fld id="{46A212F2-1361-4543-97E6-C32435ABAA0C}" type="slidenum">
              <a:rPr lang="en-US"/>
              <a:pPr>
                <a:defRPr/>
              </a:pPr>
              <a:t>‹#›</a:t>
            </a:fld>
            <a:r>
              <a:rPr lang="en-US"/>
              <a:t>/47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8" name="Slide Number Placeholder 5"/>
          <p:cNvSpPr>
            <a:spLocks noGrp="1"/>
          </p:cNvSpPr>
          <p:nvPr>
            <p:ph type="sldNum" sz="quarter" idx="12"/>
          </p:nvPr>
        </p:nvSpPr>
        <p:spPr/>
        <p:txBody>
          <a:bodyPr/>
          <a:lstStyle>
            <a:lvl1pPr>
              <a:defRPr/>
            </a:lvl1pPr>
          </a:lstStyle>
          <a:p>
            <a:pPr>
              <a:defRPr/>
            </a:pPr>
            <a:fld id="{8A7C7149-F177-490A-82D7-64EF407BD009}" type="slidenum">
              <a:rPr lang="en-US"/>
              <a:pPr>
                <a:defRPr/>
              </a:pPr>
              <a:t>‹#›</a:t>
            </a:fld>
            <a:r>
              <a:rPr lang="en-US"/>
              <a:t>/47</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r>
              <a:rPr lang="en-US"/>
              <a:t>Data Structures and Algorithms in Java </a:t>
            </a:r>
          </a:p>
        </p:txBody>
      </p:sp>
      <p:sp>
        <p:nvSpPr>
          <p:cNvPr id="8" name="Slide Number Placeholder 5"/>
          <p:cNvSpPr>
            <a:spLocks noGrp="1"/>
          </p:cNvSpPr>
          <p:nvPr>
            <p:ph type="sldNum" sz="quarter" idx="12"/>
          </p:nvPr>
        </p:nvSpPr>
        <p:spPr/>
        <p:txBody>
          <a:bodyPr/>
          <a:lstStyle>
            <a:lvl1pPr>
              <a:defRPr/>
            </a:lvl1pPr>
          </a:lstStyle>
          <a:p>
            <a:pPr>
              <a:defRPr/>
            </a:pPr>
            <a:fld id="{F7FE5062-ABED-43C8-879E-5D2DAA610D52}" type="slidenum">
              <a:rPr lang="en-US"/>
              <a:pPr>
                <a:defRPr/>
              </a:pPr>
              <a:t>‹#›</a:t>
            </a:fld>
            <a:r>
              <a:rPr lang="en-US"/>
              <a:t>/47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0" y="6613525"/>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050">
                <a:solidFill>
                  <a:srgbClr val="898989"/>
                </a:solidFill>
              </a:defRPr>
            </a:lvl1pPr>
          </a:lstStyle>
          <a:p>
            <a:pPr>
              <a:defRPr/>
            </a:pPr>
            <a:r>
              <a:rPr lang="en-US" smtClean="0"/>
              <a:t>Data Structures and Algorithms in Java </a:t>
            </a:r>
            <a:endParaRPr lang="en-US" dirty="0"/>
          </a:p>
        </p:txBody>
      </p:sp>
      <p:sp>
        <p:nvSpPr>
          <p:cNvPr id="6" name="Slide Number Placeholder 5"/>
          <p:cNvSpPr>
            <a:spLocks noGrp="1"/>
          </p:cNvSpPr>
          <p:nvPr>
            <p:ph type="sldNum" sz="quarter" idx="4"/>
          </p:nvPr>
        </p:nvSpPr>
        <p:spPr>
          <a:xfrm>
            <a:off x="8001000" y="6613525"/>
            <a:ext cx="685800" cy="244475"/>
          </a:xfrm>
          <a:prstGeom prst="rect">
            <a:avLst/>
          </a:prstGeom>
        </p:spPr>
        <p:txBody>
          <a:bodyPr vert="horz" wrap="square" lIns="91440" tIns="45720" rIns="91440" bIns="45720" numCol="1" anchor="ctr" anchorCtr="0" compatLnSpc="1">
            <a:prstTxWarp prst="textNoShape">
              <a:avLst/>
            </a:prstTxWarp>
          </a:bodyPr>
          <a:lstStyle>
            <a:lvl1pPr algn="r">
              <a:defRPr sz="1050">
                <a:solidFill>
                  <a:srgbClr val="898989"/>
                </a:solidFill>
              </a:defRPr>
            </a:lvl1pPr>
          </a:lstStyle>
          <a:p>
            <a:pPr>
              <a:defRPr/>
            </a:pPr>
            <a:fld id="{20F692B9-EE93-4995-8791-62E178E5B17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kern="1200">
          <a:solidFill>
            <a:srgbClr val="0000CC"/>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Encoding"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ctrTitle"/>
          </p:nvPr>
        </p:nvSpPr>
        <p:spPr>
          <a:xfrm>
            <a:off x="685800" y="2514600"/>
            <a:ext cx="7772400" cy="830997"/>
          </a:xfrm>
        </p:spPr>
        <p:txBody>
          <a:bodyPr>
            <a:spAutoFit/>
          </a:bodyPr>
          <a:lstStyle/>
          <a:p>
            <a:pPr eaLnBrk="1" hangingPunct="1"/>
            <a:r>
              <a:rPr lang="en-US" sz="4800" b="1" dirty="0" smtClean="0"/>
              <a:t>Text Processing</a:t>
            </a:r>
            <a:r>
              <a:rPr lang="en-US" sz="4800" dirty="0" smtClean="0">
                <a:latin typeface="Arial" charset="0"/>
                <a:cs typeface="Arial" charset="0"/>
              </a:rPr>
              <a:t> </a:t>
            </a:r>
          </a:p>
        </p:txBody>
      </p:sp>
      <p:sp>
        <p:nvSpPr>
          <p:cNvPr id="5" name="Rectangle 4"/>
          <p:cNvSpPr/>
          <p:nvPr/>
        </p:nvSpPr>
        <p:spPr>
          <a:xfrm>
            <a:off x="228600" y="3581400"/>
            <a:ext cx="8686800" cy="266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                                                  %d   </a:t>
            </a:r>
            <a:r>
              <a:rPr lang="en-US" dirty="0" err="1" smtClean="0">
                <a:solidFill>
                  <a:srgbClr val="FF0000"/>
                </a:solidFill>
              </a:rPr>
              <a:t>parseInt</a:t>
            </a:r>
            <a:endParaRPr lang="en-US" dirty="0" smtClean="0">
              <a:solidFill>
                <a:srgbClr val="FF0000"/>
              </a:solidFill>
            </a:endParaRPr>
          </a:p>
          <a:p>
            <a:r>
              <a:rPr lang="en-US" dirty="0" smtClean="0">
                <a:solidFill>
                  <a:srgbClr val="FF0000"/>
                </a:solidFill>
              </a:rPr>
              <a:t>‘6’ -&gt; 36h -&gt;    0011 0110 -&gt;        0000 0110</a:t>
            </a:r>
          </a:p>
          <a:p>
            <a:r>
              <a:rPr lang="en-US" dirty="0" smtClean="0">
                <a:solidFill>
                  <a:srgbClr val="FF0000"/>
                </a:solidFill>
              </a:rPr>
              <a:t>‘2’ -&gt; 32h -&gt;    </a:t>
            </a:r>
            <a:r>
              <a:rPr lang="en-US" u="sng" dirty="0" smtClean="0">
                <a:solidFill>
                  <a:srgbClr val="FF0000"/>
                </a:solidFill>
              </a:rPr>
              <a:t>0011 0010</a:t>
            </a:r>
            <a:r>
              <a:rPr lang="en-US" dirty="0" smtClean="0">
                <a:solidFill>
                  <a:srgbClr val="FF0000"/>
                </a:solidFill>
              </a:rPr>
              <a:t> -&gt;        </a:t>
            </a:r>
            <a:r>
              <a:rPr lang="en-US" u="sng" dirty="0" smtClean="0">
                <a:solidFill>
                  <a:srgbClr val="FF0000"/>
                </a:solidFill>
              </a:rPr>
              <a:t>0000 0010</a:t>
            </a:r>
            <a:r>
              <a:rPr lang="en-US" dirty="0" smtClean="0">
                <a:solidFill>
                  <a:srgbClr val="FF0000"/>
                </a:solidFill>
              </a:rPr>
              <a:t> </a:t>
            </a:r>
          </a:p>
          <a:p>
            <a:r>
              <a:rPr lang="en-US" dirty="0" smtClean="0">
                <a:solidFill>
                  <a:srgbClr val="FF0000"/>
                </a:solidFill>
              </a:rPr>
              <a:t>                   +    0110 1000             0000 1000</a:t>
            </a:r>
          </a:p>
          <a:p>
            <a:r>
              <a:rPr lang="en-US" dirty="0" smtClean="0">
                <a:solidFill>
                  <a:srgbClr val="FF0000"/>
                </a:solidFill>
              </a:rPr>
              <a:t>‘8’  -&gt; 38h -&gt;   0011 1000</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6385" name="Picture 1"/>
          <p:cNvPicPr>
            <a:picLocks noChangeAspect="1" noChangeArrowheads="1"/>
          </p:cNvPicPr>
          <p:nvPr/>
        </p:nvPicPr>
        <p:blipFill>
          <a:blip r:embed="rId2" cstate="print"/>
          <a:srcRect/>
          <a:stretch>
            <a:fillRect/>
          </a:stretch>
        </p:blipFill>
        <p:spPr bwMode="auto">
          <a:xfrm>
            <a:off x="252413" y="1762125"/>
            <a:ext cx="8639175" cy="333375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1939636" y="5238750"/>
            <a:ext cx="4502728" cy="1238250"/>
          </a:xfrm>
          <a:prstGeom prst="rect">
            <a:avLst/>
          </a:prstGeom>
          <a:noFill/>
          <a:ln w="9525">
            <a:solidFill>
              <a:schemeClr val="accent1"/>
            </a:solidFill>
            <a:miter lim="800000"/>
            <a:headEnd/>
            <a:tailEnd/>
          </a:ln>
          <a:effectLst/>
        </p:spPr>
      </p:pic>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dirty="0" smtClean="0">
                <a:solidFill>
                  <a:srgbClr val="FF0000"/>
                </a:solidFill>
              </a:rPr>
              <a:t>The Knuth-Morris Pratt Algorithm</a:t>
            </a:r>
            <a:endParaRPr lang="en-US" sz="2400" b="1" dirty="0">
              <a:solidFill>
                <a:srgbClr val="FF0000"/>
              </a:solidFill>
            </a:endParaRPr>
          </a:p>
        </p:txBody>
      </p:sp>
      <p:sp>
        <p:nvSpPr>
          <p:cNvPr id="7" name="Rectangle 3"/>
          <p:cNvSpPr txBox="1">
            <a:spLocks/>
          </p:cNvSpPr>
          <p:nvPr/>
        </p:nvSpPr>
        <p:spPr bwMode="auto">
          <a:xfrm>
            <a:off x="457200" y="14478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Knuth, Morris and Pratt proposed a linear time algorithm for the string matching problem. </a:t>
            </a: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A </a:t>
            </a:r>
            <a:r>
              <a:rPr kumimoji="0" lang="en-US" sz="3200" b="1" i="0" u="none" strike="noStrike" kern="1200" cap="none" spc="0" normalizeH="0" baseline="0" noProof="0" dirty="0" smtClean="0">
                <a:ln>
                  <a:noFill/>
                </a:ln>
                <a:solidFill>
                  <a:schemeClr val="tx1"/>
                </a:solidFill>
                <a:effectLst/>
                <a:uLnTx/>
                <a:uFillTx/>
                <a:latin typeface="Calibri" pitchFamily="34" charset="0"/>
                <a:ea typeface="+mn-ea"/>
                <a:cs typeface="Arial" charset="0"/>
              </a:rPr>
              <a:t>matching time of O(</a:t>
            </a:r>
            <a:r>
              <a:rPr kumimoji="0" lang="en-US" sz="3200" b="1" i="0" u="none" strike="noStrike" kern="1200" cap="none" spc="0" normalizeH="0" baseline="0" noProof="0" dirty="0" err="1" smtClean="0">
                <a:ln>
                  <a:noFill/>
                </a:ln>
                <a:solidFill>
                  <a:schemeClr val="tx1"/>
                </a:solidFill>
                <a:effectLst/>
                <a:uLnTx/>
                <a:uFillTx/>
                <a:latin typeface="Calibri" pitchFamily="34" charset="0"/>
                <a:ea typeface="+mn-ea"/>
                <a:cs typeface="Arial" charset="0"/>
              </a:rPr>
              <a:t>n+m</a:t>
            </a:r>
            <a:r>
              <a:rPr kumimoji="0" lang="en-US" sz="3200" b="1" i="0" u="none" strike="noStrike" kern="1200" cap="none" spc="0" normalizeH="0" baseline="0" noProof="0" dirty="0" smtClean="0">
                <a:ln>
                  <a:noFill/>
                </a:ln>
                <a:solidFill>
                  <a:schemeClr val="tx1"/>
                </a:solidFill>
                <a:effectLst/>
                <a:uLnTx/>
                <a:uFillTx/>
                <a:latin typeface="Calibri" pitchFamily="34" charset="0"/>
                <a:ea typeface="+mn-ea"/>
                <a:cs typeface="Arial" charset="0"/>
              </a:rPr>
              <a:t>)</a:t>
            </a:r>
            <a:r>
              <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 is achieved by avoiding comparisons with elements of S that have previously been involved in comparison with some element of the pattern p to be matched. i.e., backtracking on the string S never occurs.</a:t>
            </a: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r>
              <a:rPr lang="en-US" sz="3200" dirty="0" smtClean="0">
                <a:latin typeface="Calibri" pitchFamily="34" charset="0"/>
                <a:cs typeface="Arial" charset="0"/>
              </a:rPr>
              <a:t>Main idea: Pattern may be shifted MORE THAN ONE position in the source string.</a:t>
            </a:r>
            <a:endPar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endParaRPr>
          </a:p>
          <a:p>
            <a:pPr marL="342900" marR="0" lvl="0" indent="-342900" algn="just" defTabSz="914400" rtl="0" eaLnBrk="0" fontAlgn="base" latinLnBrk="0" hangingPunct="0">
              <a:lnSpc>
                <a:spcPct val="9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Calibri" pitchFamily="34" charset="0"/>
              <a:ea typeface="+mn-ea"/>
              <a:cs typeface="Arial" charset="0"/>
            </a:endParaRPr>
          </a:p>
        </p:txBody>
      </p:sp>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smtClean="0">
                <a:solidFill>
                  <a:srgbClr val="FF0000"/>
                </a:solidFill>
              </a:rPr>
              <a:t>The Knuth-Morris Pratt Algorithm</a:t>
            </a:r>
            <a:endParaRPr lang="en-US" sz="2400" b="1">
              <a:solidFill>
                <a:srgbClr val="FF0000"/>
              </a:solidFill>
            </a:endParaRPr>
          </a:p>
        </p:txBody>
      </p:sp>
      <p:pic>
        <p:nvPicPr>
          <p:cNvPr id="52226" name="Picture 2"/>
          <p:cNvPicPr>
            <a:picLocks noChangeAspect="1" noChangeArrowheads="1"/>
          </p:cNvPicPr>
          <p:nvPr/>
        </p:nvPicPr>
        <p:blipFill>
          <a:blip r:embed="rId2" cstate="print"/>
          <a:srcRect/>
          <a:stretch>
            <a:fillRect/>
          </a:stretch>
        </p:blipFill>
        <p:spPr bwMode="auto">
          <a:xfrm>
            <a:off x="135938" y="1752600"/>
            <a:ext cx="8872126" cy="4153322"/>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990600"/>
            <a:ext cx="5562600" cy="461665"/>
          </a:xfrm>
          <a:prstGeom prst="rect">
            <a:avLst/>
          </a:prstGeom>
          <a:noFill/>
        </p:spPr>
        <p:txBody>
          <a:bodyPr wrap="square" rtlCol="0">
            <a:spAutoFit/>
          </a:bodyPr>
          <a:lstStyle/>
          <a:p>
            <a:r>
              <a:rPr lang="en-US" sz="2400" b="1" smtClean="0">
                <a:solidFill>
                  <a:srgbClr val="FF0000"/>
                </a:solidFill>
              </a:rPr>
              <a:t>The Knuth-Morris Pratt Algorithm</a:t>
            </a:r>
            <a:endParaRPr lang="en-US" sz="2400" b="1">
              <a:solidFill>
                <a:srgbClr val="FF0000"/>
              </a:solidFill>
            </a:endParaRPr>
          </a:p>
        </p:txBody>
      </p:sp>
      <p:pic>
        <p:nvPicPr>
          <p:cNvPr id="51202" name="Picture 2"/>
          <p:cNvPicPr>
            <a:picLocks noChangeAspect="1" noChangeArrowheads="1"/>
          </p:cNvPicPr>
          <p:nvPr/>
        </p:nvPicPr>
        <p:blipFill>
          <a:blip r:embed="rId2" cstate="print"/>
          <a:srcRect/>
          <a:stretch>
            <a:fillRect/>
          </a:stretch>
        </p:blipFill>
        <p:spPr bwMode="auto">
          <a:xfrm>
            <a:off x="304801" y="1360449"/>
            <a:ext cx="8534400" cy="5194378"/>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986135"/>
            <a:ext cx="5029200" cy="461665"/>
          </a:xfrm>
          <a:prstGeom prst="rect">
            <a:avLst/>
          </a:prstGeom>
          <a:noFill/>
        </p:spPr>
        <p:txBody>
          <a:bodyPr wrap="square" rtlCol="0">
            <a:spAutoFit/>
          </a:bodyPr>
          <a:lstStyle/>
          <a:p>
            <a:r>
              <a:rPr lang="en-US" sz="2400" b="1" smtClean="0">
                <a:solidFill>
                  <a:srgbClr val="FF0000"/>
                </a:solidFill>
              </a:rPr>
              <a:t>The Knuth-Morris Pratt Algorithm</a:t>
            </a:r>
            <a:endParaRPr lang="en-US" sz="2400" b="1">
              <a:solidFill>
                <a:srgbClr val="FF0000"/>
              </a:solidFill>
            </a:endParaRPr>
          </a:p>
        </p:txBody>
      </p:sp>
      <p:pic>
        <p:nvPicPr>
          <p:cNvPr id="12289" name="Picture 1"/>
          <p:cNvPicPr>
            <a:picLocks noChangeAspect="1" noChangeArrowheads="1"/>
          </p:cNvPicPr>
          <p:nvPr/>
        </p:nvPicPr>
        <p:blipFill>
          <a:blip r:embed="rId2" cstate="print"/>
          <a:srcRect/>
          <a:stretch>
            <a:fillRect/>
          </a:stretch>
        </p:blipFill>
        <p:spPr bwMode="auto">
          <a:xfrm>
            <a:off x="290513" y="1676400"/>
            <a:ext cx="8562975" cy="4524375"/>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cstate="print"/>
          <a:srcRect/>
          <a:stretch>
            <a:fillRect/>
          </a:stretch>
        </p:blipFill>
        <p:spPr bwMode="auto">
          <a:xfrm>
            <a:off x="1076325" y="1076325"/>
            <a:ext cx="7839075" cy="5476875"/>
          </a:xfrm>
          <a:prstGeom prst="rect">
            <a:avLst/>
          </a:prstGeom>
          <a:noFill/>
          <a:ln w="9525">
            <a:noFill/>
            <a:miter lim="800000"/>
            <a:headEnd/>
            <a:tailEnd/>
          </a:ln>
          <a:effectLst/>
        </p:spPr>
      </p:pic>
      <p:sp>
        <p:nvSpPr>
          <p:cNvPr id="2" name="Title 1"/>
          <p:cNvSpPr>
            <a:spLocks noGrp="1"/>
          </p:cNvSpPr>
          <p:nvPr>
            <p:ph type="title"/>
          </p:nvPr>
        </p:nvSpPr>
        <p:spPr>
          <a:xfrm>
            <a:off x="457200" y="76200"/>
            <a:ext cx="8229600" cy="411162"/>
          </a:xfrm>
        </p:spPr>
        <p:txBody>
          <a:bodyPr/>
          <a:lstStyle/>
          <a:p>
            <a:r>
              <a:rPr lang="en-US" dirty="0" smtClean="0">
                <a:latin typeface="Calibri" pitchFamily="34" charset="0"/>
                <a:cs typeface="Arial" charset="0"/>
              </a:rPr>
              <a:t>2- String Matching…</a:t>
            </a:r>
            <a:endParaRPr lang="en-US" dirty="0"/>
          </a:p>
        </p:txBody>
      </p:sp>
      <p:sp>
        <p:nvSpPr>
          <p:cNvPr id="6" name="TextBox 5"/>
          <p:cNvSpPr txBox="1"/>
          <p:nvPr/>
        </p:nvSpPr>
        <p:spPr>
          <a:xfrm>
            <a:off x="152400" y="609600"/>
            <a:ext cx="4191000" cy="369332"/>
          </a:xfrm>
          <a:prstGeom prst="rect">
            <a:avLst/>
          </a:prstGeom>
          <a:noFill/>
        </p:spPr>
        <p:txBody>
          <a:bodyPr wrap="square" rtlCol="0">
            <a:spAutoFit/>
          </a:bodyPr>
          <a:lstStyle/>
          <a:p>
            <a:r>
              <a:rPr lang="en-US" sz="1800" b="1" dirty="0" smtClean="0">
                <a:solidFill>
                  <a:srgbClr val="FF0000"/>
                </a:solidFill>
              </a:rPr>
              <a:t>The Knuth-Morris Pratt Algorithm</a:t>
            </a:r>
            <a:endParaRPr lang="en-US" sz="1800" b="1" dirty="0">
              <a:solidFill>
                <a:srgbClr val="FF0000"/>
              </a:solidFill>
            </a:endParaRP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152400" y="381000"/>
            <a:ext cx="8782050" cy="6210300"/>
          </a:xfrm>
          <a:prstGeom prst="rect">
            <a:avLst/>
          </a:prstGeom>
          <a:noFill/>
          <a:ln w="9525">
            <a:noFill/>
            <a:miter lim="800000"/>
            <a:headEnd/>
            <a:tailEnd/>
          </a:ln>
          <a:effectLst/>
        </p:spPr>
      </p:pic>
      <p:sp>
        <p:nvSpPr>
          <p:cNvPr id="2" name="Title 1"/>
          <p:cNvSpPr>
            <a:spLocks noGrp="1"/>
          </p:cNvSpPr>
          <p:nvPr>
            <p:ph type="title"/>
          </p:nvPr>
        </p:nvSpPr>
        <p:spPr>
          <a:xfrm>
            <a:off x="457200" y="76200"/>
            <a:ext cx="8229600" cy="304800"/>
          </a:xfrm>
        </p:spPr>
        <p:txBody>
          <a:bodyPr/>
          <a:lstStyle/>
          <a:p>
            <a:r>
              <a:rPr lang="en-US" sz="3200" dirty="0" smtClean="0">
                <a:latin typeface="Calibri" pitchFamily="34" charset="0"/>
                <a:cs typeface="Arial" charset="0"/>
              </a:rPr>
              <a:t>2- String Matching…</a:t>
            </a:r>
            <a:endParaRPr lang="en-US" sz="3200" dirty="0"/>
          </a:p>
        </p:txBody>
      </p:sp>
      <p:sp>
        <p:nvSpPr>
          <p:cNvPr id="6" name="TextBox 5"/>
          <p:cNvSpPr txBox="1"/>
          <p:nvPr/>
        </p:nvSpPr>
        <p:spPr>
          <a:xfrm>
            <a:off x="5410200" y="1371600"/>
            <a:ext cx="3429000" cy="338554"/>
          </a:xfrm>
          <a:prstGeom prst="rect">
            <a:avLst/>
          </a:prstGeom>
          <a:noFill/>
        </p:spPr>
        <p:txBody>
          <a:bodyPr wrap="square" rtlCol="0">
            <a:spAutoFit/>
          </a:bodyPr>
          <a:lstStyle/>
          <a:p>
            <a:r>
              <a:rPr lang="en-US" sz="1600" b="1" dirty="0" smtClean="0">
                <a:solidFill>
                  <a:srgbClr val="FF0000"/>
                </a:solidFill>
              </a:rPr>
              <a:t>The Knuth-Morris Pratt Algorithm</a:t>
            </a:r>
            <a:endParaRPr lang="en-US" sz="1600" b="1" dirty="0">
              <a:solidFill>
                <a:srgbClr val="FF0000"/>
              </a:solidFill>
            </a:endParaRPr>
          </a:p>
        </p:txBody>
      </p:sp>
      <p:pic>
        <p:nvPicPr>
          <p:cNvPr id="48132" name="Picture 4"/>
          <p:cNvPicPr>
            <a:picLocks noChangeAspect="1" noChangeArrowheads="1"/>
          </p:cNvPicPr>
          <p:nvPr/>
        </p:nvPicPr>
        <p:blipFill>
          <a:blip r:embed="rId3" cstate="print"/>
          <a:srcRect/>
          <a:stretch>
            <a:fillRect/>
          </a:stretch>
        </p:blipFill>
        <p:spPr bwMode="auto">
          <a:xfrm>
            <a:off x="6224586" y="4724400"/>
            <a:ext cx="2843214" cy="914400"/>
          </a:xfrm>
          <a:prstGeom prst="rect">
            <a:avLst/>
          </a:prstGeom>
          <a:noFill/>
          <a:ln w="9525">
            <a:solidFill>
              <a:schemeClr val="accent1"/>
            </a:solidFill>
            <a:miter lim="800000"/>
            <a:headEnd/>
            <a:tailEnd/>
          </a:ln>
          <a:effectLst/>
        </p:spPr>
      </p:pic>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460375" y="441325"/>
            <a:ext cx="8229600" cy="701675"/>
          </a:xfrm>
        </p:spPr>
        <p:txBody>
          <a:bodyPr>
            <a:spAutoFit/>
          </a:bodyPr>
          <a:lstStyle/>
          <a:p>
            <a:r>
              <a:rPr lang="en-US" sz="4000" b="1" smtClean="0"/>
              <a:t>3- Data Compression </a:t>
            </a:r>
          </a:p>
        </p:txBody>
      </p:sp>
      <p:sp>
        <p:nvSpPr>
          <p:cNvPr id="25605" name="Content Placeholder 4"/>
          <p:cNvSpPr>
            <a:spLocks noGrp="1"/>
          </p:cNvSpPr>
          <p:nvPr>
            <p:ph sz="quarter" idx="4294967295"/>
          </p:nvPr>
        </p:nvSpPr>
        <p:spPr>
          <a:xfrm>
            <a:off x="457200" y="1922687"/>
            <a:ext cx="8229600" cy="2948499"/>
          </a:xfrm>
        </p:spPr>
        <p:txBody>
          <a:bodyPr>
            <a:spAutoFit/>
          </a:bodyPr>
          <a:lstStyle/>
          <a:p>
            <a:pPr marL="319088" indent="-319088"/>
            <a:r>
              <a:rPr lang="en-US" b="1" dirty="0" smtClean="0"/>
              <a:t>Introduction to  data compression</a:t>
            </a:r>
          </a:p>
          <a:p>
            <a:pPr marL="319088" indent="-319088"/>
            <a:r>
              <a:rPr lang="en-US" b="1" dirty="0" smtClean="0"/>
              <a:t>Some Compression Algorithms:</a:t>
            </a:r>
          </a:p>
          <a:p>
            <a:pPr marL="639763" lvl="1" indent="-273050"/>
            <a:r>
              <a:rPr lang="en-US" sz="3200" b="1" dirty="0" smtClean="0"/>
              <a:t>Huffman Encoding</a:t>
            </a:r>
          </a:p>
          <a:p>
            <a:pPr marL="639763" lvl="1" indent="-273050"/>
            <a:r>
              <a:rPr lang="en-US" sz="3200" b="1" dirty="0" smtClean="0"/>
              <a:t>Lempel-Ziv</a:t>
            </a:r>
          </a:p>
          <a:p>
            <a:pPr marL="639763" lvl="1" indent="-273050"/>
            <a:r>
              <a:rPr lang="en-US" sz="3200" b="1" dirty="0" smtClean="0"/>
              <a:t>RLE: Run Length Encoding</a:t>
            </a:r>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460375" y="228600"/>
            <a:ext cx="8229600" cy="701675"/>
          </a:xfrm>
        </p:spPr>
        <p:txBody>
          <a:bodyPr>
            <a:spAutoFit/>
          </a:bodyPr>
          <a:lstStyle/>
          <a:p>
            <a:r>
              <a:rPr lang="en-US" sz="4000" b="1" dirty="0" smtClean="0"/>
              <a:t>3-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dirty="0" smtClean="0"/>
          </a:p>
          <a:p>
            <a:pPr marL="319088" indent="-319088"/>
            <a:endParaRPr lang="en-US" b="1" dirty="0" smtClean="0"/>
          </a:p>
          <a:p>
            <a:pPr marL="319088" indent="-319088"/>
            <a:endParaRPr lang="en-US" sz="3200" b="1" dirty="0" smtClean="0"/>
          </a:p>
        </p:txBody>
      </p:sp>
      <p:sp>
        <p:nvSpPr>
          <p:cNvPr id="6" name="Rectangle 5"/>
          <p:cNvSpPr/>
          <p:nvPr/>
        </p:nvSpPr>
        <p:spPr>
          <a:xfrm>
            <a:off x="152400" y="1066801"/>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7" name="Rectangle 6"/>
          <p:cNvSpPr/>
          <p:nvPr/>
        </p:nvSpPr>
        <p:spPr>
          <a:xfrm>
            <a:off x="457200" y="2209800"/>
            <a:ext cx="8001000" cy="4401205"/>
          </a:xfrm>
          <a:prstGeom prst="rect">
            <a:avLst/>
          </a:prstGeom>
        </p:spPr>
        <p:txBody>
          <a:bodyPr wrap="square">
            <a:spAutoFit/>
          </a:bodyPr>
          <a:lstStyle/>
          <a:p>
            <a:pPr marL="319088" indent="-319088">
              <a:buFont typeface="Arial" pitchFamily="34" charset="0"/>
              <a:buChar char="•"/>
            </a:pPr>
            <a:r>
              <a:rPr lang="en-US" sz="2800" b="1" dirty="0" smtClean="0"/>
              <a:t>Data compression</a:t>
            </a:r>
            <a:r>
              <a:rPr lang="en-US" sz="2800" dirty="0" smtClean="0"/>
              <a:t> or </a:t>
            </a:r>
            <a:r>
              <a:rPr lang="en-US" sz="2800" b="1" dirty="0" smtClean="0"/>
              <a:t>source coding</a:t>
            </a:r>
            <a:r>
              <a:rPr lang="en-US" sz="2800" dirty="0" smtClean="0"/>
              <a:t> is the process of encoding information using fewer bits (or other information-bearing units) than an un-encoded representation would use through use of specific encoding schemes.” (Wikipedia)</a:t>
            </a:r>
          </a:p>
          <a:p>
            <a:pPr marL="319088" indent="-319088">
              <a:buFont typeface="Arial" pitchFamily="34" charset="0"/>
              <a:buChar char="•"/>
            </a:pPr>
            <a:r>
              <a:rPr lang="en-US" sz="2800" b="1" dirty="0" smtClean="0"/>
              <a:t>Advantage</a:t>
            </a:r>
            <a:r>
              <a:rPr lang="en-US" sz="2800" dirty="0" smtClean="0"/>
              <a:t>: It reduces the consumption of storage (disks) or bandwidth (</a:t>
            </a:r>
            <a:r>
              <a:rPr lang="en-US" sz="2800" dirty="0" err="1" smtClean="0"/>
              <a:t>băng</a:t>
            </a:r>
            <a:r>
              <a:rPr lang="en-US" sz="2800" dirty="0" smtClean="0"/>
              <a:t> </a:t>
            </a:r>
            <a:r>
              <a:rPr lang="en-US" sz="2800" dirty="0" err="1" smtClean="0"/>
              <a:t>thông</a:t>
            </a:r>
            <a:r>
              <a:rPr lang="en-US" sz="2800" dirty="0" smtClean="0"/>
              <a:t>, </a:t>
            </a:r>
            <a:r>
              <a:rPr lang="en-US" sz="2800" dirty="0" err="1" smtClean="0"/>
              <a:t>tốc</a:t>
            </a:r>
            <a:r>
              <a:rPr lang="en-US" sz="2800" dirty="0" smtClean="0"/>
              <a:t> </a:t>
            </a:r>
            <a:r>
              <a:rPr lang="en-US" sz="2800" dirty="0" err="1" smtClean="0"/>
              <a:t>độ</a:t>
            </a:r>
            <a:r>
              <a:rPr lang="en-US" sz="2800" dirty="0" smtClean="0"/>
              <a:t> </a:t>
            </a:r>
            <a:r>
              <a:rPr lang="en-US" sz="2800" dirty="0" err="1" smtClean="0"/>
              <a:t>truyền</a:t>
            </a:r>
            <a:r>
              <a:rPr lang="en-US" sz="2800" dirty="0" smtClean="0"/>
              <a:t>- bits/sec).</a:t>
            </a:r>
          </a:p>
          <a:p>
            <a:pPr marL="319088" indent="-319088">
              <a:buFont typeface="Arial" pitchFamily="34" charset="0"/>
              <a:buChar char="•"/>
            </a:pPr>
            <a:r>
              <a:rPr lang="en-US" sz="2800" b="1" dirty="0" smtClean="0"/>
              <a:t>Disadvantage</a:t>
            </a:r>
            <a:r>
              <a:rPr lang="en-US" sz="2800" dirty="0" smtClean="0"/>
              <a:t>: it needs processing time to restore or view the compressed code.</a:t>
            </a:r>
          </a:p>
        </p:txBody>
      </p:sp>
      <p:grpSp>
        <p:nvGrpSpPr>
          <p:cNvPr id="8" name="Group 17"/>
          <p:cNvGrpSpPr>
            <a:grpSpLocks/>
          </p:cNvGrpSpPr>
          <p:nvPr/>
        </p:nvGrpSpPr>
        <p:grpSpPr bwMode="auto">
          <a:xfrm>
            <a:off x="2743200" y="1143000"/>
            <a:ext cx="6248400" cy="1052512"/>
            <a:chOff x="1219200" y="5257800"/>
            <a:chExt cx="6248400" cy="1051959"/>
          </a:xfrm>
        </p:grpSpPr>
        <p:sp>
          <p:nvSpPr>
            <p:cNvPr id="9" name="Rectangle 8"/>
            <p:cNvSpPr/>
            <p:nvPr/>
          </p:nvSpPr>
          <p:spPr>
            <a:xfrm>
              <a:off x="1219200" y="5333960"/>
              <a:ext cx="2362200" cy="83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Raw </a:t>
              </a:r>
              <a:r>
                <a:rPr lang="en-US" sz="1800" dirty="0" smtClean="0"/>
                <a:t>data (10KB)</a:t>
              </a:r>
              <a:endParaRPr lang="en-US" sz="1800" dirty="0"/>
            </a:p>
          </p:txBody>
        </p:sp>
        <p:sp>
          <p:nvSpPr>
            <p:cNvPr id="10" name="Oval 9"/>
            <p:cNvSpPr/>
            <p:nvPr/>
          </p:nvSpPr>
          <p:spPr>
            <a:xfrm>
              <a:off x="5334000" y="5486280"/>
              <a:ext cx="2133600" cy="609280"/>
            </a:xfrm>
            <a:prstGeom prst="ellipse">
              <a:avLst/>
            </a:prstGeom>
            <a:solidFill>
              <a:srgbClr val="FF3300"/>
            </a:solidFill>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800" dirty="0"/>
                <a:t>Compressed </a:t>
              </a:r>
              <a:r>
                <a:rPr lang="en-US" sz="1800" dirty="0" smtClean="0"/>
                <a:t>data (2KB)</a:t>
              </a:r>
              <a:endParaRPr lang="en-US" sz="1800" dirty="0"/>
            </a:p>
          </p:txBody>
        </p:sp>
        <p:cxnSp>
          <p:nvCxnSpPr>
            <p:cNvPr id="11" name="Straight Arrow Connector 10"/>
            <p:cNvCxnSpPr/>
            <p:nvPr/>
          </p:nvCxnSpPr>
          <p:spPr>
            <a:xfrm>
              <a:off x="3733800" y="5638600"/>
              <a:ext cx="15240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Rectangle 11"/>
            <p:cNvSpPr>
              <a:spLocks noChangeArrowheads="1"/>
            </p:cNvSpPr>
            <p:nvPr/>
          </p:nvSpPr>
          <p:spPr bwMode="auto">
            <a:xfrm>
              <a:off x="3810000" y="5257800"/>
              <a:ext cx="1174750" cy="366520"/>
            </a:xfrm>
            <a:prstGeom prst="rect">
              <a:avLst/>
            </a:prstGeom>
            <a:noFill/>
            <a:ln w="9525">
              <a:noFill/>
              <a:miter lim="800000"/>
              <a:headEnd/>
              <a:tailEnd/>
            </a:ln>
          </p:spPr>
          <p:txBody>
            <a:bodyPr wrap="none">
              <a:spAutoFit/>
            </a:bodyPr>
            <a:lstStyle/>
            <a:p>
              <a:r>
                <a:rPr lang="en-US" sz="1800" dirty="0">
                  <a:hlinkClick r:id="rId2" tooltip="Encoding"/>
                </a:rPr>
                <a:t>encoding</a:t>
              </a:r>
              <a:r>
                <a:rPr lang="en-US" sz="1800" dirty="0"/>
                <a:t> </a:t>
              </a:r>
            </a:p>
          </p:txBody>
        </p:sp>
        <p:cxnSp>
          <p:nvCxnSpPr>
            <p:cNvPr id="13" name="Straight Arrow Connector 12"/>
            <p:cNvCxnSpPr/>
            <p:nvPr/>
          </p:nvCxnSpPr>
          <p:spPr>
            <a:xfrm rot="10800000">
              <a:off x="3733800" y="5943240"/>
              <a:ext cx="14478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4" name="Rectangle 16"/>
            <p:cNvSpPr>
              <a:spLocks noChangeArrowheads="1"/>
            </p:cNvSpPr>
            <p:nvPr/>
          </p:nvSpPr>
          <p:spPr bwMode="auto">
            <a:xfrm>
              <a:off x="3886200" y="5943239"/>
              <a:ext cx="1111250" cy="366520"/>
            </a:xfrm>
            <a:prstGeom prst="rect">
              <a:avLst/>
            </a:prstGeom>
            <a:noFill/>
            <a:ln w="9525">
              <a:noFill/>
              <a:miter lim="800000"/>
              <a:headEnd/>
              <a:tailEnd/>
            </a:ln>
          </p:spPr>
          <p:txBody>
            <a:bodyPr wrap="none">
              <a:spAutoFit/>
            </a:bodyPr>
            <a:lstStyle/>
            <a:p>
              <a:r>
                <a:rPr lang="en-US" sz="1800" dirty="0">
                  <a:hlinkClick r:id="rId2" tooltip="Encoding"/>
                </a:rPr>
                <a:t>decoding</a:t>
              </a:r>
              <a:endParaRPr lang="en-US" sz="1800" dirty="0"/>
            </a:p>
          </p:txBody>
        </p:sp>
      </p:grpSp>
      <p:sp>
        <p:nvSpPr>
          <p:cNvPr id="16" name="Footer Placeholder 15"/>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460375" y="228600"/>
            <a:ext cx="8229600" cy="701675"/>
          </a:xfrm>
        </p:spPr>
        <p:txBody>
          <a:bodyPr>
            <a:spAutoFit/>
          </a:bodyPr>
          <a:lstStyle/>
          <a:p>
            <a:r>
              <a:rPr lang="en-US" sz="4000" b="1" smtClean="0"/>
              <a:t>3-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1066801"/>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7" name="Rectangle 6"/>
          <p:cNvSpPr/>
          <p:nvPr/>
        </p:nvSpPr>
        <p:spPr>
          <a:xfrm>
            <a:off x="457200" y="1676400"/>
            <a:ext cx="8229600" cy="4401205"/>
          </a:xfrm>
          <a:prstGeom prst="rect">
            <a:avLst/>
          </a:prstGeom>
        </p:spPr>
        <p:txBody>
          <a:bodyPr wrap="square">
            <a:spAutoFit/>
          </a:bodyPr>
          <a:lstStyle/>
          <a:p>
            <a:pPr marL="319088" indent="-319088">
              <a:buFont typeface="Arial" pitchFamily="34" charset="0"/>
              <a:buChar char="•"/>
            </a:pPr>
            <a:r>
              <a:rPr lang="en-US" sz="2800" b="1" dirty="0" smtClean="0"/>
              <a:t>Classification:</a:t>
            </a:r>
          </a:p>
          <a:p>
            <a:pPr marL="639763" lvl="1" indent="-273050"/>
            <a:r>
              <a:rPr lang="en-US" sz="2600" i="1" dirty="0" err="1" smtClean="0"/>
              <a:t>Lossy</a:t>
            </a:r>
            <a:r>
              <a:rPr lang="en-US" sz="2600" dirty="0" smtClean="0"/>
              <a:t>: MP3 </a:t>
            </a:r>
            <a:r>
              <a:rPr lang="en-US" sz="2600" dirty="0" smtClean="0">
                <a:sym typeface="Wingdings" pitchFamily="2" charset="2"/>
              </a:rPr>
              <a:t>  WAV</a:t>
            </a:r>
            <a:r>
              <a:rPr lang="en-US" sz="2600" dirty="0" smtClean="0"/>
              <a:t>, JPG </a:t>
            </a:r>
            <a:r>
              <a:rPr lang="en-US" sz="2600" dirty="0" smtClean="0">
                <a:sym typeface="Wingdings" pitchFamily="2" charset="2"/>
              </a:rPr>
              <a:t> BMP</a:t>
            </a:r>
            <a:endParaRPr lang="en-US" sz="2600" dirty="0" smtClean="0"/>
          </a:p>
          <a:p>
            <a:pPr marL="639763" lvl="1" indent="-273050"/>
            <a:r>
              <a:rPr lang="en-US" sz="2600" i="1" dirty="0" smtClean="0"/>
              <a:t>Lossless</a:t>
            </a:r>
            <a:r>
              <a:rPr lang="en-US" sz="2600" dirty="0" smtClean="0"/>
              <a:t>: ZIP, GZ</a:t>
            </a:r>
          </a:p>
          <a:p>
            <a:pPr marL="639763" lvl="1" indent="-273050"/>
            <a:endParaRPr lang="en-US" sz="2600" dirty="0" smtClean="0"/>
          </a:p>
          <a:p>
            <a:pPr marL="319088" indent="-319088">
              <a:buFont typeface="Arial" pitchFamily="34" charset="0"/>
              <a:buChar char="•"/>
            </a:pPr>
            <a:r>
              <a:rPr lang="en-US" sz="2800" b="1" dirty="0" smtClean="0"/>
              <a:t>Compression Algorithms:  </a:t>
            </a:r>
          </a:p>
          <a:p>
            <a:pPr marL="639763" lvl="1" indent="-273050"/>
            <a:r>
              <a:rPr lang="en-US" sz="2600" dirty="0" smtClean="0"/>
              <a:t>Huffman Encoding</a:t>
            </a:r>
          </a:p>
          <a:p>
            <a:pPr marL="639763" lvl="1" indent="-273050"/>
            <a:r>
              <a:rPr lang="en-US" sz="2600" dirty="0" smtClean="0"/>
              <a:t>Lempel-Ziv</a:t>
            </a:r>
          </a:p>
          <a:p>
            <a:pPr marL="639763" lvl="1" indent="-273050"/>
            <a:r>
              <a:rPr lang="en-US" sz="2600" dirty="0" smtClean="0"/>
              <a:t>RLE: Run Length Encoding</a:t>
            </a:r>
          </a:p>
          <a:p>
            <a:pPr marL="319088" indent="-319088"/>
            <a:r>
              <a:rPr lang="en-US" dirty="0" smtClean="0"/>
              <a:t>	</a:t>
            </a:r>
            <a:r>
              <a:rPr lang="en-US" sz="3200" i="1" dirty="0" smtClean="0">
                <a:sym typeface="Wingdings" pitchFamily="2" charset="2"/>
              </a:rPr>
              <a:t> </a:t>
            </a:r>
            <a:r>
              <a:rPr lang="en-US" sz="3200" i="1" dirty="0" smtClean="0"/>
              <a:t>Performance of a compression method depends on file type.</a:t>
            </a:r>
            <a:endParaRPr lang="en-US" sz="2800" dirty="0" smtClean="0"/>
          </a:p>
        </p:txBody>
      </p:sp>
      <p:sp>
        <p:nvSpPr>
          <p:cNvPr id="8" name="Rectangle 7"/>
          <p:cNvSpPr/>
          <p:nvPr/>
        </p:nvSpPr>
        <p:spPr>
          <a:xfrm>
            <a:off x="7010400" y="22098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EBE659F7-E790-46A4-8AF3-876DBC6EED88}" type="slidenum">
              <a:rPr lang="en-US" sz="1400" b="1">
                <a:solidFill>
                  <a:srgbClr val="FFFFFF"/>
                </a:solidFill>
              </a:rPr>
              <a:pPr algn="ctr">
                <a:defRPr/>
              </a:pPr>
              <a:t>2</a:t>
            </a:fld>
            <a:endParaRPr lang="en-US" sz="1400" b="1">
              <a:solidFill>
                <a:srgbClr val="FFFFFF"/>
              </a:solidFill>
            </a:endParaRPr>
          </a:p>
        </p:txBody>
      </p:sp>
      <p:sp>
        <p:nvSpPr>
          <p:cNvPr id="4101" name="Rectangle 2"/>
          <p:cNvSpPr>
            <a:spLocks noChangeArrowheads="1"/>
          </p:cNvSpPr>
          <p:nvPr/>
        </p:nvSpPr>
        <p:spPr bwMode="auto">
          <a:xfrm>
            <a:off x="609600" y="228600"/>
            <a:ext cx="8001000" cy="707886"/>
          </a:xfrm>
          <a:prstGeom prst="rect">
            <a:avLst/>
          </a:prstGeom>
          <a:noFill/>
          <a:ln w="9525">
            <a:noFill/>
            <a:miter lim="800000"/>
            <a:headEnd/>
            <a:tailEnd/>
          </a:ln>
        </p:spPr>
        <p:txBody>
          <a:bodyPr wrap="square" anchor="ctr">
            <a:spAutoFit/>
          </a:bodyPr>
          <a:lstStyle/>
          <a:p>
            <a:pPr algn="ctr"/>
            <a:r>
              <a:rPr lang="en-US" sz="4000" b="1" smtClean="0">
                <a:solidFill>
                  <a:srgbClr val="0000CC"/>
                </a:solidFill>
                <a:latin typeface="Calibri" pitchFamily="34" charset="0"/>
              </a:rPr>
              <a:t>Objectives: Learning Outcomes</a:t>
            </a:r>
            <a:endParaRPr lang="en-US" sz="4000" b="1">
              <a:solidFill>
                <a:srgbClr val="0000CC"/>
              </a:solidFill>
              <a:latin typeface="Calibri" pitchFamily="34" charset="0"/>
            </a:endParaRPr>
          </a:p>
        </p:txBody>
      </p:sp>
      <p:sp>
        <p:nvSpPr>
          <p:cNvPr id="4102" name="Rectangle 3"/>
          <p:cNvSpPr>
            <a:spLocks noChangeArrowheads="1"/>
          </p:cNvSpPr>
          <p:nvPr/>
        </p:nvSpPr>
        <p:spPr bwMode="auto">
          <a:xfrm>
            <a:off x="457200" y="1371600"/>
            <a:ext cx="8305800" cy="4967514"/>
          </a:xfrm>
          <a:prstGeom prst="rect">
            <a:avLst/>
          </a:prstGeom>
          <a:noFill/>
          <a:ln w="9525">
            <a:noFill/>
            <a:miter lim="800000"/>
            <a:headEnd/>
            <a:tailEnd/>
          </a:ln>
        </p:spPr>
        <p:txBody>
          <a:bodyPr wrap="square">
            <a:spAutoFit/>
          </a:bodyPr>
          <a:lstStyle/>
          <a:p>
            <a:pPr marL="393700" indent="-393700" eaLnBrk="0" hangingPunct="0">
              <a:spcBef>
                <a:spcPct val="20000"/>
              </a:spcBef>
            </a:pPr>
            <a:r>
              <a:rPr lang="en-US" sz="2400" dirty="0"/>
              <a:t>LO8.1  Describe the Text Processing problem and its’ </a:t>
            </a:r>
            <a:r>
              <a:rPr lang="en-US" sz="2400" dirty="0" smtClean="0"/>
              <a:t>application.</a:t>
            </a:r>
          </a:p>
          <a:p>
            <a:pPr marL="393700" indent="-393700" eaLnBrk="0" hangingPunct="0">
              <a:spcBef>
                <a:spcPct val="20000"/>
              </a:spcBef>
            </a:pPr>
            <a:r>
              <a:rPr lang="en-US" sz="2400" dirty="0" smtClean="0"/>
              <a:t>LO8.2  </a:t>
            </a:r>
            <a:r>
              <a:rPr lang="en-US" sz="2400" dirty="0"/>
              <a:t>Explain the Brute Force Text Pattern-Matching </a:t>
            </a:r>
            <a:r>
              <a:rPr lang="en-US" sz="2400" dirty="0" smtClean="0"/>
              <a:t>algorithm.</a:t>
            </a:r>
          </a:p>
          <a:p>
            <a:pPr marL="393700" indent="-393700" eaLnBrk="0" hangingPunct="0">
              <a:spcBef>
                <a:spcPct val="20000"/>
              </a:spcBef>
            </a:pPr>
            <a:r>
              <a:rPr lang="en-US" sz="2400" dirty="0" smtClean="0"/>
              <a:t>LO8.3  </a:t>
            </a:r>
            <a:r>
              <a:rPr lang="en-US" sz="2400" dirty="0"/>
              <a:t>Describe the main idea of The Knuth-Morris-Pratt </a:t>
            </a:r>
            <a:r>
              <a:rPr lang="en-US" sz="2400" dirty="0" smtClean="0"/>
              <a:t>Algorithm.</a:t>
            </a:r>
          </a:p>
          <a:p>
            <a:pPr marL="393700" indent="-393700" eaLnBrk="0" hangingPunct="0">
              <a:spcBef>
                <a:spcPct val="20000"/>
              </a:spcBef>
            </a:pPr>
            <a:r>
              <a:rPr lang="en-US" sz="2400" dirty="0" smtClean="0"/>
              <a:t>LO8.4  </a:t>
            </a:r>
            <a:r>
              <a:rPr lang="en-US" sz="2400" dirty="0"/>
              <a:t>Explain The Huffman Coding </a:t>
            </a:r>
            <a:r>
              <a:rPr lang="en-US" sz="2400" dirty="0" smtClean="0"/>
              <a:t>Algorithm.</a:t>
            </a:r>
          </a:p>
          <a:p>
            <a:pPr marL="393700" indent="-393700" eaLnBrk="0" hangingPunct="0">
              <a:spcBef>
                <a:spcPct val="20000"/>
              </a:spcBef>
            </a:pPr>
            <a:r>
              <a:rPr lang="en-US" sz="2400" dirty="0" smtClean="0"/>
              <a:t>LO8.5  </a:t>
            </a:r>
            <a:r>
              <a:rPr lang="en-US" sz="2400" dirty="0"/>
              <a:t>Explain steps needed to use The Huffman Coding Algorithm for compressing a text </a:t>
            </a:r>
            <a:r>
              <a:rPr lang="en-US" sz="2400" dirty="0" smtClean="0"/>
              <a:t>file.</a:t>
            </a:r>
          </a:p>
          <a:p>
            <a:pPr marL="393700" indent="-393700" eaLnBrk="0" hangingPunct="0">
              <a:spcBef>
                <a:spcPct val="20000"/>
              </a:spcBef>
            </a:pPr>
            <a:r>
              <a:rPr lang="en-US" sz="2400" dirty="0" smtClean="0"/>
              <a:t>LO8.6  </a:t>
            </a:r>
            <a:r>
              <a:rPr lang="en-US" sz="2400" dirty="0"/>
              <a:t>Explain the LZW encoding </a:t>
            </a:r>
            <a:r>
              <a:rPr lang="en-US" sz="2400" dirty="0" smtClean="0"/>
              <a:t>algorithm.</a:t>
            </a:r>
          </a:p>
          <a:p>
            <a:pPr marL="393700" indent="-393700" eaLnBrk="0" hangingPunct="0">
              <a:spcBef>
                <a:spcPct val="20000"/>
              </a:spcBef>
            </a:pPr>
            <a:r>
              <a:rPr lang="en-US" sz="2400" dirty="0" smtClean="0"/>
              <a:t>LO8.7  </a:t>
            </a:r>
            <a:r>
              <a:rPr lang="en-US" sz="2400" dirty="0"/>
              <a:t>Explain the Run-length encoding algorithm.</a:t>
            </a:r>
            <a:br>
              <a:rPr lang="en-US" sz="2400" dirty="0"/>
            </a:br>
            <a:endParaRPr lang="en-US" sz="2400" dirty="0">
              <a:latin typeface="Calibri" pitchFamily="34" charset="0"/>
            </a:endParaRP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460375" y="228600"/>
            <a:ext cx="8229600" cy="701675"/>
          </a:xfrm>
        </p:spPr>
        <p:txBody>
          <a:bodyPr>
            <a:spAutoFit/>
          </a:bodyPr>
          <a:lstStyle/>
          <a:p>
            <a:r>
              <a:rPr lang="en-US" sz="4000" b="1" smtClean="0"/>
              <a:t>3-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8630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7" name="Rectangle 6"/>
          <p:cNvSpPr/>
          <p:nvPr/>
        </p:nvSpPr>
        <p:spPr>
          <a:xfrm>
            <a:off x="228600" y="1524000"/>
            <a:ext cx="8686800" cy="4881336"/>
          </a:xfrm>
          <a:prstGeom prst="rect">
            <a:avLst/>
          </a:prstGeom>
        </p:spPr>
        <p:txBody>
          <a:bodyPr wrap="square">
            <a:spAutoFit/>
          </a:bodyPr>
          <a:lstStyle/>
          <a:p>
            <a:pPr marL="319088" indent="-319088"/>
            <a:r>
              <a:rPr lang="en-US" sz="2800" b="1" dirty="0" smtClean="0"/>
              <a:t>Basic of Lossless compression:</a:t>
            </a:r>
          </a:p>
          <a:p>
            <a:pPr marL="319088" indent="-319088">
              <a:buFontTx/>
              <a:buChar char="-"/>
            </a:pPr>
            <a:r>
              <a:rPr lang="en-US" sz="2400" dirty="0" smtClean="0"/>
              <a:t>Use smaller number of bits to store a data unit (8 bit-character- symbol).</a:t>
            </a:r>
          </a:p>
          <a:p>
            <a:pPr marL="319088" indent="-319088">
              <a:buFontTx/>
              <a:buChar char="-"/>
            </a:pPr>
            <a:r>
              <a:rPr lang="en-US" sz="2400" dirty="0" smtClean="0"/>
              <a:t>Codeword: sequence of bits corresponding to a symbol. Codeword of a symbol is unique.</a:t>
            </a:r>
          </a:p>
          <a:p>
            <a:pPr marL="319088" indent="-319088">
              <a:buFontTx/>
              <a:buChar char="-"/>
            </a:pPr>
            <a:r>
              <a:rPr lang="en-US" sz="2400" dirty="0" smtClean="0"/>
              <a:t> Average codeword length indicates efficiency of  a compression .</a:t>
            </a:r>
          </a:p>
          <a:p>
            <a:pPr marL="319088" indent="-319088">
              <a:buFontTx/>
              <a:buChar char="-"/>
            </a:pPr>
            <a:r>
              <a:rPr lang="en-US" sz="2400" b="1" dirty="0" smtClean="0">
                <a:latin typeface="Arial" pitchFamily="34" charset="0"/>
                <a:cs typeface="Arial" pitchFamily="34" charset="0"/>
              </a:rPr>
              <a:t>Compression rate</a:t>
            </a:r>
            <a:endParaRPr lang="en-US" sz="2400" dirty="0" smtClean="0">
              <a:latin typeface="Arial" pitchFamily="34" charset="0"/>
              <a:cs typeface="Arial" pitchFamily="34" charset="0"/>
            </a:endParaRPr>
          </a:p>
          <a:p>
            <a:pPr lvl="1">
              <a:lnSpc>
                <a:spcPct val="90000"/>
              </a:lnSpc>
              <a:buFont typeface="Arial" charset="0"/>
              <a:buNone/>
            </a:pPr>
            <a:r>
              <a:rPr lang="en-US" sz="2400" dirty="0" smtClean="0"/>
              <a:t>	  	</a:t>
            </a:r>
            <a:r>
              <a:rPr lang="en-US" sz="2400" u="sng" dirty="0" smtClean="0">
                <a:solidFill>
                  <a:srgbClr val="0000CC"/>
                </a:solidFill>
              </a:rPr>
              <a:t>length(input) – length (output) </a:t>
            </a:r>
            <a:r>
              <a:rPr lang="en-US" sz="2400" u="sng" dirty="0" smtClean="0">
                <a:solidFill>
                  <a:srgbClr val="0000CC"/>
                </a:solidFill>
                <a:sym typeface="Wingdings" pitchFamily="2" charset="2"/>
              </a:rPr>
              <a:t> </a:t>
            </a:r>
            <a:r>
              <a:rPr lang="en-US" sz="2400" u="sng" dirty="0" err="1" smtClean="0">
                <a:solidFill>
                  <a:srgbClr val="0000CC"/>
                </a:solidFill>
                <a:sym typeface="Wingdings" pitchFamily="2" charset="2"/>
              </a:rPr>
              <a:t>dL</a:t>
            </a:r>
            <a:endParaRPr lang="en-US" sz="2400" u="sng" dirty="0" smtClean="0">
              <a:solidFill>
                <a:srgbClr val="0000CC"/>
              </a:solidFill>
            </a:endParaRPr>
          </a:p>
          <a:p>
            <a:pPr lvl="1">
              <a:lnSpc>
                <a:spcPct val="90000"/>
              </a:lnSpc>
              <a:buFont typeface="Arial" charset="0"/>
              <a:buNone/>
            </a:pPr>
            <a:r>
              <a:rPr lang="en-US" sz="2400" dirty="0" smtClean="0">
                <a:solidFill>
                  <a:srgbClr val="0000CC"/>
                </a:solidFill>
              </a:rPr>
              <a:t>                      length(input) </a:t>
            </a:r>
            <a:r>
              <a:rPr lang="en-US" sz="2400" dirty="0" smtClean="0">
                <a:solidFill>
                  <a:srgbClr val="0000CC"/>
                </a:solidFill>
                <a:sym typeface="Wingdings" pitchFamily="2" charset="2"/>
              </a:rPr>
              <a:t> L</a:t>
            </a:r>
            <a:endParaRPr lang="en-US" sz="2400" dirty="0" smtClean="0">
              <a:solidFill>
                <a:srgbClr val="0000CC"/>
              </a:solidFill>
            </a:endParaRPr>
          </a:p>
          <a:p>
            <a:pPr marL="319088" indent="-319088">
              <a:buFontTx/>
              <a:buChar char="-"/>
            </a:pPr>
            <a:r>
              <a:rPr lang="en-US" sz="2400" dirty="0" smtClean="0">
                <a:latin typeface="Arial" pitchFamily="34" charset="0"/>
                <a:cs typeface="Arial" pitchFamily="34" charset="0"/>
              </a:rPr>
              <a:t>Compression rate is used to compare the efficiency of different data compression methods when applied to the same data.</a:t>
            </a:r>
            <a:endParaRPr lang="en-US" sz="2800" dirty="0" smtClean="0"/>
          </a:p>
        </p:txBody>
      </p:sp>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idx="4294967295"/>
          </p:nvPr>
        </p:nvSpPr>
        <p:spPr>
          <a:xfrm>
            <a:off x="460375" y="228600"/>
            <a:ext cx="8229600" cy="701675"/>
          </a:xfrm>
        </p:spPr>
        <p:txBody>
          <a:bodyPr>
            <a:spAutoFit/>
          </a:bodyPr>
          <a:lstStyle/>
          <a:p>
            <a:r>
              <a:rPr lang="en-US" sz="4000" b="1" smtClean="0"/>
              <a:t>3-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smtClean="0"/>
          </a:p>
          <a:p>
            <a:pPr marL="319088" indent="-319088"/>
            <a:endParaRPr lang="en-US" b="1" smtClean="0"/>
          </a:p>
          <a:p>
            <a:pPr marL="319088" indent="-319088"/>
            <a:endParaRPr lang="en-US" sz="3200" b="1" smtClean="0"/>
          </a:p>
        </p:txBody>
      </p:sp>
      <p:sp>
        <p:nvSpPr>
          <p:cNvPr id="6" name="Rectangle 5"/>
          <p:cNvSpPr/>
          <p:nvPr/>
        </p:nvSpPr>
        <p:spPr>
          <a:xfrm>
            <a:off x="152400" y="8630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7" name="Rectangle 6"/>
          <p:cNvSpPr/>
          <p:nvPr/>
        </p:nvSpPr>
        <p:spPr>
          <a:xfrm>
            <a:off x="228600" y="1524000"/>
            <a:ext cx="8686800" cy="2677656"/>
          </a:xfrm>
          <a:prstGeom prst="rect">
            <a:avLst/>
          </a:prstGeom>
        </p:spPr>
        <p:txBody>
          <a:bodyPr wrap="square">
            <a:spAutoFit/>
          </a:bodyPr>
          <a:lstStyle/>
          <a:p>
            <a:pPr marL="319088" indent="-319088"/>
            <a:r>
              <a:rPr lang="en-US" sz="2400" b="1" dirty="0" smtClean="0"/>
              <a:t>Basic of Lossless compression:</a:t>
            </a:r>
          </a:p>
          <a:p>
            <a:pPr marL="319088" indent="-319088"/>
            <a:r>
              <a:rPr lang="en-US" sz="2400" dirty="0" smtClean="0"/>
              <a:t>How to compute average of average codeword length? </a:t>
            </a:r>
            <a:r>
              <a:rPr lang="en-US" sz="2400" dirty="0" smtClean="0">
                <a:sym typeface="Wingdings" pitchFamily="2" charset="2"/>
              </a:rPr>
              <a:t> Use the entropy formula – </a:t>
            </a:r>
            <a:r>
              <a:rPr lang="en-US" sz="2400" dirty="0" err="1" smtClean="0">
                <a:sym typeface="Wingdings" pitchFamily="2" charset="2"/>
              </a:rPr>
              <a:t>trung</a:t>
            </a:r>
            <a:r>
              <a:rPr lang="en-US" sz="2400" dirty="0" smtClean="0">
                <a:sym typeface="Wingdings" pitchFamily="2" charset="2"/>
              </a:rPr>
              <a:t> </a:t>
            </a:r>
            <a:r>
              <a:rPr lang="en-US" sz="2400" dirty="0" err="1" smtClean="0">
                <a:sym typeface="Wingdings" pitchFamily="2" charset="2"/>
              </a:rPr>
              <a:t>bình</a:t>
            </a:r>
            <a:r>
              <a:rPr lang="en-US" sz="2400" dirty="0" smtClean="0">
                <a:sym typeface="Wingdings" pitchFamily="2" charset="2"/>
              </a:rPr>
              <a:t> </a:t>
            </a:r>
            <a:r>
              <a:rPr lang="en-US" sz="2400" dirty="0" err="1" smtClean="0">
                <a:sym typeface="Wingdings" pitchFamily="2" charset="2"/>
              </a:rPr>
              <a:t>mức</a:t>
            </a:r>
            <a:r>
              <a:rPr lang="en-US" sz="2400" dirty="0" smtClean="0">
                <a:sym typeface="Wingdings" pitchFamily="2" charset="2"/>
              </a:rPr>
              <a:t> </a:t>
            </a:r>
            <a:r>
              <a:rPr lang="en-US" sz="2400" dirty="0" err="1" smtClean="0">
                <a:sym typeface="Wingdings" pitchFamily="2" charset="2"/>
              </a:rPr>
              <a:t>độ</a:t>
            </a:r>
            <a:r>
              <a:rPr lang="en-US" sz="2400" dirty="0" smtClean="0">
                <a:sym typeface="Wingdings" pitchFamily="2" charset="2"/>
              </a:rPr>
              <a:t> </a:t>
            </a:r>
            <a:r>
              <a:rPr lang="en-US" sz="2400" dirty="0" err="1" smtClean="0">
                <a:sym typeface="Wingdings" pitchFamily="2" charset="2"/>
              </a:rPr>
              <a:t>lộn</a:t>
            </a:r>
            <a:r>
              <a:rPr lang="en-US" sz="2400" dirty="0" smtClean="0">
                <a:sym typeface="Wingdings" pitchFamily="2" charset="2"/>
              </a:rPr>
              <a:t> </a:t>
            </a:r>
            <a:r>
              <a:rPr lang="en-US" sz="2400" dirty="0" err="1" smtClean="0">
                <a:sym typeface="Wingdings" pitchFamily="2" charset="2"/>
              </a:rPr>
              <a:t>xộn</a:t>
            </a:r>
            <a:endParaRPr lang="en-US" sz="2400" dirty="0" smtClean="0">
              <a:sym typeface="Wingdings" pitchFamily="2" charset="2"/>
            </a:endParaRPr>
          </a:p>
          <a:p>
            <a:pPr marL="319088" indent="-319088"/>
            <a:r>
              <a:rPr lang="en-US" sz="2400" i="1" dirty="0" smtClean="0"/>
              <a:t>L</a:t>
            </a:r>
            <a:r>
              <a:rPr lang="en-US" sz="2400" baseline="-25000" dirty="0" smtClean="0"/>
              <a:t>ave</a:t>
            </a:r>
            <a:r>
              <a:rPr lang="en-US" sz="2400" dirty="0" smtClean="0"/>
              <a:t> = H = </a:t>
            </a:r>
            <a:r>
              <a:rPr lang="en-US" sz="2400" i="1" dirty="0" smtClean="0"/>
              <a:t>P</a:t>
            </a:r>
            <a:r>
              <a:rPr lang="en-US" sz="2400" dirty="0" smtClean="0"/>
              <a:t>(x</a:t>
            </a:r>
            <a:r>
              <a:rPr lang="en-US" sz="2400" baseline="-25000" dirty="0" smtClean="0"/>
              <a:t>1</a:t>
            </a:r>
            <a:r>
              <a:rPr lang="en-US" sz="2400" dirty="0" smtClean="0"/>
              <a:t>)</a:t>
            </a:r>
            <a:r>
              <a:rPr lang="en-US" sz="2400" i="1" dirty="0" smtClean="0"/>
              <a:t>L</a:t>
            </a:r>
            <a:r>
              <a:rPr lang="en-US" sz="2400" dirty="0" smtClean="0"/>
              <a:t>(x</a:t>
            </a:r>
            <a:r>
              <a:rPr lang="en-US" sz="2400" baseline="-25000" dirty="0" smtClean="0"/>
              <a:t>1</a:t>
            </a:r>
            <a:r>
              <a:rPr lang="en-US" sz="2400" dirty="0" smtClean="0"/>
              <a:t>) + · · · + </a:t>
            </a:r>
            <a:r>
              <a:rPr lang="en-US" sz="2400" i="1" dirty="0" smtClean="0"/>
              <a:t>P</a:t>
            </a:r>
            <a:r>
              <a:rPr lang="en-US" sz="2400" dirty="0" smtClean="0"/>
              <a:t>(</a:t>
            </a:r>
            <a:r>
              <a:rPr lang="en-US" sz="2400" dirty="0" err="1" smtClean="0"/>
              <a:t>x</a:t>
            </a:r>
            <a:r>
              <a:rPr lang="en-US" sz="2400" i="1" baseline="-25000" dirty="0" err="1" smtClean="0"/>
              <a:t>n</a:t>
            </a:r>
            <a:r>
              <a:rPr lang="en-US" sz="2400" dirty="0" smtClean="0"/>
              <a:t>)</a:t>
            </a:r>
            <a:r>
              <a:rPr lang="en-US" sz="2400" i="1" dirty="0" smtClean="0"/>
              <a:t>L</a:t>
            </a:r>
            <a:r>
              <a:rPr lang="en-US" sz="2400" dirty="0" smtClean="0"/>
              <a:t>(</a:t>
            </a:r>
            <a:r>
              <a:rPr lang="en-US" sz="2400" dirty="0" err="1" smtClean="0"/>
              <a:t>x</a:t>
            </a:r>
            <a:r>
              <a:rPr lang="en-US" sz="2400" i="1" baseline="-25000" dirty="0" err="1" smtClean="0"/>
              <a:t>n</a:t>
            </a:r>
            <a:r>
              <a:rPr lang="en-US" sz="2400" dirty="0" smtClean="0"/>
              <a:t>)</a:t>
            </a:r>
          </a:p>
          <a:p>
            <a:pPr marL="319088" indent="-319088"/>
            <a:r>
              <a:rPr lang="en-US" sz="2400" dirty="0" smtClean="0"/>
              <a:t>In which:</a:t>
            </a:r>
          </a:p>
          <a:p>
            <a:pPr marL="319088" indent="-319088"/>
            <a:r>
              <a:rPr lang="en-US" sz="2400" dirty="0" smtClean="0"/>
              <a:t>    P(X</a:t>
            </a:r>
            <a:r>
              <a:rPr lang="en-US" sz="2400" baseline="-25000" dirty="0" smtClean="0"/>
              <a:t>i</a:t>
            </a:r>
            <a:r>
              <a:rPr lang="en-US" sz="2400" dirty="0" smtClean="0"/>
              <a:t>): probability of the symbol X</a:t>
            </a:r>
            <a:r>
              <a:rPr lang="en-US" sz="2400" baseline="-25000" dirty="0" smtClean="0"/>
              <a:t>i</a:t>
            </a:r>
            <a:r>
              <a:rPr lang="en-US" sz="2400" dirty="0" smtClean="0"/>
              <a:t>.</a:t>
            </a:r>
          </a:p>
          <a:p>
            <a:pPr marL="319088" indent="-319088"/>
            <a:r>
              <a:rPr lang="en-US" sz="2400" dirty="0" smtClean="0"/>
              <a:t>    L(X</a:t>
            </a:r>
            <a:r>
              <a:rPr lang="en-US" sz="2400" baseline="-25000" dirty="0" smtClean="0"/>
              <a:t>i</a:t>
            </a:r>
            <a:r>
              <a:rPr lang="en-US" sz="2400" dirty="0" smtClean="0"/>
              <a:t>): Codeword length of the symbol X</a:t>
            </a:r>
            <a:r>
              <a:rPr lang="en-US" sz="2400" baseline="-25000" dirty="0" smtClean="0"/>
              <a:t>i</a:t>
            </a:r>
            <a:r>
              <a:rPr lang="en-US" sz="2400" dirty="0" smtClean="0"/>
              <a:t>.</a:t>
            </a:r>
          </a:p>
        </p:txBody>
      </p:sp>
      <p:pic>
        <p:nvPicPr>
          <p:cNvPr id="5121" name="Picture 1"/>
          <p:cNvPicPr>
            <a:picLocks noChangeAspect="1" noChangeArrowheads="1"/>
          </p:cNvPicPr>
          <p:nvPr/>
        </p:nvPicPr>
        <p:blipFill>
          <a:blip r:embed="rId3" cstate="print"/>
          <a:srcRect/>
          <a:stretch>
            <a:fillRect/>
          </a:stretch>
        </p:blipFill>
        <p:spPr bwMode="auto">
          <a:xfrm>
            <a:off x="256072" y="4162426"/>
            <a:ext cx="8060356" cy="2162174"/>
          </a:xfrm>
          <a:prstGeom prst="rect">
            <a:avLst/>
          </a:prstGeom>
          <a:noFill/>
          <a:ln w="9525">
            <a:noFill/>
            <a:miter lim="800000"/>
            <a:headEnd/>
            <a:tailEnd/>
          </a:ln>
          <a:effectLst/>
        </p:spPr>
      </p:pic>
      <p:sp>
        <p:nvSpPr>
          <p:cNvPr id="10" name="Right Bracket 9"/>
          <p:cNvSpPr/>
          <p:nvPr/>
        </p:nvSpPr>
        <p:spPr>
          <a:xfrm>
            <a:off x="8305800" y="5181600"/>
            <a:ext cx="228600" cy="685800"/>
          </a:xfrm>
          <a:prstGeom prst="rightBracket">
            <a:avLst/>
          </a:prstGeom>
          <a:noFill/>
          <a:ln>
            <a:solidFill>
              <a:srgbClr val="FF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019800" y="6091535"/>
            <a:ext cx="2133600" cy="400110"/>
          </a:xfrm>
          <a:prstGeom prst="rect">
            <a:avLst/>
          </a:prstGeom>
          <a:solidFill>
            <a:srgbClr val="FFFF00"/>
          </a:solidFill>
        </p:spPr>
        <p:txBody>
          <a:bodyPr wrap="square" rtlCol="0">
            <a:spAutoFit/>
          </a:bodyPr>
          <a:lstStyle/>
          <a:p>
            <a:pPr algn="ctr"/>
            <a:r>
              <a:rPr lang="en-US" sz="2000" dirty="0" smtClean="0">
                <a:solidFill>
                  <a:srgbClr val="0000CC"/>
                </a:solidFill>
              </a:rPr>
              <a:t>Sum of products</a:t>
            </a:r>
            <a:endParaRPr lang="en-US" sz="2000" dirty="0">
              <a:solidFill>
                <a:srgbClr val="0000CC"/>
              </a:solidFill>
            </a:endParaRPr>
          </a:p>
        </p:txBody>
      </p:sp>
      <p:graphicFrame>
        <p:nvGraphicFramePr>
          <p:cNvPr id="2" name="Object 4"/>
          <p:cNvGraphicFramePr>
            <a:graphicFrameLocks noChangeAspect="1"/>
          </p:cNvGraphicFramePr>
          <p:nvPr/>
        </p:nvGraphicFramePr>
        <p:xfrm>
          <a:off x="6019800" y="2514600"/>
          <a:ext cx="2971800" cy="839788"/>
        </p:xfrm>
        <a:graphic>
          <a:graphicData uri="http://schemas.openxmlformats.org/presentationml/2006/ole">
            <p:oleObj spid="_x0000_s5121" name="Equation" r:id="rId4" imgW="1206360" imgH="342720" progId="">
              <p:embed/>
            </p:oleObj>
          </a:graphicData>
        </a:graphic>
      </p:graphicFrame>
      <p:sp>
        <p:nvSpPr>
          <p:cNvPr id="13" name="Footer Placeholder 12"/>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6705600" y="1371600"/>
            <a:ext cx="2294792" cy="2057400"/>
          </a:xfrm>
          <a:prstGeom prst="rect">
            <a:avLst/>
          </a:prstGeom>
          <a:noFill/>
          <a:ln w="9525">
            <a:noFill/>
            <a:miter lim="800000"/>
            <a:headEnd/>
            <a:tailEnd/>
          </a:ln>
          <a:effectLst/>
        </p:spPr>
      </p:pic>
      <p:sp>
        <p:nvSpPr>
          <p:cNvPr id="25604" name="Title 1"/>
          <p:cNvSpPr>
            <a:spLocks noGrp="1"/>
          </p:cNvSpPr>
          <p:nvPr>
            <p:ph type="title" idx="4294967295"/>
          </p:nvPr>
        </p:nvSpPr>
        <p:spPr>
          <a:xfrm>
            <a:off x="460375" y="228600"/>
            <a:ext cx="8229600" cy="701675"/>
          </a:xfrm>
        </p:spPr>
        <p:txBody>
          <a:bodyPr>
            <a:spAutoFit/>
          </a:bodyPr>
          <a:lstStyle/>
          <a:p>
            <a:r>
              <a:rPr lang="en-US" sz="4000" b="1" smtClean="0"/>
              <a:t>3- Data Compression… </a:t>
            </a:r>
          </a:p>
        </p:txBody>
      </p:sp>
      <p:sp>
        <p:nvSpPr>
          <p:cNvPr id="25605" name="Content Placeholder 4"/>
          <p:cNvSpPr>
            <a:spLocks noGrp="1"/>
          </p:cNvSpPr>
          <p:nvPr>
            <p:ph sz="quarter" idx="4294967295"/>
          </p:nvPr>
        </p:nvSpPr>
        <p:spPr>
          <a:xfrm>
            <a:off x="457200" y="1922687"/>
            <a:ext cx="8229600" cy="1766637"/>
          </a:xfrm>
        </p:spPr>
        <p:txBody>
          <a:bodyPr>
            <a:spAutoFit/>
          </a:bodyPr>
          <a:lstStyle/>
          <a:p>
            <a:pPr marL="319088" indent="-319088"/>
            <a:endParaRPr lang="en-US" sz="3200" b="1" dirty="0" smtClean="0"/>
          </a:p>
          <a:p>
            <a:pPr marL="319088" indent="-319088"/>
            <a:endParaRPr lang="en-US" b="1" dirty="0" smtClean="0"/>
          </a:p>
          <a:p>
            <a:pPr marL="319088" indent="-319088"/>
            <a:endParaRPr lang="en-US" sz="3200" b="1" dirty="0" smtClean="0"/>
          </a:p>
        </p:txBody>
      </p:sp>
      <p:sp>
        <p:nvSpPr>
          <p:cNvPr id="6" name="Rectangle 5"/>
          <p:cNvSpPr/>
          <p:nvPr/>
        </p:nvSpPr>
        <p:spPr>
          <a:xfrm>
            <a:off x="152400" y="8630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7" name="Rectangle 6"/>
          <p:cNvSpPr/>
          <p:nvPr/>
        </p:nvSpPr>
        <p:spPr>
          <a:xfrm>
            <a:off x="228600" y="1524000"/>
            <a:ext cx="6934200" cy="1938992"/>
          </a:xfrm>
          <a:prstGeom prst="rect">
            <a:avLst/>
          </a:prstGeom>
        </p:spPr>
        <p:txBody>
          <a:bodyPr wrap="square">
            <a:spAutoFit/>
          </a:bodyPr>
          <a:lstStyle/>
          <a:p>
            <a:pPr marL="319088" indent="-319088"/>
            <a:r>
              <a:rPr lang="en-US" sz="2400" b="1" dirty="0" smtClean="0"/>
              <a:t>Basic of Lossless compression:</a:t>
            </a:r>
          </a:p>
          <a:p>
            <a:pPr marL="319088" indent="-319088"/>
            <a:r>
              <a:rPr lang="en-US" sz="2400" dirty="0" smtClean="0"/>
              <a:t>Properties of a set of </a:t>
            </a:r>
            <a:r>
              <a:rPr lang="en-US" sz="2400" dirty="0" err="1" smtClean="0"/>
              <a:t>codewords</a:t>
            </a:r>
            <a:r>
              <a:rPr lang="en-US" sz="2400" dirty="0" smtClean="0"/>
              <a:t>:</a:t>
            </a:r>
          </a:p>
          <a:p>
            <a:pPr>
              <a:buClrTx/>
              <a:buSzTx/>
              <a:buFont typeface="Arial" pitchFamily="34" charset="0"/>
              <a:buChar char="•"/>
            </a:pPr>
            <a:r>
              <a:rPr lang="en-US" sz="2400" dirty="0" smtClean="0">
                <a:latin typeface="Calibri" pitchFamily="34" charset="0"/>
                <a:cs typeface="Arial" charset="0"/>
              </a:rPr>
              <a:t>  A </a:t>
            </a:r>
            <a:r>
              <a:rPr lang="en-US" sz="2400" b="1" u="sng" dirty="0" smtClean="0">
                <a:latin typeface="Calibri" pitchFamily="34" charset="0"/>
                <a:cs typeface="Arial" charset="0"/>
              </a:rPr>
              <a:t>variable length code</a:t>
            </a:r>
            <a:r>
              <a:rPr lang="en-US" sz="2400" dirty="0" smtClean="0">
                <a:latin typeface="Calibri" pitchFamily="34" charset="0"/>
                <a:cs typeface="Arial" charset="0"/>
              </a:rPr>
              <a:t> assigns a bit string </a:t>
            </a:r>
          </a:p>
          <a:p>
            <a:pPr>
              <a:buClrTx/>
              <a:buSzTx/>
            </a:pPr>
            <a:r>
              <a:rPr lang="en-US" sz="2400" dirty="0" smtClean="0">
                <a:latin typeface="Calibri" pitchFamily="34" charset="0"/>
                <a:cs typeface="Arial" charset="0"/>
              </a:rPr>
              <a:t>(codeword) of variable length to every message value</a:t>
            </a:r>
          </a:p>
          <a:p>
            <a:pPr>
              <a:buClrTx/>
              <a:buSzTx/>
              <a:buFont typeface="Arial" charset="0"/>
              <a:buNone/>
            </a:pPr>
            <a:r>
              <a:rPr lang="en-US" sz="2400" dirty="0" smtClean="0">
                <a:latin typeface="Calibri" pitchFamily="34" charset="0"/>
                <a:cs typeface="Arial" charset="0"/>
              </a:rPr>
              <a:t> a = 0, b = 100, c = 101, d = 11  </a:t>
            </a:r>
            <a:endParaRPr lang="en-US" sz="2400" dirty="0" smtClean="0">
              <a:latin typeface="Calibri" pitchFamily="34" charset="0"/>
              <a:cs typeface="Arial" charset="0"/>
              <a:sym typeface="Wingdings" pitchFamily="2" charset="2"/>
            </a:endParaRPr>
          </a:p>
        </p:txBody>
      </p:sp>
      <p:sp>
        <p:nvSpPr>
          <p:cNvPr id="12" name="Rectangle 11"/>
          <p:cNvSpPr/>
          <p:nvPr/>
        </p:nvSpPr>
        <p:spPr>
          <a:xfrm>
            <a:off x="304800" y="3462278"/>
            <a:ext cx="8458200" cy="3108543"/>
          </a:xfrm>
          <a:prstGeom prst="rect">
            <a:avLst/>
          </a:prstGeom>
        </p:spPr>
        <p:txBody>
          <a:bodyPr wrap="square">
            <a:spAutoFit/>
          </a:bodyPr>
          <a:lstStyle/>
          <a:p>
            <a:pPr>
              <a:buClrTx/>
              <a:buSzTx/>
              <a:buFont typeface="Arial" pitchFamily="34" charset="0"/>
              <a:buChar char="•"/>
            </a:pPr>
            <a:r>
              <a:rPr lang="en-US" sz="2800" dirty="0" smtClean="0">
                <a:latin typeface="Calibri" pitchFamily="34" charset="0"/>
                <a:cs typeface="Arial" charset="0"/>
              </a:rPr>
              <a:t> A </a:t>
            </a:r>
            <a:r>
              <a:rPr lang="en-US" sz="2800" b="1" u="sng" dirty="0" smtClean="0">
                <a:latin typeface="Calibri" pitchFamily="34" charset="0"/>
                <a:cs typeface="Arial" charset="0"/>
              </a:rPr>
              <a:t>uniquely decodable code</a:t>
            </a:r>
            <a:r>
              <a:rPr lang="en-US" sz="2800" dirty="0" smtClean="0">
                <a:latin typeface="Calibri" pitchFamily="34" charset="0"/>
                <a:cs typeface="Arial" charset="0"/>
              </a:rPr>
              <a:t> is a variable length code in which bit strings can always be uniquely decomposed into its </a:t>
            </a:r>
            <a:r>
              <a:rPr lang="en-US" sz="2800" dirty="0" err="1" smtClean="0">
                <a:latin typeface="Calibri" pitchFamily="34" charset="0"/>
                <a:cs typeface="Arial" charset="0"/>
              </a:rPr>
              <a:t>codewords</a:t>
            </a:r>
            <a:r>
              <a:rPr lang="en-US" sz="2800" dirty="0" smtClean="0">
                <a:latin typeface="Calibri" pitchFamily="34" charset="0"/>
                <a:cs typeface="Arial" charset="0"/>
              </a:rPr>
              <a:t>. </a:t>
            </a:r>
          </a:p>
          <a:p>
            <a:pPr>
              <a:buClrTx/>
              <a:buSzTx/>
              <a:buFont typeface="Arial" pitchFamily="34" charset="0"/>
              <a:buChar char="•"/>
            </a:pPr>
            <a:r>
              <a:rPr lang="en-US" sz="2800" dirty="0" smtClean="0">
                <a:latin typeface="Calibri" pitchFamily="34" charset="0"/>
                <a:cs typeface="Arial" charset="0"/>
              </a:rPr>
              <a:t> A </a:t>
            </a:r>
            <a:r>
              <a:rPr lang="en-US" sz="2800" b="1" u="sng" dirty="0" smtClean="0">
                <a:latin typeface="Calibri" pitchFamily="34" charset="0"/>
                <a:cs typeface="Arial" charset="0"/>
              </a:rPr>
              <a:t>prefix code</a:t>
            </a:r>
            <a:r>
              <a:rPr lang="en-US" sz="2800" dirty="0" smtClean="0">
                <a:latin typeface="Calibri" pitchFamily="34" charset="0"/>
                <a:cs typeface="Arial" charset="0"/>
              </a:rPr>
              <a:t> is a variable length code in </a:t>
            </a:r>
            <a:r>
              <a:rPr lang="en-US" sz="2800" b="1" dirty="0" smtClean="0">
                <a:solidFill>
                  <a:srgbClr val="FF3300"/>
                </a:solidFill>
                <a:latin typeface="Calibri" pitchFamily="34" charset="0"/>
                <a:cs typeface="Arial" charset="0"/>
              </a:rPr>
              <a:t>which no codeword is a prefix of another codeword</a:t>
            </a:r>
            <a:r>
              <a:rPr lang="en-US" sz="2800" dirty="0" smtClean="0">
                <a:latin typeface="Calibri" pitchFamily="34" charset="0"/>
                <a:cs typeface="Arial" charset="0"/>
              </a:rPr>
              <a:t>. It can be viewed as a binary tree with message values at the leaves and 0 or 1s on the edges.</a:t>
            </a:r>
            <a:endParaRPr lang="en-US" sz="2800" dirty="0" smtClean="0"/>
          </a:p>
        </p:txBody>
      </p:sp>
      <p:sp>
        <p:nvSpPr>
          <p:cNvPr id="11" name="Footer Placeholder 10"/>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a:xfrm>
            <a:off x="457200" y="495300"/>
            <a:ext cx="8229600" cy="701675"/>
          </a:xfrm>
          <a:noFill/>
        </p:spPr>
        <p:txBody>
          <a:bodyPr>
            <a:spAutoFit/>
          </a:bodyPr>
          <a:lstStyle/>
          <a:p>
            <a:r>
              <a:rPr lang="en-US" smtClean="0"/>
              <a:t>3- Data Compression… </a:t>
            </a:r>
            <a:endParaRPr lang="en-US" sz="4000" b="1" smtClean="0">
              <a:solidFill>
                <a:srgbClr val="CC3300"/>
              </a:solidFill>
              <a:latin typeface="Calibri" pitchFamily="34" charset="0"/>
              <a:cs typeface="Arial" charset="0"/>
            </a:endParaRPr>
          </a:p>
        </p:txBody>
      </p:sp>
      <p:sp>
        <p:nvSpPr>
          <p:cNvPr id="29701" name="Rectangle 3"/>
          <p:cNvSpPr>
            <a:spLocks noGrp="1"/>
          </p:cNvSpPr>
          <p:nvPr>
            <p:ph type="body" idx="1"/>
          </p:nvPr>
        </p:nvSpPr>
        <p:spPr>
          <a:xfrm>
            <a:off x="457200" y="1874837"/>
            <a:ext cx="8229600" cy="4297363"/>
          </a:xfrm>
        </p:spPr>
        <p:txBody>
          <a:bodyPr/>
          <a:lstStyle/>
          <a:p>
            <a:pPr>
              <a:buClrTx/>
              <a:buSzTx/>
              <a:buFont typeface="Arial" charset="0"/>
              <a:buNone/>
            </a:pPr>
            <a:r>
              <a:rPr lang="en-US" b="1" u="sng" dirty="0" smtClean="0">
                <a:latin typeface="Calibri" pitchFamily="34" charset="0"/>
                <a:cs typeface="Arial" charset="0"/>
              </a:rPr>
              <a:t>Prefix code: </a:t>
            </a:r>
            <a:r>
              <a:rPr lang="en-US" dirty="0" smtClean="0">
                <a:solidFill>
                  <a:srgbClr val="0000CC"/>
                </a:solidFill>
                <a:latin typeface="Calibri" pitchFamily="34" charset="0"/>
                <a:cs typeface="Arial" charset="0"/>
              </a:rPr>
              <a:t> Exercises</a:t>
            </a:r>
          </a:p>
          <a:p>
            <a:pPr>
              <a:buClrTx/>
              <a:buSzTx/>
              <a:buFont typeface="Arial" charset="0"/>
              <a:buNone/>
            </a:pPr>
            <a:r>
              <a:rPr lang="en-US" sz="2800" dirty="0" smtClean="0"/>
              <a:t>Given codeword sets. What set are invalid? And why they are not?</a:t>
            </a:r>
          </a:p>
          <a:p>
            <a:pPr marL="514350" indent="-514350">
              <a:buClrTx/>
              <a:buSzTx/>
              <a:buFont typeface="Arial" charset="0"/>
              <a:buAutoNum type="arabicParenBoth"/>
            </a:pPr>
            <a:r>
              <a:rPr lang="en-US" sz="2800" dirty="0" smtClean="0"/>
              <a:t>a = 0, b = 100, c = 101, d = 11</a:t>
            </a:r>
          </a:p>
          <a:p>
            <a:pPr marL="514350" indent="-514350">
              <a:buClrTx/>
              <a:buSzTx/>
              <a:buFont typeface="Arial" charset="0"/>
              <a:buAutoNum type="arabicParenBoth"/>
            </a:pPr>
            <a:r>
              <a:rPr lang="en-US" sz="2800" dirty="0" smtClean="0"/>
              <a:t>A: 000, B: 0100, C: 001, D: 011, E: 1, F: 0101</a:t>
            </a:r>
          </a:p>
          <a:p>
            <a:pPr marL="514350" indent="-514350">
              <a:buClrTx/>
              <a:buSzTx/>
              <a:buFont typeface="Arial" charset="0"/>
              <a:buAutoNum type="arabicParenBoth"/>
            </a:pPr>
            <a:r>
              <a:rPr lang="en-US" sz="2800" dirty="0" smtClean="0"/>
              <a:t>A: 00, B: 010, C: 001, D: 011, E: 1, F: 0101</a:t>
            </a:r>
          </a:p>
          <a:p>
            <a:pPr marL="514350" indent="-514350">
              <a:buClrTx/>
              <a:buSzTx/>
              <a:buFont typeface="Arial" charset="0"/>
              <a:buAutoNum type="arabicParenBoth"/>
            </a:pPr>
            <a:r>
              <a:rPr lang="en-US" sz="2800" dirty="0" smtClean="0"/>
              <a:t>A: 001, B: 010, C: 001, D: 011, E: 1, F: 0101</a:t>
            </a:r>
          </a:p>
          <a:p>
            <a:pPr marL="514350" indent="-514350">
              <a:buClrTx/>
              <a:buSzTx/>
              <a:buFont typeface="Arial" charset="0"/>
              <a:buAutoNum type="arabicParenBoth"/>
            </a:pPr>
            <a:r>
              <a:rPr lang="en-US" sz="2800" dirty="0" smtClean="0"/>
              <a:t>A: 01, B: 001, C: 011, D: 011, E: 10, F: 0101</a:t>
            </a:r>
            <a:endParaRPr lang="en-US" sz="2800" dirty="0" smtClean="0">
              <a:latin typeface="Calibri" pitchFamily="34" charset="0"/>
              <a:cs typeface="Arial" charset="0"/>
            </a:endParaRPr>
          </a:p>
          <a:p>
            <a:pPr marL="514350" indent="-514350">
              <a:buClrTx/>
              <a:buSzTx/>
              <a:buNone/>
            </a:pPr>
            <a:endParaRPr lang="en-US" dirty="0" smtClean="0">
              <a:latin typeface="Calibri" pitchFamily="34" charset="0"/>
              <a:cs typeface="Arial" charset="0"/>
            </a:endParaRPr>
          </a:p>
        </p:txBody>
      </p:sp>
      <p:sp>
        <p:nvSpPr>
          <p:cNvPr id="30" name="Rectangle 29"/>
          <p:cNvSpPr/>
          <p:nvPr/>
        </p:nvSpPr>
        <p:spPr>
          <a:xfrm>
            <a:off x="152400" y="12440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cxnSp>
        <p:nvCxnSpPr>
          <p:cNvPr id="8" name="Straight Arrow Connector 7"/>
          <p:cNvCxnSpPr/>
          <p:nvPr/>
        </p:nvCxnSpPr>
        <p:spPr>
          <a:xfrm rot="5400000">
            <a:off x="7467600" y="685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43800" y="990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001000" y="1371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382000" y="1828800"/>
            <a:ext cx="518091" cy="646331"/>
          </a:xfrm>
          <a:prstGeom prst="rect">
            <a:avLst/>
          </a:prstGeom>
        </p:spPr>
        <p:txBody>
          <a:bodyPr wrap="none">
            <a:spAutoFit/>
          </a:bodyPr>
          <a:lstStyle/>
          <a:p>
            <a:r>
              <a:rPr lang="en-US" dirty="0" smtClean="0"/>
              <a:t>D</a:t>
            </a:r>
            <a:endParaRPr lang="en-US" dirty="0"/>
          </a:p>
        </p:txBody>
      </p:sp>
      <p:sp>
        <p:nvSpPr>
          <p:cNvPr id="15" name="Rectangle 14"/>
          <p:cNvSpPr/>
          <p:nvPr/>
        </p:nvSpPr>
        <p:spPr>
          <a:xfrm>
            <a:off x="7584757" y="1143000"/>
            <a:ext cx="492443" cy="646331"/>
          </a:xfrm>
          <a:prstGeom prst="rect">
            <a:avLst/>
          </a:prstGeom>
        </p:spPr>
        <p:txBody>
          <a:bodyPr wrap="none">
            <a:spAutoFit/>
          </a:bodyPr>
          <a:lstStyle/>
          <a:p>
            <a:r>
              <a:rPr lang="en-US" dirty="0" smtClean="0"/>
              <a:t>A</a:t>
            </a:r>
            <a:endParaRPr lang="en-US" dirty="0"/>
          </a:p>
        </p:txBody>
      </p:sp>
      <p:pic>
        <p:nvPicPr>
          <p:cNvPr id="12" name="Picture 2"/>
          <p:cNvPicPr>
            <a:picLocks noChangeAspect="1" noChangeArrowheads="1"/>
          </p:cNvPicPr>
          <p:nvPr/>
        </p:nvPicPr>
        <p:blipFill>
          <a:blip r:embed="rId2" cstate="print"/>
          <a:srcRect/>
          <a:stretch>
            <a:fillRect/>
          </a:stretch>
        </p:blipFill>
        <p:spPr bwMode="auto">
          <a:xfrm>
            <a:off x="4419600" y="228600"/>
            <a:ext cx="2294792" cy="2057400"/>
          </a:xfrm>
          <a:prstGeom prst="rect">
            <a:avLst/>
          </a:prstGeom>
          <a:noFill/>
          <a:ln w="9525">
            <a:noFill/>
            <a:miter lim="800000"/>
            <a:headEnd/>
            <a:tailEnd/>
          </a:ln>
          <a:effectLst/>
        </p:spPr>
      </p:pic>
      <p:sp>
        <p:nvSpPr>
          <p:cNvPr id="17" name="Footer Placeholder 1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a:xfrm>
            <a:off x="457200" y="495300"/>
            <a:ext cx="8229600" cy="701675"/>
          </a:xfrm>
          <a:noFill/>
        </p:spPr>
        <p:txBody>
          <a:bodyPr>
            <a:spAutoFit/>
          </a:bodyPr>
          <a:lstStyle/>
          <a:p>
            <a:r>
              <a:rPr lang="en-US" smtClean="0"/>
              <a:t>3- Data Compression… </a:t>
            </a:r>
            <a:endParaRPr lang="en-US" sz="4000" b="1" smtClean="0">
              <a:solidFill>
                <a:srgbClr val="CC3300"/>
              </a:solidFill>
              <a:latin typeface="Calibri" pitchFamily="34" charset="0"/>
              <a:cs typeface="Arial" charset="0"/>
            </a:endParaRPr>
          </a:p>
        </p:txBody>
      </p:sp>
      <p:sp>
        <p:nvSpPr>
          <p:cNvPr id="29701" name="Rectangle 3"/>
          <p:cNvSpPr>
            <a:spLocks noGrp="1"/>
          </p:cNvSpPr>
          <p:nvPr>
            <p:ph type="body" idx="1"/>
          </p:nvPr>
        </p:nvSpPr>
        <p:spPr>
          <a:xfrm>
            <a:off x="457200" y="1798637"/>
            <a:ext cx="8229600" cy="4678363"/>
          </a:xfrm>
        </p:spPr>
        <p:txBody>
          <a:bodyPr/>
          <a:lstStyle/>
          <a:p>
            <a:pPr>
              <a:buClrTx/>
              <a:buSzTx/>
              <a:buFont typeface="Arial" charset="0"/>
              <a:buNone/>
            </a:pPr>
            <a:r>
              <a:rPr lang="en-US" b="1" u="sng" dirty="0" smtClean="0">
                <a:latin typeface="Calibri" pitchFamily="34" charset="0"/>
                <a:cs typeface="Arial" charset="0"/>
              </a:rPr>
              <a:t>Prefix code: </a:t>
            </a:r>
            <a:r>
              <a:rPr lang="en-US" dirty="0" smtClean="0">
                <a:solidFill>
                  <a:srgbClr val="0000CC"/>
                </a:solidFill>
                <a:latin typeface="Calibri" pitchFamily="34" charset="0"/>
                <a:cs typeface="Arial" charset="0"/>
              </a:rPr>
              <a:t> Exercises</a:t>
            </a:r>
          </a:p>
          <a:p>
            <a:pPr>
              <a:buClrTx/>
              <a:buSzTx/>
              <a:buFont typeface="Arial" charset="0"/>
              <a:buNone/>
            </a:pPr>
            <a:r>
              <a:rPr lang="en-US" sz="2800" dirty="0" smtClean="0"/>
              <a:t>Given codeword set: </a:t>
            </a:r>
          </a:p>
          <a:p>
            <a:pPr>
              <a:buClrTx/>
              <a:buSzTx/>
              <a:buFont typeface="Arial" charset="0"/>
              <a:buNone/>
            </a:pPr>
            <a:r>
              <a:rPr lang="en-US" dirty="0" smtClean="0">
                <a:latin typeface="Calibri" pitchFamily="34" charset="0"/>
                <a:cs typeface="Arial" charset="0"/>
              </a:rPr>
              <a:t>a = 0, b = 100, c = 101, d = 11</a:t>
            </a:r>
          </a:p>
          <a:p>
            <a:pPr>
              <a:buClrTx/>
              <a:buSzTx/>
              <a:buFont typeface="Arial" charset="0"/>
              <a:buNone/>
            </a:pPr>
            <a:r>
              <a:rPr lang="en-US" sz="2800" dirty="0" smtClean="0">
                <a:latin typeface="Calibri" pitchFamily="34" charset="0"/>
                <a:cs typeface="Arial" charset="0"/>
              </a:rPr>
              <a:t>(1) String “</a:t>
            </a:r>
            <a:r>
              <a:rPr lang="en-US" sz="2800" dirty="0" err="1" smtClean="0">
                <a:latin typeface="Calibri" pitchFamily="34" charset="0"/>
                <a:cs typeface="Arial" charset="0"/>
              </a:rPr>
              <a:t>bacadaba</a:t>
            </a:r>
            <a:r>
              <a:rPr lang="en-US" sz="2800" dirty="0" smtClean="0">
                <a:latin typeface="Calibri" pitchFamily="34" charset="0"/>
                <a:cs typeface="Arial" charset="0"/>
              </a:rPr>
              <a:t>” will be encoded to ___ </a:t>
            </a:r>
          </a:p>
          <a:p>
            <a:pPr>
              <a:buClrTx/>
              <a:buSzTx/>
              <a:buNone/>
            </a:pPr>
            <a:r>
              <a:rPr lang="en-US" sz="2800" dirty="0" smtClean="0">
                <a:latin typeface="Calibri" pitchFamily="34" charset="0"/>
                <a:cs typeface="Arial" charset="0"/>
              </a:rPr>
              <a:t>(2) String “</a:t>
            </a:r>
            <a:r>
              <a:rPr lang="en-US" sz="2800" dirty="0" err="1" smtClean="0">
                <a:latin typeface="Calibri" pitchFamily="34" charset="0"/>
                <a:cs typeface="Arial" charset="0"/>
              </a:rPr>
              <a:t>cadcaadacba</a:t>
            </a:r>
            <a:r>
              <a:rPr lang="en-US" sz="2800" dirty="0" smtClean="0">
                <a:latin typeface="Calibri" pitchFamily="34" charset="0"/>
                <a:cs typeface="Arial" charset="0"/>
              </a:rPr>
              <a:t>” will be encoded to ____</a:t>
            </a:r>
          </a:p>
          <a:p>
            <a:pPr>
              <a:buClrTx/>
              <a:buSzTx/>
              <a:buFont typeface="Arial" charset="0"/>
              <a:buNone/>
            </a:pPr>
            <a:r>
              <a:rPr lang="en-US" sz="2800" dirty="0" smtClean="0">
                <a:latin typeface="Calibri" pitchFamily="34" charset="0"/>
                <a:cs typeface="Arial" charset="0"/>
              </a:rPr>
              <a:t>(3) Encoded string “100,11,0,11100100” will be decoded to _____</a:t>
            </a:r>
          </a:p>
          <a:p>
            <a:pPr>
              <a:buClrTx/>
              <a:buSzTx/>
              <a:buNone/>
            </a:pPr>
            <a:r>
              <a:rPr lang="en-US" sz="2800" dirty="0" smtClean="0">
                <a:latin typeface="Calibri" pitchFamily="34" charset="0"/>
                <a:cs typeface="Arial" charset="0"/>
              </a:rPr>
              <a:t>(4) Encoded string “10111000100101” will be decoded to _______</a:t>
            </a:r>
          </a:p>
        </p:txBody>
      </p:sp>
      <p:sp>
        <p:nvSpPr>
          <p:cNvPr id="6" name="Rectangle 5"/>
          <p:cNvSpPr/>
          <p:nvPr/>
        </p:nvSpPr>
        <p:spPr>
          <a:xfrm>
            <a:off x="152400" y="12440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pic>
        <p:nvPicPr>
          <p:cNvPr id="7" name="Picture 2"/>
          <p:cNvPicPr>
            <a:picLocks noChangeAspect="1" noChangeArrowheads="1"/>
          </p:cNvPicPr>
          <p:nvPr/>
        </p:nvPicPr>
        <p:blipFill>
          <a:blip r:embed="rId2" cstate="print"/>
          <a:srcRect/>
          <a:stretch>
            <a:fillRect/>
          </a:stretch>
        </p:blipFill>
        <p:spPr bwMode="auto">
          <a:xfrm>
            <a:off x="6705600" y="1371600"/>
            <a:ext cx="2294792" cy="2057400"/>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a:xfrm>
            <a:off x="457200" y="495300"/>
            <a:ext cx="8229600" cy="701675"/>
          </a:xfrm>
          <a:noFill/>
        </p:spPr>
        <p:txBody>
          <a:bodyPr>
            <a:spAutoFit/>
          </a:bodyPr>
          <a:lstStyle/>
          <a:p>
            <a:r>
              <a:rPr lang="en-US" smtClean="0"/>
              <a:t>3- Data Compression…</a:t>
            </a:r>
            <a:endParaRPr lang="en-US" sz="4000" b="1" smtClean="0">
              <a:solidFill>
                <a:srgbClr val="CC3300"/>
              </a:solidFill>
              <a:latin typeface="Calibri" pitchFamily="34" charset="0"/>
              <a:cs typeface="Arial" charset="0"/>
            </a:endParaRPr>
          </a:p>
        </p:txBody>
      </p:sp>
      <p:sp>
        <p:nvSpPr>
          <p:cNvPr id="1030" name="Rectangle 3"/>
          <p:cNvSpPr>
            <a:spLocks noGrp="1"/>
          </p:cNvSpPr>
          <p:nvPr>
            <p:ph type="body" idx="1"/>
          </p:nvPr>
        </p:nvSpPr>
        <p:spPr>
          <a:xfrm>
            <a:off x="228600" y="1981200"/>
            <a:ext cx="8686800" cy="4114800"/>
          </a:xfrm>
        </p:spPr>
        <p:txBody>
          <a:bodyPr/>
          <a:lstStyle/>
          <a:p>
            <a:pPr>
              <a:lnSpc>
                <a:spcPct val="90000"/>
              </a:lnSpc>
              <a:buClrTx/>
              <a:buSzTx/>
              <a:buFont typeface="Arial" charset="0"/>
              <a:buChar char="•"/>
            </a:pPr>
            <a:r>
              <a:rPr lang="en-US" sz="2800" dirty="0" smtClean="0">
                <a:latin typeface="Calibri" pitchFamily="34" charset="0"/>
                <a:cs typeface="Arial" charset="0"/>
              </a:rPr>
              <a:t>For a code </a:t>
            </a:r>
            <a:r>
              <a:rPr lang="en-US" sz="2800" i="1" dirty="0" smtClean="0">
                <a:latin typeface="Calibri" pitchFamily="34" charset="0"/>
                <a:cs typeface="Arial" charset="0"/>
              </a:rPr>
              <a:t>C</a:t>
            </a:r>
            <a:r>
              <a:rPr lang="en-US" sz="2800" dirty="0" smtClean="0">
                <a:latin typeface="Calibri" pitchFamily="34" charset="0"/>
                <a:cs typeface="Arial" charset="0"/>
              </a:rPr>
              <a:t> with associated probabilities </a:t>
            </a:r>
            <a:r>
              <a:rPr lang="en-US" sz="2800" i="1" dirty="0" smtClean="0">
                <a:latin typeface="Calibri" pitchFamily="34" charset="0"/>
                <a:cs typeface="Arial" charset="0"/>
              </a:rPr>
              <a:t>p(c)</a:t>
            </a:r>
            <a:r>
              <a:rPr lang="en-US" sz="2800" dirty="0" smtClean="0">
                <a:latin typeface="Calibri" pitchFamily="34" charset="0"/>
                <a:cs typeface="Arial" charset="0"/>
              </a:rPr>
              <a:t> the </a:t>
            </a:r>
            <a:r>
              <a:rPr lang="en-US" sz="2800" b="1" u="sng" dirty="0" smtClean="0">
                <a:latin typeface="Calibri" pitchFamily="34" charset="0"/>
                <a:cs typeface="Arial" charset="0"/>
              </a:rPr>
              <a:t>average length</a:t>
            </a:r>
            <a:r>
              <a:rPr lang="en-US" sz="2800" dirty="0" smtClean="0">
                <a:latin typeface="Calibri" pitchFamily="34" charset="0"/>
                <a:cs typeface="Arial" charset="0"/>
              </a:rPr>
              <a:t>  is defined as</a:t>
            </a:r>
          </a:p>
          <a:p>
            <a:pPr>
              <a:lnSpc>
                <a:spcPct val="90000"/>
              </a:lnSpc>
              <a:buClrTx/>
              <a:buSzTx/>
              <a:buFont typeface="Arial" charset="0"/>
              <a:buChar char="•"/>
            </a:pPr>
            <a:endParaRPr lang="en-US" sz="2800" dirty="0" smtClean="0">
              <a:latin typeface="Calibri" pitchFamily="34" charset="0"/>
              <a:cs typeface="Arial" charset="0"/>
            </a:endParaRPr>
          </a:p>
          <a:p>
            <a:pPr>
              <a:lnSpc>
                <a:spcPct val="90000"/>
              </a:lnSpc>
              <a:buClrTx/>
              <a:buSzTx/>
              <a:buFont typeface="Arial" charset="0"/>
              <a:buChar char="•"/>
            </a:pPr>
            <a:endParaRPr lang="en-US" sz="2800" dirty="0" smtClean="0">
              <a:latin typeface="Calibri" pitchFamily="34" charset="0"/>
              <a:cs typeface="Arial" charset="0"/>
            </a:endParaRPr>
          </a:p>
          <a:p>
            <a:pPr>
              <a:lnSpc>
                <a:spcPct val="90000"/>
              </a:lnSpc>
              <a:buClrTx/>
              <a:buSzTx/>
              <a:buFont typeface="Arial" charset="0"/>
              <a:buChar char="•"/>
            </a:pPr>
            <a:r>
              <a:rPr lang="en-US" sz="2800" dirty="0" smtClean="0">
                <a:latin typeface="Calibri" pitchFamily="34" charset="0"/>
                <a:cs typeface="Arial" charset="0"/>
              </a:rPr>
              <a:t>We say that a prefix  code </a:t>
            </a:r>
            <a:r>
              <a:rPr lang="en-US" sz="2800" i="1" dirty="0" smtClean="0">
                <a:latin typeface="Calibri" pitchFamily="34" charset="0"/>
                <a:cs typeface="Arial" charset="0"/>
              </a:rPr>
              <a:t>C</a:t>
            </a:r>
            <a:r>
              <a:rPr lang="en-US" sz="2800" dirty="0" smtClean="0">
                <a:latin typeface="Calibri" pitchFamily="34" charset="0"/>
                <a:cs typeface="Arial" charset="0"/>
              </a:rPr>
              <a:t> is </a:t>
            </a:r>
            <a:r>
              <a:rPr lang="en-US" sz="2800" b="1" u="sng" dirty="0" smtClean="0">
                <a:latin typeface="Calibri" pitchFamily="34" charset="0"/>
                <a:cs typeface="Arial" charset="0"/>
              </a:rPr>
              <a:t>optimal</a:t>
            </a:r>
            <a:r>
              <a:rPr lang="en-US" sz="2800" dirty="0" smtClean="0">
                <a:latin typeface="Calibri" pitchFamily="34" charset="0"/>
                <a:cs typeface="Arial" charset="0"/>
              </a:rPr>
              <a:t> if for all  prefix codes </a:t>
            </a:r>
            <a:r>
              <a:rPr lang="en-US" sz="2800" i="1" dirty="0" smtClean="0">
                <a:latin typeface="Calibri" pitchFamily="34" charset="0"/>
                <a:cs typeface="Arial" charset="0"/>
              </a:rPr>
              <a:t>C,  l</a:t>
            </a:r>
            <a:r>
              <a:rPr lang="en-US" sz="2800" i="1" baseline="-25000" dirty="0" smtClean="0">
                <a:latin typeface="Calibri" pitchFamily="34" charset="0"/>
                <a:cs typeface="Arial" charset="0"/>
              </a:rPr>
              <a:t>a</a:t>
            </a:r>
            <a:r>
              <a:rPr lang="en-US" sz="2800" i="1" dirty="0" smtClean="0">
                <a:latin typeface="Calibri" pitchFamily="34" charset="0"/>
                <a:cs typeface="Arial" charset="0"/>
              </a:rPr>
              <a:t>(C)</a:t>
            </a:r>
            <a:r>
              <a:rPr lang="en-US" sz="2800" i="1" baseline="-25000" dirty="0" smtClean="0">
                <a:latin typeface="Calibri" pitchFamily="34" charset="0"/>
                <a:cs typeface="Arial" charset="0"/>
              </a:rPr>
              <a:t> </a:t>
            </a:r>
            <a:r>
              <a:rPr lang="en-US" sz="2800" i="1" dirty="0" smtClean="0">
                <a:latin typeface="Calibri" pitchFamily="34" charset="0"/>
                <a:cs typeface="Arial" charset="0"/>
                <a:sym typeface="Symbol" pitchFamily="18" charset="2"/>
              </a:rPr>
              <a:t> </a:t>
            </a:r>
            <a:r>
              <a:rPr lang="en-US" sz="2800" i="1" dirty="0" err="1" smtClean="0">
                <a:latin typeface="Calibri" pitchFamily="34" charset="0"/>
                <a:cs typeface="Arial" charset="0"/>
              </a:rPr>
              <a:t>l’</a:t>
            </a:r>
            <a:r>
              <a:rPr lang="en-US" sz="2800" i="1" baseline="-25000" dirty="0" err="1" smtClean="0">
                <a:latin typeface="Calibri" pitchFamily="34" charset="0"/>
                <a:cs typeface="Arial" charset="0"/>
              </a:rPr>
              <a:t>a</a:t>
            </a:r>
            <a:r>
              <a:rPr lang="en-US" sz="2800" i="1" dirty="0" smtClean="0">
                <a:latin typeface="Calibri" pitchFamily="34" charset="0"/>
                <a:cs typeface="Arial" charset="0"/>
              </a:rPr>
              <a:t>(C), </a:t>
            </a:r>
            <a:r>
              <a:rPr lang="en-US" sz="2800" i="1" dirty="0" err="1" smtClean="0">
                <a:latin typeface="Calibri" pitchFamily="34" charset="0"/>
                <a:cs typeface="Arial" charset="0"/>
              </a:rPr>
              <a:t>l’</a:t>
            </a:r>
            <a:r>
              <a:rPr lang="en-US" sz="2800" i="1" baseline="-25000" dirty="0" err="1" smtClean="0">
                <a:latin typeface="Calibri" pitchFamily="34" charset="0"/>
                <a:cs typeface="Arial" charset="0"/>
              </a:rPr>
              <a:t>a</a:t>
            </a:r>
            <a:r>
              <a:rPr lang="en-US" sz="2800" i="1" dirty="0" smtClean="0">
                <a:latin typeface="Calibri" pitchFamily="34" charset="0"/>
                <a:cs typeface="Arial" charset="0"/>
              </a:rPr>
              <a:t>(C) is average codeword length of other code set.</a:t>
            </a:r>
          </a:p>
          <a:p>
            <a:pPr>
              <a:lnSpc>
                <a:spcPct val="90000"/>
              </a:lnSpc>
              <a:buClrTx/>
              <a:buSzTx/>
              <a:buFont typeface="Arial" charset="0"/>
              <a:buChar char="•"/>
            </a:pPr>
            <a:r>
              <a:rPr lang="en-US" sz="2800" dirty="0" smtClean="0">
                <a:latin typeface="Calibri" pitchFamily="34" charset="0"/>
                <a:cs typeface="Arial" charset="0"/>
              </a:rPr>
              <a:t>The Huffman code is known to be probably optimal under certain well-defined conditions for data compression.</a:t>
            </a:r>
          </a:p>
        </p:txBody>
      </p:sp>
      <p:graphicFrame>
        <p:nvGraphicFramePr>
          <p:cNvPr id="1026" name="Object 4"/>
          <p:cNvGraphicFramePr>
            <a:graphicFrameLocks noChangeAspect="1"/>
          </p:cNvGraphicFramePr>
          <p:nvPr/>
        </p:nvGraphicFramePr>
        <p:xfrm>
          <a:off x="2438400" y="3124200"/>
          <a:ext cx="2971800" cy="839788"/>
        </p:xfrm>
        <a:graphic>
          <a:graphicData uri="http://schemas.openxmlformats.org/presentationml/2006/ole">
            <p:oleObj spid="_x0000_s1026" name="Equation" r:id="rId3" imgW="1206360" imgH="342720" progId="">
              <p:embed/>
            </p:oleObj>
          </a:graphicData>
        </a:graphic>
      </p:graphicFrame>
      <p:sp>
        <p:nvSpPr>
          <p:cNvPr id="8" name="Rectangle 7"/>
          <p:cNvSpPr/>
          <p:nvPr/>
        </p:nvSpPr>
        <p:spPr>
          <a:xfrm>
            <a:off x="152400" y="1320225"/>
            <a:ext cx="3200400" cy="584775"/>
          </a:xfrm>
          <a:prstGeom prst="rect">
            <a:avLst/>
          </a:prstGeom>
        </p:spPr>
        <p:txBody>
          <a:bodyPr wrap="square">
            <a:spAutoFit/>
          </a:bodyPr>
          <a:lstStyle/>
          <a:p>
            <a:r>
              <a:rPr lang="en-US" sz="3200" b="1" smtClean="0">
                <a:solidFill>
                  <a:srgbClr val="FF0000"/>
                </a:solidFill>
              </a:rPr>
              <a:t>Introduction</a:t>
            </a:r>
            <a:endParaRPr lang="en-US" sz="3200">
              <a:solidFill>
                <a:srgbClr val="FF0000"/>
              </a:solidFill>
            </a:endParaRPr>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a:xfrm>
            <a:off x="457200" y="495300"/>
            <a:ext cx="8229600" cy="646331"/>
          </a:xfrm>
          <a:noFill/>
        </p:spPr>
        <p:txBody>
          <a:bodyPr>
            <a:spAutoFit/>
          </a:bodyPr>
          <a:lstStyle/>
          <a:p>
            <a:r>
              <a:rPr lang="en-US" sz="3600" dirty="0" smtClean="0"/>
              <a:t>3- Data Compression: </a:t>
            </a:r>
            <a:r>
              <a:rPr lang="en-US" sz="3600" dirty="0" smtClean="0">
                <a:solidFill>
                  <a:srgbClr val="FF0000"/>
                </a:solidFill>
              </a:rPr>
              <a:t>Huffman Alg</a:t>
            </a:r>
            <a:r>
              <a:rPr lang="en-US" sz="3600" dirty="0" smtClean="0"/>
              <a:t>.</a:t>
            </a:r>
            <a:endParaRPr lang="en-US" sz="3600" b="1" dirty="0" smtClean="0">
              <a:solidFill>
                <a:srgbClr val="CC3300"/>
              </a:solidFill>
              <a:latin typeface="Calibri" pitchFamily="34" charset="0"/>
              <a:cs typeface="Arial" charset="0"/>
            </a:endParaRPr>
          </a:p>
        </p:txBody>
      </p:sp>
      <p:sp>
        <p:nvSpPr>
          <p:cNvPr id="1030" name="Rectangle 3"/>
          <p:cNvSpPr>
            <a:spLocks noGrp="1"/>
          </p:cNvSpPr>
          <p:nvPr>
            <p:ph type="body" idx="1"/>
          </p:nvPr>
        </p:nvSpPr>
        <p:spPr>
          <a:xfrm>
            <a:off x="228600" y="2667000"/>
            <a:ext cx="4572000" cy="2438400"/>
          </a:xfrm>
        </p:spPr>
        <p:txBody>
          <a:bodyPr/>
          <a:lstStyle/>
          <a:p>
            <a:pPr>
              <a:lnSpc>
                <a:spcPct val="90000"/>
              </a:lnSpc>
              <a:buClrTx/>
              <a:buSzTx/>
              <a:buNone/>
            </a:pPr>
            <a:r>
              <a:rPr lang="en-US" sz="2800" b="1" u="sng" smtClean="0">
                <a:latin typeface="Calibri" pitchFamily="34" charset="0"/>
                <a:cs typeface="Arial" charset="0"/>
              </a:rPr>
              <a:t>(Step 1) Doing preparation</a:t>
            </a:r>
            <a:r>
              <a:rPr lang="en-US" sz="2800" smtClean="0">
                <a:latin typeface="Calibri" pitchFamily="34" charset="0"/>
                <a:cs typeface="Arial" charset="0"/>
              </a:rPr>
              <a:t>:</a:t>
            </a:r>
            <a:r>
              <a:rPr lang="en-US" smtClean="0">
                <a:latin typeface="Calibri" pitchFamily="34" charset="0"/>
                <a:cs typeface="Arial" charset="0"/>
              </a:rPr>
              <a:t> </a:t>
            </a:r>
            <a:r>
              <a:rPr lang="en-US" sz="2800" smtClean="0">
                <a:latin typeface="Calibri" pitchFamily="34" charset="0"/>
                <a:cs typeface="Arial" charset="0"/>
              </a:rPr>
              <a:t>Determine frequency of each character then compute probability of each character. </a:t>
            </a:r>
          </a:p>
        </p:txBody>
      </p:sp>
      <p:sp>
        <p:nvSpPr>
          <p:cNvPr id="9" name="Text Box 7"/>
          <p:cNvSpPr txBox="1">
            <a:spLocks noChangeArrowheads="1"/>
          </p:cNvSpPr>
          <p:nvPr/>
        </p:nvSpPr>
        <p:spPr bwMode="auto">
          <a:xfrm>
            <a:off x="533400" y="1447800"/>
            <a:ext cx="8077200" cy="769441"/>
          </a:xfrm>
          <a:prstGeom prst="rect">
            <a:avLst/>
          </a:prstGeom>
          <a:solidFill>
            <a:srgbClr val="99CCFF"/>
          </a:solidFill>
          <a:ln w="9525">
            <a:solidFill>
              <a:schemeClr val="tx1"/>
            </a:solidFill>
            <a:miter lim="800000"/>
            <a:headEnd/>
            <a:tailEnd/>
          </a:ln>
        </p:spPr>
        <p:txBody>
          <a:bodyPr>
            <a:spAutoFit/>
          </a:bodyPr>
          <a:lstStyle/>
          <a:p>
            <a:pPr algn="ctr">
              <a:spcBef>
                <a:spcPct val="50000"/>
              </a:spcBef>
            </a:pPr>
            <a:r>
              <a:rPr lang="en-US" altLang="en-US" sz="2200" b="1" dirty="0"/>
              <a:t>Main idea: </a:t>
            </a:r>
            <a:r>
              <a:rPr lang="en-US" altLang="en-US" sz="2200" b="1"/>
              <a:t>Encode </a:t>
            </a:r>
            <a:r>
              <a:rPr lang="en-US" altLang="en-US" sz="2200" b="1" smtClean="0">
                <a:solidFill>
                  <a:srgbClr val="0000CC"/>
                </a:solidFill>
              </a:rPr>
              <a:t>higher </a:t>
            </a:r>
            <a:r>
              <a:rPr lang="en-US" altLang="en-US" sz="2200" b="1" dirty="0">
                <a:solidFill>
                  <a:srgbClr val="0000CC"/>
                </a:solidFill>
              </a:rPr>
              <a:t>probability symbols</a:t>
            </a:r>
            <a:r>
              <a:rPr lang="en-US" altLang="en-US" sz="2200" b="1" dirty="0"/>
              <a:t> with </a:t>
            </a:r>
            <a:r>
              <a:rPr lang="en-US" altLang="en-US" sz="2200" b="1" dirty="0">
                <a:solidFill>
                  <a:srgbClr val="0000CC"/>
                </a:solidFill>
              </a:rPr>
              <a:t>fewer bits</a:t>
            </a:r>
            <a:endParaRPr lang="en-US" sz="2200" b="1" dirty="0">
              <a:solidFill>
                <a:srgbClr val="0000CC"/>
              </a:solidFill>
            </a:endParaRPr>
          </a:p>
        </p:txBody>
      </p:sp>
      <p:sp>
        <p:nvSpPr>
          <p:cNvPr id="10" name="Rectangle 9"/>
          <p:cNvSpPr/>
          <p:nvPr/>
        </p:nvSpPr>
        <p:spPr>
          <a:xfrm>
            <a:off x="4800600" y="2209800"/>
            <a:ext cx="3962400" cy="2511457"/>
          </a:xfrm>
          <a:prstGeom prst="rect">
            <a:avLst/>
          </a:prstGeom>
        </p:spPr>
        <p:txBody>
          <a:bodyPr wrap="square">
            <a:spAutoFit/>
          </a:bodyPr>
          <a:lstStyle/>
          <a:p>
            <a:pPr>
              <a:lnSpc>
                <a:spcPct val="90000"/>
              </a:lnSpc>
              <a:buClrTx/>
              <a:buSzTx/>
              <a:buNone/>
            </a:pPr>
            <a:r>
              <a:rPr lang="en-US" sz="2400" dirty="0" smtClean="0">
                <a:solidFill>
                  <a:srgbClr val="0000CC"/>
                </a:solidFill>
                <a:latin typeface="Calibri" pitchFamily="34" charset="0"/>
                <a:cs typeface="Arial" charset="0"/>
              </a:rPr>
              <a:t>Example: </a:t>
            </a:r>
            <a:r>
              <a:rPr lang="en-US" altLang="en-US" sz="2400" dirty="0" smtClean="0">
                <a:solidFill>
                  <a:srgbClr val="0000CC"/>
                </a:solidFill>
              </a:rPr>
              <a:t>Character (or symbol) frequencies</a:t>
            </a:r>
            <a:endParaRPr lang="en-US" altLang="en-US" sz="900" dirty="0" smtClean="0">
              <a:solidFill>
                <a:srgbClr val="0000CC"/>
              </a:solidFill>
            </a:endParaRPr>
          </a:p>
          <a:p>
            <a:pPr>
              <a:lnSpc>
                <a:spcPct val="90000"/>
              </a:lnSpc>
              <a:buClrTx/>
              <a:buSzTx/>
              <a:buNone/>
            </a:pPr>
            <a:endParaRPr lang="en-US" altLang="en-US" sz="2000" dirty="0" smtClean="0">
              <a:solidFill>
                <a:srgbClr val="0000CC"/>
              </a:solidFill>
            </a:endParaRPr>
          </a:p>
          <a:p>
            <a:pPr marL="990600" lvl="1" indent="-533400">
              <a:lnSpc>
                <a:spcPct val="80000"/>
              </a:lnSpc>
            </a:pPr>
            <a:r>
              <a:rPr lang="en-US" altLang="en-US" sz="2000" b="1" dirty="0" smtClean="0">
                <a:solidFill>
                  <a:srgbClr val="0000CC"/>
                </a:solidFill>
              </a:rPr>
              <a:t>A	:	 20% (.20)	</a:t>
            </a:r>
            <a:endParaRPr lang="en-US" altLang="en-US" sz="1600" i="1" dirty="0" smtClean="0">
              <a:solidFill>
                <a:srgbClr val="0000CC"/>
              </a:solidFill>
            </a:endParaRPr>
          </a:p>
          <a:p>
            <a:pPr marL="990600" lvl="1" indent="-533400">
              <a:lnSpc>
                <a:spcPct val="80000"/>
              </a:lnSpc>
            </a:pPr>
            <a:r>
              <a:rPr lang="en-US" altLang="en-US" sz="2000" b="1" dirty="0" smtClean="0"/>
              <a:t>B	:	 9%  (.09)</a:t>
            </a:r>
          </a:p>
          <a:p>
            <a:pPr marL="990600" lvl="1" indent="-533400">
              <a:lnSpc>
                <a:spcPct val="80000"/>
              </a:lnSpc>
            </a:pPr>
            <a:r>
              <a:rPr lang="en-US" altLang="en-US" sz="2000" b="1" dirty="0" smtClean="0">
                <a:solidFill>
                  <a:srgbClr val="0000CC"/>
                </a:solidFill>
              </a:rPr>
              <a:t>C	: 	15% (.15)</a:t>
            </a:r>
          </a:p>
          <a:p>
            <a:pPr marL="990600" lvl="1" indent="-533400">
              <a:lnSpc>
                <a:spcPct val="80000"/>
              </a:lnSpc>
            </a:pPr>
            <a:r>
              <a:rPr lang="en-US" altLang="en-US" sz="2000" b="1" dirty="0" smtClean="0"/>
              <a:t>D	: 	11% (.11)</a:t>
            </a:r>
          </a:p>
          <a:p>
            <a:pPr marL="990600" lvl="1" indent="-533400">
              <a:lnSpc>
                <a:spcPct val="80000"/>
              </a:lnSpc>
            </a:pPr>
            <a:r>
              <a:rPr lang="en-US" altLang="en-US" sz="2000" b="1" dirty="0" smtClean="0">
                <a:solidFill>
                  <a:srgbClr val="0000CC"/>
                </a:solidFill>
              </a:rPr>
              <a:t>E	: 	40% (.40)</a:t>
            </a:r>
          </a:p>
          <a:p>
            <a:pPr marL="990600" lvl="1" indent="-533400">
              <a:lnSpc>
                <a:spcPct val="80000"/>
              </a:lnSpc>
            </a:pPr>
            <a:r>
              <a:rPr lang="en-US" altLang="en-US" sz="2000" b="1" dirty="0" smtClean="0"/>
              <a:t>F	:	 5%   (.05)</a:t>
            </a:r>
            <a:endParaRPr lang="en-US" sz="3200" dirty="0"/>
          </a:p>
        </p:txBody>
      </p:sp>
      <p:sp>
        <p:nvSpPr>
          <p:cNvPr id="11" name="Rectangle 10"/>
          <p:cNvSpPr/>
          <p:nvPr/>
        </p:nvSpPr>
        <p:spPr>
          <a:xfrm>
            <a:off x="762000" y="4953000"/>
            <a:ext cx="7696200" cy="523220"/>
          </a:xfrm>
          <a:prstGeom prst="rect">
            <a:avLst/>
          </a:prstGeom>
          <a:ln>
            <a:solidFill>
              <a:srgbClr val="0000CC"/>
            </a:solidFill>
          </a:ln>
        </p:spPr>
        <p:txBody>
          <a:bodyPr wrap="square">
            <a:spAutoFit/>
          </a:bodyPr>
          <a:lstStyle/>
          <a:p>
            <a:r>
              <a:rPr lang="en-US" sz="2800" dirty="0" smtClean="0">
                <a:solidFill>
                  <a:srgbClr val="0000CC"/>
                </a:solidFill>
                <a:latin typeface="Calibri" pitchFamily="34" charset="0"/>
                <a:cs typeface="Arial" charset="0"/>
              </a:rPr>
              <a:t>Prob. = char. count/ number of chars. in document</a:t>
            </a:r>
            <a:endParaRPr lang="en-US" sz="2800" dirty="0">
              <a:solidFill>
                <a:srgbClr val="0000CC"/>
              </a:solidFill>
            </a:endParaRPr>
          </a:p>
        </p:txBody>
      </p:sp>
      <p:sp>
        <p:nvSpPr>
          <p:cNvPr id="12" name="Rectangle 11"/>
          <p:cNvSpPr/>
          <p:nvPr/>
        </p:nvSpPr>
        <p:spPr>
          <a:xfrm>
            <a:off x="152400" y="2129135"/>
            <a:ext cx="4267200" cy="461665"/>
          </a:xfrm>
          <a:prstGeom prst="rect">
            <a:avLst/>
          </a:prstGeom>
        </p:spPr>
        <p:txBody>
          <a:bodyPr wrap="square">
            <a:spAutoFit/>
          </a:bodyPr>
          <a:lstStyle/>
          <a:p>
            <a:r>
              <a:rPr lang="en-US" sz="2400" b="1" dirty="0" smtClean="0">
                <a:solidFill>
                  <a:srgbClr val="FF0000"/>
                </a:solidFill>
              </a:rPr>
              <a:t>Huffman Coding Algorithm</a:t>
            </a:r>
            <a:endParaRPr lang="en-US" sz="2400" dirty="0">
              <a:solidFill>
                <a:srgbClr val="FF0000"/>
              </a:solidFill>
            </a:endParaRPr>
          </a:p>
        </p:txBody>
      </p:sp>
      <p:sp>
        <p:nvSpPr>
          <p:cNvPr id="13" name="Rectangle 12"/>
          <p:cNvSpPr/>
          <p:nvPr/>
        </p:nvSpPr>
        <p:spPr>
          <a:xfrm>
            <a:off x="762000" y="5572780"/>
            <a:ext cx="7696200" cy="523220"/>
          </a:xfrm>
          <a:prstGeom prst="rect">
            <a:avLst/>
          </a:prstGeom>
          <a:ln>
            <a:solidFill>
              <a:srgbClr val="0000CC"/>
            </a:solidFill>
          </a:ln>
        </p:spPr>
        <p:txBody>
          <a:bodyPr wrap="square">
            <a:spAutoFit/>
          </a:bodyPr>
          <a:lstStyle/>
          <a:p>
            <a:pPr algn="ctr"/>
            <a:r>
              <a:rPr lang="en-US" sz="2800" smtClean="0">
                <a:solidFill>
                  <a:srgbClr val="FF3300"/>
                </a:solidFill>
              </a:rPr>
              <a:t>You have to complete the Huffmann tutorial. </a:t>
            </a:r>
            <a:endParaRPr lang="en-US" sz="2800">
              <a:solidFill>
                <a:srgbClr val="FF3300"/>
              </a:solidFill>
            </a:endParaRPr>
          </a:p>
        </p:txBody>
      </p:sp>
      <p:sp>
        <p:nvSpPr>
          <p:cNvPr id="15" name="Footer Placeholder 14"/>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ChangeArrowheads="1"/>
          </p:cNvSpPr>
          <p:nvPr/>
        </p:nvSpPr>
        <p:spPr bwMode="auto">
          <a:xfrm>
            <a:off x="32004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C </a:t>
            </a:r>
          </a:p>
          <a:p>
            <a:pPr algn="ctr" eaLnBrk="0" hangingPunct="0"/>
            <a:r>
              <a:rPr lang="en-US" sz="1800" b="1" dirty="0">
                <a:latin typeface="Courier New" pitchFamily="49" charset="0"/>
              </a:rPr>
              <a:t>.15</a:t>
            </a:r>
          </a:p>
        </p:txBody>
      </p:sp>
      <p:sp>
        <p:nvSpPr>
          <p:cNvPr id="32773" name="Rectangle 3"/>
          <p:cNvSpPr>
            <a:spLocks noChangeArrowheads="1"/>
          </p:cNvSpPr>
          <p:nvPr/>
        </p:nvSpPr>
        <p:spPr bwMode="auto">
          <a:xfrm>
            <a:off x="21336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2774" name="Rectangle 4"/>
          <p:cNvSpPr>
            <a:spLocks noChangeArrowheads="1"/>
          </p:cNvSpPr>
          <p:nvPr/>
        </p:nvSpPr>
        <p:spPr bwMode="auto">
          <a:xfrm>
            <a:off x="44196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D</a:t>
            </a:r>
          </a:p>
          <a:p>
            <a:pPr algn="ctr" eaLnBrk="0" hangingPunct="0"/>
            <a:r>
              <a:rPr lang="en-US" sz="1800" b="1" dirty="0">
                <a:latin typeface="Courier New" pitchFamily="49" charset="0"/>
              </a:rPr>
              <a:t>.11</a:t>
            </a:r>
          </a:p>
        </p:txBody>
      </p:sp>
      <p:sp>
        <p:nvSpPr>
          <p:cNvPr id="32775" name="Rectangle 5"/>
          <p:cNvSpPr>
            <a:spLocks noChangeArrowheads="1"/>
          </p:cNvSpPr>
          <p:nvPr/>
        </p:nvSpPr>
        <p:spPr bwMode="auto">
          <a:xfrm>
            <a:off x="71628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F</a:t>
            </a:r>
          </a:p>
          <a:p>
            <a:pPr algn="ctr" eaLnBrk="0" hangingPunct="0"/>
            <a:r>
              <a:rPr lang="en-US" sz="1800" b="1" dirty="0">
                <a:latin typeface="Courier New" pitchFamily="49" charset="0"/>
              </a:rPr>
              <a:t>.05</a:t>
            </a:r>
          </a:p>
        </p:txBody>
      </p:sp>
      <p:sp>
        <p:nvSpPr>
          <p:cNvPr id="32776" name="Rectangle 6"/>
          <p:cNvSpPr>
            <a:spLocks noChangeArrowheads="1"/>
          </p:cNvSpPr>
          <p:nvPr/>
        </p:nvSpPr>
        <p:spPr bwMode="auto">
          <a:xfrm>
            <a:off x="57912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a:t>
            </a:r>
          </a:p>
          <a:p>
            <a:pPr algn="ctr" eaLnBrk="0" hangingPunct="0"/>
            <a:r>
              <a:rPr lang="en-US" sz="1800" b="1" dirty="0">
                <a:latin typeface="Courier New" pitchFamily="49" charset="0"/>
              </a:rPr>
              <a:t>.09</a:t>
            </a:r>
          </a:p>
        </p:txBody>
      </p:sp>
      <p:sp>
        <p:nvSpPr>
          <p:cNvPr id="32777" name="Rectangle 7"/>
          <p:cNvSpPr>
            <a:spLocks noChangeArrowheads="1"/>
          </p:cNvSpPr>
          <p:nvPr/>
        </p:nvSpPr>
        <p:spPr bwMode="auto">
          <a:xfrm>
            <a:off x="914400" y="5181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sp>
        <p:nvSpPr>
          <p:cNvPr id="32778" name="Rectangle 8"/>
          <p:cNvSpPr>
            <a:spLocks noGrp="1" noChangeArrowheads="1"/>
          </p:cNvSpPr>
          <p:nvPr>
            <p:ph type="body" idx="4294967295"/>
          </p:nvPr>
        </p:nvSpPr>
        <p:spPr>
          <a:xfrm>
            <a:off x="609600" y="1838325"/>
            <a:ext cx="7772400" cy="2751522"/>
          </a:xfrm>
        </p:spPr>
        <p:txBody>
          <a:bodyPr>
            <a:spAutoFit/>
          </a:bodyPr>
          <a:lstStyle/>
          <a:p>
            <a:pPr marL="319088" indent="-319088">
              <a:buNone/>
            </a:pPr>
            <a:r>
              <a:rPr lang="en-US" altLang="en-US" sz="2700" b="1" u="sng" dirty="0" smtClean="0"/>
              <a:t>(Step 2) Constructing Codeword tree</a:t>
            </a:r>
          </a:p>
          <a:p>
            <a:pPr marL="319088" indent="-319088"/>
            <a:r>
              <a:rPr lang="en-US" altLang="en-US" sz="2700" dirty="0" smtClean="0"/>
              <a:t>Symbols and their associated frequencies in descending order based on probabilities.</a:t>
            </a:r>
            <a:endParaRPr lang="en-US" altLang="en-US" sz="1500" dirty="0" smtClean="0"/>
          </a:p>
          <a:p>
            <a:pPr marL="319088" indent="-319088"/>
            <a:r>
              <a:rPr lang="en-US" altLang="en-US" sz="2700" dirty="0" smtClean="0"/>
              <a:t>Now we combine the two least common symbols (those with the smallest frequencies) to make a new symbol string and corresponding frequency.</a:t>
            </a:r>
            <a:endParaRPr lang="en-US" altLang="en-US" dirty="0" smtClean="0">
              <a:solidFill>
                <a:srgbClr val="FFCC66"/>
              </a:solidFill>
            </a:endParaRPr>
          </a:p>
        </p:txBody>
      </p:sp>
      <p:sp>
        <p:nvSpPr>
          <p:cNvPr id="254986" name="Oval 10"/>
          <p:cNvSpPr>
            <a:spLocks noChangeArrowheads="1"/>
          </p:cNvSpPr>
          <p:nvPr/>
        </p:nvSpPr>
        <p:spPr bwMode="auto">
          <a:xfrm>
            <a:off x="5562600" y="4876800"/>
            <a:ext cx="2514600" cy="11430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32780"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14" name="Rectangle 13"/>
          <p:cNvSpPr/>
          <p:nvPr/>
        </p:nvSpPr>
        <p:spPr>
          <a:xfrm>
            <a:off x="152400" y="132022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15" name="Oval 14"/>
          <p:cNvSpPr/>
          <p:nvPr/>
        </p:nvSpPr>
        <p:spPr>
          <a:xfrm>
            <a:off x="6400800" y="4572000"/>
            <a:ext cx="762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0.14</a:t>
            </a:r>
            <a:endParaRPr lang="en-US" sz="1400" b="1" dirty="0">
              <a:solidFill>
                <a:schemeClr val="bg1"/>
              </a:solidFill>
            </a:endParaRPr>
          </a:p>
        </p:txBody>
      </p:sp>
      <p:cxnSp>
        <p:nvCxnSpPr>
          <p:cNvPr id="17" name="Straight Arrow Connector 16"/>
          <p:cNvCxnSpPr>
            <a:stCxn id="15" idx="3"/>
            <a:endCxn id="32776" idx="0"/>
          </p:cNvCxnSpPr>
          <p:nvPr/>
        </p:nvCxnSpPr>
        <p:spPr>
          <a:xfrm rot="5400000">
            <a:off x="6213569" y="4882776"/>
            <a:ext cx="219355" cy="378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5"/>
            <a:endCxn id="32775" idx="0"/>
          </p:cNvCxnSpPr>
          <p:nvPr/>
        </p:nvCxnSpPr>
        <p:spPr>
          <a:xfrm rot="16200000" flipH="1">
            <a:off x="7168777" y="4844676"/>
            <a:ext cx="219355" cy="45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ooter Placeholder 19"/>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ChangeArrowheads="1"/>
          </p:cNvSpPr>
          <p:nvPr/>
        </p:nvSpPr>
        <p:spPr bwMode="auto">
          <a:xfrm>
            <a:off x="3657600" y="4038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3797" name="Rectangle 3"/>
          <p:cNvSpPr>
            <a:spLocks noChangeArrowheads="1"/>
          </p:cNvSpPr>
          <p:nvPr/>
        </p:nvSpPr>
        <p:spPr bwMode="auto">
          <a:xfrm>
            <a:off x="2438400" y="4038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A</a:t>
            </a:r>
          </a:p>
          <a:p>
            <a:pPr algn="ctr" eaLnBrk="0" hangingPunct="0"/>
            <a:r>
              <a:rPr lang="en-US" sz="1800" b="1" dirty="0">
                <a:latin typeface="Courier New" pitchFamily="49" charset="0"/>
              </a:rPr>
              <a:t>.20</a:t>
            </a:r>
          </a:p>
        </p:txBody>
      </p:sp>
      <p:sp>
        <p:nvSpPr>
          <p:cNvPr id="33798" name="Rectangle 4"/>
          <p:cNvSpPr>
            <a:spLocks noChangeArrowheads="1"/>
          </p:cNvSpPr>
          <p:nvPr/>
        </p:nvSpPr>
        <p:spPr bwMode="auto">
          <a:xfrm>
            <a:off x="6172200" y="4038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3799" name="Rectangle 5"/>
          <p:cNvSpPr>
            <a:spLocks noChangeArrowheads="1"/>
          </p:cNvSpPr>
          <p:nvPr/>
        </p:nvSpPr>
        <p:spPr bwMode="auto">
          <a:xfrm>
            <a:off x="5562600" y="4876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3800" name="Rectangle 6"/>
          <p:cNvSpPr>
            <a:spLocks noChangeArrowheads="1"/>
          </p:cNvSpPr>
          <p:nvPr/>
        </p:nvSpPr>
        <p:spPr bwMode="auto">
          <a:xfrm>
            <a:off x="4876800" y="4038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3801" name="Rectangle 7"/>
          <p:cNvSpPr>
            <a:spLocks noChangeArrowheads="1"/>
          </p:cNvSpPr>
          <p:nvPr/>
        </p:nvSpPr>
        <p:spPr bwMode="auto">
          <a:xfrm>
            <a:off x="4191000" y="4876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3802" name="AutoShape 8"/>
          <p:cNvCxnSpPr>
            <a:cxnSpLocks noChangeShapeType="1"/>
            <a:stCxn id="33800" idx="2"/>
            <a:endCxn id="33801" idx="0"/>
          </p:cNvCxnSpPr>
          <p:nvPr/>
        </p:nvCxnSpPr>
        <p:spPr bwMode="auto">
          <a:xfrm flipH="1">
            <a:off x="4533900" y="4648200"/>
            <a:ext cx="685800" cy="228600"/>
          </a:xfrm>
          <a:prstGeom prst="straightConnector1">
            <a:avLst/>
          </a:prstGeom>
          <a:noFill/>
          <a:ln w="12700">
            <a:solidFill>
              <a:schemeClr val="tx1"/>
            </a:solidFill>
            <a:round/>
            <a:headEnd type="none" w="sm" len="sm"/>
            <a:tailEnd type="none" w="sm" len="sm"/>
          </a:ln>
        </p:spPr>
      </p:cxnSp>
      <p:cxnSp>
        <p:nvCxnSpPr>
          <p:cNvPr id="33803" name="AutoShape 9"/>
          <p:cNvCxnSpPr>
            <a:cxnSpLocks noChangeShapeType="1"/>
            <a:stCxn id="33800" idx="2"/>
            <a:endCxn id="33799" idx="0"/>
          </p:cNvCxnSpPr>
          <p:nvPr/>
        </p:nvCxnSpPr>
        <p:spPr bwMode="auto">
          <a:xfrm>
            <a:off x="5219700" y="4648200"/>
            <a:ext cx="685800" cy="228600"/>
          </a:xfrm>
          <a:prstGeom prst="straightConnector1">
            <a:avLst/>
          </a:prstGeom>
          <a:noFill/>
          <a:ln w="12700">
            <a:solidFill>
              <a:schemeClr val="tx1"/>
            </a:solidFill>
            <a:round/>
            <a:headEnd type="none" w="sm" len="sm"/>
            <a:tailEnd type="none" w="sm" len="sm"/>
          </a:ln>
        </p:spPr>
      </p:cxnSp>
      <p:sp>
        <p:nvSpPr>
          <p:cNvPr id="33804" name="Rectangle 10"/>
          <p:cNvSpPr>
            <a:spLocks noChangeArrowheads="1"/>
          </p:cNvSpPr>
          <p:nvPr/>
        </p:nvSpPr>
        <p:spPr bwMode="auto">
          <a:xfrm>
            <a:off x="1295400" y="4038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sp>
        <p:nvSpPr>
          <p:cNvPr id="33805" name="Rectangle 12"/>
          <p:cNvSpPr>
            <a:spLocks noGrp="1" noChangeArrowheads="1"/>
          </p:cNvSpPr>
          <p:nvPr>
            <p:ph type="body" idx="4294967295"/>
          </p:nvPr>
        </p:nvSpPr>
        <p:spPr>
          <a:xfrm>
            <a:off x="457200" y="1881628"/>
            <a:ext cx="8229600" cy="1471172"/>
          </a:xfrm>
        </p:spPr>
        <p:txBody>
          <a:bodyPr>
            <a:spAutoFit/>
          </a:bodyPr>
          <a:lstStyle/>
          <a:p>
            <a:pPr marL="319088" indent="-319088"/>
            <a:r>
              <a:rPr lang="en-US" altLang="en-US" sz="2800" smtClean="0"/>
              <a:t>Here’s the result of combining symbols once.</a:t>
            </a:r>
          </a:p>
          <a:p>
            <a:pPr marL="319088" indent="-319088"/>
            <a:r>
              <a:rPr lang="en-US" altLang="en-US" sz="2800" smtClean="0"/>
              <a:t>Now repeat until youve combined all the symbols into a single string.</a:t>
            </a:r>
          </a:p>
        </p:txBody>
      </p:sp>
      <p:sp>
        <p:nvSpPr>
          <p:cNvPr id="13" name="Oval 10"/>
          <p:cNvSpPr>
            <a:spLocks noChangeArrowheads="1"/>
          </p:cNvSpPr>
          <p:nvPr/>
        </p:nvSpPr>
        <p:spPr bwMode="auto">
          <a:xfrm>
            <a:off x="4495800" y="3505200"/>
            <a:ext cx="2743200" cy="13716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16" name="Rectangle 15"/>
          <p:cNvSpPr/>
          <p:nvPr/>
        </p:nvSpPr>
        <p:spPr>
          <a:xfrm>
            <a:off x="152400" y="1320225"/>
            <a:ext cx="4267200" cy="461665"/>
          </a:xfrm>
          <a:prstGeom prst="rect">
            <a:avLst/>
          </a:prstGeom>
        </p:spPr>
        <p:txBody>
          <a:bodyPr wrap="square">
            <a:spAutoFit/>
          </a:bodyPr>
          <a:lstStyle/>
          <a:p>
            <a:r>
              <a:rPr lang="en-US" sz="2400" b="1" dirty="0" smtClean="0">
                <a:solidFill>
                  <a:srgbClr val="FF0000"/>
                </a:solidFill>
              </a:rPr>
              <a:t>Huffman Coding Algorithm</a:t>
            </a:r>
            <a:endParaRPr lang="en-US" sz="2400" dirty="0">
              <a:solidFill>
                <a:srgbClr val="FF0000"/>
              </a:solidFill>
            </a:endParaRPr>
          </a:p>
        </p:txBody>
      </p:sp>
      <p:sp>
        <p:nvSpPr>
          <p:cNvPr id="17"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cxnSp>
        <p:nvCxnSpPr>
          <p:cNvPr id="20" name="Straight Arrow Connector 19"/>
          <p:cNvCxnSpPr/>
          <p:nvPr/>
        </p:nvCxnSpPr>
        <p:spPr>
          <a:xfrm rot="16200000" flipV="1">
            <a:off x="1981200" y="48768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048000" y="5257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a:t>
            </a:r>
          </a:p>
        </p:txBody>
      </p:sp>
      <p:sp>
        <p:nvSpPr>
          <p:cNvPr id="22" name="Rectangle 21"/>
          <p:cNvSpPr/>
          <p:nvPr/>
        </p:nvSpPr>
        <p:spPr>
          <a:xfrm>
            <a:off x="1752600" y="5257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a:t>
            </a:r>
          </a:p>
        </p:txBody>
      </p:sp>
      <p:cxnSp>
        <p:nvCxnSpPr>
          <p:cNvPr id="23" name="Straight Arrow Connector 22"/>
          <p:cNvCxnSpPr/>
          <p:nvPr/>
        </p:nvCxnSpPr>
        <p:spPr>
          <a:xfrm rot="16200000" flipV="1">
            <a:off x="3124200" y="48768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ooter Placeholder 24"/>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73914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4821" name="Rectangle 3"/>
          <p:cNvSpPr>
            <a:spLocks noChangeArrowheads="1"/>
          </p:cNvSpPr>
          <p:nvPr/>
        </p:nvSpPr>
        <p:spPr bwMode="auto">
          <a:xfrm>
            <a:off x="61722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4822" name="Rectangle 10"/>
          <p:cNvSpPr>
            <a:spLocks noChangeArrowheads="1"/>
          </p:cNvSpPr>
          <p:nvPr/>
        </p:nvSpPr>
        <p:spPr bwMode="auto">
          <a:xfrm>
            <a:off x="21336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sp>
        <p:nvSpPr>
          <p:cNvPr id="34823" name="Rectangle 12"/>
          <p:cNvSpPr>
            <a:spLocks noGrp="1" noChangeArrowheads="1"/>
          </p:cNvSpPr>
          <p:nvPr>
            <p:ph type="body" idx="4294967295"/>
          </p:nvPr>
        </p:nvSpPr>
        <p:spPr>
          <a:xfrm>
            <a:off x="457200" y="1881628"/>
            <a:ext cx="8229600" cy="1471172"/>
          </a:xfrm>
        </p:spPr>
        <p:txBody>
          <a:bodyPr>
            <a:spAutoFit/>
          </a:bodyPr>
          <a:lstStyle/>
          <a:p>
            <a:pPr marL="319088" indent="-319088"/>
            <a:r>
              <a:rPr lang="en-US" altLang="en-US" sz="2800" smtClean="0"/>
              <a:t>Here’s the result of combining symbols once.</a:t>
            </a:r>
          </a:p>
          <a:p>
            <a:pPr marL="319088" indent="-319088"/>
            <a:r>
              <a:rPr lang="en-US" altLang="en-US" sz="2800" smtClean="0"/>
              <a:t>Now repeat until youve combined all the symbols into a single string.</a:t>
            </a:r>
          </a:p>
        </p:txBody>
      </p:sp>
      <p:grpSp>
        <p:nvGrpSpPr>
          <p:cNvPr id="2" name="Group 18"/>
          <p:cNvGrpSpPr>
            <a:grpSpLocks/>
          </p:cNvGrpSpPr>
          <p:nvPr/>
        </p:nvGrpSpPr>
        <p:grpSpPr bwMode="auto">
          <a:xfrm>
            <a:off x="2743200" y="3962400"/>
            <a:ext cx="2667000" cy="2438400"/>
            <a:chOff x="3276600" y="2590800"/>
            <a:chExt cx="2667000" cy="2438400"/>
          </a:xfrm>
        </p:grpSpPr>
        <p:sp>
          <p:nvSpPr>
            <p:cNvPr id="34827" name="Rectangle 4"/>
            <p:cNvSpPr>
              <a:spLocks noChangeArrowheads="1"/>
            </p:cNvSpPr>
            <p:nvPr/>
          </p:nvSpPr>
          <p:spPr bwMode="auto">
            <a:xfrm>
              <a:off x="52578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4828" name="Rectangle 5"/>
            <p:cNvSpPr>
              <a:spLocks noChangeArrowheads="1"/>
            </p:cNvSpPr>
            <p:nvPr/>
          </p:nvSpPr>
          <p:spPr bwMode="auto">
            <a:xfrm>
              <a:off x="46482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4829" name="Rectangle 6"/>
            <p:cNvSpPr>
              <a:spLocks noChangeArrowheads="1"/>
            </p:cNvSpPr>
            <p:nvPr/>
          </p:nvSpPr>
          <p:spPr bwMode="auto">
            <a:xfrm>
              <a:off x="3962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4830" name="Rectangle 7"/>
            <p:cNvSpPr>
              <a:spLocks noChangeArrowheads="1"/>
            </p:cNvSpPr>
            <p:nvPr/>
          </p:nvSpPr>
          <p:spPr bwMode="auto">
            <a:xfrm>
              <a:off x="32766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4831" name="AutoShape 8"/>
            <p:cNvCxnSpPr>
              <a:cxnSpLocks noChangeShapeType="1"/>
              <a:stCxn id="34829" idx="2"/>
              <a:endCxn id="34830" idx="0"/>
            </p:cNvCxnSpPr>
            <p:nvPr/>
          </p:nvCxnSpPr>
          <p:spPr bwMode="auto">
            <a:xfrm flipH="1">
              <a:off x="3619500" y="4191000"/>
              <a:ext cx="685800" cy="228600"/>
            </a:xfrm>
            <a:prstGeom prst="straightConnector1">
              <a:avLst/>
            </a:prstGeom>
            <a:noFill/>
            <a:ln w="12700">
              <a:solidFill>
                <a:schemeClr val="tx1"/>
              </a:solidFill>
              <a:round/>
              <a:headEnd type="none" w="sm" len="sm"/>
              <a:tailEnd type="none" w="sm" len="sm"/>
            </a:ln>
          </p:spPr>
        </p:cxnSp>
        <p:cxnSp>
          <p:nvCxnSpPr>
            <p:cNvPr id="34832" name="AutoShape 9"/>
            <p:cNvCxnSpPr>
              <a:cxnSpLocks noChangeShapeType="1"/>
              <a:stCxn id="34829" idx="2"/>
              <a:endCxn id="34828" idx="0"/>
            </p:cNvCxnSpPr>
            <p:nvPr/>
          </p:nvCxnSpPr>
          <p:spPr bwMode="auto">
            <a:xfrm>
              <a:off x="4305300" y="4191000"/>
              <a:ext cx="685800" cy="228600"/>
            </a:xfrm>
            <a:prstGeom prst="straightConnector1">
              <a:avLst/>
            </a:prstGeom>
            <a:noFill/>
            <a:ln w="12700">
              <a:solidFill>
                <a:schemeClr val="tx1"/>
              </a:solidFill>
              <a:round/>
              <a:headEnd type="none" w="sm" len="sm"/>
              <a:tailEnd type="none" w="sm" len="sm"/>
            </a:ln>
          </p:spPr>
        </p:cxnSp>
        <p:cxnSp>
          <p:nvCxnSpPr>
            <p:cNvPr id="34833" name="AutoShape 9"/>
            <p:cNvCxnSpPr>
              <a:cxnSpLocks noChangeShapeType="1"/>
            </p:cNvCxnSpPr>
            <p:nvPr/>
          </p:nvCxnSpPr>
          <p:spPr bwMode="auto">
            <a:xfrm>
              <a:off x="4953000" y="3200400"/>
              <a:ext cx="609600" cy="381000"/>
            </a:xfrm>
            <a:prstGeom prst="straightConnector1">
              <a:avLst/>
            </a:prstGeom>
            <a:noFill/>
            <a:ln w="12700">
              <a:solidFill>
                <a:schemeClr val="tx1"/>
              </a:solidFill>
              <a:round/>
              <a:headEnd type="none" w="sm" len="sm"/>
              <a:tailEnd type="none" w="sm" len="sm"/>
            </a:ln>
          </p:spPr>
        </p:cxnSp>
        <p:cxnSp>
          <p:nvCxnSpPr>
            <p:cNvPr id="34834" name="AutoShape 8"/>
            <p:cNvCxnSpPr>
              <a:cxnSpLocks noChangeShapeType="1"/>
            </p:cNvCxnSpPr>
            <p:nvPr/>
          </p:nvCxnSpPr>
          <p:spPr bwMode="auto">
            <a:xfrm rot="10800000" flipV="1">
              <a:off x="4191000" y="3200400"/>
              <a:ext cx="609600" cy="381000"/>
            </a:xfrm>
            <a:prstGeom prst="straightConnector1">
              <a:avLst/>
            </a:prstGeom>
            <a:noFill/>
            <a:ln w="12700">
              <a:solidFill>
                <a:schemeClr val="tx1"/>
              </a:solidFill>
              <a:round/>
              <a:headEnd type="none" w="sm" len="sm"/>
              <a:tailEnd type="none" w="sm" len="sm"/>
            </a:ln>
          </p:spPr>
        </p:cxnSp>
        <p:sp>
          <p:nvSpPr>
            <p:cNvPr id="34835" name="Rectangle 3"/>
            <p:cNvSpPr>
              <a:spLocks noChangeArrowheads="1"/>
            </p:cNvSpPr>
            <p:nvPr/>
          </p:nvSpPr>
          <p:spPr bwMode="auto">
            <a:xfrm>
              <a:off x="4572000" y="2590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grpSp>
      <p:sp>
        <p:nvSpPr>
          <p:cNvPr id="20" name="Oval 10"/>
          <p:cNvSpPr>
            <a:spLocks noChangeArrowheads="1"/>
          </p:cNvSpPr>
          <p:nvPr/>
        </p:nvSpPr>
        <p:spPr bwMode="auto">
          <a:xfrm>
            <a:off x="5715000" y="3657600"/>
            <a:ext cx="2743200" cy="11430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21" name="Rectangle 20"/>
          <p:cNvSpPr/>
          <p:nvPr/>
        </p:nvSpPr>
        <p:spPr>
          <a:xfrm>
            <a:off x="152400" y="132022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22"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24" name="Footer Placeholder 23"/>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EBE659F7-E790-46A4-8AF3-876DBC6EED88}" type="slidenum">
              <a:rPr lang="en-US" sz="1400" b="1">
                <a:solidFill>
                  <a:srgbClr val="FFFFFF"/>
                </a:solidFill>
              </a:rPr>
              <a:pPr algn="ctr">
                <a:defRPr/>
              </a:pPr>
              <a:t>3</a:t>
            </a:fld>
            <a:endParaRPr lang="en-US" sz="1400" b="1">
              <a:solidFill>
                <a:srgbClr val="FFFFFF"/>
              </a:solidFill>
            </a:endParaRPr>
          </a:p>
        </p:txBody>
      </p:sp>
      <p:sp>
        <p:nvSpPr>
          <p:cNvPr id="4101" name="Rectangle 2"/>
          <p:cNvSpPr>
            <a:spLocks noChangeArrowheads="1"/>
          </p:cNvSpPr>
          <p:nvPr/>
        </p:nvSpPr>
        <p:spPr bwMode="auto">
          <a:xfrm>
            <a:off x="609600" y="152400"/>
            <a:ext cx="8001000" cy="701675"/>
          </a:xfrm>
          <a:prstGeom prst="rect">
            <a:avLst/>
          </a:prstGeom>
          <a:noFill/>
          <a:ln w="9525">
            <a:noFill/>
            <a:miter lim="800000"/>
            <a:headEnd/>
            <a:tailEnd/>
          </a:ln>
        </p:spPr>
        <p:txBody>
          <a:bodyPr wrap="square" anchor="ctr">
            <a:spAutoFit/>
          </a:bodyPr>
          <a:lstStyle/>
          <a:p>
            <a:pPr algn="ctr"/>
            <a:r>
              <a:rPr lang="en-US" sz="4000" b="1" smtClean="0">
                <a:solidFill>
                  <a:srgbClr val="0000CC"/>
                </a:solidFill>
                <a:latin typeface="Calibri" pitchFamily="34" charset="0"/>
              </a:rPr>
              <a:t>Contents</a:t>
            </a:r>
            <a:endParaRPr lang="en-US" sz="4000" b="1">
              <a:solidFill>
                <a:srgbClr val="0000CC"/>
              </a:solidFill>
              <a:latin typeface="Calibri" pitchFamily="34" charset="0"/>
            </a:endParaRPr>
          </a:p>
        </p:txBody>
      </p:sp>
      <p:sp>
        <p:nvSpPr>
          <p:cNvPr id="4102" name="Rectangle 3"/>
          <p:cNvSpPr>
            <a:spLocks noChangeArrowheads="1"/>
          </p:cNvSpPr>
          <p:nvPr/>
        </p:nvSpPr>
        <p:spPr bwMode="auto">
          <a:xfrm>
            <a:off x="609600" y="1398588"/>
            <a:ext cx="7848600" cy="4450449"/>
          </a:xfrm>
          <a:prstGeom prst="rect">
            <a:avLst/>
          </a:prstGeom>
          <a:noFill/>
          <a:ln w="9525">
            <a:noFill/>
            <a:miter lim="800000"/>
            <a:headEnd/>
            <a:tailEnd/>
          </a:ln>
        </p:spPr>
        <p:txBody>
          <a:bodyPr wrap="square">
            <a:spAutoFit/>
          </a:bodyPr>
          <a:lstStyle/>
          <a:p>
            <a:pPr marL="319088" indent="-319088" eaLnBrk="0" hangingPunct="0">
              <a:spcBef>
                <a:spcPct val="20000"/>
              </a:spcBef>
            </a:pPr>
            <a:r>
              <a:rPr lang="en-US" sz="2400" dirty="0" smtClean="0">
                <a:latin typeface="Calibri" pitchFamily="34" charset="0"/>
              </a:rPr>
              <a:t>1- Abundance </a:t>
            </a:r>
            <a:r>
              <a:rPr lang="en-US" sz="2400" dirty="0">
                <a:latin typeface="Calibri" pitchFamily="34" charset="0"/>
              </a:rPr>
              <a:t>of Digitized Text</a:t>
            </a:r>
          </a:p>
          <a:p>
            <a:pPr marL="319088" indent="-319088" eaLnBrk="0" hangingPunct="0">
              <a:spcBef>
                <a:spcPct val="20000"/>
              </a:spcBef>
            </a:pPr>
            <a:r>
              <a:rPr lang="en-US" sz="2400" dirty="0" smtClean="0">
                <a:latin typeface="Calibri" pitchFamily="34" charset="0"/>
              </a:rPr>
              <a:t>2- String </a:t>
            </a:r>
            <a:r>
              <a:rPr lang="en-US" sz="2400" dirty="0">
                <a:latin typeface="Calibri" pitchFamily="34" charset="0"/>
              </a:rPr>
              <a:t>Matching</a:t>
            </a:r>
          </a:p>
          <a:p>
            <a:pPr marL="776288" lvl="1" indent="-319088" eaLnBrk="0" hangingPunct="0">
              <a:spcBef>
                <a:spcPct val="20000"/>
              </a:spcBef>
              <a:buFont typeface="Arial" charset="0"/>
              <a:buChar char="•"/>
            </a:pPr>
            <a:r>
              <a:rPr lang="en-US" sz="2400" dirty="0">
                <a:latin typeface="Calibri" pitchFamily="34" charset="0"/>
              </a:rPr>
              <a:t>Brute-Force algorithm</a:t>
            </a:r>
          </a:p>
          <a:p>
            <a:pPr marL="776288" lvl="1" indent="-319088" eaLnBrk="0" hangingPunct="0">
              <a:spcBef>
                <a:spcPct val="20000"/>
              </a:spcBef>
              <a:buFont typeface="Arial" charset="0"/>
              <a:buChar char="•"/>
            </a:pPr>
            <a:r>
              <a:rPr lang="en-US" sz="2400" dirty="0" smtClean="0">
                <a:latin typeface="Calibri" pitchFamily="34" charset="0"/>
              </a:rPr>
              <a:t>Knuth-Morris-Pratt </a:t>
            </a:r>
            <a:r>
              <a:rPr lang="en-US" sz="2400" dirty="0">
                <a:latin typeface="Calibri" pitchFamily="34" charset="0"/>
              </a:rPr>
              <a:t>Algorithm</a:t>
            </a:r>
          </a:p>
          <a:p>
            <a:pPr marL="319088" indent="-319088" eaLnBrk="0" hangingPunct="0">
              <a:spcBef>
                <a:spcPct val="20000"/>
              </a:spcBef>
            </a:pPr>
            <a:r>
              <a:rPr lang="en-US" sz="2400" dirty="0" smtClean="0">
                <a:latin typeface="Calibri" pitchFamily="34" charset="0"/>
              </a:rPr>
              <a:t>3- Data </a:t>
            </a:r>
            <a:r>
              <a:rPr lang="en-US" sz="2400" dirty="0">
                <a:latin typeface="Calibri" pitchFamily="34" charset="0"/>
              </a:rPr>
              <a:t>Compression</a:t>
            </a:r>
          </a:p>
          <a:p>
            <a:pPr marL="776288" lvl="1" indent="-319088" eaLnBrk="0" hangingPunct="0">
              <a:spcBef>
                <a:spcPct val="20000"/>
              </a:spcBef>
              <a:buFont typeface="Arial" charset="0"/>
              <a:buChar char="•"/>
            </a:pPr>
            <a:r>
              <a:rPr lang="en-US" sz="2400" dirty="0">
                <a:latin typeface="Calibri" pitchFamily="34" charset="0"/>
              </a:rPr>
              <a:t>Condition for Data Compression</a:t>
            </a:r>
          </a:p>
          <a:p>
            <a:pPr marL="776288" lvl="1" indent="-319088" eaLnBrk="0" hangingPunct="0">
              <a:spcBef>
                <a:spcPct val="20000"/>
              </a:spcBef>
              <a:buFont typeface="Arial" charset="0"/>
              <a:buChar char="•"/>
            </a:pPr>
            <a:r>
              <a:rPr lang="en-US" sz="2400" dirty="0">
                <a:latin typeface="Calibri" pitchFamily="34" charset="0"/>
              </a:rPr>
              <a:t>Huffman Coding Algorithm</a:t>
            </a:r>
          </a:p>
          <a:p>
            <a:pPr marL="776288" lvl="1" indent="-319088" eaLnBrk="0" hangingPunct="0">
              <a:spcBef>
                <a:spcPct val="20000"/>
              </a:spcBef>
              <a:buFont typeface="Arial" charset="0"/>
              <a:buChar char="•"/>
            </a:pPr>
            <a:r>
              <a:rPr lang="en-US" sz="2400" dirty="0">
                <a:latin typeface="Calibri" pitchFamily="34" charset="0"/>
              </a:rPr>
              <a:t>LZW  Algorithm</a:t>
            </a:r>
          </a:p>
          <a:p>
            <a:pPr marL="776288" lvl="1" indent="-319088" eaLnBrk="0" hangingPunct="0">
              <a:spcBef>
                <a:spcPct val="20000"/>
              </a:spcBef>
              <a:buFont typeface="Arial" charset="0"/>
              <a:buChar char="•"/>
            </a:pPr>
            <a:r>
              <a:rPr lang="en-US" sz="2400" dirty="0">
                <a:latin typeface="Calibri" pitchFamily="34" charset="0"/>
              </a:rPr>
              <a:t>Run-length </a:t>
            </a:r>
            <a:r>
              <a:rPr lang="en-US" sz="2400" dirty="0" smtClean="0">
                <a:latin typeface="Calibri" pitchFamily="34" charset="0"/>
              </a:rPr>
              <a:t>Encoding</a:t>
            </a:r>
          </a:p>
          <a:p>
            <a:pPr marL="319088" lvl="1" indent="-319088" eaLnBrk="0" hangingPunct="0">
              <a:spcBef>
                <a:spcPct val="20000"/>
              </a:spcBef>
            </a:pPr>
            <a:r>
              <a:rPr lang="en-US" sz="2400" b="1" dirty="0" smtClean="0">
                <a:solidFill>
                  <a:srgbClr val="0000CC"/>
                </a:solidFill>
                <a:latin typeface="Calibri" pitchFamily="34" charset="0"/>
              </a:rPr>
              <a:t>Your work: Re-implement demonstrations in this lecture.</a:t>
            </a: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10"/>
          <p:cNvSpPr>
            <a:spLocks noChangeArrowheads="1"/>
          </p:cNvSpPr>
          <p:nvPr/>
        </p:nvSpPr>
        <p:spPr bwMode="auto">
          <a:xfrm>
            <a:off x="1371600" y="3962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sp>
        <p:nvSpPr>
          <p:cNvPr id="35845" name="Rectangle 12"/>
          <p:cNvSpPr>
            <a:spLocks noGrp="1" noChangeArrowheads="1"/>
          </p:cNvSpPr>
          <p:nvPr>
            <p:ph type="body" idx="4294967295"/>
          </p:nvPr>
        </p:nvSpPr>
        <p:spPr>
          <a:xfrm>
            <a:off x="457200" y="1535112"/>
            <a:ext cx="8229600" cy="1988237"/>
          </a:xfrm>
        </p:spPr>
        <p:txBody>
          <a:bodyPr>
            <a:spAutoFit/>
          </a:bodyPr>
          <a:lstStyle/>
          <a:p>
            <a:pPr marL="319088" indent="-319088">
              <a:buFontTx/>
              <a:buNone/>
            </a:pPr>
            <a:endParaRPr lang="en-US" altLang="en-US" sz="2800" smtClean="0"/>
          </a:p>
          <a:p>
            <a:pPr marL="319088" indent="-319088"/>
            <a:r>
              <a:rPr lang="en-US" altLang="en-US" sz="2800" smtClean="0"/>
              <a:t>Here’s the result of combining symbols once.</a:t>
            </a:r>
          </a:p>
          <a:p>
            <a:pPr marL="319088" indent="-319088"/>
            <a:r>
              <a:rPr lang="en-US" altLang="en-US" sz="2800" smtClean="0"/>
              <a:t>Now repeat until youve combined all the symbols into a single string.</a:t>
            </a:r>
          </a:p>
        </p:txBody>
      </p:sp>
      <p:grpSp>
        <p:nvGrpSpPr>
          <p:cNvPr id="2" name="Group 20"/>
          <p:cNvGrpSpPr>
            <a:grpSpLocks/>
          </p:cNvGrpSpPr>
          <p:nvPr/>
        </p:nvGrpSpPr>
        <p:grpSpPr bwMode="auto">
          <a:xfrm>
            <a:off x="4572000" y="3886200"/>
            <a:ext cx="2667000" cy="2438400"/>
            <a:chOff x="1728" y="2256"/>
            <a:chExt cx="1680" cy="1536"/>
          </a:xfrm>
        </p:grpSpPr>
        <p:sp>
          <p:nvSpPr>
            <p:cNvPr id="35855" name="Rectangle 4"/>
            <p:cNvSpPr>
              <a:spLocks noChangeArrowheads="1"/>
            </p:cNvSpPr>
            <p:nvPr/>
          </p:nvSpPr>
          <p:spPr bwMode="auto">
            <a:xfrm>
              <a:off x="2976"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5856" name="Rectangle 5"/>
            <p:cNvSpPr>
              <a:spLocks noChangeArrowheads="1"/>
            </p:cNvSpPr>
            <p:nvPr/>
          </p:nvSpPr>
          <p:spPr bwMode="auto">
            <a:xfrm>
              <a:off x="2592"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5857" name="Rectangle 6"/>
            <p:cNvSpPr>
              <a:spLocks noChangeArrowheads="1"/>
            </p:cNvSpPr>
            <p:nvPr/>
          </p:nvSpPr>
          <p:spPr bwMode="auto">
            <a:xfrm>
              <a:off x="216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5858" name="Rectangle 7"/>
            <p:cNvSpPr>
              <a:spLocks noChangeArrowheads="1"/>
            </p:cNvSpPr>
            <p:nvPr/>
          </p:nvSpPr>
          <p:spPr bwMode="auto">
            <a:xfrm>
              <a:off x="1728"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5859" name="AutoShape 8"/>
            <p:cNvCxnSpPr>
              <a:cxnSpLocks noChangeShapeType="1"/>
              <a:stCxn id="35857" idx="2"/>
              <a:endCxn id="35858" idx="0"/>
            </p:cNvCxnSpPr>
            <p:nvPr/>
          </p:nvCxnSpPr>
          <p:spPr bwMode="auto">
            <a:xfrm flipH="1">
              <a:off x="1944" y="3264"/>
              <a:ext cx="432" cy="144"/>
            </a:xfrm>
            <a:prstGeom prst="straightConnector1">
              <a:avLst/>
            </a:prstGeom>
            <a:noFill/>
            <a:ln w="12700">
              <a:solidFill>
                <a:schemeClr val="tx1"/>
              </a:solidFill>
              <a:round/>
              <a:headEnd type="none" w="sm" len="sm"/>
              <a:tailEnd type="none" w="sm" len="sm"/>
            </a:ln>
          </p:spPr>
        </p:cxnSp>
        <p:cxnSp>
          <p:nvCxnSpPr>
            <p:cNvPr id="35860" name="AutoShape 9"/>
            <p:cNvCxnSpPr>
              <a:cxnSpLocks noChangeShapeType="1"/>
              <a:stCxn id="35857" idx="2"/>
              <a:endCxn id="35856" idx="0"/>
            </p:cNvCxnSpPr>
            <p:nvPr/>
          </p:nvCxnSpPr>
          <p:spPr bwMode="auto">
            <a:xfrm>
              <a:off x="2376" y="3264"/>
              <a:ext cx="432" cy="144"/>
            </a:xfrm>
            <a:prstGeom prst="straightConnector1">
              <a:avLst/>
            </a:prstGeom>
            <a:noFill/>
            <a:ln w="12700">
              <a:solidFill>
                <a:schemeClr val="tx1"/>
              </a:solidFill>
              <a:round/>
              <a:headEnd type="none" w="sm" len="sm"/>
              <a:tailEnd type="none" w="sm" len="sm"/>
            </a:ln>
          </p:spPr>
        </p:cxnSp>
        <p:cxnSp>
          <p:nvCxnSpPr>
            <p:cNvPr id="35861" name="AutoShape 9"/>
            <p:cNvCxnSpPr>
              <a:cxnSpLocks noChangeShapeType="1"/>
            </p:cNvCxnSpPr>
            <p:nvPr/>
          </p:nvCxnSpPr>
          <p:spPr bwMode="auto">
            <a:xfrm>
              <a:off x="2784" y="2640"/>
              <a:ext cx="384" cy="240"/>
            </a:xfrm>
            <a:prstGeom prst="straightConnector1">
              <a:avLst/>
            </a:prstGeom>
            <a:noFill/>
            <a:ln w="12700">
              <a:solidFill>
                <a:schemeClr val="tx1"/>
              </a:solidFill>
              <a:round/>
              <a:headEnd type="none" w="sm" len="sm"/>
              <a:tailEnd type="none" w="sm" len="sm"/>
            </a:ln>
          </p:spPr>
        </p:cxnSp>
        <p:cxnSp>
          <p:nvCxnSpPr>
            <p:cNvPr id="35862" name="AutoShape 8"/>
            <p:cNvCxnSpPr>
              <a:cxnSpLocks noChangeShapeType="1"/>
            </p:cNvCxnSpPr>
            <p:nvPr/>
          </p:nvCxnSpPr>
          <p:spPr bwMode="auto">
            <a:xfrm rot="10800000" flipV="1">
              <a:off x="2304" y="2640"/>
              <a:ext cx="384" cy="240"/>
            </a:xfrm>
            <a:prstGeom prst="straightConnector1">
              <a:avLst/>
            </a:prstGeom>
            <a:noFill/>
            <a:ln w="12700">
              <a:solidFill>
                <a:schemeClr val="tx1"/>
              </a:solidFill>
              <a:round/>
              <a:headEnd type="none" w="sm" len="sm"/>
              <a:tailEnd type="none" w="sm" len="sm"/>
            </a:ln>
          </p:spPr>
        </p:cxnSp>
        <p:sp>
          <p:nvSpPr>
            <p:cNvPr id="35863" name="Rectangle 3"/>
            <p:cNvSpPr>
              <a:spLocks noChangeArrowheads="1"/>
            </p:cNvSpPr>
            <p:nvPr/>
          </p:nvSpPr>
          <p:spPr bwMode="auto">
            <a:xfrm>
              <a:off x="2544"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grpSp>
      <p:grpSp>
        <p:nvGrpSpPr>
          <p:cNvPr id="3" name="Group 21"/>
          <p:cNvGrpSpPr>
            <a:grpSpLocks/>
          </p:cNvGrpSpPr>
          <p:nvPr/>
        </p:nvGrpSpPr>
        <p:grpSpPr bwMode="auto">
          <a:xfrm>
            <a:off x="2590800" y="3886200"/>
            <a:ext cx="1905000" cy="1600200"/>
            <a:chOff x="3840" y="2256"/>
            <a:chExt cx="1200" cy="1008"/>
          </a:xfrm>
        </p:grpSpPr>
        <p:sp>
          <p:nvSpPr>
            <p:cNvPr id="35850" name="Rectangle 2"/>
            <p:cNvSpPr>
              <a:spLocks noChangeArrowheads="1"/>
            </p:cNvSpPr>
            <p:nvPr/>
          </p:nvSpPr>
          <p:spPr bwMode="auto">
            <a:xfrm>
              <a:off x="4608"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5851" name="Rectangle 3"/>
            <p:cNvSpPr>
              <a:spLocks noChangeArrowheads="1"/>
            </p:cNvSpPr>
            <p:nvPr/>
          </p:nvSpPr>
          <p:spPr bwMode="auto">
            <a:xfrm>
              <a:off x="384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5852" name="Rectangle 3"/>
            <p:cNvSpPr>
              <a:spLocks noChangeArrowheads="1"/>
            </p:cNvSpPr>
            <p:nvPr/>
          </p:nvSpPr>
          <p:spPr bwMode="auto">
            <a:xfrm>
              <a:off x="4176"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5853" name="AutoShape 9"/>
            <p:cNvCxnSpPr>
              <a:cxnSpLocks noChangeShapeType="1"/>
            </p:cNvCxnSpPr>
            <p:nvPr/>
          </p:nvCxnSpPr>
          <p:spPr bwMode="auto">
            <a:xfrm>
              <a:off x="4464" y="2640"/>
              <a:ext cx="384" cy="240"/>
            </a:xfrm>
            <a:prstGeom prst="straightConnector1">
              <a:avLst/>
            </a:prstGeom>
            <a:noFill/>
            <a:ln w="12700">
              <a:solidFill>
                <a:schemeClr val="tx1"/>
              </a:solidFill>
              <a:round/>
              <a:headEnd type="none" w="sm" len="sm"/>
              <a:tailEnd type="none" w="sm" len="sm"/>
            </a:ln>
          </p:spPr>
        </p:cxnSp>
        <p:cxnSp>
          <p:nvCxnSpPr>
            <p:cNvPr id="35854" name="AutoShape 8"/>
            <p:cNvCxnSpPr>
              <a:cxnSpLocks noChangeShapeType="1"/>
            </p:cNvCxnSpPr>
            <p:nvPr/>
          </p:nvCxnSpPr>
          <p:spPr bwMode="auto">
            <a:xfrm rot="10800000" flipV="1">
              <a:off x="3984" y="2640"/>
              <a:ext cx="384" cy="240"/>
            </a:xfrm>
            <a:prstGeom prst="straightConnector1">
              <a:avLst/>
            </a:prstGeom>
            <a:noFill/>
            <a:ln w="12700">
              <a:solidFill>
                <a:schemeClr val="tx1"/>
              </a:solidFill>
              <a:round/>
              <a:headEnd type="none" w="sm" len="sm"/>
              <a:tailEnd type="none" w="sm" len="sm"/>
            </a:ln>
          </p:spPr>
        </p:cxnSp>
      </p:grpSp>
      <p:sp>
        <p:nvSpPr>
          <p:cNvPr id="23" name="Oval 10"/>
          <p:cNvSpPr>
            <a:spLocks noChangeArrowheads="1"/>
          </p:cNvSpPr>
          <p:nvPr/>
        </p:nvSpPr>
        <p:spPr bwMode="auto">
          <a:xfrm>
            <a:off x="2819400" y="3505200"/>
            <a:ext cx="4038600" cy="1371600"/>
          </a:xfrm>
          <a:prstGeom prst="ellipse">
            <a:avLst/>
          </a:prstGeom>
          <a:noFill/>
          <a:ln w="38100">
            <a:solidFill>
              <a:srgbClr val="FF0000"/>
            </a:solidFill>
            <a:round/>
            <a:headEnd type="none" w="sm" len="sm"/>
            <a:tailEnd type="none" w="sm" len="sm"/>
          </a:ln>
        </p:spPr>
        <p:txBody>
          <a:bodyPr wrap="none" anchor="ctr"/>
          <a:lstStyle/>
          <a:p>
            <a:endParaRPr lang="en-US" sz="1800"/>
          </a:p>
        </p:txBody>
      </p:sp>
      <p:sp>
        <p:nvSpPr>
          <p:cNvPr id="24" name="Rectangle 23"/>
          <p:cNvSpPr/>
          <p:nvPr/>
        </p:nvSpPr>
        <p:spPr>
          <a:xfrm>
            <a:off x="152400" y="132022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25"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27" name="Footer Placeholder 2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0"/>
          <p:cNvSpPr>
            <a:spLocks noChangeArrowheads="1"/>
          </p:cNvSpPr>
          <p:nvPr/>
        </p:nvSpPr>
        <p:spPr bwMode="auto">
          <a:xfrm>
            <a:off x="6172200" y="22860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E</a:t>
            </a:r>
          </a:p>
          <a:p>
            <a:pPr algn="ctr" eaLnBrk="0" hangingPunct="0"/>
            <a:r>
              <a:rPr lang="en-US" sz="1800" b="1">
                <a:latin typeface="Courier New" pitchFamily="49" charset="0"/>
              </a:rPr>
              <a:t>.40</a:t>
            </a:r>
          </a:p>
        </p:txBody>
      </p:sp>
      <p:sp>
        <p:nvSpPr>
          <p:cNvPr id="28" name="Oval 13"/>
          <p:cNvSpPr>
            <a:spLocks noChangeArrowheads="1"/>
          </p:cNvSpPr>
          <p:nvPr/>
        </p:nvSpPr>
        <p:spPr bwMode="auto">
          <a:xfrm>
            <a:off x="2705100" y="1943100"/>
            <a:ext cx="4724400" cy="1295400"/>
          </a:xfrm>
          <a:prstGeom prst="ellipse">
            <a:avLst/>
          </a:prstGeom>
          <a:noFill/>
          <a:ln w="38100">
            <a:solidFill>
              <a:srgbClr val="FF0000"/>
            </a:solidFill>
            <a:round/>
            <a:headEnd type="none" w="sm" len="sm"/>
            <a:tailEnd type="none" w="sm" len="sm"/>
          </a:ln>
        </p:spPr>
        <p:txBody>
          <a:bodyPr wrap="none" anchor="ctr"/>
          <a:lstStyle/>
          <a:p>
            <a:endParaRPr lang="en-US" sz="1800"/>
          </a:p>
        </p:txBody>
      </p:sp>
      <p:grpSp>
        <p:nvGrpSpPr>
          <p:cNvPr id="2" name="Group 38"/>
          <p:cNvGrpSpPr>
            <a:grpSpLocks/>
          </p:cNvGrpSpPr>
          <p:nvPr/>
        </p:nvGrpSpPr>
        <p:grpSpPr bwMode="auto">
          <a:xfrm>
            <a:off x="1371600" y="2286000"/>
            <a:ext cx="4648200" cy="3581400"/>
            <a:chOff x="-1440" y="1488"/>
            <a:chExt cx="2928" cy="2256"/>
          </a:xfrm>
        </p:grpSpPr>
        <p:sp>
          <p:nvSpPr>
            <p:cNvPr id="36872" name="Rectangle 10"/>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BFDAC</a:t>
              </a:r>
            </a:p>
            <a:p>
              <a:pPr algn="ctr" eaLnBrk="0" hangingPunct="0"/>
              <a:r>
                <a:rPr lang="en-US" sz="1800" b="1">
                  <a:latin typeface="Courier New" pitchFamily="49" charset="0"/>
                </a:rPr>
                <a:t>.60</a:t>
              </a:r>
            </a:p>
          </p:txBody>
        </p:sp>
        <p:cxnSp>
          <p:nvCxnSpPr>
            <p:cNvPr id="36873" name="AutoShape 8"/>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p:spPr>
        </p:cxnSp>
        <p:cxnSp>
          <p:nvCxnSpPr>
            <p:cNvPr id="36874" name="AutoShape 9"/>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p:spPr>
        </p:cxnSp>
        <p:sp>
          <p:nvSpPr>
            <p:cNvPr id="36875" name="Rectangle 4"/>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6876" name="Rectangle 5"/>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6877" name="Rectangle 6"/>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6878" name="Rectangle 7"/>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6879" name="AutoShape 8"/>
            <p:cNvCxnSpPr>
              <a:cxnSpLocks noChangeShapeType="1"/>
              <a:stCxn id="36877" idx="2"/>
              <a:endCxn id="36878" idx="0"/>
            </p:cNvCxnSpPr>
            <p:nvPr/>
          </p:nvCxnSpPr>
          <p:spPr bwMode="auto">
            <a:xfrm flipH="1">
              <a:off x="24" y="3216"/>
              <a:ext cx="432" cy="144"/>
            </a:xfrm>
            <a:prstGeom prst="straightConnector1">
              <a:avLst/>
            </a:prstGeom>
            <a:noFill/>
            <a:ln w="12700">
              <a:solidFill>
                <a:schemeClr val="tx1"/>
              </a:solidFill>
              <a:round/>
              <a:headEnd type="none" w="sm" len="sm"/>
              <a:tailEnd type="none" w="sm" len="sm"/>
            </a:ln>
          </p:spPr>
        </p:cxnSp>
        <p:cxnSp>
          <p:nvCxnSpPr>
            <p:cNvPr id="36880" name="AutoShape 9"/>
            <p:cNvCxnSpPr>
              <a:cxnSpLocks noChangeShapeType="1"/>
              <a:stCxn id="36877" idx="2"/>
              <a:endCxn id="36876" idx="0"/>
            </p:cNvCxnSpPr>
            <p:nvPr/>
          </p:nvCxnSpPr>
          <p:spPr bwMode="auto">
            <a:xfrm>
              <a:off x="456" y="3216"/>
              <a:ext cx="432" cy="144"/>
            </a:xfrm>
            <a:prstGeom prst="straightConnector1">
              <a:avLst/>
            </a:prstGeom>
            <a:noFill/>
            <a:ln w="12700">
              <a:solidFill>
                <a:schemeClr val="tx1"/>
              </a:solidFill>
              <a:round/>
              <a:headEnd type="none" w="sm" len="sm"/>
              <a:tailEnd type="none" w="sm" len="sm"/>
            </a:ln>
          </p:spPr>
        </p:cxnSp>
        <p:cxnSp>
          <p:nvCxnSpPr>
            <p:cNvPr id="36881" name="AutoShape 9"/>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p:spPr>
        </p:cxnSp>
        <p:cxnSp>
          <p:nvCxnSpPr>
            <p:cNvPr id="36882" name="AutoShape 8"/>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p:spPr>
        </p:cxnSp>
        <p:sp>
          <p:nvSpPr>
            <p:cNvPr id="36883" name="Rectangle 3"/>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sp>
          <p:nvSpPr>
            <p:cNvPr id="36884" name="Rectangle 2"/>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6885" name="Rectangle 3"/>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6886" name="Rectangle 3"/>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6887" name="AutoShape 9"/>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p:spPr>
        </p:cxnSp>
        <p:cxnSp>
          <p:nvCxnSpPr>
            <p:cNvPr id="36888" name="AutoShape 8"/>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p:spPr>
        </p:cxnSp>
      </p:grpSp>
      <p:sp>
        <p:nvSpPr>
          <p:cNvPr id="25" name="Rectangle 24"/>
          <p:cNvSpPr/>
          <p:nvPr/>
        </p:nvSpPr>
        <p:spPr>
          <a:xfrm>
            <a:off x="152400" y="132022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26"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29" name="Footer Placeholder 2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3048000" y="1600200"/>
            <a:ext cx="5486400" cy="4876800"/>
            <a:chOff x="864" y="1008"/>
            <a:chExt cx="3456" cy="3072"/>
          </a:xfrm>
        </p:grpSpPr>
        <p:sp>
          <p:nvSpPr>
            <p:cNvPr id="37895" name="Rectangle 10"/>
            <p:cNvSpPr>
              <a:spLocks noChangeArrowheads="1"/>
            </p:cNvSpPr>
            <p:nvPr/>
          </p:nvSpPr>
          <p:spPr bwMode="auto">
            <a:xfrm>
              <a:off x="3888" y="187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E</a:t>
              </a:r>
            </a:p>
            <a:p>
              <a:pPr algn="ctr" eaLnBrk="0" hangingPunct="0"/>
              <a:r>
                <a:rPr lang="en-US" sz="1800" b="1" dirty="0">
                  <a:latin typeface="Courier New" pitchFamily="49" charset="0"/>
                </a:rPr>
                <a:t>.40</a:t>
              </a:r>
            </a:p>
          </p:txBody>
        </p:sp>
        <p:grpSp>
          <p:nvGrpSpPr>
            <p:cNvPr id="3" name="Group 5"/>
            <p:cNvGrpSpPr>
              <a:grpSpLocks/>
            </p:cNvGrpSpPr>
            <p:nvPr/>
          </p:nvGrpSpPr>
          <p:grpSpPr bwMode="auto">
            <a:xfrm>
              <a:off x="864" y="1824"/>
              <a:ext cx="2928" cy="2256"/>
              <a:chOff x="-1440" y="1488"/>
              <a:chExt cx="2928" cy="2256"/>
            </a:xfrm>
          </p:grpSpPr>
          <p:sp>
            <p:nvSpPr>
              <p:cNvPr id="37910" name="Rectangle 10"/>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BFDAC</a:t>
                </a:r>
              </a:p>
              <a:p>
                <a:pPr algn="ctr" eaLnBrk="0" hangingPunct="0"/>
                <a:r>
                  <a:rPr lang="en-US" sz="1800" b="1">
                    <a:latin typeface="Courier New" pitchFamily="49" charset="0"/>
                  </a:rPr>
                  <a:t>.60</a:t>
                </a:r>
              </a:p>
            </p:txBody>
          </p:sp>
          <p:cxnSp>
            <p:nvCxnSpPr>
              <p:cNvPr id="37911" name="AutoShape 8"/>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p:spPr>
          </p:cxnSp>
          <p:cxnSp>
            <p:nvCxnSpPr>
              <p:cNvPr id="37912" name="AutoShape 9"/>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p:spPr>
          </p:cxnSp>
          <p:sp>
            <p:nvSpPr>
              <p:cNvPr id="37913" name="Rectangle 4"/>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D</a:t>
                </a:r>
              </a:p>
              <a:p>
                <a:pPr algn="ctr" eaLnBrk="0" hangingPunct="0"/>
                <a:r>
                  <a:rPr lang="en-US" sz="1800" b="1">
                    <a:latin typeface="Courier New" pitchFamily="49" charset="0"/>
                  </a:rPr>
                  <a:t>.11</a:t>
                </a:r>
              </a:p>
            </p:txBody>
          </p:sp>
          <p:sp>
            <p:nvSpPr>
              <p:cNvPr id="37914" name="Rectangle 5"/>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F</a:t>
                </a:r>
              </a:p>
              <a:p>
                <a:pPr algn="ctr" eaLnBrk="0" hangingPunct="0"/>
                <a:r>
                  <a:rPr lang="en-US" sz="1800" b="1">
                    <a:latin typeface="Courier New" pitchFamily="49" charset="0"/>
                  </a:rPr>
                  <a:t>.05</a:t>
                </a:r>
              </a:p>
            </p:txBody>
          </p:sp>
          <p:sp>
            <p:nvSpPr>
              <p:cNvPr id="37915" name="Rectangle 6"/>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a:t>
                </a:r>
              </a:p>
              <a:p>
                <a:pPr algn="ctr" eaLnBrk="0" hangingPunct="0"/>
                <a:r>
                  <a:rPr lang="en-US" sz="1800" b="1">
                    <a:latin typeface="Courier New" pitchFamily="49" charset="0"/>
                  </a:rPr>
                  <a:t>.14</a:t>
                </a:r>
              </a:p>
            </p:txBody>
          </p:sp>
          <p:sp>
            <p:nvSpPr>
              <p:cNvPr id="37916" name="Rectangle 7"/>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a:t>
                </a:r>
              </a:p>
              <a:p>
                <a:pPr algn="ctr" eaLnBrk="0" hangingPunct="0"/>
                <a:r>
                  <a:rPr lang="en-US" sz="1800" b="1">
                    <a:latin typeface="Courier New" pitchFamily="49" charset="0"/>
                  </a:rPr>
                  <a:t>.09</a:t>
                </a:r>
              </a:p>
            </p:txBody>
          </p:sp>
          <p:cxnSp>
            <p:nvCxnSpPr>
              <p:cNvPr id="37917" name="AutoShape 8"/>
              <p:cNvCxnSpPr>
                <a:cxnSpLocks noChangeShapeType="1"/>
                <a:stCxn id="37915" idx="2"/>
                <a:endCxn id="37916" idx="0"/>
              </p:cNvCxnSpPr>
              <p:nvPr/>
            </p:nvCxnSpPr>
            <p:spPr bwMode="auto">
              <a:xfrm flipH="1">
                <a:off x="24" y="3216"/>
                <a:ext cx="432" cy="144"/>
              </a:xfrm>
              <a:prstGeom prst="straightConnector1">
                <a:avLst/>
              </a:prstGeom>
              <a:noFill/>
              <a:ln w="12700">
                <a:solidFill>
                  <a:schemeClr val="tx1"/>
                </a:solidFill>
                <a:round/>
                <a:headEnd type="none" w="sm" len="sm"/>
                <a:tailEnd type="none" w="sm" len="sm"/>
              </a:ln>
            </p:spPr>
          </p:cxnSp>
          <p:cxnSp>
            <p:nvCxnSpPr>
              <p:cNvPr id="37918" name="AutoShape 9"/>
              <p:cNvCxnSpPr>
                <a:cxnSpLocks noChangeShapeType="1"/>
                <a:stCxn id="37915" idx="2"/>
                <a:endCxn id="37914" idx="0"/>
              </p:cNvCxnSpPr>
              <p:nvPr/>
            </p:nvCxnSpPr>
            <p:spPr bwMode="auto">
              <a:xfrm>
                <a:off x="456" y="3216"/>
                <a:ext cx="432" cy="144"/>
              </a:xfrm>
              <a:prstGeom prst="straightConnector1">
                <a:avLst/>
              </a:prstGeom>
              <a:noFill/>
              <a:ln w="12700">
                <a:solidFill>
                  <a:schemeClr val="tx1"/>
                </a:solidFill>
                <a:round/>
                <a:headEnd type="none" w="sm" len="sm"/>
                <a:tailEnd type="none" w="sm" len="sm"/>
              </a:ln>
            </p:spPr>
          </p:cxnSp>
          <p:cxnSp>
            <p:nvCxnSpPr>
              <p:cNvPr id="37919" name="AutoShape 9"/>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p:spPr>
          </p:cxnSp>
          <p:cxnSp>
            <p:nvCxnSpPr>
              <p:cNvPr id="37920" name="AutoShape 8"/>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p:spPr>
          </p:cxnSp>
          <p:sp>
            <p:nvSpPr>
              <p:cNvPr id="37921" name="Rectangle 3"/>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BFD</a:t>
                </a:r>
              </a:p>
              <a:p>
                <a:pPr algn="ctr" eaLnBrk="0" hangingPunct="0"/>
                <a:r>
                  <a:rPr lang="en-US" sz="1800" b="1">
                    <a:latin typeface="Courier New" pitchFamily="49" charset="0"/>
                  </a:rPr>
                  <a:t>.25</a:t>
                </a:r>
              </a:p>
            </p:txBody>
          </p:sp>
          <p:sp>
            <p:nvSpPr>
              <p:cNvPr id="37922" name="Rectangle 2"/>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C </a:t>
                </a:r>
              </a:p>
              <a:p>
                <a:pPr algn="ctr" eaLnBrk="0" hangingPunct="0"/>
                <a:r>
                  <a:rPr lang="en-US" sz="1800" b="1">
                    <a:latin typeface="Courier New" pitchFamily="49" charset="0"/>
                  </a:rPr>
                  <a:t>.15</a:t>
                </a:r>
              </a:p>
            </p:txBody>
          </p:sp>
          <p:sp>
            <p:nvSpPr>
              <p:cNvPr id="37923" name="Rectangle 3"/>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a:t>
                </a:r>
              </a:p>
              <a:p>
                <a:pPr algn="ctr" eaLnBrk="0" hangingPunct="0"/>
                <a:r>
                  <a:rPr lang="en-US" sz="1800" b="1">
                    <a:latin typeface="Courier New" pitchFamily="49" charset="0"/>
                  </a:rPr>
                  <a:t>.20</a:t>
                </a:r>
              </a:p>
            </p:txBody>
          </p:sp>
          <p:sp>
            <p:nvSpPr>
              <p:cNvPr id="37924" name="Rectangle 3"/>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a:latin typeface="Courier New" pitchFamily="49" charset="0"/>
                  </a:rPr>
                  <a:t>AC</a:t>
                </a:r>
              </a:p>
              <a:p>
                <a:pPr algn="ctr" eaLnBrk="0" hangingPunct="0"/>
                <a:r>
                  <a:rPr lang="en-US" sz="1800" b="1">
                    <a:latin typeface="Courier New" pitchFamily="49" charset="0"/>
                  </a:rPr>
                  <a:t>.35</a:t>
                </a:r>
              </a:p>
            </p:txBody>
          </p:sp>
          <p:cxnSp>
            <p:nvCxnSpPr>
              <p:cNvPr id="37925" name="AutoShape 9"/>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p:spPr>
          </p:cxnSp>
          <p:cxnSp>
            <p:nvCxnSpPr>
              <p:cNvPr id="37926" name="AutoShape 8"/>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p:spPr>
          </p:cxnSp>
        </p:grpSp>
        <p:sp>
          <p:nvSpPr>
            <p:cNvPr id="37897" name="Rectangle 10"/>
            <p:cNvSpPr>
              <a:spLocks noChangeArrowheads="1"/>
            </p:cNvSpPr>
            <p:nvPr/>
          </p:nvSpPr>
          <p:spPr bwMode="auto">
            <a:xfrm>
              <a:off x="2832" y="1008"/>
              <a:ext cx="624"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sz="1800" b="1" dirty="0">
                  <a:latin typeface="Courier New" pitchFamily="49" charset="0"/>
                </a:rPr>
                <a:t>BFDACE</a:t>
              </a:r>
            </a:p>
            <a:p>
              <a:pPr algn="ctr" eaLnBrk="0" hangingPunct="0"/>
              <a:r>
                <a:rPr lang="en-US" sz="1800" b="1" dirty="0">
                  <a:latin typeface="Courier New" pitchFamily="49" charset="0"/>
                </a:rPr>
                <a:t>1.00</a:t>
              </a:r>
            </a:p>
          </p:txBody>
        </p:sp>
        <p:sp>
          <p:nvSpPr>
            <p:cNvPr id="37898" name="Line 24"/>
            <p:cNvSpPr>
              <a:spLocks noChangeShapeType="1"/>
            </p:cNvSpPr>
            <p:nvPr/>
          </p:nvSpPr>
          <p:spPr bwMode="auto">
            <a:xfrm flipH="1">
              <a:off x="2304" y="1392"/>
              <a:ext cx="768" cy="432"/>
            </a:xfrm>
            <a:prstGeom prst="line">
              <a:avLst/>
            </a:prstGeom>
            <a:noFill/>
            <a:ln w="9525">
              <a:solidFill>
                <a:schemeClr val="tx1"/>
              </a:solidFill>
              <a:round/>
              <a:headEnd/>
              <a:tailEnd/>
            </a:ln>
          </p:spPr>
          <p:txBody>
            <a:bodyPr/>
            <a:lstStyle/>
            <a:p>
              <a:endParaRPr lang="en-US"/>
            </a:p>
          </p:txBody>
        </p:sp>
        <p:sp>
          <p:nvSpPr>
            <p:cNvPr id="37899" name="Line 25"/>
            <p:cNvSpPr>
              <a:spLocks noChangeShapeType="1"/>
            </p:cNvSpPr>
            <p:nvPr/>
          </p:nvSpPr>
          <p:spPr bwMode="auto">
            <a:xfrm>
              <a:off x="3168" y="1392"/>
              <a:ext cx="912" cy="480"/>
            </a:xfrm>
            <a:prstGeom prst="line">
              <a:avLst/>
            </a:prstGeom>
            <a:noFill/>
            <a:ln w="9525">
              <a:solidFill>
                <a:schemeClr val="tx1"/>
              </a:solidFill>
              <a:round/>
              <a:headEnd/>
              <a:tailEnd/>
            </a:ln>
          </p:spPr>
          <p:txBody>
            <a:bodyPr/>
            <a:lstStyle/>
            <a:p>
              <a:endParaRPr lang="en-US"/>
            </a:p>
          </p:txBody>
        </p:sp>
        <p:sp>
          <p:nvSpPr>
            <p:cNvPr id="37900" name="Text Box 24"/>
            <p:cNvSpPr txBox="1">
              <a:spLocks noChangeArrowheads="1"/>
            </p:cNvSpPr>
            <p:nvPr/>
          </p:nvSpPr>
          <p:spPr bwMode="auto">
            <a:xfrm>
              <a:off x="2448" y="1392"/>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1" name="Text Box 30"/>
            <p:cNvSpPr txBox="1">
              <a:spLocks noChangeArrowheads="1"/>
            </p:cNvSpPr>
            <p:nvPr/>
          </p:nvSpPr>
          <p:spPr bwMode="auto">
            <a:xfrm>
              <a:off x="3491" y="1382"/>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dirty="0">
                  <a:solidFill>
                    <a:srgbClr val="006600"/>
                  </a:solidFill>
                </a:rPr>
                <a:t>1</a:t>
              </a:r>
            </a:p>
          </p:txBody>
        </p:sp>
        <p:sp>
          <p:nvSpPr>
            <p:cNvPr id="37902" name="Text Box 24"/>
            <p:cNvSpPr txBox="1">
              <a:spLocks noChangeArrowheads="1"/>
            </p:cNvSpPr>
            <p:nvPr/>
          </p:nvSpPr>
          <p:spPr bwMode="auto">
            <a:xfrm>
              <a:off x="912"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3" name="Text Box 30"/>
            <p:cNvSpPr txBox="1">
              <a:spLocks noChangeArrowheads="1"/>
            </p:cNvSpPr>
            <p:nvPr/>
          </p:nvSpPr>
          <p:spPr bwMode="auto">
            <a:xfrm>
              <a:off x="172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4" name="Text Box 24"/>
            <p:cNvSpPr txBox="1">
              <a:spLocks noChangeArrowheads="1"/>
            </p:cNvSpPr>
            <p:nvPr/>
          </p:nvSpPr>
          <p:spPr bwMode="auto">
            <a:xfrm>
              <a:off x="268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5" name="Text Box 30"/>
            <p:cNvSpPr txBox="1">
              <a:spLocks noChangeArrowheads="1"/>
            </p:cNvSpPr>
            <p:nvPr/>
          </p:nvSpPr>
          <p:spPr bwMode="auto">
            <a:xfrm>
              <a:off x="3408" y="2784"/>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6" name="Text Box 24"/>
            <p:cNvSpPr txBox="1">
              <a:spLocks noChangeArrowheads="1"/>
            </p:cNvSpPr>
            <p:nvPr/>
          </p:nvSpPr>
          <p:spPr bwMode="auto">
            <a:xfrm>
              <a:off x="2304" y="336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7" name="Text Box 30"/>
            <p:cNvSpPr txBox="1">
              <a:spLocks noChangeArrowheads="1"/>
            </p:cNvSpPr>
            <p:nvPr/>
          </p:nvSpPr>
          <p:spPr bwMode="auto">
            <a:xfrm>
              <a:off x="3072" y="3408"/>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sp>
          <p:nvSpPr>
            <p:cNvPr id="37908" name="Text Box 24"/>
            <p:cNvSpPr txBox="1">
              <a:spLocks noChangeArrowheads="1"/>
            </p:cNvSpPr>
            <p:nvPr/>
          </p:nvSpPr>
          <p:spPr bwMode="auto">
            <a:xfrm>
              <a:off x="1619" y="216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FF0000"/>
                  </a:solidFill>
                </a:rPr>
                <a:t>0</a:t>
              </a:r>
            </a:p>
          </p:txBody>
        </p:sp>
        <p:sp>
          <p:nvSpPr>
            <p:cNvPr id="37909" name="Text Box 30"/>
            <p:cNvSpPr txBox="1">
              <a:spLocks noChangeArrowheads="1"/>
            </p:cNvSpPr>
            <p:nvPr/>
          </p:nvSpPr>
          <p:spPr bwMode="auto">
            <a:xfrm>
              <a:off x="2675" y="2150"/>
              <a:ext cx="205" cy="250"/>
            </a:xfrm>
            <a:prstGeom prst="rect">
              <a:avLst/>
            </a:prstGeom>
            <a:noFill/>
            <a:ln w="12700">
              <a:noFill/>
              <a:miter lim="800000"/>
              <a:headEnd type="none" w="sm" len="sm"/>
              <a:tailEnd type="none" w="sm" len="sm"/>
            </a:ln>
          </p:spPr>
          <p:txBody>
            <a:bodyPr wrap="none">
              <a:spAutoFit/>
            </a:bodyPr>
            <a:lstStyle/>
            <a:p>
              <a:pPr eaLnBrk="0" hangingPunct="0"/>
              <a:r>
                <a:rPr lang="en-US" sz="2000" b="1">
                  <a:solidFill>
                    <a:srgbClr val="006600"/>
                  </a:solidFill>
                </a:rPr>
                <a:t>1</a:t>
              </a:r>
            </a:p>
          </p:txBody>
        </p:sp>
      </p:grpSp>
      <p:sp>
        <p:nvSpPr>
          <p:cNvPr id="37894" name="TextBox 36"/>
          <p:cNvSpPr txBox="1">
            <a:spLocks noChangeArrowheads="1"/>
          </p:cNvSpPr>
          <p:nvPr/>
        </p:nvSpPr>
        <p:spPr bwMode="auto">
          <a:xfrm>
            <a:off x="76200" y="3138166"/>
            <a:ext cx="4953000" cy="2653034"/>
          </a:xfrm>
          <a:prstGeom prst="rect">
            <a:avLst/>
          </a:prstGeom>
          <a:noFill/>
          <a:ln w="9525">
            <a:noFill/>
            <a:miter lim="800000"/>
            <a:headEnd/>
            <a:tailEnd/>
          </a:ln>
        </p:spPr>
        <p:txBody>
          <a:bodyPr wrap="square">
            <a:spAutoFit/>
          </a:bodyPr>
          <a:lstStyle/>
          <a:p>
            <a:pPr>
              <a:lnSpc>
                <a:spcPct val="80000"/>
              </a:lnSpc>
            </a:pPr>
            <a:r>
              <a:rPr lang="en-US" sz="2400" b="1" dirty="0" smtClean="0">
                <a:solidFill>
                  <a:srgbClr val="0000CC"/>
                </a:solidFill>
              </a:rPr>
              <a:t>(Step 3) Generating Prefix </a:t>
            </a:r>
            <a:r>
              <a:rPr lang="en-US" sz="2400" b="1" dirty="0" err="1" smtClean="0">
                <a:solidFill>
                  <a:srgbClr val="0000CC"/>
                </a:solidFill>
              </a:rPr>
              <a:t>Codewords</a:t>
            </a:r>
            <a:r>
              <a:rPr lang="en-US" sz="2400" dirty="0" smtClean="0">
                <a:solidFill>
                  <a:srgbClr val="0000CC"/>
                </a:solidFill>
              </a:rPr>
              <a:t>:</a:t>
            </a:r>
            <a:endParaRPr lang="en-US" sz="1600" dirty="0">
              <a:solidFill>
                <a:srgbClr val="0000CC"/>
              </a:solidFill>
            </a:endParaRPr>
          </a:p>
          <a:p>
            <a:pPr>
              <a:lnSpc>
                <a:spcPct val="80000"/>
              </a:lnSpc>
            </a:pPr>
            <a:endParaRPr lang="en-US" sz="1600" dirty="0"/>
          </a:p>
          <a:p>
            <a:pPr lvl="1">
              <a:lnSpc>
                <a:spcPct val="80000"/>
              </a:lnSpc>
            </a:pPr>
            <a:r>
              <a:rPr lang="en-US" sz="2400" b="1" dirty="0"/>
              <a:t>A: 000</a:t>
            </a:r>
          </a:p>
          <a:p>
            <a:pPr lvl="1">
              <a:lnSpc>
                <a:spcPct val="80000"/>
              </a:lnSpc>
            </a:pPr>
            <a:r>
              <a:rPr lang="en-US" sz="2400" b="1" dirty="0"/>
              <a:t>B: 0100</a:t>
            </a:r>
          </a:p>
          <a:p>
            <a:pPr lvl="1">
              <a:lnSpc>
                <a:spcPct val="80000"/>
              </a:lnSpc>
            </a:pPr>
            <a:r>
              <a:rPr lang="en-US" sz="2400" b="1" dirty="0"/>
              <a:t>C: 001</a:t>
            </a:r>
          </a:p>
          <a:p>
            <a:pPr lvl="1">
              <a:lnSpc>
                <a:spcPct val="80000"/>
              </a:lnSpc>
            </a:pPr>
            <a:r>
              <a:rPr lang="en-US" sz="2400" b="1" dirty="0"/>
              <a:t>D: 011</a:t>
            </a:r>
          </a:p>
          <a:p>
            <a:pPr lvl="1">
              <a:lnSpc>
                <a:spcPct val="80000"/>
              </a:lnSpc>
            </a:pPr>
            <a:r>
              <a:rPr lang="en-US" sz="2400" b="1" dirty="0"/>
              <a:t>E: 1</a:t>
            </a:r>
          </a:p>
          <a:p>
            <a:pPr lvl="1">
              <a:lnSpc>
                <a:spcPct val="80000"/>
              </a:lnSpc>
            </a:pPr>
            <a:r>
              <a:rPr lang="en-US" sz="2400" b="1" dirty="0"/>
              <a:t>F: </a:t>
            </a:r>
            <a:r>
              <a:rPr lang="en-US" sz="2400" b="1" dirty="0" smtClean="0"/>
              <a:t>0101</a:t>
            </a:r>
            <a:endParaRPr lang="en-US" sz="2400" b="1" dirty="0"/>
          </a:p>
        </p:txBody>
      </p:sp>
      <p:sp>
        <p:nvSpPr>
          <p:cNvPr id="39" name="Rectangle 38"/>
          <p:cNvSpPr/>
          <p:nvPr/>
        </p:nvSpPr>
        <p:spPr>
          <a:xfrm>
            <a:off x="152400" y="132022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40"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42" name="Footer Placeholder 41"/>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7032E77A-FCA3-4AB8-B61D-E621283E2277}" type="slidenum">
              <a:rPr lang="en-US" sz="1400" b="1">
                <a:solidFill>
                  <a:srgbClr val="FFFFFF"/>
                </a:solidFill>
              </a:rPr>
              <a:pPr algn="ctr">
                <a:defRPr/>
              </a:pPr>
              <a:t>33</a:t>
            </a:fld>
            <a:endParaRPr lang="en-US" sz="1400" b="1">
              <a:solidFill>
                <a:srgbClr val="FFFFFF"/>
              </a:solidFill>
            </a:endParaRPr>
          </a:p>
        </p:txBody>
      </p:sp>
      <p:sp>
        <p:nvSpPr>
          <p:cNvPr id="30725" name="Content Placeholder 4"/>
          <p:cNvSpPr>
            <a:spLocks noGrp="1"/>
          </p:cNvSpPr>
          <p:nvPr>
            <p:ph sz="quarter" idx="4294967295"/>
          </p:nvPr>
        </p:nvSpPr>
        <p:spPr>
          <a:xfrm>
            <a:off x="457200" y="1600200"/>
            <a:ext cx="8229600" cy="4522788"/>
          </a:xfrm>
        </p:spPr>
        <p:txBody>
          <a:bodyPr>
            <a:spAutoFit/>
          </a:bodyPr>
          <a:lstStyle/>
          <a:p>
            <a:pPr marL="609600" indent="-609600">
              <a:lnSpc>
                <a:spcPct val="90000"/>
              </a:lnSpc>
              <a:buClr>
                <a:srgbClr val="FF0000"/>
              </a:buClr>
              <a:buFontTx/>
              <a:buAutoNum type="arabicPeriod"/>
            </a:pPr>
            <a:r>
              <a:rPr lang="en-US" altLang="ja-JP" sz="3000" dirty="0" smtClean="0"/>
              <a:t>Make a leaf node for each code symbol</a:t>
            </a:r>
          </a:p>
          <a:p>
            <a:pPr marL="990600" lvl="1" indent="-533400">
              <a:lnSpc>
                <a:spcPct val="90000"/>
              </a:lnSpc>
              <a:buClr>
                <a:schemeClr val="tx1"/>
              </a:buClr>
              <a:buFont typeface="Arial" charset="0"/>
              <a:buBlip>
                <a:blip r:embed="rId2"/>
              </a:buBlip>
            </a:pPr>
            <a:r>
              <a:rPr lang="en-US" altLang="ja-JP" sz="2400" dirty="0" smtClean="0"/>
              <a:t>Add the generation probability or the frequency of each symbol to the leaf node (arrange them from left to right in descending order by probability) </a:t>
            </a:r>
          </a:p>
          <a:p>
            <a:pPr marL="609600" indent="-609600">
              <a:lnSpc>
                <a:spcPct val="90000"/>
              </a:lnSpc>
              <a:buClr>
                <a:srgbClr val="FF0000"/>
              </a:buClr>
              <a:buFontTx/>
              <a:buAutoNum type="arabicPeriod"/>
            </a:pPr>
            <a:r>
              <a:rPr lang="en-US" altLang="ja-JP" sz="3000" dirty="0" smtClean="0"/>
              <a:t>Take the two leaf nodes with the smallest probability and connect them into a new node</a:t>
            </a:r>
          </a:p>
          <a:p>
            <a:pPr marL="990600" lvl="1" indent="-533400">
              <a:lnSpc>
                <a:spcPct val="90000"/>
              </a:lnSpc>
              <a:buClr>
                <a:schemeClr val="tx1"/>
              </a:buClr>
              <a:buFont typeface="Arial" charset="0"/>
              <a:buBlip>
                <a:blip r:embed="rId2"/>
              </a:buBlip>
            </a:pPr>
            <a:r>
              <a:rPr lang="en-US" altLang="ja-JP" sz="2400" dirty="0" smtClean="0"/>
              <a:t>Add 1 or 0 to each of the two branches</a:t>
            </a:r>
          </a:p>
          <a:p>
            <a:pPr marL="990600" lvl="1" indent="-533400">
              <a:lnSpc>
                <a:spcPct val="90000"/>
              </a:lnSpc>
              <a:buClr>
                <a:schemeClr val="tx1"/>
              </a:buClr>
              <a:buFont typeface="Arial" charset="0"/>
              <a:buBlip>
                <a:blip r:embed="rId2"/>
              </a:buBlip>
            </a:pPr>
            <a:r>
              <a:rPr lang="en-US" altLang="ja-JP" sz="2400" dirty="0" smtClean="0"/>
              <a:t>The probability of the new node is the sum of the probabilities of the two connecting nodes</a:t>
            </a:r>
          </a:p>
          <a:p>
            <a:pPr marL="609600" indent="-609600">
              <a:lnSpc>
                <a:spcPct val="90000"/>
              </a:lnSpc>
              <a:buClr>
                <a:srgbClr val="FF0000"/>
              </a:buClr>
              <a:buFontTx/>
              <a:buAutoNum type="arabicPeriod"/>
            </a:pPr>
            <a:r>
              <a:rPr lang="en-US" altLang="ja-JP" sz="3000" dirty="0" smtClean="0"/>
              <a:t>If there is only one node left, the code construction is completed. If not, go back to (2)</a:t>
            </a:r>
            <a:endParaRPr lang="en-US" altLang="ja-JP" dirty="0" smtClean="0"/>
          </a:p>
        </p:txBody>
      </p:sp>
      <p:sp>
        <p:nvSpPr>
          <p:cNvPr id="8" name="Rectangle 7"/>
          <p:cNvSpPr/>
          <p:nvPr/>
        </p:nvSpPr>
        <p:spPr>
          <a:xfrm>
            <a:off x="76200" y="1138535"/>
            <a:ext cx="4267200" cy="461665"/>
          </a:xfrm>
          <a:prstGeom prst="rect">
            <a:avLst/>
          </a:prstGeom>
        </p:spPr>
        <p:txBody>
          <a:bodyPr wrap="square">
            <a:spAutoFit/>
          </a:bodyPr>
          <a:lstStyle/>
          <a:p>
            <a:r>
              <a:rPr lang="en-US" sz="2400" b="1" smtClean="0">
                <a:solidFill>
                  <a:srgbClr val="FF0000"/>
                </a:solidFill>
              </a:rPr>
              <a:t>Huffman Coding Algorithm</a:t>
            </a:r>
            <a:endParaRPr lang="en-US" sz="2400">
              <a:solidFill>
                <a:srgbClr val="FF0000"/>
              </a:solidFill>
            </a:endParaRPr>
          </a:p>
        </p:txBody>
      </p:sp>
      <p:sp>
        <p:nvSpPr>
          <p:cNvPr id="9"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11" name="Footer Placeholder 10"/>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4895" name="Group 47"/>
          <p:cNvGraphicFramePr>
            <a:graphicFrameLocks noGrp="1"/>
          </p:cNvGraphicFramePr>
          <p:nvPr/>
        </p:nvGraphicFramePr>
        <p:xfrm>
          <a:off x="1295400" y="2087562"/>
          <a:ext cx="6096000" cy="2667000"/>
        </p:xfrm>
        <a:graphic>
          <a:graphicData uri="http://schemas.openxmlformats.org/drawingml/2006/table">
            <a:tbl>
              <a:tblPr/>
              <a:tblGrid>
                <a:gridCol w="1524000"/>
                <a:gridCol w="1524000"/>
                <a:gridCol w="1524000"/>
                <a:gridCol w="1524000"/>
              </a:tblGrid>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7030A0"/>
                          </a:solidFill>
                          <a:effectLst/>
                          <a:latin typeface="Arial" charset="0"/>
                        </a:rPr>
                        <a:t>Character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7030A0"/>
                          </a:solidFill>
                          <a:effectLst/>
                          <a:latin typeface="Arial" charset="0"/>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7030A0"/>
                          </a:solidFill>
                          <a:effectLst/>
                          <a:latin typeface="Arial" charset="0"/>
                        </a:rPr>
                        <a:t>Length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7030A0"/>
                          </a:solidFill>
                          <a:effectLst/>
                          <a:latin typeface="Arial" charset="0"/>
                        </a:rPr>
                        <a:t>Probability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0100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011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smtClean="0">
                          <a:ln>
                            <a:noFill/>
                          </a:ln>
                          <a:solidFill>
                            <a:srgbClr val="000000"/>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000000"/>
                          </a:solidFill>
                          <a:effectLst/>
                          <a:latin typeface="Arial" charset="0"/>
                        </a:rPr>
                        <a:t>.05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r>
            </a:tbl>
          </a:graphicData>
        </a:graphic>
      </p:graphicFrame>
      <p:sp>
        <p:nvSpPr>
          <p:cNvPr id="38958" name="TextBox 40"/>
          <p:cNvSpPr txBox="1">
            <a:spLocks noChangeArrowheads="1"/>
          </p:cNvSpPr>
          <p:nvPr/>
        </p:nvSpPr>
        <p:spPr bwMode="auto">
          <a:xfrm>
            <a:off x="381000" y="5135562"/>
            <a:ext cx="8534400" cy="1189038"/>
          </a:xfrm>
          <a:prstGeom prst="rect">
            <a:avLst/>
          </a:prstGeom>
          <a:noFill/>
          <a:ln w="9525">
            <a:noFill/>
            <a:miter lim="800000"/>
            <a:headEnd/>
            <a:tailEnd/>
          </a:ln>
        </p:spPr>
        <p:txBody>
          <a:bodyPr>
            <a:spAutoFit/>
          </a:bodyPr>
          <a:lstStyle/>
          <a:p>
            <a:r>
              <a:rPr lang="en-US" sz="2800" b="1" dirty="0">
                <a:solidFill>
                  <a:srgbClr val="FF0000"/>
                </a:solidFill>
                <a:latin typeface="Times New Roman" pitchFamily="18" charset="0"/>
                <a:cs typeface="Times New Roman" pitchFamily="18" charset="0"/>
              </a:rPr>
              <a:t>Average Code Length:</a:t>
            </a:r>
          </a:p>
          <a:p>
            <a:r>
              <a:rPr lang="en-US" sz="2200" b="1" dirty="0">
                <a:latin typeface="Times New Roman" pitchFamily="18" charset="0"/>
                <a:cs typeface="Times New Roman" pitchFamily="18" charset="0"/>
              </a:rPr>
              <a:t>(3 x 0.20) + (4 x 0.09) + (3 x 0.15) + (3 x 0.11) + (1 x 0.40) + (4 x 0.05)</a:t>
            </a:r>
          </a:p>
          <a:p>
            <a:r>
              <a:rPr lang="en-US" sz="2200" b="1" dirty="0">
                <a:latin typeface="Times New Roman" pitchFamily="18" charset="0"/>
                <a:cs typeface="Times New Roman" pitchFamily="18" charset="0"/>
              </a:rPr>
              <a:t>	=   </a:t>
            </a:r>
            <a:r>
              <a:rPr lang="en-US" sz="2200" b="1" dirty="0" smtClean="0">
                <a:solidFill>
                  <a:srgbClr val="7030A0"/>
                </a:solidFill>
                <a:latin typeface="Times New Roman" pitchFamily="18" charset="0"/>
                <a:cs typeface="Times New Roman" pitchFamily="18" charset="0"/>
              </a:rPr>
              <a:t>2.34 </a:t>
            </a:r>
            <a:r>
              <a:rPr lang="en-US" sz="2200" b="1" dirty="0">
                <a:solidFill>
                  <a:srgbClr val="7030A0"/>
                </a:solidFill>
                <a:latin typeface="Times New Roman" pitchFamily="18" charset="0"/>
                <a:cs typeface="Times New Roman" pitchFamily="18" charset="0"/>
              </a:rPr>
              <a:t>digits </a:t>
            </a:r>
          </a:p>
        </p:txBody>
      </p:sp>
      <p:sp>
        <p:nvSpPr>
          <p:cNvPr id="8" name="Rectangle 7"/>
          <p:cNvSpPr/>
          <p:nvPr/>
        </p:nvSpPr>
        <p:spPr>
          <a:xfrm>
            <a:off x="0" y="1519535"/>
            <a:ext cx="4267200" cy="461665"/>
          </a:xfrm>
          <a:prstGeom prst="rect">
            <a:avLst/>
          </a:prstGeom>
        </p:spPr>
        <p:txBody>
          <a:bodyPr wrap="square">
            <a:spAutoFit/>
          </a:bodyPr>
          <a:lstStyle/>
          <a:p>
            <a:r>
              <a:rPr lang="en-US" sz="2400" b="1" smtClean="0">
                <a:solidFill>
                  <a:srgbClr val="FF0000"/>
                </a:solidFill>
              </a:rPr>
              <a:t>Average code length:</a:t>
            </a:r>
            <a:endParaRPr lang="en-US" sz="2400">
              <a:solidFill>
                <a:srgbClr val="FF0000"/>
              </a:solidFill>
            </a:endParaRPr>
          </a:p>
        </p:txBody>
      </p:sp>
      <p:sp>
        <p:nvSpPr>
          <p:cNvPr id="10" name="Title 1"/>
          <p:cNvSpPr>
            <a:spLocks/>
          </p:cNvSpPr>
          <p:nvPr/>
        </p:nvSpPr>
        <p:spPr bwMode="auto">
          <a:xfrm>
            <a:off x="381000" y="304800"/>
            <a:ext cx="8458200" cy="646331"/>
          </a:xfrm>
          <a:prstGeom prst="rect">
            <a:avLst/>
          </a:prstGeom>
          <a:noFill/>
          <a:ln w="9525">
            <a:noFill/>
            <a:miter lim="800000"/>
            <a:headEnd/>
            <a:tailEnd/>
          </a:ln>
        </p:spPr>
        <p:txBody>
          <a:bodyPr wrap="square" anchor="ctr">
            <a:spAutoFit/>
          </a:bodyPr>
          <a:lstStyle/>
          <a:p>
            <a:pPr algn="ctr" eaLnBrk="0" hangingPunct="0"/>
            <a:r>
              <a:rPr lang="en-US" b="1" smtClean="0">
                <a:solidFill>
                  <a:srgbClr val="0000CC"/>
                </a:solidFill>
              </a:rPr>
              <a:t>3- Data Compression:</a:t>
            </a:r>
            <a:r>
              <a:rPr lang="en-US" smtClean="0"/>
              <a:t> </a:t>
            </a:r>
            <a:r>
              <a:rPr lang="en-US" smtClean="0">
                <a:solidFill>
                  <a:srgbClr val="FF0000"/>
                </a:solidFill>
              </a:rPr>
              <a:t>Huffman Alg</a:t>
            </a:r>
            <a:r>
              <a:rPr lang="en-US" smtClean="0"/>
              <a:t>…</a:t>
            </a:r>
            <a:endParaRPr lang="en-US" b="1" smtClean="0">
              <a:solidFill>
                <a:srgbClr val="0000CC"/>
              </a:solidFill>
              <a:latin typeface="Calibri" pitchFamily="34" charset="0"/>
            </a:endParaRPr>
          </a:p>
        </p:txBody>
      </p:sp>
      <p:sp>
        <p:nvSpPr>
          <p:cNvPr id="11" name="Footer Placeholder 10"/>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sz="quarter" idx="4294967295"/>
          </p:nvPr>
        </p:nvSpPr>
        <p:spPr>
          <a:xfrm>
            <a:off x="457200" y="2377315"/>
            <a:ext cx="8229600" cy="3637919"/>
          </a:xfrm>
        </p:spPr>
        <p:txBody>
          <a:bodyPr wrap="square">
            <a:spAutoFit/>
          </a:bodyPr>
          <a:lstStyle/>
          <a:p>
            <a:pPr marL="609600" indent="-609600"/>
            <a:r>
              <a:rPr lang="en-US" altLang="ja-JP" sz="2400" dirty="0" smtClean="0">
                <a:solidFill>
                  <a:srgbClr val="FF0000"/>
                </a:solidFill>
              </a:rPr>
              <a:t>There is no unique Huffman code</a:t>
            </a:r>
          </a:p>
          <a:p>
            <a:pPr marL="990600" lvl="1" indent="-533400"/>
            <a:r>
              <a:rPr lang="en-US" altLang="ja-JP" sz="2400" dirty="0" smtClean="0"/>
              <a:t>Assigning 0 and 1 to the branches is arbitrary</a:t>
            </a:r>
          </a:p>
          <a:p>
            <a:pPr marL="990600" lvl="1" indent="-533400"/>
            <a:r>
              <a:rPr lang="en-US" altLang="ja-JP" sz="2400" dirty="0" smtClean="0"/>
              <a:t>If there are more nodes with the same probability, it doesn’t matter how they are connected. However, if the probability in each node is unique and the left nodes probability is always larger than the rights one, then the code is unique.</a:t>
            </a:r>
          </a:p>
          <a:p>
            <a:pPr marL="990600" lvl="1" indent="-533400"/>
            <a:r>
              <a:rPr lang="en-US" altLang="ja-JP" sz="2400" dirty="0" smtClean="0"/>
              <a:t>When some sub-trees having the same probabilities, the position will add a sub-tree will affect to result. </a:t>
            </a:r>
          </a:p>
        </p:txBody>
      </p:sp>
      <p:sp>
        <p:nvSpPr>
          <p:cNvPr id="39941" name="Title 1"/>
          <p:cNvSpPr>
            <a:spLocks/>
          </p:cNvSpPr>
          <p:nvPr/>
        </p:nvSpPr>
        <p:spPr bwMode="auto">
          <a:xfrm>
            <a:off x="685800" y="517525"/>
            <a:ext cx="7772400" cy="701675"/>
          </a:xfrm>
          <a:prstGeom prst="rect">
            <a:avLst/>
          </a:prstGeom>
          <a:noFill/>
          <a:ln w="9525">
            <a:noFill/>
            <a:miter lim="800000"/>
            <a:headEnd/>
            <a:tailEnd/>
          </a:ln>
        </p:spPr>
        <p:txBody>
          <a:bodyPr anchor="ctr">
            <a:spAutoFit/>
          </a:bodyPr>
          <a:lstStyle/>
          <a:p>
            <a:pPr algn="ctr" eaLnBrk="0" hangingPunct="0"/>
            <a:r>
              <a:rPr lang="en-US" sz="4000" b="1" smtClean="0">
                <a:solidFill>
                  <a:srgbClr val="0000CC"/>
                </a:solidFill>
              </a:rPr>
              <a:t>3- Data Compression…</a:t>
            </a:r>
            <a:endParaRPr lang="en-US" sz="4000" b="1">
              <a:solidFill>
                <a:srgbClr val="CC3300"/>
              </a:solidFill>
              <a:latin typeface="Calibri" pitchFamily="34" charset="0"/>
            </a:endParaRPr>
          </a:p>
        </p:txBody>
      </p:sp>
      <p:sp>
        <p:nvSpPr>
          <p:cNvPr id="6" name="Rectangle 5"/>
          <p:cNvSpPr/>
          <p:nvPr/>
        </p:nvSpPr>
        <p:spPr>
          <a:xfrm>
            <a:off x="0" y="1295400"/>
            <a:ext cx="4267200" cy="461665"/>
          </a:xfrm>
          <a:prstGeom prst="rect">
            <a:avLst/>
          </a:prstGeom>
        </p:spPr>
        <p:txBody>
          <a:bodyPr wrap="square">
            <a:spAutoFit/>
          </a:bodyPr>
          <a:lstStyle/>
          <a:p>
            <a:r>
              <a:rPr lang="en-US" sz="2400" b="1" dirty="0" smtClean="0">
                <a:solidFill>
                  <a:srgbClr val="FF0000"/>
                </a:solidFill>
              </a:rPr>
              <a:t>Huffman Coding Algorithm</a:t>
            </a:r>
            <a:endParaRPr lang="en-US" sz="2400" dirty="0">
              <a:solidFill>
                <a:srgbClr val="FF0000"/>
              </a:solidFill>
            </a:endParaRPr>
          </a:p>
        </p:txBody>
      </p:sp>
      <p:sp>
        <p:nvSpPr>
          <p:cNvPr id="7" name="TextBox 6"/>
          <p:cNvSpPr txBox="1"/>
          <p:nvPr/>
        </p:nvSpPr>
        <p:spPr>
          <a:xfrm>
            <a:off x="762000" y="1828800"/>
            <a:ext cx="1752600" cy="646331"/>
          </a:xfrm>
          <a:prstGeom prst="rect">
            <a:avLst/>
          </a:prstGeom>
          <a:noFill/>
        </p:spPr>
        <p:txBody>
          <a:bodyPr wrap="square" rtlCol="0">
            <a:spAutoFit/>
          </a:bodyPr>
          <a:lstStyle/>
          <a:p>
            <a:r>
              <a:rPr lang="en-US" smtClean="0"/>
              <a:t>Notes:</a:t>
            </a:r>
            <a:endParaRPr lang="en-US"/>
          </a:p>
        </p:txBody>
      </p:sp>
      <p:sp>
        <p:nvSpPr>
          <p:cNvPr id="9" name="Footer Placeholder 8"/>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460375" y="495300"/>
            <a:ext cx="8229600" cy="1323439"/>
          </a:xfrm>
        </p:spPr>
        <p:txBody>
          <a:bodyPr>
            <a:spAutoFit/>
          </a:bodyPr>
          <a:lstStyle/>
          <a:p>
            <a:r>
              <a:rPr lang="en-US" sz="4000" dirty="0" smtClean="0"/>
              <a:t>3- Data Compression… </a:t>
            </a:r>
            <a:br>
              <a:rPr lang="en-US" sz="4000" dirty="0" smtClean="0"/>
            </a:br>
            <a:r>
              <a:rPr lang="en-US" sz="4000" dirty="0" smtClean="0"/>
              <a:t>Lempel-Ziv </a:t>
            </a:r>
            <a:r>
              <a:rPr lang="en-US" sz="4000" b="1" dirty="0" smtClean="0">
                <a:solidFill>
                  <a:srgbClr val="0000CC"/>
                </a:solidFill>
              </a:rPr>
              <a:t>Compression</a:t>
            </a: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36</a:t>
            </a:fld>
            <a:endParaRPr lang="en-US" sz="1400" b="1">
              <a:solidFill>
                <a:srgbClr val="FFFFFF"/>
              </a:solidFill>
            </a:endParaRPr>
          </a:p>
        </p:txBody>
      </p:sp>
      <p:sp>
        <p:nvSpPr>
          <p:cNvPr id="41990" name="Content Placeholder 4"/>
          <p:cNvSpPr>
            <a:spLocks noGrp="1"/>
          </p:cNvSpPr>
          <p:nvPr>
            <p:ph sz="quarter" idx="4294967295"/>
          </p:nvPr>
        </p:nvSpPr>
        <p:spPr>
          <a:xfrm>
            <a:off x="457200" y="2073275"/>
            <a:ext cx="8229600" cy="4425827"/>
          </a:xfrm>
        </p:spPr>
        <p:txBody>
          <a:bodyPr>
            <a:spAutoFit/>
          </a:bodyPr>
          <a:lstStyle/>
          <a:p>
            <a:pPr marL="319088" indent="-319088"/>
            <a:r>
              <a:rPr lang="en-US" dirty="0" smtClean="0"/>
              <a:t>Originated by Abraham </a:t>
            </a:r>
            <a:r>
              <a:rPr lang="en-US" b="1" dirty="0" smtClean="0"/>
              <a:t>L</a:t>
            </a:r>
            <a:r>
              <a:rPr lang="en-US" dirty="0" smtClean="0"/>
              <a:t>empel and Jacob </a:t>
            </a:r>
            <a:r>
              <a:rPr lang="en-US" b="1" u="sng" dirty="0" err="1" smtClean="0"/>
              <a:t>Z</a:t>
            </a:r>
            <a:r>
              <a:rPr lang="en-US" dirty="0" err="1" smtClean="0"/>
              <a:t>iv</a:t>
            </a:r>
            <a:r>
              <a:rPr lang="en-US" dirty="0" smtClean="0"/>
              <a:t>, improved by </a:t>
            </a:r>
            <a:r>
              <a:rPr lang="en-US" dirty="0" err="1" smtClean="0"/>
              <a:t>Tery</a:t>
            </a:r>
            <a:r>
              <a:rPr lang="en-US" dirty="0" smtClean="0"/>
              <a:t> </a:t>
            </a:r>
            <a:r>
              <a:rPr lang="en-US" b="1" u="sng" dirty="0" smtClean="0"/>
              <a:t>W</a:t>
            </a:r>
            <a:r>
              <a:rPr lang="en-US" dirty="0" smtClean="0"/>
              <a:t>elch in 1984 (that is why it gets name LZW) </a:t>
            </a:r>
          </a:p>
          <a:p>
            <a:pPr marL="319088" indent="-319088"/>
            <a:r>
              <a:rPr lang="en-US" dirty="0" smtClean="0"/>
              <a:t>Encode sequences of symbols with location of sequence in a dictionary =&gt; dictionary coder</a:t>
            </a:r>
          </a:p>
          <a:p>
            <a:pPr marL="319088" indent="-319088"/>
            <a:r>
              <a:rPr lang="en-US" dirty="0" smtClean="0"/>
              <a:t>This coding method is lossless coding</a:t>
            </a:r>
          </a:p>
          <a:p>
            <a:pPr marL="319088" indent="-319088"/>
            <a:r>
              <a:rPr lang="en-US" dirty="0" smtClean="0"/>
              <a:t>Files are commonly used: GIF, TIFF</a:t>
            </a:r>
          </a:p>
          <a:p>
            <a:pPr marL="319088" indent="-319088"/>
            <a:r>
              <a:rPr lang="en-US" dirty="0" smtClean="0"/>
              <a:t>Algorithms versions: LZ77, LZ78 and LZW</a:t>
            </a: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itle 1"/>
          <p:cNvSpPr>
            <a:spLocks noGrp="1"/>
          </p:cNvSpPr>
          <p:nvPr>
            <p:ph type="title" idx="4294967295"/>
          </p:nvPr>
        </p:nvSpPr>
        <p:spPr>
          <a:xfrm>
            <a:off x="460375" y="495300"/>
            <a:ext cx="8229600" cy="523220"/>
          </a:xfrm>
        </p:spPr>
        <p:txBody>
          <a:bodyPr>
            <a:spAutoFit/>
          </a:bodyPr>
          <a:lstStyle/>
          <a:p>
            <a:r>
              <a:rPr lang="en-US" sz="2800" dirty="0" smtClean="0"/>
              <a:t>3- Data Compression/Decompression: LZW Alg.</a:t>
            </a:r>
            <a:endParaRPr lang="en-US" sz="2800" b="1" dirty="0" smtClean="0">
              <a:solidFill>
                <a:srgbClr val="0000CC"/>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31F46293-F0B9-4D77-AE84-DC579208A128}" type="slidenum">
              <a:rPr lang="en-US" sz="1400" b="1">
                <a:solidFill>
                  <a:srgbClr val="FFFFFF"/>
                </a:solidFill>
              </a:rPr>
              <a:pPr algn="ctr">
                <a:defRPr/>
              </a:pPr>
              <a:t>37</a:t>
            </a:fld>
            <a:endParaRPr lang="en-US" sz="1400" b="1">
              <a:solidFill>
                <a:srgbClr val="FFFFFF"/>
              </a:solidFill>
            </a:endParaRP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grpSp>
        <p:nvGrpSpPr>
          <p:cNvPr id="57" name="Group 56"/>
          <p:cNvGrpSpPr/>
          <p:nvPr/>
        </p:nvGrpSpPr>
        <p:grpSpPr>
          <a:xfrm>
            <a:off x="457200" y="1717258"/>
            <a:ext cx="8001000" cy="3692942"/>
            <a:chOff x="457200" y="1717258"/>
            <a:chExt cx="8001000" cy="3692942"/>
          </a:xfrm>
        </p:grpSpPr>
        <p:sp>
          <p:nvSpPr>
            <p:cNvPr id="6" name="Rectangle 5"/>
            <p:cNvSpPr/>
            <p:nvPr/>
          </p:nvSpPr>
          <p:spPr>
            <a:xfrm>
              <a:off x="533400" y="3427412"/>
              <a:ext cx="1524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Data source</a:t>
              </a:r>
              <a:endParaRPr lang="en-US" sz="2000" dirty="0"/>
            </a:p>
          </p:txBody>
        </p:sp>
        <p:sp>
          <p:nvSpPr>
            <p:cNvPr id="7" name="Rectangle 6"/>
            <p:cNvSpPr/>
            <p:nvPr/>
          </p:nvSpPr>
          <p:spPr>
            <a:xfrm>
              <a:off x="2895600" y="3427412"/>
              <a:ext cx="9144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subStr</a:t>
              </a:r>
              <a:endParaRPr lang="en-US" sz="2000" dirty="0"/>
            </a:p>
          </p:txBody>
        </p:sp>
        <p:sp>
          <p:nvSpPr>
            <p:cNvPr id="9" name="Rectangle 8"/>
            <p:cNvSpPr/>
            <p:nvPr/>
          </p:nvSpPr>
          <p:spPr>
            <a:xfrm>
              <a:off x="2133600" y="197961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Zipping Dictionary:</a:t>
              </a:r>
            </a:p>
            <a:p>
              <a:pPr algn="ctr"/>
              <a:r>
                <a:rPr lang="en-US" sz="1400" dirty="0" smtClean="0"/>
                <a:t>&lt;</a:t>
              </a:r>
              <a:r>
                <a:rPr lang="en-US" sz="1400" dirty="0" err="1" smtClean="0"/>
                <a:t>subString</a:t>
              </a:r>
              <a:r>
                <a:rPr lang="en-US" sz="1400" dirty="0" smtClean="0"/>
                <a:t>, </a:t>
              </a:r>
              <a:r>
                <a:rPr lang="en-US" sz="1400" dirty="0" err="1" smtClean="0"/>
                <a:t>intCode</a:t>
              </a:r>
              <a:r>
                <a:rPr lang="en-US" sz="1400" dirty="0" smtClean="0"/>
                <a:t>&gt;</a:t>
              </a:r>
            </a:p>
            <a:p>
              <a:pPr algn="ctr"/>
              <a:r>
                <a:rPr lang="en-US" sz="1400" dirty="0" smtClean="0"/>
                <a:t>// First 256 entries for ASCII codes</a:t>
              </a:r>
              <a:endParaRPr lang="en-US" sz="1400" dirty="0"/>
            </a:p>
          </p:txBody>
        </p:sp>
        <p:sp>
          <p:nvSpPr>
            <p:cNvPr id="10" name="Rectangle 9"/>
            <p:cNvSpPr/>
            <p:nvPr/>
          </p:nvSpPr>
          <p:spPr>
            <a:xfrm>
              <a:off x="2133600" y="434181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Unzipping Dictionary:</a:t>
              </a:r>
            </a:p>
            <a:p>
              <a:pPr algn="ctr"/>
              <a:r>
                <a:rPr lang="en-US" sz="1400" dirty="0" smtClean="0"/>
                <a:t>&lt;</a:t>
              </a:r>
              <a:r>
                <a:rPr lang="en-US" sz="1400" dirty="0" err="1" smtClean="0"/>
                <a:t>intCode</a:t>
              </a:r>
              <a:r>
                <a:rPr lang="en-US" sz="1400" dirty="0" smtClean="0"/>
                <a:t>, </a:t>
              </a:r>
              <a:r>
                <a:rPr lang="en-US" sz="1400" dirty="0" err="1" smtClean="0"/>
                <a:t>subString</a:t>
              </a:r>
              <a:r>
                <a:rPr lang="en-US" sz="1400" dirty="0" smtClean="0"/>
                <a:t>&gt;</a:t>
              </a:r>
            </a:p>
            <a:p>
              <a:pPr algn="ctr"/>
              <a:r>
                <a:rPr lang="en-US" sz="1400" dirty="0" smtClean="0"/>
                <a:t>// First 256 entries for ASCII codes</a:t>
              </a:r>
              <a:endParaRPr lang="en-US" sz="1400" dirty="0"/>
            </a:p>
          </p:txBody>
        </p:sp>
        <p:sp>
          <p:nvSpPr>
            <p:cNvPr id="11" name="Rectangle 10"/>
            <p:cNvSpPr/>
            <p:nvPr/>
          </p:nvSpPr>
          <p:spPr>
            <a:xfrm>
              <a:off x="4648200" y="3427412"/>
              <a:ext cx="12192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int</a:t>
              </a:r>
              <a:r>
                <a:rPr lang="en-US" sz="2000" dirty="0" smtClean="0"/>
                <a:t> code</a:t>
              </a:r>
              <a:endParaRPr lang="en-US" sz="2000" dirty="0"/>
            </a:p>
          </p:txBody>
        </p:sp>
        <p:sp>
          <p:nvSpPr>
            <p:cNvPr id="12" name="Rectangle 11"/>
            <p:cNvSpPr/>
            <p:nvPr/>
          </p:nvSpPr>
          <p:spPr>
            <a:xfrm>
              <a:off x="6705600" y="3427412"/>
              <a:ext cx="1752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Zipped result</a:t>
              </a:r>
              <a:endParaRPr lang="en-US" sz="2000" dirty="0"/>
            </a:p>
          </p:txBody>
        </p:sp>
        <p:cxnSp>
          <p:nvCxnSpPr>
            <p:cNvPr id="14" name="Straight Arrow Connector 13"/>
            <p:cNvCxnSpPr>
              <a:stCxn id="6" idx="3"/>
              <a:endCxn id="7" idx="1"/>
            </p:cNvCxnSpPr>
            <p:nvPr/>
          </p:nvCxnSpPr>
          <p:spPr>
            <a:xfrm>
              <a:off x="2057400" y="3656012"/>
              <a:ext cx="838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67400" y="3656012"/>
              <a:ext cx="8382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3400" y="1751012"/>
              <a:ext cx="7848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495800" y="3122612"/>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p:cNvCxnSpPr>
            <p:nvPr/>
          </p:nvCxnSpPr>
          <p:spPr>
            <a:xfrm rot="5400000" flipH="1" flipV="1">
              <a:off x="3048000" y="3122612"/>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2742406" y="3121818"/>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7" idx="2"/>
            </p:cNvCxnSpPr>
            <p:nvPr/>
          </p:nvCxnSpPr>
          <p:spPr>
            <a:xfrm rot="5400000" flipH="1" flipV="1">
              <a:off x="3123406" y="4112418"/>
              <a:ext cx="457200" cy="1588"/>
            </a:xfrm>
            <a:prstGeom prst="straightConnector1">
              <a:avLst/>
            </a:prstGeom>
            <a:ln w="28575">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2818209" y="4111227"/>
              <a:ext cx="457200" cy="2382"/>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81200" y="3960812"/>
              <a:ext cx="1143000" cy="307777"/>
            </a:xfrm>
            <a:prstGeom prst="rect">
              <a:avLst/>
            </a:prstGeom>
            <a:noFill/>
          </p:spPr>
          <p:txBody>
            <a:bodyPr wrap="square" rtlCol="0">
              <a:spAutoFit/>
            </a:bodyPr>
            <a:lstStyle/>
            <a:p>
              <a:r>
                <a:rPr lang="en-US" sz="1400" dirty="0" smtClean="0">
                  <a:solidFill>
                    <a:srgbClr val="0000CC"/>
                  </a:solidFill>
                </a:rPr>
                <a:t>Add </a:t>
              </a:r>
              <a:r>
                <a:rPr lang="en-US" sz="1400" dirty="0" err="1" smtClean="0">
                  <a:solidFill>
                    <a:srgbClr val="0000CC"/>
                  </a:solidFill>
                </a:rPr>
                <a:t>newStr</a:t>
              </a:r>
              <a:endParaRPr lang="en-US" sz="1400" dirty="0">
                <a:solidFill>
                  <a:srgbClr val="0000CC"/>
                </a:solidFill>
              </a:endParaRPr>
            </a:p>
          </p:txBody>
        </p:sp>
        <p:cxnSp>
          <p:nvCxnSpPr>
            <p:cNvPr id="34" name="Straight Arrow Connector 33"/>
            <p:cNvCxnSpPr/>
            <p:nvPr/>
          </p:nvCxnSpPr>
          <p:spPr>
            <a:xfrm rot="5400000" flipH="1" flipV="1">
              <a:off x="4571206" y="4113212"/>
              <a:ext cx="457994" cy="794"/>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67400" y="3808412"/>
              <a:ext cx="8382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057400" y="3808412"/>
              <a:ext cx="8382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33400" y="5408612"/>
              <a:ext cx="7848600" cy="1588"/>
            </a:xfrm>
            <a:prstGeom prst="straightConnector1">
              <a:avLst/>
            </a:pr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7200" y="1717258"/>
              <a:ext cx="1600200" cy="338554"/>
            </a:xfrm>
            <a:prstGeom prst="rect">
              <a:avLst/>
            </a:prstGeom>
            <a:noFill/>
          </p:spPr>
          <p:txBody>
            <a:bodyPr wrap="square" rtlCol="0">
              <a:spAutoFit/>
            </a:bodyPr>
            <a:lstStyle/>
            <a:p>
              <a:r>
                <a:rPr lang="en-US" sz="1600" b="1" dirty="0" smtClean="0">
                  <a:solidFill>
                    <a:srgbClr val="FF0000"/>
                  </a:solidFill>
                </a:rPr>
                <a:t>Compressing</a:t>
              </a:r>
              <a:endParaRPr lang="en-US" sz="1600" b="1" dirty="0">
                <a:solidFill>
                  <a:srgbClr val="FF0000"/>
                </a:solidFill>
              </a:endParaRPr>
            </a:p>
          </p:txBody>
        </p:sp>
        <p:sp>
          <p:nvSpPr>
            <p:cNvPr id="49" name="TextBox 48"/>
            <p:cNvSpPr txBox="1"/>
            <p:nvPr/>
          </p:nvSpPr>
          <p:spPr>
            <a:xfrm>
              <a:off x="6629400" y="5070058"/>
              <a:ext cx="1828800" cy="338554"/>
            </a:xfrm>
            <a:prstGeom prst="rect">
              <a:avLst/>
            </a:prstGeom>
            <a:noFill/>
          </p:spPr>
          <p:txBody>
            <a:bodyPr wrap="square" rtlCol="0">
              <a:spAutoFit/>
            </a:bodyPr>
            <a:lstStyle/>
            <a:p>
              <a:r>
                <a:rPr lang="en-US" sz="1600" b="1" dirty="0" smtClean="0">
                  <a:solidFill>
                    <a:srgbClr val="0000CC"/>
                  </a:solidFill>
                </a:rPr>
                <a:t>De-compressing</a:t>
              </a:r>
              <a:endParaRPr lang="en-US" sz="1600" b="1" dirty="0">
                <a:solidFill>
                  <a:srgbClr val="0000CC"/>
                </a:solidFill>
              </a:endParaRPr>
            </a:p>
          </p:txBody>
        </p:sp>
        <p:sp>
          <p:nvSpPr>
            <p:cNvPr id="50" name="TextBox 49"/>
            <p:cNvSpPr txBox="1"/>
            <p:nvPr/>
          </p:nvSpPr>
          <p:spPr>
            <a:xfrm>
              <a:off x="1981200" y="3046412"/>
              <a:ext cx="1143000" cy="307777"/>
            </a:xfrm>
            <a:prstGeom prst="rect">
              <a:avLst/>
            </a:prstGeom>
            <a:noFill/>
          </p:spPr>
          <p:txBody>
            <a:bodyPr wrap="square" rtlCol="0">
              <a:spAutoFit/>
            </a:bodyPr>
            <a:lstStyle/>
            <a:p>
              <a:r>
                <a:rPr lang="en-US" sz="1400" dirty="0" smtClean="0">
                  <a:solidFill>
                    <a:srgbClr val="FF0000"/>
                  </a:solidFill>
                </a:rPr>
                <a:t>Add </a:t>
              </a:r>
              <a:r>
                <a:rPr lang="en-US" sz="1400" dirty="0" err="1" smtClean="0">
                  <a:solidFill>
                    <a:srgbClr val="FF0000"/>
                  </a:solidFill>
                </a:rPr>
                <a:t>newStr</a:t>
              </a:r>
              <a:endParaRPr lang="en-US" sz="1400" dirty="0">
                <a:solidFill>
                  <a:srgbClr val="FF0000"/>
                </a:solidFill>
              </a:endParaRPr>
            </a:p>
          </p:txBody>
        </p:sp>
        <p:sp>
          <p:nvSpPr>
            <p:cNvPr id="56" name="TextBox 55"/>
            <p:cNvSpPr txBox="1"/>
            <p:nvPr/>
          </p:nvSpPr>
          <p:spPr>
            <a:xfrm>
              <a:off x="5105400" y="4274403"/>
              <a:ext cx="3352800" cy="830997"/>
            </a:xfrm>
            <a:prstGeom prst="rect">
              <a:avLst/>
            </a:prstGeom>
            <a:solidFill>
              <a:srgbClr val="FF0000"/>
            </a:solidFill>
            <a:ln>
              <a:solidFill>
                <a:schemeClr val="bg1"/>
              </a:solidFill>
            </a:ln>
          </p:spPr>
          <p:txBody>
            <a:bodyPr wrap="square" rtlCol="0">
              <a:spAutoFit/>
            </a:bodyPr>
            <a:lstStyle/>
            <a:p>
              <a:r>
                <a:rPr lang="en-US" sz="1200" dirty="0" smtClean="0">
                  <a:solidFill>
                    <a:schemeClr val="bg1"/>
                  </a:solidFill>
                </a:rPr>
                <a:t>Read data-source and write result only one time </a:t>
              </a:r>
              <a:r>
                <a:rPr lang="en-US" sz="1200" dirty="0" smtClean="0">
                  <a:solidFill>
                    <a:schemeClr val="bg1"/>
                  </a:solidFill>
                  <a:sym typeface="Wingdings" pitchFamily="2" charset="2"/>
                </a:rPr>
                <a:t> Fast</a:t>
              </a:r>
            </a:p>
            <a:p>
              <a:r>
                <a:rPr lang="en-US" sz="1200" dirty="0" smtClean="0">
                  <a:solidFill>
                    <a:schemeClr val="bg1"/>
                  </a:solidFill>
                  <a:sym typeface="Wingdings" pitchFamily="2" charset="2"/>
                </a:rPr>
                <a:t>To decrease file size, codes are divided into some groups using different code-lengths </a:t>
              </a:r>
              <a:endParaRPr lang="en-US" sz="1200" dirty="0">
                <a:solidFill>
                  <a:schemeClr val="bg1"/>
                </a:solidFill>
              </a:endParaRPr>
            </a:p>
          </p:txBody>
        </p:sp>
      </p:grpSp>
      <p:sp>
        <p:nvSpPr>
          <p:cNvPr id="29" name="TextBox 28"/>
          <p:cNvSpPr txBox="1"/>
          <p:nvPr/>
        </p:nvSpPr>
        <p:spPr>
          <a:xfrm>
            <a:off x="6781800" y="2844225"/>
            <a:ext cx="1524000" cy="584775"/>
          </a:xfrm>
          <a:prstGeom prst="rect">
            <a:avLst/>
          </a:prstGeom>
          <a:solidFill>
            <a:srgbClr val="FFFF00"/>
          </a:solidFill>
        </p:spPr>
        <p:txBody>
          <a:bodyPr wrap="square" rtlCol="0">
            <a:spAutoFit/>
          </a:bodyPr>
          <a:lstStyle/>
          <a:p>
            <a:pPr algn="ctr"/>
            <a:r>
              <a:rPr lang="en-US" sz="1600" dirty="0" smtClean="0"/>
              <a:t>List of integral codes</a:t>
            </a:r>
            <a:endParaRPr lang="en-US" sz="1600" dirty="0"/>
          </a:p>
        </p:txBody>
      </p:sp>
      <p:sp>
        <p:nvSpPr>
          <p:cNvPr id="30" name="TextBox 29"/>
          <p:cNvSpPr txBox="1"/>
          <p:nvPr/>
        </p:nvSpPr>
        <p:spPr>
          <a:xfrm>
            <a:off x="609600" y="3090446"/>
            <a:ext cx="1295400" cy="338554"/>
          </a:xfrm>
          <a:prstGeom prst="rect">
            <a:avLst/>
          </a:prstGeom>
          <a:solidFill>
            <a:srgbClr val="FFFF00"/>
          </a:solidFill>
        </p:spPr>
        <p:txBody>
          <a:bodyPr wrap="square" rtlCol="0">
            <a:spAutoFit/>
          </a:bodyPr>
          <a:lstStyle/>
          <a:p>
            <a:pPr algn="ctr"/>
            <a:r>
              <a:rPr lang="en-US" sz="1600" dirty="0" smtClean="0"/>
              <a:t>Characters</a:t>
            </a:r>
            <a:endParaRPr lang="en-US" sz="1600" dirty="0"/>
          </a:p>
        </p:txBody>
      </p:sp>
      <p:pic>
        <p:nvPicPr>
          <p:cNvPr id="44034" name="Picture 2"/>
          <p:cNvPicPr>
            <a:picLocks noChangeAspect="1" noChangeArrowheads="1"/>
          </p:cNvPicPr>
          <p:nvPr/>
        </p:nvPicPr>
        <p:blipFill>
          <a:blip r:embed="rId2" cstate="print"/>
          <a:srcRect/>
          <a:stretch>
            <a:fillRect/>
          </a:stretch>
        </p:blipFill>
        <p:spPr bwMode="auto">
          <a:xfrm>
            <a:off x="6553200" y="3886200"/>
            <a:ext cx="1971675" cy="22860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0" y="3886200"/>
            <a:ext cx="1952625"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38</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pic>
        <p:nvPicPr>
          <p:cNvPr id="48130" name="Picture 2"/>
          <p:cNvPicPr>
            <a:picLocks noChangeAspect="1" noChangeArrowheads="1"/>
          </p:cNvPicPr>
          <p:nvPr/>
        </p:nvPicPr>
        <p:blipFill>
          <a:blip r:embed="rId3" cstate="print"/>
          <a:srcRect/>
          <a:stretch>
            <a:fillRect/>
          </a:stretch>
        </p:blipFill>
        <p:spPr bwMode="auto">
          <a:xfrm>
            <a:off x="3124200" y="1066800"/>
            <a:ext cx="2409825" cy="1571625"/>
          </a:xfrm>
          <a:prstGeom prst="rect">
            <a:avLst/>
          </a:prstGeom>
          <a:noFill/>
          <a:ln w="9525">
            <a:noFill/>
            <a:miter lim="800000"/>
            <a:headEnd/>
            <a:tailEnd/>
          </a:ln>
          <a:effectLst/>
        </p:spPr>
      </p:pic>
      <p:pic>
        <p:nvPicPr>
          <p:cNvPr id="48132" name="Picture 4"/>
          <p:cNvPicPr>
            <a:picLocks noChangeAspect="1" noChangeArrowheads="1"/>
          </p:cNvPicPr>
          <p:nvPr/>
        </p:nvPicPr>
        <p:blipFill>
          <a:blip r:embed="rId4" cstate="print"/>
          <a:srcRect/>
          <a:stretch>
            <a:fillRect/>
          </a:stretch>
        </p:blipFill>
        <p:spPr bwMode="auto">
          <a:xfrm>
            <a:off x="736847" y="2895600"/>
            <a:ext cx="7670306" cy="2743200"/>
          </a:xfrm>
          <a:prstGeom prst="rect">
            <a:avLst/>
          </a:prstGeom>
          <a:noFill/>
          <a:ln w="9525">
            <a:noFill/>
            <a:miter lim="800000"/>
            <a:headEnd/>
            <a:tailEnd/>
          </a:ln>
          <a:effectLst/>
        </p:spPr>
      </p:pic>
      <p:sp>
        <p:nvSpPr>
          <p:cNvPr id="12" name="Footer Placeholder 11"/>
          <p:cNvSpPr>
            <a:spLocks noGrp="1"/>
          </p:cNvSpPr>
          <p:nvPr>
            <p:ph type="ftr" sz="quarter" idx="11"/>
          </p:nvPr>
        </p:nvSpPr>
        <p:spPr/>
        <p:txBody>
          <a:bodyPr/>
          <a:lstStyle/>
          <a:p>
            <a:pPr>
              <a:defRPr/>
            </a:pPr>
            <a:r>
              <a:rPr lang="en-US" smtClean="0"/>
              <a:t>Data Structures and Algorithms in Java </a:t>
            </a:r>
            <a:endParaRPr lang="en-US"/>
          </a:p>
        </p:txBody>
      </p:sp>
      <p:sp>
        <p:nvSpPr>
          <p:cNvPr id="7" name="TextBox 6"/>
          <p:cNvSpPr txBox="1"/>
          <p:nvPr/>
        </p:nvSpPr>
        <p:spPr>
          <a:xfrm>
            <a:off x="5867400" y="2514600"/>
            <a:ext cx="3048000" cy="830997"/>
          </a:xfrm>
          <a:prstGeom prst="rect">
            <a:avLst/>
          </a:prstGeom>
          <a:noFill/>
        </p:spPr>
        <p:txBody>
          <a:bodyPr wrap="square" rtlCol="0">
            <a:spAutoFit/>
          </a:bodyPr>
          <a:lstStyle/>
          <a:p>
            <a:r>
              <a:rPr lang="en-US" sz="2400" b="1" dirty="0" smtClean="0"/>
              <a:t>String </a:t>
            </a:r>
            <a:r>
              <a:rPr lang="en-US" sz="2400" b="1" dirty="0" smtClean="0">
                <a:sym typeface="Wingdings" pitchFamily="2" charset="2"/>
              </a:rPr>
              <a:t> Array of integral codes</a:t>
            </a:r>
            <a:endParaRPr lang="en-US" sz="2400" b="1" dirty="0"/>
          </a:p>
        </p:txBody>
      </p:sp>
      <p:cxnSp>
        <p:nvCxnSpPr>
          <p:cNvPr id="9" name="Straight Arrow Connector 8"/>
          <p:cNvCxnSpPr/>
          <p:nvPr/>
        </p:nvCxnSpPr>
        <p:spPr>
          <a:xfrm>
            <a:off x="2667000" y="3276600"/>
            <a:ext cx="228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352800" y="3733800"/>
            <a:ext cx="228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itle 1"/>
          <p:cNvSpPr>
            <a:spLocks noGrp="1"/>
          </p:cNvSpPr>
          <p:nvPr>
            <p:ph type="title" idx="4294967295"/>
          </p:nvPr>
        </p:nvSpPr>
        <p:spPr>
          <a:xfrm>
            <a:off x="381001" y="273050"/>
            <a:ext cx="8458200" cy="707886"/>
          </a:xfrm>
        </p:spPr>
        <p:txBody>
          <a:bodyPr wrap="square">
            <a:spAutoFit/>
          </a:bodyPr>
          <a:lstStyle/>
          <a:p>
            <a:r>
              <a:rPr lang="en-US" sz="4000" dirty="0" smtClean="0"/>
              <a:t>3- </a:t>
            </a:r>
            <a:r>
              <a:rPr lang="en-US" sz="4000" dirty="0" smtClean="0">
                <a:latin typeface="Calibri" pitchFamily="34" charset="0"/>
              </a:rPr>
              <a:t>LZW Encoding: Characteristics</a:t>
            </a:r>
            <a:endParaRPr lang="en-US" sz="4000" dirty="0" smtClean="0"/>
          </a:p>
        </p:txBody>
      </p:sp>
      <p:sp>
        <p:nvSpPr>
          <p:cNvPr id="44039" name="Content Placeholder 4"/>
          <p:cNvSpPr>
            <a:spLocks/>
          </p:cNvSpPr>
          <p:nvPr/>
        </p:nvSpPr>
        <p:spPr bwMode="auto">
          <a:xfrm>
            <a:off x="304800" y="1143001"/>
            <a:ext cx="8382000" cy="5386090"/>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000" dirty="0" smtClean="0"/>
              <a:t>LZW uses a dynamic dictionary, each dictionary entry  is a pair of &lt;</a:t>
            </a:r>
            <a:r>
              <a:rPr lang="en-US" sz="2000" dirty="0" err="1" smtClean="0"/>
              <a:t>inputSubString</a:t>
            </a:r>
            <a:r>
              <a:rPr lang="en-US" sz="2000" dirty="0" smtClean="0"/>
              <a:t>, code&gt;. If a substring from input existed in dictionary, this input substring will be replaced by corresponding code (code in bit string format, called as token) </a:t>
            </a:r>
            <a:r>
              <a:rPr lang="en-US" sz="2000" dirty="0" smtClean="0">
                <a:sym typeface="Wingdings" pitchFamily="2" charset="2"/>
              </a:rPr>
              <a:t> Reading a substring in input and writing its token to output can be performed concurrently  FAST. If </a:t>
            </a:r>
            <a:r>
              <a:rPr lang="en-US" sz="2000" dirty="0" err="1" smtClean="0">
                <a:sym typeface="Wingdings" pitchFamily="2" charset="2"/>
              </a:rPr>
              <a:t>inputSubString</a:t>
            </a:r>
            <a:r>
              <a:rPr lang="en-US" sz="2000" dirty="0" smtClean="0">
                <a:sym typeface="Wingdings" pitchFamily="2" charset="2"/>
              </a:rPr>
              <a:t> is not in dictionary. It is put to dictionary with a new code. </a:t>
            </a:r>
            <a:endParaRPr lang="en-US" sz="2000" dirty="0" smtClean="0"/>
          </a:p>
          <a:p>
            <a:pPr marL="319088" indent="-319088" eaLnBrk="0" hangingPunct="0">
              <a:spcBef>
                <a:spcPct val="20000"/>
              </a:spcBef>
              <a:buFont typeface="Arial" charset="0"/>
              <a:buChar char="•"/>
            </a:pPr>
            <a:r>
              <a:rPr lang="en-US" sz="2000" dirty="0" smtClean="0"/>
              <a:t>Dictionary is not written to output because when zipped data is unzipped. New dictionary will be constructed for decoding in the reverse way. </a:t>
            </a:r>
          </a:p>
          <a:p>
            <a:pPr marL="319088" indent="-319088" eaLnBrk="0" hangingPunct="0">
              <a:spcBef>
                <a:spcPct val="20000"/>
              </a:spcBef>
              <a:buFont typeface="Arial" charset="0"/>
              <a:buChar char="•"/>
            </a:pPr>
            <a:r>
              <a:rPr lang="en-US" sz="2000" b="1" dirty="0" smtClean="0"/>
              <a:t>Dictionary structure</a:t>
            </a:r>
          </a:p>
          <a:p>
            <a:pPr marL="319088" indent="-319088" eaLnBrk="0" hangingPunct="0">
              <a:spcBef>
                <a:spcPct val="20000"/>
              </a:spcBef>
            </a:pPr>
            <a:r>
              <a:rPr lang="en-US" sz="2000" dirty="0" smtClean="0"/>
              <a:t>    - First 256 entries are reserved for basic 256 characters: </a:t>
            </a:r>
          </a:p>
          <a:p>
            <a:pPr marL="319088" indent="-319088" eaLnBrk="0" hangingPunct="0">
              <a:spcBef>
                <a:spcPct val="20000"/>
              </a:spcBef>
            </a:pPr>
            <a:r>
              <a:rPr lang="en-US" sz="2000" dirty="0" smtClean="0"/>
              <a:t>                          &lt;ASCII character, code&gt;, code: 0.255.</a:t>
            </a:r>
          </a:p>
          <a:p>
            <a:pPr marL="319088" indent="-319088" eaLnBrk="0" hangingPunct="0">
              <a:spcBef>
                <a:spcPct val="20000"/>
              </a:spcBef>
            </a:pPr>
            <a:r>
              <a:rPr lang="en-US" sz="2000" dirty="0" smtClean="0"/>
              <a:t>	- Followings are entries for substring of 2 characters, then 3 characters, and so on </a:t>
            </a:r>
            <a:r>
              <a:rPr lang="en-US" sz="2000" dirty="0" smtClean="0">
                <a:sym typeface="Wingdings" pitchFamily="2" charset="2"/>
              </a:rPr>
              <a:t> LZW code length &gt; 8.</a:t>
            </a:r>
            <a:r>
              <a:rPr lang="en-US" sz="2000" dirty="0" smtClean="0"/>
              <a:t> </a:t>
            </a:r>
          </a:p>
          <a:p>
            <a:pPr marL="319088" indent="-319088" eaLnBrk="0" hangingPunct="0">
              <a:spcBef>
                <a:spcPct val="20000"/>
              </a:spcBef>
            </a:pPr>
            <a:r>
              <a:rPr lang="en-US" sz="2000" dirty="0" smtClean="0"/>
              <a:t>	 </a:t>
            </a: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idx="4294967295"/>
          </p:nvPr>
        </p:nvSpPr>
        <p:spPr>
          <a:xfrm>
            <a:off x="457200" y="228600"/>
            <a:ext cx="8229600" cy="641350"/>
          </a:xfrm>
        </p:spPr>
        <p:txBody>
          <a:bodyPr>
            <a:spAutoFit/>
          </a:bodyPr>
          <a:lstStyle/>
          <a:p>
            <a:r>
              <a:rPr lang="en-US" sz="3600" b="1" dirty="0" smtClean="0"/>
              <a:t>1- Abundance of Digitized Text</a:t>
            </a:r>
          </a:p>
        </p:txBody>
      </p:sp>
      <p:sp>
        <p:nvSpPr>
          <p:cNvPr id="5126" name="Text Box 11"/>
          <p:cNvSpPr txBox="1">
            <a:spLocks noChangeArrowheads="1"/>
          </p:cNvSpPr>
          <p:nvPr/>
        </p:nvSpPr>
        <p:spPr bwMode="auto">
          <a:xfrm>
            <a:off x="304800" y="1182468"/>
            <a:ext cx="8458200" cy="4401205"/>
          </a:xfrm>
          <a:prstGeom prst="rect">
            <a:avLst/>
          </a:prstGeom>
          <a:noFill/>
          <a:ln w="9525">
            <a:noFill/>
            <a:miter lim="800000"/>
            <a:headEnd/>
            <a:tailEnd/>
          </a:ln>
        </p:spPr>
        <p:txBody>
          <a:bodyPr wrap="square">
            <a:spAutoFit/>
          </a:bodyPr>
          <a:lstStyle/>
          <a:p>
            <a:pPr marL="284163" indent="-284163">
              <a:buFont typeface="Arial" pitchFamily="34" charset="0"/>
              <a:buChar char="•"/>
            </a:pPr>
            <a:r>
              <a:rPr lang="en-US" sz="2800" dirty="0" smtClean="0"/>
              <a:t> Despite </a:t>
            </a:r>
            <a:r>
              <a:rPr lang="en-US" sz="2800" dirty="0"/>
              <a:t>the wealth of multimedia information, text </a:t>
            </a:r>
            <a:r>
              <a:rPr lang="en-US" sz="2800" dirty="0" smtClean="0"/>
              <a:t>is still main data format in computers</a:t>
            </a:r>
          </a:p>
          <a:p>
            <a:pPr marL="284163" indent="-284163">
              <a:buFont typeface="Arial" pitchFamily="34" charset="0"/>
              <a:buChar char="•"/>
            </a:pPr>
            <a:r>
              <a:rPr lang="en-US" sz="2800" dirty="0" smtClean="0"/>
              <a:t> Text is digitalized (ASCII, EBCDIC,… or a pre-defined code table)</a:t>
            </a:r>
          </a:p>
          <a:p>
            <a:pPr marL="741363" lvl="1" indent="-284163"/>
            <a:r>
              <a:rPr lang="en-US" sz="2800" dirty="0" smtClean="0"/>
              <a:t> WWW </a:t>
            </a:r>
            <a:r>
              <a:rPr lang="en-US" sz="2800" dirty="0" smtClean="0">
                <a:sym typeface="Wingdings" pitchFamily="2" charset="2"/>
              </a:rPr>
              <a:t> HTML, XML, text documents, email,…</a:t>
            </a:r>
          </a:p>
          <a:p>
            <a:pPr marL="284163" indent="-284163">
              <a:buFont typeface="Arial" pitchFamily="34" charset="0"/>
              <a:buChar char="•"/>
            </a:pPr>
            <a:r>
              <a:rPr lang="en-US" sz="2800" dirty="0" smtClean="0">
                <a:sym typeface="Wingdings" pitchFamily="2" charset="2"/>
              </a:rPr>
              <a:t>Many data sets are stored in text format (String)</a:t>
            </a:r>
          </a:p>
          <a:p>
            <a:pPr marL="284163" indent="-284163">
              <a:buFont typeface="Arial" pitchFamily="34" charset="0"/>
              <a:buChar char="•"/>
            </a:pPr>
            <a:endParaRPr lang="en-US" sz="2800" dirty="0" smtClean="0">
              <a:sym typeface="Wingdings" pitchFamily="2" charset="2"/>
            </a:endParaRPr>
          </a:p>
          <a:p>
            <a:pPr marL="284163" indent="-284163">
              <a:buFont typeface="Arial" pitchFamily="34" charset="0"/>
              <a:buChar char="•"/>
            </a:pPr>
            <a:r>
              <a:rPr lang="en-US" sz="2800" dirty="0" smtClean="0">
                <a:sym typeface="Wingdings" pitchFamily="2" charset="2"/>
              </a:rPr>
              <a:t>Two basic problems on text data:</a:t>
            </a:r>
          </a:p>
          <a:p>
            <a:pPr marL="741363" lvl="1" indent="-284163">
              <a:buFont typeface="Arial" pitchFamily="34" charset="0"/>
              <a:buChar char="•"/>
            </a:pPr>
            <a:r>
              <a:rPr lang="en-US" sz="2800" dirty="0" smtClean="0">
                <a:sym typeface="Wingdings" pitchFamily="2" charset="2"/>
              </a:rPr>
              <a:t>Matching a substring (search operation)</a:t>
            </a:r>
          </a:p>
          <a:p>
            <a:pPr marL="741363" lvl="1" indent="-284163">
              <a:buFont typeface="Arial" pitchFamily="34" charset="0"/>
              <a:buChar char="•"/>
            </a:pPr>
            <a:r>
              <a:rPr lang="en-US" sz="2800" dirty="0" smtClean="0">
                <a:sym typeface="Wingdings" pitchFamily="2" charset="2"/>
              </a:rPr>
              <a:t>Compressing a document  </a:t>
            </a:r>
            <a:endParaRPr lang="en-US" sz="2800" dirty="0" smtClean="0"/>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itle 1"/>
          <p:cNvSpPr>
            <a:spLocks noGrp="1"/>
          </p:cNvSpPr>
          <p:nvPr>
            <p:ph type="title" idx="4294967295"/>
          </p:nvPr>
        </p:nvSpPr>
        <p:spPr>
          <a:xfrm>
            <a:off x="381001" y="273050"/>
            <a:ext cx="8458200" cy="1323439"/>
          </a:xfrm>
        </p:spPr>
        <p:txBody>
          <a:bodyPr wrap="square">
            <a:spAutoFit/>
          </a:bodyPr>
          <a:lstStyle/>
          <a:p>
            <a:r>
              <a:rPr lang="en-US" sz="4000" smtClean="0"/>
              <a:t>3- Data Compression…</a:t>
            </a:r>
            <a:br>
              <a:rPr lang="en-US" sz="4000" smtClean="0"/>
            </a:br>
            <a:r>
              <a:rPr lang="en-US" sz="4000" smtClean="0">
                <a:latin typeface="Calibri" pitchFamily="34" charset="0"/>
              </a:rPr>
              <a:t>LZW Encoding Algorithm</a:t>
            </a:r>
            <a:endParaRPr lang="en-US" sz="4000" smtClean="0"/>
          </a:p>
        </p:txBody>
      </p:sp>
      <p:sp>
        <p:nvSpPr>
          <p:cNvPr id="44039" name="Content Placeholder 4"/>
          <p:cNvSpPr>
            <a:spLocks/>
          </p:cNvSpPr>
          <p:nvPr/>
        </p:nvSpPr>
        <p:spPr bwMode="auto">
          <a:xfrm>
            <a:off x="304800" y="1894344"/>
            <a:ext cx="8534400" cy="2677656"/>
          </a:xfrm>
          <a:prstGeom prst="rect">
            <a:avLst/>
          </a:prstGeom>
          <a:noFill/>
          <a:ln w="9525">
            <a:noFill/>
            <a:miter lim="800000"/>
            <a:headEnd/>
            <a:tailEnd/>
          </a:ln>
        </p:spPr>
        <p:txBody>
          <a:bodyPr wrap="square">
            <a:spAutoFit/>
          </a:bodyPr>
          <a:lstStyle/>
          <a:p>
            <a:pPr marL="319088" indent="-319088" eaLnBrk="0" hangingPunct="0">
              <a:spcBef>
                <a:spcPct val="20000"/>
              </a:spcBef>
            </a:pPr>
            <a:r>
              <a:rPr lang="en-US" sz="2400" b="1" dirty="0" smtClean="0"/>
              <a:t>LZW Principles:</a:t>
            </a:r>
          </a:p>
          <a:p>
            <a:pPr>
              <a:buFontTx/>
              <a:buChar char="-"/>
            </a:pPr>
            <a:r>
              <a:rPr lang="en-US" sz="2400" dirty="0" smtClean="0"/>
              <a:t> An input string contains at least 2 characters.</a:t>
            </a:r>
          </a:p>
          <a:p>
            <a:pPr>
              <a:buFontTx/>
              <a:buChar char="-"/>
            </a:pPr>
            <a:r>
              <a:rPr lang="en-US" sz="2400" dirty="0" smtClean="0"/>
              <a:t> If an input string was recorded in dictionary, it is replaced by corresponding token (LZW bits), else it will be add to dictionary with a new entry (token, </a:t>
            </a:r>
            <a:r>
              <a:rPr lang="en-US" sz="2400" dirty="0" err="1" smtClean="0"/>
              <a:t>inputString</a:t>
            </a:r>
            <a:r>
              <a:rPr lang="en-US" sz="2400" dirty="0" smtClean="0"/>
              <a:t>)</a:t>
            </a:r>
          </a:p>
          <a:p>
            <a:pPr>
              <a:buFontTx/>
              <a:buChar char="-"/>
            </a:pPr>
            <a:r>
              <a:rPr lang="en-US" sz="2400" dirty="0" smtClean="0"/>
              <a:t> Compression will gain better result when dictionary containing entries with input length greater than 2.</a:t>
            </a:r>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p:cNvPicPr>
            <a:picLocks noChangeAspect="1" noChangeArrowheads="1"/>
          </p:cNvPicPr>
          <p:nvPr/>
        </p:nvPicPr>
        <p:blipFill>
          <a:blip r:embed="rId3" cstate="print"/>
          <a:srcRect/>
          <a:stretch>
            <a:fillRect/>
          </a:stretch>
        </p:blipFill>
        <p:spPr bwMode="auto">
          <a:xfrm>
            <a:off x="123825" y="152400"/>
            <a:ext cx="6505575" cy="6562725"/>
          </a:xfrm>
          <a:prstGeom prst="rect">
            <a:avLst/>
          </a:prstGeom>
          <a:noFill/>
          <a:ln w="9525">
            <a:noFill/>
            <a:miter lim="800000"/>
            <a:headEnd/>
            <a:tailEnd/>
          </a:ln>
          <a:effectLst/>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41</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sp>
        <p:nvSpPr>
          <p:cNvPr id="6" name="TextBox 5"/>
          <p:cNvSpPr txBox="1"/>
          <p:nvPr/>
        </p:nvSpPr>
        <p:spPr>
          <a:xfrm>
            <a:off x="4191000" y="6172200"/>
            <a:ext cx="3429000" cy="338554"/>
          </a:xfrm>
          <a:prstGeom prst="rect">
            <a:avLst/>
          </a:prstGeom>
          <a:noFill/>
        </p:spPr>
        <p:txBody>
          <a:bodyPr wrap="square" rtlCol="0">
            <a:spAutoFit/>
          </a:bodyPr>
          <a:lstStyle/>
          <a:p>
            <a:r>
              <a:rPr lang="en-US" sz="1600" dirty="0" err="1" smtClean="0"/>
              <a:t>Thêm</a:t>
            </a:r>
            <a:r>
              <a:rPr lang="en-US" sz="1600" dirty="0" smtClean="0"/>
              <a:t> 1 </a:t>
            </a:r>
            <a:r>
              <a:rPr lang="en-US" sz="1600" dirty="0" err="1" smtClean="0"/>
              <a:t>mã</a:t>
            </a:r>
            <a:r>
              <a:rPr lang="en-US" sz="1600" dirty="0" smtClean="0"/>
              <a:t> </a:t>
            </a:r>
            <a:r>
              <a:rPr lang="en-US" sz="1600" dirty="0" err="1" smtClean="0"/>
              <a:t>vào</a:t>
            </a:r>
            <a:r>
              <a:rPr lang="en-US" sz="1600" dirty="0" smtClean="0"/>
              <a:t> </a:t>
            </a:r>
            <a:r>
              <a:rPr lang="en-US" sz="1600" dirty="0" err="1" smtClean="0"/>
              <a:t>kết</a:t>
            </a:r>
            <a:r>
              <a:rPr lang="en-US" sz="1600" dirty="0" smtClean="0"/>
              <a:t> </a:t>
            </a:r>
            <a:r>
              <a:rPr lang="en-US" sz="1600" dirty="0" err="1" smtClean="0"/>
              <a:t>quả</a:t>
            </a:r>
            <a:r>
              <a:rPr lang="en-US" sz="1600" dirty="0" smtClean="0"/>
              <a:t> </a:t>
            </a:r>
            <a:r>
              <a:rPr lang="en-US" sz="1600" dirty="0" err="1" smtClean="0"/>
              <a:t>mã</a:t>
            </a:r>
            <a:r>
              <a:rPr lang="en-US" sz="1600" dirty="0" smtClean="0"/>
              <a:t> </a:t>
            </a:r>
            <a:r>
              <a:rPr lang="en-US" sz="1600" dirty="0" err="1" smtClean="0"/>
              <a:t>hoá</a:t>
            </a:r>
            <a:endParaRPr lang="en-US" sz="1600" dirty="0"/>
          </a:p>
        </p:txBody>
      </p:sp>
      <p:sp>
        <p:nvSpPr>
          <p:cNvPr id="7" name="TextBox 6"/>
          <p:cNvSpPr txBox="1"/>
          <p:nvPr/>
        </p:nvSpPr>
        <p:spPr>
          <a:xfrm>
            <a:off x="4343400" y="5334000"/>
            <a:ext cx="3429000" cy="584775"/>
          </a:xfrm>
          <a:prstGeom prst="rect">
            <a:avLst/>
          </a:prstGeom>
          <a:noFill/>
        </p:spPr>
        <p:txBody>
          <a:bodyPr wrap="square" rtlCol="0">
            <a:spAutoFit/>
          </a:bodyPr>
          <a:lstStyle/>
          <a:p>
            <a:r>
              <a:rPr lang="en-US" sz="1600" dirty="0" err="1" smtClean="0"/>
              <a:t>Thêm</a:t>
            </a:r>
            <a:r>
              <a:rPr lang="en-US" sz="1600" dirty="0" smtClean="0"/>
              <a:t> 1 </a:t>
            </a:r>
            <a:r>
              <a:rPr lang="en-US" sz="1600" dirty="0" err="1" smtClean="0"/>
              <a:t>chuỗi</a:t>
            </a:r>
            <a:r>
              <a:rPr lang="en-US" sz="1600" dirty="0" smtClean="0"/>
              <a:t> con </a:t>
            </a:r>
            <a:r>
              <a:rPr lang="en-US" sz="1600" dirty="0" err="1" smtClean="0"/>
              <a:t>vào</a:t>
            </a:r>
            <a:r>
              <a:rPr lang="en-US" sz="1600" dirty="0" smtClean="0"/>
              <a:t> </a:t>
            </a:r>
            <a:r>
              <a:rPr lang="en-US" sz="1600" dirty="0" err="1" smtClean="0"/>
              <a:t>dict</a:t>
            </a:r>
            <a:r>
              <a:rPr lang="en-US" sz="1600" dirty="0" smtClean="0"/>
              <a:t> </a:t>
            </a:r>
            <a:r>
              <a:rPr lang="en-US" sz="1600" dirty="0" err="1" smtClean="0"/>
              <a:t>với</a:t>
            </a:r>
            <a:r>
              <a:rPr lang="en-US" sz="1600" dirty="0" smtClean="0"/>
              <a:t> </a:t>
            </a:r>
            <a:r>
              <a:rPr lang="en-US" sz="1600" dirty="0" err="1" smtClean="0"/>
              <a:t>mã</a:t>
            </a:r>
            <a:r>
              <a:rPr lang="en-US" sz="1600" dirty="0" smtClean="0"/>
              <a:t> </a:t>
            </a:r>
            <a:r>
              <a:rPr lang="en-US" sz="1600" dirty="0" err="1" smtClean="0"/>
              <a:t>tự</a:t>
            </a:r>
            <a:r>
              <a:rPr lang="en-US" sz="1600" dirty="0" smtClean="0"/>
              <a:t> </a:t>
            </a:r>
            <a:r>
              <a:rPr lang="en-US" sz="1600" dirty="0" err="1" smtClean="0"/>
              <a:t>động</a:t>
            </a:r>
            <a:r>
              <a:rPr lang="en-US" sz="1600" dirty="0" smtClean="0"/>
              <a:t> </a:t>
            </a:r>
            <a:r>
              <a:rPr lang="en-US" sz="1600" dirty="0" err="1" smtClean="0"/>
              <a:t>tăng</a:t>
            </a:r>
            <a:r>
              <a:rPr lang="en-US" sz="1600" dirty="0" smtClean="0"/>
              <a:t> 1</a:t>
            </a:r>
            <a:endParaRPr lang="en-US" sz="1600" dirty="0"/>
          </a:p>
        </p:txBody>
      </p:sp>
      <p:sp>
        <p:nvSpPr>
          <p:cNvPr id="8" name="TextBox 7"/>
          <p:cNvSpPr txBox="1"/>
          <p:nvPr/>
        </p:nvSpPr>
        <p:spPr>
          <a:xfrm>
            <a:off x="4114800" y="1676400"/>
            <a:ext cx="3429000" cy="769441"/>
          </a:xfrm>
          <a:prstGeom prst="rect">
            <a:avLst/>
          </a:prstGeom>
          <a:noFill/>
        </p:spPr>
        <p:txBody>
          <a:bodyPr wrap="square" rtlCol="0">
            <a:spAutoFit/>
          </a:bodyPr>
          <a:lstStyle/>
          <a:p>
            <a:r>
              <a:rPr lang="en-US" sz="1100" dirty="0" smtClean="0"/>
              <a:t>// </a:t>
            </a:r>
            <a:r>
              <a:rPr lang="en-US" sz="1100" dirty="0" err="1" smtClean="0"/>
              <a:t>tự</a:t>
            </a:r>
            <a:r>
              <a:rPr lang="en-US" sz="1100" dirty="0" smtClean="0"/>
              <a:t> </a:t>
            </a:r>
            <a:r>
              <a:rPr lang="en-US" sz="1100" dirty="0" err="1" smtClean="0"/>
              <a:t>điển</a:t>
            </a:r>
            <a:r>
              <a:rPr lang="en-US" sz="1100" dirty="0" smtClean="0"/>
              <a:t> </a:t>
            </a:r>
            <a:r>
              <a:rPr lang="en-US" sz="1100" dirty="0" err="1" smtClean="0"/>
              <a:t>mã</a:t>
            </a:r>
            <a:r>
              <a:rPr lang="en-US" sz="1100" dirty="0" smtClean="0"/>
              <a:t> </a:t>
            </a:r>
            <a:r>
              <a:rPr lang="en-US" sz="1100" dirty="0" err="1" smtClean="0"/>
              <a:t>hoá</a:t>
            </a:r>
            <a:endParaRPr lang="en-US" sz="1100" dirty="0" smtClean="0"/>
          </a:p>
          <a:p>
            <a:r>
              <a:rPr lang="en-US" sz="1100" dirty="0" smtClean="0"/>
              <a:t>// </a:t>
            </a:r>
            <a:r>
              <a:rPr lang="en-US" sz="1100" dirty="0" err="1" smtClean="0"/>
              <a:t>mảng</a:t>
            </a:r>
            <a:r>
              <a:rPr lang="en-US" sz="1100" dirty="0" smtClean="0"/>
              <a:t> </a:t>
            </a:r>
            <a:r>
              <a:rPr lang="en-US" sz="1100" dirty="0" err="1" smtClean="0"/>
              <a:t>kết</a:t>
            </a:r>
            <a:r>
              <a:rPr lang="en-US" sz="1100" dirty="0" smtClean="0"/>
              <a:t> </a:t>
            </a:r>
            <a:r>
              <a:rPr lang="en-US" sz="1100" dirty="0" err="1" smtClean="0"/>
              <a:t>quả</a:t>
            </a:r>
            <a:r>
              <a:rPr lang="en-US" sz="1100" dirty="0" smtClean="0"/>
              <a:t> </a:t>
            </a:r>
            <a:r>
              <a:rPr lang="en-US" sz="1100" dirty="0" err="1" smtClean="0"/>
              <a:t>mã</a:t>
            </a:r>
            <a:r>
              <a:rPr lang="en-US" sz="1100" dirty="0" smtClean="0"/>
              <a:t> </a:t>
            </a:r>
            <a:r>
              <a:rPr lang="en-US" sz="1100" dirty="0" err="1" smtClean="0"/>
              <a:t>hoá</a:t>
            </a:r>
            <a:endParaRPr lang="en-US" sz="1100" dirty="0" smtClean="0"/>
          </a:p>
          <a:p>
            <a:r>
              <a:rPr lang="en-US" sz="1100" dirty="0" smtClean="0"/>
              <a:t>// </a:t>
            </a:r>
            <a:r>
              <a:rPr lang="en-US" sz="1100" dirty="0" err="1" smtClean="0"/>
              <a:t>mã</a:t>
            </a:r>
            <a:r>
              <a:rPr lang="en-US" sz="1100" dirty="0" smtClean="0"/>
              <a:t> </a:t>
            </a:r>
            <a:r>
              <a:rPr lang="en-US" sz="1100" dirty="0" err="1" smtClean="0"/>
              <a:t>hoá</a:t>
            </a:r>
            <a:r>
              <a:rPr lang="en-US" sz="1100" dirty="0" smtClean="0"/>
              <a:t> </a:t>
            </a:r>
            <a:r>
              <a:rPr lang="en-US" sz="1100" dirty="0" err="1" smtClean="0"/>
              <a:t>xong</a:t>
            </a:r>
            <a:r>
              <a:rPr lang="en-US" sz="1100" dirty="0" smtClean="0"/>
              <a:t> </a:t>
            </a:r>
            <a:r>
              <a:rPr lang="en-US" sz="1100" dirty="0" err="1" smtClean="0"/>
              <a:t>chưa</a:t>
            </a:r>
            <a:r>
              <a:rPr lang="en-US" sz="1100" dirty="0" smtClean="0"/>
              <a:t>?</a:t>
            </a:r>
          </a:p>
          <a:p>
            <a:r>
              <a:rPr lang="en-US" sz="1100" dirty="0" smtClean="0"/>
              <a:t>// </a:t>
            </a:r>
            <a:r>
              <a:rPr lang="en-US" sz="1100" dirty="0" err="1" smtClean="0"/>
              <a:t>mã</a:t>
            </a:r>
            <a:r>
              <a:rPr lang="en-US" sz="1100" dirty="0" smtClean="0"/>
              <a:t> </a:t>
            </a:r>
            <a:r>
              <a:rPr lang="en-US" sz="1100" dirty="0" err="1" smtClean="0"/>
              <a:t>cho</a:t>
            </a:r>
            <a:r>
              <a:rPr lang="en-US" sz="1100" dirty="0" smtClean="0"/>
              <a:t> </a:t>
            </a:r>
            <a:r>
              <a:rPr lang="en-US" sz="1100" dirty="0" err="1" smtClean="0"/>
              <a:t>chuỗi</a:t>
            </a:r>
            <a:r>
              <a:rPr lang="en-US" sz="1100" dirty="0" smtClean="0"/>
              <a:t> con &gt;=2 </a:t>
            </a:r>
            <a:r>
              <a:rPr lang="en-US" sz="1100" dirty="0" err="1" smtClean="0"/>
              <a:t>ký</a:t>
            </a:r>
            <a:r>
              <a:rPr lang="en-US" sz="1100" dirty="0" smtClean="0"/>
              <a:t> </a:t>
            </a:r>
            <a:r>
              <a:rPr lang="en-US" sz="1100" dirty="0" err="1" smtClean="0"/>
              <a:t>tự</a:t>
            </a:r>
            <a:r>
              <a:rPr lang="en-US" sz="1100" dirty="0" smtClean="0"/>
              <a:t> </a:t>
            </a:r>
            <a:r>
              <a:rPr lang="en-US" sz="1100" dirty="0" err="1" smtClean="0"/>
              <a:t>sẽ</a:t>
            </a:r>
            <a:r>
              <a:rPr lang="en-US" sz="1100" dirty="0" smtClean="0"/>
              <a:t> </a:t>
            </a:r>
            <a:r>
              <a:rPr lang="en-US" sz="1100" dirty="0" err="1" smtClean="0"/>
              <a:t>đi</a:t>
            </a:r>
            <a:r>
              <a:rPr lang="en-US" sz="1100" dirty="0" smtClean="0"/>
              <a:t> </a:t>
            </a:r>
            <a:r>
              <a:rPr lang="en-US" sz="1100" dirty="0" err="1" smtClean="0"/>
              <a:t>từ</a:t>
            </a:r>
            <a:r>
              <a:rPr lang="en-US" sz="1100" dirty="0" smtClean="0"/>
              <a:t> 256</a:t>
            </a:r>
            <a:endParaRPr lang="en-US" sz="11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cstate="print"/>
          <a:srcRect/>
          <a:stretch>
            <a:fillRect/>
          </a:stretch>
        </p:blipFill>
        <p:spPr bwMode="auto">
          <a:xfrm>
            <a:off x="152400" y="173674"/>
            <a:ext cx="6400800" cy="6303326"/>
          </a:xfrm>
          <a:prstGeom prst="rect">
            <a:avLst/>
          </a:prstGeom>
          <a:noFill/>
          <a:ln w="9525">
            <a:noFill/>
            <a:miter lim="800000"/>
            <a:headEnd/>
            <a:tailEnd/>
          </a:ln>
          <a:effectLst/>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42</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
        <p:nvSpPr>
          <p:cNvPr id="6" name="TextBox 5"/>
          <p:cNvSpPr txBox="1"/>
          <p:nvPr/>
        </p:nvSpPr>
        <p:spPr>
          <a:xfrm>
            <a:off x="3124200" y="685801"/>
            <a:ext cx="2743200" cy="461665"/>
          </a:xfrm>
          <a:prstGeom prst="rect">
            <a:avLst/>
          </a:prstGeom>
          <a:noFill/>
        </p:spPr>
        <p:txBody>
          <a:bodyPr wrap="square" rtlCol="0">
            <a:spAutoFit/>
          </a:bodyPr>
          <a:lstStyle/>
          <a:p>
            <a:r>
              <a:rPr lang="en-US" sz="1200" dirty="0" smtClean="0"/>
              <a:t>// </a:t>
            </a:r>
            <a:r>
              <a:rPr lang="en-US" sz="1200" dirty="0" err="1" smtClean="0"/>
              <a:t>chuỗi</a:t>
            </a:r>
            <a:r>
              <a:rPr lang="en-US" sz="1200" dirty="0" smtClean="0"/>
              <a:t> con </a:t>
            </a:r>
            <a:r>
              <a:rPr lang="en-US" sz="1200" dirty="0" err="1" smtClean="0"/>
              <a:t>đang</a:t>
            </a:r>
            <a:r>
              <a:rPr lang="en-US" sz="1200" dirty="0" smtClean="0"/>
              <a:t>  </a:t>
            </a:r>
            <a:r>
              <a:rPr lang="en-US" sz="1200" dirty="0" err="1" smtClean="0"/>
              <a:t>được</a:t>
            </a:r>
            <a:r>
              <a:rPr lang="en-US" sz="1200" dirty="0" smtClean="0"/>
              <a:t> </a:t>
            </a:r>
            <a:r>
              <a:rPr lang="en-US" sz="1200" dirty="0" err="1" smtClean="0"/>
              <a:t>xem</a:t>
            </a:r>
            <a:r>
              <a:rPr lang="en-US" sz="1200" dirty="0" smtClean="0"/>
              <a:t> </a:t>
            </a:r>
            <a:r>
              <a:rPr lang="en-US" sz="1200" dirty="0" err="1" smtClean="0"/>
              <a:t>xét</a:t>
            </a:r>
            <a:endParaRPr lang="en-US" sz="1200" dirty="0" smtClean="0"/>
          </a:p>
          <a:p>
            <a:r>
              <a:rPr lang="en-US" sz="1200" dirty="0" smtClean="0"/>
              <a:t>// </a:t>
            </a:r>
            <a:r>
              <a:rPr lang="en-US" sz="1200" dirty="0" err="1" smtClean="0"/>
              <a:t>chuỗi</a:t>
            </a:r>
            <a:r>
              <a:rPr lang="en-US" sz="1200" dirty="0" smtClean="0"/>
              <a:t> con </a:t>
            </a:r>
            <a:r>
              <a:rPr lang="en-US" sz="1200" dirty="0" err="1" smtClean="0"/>
              <a:t>mới</a:t>
            </a:r>
            <a:r>
              <a:rPr lang="en-US" sz="1200" dirty="0" smtClean="0"/>
              <a:t> </a:t>
            </a:r>
            <a:r>
              <a:rPr lang="en-US" sz="1200" dirty="0" err="1" smtClean="0"/>
              <a:t>được</a:t>
            </a:r>
            <a:r>
              <a:rPr lang="en-US" sz="1200" dirty="0" smtClean="0"/>
              <a:t> </a:t>
            </a:r>
            <a:r>
              <a:rPr lang="en-US" sz="1200" dirty="0" err="1" smtClean="0"/>
              <a:t>phát</a:t>
            </a:r>
            <a:r>
              <a:rPr lang="en-US" sz="1200" dirty="0" smtClean="0"/>
              <a:t> </a:t>
            </a:r>
            <a:r>
              <a:rPr lang="en-US" sz="1200" dirty="0" err="1" smtClean="0"/>
              <a:t>hiện</a:t>
            </a:r>
            <a:endParaRPr lang="en-US" sz="1200" dirty="0"/>
          </a:p>
        </p:txBody>
      </p:sp>
      <p:sp>
        <p:nvSpPr>
          <p:cNvPr id="7" name="TextBox 6"/>
          <p:cNvSpPr txBox="1"/>
          <p:nvPr/>
        </p:nvSpPr>
        <p:spPr>
          <a:xfrm>
            <a:off x="6400800" y="1905000"/>
            <a:ext cx="2743200" cy="1569660"/>
          </a:xfrm>
          <a:prstGeom prst="rect">
            <a:avLst/>
          </a:prstGeom>
          <a:noFill/>
        </p:spPr>
        <p:txBody>
          <a:bodyPr wrap="square" rtlCol="0">
            <a:spAutoFit/>
          </a:bodyPr>
          <a:lstStyle/>
          <a:p>
            <a:r>
              <a:rPr lang="en-US" sz="1200" dirty="0" smtClean="0"/>
              <a:t>// </a:t>
            </a:r>
            <a:r>
              <a:rPr lang="en-US" sz="1200" dirty="0" err="1" smtClean="0"/>
              <a:t>chuỗi</a:t>
            </a:r>
            <a:r>
              <a:rPr lang="en-US" sz="1200" dirty="0" smtClean="0"/>
              <a:t> </a:t>
            </a:r>
            <a:r>
              <a:rPr lang="en-US" sz="1200" dirty="0" err="1" smtClean="0"/>
              <a:t>mới</a:t>
            </a:r>
            <a:r>
              <a:rPr lang="en-US" sz="1200" dirty="0" smtClean="0"/>
              <a:t> = </a:t>
            </a:r>
            <a:r>
              <a:rPr lang="en-US" sz="1200" dirty="0" err="1" smtClean="0"/>
              <a:t>chuỗi</a:t>
            </a:r>
            <a:r>
              <a:rPr lang="en-US" sz="1200" dirty="0" smtClean="0"/>
              <a:t> </a:t>
            </a:r>
            <a:r>
              <a:rPr lang="en-US" sz="1200" dirty="0" err="1" smtClean="0"/>
              <a:t>cũ</a:t>
            </a:r>
            <a:r>
              <a:rPr lang="en-US" sz="1200" dirty="0" smtClean="0"/>
              <a:t> </a:t>
            </a:r>
            <a:r>
              <a:rPr lang="en-US" sz="1200" dirty="0" err="1" smtClean="0"/>
              <a:t>nối</a:t>
            </a:r>
            <a:r>
              <a:rPr lang="en-US" sz="1200" dirty="0" smtClean="0"/>
              <a:t> </a:t>
            </a:r>
            <a:r>
              <a:rPr lang="en-US" sz="1200" dirty="0" err="1" smtClean="0"/>
              <a:t>thêm</a:t>
            </a:r>
            <a:r>
              <a:rPr lang="en-US" sz="1200" dirty="0" smtClean="0"/>
              <a:t> </a:t>
            </a:r>
            <a:r>
              <a:rPr lang="en-US" sz="1200" dirty="0" err="1" smtClean="0"/>
              <a:t>ký</a:t>
            </a:r>
            <a:r>
              <a:rPr lang="en-US" sz="1200" dirty="0" smtClean="0"/>
              <a:t> </a:t>
            </a:r>
            <a:r>
              <a:rPr lang="en-US" sz="1200" dirty="0" err="1" smtClean="0"/>
              <a:t>tự</a:t>
            </a:r>
            <a:r>
              <a:rPr lang="en-US" sz="1200" dirty="0" smtClean="0"/>
              <a:t> </a:t>
            </a:r>
            <a:r>
              <a:rPr lang="en-US" sz="1200" dirty="0" err="1" smtClean="0"/>
              <a:t>vừa</a:t>
            </a:r>
            <a:r>
              <a:rPr lang="en-US" sz="1200" dirty="0" smtClean="0"/>
              <a:t> </a:t>
            </a:r>
            <a:r>
              <a:rPr lang="en-US" sz="1200" dirty="0" err="1" smtClean="0"/>
              <a:t>đọc</a:t>
            </a:r>
            <a:r>
              <a:rPr lang="en-US" sz="1200" dirty="0" smtClean="0"/>
              <a:t> (</a:t>
            </a:r>
            <a:r>
              <a:rPr lang="en-US" sz="1200" b="1" u="sng" dirty="0" smtClean="0"/>
              <a:t>c</a:t>
            </a:r>
            <a:r>
              <a:rPr lang="en-US" sz="1200" dirty="0" smtClean="0"/>
              <a:t>) </a:t>
            </a:r>
            <a:r>
              <a:rPr lang="en-US" sz="1200" dirty="0" err="1" smtClean="0"/>
              <a:t>vào</a:t>
            </a:r>
            <a:r>
              <a:rPr lang="en-US" sz="1200" dirty="0" smtClean="0"/>
              <a:t> </a:t>
            </a:r>
            <a:r>
              <a:rPr lang="en-US" sz="1200" dirty="0" err="1" smtClean="0"/>
              <a:t>cuối</a:t>
            </a:r>
            <a:r>
              <a:rPr lang="en-US" sz="1200" dirty="0" smtClean="0"/>
              <a:t>.</a:t>
            </a:r>
          </a:p>
          <a:p>
            <a:endParaRPr lang="en-US" sz="1200" dirty="0" smtClean="0"/>
          </a:p>
          <a:p>
            <a:r>
              <a:rPr lang="en-US" sz="1200" dirty="0" err="1" smtClean="0"/>
              <a:t>Nếu</a:t>
            </a:r>
            <a:r>
              <a:rPr lang="en-US" sz="1200" dirty="0" smtClean="0"/>
              <a:t> </a:t>
            </a:r>
            <a:r>
              <a:rPr lang="en-US" sz="1200" dirty="0" err="1" smtClean="0"/>
              <a:t>chuỗi</a:t>
            </a:r>
            <a:r>
              <a:rPr lang="en-US" sz="1200" dirty="0" smtClean="0"/>
              <a:t> </a:t>
            </a:r>
            <a:r>
              <a:rPr lang="en-US" sz="1200" dirty="0" err="1" smtClean="0"/>
              <a:t>mới</a:t>
            </a:r>
            <a:r>
              <a:rPr lang="en-US" sz="1200" dirty="0" smtClean="0"/>
              <a:t> </a:t>
            </a:r>
            <a:r>
              <a:rPr lang="en-US" sz="1200" dirty="0" err="1" smtClean="0"/>
              <a:t>chưa</a:t>
            </a:r>
            <a:r>
              <a:rPr lang="en-US" sz="1200" dirty="0" smtClean="0"/>
              <a:t> </a:t>
            </a:r>
            <a:r>
              <a:rPr lang="en-US" sz="1200" dirty="0" err="1" smtClean="0"/>
              <a:t>có</a:t>
            </a:r>
            <a:r>
              <a:rPr lang="en-US" sz="1200" dirty="0" smtClean="0"/>
              <a:t> </a:t>
            </a:r>
            <a:r>
              <a:rPr lang="en-US" sz="1200" dirty="0" err="1" smtClean="0"/>
              <a:t>trong</a:t>
            </a:r>
            <a:r>
              <a:rPr lang="en-US" sz="1200" dirty="0" smtClean="0"/>
              <a:t> </a:t>
            </a:r>
            <a:r>
              <a:rPr lang="en-US" sz="1200" dirty="0" err="1" smtClean="0"/>
              <a:t>dict</a:t>
            </a:r>
            <a:r>
              <a:rPr lang="en-US" sz="1200" dirty="0" smtClean="0"/>
              <a:t>:</a:t>
            </a:r>
          </a:p>
          <a:p>
            <a:pPr marL="228600" indent="-228600">
              <a:buAutoNum type="arabicParenBoth"/>
            </a:pPr>
            <a:r>
              <a:rPr lang="en-US" sz="1200" dirty="0" err="1" smtClean="0"/>
              <a:t>Mã</a:t>
            </a:r>
            <a:r>
              <a:rPr lang="en-US" sz="1200" dirty="0" smtClean="0"/>
              <a:t> </a:t>
            </a:r>
            <a:r>
              <a:rPr lang="en-US" sz="1200" dirty="0" err="1" smtClean="0"/>
              <a:t>hoá</a:t>
            </a:r>
            <a:r>
              <a:rPr lang="en-US" sz="1200" dirty="0" smtClean="0"/>
              <a:t> </a:t>
            </a:r>
            <a:r>
              <a:rPr lang="en-US" sz="1200" dirty="0" err="1" smtClean="0"/>
              <a:t>chuỗi</a:t>
            </a:r>
            <a:r>
              <a:rPr lang="en-US" sz="1200" dirty="0" smtClean="0"/>
              <a:t> </a:t>
            </a:r>
            <a:r>
              <a:rPr lang="en-US" sz="1200" dirty="0" err="1" smtClean="0"/>
              <a:t>cũ</a:t>
            </a:r>
            <a:endParaRPr lang="en-US" sz="1200" dirty="0" smtClean="0"/>
          </a:p>
          <a:p>
            <a:pPr marL="228600" indent="-228600">
              <a:buAutoNum type="arabicParenBoth"/>
            </a:pPr>
            <a:r>
              <a:rPr lang="en-US" sz="1200" dirty="0" err="1" smtClean="0"/>
              <a:t>Đưa</a:t>
            </a:r>
            <a:r>
              <a:rPr lang="en-US" sz="1200" dirty="0" smtClean="0"/>
              <a:t> </a:t>
            </a:r>
            <a:r>
              <a:rPr lang="en-US" sz="1200" dirty="0" err="1" smtClean="0"/>
              <a:t>chuỗi</a:t>
            </a:r>
            <a:r>
              <a:rPr lang="en-US" sz="1200" dirty="0" smtClean="0"/>
              <a:t> </a:t>
            </a:r>
            <a:r>
              <a:rPr lang="en-US" sz="1200" dirty="0" err="1" smtClean="0"/>
              <a:t>mới</a:t>
            </a:r>
            <a:r>
              <a:rPr lang="en-US" sz="1200" dirty="0" smtClean="0"/>
              <a:t> </a:t>
            </a:r>
            <a:r>
              <a:rPr lang="en-US" sz="1200" dirty="0" err="1" smtClean="0"/>
              <a:t>vào</a:t>
            </a:r>
            <a:r>
              <a:rPr lang="en-US" sz="1200" dirty="0" smtClean="0"/>
              <a:t> </a:t>
            </a:r>
            <a:r>
              <a:rPr lang="en-US" sz="1200" dirty="0" err="1" smtClean="0"/>
              <a:t>dict</a:t>
            </a:r>
            <a:endParaRPr lang="en-US" sz="1200" dirty="0" smtClean="0"/>
          </a:p>
          <a:p>
            <a:pPr marL="228600" indent="-228600">
              <a:buAutoNum type="arabicParenBoth"/>
            </a:pPr>
            <a:r>
              <a:rPr lang="en-US" sz="1200" dirty="0" err="1" smtClean="0"/>
              <a:t>Bắt</a:t>
            </a:r>
            <a:r>
              <a:rPr lang="en-US" sz="1200" dirty="0" smtClean="0"/>
              <a:t> </a:t>
            </a:r>
            <a:r>
              <a:rPr lang="en-US" sz="1200" dirty="0" err="1" smtClean="0"/>
              <a:t>đầu</a:t>
            </a:r>
            <a:r>
              <a:rPr lang="en-US" sz="1200" dirty="0" smtClean="0"/>
              <a:t> </a:t>
            </a:r>
            <a:r>
              <a:rPr lang="en-US" sz="1200" dirty="0" err="1" smtClean="0"/>
              <a:t>đi</a:t>
            </a:r>
            <a:r>
              <a:rPr lang="en-US" sz="1200" dirty="0" smtClean="0"/>
              <a:t> </a:t>
            </a:r>
            <a:r>
              <a:rPr lang="en-US" sz="1200" dirty="0" err="1" smtClean="0"/>
              <a:t>khám</a:t>
            </a:r>
            <a:r>
              <a:rPr lang="en-US" sz="1200" dirty="0" smtClean="0"/>
              <a:t> </a:t>
            </a:r>
            <a:r>
              <a:rPr lang="en-US" sz="1200" dirty="0" err="1" smtClean="0"/>
              <a:t>phá</a:t>
            </a:r>
            <a:r>
              <a:rPr lang="en-US" sz="1200" dirty="0" smtClean="0"/>
              <a:t> </a:t>
            </a:r>
            <a:r>
              <a:rPr lang="en-US" sz="1200" dirty="0" err="1" smtClean="0"/>
              <a:t>chuỗi</a:t>
            </a:r>
            <a:r>
              <a:rPr lang="en-US" sz="1200" dirty="0" smtClean="0"/>
              <a:t> </a:t>
            </a:r>
            <a:r>
              <a:rPr lang="en-US" sz="1200" dirty="0" err="1" smtClean="0"/>
              <a:t>mới</a:t>
            </a:r>
            <a:r>
              <a:rPr lang="en-US" sz="1200" dirty="0" smtClean="0"/>
              <a:t> </a:t>
            </a:r>
            <a:r>
              <a:rPr lang="en-US" sz="1200" dirty="0" err="1" smtClean="0"/>
              <a:t>bắt</a:t>
            </a:r>
            <a:r>
              <a:rPr lang="en-US" sz="1200" dirty="0" smtClean="0"/>
              <a:t> </a:t>
            </a:r>
            <a:r>
              <a:rPr lang="en-US" sz="1200" dirty="0" err="1" smtClean="0"/>
              <a:t>đầu</a:t>
            </a:r>
            <a:r>
              <a:rPr lang="en-US" sz="1200" dirty="0" smtClean="0"/>
              <a:t> </a:t>
            </a:r>
            <a:r>
              <a:rPr lang="en-US" sz="1200" dirty="0" err="1" smtClean="0"/>
              <a:t>từ</a:t>
            </a:r>
            <a:r>
              <a:rPr lang="en-US" sz="1200" dirty="0" smtClean="0"/>
              <a:t> </a:t>
            </a:r>
            <a:r>
              <a:rPr lang="en-US" sz="1200" dirty="0" err="1" smtClean="0"/>
              <a:t>ký</a:t>
            </a:r>
            <a:r>
              <a:rPr lang="en-US" sz="1200" dirty="0" smtClean="0"/>
              <a:t> </a:t>
            </a:r>
            <a:r>
              <a:rPr lang="en-US" sz="1200" dirty="0" err="1" smtClean="0"/>
              <a:t>tự</a:t>
            </a:r>
            <a:r>
              <a:rPr lang="en-US" sz="1200" dirty="0" smtClean="0"/>
              <a:t> </a:t>
            </a:r>
            <a:r>
              <a:rPr lang="en-US" sz="1200" b="1" u="sng" dirty="0" smtClean="0"/>
              <a:t>c</a:t>
            </a:r>
            <a:endParaRPr lang="en-US" sz="1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itle 1"/>
          <p:cNvSpPr>
            <a:spLocks noGrp="1"/>
          </p:cNvSpPr>
          <p:nvPr>
            <p:ph type="title" idx="4294967295"/>
          </p:nvPr>
        </p:nvSpPr>
        <p:spPr>
          <a:xfrm>
            <a:off x="381001" y="273050"/>
            <a:ext cx="8458200" cy="707886"/>
          </a:xfrm>
        </p:spPr>
        <p:txBody>
          <a:bodyPr wrap="square">
            <a:spAutoFit/>
          </a:bodyPr>
          <a:lstStyle/>
          <a:p>
            <a:r>
              <a:rPr lang="en-US" sz="4000" dirty="0" smtClean="0"/>
              <a:t>3- </a:t>
            </a:r>
            <a:r>
              <a:rPr lang="en-US" sz="4000" dirty="0" smtClean="0">
                <a:latin typeface="Calibri" pitchFamily="34" charset="0"/>
              </a:rPr>
              <a:t>LZW Decoding: Characteristics</a:t>
            </a:r>
            <a:endParaRPr lang="en-US" sz="4000" dirty="0" smtClean="0"/>
          </a:p>
        </p:txBody>
      </p:sp>
      <p:sp>
        <p:nvSpPr>
          <p:cNvPr id="44039" name="Content Placeholder 4"/>
          <p:cNvSpPr>
            <a:spLocks/>
          </p:cNvSpPr>
          <p:nvPr/>
        </p:nvSpPr>
        <p:spPr bwMode="auto">
          <a:xfrm>
            <a:off x="304800" y="1143001"/>
            <a:ext cx="8382000" cy="4031873"/>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000" dirty="0" smtClean="0"/>
              <a:t>LZW uses dynamic dictionary, each dictionary entry  is a pair of &lt;code, </a:t>
            </a:r>
            <a:r>
              <a:rPr lang="en-US" sz="2000" dirty="0" err="1" smtClean="0"/>
              <a:t>inputSubString</a:t>
            </a:r>
            <a:r>
              <a:rPr lang="en-US" sz="2000" dirty="0" smtClean="0"/>
              <a:t>&gt;. If a code from input existed in dictionary, the corresponding substring will be written to output </a:t>
            </a:r>
            <a:r>
              <a:rPr lang="en-US" sz="2000" dirty="0" smtClean="0">
                <a:sym typeface="Wingdings" pitchFamily="2" charset="2"/>
              </a:rPr>
              <a:t> Reading a zipped code and writing its substring to output can be performed concurrently  FAST. If a code is not in dictionary, the pair &lt;code, </a:t>
            </a:r>
            <a:r>
              <a:rPr lang="en-US" sz="2000" dirty="0" err="1" smtClean="0">
                <a:sym typeface="Wingdings" pitchFamily="2" charset="2"/>
              </a:rPr>
              <a:t>newSubString</a:t>
            </a:r>
            <a:r>
              <a:rPr lang="en-US" sz="2000" dirty="0" smtClean="0">
                <a:sym typeface="Wingdings" pitchFamily="2" charset="2"/>
              </a:rPr>
              <a:t>&gt; will be put to dictionary .</a:t>
            </a:r>
            <a:endParaRPr lang="en-US" sz="2000" dirty="0" smtClean="0"/>
          </a:p>
          <a:p>
            <a:pPr marL="319088" indent="-319088" eaLnBrk="0" hangingPunct="0">
              <a:spcBef>
                <a:spcPct val="20000"/>
              </a:spcBef>
              <a:buFont typeface="Arial" charset="0"/>
              <a:buChar char="•"/>
            </a:pPr>
            <a:r>
              <a:rPr lang="en-US" sz="2000" b="1" dirty="0" smtClean="0"/>
              <a:t>Dictionary structure</a:t>
            </a:r>
          </a:p>
          <a:p>
            <a:pPr marL="319088" indent="-319088" eaLnBrk="0" hangingPunct="0">
              <a:spcBef>
                <a:spcPct val="20000"/>
              </a:spcBef>
            </a:pPr>
            <a:r>
              <a:rPr lang="en-US" sz="2000" dirty="0" smtClean="0"/>
              <a:t>    - First 256 entry in dictionary are &lt;code, ASCII character&gt;, code 0..255.</a:t>
            </a:r>
          </a:p>
          <a:p>
            <a:pPr marL="319088" indent="-319088" eaLnBrk="0" hangingPunct="0">
              <a:spcBef>
                <a:spcPct val="20000"/>
              </a:spcBef>
            </a:pPr>
            <a:r>
              <a:rPr lang="en-US" sz="2000" dirty="0" smtClean="0"/>
              <a:t>	- Followings are entries for substring of 2 characters, then 3 characters, and so on. </a:t>
            </a:r>
          </a:p>
          <a:p>
            <a:pPr marL="319088" indent="-319088" eaLnBrk="0" hangingPunct="0">
              <a:spcBef>
                <a:spcPct val="20000"/>
              </a:spcBef>
            </a:pPr>
            <a:r>
              <a:rPr lang="en-US" sz="2000" dirty="0" smtClean="0"/>
              <a:t>	 </a:t>
            </a:r>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cstate="print"/>
          <a:srcRect/>
          <a:stretch>
            <a:fillRect/>
          </a:stretch>
        </p:blipFill>
        <p:spPr bwMode="auto">
          <a:xfrm>
            <a:off x="152400" y="76200"/>
            <a:ext cx="6772275" cy="6372225"/>
          </a:xfrm>
          <a:prstGeom prst="rect">
            <a:avLst/>
          </a:prstGeom>
          <a:noFill/>
          <a:ln w="9525">
            <a:noFill/>
            <a:miter lim="800000"/>
            <a:headEnd/>
            <a:tailEnd/>
          </a:ln>
          <a:effectLst/>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44</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
        <p:nvSpPr>
          <p:cNvPr id="6" name="TextBox 5"/>
          <p:cNvSpPr txBox="1"/>
          <p:nvPr/>
        </p:nvSpPr>
        <p:spPr>
          <a:xfrm>
            <a:off x="4267200" y="3962400"/>
            <a:ext cx="2743200" cy="584775"/>
          </a:xfrm>
          <a:prstGeom prst="rect">
            <a:avLst/>
          </a:prstGeom>
          <a:solidFill>
            <a:srgbClr val="FFFF00"/>
          </a:solidFill>
        </p:spPr>
        <p:txBody>
          <a:bodyPr wrap="square" rtlCol="0">
            <a:spAutoFit/>
          </a:bodyPr>
          <a:lstStyle/>
          <a:p>
            <a:r>
              <a:rPr lang="en-US" sz="1600" dirty="0" err="1" smtClean="0"/>
              <a:t>Khởi</a:t>
            </a:r>
            <a:r>
              <a:rPr lang="en-US" sz="1600" dirty="0" smtClean="0"/>
              <a:t> </a:t>
            </a:r>
            <a:r>
              <a:rPr lang="en-US" sz="1600" dirty="0" err="1" smtClean="0"/>
              <a:t>tạo</a:t>
            </a:r>
            <a:r>
              <a:rPr lang="en-US" sz="1600" dirty="0" smtClean="0"/>
              <a:t> </a:t>
            </a:r>
            <a:r>
              <a:rPr lang="en-US" sz="1600" dirty="0" err="1" smtClean="0"/>
              <a:t>dict</a:t>
            </a:r>
            <a:r>
              <a:rPr lang="en-US" sz="1600" dirty="0" smtClean="0"/>
              <a:t> </a:t>
            </a:r>
            <a:r>
              <a:rPr lang="en-US" sz="1600" dirty="0" err="1" smtClean="0"/>
              <a:t>cho</a:t>
            </a:r>
            <a:r>
              <a:rPr lang="en-US" sz="1600" dirty="0" smtClean="0"/>
              <a:t> 256 </a:t>
            </a:r>
            <a:r>
              <a:rPr lang="en-US" sz="1600" dirty="0" err="1" smtClean="0"/>
              <a:t>ký</a:t>
            </a:r>
            <a:r>
              <a:rPr lang="en-US" sz="1600" dirty="0" smtClean="0"/>
              <a:t> </a:t>
            </a:r>
            <a:r>
              <a:rPr lang="en-US" sz="1600" dirty="0" err="1" smtClean="0"/>
              <a:t>tự</a:t>
            </a:r>
            <a:r>
              <a:rPr lang="en-US" sz="1600" dirty="0" smtClean="0"/>
              <a:t> </a:t>
            </a:r>
            <a:r>
              <a:rPr lang="en-US" sz="1600" dirty="0" err="1" smtClean="0"/>
              <a:t>của</a:t>
            </a:r>
            <a:r>
              <a:rPr lang="en-US" sz="1600" dirty="0" smtClean="0"/>
              <a:t> </a:t>
            </a:r>
            <a:r>
              <a:rPr lang="en-US" sz="1600" dirty="0" err="1" smtClean="0"/>
              <a:t>bảng</a:t>
            </a:r>
            <a:r>
              <a:rPr lang="en-US" sz="1600" dirty="0" smtClean="0"/>
              <a:t> </a:t>
            </a:r>
            <a:r>
              <a:rPr lang="en-US" sz="1600" dirty="0" err="1" smtClean="0"/>
              <a:t>mã</a:t>
            </a:r>
            <a:r>
              <a:rPr lang="en-US" sz="1600" dirty="0" smtClean="0"/>
              <a:t> ASCII</a:t>
            </a:r>
            <a:endParaRPr lang="en-US" sz="1600" dirty="0"/>
          </a:p>
        </p:txBody>
      </p:sp>
      <p:sp>
        <p:nvSpPr>
          <p:cNvPr id="7" name="TextBox 6"/>
          <p:cNvSpPr txBox="1"/>
          <p:nvPr/>
        </p:nvSpPr>
        <p:spPr>
          <a:xfrm>
            <a:off x="4953000" y="4977825"/>
            <a:ext cx="3352800" cy="338554"/>
          </a:xfrm>
          <a:prstGeom prst="rect">
            <a:avLst/>
          </a:prstGeom>
          <a:solidFill>
            <a:srgbClr val="FFFF00"/>
          </a:solidFill>
        </p:spPr>
        <p:txBody>
          <a:bodyPr wrap="square" rtlCol="0">
            <a:spAutoFit/>
          </a:bodyPr>
          <a:lstStyle/>
          <a:p>
            <a:r>
              <a:rPr lang="en-US" sz="1600" dirty="0" err="1" smtClean="0"/>
              <a:t>Thêm</a:t>
            </a:r>
            <a:r>
              <a:rPr lang="en-US" sz="1600" dirty="0" smtClean="0"/>
              <a:t> </a:t>
            </a:r>
            <a:r>
              <a:rPr lang="en-US" sz="1600" dirty="0" err="1" smtClean="0"/>
              <a:t>vào</a:t>
            </a:r>
            <a:r>
              <a:rPr lang="en-US" sz="1600" dirty="0" smtClean="0"/>
              <a:t> </a:t>
            </a:r>
            <a:r>
              <a:rPr lang="en-US" sz="1600" dirty="0" err="1" smtClean="0"/>
              <a:t>dict</a:t>
            </a:r>
            <a:r>
              <a:rPr lang="en-US" sz="1600" dirty="0" smtClean="0"/>
              <a:t> </a:t>
            </a:r>
            <a:r>
              <a:rPr lang="en-US" sz="1600" dirty="0" err="1" smtClean="0"/>
              <a:t>một</a:t>
            </a:r>
            <a:r>
              <a:rPr lang="en-US" sz="1600" dirty="0" smtClean="0"/>
              <a:t> </a:t>
            </a:r>
            <a:r>
              <a:rPr lang="en-US" sz="1600" dirty="0" err="1" smtClean="0"/>
              <a:t>chuỗi</a:t>
            </a:r>
            <a:r>
              <a:rPr lang="en-US" sz="1600" dirty="0" smtClean="0"/>
              <a:t> con</a:t>
            </a:r>
            <a:endParaRPr lang="en-US" sz="1600" dirty="0"/>
          </a:p>
        </p:txBody>
      </p:sp>
      <p:sp>
        <p:nvSpPr>
          <p:cNvPr id="9" name="TextBox 8"/>
          <p:cNvSpPr txBox="1"/>
          <p:nvPr/>
        </p:nvSpPr>
        <p:spPr>
          <a:xfrm>
            <a:off x="4800600" y="5833646"/>
            <a:ext cx="4114800" cy="338554"/>
          </a:xfrm>
          <a:prstGeom prst="rect">
            <a:avLst/>
          </a:prstGeom>
          <a:solidFill>
            <a:srgbClr val="FFFF00"/>
          </a:solidFill>
        </p:spPr>
        <p:txBody>
          <a:bodyPr wrap="square" rtlCol="0">
            <a:spAutoFit/>
          </a:bodyPr>
          <a:lstStyle/>
          <a:p>
            <a:r>
              <a:rPr lang="en-US" sz="1600" dirty="0" err="1" smtClean="0"/>
              <a:t>Thêm</a:t>
            </a:r>
            <a:r>
              <a:rPr lang="en-US" sz="1600" dirty="0" smtClean="0"/>
              <a:t> 1 </a:t>
            </a:r>
            <a:r>
              <a:rPr lang="en-US" sz="1600" dirty="0" err="1" smtClean="0"/>
              <a:t>chuỗi</a:t>
            </a:r>
            <a:r>
              <a:rPr lang="en-US" sz="1600" dirty="0" smtClean="0"/>
              <a:t> con </a:t>
            </a:r>
            <a:r>
              <a:rPr lang="en-US" sz="1600" dirty="0" err="1" smtClean="0"/>
              <a:t>vào</a:t>
            </a:r>
            <a:r>
              <a:rPr lang="en-US" sz="1600" dirty="0" smtClean="0"/>
              <a:t> </a:t>
            </a:r>
            <a:r>
              <a:rPr lang="en-US" sz="1600" dirty="0" err="1" smtClean="0"/>
              <a:t>kết</a:t>
            </a:r>
            <a:r>
              <a:rPr lang="en-US" sz="1600" dirty="0" smtClean="0"/>
              <a:t> </a:t>
            </a:r>
            <a:r>
              <a:rPr lang="en-US" sz="1600" dirty="0" err="1" smtClean="0"/>
              <a:t>quả</a:t>
            </a:r>
            <a:r>
              <a:rPr lang="en-US" sz="1600" dirty="0" smtClean="0"/>
              <a:t> </a:t>
            </a:r>
            <a:r>
              <a:rPr lang="en-US" sz="1600" dirty="0" err="1" smtClean="0"/>
              <a:t>giải</a:t>
            </a:r>
            <a:r>
              <a:rPr lang="en-US" sz="1600" dirty="0" smtClean="0"/>
              <a:t> </a:t>
            </a:r>
            <a:r>
              <a:rPr lang="en-US" sz="1600" dirty="0" err="1" smtClean="0"/>
              <a:t>nén</a:t>
            </a:r>
            <a:endParaRPr lang="en-US" sz="1600" dirty="0"/>
          </a:p>
        </p:txBody>
      </p:sp>
      <p:sp>
        <p:nvSpPr>
          <p:cNvPr id="10" name="TextBox 9"/>
          <p:cNvSpPr txBox="1"/>
          <p:nvPr/>
        </p:nvSpPr>
        <p:spPr>
          <a:xfrm>
            <a:off x="5334000" y="1607403"/>
            <a:ext cx="2743200" cy="830997"/>
          </a:xfrm>
          <a:prstGeom prst="rect">
            <a:avLst/>
          </a:prstGeom>
          <a:solidFill>
            <a:srgbClr val="FFFF00"/>
          </a:solidFill>
        </p:spPr>
        <p:txBody>
          <a:bodyPr wrap="square" rtlCol="0">
            <a:spAutoFit/>
          </a:bodyPr>
          <a:lstStyle/>
          <a:p>
            <a:r>
              <a:rPr lang="en-US" sz="1200" dirty="0" smtClean="0"/>
              <a:t>// </a:t>
            </a:r>
            <a:r>
              <a:rPr lang="en-US" sz="1200" dirty="0" err="1" smtClean="0"/>
              <a:t>Từ</a:t>
            </a:r>
            <a:r>
              <a:rPr lang="en-US" sz="1200" dirty="0" smtClean="0"/>
              <a:t> </a:t>
            </a:r>
            <a:r>
              <a:rPr lang="en-US" sz="1200" dirty="0" err="1" smtClean="0"/>
              <a:t>điểm</a:t>
            </a:r>
            <a:r>
              <a:rPr lang="en-US" sz="1200" dirty="0" smtClean="0"/>
              <a:t> </a:t>
            </a:r>
            <a:r>
              <a:rPr lang="en-US" sz="1200" dirty="0" err="1" smtClean="0"/>
              <a:t>giải</a:t>
            </a:r>
            <a:r>
              <a:rPr lang="en-US" sz="1200" dirty="0" smtClean="0"/>
              <a:t> </a:t>
            </a:r>
            <a:r>
              <a:rPr lang="en-US" sz="1200" dirty="0" err="1" smtClean="0"/>
              <a:t>mã</a:t>
            </a:r>
            <a:endParaRPr lang="en-US" sz="1200" dirty="0" smtClean="0"/>
          </a:p>
          <a:p>
            <a:r>
              <a:rPr lang="en-US" sz="1200" dirty="0" smtClean="0"/>
              <a:t>// </a:t>
            </a:r>
            <a:r>
              <a:rPr lang="en-US" sz="1200" dirty="0" err="1" smtClean="0"/>
              <a:t>Chuỗi</a:t>
            </a:r>
            <a:r>
              <a:rPr lang="en-US" sz="1200" dirty="0" smtClean="0"/>
              <a:t> </a:t>
            </a:r>
            <a:r>
              <a:rPr lang="en-US" sz="1200" dirty="0" err="1" smtClean="0"/>
              <a:t>kết</a:t>
            </a:r>
            <a:r>
              <a:rPr lang="en-US" sz="1200" dirty="0" smtClean="0"/>
              <a:t> </a:t>
            </a:r>
            <a:r>
              <a:rPr lang="en-US" sz="1200" dirty="0" err="1" smtClean="0"/>
              <a:t>quả</a:t>
            </a:r>
            <a:r>
              <a:rPr lang="en-US" sz="1200" dirty="0" smtClean="0"/>
              <a:t> </a:t>
            </a:r>
            <a:r>
              <a:rPr lang="en-US" sz="1200" dirty="0" err="1" smtClean="0"/>
              <a:t>giải</a:t>
            </a:r>
            <a:r>
              <a:rPr lang="en-US" sz="1200" dirty="0" smtClean="0"/>
              <a:t> </a:t>
            </a:r>
            <a:r>
              <a:rPr lang="en-US" sz="1200" dirty="0" err="1" smtClean="0"/>
              <a:t>mã</a:t>
            </a:r>
            <a:endParaRPr lang="en-US" sz="1200" dirty="0" smtClean="0"/>
          </a:p>
          <a:p>
            <a:r>
              <a:rPr lang="en-US" sz="1200" dirty="0" smtClean="0"/>
              <a:t>// </a:t>
            </a:r>
            <a:r>
              <a:rPr lang="en-US" sz="1200" dirty="0" err="1" smtClean="0"/>
              <a:t>Chuỗi</a:t>
            </a:r>
            <a:r>
              <a:rPr lang="en-US" sz="1200" dirty="0" smtClean="0"/>
              <a:t> 2 </a:t>
            </a:r>
            <a:r>
              <a:rPr lang="en-US" sz="1200" dirty="0" err="1" smtClean="0"/>
              <a:t>ký</a:t>
            </a:r>
            <a:r>
              <a:rPr lang="en-US" sz="1200" dirty="0" smtClean="0"/>
              <a:t> </a:t>
            </a:r>
            <a:r>
              <a:rPr lang="en-US" sz="1200" dirty="0" err="1" smtClean="0"/>
              <a:t>tự</a:t>
            </a:r>
            <a:r>
              <a:rPr lang="en-US" sz="1200" dirty="0" smtClean="0"/>
              <a:t> </a:t>
            </a:r>
            <a:r>
              <a:rPr lang="en-US" sz="1200" dirty="0" err="1" smtClean="0"/>
              <a:t>có</a:t>
            </a:r>
            <a:r>
              <a:rPr lang="en-US" sz="1200" dirty="0" smtClean="0"/>
              <a:t> </a:t>
            </a:r>
            <a:r>
              <a:rPr lang="en-US" sz="1200" dirty="0" err="1" smtClean="0"/>
              <a:t>mã</a:t>
            </a:r>
            <a:r>
              <a:rPr lang="en-US" sz="1200" dirty="0" smtClean="0"/>
              <a:t> &gt; 255</a:t>
            </a:r>
          </a:p>
          <a:p>
            <a:r>
              <a:rPr lang="en-US" sz="1200" dirty="0" smtClean="0"/>
              <a:t>// </a:t>
            </a:r>
            <a:r>
              <a:rPr lang="en-US" sz="1200" dirty="0" err="1" smtClean="0"/>
              <a:t>Đã</a:t>
            </a:r>
            <a:r>
              <a:rPr lang="en-US" sz="1200" dirty="0" smtClean="0"/>
              <a:t> </a:t>
            </a:r>
            <a:r>
              <a:rPr lang="en-US" sz="1200" dirty="0" err="1" smtClean="0"/>
              <a:t>giải</a:t>
            </a:r>
            <a:r>
              <a:rPr lang="en-US" sz="1200" dirty="0" smtClean="0"/>
              <a:t> </a:t>
            </a:r>
            <a:r>
              <a:rPr lang="en-US" sz="1200" dirty="0" err="1" smtClean="0"/>
              <a:t>mã</a:t>
            </a:r>
            <a:r>
              <a:rPr lang="en-US" sz="1200" dirty="0" smtClean="0"/>
              <a:t> </a:t>
            </a:r>
            <a:r>
              <a:rPr lang="en-US" sz="1200" dirty="0" err="1" smtClean="0"/>
              <a:t>xong</a:t>
            </a:r>
            <a:r>
              <a:rPr lang="en-US" sz="1200" dirty="0" smtClean="0"/>
              <a:t> </a:t>
            </a:r>
            <a:r>
              <a:rPr lang="en-US" sz="1200" dirty="0" err="1" smtClean="0"/>
              <a:t>chưa</a:t>
            </a:r>
            <a:r>
              <a:rPr lang="en-US" sz="1200" dirty="0" smtClean="0"/>
              <a:t>?</a:t>
            </a:r>
            <a:endParaRPr lang="en-US" sz="1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cstate="print"/>
          <a:srcRect/>
          <a:stretch>
            <a:fillRect/>
          </a:stretch>
        </p:blipFill>
        <p:spPr bwMode="auto">
          <a:xfrm>
            <a:off x="304800" y="159584"/>
            <a:ext cx="6858000" cy="6538832"/>
          </a:xfrm>
          <a:prstGeom prst="rect">
            <a:avLst/>
          </a:prstGeom>
          <a:noFill/>
          <a:ln w="9525">
            <a:noFill/>
            <a:miter lim="800000"/>
            <a:headEnd/>
            <a:tailEnd/>
          </a:ln>
          <a:effectLst/>
        </p:spPr>
      </p:pic>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45</a:t>
            </a:fld>
            <a:endParaRPr lang="en-US" sz="1400" b="1">
              <a:solidFill>
                <a:srgbClr val="FFFFFF"/>
              </a:solidFill>
            </a:endParaRPr>
          </a:p>
        </p:txBody>
      </p:sp>
      <p:sp>
        <p:nvSpPr>
          <p:cNvPr id="43014" name="Title 1"/>
          <p:cNvSpPr>
            <a:spLocks/>
          </p:cNvSpPr>
          <p:nvPr/>
        </p:nvSpPr>
        <p:spPr bwMode="auto">
          <a:xfrm>
            <a:off x="4419600" y="528935"/>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
        <p:nvSpPr>
          <p:cNvPr id="6" name="TextBox 5"/>
          <p:cNvSpPr txBox="1"/>
          <p:nvPr/>
        </p:nvSpPr>
        <p:spPr>
          <a:xfrm>
            <a:off x="5943600" y="118646"/>
            <a:ext cx="2743200" cy="338554"/>
          </a:xfrm>
          <a:prstGeom prst="rect">
            <a:avLst/>
          </a:prstGeom>
          <a:noFill/>
        </p:spPr>
        <p:txBody>
          <a:bodyPr wrap="square" rtlCol="0">
            <a:spAutoFit/>
          </a:bodyPr>
          <a:lstStyle/>
          <a:p>
            <a:r>
              <a:rPr lang="en-US" sz="1600" dirty="0" smtClean="0"/>
              <a:t>Input= </a:t>
            </a:r>
            <a:r>
              <a:rPr lang="en-US" sz="1600" dirty="0" err="1" smtClean="0"/>
              <a:t>mảng</a:t>
            </a:r>
            <a:r>
              <a:rPr lang="en-US" sz="1600" dirty="0" smtClean="0"/>
              <a:t> </a:t>
            </a:r>
            <a:r>
              <a:rPr lang="en-US" sz="1600" dirty="0" err="1" smtClean="0"/>
              <a:t>các</a:t>
            </a:r>
            <a:r>
              <a:rPr lang="en-US" sz="1600" dirty="0" smtClean="0"/>
              <a:t> </a:t>
            </a:r>
            <a:r>
              <a:rPr lang="en-US" sz="1600" dirty="0" err="1" smtClean="0"/>
              <a:t>mã</a:t>
            </a:r>
            <a:endParaRPr lang="en-US" sz="1600" dirty="0"/>
          </a:p>
        </p:txBody>
      </p:sp>
      <p:sp>
        <p:nvSpPr>
          <p:cNvPr id="7" name="TextBox 6"/>
          <p:cNvSpPr txBox="1"/>
          <p:nvPr/>
        </p:nvSpPr>
        <p:spPr>
          <a:xfrm>
            <a:off x="7162800" y="1219200"/>
            <a:ext cx="1828800" cy="461665"/>
          </a:xfrm>
          <a:prstGeom prst="rect">
            <a:avLst/>
          </a:prstGeom>
          <a:solidFill>
            <a:srgbClr val="FFFF00"/>
          </a:solidFill>
        </p:spPr>
        <p:txBody>
          <a:bodyPr wrap="square" rtlCol="0">
            <a:spAutoFit/>
          </a:bodyPr>
          <a:lstStyle/>
          <a:p>
            <a:r>
              <a:rPr lang="en-US" sz="1200" dirty="0" err="1" smtClean="0"/>
              <a:t>Giải</a:t>
            </a:r>
            <a:r>
              <a:rPr lang="en-US" sz="1200" dirty="0" smtClean="0"/>
              <a:t> </a:t>
            </a:r>
            <a:r>
              <a:rPr lang="en-US" sz="1200" dirty="0" err="1" smtClean="0"/>
              <a:t>nén</a:t>
            </a:r>
            <a:r>
              <a:rPr lang="en-US" sz="1200" dirty="0" smtClean="0"/>
              <a:t> </a:t>
            </a:r>
            <a:r>
              <a:rPr lang="en-US" sz="1200" dirty="0" err="1" smtClean="0"/>
              <a:t>mã</a:t>
            </a:r>
            <a:r>
              <a:rPr lang="en-US" sz="1200" dirty="0" smtClean="0"/>
              <a:t> </a:t>
            </a:r>
            <a:r>
              <a:rPr lang="en-US" sz="1200" dirty="0" err="1" smtClean="0"/>
              <a:t>đầu</a:t>
            </a:r>
            <a:r>
              <a:rPr lang="en-US" sz="1200" dirty="0" smtClean="0"/>
              <a:t> </a:t>
            </a:r>
            <a:r>
              <a:rPr lang="en-US" sz="1200" dirty="0" err="1" smtClean="0"/>
              <a:t>tiên</a:t>
            </a:r>
            <a:r>
              <a:rPr lang="en-US" sz="1200" dirty="0" smtClean="0"/>
              <a:t>, </a:t>
            </a:r>
            <a:r>
              <a:rPr lang="en-US" sz="1200" dirty="0" err="1" smtClean="0"/>
              <a:t>vị</a:t>
            </a:r>
            <a:r>
              <a:rPr lang="en-US" sz="1200" dirty="0" smtClean="0"/>
              <a:t> </a:t>
            </a:r>
            <a:r>
              <a:rPr lang="en-US" sz="1200" dirty="0" err="1" smtClean="0"/>
              <a:t>trí</a:t>
            </a:r>
            <a:r>
              <a:rPr lang="en-US" sz="1200" dirty="0" smtClean="0"/>
              <a:t> 0 </a:t>
            </a:r>
            <a:r>
              <a:rPr lang="en-US" sz="1200" dirty="0" smtClean="0">
                <a:sym typeface="Wingdings" pitchFamily="2" charset="2"/>
              </a:rPr>
              <a:t> ASCII character</a:t>
            </a:r>
            <a:endParaRPr lang="en-US" sz="1200" dirty="0"/>
          </a:p>
        </p:txBody>
      </p:sp>
      <p:sp>
        <p:nvSpPr>
          <p:cNvPr id="9" name="TextBox 8"/>
          <p:cNvSpPr txBox="1"/>
          <p:nvPr/>
        </p:nvSpPr>
        <p:spPr>
          <a:xfrm>
            <a:off x="3581400" y="2205335"/>
            <a:ext cx="2743200" cy="461665"/>
          </a:xfrm>
          <a:prstGeom prst="rect">
            <a:avLst/>
          </a:prstGeom>
          <a:noFill/>
        </p:spPr>
        <p:txBody>
          <a:bodyPr wrap="square" rtlCol="0">
            <a:spAutoFit/>
          </a:bodyPr>
          <a:lstStyle/>
          <a:p>
            <a:r>
              <a:rPr lang="en-US" sz="1200" dirty="0" smtClean="0"/>
              <a:t>// </a:t>
            </a:r>
            <a:r>
              <a:rPr lang="en-US" sz="1200" dirty="0" err="1" smtClean="0"/>
              <a:t>Chuỗi</a:t>
            </a:r>
            <a:r>
              <a:rPr lang="en-US" sz="1200" dirty="0" smtClean="0"/>
              <a:t> con </a:t>
            </a:r>
            <a:r>
              <a:rPr lang="en-US" sz="1200" dirty="0" err="1" smtClean="0"/>
              <a:t>đã</a:t>
            </a:r>
            <a:r>
              <a:rPr lang="en-US" sz="1200" dirty="0" smtClean="0"/>
              <a:t> </a:t>
            </a:r>
            <a:r>
              <a:rPr lang="en-US" sz="1200" dirty="0" err="1" smtClean="0"/>
              <a:t>giải</a:t>
            </a:r>
            <a:r>
              <a:rPr lang="en-US" sz="1200" dirty="0" smtClean="0"/>
              <a:t> </a:t>
            </a:r>
            <a:r>
              <a:rPr lang="en-US" sz="1200" dirty="0" err="1" smtClean="0"/>
              <a:t>nén</a:t>
            </a:r>
            <a:r>
              <a:rPr lang="en-US" sz="1200" dirty="0" smtClean="0"/>
              <a:t> </a:t>
            </a:r>
            <a:r>
              <a:rPr lang="en-US" sz="1200" dirty="0" err="1" smtClean="0"/>
              <a:t>hiện</a:t>
            </a:r>
            <a:r>
              <a:rPr lang="en-US" sz="1200" dirty="0" smtClean="0"/>
              <a:t> </a:t>
            </a:r>
            <a:r>
              <a:rPr lang="en-US" sz="1200" dirty="0" err="1" smtClean="0"/>
              <a:t>hành</a:t>
            </a:r>
            <a:endParaRPr lang="en-US" sz="1200" dirty="0" smtClean="0"/>
          </a:p>
          <a:p>
            <a:r>
              <a:rPr lang="en-US" sz="1200" dirty="0" smtClean="0"/>
              <a:t>// </a:t>
            </a:r>
            <a:r>
              <a:rPr lang="en-US" sz="1200" dirty="0" err="1" smtClean="0"/>
              <a:t>Đi</a:t>
            </a:r>
            <a:r>
              <a:rPr lang="en-US" sz="1200" dirty="0" smtClean="0"/>
              <a:t> </a:t>
            </a:r>
            <a:r>
              <a:rPr lang="en-US" sz="1200" dirty="0" err="1" smtClean="0"/>
              <a:t>từ</a:t>
            </a:r>
            <a:r>
              <a:rPr lang="en-US" sz="1200" dirty="0" smtClean="0"/>
              <a:t> </a:t>
            </a:r>
            <a:r>
              <a:rPr lang="en-US" sz="1200" dirty="0" err="1" smtClean="0"/>
              <a:t>mã</a:t>
            </a:r>
            <a:r>
              <a:rPr lang="en-US" sz="1200" dirty="0" smtClean="0"/>
              <a:t> ở </a:t>
            </a:r>
            <a:r>
              <a:rPr lang="en-US" sz="1200" dirty="0" err="1" smtClean="0"/>
              <a:t>vị</a:t>
            </a:r>
            <a:r>
              <a:rPr lang="en-US" sz="1200" dirty="0" smtClean="0"/>
              <a:t> </a:t>
            </a:r>
            <a:r>
              <a:rPr lang="en-US" sz="1200" dirty="0" err="1" smtClean="0"/>
              <a:t>trí</a:t>
            </a:r>
            <a:r>
              <a:rPr lang="en-US" sz="1200" dirty="0" smtClean="0"/>
              <a:t> 1</a:t>
            </a:r>
            <a:endParaRPr lang="en-US" sz="1200" dirty="0"/>
          </a:p>
        </p:txBody>
      </p:sp>
      <p:sp>
        <p:nvSpPr>
          <p:cNvPr id="10" name="TextBox 9"/>
          <p:cNvSpPr txBox="1"/>
          <p:nvPr/>
        </p:nvSpPr>
        <p:spPr>
          <a:xfrm>
            <a:off x="5105400" y="3200400"/>
            <a:ext cx="3429000" cy="461665"/>
          </a:xfrm>
          <a:prstGeom prst="rect">
            <a:avLst/>
          </a:prstGeom>
          <a:solidFill>
            <a:srgbClr val="FFFF00"/>
          </a:solidFill>
        </p:spPr>
        <p:txBody>
          <a:bodyPr wrap="square" rtlCol="0">
            <a:spAutoFit/>
          </a:bodyPr>
          <a:lstStyle/>
          <a:p>
            <a:r>
              <a:rPr lang="en-US" sz="1200" dirty="0" err="1" smtClean="0"/>
              <a:t>Giải</a:t>
            </a:r>
            <a:r>
              <a:rPr lang="en-US" sz="1200" dirty="0" smtClean="0"/>
              <a:t> </a:t>
            </a:r>
            <a:r>
              <a:rPr lang="en-US" sz="1200" dirty="0" err="1" smtClean="0"/>
              <a:t>nén</a:t>
            </a:r>
            <a:r>
              <a:rPr lang="en-US" sz="1200" dirty="0" smtClean="0"/>
              <a:t> </a:t>
            </a:r>
            <a:r>
              <a:rPr lang="en-US" sz="1200" dirty="0" err="1" smtClean="0"/>
              <a:t>mã</a:t>
            </a:r>
            <a:r>
              <a:rPr lang="en-US" sz="1200" dirty="0" smtClean="0"/>
              <a:t> </a:t>
            </a:r>
            <a:r>
              <a:rPr lang="en-US" sz="1200" dirty="0" err="1" smtClean="0"/>
              <a:t>thứ</a:t>
            </a:r>
            <a:r>
              <a:rPr lang="en-US" sz="1200" dirty="0" smtClean="0"/>
              <a:t> </a:t>
            </a:r>
            <a:r>
              <a:rPr lang="en-US" sz="1200" dirty="0" err="1" smtClean="0"/>
              <a:t>i</a:t>
            </a:r>
            <a:r>
              <a:rPr lang="en-US" sz="1200" dirty="0" smtClean="0"/>
              <a:t> </a:t>
            </a:r>
            <a:r>
              <a:rPr lang="en-US" sz="1200" dirty="0" smtClean="0">
                <a:sym typeface="Wingdings" pitchFamily="2" charset="2"/>
              </a:rPr>
              <a:t> entry (</a:t>
            </a:r>
            <a:r>
              <a:rPr lang="en-US" sz="1200" dirty="0" err="1" smtClean="0">
                <a:sym typeface="Wingdings" pitchFamily="2" charset="2"/>
              </a:rPr>
              <a:t>chuỗi</a:t>
            </a:r>
            <a:r>
              <a:rPr lang="en-US" sz="1200" dirty="0" smtClean="0">
                <a:sym typeface="Wingdings" pitchFamily="2" charset="2"/>
              </a:rPr>
              <a:t> con) </a:t>
            </a:r>
            <a:r>
              <a:rPr lang="en-US" sz="1200" dirty="0" err="1" smtClean="0">
                <a:sym typeface="Wingdings" pitchFamily="2" charset="2"/>
              </a:rPr>
              <a:t>đưa</a:t>
            </a:r>
            <a:r>
              <a:rPr lang="en-US" sz="1200" dirty="0" smtClean="0">
                <a:sym typeface="Wingdings" pitchFamily="2" charset="2"/>
              </a:rPr>
              <a:t> </a:t>
            </a:r>
            <a:r>
              <a:rPr lang="en-US" sz="1200" dirty="0" err="1" smtClean="0">
                <a:sym typeface="Wingdings" pitchFamily="2" charset="2"/>
              </a:rPr>
              <a:t>vào</a:t>
            </a:r>
            <a:r>
              <a:rPr lang="en-US" sz="1200" dirty="0" smtClean="0">
                <a:sym typeface="Wingdings" pitchFamily="2" charset="2"/>
              </a:rPr>
              <a:t> </a:t>
            </a:r>
            <a:r>
              <a:rPr lang="en-US" sz="1200" dirty="0" err="1" smtClean="0">
                <a:sym typeface="Wingdings" pitchFamily="2" charset="2"/>
              </a:rPr>
              <a:t>kết</a:t>
            </a:r>
            <a:r>
              <a:rPr lang="en-US" sz="1200" dirty="0" smtClean="0">
                <a:sym typeface="Wingdings" pitchFamily="2" charset="2"/>
              </a:rPr>
              <a:t> </a:t>
            </a:r>
            <a:r>
              <a:rPr lang="en-US" sz="1200" dirty="0" err="1" smtClean="0">
                <a:sym typeface="Wingdings" pitchFamily="2" charset="2"/>
              </a:rPr>
              <a:t>quả</a:t>
            </a:r>
            <a:r>
              <a:rPr lang="en-US" sz="1200" dirty="0" smtClean="0">
                <a:sym typeface="Wingdings" pitchFamily="2" charset="2"/>
              </a:rPr>
              <a:t> </a:t>
            </a:r>
            <a:r>
              <a:rPr lang="en-US" sz="1200" dirty="0" err="1" smtClean="0">
                <a:sym typeface="Wingdings" pitchFamily="2" charset="2"/>
              </a:rPr>
              <a:t>giải</a:t>
            </a:r>
            <a:r>
              <a:rPr lang="en-US" sz="1200" dirty="0" smtClean="0">
                <a:sym typeface="Wingdings" pitchFamily="2" charset="2"/>
              </a:rPr>
              <a:t> </a:t>
            </a:r>
            <a:r>
              <a:rPr lang="en-US" sz="1200" dirty="0" err="1" smtClean="0">
                <a:sym typeface="Wingdings" pitchFamily="2" charset="2"/>
              </a:rPr>
              <a:t>mã</a:t>
            </a:r>
            <a:r>
              <a:rPr lang="en-US" sz="1200" dirty="0" smtClean="0">
                <a:sym typeface="Wingdings" pitchFamily="2" charset="2"/>
              </a:rPr>
              <a:t> </a:t>
            </a:r>
            <a:r>
              <a:rPr lang="en-US" sz="1200" dirty="0" err="1" smtClean="0">
                <a:sym typeface="Wingdings" pitchFamily="2" charset="2"/>
              </a:rPr>
              <a:t>hiện</a:t>
            </a:r>
            <a:r>
              <a:rPr lang="en-US" sz="1200" dirty="0" smtClean="0">
                <a:sym typeface="Wingdings" pitchFamily="2" charset="2"/>
              </a:rPr>
              <a:t> </a:t>
            </a:r>
            <a:r>
              <a:rPr lang="en-US" sz="1200" dirty="0" err="1" smtClean="0">
                <a:sym typeface="Wingdings" pitchFamily="2" charset="2"/>
              </a:rPr>
              <a:t>hành</a:t>
            </a:r>
            <a:endParaRPr lang="en-US" sz="1200" dirty="0"/>
          </a:p>
        </p:txBody>
      </p:sp>
      <p:sp>
        <p:nvSpPr>
          <p:cNvPr id="11" name="TextBox 10"/>
          <p:cNvSpPr txBox="1"/>
          <p:nvPr/>
        </p:nvSpPr>
        <p:spPr>
          <a:xfrm>
            <a:off x="5181600" y="4274403"/>
            <a:ext cx="3429000" cy="830997"/>
          </a:xfrm>
          <a:prstGeom prst="rect">
            <a:avLst/>
          </a:prstGeom>
          <a:solidFill>
            <a:srgbClr val="FFFF00"/>
          </a:solidFill>
        </p:spPr>
        <p:txBody>
          <a:bodyPr wrap="square" rtlCol="0">
            <a:spAutoFit/>
          </a:bodyPr>
          <a:lstStyle/>
          <a:p>
            <a:r>
              <a:rPr lang="en-US" sz="1200" dirty="0" err="1" smtClean="0"/>
              <a:t>Chuỗi</a:t>
            </a:r>
            <a:r>
              <a:rPr lang="en-US" sz="1200" dirty="0" smtClean="0"/>
              <a:t> con </a:t>
            </a:r>
            <a:r>
              <a:rPr lang="en-US" sz="1200" dirty="0" err="1" smtClean="0"/>
              <a:t>mới</a:t>
            </a:r>
            <a:r>
              <a:rPr lang="en-US" sz="1200" dirty="0" smtClean="0"/>
              <a:t> = </a:t>
            </a:r>
            <a:r>
              <a:rPr lang="en-US" sz="1200" dirty="0" err="1" smtClean="0"/>
              <a:t>chuỗi</a:t>
            </a:r>
            <a:r>
              <a:rPr lang="en-US" sz="1200" dirty="0" smtClean="0"/>
              <a:t> con </a:t>
            </a:r>
            <a:r>
              <a:rPr lang="en-US" sz="1200" dirty="0" err="1" smtClean="0"/>
              <a:t>cũ</a:t>
            </a:r>
            <a:r>
              <a:rPr lang="en-US" sz="1200" dirty="0" smtClean="0"/>
              <a:t> </a:t>
            </a:r>
            <a:r>
              <a:rPr lang="en-US" sz="1200" dirty="0" err="1" smtClean="0"/>
              <a:t>nối</a:t>
            </a:r>
            <a:r>
              <a:rPr lang="en-US" sz="1200" dirty="0" smtClean="0"/>
              <a:t> </a:t>
            </a:r>
            <a:r>
              <a:rPr lang="en-US" sz="1200" dirty="0" err="1" smtClean="0"/>
              <a:t>thêm</a:t>
            </a:r>
            <a:r>
              <a:rPr lang="en-US" sz="1200" dirty="0" smtClean="0"/>
              <a:t> </a:t>
            </a:r>
            <a:r>
              <a:rPr lang="en-US" sz="1200" dirty="0" err="1" smtClean="0"/>
              <a:t>ký</a:t>
            </a:r>
            <a:r>
              <a:rPr lang="en-US" sz="1200" dirty="0" smtClean="0"/>
              <a:t> </a:t>
            </a:r>
            <a:r>
              <a:rPr lang="en-US" sz="1200" dirty="0" err="1" smtClean="0"/>
              <a:t>tự</a:t>
            </a:r>
            <a:r>
              <a:rPr lang="en-US" sz="1200" dirty="0" smtClean="0"/>
              <a:t> </a:t>
            </a:r>
            <a:r>
              <a:rPr lang="en-US" sz="1200" dirty="0" err="1" smtClean="0"/>
              <a:t>đàu</a:t>
            </a:r>
            <a:r>
              <a:rPr lang="en-US" sz="1200" dirty="0" smtClean="0"/>
              <a:t> </a:t>
            </a:r>
            <a:r>
              <a:rPr lang="en-US" sz="1200" dirty="0" err="1" smtClean="0"/>
              <a:t>của</a:t>
            </a:r>
            <a:r>
              <a:rPr lang="en-US" sz="1200" dirty="0" smtClean="0"/>
              <a:t> entry </a:t>
            </a:r>
            <a:r>
              <a:rPr lang="en-US" sz="1200" dirty="0" smtClean="0">
                <a:sym typeface="Wingdings" pitchFamily="2" charset="2"/>
              </a:rPr>
              <a:t> </a:t>
            </a:r>
            <a:r>
              <a:rPr lang="en-US" sz="1200" dirty="0" err="1" smtClean="0">
                <a:sym typeface="Wingdings" pitchFamily="2" charset="2"/>
              </a:rPr>
              <a:t>Đưa</a:t>
            </a:r>
            <a:r>
              <a:rPr lang="en-US" sz="1200" dirty="0" smtClean="0">
                <a:sym typeface="Wingdings" pitchFamily="2" charset="2"/>
              </a:rPr>
              <a:t> </a:t>
            </a:r>
            <a:r>
              <a:rPr lang="en-US" sz="1200" dirty="0" err="1" smtClean="0">
                <a:sym typeface="Wingdings" pitchFamily="2" charset="2"/>
              </a:rPr>
              <a:t>chuỗi</a:t>
            </a:r>
            <a:r>
              <a:rPr lang="en-US" sz="1200" dirty="0" smtClean="0">
                <a:sym typeface="Wingdings" pitchFamily="2" charset="2"/>
              </a:rPr>
              <a:t> con </a:t>
            </a:r>
            <a:r>
              <a:rPr lang="en-US" sz="1200" dirty="0" err="1" smtClean="0">
                <a:sym typeface="Wingdings" pitchFamily="2" charset="2"/>
              </a:rPr>
              <a:t>mới</a:t>
            </a:r>
            <a:r>
              <a:rPr lang="en-US" sz="1200" dirty="0" smtClean="0">
                <a:sym typeface="Wingdings" pitchFamily="2" charset="2"/>
              </a:rPr>
              <a:t> </a:t>
            </a:r>
            <a:r>
              <a:rPr lang="en-US" sz="1200" dirty="0" err="1" smtClean="0">
                <a:sym typeface="Wingdings" pitchFamily="2" charset="2"/>
              </a:rPr>
              <a:t>vào</a:t>
            </a:r>
            <a:r>
              <a:rPr lang="en-US" sz="1200" dirty="0" smtClean="0">
                <a:sym typeface="Wingdings" pitchFamily="2" charset="2"/>
              </a:rPr>
              <a:t> </a:t>
            </a:r>
            <a:r>
              <a:rPr lang="en-US" sz="1200" dirty="0" err="1" smtClean="0">
                <a:sym typeface="Wingdings" pitchFamily="2" charset="2"/>
              </a:rPr>
              <a:t>từ</a:t>
            </a:r>
            <a:r>
              <a:rPr lang="en-US" sz="1200" dirty="0" smtClean="0">
                <a:sym typeface="Wingdings" pitchFamily="2" charset="2"/>
              </a:rPr>
              <a:t> </a:t>
            </a:r>
            <a:r>
              <a:rPr lang="en-US" sz="1200" dirty="0" err="1" smtClean="0">
                <a:sym typeface="Wingdings" pitchFamily="2" charset="2"/>
              </a:rPr>
              <a:t>điển</a:t>
            </a:r>
            <a:r>
              <a:rPr lang="en-US" sz="1200" dirty="0" smtClean="0">
                <a:sym typeface="Wingdings" pitchFamily="2" charset="2"/>
              </a:rPr>
              <a:t>.</a:t>
            </a:r>
          </a:p>
          <a:p>
            <a:r>
              <a:rPr lang="en-US" sz="1200" dirty="0" err="1" smtClean="0">
                <a:sym typeface="Wingdings" pitchFamily="2" charset="2"/>
              </a:rPr>
              <a:t>Lặp</a:t>
            </a:r>
            <a:r>
              <a:rPr lang="en-US" sz="1200" dirty="0" smtClean="0">
                <a:sym typeface="Wingdings" pitchFamily="2" charset="2"/>
              </a:rPr>
              <a:t> </a:t>
            </a:r>
            <a:r>
              <a:rPr lang="en-US" sz="1200" dirty="0" err="1" smtClean="0">
                <a:sym typeface="Wingdings" pitchFamily="2" charset="2"/>
              </a:rPr>
              <a:t>lại</a:t>
            </a:r>
            <a:r>
              <a:rPr lang="en-US" sz="1200" dirty="0" smtClean="0">
                <a:sym typeface="Wingdings" pitchFamily="2" charset="2"/>
              </a:rPr>
              <a:t> </a:t>
            </a:r>
            <a:r>
              <a:rPr lang="en-US" sz="1200" dirty="0" err="1" smtClean="0">
                <a:sym typeface="Wingdings" pitchFamily="2" charset="2"/>
              </a:rPr>
              <a:t>giải</a:t>
            </a:r>
            <a:r>
              <a:rPr lang="en-US" sz="1200" dirty="0" smtClean="0">
                <a:sym typeface="Wingdings" pitchFamily="2" charset="2"/>
              </a:rPr>
              <a:t> </a:t>
            </a:r>
            <a:r>
              <a:rPr lang="en-US" sz="1200" dirty="0" err="1" smtClean="0">
                <a:sym typeface="Wingdings" pitchFamily="2" charset="2"/>
              </a:rPr>
              <a:t>nén</a:t>
            </a:r>
            <a:r>
              <a:rPr lang="en-US" sz="1200" dirty="0" smtClean="0">
                <a:sym typeface="Wingdings" pitchFamily="2" charset="2"/>
              </a:rPr>
              <a:t> </a:t>
            </a:r>
            <a:r>
              <a:rPr lang="en-US" sz="1200" dirty="0" err="1" smtClean="0">
                <a:sym typeface="Wingdings" pitchFamily="2" charset="2"/>
              </a:rPr>
              <a:t>mã</a:t>
            </a:r>
            <a:r>
              <a:rPr lang="en-US" sz="1200" dirty="0" smtClean="0">
                <a:sym typeface="Wingdings" pitchFamily="2" charset="2"/>
              </a:rPr>
              <a:t> </a:t>
            </a:r>
            <a:r>
              <a:rPr lang="en-US" sz="1200" dirty="0" err="1" smtClean="0">
                <a:sym typeface="Wingdings" pitchFamily="2" charset="2"/>
              </a:rPr>
              <a:t>kế</a:t>
            </a:r>
            <a:r>
              <a:rPr lang="en-US" sz="1200" dirty="0" smtClean="0">
                <a:sym typeface="Wingdings" pitchFamily="2" charset="2"/>
              </a:rPr>
              <a:t> </a:t>
            </a:r>
            <a:r>
              <a:rPr lang="en-US" sz="1200" dirty="0" err="1" smtClean="0">
                <a:sym typeface="Wingdings" pitchFamily="2" charset="2"/>
              </a:rPr>
              <a:t>tiếp</a:t>
            </a:r>
            <a:endParaRPr lang="en-US" sz="1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a:defRPr/>
            </a:pPr>
            <a:r>
              <a:rPr lang="en-US" sz="1400" b="1">
                <a:solidFill>
                  <a:srgbClr val="FFFFFF"/>
                </a:solidFill>
              </a:rPr>
              <a:t> </a:t>
            </a:r>
            <a:fld id="{9113F90B-0F52-48C0-9B30-B81592EF7299}" type="slidenum">
              <a:rPr lang="en-US" sz="1400" b="1">
                <a:solidFill>
                  <a:srgbClr val="FFFFFF"/>
                </a:solidFill>
              </a:rPr>
              <a:pPr algn="ctr">
                <a:defRPr/>
              </a:pPr>
              <a:t>46</a:t>
            </a:fld>
            <a:endParaRPr lang="en-US" sz="1400" b="1">
              <a:solidFill>
                <a:srgbClr val="FFFFFF"/>
              </a:solidFill>
            </a:endParaRPr>
          </a:p>
        </p:txBody>
      </p:sp>
      <p:sp>
        <p:nvSpPr>
          <p:cNvPr id="43014" name="Title 1"/>
          <p:cNvSpPr>
            <a:spLocks/>
          </p:cNvSpPr>
          <p:nvPr/>
        </p:nvSpPr>
        <p:spPr bwMode="auto">
          <a:xfrm>
            <a:off x="4419600" y="76200"/>
            <a:ext cx="4419600" cy="461665"/>
          </a:xfrm>
          <a:prstGeom prst="rect">
            <a:avLst/>
          </a:prstGeom>
          <a:noFill/>
          <a:ln w="9525">
            <a:noFill/>
            <a:miter lim="800000"/>
            <a:headEnd/>
            <a:tailEnd/>
          </a:ln>
        </p:spPr>
        <p:txBody>
          <a:bodyPr wrap="square" anchor="ctr">
            <a:spAutoFit/>
          </a:bodyPr>
          <a:lstStyle/>
          <a:p>
            <a:pPr algn="ctr" eaLnBrk="0" hangingPunct="0"/>
            <a:r>
              <a:rPr lang="en-US" sz="2400" b="1" dirty="0" smtClean="0">
                <a:solidFill>
                  <a:srgbClr val="0000CC"/>
                </a:solidFill>
                <a:latin typeface="Calibri" pitchFamily="34" charset="0"/>
              </a:rPr>
              <a:t>LZW Encoding Algorithm: Demo</a:t>
            </a:r>
            <a:endParaRPr lang="en-US" sz="2400" dirty="0" smtClean="0"/>
          </a:p>
        </p:txBody>
      </p:sp>
      <p:pic>
        <p:nvPicPr>
          <p:cNvPr id="53250" name="Picture 2"/>
          <p:cNvPicPr>
            <a:picLocks noChangeAspect="1" noChangeArrowheads="1"/>
          </p:cNvPicPr>
          <p:nvPr/>
        </p:nvPicPr>
        <p:blipFill>
          <a:blip r:embed="rId3" cstate="print"/>
          <a:srcRect/>
          <a:stretch>
            <a:fillRect/>
          </a:stretch>
        </p:blipFill>
        <p:spPr bwMode="auto">
          <a:xfrm>
            <a:off x="299453" y="838200"/>
            <a:ext cx="8545094" cy="518160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685800" y="495300"/>
            <a:ext cx="8229600" cy="1323439"/>
          </a:xfrm>
        </p:spPr>
        <p:txBody>
          <a:bodyPr>
            <a:spAutoFit/>
          </a:bodyPr>
          <a:lstStyle/>
          <a:p>
            <a:r>
              <a:rPr lang="en-US" sz="4000" dirty="0" smtClean="0"/>
              <a:t>3- Data Compression… </a:t>
            </a:r>
            <a:br>
              <a:rPr lang="en-US" sz="4000" dirty="0" smtClean="0"/>
            </a:br>
            <a:r>
              <a:rPr lang="en-US" sz="4000" b="1" dirty="0" smtClean="0">
                <a:solidFill>
                  <a:srgbClr val="CC3300"/>
                </a:solidFill>
              </a:rPr>
              <a:t>Run-Length Encoding</a:t>
            </a:r>
          </a:p>
        </p:txBody>
      </p:sp>
      <p:sp>
        <p:nvSpPr>
          <p:cNvPr id="23" name="TextBox 22"/>
          <p:cNvSpPr txBox="1"/>
          <p:nvPr/>
        </p:nvSpPr>
        <p:spPr>
          <a:xfrm>
            <a:off x="381000" y="2275344"/>
            <a:ext cx="8229600" cy="2677656"/>
          </a:xfrm>
          <a:prstGeom prst="rect">
            <a:avLst/>
          </a:prstGeom>
          <a:noFill/>
        </p:spPr>
        <p:txBody>
          <a:bodyPr wrap="square" rtlCol="0">
            <a:spAutoFit/>
          </a:bodyPr>
          <a:lstStyle/>
          <a:p>
            <a:pPr>
              <a:buFontTx/>
              <a:buChar char="-"/>
            </a:pPr>
            <a:r>
              <a:rPr lang="en-US" sz="2800" dirty="0" smtClean="0"/>
              <a:t>Numeric run: Group of non-decreasing contiguous numbers.</a:t>
            </a:r>
          </a:p>
          <a:p>
            <a:r>
              <a:rPr lang="en-US" sz="2800" dirty="0" smtClean="0"/>
              <a:t> </a:t>
            </a:r>
            <a:r>
              <a:rPr lang="en-US" sz="2800" dirty="0" smtClean="0">
                <a:solidFill>
                  <a:srgbClr val="FF3300"/>
                </a:solidFill>
              </a:rPr>
              <a:t>1 2 8</a:t>
            </a:r>
            <a:r>
              <a:rPr lang="en-US" sz="2800" dirty="0" smtClean="0"/>
              <a:t> </a:t>
            </a:r>
            <a:r>
              <a:rPr lang="en-US" sz="2800" dirty="0" smtClean="0">
                <a:solidFill>
                  <a:srgbClr val="0000CC"/>
                </a:solidFill>
              </a:rPr>
              <a:t>5 5 6 7 9</a:t>
            </a:r>
            <a:r>
              <a:rPr lang="en-US" sz="2800" dirty="0" smtClean="0"/>
              <a:t> </a:t>
            </a:r>
            <a:r>
              <a:rPr lang="en-US" sz="2800" dirty="0" smtClean="0">
                <a:solidFill>
                  <a:srgbClr val="FF0000"/>
                </a:solidFill>
              </a:rPr>
              <a:t>8</a:t>
            </a:r>
            <a:r>
              <a:rPr lang="en-US" sz="2800" dirty="0" smtClean="0"/>
              <a:t> </a:t>
            </a:r>
            <a:r>
              <a:rPr lang="en-US" sz="2800" dirty="0" smtClean="0">
                <a:solidFill>
                  <a:srgbClr val="0000CC"/>
                </a:solidFill>
              </a:rPr>
              <a:t>3 4 6</a:t>
            </a:r>
            <a:r>
              <a:rPr lang="en-US" sz="2800" dirty="0" smtClean="0"/>
              <a:t> </a:t>
            </a:r>
            <a:r>
              <a:rPr lang="en-US" sz="2800" dirty="0" smtClean="0">
                <a:sym typeface="Wingdings" pitchFamily="2" charset="2"/>
              </a:rPr>
              <a:t> 4 runs</a:t>
            </a:r>
            <a:endParaRPr lang="en-US" sz="2800" dirty="0" smtClean="0"/>
          </a:p>
          <a:p>
            <a:pPr>
              <a:buFontTx/>
              <a:buChar char="-"/>
            </a:pPr>
            <a:r>
              <a:rPr lang="en-US" sz="2800" dirty="0" smtClean="0"/>
              <a:t> Character run: Group of the same contiguous characters.</a:t>
            </a:r>
          </a:p>
          <a:p>
            <a:r>
              <a:rPr lang="en-US" sz="2800" dirty="0" smtClean="0">
                <a:solidFill>
                  <a:srgbClr val="FF0000"/>
                </a:solidFill>
              </a:rPr>
              <a:t> AAA</a:t>
            </a:r>
            <a:r>
              <a:rPr lang="en-US" sz="2800" dirty="0" smtClean="0">
                <a:solidFill>
                  <a:srgbClr val="0000CC"/>
                </a:solidFill>
              </a:rPr>
              <a:t>B</a:t>
            </a:r>
            <a:r>
              <a:rPr lang="en-US" sz="2800" dirty="0" smtClean="0">
                <a:solidFill>
                  <a:srgbClr val="FF0000"/>
                </a:solidFill>
              </a:rPr>
              <a:t>C</a:t>
            </a:r>
            <a:r>
              <a:rPr lang="en-US" sz="2800" dirty="0" smtClean="0">
                <a:solidFill>
                  <a:srgbClr val="0000CC"/>
                </a:solidFill>
              </a:rPr>
              <a:t>DDD</a:t>
            </a:r>
            <a:r>
              <a:rPr lang="en-US" sz="2800" dirty="0" smtClean="0">
                <a:solidFill>
                  <a:srgbClr val="FF0000"/>
                </a:solidFill>
              </a:rPr>
              <a:t>E</a:t>
            </a:r>
            <a:r>
              <a:rPr lang="en-US" sz="2800" dirty="0" smtClean="0"/>
              <a:t> : 5 runs</a:t>
            </a:r>
            <a:endParaRPr lang="en-US" sz="2800" dirty="0"/>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1"/>
          <p:cNvSpPr>
            <a:spLocks noGrp="1"/>
          </p:cNvSpPr>
          <p:nvPr>
            <p:ph type="title" idx="4294967295"/>
          </p:nvPr>
        </p:nvSpPr>
        <p:spPr>
          <a:xfrm>
            <a:off x="685800" y="495300"/>
            <a:ext cx="8229600" cy="1323439"/>
          </a:xfrm>
        </p:spPr>
        <p:txBody>
          <a:bodyPr>
            <a:spAutoFit/>
          </a:bodyPr>
          <a:lstStyle/>
          <a:p>
            <a:r>
              <a:rPr lang="en-US" sz="4000" dirty="0" smtClean="0"/>
              <a:t>3- Data Compression… </a:t>
            </a:r>
            <a:br>
              <a:rPr lang="en-US" sz="4000" dirty="0" smtClean="0"/>
            </a:br>
            <a:r>
              <a:rPr lang="en-US" sz="4000" b="1" dirty="0" smtClean="0">
                <a:solidFill>
                  <a:srgbClr val="CC3300"/>
                </a:solidFill>
              </a:rPr>
              <a:t>Run-Length Encoding</a:t>
            </a:r>
          </a:p>
        </p:txBody>
      </p:sp>
      <p:sp>
        <p:nvSpPr>
          <p:cNvPr id="45061" name="Rectangle 1"/>
          <p:cNvSpPr>
            <a:spLocks noChangeArrowheads="1"/>
          </p:cNvSpPr>
          <p:nvPr/>
        </p:nvSpPr>
        <p:spPr bwMode="auto">
          <a:xfrm>
            <a:off x="2286000" y="4127501"/>
            <a:ext cx="3352800" cy="579437"/>
          </a:xfrm>
          <a:prstGeom prst="rect">
            <a:avLst/>
          </a:prstGeom>
          <a:noFill/>
          <a:ln w="9525">
            <a:noFill/>
            <a:miter lim="800000"/>
            <a:headEnd/>
            <a:tailEnd/>
          </a:ln>
        </p:spPr>
        <p:txBody>
          <a:bodyPr wrap="square" anchor="ctr">
            <a:spAutoFit/>
          </a:bodyPr>
          <a:lstStyle/>
          <a:p>
            <a:r>
              <a:rPr lang="en-US" sz="3200" b="1" dirty="0">
                <a:latin typeface="Arial Unicode MS" pitchFamily="34" charset="-128"/>
              </a:rPr>
              <a:t>4F4O3F2O5F7O</a:t>
            </a:r>
            <a:endParaRPr lang="en-US" sz="6000" b="1" dirty="0"/>
          </a:p>
        </p:txBody>
      </p:sp>
      <p:grpSp>
        <p:nvGrpSpPr>
          <p:cNvPr id="2" name="Group 36"/>
          <p:cNvGrpSpPr>
            <a:grpSpLocks/>
          </p:cNvGrpSpPr>
          <p:nvPr/>
        </p:nvGrpSpPr>
        <p:grpSpPr bwMode="auto">
          <a:xfrm>
            <a:off x="1219200" y="2590800"/>
            <a:ext cx="7924800" cy="1430338"/>
            <a:chOff x="762000" y="1984374"/>
            <a:chExt cx="7924800" cy="1429784"/>
          </a:xfrm>
        </p:grpSpPr>
        <p:sp>
          <p:nvSpPr>
            <p:cNvPr id="45066" name="Rectangle 1"/>
            <p:cNvSpPr>
              <a:spLocks noChangeArrowheads="1"/>
            </p:cNvSpPr>
            <p:nvPr/>
          </p:nvSpPr>
          <p:spPr bwMode="auto">
            <a:xfrm>
              <a:off x="762000" y="1984374"/>
              <a:ext cx="7924800" cy="579213"/>
            </a:xfrm>
            <a:prstGeom prst="rect">
              <a:avLst/>
            </a:prstGeom>
            <a:noFill/>
            <a:ln w="9525">
              <a:noFill/>
              <a:miter lim="800000"/>
              <a:headEnd/>
              <a:tailEnd/>
            </a:ln>
          </p:spPr>
          <p:txBody>
            <a:bodyPr anchor="ctr">
              <a:spAutoFit/>
            </a:bodyPr>
            <a:lstStyle/>
            <a:p>
              <a:r>
                <a:rPr lang="en-US" sz="3200" b="1" dirty="0">
                  <a:latin typeface="Arial Unicode MS" pitchFamily="34" charset="-128"/>
                </a:rPr>
                <a:t>FFFFOOOOFFFOOFFFFFOOOOOOOO</a:t>
              </a:r>
              <a:endParaRPr lang="en-US" sz="6000" b="1" dirty="0"/>
            </a:p>
          </p:txBody>
        </p:sp>
        <p:sp>
          <p:nvSpPr>
            <p:cNvPr id="24" name="Left Brace 23"/>
            <p:cNvSpPr>
              <a:spLocks/>
            </p:cNvSpPr>
            <p:nvPr/>
          </p:nvSpPr>
          <p:spPr bwMode="auto">
            <a:xfrm rot="-5400000">
              <a:off x="1162131" y="2266662"/>
              <a:ext cx="418938" cy="9144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5" name="Left Brace 24"/>
            <p:cNvSpPr>
              <a:spLocks/>
            </p:cNvSpPr>
            <p:nvPr/>
          </p:nvSpPr>
          <p:spPr bwMode="auto">
            <a:xfrm rot="-5400000">
              <a:off x="2228931" y="2152377"/>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6" name="Left Brace 25"/>
            <p:cNvSpPr>
              <a:spLocks/>
            </p:cNvSpPr>
            <p:nvPr/>
          </p:nvSpPr>
          <p:spPr bwMode="auto">
            <a:xfrm rot="-5400000">
              <a:off x="3295731" y="2328581"/>
              <a:ext cx="418938" cy="762000"/>
            </a:xfrm>
            <a:prstGeom prst="leftBrace">
              <a:avLst>
                <a:gd name="adj1" fmla="val 833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7" name="Left Brace 26"/>
            <p:cNvSpPr>
              <a:spLocks/>
            </p:cNvSpPr>
            <p:nvPr/>
          </p:nvSpPr>
          <p:spPr bwMode="auto">
            <a:xfrm rot="-5400000">
              <a:off x="4019631" y="2457162"/>
              <a:ext cx="418938" cy="5334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8" name="Left Brace 27"/>
            <p:cNvSpPr>
              <a:spLocks/>
            </p:cNvSpPr>
            <p:nvPr/>
          </p:nvSpPr>
          <p:spPr bwMode="auto">
            <a:xfrm rot="-5400000">
              <a:off x="4943556" y="2190462"/>
              <a:ext cx="418938" cy="1066800"/>
            </a:xfrm>
            <a:prstGeom prst="leftBrace">
              <a:avLst>
                <a:gd name="adj1" fmla="val 8332"/>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29" name="Left Brace 28"/>
            <p:cNvSpPr>
              <a:spLocks/>
            </p:cNvSpPr>
            <p:nvPr/>
          </p:nvSpPr>
          <p:spPr bwMode="auto">
            <a:xfrm rot="-5400000">
              <a:off x="6877131" y="1504662"/>
              <a:ext cx="418938" cy="2438400"/>
            </a:xfrm>
            <a:prstGeom prst="leftBrace">
              <a:avLst>
                <a:gd name="adj1" fmla="val 8323"/>
                <a:gd name="adj2" fmla="val 50000"/>
              </a:avLst>
            </a:prstGeom>
            <a:noFill/>
            <a:ln w="10000" algn="ctr">
              <a:solidFill>
                <a:schemeClr val="accent1"/>
              </a:solidFill>
              <a:round/>
              <a:headEnd/>
              <a:tailEnd/>
            </a:ln>
          </p:spPr>
          <p:txBody>
            <a:bodyPr vert="eaVert" anchor="ctr"/>
            <a:lstStyle/>
            <a:p>
              <a:pPr algn="ctr">
                <a:defRPr/>
              </a:pPr>
              <a:endParaRPr lang="en-US" sz="1800">
                <a:latin typeface="+mn-lt"/>
              </a:endParaRPr>
            </a:p>
          </p:txBody>
        </p:sp>
        <p:sp>
          <p:nvSpPr>
            <p:cNvPr id="45073" name="Rectangle 29"/>
            <p:cNvSpPr>
              <a:spLocks noChangeArrowheads="1"/>
            </p:cNvSpPr>
            <p:nvPr/>
          </p:nvSpPr>
          <p:spPr bwMode="auto">
            <a:xfrm>
              <a:off x="1219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4</a:t>
              </a:r>
              <a:endParaRPr lang="en-US" sz="1800"/>
            </a:p>
          </p:txBody>
        </p:sp>
        <p:sp>
          <p:nvSpPr>
            <p:cNvPr id="45074" name="Rectangle 30"/>
            <p:cNvSpPr>
              <a:spLocks noChangeArrowheads="1"/>
            </p:cNvSpPr>
            <p:nvPr/>
          </p:nvSpPr>
          <p:spPr bwMode="auto">
            <a:xfrm>
              <a:off x="2362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4</a:t>
              </a:r>
              <a:endParaRPr lang="en-US" sz="1800"/>
            </a:p>
          </p:txBody>
        </p:sp>
        <p:sp>
          <p:nvSpPr>
            <p:cNvPr id="45075" name="Rectangle 31"/>
            <p:cNvSpPr>
              <a:spLocks noChangeArrowheads="1"/>
            </p:cNvSpPr>
            <p:nvPr/>
          </p:nvSpPr>
          <p:spPr bwMode="auto">
            <a:xfrm>
              <a:off x="33528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3</a:t>
              </a:r>
              <a:endParaRPr lang="en-US" sz="1800"/>
            </a:p>
          </p:txBody>
        </p:sp>
        <p:sp>
          <p:nvSpPr>
            <p:cNvPr id="45076" name="Rectangle 32"/>
            <p:cNvSpPr>
              <a:spLocks noChangeArrowheads="1"/>
            </p:cNvSpPr>
            <p:nvPr/>
          </p:nvSpPr>
          <p:spPr bwMode="auto">
            <a:xfrm>
              <a:off x="40386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2</a:t>
              </a:r>
              <a:endParaRPr lang="en-US" sz="1800"/>
            </a:p>
          </p:txBody>
        </p:sp>
        <p:sp>
          <p:nvSpPr>
            <p:cNvPr id="45077" name="Rectangle 33"/>
            <p:cNvSpPr>
              <a:spLocks noChangeArrowheads="1"/>
            </p:cNvSpPr>
            <p:nvPr/>
          </p:nvSpPr>
          <p:spPr bwMode="auto">
            <a:xfrm>
              <a:off x="5029200" y="2971417"/>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5</a:t>
              </a:r>
              <a:endParaRPr lang="en-US" sz="1800"/>
            </a:p>
          </p:txBody>
        </p:sp>
        <p:sp>
          <p:nvSpPr>
            <p:cNvPr id="45078" name="Rectangle 34"/>
            <p:cNvSpPr>
              <a:spLocks noChangeArrowheads="1"/>
            </p:cNvSpPr>
            <p:nvPr/>
          </p:nvSpPr>
          <p:spPr bwMode="auto">
            <a:xfrm>
              <a:off x="6934200" y="3047588"/>
              <a:ext cx="311150" cy="366570"/>
            </a:xfrm>
            <a:prstGeom prst="rect">
              <a:avLst/>
            </a:prstGeom>
            <a:noFill/>
            <a:ln w="9525">
              <a:noFill/>
              <a:miter lim="800000"/>
              <a:headEnd/>
              <a:tailEnd/>
            </a:ln>
          </p:spPr>
          <p:txBody>
            <a:bodyPr wrap="none">
              <a:spAutoFit/>
            </a:bodyPr>
            <a:lstStyle/>
            <a:p>
              <a:r>
                <a:rPr lang="en-US" sz="1800" b="1">
                  <a:latin typeface="Arial Unicode MS" pitchFamily="34" charset="-128"/>
                </a:rPr>
                <a:t>7</a:t>
              </a:r>
              <a:endParaRPr lang="en-US" sz="1800"/>
            </a:p>
          </p:txBody>
        </p:sp>
      </p:grpSp>
      <p:sp>
        <p:nvSpPr>
          <p:cNvPr id="36" name="Rectangle 35"/>
          <p:cNvSpPr/>
          <p:nvPr/>
        </p:nvSpPr>
        <p:spPr>
          <a:xfrm>
            <a:off x="2057400" y="4859338"/>
            <a:ext cx="556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Compression Rate </a:t>
            </a:r>
            <a:r>
              <a:rPr lang="en-US" sz="2400" dirty="0"/>
              <a:t>= (25-12)/25 = 52%</a:t>
            </a:r>
          </a:p>
        </p:txBody>
      </p:sp>
      <p:sp>
        <p:nvSpPr>
          <p:cNvPr id="45064" name="TextBox 37"/>
          <p:cNvSpPr txBox="1">
            <a:spLocks noChangeArrowheads="1"/>
          </p:cNvSpPr>
          <p:nvPr/>
        </p:nvSpPr>
        <p:spPr bwMode="auto">
          <a:xfrm>
            <a:off x="228600" y="2740025"/>
            <a:ext cx="781050" cy="366713"/>
          </a:xfrm>
          <a:prstGeom prst="rect">
            <a:avLst/>
          </a:prstGeom>
          <a:noFill/>
          <a:ln w="9525">
            <a:noFill/>
            <a:miter lim="800000"/>
            <a:headEnd/>
            <a:tailEnd/>
          </a:ln>
        </p:spPr>
        <p:txBody>
          <a:bodyPr wrap="none">
            <a:spAutoFit/>
          </a:bodyPr>
          <a:lstStyle/>
          <a:p>
            <a:r>
              <a:rPr lang="en-US" sz="1800" b="1" dirty="0"/>
              <a:t>Raw</a:t>
            </a:r>
            <a:r>
              <a:rPr lang="en-US" sz="1800" dirty="0"/>
              <a:t> :</a:t>
            </a:r>
          </a:p>
        </p:txBody>
      </p:sp>
      <p:sp>
        <p:nvSpPr>
          <p:cNvPr id="45065" name="TextBox 38"/>
          <p:cNvSpPr txBox="1">
            <a:spLocks noChangeArrowheads="1"/>
          </p:cNvSpPr>
          <p:nvPr/>
        </p:nvSpPr>
        <p:spPr bwMode="auto">
          <a:xfrm>
            <a:off x="228600" y="4202113"/>
            <a:ext cx="1644650" cy="366713"/>
          </a:xfrm>
          <a:prstGeom prst="rect">
            <a:avLst/>
          </a:prstGeom>
          <a:noFill/>
          <a:ln w="9525">
            <a:noFill/>
            <a:miter lim="800000"/>
            <a:headEnd/>
            <a:tailEnd/>
          </a:ln>
        </p:spPr>
        <p:txBody>
          <a:bodyPr wrap="none">
            <a:spAutoFit/>
          </a:bodyPr>
          <a:lstStyle/>
          <a:p>
            <a:r>
              <a:rPr lang="en-US" sz="1800" b="1" dirty="0"/>
              <a:t>Compressed:</a:t>
            </a:r>
          </a:p>
        </p:txBody>
      </p:sp>
      <p:sp>
        <p:nvSpPr>
          <p:cNvPr id="30" name="Footer Placeholder 29"/>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457200" y="381000"/>
            <a:ext cx="7467600" cy="701675"/>
          </a:xfrm>
          <a:noFill/>
        </p:spPr>
        <p:txBody>
          <a:bodyPr>
            <a:spAutoFit/>
          </a:bodyPr>
          <a:lstStyle/>
          <a:p>
            <a:r>
              <a:rPr lang="en-US" sz="4000" b="1" smtClean="0">
                <a:solidFill>
                  <a:srgbClr val="CC3300"/>
                </a:solidFill>
                <a:latin typeface="Calibri" pitchFamily="34" charset="0"/>
                <a:cs typeface="Arial" charset="0"/>
              </a:rPr>
              <a:t>Summary</a:t>
            </a:r>
          </a:p>
        </p:txBody>
      </p:sp>
      <p:sp>
        <p:nvSpPr>
          <p:cNvPr id="46085" name="Rectangle 3"/>
          <p:cNvSpPr>
            <a:spLocks noChangeArrowheads="1"/>
          </p:cNvSpPr>
          <p:nvPr/>
        </p:nvSpPr>
        <p:spPr bwMode="auto">
          <a:xfrm>
            <a:off x="228600" y="1143000"/>
            <a:ext cx="8610600" cy="5090624"/>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800" dirty="0" smtClean="0">
                <a:latin typeface="Calibri" pitchFamily="34" charset="0"/>
              </a:rPr>
              <a:t>Digitalized text: Text in which each it’s character is coded as a bit string.</a:t>
            </a:r>
          </a:p>
          <a:p>
            <a:pPr marL="319088" indent="-319088" eaLnBrk="0" hangingPunct="0">
              <a:spcBef>
                <a:spcPct val="20000"/>
              </a:spcBef>
              <a:buFont typeface="Arial" charset="0"/>
              <a:buChar char="•"/>
            </a:pPr>
            <a:r>
              <a:rPr lang="en-US" sz="2800" dirty="0" smtClean="0">
                <a:latin typeface="Calibri" pitchFamily="34" charset="0"/>
              </a:rPr>
              <a:t>Abundance </a:t>
            </a:r>
            <a:r>
              <a:rPr lang="en-US" sz="2800" dirty="0">
                <a:latin typeface="Calibri" pitchFamily="34" charset="0"/>
              </a:rPr>
              <a:t>of Digitized </a:t>
            </a:r>
            <a:r>
              <a:rPr lang="en-US" sz="2800" dirty="0" smtClean="0">
                <a:latin typeface="Calibri" pitchFamily="34" charset="0"/>
              </a:rPr>
              <a:t>Text: Text is still main data in computer programs </a:t>
            </a:r>
            <a:endParaRPr lang="en-US" sz="2800" dirty="0">
              <a:latin typeface="Calibri" pitchFamily="34" charset="0"/>
            </a:endParaRPr>
          </a:p>
          <a:p>
            <a:pPr marL="319088" indent="-319088" eaLnBrk="0" hangingPunct="0">
              <a:spcBef>
                <a:spcPct val="20000"/>
              </a:spcBef>
              <a:buFont typeface="Arial" charset="0"/>
              <a:buChar char="•"/>
            </a:pPr>
            <a:r>
              <a:rPr lang="en-US" sz="2800" dirty="0" smtClean="0">
                <a:latin typeface="Calibri" pitchFamily="34" charset="0"/>
              </a:rPr>
              <a:t>Brute-Force algorithm helps searching a short string in a long string using exhaustive approach and it’s  complexity O(</a:t>
            </a:r>
            <a:r>
              <a:rPr lang="en-US" sz="2800" dirty="0" err="1" smtClean="0">
                <a:latin typeface="Calibri" pitchFamily="34" charset="0"/>
              </a:rPr>
              <a:t>mxn</a:t>
            </a:r>
            <a:r>
              <a:rPr lang="en-US" sz="2800" dirty="0" smtClean="0">
                <a:latin typeface="Calibri" pitchFamily="34" charset="0"/>
              </a:rPr>
              <a:t>). m is the length of long string and m is the length of short string.</a:t>
            </a:r>
          </a:p>
          <a:p>
            <a:pPr marL="319088" indent="-319088" eaLnBrk="0" hangingPunct="0">
              <a:spcBef>
                <a:spcPct val="20000"/>
              </a:spcBef>
              <a:buFont typeface="Arial" charset="0"/>
              <a:buChar char="•"/>
            </a:pPr>
            <a:r>
              <a:rPr lang="en-US" sz="2800" dirty="0" smtClean="0">
                <a:latin typeface="Calibri" pitchFamily="34" charset="0"/>
              </a:rPr>
              <a:t>Knuth-Morris-Pratt Algorithm helps matching a short string in a long string using improvement in shift steps and it has complexity of O(</a:t>
            </a:r>
            <a:r>
              <a:rPr lang="en-US" sz="2800" dirty="0" err="1" smtClean="0">
                <a:latin typeface="Calibri" pitchFamily="34" charset="0"/>
              </a:rPr>
              <a:t>n+m</a:t>
            </a:r>
            <a:r>
              <a:rPr lang="en-US" sz="2800" dirty="0" smtClean="0">
                <a:latin typeface="Calibri" pitchFamily="34" charset="0"/>
              </a:rPr>
              <a:t>).</a:t>
            </a:r>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p:cNvSpPr>
          <p:nvPr>
            <p:ph type="title"/>
          </p:nvPr>
        </p:nvSpPr>
        <p:spPr>
          <a:xfrm>
            <a:off x="457200" y="152400"/>
            <a:ext cx="8229600" cy="701675"/>
          </a:xfrm>
          <a:noFill/>
        </p:spPr>
        <p:txBody>
          <a:bodyPr>
            <a:spAutoFit/>
          </a:bodyPr>
          <a:lstStyle/>
          <a:p>
            <a:r>
              <a:rPr lang="en-US" sz="4000" b="1" smtClean="0">
                <a:latin typeface="Calibri" pitchFamily="34" charset="0"/>
                <a:cs typeface="Arial" charset="0"/>
              </a:rPr>
              <a:t>2- String Matching</a:t>
            </a:r>
          </a:p>
        </p:txBody>
      </p:sp>
      <p:sp>
        <p:nvSpPr>
          <p:cNvPr id="6149" name="Rectangle 3"/>
          <p:cNvSpPr>
            <a:spLocks noGrp="1"/>
          </p:cNvSpPr>
          <p:nvPr>
            <p:ph type="body" idx="1"/>
          </p:nvPr>
        </p:nvSpPr>
        <p:spPr>
          <a:xfrm>
            <a:off x="457200" y="990600"/>
            <a:ext cx="8229600" cy="4906963"/>
          </a:xfrm>
        </p:spPr>
        <p:txBody>
          <a:bodyPr/>
          <a:lstStyle/>
          <a:p>
            <a:pPr marL="0" indent="0" algn="just">
              <a:buClrTx/>
              <a:buSzTx/>
              <a:buFont typeface="Arial" charset="0"/>
              <a:buNone/>
            </a:pPr>
            <a:r>
              <a:rPr lang="en-US" dirty="0" smtClean="0">
                <a:solidFill>
                  <a:srgbClr val="0000CC"/>
                </a:solidFill>
                <a:latin typeface="Calibri" pitchFamily="34" charset="0"/>
                <a:cs typeface="Arial" charset="0"/>
              </a:rPr>
              <a:t>Given a string S, the problem of string matching deals with finding whether a pattern p occurs in S and if p does occur then returning position in S where p occurs.</a:t>
            </a:r>
          </a:p>
          <a:p>
            <a:pPr marL="0" indent="0" algn="just">
              <a:buClrTx/>
              <a:buSzTx/>
              <a:buFont typeface="Arial" charset="0"/>
              <a:buNone/>
            </a:pPr>
            <a:r>
              <a:rPr lang="en-US" dirty="0" smtClean="0">
                <a:solidFill>
                  <a:srgbClr val="0000CC"/>
                </a:solidFill>
                <a:latin typeface="Calibri" pitchFamily="34" charset="0"/>
                <a:cs typeface="Arial" charset="0"/>
              </a:rPr>
              <a:t>S= “</a:t>
            </a:r>
            <a:r>
              <a:rPr lang="en-US" dirty="0" err="1" smtClean="0">
                <a:solidFill>
                  <a:srgbClr val="0000CC"/>
                </a:solidFill>
                <a:latin typeface="Calibri" pitchFamily="34" charset="0"/>
                <a:cs typeface="Arial" charset="0"/>
              </a:rPr>
              <a:t>ssdf</a:t>
            </a:r>
            <a:r>
              <a:rPr lang="en-US" dirty="0" smtClean="0">
                <a:solidFill>
                  <a:srgbClr val="0000CC"/>
                </a:solidFill>
                <a:latin typeface="Calibri" pitchFamily="34" charset="0"/>
                <a:cs typeface="Arial" charset="0"/>
              </a:rPr>
              <a:t> </a:t>
            </a:r>
            <a:r>
              <a:rPr lang="en-US" dirty="0" err="1" smtClean="0">
                <a:solidFill>
                  <a:srgbClr val="0000CC"/>
                </a:solidFill>
                <a:latin typeface="Calibri" pitchFamily="34" charset="0"/>
                <a:cs typeface="Arial" charset="0"/>
              </a:rPr>
              <a:t>egeg</a:t>
            </a:r>
            <a:r>
              <a:rPr lang="en-US" dirty="0" smtClean="0">
                <a:solidFill>
                  <a:srgbClr val="0000CC"/>
                </a:solidFill>
                <a:latin typeface="Calibri" pitchFamily="34" charset="0"/>
                <a:cs typeface="Arial" charset="0"/>
              </a:rPr>
              <a:t> h5yh r5h45h j 6rhr”</a:t>
            </a:r>
          </a:p>
          <a:p>
            <a:pPr marL="0" indent="0" algn="just">
              <a:buClrTx/>
              <a:buSzTx/>
              <a:buFont typeface="Arial" charset="0"/>
              <a:buNone/>
            </a:pPr>
            <a:r>
              <a:rPr lang="en-US" dirty="0" smtClean="0">
                <a:solidFill>
                  <a:srgbClr val="0000CC"/>
                </a:solidFill>
                <a:latin typeface="Calibri" pitchFamily="34" charset="0"/>
                <a:cs typeface="Arial" charset="0"/>
              </a:rPr>
              <a:t>P=“h5y”</a:t>
            </a:r>
          </a:p>
          <a:p>
            <a:pPr marL="0" indent="0" algn="just">
              <a:buClrTx/>
              <a:buSzTx/>
              <a:buFont typeface="Arial" charset="0"/>
              <a:buNone/>
            </a:pPr>
            <a:r>
              <a:rPr lang="en-US" dirty="0" smtClean="0">
                <a:solidFill>
                  <a:srgbClr val="0000CC"/>
                </a:solidFill>
                <a:latin typeface="Calibri" pitchFamily="34" charset="0"/>
                <a:cs typeface="Arial" charset="0"/>
                <a:sym typeface="Wingdings" pitchFamily="2" charset="2"/>
              </a:rPr>
              <a:t></a:t>
            </a:r>
            <a:r>
              <a:rPr lang="en-US" dirty="0" smtClean="0">
                <a:solidFill>
                  <a:srgbClr val="0000CC"/>
                </a:solidFill>
                <a:latin typeface="Calibri" pitchFamily="34" charset="0"/>
                <a:cs typeface="Arial" charset="0"/>
              </a:rPr>
              <a:t> position = 10</a:t>
            </a:r>
          </a:p>
          <a:p>
            <a:pPr marL="0" indent="0" algn="just">
              <a:buClrTx/>
              <a:buSzTx/>
              <a:buFont typeface="Arial" charset="0"/>
              <a:buNone/>
            </a:pPr>
            <a:r>
              <a:rPr lang="en-US" dirty="0" smtClean="0">
                <a:latin typeface="Calibri" pitchFamily="34" charset="0"/>
                <a:cs typeface="Arial" charset="0"/>
              </a:rPr>
              <a:t>2 algorithms are introduced:</a:t>
            </a:r>
          </a:p>
          <a:p>
            <a:pPr marL="0" indent="0" algn="just">
              <a:buClrTx/>
              <a:buSzTx/>
            </a:pPr>
            <a:r>
              <a:rPr lang="en-US" dirty="0" smtClean="0">
                <a:latin typeface="Calibri" pitchFamily="34" charset="0"/>
                <a:cs typeface="Arial" charset="0"/>
              </a:rPr>
              <a:t> The </a:t>
            </a:r>
            <a:r>
              <a:rPr lang="en-US" dirty="0" err="1" smtClean="0">
                <a:latin typeface="Calibri" pitchFamily="34" charset="0"/>
                <a:cs typeface="Arial" charset="0"/>
              </a:rPr>
              <a:t>Bruth</a:t>
            </a:r>
            <a:r>
              <a:rPr lang="en-US" dirty="0" smtClean="0">
                <a:latin typeface="Calibri" pitchFamily="34" charset="0"/>
                <a:cs typeface="Arial" charset="0"/>
              </a:rPr>
              <a:t> Force Algorithm</a:t>
            </a:r>
          </a:p>
          <a:p>
            <a:pPr marL="0" indent="0" algn="just">
              <a:buClrTx/>
              <a:buSzTx/>
            </a:pPr>
            <a:r>
              <a:rPr lang="en-US" dirty="0" smtClean="0">
                <a:latin typeface="Calibri" pitchFamily="34" charset="0"/>
                <a:cs typeface="Arial" charset="0"/>
              </a:rPr>
              <a:t>The Knuth-Morris-Pratt (KMP) Algorithm</a:t>
            </a:r>
          </a:p>
          <a:p>
            <a:pPr marL="0" indent="0" algn="just">
              <a:buClrTx/>
              <a:buSzTx/>
            </a:pPr>
            <a:endParaRPr lang="en-US" dirty="0" smtClean="0">
              <a:latin typeface="Calibri" pitchFamily="34" charset="0"/>
              <a:cs typeface="Arial" charset="0"/>
            </a:endParaRPr>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457200" y="381000"/>
            <a:ext cx="7467600" cy="701675"/>
          </a:xfrm>
          <a:noFill/>
        </p:spPr>
        <p:txBody>
          <a:bodyPr>
            <a:spAutoFit/>
          </a:bodyPr>
          <a:lstStyle/>
          <a:p>
            <a:r>
              <a:rPr lang="en-US" sz="4000" b="1" smtClean="0">
                <a:solidFill>
                  <a:srgbClr val="CC3300"/>
                </a:solidFill>
                <a:latin typeface="Calibri" pitchFamily="34" charset="0"/>
                <a:cs typeface="Arial" charset="0"/>
              </a:rPr>
              <a:t>Summary</a:t>
            </a:r>
          </a:p>
        </p:txBody>
      </p:sp>
      <p:sp>
        <p:nvSpPr>
          <p:cNvPr id="46085" name="Rectangle 3"/>
          <p:cNvSpPr>
            <a:spLocks noChangeArrowheads="1"/>
          </p:cNvSpPr>
          <p:nvPr/>
        </p:nvSpPr>
        <p:spPr bwMode="auto">
          <a:xfrm>
            <a:off x="228600" y="1143000"/>
            <a:ext cx="8610600" cy="4819781"/>
          </a:xfrm>
          <a:prstGeom prst="rect">
            <a:avLst/>
          </a:prstGeom>
          <a:noFill/>
          <a:ln w="9525">
            <a:noFill/>
            <a:miter lim="800000"/>
            <a:headEnd/>
            <a:tailEnd/>
          </a:ln>
        </p:spPr>
        <p:txBody>
          <a:bodyPr wrap="square">
            <a:spAutoFit/>
          </a:bodyPr>
          <a:lstStyle/>
          <a:p>
            <a:pPr marL="319088" indent="-319088" eaLnBrk="0" hangingPunct="0">
              <a:spcBef>
                <a:spcPct val="20000"/>
              </a:spcBef>
              <a:buFont typeface="Arial" charset="0"/>
              <a:buChar char="•"/>
            </a:pPr>
            <a:r>
              <a:rPr lang="en-US" sz="2400" dirty="0" smtClean="0">
                <a:latin typeface="Calibri" pitchFamily="34" charset="0"/>
              </a:rPr>
              <a:t>Data Compression is a process to shorten initial data in order to  reduce storage or bandwidth  of communication.</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Condition for Data </a:t>
            </a:r>
            <a:r>
              <a:rPr lang="en-US" sz="2400" dirty="0" smtClean="0">
                <a:latin typeface="Calibri" pitchFamily="34" charset="0"/>
              </a:rPr>
              <a:t>Compression is codeword table of initial data unit.</a:t>
            </a:r>
            <a:endParaRPr lang="en-US" sz="2400" dirty="0">
              <a:latin typeface="Calibri" pitchFamily="34" charset="0"/>
            </a:endParaRPr>
          </a:p>
          <a:p>
            <a:pPr marL="319088" indent="-319088" eaLnBrk="0" hangingPunct="0">
              <a:spcBef>
                <a:spcPct val="20000"/>
              </a:spcBef>
              <a:buFont typeface="Arial" charset="0"/>
              <a:buChar char="•"/>
            </a:pPr>
            <a:r>
              <a:rPr lang="en-US" sz="2400" dirty="0" smtClean="0">
                <a:latin typeface="Calibri" pitchFamily="34" charset="0"/>
              </a:rPr>
              <a:t>Huffman Coding Algorithm is a lossless compression technique in which each initial source character will be expressed using number of bits less than 8. </a:t>
            </a:r>
            <a:r>
              <a:rPr lang="en-US" sz="2400" dirty="0" err="1" smtClean="0">
                <a:latin typeface="Calibri" pitchFamily="34" charset="0"/>
              </a:rPr>
              <a:t>Codewords</a:t>
            </a:r>
            <a:r>
              <a:rPr lang="en-US" sz="2400" dirty="0" smtClean="0">
                <a:latin typeface="Calibri" pitchFamily="34" charset="0"/>
              </a:rPr>
              <a:t> are generated based on character’s frequencies.</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LZW  </a:t>
            </a:r>
            <a:r>
              <a:rPr lang="en-US" sz="2400" dirty="0" smtClean="0">
                <a:latin typeface="Calibri" pitchFamily="34" charset="0"/>
              </a:rPr>
              <a:t>Algorithm is a lossless compression technique  based on a dictionary of input string.</a:t>
            </a:r>
            <a:endParaRPr lang="en-US" sz="2400" dirty="0">
              <a:latin typeface="Calibri" pitchFamily="34" charset="0"/>
            </a:endParaRPr>
          </a:p>
          <a:p>
            <a:pPr marL="319088" indent="-319088" eaLnBrk="0" hangingPunct="0">
              <a:spcBef>
                <a:spcPct val="20000"/>
              </a:spcBef>
              <a:buFont typeface="Arial" charset="0"/>
              <a:buChar char="•"/>
            </a:pPr>
            <a:r>
              <a:rPr lang="en-US" sz="2400" dirty="0">
                <a:latin typeface="Calibri" pitchFamily="34" charset="0"/>
              </a:rPr>
              <a:t>Run-length </a:t>
            </a:r>
            <a:r>
              <a:rPr lang="en-US" sz="2400" dirty="0" smtClean="0">
                <a:latin typeface="Calibri" pitchFamily="34" charset="0"/>
              </a:rPr>
              <a:t>Encoding is a lossless compression technique  based on run of characters in input string.</a:t>
            </a:r>
            <a:endParaRPr lang="en-US" sz="2400" dirty="0">
              <a:latin typeface="Calibri" pitchFamily="34" charset="0"/>
            </a:endParaRPr>
          </a:p>
        </p:txBody>
      </p:sp>
      <p:sp>
        <p:nvSpPr>
          <p:cNvPr id="7" name="Footer Placeholder 6"/>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457200" y="1143000"/>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4101" name="Rectangle 2"/>
          <p:cNvSpPr>
            <a:spLocks noChangeArrowheads="1"/>
          </p:cNvSpPr>
          <p:nvPr/>
        </p:nvSpPr>
        <p:spPr bwMode="auto">
          <a:xfrm>
            <a:off x="609600" y="228600"/>
            <a:ext cx="8001000" cy="707886"/>
          </a:xfrm>
          <a:prstGeom prst="rect">
            <a:avLst/>
          </a:prstGeom>
          <a:noFill/>
          <a:ln w="9525">
            <a:noFill/>
            <a:miter lim="800000"/>
            <a:headEnd/>
            <a:tailEnd/>
          </a:ln>
        </p:spPr>
        <p:txBody>
          <a:bodyPr wrap="square" anchor="ctr">
            <a:spAutoFit/>
          </a:bodyPr>
          <a:lstStyle/>
          <a:p>
            <a:pPr algn="ctr"/>
            <a:r>
              <a:rPr lang="en-US" sz="4000" b="1" dirty="0" smtClean="0">
                <a:solidFill>
                  <a:srgbClr val="0000CC"/>
                </a:solidFill>
                <a:latin typeface="Calibri" pitchFamily="34" charset="0"/>
              </a:rPr>
              <a:t>Objectives: Learning Outcomes</a:t>
            </a:r>
            <a:endParaRPr lang="en-US" sz="4000" b="1" dirty="0">
              <a:solidFill>
                <a:srgbClr val="0000CC"/>
              </a:solidFill>
              <a:latin typeface="Calibri" pitchFamily="34" charset="0"/>
            </a:endParaRPr>
          </a:p>
        </p:txBody>
      </p:sp>
      <p:sp>
        <p:nvSpPr>
          <p:cNvPr id="4102" name="Rectangle 3"/>
          <p:cNvSpPr>
            <a:spLocks noChangeArrowheads="1"/>
          </p:cNvSpPr>
          <p:nvPr/>
        </p:nvSpPr>
        <p:spPr bwMode="auto">
          <a:xfrm>
            <a:off x="838200" y="1219200"/>
            <a:ext cx="8001000" cy="4967514"/>
          </a:xfrm>
          <a:prstGeom prst="rect">
            <a:avLst/>
          </a:prstGeom>
          <a:noFill/>
          <a:ln w="9525">
            <a:noFill/>
            <a:miter lim="800000"/>
            <a:headEnd/>
            <a:tailEnd/>
          </a:ln>
        </p:spPr>
        <p:txBody>
          <a:bodyPr wrap="square">
            <a:spAutoFit/>
          </a:bodyPr>
          <a:lstStyle/>
          <a:p>
            <a:pPr marL="393700" indent="-393700" eaLnBrk="0" hangingPunct="0">
              <a:spcBef>
                <a:spcPct val="20000"/>
              </a:spcBef>
            </a:pPr>
            <a:r>
              <a:rPr lang="en-US" sz="2400" dirty="0"/>
              <a:t>LO8.1  Describe the Text Processing </a:t>
            </a:r>
            <a:r>
              <a:rPr lang="en-US" sz="2400" dirty="0" smtClean="0"/>
              <a:t>problems </a:t>
            </a:r>
            <a:r>
              <a:rPr lang="en-US" sz="2400" dirty="0"/>
              <a:t>and its’ </a:t>
            </a:r>
            <a:r>
              <a:rPr lang="en-US" sz="2400" dirty="0" smtClean="0"/>
              <a:t>application.</a:t>
            </a:r>
          </a:p>
          <a:p>
            <a:pPr marL="393700" indent="-393700" eaLnBrk="0" hangingPunct="0">
              <a:spcBef>
                <a:spcPct val="20000"/>
              </a:spcBef>
            </a:pPr>
            <a:r>
              <a:rPr lang="en-US" sz="2400" dirty="0" smtClean="0"/>
              <a:t>LO8.2  </a:t>
            </a:r>
            <a:r>
              <a:rPr lang="en-US" sz="2400" dirty="0"/>
              <a:t>Explain the Brute Force Text Pattern-Matching </a:t>
            </a:r>
            <a:r>
              <a:rPr lang="en-US" sz="2400" dirty="0" smtClean="0"/>
              <a:t>algorithm.</a:t>
            </a:r>
          </a:p>
          <a:p>
            <a:pPr marL="393700" indent="-393700" eaLnBrk="0" hangingPunct="0">
              <a:spcBef>
                <a:spcPct val="20000"/>
              </a:spcBef>
            </a:pPr>
            <a:r>
              <a:rPr lang="en-US" sz="2400" dirty="0" smtClean="0"/>
              <a:t>LO8.3  </a:t>
            </a:r>
            <a:r>
              <a:rPr lang="en-US" sz="2400" dirty="0"/>
              <a:t>Describe the main idea of The Knuth-Morris-Pratt </a:t>
            </a:r>
            <a:r>
              <a:rPr lang="en-US" sz="2400" dirty="0" smtClean="0"/>
              <a:t>Algorithm.</a:t>
            </a:r>
          </a:p>
          <a:p>
            <a:pPr marL="393700" indent="-393700" eaLnBrk="0" hangingPunct="0">
              <a:spcBef>
                <a:spcPct val="20000"/>
              </a:spcBef>
            </a:pPr>
            <a:r>
              <a:rPr lang="en-US" sz="2400" dirty="0" smtClean="0"/>
              <a:t>LO8.4  </a:t>
            </a:r>
            <a:r>
              <a:rPr lang="en-US" sz="2400" dirty="0"/>
              <a:t>Explain The Huffman Coding </a:t>
            </a:r>
            <a:r>
              <a:rPr lang="en-US" sz="2400" dirty="0" smtClean="0"/>
              <a:t>Algorithm.</a:t>
            </a:r>
          </a:p>
          <a:p>
            <a:pPr marL="393700" indent="-393700" eaLnBrk="0" hangingPunct="0">
              <a:spcBef>
                <a:spcPct val="20000"/>
              </a:spcBef>
            </a:pPr>
            <a:r>
              <a:rPr lang="en-US" sz="2400" dirty="0" smtClean="0"/>
              <a:t>LO8.5  </a:t>
            </a:r>
            <a:r>
              <a:rPr lang="en-US" sz="2400" dirty="0"/>
              <a:t>Explain steps needed to use The Huffman Coding Algorithm for compressing a text </a:t>
            </a:r>
            <a:r>
              <a:rPr lang="en-US" sz="2400" dirty="0" smtClean="0"/>
              <a:t>file.</a:t>
            </a:r>
          </a:p>
          <a:p>
            <a:pPr marL="393700" indent="-393700" eaLnBrk="0" hangingPunct="0">
              <a:spcBef>
                <a:spcPct val="20000"/>
              </a:spcBef>
            </a:pPr>
            <a:r>
              <a:rPr lang="en-US" sz="2400" dirty="0" smtClean="0"/>
              <a:t>LO8.6  </a:t>
            </a:r>
            <a:r>
              <a:rPr lang="en-US" sz="2400" dirty="0"/>
              <a:t>Explain the LZW encoding </a:t>
            </a:r>
            <a:r>
              <a:rPr lang="en-US" sz="2400" dirty="0" smtClean="0"/>
              <a:t>algorithm.</a:t>
            </a:r>
          </a:p>
          <a:p>
            <a:pPr marL="393700" indent="-393700" eaLnBrk="0" hangingPunct="0">
              <a:spcBef>
                <a:spcPct val="20000"/>
              </a:spcBef>
            </a:pPr>
            <a:r>
              <a:rPr lang="en-US" sz="2400" dirty="0" smtClean="0"/>
              <a:t>LO8.7  </a:t>
            </a:r>
            <a:r>
              <a:rPr lang="en-US" sz="2400" dirty="0"/>
              <a:t>Explain the Run-length encoding algorithm.</a:t>
            </a:r>
            <a:br>
              <a:rPr lang="en-US" sz="2400" dirty="0"/>
            </a:br>
            <a:endParaRPr lang="en-US" sz="2400" dirty="0">
              <a:latin typeface="Calibri" pitchFamily="34" charset="0"/>
            </a:endParaRPr>
          </a:p>
        </p:txBody>
      </p:sp>
      <p:sp>
        <p:nvSpPr>
          <p:cNvPr id="7" name="Slide Number Placeholder 3"/>
          <p:cNvSpPr txBox="1">
            <a:spLocks noGrp="1"/>
          </p:cNvSpPr>
          <p:nvPr/>
        </p:nvSpPr>
        <p:spPr>
          <a:xfrm>
            <a:off x="457200" y="19573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8" name="Slide Number Placeholder 3"/>
          <p:cNvSpPr txBox="1">
            <a:spLocks noGrp="1"/>
          </p:cNvSpPr>
          <p:nvPr/>
        </p:nvSpPr>
        <p:spPr>
          <a:xfrm>
            <a:off x="457200" y="27193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9" name="Slide Number Placeholder 3"/>
          <p:cNvSpPr txBox="1">
            <a:spLocks noGrp="1"/>
          </p:cNvSpPr>
          <p:nvPr/>
        </p:nvSpPr>
        <p:spPr>
          <a:xfrm>
            <a:off x="457200" y="3505200"/>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0" name="Slide Number Placeholder 3"/>
          <p:cNvSpPr txBox="1">
            <a:spLocks noGrp="1"/>
          </p:cNvSpPr>
          <p:nvPr/>
        </p:nvSpPr>
        <p:spPr>
          <a:xfrm>
            <a:off x="457200" y="4014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1" name="Slide Number Placeholder 3"/>
          <p:cNvSpPr txBox="1">
            <a:spLocks noGrp="1"/>
          </p:cNvSpPr>
          <p:nvPr/>
        </p:nvSpPr>
        <p:spPr>
          <a:xfrm>
            <a:off x="457200" y="5157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2" name="Slide Number Placeholder 3"/>
          <p:cNvSpPr txBox="1">
            <a:spLocks noGrp="1"/>
          </p:cNvSpPr>
          <p:nvPr/>
        </p:nvSpPr>
        <p:spPr>
          <a:xfrm>
            <a:off x="457200" y="4776788"/>
            <a:ext cx="457200" cy="709612"/>
          </a:xfrm>
          <a:prstGeom prst="rect">
            <a:avLst/>
          </a:prstGeom>
          <a:noFill/>
        </p:spPr>
        <p:txBody>
          <a:bodyPr anchor="ctr">
            <a:normAutofit/>
          </a:bodyPr>
          <a:lstStyle/>
          <a:p>
            <a:pPr algn="ctr">
              <a:defRPr/>
            </a:pPr>
            <a:r>
              <a:rPr lang="en-US" sz="3200" b="1" smtClean="0">
                <a:solidFill>
                  <a:srgbClr val="FF0000"/>
                </a:solidFill>
                <a:sym typeface="Wingdings"/>
              </a:rPr>
              <a:t></a:t>
            </a:r>
            <a:endParaRPr lang="en-US" sz="3200" b="1">
              <a:solidFill>
                <a:srgbClr val="FF0000"/>
              </a:solidFill>
            </a:endParaRPr>
          </a:p>
        </p:txBody>
      </p:sp>
      <p:sp>
        <p:nvSpPr>
          <p:cNvPr id="14" name="Footer Placeholder 13"/>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p:cNvSpPr>
          <p:nvPr>
            <p:ph type="title"/>
          </p:nvPr>
        </p:nvSpPr>
        <p:spPr>
          <a:xfrm>
            <a:off x="457200" y="381000"/>
            <a:ext cx="8229600" cy="707886"/>
          </a:xfrm>
          <a:noFill/>
        </p:spPr>
        <p:txBody>
          <a:bodyPr>
            <a:spAutoFit/>
          </a:bodyPr>
          <a:lstStyle/>
          <a:p>
            <a:r>
              <a:rPr lang="en-US" smtClean="0">
                <a:latin typeface="Calibri" pitchFamily="34" charset="0"/>
                <a:cs typeface="Arial" charset="0"/>
              </a:rPr>
              <a:t>2- String Matching…</a:t>
            </a:r>
            <a:endParaRPr lang="en-US" sz="4000" b="1" smtClean="0">
              <a:solidFill>
                <a:srgbClr val="CC3300"/>
              </a:solidFill>
              <a:latin typeface="Calibri" pitchFamily="34" charset="0"/>
              <a:cs typeface="Arial" charset="0"/>
            </a:endParaRPr>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dirty="0" smtClean="0">
                <a:solidFill>
                  <a:srgbClr val="FF0000"/>
                </a:solidFill>
              </a:rPr>
              <a:t>The </a:t>
            </a:r>
            <a:r>
              <a:rPr lang="en-US" sz="2400" b="1" dirty="0" err="1" smtClean="0">
                <a:solidFill>
                  <a:srgbClr val="FF0000"/>
                </a:solidFill>
              </a:rPr>
              <a:t>Bruth</a:t>
            </a:r>
            <a:r>
              <a:rPr lang="en-US" sz="2400" b="1" dirty="0" smtClean="0">
                <a:solidFill>
                  <a:srgbClr val="FF0000"/>
                </a:solidFill>
              </a:rPr>
              <a:t>-Force Algorithm</a:t>
            </a:r>
            <a:endParaRPr lang="en-US" sz="2400" b="1" dirty="0">
              <a:solidFill>
                <a:srgbClr val="FF0000"/>
              </a:solidFill>
            </a:endParaRPr>
          </a:p>
        </p:txBody>
      </p:sp>
      <p:sp>
        <p:nvSpPr>
          <p:cNvPr id="7" name="Rectangle 6"/>
          <p:cNvSpPr/>
          <p:nvPr/>
        </p:nvSpPr>
        <p:spPr>
          <a:xfrm>
            <a:off x="381000" y="1828800"/>
            <a:ext cx="8458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Brute Force approach:  A way for proving/programming in which a problem will be evaluated in </a:t>
            </a:r>
            <a:r>
              <a:rPr lang="en-US" sz="2800" smtClean="0"/>
              <a:t>all cases – </a:t>
            </a:r>
            <a:r>
              <a:rPr lang="en-US" sz="2800" dirty="0" err="1" smtClean="0"/>
              <a:t>vét</a:t>
            </a:r>
            <a:r>
              <a:rPr lang="en-US" sz="2800" dirty="0" smtClean="0"/>
              <a:t> </a:t>
            </a:r>
            <a:r>
              <a:rPr lang="en-US" sz="2800" dirty="0" err="1" smtClean="0"/>
              <a:t>cạn</a:t>
            </a:r>
            <a:r>
              <a:rPr lang="en-US" sz="2800" dirty="0" smtClean="0"/>
              <a:t>, exhausted searching. </a:t>
            </a:r>
            <a:endParaRPr lang="en-US" sz="2800" dirty="0"/>
          </a:p>
        </p:txBody>
      </p:sp>
      <p:sp>
        <p:nvSpPr>
          <p:cNvPr id="9" name="Rectangle 8"/>
          <p:cNvSpPr/>
          <p:nvPr/>
        </p:nvSpPr>
        <p:spPr>
          <a:xfrm>
            <a:off x="1981200" y="3352800"/>
            <a:ext cx="2286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 ( length n=10)</a:t>
            </a:r>
            <a:endParaRPr lang="en-US" sz="2400" dirty="0"/>
          </a:p>
        </p:txBody>
      </p:sp>
      <p:sp>
        <p:nvSpPr>
          <p:cNvPr id="10" name="Rectangle 9"/>
          <p:cNvSpPr/>
          <p:nvPr/>
        </p:nvSpPr>
        <p:spPr>
          <a:xfrm>
            <a:off x="1981200" y="36576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 (length m=4)</a:t>
            </a:r>
            <a:endParaRPr lang="en-US" sz="2400" dirty="0"/>
          </a:p>
        </p:txBody>
      </p:sp>
      <p:graphicFrame>
        <p:nvGraphicFramePr>
          <p:cNvPr id="11" name="Table 10"/>
          <p:cNvGraphicFramePr>
            <a:graphicFrameLocks noGrp="1"/>
          </p:cNvGraphicFramePr>
          <p:nvPr/>
        </p:nvGraphicFramePr>
        <p:xfrm>
          <a:off x="4343397" y="3352800"/>
          <a:ext cx="4648203" cy="2966720"/>
        </p:xfrm>
        <a:graphic>
          <a:graphicData uri="http://schemas.openxmlformats.org/drawingml/2006/table">
            <a:tbl>
              <a:tblPr firstRow="1" bandRow="1">
                <a:tableStyleId>{5C22544A-7EE6-4342-B048-85BDC9FD1C3A}</a:tableStyleId>
              </a:tblPr>
              <a:tblGrid>
                <a:gridCol w="457202"/>
                <a:gridCol w="457200"/>
                <a:gridCol w="457200"/>
                <a:gridCol w="533400"/>
                <a:gridCol w="457200"/>
                <a:gridCol w="457200"/>
                <a:gridCol w="457200"/>
                <a:gridCol w="457200"/>
                <a:gridCol w="457200"/>
                <a:gridCol w="457201"/>
              </a:tblGrid>
              <a:tr h="370840">
                <a:tc>
                  <a:txBody>
                    <a:bodyPr/>
                    <a:lstStyle/>
                    <a:p>
                      <a:pPr algn="ctr"/>
                      <a:r>
                        <a:rPr lang="en-US" dirty="0" smtClean="0"/>
                        <a:t>D</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u="sng" dirty="0" smtClean="0">
                          <a:solidFill>
                            <a:schemeClr val="bg1"/>
                          </a:solidFill>
                        </a:rPr>
                        <a:t>D</a:t>
                      </a:r>
                      <a:endParaRPr lang="en-US" u="sng" dirty="0">
                        <a:solidFill>
                          <a:schemeClr val="bg1"/>
                        </a:solidFill>
                      </a:endParaRPr>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A</a:t>
                      </a:r>
                      <a:endParaRPr lang="en-US" dirty="0"/>
                    </a:p>
                  </a:txBody>
                  <a:tcPr/>
                </a:tc>
                <a:tc>
                  <a:txBody>
                    <a:bodyPr/>
                    <a:lstStyle/>
                    <a:p>
                      <a:pPr algn="ctr"/>
                      <a:r>
                        <a:rPr lang="en-US" dirty="0" smtClean="0"/>
                        <a:t>T</a:t>
                      </a:r>
                      <a:endParaRPr lang="en-US" dirty="0"/>
                    </a:p>
                  </a:txBody>
                  <a:tcPr/>
                </a:tc>
                <a:tc>
                  <a:txBody>
                    <a:bodyPr/>
                    <a:lstStyle/>
                    <a:p>
                      <a:pPr algn="ctr"/>
                      <a:r>
                        <a:rPr lang="en-US" dirty="0" smtClean="0"/>
                        <a:t>H</a:t>
                      </a:r>
                      <a:endParaRPr lang="en-US" dirty="0"/>
                    </a:p>
                  </a:txBody>
                  <a:tcPr/>
                </a:tc>
                <a:tc>
                  <a:txBody>
                    <a:bodyPr/>
                    <a:lstStyle/>
                    <a:p>
                      <a:pPr algn="ctr"/>
                      <a:r>
                        <a:rPr lang="en-US" dirty="0" smtClean="0"/>
                        <a:t>E</a:t>
                      </a:r>
                      <a:endParaRPr lang="en-US" dirty="0"/>
                    </a:p>
                  </a:txBody>
                  <a:tcPr/>
                </a:tc>
              </a:tr>
              <a:tr h="370840">
                <a:tc>
                  <a:txBody>
                    <a:bodyPr/>
                    <a:lstStyle/>
                    <a:p>
                      <a:pPr algn="ctr"/>
                      <a:r>
                        <a:rPr lang="en-US" b="0" dirty="0" smtClean="0"/>
                        <a:t>D</a:t>
                      </a:r>
                      <a:endParaRPr lang="en-US" b="0" dirty="0"/>
                    </a:p>
                  </a:txBody>
                  <a:tcPr/>
                </a:tc>
                <a:tc>
                  <a:txBody>
                    <a:bodyPr/>
                    <a:lstStyle/>
                    <a:p>
                      <a:pPr algn="ctr"/>
                      <a:r>
                        <a:rPr lang="en-US" b="1" dirty="0" smtClean="0">
                          <a:solidFill>
                            <a:srgbClr val="FF0000"/>
                          </a:solidFill>
                        </a:rPr>
                        <a:t>E</a:t>
                      </a:r>
                      <a:endParaRPr lang="en-US" b="1" dirty="0">
                        <a:solidFill>
                          <a:srgbClr val="FF0000"/>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c>
                  <a:txBody>
                    <a:bodyPr/>
                    <a:lstStyle/>
                    <a:p>
                      <a:pPr algn="ctr"/>
                      <a:endParaRPr lang="en-US" b="0" dirty="0"/>
                    </a:p>
                  </a:txBody>
                  <a:tcPr/>
                </a:tc>
              </a:tr>
              <a:tr h="370840">
                <a:tc>
                  <a:txBody>
                    <a:bodyPr/>
                    <a:lstStyle/>
                    <a:p>
                      <a:pPr algn="ctr"/>
                      <a:endParaRPr lang="en-US" b="0" dirty="0"/>
                    </a:p>
                  </a:txBody>
                  <a:tcPr/>
                </a:tc>
                <a:tc>
                  <a:txBody>
                    <a:bodyPr/>
                    <a:lstStyle/>
                    <a:p>
                      <a:pPr algn="ctr"/>
                      <a:r>
                        <a:rPr lang="en-US" b="1" dirty="0" smtClean="0">
                          <a:solidFill>
                            <a:srgbClr val="FF0000"/>
                          </a:solidFill>
                        </a:rPr>
                        <a:t>D</a:t>
                      </a:r>
                      <a:endParaRPr lang="en-US" b="1" dirty="0">
                        <a:solidFill>
                          <a:srgbClr val="FF0000"/>
                        </a:solidFill>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r>
                        <a:rPr lang="en-US" b="1" dirty="0" smtClean="0">
                          <a:solidFill>
                            <a:srgbClr val="FF0000"/>
                          </a:solidFill>
                        </a:rPr>
                        <a:t>D</a:t>
                      </a:r>
                      <a:endParaRPr lang="en-US" b="1" dirty="0">
                        <a:solidFill>
                          <a:srgbClr val="FF0000"/>
                        </a:solidFill>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r>
                        <a:rPr lang="en-US" b="0" dirty="0" smtClean="0"/>
                        <a:t>D</a:t>
                      </a:r>
                      <a:endParaRPr lang="en-US" b="0" dirty="0"/>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E</a:t>
                      </a:r>
                      <a:endParaRPr lang="en-US" sz="1800" b="1" kern="1200" dirty="0">
                        <a:solidFill>
                          <a:srgbClr val="FF0000"/>
                        </a:solidFill>
                        <a:latin typeface="+mn-lt"/>
                        <a:ea typeface="+mn-ea"/>
                        <a:cs typeface="+mn-cs"/>
                      </a:endParaRPr>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dirty="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c>
                  <a:txBody>
                    <a:bodyPr/>
                    <a:lstStyle/>
                    <a:p>
                      <a:pPr algn="ctr"/>
                      <a:endParaRPr lang="en-US" b="0"/>
                    </a:p>
                  </a:txBody>
                  <a:tcPr/>
                </a:tc>
              </a:tr>
              <a:tr h="370840">
                <a:tc>
                  <a:txBody>
                    <a:bodyPr/>
                    <a:lstStyle/>
                    <a:p>
                      <a:pPr algn="ctr"/>
                      <a:endParaRPr lang="en-US" b="0"/>
                    </a:p>
                  </a:txBody>
                  <a:tcPr/>
                </a:tc>
                <a:tc>
                  <a:txBody>
                    <a:bodyPr/>
                    <a:lstStyle/>
                    <a:p>
                      <a:pPr algn="ctr"/>
                      <a:endParaRPr lang="en-US" b="0"/>
                    </a:p>
                  </a:txBody>
                  <a:tcPr/>
                </a:tc>
                <a:tc>
                  <a:txBody>
                    <a:bodyPr/>
                    <a:lstStyle/>
                    <a:p>
                      <a:pPr algn="ctr"/>
                      <a:endParaRPr lang="en-US" b="0" dirty="0"/>
                    </a:p>
                  </a:txBody>
                  <a:tcPr/>
                </a:tc>
                <a:tc>
                  <a:txBody>
                    <a:bodyPr/>
                    <a:lstStyle/>
                    <a:p>
                      <a:pPr algn="ctr"/>
                      <a:endParaRPr lang="en-US" b="0"/>
                    </a:p>
                  </a:txBody>
                  <a:tcPr/>
                </a:tc>
                <a:tc>
                  <a:txBody>
                    <a:bodyPr/>
                    <a:lstStyle/>
                    <a:p>
                      <a:pPr algn="ctr"/>
                      <a:endParaRPr lang="en-US" b="0"/>
                    </a:p>
                  </a:txBody>
                  <a:tcPr/>
                </a:tc>
                <a:tc>
                  <a:txBody>
                    <a:bodyPr/>
                    <a:lstStyle/>
                    <a:p>
                      <a:pPr algn="ctr"/>
                      <a:endParaRPr lang="en-US" b="0"/>
                    </a:p>
                  </a:txBody>
                  <a:tcPr/>
                </a:tc>
                <a:tc>
                  <a:txBody>
                    <a:bodyPr/>
                    <a:lstStyle/>
                    <a:p>
                      <a:pPr marL="0" algn="ctr" defTabSz="914400" rtl="0" eaLnBrk="1" latinLnBrk="0" hangingPunct="1"/>
                      <a:r>
                        <a:rPr lang="en-US" sz="1800" b="1" kern="1200" dirty="0" smtClean="0">
                          <a:solidFill>
                            <a:srgbClr val="FF0000"/>
                          </a:solidFill>
                          <a:latin typeface="+mn-lt"/>
                          <a:ea typeface="+mn-ea"/>
                          <a:cs typeface="+mn-cs"/>
                        </a:rPr>
                        <a:t>D</a:t>
                      </a:r>
                      <a:endParaRPr lang="en-US" sz="1800" b="1" kern="1200" dirty="0">
                        <a:solidFill>
                          <a:srgbClr val="FF0000"/>
                        </a:solidFill>
                        <a:latin typeface="+mn-lt"/>
                        <a:ea typeface="+mn-ea"/>
                        <a:cs typeface="+mn-cs"/>
                      </a:endParaRPr>
                    </a:p>
                  </a:txBody>
                  <a:tcPr/>
                </a:tc>
                <a:tc>
                  <a:txBody>
                    <a:bodyPr/>
                    <a:lstStyle/>
                    <a:p>
                      <a:pPr algn="ctr"/>
                      <a:r>
                        <a:rPr lang="en-US" b="0" dirty="0" smtClean="0">
                          <a:solidFill>
                            <a:schemeClr val="tx1"/>
                          </a:solidFill>
                        </a:rPr>
                        <a:t>E</a:t>
                      </a:r>
                      <a:endParaRPr lang="en-US" b="0" dirty="0">
                        <a:solidFill>
                          <a:schemeClr val="tx1"/>
                        </a:solidFill>
                      </a:endParaRPr>
                    </a:p>
                  </a:txBody>
                  <a:tcPr/>
                </a:tc>
                <a:tc>
                  <a:txBody>
                    <a:bodyPr/>
                    <a:lstStyle/>
                    <a:p>
                      <a:pPr algn="ctr"/>
                      <a:r>
                        <a:rPr lang="en-US" b="0" dirty="0" smtClean="0"/>
                        <a:t>F</a:t>
                      </a:r>
                      <a:endParaRPr lang="en-US" b="0" dirty="0"/>
                    </a:p>
                  </a:txBody>
                  <a:tcPr/>
                </a:tc>
                <a:tc>
                  <a:txBody>
                    <a:bodyPr/>
                    <a:lstStyle/>
                    <a:p>
                      <a:pPr algn="ctr"/>
                      <a:r>
                        <a:rPr lang="en-US" b="0" dirty="0" smtClean="0"/>
                        <a:t>E</a:t>
                      </a:r>
                      <a:endParaRPr lang="en-US" b="0" dirty="0"/>
                    </a:p>
                  </a:txBody>
                  <a:tcPr/>
                </a:tc>
              </a:tr>
            </a:tbl>
          </a:graphicData>
        </a:graphic>
      </p:graphicFrame>
      <p:sp>
        <p:nvSpPr>
          <p:cNvPr id="12" name="Rectangle 11"/>
          <p:cNvSpPr/>
          <p:nvPr/>
        </p:nvSpPr>
        <p:spPr>
          <a:xfrm>
            <a:off x="0" y="4572000"/>
            <a:ext cx="5029200" cy="1676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Loop (n-m+1) times</a:t>
            </a:r>
          </a:p>
          <a:p>
            <a:r>
              <a:rPr lang="en-US" sz="2400" b="1" dirty="0" smtClean="0"/>
              <a:t>    Loop matching 4 pair of characters</a:t>
            </a:r>
          </a:p>
          <a:p>
            <a:pPr>
              <a:buFont typeface="Wingdings"/>
              <a:buChar char="è"/>
            </a:pPr>
            <a:r>
              <a:rPr lang="en-US" sz="2400" b="1" dirty="0" smtClean="0">
                <a:sym typeface="Wingdings" pitchFamily="2" charset="2"/>
              </a:rPr>
              <a:t>O((n-m+1)(m))  O(nm)</a:t>
            </a:r>
          </a:p>
          <a:p>
            <a:pPr>
              <a:buFont typeface="Wingdings"/>
              <a:buChar char="è"/>
            </a:pPr>
            <a:r>
              <a:rPr lang="en-US" sz="2400" b="1" dirty="0" smtClean="0">
                <a:sym typeface="Wingdings" pitchFamily="2" charset="2"/>
              </a:rPr>
              <a:t> Drawback: SLOW</a:t>
            </a:r>
            <a:endParaRPr lang="en-US" sz="2400" b="1" dirty="0"/>
          </a:p>
        </p:txBody>
      </p:sp>
      <p:sp>
        <p:nvSpPr>
          <p:cNvPr id="14" name="Footer Placeholder 13"/>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1219201"/>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sp>
        <p:nvSpPr>
          <p:cNvPr id="8" name="TextBox 7"/>
          <p:cNvSpPr txBox="1"/>
          <p:nvPr/>
        </p:nvSpPr>
        <p:spPr>
          <a:xfrm>
            <a:off x="914400" y="1905000"/>
            <a:ext cx="6934200" cy="646331"/>
          </a:xfrm>
          <a:prstGeom prst="rect">
            <a:avLst/>
          </a:prstGeom>
          <a:noFill/>
        </p:spPr>
        <p:txBody>
          <a:bodyPr wrap="square" rtlCol="0">
            <a:spAutoFit/>
          </a:bodyPr>
          <a:lstStyle/>
          <a:p>
            <a:pPr algn="ctr"/>
            <a:r>
              <a:rPr lang="en-US" smtClean="0"/>
              <a:t>Project for demonstration</a:t>
            </a:r>
            <a:endParaRPr lang="en-US"/>
          </a:p>
        </p:txBody>
      </p:sp>
      <p:pic>
        <p:nvPicPr>
          <p:cNvPr id="19457" name="Picture 1"/>
          <p:cNvPicPr>
            <a:picLocks noChangeAspect="1" noChangeArrowheads="1"/>
          </p:cNvPicPr>
          <p:nvPr/>
        </p:nvPicPr>
        <p:blipFill>
          <a:blip r:embed="rId2" cstate="print"/>
          <a:srcRect/>
          <a:stretch>
            <a:fillRect/>
          </a:stretch>
        </p:blipFill>
        <p:spPr bwMode="auto">
          <a:xfrm>
            <a:off x="1850988" y="2819400"/>
            <a:ext cx="5442026" cy="1981200"/>
          </a:xfrm>
          <a:prstGeom prst="rect">
            <a:avLst/>
          </a:prstGeom>
          <a:noFill/>
          <a:ln w="9525">
            <a:noFill/>
            <a:miter lim="800000"/>
            <a:headEnd/>
            <a:tailEnd/>
          </a:ln>
          <a:effectLst/>
        </p:spPr>
      </p:pic>
      <p:sp>
        <p:nvSpPr>
          <p:cNvPr id="10" name="Footer Placeholder 9"/>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990600"/>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8433" name="Picture 1"/>
          <p:cNvPicPr>
            <a:picLocks noChangeAspect="1" noChangeArrowheads="1"/>
          </p:cNvPicPr>
          <p:nvPr/>
        </p:nvPicPr>
        <p:blipFill>
          <a:blip r:embed="rId2" cstate="print"/>
          <a:srcRect/>
          <a:stretch>
            <a:fillRect/>
          </a:stretch>
        </p:blipFill>
        <p:spPr bwMode="auto">
          <a:xfrm>
            <a:off x="957263" y="1457325"/>
            <a:ext cx="7229475" cy="5019675"/>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libri" pitchFamily="34" charset="0"/>
                <a:cs typeface="Arial" charset="0"/>
              </a:rPr>
              <a:t>2- String Matching…</a:t>
            </a:r>
            <a:endParaRPr lang="en-US"/>
          </a:p>
        </p:txBody>
      </p:sp>
      <p:sp>
        <p:nvSpPr>
          <p:cNvPr id="6" name="TextBox 5"/>
          <p:cNvSpPr txBox="1"/>
          <p:nvPr/>
        </p:nvSpPr>
        <p:spPr>
          <a:xfrm>
            <a:off x="152400" y="1219200"/>
            <a:ext cx="4267200" cy="457200"/>
          </a:xfrm>
          <a:prstGeom prst="rect">
            <a:avLst/>
          </a:prstGeom>
          <a:noFill/>
        </p:spPr>
        <p:txBody>
          <a:bodyPr wrap="square" rtlCol="0">
            <a:spAutoFit/>
          </a:bodyPr>
          <a:lstStyle/>
          <a:p>
            <a:r>
              <a:rPr lang="en-US" sz="2400" b="1" smtClean="0">
                <a:solidFill>
                  <a:srgbClr val="FF0000"/>
                </a:solidFill>
              </a:rPr>
              <a:t>The Bruth Force Algorithm</a:t>
            </a:r>
            <a:endParaRPr lang="en-US" sz="2400" b="1">
              <a:solidFill>
                <a:srgbClr val="FF0000"/>
              </a:solidFill>
            </a:endParaRPr>
          </a:p>
        </p:txBody>
      </p:sp>
      <p:pic>
        <p:nvPicPr>
          <p:cNvPr id="17409" name="Picture 1"/>
          <p:cNvPicPr>
            <a:picLocks noChangeAspect="1" noChangeArrowheads="1"/>
          </p:cNvPicPr>
          <p:nvPr/>
        </p:nvPicPr>
        <p:blipFill>
          <a:blip r:embed="rId2" cstate="print"/>
          <a:srcRect/>
          <a:stretch>
            <a:fillRect/>
          </a:stretch>
        </p:blipFill>
        <p:spPr bwMode="auto">
          <a:xfrm>
            <a:off x="842963" y="1981200"/>
            <a:ext cx="7458075" cy="354330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Data Structures and Algorithms in Java </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5426</TotalTime>
  <Words>3356</Words>
  <Application>Microsoft Office PowerPoint</Application>
  <PresentationFormat>On-screen Show (4:3)</PresentationFormat>
  <Paragraphs>617</Paragraphs>
  <Slides>51</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Office Theme</vt:lpstr>
      <vt:lpstr>Equation</vt:lpstr>
      <vt:lpstr>Text Processing </vt:lpstr>
      <vt:lpstr>Slide 2</vt:lpstr>
      <vt:lpstr>Slide 3</vt:lpstr>
      <vt:lpstr>1- Abundance of Digitized Text</vt:lpstr>
      <vt:lpstr>2- String Matching</vt:lpstr>
      <vt:lpstr>2- String Matching…</vt:lpstr>
      <vt:lpstr>2- String Matching…</vt:lpstr>
      <vt:lpstr>2- String Matching…</vt:lpstr>
      <vt:lpstr>2- String Matching…</vt:lpstr>
      <vt:lpstr>2- String Matching…</vt:lpstr>
      <vt:lpstr>2- String Matching…</vt:lpstr>
      <vt:lpstr>2- String Matching…</vt:lpstr>
      <vt:lpstr>2- String Matching…</vt:lpstr>
      <vt:lpstr>2- String Matching…</vt:lpstr>
      <vt:lpstr>2- String Matching…</vt:lpstr>
      <vt:lpstr>2- String Matching…</vt:lpstr>
      <vt:lpstr>3- Data Compression </vt:lpstr>
      <vt:lpstr>3- Data Compression… </vt:lpstr>
      <vt:lpstr>3- Data Compression… </vt:lpstr>
      <vt:lpstr>3- Data Compression… </vt:lpstr>
      <vt:lpstr>3- Data Compression… </vt:lpstr>
      <vt:lpstr>3- Data Compression… </vt:lpstr>
      <vt:lpstr>3- Data Compression… </vt:lpstr>
      <vt:lpstr>3- Data Compression… </vt:lpstr>
      <vt:lpstr>3- Data Compression…</vt:lpstr>
      <vt:lpstr>3- Data Compression: Huffman Alg.</vt:lpstr>
      <vt:lpstr>Slide 27</vt:lpstr>
      <vt:lpstr>Slide 28</vt:lpstr>
      <vt:lpstr>Slide 29</vt:lpstr>
      <vt:lpstr>Slide 30</vt:lpstr>
      <vt:lpstr>Slide 31</vt:lpstr>
      <vt:lpstr>Slide 32</vt:lpstr>
      <vt:lpstr>Slide 33</vt:lpstr>
      <vt:lpstr>Slide 34</vt:lpstr>
      <vt:lpstr>Slide 35</vt:lpstr>
      <vt:lpstr>3- Data Compression…  Lempel-Ziv Compression</vt:lpstr>
      <vt:lpstr>3- Data Compression/Decompression: LZW Alg.</vt:lpstr>
      <vt:lpstr>Slide 38</vt:lpstr>
      <vt:lpstr>3- LZW Encoding: Characteristics</vt:lpstr>
      <vt:lpstr>3- Data Compression… LZW Encoding Algorithm</vt:lpstr>
      <vt:lpstr>Slide 41</vt:lpstr>
      <vt:lpstr>Slide 42</vt:lpstr>
      <vt:lpstr>3- LZW Decoding: Characteristics</vt:lpstr>
      <vt:lpstr>Slide 44</vt:lpstr>
      <vt:lpstr>Slide 45</vt:lpstr>
      <vt:lpstr>Slide 46</vt:lpstr>
      <vt:lpstr>3- Data Compression…  Run-Length Encoding</vt:lpstr>
      <vt:lpstr>3- Data Compression…  Run-Length Encoding</vt:lpstr>
      <vt:lpstr>Summary</vt:lpstr>
      <vt:lpstr>Summary</vt:lpstr>
      <vt:lpstr>Slide 51</vt:lpstr>
    </vt:vector>
  </TitlesOfParts>
  <Company>FPT-Uni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JAD-Session 4: Objects and Classes</dc:title>
  <dc:creator>Phan Truong Lam</dc:creator>
  <cp:lastModifiedBy>Azure</cp:lastModifiedBy>
  <cp:revision>452</cp:revision>
  <dcterms:created xsi:type="dcterms:W3CDTF">2007-08-21T04:43:22Z</dcterms:created>
  <dcterms:modified xsi:type="dcterms:W3CDTF">2020-07-23T02:52:49Z</dcterms:modified>
</cp:coreProperties>
</file>