
<file path=[Content_Types].xml><?xml version="1.0" encoding="utf-8"?>
<Types xmlns="http://schemas.openxmlformats.org/package/2006/content-types">
  <Override PartName="/_rels/.rels" ContentType="application/vnd.openxmlformats-package.relationships+xml"/>
  <Override PartName="/ppt/notesSlides/_rels/notesSlide3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7.png" ContentType="image/png"/>
  <Override PartName="/ppt/media/image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756000" y="5078520"/>
            <a:ext cx="6047640" cy="4811040"/>
          </a:xfrm>
          <a:prstGeom prst="rect">
            <a:avLst/>
          </a:prstGeom>
        </p:spPr>
        <p:txBody>
          <a:bodyPr lIns="0" rIns="0" tIns="0" bIns="0"/>
          <a:p>
            <a:r>
              <a:rPr lang="en-US" sz="2000" spc="-1">
                <a:latin typeface="Arial"/>
              </a:rPr>
              <a:t>Click to edit the notes format</a:t>
            </a:r>
            <a:endParaRPr/>
          </a:p>
        </p:txBody>
      </p:sp>
      <p:sp>
        <p:nvSpPr>
          <p:cNvPr id="77" name="PlaceHolder 2"/>
          <p:cNvSpPr>
            <a:spLocks noGrp="1"/>
          </p:cNvSpPr>
          <p:nvPr>
            <p:ph type="hdr"/>
          </p:nvPr>
        </p:nvSpPr>
        <p:spPr>
          <a:xfrm>
            <a:off x="0" y="0"/>
            <a:ext cx="3280680" cy="534240"/>
          </a:xfrm>
          <a:prstGeom prst="rect">
            <a:avLst/>
          </a:prstGeom>
        </p:spPr>
        <p:txBody>
          <a:bodyPr lIns="0" rIns="0" tIns="0" bIns="0"/>
          <a:p>
            <a:r>
              <a:rPr lang="en-US" sz="1400" spc="-1">
                <a:latin typeface="Times New Roman"/>
              </a:rPr>
              <a:t>&lt;header&gt;</a:t>
            </a:r>
            <a:endParaRPr/>
          </a:p>
        </p:txBody>
      </p:sp>
      <p:sp>
        <p:nvSpPr>
          <p:cNvPr id="78" name="PlaceHolder 3"/>
          <p:cNvSpPr>
            <a:spLocks noGrp="1"/>
          </p:cNvSpPr>
          <p:nvPr>
            <p:ph type="dt"/>
          </p:nvPr>
        </p:nvSpPr>
        <p:spPr>
          <a:xfrm>
            <a:off x="4278960" y="0"/>
            <a:ext cx="3280680" cy="534240"/>
          </a:xfrm>
          <a:prstGeom prst="rect">
            <a:avLst/>
          </a:prstGeom>
        </p:spPr>
        <p:txBody>
          <a:bodyPr lIns="0" rIns="0" tIns="0" bIns="0"/>
          <a:p>
            <a:pPr algn="r"/>
            <a:r>
              <a:rPr lang="en-US" sz="1400" spc="-1">
                <a:latin typeface="Times New Roman"/>
              </a:rPr>
              <a:t>&lt;date/time&gt;</a:t>
            </a:r>
            <a:endParaRPr/>
          </a:p>
        </p:txBody>
      </p:sp>
      <p:sp>
        <p:nvSpPr>
          <p:cNvPr id="79" name="PlaceHolder 4"/>
          <p:cNvSpPr>
            <a:spLocks noGrp="1"/>
          </p:cNvSpPr>
          <p:nvPr>
            <p:ph type="ftr"/>
          </p:nvPr>
        </p:nvSpPr>
        <p:spPr>
          <a:xfrm>
            <a:off x="0" y="10157400"/>
            <a:ext cx="3280680" cy="534240"/>
          </a:xfrm>
          <a:prstGeom prst="rect">
            <a:avLst/>
          </a:prstGeom>
        </p:spPr>
        <p:txBody>
          <a:bodyPr lIns="0" rIns="0" tIns="0" bIns="0" anchor="b"/>
          <a:p>
            <a:r>
              <a:rPr lang="en-US" sz="1400" spc="-1">
                <a:latin typeface="Times New Roman"/>
              </a:rPr>
              <a:t>&lt;footer&gt;</a:t>
            </a:r>
            <a:endParaRPr/>
          </a:p>
        </p:txBody>
      </p:sp>
      <p:sp>
        <p:nvSpPr>
          <p:cNvPr id="80" name="PlaceHolder 5"/>
          <p:cNvSpPr>
            <a:spLocks noGrp="1"/>
          </p:cNvSpPr>
          <p:nvPr>
            <p:ph type="sldNum"/>
          </p:nvPr>
        </p:nvSpPr>
        <p:spPr>
          <a:xfrm>
            <a:off x="4278960" y="10157400"/>
            <a:ext cx="3280680" cy="534240"/>
          </a:xfrm>
          <a:prstGeom prst="rect">
            <a:avLst/>
          </a:prstGeom>
        </p:spPr>
        <p:txBody>
          <a:bodyPr lIns="0" rIns="0" tIns="0" bIns="0" anchor="b"/>
          <a:p>
            <a:pPr algn="r"/>
            <a:fld id="{1FEBDA7A-B771-4EAA-8C5A-63E82EC22AEB}"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685800" y="4343400"/>
            <a:ext cx="5485320" cy="4113720"/>
          </a:xfrm>
          <a:prstGeom prst="rect">
            <a:avLst/>
          </a:prstGeom>
        </p:spPr>
        <p:txBody>
          <a:bodyPr lIns="0" rIns="0" tIns="0" bIns="0"/>
          <a:p>
            <a:r>
              <a:rPr lang="en-US" sz="2000" spc="-1" strike="noStrike">
                <a:uFill>
                  <a:solidFill>
                    <a:srgbClr val="ffffff"/>
                  </a:solidFill>
                </a:uFill>
                <a:latin typeface="Arial"/>
              </a:rPr>
              <a:t>Ráp 1 chiếc xe đạp</a:t>
            </a:r>
            <a:endParaRPr/>
          </a:p>
          <a:p>
            <a:endParaRPr/>
          </a:p>
        </p:txBody>
      </p:sp>
      <p:sp>
        <p:nvSpPr>
          <p:cNvPr id="32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45D5385-F9C9-48A6-8BC4-C8E2D1667703}"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32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611A22F-48EB-4631-B788-70B32D805370}"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343400"/>
            <a:ext cx="5485320" cy="4113720"/>
          </a:xfrm>
          <a:prstGeom prst="rect">
            <a:avLst/>
          </a:prstGeom>
        </p:spPr>
        <p:txBody>
          <a:bodyPr lIns="0" rIns="0" tIns="0" bIns="0"/>
          <a:p>
            <a:pPr marL="171360" indent="-170280">
              <a:lnSpc>
                <a:spcPct val="100000"/>
              </a:lnSpc>
              <a:buClr>
                <a:srgbClr val="ffffff"/>
              </a:buClr>
              <a:buFont typeface="StarSymbol"/>
              <a:buChar char="-"/>
            </a:pPr>
            <a:r>
              <a:rPr lang="en-US" sz="2000" spc="-1" strike="noStrike">
                <a:uFill>
                  <a:solidFill>
                    <a:srgbClr val="ffffff"/>
                  </a:solidFill>
                </a:uFill>
                <a:latin typeface="Arial"/>
              </a:rPr>
              <a:t>Làm đúng yêu cầu. Cho đúng kết quả mong đợi. Happy path</a:t>
            </a:r>
            <a:endParaRPr/>
          </a:p>
          <a:p>
            <a:pPr marL="171360" indent="-170280">
              <a:lnSpc>
                <a:spcPct val="100000"/>
              </a:lnSpc>
              <a:buClr>
                <a:srgbClr val="ffffff"/>
              </a:buClr>
              <a:buFont typeface="StarSymbol"/>
              <a:buChar char="-"/>
            </a:pPr>
            <a:r>
              <a:rPr lang="en-US" sz="2000" spc="-1" strike="noStrike">
                <a:uFill>
                  <a:solidFill>
                    <a:srgbClr val="ffffff"/>
                  </a:solidFill>
                </a:uFill>
                <a:latin typeface="Arial"/>
              </a:rPr>
              <a:t>Tìm ra khiếm khuyết qua cách dung không theo trình tự thông thường. Giúp phần mềm tránh được những lỗi vô tình, cố ý của người dung</a:t>
            </a:r>
            <a:endParaRPr/>
          </a:p>
          <a:p>
            <a:pPr>
              <a:lnSpc>
                <a:spcPct val="100000"/>
              </a:lnSpc>
            </a:pPr>
            <a:endParaRPr/>
          </a:p>
        </p:txBody>
      </p:sp>
      <p:sp>
        <p:nvSpPr>
          <p:cNvPr id="32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D0B6E19-1520-4CFF-BD76-362F37BD36A8}"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685800" y="4343400"/>
            <a:ext cx="5485320" cy="4113720"/>
          </a:xfrm>
          <a:prstGeom prst="rect">
            <a:avLst/>
          </a:prstGeom>
        </p:spPr>
        <p:txBody>
          <a:bodyPr lIns="0" rIns="0" tIns="0" bIns="0"/>
          <a:p>
            <a:r>
              <a:rPr lang="en-US" sz="2000" spc="-1" strike="noStrike">
                <a:uFill>
                  <a:solidFill>
                    <a:srgbClr val="ffffff"/>
                  </a:solidFill>
                </a:uFill>
                <a:latin typeface="Arial"/>
              </a:rPr>
              <a:t>Bài toán chia 2 số: </a:t>
            </a:r>
            <a:endParaRPr/>
          </a:p>
          <a:p>
            <a:pPr marL="171360" indent="-170280">
              <a:lnSpc>
                <a:spcPct val="100000"/>
              </a:lnSpc>
              <a:buClr>
                <a:srgbClr val="ffffff"/>
              </a:buClr>
              <a:buFont typeface="StarSymbol"/>
              <a:buChar char="-"/>
            </a:pPr>
            <a:r>
              <a:rPr lang="en-US" sz="2000" spc="-1" strike="noStrike">
                <a:uFill>
                  <a:solidFill>
                    <a:srgbClr val="ffffff"/>
                  </a:solidFill>
                </a:uFill>
                <a:latin typeface="Arial"/>
              </a:rPr>
              <a:t>Validation: chia cho kết quả đúng</a:t>
            </a:r>
            <a:endParaRPr/>
          </a:p>
          <a:p>
            <a:pPr marL="171360" indent="-170280">
              <a:lnSpc>
                <a:spcPct val="100000"/>
              </a:lnSpc>
              <a:buClr>
                <a:srgbClr val="ffffff"/>
              </a:buClr>
              <a:buFont typeface="StarSymbol"/>
              <a:buChar char="-"/>
            </a:pPr>
            <a:r>
              <a:rPr lang="en-US" sz="2000" spc="-1" strike="noStrike">
                <a:uFill>
                  <a:solidFill>
                    <a:srgbClr val="ffffff"/>
                  </a:solidFill>
                </a:uFill>
                <a:latin typeface="Arial"/>
              </a:rPr>
              <a:t>Defect: chia cho số 0???</a:t>
            </a:r>
            <a:endParaRPr/>
          </a:p>
          <a:p>
            <a:pPr>
              <a:lnSpc>
                <a:spcPct val="100000"/>
              </a:lnSpc>
            </a:pPr>
            <a:endParaRPr/>
          </a:p>
        </p:txBody>
      </p:sp>
      <p:sp>
        <p:nvSpPr>
          <p:cNvPr id="32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D01F563-5222-4948-9DF1-8493AE4E1DB0}" type="slidenum">
              <a:rPr lang="en-US" sz="1200" spc="-1" strike="noStrike">
                <a:solidFill>
                  <a:srgbClr val="000000"/>
                </a:solidFill>
                <a:uFill>
                  <a:solidFill>
                    <a:srgbClr val="ffffff"/>
                  </a:solidFill>
                </a:u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685800" y="4343400"/>
            <a:ext cx="5485320" cy="4113720"/>
          </a:xfrm>
          <a:prstGeom prst="rect">
            <a:avLst/>
          </a:prstGeom>
        </p:spPr>
        <p:txBody>
          <a:bodyPr lIns="0" rIns="0" tIns="0" bIns="0"/>
          <a:p>
            <a:r>
              <a:rPr lang="en-US" sz="2000" spc="-1" strike="noStrike">
                <a:uFill>
                  <a:solidFill>
                    <a:srgbClr val="ffffff"/>
                  </a:solidFill>
                </a:uFill>
                <a:latin typeface="Arial"/>
              </a:rPr>
              <a:t>Req: cần có 1 xích đu; UI cho phép nhập số điện tiêu thụ</a:t>
            </a:r>
            <a:endParaRPr/>
          </a:p>
          <a:p>
            <a:r>
              <a:rPr lang="en-US" sz="2000" spc="-1" strike="noStrike">
                <a:uFill>
                  <a:solidFill>
                    <a:srgbClr val="ffffff"/>
                  </a:solidFill>
                </a:uFill>
                <a:latin typeface="Arial"/>
              </a:rPr>
              <a:t>Imp: xích đu sắt; input manually</a:t>
            </a:r>
            <a:endParaRPr/>
          </a:p>
          <a:p>
            <a:r>
              <a:rPr lang="en-US" sz="2000" spc="-1" strike="noStrike">
                <a:uFill>
                  <a:solidFill>
                    <a:srgbClr val="ffffff"/>
                  </a:solidFill>
                </a:uFill>
                <a:latin typeface="Arial"/>
              </a:rPr>
              <a:t>Actual Expected: xích đu vỏ xe; khả năng nhập tự động và nhập bằng tay </a:t>
            </a:r>
            <a:endParaRPr/>
          </a:p>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4" name="" descr=""/>
          <p:cNvPicPr/>
          <p:nvPr/>
        </p:nvPicPr>
        <p:blipFill>
          <a:blip r:embed="rId2"/>
          <a:stretch/>
        </p:blipFill>
        <p:spPr>
          <a:xfrm>
            <a:off x="2079000" y="1604520"/>
            <a:ext cx="4984920" cy="3977280"/>
          </a:xfrm>
          <a:prstGeom prst="rect">
            <a:avLst/>
          </a:prstGeom>
          <a:ln>
            <a:noFill/>
          </a:ln>
        </p:spPr>
      </p:pic>
      <p:pic>
        <p:nvPicPr>
          <p:cNvPr id="75"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750440" y="287280"/>
            <a:ext cx="922680" cy="1141920"/>
          </a:xfrm>
          <a:prstGeom prst="rect">
            <a:avLst/>
          </a:prstGeom>
          <a:ln>
            <a:noFill/>
          </a:ln>
        </p:spPr>
      </p:pic>
      <p:sp>
        <p:nvSpPr>
          <p:cNvPr id="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2" name="PlaceHolder 2"/>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3" name="PlaceHolder 3"/>
          <p:cNvSpPr>
            <a:spLocks noGrp="1"/>
          </p:cNvSpPr>
          <p:nvPr>
            <p:ph type="body"/>
          </p:nvPr>
        </p:nvSpPr>
        <p:spPr>
          <a:xfrm>
            <a:off x="457200" y="1604520"/>
            <a:ext cx="8228880" cy="3976920"/>
          </a:xfrm>
          <a:prstGeom prst="rect">
            <a:avLst/>
          </a:prstGeom>
        </p:spPr>
        <p:txBody>
          <a:bodyPr lIns="0" rIns="0" tIns="0" bIns="0"/>
          <a:p>
            <a:pPr marL="432000" indent="-324000">
              <a:buClr>
                <a:srgbClr val="ffffff"/>
              </a:buClr>
              <a:buSzPct val="45000"/>
              <a:buFont typeface="StarSymbol"/>
              <a:buChar char=""/>
            </a:pPr>
            <a:r>
              <a:rPr lang="en-US" sz="1800" spc="-1">
                <a:latin typeface="Arial"/>
              </a:rPr>
              <a:t>Click to edit the outline text format</a:t>
            </a:r>
            <a:endParaRPr/>
          </a:p>
          <a:p>
            <a:pPr lvl="1" marL="864000" indent="-324000">
              <a:buClr>
                <a:srgbClr val="ffffff"/>
              </a:buClr>
              <a:buSzPct val="75000"/>
              <a:buFont typeface="StarSymbol"/>
              <a:buChar char=""/>
            </a:pPr>
            <a:r>
              <a:rPr lang="en-US" sz="1800" spc="-1">
                <a:latin typeface="Arial"/>
              </a:rPr>
              <a:t>Second Outline Level</a:t>
            </a:r>
            <a:endParaRPr/>
          </a:p>
          <a:p>
            <a:pPr lvl="2" marL="1296000" indent="-288000">
              <a:buClr>
                <a:srgbClr val="ffffff"/>
              </a:buClr>
              <a:buSzPct val="45000"/>
              <a:buFont typeface="StarSymbol"/>
              <a:buChar char=""/>
            </a:pPr>
            <a:r>
              <a:rPr lang="en-US" sz="1800" spc="-1">
                <a:latin typeface="Arial"/>
              </a:rPr>
              <a:t>Third Outline Level</a:t>
            </a:r>
            <a:endParaRPr/>
          </a:p>
          <a:p>
            <a:pPr lvl="3" marL="1728000" indent="-216000">
              <a:buClr>
                <a:srgbClr val="ffffff"/>
              </a:buClr>
              <a:buSzPct val="75000"/>
              <a:buFont typeface="StarSymbol"/>
              <a:buChar char=""/>
            </a:pPr>
            <a:r>
              <a:rPr lang="en-US" sz="1800" spc="-1">
                <a:latin typeface="Arial"/>
              </a:rPr>
              <a:t>Fourth Outline Level</a:t>
            </a:r>
            <a:endParaRPr/>
          </a:p>
          <a:p>
            <a:pPr lvl="4" marL="2160000" indent="-216000">
              <a:buClr>
                <a:srgbClr val="ffffff"/>
              </a:buClr>
              <a:buSzPct val="45000"/>
              <a:buFont typeface="StarSymbol"/>
              <a:buChar char=""/>
            </a:pPr>
            <a:r>
              <a:rPr lang="en-US" sz="1800" spc="-1">
                <a:latin typeface="Arial"/>
              </a:rPr>
              <a:t>Fifth Outline Level</a:t>
            </a:r>
            <a:endParaRPr/>
          </a:p>
          <a:p>
            <a:pPr lvl="5" marL="2592000" indent="-216000">
              <a:buClr>
                <a:srgbClr val="ffffff"/>
              </a:buClr>
              <a:buSzPct val="45000"/>
              <a:buFont typeface="StarSymbol"/>
              <a:buChar char=""/>
            </a:pPr>
            <a:r>
              <a:rPr lang="en-US" sz="1800" spc="-1">
                <a:latin typeface="Arial"/>
              </a:rPr>
              <a:t>Sixth Outline Level</a:t>
            </a:r>
            <a:endParaRPr/>
          </a:p>
          <a:p>
            <a:pPr lvl="6" marL="3024000" indent="-216000">
              <a:buClr>
                <a:srgbClr val="ffffff"/>
              </a:buClr>
              <a:buSzPct val="45000"/>
              <a:buFont typeface="StarSymbol"/>
              <a:buChar char=""/>
            </a:pPr>
            <a:r>
              <a:rPr lang="en-US" sz="18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38" name="Picture 6" descr=""/>
          <p:cNvPicPr/>
          <p:nvPr/>
        </p:nvPicPr>
        <p:blipFill>
          <a:blip r:embed="rId2"/>
          <a:stretch/>
        </p:blipFill>
        <p:spPr>
          <a:xfrm>
            <a:off x="7750440" y="287280"/>
            <a:ext cx="922680" cy="1141920"/>
          </a:xfrm>
          <a:prstGeom prst="rect">
            <a:avLst/>
          </a:prstGeom>
          <a:ln>
            <a:noFill/>
          </a:ln>
        </p:spPr>
      </p:pic>
      <p:sp>
        <p:nvSpPr>
          <p:cNvPr id="39"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0" name="PlaceHolder 2"/>
          <p:cNvSpPr>
            <a:spLocks noGrp="1"/>
          </p:cNvSpPr>
          <p:nvPr>
            <p:ph type="title"/>
          </p:nvPr>
        </p:nvSpPr>
        <p:spPr>
          <a:xfrm>
            <a:off x="457200" y="273600"/>
            <a:ext cx="8229240" cy="1144800"/>
          </a:xfrm>
          <a:prstGeom prst="rect">
            <a:avLst/>
          </a:prstGeom>
        </p:spPr>
        <p:txBody>
          <a:bodyPr lIns="0" rIns="0" tIns="0" bIns="0" anchor="ctr"/>
          <a:p>
            <a:pPr algn="ctr"/>
            <a:r>
              <a:rPr lang="en-US" sz="4400" spc="-1">
                <a:latin typeface="Arial"/>
              </a:rPr>
              <a:t>Click to edit the title text format</a:t>
            </a:r>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n-US" sz="3200" spc="-1">
                <a:latin typeface="Arial"/>
              </a:rPr>
              <a:t>Click to edit the outline text format</a:t>
            </a:r>
            <a:endParaRPr/>
          </a:p>
          <a:p>
            <a:pPr lvl="1" marL="864000" indent="-324000">
              <a:buClr>
                <a:srgbClr val="ffffff"/>
              </a:buClr>
              <a:buSzPct val="75000"/>
              <a:buFont typeface="StarSymbol"/>
              <a:buChar char=""/>
            </a:pPr>
            <a:r>
              <a:rPr lang="en-US" sz="2800" spc="-1">
                <a:latin typeface="Arial"/>
              </a:rPr>
              <a:t>Second Outline Level</a:t>
            </a:r>
            <a:endParaRPr/>
          </a:p>
          <a:p>
            <a:pPr lvl="2" marL="1296000" indent="-288000">
              <a:buClr>
                <a:srgbClr val="ffffff"/>
              </a:buClr>
              <a:buSzPct val="45000"/>
              <a:buFont typeface="StarSymbol"/>
              <a:buChar char=""/>
            </a:pPr>
            <a:r>
              <a:rPr lang="en-US" sz="2400" spc="-1">
                <a:latin typeface="Arial"/>
              </a:rPr>
              <a:t>Third Outline Level</a:t>
            </a:r>
            <a:endParaRPr/>
          </a:p>
          <a:p>
            <a:pPr lvl="3" marL="1728000" indent="-216000">
              <a:buClr>
                <a:srgbClr val="ffffff"/>
              </a:buClr>
              <a:buSzPct val="75000"/>
              <a:buFont typeface="StarSymbol"/>
              <a:buChar char=""/>
            </a:pPr>
            <a:r>
              <a:rPr lang="en-US" sz="2000" spc="-1">
                <a:latin typeface="Arial"/>
              </a:rPr>
              <a:t>Fourth Outline Level</a:t>
            </a:r>
            <a:endParaRPr/>
          </a:p>
          <a:p>
            <a:pPr lvl="4" marL="2160000" indent="-216000">
              <a:buClr>
                <a:srgbClr val="ffffff"/>
              </a:buClr>
              <a:buSzPct val="45000"/>
              <a:buFont typeface="StarSymbol"/>
              <a:buChar char=""/>
            </a:pPr>
            <a:r>
              <a:rPr lang="en-US" sz="2000" spc="-1">
                <a:latin typeface="Arial"/>
              </a:rPr>
              <a:t>Fifth Outline Level</a:t>
            </a:r>
            <a:endParaRPr/>
          </a:p>
          <a:p>
            <a:pPr lvl="5" marL="2592000" indent="-216000">
              <a:buClr>
                <a:srgbClr val="ffffff"/>
              </a:buClr>
              <a:buSzPct val="45000"/>
              <a:buFont typeface="StarSymbol"/>
              <a:buChar char=""/>
            </a:pPr>
            <a:r>
              <a:rPr lang="en-US" sz="2000" spc="-1">
                <a:latin typeface="Arial"/>
              </a:rPr>
              <a:t>Sixth Outline Level</a:t>
            </a:r>
            <a:endParaRPr/>
          </a:p>
          <a:p>
            <a:pPr lvl="6" marL="3024000" indent="-216000">
              <a:buClr>
                <a:srgbClr val="ffffff"/>
              </a:buClr>
              <a:buSzPct val="45000"/>
              <a:buFont typeface="StarSymbol"/>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Chapter 8 – Software Testing</a:t>
            </a:r>
            <a:endParaRPr/>
          </a:p>
        </p:txBody>
      </p:sp>
      <p:sp>
        <p:nvSpPr>
          <p:cNvPr id="8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gn="ctr">
              <a:lnSpc>
                <a:spcPct val="100000"/>
              </a:lnSpc>
            </a:pPr>
            <a:r>
              <a:rPr lang="en-US" sz="3200" spc="-1" strike="noStrike">
                <a:solidFill>
                  <a:srgbClr val="8b8b8b"/>
                </a:solidFill>
                <a:uFill>
                  <a:solidFill>
                    <a:srgbClr val="ffffff"/>
                  </a:solidFill>
                </a:uFill>
                <a:latin typeface="Calibri"/>
                <a:ea typeface="ＭＳ Ｐゴシック"/>
              </a:rPr>
              <a:t>Lecture 1</a:t>
            </a:r>
            <a:endParaRPr/>
          </a:p>
        </p:txBody>
      </p:sp>
      <p:sp>
        <p:nvSpPr>
          <p:cNvPr id="8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BDCDA2E-7F42-45E9-B013-15644715122F}" type="slidenum">
              <a:rPr lang="en-US" sz="1200" spc="-1" strike="noStrike">
                <a:solidFill>
                  <a:srgbClr val="8b8b8b"/>
                </a:solidFill>
                <a:uFill>
                  <a:solidFill>
                    <a:srgbClr val="ffffff"/>
                  </a:solidFill>
                </a:uFill>
                <a:latin typeface="Calibri"/>
                <a:ea typeface="DejaVu Sans"/>
              </a:rPr>
              <a:t>&lt;number&gt;</a:t>
            </a:fld>
            <a:endParaRPr/>
          </a:p>
        </p:txBody>
      </p:sp>
      <p:sp>
        <p:nvSpPr>
          <p:cNvPr id="84"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912960" y="1982880"/>
            <a:ext cx="7804800" cy="4128120"/>
          </a:xfrm>
          <a:prstGeom prst="rect">
            <a:avLst/>
          </a:prstGeom>
          <a:noFill/>
          <a:ln w="25560">
            <a:solidFill>
              <a:srgbClr val="4f81bd"/>
            </a:solidFill>
            <a:round/>
          </a:ln>
        </p:spPr>
        <p:style>
          <a:lnRef idx="0"/>
          <a:fillRef idx="0"/>
          <a:effectRef idx="0"/>
          <a:fontRef idx="minor"/>
        </p:style>
        <p:txBody>
          <a:bodyPr lIns="90720" rIns="90720" tIns="44640" bIns="44640"/>
          <a:p>
            <a:pPr marL="343080" indent="-342000">
              <a:lnSpc>
                <a:spcPct val="100000"/>
              </a:lnSpc>
              <a:buClr>
                <a:srgbClr val="ff0000"/>
              </a:buClr>
              <a:buFont typeface="Wingdings" charset="2"/>
              <a:buChar char=""/>
            </a:pPr>
            <a:r>
              <a:rPr lang="en-US" sz="2400" spc="-1" strike="noStrike">
                <a:solidFill>
                  <a:srgbClr val="ff0000"/>
                </a:solidFill>
                <a:uFill>
                  <a:solidFill>
                    <a:srgbClr val="ffffff"/>
                  </a:solidFill>
                </a:uFill>
                <a:latin typeface="Calibri"/>
                <a:ea typeface="ＭＳ Ｐゴシック"/>
              </a:rPr>
              <a:t>Software inspections</a:t>
            </a:r>
            <a:r>
              <a:rPr i="1" lang="en-US" sz="2400" spc="-1" strike="noStrike">
                <a:solidFill>
                  <a:srgbClr val="ff0000"/>
                </a:solidFill>
                <a:uFill>
                  <a:solidFill>
                    <a:srgbClr val="ffffff"/>
                  </a:solidFill>
                </a:uFill>
                <a:latin typeface="Calibri"/>
                <a:ea typeface="ＭＳ Ｐゴシック"/>
              </a:rPr>
              <a:t> </a:t>
            </a:r>
            <a:r>
              <a:rPr lang="en-US" sz="2400" spc="-1" strike="noStrike">
                <a:solidFill>
                  <a:srgbClr val="000000"/>
                </a:solidFill>
                <a:uFill>
                  <a:solidFill>
                    <a:srgbClr val="ffffff"/>
                  </a:solidFill>
                </a:uFill>
                <a:latin typeface="Calibri"/>
                <a:ea typeface="ＭＳ Ｐゴシック"/>
              </a:rPr>
              <a:t>Concerned with analysis of the static system representation to discover problems</a:t>
            </a:r>
            <a:r>
              <a:rPr i="1" lang="en-US" sz="2400" spc="-1" strike="noStrike">
                <a:solidFill>
                  <a:srgbClr val="000000"/>
                </a:solidFill>
                <a:uFill>
                  <a:solidFill>
                    <a:srgbClr val="ffffff"/>
                  </a:solidFill>
                </a:uFill>
                <a:latin typeface="Calibri"/>
                <a:ea typeface="ＭＳ Ｐゴシック"/>
              </a:rPr>
              <a:t> (</a:t>
            </a:r>
            <a:r>
              <a:rPr lang="en-US" sz="2400" spc="-1" strike="noStrike">
                <a:solidFill>
                  <a:srgbClr val="000000"/>
                </a:solidFill>
                <a:uFill>
                  <a:solidFill>
                    <a:srgbClr val="ffffff"/>
                  </a:solidFill>
                </a:uFill>
                <a:latin typeface="Calibri"/>
                <a:ea typeface="ＭＳ Ｐゴシック"/>
              </a:rPr>
              <a:t>static verification)</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May be supplement by tool-based document and code analysis.</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Discussed in Chapter 15.</a:t>
            </a:r>
            <a:endParaRPr/>
          </a:p>
          <a:p>
            <a:pPr marL="343080" indent="-342000">
              <a:lnSpc>
                <a:spcPct val="100000"/>
              </a:lnSpc>
              <a:buClr>
                <a:srgbClr val="ff0000"/>
              </a:buClr>
              <a:buFont typeface="Wingdings" charset="2"/>
              <a:buChar char=""/>
            </a:pPr>
            <a:r>
              <a:rPr lang="en-US" sz="2400" spc="-1" strike="noStrike">
                <a:solidFill>
                  <a:srgbClr val="ff0000"/>
                </a:solidFill>
                <a:uFill>
                  <a:solidFill>
                    <a:srgbClr val="ffffff"/>
                  </a:solidFill>
                </a:uFill>
                <a:latin typeface="Calibri"/>
                <a:ea typeface="ＭＳ Ｐゴシック"/>
              </a:rPr>
              <a:t>Software testing</a:t>
            </a:r>
            <a:r>
              <a:rPr i="1" lang="en-US" sz="2400" spc="-1" strike="noStrike">
                <a:solidFill>
                  <a:srgbClr val="ff0000"/>
                </a:solidFill>
                <a:uFill>
                  <a:solidFill>
                    <a:srgbClr val="ffffff"/>
                  </a:solidFill>
                </a:uFill>
                <a:latin typeface="Calibri"/>
                <a:ea typeface="ＭＳ Ｐゴシック"/>
              </a:rPr>
              <a:t> </a:t>
            </a:r>
            <a:r>
              <a:rPr lang="en-US" sz="2400" spc="-1" strike="noStrike">
                <a:solidFill>
                  <a:srgbClr val="000000"/>
                </a:solidFill>
                <a:uFill>
                  <a:solidFill>
                    <a:srgbClr val="ffffff"/>
                  </a:solidFill>
                </a:uFill>
                <a:latin typeface="Calibri"/>
                <a:ea typeface="ＭＳ Ｐゴシック"/>
              </a:rPr>
              <a:t>Concerned with exercising and observing product behaviour (dynamic verification)</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The system is executed with test data and its operational behaviour is observed.</a:t>
            </a:r>
            <a:endParaRPr/>
          </a:p>
          <a:p>
            <a:pPr>
              <a:lnSpc>
                <a:spcPct val="100000"/>
              </a:lnSpc>
            </a:pPr>
            <a:endParaRPr/>
          </a:p>
        </p:txBody>
      </p:sp>
      <p:sp>
        <p:nvSpPr>
          <p:cNvPr id="118" name="CustomShape 2"/>
          <p:cNvSpPr/>
          <p:nvPr/>
        </p:nvSpPr>
        <p:spPr>
          <a:xfrm>
            <a:off x="457200" y="274680"/>
            <a:ext cx="7292160" cy="1141920"/>
          </a:xfrm>
          <a:prstGeom prst="rect">
            <a:avLst/>
          </a:prstGeom>
          <a:noFill/>
          <a:ln>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Inspections and testing</a:t>
            </a:r>
            <a:endParaRPr/>
          </a:p>
        </p:txBody>
      </p:sp>
      <p:sp>
        <p:nvSpPr>
          <p:cNvPr id="11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A3FE1EB-4F2F-4187-BE7B-B086AB45ACB6}" type="slidenum">
              <a:rPr lang="en-US" sz="1200" spc="-1" strike="noStrike">
                <a:solidFill>
                  <a:srgbClr val="8b8b8b"/>
                </a:solidFill>
                <a:uFill>
                  <a:solidFill>
                    <a:srgbClr val="ffffff"/>
                  </a:solidFill>
                </a:uFill>
                <a:latin typeface="Calibri"/>
                <a:ea typeface="DejaVu Sans"/>
              </a:rPr>
              <a:t>&lt;number&gt;</a:t>
            </a:fld>
            <a:endParaRPr/>
          </a:p>
        </p:txBody>
      </p:sp>
      <p:sp>
        <p:nvSpPr>
          <p:cNvPr id="120"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Inspections and testing </a:t>
            </a:r>
            <a:endParaRPr/>
          </a:p>
        </p:txBody>
      </p:sp>
      <p:pic>
        <p:nvPicPr>
          <p:cNvPr id="122" name="Content Placeholder 3" descr=""/>
          <p:cNvPicPr/>
          <p:nvPr/>
        </p:nvPicPr>
        <p:blipFill>
          <a:blip r:embed="rId1"/>
          <a:srcRect l="0" t="-15593" r="0" b="-15593"/>
          <a:stretch/>
        </p:blipFill>
        <p:spPr>
          <a:xfrm>
            <a:off x="688320" y="1748880"/>
            <a:ext cx="7873200" cy="4329360"/>
          </a:xfrm>
          <a:prstGeom prst="rect">
            <a:avLst/>
          </a:prstGeom>
          <a:ln>
            <a:noFill/>
          </a:ln>
        </p:spPr>
      </p:pic>
      <p:sp>
        <p:nvSpPr>
          <p:cNvPr id="123"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D5E76F3-5153-4891-92EF-18785CD1F9BE}" type="slidenum">
              <a:rPr lang="en-US" sz="1200" spc="-1" strike="noStrike">
                <a:solidFill>
                  <a:srgbClr val="8b8b8b"/>
                </a:solidFill>
                <a:uFill>
                  <a:solidFill>
                    <a:srgbClr val="ffffff"/>
                  </a:solidFill>
                </a:uFill>
                <a:latin typeface="Calibri"/>
                <a:ea typeface="DejaVu Sans"/>
              </a:rPr>
              <a:t>&lt;number&gt;</a:t>
            </a:fld>
            <a:endParaRPr/>
          </a:p>
        </p:txBody>
      </p:sp>
      <p:sp>
        <p:nvSpPr>
          <p:cNvPr id="124"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Software inspections</a:t>
            </a:r>
            <a:endParaRPr/>
          </a:p>
        </p:txBody>
      </p:sp>
      <p:sp>
        <p:nvSpPr>
          <p:cNvPr id="126"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000" rIns="90000" tIns="45000" bIns="45000"/>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These involve people examining the source representation with the aim of discovering anomalies and defects.</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Inspections not require execution of a system so may be used before implementation.</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They may be applied to any representation of the system (requirements, design,configuration data, test data, etc.).</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They have been shown to be an effective technique for discovering program errors.</a:t>
            </a:r>
            <a:endParaRPr/>
          </a:p>
        </p:txBody>
      </p:sp>
      <p:sp>
        <p:nvSpPr>
          <p:cNvPr id="12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1CF91AD-138F-4A10-B50C-AB13FB26466C}" type="slidenum">
              <a:rPr lang="en-US" sz="1200" spc="-1" strike="noStrike">
                <a:solidFill>
                  <a:srgbClr val="8b8b8b"/>
                </a:solidFill>
                <a:uFill>
                  <a:solidFill>
                    <a:srgbClr val="ffffff"/>
                  </a:solidFill>
                </a:uFill>
                <a:latin typeface="Calibri"/>
                <a:ea typeface="DejaVu Sans"/>
              </a:rPr>
              <a:t>&lt;number&gt;</a:t>
            </a:fld>
            <a:endParaRPr/>
          </a:p>
        </p:txBody>
      </p:sp>
      <p:sp>
        <p:nvSpPr>
          <p:cNvPr id="128"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Advantages of inspections</a:t>
            </a:r>
            <a:endParaRPr/>
          </a:p>
        </p:txBody>
      </p:sp>
      <p:sp>
        <p:nvSpPr>
          <p:cNvPr id="13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During testing, errors can mask (hide) other errors. Because inspection is a static process, you don’t have to be concerned with interactions between errors.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Incomplete versions of a system </a:t>
            </a:r>
            <a:r>
              <a:rPr lang="en-US" sz="2400" spc="-1" strike="noStrike">
                <a:solidFill>
                  <a:srgbClr val="ff0000"/>
                </a:solidFill>
                <a:uFill>
                  <a:solidFill>
                    <a:srgbClr val="ffffff"/>
                  </a:solidFill>
                </a:uFill>
                <a:latin typeface="Arial"/>
                <a:ea typeface="ＭＳ Ｐゴシック"/>
              </a:rPr>
              <a:t>can be inspected without additional costs</a:t>
            </a:r>
            <a:r>
              <a:rPr lang="en-US" sz="2400" spc="-1" strike="noStrike">
                <a:solidFill>
                  <a:srgbClr val="46424d"/>
                </a:solidFill>
                <a:uFill>
                  <a:solidFill>
                    <a:srgbClr val="ffffff"/>
                  </a:solidFill>
                </a:uFill>
                <a:latin typeface="Arial"/>
                <a:ea typeface="ＭＳ Ｐゴシック"/>
              </a:rPr>
              <a:t>. If a program is incomplete, then you need to develop specialized test harnesses to test the parts that are available.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As well as searching for program defects, an inspection can also consider broader quality attributes of a program, such as compliance with standards, portability and maintainability. </a:t>
            </a:r>
            <a:endParaRPr/>
          </a:p>
        </p:txBody>
      </p:sp>
      <p:sp>
        <p:nvSpPr>
          <p:cNvPr id="131"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132"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C1A86E7-4C4A-47AC-942F-707D2AA2C03B}" type="slidenum">
              <a:rPr lang="en-US" sz="1200" spc="-1" strike="noStrike">
                <a:solidFill>
                  <a:srgbClr val="8b8b8b"/>
                </a:solidFill>
                <a:uFill>
                  <a:solidFill>
                    <a:srgbClr val="ffffff"/>
                  </a:solidFill>
                </a:uFill>
                <a:latin typeface="Calibri"/>
                <a:ea typeface="DejaVu Sans"/>
              </a:rPr>
              <a:t>&lt;number&gt;</a:t>
            </a:fld>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800000"/>
                </a:solidFill>
                <a:uFill>
                  <a:solidFill>
                    <a:srgbClr val="ffffff"/>
                  </a:solidFill>
                </a:uFill>
                <a:latin typeface="Arial"/>
                <a:ea typeface="ＭＳ Ｐゴシック"/>
              </a:rPr>
              <a:t>Inspections and testing</a:t>
            </a:r>
            <a:endParaRPr/>
          </a:p>
        </p:txBody>
      </p:sp>
      <p:sp>
        <p:nvSpPr>
          <p:cNvPr id="134"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000" rIns="90000" tIns="45000" bIns="45000"/>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Inspections and testing are complementary and not opposing verification techniques.</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Both should be used during the V &amp; V process.</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Inspections can check conformance </a:t>
            </a:r>
            <a:r>
              <a:rPr lang="en-US" sz="2400" spc="-1" strike="noStrike">
                <a:solidFill>
                  <a:srgbClr val="ff0000"/>
                </a:solidFill>
                <a:uFill>
                  <a:solidFill>
                    <a:srgbClr val="ffffff"/>
                  </a:solidFill>
                </a:uFill>
                <a:latin typeface="Calibri"/>
                <a:ea typeface="ＭＳ Ｐゴシック"/>
              </a:rPr>
              <a:t>with</a:t>
            </a:r>
            <a:r>
              <a:rPr lang="en-US" sz="2400" spc="-1" strike="noStrike">
                <a:solidFill>
                  <a:srgbClr val="000000"/>
                </a:solidFill>
                <a:uFill>
                  <a:solidFill>
                    <a:srgbClr val="ffffff"/>
                  </a:solidFill>
                </a:uFill>
                <a:latin typeface="Calibri"/>
                <a:ea typeface="ＭＳ Ｐゴシック"/>
              </a:rPr>
              <a:t> a specification </a:t>
            </a:r>
            <a:r>
              <a:rPr lang="en-US" sz="2400" spc="-1" strike="noStrike">
                <a:solidFill>
                  <a:srgbClr val="ff0000"/>
                </a:solidFill>
                <a:uFill>
                  <a:solidFill>
                    <a:srgbClr val="ffffff"/>
                  </a:solidFill>
                </a:uFill>
                <a:latin typeface="Calibri"/>
                <a:ea typeface="ＭＳ Ｐゴシック"/>
              </a:rPr>
              <a:t>but not </a:t>
            </a:r>
            <a:r>
              <a:rPr lang="en-US" sz="2400" spc="-1" strike="noStrike">
                <a:solidFill>
                  <a:srgbClr val="000000"/>
                </a:solidFill>
                <a:uFill>
                  <a:solidFill>
                    <a:srgbClr val="ffffff"/>
                  </a:solidFill>
                </a:uFill>
                <a:latin typeface="Calibri"/>
                <a:ea typeface="ＭＳ Ｐゴシック"/>
              </a:rPr>
              <a:t>conformance with the customer’s real requirements.</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Inspections cannot check non-functional characteristics such as performance, usability, etc.</a:t>
            </a:r>
            <a:endParaRPr/>
          </a:p>
        </p:txBody>
      </p:sp>
      <p:sp>
        <p:nvSpPr>
          <p:cNvPr id="13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BF756E4-AFC0-4B4E-B7EE-E19888F13674}" type="slidenum">
              <a:rPr lang="en-US" sz="1200" spc="-1" strike="noStrike">
                <a:solidFill>
                  <a:srgbClr val="8b8b8b"/>
                </a:solidFill>
                <a:uFill>
                  <a:solidFill>
                    <a:srgbClr val="ffffff"/>
                  </a:solidFill>
                </a:uFill>
                <a:latin typeface="Calibri"/>
                <a:ea typeface="DejaVu Sans"/>
              </a:rPr>
              <a:t>&lt;number&gt;</a:t>
            </a:fld>
            <a:endParaRPr/>
          </a:p>
        </p:txBody>
      </p:sp>
      <p:sp>
        <p:nvSpPr>
          <p:cNvPr id="136"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A model of the software testing process </a:t>
            </a:r>
            <a:endParaRPr/>
          </a:p>
        </p:txBody>
      </p:sp>
      <p:pic>
        <p:nvPicPr>
          <p:cNvPr id="138" name="Content Placeholder 3" descr=""/>
          <p:cNvPicPr/>
          <p:nvPr/>
        </p:nvPicPr>
        <p:blipFill>
          <a:blip r:embed="rId1"/>
          <a:srcRect l="0" t="-81013" r="0" b="-81013"/>
          <a:stretch/>
        </p:blipFill>
        <p:spPr>
          <a:xfrm>
            <a:off x="457200" y="1600200"/>
            <a:ext cx="8228520" cy="4524840"/>
          </a:xfrm>
          <a:prstGeom prst="rect">
            <a:avLst/>
          </a:prstGeom>
          <a:ln>
            <a:noFill/>
          </a:ln>
        </p:spPr>
      </p:pic>
      <p:sp>
        <p:nvSpPr>
          <p:cNvPr id="139"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418489A-AC7E-491D-B840-C046B98A4F89}" type="slidenum">
              <a:rPr lang="en-US" sz="1200" spc="-1" strike="noStrike">
                <a:solidFill>
                  <a:srgbClr val="8b8b8b"/>
                </a:solidFill>
                <a:uFill>
                  <a:solidFill>
                    <a:srgbClr val="ffffff"/>
                  </a:solidFill>
                </a:uFill>
                <a:latin typeface="Calibri"/>
                <a:ea typeface="DejaVu Sans"/>
              </a:rPr>
              <a:t>&lt;number&gt;</a:t>
            </a:fld>
            <a:endParaRPr/>
          </a:p>
        </p:txBody>
      </p:sp>
      <p:sp>
        <p:nvSpPr>
          <p:cNvPr id="140"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Stages of testing</a:t>
            </a:r>
            <a:endParaRPr/>
          </a:p>
        </p:txBody>
      </p:sp>
      <p:sp>
        <p:nvSpPr>
          <p:cNvPr id="14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0000"/>
              </a:buClr>
              <a:buFont typeface="Wingdings" charset="2"/>
              <a:buChar char=""/>
            </a:pPr>
            <a:r>
              <a:rPr lang="en-US" sz="2400" spc="-1" strike="noStrike">
                <a:solidFill>
                  <a:srgbClr val="ff0000"/>
                </a:solidFill>
                <a:uFill>
                  <a:solidFill>
                    <a:srgbClr val="ffffff"/>
                  </a:solidFill>
                </a:uFill>
                <a:latin typeface="Arial"/>
                <a:ea typeface="ＭＳ Ｐゴシック"/>
              </a:rPr>
              <a:t>Development testing</a:t>
            </a:r>
            <a:r>
              <a:rPr lang="en-US" sz="2400" spc="-1" strike="noStrike">
                <a:solidFill>
                  <a:srgbClr val="46424d"/>
                </a:solidFill>
                <a:uFill>
                  <a:solidFill>
                    <a:srgbClr val="ffffff"/>
                  </a:solidFill>
                </a:uFill>
                <a:latin typeface="Arial"/>
                <a:ea typeface="ＭＳ Ｐゴシック"/>
              </a:rPr>
              <a:t>, where the system is tested during development to discover bugs and defects. </a:t>
            </a:r>
            <a:endParaRPr/>
          </a:p>
          <a:p>
            <a:pPr marL="343080" indent="-342000">
              <a:lnSpc>
                <a:spcPct val="100000"/>
              </a:lnSpc>
              <a:buClr>
                <a:srgbClr val="ff0000"/>
              </a:buClr>
              <a:buFont typeface="Wingdings" charset="2"/>
              <a:buChar char=""/>
            </a:pPr>
            <a:r>
              <a:rPr lang="en-US" sz="2400" spc="-1" strike="noStrike">
                <a:solidFill>
                  <a:srgbClr val="ff0000"/>
                </a:solidFill>
                <a:uFill>
                  <a:solidFill>
                    <a:srgbClr val="ffffff"/>
                  </a:solidFill>
                </a:uFill>
                <a:latin typeface="Arial"/>
                <a:ea typeface="ＭＳ Ｐゴシック"/>
              </a:rPr>
              <a:t>Release testing</a:t>
            </a:r>
            <a:r>
              <a:rPr lang="en-US" sz="2400" spc="-1" strike="noStrike">
                <a:solidFill>
                  <a:srgbClr val="46424d"/>
                </a:solidFill>
                <a:uFill>
                  <a:solidFill>
                    <a:srgbClr val="ffffff"/>
                  </a:solidFill>
                </a:uFill>
                <a:latin typeface="Arial"/>
                <a:ea typeface="ＭＳ Ｐゴシック"/>
              </a:rPr>
              <a:t>, where a separate testing team test a complete version of the system before it is released to users. </a:t>
            </a:r>
            <a:endParaRPr/>
          </a:p>
          <a:p>
            <a:pPr marL="343080" indent="-342000">
              <a:lnSpc>
                <a:spcPct val="100000"/>
              </a:lnSpc>
              <a:buClr>
                <a:srgbClr val="ff0000"/>
              </a:buClr>
              <a:buFont typeface="Wingdings" charset="2"/>
              <a:buChar char=""/>
            </a:pPr>
            <a:r>
              <a:rPr lang="en-US" sz="2400" spc="-1" strike="noStrike">
                <a:solidFill>
                  <a:srgbClr val="ff0000"/>
                </a:solidFill>
                <a:uFill>
                  <a:solidFill>
                    <a:srgbClr val="ffffff"/>
                  </a:solidFill>
                </a:uFill>
                <a:latin typeface="Arial"/>
                <a:ea typeface="ＭＳ Ｐゴシック"/>
              </a:rPr>
              <a:t>User testing</a:t>
            </a:r>
            <a:r>
              <a:rPr lang="en-US" sz="2400" spc="-1" strike="noStrike">
                <a:solidFill>
                  <a:srgbClr val="46424d"/>
                </a:solidFill>
                <a:uFill>
                  <a:solidFill>
                    <a:srgbClr val="ffffff"/>
                  </a:solidFill>
                </a:uFill>
                <a:latin typeface="Arial"/>
                <a:ea typeface="ＭＳ Ｐゴシック"/>
              </a:rPr>
              <a:t>, where users or potential users of a system test the system in their own environment.</a:t>
            </a:r>
            <a:endParaRPr/>
          </a:p>
        </p:txBody>
      </p:sp>
      <p:sp>
        <p:nvSpPr>
          <p:cNvPr id="143"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144"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6CFCF6D-79E2-4DCC-BFE4-5B9696DAA795}" type="slidenum">
              <a:rPr lang="en-US" sz="1200" spc="-1" strike="noStrike">
                <a:solidFill>
                  <a:srgbClr val="8b8b8b"/>
                </a:solidFill>
                <a:uFill>
                  <a:solidFill>
                    <a:srgbClr val="ffffff"/>
                  </a:solidFill>
                </a:uFill>
                <a:latin typeface="Calibri"/>
                <a:ea typeface="DejaVu Sans"/>
              </a:rPr>
              <a:t>&lt;number&gt;</a:t>
            </a:fld>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Development testing</a:t>
            </a:r>
            <a:endParaRPr/>
          </a:p>
        </p:txBody>
      </p:sp>
      <p:sp>
        <p:nvSpPr>
          <p:cNvPr id="14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Development testing includes all testing activities that are carried out by the team developing the system. </a:t>
            </a:r>
            <a:endParaRPr/>
          </a:p>
          <a:p>
            <a:pPr lvl="1" marL="743040" indent="-284760">
              <a:lnSpc>
                <a:spcPct val="100000"/>
              </a:lnSpc>
              <a:buClr>
                <a:srgbClr val="ff0000"/>
              </a:buClr>
              <a:buFont typeface="Wingdings" charset="2"/>
              <a:buChar char=""/>
            </a:pPr>
            <a:r>
              <a:rPr lang="en-US" sz="2000" spc="-1" strike="noStrike">
                <a:solidFill>
                  <a:srgbClr val="ff0000"/>
                </a:solidFill>
                <a:uFill>
                  <a:solidFill>
                    <a:srgbClr val="ffffff"/>
                  </a:solidFill>
                </a:uFill>
                <a:latin typeface="Arial"/>
                <a:ea typeface="ＭＳ Ｐゴシック"/>
              </a:rPr>
              <a:t>Unit testing</a:t>
            </a:r>
            <a:r>
              <a:rPr lang="en-US" sz="2000" spc="-1" strike="noStrike">
                <a:solidFill>
                  <a:srgbClr val="46424d"/>
                </a:solidFill>
                <a:uFill>
                  <a:solidFill>
                    <a:srgbClr val="ffffff"/>
                  </a:solidFill>
                </a:uFill>
                <a:latin typeface="Arial"/>
                <a:ea typeface="ＭＳ Ｐゴシック"/>
              </a:rPr>
              <a:t>, where individual program units or object classes are tested. Unit testing should focus on testing the functionality of objects or methods.</a:t>
            </a:r>
            <a:endParaRPr/>
          </a:p>
          <a:p>
            <a:pPr lvl="1" marL="743040" indent="-284760">
              <a:lnSpc>
                <a:spcPct val="100000"/>
              </a:lnSpc>
              <a:buClr>
                <a:srgbClr val="ff0000"/>
              </a:buClr>
              <a:buFont typeface="Wingdings" charset="2"/>
              <a:buChar char=""/>
            </a:pPr>
            <a:r>
              <a:rPr lang="en-US" sz="2000" spc="-1" strike="noStrike">
                <a:solidFill>
                  <a:srgbClr val="ff0000"/>
                </a:solidFill>
                <a:uFill>
                  <a:solidFill>
                    <a:srgbClr val="ffffff"/>
                  </a:solidFill>
                </a:uFill>
                <a:latin typeface="Arial"/>
                <a:ea typeface="ＭＳ Ｐゴシック"/>
              </a:rPr>
              <a:t>Component testing</a:t>
            </a:r>
            <a:r>
              <a:rPr lang="en-US" sz="2000" spc="-1" strike="noStrike">
                <a:solidFill>
                  <a:srgbClr val="46424d"/>
                </a:solidFill>
                <a:uFill>
                  <a:solidFill>
                    <a:srgbClr val="ffffff"/>
                  </a:solidFill>
                </a:uFill>
                <a:latin typeface="Arial"/>
                <a:ea typeface="ＭＳ Ｐゴシック"/>
              </a:rPr>
              <a:t>, where several individual units are integrated to create composite components. Component testing should focus on testing component interfaces.</a:t>
            </a:r>
            <a:endParaRPr/>
          </a:p>
          <a:p>
            <a:pPr lvl="1" marL="743040" indent="-284760">
              <a:lnSpc>
                <a:spcPct val="100000"/>
              </a:lnSpc>
              <a:buClr>
                <a:srgbClr val="ff0000"/>
              </a:buClr>
              <a:buFont typeface="Wingdings" charset="2"/>
              <a:buChar char=""/>
            </a:pPr>
            <a:r>
              <a:rPr lang="en-US" sz="2000" spc="-1" strike="noStrike">
                <a:solidFill>
                  <a:srgbClr val="ff0000"/>
                </a:solidFill>
                <a:uFill>
                  <a:solidFill>
                    <a:srgbClr val="ffffff"/>
                  </a:solidFill>
                </a:uFill>
                <a:latin typeface="Arial"/>
                <a:ea typeface="ＭＳ Ｐゴシック"/>
              </a:rPr>
              <a:t>System testing</a:t>
            </a:r>
            <a:r>
              <a:rPr lang="en-US" sz="2000" spc="-1" strike="noStrike">
                <a:solidFill>
                  <a:srgbClr val="46424d"/>
                </a:solidFill>
                <a:uFill>
                  <a:solidFill>
                    <a:srgbClr val="ffffff"/>
                  </a:solidFill>
                </a:uFill>
                <a:latin typeface="Arial"/>
                <a:ea typeface="ＭＳ Ｐゴシック"/>
              </a:rPr>
              <a:t>, where some or all of the components in a system are integrated and the system is tested as a whole. System testing should focus on testing component interactions.</a:t>
            </a:r>
            <a:endParaRPr/>
          </a:p>
          <a:p>
            <a:pPr>
              <a:lnSpc>
                <a:spcPct val="100000"/>
              </a:lnSpc>
            </a:pPr>
            <a:endParaRPr/>
          </a:p>
        </p:txBody>
      </p:sp>
      <p:sp>
        <p:nvSpPr>
          <p:cNvPr id="147"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148"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386DAF4-E15A-4929-976A-DB7DFD6EAA13}" type="slidenum">
              <a:rPr lang="en-US" sz="1200" spc="-1" strike="noStrike">
                <a:solidFill>
                  <a:srgbClr val="8b8b8b"/>
                </a:solidFill>
                <a:uFill>
                  <a:solidFill>
                    <a:srgbClr val="ffffff"/>
                  </a:solidFill>
                </a:uFill>
                <a:latin typeface="Calibri"/>
                <a:ea typeface="DejaVu Sans"/>
              </a:rPr>
              <a:t>&lt;number&gt;</a:t>
            </a:fld>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Unit testing</a:t>
            </a:r>
            <a:endParaRPr/>
          </a:p>
        </p:txBody>
      </p:sp>
      <p:sp>
        <p:nvSpPr>
          <p:cNvPr id="150"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000" rIns="90000" tIns="45000" bIns="45000"/>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Unit testing is the process of testing individual components in isolation.</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It is a </a:t>
            </a:r>
            <a:r>
              <a:rPr lang="en-US" sz="2400" spc="-1" strike="noStrike">
                <a:solidFill>
                  <a:srgbClr val="ff0000"/>
                </a:solidFill>
                <a:uFill>
                  <a:solidFill>
                    <a:srgbClr val="ffffff"/>
                  </a:solidFill>
                </a:uFill>
                <a:latin typeface="Calibri"/>
                <a:ea typeface="ＭＳ Ｐゴシック"/>
              </a:rPr>
              <a:t>defect</a:t>
            </a:r>
            <a:r>
              <a:rPr lang="en-US" sz="2400" spc="-1" strike="noStrike">
                <a:solidFill>
                  <a:srgbClr val="000000"/>
                </a:solidFill>
                <a:uFill>
                  <a:solidFill>
                    <a:srgbClr val="ffffff"/>
                  </a:solidFill>
                </a:uFill>
                <a:latin typeface="Calibri"/>
                <a:ea typeface="ＭＳ Ｐゴシック"/>
              </a:rPr>
              <a:t> testing process.</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Units may be:</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Individual functions or methods within an object </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Object classes with several attributes and methods </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Composite components with defined interfaces used to access their functionality.</a:t>
            </a:r>
            <a:endParaRPr/>
          </a:p>
        </p:txBody>
      </p:sp>
      <p:sp>
        <p:nvSpPr>
          <p:cNvPr id="15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7A920A5-D31E-43F5-B18F-3C1C5C203B8E}" type="slidenum">
              <a:rPr lang="en-US" sz="1200" spc="-1" strike="noStrike">
                <a:solidFill>
                  <a:srgbClr val="8b8b8b"/>
                </a:solidFill>
                <a:uFill>
                  <a:solidFill>
                    <a:srgbClr val="ffffff"/>
                  </a:solidFill>
                </a:uFill>
                <a:latin typeface="Calibri"/>
                <a:ea typeface="DejaVu Sans"/>
              </a:rPr>
              <a:t>&lt;number&gt;</a:t>
            </a:fld>
            <a:endParaRPr/>
          </a:p>
        </p:txBody>
      </p:sp>
      <p:sp>
        <p:nvSpPr>
          <p:cNvPr id="152"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Object class testing</a:t>
            </a:r>
            <a:endParaRPr/>
          </a:p>
        </p:txBody>
      </p:sp>
      <p:sp>
        <p:nvSpPr>
          <p:cNvPr id="154"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000" rIns="90000" tIns="45000" bIns="45000"/>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Complete test coverage of a class involves</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Testing all operations associated with an object </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Setting and interrogating all object attributes </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Exercising the object in all possible states.</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Inheritance makes it more difficult to design object class tests as the information to be tested is not localised.</a:t>
            </a:r>
            <a:endParaRPr/>
          </a:p>
        </p:txBody>
      </p:sp>
      <p:sp>
        <p:nvSpPr>
          <p:cNvPr id="15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4EA97DE-8D56-4FB7-9DA1-A29F05751AD4}" type="slidenum">
              <a:rPr lang="en-US" sz="1200" spc="-1" strike="noStrike">
                <a:solidFill>
                  <a:srgbClr val="8b8b8b"/>
                </a:solidFill>
                <a:uFill>
                  <a:solidFill>
                    <a:srgbClr val="ffffff"/>
                  </a:solidFill>
                </a:uFill>
                <a:latin typeface="Calibri"/>
                <a:ea typeface="DejaVu Sans"/>
              </a:rPr>
              <a:t>&lt;number&gt;</a:t>
            </a:fld>
            <a:endParaRPr/>
          </a:p>
        </p:txBody>
      </p:sp>
      <p:sp>
        <p:nvSpPr>
          <p:cNvPr id="156"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Topics covered</a:t>
            </a:r>
            <a:endParaRPr/>
          </a:p>
        </p:txBody>
      </p:sp>
      <p:sp>
        <p:nvSpPr>
          <p:cNvPr id="8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Development testing</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Test-driven development</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Release testing</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User testing </a:t>
            </a:r>
            <a:endParaRPr/>
          </a:p>
          <a:p>
            <a:pPr>
              <a:lnSpc>
                <a:spcPct val="100000"/>
              </a:lnSpc>
            </a:pPr>
            <a:endParaRPr/>
          </a:p>
        </p:txBody>
      </p:sp>
      <p:sp>
        <p:nvSpPr>
          <p:cNvPr id="8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9693865-843A-4061-9F5E-46F08642363A}" type="slidenum">
              <a:rPr lang="en-US" sz="1200" spc="-1" strike="noStrike">
                <a:solidFill>
                  <a:srgbClr val="8b8b8b"/>
                </a:solidFill>
                <a:uFill>
                  <a:solidFill>
                    <a:srgbClr val="ffffff"/>
                  </a:solidFill>
                </a:uFill>
                <a:latin typeface="Calibri"/>
                <a:ea typeface="DejaVu Sans"/>
              </a:rPr>
              <a:t>&lt;number&gt;</a:t>
            </a:fld>
            <a:endParaRPr/>
          </a:p>
        </p:txBody>
      </p:sp>
      <p:sp>
        <p:nvSpPr>
          <p:cNvPr id="88"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The weather station object interface </a:t>
            </a:r>
            <a:endParaRPr/>
          </a:p>
        </p:txBody>
      </p:sp>
      <p:pic>
        <p:nvPicPr>
          <p:cNvPr id="158" name="Content Placeholder 3" descr=""/>
          <p:cNvPicPr/>
          <p:nvPr/>
        </p:nvPicPr>
        <p:blipFill>
          <a:blip r:embed="rId1"/>
          <a:srcRect l="-45970" t="0" r="-45970" b="0"/>
          <a:stretch/>
        </p:blipFill>
        <p:spPr>
          <a:xfrm>
            <a:off x="1269360" y="1886400"/>
            <a:ext cx="6772320" cy="3723840"/>
          </a:xfrm>
          <a:prstGeom prst="rect">
            <a:avLst/>
          </a:prstGeom>
          <a:ln>
            <a:noFill/>
          </a:ln>
        </p:spPr>
      </p:pic>
      <p:sp>
        <p:nvSpPr>
          <p:cNvPr id="159"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DEA9F6A-66AA-4A36-B353-626C1FE00A9C}" type="slidenum">
              <a:rPr lang="en-US" sz="1200" spc="-1" strike="noStrike">
                <a:solidFill>
                  <a:srgbClr val="8b8b8b"/>
                </a:solidFill>
                <a:uFill>
                  <a:solidFill>
                    <a:srgbClr val="ffffff"/>
                  </a:solidFill>
                </a:uFill>
                <a:latin typeface="Calibri"/>
                <a:ea typeface="DejaVu Sans"/>
              </a:rPr>
              <a:t>&lt;number&gt;</a:t>
            </a:fld>
            <a:endParaRPr/>
          </a:p>
        </p:txBody>
      </p:sp>
      <p:sp>
        <p:nvSpPr>
          <p:cNvPr id="160"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Weather station testing</a:t>
            </a:r>
            <a:endParaRPr/>
          </a:p>
        </p:txBody>
      </p:sp>
      <p:sp>
        <p:nvSpPr>
          <p:cNvPr id="162"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000" rIns="90000" tIns="45000" bIns="45000"/>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Need to define test cases for reportWeather, calibrate, test, startup and shutdown.</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Using a </a:t>
            </a:r>
            <a:r>
              <a:rPr lang="en-US" sz="2400" spc="-1" strike="noStrike">
                <a:solidFill>
                  <a:srgbClr val="ff3300"/>
                </a:solidFill>
                <a:uFill>
                  <a:solidFill>
                    <a:srgbClr val="ffffff"/>
                  </a:solidFill>
                </a:uFill>
                <a:latin typeface="Calibri"/>
                <a:ea typeface="ＭＳ Ｐゴシック"/>
              </a:rPr>
              <a:t>state model</a:t>
            </a:r>
            <a:r>
              <a:rPr lang="en-US" sz="2400" spc="-1" strike="noStrike">
                <a:solidFill>
                  <a:srgbClr val="000000"/>
                </a:solidFill>
                <a:uFill>
                  <a:solidFill>
                    <a:srgbClr val="ffffff"/>
                  </a:solidFill>
                </a:uFill>
                <a:latin typeface="Calibri"/>
                <a:ea typeface="ＭＳ Ｐゴシック"/>
              </a:rPr>
              <a:t>, identify sequences of state transitions to be tested and the event sequences to cause these transitions</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For example:</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Shutdown -&gt; Running-&gt; Shutdown</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Configuring-&gt; Running-&gt; Testing -&gt; Transmitting -&gt; Running</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Running-&gt; Collecting-&gt; Running-&gt; Summarizing -&gt; Transmitting -&gt; Running</a:t>
            </a:r>
            <a:endParaRPr/>
          </a:p>
          <a:p>
            <a:pPr>
              <a:lnSpc>
                <a:spcPct val="100000"/>
              </a:lnSpc>
            </a:pPr>
            <a:endParaRPr/>
          </a:p>
        </p:txBody>
      </p:sp>
      <p:sp>
        <p:nvSpPr>
          <p:cNvPr id="16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F892D31-F568-49FD-9E92-0B41AB568C93}" type="slidenum">
              <a:rPr lang="en-US" sz="1200" spc="-1" strike="noStrike">
                <a:solidFill>
                  <a:srgbClr val="8b8b8b"/>
                </a:solidFill>
                <a:uFill>
                  <a:solidFill>
                    <a:srgbClr val="ffffff"/>
                  </a:solidFill>
                </a:uFill>
                <a:latin typeface="Calibri"/>
                <a:ea typeface="DejaVu Sans"/>
              </a:rPr>
              <a:t>&lt;number&gt;</a:t>
            </a:fld>
            <a:endParaRPr/>
          </a:p>
        </p:txBody>
      </p:sp>
      <p:sp>
        <p:nvSpPr>
          <p:cNvPr id="164"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Automated testing</a:t>
            </a:r>
            <a:endParaRPr/>
          </a:p>
        </p:txBody>
      </p:sp>
      <p:sp>
        <p:nvSpPr>
          <p:cNvPr id="16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Whenever possible, unit testing should be automated so that tests are run and checked without manual intervention.</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 automated unit testing, you make use of a test automation framework (such as JUnit) to write and run your program tests.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Unit testing frameworks provide generic test classes that you extend to create specific test cases. They can then run all of the tests that you have implemented and report, often through some GUI, on the success of otherwise of the tests. </a:t>
            </a:r>
            <a:endParaRPr/>
          </a:p>
        </p:txBody>
      </p:sp>
      <p:sp>
        <p:nvSpPr>
          <p:cNvPr id="167"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168"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8291CB3-8C4A-4E32-9236-B28BA5DB12D5}" type="slidenum">
              <a:rPr lang="en-US" sz="1200" spc="-1" strike="noStrike">
                <a:solidFill>
                  <a:srgbClr val="8b8b8b"/>
                </a:solidFill>
                <a:uFill>
                  <a:solidFill>
                    <a:srgbClr val="ffffff"/>
                  </a:solidFill>
                </a:uFill>
                <a:latin typeface="Calibri"/>
                <a:ea typeface="DejaVu Sans"/>
              </a:rPr>
              <a:t>&lt;number&gt;</a:t>
            </a:fld>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Automated test components</a:t>
            </a:r>
            <a:endParaRPr/>
          </a:p>
        </p:txBody>
      </p:sp>
      <p:sp>
        <p:nvSpPr>
          <p:cNvPr id="17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 setup part, where you initialize the system with the test case, namely the inputs and expected outputs.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 call part, where you call the object or method to be tested.</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An assertion part where you compare the result of the call with the expected result. If the assertion evaluates to true, the test has been successful  if false, then it has failed.</a:t>
            </a:r>
            <a:endParaRPr/>
          </a:p>
          <a:p>
            <a:pPr>
              <a:lnSpc>
                <a:spcPct val="100000"/>
              </a:lnSpc>
            </a:pPr>
            <a:endParaRPr/>
          </a:p>
        </p:txBody>
      </p:sp>
      <p:sp>
        <p:nvSpPr>
          <p:cNvPr id="171"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172"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603E707-19F7-4162-A2FD-2C7BE9D1CAA6}" type="slidenum">
              <a:rPr lang="en-US" sz="1200" spc="-1" strike="noStrike">
                <a:solidFill>
                  <a:srgbClr val="8b8b8b"/>
                </a:solidFill>
                <a:uFill>
                  <a:solidFill>
                    <a:srgbClr val="ffffff"/>
                  </a:solidFill>
                </a:uFill>
                <a:latin typeface="Calibri"/>
                <a:ea typeface="DejaVu Sans"/>
              </a:rPr>
              <a:t>&lt;number&gt;</a:t>
            </a:fld>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Unit test effectiveness</a:t>
            </a:r>
            <a:endParaRPr/>
          </a:p>
        </p:txBody>
      </p:sp>
      <p:sp>
        <p:nvSpPr>
          <p:cNvPr id="17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test cases should show that, when used as expected, the component that you are testing does what it is supposed to do.</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If there are defects in the component, these should be revealed by test cases.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This leads to </a:t>
            </a:r>
            <a:r>
              <a:rPr lang="en-US" sz="2400" spc="-1" strike="noStrike">
                <a:solidFill>
                  <a:srgbClr val="ff0000"/>
                </a:solidFill>
                <a:uFill>
                  <a:solidFill>
                    <a:srgbClr val="ffffff"/>
                  </a:solidFill>
                </a:uFill>
                <a:latin typeface="Arial"/>
                <a:ea typeface="ＭＳ Ｐゴシック"/>
              </a:rPr>
              <a:t>2 types of unit test case:</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first of these should reflect normal operation of a program and should show that the component works as expected.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other kind of test case should be based on testing experience of where common problems arise. It should use abnormal inputs to check that these are properly processed and do not crash the component. </a:t>
            </a:r>
            <a:endParaRPr/>
          </a:p>
        </p:txBody>
      </p:sp>
      <p:sp>
        <p:nvSpPr>
          <p:cNvPr id="17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0EB46F9-A520-45D7-89A4-872A29C0798D}" type="slidenum">
              <a:rPr lang="en-US" sz="1200" spc="-1" strike="noStrike">
                <a:solidFill>
                  <a:srgbClr val="8b8b8b"/>
                </a:solidFill>
                <a:uFill>
                  <a:solidFill>
                    <a:srgbClr val="ffffff"/>
                  </a:solidFill>
                </a:uFill>
                <a:latin typeface="Calibri"/>
                <a:ea typeface="DejaVu Sans"/>
              </a:rPr>
              <a:t>&lt;number&gt;</a:t>
            </a:fld>
            <a:endParaRPr/>
          </a:p>
        </p:txBody>
      </p:sp>
      <p:sp>
        <p:nvSpPr>
          <p:cNvPr id="176"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Testing strategies</a:t>
            </a:r>
            <a:endParaRPr/>
          </a:p>
        </p:txBody>
      </p:sp>
      <p:sp>
        <p:nvSpPr>
          <p:cNvPr id="17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lang="en-US" sz="2400" spc="-1" strike="noStrike">
                <a:solidFill>
                  <a:srgbClr val="46424d"/>
                </a:solidFill>
                <a:uFill>
                  <a:solidFill>
                    <a:srgbClr val="ffffff"/>
                  </a:solidFill>
                </a:uFill>
                <a:latin typeface="Arial"/>
                <a:ea typeface="ＭＳ Ｐゴシック"/>
              </a:rPr>
              <a:t>Partition testing (</a:t>
            </a:r>
            <a:r>
              <a:rPr lang="en-US" sz="2400" spc="-1" strike="noStrike">
                <a:solidFill>
                  <a:srgbClr val="ff3333"/>
                </a:solidFill>
                <a:uFill>
                  <a:solidFill>
                    <a:srgbClr val="ffffff"/>
                  </a:solidFill>
                </a:uFill>
                <a:latin typeface="Arial"/>
                <a:ea typeface="ＭＳ Ｐゴシック"/>
              </a:rPr>
              <a:t>Kỹ thuật phân vùng tương đương</a:t>
            </a:r>
            <a:r>
              <a:rPr lang="en-US" sz="2400" spc="-1" strike="noStrike">
                <a:solidFill>
                  <a:srgbClr val="46424d"/>
                </a:solidFill>
                <a:uFill>
                  <a:solidFill>
                    <a:srgbClr val="ffffff"/>
                  </a:solidFill>
                </a:uFill>
                <a:latin typeface="Arial"/>
                <a:ea typeface="ＭＳ Ｐゴシック"/>
              </a:rPr>
              <a:t>), where you identify groups of inputs that have common characteristics and should be processed in the same way.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You should choose tests from within each of these groups.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Guideline-based testing, where you use testing guidelines to choose test cases.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These guidelines reflect previous experience of the kinds of errors that programmers often make when developing components.</a:t>
            </a:r>
            <a:endParaRPr/>
          </a:p>
          <a:p>
            <a:pPr>
              <a:lnSpc>
                <a:spcPct val="100000"/>
              </a:lnSpc>
            </a:pPr>
            <a:endParaRPr/>
          </a:p>
        </p:txBody>
      </p:sp>
      <p:sp>
        <p:nvSpPr>
          <p:cNvPr id="179"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180"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75F082F-EDCD-4B76-94C0-1BD7427D26D2}" type="slidenum">
              <a:rPr lang="en-US" sz="1200" spc="-1" strike="noStrike">
                <a:solidFill>
                  <a:srgbClr val="8b8b8b"/>
                </a:solidFill>
                <a:uFill>
                  <a:solidFill>
                    <a:srgbClr val="ffffff"/>
                  </a:solidFill>
                </a:uFill>
                <a:latin typeface="Calibri"/>
                <a:ea typeface="DejaVu Sans"/>
              </a:rPr>
              <a:t>&lt;number&gt;</a:t>
            </a:fld>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Partition testing</a:t>
            </a:r>
            <a:endParaRPr/>
          </a:p>
        </p:txBody>
      </p:sp>
      <p:sp>
        <p:nvSpPr>
          <p:cNvPr id="182"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000" rIns="90000" tIns="45000" bIns="45000"/>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Input data and output results often fall into different classes where all members of a class are related.</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Each of these classes is an </a:t>
            </a:r>
            <a:r>
              <a:rPr lang="en-US" sz="2400" spc="-1" strike="noStrike">
                <a:solidFill>
                  <a:srgbClr val="ff0000"/>
                </a:solidFill>
                <a:uFill>
                  <a:solidFill>
                    <a:srgbClr val="ffffff"/>
                  </a:solidFill>
                </a:uFill>
                <a:latin typeface="Calibri"/>
                <a:ea typeface="ＭＳ Ｐゴシック"/>
              </a:rPr>
              <a:t>equivalence partition</a:t>
            </a:r>
            <a:r>
              <a:rPr lang="en-US" sz="2400" spc="-1" strike="noStrike">
                <a:solidFill>
                  <a:srgbClr val="000000"/>
                </a:solidFill>
                <a:uFill>
                  <a:solidFill>
                    <a:srgbClr val="ffffff"/>
                  </a:solidFill>
                </a:uFill>
                <a:latin typeface="Calibri"/>
                <a:ea typeface="ＭＳ Ｐゴシック"/>
              </a:rPr>
              <a:t> or domain where the program behaves in an equivalent way for each class member.</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Test cases should be chosen from each partition.</a:t>
            </a:r>
            <a:endParaRPr/>
          </a:p>
        </p:txBody>
      </p:sp>
      <p:sp>
        <p:nvSpPr>
          <p:cNvPr id="18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0F82411-456C-417A-89AD-64C59DFA14B3}" type="slidenum">
              <a:rPr lang="en-US" sz="1200" spc="-1" strike="noStrike">
                <a:solidFill>
                  <a:srgbClr val="8b8b8b"/>
                </a:solidFill>
                <a:uFill>
                  <a:solidFill>
                    <a:srgbClr val="ffffff"/>
                  </a:solidFill>
                </a:uFill>
                <a:latin typeface="Calibri"/>
                <a:ea typeface="DejaVu Sans"/>
              </a:rPr>
              <a:t>&lt;number&gt;</a:t>
            </a:fld>
            <a:endParaRPr/>
          </a:p>
        </p:txBody>
      </p:sp>
      <p:sp>
        <p:nvSpPr>
          <p:cNvPr id="184"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Equivalence partitioning </a:t>
            </a:r>
            <a:endParaRPr/>
          </a:p>
        </p:txBody>
      </p:sp>
      <p:pic>
        <p:nvPicPr>
          <p:cNvPr id="186" name="Content Placeholder 3" descr=""/>
          <p:cNvPicPr/>
          <p:nvPr/>
        </p:nvPicPr>
        <p:blipFill>
          <a:blip r:embed="rId1"/>
          <a:srcRect l="-13526" t="0" r="-13526" b="0"/>
          <a:stretch/>
        </p:blipFill>
        <p:spPr>
          <a:xfrm>
            <a:off x="1166400" y="1794600"/>
            <a:ext cx="7012440" cy="3855960"/>
          </a:xfrm>
          <a:prstGeom prst="rect">
            <a:avLst/>
          </a:prstGeom>
          <a:ln>
            <a:noFill/>
          </a:ln>
        </p:spPr>
      </p:pic>
      <p:sp>
        <p:nvSpPr>
          <p:cNvPr id="187"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7662813-52A5-4DBA-9E41-CB14C4DB31BC}" type="slidenum">
              <a:rPr lang="en-US" sz="1200" spc="-1" strike="noStrike">
                <a:solidFill>
                  <a:srgbClr val="8b8b8b"/>
                </a:solidFill>
                <a:uFill>
                  <a:solidFill>
                    <a:srgbClr val="ffffff"/>
                  </a:solidFill>
                </a:uFill>
                <a:latin typeface="Calibri"/>
                <a:ea typeface="DejaVu Sans"/>
              </a:rPr>
              <a:t>&lt;number&gt;</a:t>
            </a:fld>
            <a:endParaRPr/>
          </a:p>
        </p:txBody>
      </p:sp>
      <p:sp>
        <p:nvSpPr>
          <p:cNvPr id="188"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Equivalence partitions </a:t>
            </a:r>
            <a:endParaRPr/>
          </a:p>
        </p:txBody>
      </p:sp>
      <p:pic>
        <p:nvPicPr>
          <p:cNvPr id="190" name="Content Placeholder 3" descr=""/>
          <p:cNvPicPr/>
          <p:nvPr/>
        </p:nvPicPr>
        <p:blipFill>
          <a:blip r:embed="rId1"/>
          <a:srcRect l="-9406" t="0" r="-9406" b="0"/>
          <a:stretch/>
        </p:blipFill>
        <p:spPr>
          <a:xfrm>
            <a:off x="914760" y="1886400"/>
            <a:ext cx="7309800" cy="4019760"/>
          </a:xfrm>
          <a:prstGeom prst="rect">
            <a:avLst/>
          </a:prstGeom>
          <a:ln>
            <a:noFill/>
          </a:ln>
        </p:spPr>
      </p:pic>
      <p:sp>
        <p:nvSpPr>
          <p:cNvPr id="191"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51393E3-6317-46C6-A769-5DE91155AAFB}" type="slidenum">
              <a:rPr lang="en-US" sz="1200" spc="-1" strike="noStrike">
                <a:solidFill>
                  <a:srgbClr val="8b8b8b"/>
                </a:solidFill>
                <a:uFill>
                  <a:solidFill>
                    <a:srgbClr val="ffffff"/>
                  </a:solidFill>
                </a:uFill>
                <a:latin typeface="Calibri"/>
                <a:ea typeface="DejaVu Sans"/>
              </a:rPr>
              <a:t>&lt;number&gt;</a:t>
            </a:fld>
            <a:endParaRPr/>
          </a:p>
        </p:txBody>
      </p:sp>
      <p:sp>
        <p:nvSpPr>
          <p:cNvPr id="192"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a:off x="457200" y="274680"/>
            <a:ext cx="7292160" cy="1141920"/>
          </a:xfrm>
          <a:prstGeom prst="rect">
            <a:avLst/>
          </a:prstGeom>
          <a:noFill/>
          <a:ln>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Testing guidelines (sequences)</a:t>
            </a:r>
            <a:endParaRPr/>
          </a:p>
        </p:txBody>
      </p:sp>
      <p:sp>
        <p:nvSpPr>
          <p:cNvPr id="194"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720" rIns="90720" tIns="44640" bIns="44640"/>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Test software with sequences which have only a single value.</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Use sequences of different sizes in different tests.</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Derive tests so that the first, middle and last elements of the sequence are accessed.</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Test with sequences of zero length.</a:t>
            </a:r>
            <a:endParaRPr/>
          </a:p>
        </p:txBody>
      </p:sp>
      <p:sp>
        <p:nvSpPr>
          <p:cNvPr id="19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9E3AED2-9092-4714-9628-857177D70B84}" type="slidenum">
              <a:rPr lang="en-US" sz="1200" spc="-1" strike="noStrike">
                <a:solidFill>
                  <a:srgbClr val="8b8b8b"/>
                </a:solidFill>
                <a:uFill>
                  <a:solidFill>
                    <a:srgbClr val="ffffff"/>
                  </a:solidFill>
                </a:uFill>
                <a:latin typeface="Calibri"/>
                <a:ea typeface="DejaVu Sans"/>
              </a:rPr>
              <a:t>&lt;number&gt;</a:t>
            </a:fld>
            <a:endParaRPr/>
          </a:p>
        </p:txBody>
      </p:sp>
      <p:sp>
        <p:nvSpPr>
          <p:cNvPr id="196"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Program testing</a:t>
            </a:r>
            <a:endParaRPr/>
          </a:p>
        </p:txBody>
      </p:sp>
      <p:sp>
        <p:nvSpPr>
          <p:cNvPr id="9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200" spc="-1" strike="noStrike">
                <a:solidFill>
                  <a:srgbClr val="46424d"/>
                </a:solidFill>
                <a:uFill>
                  <a:solidFill>
                    <a:srgbClr val="ffffff"/>
                  </a:solidFill>
                </a:uFill>
                <a:latin typeface="Arial"/>
                <a:ea typeface="ＭＳ Ｐゴシック"/>
              </a:rPr>
              <a:t>Testing is intended to show that a program does what it is intended to do and to discover program defects before it is put into use. </a:t>
            </a:r>
            <a:endParaRPr/>
          </a:p>
          <a:p>
            <a:pPr marL="343080" indent="-342000">
              <a:lnSpc>
                <a:spcPct val="100000"/>
              </a:lnSpc>
              <a:buClr>
                <a:srgbClr val="46424d"/>
              </a:buClr>
              <a:buFont typeface="Wingdings" charset="2"/>
              <a:buChar char=""/>
            </a:pPr>
            <a:r>
              <a:rPr lang="en-US" sz="2200" spc="-1" strike="noStrike">
                <a:solidFill>
                  <a:srgbClr val="46424d"/>
                </a:solidFill>
                <a:uFill>
                  <a:solidFill>
                    <a:srgbClr val="ffffff"/>
                  </a:solidFill>
                </a:uFill>
                <a:latin typeface="Arial"/>
                <a:ea typeface="ＭＳ Ｐゴシック"/>
              </a:rPr>
              <a:t>When you test software, you execute a program using artificial data. </a:t>
            </a:r>
            <a:endParaRPr/>
          </a:p>
          <a:p>
            <a:pPr marL="343080" indent="-342000">
              <a:lnSpc>
                <a:spcPct val="100000"/>
              </a:lnSpc>
              <a:buClr>
                <a:srgbClr val="46424d"/>
              </a:buClr>
              <a:buFont typeface="Wingdings" charset="2"/>
              <a:buChar char=""/>
            </a:pPr>
            <a:r>
              <a:rPr lang="en-US" sz="2200" spc="-1" strike="noStrike">
                <a:solidFill>
                  <a:srgbClr val="46424d"/>
                </a:solidFill>
                <a:uFill>
                  <a:solidFill>
                    <a:srgbClr val="ffffff"/>
                  </a:solidFill>
                </a:uFill>
                <a:latin typeface="Arial"/>
                <a:ea typeface="ＭＳ Ｐゴシック"/>
              </a:rPr>
              <a:t>You check the results of the test run for errors, anomalies or information about the program’s non-functional attributes. </a:t>
            </a:r>
            <a:endParaRPr/>
          </a:p>
          <a:p>
            <a:pPr marL="343080" indent="-342000">
              <a:lnSpc>
                <a:spcPct val="100000"/>
              </a:lnSpc>
              <a:buClr>
                <a:srgbClr val="46424d"/>
              </a:buClr>
              <a:buFont typeface="Wingdings" charset="2"/>
              <a:buChar char=""/>
            </a:pPr>
            <a:r>
              <a:rPr lang="en-US" sz="2200" spc="-1" strike="noStrike">
                <a:solidFill>
                  <a:srgbClr val="ff6600"/>
                </a:solidFill>
                <a:uFill>
                  <a:solidFill>
                    <a:srgbClr val="ffffff"/>
                  </a:solidFill>
                </a:uFill>
                <a:latin typeface="Arial"/>
                <a:ea typeface="ＭＳ Ｐゴシック"/>
              </a:rPr>
              <a:t>Testing can only show the presence of errors, not their absence (tìm ra lỗi  chứ không phải là chứng minh phần mềm không có lỗi!!!)</a:t>
            </a:r>
            <a:endParaRPr/>
          </a:p>
          <a:p>
            <a:pPr marL="343080" indent="-342000">
              <a:lnSpc>
                <a:spcPct val="100000"/>
              </a:lnSpc>
              <a:buClr>
                <a:srgbClr val="46424d"/>
              </a:buClr>
              <a:buFont typeface="Wingdings" charset="2"/>
              <a:buChar char=""/>
            </a:pPr>
            <a:r>
              <a:rPr lang="en-US" sz="2200" spc="-1" strike="noStrike">
                <a:solidFill>
                  <a:srgbClr val="46424d"/>
                </a:solidFill>
                <a:uFill>
                  <a:solidFill>
                    <a:srgbClr val="ffffff"/>
                  </a:solidFill>
                </a:uFill>
                <a:latin typeface="Arial"/>
                <a:ea typeface="ＭＳ Ｐゴシック"/>
              </a:rPr>
              <a:t>Testing is part of a more general verification and validation process, which also includes static validation techniques.</a:t>
            </a:r>
            <a:endParaRPr/>
          </a:p>
          <a:p>
            <a:pPr>
              <a:lnSpc>
                <a:spcPct val="100000"/>
              </a:lnSpc>
            </a:pPr>
            <a:endParaRPr/>
          </a:p>
        </p:txBody>
      </p:sp>
      <p:sp>
        <p:nvSpPr>
          <p:cNvPr id="91"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92"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B0CBA22-5F8A-49B2-A8F3-5C0C7AD0C14A}" type="slidenum">
              <a:rPr lang="en-US" sz="1200" spc="-1" strike="noStrike">
                <a:solidFill>
                  <a:srgbClr val="8b8b8b"/>
                </a:solidFill>
                <a:uFill>
                  <a:solidFill>
                    <a:srgbClr val="ffffff"/>
                  </a:solidFill>
                </a:uFill>
                <a:latin typeface="Calibri"/>
                <a:ea typeface="DejaVu Sans"/>
              </a:rPr>
              <a:t>&lt;number&gt;</a:t>
            </a:fl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General testing guidelines</a:t>
            </a:r>
            <a:endParaRPr/>
          </a:p>
        </p:txBody>
      </p:sp>
      <p:sp>
        <p:nvSpPr>
          <p:cNvPr id="19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Choose inputs that force the system to generate all error messages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Design inputs that cause input buffers to overflow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Repeat the same input or series of inputs numerous times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Force invalid outputs to be generated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Force computation results to be too large or too small.</a:t>
            </a:r>
            <a:endParaRPr/>
          </a:p>
          <a:p>
            <a:pPr marL="343080" indent="-342000">
              <a:lnSpc>
                <a:spcPct val="100000"/>
              </a:lnSpc>
            </a:pPr>
            <a:endParaRPr/>
          </a:p>
        </p:txBody>
      </p:sp>
      <p:sp>
        <p:nvSpPr>
          <p:cNvPr id="19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FA179DF-2184-44F0-AD8F-F53B87DA5807}" type="slidenum">
              <a:rPr lang="en-US" sz="1200" spc="-1" strike="noStrike">
                <a:solidFill>
                  <a:srgbClr val="8b8b8b"/>
                </a:solidFill>
                <a:uFill>
                  <a:solidFill>
                    <a:srgbClr val="ffffff"/>
                  </a:solidFill>
                </a:uFill>
                <a:latin typeface="Calibri"/>
                <a:ea typeface="DejaVu Sans"/>
              </a:rPr>
              <a:t>&lt;number&gt;</a:t>
            </a:fld>
            <a:endParaRPr/>
          </a:p>
        </p:txBody>
      </p:sp>
      <p:sp>
        <p:nvSpPr>
          <p:cNvPr id="200"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a:p>
        </p:txBody>
      </p:sp>
      <p:sp>
        <p:nvSpPr>
          <p:cNvPr id="20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Testing can only show the presence of errors in a program. It cannot demonstrate that there are no remaining faults.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Development testing is the responsibility of the software development team. A separate team should be responsible for testing a system before it is released to customers.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Development testing includes unit testing, in which you test individual objects and methods  component testing in which you test related groups of objects  and system testing, in which you test partial or complete systems.</a:t>
            </a:r>
            <a:endParaRPr/>
          </a:p>
          <a:p>
            <a:pPr>
              <a:lnSpc>
                <a:spcPct val="100000"/>
              </a:lnSpc>
            </a:pPr>
            <a:endParaRPr/>
          </a:p>
        </p:txBody>
      </p:sp>
      <p:sp>
        <p:nvSpPr>
          <p:cNvPr id="203"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204"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6788A83-9EE8-46CB-86D8-FCEF37514C6C}" type="slidenum">
              <a:rPr lang="en-US" sz="1200" spc="-1" strike="noStrike">
                <a:solidFill>
                  <a:srgbClr val="8b8b8b"/>
                </a:solidFill>
                <a:uFill>
                  <a:solidFill>
                    <a:srgbClr val="ffffff"/>
                  </a:solidFill>
                </a:uFill>
                <a:latin typeface="Calibri"/>
                <a:ea typeface="DejaVu Sans"/>
              </a:rPr>
              <a:t>&lt;number&gt;</a:t>
            </a:fld>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Chapter 8 – Software Testing</a:t>
            </a:r>
            <a:endParaRPr/>
          </a:p>
        </p:txBody>
      </p:sp>
      <p:sp>
        <p:nvSpPr>
          <p:cNvPr id="20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gn="ctr">
              <a:lnSpc>
                <a:spcPct val="100000"/>
              </a:lnSpc>
            </a:pPr>
            <a:r>
              <a:rPr lang="en-US" sz="3200" spc="-1" strike="noStrike">
                <a:solidFill>
                  <a:srgbClr val="8b8b8b"/>
                </a:solidFill>
                <a:uFill>
                  <a:solidFill>
                    <a:srgbClr val="ffffff"/>
                  </a:solidFill>
                </a:uFill>
                <a:latin typeface="Calibri"/>
                <a:ea typeface="ＭＳ Ｐゴシック"/>
              </a:rPr>
              <a:t>Lecture 2</a:t>
            </a:r>
            <a:endParaRPr/>
          </a:p>
        </p:txBody>
      </p:sp>
      <p:sp>
        <p:nvSpPr>
          <p:cNvPr id="20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3CA2C80-B4AD-427A-9227-86212F6DA0CB}" type="slidenum">
              <a:rPr lang="en-US" sz="1200" spc="-1" strike="noStrike">
                <a:solidFill>
                  <a:srgbClr val="8b8b8b"/>
                </a:solidFill>
                <a:uFill>
                  <a:solidFill>
                    <a:srgbClr val="ffffff"/>
                  </a:solidFill>
                </a:uFill>
                <a:latin typeface="Calibri"/>
                <a:ea typeface="DejaVu Sans"/>
              </a:rPr>
              <a:t>&lt;number&gt;</a:t>
            </a:fld>
            <a:endParaRPr/>
          </a:p>
        </p:txBody>
      </p:sp>
      <p:sp>
        <p:nvSpPr>
          <p:cNvPr id="208"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Component testing</a:t>
            </a:r>
            <a:endParaRPr/>
          </a:p>
        </p:txBody>
      </p:sp>
      <p:sp>
        <p:nvSpPr>
          <p:cNvPr id="21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components are often composite components that are made up of several interacting objects.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For example, in the weather station system, the reconfiguration component includes objects that deal with each aspect of the reconfiguration.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You access the functionality of these objects through the defined component interface.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Testing composite components should therefore focus on showing that the component interface behaves according to its specification.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You can assume that unit tests on the individual objects within the component have been completed. </a:t>
            </a:r>
            <a:endParaRPr/>
          </a:p>
        </p:txBody>
      </p:sp>
      <p:sp>
        <p:nvSpPr>
          <p:cNvPr id="211"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212"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10B581AA-4188-4460-B992-815FA5FDAE1F}" type="slidenum">
              <a:rPr lang="en-US" sz="1200" spc="-1" strike="noStrike">
                <a:solidFill>
                  <a:srgbClr val="8b8b8b"/>
                </a:solidFill>
                <a:uFill>
                  <a:solidFill>
                    <a:srgbClr val="ffffff"/>
                  </a:solidFill>
                </a:uFill>
                <a:latin typeface="Calibri"/>
                <a:ea typeface="DejaVu Sans"/>
              </a:rPr>
              <a:t>&lt;number&gt;</a:t>
            </a:fld>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Interface testing </a:t>
            </a:r>
            <a:endParaRPr/>
          </a:p>
        </p:txBody>
      </p:sp>
      <p:pic>
        <p:nvPicPr>
          <p:cNvPr id="214" name="Content Placeholder 3" descr=""/>
          <p:cNvPicPr/>
          <p:nvPr/>
        </p:nvPicPr>
        <p:blipFill>
          <a:blip r:embed="rId1"/>
          <a:srcRect l="-35385" t="0" r="-35385" b="0"/>
          <a:stretch/>
        </p:blipFill>
        <p:spPr>
          <a:xfrm>
            <a:off x="457200" y="1600200"/>
            <a:ext cx="8228520" cy="4524840"/>
          </a:xfrm>
          <a:prstGeom prst="rect">
            <a:avLst/>
          </a:prstGeom>
          <a:ln>
            <a:noFill/>
          </a:ln>
        </p:spPr>
      </p:pic>
      <p:sp>
        <p:nvSpPr>
          <p:cNvPr id="215"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8D9A3D65-1CA2-4A89-ADDA-1037B1894B5C}" type="slidenum">
              <a:rPr lang="en-US" sz="1200" spc="-1" strike="noStrike">
                <a:solidFill>
                  <a:srgbClr val="8b8b8b"/>
                </a:solidFill>
                <a:uFill>
                  <a:solidFill>
                    <a:srgbClr val="ffffff"/>
                  </a:solidFill>
                </a:uFill>
                <a:latin typeface="Calibri"/>
                <a:ea typeface="DejaVu Sans"/>
              </a:rPr>
              <a:t>&lt;number&gt;</a:t>
            </a:fld>
            <a:endParaRPr/>
          </a:p>
        </p:txBody>
      </p:sp>
      <p:sp>
        <p:nvSpPr>
          <p:cNvPr id="216"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457200" y="274680"/>
            <a:ext cx="7292160" cy="1141920"/>
          </a:xfrm>
          <a:prstGeom prst="rect">
            <a:avLst/>
          </a:prstGeom>
          <a:noFill/>
          <a:ln>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Interface testing</a:t>
            </a:r>
            <a:endParaRPr/>
          </a:p>
        </p:txBody>
      </p:sp>
      <p:sp>
        <p:nvSpPr>
          <p:cNvPr id="218" name="CustomShape 2"/>
          <p:cNvSpPr/>
          <p:nvPr/>
        </p:nvSpPr>
        <p:spPr>
          <a:xfrm>
            <a:off x="457200" y="1600200"/>
            <a:ext cx="8228520" cy="4524840"/>
          </a:xfrm>
          <a:prstGeom prst="rect">
            <a:avLst/>
          </a:prstGeom>
          <a:noFill/>
          <a:ln>
            <a:noFill/>
          </a:ln>
        </p:spPr>
        <p:style>
          <a:lnRef idx="0"/>
          <a:fillRef idx="0"/>
          <a:effectRef idx="0"/>
          <a:fontRef idx="minor"/>
        </p:style>
        <p:txBody>
          <a:bodyPr lIns="90720" rIns="90720" tIns="44640" bIns="4464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Objectives are to detect faults due to interface errors or invalid assumptions about interfaces.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Interface types</a:t>
            </a:r>
            <a:endParaRPr/>
          </a:p>
          <a:p>
            <a:pPr lvl="1" marL="743040" indent="-284760">
              <a:lnSpc>
                <a:spcPct val="100000"/>
              </a:lnSpc>
              <a:buClr>
                <a:srgbClr val="ff0000"/>
              </a:buClr>
              <a:buFont typeface="Wingdings" charset="2"/>
              <a:buChar char=""/>
            </a:pPr>
            <a:r>
              <a:rPr lang="en-US" sz="2000" spc="-1" strike="noStrike">
                <a:solidFill>
                  <a:srgbClr val="ff0000"/>
                </a:solidFill>
                <a:uFill>
                  <a:solidFill>
                    <a:srgbClr val="ffffff"/>
                  </a:solidFill>
                </a:uFill>
                <a:latin typeface="Arial"/>
                <a:ea typeface="ＭＳ Ｐゴシック"/>
              </a:rPr>
              <a:t>Parameter interfaces </a:t>
            </a:r>
            <a:r>
              <a:rPr lang="en-US" sz="2000" spc="-1" strike="noStrike">
                <a:solidFill>
                  <a:srgbClr val="46424d"/>
                </a:solidFill>
                <a:uFill>
                  <a:solidFill>
                    <a:srgbClr val="ffffff"/>
                  </a:solidFill>
                </a:uFill>
                <a:latin typeface="Arial"/>
                <a:ea typeface="ＭＳ Ｐゴシック"/>
              </a:rPr>
              <a:t>Data passed from one method or procedure to another.</a:t>
            </a:r>
            <a:endParaRPr/>
          </a:p>
          <a:p>
            <a:pPr lvl="1" marL="743040" indent="-284760">
              <a:lnSpc>
                <a:spcPct val="100000"/>
              </a:lnSpc>
              <a:buClr>
                <a:srgbClr val="ff0000"/>
              </a:buClr>
              <a:buFont typeface="Wingdings" charset="2"/>
              <a:buChar char=""/>
            </a:pPr>
            <a:r>
              <a:rPr lang="en-US" sz="2000" spc="-1" strike="noStrike">
                <a:solidFill>
                  <a:srgbClr val="ff0000"/>
                </a:solidFill>
                <a:uFill>
                  <a:solidFill>
                    <a:srgbClr val="ffffff"/>
                  </a:solidFill>
                </a:uFill>
                <a:latin typeface="Arial"/>
                <a:ea typeface="ＭＳ Ｐゴシック"/>
              </a:rPr>
              <a:t>Shared memory interfaces </a:t>
            </a:r>
            <a:r>
              <a:rPr lang="en-US" sz="2000" spc="-1" strike="noStrike">
                <a:solidFill>
                  <a:srgbClr val="46424d"/>
                </a:solidFill>
                <a:uFill>
                  <a:solidFill>
                    <a:srgbClr val="ffffff"/>
                  </a:solidFill>
                </a:uFill>
                <a:latin typeface="Arial"/>
                <a:ea typeface="ＭＳ Ｐゴシック"/>
              </a:rPr>
              <a:t>Block of memory is shared between procedures or functions.</a:t>
            </a:r>
            <a:endParaRPr/>
          </a:p>
          <a:p>
            <a:pPr lvl="1" marL="743040" indent="-284760">
              <a:lnSpc>
                <a:spcPct val="100000"/>
              </a:lnSpc>
              <a:buClr>
                <a:srgbClr val="ff0000"/>
              </a:buClr>
              <a:buFont typeface="Wingdings" charset="2"/>
              <a:buChar char=""/>
            </a:pPr>
            <a:r>
              <a:rPr lang="en-US" sz="2000" spc="-1" strike="noStrike">
                <a:solidFill>
                  <a:srgbClr val="ff0000"/>
                </a:solidFill>
                <a:uFill>
                  <a:solidFill>
                    <a:srgbClr val="ffffff"/>
                  </a:solidFill>
                </a:uFill>
                <a:latin typeface="Arial"/>
                <a:ea typeface="ＭＳ Ｐゴシック"/>
              </a:rPr>
              <a:t>Procedural interfaces </a:t>
            </a:r>
            <a:r>
              <a:rPr lang="en-US" sz="2000" spc="-1" strike="noStrike">
                <a:solidFill>
                  <a:srgbClr val="46424d"/>
                </a:solidFill>
                <a:uFill>
                  <a:solidFill>
                    <a:srgbClr val="ffffff"/>
                  </a:solidFill>
                </a:uFill>
                <a:latin typeface="Arial"/>
                <a:ea typeface="ＭＳ Ｐゴシック"/>
              </a:rPr>
              <a:t>Sub-system encapsulates a set of procedures to be called by other sub-systems.</a:t>
            </a:r>
            <a:endParaRPr/>
          </a:p>
          <a:p>
            <a:pPr lvl="1" marL="743040" indent="-284760">
              <a:lnSpc>
                <a:spcPct val="100000"/>
              </a:lnSpc>
              <a:buClr>
                <a:srgbClr val="ff0000"/>
              </a:buClr>
              <a:buFont typeface="Wingdings" charset="2"/>
              <a:buChar char=""/>
            </a:pPr>
            <a:r>
              <a:rPr lang="en-US" sz="2000" spc="-1" strike="noStrike">
                <a:solidFill>
                  <a:srgbClr val="ff0000"/>
                </a:solidFill>
                <a:uFill>
                  <a:solidFill>
                    <a:srgbClr val="ffffff"/>
                  </a:solidFill>
                </a:uFill>
                <a:latin typeface="Arial"/>
                <a:ea typeface="ＭＳ Ｐゴシック"/>
              </a:rPr>
              <a:t>Message passing interfaces </a:t>
            </a:r>
            <a:r>
              <a:rPr lang="en-US" sz="2000" spc="-1" strike="noStrike">
                <a:solidFill>
                  <a:srgbClr val="46424d"/>
                </a:solidFill>
                <a:uFill>
                  <a:solidFill>
                    <a:srgbClr val="ffffff"/>
                  </a:solidFill>
                </a:uFill>
                <a:latin typeface="Arial"/>
                <a:ea typeface="ＭＳ Ｐゴシック"/>
              </a:rPr>
              <a:t>Sub-systems request services from other sub-systems</a:t>
            </a:r>
            <a:endParaRPr/>
          </a:p>
          <a:p>
            <a:pPr>
              <a:lnSpc>
                <a:spcPct val="100000"/>
              </a:lnSpc>
            </a:pPr>
            <a:endParaRPr/>
          </a:p>
        </p:txBody>
      </p:sp>
      <p:sp>
        <p:nvSpPr>
          <p:cNvPr id="21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2E4315F-3CEF-4A71-9022-2B3351E13A5F}" type="slidenum">
              <a:rPr lang="en-US" sz="1200" spc="-1" strike="noStrike">
                <a:solidFill>
                  <a:srgbClr val="8b8b8b"/>
                </a:solidFill>
                <a:uFill>
                  <a:solidFill>
                    <a:srgbClr val="ffffff"/>
                  </a:solidFill>
                </a:uFill>
                <a:latin typeface="Calibri"/>
                <a:ea typeface="DejaVu Sans"/>
              </a:rPr>
              <a:t>&lt;number&gt;</a:t>
            </a:fld>
            <a:endParaRPr/>
          </a:p>
        </p:txBody>
      </p:sp>
      <p:sp>
        <p:nvSpPr>
          <p:cNvPr id="220"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457200" y="274680"/>
            <a:ext cx="7292160" cy="1141920"/>
          </a:xfrm>
          <a:prstGeom prst="rect">
            <a:avLst/>
          </a:prstGeom>
          <a:noFill/>
          <a:ln>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Interface errors</a:t>
            </a:r>
            <a:endParaRPr/>
          </a:p>
        </p:txBody>
      </p:sp>
      <p:sp>
        <p:nvSpPr>
          <p:cNvPr id="222" name="CustomShape 2"/>
          <p:cNvSpPr/>
          <p:nvPr/>
        </p:nvSpPr>
        <p:spPr>
          <a:xfrm>
            <a:off x="457200" y="1600200"/>
            <a:ext cx="8228520" cy="4524840"/>
          </a:xfrm>
          <a:prstGeom prst="rect">
            <a:avLst/>
          </a:prstGeom>
          <a:noFill/>
          <a:ln>
            <a:noFill/>
          </a:ln>
        </p:spPr>
        <p:style>
          <a:lnRef idx="0"/>
          <a:fillRef idx="0"/>
          <a:effectRef idx="0"/>
          <a:fontRef idx="minor"/>
        </p:style>
        <p:txBody>
          <a:bodyPr lIns="90720" rIns="90720" tIns="44640" bIns="4464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Interface misuse</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calling component calls another component and makes an error in its use of its interface e.g. parameters in the wrong order.</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Interface misunderstanding</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calling component embeds assumptions about the behaviour of the called component which are incorrect.</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Timing errors</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called and the calling component operate at different speeds and out-of-date information is accessed.</a:t>
            </a:r>
            <a:endParaRPr/>
          </a:p>
        </p:txBody>
      </p:sp>
      <p:sp>
        <p:nvSpPr>
          <p:cNvPr id="22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7E9739A-3921-4D68-B0BC-589D7DCBB531}" type="slidenum">
              <a:rPr lang="en-US" sz="1200" spc="-1" strike="noStrike">
                <a:solidFill>
                  <a:srgbClr val="8b8b8b"/>
                </a:solidFill>
                <a:uFill>
                  <a:solidFill>
                    <a:srgbClr val="ffffff"/>
                  </a:solidFill>
                </a:uFill>
                <a:latin typeface="Calibri"/>
                <a:ea typeface="DejaVu Sans"/>
              </a:rPr>
              <a:t>&lt;number&gt;</a:t>
            </a:fld>
            <a:endParaRPr/>
          </a:p>
        </p:txBody>
      </p:sp>
      <p:sp>
        <p:nvSpPr>
          <p:cNvPr id="224"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457200" y="274680"/>
            <a:ext cx="7292160" cy="1141920"/>
          </a:xfrm>
          <a:prstGeom prst="rect">
            <a:avLst/>
          </a:prstGeom>
          <a:noFill/>
          <a:ln>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Interface testing guidelines</a:t>
            </a:r>
            <a:endParaRPr/>
          </a:p>
        </p:txBody>
      </p:sp>
      <p:sp>
        <p:nvSpPr>
          <p:cNvPr id="226" name="CustomShape 2"/>
          <p:cNvSpPr/>
          <p:nvPr/>
        </p:nvSpPr>
        <p:spPr>
          <a:xfrm>
            <a:off x="457200" y="1600200"/>
            <a:ext cx="8228520" cy="4524840"/>
          </a:xfrm>
          <a:prstGeom prst="rect">
            <a:avLst/>
          </a:prstGeom>
          <a:noFill/>
          <a:ln>
            <a:noFill/>
          </a:ln>
        </p:spPr>
        <p:style>
          <a:lnRef idx="0"/>
          <a:fillRef idx="0"/>
          <a:effectRef idx="0"/>
          <a:fontRef idx="minor"/>
        </p:style>
        <p:txBody>
          <a:bodyPr lIns="90720" rIns="90720" tIns="44640" bIns="4464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Design tests so that parameters to a called procedure are at the extreme ends of their ranges.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Always test pointer parameters with null pointers.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Design tests which cause the component to fail.</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Use stress testing in message passing systems.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 shared memory systems, vary the order in which components are activated.</a:t>
            </a:r>
            <a:endParaRPr/>
          </a:p>
        </p:txBody>
      </p:sp>
      <p:sp>
        <p:nvSpPr>
          <p:cNvPr id="22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A7FAA1B-2C8C-4A9E-A578-B06BA9BBE57D}" type="slidenum">
              <a:rPr lang="en-US" sz="1200" spc="-1" strike="noStrike">
                <a:solidFill>
                  <a:srgbClr val="8b8b8b"/>
                </a:solidFill>
                <a:uFill>
                  <a:solidFill>
                    <a:srgbClr val="ffffff"/>
                  </a:solidFill>
                </a:uFill>
                <a:latin typeface="Calibri"/>
                <a:ea typeface="DejaVu Sans"/>
              </a:rPr>
              <a:t>&lt;number&gt;</a:t>
            </a:fld>
            <a:endParaRPr/>
          </a:p>
        </p:txBody>
      </p:sp>
      <p:sp>
        <p:nvSpPr>
          <p:cNvPr id="228"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System testing</a:t>
            </a:r>
            <a:endParaRPr/>
          </a:p>
        </p:txBody>
      </p:sp>
      <p:sp>
        <p:nvSpPr>
          <p:cNvPr id="23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System testing during development involves integrating components to create a version of the system and then testing the integrated system.</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focus in system testing is testing the interactions between components.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System testing checks that components are compatible, interact correctly and transfer the right data at the right time across their interfaces.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System testing tests the emergent behaviour of a system. </a:t>
            </a:r>
            <a:endParaRPr/>
          </a:p>
        </p:txBody>
      </p:sp>
      <p:sp>
        <p:nvSpPr>
          <p:cNvPr id="23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C256CF6-6E4B-404D-82FE-90BC16E1B65D}" type="slidenum">
              <a:rPr lang="en-US" sz="1200" spc="-1" strike="noStrike">
                <a:solidFill>
                  <a:srgbClr val="8b8b8b"/>
                </a:solidFill>
                <a:uFill>
                  <a:solidFill>
                    <a:srgbClr val="ffffff"/>
                  </a:solidFill>
                </a:uFill>
                <a:latin typeface="Calibri"/>
                <a:ea typeface="DejaVu Sans"/>
              </a:rPr>
              <a:t>&lt;number&gt;</a:t>
            </a:fld>
            <a:endParaRPr/>
          </a:p>
        </p:txBody>
      </p:sp>
      <p:sp>
        <p:nvSpPr>
          <p:cNvPr id="232"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System and component testing</a:t>
            </a:r>
            <a:endParaRPr/>
          </a:p>
        </p:txBody>
      </p:sp>
      <p:sp>
        <p:nvSpPr>
          <p:cNvPr id="23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During system testing, reusable components that have been separately developed and off-the-shelf systems may be integrated with newly developed components. The complete system is then tested.</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Components developed by different team members or sub-teams may be integrated at this stage. System testing is a collective rather than an individual process.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In some companies, system testing may involve a separate testing team with no involvement from designers and programmers. </a:t>
            </a:r>
            <a:endParaRPr/>
          </a:p>
        </p:txBody>
      </p:sp>
      <p:sp>
        <p:nvSpPr>
          <p:cNvPr id="235"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236"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A49C090-2CA3-4942-B521-0FB99F47EF17}" type="slidenum">
              <a:rPr lang="en-US" sz="1200" spc="-1" strike="noStrike">
                <a:solidFill>
                  <a:srgbClr val="8b8b8b"/>
                </a:solidFill>
                <a:uFill>
                  <a:solidFill>
                    <a:srgbClr val="ffffff"/>
                  </a:solidFill>
                </a:uFill>
                <a:latin typeface="Calibri"/>
                <a:ea typeface="DejaVu Sans"/>
              </a:rPr>
              <a:t>&lt;number&gt;</a:t>
            </a:fld>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Program testing goals</a:t>
            </a:r>
            <a:endParaRPr/>
          </a:p>
        </p:txBody>
      </p:sp>
      <p:sp>
        <p:nvSpPr>
          <p:cNvPr id="9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To demonstrate to the developer and the customer that the software meets its requirements. </a:t>
            </a:r>
            <a:r>
              <a:rPr lang="en-US" sz="2400" spc="-1" strike="noStrike">
                <a:solidFill>
                  <a:srgbClr val="ff3333"/>
                </a:solidFill>
                <a:uFill>
                  <a:solidFill>
                    <a:srgbClr val="ffffff"/>
                  </a:solidFill>
                </a:uFill>
                <a:latin typeface="Arial"/>
                <a:ea typeface="ＭＳ Ｐゴシック"/>
              </a:rPr>
              <a:t>(phù hợp nhu cầu)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To discover situations in which the behavior of the software is incorrect, undesirable or does not conform to its specification. </a:t>
            </a:r>
            <a:r>
              <a:rPr lang="en-US" sz="2400" spc="-1" strike="noStrike">
                <a:solidFill>
                  <a:srgbClr val="ff3333"/>
                </a:solidFill>
                <a:uFill>
                  <a:solidFill>
                    <a:srgbClr val="ffffff"/>
                  </a:solidFill>
                </a:uFill>
                <a:latin typeface="Arial"/>
                <a:ea typeface="ＭＳ Ｐゴシック"/>
              </a:rPr>
              <a:t>(những bất thường)</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Defect testing is concerned with rooting out undesirable system behavior such as system crashes, unwanted interactions with other systems, incorrect computations and data corruption.</a:t>
            </a:r>
            <a:endParaRPr/>
          </a:p>
          <a:p>
            <a:pPr>
              <a:lnSpc>
                <a:spcPct val="100000"/>
              </a:lnSpc>
            </a:pPr>
            <a:endParaRPr/>
          </a:p>
        </p:txBody>
      </p:sp>
      <p:sp>
        <p:nvSpPr>
          <p:cNvPr id="9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6BACF89-AA95-4FD1-8294-D03380B4D8C6}" type="slidenum">
              <a:rPr lang="en-US" sz="1200" spc="-1" strike="noStrike">
                <a:solidFill>
                  <a:srgbClr val="8b8b8b"/>
                </a:solidFill>
                <a:uFill>
                  <a:solidFill>
                    <a:srgbClr val="ffffff"/>
                  </a:solidFill>
                </a:uFill>
                <a:latin typeface="Calibri"/>
                <a:ea typeface="DejaVu Sans"/>
              </a:rPr>
              <a:t>&lt;number&gt;</a:t>
            </a:fld>
            <a:endParaRPr/>
          </a:p>
        </p:txBody>
      </p:sp>
      <p:sp>
        <p:nvSpPr>
          <p:cNvPr id="96"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Use-case testing</a:t>
            </a:r>
            <a:endParaRPr/>
          </a:p>
        </p:txBody>
      </p:sp>
      <p:sp>
        <p:nvSpPr>
          <p:cNvPr id="23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use-cases developed to identify system interactions can be used </a:t>
            </a:r>
            <a:r>
              <a:rPr lang="en-US" sz="2400" spc="-1" strike="noStrike">
                <a:solidFill>
                  <a:srgbClr val="ff0000"/>
                </a:solidFill>
                <a:uFill>
                  <a:solidFill>
                    <a:srgbClr val="ffffff"/>
                  </a:solidFill>
                </a:uFill>
                <a:latin typeface="Arial"/>
                <a:ea typeface="ＭＳ Ｐゴシック"/>
              </a:rPr>
              <a:t>as a basis </a:t>
            </a:r>
            <a:r>
              <a:rPr lang="en-US" sz="2400" spc="-1" strike="noStrike">
                <a:solidFill>
                  <a:srgbClr val="46424d"/>
                </a:solidFill>
                <a:uFill>
                  <a:solidFill>
                    <a:srgbClr val="ffffff"/>
                  </a:solidFill>
                </a:uFill>
                <a:latin typeface="Arial"/>
                <a:ea typeface="ＭＳ Ｐゴシック"/>
              </a:rPr>
              <a:t>for system testing.</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Each use case usually involves several system components so testing the use case forces these interactions to occur.</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sequence diagrams associated with the use case documents the components and interactions that are being tested.</a:t>
            </a:r>
            <a:endParaRPr/>
          </a:p>
        </p:txBody>
      </p:sp>
      <p:sp>
        <p:nvSpPr>
          <p:cNvPr id="239"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240"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3B6A8A3-1D93-4122-8F4D-B52B0D3833FC}" type="slidenum">
              <a:rPr lang="en-US" sz="1200" spc="-1" strike="noStrike">
                <a:solidFill>
                  <a:srgbClr val="8b8b8b"/>
                </a:solidFill>
                <a:uFill>
                  <a:solidFill>
                    <a:srgbClr val="ffffff"/>
                  </a:solidFill>
                </a:uFill>
                <a:latin typeface="Calibri"/>
                <a:ea typeface="DejaVu Sans"/>
              </a:rPr>
              <a:t>&lt;number&gt;</a:t>
            </a:fld>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Collect weather data sequence chart </a:t>
            </a:r>
            <a:endParaRPr/>
          </a:p>
        </p:txBody>
      </p:sp>
      <p:pic>
        <p:nvPicPr>
          <p:cNvPr id="242" name="Content Placeholder 3" descr=""/>
          <p:cNvPicPr/>
          <p:nvPr/>
        </p:nvPicPr>
        <p:blipFill>
          <a:blip r:embed="rId1"/>
          <a:srcRect l="-4800" t="0" r="-4800" b="0"/>
          <a:stretch/>
        </p:blipFill>
        <p:spPr>
          <a:xfrm>
            <a:off x="457200" y="1600200"/>
            <a:ext cx="8228520" cy="4524840"/>
          </a:xfrm>
          <a:prstGeom prst="rect">
            <a:avLst/>
          </a:prstGeom>
          <a:ln>
            <a:noFill/>
          </a:ln>
        </p:spPr>
      </p:pic>
      <p:sp>
        <p:nvSpPr>
          <p:cNvPr id="243"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221B40E-1F60-469C-8EDD-61C09057C111}" type="slidenum">
              <a:rPr lang="en-US" sz="1200" spc="-1" strike="noStrike">
                <a:solidFill>
                  <a:srgbClr val="8b8b8b"/>
                </a:solidFill>
                <a:uFill>
                  <a:solidFill>
                    <a:srgbClr val="ffffff"/>
                  </a:solidFill>
                </a:uFill>
                <a:latin typeface="Calibri"/>
                <a:ea typeface="DejaVu Sans"/>
              </a:rPr>
              <a:t>&lt;number&gt;</a:t>
            </a:fld>
            <a:endParaRPr/>
          </a:p>
        </p:txBody>
      </p:sp>
      <p:sp>
        <p:nvSpPr>
          <p:cNvPr id="244"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Testing policies</a:t>
            </a:r>
            <a:endParaRPr/>
          </a:p>
        </p:txBody>
      </p:sp>
      <p:sp>
        <p:nvSpPr>
          <p:cNvPr id="24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Exhaustive system testing is impossible so testing policies which define the required system test coverage may be developed.</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Examples of testing policies:</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All system functions that are accessed through menus should be tested.</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Combinations of functions (e.g. text formatting) that are accessed through the same menu must be tested.</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Where user input is provided, all functions must be tested with both correct and incorrect input.</a:t>
            </a:r>
            <a:endParaRPr/>
          </a:p>
          <a:p>
            <a:pPr>
              <a:lnSpc>
                <a:spcPct val="100000"/>
              </a:lnSpc>
            </a:pPr>
            <a:endParaRPr/>
          </a:p>
        </p:txBody>
      </p:sp>
      <p:sp>
        <p:nvSpPr>
          <p:cNvPr id="247"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248"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15CD81B-0C9D-486B-8DB3-494BF47E2FEC}" type="slidenum">
              <a:rPr lang="en-US" sz="1200" spc="-1" strike="noStrike">
                <a:solidFill>
                  <a:srgbClr val="8b8b8b"/>
                </a:solidFill>
                <a:uFill>
                  <a:solidFill>
                    <a:srgbClr val="ffffff"/>
                  </a:solidFill>
                </a:uFill>
                <a:latin typeface="Calibri"/>
                <a:ea typeface="DejaVu Sans"/>
              </a:rPr>
              <a:t>&lt;number&gt;</a:t>
            </a:fld>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Test-driven development</a:t>
            </a:r>
            <a:endParaRPr/>
          </a:p>
        </p:txBody>
      </p:sp>
      <p:sp>
        <p:nvSpPr>
          <p:cNvPr id="25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Test-driven development (TDD) is an approach to program development in which you inter-leave testing and code development.</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Tests are written before code and ‘passing’ the tests is the critical driver of development.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You develop code incrementally, along with a test for that increment. You don’t move on to the next increment until the code that you have developed passes its test.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TDD was introduced as part of agile methods such as Extreme Programming. However, it can also be used in plan-driven development processes. </a:t>
            </a:r>
            <a:endParaRPr/>
          </a:p>
          <a:p>
            <a:pPr>
              <a:lnSpc>
                <a:spcPct val="100000"/>
              </a:lnSpc>
            </a:pPr>
            <a:endParaRPr/>
          </a:p>
        </p:txBody>
      </p:sp>
      <p:sp>
        <p:nvSpPr>
          <p:cNvPr id="25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B77CD15-33B0-42A2-80C4-E0623199C579}" type="slidenum">
              <a:rPr lang="en-US" sz="1200" spc="-1" strike="noStrike">
                <a:solidFill>
                  <a:srgbClr val="8b8b8b"/>
                </a:solidFill>
                <a:uFill>
                  <a:solidFill>
                    <a:srgbClr val="ffffff"/>
                  </a:solidFill>
                </a:uFill>
                <a:latin typeface="Calibri"/>
                <a:ea typeface="DejaVu Sans"/>
              </a:rPr>
              <a:t>&lt;number&gt;</a:t>
            </a:fld>
            <a:endParaRPr/>
          </a:p>
        </p:txBody>
      </p:sp>
      <p:sp>
        <p:nvSpPr>
          <p:cNvPr id="252"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Test-driven development</a:t>
            </a:r>
            <a:endParaRPr/>
          </a:p>
        </p:txBody>
      </p:sp>
      <p:pic>
        <p:nvPicPr>
          <p:cNvPr id="254" name="Content Placeholder 3" descr=""/>
          <p:cNvPicPr/>
          <p:nvPr/>
        </p:nvPicPr>
        <p:blipFill>
          <a:blip r:embed="rId1"/>
          <a:srcRect l="0" t="-43650" r="0" b="-43650"/>
          <a:stretch/>
        </p:blipFill>
        <p:spPr>
          <a:xfrm>
            <a:off x="754560" y="2023560"/>
            <a:ext cx="7635240" cy="4198680"/>
          </a:xfrm>
          <a:prstGeom prst="rect">
            <a:avLst/>
          </a:prstGeom>
          <a:ln>
            <a:noFill/>
          </a:ln>
        </p:spPr>
      </p:pic>
      <p:sp>
        <p:nvSpPr>
          <p:cNvPr id="255"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106E0FF-8D77-4A90-847A-BDD608FB50E9}" type="slidenum">
              <a:rPr lang="en-US" sz="1200" spc="-1" strike="noStrike">
                <a:solidFill>
                  <a:srgbClr val="8b8b8b"/>
                </a:solidFill>
                <a:uFill>
                  <a:solidFill>
                    <a:srgbClr val="ffffff"/>
                  </a:solidFill>
                </a:uFill>
                <a:latin typeface="Calibri"/>
                <a:ea typeface="DejaVu Sans"/>
              </a:rPr>
              <a:t>&lt;number&gt;</a:t>
            </a:fld>
            <a:endParaRPr/>
          </a:p>
        </p:txBody>
      </p:sp>
      <p:sp>
        <p:nvSpPr>
          <p:cNvPr id="256"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TDD process activities</a:t>
            </a:r>
            <a:endParaRPr/>
          </a:p>
        </p:txBody>
      </p:sp>
      <p:sp>
        <p:nvSpPr>
          <p:cNvPr id="25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Start by identifying the increment of functionality that is required. This should normally be small and implementable in a few lines of code.</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Write a test for this functionality and implement this as an automated test.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Run the test, along with all other tests that have been implemented. Initially, you have not implemented the functionality so the new test will fail.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Implement the functionality and re-run the test.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Once all tests run successfully, you move on to implementing the next chunk of functionality.</a:t>
            </a:r>
            <a:endParaRPr/>
          </a:p>
          <a:p>
            <a:pPr>
              <a:lnSpc>
                <a:spcPct val="100000"/>
              </a:lnSpc>
            </a:pPr>
            <a:endParaRPr/>
          </a:p>
        </p:txBody>
      </p:sp>
      <p:sp>
        <p:nvSpPr>
          <p:cNvPr id="25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D7F9EE2D-7628-40B7-8841-AD50E8043790}" type="slidenum">
              <a:rPr lang="en-US" sz="1200" spc="-1" strike="noStrike">
                <a:solidFill>
                  <a:srgbClr val="8b8b8b"/>
                </a:solidFill>
                <a:uFill>
                  <a:solidFill>
                    <a:srgbClr val="ffffff"/>
                  </a:solidFill>
                </a:uFill>
                <a:latin typeface="Calibri"/>
                <a:ea typeface="DejaVu Sans"/>
              </a:rPr>
              <a:t>&lt;number&gt;</a:t>
            </a:fld>
            <a:endParaRPr/>
          </a:p>
        </p:txBody>
      </p:sp>
      <p:sp>
        <p:nvSpPr>
          <p:cNvPr id="260"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Benefits of test-driven development</a:t>
            </a:r>
            <a:endParaRPr/>
          </a:p>
        </p:txBody>
      </p:sp>
      <p:sp>
        <p:nvSpPr>
          <p:cNvPr id="26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Font typeface="Wingdings" charset="2"/>
              <a:buChar char=""/>
            </a:pPr>
            <a:r>
              <a:rPr lang="en-US" sz="2400" spc="-1" strike="noStrike">
                <a:solidFill>
                  <a:srgbClr val="000000"/>
                </a:solidFill>
                <a:uFill>
                  <a:solidFill>
                    <a:srgbClr val="ffffff"/>
                  </a:solidFill>
                </a:uFill>
                <a:latin typeface="Arial"/>
                <a:ea typeface="ＭＳ Ｐゴシック"/>
              </a:rPr>
              <a:t>Code coverage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Every code segment that you write has at least one associated test so all code written has at least one test.</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Arial"/>
                <a:ea typeface="ＭＳ Ｐゴシック"/>
              </a:rPr>
              <a:t>Regression testing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regression test suite is developed incrementally as a program is developed. </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Arial"/>
                <a:ea typeface="ＭＳ Ｐゴシック"/>
              </a:rPr>
              <a:t>Simplified debugging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When a test fails, it should be obvious where the problem lies. The newly written code needs to be checked and modified. </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Arial"/>
                <a:ea typeface="ＭＳ Ｐゴシック"/>
              </a:rPr>
              <a:t>System documentation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tests themselves are a form of documentation that describe what the code should be doing. </a:t>
            </a:r>
            <a:endParaRPr/>
          </a:p>
          <a:p>
            <a:pPr>
              <a:lnSpc>
                <a:spcPct val="100000"/>
              </a:lnSpc>
            </a:pPr>
            <a:endParaRPr/>
          </a:p>
        </p:txBody>
      </p:sp>
      <p:sp>
        <p:nvSpPr>
          <p:cNvPr id="26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78C429E-106C-45CB-B624-1AF70708BD08}" type="slidenum">
              <a:rPr lang="en-US" sz="1200" spc="-1" strike="noStrike">
                <a:solidFill>
                  <a:srgbClr val="8b8b8b"/>
                </a:solidFill>
                <a:uFill>
                  <a:solidFill>
                    <a:srgbClr val="ffffff"/>
                  </a:solidFill>
                </a:uFill>
                <a:latin typeface="Calibri"/>
                <a:ea typeface="DejaVu Sans"/>
              </a:rPr>
              <a:t>&lt;number&gt;</a:t>
            </a:fld>
            <a:endParaRPr/>
          </a:p>
        </p:txBody>
      </p:sp>
      <p:sp>
        <p:nvSpPr>
          <p:cNvPr id="264"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Regression testing</a:t>
            </a:r>
            <a:endParaRPr/>
          </a:p>
        </p:txBody>
      </p:sp>
      <p:sp>
        <p:nvSpPr>
          <p:cNvPr id="26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Regression testing is testing the system to check that changes have not ‘broken’ previously working code.</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 a manual testing process, regression testing is expensive but, with automated testing, it is simple and straightforward. All tests are rerun every time a change is made to the program.</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Tests must run ‘successfully’ before the change is committed.</a:t>
            </a:r>
            <a:endParaRPr/>
          </a:p>
          <a:p>
            <a:pPr marL="343080" indent="-342000">
              <a:lnSpc>
                <a:spcPct val="100000"/>
              </a:lnSpc>
            </a:pPr>
            <a:endParaRPr/>
          </a:p>
        </p:txBody>
      </p:sp>
      <p:sp>
        <p:nvSpPr>
          <p:cNvPr id="267"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334BAD8-153C-462B-8697-4AA42DAEF414}" type="slidenum">
              <a:rPr lang="en-US" sz="1200" spc="-1" strike="noStrike">
                <a:solidFill>
                  <a:srgbClr val="8b8b8b"/>
                </a:solidFill>
                <a:uFill>
                  <a:solidFill>
                    <a:srgbClr val="ffffff"/>
                  </a:solidFill>
                </a:uFill>
                <a:latin typeface="Calibri"/>
                <a:ea typeface="DejaVu Sans"/>
              </a:rPr>
              <a:t>&lt;number&gt;</a:t>
            </a:fld>
            <a:endParaRPr/>
          </a:p>
        </p:txBody>
      </p:sp>
      <p:sp>
        <p:nvSpPr>
          <p:cNvPr id="268"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Release testing</a:t>
            </a:r>
            <a:endParaRPr/>
          </a:p>
        </p:txBody>
      </p:sp>
      <p:sp>
        <p:nvSpPr>
          <p:cNvPr id="270" name="CustomShape 2"/>
          <p:cNvSpPr/>
          <p:nvPr/>
        </p:nvSpPr>
        <p:spPr>
          <a:xfrm>
            <a:off x="229680" y="1600200"/>
            <a:ext cx="863280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Release testing is the process of testing a particular release of a system that is intended for use outside of the development team.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primary goal of the release testing process is to convince the supplier of the system that it is good enough for use.</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Release testing, therefore, has to show that the system delivers its specified functionality, performance and dependability, and that it </a:t>
            </a:r>
            <a:r>
              <a:rPr lang="en-US" sz="2000" spc="-1" strike="noStrike">
                <a:solidFill>
                  <a:srgbClr val="ff0000"/>
                </a:solidFill>
                <a:uFill>
                  <a:solidFill>
                    <a:srgbClr val="ffffff"/>
                  </a:solidFill>
                </a:uFill>
                <a:latin typeface="Arial"/>
                <a:ea typeface="ＭＳ Ｐゴシック"/>
              </a:rPr>
              <a:t>does not fail </a:t>
            </a:r>
            <a:r>
              <a:rPr lang="en-US" sz="2000" spc="-1" strike="noStrike">
                <a:solidFill>
                  <a:srgbClr val="46424d"/>
                </a:solidFill>
                <a:uFill>
                  <a:solidFill>
                    <a:srgbClr val="ffffff"/>
                  </a:solidFill>
                </a:uFill>
                <a:latin typeface="Arial"/>
                <a:ea typeface="ＭＳ Ｐゴシック"/>
              </a:rPr>
              <a:t>during normal use.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Release testing is usually a black-box testing process where tests are only derived from the system specification. </a:t>
            </a:r>
            <a:endParaRPr/>
          </a:p>
          <a:p>
            <a:pPr>
              <a:lnSpc>
                <a:spcPct val="100000"/>
              </a:lnSpc>
            </a:pPr>
            <a:endParaRPr/>
          </a:p>
        </p:txBody>
      </p:sp>
      <p:sp>
        <p:nvSpPr>
          <p:cNvPr id="27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A7206F3E-D50C-428D-9691-1849C0C74E09}" type="slidenum">
              <a:rPr lang="en-US" sz="1200" spc="-1" strike="noStrike">
                <a:solidFill>
                  <a:srgbClr val="8b8b8b"/>
                </a:solidFill>
                <a:uFill>
                  <a:solidFill>
                    <a:srgbClr val="ffffff"/>
                  </a:solidFill>
                </a:uFill>
                <a:latin typeface="Calibri"/>
                <a:ea typeface="DejaVu Sans"/>
              </a:rPr>
              <a:t>&lt;number&gt;</a:t>
            </a:fld>
            <a:endParaRPr/>
          </a:p>
        </p:txBody>
      </p:sp>
      <p:sp>
        <p:nvSpPr>
          <p:cNvPr id="272"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Release testing and system testing</a:t>
            </a:r>
            <a:endParaRPr/>
          </a:p>
        </p:txBody>
      </p:sp>
      <p:sp>
        <p:nvSpPr>
          <p:cNvPr id="27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Release testing is a form of system testing.</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Important differences:</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separate team that has not been involved in the system development, should be responsible for release testing.</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System testing by the development team should focus on </a:t>
            </a:r>
            <a:r>
              <a:rPr lang="en-US" sz="2000" spc="-1" strike="noStrike">
                <a:solidFill>
                  <a:srgbClr val="ff0000"/>
                </a:solidFill>
                <a:uFill>
                  <a:solidFill>
                    <a:srgbClr val="ffffff"/>
                  </a:solidFill>
                </a:uFill>
                <a:latin typeface="Arial"/>
                <a:ea typeface="ＭＳ Ｐゴシック"/>
              </a:rPr>
              <a:t>discovering</a:t>
            </a:r>
            <a:r>
              <a:rPr lang="en-US" sz="2000" spc="-1" strike="noStrike">
                <a:solidFill>
                  <a:srgbClr val="46424d"/>
                </a:solidFill>
                <a:uFill>
                  <a:solidFill>
                    <a:srgbClr val="ffffff"/>
                  </a:solidFill>
                </a:uFill>
                <a:latin typeface="Arial"/>
                <a:ea typeface="ＭＳ Ｐゴシック"/>
              </a:rPr>
              <a:t> bugs in the system (defect testing). The objective of release testing is to check that the system </a:t>
            </a:r>
            <a:r>
              <a:rPr lang="en-US" sz="2000" spc="-1" strike="noStrike">
                <a:solidFill>
                  <a:srgbClr val="ff0000"/>
                </a:solidFill>
                <a:uFill>
                  <a:solidFill>
                    <a:srgbClr val="ffffff"/>
                  </a:solidFill>
                </a:uFill>
                <a:latin typeface="Arial"/>
                <a:ea typeface="ＭＳ Ｐゴシック"/>
              </a:rPr>
              <a:t>meets</a:t>
            </a:r>
            <a:r>
              <a:rPr lang="en-US" sz="2000" spc="-1" strike="noStrike">
                <a:solidFill>
                  <a:srgbClr val="46424d"/>
                </a:solidFill>
                <a:uFill>
                  <a:solidFill>
                    <a:srgbClr val="ffffff"/>
                  </a:solidFill>
                </a:uFill>
                <a:latin typeface="Arial"/>
                <a:ea typeface="ＭＳ Ｐゴシック"/>
              </a:rPr>
              <a:t> its requirements and is good enough for external use (validation testing).</a:t>
            </a:r>
            <a:endParaRPr/>
          </a:p>
          <a:p>
            <a:pPr>
              <a:lnSpc>
                <a:spcPct val="100000"/>
              </a:lnSpc>
            </a:pPr>
            <a:endParaRPr/>
          </a:p>
        </p:txBody>
      </p:sp>
      <p:sp>
        <p:nvSpPr>
          <p:cNvPr id="27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0428233-D8D3-43A4-93F4-977553D6088E}" type="slidenum">
              <a:rPr lang="en-US" sz="1200" spc="-1" strike="noStrike">
                <a:solidFill>
                  <a:srgbClr val="8b8b8b"/>
                </a:solidFill>
                <a:uFill>
                  <a:solidFill>
                    <a:srgbClr val="ffffff"/>
                  </a:solidFill>
                </a:uFill>
                <a:latin typeface="Calibri"/>
                <a:ea typeface="DejaVu Sans"/>
              </a:rPr>
              <a:t>&lt;number&gt;</a:t>
            </a:fld>
            <a:endParaRPr/>
          </a:p>
        </p:txBody>
      </p:sp>
      <p:sp>
        <p:nvSpPr>
          <p:cNvPr id="276"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Validation and defect testing</a:t>
            </a:r>
            <a:endParaRPr/>
          </a:p>
        </p:txBody>
      </p:sp>
      <p:sp>
        <p:nvSpPr>
          <p:cNvPr id="9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first goal leads to </a:t>
            </a:r>
            <a:r>
              <a:rPr lang="en-US" sz="2400" spc="-1" strike="noStrike">
                <a:solidFill>
                  <a:srgbClr val="ff0000"/>
                </a:solidFill>
                <a:uFill>
                  <a:solidFill>
                    <a:srgbClr val="ffffff"/>
                  </a:solidFill>
                </a:uFill>
                <a:latin typeface="Arial"/>
                <a:ea typeface="ＭＳ Ｐゴシック"/>
              </a:rPr>
              <a:t>validation testing</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You expect the system to perform correctly using a given set of test cases that reflect the system’s expected use.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second goal leads to </a:t>
            </a:r>
            <a:r>
              <a:rPr lang="en-US" sz="2400" spc="-1" strike="noStrike">
                <a:solidFill>
                  <a:srgbClr val="ff0000"/>
                </a:solidFill>
                <a:uFill>
                  <a:solidFill>
                    <a:srgbClr val="ffffff"/>
                  </a:solidFill>
                </a:uFill>
                <a:latin typeface="Arial"/>
                <a:ea typeface="ＭＳ Ｐゴシック"/>
              </a:rPr>
              <a:t>defect testing</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test cases are designed to expose defects. The test cases in defect testing can be deliberately obscure and need not reflect how the system is </a:t>
            </a:r>
            <a:r>
              <a:rPr lang="en-US" sz="2000" spc="-1" strike="noStrike">
                <a:solidFill>
                  <a:srgbClr val="ff0000"/>
                </a:solidFill>
                <a:uFill>
                  <a:solidFill>
                    <a:srgbClr val="ffffff"/>
                  </a:solidFill>
                </a:uFill>
                <a:latin typeface="Arial"/>
                <a:ea typeface="ＭＳ Ｐゴシック"/>
              </a:rPr>
              <a:t>normally used. </a:t>
            </a:r>
            <a:endParaRPr/>
          </a:p>
        </p:txBody>
      </p:sp>
      <p:sp>
        <p:nvSpPr>
          <p:cNvPr id="9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E443CFED-278B-4118-B28C-1EDC4D021939}" type="slidenum">
              <a:rPr lang="en-US" sz="1200" spc="-1" strike="noStrike">
                <a:solidFill>
                  <a:srgbClr val="8b8b8b"/>
                </a:solidFill>
                <a:uFill>
                  <a:solidFill>
                    <a:srgbClr val="ffffff"/>
                  </a:solidFill>
                </a:uFill>
                <a:latin typeface="Calibri"/>
                <a:ea typeface="DejaVu Sans"/>
              </a:rPr>
              <a:t>&lt;number&gt;</a:t>
            </a:fld>
            <a:endParaRPr/>
          </a:p>
        </p:txBody>
      </p:sp>
      <p:sp>
        <p:nvSpPr>
          <p:cNvPr id="100"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Requirements based testing</a:t>
            </a:r>
            <a:endParaRPr/>
          </a:p>
        </p:txBody>
      </p:sp>
      <p:sp>
        <p:nvSpPr>
          <p:cNvPr id="27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Requirements-based testing involves examining each requirement and developing a test or tests for it.</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MHC-PMS requirements:</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If a patient is known to be allergic to any particular medication, then prescription of that medication shall result in a warning message being issued to the system user.</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If a prescriber chooses to ignore an allergy warning, they shall provide a reason why this has been ignored.</a:t>
            </a:r>
            <a:endParaRPr/>
          </a:p>
          <a:p>
            <a:pPr>
              <a:lnSpc>
                <a:spcPct val="100000"/>
              </a:lnSpc>
            </a:pPr>
            <a:endParaRPr/>
          </a:p>
        </p:txBody>
      </p:sp>
      <p:sp>
        <p:nvSpPr>
          <p:cNvPr id="27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F81EB793-CCFB-4095-84DB-CF5B0AF5BF9A}" type="slidenum">
              <a:rPr lang="en-US" sz="1200" spc="-1" strike="noStrike">
                <a:solidFill>
                  <a:srgbClr val="8b8b8b"/>
                </a:solidFill>
                <a:uFill>
                  <a:solidFill>
                    <a:srgbClr val="ffffff"/>
                  </a:solidFill>
                </a:uFill>
                <a:latin typeface="Calibri"/>
                <a:ea typeface="DejaVu Sans"/>
              </a:rPr>
              <a:t>&lt;number&gt;</a:t>
            </a:fld>
            <a:endParaRPr/>
          </a:p>
        </p:txBody>
      </p:sp>
      <p:sp>
        <p:nvSpPr>
          <p:cNvPr id="280"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Requirements tests</a:t>
            </a:r>
            <a:endParaRPr/>
          </a:p>
        </p:txBody>
      </p:sp>
      <p:sp>
        <p:nvSpPr>
          <p:cNvPr id="28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1800" spc="-1" strike="noStrike">
                <a:solidFill>
                  <a:srgbClr val="46424d"/>
                </a:solidFill>
                <a:uFill>
                  <a:solidFill>
                    <a:srgbClr val="ffffff"/>
                  </a:solidFill>
                </a:uFill>
                <a:latin typeface="Arial"/>
                <a:ea typeface="ＭＳ Ｐゴシック"/>
              </a:rPr>
              <a:t>Set up a patient record with no known allergies. Prescribe medication for allergies that are known to exist. Check that a warning message is not issued by the system.</a:t>
            </a:r>
            <a:endParaRPr/>
          </a:p>
          <a:p>
            <a:pPr marL="343080" indent="-342000">
              <a:lnSpc>
                <a:spcPct val="100000"/>
              </a:lnSpc>
              <a:buClr>
                <a:srgbClr val="46424d"/>
              </a:buClr>
              <a:buFont typeface="Wingdings" charset="2"/>
              <a:buChar char=""/>
            </a:pPr>
            <a:r>
              <a:rPr lang="en-US" sz="1800" spc="-1" strike="noStrike">
                <a:solidFill>
                  <a:srgbClr val="46424d"/>
                </a:solidFill>
                <a:uFill>
                  <a:solidFill>
                    <a:srgbClr val="ffffff"/>
                  </a:solidFill>
                </a:uFill>
                <a:latin typeface="Arial"/>
                <a:ea typeface="ＭＳ Ｐゴシック"/>
              </a:rPr>
              <a:t>Set up a patient record with a known allergy. Prescribe the medication to that the patient is allergic to, and check that the warning is issued by the system.</a:t>
            </a:r>
            <a:endParaRPr/>
          </a:p>
          <a:p>
            <a:pPr marL="343080" indent="-342000">
              <a:lnSpc>
                <a:spcPct val="100000"/>
              </a:lnSpc>
              <a:buClr>
                <a:srgbClr val="46424d"/>
              </a:buClr>
              <a:buFont typeface="Wingdings" charset="2"/>
              <a:buChar char=""/>
            </a:pPr>
            <a:r>
              <a:rPr lang="en-US" sz="1800" spc="-1" strike="noStrike">
                <a:solidFill>
                  <a:srgbClr val="46424d"/>
                </a:solidFill>
                <a:uFill>
                  <a:solidFill>
                    <a:srgbClr val="ffffff"/>
                  </a:solidFill>
                </a:uFill>
                <a:latin typeface="Arial"/>
                <a:ea typeface="ＭＳ Ｐゴシック"/>
              </a:rPr>
              <a:t>Set up a patient record in which allergies to two or more drugs are recorded. Prescribe both of these drugs separately and check that the correct warning for each drug is issued.</a:t>
            </a:r>
            <a:endParaRPr/>
          </a:p>
          <a:p>
            <a:pPr marL="343080" indent="-342000">
              <a:lnSpc>
                <a:spcPct val="100000"/>
              </a:lnSpc>
              <a:buClr>
                <a:srgbClr val="46424d"/>
              </a:buClr>
              <a:buFont typeface="Wingdings" charset="2"/>
              <a:buChar char=""/>
            </a:pPr>
            <a:r>
              <a:rPr lang="en-US" sz="1800" spc="-1" strike="noStrike">
                <a:solidFill>
                  <a:srgbClr val="46424d"/>
                </a:solidFill>
                <a:uFill>
                  <a:solidFill>
                    <a:srgbClr val="ffffff"/>
                  </a:solidFill>
                </a:uFill>
                <a:latin typeface="Arial"/>
                <a:ea typeface="ＭＳ Ｐゴシック"/>
              </a:rPr>
              <a:t>Prescribe two drugs that the patient is allergic to. Check that two warnings are correctly issued.</a:t>
            </a:r>
            <a:endParaRPr/>
          </a:p>
          <a:p>
            <a:pPr marL="343080" indent="-342000">
              <a:lnSpc>
                <a:spcPct val="100000"/>
              </a:lnSpc>
              <a:buClr>
                <a:srgbClr val="46424d"/>
              </a:buClr>
              <a:buFont typeface="Wingdings" charset="2"/>
              <a:buChar char=""/>
            </a:pPr>
            <a:r>
              <a:rPr lang="en-US" sz="1800" spc="-1" strike="noStrike">
                <a:solidFill>
                  <a:srgbClr val="46424d"/>
                </a:solidFill>
                <a:uFill>
                  <a:solidFill>
                    <a:srgbClr val="ffffff"/>
                  </a:solidFill>
                </a:uFill>
                <a:latin typeface="Arial"/>
                <a:ea typeface="ＭＳ Ｐゴシック"/>
              </a:rPr>
              <a:t>Prescribe a drug that issues a warning and overrule that warning. Check that the system requires the user to provide information explaining why the warning was overruled. </a:t>
            </a:r>
            <a:endParaRPr/>
          </a:p>
        </p:txBody>
      </p:sp>
      <p:sp>
        <p:nvSpPr>
          <p:cNvPr id="283"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284"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91516990-6A42-43EA-A2DE-60D275817F82}" type="slidenum">
              <a:rPr lang="en-US" sz="1200" spc="-1" strike="noStrike">
                <a:solidFill>
                  <a:srgbClr val="8b8b8b"/>
                </a:solidFill>
                <a:uFill>
                  <a:solidFill>
                    <a:srgbClr val="ffffff"/>
                  </a:solidFill>
                </a:uFill>
                <a:latin typeface="Calibri"/>
                <a:ea typeface="DejaVu Sans"/>
              </a:rPr>
              <a:t>&lt;number&gt;</a:t>
            </a:fld>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Features tested by scenario</a:t>
            </a:r>
            <a:endParaRPr/>
          </a:p>
        </p:txBody>
      </p:sp>
      <p:sp>
        <p:nvSpPr>
          <p:cNvPr id="28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Authentication by logging on to the system.</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Downloading and uploading of specified patient records to a laptop.</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Home visit scheduling.</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Encryption and decryption of patient records on a mobile device.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Record retrieval and modification.</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Links with the drugs database that maintains side-effect information.</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system for call prompting.</a:t>
            </a:r>
            <a:endParaRPr/>
          </a:p>
          <a:p>
            <a:pPr>
              <a:lnSpc>
                <a:spcPct val="100000"/>
              </a:lnSpc>
            </a:pPr>
            <a:endParaRPr/>
          </a:p>
        </p:txBody>
      </p:sp>
      <p:sp>
        <p:nvSpPr>
          <p:cNvPr id="287"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
        <p:nvSpPr>
          <p:cNvPr id="288" name="CustomShape 4"/>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B216BDAA-1E2E-4BA0-A882-83171C5CBD0F}" type="slidenum">
              <a:rPr lang="en-US" sz="1200" spc="-1" strike="noStrike">
                <a:solidFill>
                  <a:srgbClr val="8b8b8b"/>
                </a:solidFill>
                <a:uFill>
                  <a:solidFill>
                    <a:srgbClr val="ffffff"/>
                  </a:solidFill>
                </a:uFill>
                <a:latin typeface="Calibri"/>
                <a:ea typeface="DejaVu Sans"/>
              </a:rPr>
              <a:t>&lt;number&gt;</a:t>
            </a:fld>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A usage scenario for the MHC-PMS </a:t>
            </a:r>
            <a:endParaRPr/>
          </a:p>
        </p:txBody>
      </p:sp>
      <p:sp>
        <p:nvSpPr>
          <p:cNvPr id="290" name="CustomShape 2"/>
          <p:cNvSpPr/>
          <p:nvPr/>
        </p:nvSpPr>
        <p:spPr>
          <a:xfrm>
            <a:off x="766080" y="1315800"/>
            <a:ext cx="7596000" cy="5352840"/>
          </a:xfrm>
          <a:prstGeom prst="rect">
            <a:avLst/>
          </a:prstGeom>
          <a:solidFill>
            <a:srgbClr val="ffff00">
              <a:alpha val="34000"/>
            </a:srgbClr>
          </a:solidFill>
          <a:ln>
            <a:noFill/>
          </a:ln>
        </p:spPr>
        <p:style>
          <a:lnRef idx="0"/>
          <a:fillRef idx="0"/>
          <a:effectRef idx="0"/>
          <a:fontRef idx="minor"/>
        </p:style>
        <p:txBody>
          <a:bodyPr lIns="90000" rIns="90000" tIns="45000" bIns="45000"/>
          <a:p>
            <a:pPr algn="just">
              <a:lnSpc>
                <a:spcPct val="100000"/>
              </a:lnSpc>
            </a:pPr>
            <a:r>
              <a:rPr lang="en-US" sz="1600" spc="-1" strike="noStrike">
                <a:solidFill>
                  <a:srgbClr val="000000"/>
                </a:solidFill>
                <a:uFill>
                  <a:solidFill>
                    <a:srgbClr val="ffffff"/>
                  </a:solidFill>
                </a:uFill>
                <a:latin typeface="Arial"/>
                <a:ea typeface="ＭＳ Ｐゴシック"/>
              </a:rPr>
              <a:t>Kate is a nurse who specializes in mental health care. One of her responsibilities is to visit patients at home to check that their treatment is effective and that they are not suffering from medication side -effects.</a:t>
            </a:r>
            <a:endParaRPr/>
          </a:p>
          <a:p>
            <a:pPr>
              <a:lnSpc>
                <a:spcPct val="100000"/>
              </a:lnSpc>
            </a:pPr>
            <a:r>
              <a:rPr lang="en-US" sz="1600" spc="-1" strike="noStrike">
                <a:solidFill>
                  <a:srgbClr val="000000"/>
                </a:solidFill>
                <a:uFill>
                  <a:solidFill>
                    <a:srgbClr val="ffffff"/>
                  </a:solidFill>
                </a:uFill>
                <a:latin typeface="Arial"/>
                <a:ea typeface="Calibri"/>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endParaRPr/>
          </a:p>
          <a:p>
            <a:pPr>
              <a:lnSpc>
                <a:spcPct val="100000"/>
              </a:lnSpc>
            </a:pPr>
            <a:r>
              <a:rPr lang="en-US" sz="1600" spc="-1" strike="noStrike">
                <a:solidFill>
                  <a:srgbClr val="000000"/>
                </a:solidFill>
                <a:uFill>
                  <a:solidFill>
                    <a:srgbClr val="ffffff"/>
                  </a:solidFill>
                </a:uFill>
                <a:latin typeface="Arial"/>
                <a:ea typeface="Calibri"/>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endParaRPr/>
          </a:p>
          <a:p>
            <a:pPr>
              <a:lnSpc>
                <a:spcPct val="100000"/>
              </a:lnSpc>
            </a:pPr>
            <a:r>
              <a:rPr lang="en-US" sz="1600" spc="-1" strike="noStrike">
                <a:solidFill>
                  <a:srgbClr val="000000"/>
                </a:solidFill>
                <a:uFill>
                  <a:solidFill>
                    <a:srgbClr val="ffffff"/>
                  </a:solidFill>
                </a:uFill>
                <a:latin typeface="Arial"/>
                <a:ea typeface="Calibri"/>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a:p>
        </p:txBody>
      </p:sp>
      <p:sp>
        <p:nvSpPr>
          <p:cNvPr id="29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3631D50-363F-4DDE-9365-BB0286B5474E}" type="slidenum">
              <a:rPr lang="en-US" sz="1200" spc="-1" strike="noStrike">
                <a:solidFill>
                  <a:srgbClr val="8b8b8b"/>
                </a:solidFill>
                <a:uFill>
                  <a:solidFill>
                    <a:srgbClr val="ffffff"/>
                  </a:solidFill>
                </a:uFill>
                <a:latin typeface="Calibri"/>
                <a:ea typeface="DejaVu Sans"/>
              </a:rPr>
              <a:t>&lt;number&gt;</a:t>
            </a:fld>
            <a:endParaRPr/>
          </a:p>
        </p:txBody>
      </p:sp>
      <p:sp>
        <p:nvSpPr>
          <p:cNvPr id="292"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Performance testing</a:t>
            </a:r>
            <a:endParaRPr/>
          </a:p>
        </p:txBody>
      </p:sp>
      <p:sp>
        <p:nvSpPr>
          <p:cNvPr id="294"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000" rIns="90000" tIns="45000" bIns="45000"/>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Part of release testing may involve testing the emergent properties of a system, such as performance and reliability.</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Tests should reflect the profile of use of the system.</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Performance tests usually involve planning a series of tests where the load is steadily increased until the system performance becomes unacceptable.</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Stress testing is a form of performance testing where the system is deliberately overloaded to test its failure behaviour.</a:t>
            </a:r>
            <a:endParaRPr/>
          </a:p>
        </p:txBody>
      </p:sp>
      <p:sp>
        <p:nvSpPr>
          <p:cNvPr id="29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024D6F9-1CDE-47AB-9B04-5CA0D8DC3BBB}" type="slidenum">
              <a:rPr lang="en-US" sz="1200" spc="-1" strike="noStrike">
                <a:solidFill>
                  <a:srgbClr val="8b8b8b"/>
                </a:solidFill>
                <a:uFill>
                  <a:solidFill>
                    <a:srgbClr val="ffffff"/>
                  </a:solidFill>
                </a:uFill>
                <a:latin typeface="Calibri"/>
                <a:ea typeface="DejaVu Sans"/>
              </a:rPr>
              <a:t>&lt;number&gt;</a:t>
            </a:fld>
            <a:endParaRPr/>
          </a:p>
        </p:txBody>
      </p:sp>
      <p:sp>
        <p:nvSpPr>
          <p:cNvPr id="296"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User testing</a:t>
            </a:r>
            <a:endParaRPr/>
          </a:p>
        </p:txBody>
      </p:sp>
      <p:sp>
        <p:nvSpPr>
          <p:cNvPr id="29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User or customer testing is a stage in the testing process in which users or customers provide input and advice on system testing. </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User testing is essential, even when comprehensive system and release testing have been carried out. </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reason for this is that influences from the user’s working environment have a major effect on the reliability, performance, usability and robustness of a system. These cannot be replicated in a testing environment.</a:t>
            </a:r>
            <a:endParaRPr/>
          </a:p>
          <a:p>
            <a:pPr>
              <a:lnSpc>
                <a:spcPct val="100000"/>
              </a:lnSpc>
            </a:pPr>
            <a:endParaRPr/>
          </a:p>
        </p:txBody>
      </p:sp>
      <p:sp>
        <p:nvSpPr>
          <p:cNvPr id="29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F36C116-9F60-4D51-B036-BAB694509D59}" type="slidenum">
              <a:rPr lang="en-US" sz="1200" spc="-1" strike="noStrike">
                <a:solidFill>
                  <a:srgbClr val="8b8b8b"/>
                </a:solidFill>
                <a:uFill>
                  <a:solidFill>
                    <a:srgbClr val="ffffff"/>
                  </a:solidFill>
                </a:uFill>
                <a:latin typeface="Calibri"/>
                <a:ea typeface="DejaVu Sans"/>
              </a:rPr>
              <a:t>&lt;number&gt;</a:t>
            </a:fld>
            <a:endParaRPr/>
          </a:p>
        </p:txBody>
      </p:sp>
      <p:sp>
        <p:nvSpPr>
          <p:cNvPr id="300"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Types of user testing</a:t>
            </a:r>
            <a:endParaRPr/>
          </a:p>
        </p:txBody>
      </p:sp>
      <p:sp>
        <p:nvSpPr>
          <p:cNvPr id="30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Alpha testing</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Users of the software work with the development team to test the software at the developer’s site.</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Beta testing</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release of the software is made available to users to allow them to experiment and to raise problems that they discover with the system developers.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Acceptance testing</a:t>
            </a:r>
            <a:endParaRPr/>
          </a:p>
          <a:p>
            <a:pPr lvl="1" marL="743040" indent="-28476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Customers test a system to decide whether or not it is ready to be accepted from the system developers and deployed in the customer environment. Primarily for custom systems.</a:t>
            </a:r>
            <a:endParaRPr/>
          </a:p>
          <a:p>
            <a:pPr>
              <a:lnSpc>
                <a:spcPct val="100000"/>
              </a:lnSpc>
            </a:pPr>
            <a:endParaRPr/>
          </a:p>
        </p:txBody>
      </p:sp>
      <p:sp>
        <p:nvSpPr>
          <p:cNvPr id="30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3AA9C1B-4B6C-4B2E-864E-3ADE629104F4}" type="slidenum">
              <a:rPr lang="en-US" sz="1200" spc="-1" strike="noStrike">
                <a:solidFill>
                  <a:srgbClr val="8b8b8b"/>
                </a:solidFill>
                <a:uFill>
                  <a:solidFill>
                    <a:srgbClr val="ffffff"/>
                  </a:solidFill>
                </a:uFill>
                <a:latin typeface="Calibri"/>
                <a:ea typeface="DejaVu Sans"/>
              </a:rPr>
              <a:t>&lt;number&gt;</a:t>
            </a:fld>
            <a:endParaRPr/>
          </a:p>
        </p:txBody>
      </p:sp>
      <p:sp>
        <p:nvSpPr>
          <p:cNvPr id="304"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The acceptance testing process </a:t>
            </a:r>
            <a:endParaRPr/>
          </a:p>
        </p:txBody>
      </p:sp>
      <p:pic>
        <p:nvPicPr>
          <p:cNvPr id="306" name="Content Placeholder 3" descr=""/>
          <p:cNvPicPr/>
          <p:nvPr/>
        </p:nvPicPr>
        <p:blipFill>
          <a:blip r:embed="rId1"/>
          <a:srcRect l="0" t="-105810" r="0" b="-105810"/>
          <a:stretch/>
        </p:blipFill>
        <p:spPr>
          <a:xfrm>
            <a:off x="457200" y="1600200"/>
            <a:ext cx="8228520" cy="4524840"/>
          </a:xfrm>
          <a:prstGeom prst="rect">
            <a:avLst/>
          </a:prstGeom>
          <a:ln>
            <a:noFill/>
          </a:ln>
        </p:spPr>
      </p:pic>
      <p:sp>
        <p:nvSpPr>
          <p:cNvPr id="307"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7E75408-7D50-4995-AF2B-158C449D8636}" type="slidenum">
              <a:rPr lang="en-US" sz="1200" spc="-1" strike="noStrike">
                <a:solidFill>
                  <a:srgbClr val="8b8b8b"/>
                </a:solidFill>
                <a:uFill>
                  <a:solidFill>
                    <a:srgbClr val="ffffff"/>
                  </a:solidFill>
                </a:uFill>
                <a:latin typeface="Calibri"/>
                <a:ea typeface="DejaVu Sans"/>
              </a:rPr>
              <a:t>&lt;number&gt;</a:t>
            </a:fld>
            <a:endParaRPr/>
          </a:p>
        </p:txBody>
      </p:sp>
      <p:sp>
        <p:nvSpPr>
          <p:cNvPr id="308"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Stages in the acceptance testing process</a:t>
            </a:r>
            <a:endParaRPr/>
          </a:p>
        </p:txBody>
      </p:sp>
      <p:sp>
        <p:nvSpPr>
          <p:cNvPr id="31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Define acceptance criteria</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Plan acceptance testing</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Derive acceptance tests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Run acceptance tests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Negotiate test results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Reject/accept system</a:t>
            </a:r>
            <a:endParaRPr/>
          </a:p>
        </p:txBody>
      </p:sp>
      <p:sp>
        <p:nvSpPr>
          <p:cNvPr id="31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4CF47179-F722-4AED-A8A7-E523930B9808}" type="slidenum">
              <a:rPr lang="en-US" sz="1200" spc="-1" strike="noStrike">
                <a:solidFill>
                  <a:srgbClr val="8b8b8b"/>
                </a:solidFill>
                <a:uFill>
                  <a:solidFill>
                    <a:srgbClr val="ffffff"/>
                  </a:solidFill>
                </a:uFill>
                <a:latin typeface="Calibri"/>
                <a:ea typeface="DejaVu Sans"/>
              </a:rPr>
              <a:t>&lt;number&gt;</a:t>
            </a:fld>
            <a:endParaRPr/>
          </a:p>
        </p:txBody>
      </p:sp>
      <p:sp>
        <p:nvSpPr>
          <p:cNvPr id="312"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Agile methods and acceptance testing</a:t>
            </a:r>
            <a:endParaRPr/>
          </a:p>
        </p:txBody>
      </p:sp>
      <p:sp>
        <p:nvSpPr>
          <p:cNvPr id="31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 agile methods, the user/customer is part of the development team and is responsible for making decisions on the acceptability of the system.</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Tests are defined by the user/customer and are integrated with other tests in that they are run automatically when changes are made.</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There is no separate acceptance testing process.</a:t>
            </a:r>
            <a:endParaRPr/>
          </a:p>
          <a:p>
            <a:pPr marL="343080" indent="-34200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Main problem here is whether or not the embedded user is ‘typical’ and can represent the interests of all system stakeholders.</a:t>
            </a:r>
            <a:endParaRPr/>
          </a:p>
          <a:p>
            <a:pPr>
              <a:lnSpc>
                <a:spcPct val="100000"/>
              </a:lnSpc>
            </a:pPr>
            <a:endParaRPr/>
          </a:p>
        </p:txBody>
      </p:sp>
      <p:sp>
        <p:nvSpPr>
          <p:cNvPr id="31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2E0C798F-E82C-41A8-8221-EAE716FB961B}" type="slidenum">
              <a:rPr lang="en-US" sz="1200" spc="-1" strike="noStrike">
                <a:solidFill>
                  <a:srgbClr val="8b8b8b"/>
                </a:solidFill>
                <a:uFill>
                  <a:solidFill>
                    <a:srgbClr val="ffffff"/>
                  </a:solidFill>
                </a:uFill>
                <a:latin typeface="Calibri"/>
                <a:ea typeface="DejaVu Sans"/>
              </a:rPr>
              <a:t>&lt;number&gt;</a:t>
            </a:fld>
            <a:endParaRPr/>
          </a:p>
        </p:txBody>
      </p:sp>
      <p:sp>
        <p:nvSpPr>
          <p:cNvPr id="316"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Testing process goals</a:t>
            </a:r>
            <a:endParaRPr/>
          </a:p>
        </p:txBody>
      </p:sp>
      <p:sp>
        <p:nvSpPr>
          <p:cNvPr id="102"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000" rIns="90000" tIns="45000" bIns="45000"/>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Validation testing</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To demonstrate to the developer and the system customer that the software meets its requirements </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A successful test shows that the system operates as intended.</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Defect testing</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To discover faults or defects in the software where its behaviour is incorrect or not in conformance with its specification </a:t>
            </a:r>
            <a:endParaRPr/>
          </a:p>
          <a:p>
            <a:pPr lvl="1" marL="743040" indent="-284760">
              <a:lnSpc>
                <a:spcPct val="100000"/>
              </a:lnSpc>
              <a:buFont typeface="Wingdings" charset="2"/>
              <a:buChar char=""/>
            </a:pPr>
            <a:r>
              <a:rPr lang="en-US" sz="2000" spc="-1" strike="noStrike">
                <a:solidFill>
                  <a:srgbClr val="000000"/>
                </a:solidFill>
                <a:uFill>
                  <a:solidFill>
                    <a:srgbClr val="ffffff"/>
                  </a:solidFill>
                </a:uFill>
                <a:latin typeface="Calibri"/>
                <a:ea typeface="ＭＳ Ｐゴシック"/>
              </a:rPr>
              <a:t>A successful test is a test that makes the system perform incorrectly and so exposes a defect in the system.</a:t>
            </a:r>
            <a:endParaRPr/>
          </a:p>
        </p:txBody>
      </p:sp>
      <p:sp>
        <p:nvSpPr>
          <p:cNvPr id="103"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566D5B2E-32F8-4B74-BBE8-BB1C3C147AF2}" type="slidenum">
              <a:rPr lang="en-US" sz="1200" spc="-1" strike="noStrike">
                <a:solidFill>
                  <a:srgbClr val="8b8b8b"/>
                </a:solidFill>
                <a:uFill>
                  <a:solidFill>
                    <a:srgbClr val="ffffff"/>
                  </a:solidFill>
                </a:uFill>
                <a:latin typeface="Calibri"/>
                <a:ea typeface="DejaVu Sans"/>
              </a:rPr>
              <a:t>&lt;number&gt;</a:t>
            </a:fld>
            <a:endParaRPr/>
          </a:p>
        </p:txBody>
      </p:sp>
      <p:sp>
        <p:nvSpPr>
          <p:cNvPr id="104"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a:p>
        </p:txBody>
      </p:sp>
      <p:sp>
        <p:nvSpPr>
          <p:cNvPr id="31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When testing software, you should try to ‘break’ the software by using experience and guidelines to choose types of test case that have been effective in discovering defects in other systems.</a:t>
            </a:r>
            <a:endParaRPr/>
          </a:p>
          <a:p>
            <a:pPr marL="343080" indent="-34200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Wherever possible, you should write automated tests. The tests are embedded in a program that can be run every time a change is made to a system.</a:t>
            </a:r>
            <a:endParaRPr/>
          </a:p>
          <a:p>
            <a:pPr marL="343080" indent="-34200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Test-first development is an approach to development where tests are written before the code to be tested. </a:t>
            </a:r>
            <a:endParaRPr/>
          </a:p>
          <a:p>
            <a:pPr marL="343080" indent="-34200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Scenario testing involves inventing a typical usage scenario and using this to derive test cases.</a:t>
            </a:r>
            <a:endParaRPr/>
          </a:p>
          <a:p>
            <a:pPr marL="343080" indent="-34200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Acceptance testing is a user testing process where the aim is to decide if the software is good enough to be deployed and used in its operational environment.</a:t>
            </a:r>
            <a:endParaRPr/>
          </a:p>
        </p:txBody>
      </p:sp>
      <p:sp>
        <p:nvSpPr>
          <p:cNvPr id="319"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B0CED9F-8C7F-462F-982D-F5A06617DAAF}" type="slidenum">
              <a:rPr lang="en-US" sz="1200" spc="-1" strike="noStrike">
                <a:solidFill>
                  <a:srgbClr val="8b8b8b"/>
                </a:solidFill>
                <a:uFill>
                  <a:solidFill>
                    <a:srgbClr val="ffffff"/>
                  </a:solidFill>
                </a:uFill>
                <a:latin typeface="Calibri"/>
                <a:ea typeface="DejaVu Sans"/>
              </a:rPr>
              <a:t>&lt;number&gt;</a:t>
            </a:fld>
            <a:endParaRPr/>
          </a:p>
        </p:txBody>
      </p:sp>
      <p:sp>
        <p:nvSpPr>
          <p:cNvPr id="320"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An input-output model of program testing </a:t>
            </a:r>
            <a:endParaRPr/>
          </a:p>
        </p:txBody>
      </p:sp>
      <p:pic>
        <p:nvPicPr>
          <p:cNvPr id="106" name="Content Placeholder 3" descr=""/>
          <p:cNvPicPr/>
          <p:nvPr/>
        </p:nvPicPr>
        <p:blipFill>
          <a:blip r:embed="rId1"/>
          <a:srcRect l="-14081" t="0" r="-14081" b="0"/>
          <a:stretch/>
        </p:blipFill>
        <p:spPr>
          <a:xfrm>
            <a:off x="1315080" y="1886400"/>
            <a:ext cx="7096320" cy="3902400"/>
          </a:xfrm>
          <a:prstGeom prst="rect">
            <a:avLst/>
          </a:prstGeom>
          <a:ln>
            <a:noFill/>
          </a:ln>
        </p:spPr>
      </p:pic>
      <p:sp>
        <p:nvSpPr>
          <p:cNvPr id="107" name="CustomShape 2"/>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C9A04C48-98AC-436E-A106-B80DAE5A767D}" type="slidenum">
              <a:rPr lang="en-US" sz="1200" spc="-1" strike="noStrike">
                <a:solidFill>
                  <a:srgbClr val="8b8b8b"/>
                </a:solidFill>
                <a:uFill>
                  <a:solidFill>
                    <a:srgbClr val="ffffff"/>
                  </a:solidFill>
                </a:uFill>
                <a:latin typeface="Calibri"/>
                <a:ea typeface="DejaVu Sans"/>
              </a:rPr>
              <a:t>&lt;number&gt;</a:t>
            </a:fld>
            <a:endParaRPr/>
          </a:p>
        </p:txBody>
      </p:sp>
      <p:sp>
        <p:nvSpPr>
          <p:cNvPr id="108" name="CustomShape 3"/>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720" rIns="90720" tIns="44640" bIns="44640"/>
          <a:p>
            <a:r>
              <a:rPr lang="en-US" sz="2400" spc="-1" strike="noStrike">
                <a:solidFill>
                  <a:srgbClr val="000000"/>
                </a:solidFill>
                <a:uFill>
                  <a:solidFill>
                    <a:srgbClr val="ffffff"/>
                  </a:solidFill>
                </a:uFill>
                <a:latin typeface="Calibri"/>
                <a:ea typeface="ＭＳ Ｐゴシック"/>
              </a:rPr>
              <a:t>Verification: </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	</a:t>
            </a:r>
            <a:r>
              <a:rPr lang="en-US" sz="2400" spc="-1" strike="noStrike">
                <a:solidFill>
                  <a:srgbClr val="000000"/>
                </a:solidFill>
                <a:uFill>
                  <a:solidFill>
                    <a:srgbClr val="ffffff"/>
                  </a:solidFill>
                </a:uFill>
                <a:latin typeface="Calibri"/>
                <a:ea typeface="ＭＳ Ｐゴシック"/>
              </a:rPr>
              <a:t>"Are we building the product right”.</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software should conform to its specification.</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Validation:</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	</a:t>
            </a:r>
            <a:r>
              <a:rPr lang="en-US" sz="2400" spc="-1" strike="noStrike">
                <a:solidFill>
                  <a:srgbClr val="000000"/>
                </a:solidFill>
                <a:uFill>
                  <a:solidFill>
                    <a:srgbClr val="ffffff"/>
                  </a:solidFill>
                </a:uFill>
                <a:latin typeface="Calibri"/>
                <a:ea typeface="ＭＳ Ｐゴシック"/>
              </a:rPr>
              <a:t> </a:t>
            </a:r>
            <a:r>
              <a:rPr lang="en-US" sz="2400" spc="-1" strike="noStrike">
                <a:solidFill>
                  <a:srgbClr val="000000"/>
                </a:solidFill>
                <a:uFill>
                  <a:solidFill>
                    <a:srgbClr val="ffffff"/>
                  </a:solidFill>
                </a:uFill>
                <a:latin typeface="Calibri"/>
                <a:ea typeface="ＭＳ Ｐゴシック"/>
              </a:rPr>
              <a:t>"Are we building the right product”.</a:t>
            </a:r>
            <a:endParaRPr/>
          </a:p>
          <a:p>
            <a:pPr marL="343080" indent="-342000">
              <a:lnSpc>
                <a:spcPct val="100000"/>
              </a:lnSpc>
              <a:buFont typeface="Wingdings" charset="2"/>
              <a:buChar char=""/>
            </a:pPr>
            <a:r>
              <a:rPr lang="en-US" sz="2400" spc="-1" strike="noStrike">
                <a:solidFill>
                  <a:srgbClr val="000000"/>
                </a:solidFill>
                <a:uFill>
                  <a:solidFill>
                    <a:srgbClr val="ffffff"/>
                  </a:solidFill>
                </a:uFill>
                <a:latin typeface="Calibri"/>
                <a:ea typeface="ＭＳ Ｐゴシック"/>
              </a:rPr>
              <a:t>The software should do what the user really requires.</a:t>
            </a:r>
            <a:endParaRPr/>
          </a:p>
        </p:txBody>
      </p:sp>
      <p:sp>
        <p:nvSpPr>
          <p:cNvPr id="110" name="CustomShape 2"/>
          <p:cNvSpPr/>
          <p:nvPr/>
        </p:nvSpPr>
        <p:spPr>
          <a:xfrm>
            <a:off x="457200" y="274680"/>
            <a:ext cx="7292160" cy="1141920"/>
          </a:xfrm>
          <a:prstGeom prst="rect">
            <a:avLst/>
          </a:prstGeom>
          <a:noFill/>
          <a:ln>
            <a:noFill/>
          </a:ln>
        </p:spPr>
        <p:style>
          <a:lnRef idx="0"/>
          <a:fillRef idx="0"/>
          <a:effectRef idx="0"/>
          <a:fontRef idx="minor"/>
        </p:style>
        <p:txBody>
          <a:bodyPr lIns="90720" rIns="90720" tIns="44640" bIns="44640" anchor="ctr"/>
          <a:p>
            <a:pPr>
              <a:lnSpc>
                <a:spcPct val="100000"/>
              </a:lnSpc>
            </a:pPr>
            <a:r>
              <a:rPr b="1" lang="en-US" sz="2400" spc="-1" strike="noStrike">
                <a:solidFill>
                  <a:srgbClr val="46424d"/>
                </a:solidFill>
                <a:uFill>
                  <a:solidFill>
                    <a:srgbClr val="ffffff"/>
                  </a:solidFill>
                </a:uFill>
                <a:latin typeface="Arial"/>
                <a:ea typeface="ＭＳ Ｐゴシック"/>
              </a:rPr>
              <a:t>Verification vs validation</a:t>
            </a:r>
            <a:endParaRPr/>
          </a:p>
        </p:txBody>
      </p:sp>
      <p:sp>
        <p:nvSpPr>
          <p:cNvPr id="111"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6288FE00-AA4E-4ABA-8ABA-3CFBEC242AD8}" type="slidenum">
              <a:rPr lang="en-US" sz="1200" spc="-1" strike="noStrike">
                <a:solidFill>
                  <a:srgbClr val="8b8b8b"/>
                </a:solidFill>
                <a:uFill>
                  <a:solidFill>
                    <a:srgbClr val="ffffff"/>
                  </a:solidFill>
                </a:uFill>
                <a:latin typeface="Calibri"/>
                <a:ea typeface="DejaVu Sans"/>
              </a:rPr>
              <a:t>&lt;number&gt;</a:t>
            </a:fld>
            <a:endParaRPr/>
          </a:p>
        </p:txBody>
      </p:sp>
      <p:sp>
        <p:nvSpPr>
          <p:cNvPr id="112"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457200" y="274680"/>
            <a:ext cx="7292160" cy="11419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a:solidFill>
                  <a:srgbClr val="46424d"/>
                </a:solidFill>
                <a:uFill>
                  <a:solidFill>
                    <a:srgbClr val="ffffff"/>
                  </a:solidFill>
                </a:uFill>
                <a:latin typeface="Arial"/>
                <a:ea typeface="ＭＳ Ｐゴシック"/>
              </a:rPr>
              <a:t>V &amp; V confidence</a:t>
            </a:r>
            <a:endParaRPr/>
          </a:p>
        </p:txBody>
      </p:sp>
      <p:sp>
        <p:nvSpPr>
          <p:cNvPr id="114" name="CustomShape 2"/>
          <p:cNvSpPr/>
          <p:nvPr/>
        </p:nvSpPr>
        <p:spPr>
          <a:xfrm>
            <a:off x="457200" y="1419120"/>
            <a:ext cx="7304760" cy="360"/>
          </a:xfrm>
          <a:prstGeom prst="rect">
            <a:avLst/>
          </a:prstGeom>
          <a:noFill/>
          <a:ln w="25560">
            <a:solidFill>
              <a:srgbClr val="4f81bd"/>
            </a:solidFill>
            <a:round/>
          </a:ln>
        </p:spPr>
        <p:style>
          <a:lnRef idx="0"/>
          <a:fillRef idx="0"/>
          <a:effectRef idx="0"/>
          <a:fontRef idx="minor"/>
        </p:style>
        <p:txBody>
          <a:bodyPr lIns="90000" rIns="90000" tIns="45000" bIns="45000"/>
          <a:p>
            <a:pPr marL="343080" indent="-342000">
              <a:lnSpc>
                <a:spcPct val="90000"/>
              </a:lnSpc>
              <a:buFont typeface="Wingdings" charset="2"/>
              <a:buChar char=""/>
            </a:pPr>
            <a:r>
              <a:rPr lang="en-US" sz="2400" spc="-1" strike="noStrike">
                <a:solidFill>
                  <a:srgbClr val="000000"/>
                </a:solidFill>
                <a:uFill>
                  <a:solidFill>
                    <a:srgbClr val="ffffff"/>
                  </a:solidFill>
                </a:uFill>
                <a:latin typeface="Calibri"/>
                <a:ea typeface="ＭＳ Ｐゴシック"/>
              </a:rPr>
              <a:t>Aim of V &amp; V is to establish confidence that the system is ‘fit for purpose’.</a:t>
            </a:r>
            <a:endParaRPr/>
          </a:p>
          <a:p>
            <a:pPr marL="343080" indent="-342000">
              <a:lnSpc>
                <a:spcPct val="90000"/>
              </a:lnSpc>
              <a:buFont typeface="Wingdings" charset="2"/>
              <a:buChar char=""/>
            </a:pPr>
            <a:r>
              <a:rPr lang="en-US" sz="2400" spc="-1" strike="noStrike">
                <a:solidFill>
                  <a:srgbClr val="000000"/>
                </a:solidFill>
                <a:uFill>
                  <a:solidFill>
                    <a:srgbClr val="ffffff"/>
                  </a:solidFill>
                </a:uFill>
                <a:latin typeface="Calibri"/>
                <a:ea typeface="ＭＳ Ｐゴシック"/>
              </a:rPr>
              <a:t>Depends on system’s purpose, user expectations and marketing environment</a:t>
            </a:r>
            <a:endParaRPr/>
          </a:p>
          <a:p>
            <a:pPr lvl="1" marL="743040" indent="-284760">
              <a:lnSpc>
                <a:spcPct val="90000"/>
              </a:lnSpc>
              <a:buFont typeface="Wingdings" charset="2"/>
              <a:buChar char=""/>
            </a:pPr>
            <a:r>
              <a:rPr lang="en-US" sz="2000" spc="-1" strike="noStrike">
                <a:solidFill>
                  <a:srgbClr val="000000"/>
                </a:solidFill>
                <a:uFill>
                  <a:solidFill>
                    <a:srgbClr val="ffffff"/>
                  </a:solidFill>
                </a:uFill>
                <a:latin typeface="Calibri"/>
                <a:ea typeface="ＭＳ Ｐゴシック"/>
              </a:rPr>
              <a:t>Software purpose</a:t>
            </a:r>
            <a:endParaRPr/>
          </a:p>
          <a:p>
            <a:pPr lvl="2" marL="1143000" indent="-227520">
              <a:lnSpc>
                <a:spcPct val="90000"/>
              </a:lnSpc>
              <a:buFont typeface="Arial"/>
              <a:buChar char="•"/>
            </a:pPr>
            <a:r>
              <a:rPr lang="en-US" sz="1800" spc="-1" strike="noStrike">
                <a:solidFill>
                  <a:srgbClr val="000000"/>
                </a:solidFill>
                <a:uFill>
                  <a:solidFill>
                    <a:srgbClr val="ffffff"/>
                  </a:solidFill>
                </a:uFill>
                <a:latin typeface="Calibri"/>
                <a:ea typeface="ＭＳ Ｐゴシック"/>
              </a:rPr>
              <a:t>The level of confidence depends on how critical the software is to an organisation.</a:t>
            </a:r>
            <a:endParaRPr/>
          </a:p>
          <a:p>
            <a:pPr lvl="1" marL="743040" indent="-284760">
              <a:lnSpc>
                <a:spcPct val="90000"/>
              </a:lnSpc>
              <a:buFont typeface="Wingdings" charset="2"/>
              <a:buChar char=""/>
            </a:pPr>
            <a:r>
              <a:rPr lang="en-US" sz="2000" spc="-1" strike="noStrike">
                <a:solidFill>
                  <a:srgbClr val="000000"/>
                </a:solidFill>
                <a:uFill>
                  <a:solidFill>
                    <a:srgbClr val="ffffff"/>
                  </a:solidFill>
                </a:uFill>
                <a:latin typeface="Calibri"/>
                <a:ea typeface="ＭＳ Ｐゴシック"/>
              </a:rPr>
              <a:t>User expectations</a:t>
            </a:r>
            <a:endParaRPr/>
          </a:p>
          <a:p>
            <a:pPr lvl="2" marL="1143000" indent="-227520">
              <a:lnSpc>
                <a:spcPct val="90000"/>
              </a:lnSpc>
              <a:buFont typeface="Arial"/>
              <a:buChar char="•"/>
            </a:pPr>
            <a:r>
              <a:rPr lang="en-US" sz="1800" spc="-1" strike="noStrike">
                <a:solidFill>
                  <a:srgbClr val="000000"/>
                </a:solidFill>
                <a:uFill>
                  <a:solidFill>
                    <a:srgbClr val="ffffff"/>
                  </a:solidFill>
                </a:uFill>
                <a:latin typeface="Calibri"/>
                <a:ea typeface="ＭＳ Ｐゴシック"/>
              </a:rPr>
              <a:t>Users may have low expectations of certain kinds of software.</a:t>
            </a:r>
            <a:endParaRPr/>
          </a:p>
          <a:p>
            <a:pPr lvl="1" marL="743040" indent="-284760">
              <a:lnSpc>
                <a:spcPct val="90000"/>
              </a:lnSpc>
              <a:buFont typeface="Wingdings" charset="2"/>
              <a:buChar char=""/>
            </a:pPr>
            <a:r>
              <a:rPr lang="en-US" sz="2000" spc="-1" strike="noStrike">
                <a:solidFill>
                  <a:srgbClr val="000000"/>
                </a:solidFill>
                <a:uFill>
                  <a:solidFill>
                    <a:srgbClr val="ffffff"/>
                  </a:solidFill>
                </a:uFill>
                <a:latin typeface="Calibri"/>
                <a:ea typeface="ＭＳ Ｐゴシック"/>
              </a:rPr>
              <a:t>Marketing environment</a:t>
            </a:r>
            <a:endParaRPr/>
          </a:p>
          <a:p>
            <a:pPr lvl="2" marL="1143000" indent="-227520">
              <a:lnSpc>
                <a:spcPct val="90000"/>
              </a:lnSpc>
              <a:buFont typeface="Arial"/>
              <a:buChar char="•"/>
            </a:pPr>
            <a:r>
              <a:rPr lang="en-US" sz="1800" spc="-1" strike="noStrike">
                <a:solidFill>
                  <a:srgbClr val="000000"/>
                </a:solidFill>
                <a:uFill>
                  <a:solidFill>
                    <a:srgbClr val="ffffff"/>
                  </a:solidFill>
                </a:uFill>
                <a:latin typeface="Calibri"/>
                <a:ea typeface="ＭＳ Ｐゴシック"/>
              </a:rPr>
              <a:t>Getting a product to market early may be more important than finding defects in the program.</a:t>
            </a:r>
            <a:endParaRPr/>
          </a:p>
        </p:txBody>
      </p:sp>
      <p:sp>
        <p:nvSpPr>
          <p:cNvPr id="115" name="CustomShape 3"/>
          <p:cNvSpPr/>
          <p:nvPr/>
        </p:nvSpPr>
        <p:spPr>
          <a:xfrm>
            <a:off x="6553080" y="6356520"/>
            <a:ext cx="2132640" cy="363960"/>
          </a:xfrm>
          <a:prstGeom prst="rect">
            <a:avLst/>
          </a:prstGeom>
          <a:noFill/>
          <a:ln>
            <a:noFill/>
          </a:ln>
        </p:spPr>
        <p:style>
          <a:lnRef idx="0"/>
          <a:fillRef idx="0"/>
          <a:effectRef idx="0"/>
          <a:fontRef idx="minor"/>
        </p:style>
        <p:txBody>
          <a:bodyPr lIns="90000" rIns="90000" tIns="45000" bIns="45000" anchor="ctr"/>
          <a:p>
            <a:pPr algn="r">
              <a:lnSpc>
                <a:spcPct val="100000"/>
              </a:lnSpc>
            </a:pPr>
            <a:fld id="{3C3841E0-0BFD-4DD1-AFBB-620FD17D85E4}" type="slidenum">
              <a:rPr lang="en-US" sz="1200" spc="-1" strike="noStrike">
                <a:solidFill>
                  <a:srgbClr val="8b8b8b"/>
                </a:solidFill>
                <a:uFill>
                  <a:solidFill>
                    <a:srgbClr val="ffffff"/>
                  </a:solidFill>
                </a:uFill>
                <a:latin typeface="Calibri"/>
                <a:ea typeface="DejaVu Sans"/>
              </a:rPr>
              <a:t>&lt;number&gt;</a:t>
            </a:fld>
            <a:endParaRPr/>
          </a:p>
        </p:txBody>
      </p:sp>
      <p:sp>
        <p:nvSpPr>
          <p:cNvPr id="116" name="CustomShape 4"/>
          <p:cNvSpPr/>
          <p:nvPr/>
        </p:nvSpPr>
        <p:spPr>
          <a:xfrm>
            <a:off x="3124080" y="6356520"/>
            <a:ext cx="2894400" cy="3639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1200" spc="-1" strike="noStrike">
                <a:solidFill>
                  <a:srgbClr val="8b8b8b"/>
                </a:solidFill>
                <a:uFill>
                  <a:solidFill>
                    <a:srgbClr val="ffffff"/>
                  </a:solidFill>
                </a:uFill>
                <a:latin typeface="Calibri"/>
                <a:ea typeface="DejaVu Sans"/>
              </a:rPr>
              <a:t>Chapter 8 Software testing</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SE9.thmx</Template>
  <TotalTime>1860</TotalTime>
  <Application>LibreOffice/5.0.2.2$Linux_X86_64 LibreOffice_project/00m0$Build-2</Application>
  <Paragraphs>413</Paragraphs>
  <Company>St Andrews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2010-01-14T08:17:23Z</dcterms:created>
  <dc:creator>Ian Sommerville</dc:creator>
  <dc:language>en-US</dc:language>
  <dcterms:modified xsi:type="dcterms:W3CDTF">2016-01-14T15:43:57Z</dcterms:modified>
  <cp:revision>36</cp:revision>
  <dc:title>Figures – Chapter 8</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7</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60</vt:i4>
  </property>
</Properties>
</file>