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00" r:id="rId3"/>
    <p:sldId id="301" r:id="rId4"/>
    <p:sldId id="302" r:id="rId5"/>
    <p:sldId id="304" r:id="rId6"/>
    <p:sldId id="299" r:id="rId7"/>
    <p:sldId id="303" r:id="rId8"/>
    <p:sldId id="305" r:id="rId9"/>
    <p:sldId id="306" r:id="rId10"/>
    <p:sldId id="307" r:id="rId11"/>
    <p:sldId id="309" r:id="rId12"/>
    <p:sldId id="310" r:id="rId13"/>
    <p:sldId id="311" r:id="rId14"/>
    <p:sldId id="308" r:id="rId15"/>
  </p:sldIdLst>
  <p:sldSz cx="12192000" cy="6858000"/>
  <p:notesSz cx="9158288" cy="6875463"/>
  <p:custDataLst>
    <p:tags r:id="rId18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68591" cy="344967"/>
          </a:xfrm>
          <a:prstGeom prst="rect">
            <a:avLst/>
          </a:prstGeom>
        </p:spPr>
        <p:txBody>
          <a:bodyPr vert="horz" lIns="91616" tIns="45808" rIns="91616" bIns="4580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87578" y="0"/>
            <a:ext cx="3968591" cy="344967"/>
          </a:xfrm>
          <a:prstGeom prst="rect">
            <a:avLst/>
          </a:prstGeom>
        </p:spPr>
        <p:txBody>
          <a:bodyPr vert="horz" lIns="91616" tIns="45808" rIns="91616" bIns="45808" rtlCol="0"/>
          <a:lstStyle>
            <a:lvl1pPr algn="r">
              <a:defRPr sz="1200"/>
            </a:lvl1pPr>
          </a:lstStyle>
          <a:p>
            <a:fld id="{BEC31111-EEE5-4660-9E7E-4A6AB71E038C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530497"/>
            <a:ext cx="3968591" cy="344966"/>
          </a:xfrm>
          <a:prstGeom prst="rect">
            <a:avLst/>
          </a:prstGeom>
        </p:spPr>
        <p:txBody>
          <a:bodyPr vert="horz" lIns="91616" tIns="45808" rIns="91616" bIns="4580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87578" y="6530497"/>
            <a:ext cx="3968591" cy="344966"/>
          </a:xfrm>
          <a:prstGeom prst="rect">
            <a:avLst/>
          </a:prstGeom>
        </p:spPr>
        <p:txBody>
          <a:bodyPr vert="horz" lIns="91616" tIns="45808" rIns="91616" bIns="45808" rtlCol="0" anchor="b"/>
          <a:lstStyle>
            <a:lvl1pPr algn="r">
              <a:defRPr sz="1200"/>
            </a:lvl1pPr>
          </a:lstStyle>
          <a:p>
            <a:fld id="{FD8C9D53-B4D5-4868-858B-127A257E5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8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68591" cy="344967"/>
          </a:xfrm>
          <a:prstGeom prst="rect">
            <a:avLst/>
          </a:prstGeom>
        </p:spPr>
        <p:txBody>
          <a:bodyPr vert="horz" lIns="91616" tIns="45808" rIns="91616" bIns="4580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7578" y="0"/>
            <a:ext cx="3968591" cy="344967"/>
          </a:xfrm>
          <a:prstGeom prst="rect">
            <a:avLst/>
          </a:prstGeom>
        </p:spPr>
        <p:txBody>
          <a:bodyPr vert="horz" lIns="91616" tIns="45808" rIns="91616" bIns="45808" rtlCol="0"/>
          <a:lstStyle>
            <a:lvl1pPr algn="r">
              <a:defRPr sz="1200"/>
            </a:lvl1pPr>
          </a:lstStyle>
          <a:p>
            <a:fld id="{B8A6C1FB-87E3-4C7D-9117-DBFC1D650FF4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7775" y="860425"/>
            <a:ext cx="4122738" cy="2319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16" tIns="45808" rIns="91616" bIns="458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5829" y="3308816"/>
            <a:ext cx="7326630" cy="2707214"/>
          </a:xfrm>
          <a:prstGeom prst="rect">
            <a:avLst/>
          </a:prstGeom>
        </p:spPr>
        <p:txBody>
          <a:bodyPr vert="horz" lIns="91616" tIns="45808" rIns="91616" bIns="4580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530497"/>
            <a:ext cx="3968591" cy="344966"/>
          </a:xfrm>
          <a:prstGeom prst="rect">
            <a:avLst/>
          </a:prstGeom>
        </p:spPr>
        <p:txBody>
          <a:bodyPr vert="horz" lIns="91616" tIns="45808" rIns="91616" bIns="4580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7578" y="6530497"/>
            <a:ext cx="3968591" cy="344966"/>
          </a:xfrm>
          <a:prstGeom prst="rect">
            <a:avLst/>
          </a:prstGeom>
        </p:spPr>
        <p:txBody>
          <a:bodyPr vert="horz" lIns="91616" tIns="45808" rIns="91616" bIns="45808" rtlCol="0" anchor="b"/>
          <a:lstStyle>
            <a:lvl1pPr algn="r">
              <a:defRPr sz="1200"/>
            </a:lvl1pPr>
          </a:lstStyle>
          <a:p>
            <a:fld id="{19734D58-CCDE-4813-AED7-F86E52F1C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58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4D58-CCDE-4813-AED7-F86E52F1C16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51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076-FE29-4299-AE80-14EF21FFF012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9146-B9F0-4E1C-8802-C43D50B0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04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076-FE29-4299-AE80-14EF21FFF012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9146-B9F0-4E1C-8802-C43D50B0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9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076-FE29-4299-AE80-14EF21FFF012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9146-B9F0-4E1C-8802-C43D50B0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26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076-FE29-4299-AE80-14EF21FFF012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9146-B9F0-4E1C-8802-C43D50B0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076-FE29-4299-AE80-14EF21FFF012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9146-B9F0-4E1C-8802-C43D50B0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38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076-FE29-4299-AE80-14EF21FFF012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9146-B9F0-4E1C-8802-C43D50B0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076-FE29-4299-AE80-14EF21FFF012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9146-B9F0-4E1C-8802-C43D50B0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57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076-FE29-4299-AE80-14EF21FFF012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9146-B9F0-4E1C-8802-C43D50B0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3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076-FE29-4299-AE80-14EF21FFF012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9146-B9F0-4E1C-8802-C43D50B0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98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076-FE29-4299-AE80-14EF21FFF012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9146-B9F0-4E1C-8802-C43D50B0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2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076-FE29-4299-AE80-14EF21FFF012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9146-B9F0-4E1C-8802-C43D50B0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0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2076-FE29-4299-AE80-14EF21FFF012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9146-B9F0-4E1C-8802-C43D50B0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6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88885" y="423067"/>
            <a:ext cx="8351520" cy="1775258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en-US" altLang="ja-JP" sz="4400" dirty="0"/>
              <a:t/>
            </a:r>
            <a:br>
              <a:rPr lang="en-US" altLang="ja-JP" sz="4400" dirty="0"/>
            </a:br>
            <a:r>
              <a:rPr lang="ja-JP" altLang="en-US" sz="4000" dirty="0"/>
              <a:t>統計</a:t>
            </a:r>
            <a:r>
              <a:rPr lang="ja-JP" altLang="en-US" sz="4000" dirty="0" smtClean="0"/>
              <a:t>解析</a:t>
            </a:r>
            <a:r>
              <a:rPr lang="en-US" altLang="ja-JP" sz="4000" dirty="0" smtClean="0"/>
              <a:t>(1)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/>
              <a:t>第</a:t>
            </a:r>
            <a:r>
              <a:rPr lang="en-US" altLang="ja-JP" sz="3100" dirty="0" smtClean="0"/>
              <a:t>1</a:t>
            </a:r>
            <a:r>
              <a:rPr lang="ja-JP" altLang="en-US" sz="3100" dirty="0" smtClean="0"/>
              <a:t>回第</a:t>
            </a:r>
            <a:r>
              <a:rPr lang="en-US" altLang="ja-JP" sz="3100" dirty="0" smtClean="0"/>
              <a:t>2</a:t>
            </a:r>
            <a:r>
              <a:rPr lang="ja-JP" altLang="en-US" sz="3100" dirty="0" smtClean="0"/>
              <a:t>回 </a:t>
            </a:r>
            <a:r>
              <a:rPr kumimoji="1" lang="ja-JP" altLang="en-US" sz="4400" dirty="0" smtClean="0"/>
              <a:t>線形回帰における</a:t>
            </a:r>
            <a:r>
              <a:rPr kumimoji="1" lang="en-US" altLang="ja-JP" sz="4400" dirty="0" smtClean="0"/>
              <a:t>Lasso</a:t>
            </a:r>
            <a:br>
              <a:rPr kumimoji="1" lang="en-US" altLang="ja-JP" sz="4400" dirty="0" smtClean="0"/>
            </a:br>
            <a:r>
              <a:rPr lang="ja-JP" altLang="en-US" sz="4000" dirty="0" smtClean="0"/>
              <a:t>鈴木 讓</a:t>
            </a:r>
            <a:endParaRPr kumimoji="1" lang="ja-JP" altLang="en-US" sz="4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1" y="4659675"/>
            <a:ext cx="2383590" cy="184350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38268" y="3807553"/>
            <a:ext cx="20588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800" dirty="0"/>
              <a:t>線形</a:t>
            </a:r>
            <a:r>
              <a:rPr lang="ja-JP" altLang="en-US" sz="2800" dirty="0" smtClean="0"/>
              <a:t>回帰</a:t>
            </a:r>
            <a:endParaRPr kumimoji="1" lang="en-US" altLang="ja-JP" sz="2800" dirty="0" smtClean="0"/>
          </a:p>
          <a:p>
            <a:pPr marL="342900" indent="-342900">
              <a:buAutoNum type="arabicPeriod"/>
            </a:pPr>
            <a:r>
              <a:rPr lang="en-US" altLang="ja-JP" sz="2800" dirty="0" smtClean="0"/>
              <a:t>Ridge</a:t>
            </a:r>
            <a:r>
              <a:rPr lang="ja-JP" altLang="en-US" sz="2800" dirty="0" smtClean="0"/>
              <a:t>回帰</a:t>
            </a:r>
            <a:endParaRPr lang="en-US" altLang="ja-JP" sz="2800" dirty="0" smtClean="0"/>
          </a:p>
          <a:p>
            <a:pPr marL="342900" indent="-342900">
              <a:buAutoNum type="arabicPeriod"/>
            </a:pPr>
            <a:r>
              <a:rPr lang="ja-JP" altLang="en-US" sz="2800" dirty="0" smtClean="0"/>
              <a:t>凸性</a:t>
            </a:r>
            <a:endParaRPr lang="en-US" altLang="ja-JP" sz="2800" dirty="0" smtClean="0"/>
          </a:p>
          <a:p>
            <a:pPr marL="342900" indent="-342900">
              <a:buAutoNum type="arabicPeriod"/>
            </a:pPr>
            <a:r>
              <a:rPr lang="ja-JP" altLang="en-US" sz="2800" dirty="0" smtClean="0"/>
              <a:t>劣勾配</a:t>
            </a:r>
            <a:endParaRPr lang="en-US" altLang="ja-JP" sz="2800" dirty="0" smtClean="0"/>
          </a:p>
          <a:p>
            <a:pPr marL="342900" indent="-342900">
              <a:buAutoNum type="arabicPeriod"/>
            </a:pPr>
            <a:r>
              <a:rPr lang="en-US" altLang="ja-JP" sz="2800" dirty="0"/>
              <a:t>Lasso</a:t>
            </a:r>
            <a:r>
              <a:rPr lang="ja-JP" altLang="en-US" sz="2800" dirty="0"/>
              <a:t>回帰</a:t>
            </a:r>
            <a:endParaRPr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88104" y="3167390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2018</a:t>
            </a:r>
            <a:r>
              <a:rPr kumimoji="1" lang="ja-JP" altLang="en-US" sz="2800" dirty="0" smtClean="0"/>
              <a:t>年</a:t>
            </a:r>
            <a:r>
              <a:rPr lang="en-US" altLang="ja-JP" sz="2800" dirty="0"/>
              <a:t>4</a:t>
            </a:r>
            <a:r>
              <a:rPr lang="ja-JP" altLang="en-US" sz="2800" dirty="0" smtClean="0"/>
              <a:t>月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467" y="2499175"/>
            <a:ext cx="2170635" cy="33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45544" y="268873"/>
            <a:ext cx="3926305" cy="886160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p=1</a:t>
            </a:r>
            <a:r>
              <a:rPr lang="ja-JP" altLang="en-US" sz="3600" dirty="0" smtClean="0"/>
              <a:t>のときの最適解</a:t>
            </a: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544" y="1553831"/>
            <a:ext cx="4934071" cy="202791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60" y="1553831"/>
            <a:ext cx="5097320" cy="464975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728" y="4067741"/>
            <a:ext cx="3737701" cy="13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654" y="1228329"/>
            <a:ext cx="5934193" cy="5345797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007754" y="217344"/>
            <a:ext cx="8712200" cy="927966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Ridge</a:t>
            </a:r>
            <a:r>
              <a:rPr kumimoji="1" lang="ja-JP" altLang="en-US" sz="3600" dirty="0" smtClean="0"/>
              <a:t>の係数の変化 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横軸</a:t>
            </a:r>
            <a:r>
              <a:rPr kumimoji="1" lang="en-US" altLang="ja-JP" sz="3600" dirty="0" smtClean="0"/>
              <a:t>: lambda</a:t>
            </a:r>
            <a:r>
              <a:rPr kumimoji="1" lang="ja-JP" altLang="en-US" sz="3600" dirty="0" smtClean="0"/>
              <a:t>の対数</a:t>
            </a:r>
            <a:r>
              <a:rPr kumimoji="1" lang="en-US" altLang="ja-JP" sz="3600" dirty="0" smtClean="0"/>
              <a:t>)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12363" y="2706255"/>
            <a:ext cx="3344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</a:rPr>
              <a:t>l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ambda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を大きくしても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sz="2800" dirty="0" err="1" smtClean="0">
                <a:solidFill>
                  <a:srgbClr val="FF0000"/>
                </a:solidFill>
              </a:rPr>
              <a:t>には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ならない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64145" y="310742"/>
            <a:ext cx="8416636" cy="78942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Lasso</a:t>
            </a:r>
            <a:r>
              <a:rPr kumimoji="1" lang="ja-JP" altLang="en-US" sz="3600" dirty="0" smtClean="0"/>
              <a:t>の係数の変化 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横軸</a:t>
            </a:r>
            <a:r>
              <a:rPr kumimoji="1" lang="en-US" altLang="ja-JP" sz="3600" dirty="0" smtClean="0"/>
              <a:t>: lambda</a:t>
            </a:r>
            <a:r>
              <a:rPr kumimoji="1" lang="ja-JP" altLang="en-US" sz="3600" dirty="0" smtClean="0"/>
              <a:t>の対数</a:t>
            </a:r>
            <a:r>
              <a:rPr kumimoji="1" lang="en-US" altLang="ja-JP" sz="3600" dirty="0" smtClean="0"/>
              <a:t>)</a:t>
            </a:r>
            <a:endParaRPr kumimoji="1" lang="ja-JP" altLang="en-US" sz="3600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369" y="1312599"/>
            <a:ext cx="5550612" cy="504909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712363" y="2706255"/>
            <a:ext cx="3385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</a:rPr>
              <a:t>l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ambda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を大きくすると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突然</a:t>
            </a:r>
            <a:r>
              <a:rPr lang="en-US" altLang="ja-JP" sz="2800" dirty="0" smtClean="0">
                <a:solidFill>
                  <a:srgbClr val="FF0000"/>
                </a:solidFill>
              </a:rPr>
              <a:t>0</a:t>
            </a:r>
            <a:r>
              <a:rPr lang="ja-JP" altLang="en-US" sz="2800" dirty="0" smtClean="0">
                <a:solidFill>
                  <a:srgbClr val="FF0000"/>
                </a:solidFill>
              </a:rPr>
              <a:t>になる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58127" y="300471"/>
            <a:ext cx="5830454" cy="86331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Lasso</a:t>
            </a:r>
            <a:r>
              <a:rPr kumimoji="1" lang="ja-JP" altLang="en-US" sz="3600" dirty="0" smtClean="0"/>
              <a:t>と</a:t>
            </a:r>
            <a:r>
              <a:rPr kumimoji="1" lang="en-US" altLang="ja-JP" sz="3600" dirty="0" smtClean="0"/>
              <a:t>Ridge</a:t>
            </a:r>
            <a:r>
              <a:rPr kumimoji="1" lang="ja-JP" altLang="en-US" sz="3600" dirty="0" smtClean="0"/>
              <a:t>の図による理解</a:t>
            </a: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473" y="1907814"/>
            <a:ext cx="7583054" cy="430496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417455" y="2115127"/>
            <a:ext cx="174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RSS</a:t>
            </a:r>
            <a:r>
              <a:rPr kumimoji="1" lang="ja-JP" altLang="en-US" dirty="0" smtClean="0"/>
              <a:t>一定の楕円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53926" y="1907814"/>
            <a:ext cx="16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RSS</a:t>
            </a:r>
            <a:r>
              <a:rPr kumimoji="1" lang="ja-JP" altLang="en-US" dirty="0" smtClean="0"/>
              <a:t>一定の楕円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1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39002" y="328180"/>
            <a:ext cx="2778283" cy="91873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一般の場合</a:t>
            </a: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559" y="1681018"/>
            <a:ext cx="10315170" cy="443345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765963" y="1958110"/>
            <a:ext cx="5671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00B0F0"/>
                </a:solidFill>
              </a:rPr>
              <a:t>他の係数をとめて、順番に最適化をはかる</a:t>
            </a:r>
            <a:endParaRPr kumimoji="1" lang="en-US" altLang="ja-JP" sz="2400" dirty="0" smtClean="0">
              <a:solidFill>
                <a:srgbClr val="00B0F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rgbClr val="00B0F0"/>
                </a:solidFill>
              </a:rPr>
              <a:t>(</a:t>
            </a:r>
            <a:r>
              <a:rPr lang="ja-JP" altLang="en-US" sz="2400" dirty="0" smtClean="0">
                <a:solidFill>
                  <a:srgbClr val="00B0F0"/>
                </a:solidFill>
              </a:rPr>
              <a:t>座標降下法</a:t>
            </a:r>
            <a:r>
              <a:rPr lang="en-US" altLang="ja-JP" sz="2400" dirty="0" smtClean="0">
                <a:solidFill>
                  <a:srgbClr val="00B0F0"/>
                </a:solidFill>
              </a:rPr>
              <a:t>)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5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33500" y="254988"/>
            <a:ext cx="2612432" cy="854074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1. </a:t>
            </a:r>
            <a:r>
              <a:rPr lang="ja-JP" altLang="en-US" sz="3600" dirty="0"/>
              <a:t>線形</a:t>
            </a:r>
            <a:r>
              <a:rPr kumimoji="1" lang="ja-JP" altLang="en-US" sz="3600" dirty="0" smtClean="0"/>
              <a:t>回帰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1302736"/>
            <a:ext cx="11591635" cy="5162097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9845041" y="1127944"/>
            <a:ext cx="1445392" cy="854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solidFill>
                  <a:srgbClr val="00B0F0"/>
                </a:solidFill>
              </a:rPr>
              <a:t>単</a:t>
            </a:r>
            <a:r>
              <a:rPr lang="ja-JP" altLang="en-US" sz="2800" dirty="0" smtClean="0">
                <a:solidFill>
                  <a:srgbClr val="00B0F0"/>
                </a:solidFill>
              </a:rPr>
              <a:t>回帰</a:t>
            </a:r>
            <a:endParaRPr lang="ja-JP" altLang="en-US" sz="2800" dirty="0">
              <a:solidFill>
                <a:srgbClr val="00B0F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62" y="1837170"/>
            <a:ext cx="3984675" cy="9337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182" y="3104881"/>
            <a:ext cx="2387310" cy="5258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127" y="4987492"/>
            <a:ext cx="4286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023" y="181105"/>
            <a:ext cx="9827394" cy="647066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432757" y="5621153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正則の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仮定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826" y="1112335"/>
            <a:ext cx="7743825" cy="10096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826" y="2121985"/>
            <a:ext cx="4913323" cy="11070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598" y="2041195"/>
            <a:ext cx="8279819" cy="2677799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>
          <a:xfrm>
            <a:off x="9951721" y="1986274"/>
            <a:ext cx="1445392" cy="854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solidFill>
                  <a:srgbClr val="00B0F0"/>
                </a:solidFill>
              </a:rPr>
              <a:t>重回帰</a:t>
            </a:r>
            <a:endParaRPr lang="ja-JP" altLang="en-US" sz="2800" dirty="0">
              <a:solidFill>
                <a:srgbClr val="00B0F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4598" y="4503071"/>
            <a:ext cx="7777018" cy="81010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7139" y="5070891"/>
            <a:ext cx="64623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41" y="1920521"/>
            <a:ext cx="11114773" cy="328221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1" y="489239"/>
            <a:ext cx="721769" cy="50828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860799" y="489239"/>
            <a:ext cx="537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は、</a:t>
            </a:r>
            <a:r>
              <a:rPr lang="ja-JP" altLang="en-US" sz="3200" dirty="0"/>
              <a:t>共分散行列</a:t>
            </a:r>
            <a:r>
              <a:rPr lang="ja-JP" altLang="en-US" sz="3200" dirty="0" smtClean="0"/>
              <a:t>を</a:t>
            </a:r>
            <a:r>
              <a:rPr lang="en-US" altLang="ja-JP" sz="3200" dirty="0"/>
              <a:t>N</a:t>
            </a:r>
            <a:r>
              <a:rPr lang="ja-JP" altLang="en-US" sz="3200" dirty="0" smtClean="0"/>
              <a:t>倍したもの</a:t>
            </a:r>
            <a:endParaRPr kumimoji="1" lang="ja-JP" altLang="en-US" sz="32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718" y="2215427"/>
            <a:ext cx="9549106" cy="31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892" y="345874"/>
            <a:ext cx="4532698" cy="886159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データセット</a:t>
            </a:r>
            <a:r>
              <a:rPr kumimoji="1" lang="en-US" altLang="ja-JP" sz="3600" dirty="0" smtClean="0"/>
              <a:t>: </a:t>
            </a:r>
            <a:r>
              <a:rPr kumimoji="1" lang="ja-JP" altLang="en-US" sz="3600" dirty="0" smtClean="0"/>
              <a:t>犯罪率</a:t>
            </a:r>
            <a:r>
              <a:rPr kumimoji="1" lang="en-US" altLang="ja-JP" sz="3600" dirty="0" smtClean="0"/>
              <a:t> </a:t>
            </a:r>
            <a:endParaRPr kumimoji="1" lang="ja-JP" altLang="en-US" sz="36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049" y="1467078"/>
            <a:ext cx="10014993" cy="4472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6" y="2499175"/>
            <a:ext cx="7210754" cy="323748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467" y="2499175"/>
            <a:ext cx="2170635" cy="33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68541" y="413251"/>
            <a:ext cx="3637547" cy="857283"/>
          </a:xfrm>
        </p:spPr>
        <p:txBody>
          <a:bodyPr/>
          <a:lstStyle/>
          <a:p>
            <a:r>
              <a:rPr kumimoji="1" lang="en-US" altLang="ja-JP" dirty="0" smtClean="0"/>
              <a:t>2. Ridge</a:t>
            </a:r>
            <a:r>
              <a:rPr kumimoji="1" lang="ja-JP" altLang="en-US" dirty="0" smtClean="0"/>
              <a:t>回帰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79" y="1381557"/>
            <a:ext cx="11602192" cy="242971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403881" y="3931259"/>
            <a:ext cx="164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かならず正則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797491" y="3487802"/>
            <a:ext cx="693017" cy="64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49" y="5470338"/>
            <a:ext cx="8728696" cy="39730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910" y="2008331"/>
            <a:ext cx="2152170" cy="77181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055" y="3006355"/>
            <a:ext cx="7262236" cy="81337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2521" y="4230256"/>
            <a:ext cx="3683359" cy="75196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737" y="3045842"/>
            <a:ext cx="8924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750" y="1299411"/>
            <a:ext cx="10268942" cy="5062889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659429" y="268872"/>
            <a:ext cx="2540267" cy="857283"/>
          </a:xfrm>
        </p:spPr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ja-JP" altLang="en-US" dirty="0" smtClean="0"/>
              <a:t>凸性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931" y="3284538"/>
            <a:ext cx="5261925" cy="27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31527" y="384376"/>
            <a:ext cx="5158339" cy="1088290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4. </a:t>
            </a:r>
            <a:r>
              <a:rPr lang="ja-JP" altLang="en-US" sz="3600" dirty="0" smtClean="0"/>
              <a:t>劣勾配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微分の一般化</a:t>
            </a:r>
            <a:r>
              <a:rPr lang="en-US" altLang="ja-JP" sz="3600" dirty="0" smtClean="0"/>
              <a:t>)</a:t>
            </a: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604" y="1968394"/>
            <a:ext cx="9308187" cy="41528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081" y="1968394"/>
            <a:ext cx="1064891" cy="4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16667" y="220747"/>
            <a:ext cx="3396916" cy="1040163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. Lasso</a:t>
            </a:r>
            <a:r>
              <a:rPr kumimoji="1" lang="ja-JP" altLang="en-US" dirty="0" smtClean="0"/>
              <a:t>回帰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40" y="1956674"/>
            <a:ext cx="10877165" cy="132786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26" y="1470832"/>
            <a:ext cx="2886296" cy="45758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168" y="3284537"/>
            <a:ext cx="1616396" cy="52950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376034" y="1512917"/>
            <a:ext cx="1290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　微分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できない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09455" y="3879273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劣勾配を用いて、最適な</a:t>
            </a:r>
            <a:r>
              <a:rPr lang="en-US" altLang="ja-JP" sz="2800" dirty="0" smtClean="0"/>
              <a:t>β</a:t>
            </a:r>
            <a:r>
              <a:rPr lang="ja-JP" altLang="en-US" sz="2800" dirty="0" smtClean="0"/>
              <a:t>を求める</a:t>
            </a:r>
            <a:endParaRPr kumimoji="1"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40" y="2162432"/>
            <a:ext cx="2575133" cy="9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42334&quot;&gt;&lt;/object&gt;&lt;object type=&quot;2&quot; unique_id=&quot;42335&quot;&gt;&lt;object type=&quot;3&quot; unique_id=&quot;42336&quot;&gt;&lt;property id=&quot;20148&quot; value=&quot;5&quot;/&gt;&lt;property id=&quot;20300&quot; value=&quot;スライド 1 - &amp;quot;  統計解析(1) 第1回第2回 線形回帰におけるLasso 鈴木 讓&amp;quot;&quot;/&gt;&lt;property id=&quot;20307&quot; value=&quot;257&quot;/&gt;&lt;/object&gt;&lt;object type=&quot;3&quot; unique_id=&quot;45391&quot;&gt;&lt;property id=&quot;20148&quot; value=&quot;5&quot;/&gt;&lt;property id=&quot;20300&quot; value=&quot;スライド 2 - &amp;quot;1. 線形回帰&amp;quot;&quot;/&gt;&lt;property id=&quot;20307&quot; value=&quot;300&quot;/&gt;&lt;/object&gt;&lt;object type=&quot;3&quot; unique_id=&quot;45392&quot;&gt;&lt;property id=&quot;20148&quot; value=&quot;5&quot;/&gt;&lt;property id=&quot;20300&quot; value=&quot;スライド 3&quot;/&gt;&lt;property id=&quot;20307&quot; value=&quot;301&quot;/&gt;&lt;/object&gt;&lt;object type=&quot;3&quot; unique_id=&quot;45393&quot;&gt;&lt;property id=&quot;20148&quot; value=&quot;5&quot;/&gt;&lt;property id=&quot;20300&quot; value=&quot;スライド 5 - &amp;quot;データセット: 犯罪率 &amp;quot;&quot;/&gt;&lt;property id=&quot;20307&quot; value=&quot;304&quot;/&gt;&lt;/object&gt;&lt;object type=&quot;3&quot; unique_id=&quot;45394&quot;&gt;&lt;property id=&quot;20148&quot; value=&quot;5&quot;/&gt;&lt;property id=&quot;20300&quot; value=&quot;スライド 6 - &amp;quot;2. Ridge回帰&amp;quot;&quot;/&gt;&lt;property id=&quot;20307&quot; value=&quot;299&quot;/&gt;&lt;/object&gt;&lt;object type=&quot;3&quot; unique_id=&quot;45395&quot;&gt;&lt;property id=&quot;20148&quot; value=&quot;5&quot;/&gt;&lt;property id=&quot;20300&quot; value=&quot;スライド 4&quot;/&gt;&lt;property id=&quot;20307&quot; value=&quot;302&quot;/&gt;&lt;/object&gt;&lt;object type=&quot;3&quot; unique_id=&quot;45396&quot;&gt;&lt;property id=&quot;20148&quot; value=&quot;5&quot;/&gt;&lt;property id=&quot;20300&quot; value=&quot;スライド 7 - &amp;quot;3. 凸性&amp;quot;&quot;/&gt;&lt;property id=&quot;20307&quot; value=&quot;303&quot;/&gt;&lt;/object&gt;&lt;object type=&quot;3&quot; unique_id=&quot;45397&quot;&gt;&lt;property id=&quot;20148&quot; value=&quot;5&quot;/&gt;&lt;property id=&quot;20300&quot; value=&quot;スライド 8 - &amp;quot;4. 劣勾配(微分の一般化)&amp;quot;&quot;/&gt;&lt;property id=&quot;20307&quot; value=&quot;305&quot;/&gt;&lt;/object&gt;&lt;object type=&quot;3&quot; unique_id=&quot;45398&quot;&gt;&lt;property id=&quot;20148&quot; value=&quot;5&quot;/&gt;&lt;property id=&quot;20300&quot; value=&quot;スライド 9 - &amp;quot;5. Lasso回帰&amp;quot;&quot;/&gt;&lt;property id=&quot;20307&quot; value=&quot;306&quot;/&gt;&lt;/object&gt;&lt;object type=&quot;3&quot; unique_id=&quot;45399&quot;&gt;&lt;property id=&quot;20148&quot; value=&quot;5&quot;/&gt;&lt;property id=&quot;20300&quot; value=&quot;スライド 14 - &amp;quot;一般の場合&amp;quot;&quot;/&gt;&lt;property id=&quot;20307&quot; value=&quot;308&quot;/&gt;&lt;/object&gt;&lt;object type=&quot;3&quot; unique_id=&quot;45400&quot;&gt;&lt;property id=&quot;20148&quot; value=&quot;5&quot;/&gt;&lt;property id=&quot;20300&quot; value=&quot;スライド 10 - &amp;quot;p=1のときの最適解&amp;quot;&quot;/&gt;&lt;property id=&quot;20307&quot; value=&quot;307&quot;/&gt;&lt;/object&gt;&lt;object type=&quot;3&quot; unique_id=&quot;45401&quot;&gt;&lt;property id=&quot;20148&quot; value=&quot;5&quot;/&gt;&lt;property id=&quot;20300&quot; value=&quot;スライド 11 - &amp;quot;Ridgeの係数の変化 (横軸: lambdaの対数)&amp;quot;&quot;/&gt;&lt;property id=&quot;20307&quot; value=&quot;309&quot;/&gt;&lt;/object&gt;&lt;object type=&quot;3&quot; unique_id=&quot;45402&quot;&gt;&lt;property id=&quot;20148&quot; value=&quot;5&quot;/&gt;&lt;property id=&quot;20300&quot; value=&quot;スライド 12 - &amp;quot;Lassoの係数の変化 (横軸: lambdaの対数)&amp;quot;&quot;/&gt;&lt;property id=&quot;20307&quot; value=&quot;310&quot;/&gt;&lt;/object&gt;&lt;object type=&quot;3&quot; unique_id=&quot;45502&quot;&gt;&lt;property id=&quot;20148&quot; value=&quot;5&quot;/&gt;&lt;property id=&quot;20300&quot; value=&quot;スライド 13 - &amp;quot;LassoとRidgeの図による理解&amp;quot;&quot;/&gt;&lt;property id=&quot;20307&quot; value=&quot;31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149</Words>
  <Application>Microsoft Office PowerPoint</Application>
  <PresentationFormat>ワイド画面</PresentationFormat>
  <Paragraphs>36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Office テーマ</vt:lpstr>
      <vt:lpstr>  統計解析(1) 第1回第2回 線形回帰におけるLasso 鈴木 讓</vt:lpstr>
      <vt:lpstr>1. 線形回帰</vt:lpstr>
      <vt:lpstr>PowerPoint プレゼンテーション</vt:lpstr>
      <vt:lpstr>PowerPoint プレゼンテーション</vt:lpstr>
      <vt:lpstr>データセット: 犯罪率 </vt:lpstr>
      <vt:lpstr>2. Ridge回帰</vt:lpstr>
      <vt:lpstr>3. 凸性</vt:lpstr>
      <vt:lpstr>4. 劣勾配(微分の一般化)</vt:lpstr>
      <vt:lpstr>5. Lasso回帰</vt:lpstr>
      <vt:lpstr>p=1のときの最適解</vt:lpstr>
      <vt:lpstr>Ridgeの係数の変化 (横軸: lambdaの対数)</vt:lpstr>
      <vt:lpstr>Lassoの係数の変化 (横軸: lambdaの対数)</vt:lpstr>
      <vt:lpstr>LassoとRidgeの図による理解</vt:lpstr>
      <vt:lpstr>一般の場合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計算数理: 第1回 統計的学習</dc:title>
  <dc:creator>鈴木譲</dc:creator>
  <cp:lastModifiedBy>鈴木譲</cp:lastModifiedBy>
  <cp:revision>141</cp:revision>
  <cp:lastPrinted>2017-10-28T23:17:31Z</cp:lastPrinted>
  <dcterms:created xsi:type="dcterms:W3CDTF">2017-09-29T01:02:11Z</dcterms:created>
  <dcterms:modified xsi:type="dcterms:W3CDTF">2018-04-13T22:45:35Z</dcterms:modified>
</cp:coreProperties>
</file>