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71324084-FEB2-4475-AE39-1674C8CBA50E}">
          <p14:sldIdLst>
            <p14:sldId id="256"/>
            <p14:sldId id="257"/>
            <p14:sldId id="26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56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9120" y="136800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56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9120" y="3085560"/>
            <a:ext cx="29210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16000"/>
            <a:ext cx="7020000" cy="4340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855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35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680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85560"/>
            <a:ext cx="907200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14"/>
          <a:stretch/>
        </p:blipFill>
        <p:spPr>
          <a:xfrm>
            <a:off x="-58320" y="81000"/>
            <a:ext cx="7794360" cy="12056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16000"/>
            <a:ext cx="7020000" cy="9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91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8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5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5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29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3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29" b="0" strike="noStrike" spc="-1"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000" y="516492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4C1FB3A-30B6-4436-97D1-99A5B819B419}" type="slidenum">
              <a:rPr lang="en-US" sz="1400" b="0" strike="noStrike" spc="-1">
                <a:latin typeface="Arial"/>
              </a:rPr>
              <a:t>‹#›</a:t>
            </a:fld>
            <a:endParaRPr lang="en-US" sz="14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16000"/>
            <a:ext cx="7176960" cy="1060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Golang 一个面向工程的编程语言</a:t>
            </a:r>
          </a:p>
        </p:txBody>
      </p:sp>
      <p:sp>
        <p:nvSpPr>
          <p:cNvPr id="43" name="TextShape 2"/>
          <p:cNvSpPr txBox="1"/>
          <p:nvPr/>
        </p:nvSpPr>
        <p:spPr>
          <a:xfrm>
            <a:off x="297720" y="2748633"/>
            <a:ext cx="7589520" cy="4308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2200" b="0" strike="noStrike" spc="-1" dirty="0" err="1" smtClean="0">
                <a:latin typeface="Arial"/>
              </a:rPr>
              <a:t>世上本没有坑</a:t>
            </a:r>
            <a:r>
              <a:rPr lang="en-US" sz="2200" spc="-1" dirty="0" err="1">
                <a:latin typeface="Arial"/>
              </a:rPr>
              <a:t>，</a:t>
            </a:r>
            <a:r>
              <a:rPr lang="en-US" sz="2200" b="0" strike="noStrike" spc="-1" dirty="0" err="1" smtClean="0">
                <a:latin typeface="Arial"/>
              </a:rPr>
              <a:t>写的人多了</a:t>
            </a:r>
            <a:r>
              <a:rPr lang="en-US" sz="2200" spc="-1" dirty="0" err="1">
                <a:latin typeface="Arial"/>
              </a:rPr>
              <a:t>，</a:t>
            </a:r>
            <a:r>
              <a:rPr lang="en-US" sz="2200" b="0" strike="noStrike" spc="-1" dirty="0" err="1" smtClean="0">
                <a:latin typeface="Arial"/>
              </a:rPr>
              <a:t>也就成了坑</a:t>
            </a:r>
            <a:r>
              <a:rPr lang="en-US" sz="2200" b="0" strike="noStrike" spc="-1" dirty="0" smtClean="0">
                <a:latin typeface="Arial"/>
              </a:rPr>
              <a:t>。</a:t>
            </a:r>
            <a:r>
              <a:rPr lang="en-US" sz="2800" b="0" strike="noStrike" spc="-1" dirty="0" smtClean="0">
                <a:latin typeface="Arial"/>
              </a:rPr>
              <a:t>                                               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44" name="图片 43"/>
          <p:cNvPicPr/>
          <p:nvPr/>
        </p:nvPicPr>
        <p:blipFill>
          <a:blip r:embed="rId2"/>
          <a:stretch/>
        </p:blipFill>
        <p:spPr>
          <a:xfrm>
            <a:off x="7589520" y="3179520"/>
            <a:ext cx="2490480" cy="2490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源码一瞥</a:t>
            </a:r>
          </a:p>
        </p:txBody>
      </p:sp>
      <p:sp>
        <p:nvSpPr>
          <p:cNvPr id="71" name="TextShape 2"/>
          <p:cNvSpPr txBox="1"/>
          <p:nvPr/>
        </p:nvSpPr>
        <p:spPr>
          <a:xfrm>
            <a:off x="0" y="1280160"/>
            <a:ext cx="4114800" cy="181442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type g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struct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{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goid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int64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stack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stack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存放参数和数据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m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*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m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对m的引用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YaHei Consolas Hybrid"/>
                <a:ea typeface="YaHei Consolas Hybrid"/>
              </a:rPr>
              <a:t>sched</a:t>
            </a:r>
            <a:r>
              <a:rPr lang="en-US" sz="1400" b="0" strike="noStrike" spc="-1" dirty="0">
                <a:solidFill>
                  <a:srgbClr val="FF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smtClean="0">
                <a:solidFill>
                  <a:srgbClr val="FF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 err="1" smtClean="0">
                <a:solidFill>
                  <a:srgbClr val="FF0000"/>
                </a:solidFill>
                <a:latin typeface="YaHei Consolas Hybrid"/>
                <a:ea typeface="YaHei Consolas Hybrid"/>
              </a:rPr>
              <a:t>gobuf</a:t>
            </a:r>
            <a:r>
              <a:rPr lang="en-US" sz="1400" b="0" strike="noStrike" spc="-1" dirty="0" smtClean="0">
                <a:solidFill>
                  <a:srgbClr val="FF0000"/>
                </a:solidFill>
                <a:latin typeface="YaHei Consolas Hybrid"/>
                <a:ea typeface="YaHei Consolas Hybrid"/>
              </a:rPr>
              <a:t>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用于恢复寄存器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startpc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uintptr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要执行函数的地址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…           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省略若干字段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Shape 3"/>
          <p:cNvSpPr txBox="1"/>
          <p:nvPr/>
        </p:nvSpPr>
        <p:spPr>
          <a:xfrm>
            <a:off x="0" y="3474720"/>
            <a:ext cx="4114800" cy="2029871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type m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struct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{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id      int64     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g0   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*g  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处理系统调用的g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gsignal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*g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处理信号的g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curg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*g 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当前执行代码的g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p     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puintptr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p的引用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thead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uintptr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线程handler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…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           //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省略若干字段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Shape 4"/>
          <p:cNvSpPr txBox="1"/>
          <p:nvPr/>
        </p:nvSpPr>
        <p:spPr>
          <a:xfrm>
            <a:off x="4297680" y="1280160"/>
            <a:ext cx="5669280" cy="24607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type p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struct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{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id  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int32          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status uint32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空闲还是正在运行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m  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muintptr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当前指向的m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runq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[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256]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guintptr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正在运行的g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gfree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struct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{     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  //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YaHei Consolas Hybrid"/>
                <a:ea typeface="YaHei Consolas Hybrid"/>
              </a:rPr>
              <a:t>空闲的g</a:t>
            </a:r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</a:t>
            </a:r>
            <a:endParaRPr lang="en-US" sz="14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YaHei Consolas Hybrid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Arial"/>
                <a:ea typeface="YaHei Consolas Hybrid"/>
              </a:rPr>
              <a:t>          </a:t>
            </a:r>
            <a:r>
              <a:rPr lang="en-US" sz="1400" b="0" strike="noStrike" spc="-1" dirty="0" err="1" smtClean="0">
                <a:solidFill>
                  <a:srgbClr val="000000"/>
                </a:solidFill>
                <a:latin typeface="YaHei Consolas Hybrid"/>
                <a:ea typeface="YaHei Consolas Hybrid"/>
              </a:rPr>
              <a:t>gList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  n int32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}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    …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400" b="0" strike="noStrike" spc="-1" dirty="0">
                <a:solidFill>
                  <a:srgbClr val="000000"/>
                </a:solidFill>
                <a:latin typeface="YaHei Consolas Hybrid"/>
                <a:ea typeface="YaHei Consolas Hybrid"/>
              </a:rPr>
              <a:t>}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一句话总结</a:t>
            </a:r>
          </a:p>
        </p:txBody>
      </p:sp>
      <p:sp>
        <p:nvSpPr>
          <p:cNvPr id="75" name="TextShape 2"/>
          <p:cNvSpPr txBox="1"/>
          <p:nvPr/>
        </p:nvSpPr>
        <p:spPr>
          <a:xfrm>
            <a:off x="1899000" y="2846520"/>
            <a:ext cx="5233320" cy="4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1800" b="0" strike="noStrike" spc="-1">
                <a:latin typeface="Arial"/>
              </a:rPr>
              <a:t>Golang是一个值得去了解和使用的语言</a:t>
            </a:r>
          </a:p>
        </p:txBody>
      </p:sp>
      <p:pic>
        <p:nvPicPr>
          <p:cNvPr id="76" name="图片 75"/>
          <p:cNvPicPr/>
          <p:nvPr/>
        </p:nvPicPr>
        <p:blipFill>
          <a:blip r:embed="rId2"/>
          <a:stretch/>
        </p:blipFill>
        <p:spPr>
          <a:xfrm>
            <a:off x="0" y="4023360"/>
            <a:ext cx="1711440" cy="164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Thank you</a:t>
            </a:r>
          </a:p>
        </p:txBody>
      </p:sp>
      <p:pic>
        <p:nvPicPr>
          <p:cNvPr id="78" name="图片 77"/>
          <p:cNvPicPr/>
          <p:nvPr/>
        </p:nvPicPr>
        <p:blipFill>
          <a:blip r:embed="rId2"/>
          <a:stretch/>
        </p:blipFill>
        <p:spPr>
          <a:xfrm>
            <a:off x="3566520" y="2103480"/>
            <a:ext cx="2285640" cy="228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95200" y="27432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 dirty="0" err="1">
                <a:solidFill>
                  <a:srgbClr val="FFFFFF"/>
                </a:solidFill>
                <a:latin typeface="Arial"/>
              </a:rPr>
              <a:t>流程介绍</a:t>
            </a:r>
            <a:endParaRPr lang="en-US" sz="357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711440" y="2194560"/>
            <a:ext cx="212904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endParaRPr lang="en-US" sz="1800" b="0" strike="noStrike" spc="-1">
              <a:latin typeface="Arial"/>
            </a:endParaRPr>
          </a:p>
          <a:p>
            <a:endParaRPr lang="en-US" sz="1800" b="0" strike="noStrike" spc="-1">
              <a:latin typeface="Arial"/>
            </a:endParaRPr>
          </a:p>
        </p:txBody>
      </p:sp>
      <p:sp>
        <p:nvSpPr>
          <p:cNvPr id="47" name="TextShape 3"/>
          <p:cNvSpPr txBox="1"/>
          <p:nvPr/>
        </p:nvSpPr>
        <p:spPr>
          <a:xfrm>
            <a:off x="457200" y="2011680"/>
            <a:ext cx="4389120" cy="219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8000" lnSpcReduction="10000"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 smtClean="0">
                <a:latin typeface="Arial"/>
              </a:rPr>
              <a:t>语言</a:t>
            </a:r>
            <a:r>
              <a:rPr lang="zh-CN" altLang="en-US" sz="2600" b="0" strike="noStrike" spc="-1" dirty="0" smtClean="0">
                <a:latin typeface="Arial"/>
              </a:rPr>
              <a:t>介绍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发展历程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目前现状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优势分析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strike="noStrike" spc="-1" dirty="0" err="1">
                <a:latin typeface="Arial"/>
              </a:rPr>
              <a:t>goroutine分析</a:t>
            </a:r>
            <a:endParaRPr lang="en-US" sz="260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000" y="436784"/>
            <a:ext cx="7020000" cy="494431"/>
          </a:xfrm>
        </p:spPr>
        <p:txBody>
          <a:bodyPr/>
          <a:lstStyle/>
          <a:p>
            <a:r>
              <a:rPr lang="zh-CN" altLang="en-US" sz="3570" spc="-1" dirty="0" smtClean="0">
                <a:solidFill>
                  <a:srgbClr val="FFFFFF"/>
                </a:solidFill>
                <a:latin typeface="Arial"/>
                <a:ea typeface="+mn-ea"/>
                <a:cs typeface="+mn-cs"/>
              </a:rPr>
              <a:t>作者</a:t>
            </a:r>
            <a:endParaRPr lang="zh-CN" altLang="en-US" sz="3570" spc="-1" dirty="0">
              <a:solidFill>
                <a:srgbClr val="FFFFFF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1247381"/>
            <a:ext cx="6536772" cy="442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小鼹鼠的成长史</a:t>
            </a:r>
          </a:p>
        </p:txBody>
      </p:sp>
      <p:pic>
        <p:nvPicPr>
          <p:cNvPr id="49" name="图片 48"/>
          <p:cNvPicPr/>
          <p:nvPr/>
        </p:nvPicPr>
        <p:blipFill>
          <a:blip r:embed="rId2"/>
          <a:stretch/>
        </p:blipFill>
        <p:spPr>
          <a:xfrm>
            <a:off x="-3600" y="1828800"/>
            <a:ext cx="2381040" cy="3238200"/>
          </a:xfrm>
          <a:prstGeom prst="rect">
            <a:avLst/>
          </a:prstGeom>
          <a:ln>
            <a:noFill/>
          </a:ln>
        </p:spPr>
      </p:pic>
      <p:graphicFrame>
        <p:nvGraphicFramePr>
          <p:cNvPr id="50" name="Table 2"/>
          <p:cNvGraphicFramePr/>
          <p:nvPr/>
        </p:nvGraphicFramePr>
        <p:xfrm>
          <a:off x="2983320" y="2064960"/>
          <a:ext cx="6310440" cy="2973600"/>
        </p:xfrm>
        <a:graphic>
          <a:graphicData uri="http://schemas.openxmlformats.org/drawingml/2006/table">
            <a:tbl>
              <a:tblPr/>
              <a:tblGrid>
                <a:gridCol w="1781280"/>
                <a:gridCol w="1587240"/>
                <a:gridCol w="2941920"/>
              </a:tblGrid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日期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版本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1972/07/19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第一行代码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2008/03/03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?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项目启动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2011/03/16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r56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第一个内测版本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2012/03/28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1.0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第一个正式版本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2015/08/19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1.5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实现自举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2019/09/03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1.13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最新版本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撑起了云服务的半边天</a:t>
            </a:r>
          </a:p>
        </p:txBody>
      </p:sp>
      <p:pic>
        <p:nvPicPr>
          <p:cNvPr id="53" name="图片 52"/>
          <p:cNvPicPr/>
          <p:nvPr/>
        </p:nvPicPr>
        <p:blipFill>
          <a:blip r:embed="rId2"/>
          <a:stretch/>
        </p:blipFill>
        <p:spPr>
          <a:xfrm>
            <a:off x="403560" y="1567080"/>
            <a:ext cx="1828440" cy="1828440"/>
          </a:xfrm>
          <a:prstGeom prst="rect">
            <a:avLst/>
          </a:prstGeom>
          <a:ln>
            <a:noFill/>
          </a:ln>
        </p:spPr>
      </p:pic>
      <p:pic>
        <p:nvPicPr>
          <p:cNvPr id="54" name="图片 53"/>
          <p:cNvPicPr/>
          <p:nvPr/>
        </p:nvPicPr>
        <p:blipFill>
          <a:blip r:embed="rId3"/>
          <a:stretch/>
        </p:blipFill>
        <p:spPr>
          <a:xfrm>
            <a:off x="261360" y="4053960"/>
            <a:ext cx="2116080" cy="792360"/>
          </a:xfrm>
          <a:prstGeom prst="rect">
            <a:avLst/>
          </a:prstGeom>
          <a:ln>
            <a:noFill/>
          </a:ln>
        </p:spPr>
      </p:pic>
      <p:pic>
        <p:nvPicPr>
          <p:cNvPr id="55" name="图片 54"/>
          <p:cNvPicPr/>
          <p:nvPr/>
        </p:nvPicPr>
        <p:blipFill>
          <a:blip r:embed="rId4"/>
          <a:stretch/>
        </p:blipFill>
        <p:spPr>
          <a:xfrm>
            <a:off x="8321040" y="3474720"/>
            <a:ext cx="1040400" cy="1463040"/>
          </a:xfrm>
          <a:prstGeom prst="rect">
            <a:avLst/>
          </a:prstGeom>
          <a:ln>
            <a:noFill/>
          </a:ln>
        </p:spPr>
      </p:pic>
      <p:pic>
        <p:nvPicPr>
          <p:cNvPr id="57" name="图片 56"/>
          <p:cNvPicPr/>
          <p:nvPr/>
        </p:nvPicPr>
        <p:blipFill>
          <a:blip r:embed="rId5"/>
          <a:stretch/>
        </p:blipFill>
        <p:spPr>
          <a:xfrm>
            <a:off x="5760720" y="1920240"/>
            <a:ext cx="1269360" cy="1269360"/>
          </a:xfrm>
          <a:prstGeom prst="rect">
            <a:avLst/>
          </a:prstGeom>
          <a:ln>
            <a:noFill/>
          </a:ln>
        </p:spPr>
      </p:pic>
      <p:pic>
        <p:nvPicPr>
          <p:cNvPr id="58" name="图片 57"/>
          <p:cNvPicPr/>
          <p:nvPr/>
        </p:nvPicPr>
        <p:blipFill>
          <a:blip r:embed="rId6"/>
          <a:stretch/>
        </p:blipFill>
        <p:spPr>
          <a:xfrm>
            <a:off x="7680960" y="2107800"/>
            <a:ext cx="2194560" cy="818280"/>
          </a:xfrm>
          <a:prstGeom prst="rect">
            <a:avLst/>
          </a:prstGeom>
          <a:ln>
            <a:noFill/>
          </a:ln>
        </p:spPr>
      </p:pic>
      <p:pic>
        <p:nvPicPr>
          <p:cNvPr id="59" name="图片 58"/>
          <p:cNvPicPr/>
          <p:nvPr/>
        </p:nvPicPr>
        <p:blipFill>
          <a:blip r:embed="rId7"/>
          <a:stretch/>
        </p:blipFill>
        <p:spPr>
          <a:xfrm>
            <a:off x="3155400" y="1737360"/>
            <a:ext cx="1508040" cy="1463400"/>
          </a:xfrm>
          <a:prstGeom prst="rect">
            <a:avLst/>
          </a:prstGeom>
          <a:ln>
            <a:noFill/>
          </a:ln>
        </p:spPr>
      </p:pic>
      <p:pic>
        <p:nvPicPr>
          <p:cNvPr id="60" name="图片 59"/>
          <p:cNvPicPr/>
          <p:nvPr/>
        </p:nvPicPr>
        <p:blipFill>
          <a:blip r:embed="rId8"/>
          <a:stretch/>
        </p:blipFill>
        <p:spPr>
          <a:xfrm>
            <a:off x="5486400" y="3382560"/>
            <a:ext cx="1920960" cy="1920960"/>
          </a:xfrm>
          <a:prstGeom prst="rect">
            <a:avLst/>
          </a:prstGeom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95" y="3474720"/>
            <a:ext cx="1644649" cy="1644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r>
              <a:t/>
            </a:r>
            <a:br/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面向工程</a:t>
            </a:r>
          </a:p>
        </p:txBody>
      </p:sp>
      <p:sp>
        <p:nvSpPr>
          <p:cNvPr id="62" name="TextShape 2"/>
          <p:cNvSpPr txBox="1"/>
          <p:nvPr/>
        </p:nvSpPr>
        <p:spPr>
          <a:xfrm>
            <a:off x="457200" y="1740960"/>
            <a:ext cx="6400800" cy="310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单元测试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性能分析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健康监控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文档生成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编码风格统一</a:t>
            </a: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latin typeface="Arial"/>
              </a:rPr>
              <a:t>单文件部署</a:t>
            </a:r>
          </a:p>
        </p:txBody>
      </p:sp>
      <p:pic>
        <p:nvPicPr>
          <p:cNvPr id="63" name="图片 62"/>
          <p:cNvPicPr/>
          <p:nvPr/>
        </p:nvPicPr>
        <p:blipFill>
          <a:blip r:embed="rId2"/>
          <a:stretch/>
        </p:blipFill>
        <p:spPr>
          <a:xfrm flipH="1">
            <a:off x="8159760" y="4389120"/>
            <a:ext cx="1920240" cy="1231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优势</a:t>
            </a:r>
          </a:p>
        </p:txBody>
      </p:sp>
      <p:sp>
        <p:nvSpPr>
          <p:cNvPr id="65" name="TextShape 2"/>
          <p:cNvSpPr txBox="1"/>
          <p:nvPr/>
        </p:nvSpPr>
        <p:spPr>
          <a:xfrm>
            <a:off x="457200" y="2011680"/>
            <a:ext cx="6400800" cy="2468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 smtClean="0">
                <a:latin typeface="Arial"/>
              </a:rPr>
              <a:t>抱着粗大腿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特定的历史机遇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上手容易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更少的心智负担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白话goroutine(1)</a:t>
            </a:r>
          </a:p>
        </p:txBody>
      </p:sp>
      <p:pic>
        <p:nvPicPr>
          <p:cNvPr id="67" name="图片 66"/>
          <p:cNvPicPr/>
          <p:nvPr/>
        </p:nvPicPr>
        <p:blipFill>
          <a:blip r:embed="rId2"/>
          <a:stretch/>
        </p:blipFill>
        <p:spPr>
          <a:xfrm>
            <a:off x="1737360" y="1280160"/>
            <a:ext cx="5970960" cy="436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216000"/>
            <a:ext cx="7020000" cy="9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r>
              <a:rPr lang="en-US" sz="3570" b="0" strike="noStrike" spc="-1">
                <a:solidFill>
                  <a:srgbClr val="FFFFFF"/>
                </a:solidFill>
                <a:latin typeface="Arial"/>
              </a:rPr>
              <a:t>白话goroutine(2)</a:t>
            </a:r>
          </a:p>
        </p:txBody>
      </p:sp>
      <p:sp>
        <p:nvSpPr>
          <p:cNvPr id="69" name="TextShape 2"/>
          <p:cNvSpPr txBox="1"/>
          <p:nvPr/>
        </p:nvSpPr>
        <p:spPr>
          <a:xfrm>
            <a:off x="457200" y="1740960"/>
            <a:ext cx="6400800" cy="31053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网吧</a:t>
            </a:r>
            <a:r>
              <a:rPr lang="en-US" sz="2600" b="0" strike="noStrike" spc="-1" dirty="0">
                <a:latin typeface="Arial"/>
              </a:rPr>
              <a:t>: </a:t>
            </a:r>
            <a:r>
              <a:rPr lang="en-US" sz="2600" b="0" strike="noStrike" spc="-1" dirty="0" err="1">
                <a:latin typeface="Arial"/>
              </a:rPr>
              <a:t>一个进程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 smtClean="0">
                <a:latin typeface="Arial"/>
              </a:rPr>
              <a:t>房间</a:t>
            </a:r>
            <a:r>
              <a:rPr lang="en-US" sz="2600" spc="-1" dirty="0" smtClean="0">
                <a:latin typeface="Arial"/>
              </a:rPr>
              <a:t>，</a:t>
            </a:r>
            <a:r>
              <a:rPr lang="zh-CN" altLang="en-US" sz="2600" spc="-1" dirty="0" smtClean="0">
                <a:latin typeface="Arial"/>
              </a:rPr>
              <a:t>游戏机</a:t>
            </a:r>
            <a:r>
              <a:rPr lang="en-US" sz="2600" b="0" strike="noStrike" spc="-1" dirty="0" smtClean="0">
                <a:latin typeface="Arial"/>
              </a:rPr>
              <a:t>: </a:t>
            </a:r>
            <a:r>
              <a:rPr lang="en-US" altLang="zh-CN" sz="2600" spc="-1" dirty="0" err="1"/>
              <a:t>一个线程</a:t>
            </a:r>
            <a:r>
              <a:rPr lang="en-US" altLang="zh-CN" sz="2600" spc="-1" dirty="0"/>
              <a:t>(M</a:t>
            </a:r>
            <a:r>
              <a:rPr lang="en-US" altLang="zh-CN" sz="2600" spc="-1" dirty="0" smtClean="0"/>
              <a:t>)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玩家</a:t>
            </a:r>
            <a:r>
              <a:rPr lang="en-US" sz="2600" b="0" strike="noStrike" spc="-1" dirty="0">
                <a:latin typeface="Arial"/>
              </a:rPr>
              <a:t>: </a:t>
            </a:r>
            <a:r>
              <a:rPr lang="en-US" sz="2600" b="0" strike="noStrike" spc="-1" dirty="0" err="1">
                <a:latin typeface="Arial"/>
              </a:rPr>
              <a:t>Goroutine</a:t>
            </a:r>
            <a:endParaRPr lang="en-US" sz="2600" b="0" strike="noStrike" spc="-1" dirty="0">
              <a:latin typeface="Arial"/>
            </a:endParaRPr>
          </a:p>
          <a:p>
            <a:pPr marL="432000" indent="-324000">
              <a:spcAft>
                <a:spcPts val="114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 err="1">
                <a:latin typeface="Arial"/>
              </a:rPr>
              <a:t>游戏U盘</a:t>
            </a:r>
            <a:r>
              <a:rPr lang="en-US" sz="2600" b="0" strike="noStrike" spc="-1" dirty="0">
                <a:latin typeface="Arial"/>
              </a:rPr>
              <a:t>:  </a:t>
            </a:r>
            <a:r>
              <a:rPr lang="en-US" sz="2600" b="0" strike="noStrike" spc="-1" dirty="0" err="1">
                <a:latin typeface="Arial"/>
              </a:rPr>
              <a:t>Groutine.sched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203</Words>
  <Application>Microsoft Office PowerPoint</Application>
  <PresentationFormat>自定义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DejaVu Sans</vt:lpstr>
      <vt:lpstr>YaHei Consolas Hybrid</vt:lpstr>
      <vt:lpstr>Arial</vt:lpstr>
      <vt:lpstr>Symbol</vt:lpstr>
      <vt:lpstr>Wingdings</vt:lpstr>
      <vt:lpstr>Office Theme</vt:lpstr>
      <vt:lpstr>PowerPoint 演示文稿</vt:lpstr>
      <vt:lpstr>PowerPoint 演示文稿</vt:lpstr>
      <vt:lpstr>作者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Blue</dc:title>
  <dc:subject/>
  <dc:creator/>
  <dc:description/>
  <cp:lastModifiedBy>Windows 用户</cp:lastModifiedBy>
  <cp:revision>46</cp:revision>
  <dcterms:created xsi:type="dcterms:W3CDTF">2019-11-18T14:28:47Z</dcterms:created>
  <dcterms:modified xsi:type="dcterms:W3CDTF">2019-11-26T06:40:59Z</dcterms:modified>
  <dc:language>en-US</dc:language>
</cp:coreProperties>
</file>