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6"/>
  </p:notesMasterIdLst>
  <p:sldIdLst>
    <p:sldId id="257" r:id="rId2"/>
    <p:sldId id="262" r:id="rId3"/>
    <p:sldId id="306" r:id="rId4"/>
    <p:sldId id="307" r:id="rId5"/>
    <p:sldId id="258" r:id="rId6"/>
    <p:sldId id="256" r:id="rId7"/>
    <p:sldId id="308" r:id="rId8"/>
    <p:sldId id="259" r:id="rId9"/>
    <p:sldId id="263" r:id="rId10"/>
    <p:sldId id="264" r:id="rId11"/>
    <p:sldId id="309" r:id="rId12"/>
    <p:sldId id="265" r:id="rId13"/>
    <p:sldId id="266" r:id="rId14"/>
    <p:sldId id="278" r:id="rId15"/>
    <p:sldId id="267" r:id="rId16"/>
    <p:sldId id="286" r:id="rId17"/>
    <p:sldId id="285" r:id="rId18"/>
    <p:sldId id="288" r:id="rId19"/>
    <p:sldId id="289" r:id="rId20"/>
    <p:sldId id="290" r:id="rId21"/>
    <p:sldId id="312" r:id="rId22"/>
    <p:sldId id="279" r:id="rId23"/>
    <p:sldId id="293" r:id="rId24"/>
    <p:sldId id="294" r:id="rId25"/>
    <p:sldId id="304" r:id="rId26"/>
    <p:sldId id="305" r:id="rId27"/>
    <p:sldId id="296" r:id="rId28"/>
    <p:sldId id="297" r:id="rId29"/>
    <p:sldId id="298" r:id="rId30"/>
    <p:sldId id="299" r:id="rId31"/>
    <p:sldId id="300" r:id="rId32"/>
    <p:sldId id="301" r:id="rId33"/>
    <p:sldId id="302" r:id="rId34"/>
    <p:sldId id="310"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C8102E"/>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814" autoAdjust="0"/>
    <p:restoredTop sz="81579" autoAdjust="0"/>
  </p:normalViewPr>
  <p:slideViewPr>
    <p:cSldViewPr>
      <p:cViewPr>
        <p:scale>
          <a:sx n="106" d="100"/>
          <a:sy n="106" d="100"/>
        </p:scale>
        <p:origin x="-1764" y="-1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invertIfNegative val="0"/>
          <c:cat>
            <c:strRef>
              <c:f>Sheet2!$G$1:$G$4</c:f>
              <c:strCache>
                <c:ptCount val="4"/>
                <c:pt idx="0">
                  <c:v>service</c:v>
                </c:pt>
                <c:pt idx="1">
                  <c:v>waiter</c:v>
                </c:pt>
                <c:pt idx="2">
                  <c:v>taste</c:v>
                </c:pt>
                <c:pt idx="3">
                  <c:v>delicious</c:v>
                </c:pt>
              </c:strCache>
            </c:strRef>
          </c:cat>
          <c:val>
            <c:numRef>
              <c:f>Sheet2!$H$1:$H$4</c:f>
              <c:numCache>
                <c:formatCode>General</c:formatCode>
                <c:ptCount val="4"/>
                <c:pt idx="0">
                  <c:v>90</c:v>
                </c:pt>
                <c:pt idx="1">
                  <c:v>81</c:v>
                </c:pt>
                <c:pt idx="2">
                  <c:v>10</c:v>
                </c:pt>
                <c:pt idx="3">
                  <c:v>9</c:v>
                </c:pt>
              </c:numCache>
            </c:numRef>
          </c:val>
          <c:extLst xmlns:c16r2="http://schemas.microsoft.com/office/drawing/2015/06/chart">
            <c:ext xmlns:c16="http://schemas.microsoft.com/office/drawing/2014/chart" uri="{C3380CC4-5D6E-409C-BE32-E72D297353CC}">
              <c16:uniqueId val="{00000000-F600-49AD-8D09-AFDFC9F5FC47}"/>
            </c:ext>
          </c:extLst>
        </c:ser>
        <c:dLbls>
          <c:showLegendKey val="0"/>
          <c:showVal val="0"/>
          <c:showCatName val="0"/>
          <c:showSerName val="0"/>
          <c:showPercent val="0"/>
          <c:showBubbleSize val="0"/>
        </c:dLbls>
        <c:gapWidth val="150"/>
        <c:axId val="18675584"/>
        <c:axId val="68616192"/>
      </c:barChart>
      <c:catAx>
        <c:axId val="18675584"/>
        <c:scaling>
          <c:orientation val="minMax"/>
        </c:scaling>
        <c:delete val="0"/>
        <c:axPos val="b"/>
        <c:title>
          <c:tx>
            <c:rich>
              <a:bodyPr/>
              <a:lstStyle/>
              <a:p>
                <a:pPr>
                  <a:defRPr/>
                </a:pPr>
                <a:r>
                  <a:rPr lang="en-US"/>
                  <a:t>Words</a:t>
                </a:r>
              </a:p>
            </c:rich>
          </c:tx>
          <c:layout/>
          <c:overlay val="0"/>
        </c:title>
        <c:numFmt formatCode="General" sourceLinked="0"/>
        <c:majorTickMark val="out"/>
        <c:minorTickMark val="none"/>
        <c:tickLblPos val="nextTo"/>
        <c:txPr>
          <a:bodyPr/>
          <a:lstStyle/>
          <a:p>
            <a:pPr>
              <a:defRPr sz="1200"/>
            </a:pPr>
            <a:endParaRPr lang="en-US"/>
          </a:p>
        </c:txPr>
        <c:crossAx val="68616192"/>
        <c:crosses val="autoZero"/>
        <c:auto val="1"/>
        <c:lblAlgn val="ctr"/>
        <c:lblOffset val="100"/>
        <c:noMultiLvlLbl val="0"/>
      </c:catAx>
      <c:valAx>
        <c:axId val="68616192"/>
        <c:scaling>
          <c:orientation val="minMax"/>
        </c:scaling>
        <c:delete val="0"/>
        <c:axPos val="l"/>
        <c:title>
          <c:tx>
            <c:rich>
              <a:bodyPr rot="-5400000" vert="horz"/>
              <a:lstStyle/>
              <a:p>
                <a:pPr>
                  <a:defRPr sz="1200"/>
                </a:pPr>
                <a:r>
                  <a:rPr lang="en-US" sz="1200"/>
                  <a:t>Frequency</a:t>
                </a:r>
              </a:p>
            </c:rich>
          </c:tx>
          <c:layout/>
          <c:overlay val="0"/>
        </c:title>
        <c:numFmt formatCode="General" sourceLinked="1"/>
        <c:majorTickMark val="out"/>
        <c:minorTickMark val="none"/>
        <c:tickLblPos val="nextTo"/>
        <c:crossAx val="18675584"/>
        <c:crosses val="autoZero"/>
        <c:crossBetween val="between"/>
      </c:valAx>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B26B28-4E24-4BD8-85E7-15485E36F105}" type="datetimeFigureOut">
              <a:rPr lang="en-US" smtClean="0"/>
              <a:t>4/11/2017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FA020E-B5B7-4F69-A76A-98291E228208}" type="slidenum">
              <a:rPr lang="en-US" smtClean="0"/>
              <a:t>‹#›</a:t>
            </a:fld>
            <a:endParaRPr lang="en-US"/>
          </a:p>
        </p:txBody>
      </p:sp>
    </p:spTree>
    <p:extLst>
      <p:ext uri="{BB962C8B-B14F-4D97-AF65-F5344CB8AC3E}">
        <p14:creationId xmlns:p14="http://schemas.microsoft.com/office/powerpoint/2010/main" val="604746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Good</a:t>
            </a:r>
            <a:r>
              <a:rPr lang="en-US" baseline="0" dirty="0"/>
              <a:t> afternoon, Prof. Meeker, Prof. Wang and Prof. Wu. Thank you very much for being my committee members and attending my final exam. Today the topic of my creative component is </a:t>
            </a:r>
            <a:endParaRPr lang="en-US" dirty="0"/>
          </a:p>
          <a:p>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1</a:t>
            </a:fld>
            <a:endParaRPr lang="en-US"/>
          </a:p>
        </p:txBody>
      </p:sp>
    </p:spTree>
    <p:extLst>
      <p:ext uri="{BB962C8B-B14F-4D97-AF65-F5344CB8AC3E}">
        <p14:creationId xmlns:p14="http://schemas.microsoft.com/office/powerpoint/2010/main" val="15306948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the bag of word model, the sequence of words does not matter, while the n-gram models provide alternatives to consider the local word order, which breaks down the text into a contiguous sequence of n words. The most commonly used n-gram models are bigram and trigram. </a:t>
            </a:r>
            <a:r>
              <a:rPr lang="en-US" sz="1200" kern="1200" dirty="0" smtClean="0">
                <a:solidFill>
                  <a:schemeClr val="tx1"/>
                </a:solidFill>
                <a:effectLst/>
                <a:latin typeface="+mn-lt"/>
                <a:ea typeface="+mn-ea"/>
                <a:cs typeface="+mn-cs"/>
              </a:rPr>
              <a:t>Apparently</a:t>
            </a:r>
            <a:r>
              <a:rPr lang="en-US" sz="1200" kern="1200" baseline="0" dirty="0" smtClean="0">
                <a:solidFill>
                  <a:schemeClr val="tx1"/>
                </a:solidFill>
                <a:effectLst/>
                <a:latin typeface="+mn-lt"/>
                <a:ea typeface="+mn-ea"/>
                <a:cs typeface="+mn-cs"/>
              </a:rPr>
              <a:t> the bigram and trigram could tell us more information than a unigram. </a:t>
            </a:r>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10</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Usually a</a:t>
            </a:r>
            <a:r>
              <a:rPr lang="en-US" sz="1200" kern="1200" baseline="0" dirty="0">
                <a:solidFill>
                  <a:schemeClr val="tx1"/>
                </a:solidFill>
                <a:effectLst/>
                <a:latin typeface="+mn-lt"/>
                <a:ea typeface="+mn-ea"/>
                <a:cs typeface="+mn-cs"/>
              </a:rPr>
              <a:t> document is represented in the context of a corpus. For example, if we consider these two sentences as corpus, then the second sentence as the document. It can be represented as a vector having zeros for the words in dictionary but not in doc. You can image if the corpus is huge and </a:t>
            </a:r>
            <a:r>
              <a:rPr lang="en-US" sz="1200" kern="1200" baseline="0" dirty="0" smtClean="0">
                <a:solidFill>
                  <a:schemeClr val="tx1"/>
                </a:solidFill>
                <a:effectLst/>
                <a:latin typeface="+mn-lt"/>
                <a:ea typeface="+mn-ea"/>
                <a:cs typeface="+mn-cs"/>
              </a:rPr>
              <a:t>this vector will </a:t>
            </a:r>
            <a:r>
              <a:rPr lang="en-US" sz="1200" kern="1200" baseline="0" dirty="0">
                <a:solidFill>
                  <a:schemeClr val="tx1"/>
                </a:solidFill>
                <a:effectLst/>
                <a:latin typeface="+mn-lt"/>
                <a:ea typeface="+mn-ea"/>
                <a:cs typeface="+mn-cs"/>
              </a:rPr>
              <a:t>be a sparse vector having </a:t>
            </a:r>
            <a:r>
              <a:rPr lang="en-US" sz="1200" kern="1200" baseline="0" dirty="0" smtClean="0">
                <a:solidFill>
                  <a:schemeClr val="tx1"/>
                </a:solidFill>
                <a:effectLst/>
                <a:latin typeface="+mn-lt"/>
                <a:ea typeface="+mn-ea"/>
                <a:cs typeface="+mn-cs"/>
              </a:rPr>
              <a:t>lots </a:t>
            </a:r>
            <a:r>
              <a:rPr lang="en-US" sz="1200" kern="1200" baseline="0" dirty="0">
                <a:solidFill>
                  <a:schemeClr val="tx1"/>
                </a:solidFill>
                <a:effectLst/>
                <a:latin typeface="+mn-lt"/>
                <a:ea typeface="+mn-ea"/>
                <a:cs typeface="+mn-cs"/>
              </a:rPr>
              <a:t>of zeros</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11</a:t>
            </a:fld>
            <a:endParaRPr lang="en-US"/>
          </a:p>
        </p:txBody>
      </p:sp>
    </p:spTree>
    <p:extLst>
      <p:ext uri="{BB962C8B-B14F-4D97-AF65-F5344CB8AC3E}">
        <p14:creationId xmlns:p14="http://schemas.microsoft.com/office/powerpoint/2010/main" val="15117657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automatically capture the subject that a document is talking about, in text mining, is called topic extraction. I</a:t>
            </a:r>
            <a:r>
              <a:rPr lang="en-US" sz="1200" baseline="0" dirty="0" smtClean="0"/>
              <a:t>n </a:t>
            </a:r>
            <a:r>
              <a:rPr lang="en-US" sz="1200" baseline="0" dirty="0"/>
              <a:t>text mining, topics are </a:t>
            </a:r>
            <a:r>
              <a:rPr lang="en-US" sz="1200" baseline="0" dirty="0" smtClean="0"/>
              <a:t>practically </a:t>
            </a:r>
            <a:r>
              <a:rPr lang="en-US" sz="1200" dirty="0" smtClean="0"/>
              <a:t>considered </a:t>
            </a:r>
            <a:r>
              <a:rPr lang="en-US" sz="1200" dirty="0"/>
              <a:t>as recurring patterns of co-occurring words in a corpus. </a:t>
            </a:r>
            <a:r>
              <a:rPr lang="en-US" sz="1200" kern="1200" dirty="0">
                <a:solidFill>
                  <a:schemeClr val="tx1"/>
                </a:solidFill>
                <a:effectLst/>
                <a:latin typeface="+mn-lt"/>
                <a:ea typeface="+mn-ea"/>
                <a:cs typeface="+mn-cs"/>
              </a:rPr>
              <a:t>For example, "service" and "waiter" will appear more often in reviews about service, "taste" and "delicious" will appear </a:t>
            </a:r>
            <a:r>
              <a:rPr lang="en-US" sz="1200" kern="1200" dirty="0" smtClean="0">
                <a:solidFill>
                  <a:schemeClr val="tx1"/>
                </a:solidFill>
                <a:effectLst/>
                <a:latin typeface="+mn-lt"/>
                <a:ea typeface="+mn-ea"/>
                <a:cs typeface="+mn-cs"/>
              </a:rPr>
              <a:t>more often</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in </a:t>
            </a:r>
            <a:r>
              <a:rPr lang="en-US" sz="1200" kern="1200" dirty="0">
                <a:solidFill>
                  <a:schemeClr val="tx1"/>
                </a:solidFill>
                <a:effectLst/>
                <a:latin typeface="+mn-lt"/>
                <a:ea typeface="+mn-ea"/>
                <a:cs typeface="+mn-cs"/>
              </a:rPr>
              <a:t>reviews about foods quality. A document typically consists of multiple topics in different </a:t>
            </a:r>
            <a:r>
              <a:rPr lang="en-US" sz="1200" kern="1200" dirty="0" smtClean="0">
                <a:solidFill>
                  <a:schemeClr val="tx1"/>
                </a:solidFill>
                <a:effectLst/>
                <a:latin typeface="+mn-lt"/>
                <a:ea typeface="+mn-ea"/>
                <a:cs typeface="+mn-cs"/>
              </a:rPr>
              <a:t>proportions. </a:t>
            </a:r>
            <a:r>
              <a:rPr lang="en-US" sz="1200" kern="1200" dirty="0">
                <a:solidFill>
                  <a:schemeClr val="tx1"/>
                </a:solidFill>
                <a:effectLst/>
                <a:latin typeface="+mn-lt"/>
                <a:ea typeface="+mn-ea"/>
                <a:cs typeface="+mn-cs"/>
              </a:rPr>
              <a:t>A restaurant review could be considered as 10% about the service and 90% about the food quality, if there are about 9 times more food </a:t>
            </a:r>
            <a:r>
              <a:rPr lang="en-US" sz="1200" kern="1200" dirty="0" smtClean="0">
                <a:solidFill>
                  <a:schemeClr val="tx1"/>
                </a:solidFill>
                <a:effectLst/>
                <a:latin typeface="+mn-lt"/>
                <a:ea typeface="+mn-ea"/>
                <a:cs typeface="+mn-cs"/>
              </a:rPr>
              <a:t>related</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words than service related </a:t>
            </a:r>
            <a:r>
              <a:rPr lang="en-US" sz="1200" kern="1200" dirty="0">
                <a:solidFill>
                  <a:schemeClr val="tx1"/>
                </a:solidFill>
                <a:effectLst/>
                <a:latin typeface="+mn-lt"/>
                <a:ea typeface="+mn-ea"/>
                <a:cs typeface="+mn-cs"/>
              </a:rPr>
              <a:t>words. </a:t>
            </a:r>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12</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One</a:t>
            </a:r>
            <a:r>
              <a:rPr lang="en-US" baseline="0" dirty="0"/>
              <a:t> way to extract the topic is to build generative model. </a:t>
            </a:r>
            <a:r>
              <a:rPr lang="en-US" sz="1200" dirty="0"/>
              <a:t>A model for randomly generating observable text given certain hidden parameter. </a:t>
            </a:r>
            <a:r>
              <a:rPr lang="en-US" sz="1200" dirty="0" smtClean="0"/>
              <a:t>T</a:t>
            </a:r>
            <a:r>
              <a:rPr lang="en-US" sz="1200" baseline="0" dirty="0" smtClean="0"/>
              <a:t>he </a:t>
            </a:r>
            <a:r>
              <a:rPr lang="en-US" sz="1200" baseline="0" dirty="0"/>
              <a:t>simplest one is the unigram model, assuming </a:t>
            </a:r>
            <a:r>
              <a:rPr lang="en-US" sz="1200" dirty="0"/>
              <a:t>that each document is formed by generating each word independently. Probability</a:t>
            </a:r>
            <a:r>
              <a:rPr lang="en-US" sz="1200" baseline="0" dirty="0"/>
              <a:t> of generating a sentence </a:t>
            </a:r>
            <a:r>
              <a:rPr lang="en-US" dirty="0">
                <a:solidFill>
                  <a:srgbClr val="0000CC"/>
                </a:solidFill>
              </a:rPr>
              <a:t>‘It was a great experience’</a:t>
            </a:r>
            <a:r>
              <a:rPr lang="en-US" baseline="0" dirty="0">
                <a:solidFill>
                  <a:srgbClr val="0000CC"/>
                </a:solidFill>
              </a:rPr>
              <a:t> can be calculated by multiplying the probability of each word evaluated based on the entire corpus.</a:t>
            </a:r>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13</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a:t>Latent </a:t>
            </a:r>
            <a:r>
              <a:rPr lang="en-US" sz="1200" b="0" dirty="0" err="1"/>
              <a:t>Dirichlet</a:t>
            </a:r>
            <a:r>
              <a:rPr lang="en-US" sz="1200" b="0" dirty="0"/>
              <a:t> </a:t>
            </a:r>
            <a:r>
              <a:rPr lang="en-US" sz="1200" b="0" dirty="0" smtClean="0"/>
              <a:t>Allocation</a:t>
            </a:r>
            <a:r>
              <a:rPr lang="en-US" sz="1200" b="0" baseline="0" dirty="0" smtClean="0"/>
              <a:t> model, the LDA</a:t>
            </a:r>
            <a:r>
              <a:rPr lang="en-US" sz="1200" b="0" dirty="0" smtClean="0"/>
              <a:t>,</a:t>
            </a:r>
            <a:r>
              <a:rPr lang="en-US" sz="1200" b="0" baseline="0" dirty="0" smtClean="0"/>
              <a:t> </a:t>
            </a:r>
            <a:r>
              <a:rPr lang="en-US" sz="1200" b="0" baseline="0" dirty="0"/>
              <a:t>is a widely used generative model for topic extraction. It was introduced in 2003, </a:t>
            </a:r>
            <a:r>
              <a:rPr lang="en-US" sz="1200" b="0" dirty="0"/>
              <a:t>Assume one document could consist of multiple topics,</a:t>
            </a:r>
            <a:r>
              <a:rPr lang="en-US" sz="1200" b="0" baseline="0" dirty="0"/>
              <a:t> it employs a t</a:t>
            </a:r>
            <a:r>
              <a:rPr lang="en-US" sz="1200" b="0" dirty="0"/>
              <a:t>hree level Bayesian hierarchical model. One document can</a:t>
            </a:r>
            <a:r>
              <a:rPr lang="en-US" sz="1200" b="0" baseline="0" dirty="0"/>
              <a:t> have multiple topics. And each topic is essentially a word </a:t>
            </a:r>
            <a:r>
              <a:rPr lang="en-US" sz="1200" b="0" baseline="0" dirty="0" smtClean="0"/>
              <a:t>distribution over the entire dictionary</a:t>
            </a:r>
            <a:endParaRPr lang="en-US" sz="1200" b="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r>
              <a:rPr lang="en-US" sz="1200" b="1" baseline="0" dirty="0"/>
              <a:t> </a:t>
            </a:r>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14</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process </a:t>
                </a:r>
                <a:r>
                  <a:rPr lang="en-US" dirty="0" smtClean="0"/>
                  <a:t>for LDA </a:t>
                </a:r>
                <a:r>
                  <a:rPr lang="en-US" dirty="0"/>
                  <a:t>to generate</a:t>
                </a:r>
                <a:r>
                  <a:rPr lang="en-US" baseline="0" dirty="0"/>
                  <a:t> a corpus is like this. First to initiate a fixed number of topics K, this is the major parameter for LDA . To generate a </a:t>
                </a:r>
                <a:r>
                  <a:rPr lang="en-US" sz="1200" dirty="0"/>
                  <a:t>word </a:t>
                </a:r>
                <a14:m>
                  <m:oMath xmlns:m="http://schemas.openxmlformats.org/officeDocument/2006/math">
                    <m:sSub>
                      <m:sSubPr>
                        <m:ctrlPr>
                          <a:rPr lang="en-US" sz="1200" i="1">
                            <a:latin typeface="Cambria Math"/>
                          </a:rPr>
                        </m:ctrlPr>
                      </m:sSubPr>
                      <m:e>
                        <m:r>
                          <a:rPr lang="en-US" sz="1200" b="0" i="1" smtClean="0">
                            <a:latin typeface="Cambria Math"/>
                          </a:rPr>
                          <m:t>𝑤</m:t>
                        </m:r>
                      </m:e>
                      <m:sub>
                        <m:r>
                          <a:rPr lang="en-US" sz="1200" b="0" i="1" smtClean="0">
                            <a:latin typeface="Cambria Math" panose="02040503050406030204" pitchFamily="18" charset="0"/>
                          </a:rPr>
                          <m:t>𝑗</m:t>
                        </m:r>
                        <m:r>
                          <a:rPr lang="en-US" sz="1200" i="1">
                            <a:latin typeface="Cambria Math"/>
                          </a:rPr>
                          <m:t>, </m:t>
                        </m:r>
                        <m:r>
                          <a:rPr lang="en-US" sz="1200" b="0" i="1" smtClean="0">
                            <a:latin typeface="Cambria Math" panose="02040503050406030204" pitchFamily="18" charset="0"/>
                          </a:rPr>
                          <m:t>𝑘</m:t>
                        </m:r>
                      </m:sub>
                    </m:sSub>
                  </m:oMath>
                </a14:m>
                <a:r>
                  <a:rPr lang="en-US" sz="1200" dirty="0"/>
                  <a:t> in document </a:t>
                </a:r>
                <a14:m>
                  <m:oMath xmlns:m="http://schemas.openxmlformats.org/officeDocument/2006/math">
                    <m:r>
                      <a:rPr lang="en-US" sz="1200" b="0" i="1" smtClean="0">
                        <a:latin typeface="Cambria Math" panose="02040503050406030204" pitchFamily="18" charset="0"/>
                      </a:rPr>
                      <m:t>𝑗</m:t>
                    </m:r>
                  </m:oMath>
                </a14:m>
                <a:r>
                  <a:rPr lang="en-US" sz="1200" dirty="0"/>
                  <a:t> , position </a:t>
                </a:r>
                <a14:m>
                  <m:oMath xmlns:m="http://schemas.openxmlformats.org/officeDocument/2006/math">
                    <m:r>
                      <a:rPr lang="en-US" sz="1200" b="0" i="1" smtClean="0">
                        <a:latin typeface="Cambria Math" panose="02040503050406030204" pitchFamily="18" charset="0"/>
                      </a:rPr>
                      <m:t>𝑘</m:t>
                    </m:r>
                  </m:oMath>
                </a14:m>
                <a:r>
                  <a:rPr lang="en-US" baseline="0" dirty="0"/>
                  <a:t>, firstly assume each word is generated by one topic, and then its topic follow a multinomial distribution with one draw. Its parameter theta j is topic probability in the document j.  </a:t>
                </a:r>
                <a:endParaRPr lang="en-US"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process LDA to generate</a:t>
                </a:r>
                <a:r>
                  <a:rPr lang="en-US" baseline="0" dirty="0"/>
                  <a:t> a corpus is like this. First to initiate a fixed number of topics K, this is the major parameter for LDA . To generate a </a:t>
                </a:r>
                <a:r>
                  <a:rPr lang="en-US" sz="1200" dirty="0"/>
                  <a:t>word </a:t>
                </a:r>
                <a:r>
                  <a:rPr lang="en-US" sz="1200" b="0" i="0">
                    <a:latin typeface="Cambria Math"/>
                  </a:rPr>
                  <a:t>𝑤</a:t>
                </a:r>
                <a:r>
                  <a:rPr lang="en-US" sz="1200" b="0" i="0">
                    <a:latin typeface="Cambria Math" panose="02040503050406030204" pitchFamily="18" charset="0"/>
                  </a:rPr>
                  <a:t>_(𝑗</a:t>
                </a:r>
                <a:r>
                  <a:rPr lang="en-US" sz="1200" i="0">
                    <a:latin typeface="Cambria Math"/>
                  </a:rPr>
                  <a:t>, </a:t>
                </a:r>
                <a:r>
                  <a:rPr lang="en-US" sz="1200" b="0" i="0">
                    <a:latin typeface="Cambria Math" panose="02040503050406030204" pitchFamily="18" charset="0"/>
                  </a:rPr>
                  <a:t>𝑘)</a:t>
                </a:r>
                <a:r>
                  <a:rPr lang="en-US" sz="1200" dirty="0"/>
                  <a:t> in document </a:t>
                </a:r>
                <a:r>
                  <a:rPr lang="en-US" sz="1200" b="0" i="0">
                    <a:latin typeface="Cambria Math" panose="02040503050406030204" pitchFamily="18" charset="0"/>
                  </a:rPr>
                  <a:t>𝑗</a:t>
                </a:r>
                <a:r>
                  <a:rPr lang="en-US" sz="1200" dirty="0"/>
                  <a:t> , position </a:t>
                </a:r>
                <a:r>
                  <a:rPr lang="en-US" sz="1200" b="0" i="0">
                    <a:latin typeface="Cambria Math" panose="02040503050406030204" pitchFamily="18" charset="0"/>
                  </a:rPr>
                  <a:t>𝑘</a:t>
                </a:r>
                <a:r>
                  <a:rPr lang="en-US" baseline="0" dirty="0"/>
                  <a:t>, firstly assume each word is generated by one topic, and then its topic follow a multinomial distribution with one draw. Its parameter theta j is topic probability in the document j.  </a:t>
                </a:r>
                <a:endParaRPr lang="en-US" dirty="0"/>
              </a:p>
            </p:txBody>
          </p:sp>
        </mc:Fallback>
      </mc:AlternateContent>
      <p:sp>
        <p:nvSpPr>
          <p:cNvPr id="4" name="Slide Number Placeholder 3"/>
          <p:cNvSpPr>
            <a:spLocks noGrp="1"/>
          </p:cNvSpPr>
          <p:nvPr>
            <p:ph type="sldNum" sz="quarter" idx="10"/>
          </p:nvPr>
        </p:nvSpPr>
        <p:spPr/>
        <p:txBody>
          <a:bodyPr/>
          <a:lstStyle/>
          <a:p>
            <a:fld id="{08FA020E-B5B7-4F69-A76A-98291E228208}" type="slidenum">
              <a:rPr lang="en-US" smtClean="0"/>
              <a:t>15</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a:t>
            </a:r>
            <a:r>
              <a:rPr lang="en-US" dirty="0" smtClean="0"/>
              <a:t>choosing</a:t>
            </a:r>
            <a:r>
              <a:rPr lang="en-US" baseline="0" dirty="0" smtClean="0"/>
              <a:t> a </a:t>
            </a:r>
            <a:r>
              <a:rPr lang="en-US" baseline="0" dirty="0"/>
              <a:t>topic, for example, topic i, then word can be drawn from the word distribution of topic i, which is a multinomial distribution with one draw, the parameter of which is the word probability in topic i. </a:t>
            </a:r>
            <a:r>
              <a:rPr lang="en-US" baseline="0" dirty="0" smtClean="0"/>
              <a:t>The V here is the size of dictionary</a:t>
            </a:r>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16</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17</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then follow</a:t>
            </a:r>
            <a:r>
              <a:rPr lang="en-US" baseline="0" dirty="0"/>
              <a:t> the same assumption we mentioned before, assume all the words are generated independently, then the total probability </a:t>
            </a:r>
            <a:r>
              <a:rPr lang="en-US" sz="1200" dirty="0"/>
              <a:t>to generate all the words in all documents in a text corpus is like</a:t>
            </a:r>
            <a:r>
              <a:rPr lang="en-US" sz="1200" baseline="0" dirty="0"/>
              <a:t> this equation. We see this part of equation is for the word level, and then document level, in the end is the topic level. We can see this equation is based on two parameters, vector alpha and </a:t>
            </a:r>
            <a:r>
              <a:rPr lang="en-US" sz="1200" baseline="0" dirty="0" err="1"/>
              <a:t>metrix</a:t>
            </a:r>
            <a:r>
              <a:rPr lang="en-US" sz="1200" baseline="0" dirty="0"/>
              <a:t> beta, they can be estimated using the expectation maximization method. </a:t>
            </a:r>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18</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After we get the alpha</a:t>
                </a:r>
                <a:r>
                  <a:rPr lang="en-US" baseline="0" dirty="0"/>
                  <a:t> and beta, we can further estimate the </a:t>
                </a:r>
                <a:r>
                  <a:rPr lang="en-US" sz="1200" dirty="0"/>
                  <a:t>Word probabilities </a:t>
                </a:r>
                <a14:m>
                  <m:oMath xmlns:m="http://schemas.openxmlformats.org/officeDocument/2006/math">
                    <m:r>
                      <a:rPr lang="en-US" sz="1200" b="1" i="1">
                        <a:latin typeface="Cambria Math"/>
                      </a:rPr>
                      <m:t>𝒑</m:t>
                    </m:r>
                    <m:r>
                      <a:rPr lang="en-US" sz="1200" b="1" i="1">
                        <a:latin typeface="Cambria Math"/>
                      </a:rPr>
                      <m:t> </m:t>
                    </m:r>
                  </m:oMath>
                </a14:m>
                <a:r>
                  <a:rPr lang="en-US" sz="1200" dirty="0"/>
                  <a:t>over entire dictionary for each topic, for</a:t>
                </a:r>
                <a:r>
                  <a:rPr lang="en-US" sz="1200" baseline="0" dirty="0"/>
                  <a:t> example, here we have a corpus containing 19175 distinct words, one of the topics extracted contains 384 words with non-zero probabilities. It is a pretty long vector, so usually only the first 10 probable words will be displayed, in this case, they accounts for 26% of total frequency. And also for each document, the proportion of each topic can be derived. </a:t>
                </a:r>
                <a:r>
                  <a:rPr lang="en-US" sz="1200" baseline="0" dirty="0" smtClean="0"/>
                  <a:t>As we mentioned before a document can contain 10% of topic 1 and 90% of topic 2</a:t>
                </a:r>
                <a:endParaRPr lang="en-US" sz="1200" b="1" dirty="0"/>
              </a:p>
              <a:p>
                <a:endParaRPr lang="en-US"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After we get the alpha</a:t>
                </a:r>
                <a:r>
                  <a:rPr lang="en-US" baseline="0" dirty="0"/>
                  <a:t> and beta, we can further estimate the </a:t>
                </a:r>
                <a:r>
                  <a:rPr lang="en-US" sz="1200" dirty="0"/>
                  <a:t>Word probabilities </a:t>
                </a:r>
                <a:r>
                  <a:rPr lang="en-US" sz="1200" b="1" i="0">
                    <a:latin typeface="Cambria Math"/>
                  </a:rPr>
                  <a:t>𝒑 </a:t>
                </a:r>
                <a:r>
                  <a:rPr lang="en-US" sz="1200" dirty="0"/>
                  <a:t>over entire dictionary for each topic, for</a:t>
                </a:r>
                <a:r>
                  <a:rPr lang="en-US" sz="1200" baseline="0" dirty="0"/>
                  <a:t> example, here we have a corpus containing 19175 distinct words, one of the topics extracted contains 384 words with non-zero probabilities. It is a pretty long vector, so usually only the first 10 probable words will be displayed, in this case, they accounts for 26% of total frequency. And also for each document, the proportion of each topic can be derived. </a:t>
                </a:r>
                <a:endParaRPr lang="en-US" sz="1200" b="1" dirty="0"/>
              </a:p>
              <a:p>
                <a:endParaRPr lang="en-US" dirty="0"/>
              </a:p>
            </p:txBody>
          </p:sp>
        </mc:Fallback>
      </mc:AlternateContent>
      <p:sp>
        <p:nvSpPr>
          <p:cNvPr id="4" name="Slide Number Placeholder 3"/>
          <p:cNvSpPr>
            <a:spLocks noGrp="1"/>
          </p:cNvSpPr>
          <p:nvPr>
            <p:ph type="sldNum" sz="quarter" idx="10"/>
          </p:nvPr>
        </p:nvSpPr>
        <p:spPr/>
        <p:txBody>
          <a:bodyPr/>
          <a:lstStyle/>
          <a:p>
            <a:fld id="{08FA020E-B5B7-4F69-A76A-98291E228208}" type="slidenum">
              <a:rPr lang="en-US" smtClean="0"/>
              <a:t>19</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a:t>
            </a:r>
            <a:r>
              <a:rPr lang="en-US" baseline="0" dirty="0"/>
              <a:t> me introduce myself a little bit. I received my PhD degree in Materials Science and Engineering in 2011. My PhD study involves data-driven design of materials and experimental validation, that is when I become interested in the statistics. Currently I am working with Capital One Home Loan department in the Dallas area. Right now I am a principal data analyst to support loan origination, customer experience and compliance. In my daily work I dealt with a lot of structured data from the database. On the same time we also have a lot of unstructured data, like customer views and loan processing notes. How to utilize these data efficiently, that is the reason I am interested in text mining and want to do further study in this area. </a:t>
            </a:r>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2</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(15mins) While</a:t>
            </a:r>
            <a:r>
              <a:rPr lang="en-US" baseline="0" dirty="0" smtClean="0"/>
              <a:t> </a:t>
            </a:r>
            <a:r>
              <a:rPr lang="en-US" baseline="0" dirty="0"/>
              <a:t>topic modeling focus on the meaning of text, sentiment analysis try to measure the reviewers’ sentimental polarity and intensity. The most obvious indictors in the text are the positive and negative words. Such as …. </a:t>
            </a:r>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20</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(15mins) While</a:t>
            </a:r>
            <a:r>
              <a:rPr lang="en-US" baseline="0" dirty="0" smtClean="0"/>
              <a:t> </a:t>
            </a:r>
            <a:r>
              <a:rPr lang="en-US" baseline="0" dirty="0"/>
              <a:t>topic modeling focus on the meaning of text, sentiment analysis try to measure the reviewers’ sentimental polarity and intensity. The most obvious indictors in the text are the positive and negative words. Such as …. </a:t>
            </a:r>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21</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dataset in this project was taken from Yelp data</a:t>
            </a:r>
            <a:r>
              <a:rPr lang="en-US" sz="1200" kern="1200" baseline="0" dirty="0" smtClean="0">
                <a:solidFill>
                  <a:schemeClr val="tx1"/>
                </a:solidFill>
                <a:effectLst/>
                <a:latin typeface="+mn-lt"/>
                <a:ea typeface="+mn-ea"/>
                <a:cs typeface="+mn-cs"/>
              </a:rPr>
              <a:t> challenge, which i</a:t>
            </a:r>
            <a:r>
              <a:rPr lang="en-US" sz="1200" kern="1200" dirty="0" smtClean="0">
                <a:solidFill>
                  <a:schemeClr val="tx1"/>
                </a:solidFill>
                <a:effectLst/>
                <a:latin typeface="+mn-lt"/>
                <a:ea typeface="+mn-ea"/>
                <a:cs typeface="+mn-cs"/>
              </a:rPr>
              <a:t>ncludes restaurants, shopping centers, super markets, home services, and other</a:t>
            </a:r>
            <a:r>
              <a:rPr lang="en-US" sz="1200" kern="1200" baseline="0" dirty="0" smtClean="0">
                <a:solidFill>
                  <a:schemeClr val="tx1"/>
                </a:solidFill>
                <a:effectLst/>
                <a:latin typeface="+mn-lt"/>
                <a:ea typeface="+mn-ea"/>
                <a:cs typeface="+mn-cs"/>
              </a:rPr>
              <a:t> local businesses</a:t>
            </a:r>
            <a:r>
              <a:rPr lang="en-US" sz="1200" kern="1200" dirty="0" smtClean="0">
                <a:solidFill>
                  <a:schemeClr val="tx1"/>
                </a:solidFill>
                <a:effectLst/>
                <a:latin typeface="+mn-lt"/>
                <a:ea typeface="+mn-ea"/>
                <a:cs typeface="+mn-cs"/>
              </a:rPr>
              <a:t>. The restaurant category is the largest group and accounts for around 25% of population. The data for restaurants around university of Illinois, Champaign and Urbane (UIUC), about 300 business and 11205 reviews, were studied in this research. Because</a:t>
            </a:r>
            <a:r>
              <a:rPr lang="en-US" sz="1200" kern="1200" baseline="0" dirty="0" smtClean="0">
                <a:solidFill>
                  <a:schemeClr val="tx1"/>
                </a:solidFill>
                <a:effectLst/>
                <a:latin typeface="+mn-lt"/>
                <a:ea typeface="+mn-ea"/>
                <a:cs typeface="+mn-cs"/>
              </a:rPr>
              <a:t> I intend to only use the review text, so only these four fields were used from dataset.</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22</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reviews were rated from 1 to 5, while the overall rating for a business is rounded to every 0.5. The rating distribution among reviews and restaurants are shown in Figure 5, indicating that customers generally leave positive reviews. This figure shows the relationship between the lengths of the review text against the average rating for reviews of that particular length. The plot indicates that there is a steady decrease in the average rating as the number of words increases. The variation in average rating for similar length is found to be extremely high as the length increases, especially beyond 500, when compared to lower to middle lengths.  It seems that reviewer giving extremely high or low ratings tend to write longer reviews to justify their ratings.</a:t>
            </a:r>
          </a:p>
          <a:p>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23</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following data preprocessing</a:t>
            </a:r>
            <a:r>
              <a:rPr lang="en-US" baseline="0" dirty="0" smtClean="0"/>
              <a:t> steps were performed on the review text before analysis. </a:t>
            </a:r>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24</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25</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26</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Sentimental polarity of customers was evaluated based on a [-1,1] scale; where -1 represent absolute negative, 0 as neutral and 1 means positive. </a:t>
            </a:r>
          </a:p>
          <a:p>
            <a:r>
              <a:rPr lang="en-US" sz="1200" dirty="0" smtClean="0"/>
              <a:t>The polarity score of each sentence was derived using VADER approach. </a:t>
            </a:r>
          </a:p>
          <a:p>
            <a:r>
              <a:rPr lang="en-US" sz="1200" dirty="0" smtClean="0"/>
              <a:t>The polarity score of each review is derived by averaging of polarity scores of sentences. </a:t>
            </a:r>
          </a:p>
          <a:p>
            <a:r>
              <a:rPr lang="en-US" dirty="0" smtClean="0"/>
              <a:t>Distributions of sentiment polarity</a:t>
            </a:r>
            <a:r>
              <a:rPr lang="en-US" baseline="0" dirty="0" smtClean="0"/>
              <a:t> score for a single review </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27</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28</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Compared</a:t>
            </a:r>
            <a:r>
              <a:rPr lang="en-US" baseline="0" dirty="0" smtClean="0"/>
              <a:t> to simple linear regression, Lasso </a:t>
            </a:r>
            <a:r>
              <a:rPr lang="en-US" baseline="0" dirty="0" smtClean="0">
                <a:solidFill>
                  <a:srgbClr val="FF0000"/>
                </a:solidFill>
              </a:rPr>
              <a:t>(l</a:t>
            </a:r>
            <a:r>
              <a:rPr lang="en-US" sz="1200" b="1" i="0" kern="1200" dirty="0" smtClean="0">
                <a:solidFill>
                  <a:schemeClr val="tx1"/>
                </a:solidFill>
                <a:effectLst/>
                <a:latin typeface="+mn-lt"/>
                <a:ea typeface="+mn-ea"/>
                <a:cs typeface="+mn-cs"/>
              </a:rPr>
              <a:t>east absolute shrinkage and selection operator))</a:t>
            </a:r>
            <a:r>
              <a:rPr lang="en-US" baseline="0" dirty="0" smtClean="0"/>
              <a:t> has better performance in reducing the overfitting and better interpretation in the regression model. </a:t>
            </a:r>
            <a:r>
              <a:rPr lang="en-US" sz="1200" b="0" i="0" kern="1200" dirty="0" smtClean="0">
                <a:solidFill>
                  <a:schemeClr val="tx1"/>
                </a:solidFill>
                <a:effectLst/>
                <a:latin typeface="+mn-lt"/>
                <a:ea typeface="+mn-ea"/>
                <a:cs typeface="+mn-cs"/>
              </a:rPr>
              <a:t>Lasso actually forces the sum of the absolute value of the regression coefficients to be less than a fixed value, which forces certain coefficients to be set to zero, effectively choosing a simpler model that does not include those coefficients. </a:t>
            </a:r>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29</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3</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Random Forest model allows evaluating the relative importance of variables in the model building. Figure 8 shows the 50 most important features. It could be found that the most important attribute is the derived sentiment polarity score, while the length of review is the second. The rest of the important features are the topics derived from LDA approaches. Although LDA derived topics are harder to interpret, it is obvious that they capture more useful information than the bigram and trigram phrases. Based on above observation, most influential variables for review rating are sentimental intensity extracted by VADER model, the review length and Topic models extracted by LDA. Although the calcification approach can provide slightly better performance than the regression approach, regression can provide more detailed predictions. More detailed model tuning should be done in the future. </a:t>
            </a:r>
          </a:p>
          <a:p>
            <a:endParaRPr lang="en-US" dirty="0" smtClean="0"/>
          </a:p>
          <a:p>
            <a:endParaRPr lang="en-US" dirty="0" smtClean="0"/>
          </a:p>
          <a:p>
            <a:endParaRPr lang="en-US" dirty="0" smtClean="0"/>
          </a:p>
          <a:p>
            <a:endParaRPr lang="en-US" dirty="0" smtClean="0"/>
          </a:p>
          <a:p>
            <a:r>
              <a:rPr lang="en-US" dirty="0" smtClean="0"/>
              <a:t>Random</a:t>
            </a:r>
            <a:r>
              <a:rPr lang="en-US" baseline="0" dirty="0" smtClean="0"/>
              <a:t> Forrest model, is a tree based ensemble learning model, using the bootstrap aggregating or bagging method. </a:t>
            </a:r>
          </a:p>
          <a:p>
            <a:endParaRPr lang="en-US" baseline="0" dirty="0" smtClean="0"/>
          </a:p>
          <a:p>
            <a:r>
              <a:rPr lang="en-US" baseline="0" dirty="0" smtClean="0"/>
              <a:t>It build multiple trees on the same time and then determine the final result using the votes from different trees. </a:t>
            </a:r>
          </a:p>
          <a:p>
            <a:endParaRPr lang="en-US" baseline="0" dirty="0" smtClean="0"/>
          </a:p>
          <a:p>
            <a:r>
              <a:rPr lang="en-US" baseline="0" dirty="0" smtClean="0"/>
              <a:t>For the development of each tree, firstly it will select a random sample with replacement in the training dataset, and then randomly select a subset of variables to build the tree. </a:t>
            </a:r>
          </a:p>
          <a:p>
            <a:endParaRPr lang="en-US" baseline="0" dirty="0" smtClean="0"/>
          </a:p>
          <a:p>
            <a:r>
              <a:rPr lang="en-US" baseline="0" dirty="0" smtClean="0"/>
              <a:t>Compared by simple tree model, random </a:t>
            </a:r>
            <a:r>
              <a:rPr lang="en-US" baseline="0" dirty="0" err="1" smtClean="0"/>
              <a:t>forrest</a:t>
            </a:r>
            <a:r>
              <a:rPr lang="en-US" baseline="0" dirty="0" smtClean="0"/>
              <a:t> has much higher </a:t>
            </a:r>
            <a:r>
              <a:rPr lang="en-US" baseline="0" dirty="0" err="1" smtClean="0"/>
              <a:t>accurancy</a:t>
            </a:r>
            <a:r>
              <a:rPr lang="en-US" baseline="0" dirty="0" smtClean="0"/>
              <a:t> and much better control for the over fitting</a:t>
            </a:r>
            <a:endParaRPr lang="en-US" dirty="0" smtClean="0"/>
          </a:p>
        </p:txBody>
      </p:sp>
      <p:sp>
        <p:nvSpPr>
          <p:cNvPr id="4" name="Slide Number Placeholder 3"/>
          <p:cNvSpPr>
            <a:spLocks noGrp="1"/>
          </p:cNvSpPr>
          <p:nvPr>
            <p:ph type="sldNum" sz="quarter" idx="10"/>
          </p:nvPr>
        </p:nvSpPr>
        <p:spPr/>
        <p:txBody>
          <a:bodyPr/>
          <a:lstStyle/>
          <a:p>
            <a:fld id="{08FA020E-B5B7-4F69-A76A-98291E228208}" type="slidenum">
              <a:rPr lang="en-US" smtClean="0"/>
              <a:t>30</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The performance of 3-class classification model is evaluated using the metric of accuracy.</a:t>
            </a:r>
            <a:r>
              <a:rPr lang="en-US" sz="1200" baseline="0" dirty="0" smtClean="0"/>
              <a:t> The best model actually is logistic regression. </a:t>
            </a:r>
            <a:r>
              <a:rPr lang="en-US" sz="1200" kern="1200" dirty="0" smtClean="0">
                <a:solidFill>
                  <a:schemeClr val="tx1"/>
                </a:solidFill>
                <a:effectLst/>
                <a:latin typeface="+mn-lt"/>
                <a:ea typeface="+mn-ea"/>
                <a:cs typeface="+mn-cs"/>
              </a:rPr>
              <a:t>As Python </a:t>
            </a:r>
            <a:r>
              <a:rPr lang="en-US" sz="1200" kern="1200" dirty="0" err="1" smtClean="0">
                <a:solidFill>
                  <a:schemeClr val="tx1"/>
                </a:solidFill>
                <a:effectLst/>
                <a:latin typeface="+mn-lt"/>
                <a:ea typeface="+mn-ea"/>
                <a:cs typeface="+mn-cs"/>
              </a:rPr>
              <a:t>Scikit</a:t>
            </a:r>
            <a:r>
              <a:rPr lang="en-US" sz="1200" kern="1200" dirty="0" smtClean="0">
                <a:solidFill>
                  <a:schemeClr val="tx1"/>
                </a:solidFill>
                <a:effectLst/>
                <a:latin typeface="+mn-lt"/>
                <a:ea typeface="+mn-ea"/>
                <a:cs typeface="+mn-cs"/>
              </a:rPr>
              <a:t>-learn package does not provide a variable importance or significance test for logistical regression, the variable importance was evaluated using the Random Forest classification model, which offered second highest model performance. This figure shows the 50 most important variables in the random </a:t>
            </a:r>
            <a:r>
              <a:rPr lang="en-US" sz="1200" kern="1200" dirty="0" err="1" smtClean="0">
                <a:solidFill>
                  <a:schemeClr val="tx1"/>
                </a:solidFill>
                <a:effectLst/>
                <a:latin typeface="+mn-lt"/>
                <a:ea typeface="+mn-ea"/>
                <a:cs typeface="+mn-cs"/>
              </a:rPr>
              <a:t>forrest</a:t>
            </a:r>
            <a:r>
              <a:rPr lang="en-US" sz="1200" kern="1200" dirty="0" smtClean="0">
                <a:solidFill>
                  <a:schemeClr val="tx1"/>
                </a:solidFill>
                <a:effectLst/>
                <a:latin typeface="+mn-lt"/>
                <a:ea typeface="+mn-ea"/>
                <a:cs typeface="+mn-cs"/>
              </a:rPr>
              <a:t> classification model, which confirmed the observation that topics extracted from LDA models provides more information than the bigram and unigram phrases. </a:t>
            </a:r>
          </a:p>
          <a:p>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31</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LDA extracted topics provide more comprehensive information than the unigram and trigram phrases and can be used as a text dimension reduction techniques. However, the LDA topics as word distributions are generally difficult to interpret. With the bigram and trigram phrases extracted, a visualization tool was built using Python as data engine and Tableau as visualization platform</a:t>
            </a:r>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32</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33</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4</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 can find</a:t>
            </a:r>
            <a:r>
              <a:rPr lang="en-US" baseline="0" dirty="0"/>
              <a:t> lots of review website on the internet. For example, the Yelp review for restaurant and foods, trip advisor for attractions and hotels, IMDB for the movie and TV drama, and almost all the online shopping site allow previous customers to leave reviews. Compared to traditional review magazine, the online customer review </a:t>
            </a:r>
            <a:r>
              <a:rPr lang="en-US" sz="1200" dirty="0">
                <a:latin typeface="+mn-lt"/>
              </a:rPr>
              <a:t>provide much larger review coverage and convenient access for potential customers</a:t>
            </a:r>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5</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On the</a:t>
            </a:r>
            <a:r>
              <a:rPr lang="en-US" baseline="0" dirty="0"/>
              <a:t> other hand, </a:t>
            </a:r>
            <a:r>
              <a:rPr lang="en-US" sz="1200" dirty="0"/>
              <a:t>Online customer reviews have tremendous impacts on the customer</a:t>
            </a:r>
            <a:r>
              <a:rPr lang="en-US" sz="1200" baseline="0" dirty="0"/>
              <a:t> behavior and then the</a:t>
            </a:r>
            <a:r>
              <a:rPr lang="en-US" sz="1200" dirty="0"/>
              <a:t> reputation and revenue of products and local businesses. According to a recent</a:t>
            </a:r>
            <a:r>
              <a:rPr lang="en-US" sz="1200" baseline="0" dirty="0"/>
              <a:t> survey, 38% of Yelp user frequently made purchase after their Yelp visit. </a:t>
            </a:r>
            <a:r>
              <a:rPr lang="en-US" sz="1200" dirty="0"/>
              <a:t>San Francisco metropolitan area,   a Yelp rating increase from </a:t>
            </a:r>
            <a:r>
              <a:rPr lang="en-US" sz="1200" b="1" dirty="0">
                <a:solidFill>
                  <a:srgbClr val="FF0000"/>
                </a:solidFill>
              </a:rPr>
              <a:t>3.5 to 4 </a:t>
            </a:r>
            <a:r>
              <a:rPr lang="en-US" sz="1200" dirty="0"/>
              <a:t>can cause restaurants to sell out table reservations </a:t>
            </a:r>
            <a:r>
              <a:rPr lang="en-US" sz="1200" b="1" dirty="0">
                <a:solidFill>
                  <a:srgbClr val="FF0000"/>
                </a:solidFill>
              </a:rPr>
              <a:t>19%</a:t>
            </a:r>
            <a:r>
              <a:rPr lang="en-US" sz="1200" dirty="0"/>
              <a:t> more frequently; Another study in the Seattle area found that  a one-star increase in Yelp rating leads to a </a:t>
            </a:r>
            <a:r>
              <a:rPr lang="en-US" sz="1200" b="1" dirty="0">
                <a:solidFill>
                  <a:srgbClr val="FF0000"/>
                </a:solidFill>
              </a:rPr>
              <a:t>5 to 9 percent increase </a:t>
            </a:r>
            <a:r>
              <a:rPr lang="en-US" sz="1200" dirty="0"/>
              <a:t>in revenue for non-chain  restaurants  and an increasing Yelp coverage to the local market actually can cause a market share decline for the chain restaurants;</a:t>
            </a:r>
            <a:endParaRPr lang="en-US" sz="1200" baseline="0" dirty="0"/>
          </a:p>
          <a:p>
            <a:r>
              <a:rPr lang="en-US" sz="1200" baseline="0" dirty="0"/>
              <a:t>Therefore how to analyze the customer reviews and make corresponding improvement is very important to a customer centric business. </a:t>
            </a:r>
            <a:r>
              <a:rPr lang="en-US" sz="1200" kern="1200" dirty="0">
                <a:solidFill>
                  <a:schemeClr val="tx1"/>
                </a:solidFill>
                <a:effectLst/>
                <a:latin typeface="+mn-lt"/>
                <a:ea typeface="+mn-ea"/>
                <a:cs typeface="+mn-cs"/>
              </a:rPr>
              <a:t>However, the traditional human review evaluation process is labor intensive and time-consuming</a:t>
            </a:r>
            <a:r>
              <a:rPr lang="en-US" sz="1200" kern="1200" baseline="0" dirty="0">
                <a:solidFill>
                  <a:schemeClr val="tx1"/>
                </a:solidFill>
                <a:effectLst/>
                <a:latin typeface="+mn-lt"/>
                <a:ea typeface="+mn-ea"/>
                <a:cs typeface="+mn-cs"/>
              </a:rPr>
              <a:t> when the reviews volume is huge and updates frequently. That is the reason </a:t>
            </a:r>
            <a:r>
              <a:rPr lang="en-US" altLang="zh-CN" sz="1200" kern="1200" baseline="0" dirty="0" smtClean="0">
                <a:solidFill>
                  <a:schemeClr val="tx1"/>
                </a:solidFill>
                <a:effectLst/>
                <a:latin typeface="+mn-lt"/>
                <a:ea typeface="+mn-ea"/>
                <a:cs typeface="+mn-cs"/>
              </a:rPr>
              <a:t>I </a:t>
            </a:r>
            <a:r>
              <a:rPr lang="en-US" sz="1200" kern="1200" baseline="0" dirty="0" smtClean="0">
                <a:solidFill>
                  <a:schemeClr val="tx1"/>
                </a:solidFill>
                <a:effectLst/>
                <a:latin typeface="+mn-lt"/>
                <a:ea typeface="+mn-ea"/>
                <a:cs typeface="+mn-cs"/>
              </a:rPr>
              <a:t>want </a:t>
            </a:r>
            <a:r>
              <a:rPr lang="en-US" sz="1200" kern="1200" baseline="0" dirty="0">
                <a:solidFill>
                  <a:schemeClr val="tx1"/>
                </a:solidFill>
                <a:effectLst/>
                <a:latin typeface="+mn-lt"/>
                <a:ea typeface="+mn-ea"/>
                <a:cs typeface="+mn-cs"/>
              </a:rPr>
              <a:t>to use text mining technology to automatically analyze reviews (4.30mins)</a:t>
            </a:r>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6</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7</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subjects of </a:t>
            </a:r>
            <a:r>
              <a:rPr lang="en-US" sz="1200" kern="1200" dirty="0" smtClean="0">
                <a:solidFill>
                  <a:schemeClr val="tx1"/>
                </a:solidFill>
                <a:effectLst/>
                <a:latin typeface="+mn-lt"/>
                <a:ea typeface="+mn-ea"/>
                <a:cs typeface="+mn-cs"/>
              </a:rPr>
              <a:t>text </a:t>
            </a:r>
            <a:r>
              <a:rPr lang="en-US" sz="1200" kern="1200" dirty="0">
                <a:solidFill>
                  <a:schemeClr val="tx1"/>
                </a:solidFill>
                <a:effectLst/>
                <a:latin typeface="+mn-lt"/>
                <a:ea typeface="+mn-ea"/>
                <a:cs typeface="+mn-cs"/>
              </a:rPr>
              <a:t>mining are different levels of texts. The basic level is character, punctuation and words, which form a written representation of thoughts, a document. </a:t>
            </a:r>
            <a:r>
              <a:rPr lang="en-US" sz="1200" kern="1200" dirty="0" smtClean="0">
                <a:solidFill>
                  <a:schemeClr val="tx1"/>
                </a:solidFill>
                <a:effectLst/>
                <a:latin typeface="+mn-lt"/>
                <a:ea typeface="+mn-ea"/>
                <a:cs typeface="+mn-cs"/>
              </a:rPr>
              <a:t>In </a:t>
            </a:r>
            <a:r>
              <a:rPr lang="en-US" sz="1200" kern="1200" dirty="0">
                <a:solidFill>
                  <a:schemeClr val="tx1"/>
                </a:solidFill>
                <a:effectLst/>
                <a:latin typeface="+mn-lt"/>
                <a:ea typeface="+mn-ea"/>
                <a:cs typeface="+mn-cs"/>
              </a:rPr>
              <a:t>the current study, one customer’s review is one document, which could have multiple sentences or paragraphs. The term </a:t>
            </a:r>
            <a:r>
              <a:rPr lang="en-US" sz="1200" kern="1200" dirty="0" smtClean="0">
                <a:solidFill>
                  <a:schemeClr val="tx1"/>
                </a:solidFill>
                <a:effectLst/>
                <a:latin typeface="+mn-lt"/>
                <a:ea typeface="+mn-ea"/>
                <a:cs typeface="+mn-cs"/>
              </a:rPr>
              <a:t>text </a:t>
            </a:r>
            <a:r>
              <a:rPr lang="en-US" sz="1200" kern="1200" dirty="0">
                <a:solidFill>
                  <a:schemeClr val="tx1"/>
                </a:solidFill>
                <a:effectLst/>
                <a:latin typeface="+mn-lt"/>
                <a:ea typeface="+mn-ea"/>
                <a:cs typeface="+mn-cs"/>
              </a:rPr>
              <a:t>corpus is used to describe a large collection of documents [3], which could be a collection of reviews for a particular restaurant or reviews of many restaurants across US. </a:t>
            </a:r>
            <a:r>
              <a:rPr lang="en-US" sz="1200" kern="1200" dirty="0" smtClean="0">
                <a:solidFill>
                  <a:schemeClr val="tx1"/>
                </a:solidFill>
                <a:effectLst/>
                <a:latin typeface="+mn-lt"/>
                <a:ea typeface="+mn-ea"/>
                <a:cs typeface="+mn-cs"/>
              </a:rPr>
              <a:t>a dictionary is The </a:t>
            </a:r>
            <a:r>
              <a:rPr lang="en-US" sz="1200" kern="1200" dirty="0">
                <a:solidFill>
                  <a:schemeClr val="tx1"/>
                </a:solidFill>
                <a:effectLst/>
                <a:latin typeface="+mn-lt"/>
                <a:ea typeface="+mn-ea"/>
                <a:cs typeface="+mn-cs"/>
              </a:rPr>
              <a:t>collection of unique words in a </a:t>
            </a:r>
            <a:r>
              <a:rPr lang="en-US" sz="1200" kern="1200" dirty="0" smtClean="0">
                <a:solidFill>
                  <a:schemeClr val="tx1"/>
                </a:solidFill>
                <a:effectLst/>
                <a:latin typeface="+mn-lt"/>
                <a:ea typeface="+mn-ea"/>
                <a:cs typeface="+mn-cs"/>
              </a:rPr>
              <a:t>corpus.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8FA020E-B5B7-4F69-A76A-98291E228208}" type="slidenum">
              <a:rPr lang="en-US" smtClean="0"/>
              <a:t>8</a:t>
            </a:fld>
            <a:endParaRPr lang="en-US"/>
          </a:p>
        </p:txBody>
      </p:sp>
    </p:spTree>
    <p:extLst>
      <p:ext uri="{BB962C8B-B14F-4D97-AF65-F5344CB8AC3E}">
        <p14:creationId xmlns:p14="http://schemas.microsoft.com/office/powerpoint/2010/main" val="3919625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smtClean="0"/>
              <a:t>In text</a:t>
            </a:r>
            <a:r>
              <a:rPr lang="en-US" sz="1400" baseline="0" dirty="0" smtClean="0"/>
              <a:t> mining, the text is represented as a bag of words. For example, these two sentences of reviews,  “</a:t>
            </a:r>
            <a:r>
              <a:rPr lang="en-US" sz="1400" dirty="0" smtClean="0"/>
              <a:t>First time eating there tonight, and it was a great experience. The service was terrific and the food was delicious.”</a:t>
            </a:r>
          </a:p>
          <a:p>
            <a:pPr marL="0" indent="0">
              <a:buFont typeface="Arial" panose="020B0604020202020204" pitchFamily="34" charset="0"/>
              <a:buNone/>
            </a:pPr>
            <a:r>
              <a:rPr lang="en-US" sz="1400" baseline="0" dirty="0" smtClean="0"/>
              <a:t>can be broken down and reorganized into a bag of words, more specifically a vector with unique words and punctuation with their frequencies. Here t</a:t>
            </a:r>
            <a:r>
              <a:rPr lang="en-US" sz="1400" dirty="0" smtClean="0"/>
              <a:t>he syntax of the sentence is intentionally ignored for simplicity and efficiency.  If you exchange</a:t>
            </a:r>
            <a:r>
              <a:rPr lang="en-US" sz="1400" baseline="0" dirty="0" smtClean="0"/>
              <a:t> the order of two words, like put the ‘time’ in front of ‘first’. It does not impact </a:t>
            </a:r>
            <a:r>
              <a:rPr lang="en-US" sz="1400" dirty="0" smtClean="0"/>
              <a:t>the outcome of vector representation. The vector</a:t>
            </a:r>
            <a:r>
              <a:rPr lang="en-US" sz="1400" baseline="0" dirty="0" smtClean="0"/>
              <a:t> appears here only consider single word or punctuation, so it is also called unigram vector. </a:t>
            </a:r>
            <a:endParaRPr lang="en-US" sz="1400" dirty="0" smtClean="0"/>
          </a:p>
          <a:p>
            <a:endParaRPr lang="en-US" dirty="0"/>
          </a:p>
        </p:txBody>
      </p:sp>
      <p:sp>
        <p:nvSpPr>
          <p:cNvPr id="4" name="Slide Number Placeholder 3"/>
          <p:cNvSpPr>
            <a:spLocks noGrp="1"/>
          </p:cNvSpPr>
          <p:nvPr>
            <p:ph type="sldNum" sz="quarter" idx="10"/>
          </p:nvPr>
        </p:nvSpPr>
        <p:spPr/>
        <p:txBody>
          <a:bodyPr/>
          <a:lstStyle/>
          <a:p>
            <a:fld id="{08FA020E-B5B7-4F69-A76A-98291E228208}" type="slidenum">
              <a:rPr lang="en-US" smtClean="0"/>
              <a:t>9</a:t>
            </a:fld>
            <a:endParaRPr lang="en-US"/>
          </a:p>
        </p:txBody>
      </p:sp>
    </p:spTree>
    <p:extLst>
      <p:ext uri="{BB962C8B-B14F-4D97-AF65-F5344CB8AC3E}">
        <p14:creationId xmlns:p14="http://schemas.microsoft.com/office/powerpoint/2010/main" val="391962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E406F0E-9E30-4802-A5D3-03AF98DB94DA}" type="datetime1">
              <a:rPr lang="en-US" smtClean="0"/>
              <a:t>4/11/2017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07778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20B3FF-7B89-4AF9-9365-B9A25E31694F}" type="datetime1">
              <a:rPr lang="en-US" smtClean="0"/>
              <a:t>4/11/2017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75328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092529-FD87-4D37-BFB0-874800F6569C}" type="datetime1">
              <a:rPr lang="en-US" smtClean="0"/>
              <a:t>4/11/2017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08515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85AE45-EA29-4CEC-83CB-BEB1C302F228}" type="datetime1">
              <a:rPr lang="en-US" smtClean="0"/>
              <a:t>4/11/2017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06905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3BB95C-379A-4502-8D1D-835F05CFF28D}" type="datetime1">
              <a:rPr lang="en-US" smtClean="0"/>
              <a:t>4/11/2017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25547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3C0F67D-3FDA-41E2-9F6F-DA62695D3E09}" type="datetime1">
              <a:rPr lang="en-US" smtClean="0"/>
              <a:t>4/11/2017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95309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0233DBD-B1F0-4DB0-A1F5-E8837EDA4073}" type="datetime1">
              <a:rPr lang="en-US" smtClean="0"/>
              <a:t>4/11/2017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37549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CC843C0-0C9C-48AA-A18D-101D9FC4D10A}" type="datetime1">
              <a:rPr lang="en-US" smtClean="0"/>
              <a:t>4/11/2017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96550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815BC3-AA06-429F-AED6-8BD6F7B7B1CF}" type="datetime1">
              <a:rPr lang="en-US" smtClean="0"/>
              <a:t>4/11/2017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33487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5FAB0D-3EB4-4528-823A-34C6F327B1D5}" type="datetime1">
              <a:rPr lang="en-US" smtClean="0"/>
              <a:t>4/11/2017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80421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E4C658-E00B-4672-AB80-C21F973FB1A8}" type="datetime1">
              <a:rPr lang="en-US" smtClean="0"/>
              <a:t>4/11/2017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51811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045AF7-34A3-45E5-AE4B-878BBB091DAF}" type="datetime1">
              <a:rPr lang="en-US" smtClean="0"/>
              <a:t>4/11/2017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764692100"/>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13.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17.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00.png"/><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23.png"/><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420.png"/><Relationship Id="rId4" Type="http://schemas.openxmlformats.org/officeDocument/2006/relationships/image" Target="../media/image2.emf"/></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2.emf"/></Relationships>
</file>

<file path=ppt/slides/_rels/slide3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2.emf"/><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hyperlink" Target="https://www.wiideman.com/blog/local-seo/study-how-important-are-yelp-reviews-really"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2.emf"/></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002.Learning\003.Python_Project\CC\Pictur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49912"/>
            <a:ext cx="9144000" cy="646113"/>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p:cNvSpPr>
            <a:spLocks noGrp="1"/>
          </p:cNvSpPr>
          <p:nvPr>
            <p:ph type="ctrTitle"/>
          </p:nvPr>
        </p:nvSpPr>
        <p:spPr/>
        <p:txBody>
          <a:bodyPr>
            <a:noAutofit/>
          </a:bodyPr>
          <a:lstStyle/>
          <a:p>
            <a:r>
              <a:rPr lang="en-US" sz="3600" b="1" dirty="0"/>
              <a:t>Text Mining Analysis on Yelp Restaurant Reviews and Rating Prediction</a:t>
            </a:r>
            <a:r>
              <a:rPr lang="en-US" sz="3600" dirty="0"/>
              <a:t/>
            </a:r>
            <a:br>
              <a:rPr lang="en-US" sz="3600" dirty="0"/>
            </a:br>
            <a:endParaRPr lang="en-US" sz="3600" dirty="0"/>
          </a:p>
        </p:txBody>
      </p:sp>
      <p:sp>
        <p:nvSpPr>
          <p:cNvPr id="7" name="Subtitle 6"/>
          <p:cNvSpPr>
            <a:spLocks noGrp="1"/>
          </p:cNvSpPr>
          <p:nvPr>
            <p:ph type="subTitle" idx="1"/>
          </p:nvPr>
        </p:nvSpPr>
        <p:spPr/>
        <p:txBody>
          <a:bodyPr>
            <a:normAutofit/>
          </a:bodyPr>
          <a:lstStyle/>
          <a:p>
            <a:r>
              <a:rPr lang="en-US" sz="2400" dirty="0">
                <a:solidFill>
                  <a:schemeClr val="tx1"/>
                </a:solidFill>
              </a:rPr>
              <a:t>Wei Hu</a:t>
            </a:r>
          </a:p>
          <a:p>
            <a:r>
              <a:rPr lang="en-US" sz="2400" dirty="0">
                <a:solidFill>
                  <a:schemeClr val="tx1"/>
                </a:solidFill>
              </a:rPr>
              <a:t>Major Professor: M.Q. Meeker</a:t>
            </a:r>
          </a:p>
          <a:p>
            <a:r>
              <a:rPr lang="en-US" sz="2400" dirty="0">
                <a:solidFill>
                  <a:schemeClr val="tx1"/>
                </a:solidFill>
              </a:rPr>
              <a:t>04-12-2017</a:t>
            </a: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schemeClr val="bg1"/>
                </a:solidFill>
              </a:rPr>
              <a:pPr/>
              <a:t>1</a:t>
            </a:fld>
            <a:endParaRPr lang="en-US" dirty="0">
              <a:solidFill>
                <a:schemeClr val="bg1"/>
              </a:solidFill>
            </a:endParaRPr>
          </a:p>
        </p:txBody>
      </p:sp>
      <p:sp>
        <p:nvSpPr>
          <p:cNvPr id="8" name="TextBox 7"/>
          <p:cNvSpPr txBox="1"/>
          <p:nvPr/>
        </p:nvSpPr>
        <p:spPr>
          <a:xfrm>
            <a:off x="152400" y="152400"/>
            <a:ext cx="2345963" cy="369332"/>
          </a:xfrm>
          <a:prstGeom prst="rect">
            <a:avLst/>
          </a:prstGeom>
          <a:noFill/>
          <a:ln w="15875">
            <a:solidFill>
              <a:srgbClr val="C8102E"/>
            </a:solidFill>
          </a:ln>
        </p:spPr>
        <p:txBody>
          <a:bodyPr wrap="none" rtlCol="0">
            <a:spAutoFit/>
          </a:bodyPr>
          <a:lstStyle/>
          <a:p>
            <a:r>
              <a:rPr lang="en-US" dirty="0">
                <a:solidFill>
                  <a:srgbClr val="CC0000"/>
                </a:solidFill>
              </a:rPr>
              <a:t>Master Final Oral Exam</a:t>
            </a:r>
          </a:p>
        </p:txBody>
      </p:sp>
    </p:spTree>
    <p:extLst>
      <p:ext uri="{BB962C8B-B14F-4D97-AF65-F5344CB8AC3E}">
        <p14:creationId xmlns:p14="http://schemas.microsoft.com/office/powerpoint/2010/main" val="12195937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a:solidFill>
                  <a:srgbClr val="C8102E"/>
                </a:solidFill>
              </a:rPr>
              <a:t>Iowa State University</a:t>
            </a:r>
          </a:p>
        </p:txBody>
      </p:sp>
      <p:sp>
        <p:nvSpPr>
          <p:cNvPr id="2" name="Title 1"/>
          <p:cNvSpPr>
            <a:spLocks noGrp="1"/>
          </p:cNvSpPr>
          <p:nvPr>
            <p:ph type="title"/>
          </p:nvPr>
        </p:nvSpPr>
        <p:spPr>
          <a:xfrm>
            <a:off x="307975" y="141646"/>
            <a:ext cx="8229600" cy="792162"/>
          </a:xfrm>
        </p:spPr>
        <p:txBody>
          <a:bodyPr>
            <a:noAutofit/>
          </a:bodyPr>
          <a:lstStyle/>
          <a:p>
            <a:pPr algn="l"/>
            <a:r>
              <a:rPr lang="en-US" sz="2400" dirty="0"/>
              <a:t>Text Representation: </a:t>
            </a:r>
            <a:r>
              <a:rPr lang="en-US" sz="2400" dirty="0" smtClean="0"/>
              <a:t>N-gram, Unigram</a:t>
            </a:r>
            <a:r>
              <a:rPr lang="en-US" sz="2400" dirty="0"/>
              <a:t>, Bigram and Trigram</a:t>
            </a:r>
            <a:endParaRPr lang="en-US" sz="2400" dirty="0">
              <a:latin typeface="+mn-lt"/>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10</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a:solidFill>
                  <a:schemeClr val="bg1"/>
                </a:solidFill>
                <a:latin typeface="Book Antiqua" panose="02040602050305030304" pitchFamily="18" charset="0"/>
              </a:rPr>
              <a:t>Department of Statistics</a:t>
            </a: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1962433434"/>
              </p:ext>
            </p:extLst>
          </p:nvPr>
        </p:nvGraphicFramePr>
        <p:xfrm>
          <a:off x="1386277" y="1318031"/>
          <a:ext cx="1409700" cy="3429000"/>
        </p:xfrm>
        <a:graphic>
          <a:graphicData uri="http://schemas.openxmlformats.org/drawingml/2006/table">
            <a:tbl>
              <a:tblPr/>
              <a:tblGrid>
                <a:gridCol w="736600">
                  <a:extLst>
                    <a:ext uri="{9D8B030D-6E8A-4147-A177-3AD203B41FA5}">
                      <a16:colId xmlns:a16="http://schemas.microsoft.com/office/drawing/2014/main" xmlns="" val="20000"/>
                    </a:ext>
                  </a:extLst>
                </a:gridCol>
                <a:gridCol w="673100">
                  <a:extLst>
                    <a:ext uri="{9D8B030D-6E8A-4147-A177-3AD203B41FA5}">
                      <a16:colId xmlns:a16="http://schemas.microsoft.com/office/drawing/2014/main" xmlns="" val="20001"/>
                    </a:ext>
                  </a:extLst>
                </a:gridCol>
              </a:tblGrid>
              <a:tr h="190500">
                <a:tc>
                  <a:txBody>
                    <a:bodyPr/>
                    <a:lstStyle/>
                    <a:p>
                      <a:pPr algn="ctr" fontAlgn="b"/>
                      <a:r>
                        <a:rPr lang="en-US" sz="1100" b="1" i="0" u="none" strike="noStrike" dirty="0">
                          <a:solidFill>
                            <a:srgbClr val="000000"/>
                          </a:solidFill>
                          <a:effectLst/>
                          <a:latin typeface="Calibri"/>
                        </a:rPr>
                        <a:t>Word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Calibri"/>
                        </a:rPr>
                        <a:t>Frequency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190500">
                <a:tc>
                  <a:txBody>
                    <a:bodyPr/>
                    <a:lstStyle/>
                    <a:p>
                      <a:pPr algn="ctr" fontAlgn="b"/>
                      <a:r>
                        <a:rPr lang="en-US" sz="1100" b="0" i="0" u="none" strike="noStrike" dirty="0">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190500">
                <a:tc>
                  <a:txBody>
                    <a:bodyPr/>
                    <a:lstStyle/>
                    <a:p>
                      <a:pPr algn="ctr" fontAlgn="b"/>
                      <a:r>
                        <a:rPr lang="en-US" sz="1100" b="0" i="0" u="none" strike="noStrike">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190500">
                <a:tc>
                  <a:txBody>
                    <a:bodyPr/>
                    <a:lstStyle/>
                    <a:p>
                      <a:pPr algn="ctr" fontAlgn="b"/>
                      <a:r>
                        <a:rPr lang="en-US" sz="1100" b="0" i="0" u="none" strike="noStrike">
                          <a:solidFill>
                            <a:srgbClr val="000000"/>
                          </a:solidFill>
                          <a:effectLst/>
                          <a:latin typeface="Calibri"/>
                        </a:rPr>
                        <a: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190500">
                <a:tc>
                  <a:txBody>
                    <a:bodyPr/>
                    <a:lstStyle/>
                    <a:p>
                      <a:pPr algn="ctr" fontAlgn="b"/>
                      <a:r>
                        <a:rPr lang="en-US" sz="1100" b="0" i="0" u="none" strike="noStrike">
                          <a:solidFill>
                            <a:srgbClr val="000000"/>
                          </a:solidFill>
                          <a:effectLst/>
                          <a:latin typeface="Calibri"/>
                        </a:rPr>
                        <a:t>and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190500">
                <a:tc>
                  <a:txBody>
                    <a:bodyPr/>
                    <a:lstStyle/>
                    <a:p>
                      <a:pPr algn="ctr" fontAlgn="b"/>
                      <a:r>
                        <a:rPr lang="en-US" sz="1100" b="0" i="0" u="none" strike="noStrike">
                          <a:solidFill>
                            <a:srgbClr val="000000"/>
                          </a:solidFill>
                          <a:effectLst/>
                          <a:latin typeface="Calibri"/>
                        </a:rPr>
                        <a:t>delicious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190500">
                <a:tc>
                  <a:txBody>
                    <a:bodyPr/>
                    <a:lstStyle/>
                    <a:p>
                      <a:pPr algn="ctr" fontAlgn="b"/>
                      <a:r>
                        <a:rPr lang="en-US" sz="1100" b="0" i="0" u="none" strike="noStrike">
                          <a:solidFill>
                            <a:srgbClr val="000000"/>
                          </a:solidFill>
                          <a:effectLst/>
                          <a:latin typeface="Calibri"/>
                        </a:rPr>
                        <a:t>eating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190500">
                <a:tc>
                  <a:txBody>
                    <a:bodyPr/>
                    <a:lstStyle/>
                    <a:p>
                      <a:pPr algn="ctr" fontAlgn="b"/>
                      <a:r>
                        <a:rPr lang="en-US" sz="1100" b="0" i="0" u="none" strike="noStrike">
                          <a:solidFill>
                            <a:srgbClr val="000000"/>
                          </a:solidFill>
                          <a:effectLst/>
                          <a:latin typeface="Calibri"/>
                        </a:rPr>
                        <a:t>experience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190500">
                <a:tc>
                  <a:txBody>
                    <a:bodyPr/>
                    <a:lstStyle/>
                    <a:p>
                      <a:pPr algn="ctr" fontAlgn="b"/>
                      <a:r>
                        <a:rPr lang="en-US" sz="1100" b="0" i="0" u="none" strike="noStrike">
                          <a:solidFill>
                            <a:srgbClr val="000000"/>
                          </a:solidFill>
                          <a:effectLst/>
                          <a:latin typeface="Calibri"/>
                        </a:rPr>
                        <a:t>food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
                  </a:ext>
                </a:extLst>
              </a:tr>
              <a:tr h="190500">
                <a:tc>
                  <a:txBody>
                    <a:bodyPr/>
                    <a:lstStyle/>
                    <a:p>
                      <a:pPr algn="ctr" fontAlgn="b"/>
                      <a:r>
                        <a:rPr lang="en-US" sz="1100" b="0" i="0" u="none" strike="noStrike">
                          <a:solidFill>
                            <a:srgbClr val="000000"/>
                          </a:solidFill>
                          <a:effectLst/>
                          <a:latin typeface="Calibri"/>
                        </a:rPr>
                        <a:t>great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9"/>
                  </a:ext>
                </a:extLst>
              </a:tr>
              <a:tr h="190500">
                <a:tc>
                  <a:txBody>
                    <a:bodyPr/>
                    <a:lstStyle/>
                    <a:p>
                      <a:pPr algn="ctr" fontAlgn="b"/>
                      <a:r>
                        <a:rPr lang="en-US" sz="1100" b="0" i="0" u="none" strike="noStrike" dirty="0">
                          <a:solidFill>
                            <a:srgbClr val="000000"/>
                          </a:solidFill>
                          <a:effectLst/>
                          <a:latin typeface="Calibri"/>
                        </a:rPr>
                        <a:t>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1"/>
                  </a:ext>
                </a:extLst>
              </a:tr>
              <a:tr h="190500">
                <a:tc>
                  <a:txBody>
                    <a:bodyPr/>
                    <a:lstStyle/>
                    <a:p>
                      <a:pPr algn="ctr" fontAlgn="b"/>
                      <a:r>
                        <a:rPr lang="en-US" sz="1100" b="0" i="0" u="none" strike="noStrike">
                          <a:solidFill>
                            <a:srgbClr val="000000"/>
                          </a:solidFill>
                          <a:effectLst/>
                          <a:latin typeface="Calibri"/>
                        </a:rPr>
                        <a:t>service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2"/>
                  </a:ext>
                </a:extLst>
              </a:tr>
              <a:tr h="190500">
                <a:tc>
                  <a:txBody>
                    <a:bodyPr/>
                    <a:lstStyle/>
                    <a:p>
                      <a:pPr algn="ctr" fontAlgn="b"/>
                      <a:r>
                        <a:rPr lang="en-US" sz="1100" b="0" i="0" u="none" strike="noStrike">
                          <a:solidFill>
                            <a:srgbClr val="000000"/>
                          </a:solidFill>
                          <a:effectLst/>
                          <a:latin typeface="Calibri"/>
                        </a:rPr>
                        <a:t>terrific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3"/>
                  </a:ext>
                </a:extLst>
              </a:tr>
              <a:tr h="190500">
                <a:tc>
                  <a:txBody>
                    <a:bodyPr/>
                    <a:lstStyle/>
                    <a:p>
                      <a:pPr algn="ctr" fontAlgn="b"/>
                      <a:r>
                        <a:rPr lang="en-US" sz="1100" b="0" i="0" u="none" strike="noStrike">
                          <a:solidFill>
                            <a:srgbClr val="000000"/>
                          </a:solidFill>
                          <a:effectLst/>
                          <a:latin typeface="Calibri"/>
                        </a:rPr>
                        <a:t>the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4"/>
                  </a:ext>
                </a:extLst>
              </a:tr>
              <a:tr h="190500">
                <a:tc>
                  <a:txBody>
                    <a:bodyPr/>
                    <a:lstStyle/>
                    <a:p>
                      <a:pPr algn="ctr" fontAlgn="b"/>
                      <a:r>
                        <a:rPr lang="en-US" sz="1100" b="0" i="0" u="none" strike="noStrike">
                          <a:solidFill>
                            <a:srgbClr val="000000"/>
                          </a:solidFill>
                          <a:effectLst/>
                          <a:latin typeface="Calibri"/>
                        </a:rPr>
                        <a:t>there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5"/>
                  </a:ext>
                </a:extLst>
              </a:tr>
              <a:tr h="190500">
                <a:tc>
                  <a:txBody>
                    <a:bodyPr/>
                    <a:lstStyle/>
                    <a:p>
                      <a:pPr algn="ctr" fontAlgn="b"/>
                      <a:r>
                        <a:rPr lang="en-US" sz="1100" b="0" i="0" u="none" strike="noStrike">
                          <a:solidFill>
                            <a:srgbClr val="000000"/>
                          </a:solidFill>
                          <a:effectLst/>
                          <a:latin typeface="Calibri"/>
                        </a:rPr>
                        <a:t>time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6"/>
                  </a:ext>
                </a:extLst>
              </a:tr>
              <a:tr h="190500">
                <a:tc>
                  <a:txBody>
                    <a:bodyPr/>
                    <a:lstStyle/>
                    <a:p>
                      <a:pPr algn="ctr" fontAlgn="b"/>
                      <a:r>
                        <a:rPr lang="en-US" sz="1100" b="0" i="0" u="none" strike="noStrike">
                          <a:solidFill>
                            <a:srgbClr val="000000"/>
                          </a:solidFill>
                          <a:effectLst/>
                          <a:latin typeface="Calibri"/>
                        </a:rPr>
                        <a:t>tonight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7"/>
                  </a:ext>
                </a:extLst>
              </a:tr>
              <a:tr h="190500">
                <a:tc>
                  <a:txBody>
                    <a:bodyPr/>
                    <a:lstStyle/>
                    <a:p>
                      <a:pPr algn="ctr" fontAlgn="b"/>
                      <a:r>
                        <a:rPr lang="en-US" sz="1100" b="0" i="0" u="none" strike="noStrike" dirty="0">
                          <a:solidFill>
                            <a:srgbClr val="000000"/>
                          </a:solidFill>
                          <a:effectLst/>
                          <a:latin typeface="Calibri"/>
                        </a:rPr>
                        <a:t>was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8"/>
                  </a:ext>
                </a:extLst>
              </a:tr>
            </a:tbl>
          </a:graphicData>
        </a:graphic>
      </p:graphicFrame>
      <p:sp>
        <p:nvSpPr>
          <p:cNvPr id="12" name="TextBox 11"/>
          <p:cNvSpPr txBox="1"/>
          <p:nvPr/>
        </p:nvSpPr>
        <p:spPr>
          <a:xfrm>
            <a:off x="1646507" y="925695"/>
            <a:ext cx="986232" cy="369332"/>
          </a:xfrm>
          <a:prstGeom prst="rect">
            <a:avLst/>
          </a:prstGeom>
          <a:noFill/>
        </p:spPr>
        <p:txBody>
          <a:bodyPr wrap="none" rtlCol="0">
            <a:spAutoFit/>
          </a:bodyPr>
          <a:lstStyle/>
          <a:p>
            <a:r>
              <a:rPr lang="en-US" dirty="0">
                <a:solidFill>
                  <a:schemeClr val="tx2"/>
                </a:solidFill>
              </a:rPr>
              <a:t>Unigram</a:t>
            </a:r>
          </a:p>
        </p:txBody>
      </p:sp>
      <p:sp>
        <p:nvSpPr>
          <p:cNvPr id="14" name="TextBox 13"/>
          <p:cNvSpPr txBox="1"/>
          <p:nvPr/>
        </p:nvSpPr>
        <p:spPr>
          <a:xfrm>
            <a:off x="3262548" y="925695"/>
            <a:ext cx="841962" cy="369332"/>
          </a:xfrm>
          <a:prstGeom prst="rect">
            <a:avLst/>
          </a:prstGeom>
          <a:noFill/>
        </p:spPr>
        <p:txBody>
          <a:bodyPr wrap="none" rtlCol="0">
            <a:spAutoFit/>
          </a:bodyPr>
          <a:lstStyle/>
          <a:p>
            <a:r>
              <a:rPr lang="en-US" dirty="0">
                <a:solidFill>
                  <a:schemeClr val="tx2"/>
                </a:solidFill>
              </a:rPr>
              <a:t>Bigram</a:t>
            </a:r>
          </a:p>
        </p:txBody>
      </p:sp>
      <p:graphicFrame>
        <p:nvGraphicFramePr>
          <p:cNvPr id="15" name="Table 14"/>
          <p:cNvGraphicFramePr>
            <a:graphicFrameLocks noGrp="1"/>
          </p:cNvGraphicFramePr>
          <p:nvPr>
            <p:extLst>
              <p:ext uri="{D42A27DB-BD31-4B8C-83A1-F6EECF244321}">
                <p14:modId xmlns:p14="http://schemas.microsoft.com/office/powerpoint/2010/main" val="1891750956"/>
              </p:ext>
            </p:extLst>
          </p:nvPr>
        </p:nvGraphicFramePr>
        <p:xfrm>
          <a:off x="3048000" y="1295027"/>
          <a:ext cx="1770538" cy="4381500"/>
        </p:xfrm>
        <a:graphic>
          <a:graphicData uri="http://schemas.openxmlformats.org/drawingml/2006/table">
            <a:tbl>
              <a:tblPr/>
              <a:tblGrid>
                <a:gridCol w="1022825">
                  <a:extLst>
                    <a:ext uri="{9D8B030D-6E8A-4147-A177-3AD203B41FA5}">
                      <a16:colId xmlns:a16="http://schemas.microsoft.com/office/drawing/2014/main" xmlns="" val="20000"/>
                    </a:ext>
                  </a:extLst>
                </a:gridCol>
                <a:gridCol w="747713">
                  <a:extLst>
                    <a:ext uri="{9D8B030D-6E8A-4147-A177-3AD203B41FA5}">
                      <a16:colId xmlns:a16="http://schemas.microsoft.com/office/drawing/2014/main" xmlns="" val="20001"/>
                    </a:ext>
                  </a:extLst>
                </a:gridCol>
              </a:tblGrid>
              <a:tr h="190500">
                <a:tc>
                  <a:txBody>
                    <a:bodyPr/>
                    <a:lstStyle/>
                    <a:p>
                      <a:pPr algn="ctr" fontAlgn="b"/>
                      <a:r>
                        <a:rPr lang="en-US" sz="1100" b="1" i="0" u="none" strike="noStrike" dirty="0">
                          <a:solidFill>
                            <a:srgbClr val="000000"/>
                          </a:solidFill>
                          <a:effectLst/>
                          <a:latin typeface="+mj-lt"/>
                        </a:rPr>
                        <a:t>Word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mj-lt"/>
                        </a:rPr>
                        <a:t>Frequency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190500">
                <a:tc>
                  <a:txBody>
                    <a:bodyPr/>
                    <a:lstStyle/>
                    <a:p>
                      <a:pPr algn="ctr" fontAlgn="ctr"/>
                      <a:r>
                        <a:rPr lang="en-US" sz="1100" b="0" i="0" u="none" strike="noStrike">
                          <a:solidFill>
                            <a:srgbClr val="000000"/>
                          </a:solidFill>
                          <a:effectLst/>
                          <a:latin typeface="+mj-lt"/>
                        </a:rPr>
                        <a:t>, and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mj-l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190500">
                <a:tc>
                  <a:txBody>
                    <a:bodyPr/>
                    <a:lstStyle/>
                    <a:p>
                      <a:pPr algn="ctr" fontAlgn="ctr"/>
                      <a:r>
                        <a:rPr lang="en-US" sz="1100" b="0" i="0" u="none" strike="noStrike">
                          <a:solidFill>
                            <a:srgbClr val="000000"/>
                          </a:solidFill>
                          <a:effectLst/>
                          <a:latin typeface="+mj-lt"/>
                        </a:rPr>
                        <a:t>. the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mj-l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190500">
                <a:tc>
                  <a:txBody>
                    <a:bodyPr/>
                    <a:lstStyle/>
                    <a:p>
                      <a:pPr algn="ctr" fontAlgn="ctr"/>
                      <a:r>
                        <a:rPr lang="en-US" sz="1100" b="0" i="0" u="none" strike="noStrike">
                          <a:solidFill>
                            <a:srgbClr val="000000"/>
                          </a:solidFill>
                          <a:effectLst/>
                          <a:latin typeface="+mj-lt"/>
                        </a:rPr>
                        <a:t>a great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mj-l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190500">
                <a:tc>
                  <a:txBody>
                    <a:bodyPr/>
                    <a:lstStyle/>
                    <a:p>
                      <a:pPr algn="ctr" fontAlgn="ctr"/>
                      <a:r>
                        <a:rPr lang="en-US" sz="1100" b="0" i="0" u="none" strike="noStrike">
                          <a:solidFill>
                            <a:srgbClr val="000000"/>
                          </a:solidFill>
                          <a:effectLst/>
                          <a:latin typeface="+mj-lt"/>
                        </a:rPr>
                        <a:t>and it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mj-l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190500">
                <a:tc>
                  <a:txBody>
                    <a:bodyPr/>
                    <a:lstStyle/>
                    <a:p>
                      <a:pPr algn="ctr" fontAlgn="ctr"/>
                      <a:r>
                        <a:rPr lang="en-US" sz="1100" b="0" i="0" u="none" strike="noStrike">
                          <a:solidFill>
                            <a:srgbClr val="000000"/>
                          </a:solidFill>
                          <a:effectLst/>
                          <a:latin typeface="+mj-lt"/>
                        </a:rPr>
                        <a:t>and the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mj-l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190500">
                <a:tc>
                  <a:txBody>
                    <a:bodyPr/>
                    <a:lstStyle/>
                    <a:p>
                      <a:pPr algn="ctr" fontAlgn="ctr"/>
                      <a:r>
                        <a:rPr lang="en-US" sz="1100" b="0" i="0" u="none" strike="noStrike">
                          <a:solidFill>
                            <a:srgbClr val="000000"/>
                          </a:solidFill>
                          <a:effectLst/>
                          <a:latin typeface="+mj-lt"/>
                        </a:rPr>
                        <a:t>delicious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mj-l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190500">
                <a:tc>
                  <a:txBody>
                    <a:bodyPr/>
                    <a:lstStyle/>
                    <a:p>
                      <a:pPr algn="ctr" fontAlgn="ctr"/>
                      <a:r>
                        <a:rPr lang="en-US" sz="1100" b="0" i="0" u="none" strike="noStrike">
                          <a:solidFill>
                            <a:srgbClr val="000000"/>
                          </a:solidFill>
                          <a:effectLst/>
                          <a:latin typeface="+mj-lt"/>
                        </a:rPr>
                        <a:t>eating there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mj-l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190500">
                <a:tc>
                  <a:txBody>
                    <a:bodyPr/>
                    <a:lstStyle/>
                    <a:p>
                      <a:pPr algn="ctr" fontAlgn="ctr"/>
                      <a:r>
                        <a:rPr lang="en-US" sz="1100" b="0" i="0" u="none" strike="noStrike">
                          <a:solidFill>
                            <a:srgbClr val="000000"/>
                          </a:solidFill>
                          <a:effectLst/>
                          <a:latin typeface="+mj-lt"/>
                        </a:rPr>
                        <a:t>experience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mj-l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
                  </a:ext>
                </a:extLst>
              </a:tr>
              <a:tr h="190500">
                <a:tc>
                  <a:txBody>
                    <a:bodyPr/>
                    <a:lstStyle/>
                    <a:p>
                      <a:pPr algn="ctr" fontAlgn="ctr"/>
                      <a:r>
                        <a:rPr lang="en-US" sz="1100" b="1" i="0" u="none" strike="noStrike" dirty="0">
                          <a:solidFill>
                            <a:srgbClr val="FF0000"/>
                          </a:solidFill>
                          <a:effectLst/>
                          <a:latin typeface="+mj-lt"/>
                        </a:rPr>
                        <a:t>first time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mj-l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9"/>
                  </a:ext>
                </a:extLst>
              </a:tr>
              <a:tr h="190500">
                <a:tc>
                  <a:txBody>
                    <a:bodyPr/>
                    <a:lstStyle/>
                    <a:p>
                      <a:pPr algn="ctr" fontAlgn="ctr"/>
                      <a:r>
                        <a:rPr lang="en-US" sz="1100" b="0" i="0" u="none" strike="noStrike" dirty="0">
                          <a:solidFill>
                            <a:srgbClr val="000000"/>
                          </a:solidFill>
                          <a:effectLst/>
                          <a:latin typeface="+mj-lt"/>
                        </a:rPr>
                        <a:t>food was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mj-l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0"/>
                  </a:ext>
                </a:extLst>
              </a:tr>
              <a:tr h="190500">
                <a:tc>
                  <a:txBody>
                    <a:bodyPr/>
                    <a:lstStyle/>
                    <a:p>
                      <a:pPr algn="ctr" fontAlgn="ctr"/>
                      <a:r>
                        <a:rPr lang="en-US" sz="1100" b="1" i="0" u="none" strike="noStrike" dirty="0">
                          <a:solidFill>
                            <a:srgbClr val="FF0000"/>
                          </a:solidFill>
                          <a:effectLst/>
                          <a:latin typeface="+mj-lt"/>
                        </a:rPr>
                        <a:t>great experience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mj-l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1"/>
                  </a:ext>
                </a:extLst>
              </a:tr>
              <a:tr h="190500">
                <a:tc>
                  <a:txBody>
                    <a:bodyPr/>
                    <a:lstStyle/>
                    <a:p>
                      <a:pPr algn="ctr" fontAlgn="ctr"/>
                      <a:r>
                        <a:rPr lang="en-US" sz="1100" b="0" i="0" u="none" strike="noStrike" dirty="0">
                          <a:solidFill>
                            <a:srgbClr val="000000"/>
                          </a:solidFill>
                          <a:effectLst/>
                          <a:latin typeface="+mj-lt"/>
                        </a:rPr>
                        <a:t>was delicious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mj-l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2"/>
                  </a:ext>
                </a:extLst>
              </a:tr>
              <a:tr h="190500">
                <a:tc>
                  <a:txBody>
                    <a:bodyPr/>
                    <a:lstStyle/>
                    <a:p>
                      <a:pPr algn="ctr" fontAlgn="ctr"/>
                      <a:r>
                        <a:rPr lang="en-US" sz="1100" b="0" i="0" u="none" strike="noStrike" dirty="0">
                          <a:solidFill>
                            <a:srgbClr val="000000"/>
                          </a:solidFill>
                          <a:effectLst/>
                          <a:latin typeface="+mj-lt"/>
                        </a:rPr>
                        <a:t>was terrific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mj-l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3"/>
                  </a:ext>
                </a:extLst>
              </a:tr>
              <a:tr h="190500">
                <a:tc>
                  <a:txBody>
                    <a:bodyPr/>
                    <a:lstStyle/>
                    <a:p>
                      <a:pPr algn="ctr" fontAlgn="ctr"/>
                      <a:r>
                        <a:rPr lang="en-US" sz="1100" b="0" i="0" u="none" strike="noStrike">
                          <a:solidFill>
                            <a:srgbClr val="000000"/>
                          </a:solidFill>
                          <a:effectLst/>
                          <a:latin typeface="+mj-lt"/>
                        </a:rPr>
                        <a:t>it was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mj-l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4"/>
                  </a:ext>
                </a:extLst>
              </a:tr>
              <a:tr h="190500">
                <a:tc>
                  <a:txBody>
                    <a:bodyPr/>
                    <a:lstStyle/>
                    <a:p>
                      <a:pPr algn="ctr" fontAlgn="ctr"/>
                      <a:r>
                        <a:rPr lang="en-US" sz="1100" b="0" i="0" u="none" strike="noStrike" dirty="0">
                          <a:solidFill>
                            <a:srgbClr val="000000"/>
                          </a:solidFill>
                          <a:effectLst/>
                          <a:latin typeface="+mj-lt"/>
                        </a:rPr>
                        <a:t>service was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mj-l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5"/>
                  </a:ext>
                </a:extLst>
              </a:tr>
              <a:tr h="190500">
                <a:tc>
                  <a:txBody>
                    <a:bodyPr/>
                    <a:lstStyle/>
                    <a:p>
                      <a:pPr algn="ctr" fontAlgn="ctr"/>
                      <a:r>
                        <a:rPr lang="en-US" sz="1100" b="0" i="0" u="none" strike="noStrike">
                          <a:solidFill>
                            <a:srgbClr val="000000"/>
                          </a:solidFill>
                          <a:effectLst/>
                          <a:latin typeface="+mj-lt"/>
                        </a:rPr>
                        <a:t>terrific and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mj-l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6"/>
                  </a:ext>
                </a:extLst>
              </a:tr>
              <a:tr h="190500">
                <a:tc>
                  <a:txBody>
                    <a:bodyPr/>
                    <a:lstStyle/>
                    <a:p>
                      <a:pPr algn="ctr" fontAlgn="ctr"/>
                      <a:r>
                        <a:rPr lang="en-US" sz="1100" b="0" i="0" u="none" strike="noStrike">
                          <a:solidFill>
                            <a:srgbClr val="000000"/>
                          </a:solidFill>
                          <a:effectLst/>
                          <a:latin typeface="+mj-lt"/>
                        </a:rPr>
                        <a:t>the food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mj-l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7"/>
                  </a:ext>
                </a:extLst>
              </a:tr>
              <a:tr h="190500">
                <a:tc>
                  <a:txBody>
                    <a:bodyPr/>
                    <a:lstStyle/>
                    <a:p>
                      <a:pPr algn="ctr" fontAlgn="ctr"/>
                      <a:r>
                        <a:rPr lang="en-US" sz="1100" b="0" i="0" u="none" strike="noStrike">
                          <a:solidFill>
                            <a:srgbClr val="000000"/>
                          </a:solidFill>
                          <a:effectLst/>
                          <a:latin typeface="+mj-lt"/>
                        </a:rPr>
                        <a:t>the service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mj-l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8"/>
                  </a:ext>
                </a:extLst>
              </a:tr>
              <a:tr h="190500">
                <a:tc>
                  <a:txBody>
                    <a:bodyPr/>
                    <a:lstStyle/>
                    <a:p>
                      <a:pPr algn="ctr" fontAlgn="ctr"/>
                      <a:r>
                        <a:rPr lang="en-US" sz="1100" b="0" i="0" u="none" strike="noStrike">
                          <a:solidFill>
                            <a:srgbClr val="000000"/>
                          </a:solidFill>
                          <a:effectLst/>
                          <a:latin typeface="+mj-lt"/>
                        </a:rPr>
                        <a:t>there tonight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mj-l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9"/>
                  </a:ext>
                </a:extLst>
              </a:tr>
              <a:tr h="190500">
                <a:tc>
                  <a:txBody>
                    <a:bodyPr/>
                    <a:lstStyle/>
                    <a:p>
                      <a:pPr algn="ctr" fontAlgn="ctr"/>
                      <a:r>
                        <a:rPr lang="en-US" sz="1100" b="0" i="0" u="none" strike="noStrike">
                          <a:solidFill>
                            <a:srgbClr val="000000"/>
                          </a:solidFill>
                          <a:effectLst/>
                          <a:latin typeface="+mj-lt"/>
                        </a:rPr>
                        <a:t>time eating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mj-l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20"/>
                  </a:ext>
                </a:extLst>
              </a:tr>
              <a:tr h="190500">
                <a:tc>
                  <a:txBody>
                    <a:bodyPr/>
                    <a:lstStyle/>
                    <a:p>
                      <a:pPr algn="ctr" fontAlgn="ctr"/>
                      <a:r>
                        <a:rPr lang="en-US" sz="1100" b="0" i="0" u="none" strike="noStrike">
                          <a:solidFill>
                            <a:srgbClr val="000000"/>
                          </a:solidFill>
                          <a:effectLst/>
                          <a:latin typeface="+mj-lt"/>
                        </a:rPr>
                        <a:t>tonight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mj-l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21"/>
                  </a:ext>
                </a:extLst>
              </a:tr>
              <a:tr h="190500">
                <a:tc>
                  <a:txBody>
                    <a:bodyPr/>
                    <a:lstStyle/>
                    <a:p>
                      <a:pPr algn="ctr" fontAlgn="ctr"/>
                      <a:r>
                        <a:rPr lang="en-US" sz="1100" b="0" i="0" u="none" strike="noStrike" dirty="0">
                          <a:solidFill>
                            <a:srgbClr val="000000"/>
                          </a:solidFill>
                          <a:effectLst/>
                          <a:latin typeface="+mj-lt"/>
                        </a:rPr>
                        <a:t>was 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mj-l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22"/>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199187481"/>
              </p:ext>
            </p:extLst>
          </p:nvPr>
        </p:nvGraphicFramePr>
        <p:xfrm>
          <a:off x="5105400" y="1295027"/>
          <a:ext cx="2188234" cy="4191000"/>
        </p:xfrm>
        <a:graphic>
          <a:graphicData uri="http://schemas.openxmlformats.org/drawingml/2006/table">
            <a:tbl>
              <a:tblPr/>
              <a:tblGrid>
                <a:gridCol w="1485900">
                  <a:extLst>
                    <a:ext uri="{9D8B030D-6E8A-4147-A177-3AD203B41FA5}">
                      <a16:colId xmlns:a16="http://schemas.microsoft.com/office/drawing/2014/main" xmlns="" val="20000"/>
                    </a:ext>
                  </a:extLst>
                </a:gridCol>
                <a:gridCol w="702334">
                  <a:extLst>
                    <a:ext uri="{9D8B030D-6E8A-4147-A177-3AD203B41FA5}">
                      <a16:colId xmlns:a16="http://schemas.microsoft.com/office/drawing/2014/main" xmlns="" val="20001"/>
                    </a:ext>
                  </a:extLst>
                </a:gridCol>
              </a:tblGrid>
              <a:tr h="190500">
                <a:tc>
                  <a:txBody>
                    <a:bodyPr/>
                    <a:lstStyle/>
                    <a:p>
                      <a:pPr algn="ctr" fontAlgn="b"/>
                      <a:r>
                        <a:rPr lang="en-US" sz="1100" b="1" i="0" u="none" strike="noStrike" dirty="0">
                          <a:solidFill>
                            <a:srgbClr val="000000"/>
                          </a:solidFill>
                          <a:effectLst/>
                          <a:latin typeface="Calibri"/>
                        </a:rPr>
                        <a:t>Word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a:rPr>
                        <a:t>Frequency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190500">
                <a:tc>
                  <a:txBody>
                    <a:bodyPr/>
                    <a:lstStyle/>
                    <a:p>
                      <a:pPr algn="ctr" fontAlgn="ctr"/>
                      <a:r>
                        <a:rPr lang="en-US" sz="1100" b="0" i="0" u="none" strike="noStrike">
                          <a:solidFill>
                            <a:srgbClr val="000000"/>
                          </a:solidFill>
                          <a:effectLst/>
                          <a:latin typeface="Calibri"/>
                        </a:rPr>
                        <a:t>, and it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190500">
                <a:tc>
                  <a:txBody>
                    <a:bodyPr/>
                    <a:lstStyle/>
                    <a:p>
                      <a:pPr algn="ctr" fontAlgn="ctr"/>
                      <a:r>
                        <a:rPr lang="en-US" sz="1100" b="0" i="0" u="none" strike="noStrike">
                          <a:solidFill>
                            <a:srgbClr val="000000"/>
                          </a:solidFill>
                          <a:effectLst/>
                          <a:latin typeface="Calibri"/>
                        </a:rPr>
                        <a:t>. the service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190500">
                <a:tc>
                  <a:txBody>
                    <a:bodyPr/>
                    <a:lstStyle/>
                    <a:p>
                      <a:pPr algn="ctr" fontAlgn="ctr"/>
                      <a:r>
                        <a:rPr lang="en-US" sz="1100" b="0" i="0" u="none" strike="noStrike" dirty="0">
                          <a:solidFill>
                            <a:srgbClr val="000000"/>
                          </a:solidFill>
                          <a:effectLst/>
                          <a:latin typeface="Calibri"/>
                        </a:rPr>
                        <a:t>a great experience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190500">
                <a:tc>
                  <a:txBody>
                    <a:bodyPr/>
                    <a:lstStyle/>
                    <a:p>
                      <a:pPr algn="ctr" fontAlgn="ctr"/>
                      <a:r>
                        <a:rPr lang="en-US" sz="1100" b="0" i="0" u="none" strike="noStrike" dirty="0">
                          <a:solidFill>
                            <a:srgbClr val="000000"/>
                          </a:solidFill>
                          <a:effectLst/>
                          <a:latin typeface="Calibri"/>
                        </a:rPr>
                        <a:t>and it was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190500">
                <a:tc>
                  <a:txBody>
                    <a:bodyPr/>
                    <a:lstStyle/>
                    <a:p>
                      <a:pPr algn="ctr" fontAlgn="ctr"/>
                      <a:r>
                        <a:rPr lang="en-US" sz="1100" b="0" i="0" u="none" strike="noStrike">
                          <a:solidFill>
                            <a:srgbClr val="000000"/>
                          </a:solidFill>
                          <a:effectLst/>
                          <a:latin typeface="Calibri"/>
                        </a:rPr>
                        <a:t>and the food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190500">
                <a:tc>
                  <a:txBody>
                    <a:bodyPr/>
                    <a:lstStyle/>
                    <a:p>
                      <a:pPr algn="ctr" fontAlgn="ctr"/>
                      <a:r>
                        <a:rPr lang="en-US" sz="1100" b="0" i="0" u="none" strike="noStrike">
                          <a:solidFill>
                            <a:srgbClr val="000000"/>
                          </a:solidFill>
                          <a:effectLst/>
                          <a:latin typeface="Calibri"/>
                        </a:rPr>
                        <a:t>eating there tonight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190500">
                <a:tc>
                  <a:txBody>
                    <a:bodyPr/>
                    <a:lstStyle/>
                    <a:p>
                      <a:pPr algn="ctr" fontAlgn="ctr"/>
                      <a:r>
                        <a:rPr lang="en-US" sz="1100" b="0" i="0" u="none" strike="noStrike">
                          <a:solidFill>
                            <a:srgbClr val="000000"/>
                          </a:solidFill>
                          <a:effectLst/>
                          <a:latin typeface="Calibri"/>
                        </a:rPr>
                        <a:t>experience . the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190500">
                <a:tc>
                  <a:txBody>
                    <a:bodyPr/>
                    <a:lstStyle/>
                    <a:p>
                      <a:pPr algn="ctr" fontAlgn="ctr"/>
                      <a:r>
                        <a:rPr lang="en-US" sz="1100" b="0" i="0" u="none" strike="noStrike" dirty="0">
                          <a:solidFill>
                            <a:srgbClr val="000000"/>
                          </a:solidFill>
                          <a:effectLst/>
                          <a:latin typeface="Calibri"/>
                        </a:rPr>
                        <a:t>first time eating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
                  </a:ext>
                </a:extLst>
              </a:tr>
              <a:tr h="190500">
                <a:tc>
                  <a:txBody>
                    <a:bodyPr/>
                    <a:lstStyle/>
                    <a:p>
                      <a:pPr algn="ctr" fontAlgn="ctr"/>
                      <a:r>
                        <a:rPr lang="en-US" sz="1100" b="1" i="0" u="none" strike="noStrike" dirty="0">
                          <a:solidFill>
                            <a:srgbClr val="FF0000"/>
                          </a:solidFill>
                          <a:effectLst/>
                          <a:latin typeface="Calibri"/>
                        </a:rPr>
                        <a:t>food was delicious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9"/>
                  </a:ext>
                </a:extLst>
              </a:tr>
              <a:tr h="190500">
                <a:tc>
                  <a:txBody>
                    <a:bodyPr/>
                    <a:lstStyle/>
                    <a:p>
                      <a:pPr algn="ctr" fontAlgn="ctr"/>
                      <a:r>
                        <a:rPr lang="en-US" sz="1100" b="0" i="0" u="none" strike="noStrike">
                          <a:solidFill>
                            <a:srgbClr val="000000"/>
                          </a:solidFill>
                          <a:effectLst/>
                          <a:latin typeface="Calibri"/>
                        </a:rPr>
                        <a:t>great experience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0"/>
                  </a:ext>
                </a:extLst>
              </a:tr>
              <a:tr h="190500">
                <a:tc>
                  <a:txBody>
                    <a:bodyPr/>
                    <a:lstStyle/>
                    <a:p>
                      <a:pPr algn="ctr" fontAlgn="ctr"/>
                      <a:r>
                        <a:rPr lang="en-US" sz="1100" b="0" i="0" u="none" strike="noStrike" dirty="0">
                          <a:solidFill>
                            <a:srgbClr val="000000"/>
                          </a:solidFill>
                          <a:effectLst/>
                          <a:latin typeface="Calibri"/>
                        </a:rPr>
                        <a:t>was delicious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1"/>
                  </a:ext>
                </a:extLst>
              </a:tr>
              <a:tr h="190500">
                <a:tc>
                  <a:txBody>
                    <a:bodyPr/>
                    <a:lstStyle/>
                    <a:p>
                      <a:pPr algn="ctr" fontAlgn="ctr"/>
                      <a:r>
                        <a:rPr lang="en-US" sz="1100" b="0" i="0" u="none" strike="noStrike" dirty="0">
                          <a:solidFill>
                            <a:srgbClr val="000000"/>
                          </a:solidFill>
                          <a:effectLst/>
                          <a:latin typeface="Calibri"/>
                        </a:rPr>
                        <a:t>was terrific and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2"/>
                  </a:ext>
                </a:extLst>
              </a:tr>
              <a:tr h="190500">
                <a:tc>
                  <a:txBody>
                    <a:bodyPr/>
                    <a:lstStyle/>
                    <a:p>
                      <a:pPr algn="ctr" fontAlgn="ctr"/>
                      <a:r>
                        <a:rPr lang="en-US" sz="1100" b="0" i="0" u="none" strike="noStrike">
                          <a:solidFill>
                            <a:srgbClr val="000000"/>
                          </a:solidFill>
                          <a:effectLst/>
                          <a:latin typeface="Calibri"/>
                        </a:rPr>
                        <a:t>it was 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3"/>
                  </a:ext>
                </a:extLst>
              </a:tr>
              <a:tr h="190500">
                <a:tc>
                  <a:txBody>
                    <a:bodyPr/>
                    <a:lstStyle/>
                    <a:p>
                      <a:pPr algn="ctr" fontAlgn="ctr"/>
                      <a:r>
                        <a:rPr lang="en-US" sz="1100" b="1" i="0" u="none" strike="noStrike" dirty="0">
                          <a:solidFill>
                            <a:srgbClr val="FF0000"/>
                          </a:solidFill>
                          <a:effectLst/>
                          <a:latin typeface="Calibri"/>
                        </a:rPr>
                        <a:t>service was terrific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4"/>
                  </a:ext>
                </a:extLst>
              </a:tr>
              <a:tr h="190500">
                <a:tc>
                  <a:txBody>
                    <a:bodyPr/>
                    <a:lstStyle/>
                    <a:p>
                      <a:pPr algn="ctr" fontAlgn="ctr"/>
                      <a:r>
                        <a:rPr lang="en-US" sz="1100" b="0" i="0" u="none" strike="noStrike" dirty="0">
                          <a:solidFill>
                            <a:srgbClr val="000000"/>
                          </a:solidFill>
                          <a:effectLst/>
                          <a:latin typeface="Calibri"/>
                        </a:rPr>
                        <a:t>terrific and the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5"/>
                  </a:ext>
                </a:extLst>
              </a:tr>
              <a:tr h="190500">
                <a:tc>
                  <a:txBody>
                    <a:bodyPr/>
                    <a:lstStyle/>
                    <a:p>
                      <a:pPr algn="ctr" fontAlgn="ctr"/>
                      <a:r>
                        <a:rPr lang="en-US" sz="1100" b="0" i="0" u="none" strike="noStrike" dirty="0">
                          <a:solidFill>
                            <a:srgbClr val="000000"/>
                          </a:solidFill>
                          <a:effectLst/>
                          <a:latin typeface="Calibri"/>
                        </a:rPr>
                        <a:t>the food was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6"/>
                  </a:ext>
                </a:extLst>
              </a:tr>
              <a:tr h="190500">
                <a:tc>
                  <a:txBody>
                    <a:bodyPr/>
                    <a:lstStyle/>
                    <a:p>
                      <a:pPr algn="ctr" fontAlgn="ctr"/>
                      <a:r>
                        <a:rPr lang="en-US" sz="1100" b="0" i="0" u="none" strike="noStrike" dirty="0">
                          <a:solidFill>
                            <a:srgbClr val="000000"/>
                          </a:solidFill>
                          <a:effectLst/>
                          <a:latin typeface="Calibri"/>
                        </a:rPr>
                        <a:t>the service was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7"/>
                  </a:ext>
                </a:extLst>
              </a:tr>
              <a:tr h="190500">
                <a:tc>
                  <a:txBody>
                    <a:bodyPr/>
                    <a:lstStyle/>
                    <a:p>
                      <a:pPr algn="ctr" fontAlgn="ctr"/>
                      <a:r>
                        <a:rPr lang="en-US" sz="1100" b="0" i="0" u="none" strike="noStrike">
                          <a:solidFill>
                            <a:srgbClr val="000000"/>
                          </a:solidFill>
                          <a:effectLst/>
                          <a:latin typeface="Calibri"/>
                        </a:rPr>
                        <a:t>there tonight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8"/>
                  </a:ext>
                </a:extLst>
              </a:tr>
              <a:tr h="190500">
                <a:tc>
                  <a:txBody>
                    <a:bodyPr/>
                    <a:lstStyle/>
                    <a:p>
                      <a:pPr algn="ctr" fontAlgn="ctr"/>
                      <a:r>
                        <a:rPr lang="en-US" sz="1100" b="0" i="0" u="none" strike="noStrike">
                          <a:solidFill>
                            <a:srgbClr val="000000"/>
                          </a:solidFill>
                          <a:effectLst/>
                          <a:latin typeface="Calibri"/>
                        </a:rPr>
                        <a:t>time eating there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9"/>
                  </a:ext>
                </a:extLst>
              </a:tr>
              <a:tr h="190500">
                <a:tc>
                  <a:txBody>
                    <a:bodyPr/>
                    <a:lstStyle/>
                    <a:p>
                      <a:pPr algn="ctr" fontAlgn="ctr"/>
                      <a:r>
                        <a:rPr lang="en-US" sz="1100" b="0" i="0" u="none" strike="noStrike">
                          <a:solidFill>
                            <a:srgbClr val="000000"/>
                          </a:solidFill>
                          <a:effectLst/>
                          <a:latin typeface="Calibri"/>
                        </a:rPr>
                        <a:t>tonight , and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20"/>
                  </a:ext>
                </a:extLst>
              </a:tr>
              <a:tr h="190500">
                <a:tc>
                  <a:txBody>
                    <a:bodyPr/>
                    <a:lstStyle/>
                    <a:p>
                      <a:pPr algn="ctr" fontAlgn="ctr"/>
                      <a:r>
                        <a:rPr lang="en-US" sz="1100" b="0" i="0" u="none" strike="noStrike" dirty="0">
                          <a:solidFill>
                            <a:srgbClr val="000000"/>
                          </a:solidFill>
                          <a:effectLst/>
                          <a:latin typeface="Calibri"/>
                        </a:rPr>
                        <a:t>was a great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21"/>
                  </a:ext>
                </a:extLst>
              </a:tr>
            </a:tbl>
          </a:graphicData>
        </a:graphic>
      </p:graphicFrame>
      <p:sp>
        <p:nvSpPr>
          <p:cNvPr id="18" name="TextBox 17"/>
          <p:cNvSpPr txBox="1"/>
          <p:nvPr/>
        </p:nvSpPr>
        <p:spPr>
          <a:xfrm>
            <a:off x="5236234" y="915797"/>
            <a:ext cx="894989" cy="369332"/>
          </a:xfrm>
          <a:prstGeom prst="rect">
            <a:avLst/>
          </a:prstGeom>
          <a:noFill/>
        </p:spPr>
        <p:txBody>
          <a:bodyPr wrap="none" rtlCol="0">
            <a:spAutoFit/>
          </a:bodyPr>
          <a:lstStyle/>
          <a:p>
            <a:r>
              <a:rPr lang="en-US" dirty="0">
                <a:solidFill>
                  <a:schemeClr val="tx2"/>
                </a:solidFill>
              </a:rPr>
              <a:t>Trigram</a:t>
            </a:r>
          </a:p>
        </p:txBody>
      </p:sp>
    </p:spTree>
    <p:extLst>
      <p:ext uri="{BB962C8B-B14F-4D97-AF65-F5344CB8AC3E}">
        <p14:creationId xmlns:p14="http://schemas.microsoft.com/office/powerpoint/2010/main" val="2996520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a:solidFill>
                  <a:srgbClr val="C8102E"/>
                </a:solidFill>
              </a:rPr>
              <a:t>Iowa State University</a:t>
            </a:r>
          </a:p>
        </p:txBody>
      </p:sp>
      <p:sp>
        <p:nvSpPr>
          <p:cNvPr id="2" name="Title 1"/>
          <p:cNvSpPr>
            <a:spLocks noGrp="1"/>
          </p:cNvSpPr>
          <p:nvPr>
            <p:ph type="title"/>
          </p:nvPr>
        </p:nvSpPr>
        <p:spPr>
          <a:xfrm>
            <a:off x="457200" y="125053"/>
            <a:ext cx="8229600" cy="792162"/>
          </a:xfrm>
        </p:spPr>
        <p:txBody>
          <a:bodyPr>
            <a:noAutofit/>
          </a:bodyPr>
          <a:lstStyle/>
          <a:p>
            <a:pPr algn="l"/>
            <a:r>
              <a:rPr lang="en-US" sz="2400" dirty="0"/>
              <a:t>Text Representation: Vector based on a </a:t>
            </a:r>
            <a:r>
              <a:rPr lang="en-US" sz="2400" dirty="0" smtClean="0"/>
              <a:t>text corpus</a:t>
            </a:r>
            <a:endParaRPr lang="en-US" sz="2400" dirty="0">
              <a:latin typeface="+mn-lt"/>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11</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a:solidFill>
                  <a:schemeClr val="bg1"/>
                </a:solidFill>
                <a:latin typeface="Book Antiqua" panose="02040602050305030304" pitchFamily="18" charset="0"/>
              </a:rPr>
              <a:t>Department of Statistics</a:t>
            </a: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1670613724"/>
              </p:ext>
            </p:extLst>
          </p:nvPr>
        </p:nvGraphicFramePr>
        <p:xfrm>
          <a:off x="5676900" y="2438400"/>
          <a:ext cx="1409700" cy="3429000"/>
        </p:xfrm>
        <a:graphic>
          <a:graphicData uri="http://schemas.openxmlformats.org/drawingml/2006/table">
            <a:tbl>
              <a:tblPr/>
              <a:tblGrid>
                <a:gridCol w="736600">
                  <a:extLst>
                    <a:ext uri="{9D8B030D-6E8A-4147-A177-3AD203B41FA5}">
                      <a16:colId xmlns:a16="http://schemas.microsoft.com/office/drawing/2014/main" xmlns="" val="20000"/>
                    </a:ext>
                  </a:extLst>
                </a:gridCol>
                <a:gridCol w="673100">
                  <a:extLst>
                    <a:ext uri="{9D8B030D-6E8A-4147-A177-3AD203B41FA5}">
                      <a16:colId xmlns:a16="http://schemas.microsoft.com/office/drawing/2014/main" xmlns="" val="20001"/>
                    </a:ext>
                  </a:extLst>
                </a:gridCol>
              </a:tblGrid>
              <a:tr h="190500">
                <a:tc>
                  <a:txBody>
                    <a:bodyPr/>
                    <a:lstStyle/>
                    <a:p>
                      <a:pPr algn="ctr" fontAlgn="b"/>
                      <a:r>
                        <a:rPr lang="en-US" sz="1100" b="1" i="0" u="none" strike="noStrike" dirty="0">
                          <a:solidFill>
                            <a:srgbClr val="000000"/>
                          </a:solidFill>
                          <a:effectLst/>
                          <a:latin typeface="Calibri"/>
                        </a:rPr>
                        <a:t>Word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Calibri"/>
                        </a:rPr>
                        <a:t>Frequency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190500">
                <a:tc>
                  <a:txBody>
                    <a:bodyPr/>
                    <a:lstStyle/>
                    <a:p>
                      <a:pPr algn="ctr" fontAlgn="b"/>
                      <a:r>
                        <a:rPr lang="en-US" sz="1100" b="0" i="0" u="none" strike="noStrike" dirty="0">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FF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190500">
                <a:tc>
                  <a:txBody>
                    <a:bodyPr/>
                    <a:lstStyle/>
                    <a:p>
                      <a:pPr algn="ctr" fontAlgn="b"/>
                      <a:r>
                        <a:rPr lang="en-US" sz="1100" b="0" i="0" u="none" strike="noStrike">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190500">
                <a:tc>
                  <a:txBody>
                    <a:bodyPr/>
                    <a:lstStyle/>
                    <a:p>
                      <a:pPr algn="ctr" fontAlgn="b"/>
                      <a:r>
                        <a:rPr lang="en-US" sz="1100" b="0" i="0" u="none" strike="noStrike">
                          <a:solidFill>
                            <a:srgbClr val="000000"/>
                          </a:solidFill>
                          <a:effectLst/>
                          <a:latin typeface="Calibri"/>
                        </a:rPr>
                        <a: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FF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190500">
                <a:tc>
                  <a:txBody>
                    <a:bodyPr/>
                    <a:lstStyle/>
                    <a:p>
                      <a:pPr algn="ctr" fontAlgn="b"/>
                      <a:r>
                        <a:rPr lang="en-US" sz="1100" b="0" i="0" u="none" strike="noStrike">
                          <a:solidFill>
                            <a:srgbClr val="000000"/>
                          </a:solidFill>
                          <a:effectLst/>
                          <a:latin typeface="Calibri"/>
                        </a:rPr>
                        <a:t>and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190500">
                <a:tc>
                  <a:txBody>
                    <a:bodyPr/>
                    <a:lstStyle/>
                    <a:p>
                      <a:pPr algn="ctr" fontAlgn="b"/>
                      <a:r>
                        <a:rPr lang="en-US" sz="1100" b="0" i="0" u="none" strike="noStrike">
                          <a:solidFill>
                            <a:srgbClr val="000000"/>
                          </a:solidFill>
                          <a:effectLst/>
                          <a:latin typeface="Calibri"/>
                        </a:rPr>
                        <a:t>delicious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190500">
                <a:tc>
                  <a:txBody>
                    <a:bodyPr/>
                    <a:lstStyle/>
                    <a:p>
                      <a:pPr algn="ctr" fontAlgn="b"/>
                      <a:r>
                        <a:rPr lang="en-US" sz="1100" b="0" i="0" u="none" strike="noStrike">
                          <a:solidFill>
                            <a:srgbClr val="000000"/>
                          </a:solidFill>
                          <a:effectLst/>
                          <a:latin typeface="Calibri"/>
                        </a:rPr>
                        <a:t>eating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FF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190500">
                <a:tc>
                  <a:txBody>
                    <a:bodyPr/>
                    <a:lstStyle/>
                    <a:p>
                      <a:pPr algn="ctr" fontAlgn="b"/>
                      <a:r>
                        <a:rPr lang="en-US" sz="1100" b="0" i="0" u="none" strike="noStrike">
                          <a:solidFill>
                            <a:srgbClr val="000000"/>
                          </a:solidFill>
                          <a:effectLst/>
                          <a:latin typeface="Calibri"/>
                        </a:rPr>
                        <a:t>experience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FF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190500">
                <a:tc>
                  <a:txBody>
                    <a:bodyPr/>
                    <a:lstStyle/>
                    <a:p>
                      <a:pPr algn="ctr" fontAlgn="b"/>
                      <a:r>
                        <a:rPr lang="en-US" sz="1100" b="0" i="0" u="none" strike="noStrike">
                          <a:solidFill>
                            <a:srgbClr val="000000"/>
                          </a:solidFill>
                          <a:effectLst/>
                          <a:latin typeface="Calibri"/>
                        </a:rPr>
                        <a:t>food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
                  </a:ext>
                </a:extLst>
              </a:tr>
              <a:tr h="190500">
                <a:tc>
                  <a:txBody>
                    <a:bodyPr/>
                    <a:lstStyle/>
                    <a:p>
                      <a:pPr algn="ctr" fontAlgn="b"/>
                      <a:r>
                        <a:rPr lang="en-US" sz="1100" b="0" i="0" u="none" strike="noStrike">
                          <a:solidFill>
                            <a:srgbClr val="000000"/>
                          </a:solidFill>
                          <a:effectLst/>
                          <a:latin typeface="Calibri"/>
                        </a:rPr>
                        <a:t>great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FF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9"/>
                  </a:ext>
                </a:extLst>
              </a:tr>
              <a:tr h="190500">
                <a:tc>
                  <a:txBody>
                    <a:bodyPr/>
                    <a:lstStyle/>
                    <a:p>
                      <a:pPr algn="ctr" fontAlgn="b"/>
                      <a:r>
                        <a:rPr lang="en-US" sz="1100" b="0" i="0" u="none" strike="noStrike" dirty="0">
                          <a:solidFill>
                            <a:srgbClr val="000000"/>
                          </a:solidFill>
                          <a:effectLst/>
                          <a:latin typeface="Calibri"/>
                        </a:rPr>
                        <a:t>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FF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1"/>
                  </a:ext>
                </a:extLst>
              </a:tr>
              <a:tr h="190500">
                <a:tc>
                  <a:txBody>
                    <a:bodyPr/>
                    <a:lstStyle/>
                    <a:p>
                      <a:pPr algn="ctr" fontAlgn="b"/>
                      <a:r>
                        <a:rPr lang="en-US" sz="1100" b="0" i="0" u="none" strike="noStrike">
                          <a:solidFill>
                            <a:srgbClr val="000000"/>
                          </a:solidFill>
                          <a:effectLst/>
                          <a:latin typeface="Calibri"/>
                        </a:rPr>
                        <a:t>service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2"/>
                  </a:ext>
                </a:extLst>
              </a:tr>
              <a:tr h="190500">
                <a:tc>
                  <a:txBody>
                    <a:bodyPr/>
                    <a:lstStyle/>
                    <a:p>
                      <a:pPr algn="ctr" fontAlgn="b"/>
                      <a:r>
                        <a:rPr lang="en-US" sz="1100" b="0" i="0" u="none" strike="noStrike">
                          <a:solidFill>
                            <a:srgbClr val="000000"/>
                          </a:solidFill>
                          <a:effectLst/>
                          <a:latin typeface="Calibri"/>
                        </a:rPr>
                        <a:t>terrific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3"/>
                  </a:ext>
                </a:extLst>
              </a:tr>
              <a:tr h="190500">
                <a:tc>
                  <a:txBody>
                    <a:bodyPr/>
                    <a:lstStyle/>
                    <a:p>
                      <a:pPr algn="ctr" fontAlgn="b"/>
                      <a:r>
                        <a:rPr lang="en-US" sz="1100" b="0" i="0" u="none" strike="noStrike">
                          <a:solidFill>
                            <a:srgbClr val="000000"/>
                          </a:solidFill>
                          <a:effectLst/>
                          <a:latin typeface="Calibri"/>
                        </a:rPr>
                        <a:t>the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4"/>
                  </a:ext>
                </a:extLst>
              </a:tr>
              <a:tr h="190500">
                <a:tc>
                  <a:txBody>
                    <a:bodyPr/>
                    <a:lstStyle/>
                    <a:p>
                      <a:pPr algn="ctr" fontAlgn="b"/>
                      <a:r>
                        <a:rPr lang="en-US" sz="1100" b="0" i="0" u="none" strike="noStrike">
                          <a:solidFill>
                            <a:srgbClr val="000000"/>
                          </a:solidFill>
                          <a:effectLst/>
                          <a:latin typeface="Calibri"/>
                        </a:rPr>
                        <a:t>there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FF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5"/>
                  </a:ext>
                </a:extLst>
              </a:tr>
              <a:tr h="190500">
                <a:tc>
                  <a:txBody>
                    <a:bodyPr/>
                    <a:lstStyle/>
                    <a:p>
                      <a:pPr algn="ctr" fontAlgn="b"/>
                      <a:r>
                        <a:rPr lang="en-US" sz="1100" b="0" i="0" u="none" strike="noStrike">
                          <a:solidFill>
                            <a:srgbClr val="000000"/>
                          </a:solidFill>
                          <a:effectLst/>
                          <a:latin typeface="Calibri"/>
                        </a:rPr>
                        <a:t>time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FF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6"/>
                  </a:ext>
                </a:extLst>
              </a:tr>
              <a:tr h="190500">
                <a:tc>
                  <a:txBody>
                    <a:bodyPr/>
                    <a:lstStyle/>
                    <a:p>
                      <a:pPr algn="ctr" fontAlgn="b"/>
                      <a:r>
                        <a:rPr lang="en-US" sz="1100" b="0" i="0" u="none" strike="noStrike">
                          <a:solidFill>
                            <a:srgbClr val="000000"/>
                          </a:solidFill>
                          <a:effectLst/>
                          <a:latin typeface="Calibri"/>
                        </a:rPr>
                        <a:t>tonight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FF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7"/>
                  </a:ext>
                </a:extLst>
              </a:tr>
              <a:tr h="190500">
                <a:tc>
                  <a:txBody>
                    <a:bodyPr/>
                    <a:lstStyle/>
                    <a:p>
                      <a:pPr algn="ctr" fontAlgn="b"/>
                      <a:r>
                        <a:rPr lang="en-US" sz="1100" b="0" i="0" u="none" strike="noStrike" dirty="0">
                          <a:solidFill>
                            <a:srgbClr val="000000"/>
                          </a:solidFill>
                          <a:effectLst/>
                          <a:latin typeface="Calibri"/>
                        </a:rPr>
                        <a:t>was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8"/>
                  </a:ext>
                </a:extLst>
              </a:tr>
            </a:tbl>
          </a:graphicData>
        </a:graphic>
      </p:graphicFrame>
      <p:sp>
        <p:nvSpPr>
          <p:cNvPr id="12" name="TextBox 11"/>
          <p:cNvSpPr txBox="1"/>
          <p:nvPr/>
        </p:nvSpPr>
        <p:spPr>
          <a:xfrm>
            <a:off x="5937130" y="2046064"/>
            <a:ext cx="986232" cy="369332"/>
          </a:xfrm>
          <a:prstGeom prst="rect">
            <a:avLst/>
          </a:prstGeom>
          <a:noFill/>
        </p:spPr>
        <p:txBody>
          <a:bodyPr wrap="none" rtlCol="0">
            <a:spAutoFit/>
          </a:bodyPr>
          <a:lstStyle/>
          <a:p>
            <a:r>
              <a:rPr lang="en-US" dirty="0">
                <a:solidFill>
                  <a:schemeClr val="tx2"/>
                </a:solidFill>
              </a:rPr>
              <a:t>Unigram</a:t>
            </a:r>
          </a:p>
        </p:txBody>
      </p:sp>
      <p:sp>
        <p:nvSpPr>
          <p:cNvPr id="17" name="Rounded Rectangular Callout 16"/>
          <p:cNvSpPr/>
          <p:nvPr/>
        </p:nvSpPr>
        <p:spPr>
          <a:xfrm>
            <a:off x="612774" y="1240493"/>
            <a:ext cx="4340225" cy="1295400"/>
          </a:xfrm>
          <a:prstGeom prst="wedgeRoundRectCallout">
            <a:avLst>
              <a:gd name="adj1" fmla="val -29068"/>
              <a:gd name="adj2" fmla="val 5071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First time eating there tonight, and it was a great experience. </a:t>
            </a:r>
          </a:p>
          <a:p>
            <a:r>
              <a:rPr lang="en-US" dirty="0"/>
              <a:t>The service was terrific and the food was delicious.</a:t>
            </a:r>
          </a:p>
        </p:txBody>
      </p:sp>
      <p:sp>
        <p:nvSpPr>
          <p:cNvPr id="3" name="TextBox 2"/>
          <p:cNvSpPr txBox="1"/>
          <p:nvPr/>
        </p:nvSpPr>
        <p:spPr>
          <a:xfrm>
            <a:off x="612775" y="838200"/>
            <a:ext cx="843501" cy="369332"/>
          </a:xfrm>
          <a:prstGeom prst="rect">
            <a:avLst/>
          </a:prstGeom>
          <a:noFill/>
        </p:spPr>
        <p:txBody>
          <a:bodyPr wrap="none" rtlCol="0">
            <a:spAutoFit/>
          </a:bodyPr>
          <a:lstStyle/>
          <a:p>
            <a:r>
              <a:rPr lang="en-US" dirty="0">
                <a:solidFill>
                  <a:srgbClr val="FF0000"/>
                </a:solidFill>
              </a:rPr>
              <a:t>Corpus</a:t>
            </a:r>
          </a:p>
        </p:txBody>
      </p:sp>
      <p:sp>
        <p:nvSpPr>
          <p:cNvPr id="6" name="TextBox 5"/>
          <p:cNvSpPr txBox="1"/>
          <p:nvPr/>
        </p:nvSpPr>
        <p:spPr>
          <a:xfrm>
            <a:off x="595313" y="3315887"/>
            <a:ext cx="4340225" cy="923330"/>
          </a:xfrm>
          <a:prstGeom prst="rect">
            <a:avLst/>
          </a:prstGeom>
          <a:noFill/>
        </p:spPr>
        <p:txBody>
          <a:bodyPr wrap="square" rtlCol="0">
            <a:spAutoFit/>
          </a:bodyPr>
          <a:lstStyle/>
          <a:p>
            <a:r>
              <a:rPr lang="en-US" dirty="0"/>
              <a:t>The service was terrific and the food was delicious.</a:t>
            </a:r>
          </a:p>
          <a:p>
            <a:endParaRPr lang="en-US" dirty="0"/>
          </a:p>
        </p:txBody>
      </p:sp>
      <p:cxnSp>
        <p:nvCxnSpPr>
          <p:cNvPr id="25" name="Straight Connector 24"/>
          <p:cNvCxnSpPr/>
          <p:nvPr/>
        </p:nvCxnSpPr>
        <p:spPr>
          <a:xfrm>
            <a:off x="7186350" y="27432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7186350" y="31242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7186350" y="3663228"/>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186350" y="38862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7186350" y="42672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186350" y="44099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186350" y="51816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186350" y="54102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186350" y="5562600"/>
            <a:ext cx="2286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7414950" y="2743200"/>
            <a:ext cx="1522782" cy="2819400"/>
            <a:chOff x="7414950" y="2133600"/>
            <a:chExt cx="1522782" cy="2819400"/>
          </a:xfrm>
        </p:grpSpPr>
        <p:cxnSp>
          <p:nvCxnSpPr>
            <p:cNvPr id="36" name="Straight Connector 35"/>
            <p:cNvCxnSpPr/>
            <p:nvPr/>
          </p:nvCxnSpPr>
          <p:spPr>
            <a:xfrm>
              <a:off x="7414950" y="2133600"/>
              <a:ext cx="0" cy="2819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7414950" y="3429000"/>
              <a:ext cx="3574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7810500" y="3020378"/>
              <a:ext cx="1127232" cy="1200329"/>
            </a:xfrm>
            <a:prstGeom prst="rect">
              <a:avLst/>
            </a:prstGeom>
            <a:noFill/>
          </p:spPr>
          <p:txBody>
            <a:bodyPr wrap="none" rtlCol="0">
              <a:spAutoFit/>
            </a:bodyPr>
            <a:lstStyle/>
            <a:p>
              <a:r>
                <a:rPr lang="en-US" dirty="0"/>
                <a:t>Zeros</a:t>
              </a:r>
            </a:p>
            <a:p>
              <a:r>
                <a:rPr lang="en-US" dirty="0"/>
                <a:t>For </a:t>
              </a:r>
            </a:p>
            <a:p>
              <a:r>
                <a:rPr lang="en-US" dirty="0"/>
                <a:t>words</a:t>
              </a:r>
            </a:p>
            <a:p>
              <a:r>
                <a:rPr lang="en-US" dirty="0"/>
                <a:t>not in doc</a:t>
              </a:r>
            </a:p>
          </p:txBody>
        </p:sp>
      </p:grpSp>
      <p:sp>
        <p:nvSpPr>
          <p:cNvPr id="41" name="Right Arrow 40"/>
          <p:cNvSpPr/>
          <p:nvPr/>
        </p:nvSpPr>
        <p:spPr>
          <a:xfrm>
            <a:off x="4714213" y="3278007"/>
            <a:ext cx="838200" cy="6096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560700" y="2946555"/>
            <a:ext cx="1165191" cy="369332"/>
          </a:xfrm>
          <a:prstGeom prst="rect">
            <a:avLst/>
          </a:prstGeom>
          <a:noFill/>
        </p:spPr>
        <p:txBody>
          <a:bodyPr wrap="none" rtlCol="0">
            <a:spAutoFit/>
          </a:bodyPr>
          <a:lstStyle/>
          <a:p>
            <a:r>
              <a:rPr lang="en-US" dirty="0">
                <a:solidFill>
                  <a:srgbClr val="FF0000"/>
                </a:solidFill>
              </a:rPr>
              <a:t>Document</a:t>
            </a:r>
          </a:p>
        </p:txBody>
      </p:sp>
    </p:spTree>
    <p:extLst>
      <p:ext uri="{BB962C8B-B14F-4D97-AF65-F5344CB8AC3E}">
        <p14:creationId xmlns:p14="http://schemas.microsoft.com/office/powerpoint/2010/main" val="1850237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a:solidFill>
                  <a:srgbClr val="C8102E"/>
                </a:solidFill>
              </a:rPr>
              <a:t>Iowa State University</a:t>
            </a:r>
          </a:p>
        </p:txBody>
      </p:sp>
      <p:sp>
        <p:nvSpPr>
          <p:cNvPr id="2" name="Title 1"/>
          <p:cNvSpPr>
            <a:spLocks noGrp="1"/>
          </p:cNvSpPr>
          <p:nvPr>
            <p:ph type="title"/>
          </p:nvPr>
        </p:nvSpPr>
        <p:spPr>
          <a:xfrm>
            <a:off x="457200" y="274638"/>
            <a:ext cx="8229600" cy="792162"/>
          </a:xfrm>
        </p:spPr>
        <p:txBody>
          <a:bodyPr>
            <a:noAutofit/>
          </a:bodyPr>
          <a:lstStyle/>
          <a:p>
            <a:pPr algn="l"/>
            <a:r>
              <a:rPr lang="en-US" sz="2800" dirty="0">
                <a:latin typeface="+mn-lt"/>
              </a:rPr>
              <a:t>Topic Modeling and Extraction</a:t>
            </a:r>
          </a:p>
        </p:txBody>
      </p:sp>
      <p:sp>
        <p:nvSpPr>
          <p:cNvPr id="3" name="Content Placeholder 2"/>
          <p:cNvSpPr>
            <a:spLocks noGrp="1"/>
          </p:cNvSpPr>
          <p:nvPr>
            <p:ph idx="1"/>
          </p:nvPr>
        </p:nvSpPr>
        <p:spPr>
          <a:xfrm>
            <a:off x="457200" y="1219200"/>
            <a:ext cx="8229600" cy="4906963"/>
          </a:xfrm>
        </p:spPr>
        <p:txBody>
          <a:bodyPr>
            <a:normAutofit/>
          </a:bodyPr>
          <a:lstStyle/>
          <a:p>
            <a:r>
              <a:rPr lang="en-US" sz="2000" dirty="0"/>
              <a:t>Topic </a:t>
            </a:r>
            <a:r>
              <a:rPr lang="en-US" sz="2000" dirty="0" smtClean="0"/>
              <a:t>is </a:t>
            </a:r>
            <a:r>
              <a:rPr lang="en-US" sz="2000" dirty="0"/>
              <a:t>the subject of conversation or discussion in the text </a:t>
            </a:r>
            <a:endParaRPr lang="en-US" sz="2000" dirty="0"/>
          </a:p>
          <a:p>
            <a:r>
              <a:rPr lang="en-US" sz="2000" dirty="0"/>
              <a:t>Practically considered as recurring patterns of co-occurring words in a corpus</a:t>
            </a: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12</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a:solidFill>
                  <a:schemeClr val="bg1"/>
                </a:solidFill>
                <a:latin typeface="Book Antiqua" panose="02040602050305030304" pitchFamily="18" charset="0"/>
              </a:rPr>
              <a:t>Department of Statistics</a:t>
            </a: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11" name="Chart 10"/>
          <p:cNvGraphicFramePr>
            <a:graphicFrameLocks/>
          </p:cNvGraphicFramePr>
          <p:nvPr>
            <p:extLst>
              <p:ext uri="{D42A27DB-BD31-4B8C-83A1-F6EECF244321}">
                <p14:modId xmlns:p14="http://schemas.microsoft.com/office/powerpoint/2010/main" val="1426519356"/>
              </p:ext>
            </p:extLst>
          </p:nvPr>
        </p:nvGraphicFramePr>
        <p:xfrm>
          <a:off x="401700" y="2988677"/>
          <a:ext cx="3943350" cy="2695575"/>
        </p:xfrm>
        <a:graphic>
          <a:graphicData uri="http://schemas.openxmlformats.org/drawingml/2006/chart">
            <c:chart xmlns:c="http://schemas.openxmlformats.org/drawingml/2006/chart" xmlns:r="http://schemas.openxmlformats.org/officeDocument/2006/relationships" r:id="rId4"/>
          </a:graphicData>
        </a:graphic>
      </p:graphicFrame>
      <p:sp>
        <p:nvSpPr>
          <p:cNvPr id="6" name="TextBox 5"/>
          <p:cNvSpPr txBox="1"/>
          <p:nvPr/>
        </p:nvSpPr>
        <p:spPr>
          <a:xfrm>
            <a:off x="1163700" y="2760077"/>
            <a:ext cx="1364220" cy="338554"/>
          </a:xfrm>
          <a:prstGeom prst="rect">
            <a:avLst/>
          </a:prstGeom>
          <a:noFill/>
        </p:spPr>
        <p:txBody>
          <a:bodyPr wrap="none" rtlCol="0">
            <a:spAutoFit/>
          </a:bodyPr>
          <a:lstStyle/>
          <a:p>
            <a:r>
              <a:rPr lang="en-US" sz="1600" dirty="0">
                <a:solidFill>
                  <a:srgbClr val="0000CC"/>
                </a:solidFill>
              </a:rPr>
              <a:t>Topic ‘Service’</a:t>
            </a:r>
          </a:p>
        </p:txBody>
      </p:sp>
      <p:sp>
        <p:nvSpPr>
          <p:cNvPr id="12" name="TextBox 11"/>
          <p:cNvSpPr txBox="1"/>
          <p:nvPr/>
        </p:nvSpPr>
        <p:spPr>
          <a:xfrm>
            <a:off x="2590800" y="4394031"/>
            <a:ext cx="1832168" cy="338554"/>
          </a:xfrm>
          <a:prstGeom prst="rect">
            <a:avLst/>
          </a:prstGeom>
          <a:noFill/>
        </p:spPr>
        <p:txBody>
          <a:bodyPr wrap="none" rtlCol="0">
            <a:spAutoFit/>
          </a:bodyPr>
          <a:lstStyle/>
          <a:p>
            <a:r>
              <a:rPr lang="en-US" sz="1600" dirty="0">
                <a:solidFill>
                  <a:srgbClr val="0000CC"/>
                </a:solidFill>
              </a:rPr>
              <a:t>Topic ‘Food Quality’</a:t>
            </a:r>
          </a:p>
        </p:txBody>
      </p:sp>
      <p:sp>
        <p:nvSpPr>
          <p:cNvPr id="8" name="TextBox 7"/>
          <p:cNvSpPr txBox="1"/>
          <p:nvPr/>
        </p:nvSpPr>
        <p:spPr>
          <a:xfrm>
            <a:off x="4648200" y="3272510"/>
            <a:ext cx="4038600" cy="1477328"/>
          </a:xfrm>
          <a:prstGeom prst="rect">
            <a:avLst/>
          </a:prstGeom>
          <a:noFill/>
        </p:spPr>
        <p:txBody>
          <a:bodyPr wrap="square" rtlCol="0">
            <a:spAutoFit/>
          </a:bodyPr>
          <a:lstStyle/>
          <a:p>
            <a:pPr algn="just"/>
            <a:r>
              <a:rPr lang="en-US" dirty="0"/>
              <a:t>A restaurant review could be considered as 10% about the service and 90% about the food quality, if there are about 9 times more food words </a:t>
            </a:r>
            <a:r>
              <a:rPr lang="en-US" dirty="0" smtClean="0"/>
              <a:t>than </a:t>
            </a:r>
            <a:r>
              <a:rPr lang="en-US" dirty="0"/>
              <a:t>service words. </a:t>
            </a:r>
          </a:p>
        </p:txBody>
      </p:sp>
      <p:sp>
        <p:nvSpPr>
          <p:cNvPr id="13" name="TextBox 12"/>
          <p:cNvSpPr txBox="1"/>
          <p:nvPr/>
        </p:nvSpPr>
        <p:spPr>
          <a:xfrm>
            <a:off x="1553903" y="2438400"/>
            <a:ext cx="583814" cy="369332"/>
          </a:xfrm>
          <a:prstGeom prst="rect">
            <a:avLst/>
          </a:prstGeom>
          <a:noFill/>
        </p:spPr>
        <p:txBody>
          <a:bodyPr wrap="none" rtlCol="0">
            <a:spAutoFit/>
          </a:bodyPr>
          <a:lstStyle/>
          <a:p>
            <a:r>
              <a:rPr lang="en-US" dirty="0" smtClean="0">
                <a:solidFill>
                  <a:srgbClr val="FF0000"/>
                </a:solidFill>
              </a:rPr>
              <a:t>90%</a:t>
            </a:r>
            <a:endParaRPr lang="en-US" dirty="0">
              <a:solidFill>
                <a:srgbClr val="FF0000"/>
              </a:solidFill>
            </a:endParaRPr>
          </a:p>
        </p:txBody>
      </p:sp>
      <p:sp>
        <p:nvSpPr>
          <p:cNvPr id="15" name="TextBox 14"/>
          <p:cNvSpPr txBox="1"/>
          <p:nvPr/>
        </p:nvSpPr>
        <p:spPr>
          <a:xfrm>
            <a:off x="3181709" y="4052918"/>
            <a:ext cx="583814" cy="369332"/>
          </a:xfrm>
          <a:prstGeom prst="rect">
            <a:avLst/>
          </a:prstGeom>
          <a:noFill/>
        </p:spPr>
        <p:txBody>
          <a:bodyPr wrap="none" rtlCol="0">
            <a:spAutoFit/>
          </a:bodyPr>
          <a:lstStyle/>
          <a:p>
            <a:r>
              <a:rPr lang="en-US" dirty="0" smtClean="0">
                <a:solidFill>
                  <a:srgbClr val="FF0000"/>
                </a:solidFill>
              </a:rPr>
              <a:t>10%</a:t>
            </a:r>
            <a:endParaRPr lang="en-US" dirty="0">
              <a:solidFill>
                <a:srgbClr val="FF0000"/>
              </a:solidFill>
            </a:endParaRPr>
          </a:p>
        </p:txBody>
      </p:sp>
    </p:spTree>
    <p:extLst>
      <p:ext uri="{BB962C8B-B14F-4D97-AF65-F5344CB8AC3E}">
        <p14:creationId xmlns:p14="http://schemas.microsoft.com/office/powerpoint/2010/main" val="2996520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a:solidFill>
                  <a:srgbClr val="C8102E"/>
                </a:solidFill>
              </a:rPr>
              <a:t>Iowa State University</a:t>
            </a:r>
          </a:p>
        </p:txBody>
      </p:sp>
      <p:sp>
        <p:nvSpPr>
          <p:cNvPr id="2" name="Title 1"/>
          <p:cNvSpPr>
            <a:spLocks noGrp="1"/>
          </p:cNvSpPr>
          <p:nvPr>
            <p:ph type="title"/>
          </p:nvPr>
        </p:nvSpPr>
        <p:spPr>
          <a:xfrm>
            <a:off x="457200" y="160338"/>
            <a:ext cx="8229600" cy="609600"/>
          </a:xfrm>
        </p:spPr>
        <p:txBody>
          <a:bodyPr>
            <a:noAutofit/>
          </a:bodyPr>
          <a:lstStyle/>
          <a:p>
            <a:pPr algn="l"/>
            <a:r>
              <a:rPr lang="en-US" sz="2800" b="1" dirty="0"/>
              <a:t>Generative Statistical Model</a:t>
            </a:r>
            <a:endParaRPr lang="en-US" sz="2800" dirty="0">
              <a:latin typeface="+mn-lt"/>
            </a:endParaRPr>
          </a:p>
        </p:txBody>
      </p:sp>
      <p:sp>
        <p:nvSpPr>
          <p:cNvPr id="3" name="Content Placeholder 2"/>
          <p:cNvSpPr>
            <a:spLocks noGrp="1"/>
          </p:cNvSpPr>
          <p:nvPr>
            <p:ph idx="1"/>
          </p:nvPr>
        </p:nvSpPr>
        <p:spPr>
          <a:xfrm>
            <a:off x="307975" y="779191"/>
            <a:ext cx="8534400" cy="4906963"/>
          </a:xfrm>
        </p:spPr>
        <p:txBody>
          <a:bodyPr>
            <a:normAutofit/>
          </a:bodyPr>
          <a:lstStyle/>
          <a:p>
            <a:r>
              <a:rPr lang="en-US" sz="2000" dirty="0"/>
              <a:t>A model for randomly generating observable text given certain hidden parameter</a:t>
            </a:r>
          </a:p>
          <a:p>
            <a:r>
              <a:rPr lang="en-US" sz="2000" b="1" dirty="0"/>
              <a:t>Unigram Model</a:t>
            </a:r>
          </a:p>
          <a:p>
            <a:pPr lvl="1"/>
            <a:r>
              <a:rPr lang="en-US" sz="2000" dirty="0"/>
              <a:t>assumes that each document is formed by generating each word independently</a:t>
            </a:r>
          </a:p>
          <a:p>
            <a:endParaRPr lang="en-US" sz="2000" dirty="0"/>
          </a:p>
          <a:p>
            <a:pPr marL="0" indent="0">
              <a:buNone/>
            </a:pPr>
            <a:r>
              <a:rPr lang="en-US" sz="2000" dirty="0"/>
              <a:t>	</a:t>
            </a: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13</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a:solidFill>
                  <a:schemeClr val="bg1"/>
                </a:solidFill>
                <a:latin typeface="Book Antiqua" panose="02040602050305030304" pitchFamily="18" charset="0"/>
              </a:rPr>
              <a:t>Department of Statistics</a:t>
            </a: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4526356" y="2801034"/>
            <a:ext cx="2638928" cy="369332"/>
          </a:xfrm>
          <a:prstGeom prst="rect">
            <a:avLst/>
          </a:prstGeom>
        </p:spPr>
        <p:txBody>
          <a:bodyPr wrap="none">
            <a:spAutoFit/>
          </a:bodyPr>
          <a:lstStyle/>
          <a:p>
            <a:r>
              <a:rPr lang="en-US" dirty="0">
                <a:solidFill>
                  <a:srgbClr val="0000CC"/>
                </a:solidFill>
              </a:rPr>
              <a:t>‘It was a great experience’</a:t>
            </a:r>
          </a:p>
        </p:txBody>
      </p:sp>
      <p:sp>
        <p:nvSpPr>
          <p:cNvPr id="8" name="Rectangle 7"/>
          <p:cNvSpPr/>
          <p:nvPr/>
        </p:nvSpPr>
        <p:spPr>
          <a:xfrm>
            <a:off x="4510541" y="3245047"/>
            <a:ext cx="3904891" cy="646331"/>
          </a:xfrm>
          <a:prstGeom prst="rect">
            <a:avLst/>
          </a:prstGeom>
        </p:spPr>
        <p:txBody>
          <a:bodyPr wrap="square">
            <a:spAutoFit/>
          </a:bodyPr>
          <a:lstStyle/>
          <a:p>
            <a:r>
              <a:rPr lang="en-US" dirty="0"/>
              <a:t>p(‘it’, ‘was’, ‘a’, ‘great’, ‘experience’)</a:t>
            </a:r>
          </a:p>
          <a:p>
            <a:r>
              <a:rPr lang="en-US" dirty="0"/>
              <a:t>= p(‘it’) p(‘a’) p(‘great’)p(‘experience’)</a:t>
            </a:r>
          </a:p>
        </p:txBody>
      </p:sp>
      <p:pic>
        <p:nvPicPr>
          <p:cNvPr id="11"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58173" y="4237037"/>
            <a:ext cx="1143000" cy="10362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85934" y="3486810"/>
            <a:ext cx="1064649" cy="13886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2"/>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b="14728"/>
          <a:stretch/>
        </p:blipFill>
        <p:spPr bwMode="auto">
          <a:xfrm>
            <a:off x="464689" y="3295926"/>
            <a:ext cx="2026973" cy="9519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Right Arrow 15"/>
          <p:cNvSpPr/>
          <p:nvPr/>
        </p:nvSpPr>
        <p:spPr>
          <a:xfrm>
            <a:off x="2491662" y="4103003"/>
            <a:ext cx="434684" cy="2680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D:\002.Learning\003.Python_Project\CC\Figures\Sample Topic word distribution.png"/>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485383" y="4649903"/>
            <a:ext cx="3886200" cy="1455029"/>
          </a:xfrm>
          <a:prstGeom prst="rect">
            <a:avLst/>
          </a:prstGeom>
          <a:noFill/>
          <a:ln>
            <a:noFill/>
          </a:ln>
        </p:spPr>
      </p:pic>
      <p:sp>
        <p:nvSpPr>
          <p:cNvPr id="17" name="TextBox 16"/>
          <p:cNvSpPr txBox="1"/>
          <p:nvPr/>
        </p:nvSpPr>
        <p:spPr>
          <a:xfrm>
            <a:off x="4536043" y="4025086"/>
            <a:ext cx="3502369" cy="646331"/>
          </a:xfrm>
          <a:prstGeom prst="rect">
            <a:avLst/>
          </a:prstGeom>
          <a:noFill/>
        </p:spPr>
        <p:txBody>
          <a:bodyPr wrap="none" rtlCol="0">
            <a:spAutoFit/>
          </a:bodyPr>
          <a:lstStyle/>
          <a:p>
            <a:r>
              <a:rPr lang="en-US" dirty="0"/>
              <a:t>Probability of each word evaluated </a:t>
            </a:r>
          </a:p>
          <a:p>
            <a:r>
              <a:rPr lang="en-US" dirty="0"/>
              <a:t>based on the entire corpus </a:t>
            </a:r>
          </a:p>
        </p:txBody>
      </p:sp>
    </p:spTree>
    <p:extLst>
      <p:ext uri="{BB962C8B-B14F-4D97-AF65-F5344CB8AC3E}">
        <p14:creationId xmlns:p14="http://schemas.microsoft.com/office/powerpoint/2010/main" val="29965200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a:solidFill>
                  <a:srgbClr val="C8102E"/>
                </a:solidFill>
              </a:rPr>
              <a:t>Iowa State University</a:t>
            </a:r>
          </a:p>
        </p:txBody>
      </p:sp>
      <p:sp>
        <p:nvSpPr>
          <p:cNvPr id="2" name="Title 1"/>
          <p:cNvSpPr>
            <a:spLocks noGrp="1"/>
          </p:cNvSpPr>
          <p:nvPr>
            <p:ph type="title"/>
          </p:nvPr>
        </p:nvSpPr>
        <p:spPr>
          <a:xfrm>
            <a:off x="457200" y="160338"/>
            <a:ext cx="8229600" cy="792162"/>
          </a:xfrm>
        </p:spPr>
        <p:txBody>
          <a:bodyPr>
            <a:noAutofit/>
          </a:bodyPr>
          <a:lstStyle/>
          <a:p>
            <a:pPr algn="l"/>
            <a:r>
              <a:rPr lang="en-US" sz="2400" b="1" dirty="0"/>
              <a:t>Generative Model: LDA (Latent </a:t>
            </a:r>
            <a:r>
              <a:rPr lang="en-US" sz="2400" b="1" dirty="0" err="1"/>
              <a:t>Dirichlet</a:t>
            </a:r>
            <a:r>
              <a:rPr lang="en-US" sz="2400" b="1" dirty="0"/>
              <a:t> Allocation) Model</a:t>
            </a:r>
            <a:br>
              <a:rPr lang="en-US" sz="2400" b="1" dirty="0"/>
            </a:br>
            <a:endParaRPr lang="en-US" sz="2400" dirty="0">
              <a:latin typeface="+mn-lt"/>
            </a:endParaRPr>
          </a:p>
        </p:txBody>
      </p:sp>
      <p:sp>
        <p:nvSpPr>
          <p:cNvPr id="3" name="Content Placeholder 2"/>
          <p:cNvSpPr>
            <a:spLocks noGrp="1"/>
          </p:cNvSpPr>
          <p:nvPr>
            <p:ph idx="1"/>
          </p:nvPr>
        </p:nvSpPr>
        <p:spPr>
          <a:xfrm>
            <a:off x="457200" y="762000"/>
            <a:ext cx="8229600" cy="5364163"/>
          </a:xfrm>
        </p:spPr>
        <p:txBody>
          <a:bodyPr>
            <a:normAutofit/>
          </a:bodyPr>
          <a:lstStyle/>
          <a:p>
            <a:r>
              <a:rPr lang="en-US" sz="2400" dirty="0"/>
              <a:t>Widely used, introduced in 2003</a:t>
            </a:r>
          </a:p>
          <a:p>
            <a:r>
              <a:rPr lang="en-US" sz="2400" dirty="0"/>
              <a:t>Assume one document could consist of multiple topics</a:t>
            </a:r>
          </a:p>
          <a:p>
            <a:r>
              <a:rPr lang="en-US" sz="2400" dirty="0"/>
              <a:t>Three level Bayesian hierarchical model</a:t>
            </a: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14</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a:solidFill>
                  <a:schemeClr val="bg1"/>
                </a:solidFill>
                <a:latin typeface="Book Antiqua" panose="02040602050305030304" pitchFamily="18" charset="0"/>
              </a:rPr>
              <a:t>Department of Statistics</a:t>
            </a: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1" name="Group 10"/>
          <p:cNvGrpSpPr/>
          <p:nvPr/>
        </p:nvGrpSpPr>
        <p:grpSpPr>
          <a:xfrm>
            <a:off x="1039574" y="2413157"/>
            <a:ext cx="6463947" cy="3093648"/>
            <a:chOff x="1039574" y="2413157"/>
            <a:chExt cx="6463947" cy="3093648"/>
          </a:xfrm>
        </p:grpSpPr>
        <p:sp>
          <p:nvSpPr>
            <p:cNvPr id="6" name="Flowchart: Document 5"/>
            <p:cNvSpPr/>
            <p:nvPr/>
          </p:nvSpPr>
          <p:spPr>
            <a:xfrm>
              <a:off x="2625504" y="2413157"/>
              <a:ext cx="858881" cy="4572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r>
                <a:rPr lang="en-US" baseline="-25000" dirty="0"/>
                <a:t>1</a:t>
              </a:r>
            </a:p>
          </p:txBody>
        </p:sp>
        <p:sp>
          <p:nvSpPr>
            <p:cNvPr id="16" name="Flowchart: Document 15"/>
            <p:cNvSpPr/>
            <p:nvPr/>
          </p:nvSpPr>
          <p:spPr>
            <a:xfrm>
              <a:off x="3722331" y="2418908"/>
              <a:ext cx="858881" cy="4572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r>
                <a:rPr lang="en-US" baseline="-25000" dirty="0"/>
                <a:t>2</a:t>
              </a:r>
            </a:p>
          </p:txBody>
        </p:sp>
        <p:sp>
          <p:nvSpPr>
            <p:cNvPr id="17" name="Flowchart: Document 16"/>
            <p:cNvSpPr/>
            <p:nvPr/>
          </p:nvSpPr>
          <p:spPr>
            <a:xfrm>
              <a:off x="4865331" y="2418908"/>
              <a:ext cx="858881" cy="4572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r>
                <a:rPr lang="en-US" baseline="-25000" dirty="0"/>
                <a:t>3</a:t>
              </a:r>
            </a:p>
          </p:txBody>
        </p:sp>
        <p:sp>
          <p:nvSpPr>
            <p:cNvPr id="18" name="Flowchart: Document 17"/>
            <p:cNvSpPr/>
            <p:nvPr/>
          </p:nvSpPr>
          <p:spPr>
            <a:xfrm>
              <a:off x="6084531" y="2413157"/>
              <a:ext cx="858881" cy="4572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r>
                <a:rPr lang="en-US" baseline="-25000" dirty="0"/>
                <a:t>4</a:t>
              </a:r>
            </a:p>
          </p:txBody>
        </p:sp>
        <p:sp>
          <p:nvSpPr>
            <p:cNvPr id="8" name="TextBox 7"/>
            <p:cNvSpPr txBox="1"/>
            <p:nvPr/>
          </p:nvSpPr>
          <p:spPr>
            <a:xfrm>
              <a:off x="1039574" y="2431820"/>
              <a:ext cx="1254959" cy="369332"/>
            </a:xfrm>
            <a:prstGeom prst="rect">
              <a:avLst/>
            </a:prstGeom>
            <a:noFill/>
          </p:spPr>
          <p:txBody>
            <a:bodyPr wrap="none" rtlCol="0">
              <a:spAutoFit/>
            </a:bodyPr>
            <a:lstStyle/>
            <a:p>
              <a:r>
                <a:rPr lang="en-US" dirty="0">
                  <a:solidFill>
                    <a:srgbClr val="FF0000"/>
                  </a:solidFill>
                </a:rPr>
                <a:t>Documents</a:t>
              </a:r>
            </a:p>
          </p:txBody>
        </p:sp>
        <p:sp>
          <p:nvSpPr>
            <p:cNvPr id="20" name="Rounded Rectangle 19"/>
            <p:cNvSpPr/>
            <p:nvPr/>
          </p:nvSpPr>
          <p:spPr>
            <a:xfrm>
              <a:off x="2625504" y="3692592"/>
              <a:ext cx="540344" cy="4751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r>
                <a:rPr lang="en-US" baseline="-25000" dirty="0"/>
                <a:t>1</a:t>
              </a:r>
            </a:p>
          </p:txBody>
        </p:sp>
        <p:sp>
          <p:nvSpPr>
            <p:cNvPr id="22" name="Rounded Rectangle 21"/>
            <p:cNvSpPr/>
            <p:nvPr/>
          </p:nvSpPr>
          <p:spPr>
            <a:xfrm>
              <a:off x="3631375" y="3686553"/>
              <a:ext cx="540344" cy="4751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r>
                <a:rPr lang="en-US" baseline="-25000" dirty="0"/>
                <a:t>2</a:t>
              </a:r>
            </a:p>
          </p:txBody>
        </p:sp>
        <p:sp>
          <p:nvSpPr>
            <p:cNvPr id="23" name="Rounded Rectangle 22"/>
            <p:cNvSpPr/>
            <p:nvPr/>
          </p:nvSpPr>
          <p:spPr>
            <a:xfrm>
              <a:off x="4595159" y="3692591"/>
              <a:ext cx="540344" cy="4751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r>
                <a:rPr lang="en-US" baseline="-25000" dirty="0"/>
                <a:t>3</a:t>
              </a:r>
            </a:p>
          </p:txBody>
        </p:sp>
        <p:cxnSp>
          <p:nvCxnSpPr>
            <p:cNvPr id="26" name="Straight Arrow Connector 25"/>
            <p:cNvCxnSpPr>
              <a:stCxn id="6" idx="2"/>
              <a:endCxn id="20" idx="0"/>
            </p:cNvCxnSpPr>
            <p:nvPr/>
          </p:nvCxnSpPr>
          <p:spPr>
            <a:xfrm flipH="1">
              <a:off x="2895676" y="2840131"/>
              <a:ext cx="159269" cy="8524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6" idx="2"/>
              <a:endCxn id="22" idx="0"/>
            </p:cNvCxnSpPr>
            <p:nvPr/>
          </p:nvCxnSpPr>
          <p:spPr>
            <a:xfrm>
              <a:off x="3054945" y="2840131"/>
              <a:ext cx="846602" cy="8464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6" idx="2"/>
              <a:endCxn id="23" idx="0"/>
            </p:cNvCxnSpPr>
            <p:nvPr/>
          </p:nvCxnSpPr>
          <p:spPr>
            <a:xfrm>
              <a:off x="3054945" y="2840131"/>
              <a:ext cx="1810386" cy="8524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30" name="TextBox 1029"/>
            <p:cNvSpPr txBox="1"/>
            <p:nvPr/>
          </p:nvSpPr>
          <p:spPr>
            <a:xfrm>
              <a:off x="2816072" y="3083072"/>
              <a:ext cx="349776" cy="369332"/>
            </a:xfrm>
            <a:prstGeom prst="rect">
              <a:avLst/>
            </a:prstGeom>
            <a:solidFill>
              <a:schemeClr val="bg1"/>
            </a:solidFill>
          </p:spPr>
          <p:txBody>
            <a:bodyPr wrap="none" rtlCol="0">
              <a:spAutoFit/>
            </a:bodyPr>
            <a:lstStyle/>
            <a:p>
              <a:r>
                <a:rPr lang="en-US" dirty="0"/>
                <a:t>%</a:t>
              </a:r>
            </a:p>
          </p:txBody>
        </p:sp>
        <p:sp>
          <p:nvSpPr>
            <p:cNvPr id="39" name="TextBox 38"/>
            <p:cNvSpPr txBox="1"/>
            <p:nvPr/>
          </p:nvSpPr>
          <p:spPr>
            <a:xfrm>
              <a:off x="3240416" y="3094836"/>
              <a:ext cx="349776" cy="369332"/>
            </a:xfrm>
            <a:prstGeom prst="rect">
              <a:avLst/>
            </a:prstGeom>
            <a:solidFill>
              <a:schemeClr val="bg1"/>
            </a:solidFill>
          </p:spPr>
          <p:txBody>
            <a:bodyPr wrap="none" rtlCol="0">
              <a:spAutoFit/>
            </a:bodyPr>
            <a:lstStyle/>
            <a:p>
              <a:r>
                <a:rPr lang="en-US" dirty="0"/>
                <a:t>%</a:t>
              </a:r>
            </a:p>
          </p:txBody>
        </p:sp>
        <p:sp>
          <p:nvSpPr>
            <p:cNvPr id="40" name="TextBox 39"/>
            <p:cNvSpPr txBox="1"/>
            <p:nvPr/>
          </p:nvSpPr>
          <p:spPr>
            <a:xfrm>
              <a:off x="3738648" y="3097824"/>
              <a:ext cx="349776" cy="369332"/>
            </a:xfrm>
            <a:prstGeom prst="rect">
              <a:avLst/>
            </a:prstGeom>
            <a:solidFill>
              <a:schemeClr val="bg1"/>
            </a:solidFill>
          </p:spPr>
          <p:txBody>
            <a:bodyPr wrap="none" rtlCol="0">
              <a:spAutoFit/>
            </a:bodyPr>
            <a:lstStyle/>
            <a:p>
              <a:r>
                <a:rPr lang="en-US" dirty="0"/>
                <a:t>%</a:t>
              </a:r>
            </a:p>
          </p:txBody>
        </p:sp>
        <p:sp>
          <p:nvSpPr>
            <p:cNvPr id="44" name="TextBox 43"/>
            <p:cNvSpPr txBox="1"/>
            <p:nvPr/>
          </p:nvSpPr>
          <p:spPr>
            <a:xfrm>
              <a:off x="1048366" y="3692592"/>
              <a:ext cx="760465" cy="369332"/>
            </a:xfrm>
            <a:prstGeom prst="rect">
              <a:avLst/>
            </a:prstGeom>
            <a:noFill/>
          </p:spPr>
          <p:txBody>
            <a:bodyPr wrap="none" rtlCol="0">
              <a:spAutoFit/>
            </a:bodyPr>
            <a:lstStyle/>
            <a:p>
              <a:r>
                <a:rPr lang="en-US" dirty="0">
                  <a:solidFill>
                    <a:srgbClr val="FF0000"/>
                  </a:solidFill>
                </a:rPr>
                <a:t>Topics</a:t>
              </a:r>
            </a:p>
          </p:txBody>
        </p:sp>
        <p:grpSp>
          <p:nvGrpSpPr>
            <p:cNvPr id="1036" name="Group 1035"/>
            <p:cNvGrpSpPr/>
            <p:nvPr/>
          </p:nvGrpSpPr>
          <p:grpSpPr>
            <a:xfrm>
              <a:off x="2146567" y="4953000"/>
              <a:ext cx="540344" cy="533400"/>
              <a:chOff x="2625504" y="4953000"/>
              <a:chExt cx="540344" cy="533400"/>
            </a:xfrm>
          </p:grpSpPr>
          <p:sp>
            <p:nvSpPr>
              <p:cNvPr id="1033" name="Oval 1032"/>
              <p:cNvSpPr/>
              <p:nvPr/>
            </p:nvSpPr>
            <p:spPr>
              <a:xfrm>
                <a:off x="2625504" y="4953000"/>
                <a:ext cx="540344"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aseline="-25000" dirty="0"/>
              </a:p>
            </p:txBody>
          </p:sp>
          <p:sp>
            <p:nvSpPr>
              <p:cNvPr id="1035" name="TextBox 1034"/>
              <p:cNvSpPr txBox="1"/>
              <p:nvPr/>
            </p:nvSpPr>
            <p:spPr>
              <a:xfrm>
                <a:off x="2681515" y="5035034"/>
                <a:ext cx="428322" cy="369332"/>
              </a:xfrm>
              <a:prstGeom prst="rect">
                <a:avLst/>
              </a:prstGeom>
              <a:noFill/>
            </p:spPr>
            <p:txBody>
              <a:bodyPr wrap="none" rtlCol="0">
                <a:spAutoFit/>
              </a:bodyPr>
              <a:lstStyle/>
              <a:p>
                <a:r>
                  <a:rPr lang="en-US" dirty="0">
                    <a:solidFill>
                      <a:schemeClr val="bg1"/>
                    </a:solidFill>
                  </a:rPr>
                  <a:t>w</a:t>
                </a:r>
                <a:r>
                  <a:rPr lang="en-US" baseline="-25000" dirty="0">
                    <a:solidFill>
                      <a:schemeClr val="bg1"/>
                    </a:solidFill>
                  </a:rPr>
                  <a:t>1</a:t>
                </a:r>
              </a:p>
            </p:txBody>
          </p:sp>
        </p:grpSp>
        <p:grpSp>
          <p:nvGrpSpPr>
            <p:cNvPr id="49" name="Group 48"/>
            <p:cNvGrpSpPr/>
            <p:nvPr/>
          </p:nvGrpSpPr>
          <p:grpSpPr>
            <a:xfrm>
              <a:off x="3355675" y="4973405"/>
              <a:ext cx="540344" cy="533400"/>
              <a:chOff x="2625504" y="4953000"/>
              <a:chExt cx="540344" cy="533400"/>
            </a:xfrm>
          </p:grpSpPr>
          <p:sp>
            <p:nvSpPr>
              <p:cNvPr id="50" name="Oval 49"/>
              <p:cNvSpPr/>
              <p:nvPr/>
            </p:nvSpPr>
            <p:spPr>
              <a:xfrm>
                <a:off x="2625504" y="4953000"/>
                <a:ext cx="540344"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aseline="-25000" dirty="0"/>
              </a:p>
            </p:txBody>
          </p:sp>
          <p:sp>
            <p:nvSpPr>
              <p:cNvPr id="51" name="TextBox 50"/>
              <p:cNvSpPr txBox="1"/>
              <p:nvPr/>
            </p:nvSpPr>
            <p:spPr>
              <a:xfrm>
                <a:off x="2681515" y="5035034"/>
                <a:ext cx="428322" cy="369332"/>
              </a:xfrm>
              <a:prstGeom prst="rect">
                <a:avLst/>
              </a:prstGeom>
              <a:noFill/>
            </p:spPr>
            <p:txBody>
              <a:bodyPr wrap="none" rtlCol="0">
                <a:spAutoFit/>
              </a:bodyPr>
              <a:lstStyle/>
              <a:p>
                <a:r>
                  <a:rPr lang="en-US" dirty="0">
                    <a:solidFill>
                      <a:schemeClr val="bg1"/>
                    </a:solidFill>
                  </a:rPr>
                  <a:t>w</a:t>
                </a:r>
                <a:r>
                  <a:rPr lang="en-US" baseline="-25000" dirty="0">
                    <a:solidFill>
                      <a:schemeClr val="bg1"/>
                    </a:solidFill>
                  </a:rPr>
                  <a:t>2</a:t>
                </a:r>
              </a:p>
            </p:txBody>
          </p:sp>
        </p:grpSp>
        <p:grpSp>
          <p:nvGrpSpPr>
            <p:cNvPr id="52" name="Group 51"/>
            <p:cNvGrpSpPr/>
            <p:nvPr/>
          </p:nvGrpSpPr>
          <p:grpSpPr>
            <a:xfrm>
              <a:off x="4595159" y="4953000"/>
              <a:ext cx="540344" cy="533400"/>
              <a:chOff x="2625504" y="4953000"/>
              <a:chExt cx="540344" cy="533400"/>
            </a:xfrm>
          </p:grpSpPr>
          <p:sp>
            <p:nvSpPr>
              <p:cNvPr id="53" name="Oval 52"/>
              <p:cNvSpPr/>
              <p:nvPr/>
            </p:nvSpPr>
            <p:spPr>
              <a:xfrm>
                <a:off x="2625504" y="4953000"/>
                <a:ext cx="540344"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aseline="-25000" dirty="0"/>
              </a:p>
            </p:txBody>
          </p:sp>
          <p:sp>
            <p:nvSpPr>
              <p:cNvPr id="54" name="TextBox 53"/>
              <p:cNvSpPr txBox="1"/>
              <p:nvPr/>
            </p:nvSpPr>
            <p:spPr>
              <a:xfrm>
                <a:off x="2681515" y="5035034"/>
                <a:ext cx="428322" cy="369332"/>
              </a:xfrm>
              <a:prstGeom prst="rect">
                <a:avLst/>
              </a:prstGeom>
              <a:noFill/>
            </p:spPr>
            <p:txBody>
              <a:bodyPr wrap="none" rtlCol="0">
                <a:spAutoFit/>
              </a:bodyPr>
              <a:lstStyle/>
              <a:p>
                <a:r>
                  <a:rPr lang="en-US" dirty="0">
                    <a:solidFill>
                      <a:schemeClr val="bg1"/>
                    </a:solidFill>
                  </a:rPr>
                  <a:t>w</a:t>
                </a:r>
                <a:r>
                  <a:rPr lang="en-US" baseline="-25000" dirty="0">
                    <a:solidFill>
                      <a:schemeClr val="bg1"/>
                    </a:solidFill>
                  </a:rPr>
                  <a:t>3</a:t>
                </a:r>
              </a:p>
            </p:txBody>
          </p:sp>
        </p:grpSp>
        <p:cxnSp>
          <p:nvCxnSpPr>
            <p:cNvPr id="1038" name="Straight Arrow Connector 1037"/>
            <p:cNvCxnSpPr>
              <a:stCxn id="20" idx="2"/>
              <a:endCxn id="1033" idx="0"/>
            </p:cNvCxnSpPr>
            <p:nvPr/>
          </p:nvCxnSpPr>
          <p:spPr>
            <a:xfrm flipH="1">
              <a:off x="2416739" y="4167731"/>
              <a:ext cx="478937" cy="7852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0" name="Straight Arrow Connector 1039"/>
            <p:cNvCxnSpPr>
              <a:stCxn id="20" idx="2"/>
              <a:endCxn id="53" idx="0"/>
            </p:cNvCxnSpPr>
            <p:nvPr/>
          </p:nvCxnSpPr>
          <p:spPr>
            <a:xfrm>
              <a:off x="2895676" y="4167731"/>
              <a:ext cx="1969655" cy="7852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9" name="Group 58"/>
            <p:cNvGrpSpPr/>
            <p:nvPr/>
          </p:nvGrpSpPr>
          <p:grpSpPr>
            <a:xfrm>
              <a:off x="5704871" y="4926568"/>
              <a:ext cx="540344" cy="533400"/>
              <a:chOff x="2625504" y="4953000"/>
              <a:chExt cx="540344" cy="533400"/>
            </a:xfrm>
          </p:grpSpPr>
          <p:sp>
            <p:nvSpPr>
              <p:cNvPr id="60" name="Oval 59"/>
              <p:cNvSpPr/>
              <p:nvPr/>
            </p:nvSpPr>
            <p:spPr>
              <a:xfrm>
                <a:off x="2625504" y="4953000"/>
                <a:ext cx="540344"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aseline="-25000" dirty="0"/>
              </a:p>
            </p:txBody>
          </p:sp>
          <p:sp>
            <p:nvSpPr>
              <p:cNvPr id="61" name="TextBox 60"/>
              <p:cNvSpPr txBox="1"/>
              <p:nvPr/>
            </p:nvSpPr>
            <p:spPr>
              <a:xfrm>
                <a:off x="2681515" y="5035034"/>
                <a:ext cx="428322" cy="369332"/>
              </a:xfrm>
              <a:prstGeom prst="rect">
                <a:avLst/>
              </a:prstGeom>
              <a:noFill/>
            </p:spPr>
            <p:txBody>
              <a:bodyPr wrap="none" rtlCol="0">
                <a:spAutoFit/>
              </a:bodyPr>
              <a:lstStyle/>
              <a:p>
                <a:r>
                  <a:rPr lang="en-US" dirty="0">
                    <a:solidFill>
                      <a:schemeClr val="bg1"/>
                    </a:solidFill>
                  </a:rPr>
                  <a:t>w</a:t>
                </a:r>
                <a:r>
                  <a:rPr lang="en-US" baseline="-25000" dirty="0">
                    <a:solidFill>
                      <a:schemeClr val="bg1"/>
                    </a:solidFill>
                  </a:rPr>
                  <a:t>4</a:t>
                </a:r>
              </a:p>
            </p:txBody>
          </p:sp>
        </p:grpSp>
        <p:cxnSp>
          <p:nvCxnSpPr>
            <p:cNvPr id="1042" name="Straight Arrow Connector 1041"/>
            <p:cNvCxnSpPr>
              <a:stCxn id="20" idx="2"/>
              <a:endCxn id="50" idx="0"/>
            </p:cNvCxnSpPr>
            <p:nvPr/>
          </p:nvCxnSpPr>
          <p:spPr>
            <a:xfrm>
              <a:off x="2895676" y="4167731"/>
              <a:ext cx="730171" cy="8056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4" name="Straight Arrow Connector 1043"/>
            <p:cNvCxnSpPr>
              <a:stCxn id="20" idx="2"/>
              <a:endCxn id="60" idx="0"/>
            </p:cNvCxnSpPr>
            <p:nvPr/>
          </p:nvCxnSpPr>
          <p:spPr>
            <a:xfrm>
              <a:off x="2895676" y="4167731"/>
              <a:ext cx="3079367" cy="7588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2433227" y="4340419"/>
              <a:ext cx="349776" cy="369332"/>
            </a:xfrm>
            <a:prstGeom prst="rect">
              <a:avLst/>
            </a:prstGeom>
            <a:solidFill>
              <a:schemeClr val="bg1"/>
            </a:solidFill>
          </p:spPr>
          <p:txBody>
            <a:bodyPr wrap="none" rtlCol="0">
              <a:spAutoFit/>
            </a:bodyPr>
            <a:lstStyle/>
            <a:p>
              <a:r>
                <a:rPr lang="en-US" dirty="0"/>
                <a:t>%</a:t>
              </a:r>
            </a:p>
          </p:txBody>
        </p:sp>
        <p:sp>
          <p:nvSpPr>
            <p:cNvPr id="67" name="TextBox 66"/>
            <p:cNvSpPr txBox="1"/>
            <p:nvPr/>
          </p:nvSpPr>
          <p:spPr>
            <a:xfrm>
              <a:off x="3563494" y="4340364"/>
              <a:ext cx="349776" cy="369332"/>
            </a:xfrm>
            <a:prstGeom prst="rect">
              <a:avLst/>
            </a:prstGeom>
            <a:solidFill>
              <a:schemeClr val="bg1"/>
            </a:solidFill>
          </p:spPr>
          <p:txBody>
            <a:bodyPr wrap="none" rtlCol="0">
              <a:spAutoFit/>
            </a:bodyPr>
            <a:lstStyle/>
            <a:p>
              <a:r>
                <a:rPr lang="en-US" dirty="0"/>
                <a:t>%</a:t>
              </a:r>
            </a:p>
          </p:txBody>
        </p:sp>
        <p:sp>
          <p:nvSpPr>
            <p:cNvPr id="68" name="TextBox 67"/>
            <p:cNvSpPr txBox="1"/>
            <p:nvPr/>
          </p:nvSpPr>
          <p:spPr>
            <a:xfrm>
              <a:off x="4610839" y="4385902"/>
              <a:ext cx="349776" cy="369332"/>
            </a:xfrm>
            <a:prstGeom prst="rect">
              <a:avLst/>
            </a:prstGeom>
            <a:solidFill>
              <a:schemeClr val="bg1"/>
            </a:solidFill>
          </p:spPr>
          <p:txBody>
            <a:bodyPr wrap="none" rtlCol="0">
              <a:spAutoFit/>
            </a:bodyPr>
            <a:lstStyle/>
            <a:p>
              <a:r>
                <a:rPr lang="en-US" dirty="0"/>
                <a:t>%</a:t>
              </a:r>
            </a:p>
          </p:txBody>
        </p:sp>
        <p:sp>
          <p:nvSpPr>
            <p:cNvPr id="69" name="TextBox 68"/>
            <p:cNvSpPr txBox="1"/>
            <p:nvPr/>
          </p:nvSpPr>
          <p:spPr>
            <a:xfrm>
              <a:off x="1039574" y="4952850"/>
              <a:ext cx="790601" cy="369332"/>
            </a:xfrm>
            <a:prstGeom prst="rect">
              <a:avLst/>
            </a:prstGeom>
            <a:noFill/>
          </p:spPr>
          <p:txBody>
            <a:bodyPr wrap="none" rtlCol="0">
              <a:spAutoFit/>
            </a:bodyPr>
            <a:lstStyle/>
            <a:p>
              <a:r>
                <a:rPr lang="en-US" dirty="0">
                  <a:solidFill>
                    <a:srgbClr val="FF0000"/>
                  </a:solidFill>
                </a:rPr>
                <a:t>Words</a:t>
              </a:r>
            </a:p>
          </p:txBody>
        </p:sp>
        <p:sp>
          <p:nvSpPr>
            <p:cNvPr id="72" name="TextBox 71"/>
            <p:cNvSpPr txBox="1"/>
            <p:nvPr/>
          </p:nvSpPr>
          <p:spPr>
            <a:xfrm>
              <a:off x="3006821" y="4340419"/>
              <a:ext cx="349776" cy="369332"/>
            </a:xfrm>
            <a:prstGeom prst="rect">
              <a:avLst/>
            </a:prstGeom>
            <a:solidFill>
              <a:schemeClr val="bg1"/>
            </a:solidFill>
          </p:spPr>
          <p:txBody>
            <a:bodyPr wrap="none" rtlCol="0">
              <a:spAutoFit/>
            </a:bodyPr>
            <a:lstStyle/>
            <a:p>
              <a:r>
                <a:rPr lang="en-US" dirty="0"/>
                <a:t>%</a:t>
              </a:r>
            </a:p>
          </p:txBody>
        </p:sp>
        <p:sp>
          <p:nvSpPr>
            <p:cNvPr id="1048" name="TextBox 1047"/>
            <p:cNvSpPr txBox="1"/>
            <p:nvPr/>
          </p:nvSpPr>
          <p:spPr>
            <a:xfrm>
              <a:off x="4951989" y="3176621"/>
              <a:ext cx="2551532" cy="307777"/>
            </a:xfrm>
            <a:prstGeom prst="rect">
              <a:avLst/>
            </a:prstGeom>
            <a:noFill/>
          </p:spPr>
          <p:txBody>
            <a:bodyPr wrap="none" rtlCol="0">
              <a:spAutoFit/>
            </a:bodyPr>
            <a:lstStyle/>
            <a:p>
              <a:r>
                <a:rPr lang="en-US" sz="1400" dirty="0">
                  <a:solidFill>
                    <a:srgbClr val="0000CC"/>
                  </a:solidFill>
                </a:rPr>
                <a:t>Per-Document Topic Distribution</a:t>
              </a:r>
            </a:p>
          </p:txBody>
        </p:sp>
        <p:sp>
          <p:nvSpPr>
            <p:cNvPr id="75" name="TextBox 74"/>
            <p:cNvSpPr txBox="1"/>
            <p:nvPr/>
          </p:nvSpPr>
          <p:spPr>
            <a:xfrm>
              <a:off x="5135503" y="4328188"/>
              <a:ext cx="2278701" cy="307777"/>
            </a:xfrm>
            <a:prstGeom prst="rect">
              <a:avLst/>
            </a:prstGeom>
            <a:noFill/>
          </p:spPr>
          <p:txBody>
            <a:bodyPr wrap="none" rtlCol="0">
              <a:spAutoFit/>
            </a:bodyPr>
            <a:lstStyle/>
            <a:p>
              <a:r>
                <a:rPr lang="en-US" sz="1400" dirty="0">
                  <a:solidFill>
                    <a:srgbClr val="0000CC"/>
                  </a:solidFill>
                </a:rPr>
                <a:t>Per-Topic Words Distribution</a:t>
              </a:r>
            </a:p>
          </p:txBody>
        </p:sp>
      </p:grpSp>
    </p:spTree>
    <p:extLst>
      <p:ext uri="{BB962C8B-B14F-4D97-AF65-F5344CB8AC3E}">
        <p14:creationId xmlns:p14="http://schemas.microsoft.com/office/powerpoint/2010/main" val="24704415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a:solidFill>
                  <a:srgbClr val="C8102E"/>
                </a:solidFill>
              </a:rPr>
              <a:t>Iowa State University</a:t>
            </a:r>
          </a:p>
        </p:txBody>
      </p:sp>
      <p:sp>
        <p:nvSpPr>
          <p:cNvPr id="2" name="Title 1"/>
          <p:cNvSpPr>
            <a:spLocks noGrp="1"/>
          </p:cNvSpPr>
          <p:nvPr>
            <p:ph type="title"/>
          </p:nvPr>
        </p:nvSpPr>
        <p:spPr>
          <a:xfrm>
            <a:off x="457200" y="160338"/>
            <a:ext cx="8229600" cy="792162"/>
          </a:xfrm>
        </p:spPr>
        <p:txBody>
          <a:bodyPr>
            <a:noAutofit/>
          </a:bodyPr>
          <a:lstStyle/>
          <a:p>
            <a:pPr algn="l"/>
            <a:r>
              <a:rPr lang="en-US" sz="2400" b="1" dirty="0"/>
              <a:t>LDA Generative Process</a:t>
            </a:r>
            <a:endParaRPr lang="en-US" sz="2400" dirty="0">
              <a:latin typeface="+mn-lt"/>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15</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a:solidFill>
                  <a:schemeClr val="bg1"/>
                </a:solidFill>
                <a:latin typeface="Book Antiqua" panose="02040602050305030304" pitchFamily="18" charset="0"/>
              </a:rPr>
              <a:t>Department of Statistics</a:t>
            </a: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mc:Choice xmlns:a14="http://schemas.microsoft.com/office/drawing/2010/main" Requires="a14">
          <p:sp>
            <p:nvSpPr>
              <p:cNvPr id="77" name="Content Placeholder 2"/>
              <p:cNvSpPr>
                <a:spLocks noGrp="1"/>
              </p:cNvSpPr>
              <p:nvPr>
                <p:ph idx="1"/>
              </p:nvPr>
            </p:nvSpPr>
            <p:spPr>
              <a:xfrm>
                <a:off x="457200" y="762000"/>
                <a:ext cx="8229600" cy="5364163"/>
              </a:xfrm>
            </p:spPr>
            <p:txBody>
              <a:bodyPr>
                <a:normAutofit/>
              </a:bodyPr>
              <a:lstStyle/>
              <a:p>
                <a:r>
                  <a:rPr lang="en-US" sz="2400" dirty="0"/>
                  <a:t>Initiate:</a:t>
                </a:r>
              </a:p>
              <a:p>
                <a:pPr lvl="1"/>
                <a:r>
                  <a:rPr lang="en-US" sz="2000" dirty="0"/>
                  <a:t>Assume there are </a:t>
                </a:r>
                <a:r>
                  <a:rPr lang="en-US" sz="2000" dirty="0">
                    <a:solidFill>
                      <a:srgbClr val="FF0000"/>
                    </a:solidFill>
                  </a:rPr>
                  <a:t>K</a:t>
                </a:r>
                <a:r>
                  <a:rPr lang="en-US" sz="2000" dirty="0"/>
                  <a:t> latent topics in the studied text corpus</a:t>
                </a:r>
              </a:p>
              <a:p>
                <a:r>
                  <a:rPr lang="en-US" sz="2400" dirty="0"/>
                  <a:t>To generate a word </a:t>
                </a:r>
                <a14:m>
                  <m:oMath xmlns:m="http://schemas.openxmlformats.org/officeDocument/2006/math">
                    <m:sSub>
                      <m:sSubPr>
                        <m:ctrlPr>
                          <a:rPr lang="en-US" sz="2400" i="1">
                            <a:latin typeface="Cambria Math"/>
                          </a:rPr>
                        </m:ctrlPr>
                      </m:sSubPr>
                      <m:e>
                        <m:r>
                          <a:rPr lang="en-US" sz="2400" b="0" i="1" smtClean="0">
                            <a:latin typeface="Cambria Math"/>
                          </a:rPr>
                          <m:t>𝑤</m:t>
                        </m:r>
                      </m:e>
                      <m:sub>
                        <m:r>
                          <a:rPr lang="en-US" sz="2400" b="0" i="1" smtClean="0">
                            <a:latin typeface="Cambria Math" panose="02040503050406030204" pitchFamily="18" charset="0"/>
                          </a:rPr>
                          <m:t>𝑗</m:t>
                        </m:r>
                        <m:r>
                          <a:rPr lang="en-US" sz="2400" i="1">
                            <a:latin typeface="Cambria Math"/>
                          </a:rPr>
                          <m:t>, </m:t>
                        </m:r>
                        <m:r>
                          <a:rPr lang="en-US" sz="2400" b="0" i="1" smtClean="0">
                            <a:latin typeface="Cambria Math" panose="02040503050406030204" pitchFamily="18" charset="0"/>
                          </a:rPr>
                          <m:t>𝑘</m:t>
                        </m:r>
                      </m:sub>
                    </m:sSub>
                  </m:oMath>
                </a14:m>
                <a:r>
                  <a:rPr lang="en-US" sz="2400" dirty="0"/>
                  <a:t> in document </a:t>
                </a:r>
                <a14:m>
                  <m:oMath xmlns:m="http://schemas.openxmlformats.org/officeDocument/2006/math">
                    <m:r>
                      <a:rPr lang="en-US" sz="2400" b="0" i="1" smtClean="0">
                        <a:latin typeface="Cambria Math" panose="02040503050406030204" pitchFamily="18" charset="0"/>
                      </a:rPr>
                      <m:t>𝑗</m:t>
                    </m:r>
                  </m:oMath>
                </a14:m>
                <a:r>
                  <a:rPr lang="en-US" sz="2400" dirty="0"/>
                  <a:t> position </a:t>
                </a:r>
                <a14:m>
                  <m:oMath xmlns:m="http://schemas.openxmlformats.org/officeDocument/2006/math">
                    <m:r>
                      <a:rPr lang="en-US" sz="2400" b="0" i="1" smtClean="0">
                        <a:latin typeface="Cambria Math" panose="02040503050406030204" pitchFamily="18" charset="0"/>
                      </a:rPr>
                      <m:t>𝑘</m:t>
                    </m:r>
                  </m:oMath>
                </a14:m>
                <a:endParaRPr lang="en-US" sz="2400" b="0" dirty="0"/>
              </a:p>
              <a:p>
                <a:pPr lvl="1"/>
                <a:r>
                  <a:rPr lang="en-US" sz="2000" dirty="0"/>
                  <a:t>Assume each word is generated by one topic</a:t>
                </a:r>
              </a:p>
              <a:p>
                <a:pPr lvl="1"/>
                <a:r>
                  <a:rPr lang="en-US" sz="2000" dirty="0"/>
                  <a:t>Choose a topic first. </a:t>
                </a:r>
              </a:p>
              <a:p>
                <a:pPr lvl="2"/>
                <a:r>
                  <a:rPr lang="en-US" sz="1600" dirty="0"/>
                  <a:t>Per-document topic distribution is a multinomial distribution with one draw with parameter  vector </a:t>
                </a:r>
                <a14:m>
                  <m:oMath xmlns:m="http://schemas.openxmlformats.org/officeDocument/2006/math">
                    <m:sSub>
                      <m:sSubPr>
                        <m:ctrlPr>
                          <a:rPr lang="en-US" sz="1600" i="1" smtClean="0">
                            <a:solidFill>
                              <a:srgbClr val="FF0000"/>
                            </a:solidFill>
                            <a:latin typeface="Cambria Math"/>
                          </a:rPr>
                        </m:ctrlPr>
                      </m:sSubPr>
                      <m:e>
                        <m:r>
                          <a:rPr lang="en-US" sz="1600" b="1" i="1">
                            <a:solidFill>
                              <a:srgbClr val="FF0000"/>
                            </a:solidFill>
                            <a:latin typeface="Cambria Math"/>
                          </a:rPr>
                          <m:t>𝜽</m:t>
                        </m:r>
                      </m:e>
                      <m:sub>
                        <m:r>
                          <a:rPr lang="en-US" sz="1600" b="0" i="1" smtClean="0">
                            <a:solidFill>
                              <a:srgbClr val="FF0000"/>
                            </a:solidFill>
                            <a:latin typeface="Cambria Math" panose="02040503050406030204" pitchFamily="18" charset="0"/>
                          </a:rPr>
                          <m:t>𝑗</m:t>
                        </m:r>
                      </m:sub>
                    </m:sSub>
                  </m:oMath>
                </a14:m>
                <a:r>
                  <a:rPr lang="en-US" sz="1600" dirty="0"/>
                  <a:t>, topic probabilities.</a:t>
                </a:r>
              </a:p>
              <a:p>
                <a:pPr marL="914400" lvl="2" indent="0">
                  <a:buNone/>
                </a:pPr>
                <a:r>
                  <a:rPr lang="en-US" sz="1600" dirty="0"/>
                  <a:t>	</a:t>
                </a:r>
              </a:p>
            </p:txBody>
          </p:sp>
        </mc:Choice>
        <mc:Fallback>
          <p:sp>
            <p:nvSpPr>
              <p:cNvPr id="77" name="Content Placeholder 2"/>
              <p:cNvSpPr>
                <a:spLocks noGrp="1" noRot="1" noChangeAspect="1" noMove="1" noResize="1" noEditPoints="1" noAdjustHandles="1" noChangeArrowheads="1" noChangeShapeType="1" noTextEdit="1"/>
              </p:cNvSpPr>
              <p:nvPr>
                <p:ph idx="1"/>
              </p:nvPr>
            </p:nvSpPr>
            <p:spPr>
              <a:xfrm>
                <a:off x="457200" y="762000"/>
                <a:ext cx="8229600" cy="5364163"/>
              </a:xfrm>
              <a:blipFill rotWithShape="1">
                <a:blip r:embed="rId4"/>
                <a:stretch>
                  <a:fillRect l="-963" t="-90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50" name="Rectangle 1049"/>
              <p:cNvSpPr/>
              <p:nvPr/>
            </p:nvSpPr>
            <p:spPr>
              <a:xfrm>
                <a:off x="4554747" y="3962061"/>
                <a:ext cx="4050724" cy="415370"/>
              </a:xfrm>
              <a:prstGeom prst="rect">
                <a:avLst/>
              </a:prstGeom>
              <a:ln>
                <a:solidFill>
                  <a:schemeClr val="tx1"/>
                </a:solidFill>
              </a:ln>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i="1">
                              <a:latin typeface="Cambria Math"/>
                            </a:rPr>
                            <m:t>𝑡</m:t>
                          </m:r>
                        </m:e>
                        <m:sub>
                          <m:r>
                            <a:rPr lang="en-US" b="0" i="1" smtClean="0">
                              <a:latin typeface="Cambria Math" panose="02040503050406030204" pitchFamily="18" charset="0"/>
                            </a:rPr>
                            <m:t>𝑗</m:t>
                          </m:r>
                          <m:r>
                            <a:rPr lang="en-US" i="1">
                              <a:latin typeface="Cambria Math"/>
                            </a:rPr>
                            <m:t>, </m:t>
                          </m:r>
                          <m:r>
                            <a:rPr lang="en-US" b="0" i="1" smtClean="0">
                              <a:latin typeface="Cambria Math" panose="02040503050406030204" pitchFamily="18" charset="0"/>
                            </a:rPr>
                            <m:t>𝑘</m:t>
                          </m:r>
                        </m:sub>
                      </m:sSub>
                      <m:r>
                        <a:rPr lang="en-US" i="1">
                          <a:latin typeface="Cambria Math"/>
                        </a:rPr>
                        <m:t>~</m:t>
                      </m:r>
                      <m:r>
                        <a:rPr lang="en-US" i="1">
                          <a:latin typeface="Cambria Math"/>
                        </a:rPr>
                        <m:t>𝑀𝑢𝑙𝑡𝑖𝑛𝑜𝑚𝑖𝑎𝑙</m:t>
                      </m:r>
                      <m:d>
                        <m:dPr>
                          <m:ctrlPr>
                            <a:rPr lang="en-US" i="1">
                              <a:latin typeface="Cambria Math"/>
                            </a:rPr>
                          </m:ctrlPr>
                        </m:dPr>
                        <m:e>
                          <m:sSub>
                            <m:sSubPr>
                              <m:ctrlPr>
                                <a:rPr lang="en-US" i="1" smtClean="0">
                                  <a:solidFill>
                                    <a:srgbClr val="FF0000"/>
                                  </a:solidFill>
                                  <a:latin typeface="Cambria Math"/>
                                </a:rPr>
                              </m:ctrlPr>
                            </m:sSubPr>
                            <m:e>
                              <m:r>
                                <a:rPr lang="en-US" i="1" smtClean="0">
                                  <a:solidFill>
                                    <a:srgbClr val="FF0000"/>
                                  </a:solidFill>
                                  <a:latin typeface="Cambria Math"/>
                                </a:rPr>
                                <m:t>1</m:t>
                              </m:r>
                              <m:r>
                                <a:rPr lang="en-US" i="1">
                                  <a:solidFill>
                                    <a:srgbClr val="FF0000"/>
                                  </a:solidFill>
                                  <a:latin typeface="Cambria Math"/>
                                </a:rPr>
                                <m:t>, </m:t>
                              </m:r>
                              <m:r>
                                <a:rPr lang="en-US" b="1" i="1">
                                  <a:solidFill>
                                    <a:srgbClr val="FF0000"/>
                                  </a:solidFill>
                                  <a:latin typeface="Cambria Math"/>
                                </a:rPr>
                                <m:t>𝜽</m:t>
                              </m:r>
                            </m:e>
                            <m:sub>
                              <m:r>
                                <a:rPr lang="en-US" b="0" i="1" smtClean="0">
                                  <a:solidFill>
                                    <a:srgbClr val="FF0000"/>
                                  </a:solidFill>
                                  <a:latin typeface="Cambria Math" panose="02040503050406030204" pitchFamily="18" charset="0"/>
                                </a:rPr>
                                <m:t>𝑗</m:t>
                              </m:r>
                            </m:sub>
                          </m:sSub>
                        </m:e>
                      </m:d>
                      <m:r>
                        <a:rPr lang="en-US">
                          <a:latin typeface="Cambria Math"/>
                        </a:rPr>
                        <m:t>=</m:t>
                      </m:r>
                      <m:sSup>
                        <m:sSupPr>
                          <m:ctrlPr>
                            <a:rPr lang="en-US" i="1">
                              <a:latin typeface="Cambria Math"/>
                            </a:rPr>
                          </m:ctrlPr>
                        </m:sSupPr>
                        <m:e>
                          <m:sSub>
                            <m:sSubPr>
                              <m:ctrlPr>
                                <a:rPr lang="en-US" i="1">
                                  <a:latin typeface="Cambria Math"/>
                                </a:rPr>
                              </m:ctrlPr>
                            </m:sSubPr>
                            <m:e>
                              <m:r>
                                <a:rPr lang="en-US" i="1">
                                  <a:latin typeface="Cambria Math"/>
                                </a:rPr>
                                <m:t>𝜃</m:t>
                              </m:r>
                            </m:e>
                            <m:sub>
                              <m:r>
                                <a:rPr lang="en-US" i="1">
                                  <a:latin typeface="Cambria Math"/>
                                </a:rPr>
                                <m:t>1</m:t>
                              </m:r>
                            </m:sub>
                          </m:sSub>
                        </m:e>
                        <m:sup>
                          <m:sSub>
                            <m:sSubPr>
                              <m:ctrlPr>
                                <a:rPr lang="en-US" i="1">
                                  <a:latin typeface="Cambria Math"/>
                                </a:rPr>
                              </m:ctrlPr>
                            </m:sSubPr>
                            <m:e>
                              <m:r>
                                <a:rPr lang="en-US" i="1">
                                  <a:latin typeface="Cambria Math"/>
                                </a:rPr>
                                <m:t>𝑡</m:t>
                              </m:r>
                            </m:e>
                            <m:sub>
                              <m:r>
                                <a:rPr lang="en-US" i="1">
                                  <a:latin typeface="Cambria Math"/>
                                </a:rPr>
                                <m:t>1</m:t>
                              </m:r>
                            </m:sub>
                          </m:sSub>
                        </m:sup>
                      </m:sSup>
                      <m:r>
                        <a:rPr lang="en-US" i="1">
                          <a:latin typeface="Cambria Math"/>
                        </a:rPr>
                        <m:t>…</m:t>
                      </m:r>
                      <m:sSup>
                        <m:sSupPr>
                          <m:ctrlPr>
                            <a:rPr lang="en-US" i="1">
                              <a:latin typeface="Cambria Math"/>
                            </a:rPr>
                          </m:ctrlPr>
                        </m:sSupPr>
                        <m:e>
                          <m:sSub>
                            <m:sSubPr>
                              <m:ctrlPr>
                                <a:rPr lang="en-US" i="1">
                                  <a:latin typeface="Cambria Math"/>
                                </a:rPr>
                              </m:ctrlPr>
                            </m:sSubPr>
                            <m:e>
                              <m:r>
                                <a:rPr lang="en-US" i="1">
                                  <a:latin typeface="Cambria Math"/>
                                </a:rPr>
                                <m:t>𝜃</m:t>
                              </m:r>
                            </m:e>
                            <m:sub>
                              <m:r>
                                <a:rPr lang="en-US" i="1">
                                  <a:latin typeface="Cambria Math"/>
                                </a:rPr>
                                <m:t>𝐾</m:t>
                              </m:r>
                            </m:sub>
                          </m:sSub>
                        </m:e>
                        <m:sup>
                          <m:sSub>
                            <m:sSubPr>
                              <m:ctrlPr>
                                <a:rPr lang="en-US" i="1">
                                  <a:latin typeface="Cambria Math"/>
                                </a:rPr>
                              </m:ctrlPr>
                            </m:sSubPr>
                            <m:e>
                              <m:r>
                                <a:rPr lang="en-US" i="1">
                                  <a:latin typeface="Cambria Math"/>
                                </a:rPr>
                                <m:t>𝑡</m:t>
                              </m:r>
                            </m:e>
                            <m:sub>
                              <m:r>
                                <a:rPr lang="en-US" i="1">
                                  <a:latin typeface="Cambria Math"/>
                                </a:rPr>
                                <m:t>𝐾</m:t>
                              </m:r>
                            </m:sub>
                          </m:sSub>
                        </m:sup>
                      </m:sSup>
                    </m:oMath>
                  </m:oMathPara>
                </a14:m>
                <a:endParaRPr lang="en-US" dirty="0"/>
              </a:p>
            </p:txBody>
          </p:sp>
        </mc:Choice>
        <mc:Fallback>
          <p:sp>
            <p:nvSpPr>
              <p:cNvPr id="1050" name="Rectangle 1049"/>
              <p:cNvSpPr>
                <a:spLocks noRot="1" noChangeAspect="1" noMove="1" noResize="1" noEditPoints="1" noAdjustHandles="1" noChangeArrowheads="1" noChangeShapeType="1" noTextEdit="1"/>
              </p:cNvSpPr>
              <p:nvPr/>
            </p:nvSpPr>
            <p:spPr>
              <a:xfrm>
                <a:off x="4554747" y="3962061"/>
                <a:ext cx="4050724" cy="415370"/>
              </a:xfrm>
              <a:prstGeom prst="rect">
                <a:avLst/>
              </a:prstGeom>
              <a:blipFill rotWithShape="1">
                <a:blip r:embed="rId5"/>
                <a:stretch>
                  <a:fillRect b="-4286"/>
                </a:stretch>
              </a:blipFill>
              <a:ln>
                <a:solidFill>
                  <a:schemeClr val="tx1"/>
                </a:solidFill>
              </a:ln>
            </p:spPr>
            <p:txBody>
              <a:bodyPr/>
              <a:lstStyle/>
              <a:p>
                <a:r>
                  <a:rPr lang="en-US">
                    <a:noFill/>
                  </a:rPr>
                  <a:t> </a:t>
                </a:r>
              </a:p>
            </p:txBody>
          </p:sp>
        </mc:Fallback>
      </mc:AlternateContent>
      <p:grpSp>
        <p:nvGrpSpPr>
          <p:cNvPr id="1051" name="Group 1050"/>
          <p:cNvGrpSpPr/>
          <p:nvPr/>
        </p:nvGrpSpPr>
        <p:grpSpPr>
          <a:xfrm>
            <a:off x="1973090" y="3885129"/>
            <a:ext cx="2509999" cy="1754574"/>
            <a:chOff x="1212054" y="3242444"/>
            <a:chExt cx="2509999" cy="1754574"/>
          </a:xfrm>
        </p:grpSpPr>
        <p:sp>
          <p:nvSpPr>
            <p:cNvPr id="118" name="Flowchart: Document 117"/>
            <p:cNvSpPr/>
            <p:nvPr/>
          </p:nvSpPr>
          <p:spPr>
            <a:xfrm>
              <a:off x="1212054" y="3242444"/>
              <a:ext cx="858881" cy="4572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a:t>
              </a:r>
              <a:r>
                <a:rPr lang="en-US" baseline="-25000" dirty="0" err="1" smtClean="0"/>
                <a:t>j</a:t>
              </a:r>
              <a:endParaRPr lang="en-US" baseline="-25000" dirty="0"/>
            </a:p>
          </p:txBody>
        </p:sp>
        <p:sp>
          <p:nvSpPr>
            <p:cNvPr id="119" name="Rounded Rectangle 118"/>
            <p:cNvSpPr/>
            <p:nvPr/>
          </p:nvSpPr>
          <p:spPr>
            <a:xfrm>
              <a:off x="1212054" y="4521879"/>
              <a:ext cx="540344" cy="4751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r>
                <a:rPr lang="en-US" baseline="-25000" dirty="0"/>
                <a:t>1</a:t>
              </a:r>
            </a:p>
          </p:txBody>
        </p:sp>
        <p:sp>
          <p:nvSpPr>
            <p:cNvPr id="120" name="Rounded Rectangle 119"/>
            <p:cNvSpPr/>
            <p:nvPr/>
          </p:nvSpPr>
          <p:spPr>
            <a:xfrm>
              <a:off x="2217925" y="4515840"/>
              <a:ext cx="540344" cy="4751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r>
                <a:rPr lang="en-US" baseline="-25000" dirty="0"/>
                <a:t>2</a:t>
              </a:r>
            </a:p>
          </p:txBody>
        </p:sp>
        <p:sp>
          <p:nvSpPr>
            <p:cNvPr id="121" name="Rounded Rectangle 120"/>
            <p:cNvSpPr/>
            <p:nvPr/>
          </p:nvSpPr>
          <p:spPr>
            <a:xfrm>
              <a:off x="3181709" y="4521878"/>
              <a:ext cx="540344" cy="4751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r>
                <a:rPr lang="en-US" baseline="-25000" dirty="0"/>
                <a:t>3</a:t>
              </a:r>
            </a:p>
          </p:txBody>
        </p:sp>
        <p:cxnSp>
          <p:nvCxnSpPr>
            <p:cNvPr id="122" name="Straight Arrow Connector 121"/>
            <p:cNvCxnSpPr>
              <a:stCxn id="118" idx="2"/>
              <a:endCxn id="119" idx="0"/>
            </p:cNvCxnSpPr>
            <p:nvPr/>
          </p:nvCxnSpPr>
          <p:spPr>
            <a:xfrm flipH="1">
              <a:off x="1482226" y="3669418"/>
              <a:ext cx="159269" cy="8524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118" idx="2"/>
              <a:endCxn id="120" idx="0"/>
            </p:cNvCxnSpPr>
            <p:nvPr/>
          </p:nvCxnSpPr>
          <p:spPr>
            <a:xfrm>
              <a:off x="1641495" y="3669418"/>
              <a:ext cx="846602" cy="8464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118" idx="2"/>
              <a:endCxn id="121" idx="0"/>
            </p:cNvCxnSpPr>
            <p:nvPr/>
          </p:nvCxnSpPr>
          <p:spPr>
            <a:xfrm>
              <a:off x="1641495" y="3669418"/>
              <a:ext cx="1810386" cy="8524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1402622" y="3912359"/>
              <a:ext cx="349776" cy="369332"/>
            </a:xfrm>
            <a:prstGeom prst="rect">
              <a:avLst/>
            </a:prstGeom>
            <a:solidFill>
              <a:schemeClr val="bg1"/>
            </a:solidFill>
          </p:spPr>
          <p:txBody>
            <a:bodyPr wrap="none" rtlCol="0">
              <a:spAutoFit/>
            </a:bodyPr>
            <a:lstStyle/>
            <a:p>
              <a:r>
                <a:rPr lang="en-US" dirty="0"/>
                <a:t>%</a:t>
              </a:r>
            </a:p>
          </p:txBody>
        </p:sp>
        <p:sp>
          <p:nvSpPr>
            <p:cNvPr id="126" name="TextBox 125"/>
            <p:cNvSpPr txBox="1"/>
            <p:nvPr/>
          </p:nvSpPr>
          <p:spPr>
            <a:xfrm>
              <a:off x="1826966" y="3924123"/>
              <a:ext cx="349776" cy="369332"/>
            </a:xfrm>
            <a:prstGeom prst="rect">
              <a:avLst/>
            </a:prstGeom>
            <a:solidFill>
              <a:schemeClr val="bg1"/>
            </a:solidFill>
          </p:spPr>
          <p:txBody>
            <a:bodyPr wrap="none" rtlCol="0">
              <a:spAutoFit/>
            </a:bodyPr>
            <a:lstStyle/>
            <a:p>
              <a:r>
                <a:rPr lang="en-US" dirty="0"/>
                <a:t>%</a:t>
              </a:r>
            </a:p>
          </p:txBody>
        </p:sp>
        <p:sp>
          <p:nvSpPr>
            <p:cNvPr id="127" name="TextBox 126"/>
            <p:cNvSpPr txBox="1"/>
            <p:nvPr/>
          </p:nvSpPr>
          <p:spPr>
            <a:xfrm>
              <a:off x="2325198" y="3927111"/>
              <a:ext cx="349776" cy="369332"/>
            </a:xfrm>
            <a:prstGeom prst="rect">
              <a:avLst/>
            </a:prstGeom>
            <a:solidFill>
              <a:schemeClr val="bg1"/>
            </a:solidFill>
          </p:spPr>
          <p:txBody>
            <a:bodyPr wrap="none" rtlCol="0">
              <a:spAutoFit/>
            </a:bodyPr>
            <a:lstStyle/>
            <a:p>
              <a:r>
                <a:rPr lang="en-US" dirty="0"/>
                <a:t>%</a:t>
              </a:r>
            </a:p>
          </p:txBody>
        </p:sp>
      </p:grpSp>
      <mc:AlternateContent xmlns:mc="http://schemas.openxmlformats.org/markup-compatibility/2006" xmlns:a14="http://schemas.microsoft.com/office/drawing/2010/main">
        <mc:Choice Requires="a14">
          <p:sp>
            <p:nvSpPr>
              <p:cNvPr id="1055" name="Rectangle 1054"/>
              <p:cNvSpPr/>
              <p:nvPr/>
            </p:nvSpPr>
            <p:spPr>
              <a:xfrm>
                <a:off x="6379628" y="5371750"/>
                <a:ext cx="1598130" cy="8712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 </m:t>
                      </m:r>
                      <m:nary>
                        <m:naryPr>
                          <m:chr m:val="∑"/>
                          <m:limLoc m:val="undOvr"/>
                          <m:ctrlPr>
                            <a:rPr lang="en-US" i="1">
                              <a:latin typeface="Cambria Math"/>
                            </a:rPr>
                          </m:ctrlPr>
                        </m:naryPr>
                        <m:sub>
                          <m:r>
                            <m:rPr>
                              <m:brk/>
                            </m:rPr>
                            <a:rPr lang="en-US" b="0" i="1" smtClean="0">
                              <a:latin typeface="Cambria Math" panose="02040503050406030204" pitchFamily="18" charset="0"/>
                            </a:rPr>
                            <m:t>𝑚</m:t>
                          </m:r>
                          <m:r>
                            <a:rPr lang="en-US" i="1">
                              <a:latin typeface="Cambria Math"/>
                            </a:rPr>
                            <m:t>=1</m:t>
                          </m:r>
                        </m:sub>
                        <m:sup>
                          <m:r>
                            <a:rPr lang="en-US" i="1">
                              <a:latin typeface="Cambria Math"/>
                            </a:rPr>
                            <m:t>𝐾</m:t>
                          </m:r>
                        </m:sup>
                        <m:e>
                          <m:sSub>
                            <m:sSubPr>
                              <m:ctrlPr>
                                <a:rPr lang="en-US" b="1" i="1">
                                  <a:latin typeface="Cambria Math"/>
                                </a:rPr>
                              </m:ctrlPr>
                            </m:sSubPr>
                            <m:e>
                              <m:r>
                                <a:rPr lang="en-US" b="1" i="1">
                                  <a:latin typeface="Cambria Math"/>
                                </a:rPr>
                                <m:t>𝜽</m:t>
                              </m:r>
                            </m:e>
                            <m:sub>
                              <m:r>
                                <a:rPr lang="en-US" b="1" i="1" smtClean="0">
                                  <a:latin typeface="Cambria Math" panose="02040503050406030204" pitchFamily="18" charset="0"/>
                                </a:rPr>
                                <m:t>𝒋</m:t>
                              </m:r>
                              <m:r>
                                <a:rPr lang="en-US" b="1" i="1" smtClean="0">
                                  <a:latin typeface="Cambria Math" panose="02040503050406030204" pitchFamily="18" charset="0"/>
                                </a:rPr>
                                <m:t>, </m:t>
                              </m:r>
                              <m:r>
                                <a:rPr lang="en-US" b="1" i="1" smtClean="0">
                                  <a:latin typeface="Cambria Math" panose="02040503050406030204" pitchFamily="18" charset="0"/>
                                </a:rPr>
                                <m:t>𝒎</m:t>
                              </m:r>
                            </m:sub>
                          </m:sSub>
                          <m:r>
                            <a:rPr lang="en-US" i="1">
                              <a:latin typeface="Cambria Math"/>
                            </a:rPr>
                            <m:t> </m:t>
                          </m:r>
                        </m:e>
                      </m:nary>
                      <m:r>
                        <a:rPr lang="en-US" i="1">
                          <a:latin typeface="Cambria Math"/>
                        </a:rPr>
                        <m:t>=1</m:t>
                      </m:r>
                    </m:oMath>
                  </m:oMathPara>
                </a14:m>
                <a:endParaRPr lang="en-US" dirty="0"/>
              </a:p>
            </p:txBody>
          </p:sp>
        </mc:Choice>
        <mc:Fallback xmlns="">
          <p:sp>
            <p:nvSpPr>
              <p:cNvPr id="1055" name="Rectangle 1054"/>
              <p:cNvSpPr>
                <a:spLocks noRot="1" noChangeAspect="1" noMove="1" noResize="1" noEditPoints="1" noAdjustHandles="1" noChangeArrowheads="1" noChangeShapeType="1" noTextEdit="1"/>
              </p:cNvSpPr>
              <p:nvPr/>
            </p:nvSpPr>
            <p:spPr>
              <a:xfrm>
                <a:off x="6379628" y="5371750"/>
                <a:ext cx="1598130" cy="871201"/>
              </a:xfrm>
              <a:prstGeom prst="rect">
                <a:avLst/>
              </a:prstGeom>
              <a:blipFill>
                <a:blip r:embed="rId6"/>
                <a:stretch>
                  <a:fillRect/>
                </a:stretch>
              </a:blipFill>
            </p:spPr>
            <p:txBody>
              <a:bodyPr/>
              <a:lstStyle/>
              <a:p>
                <a:r>
                  <a:rPr lang="en-US">
                    <a:noFill/>
                  </a:rPr>
                  <a:t> </a:t>
                </a:r>
              </a:p>
            </p:txBody>
          </p:sp>
        </mc:Fallback>
      </mc:AlternateContent>
      <p:sp>
        <p:nvSpPr>
          <p:cNvPr id="32" name="Rectangle 31"/>
          <p:cNvSpPr/>
          <p:nvPr/>
        </p:nvSpPr>
        <p:spPr>
          <a:xfrm>
            <a:off x="4572000" y="3439258"/>
            <a:ext cx="3241272" cy="369332"/>
          </a:xfrm>
          <a:prstGeom prst="rect">
            <a:avLst/>
          </a:prstGeom>
        </p:spPr>
        <p:txBody>
          <a:bodyPr wrap="none">
            <a:spAutoFit/>
          </a:bodyPr>
          <a:lstStyle/>
          <a:p>
            <a:r>
              <a:rPr lang="en-US" dirty="0">
                <a:solidFill>
                  <a:srgbClr val="0000CC"/>
                </a:solidFill>
              </a:rPr>
              <a:t>Per-document topic distribution </a:t>
            </a:r>
          </a:p>
        </p:txBody>
      </p:sp>
      <mc:AlternateContent xmlns:mc="http://schemas.openxmlformats.org/markup-compatibility/2006" xmlns:a14="http://schemas.microsoft.com/office/drawing/2010/main">
        <mc:Choice Requires="a14">
          <p:sp>
            <p:nvSpPr>
              <p:cNvPr id="135" name="Rectangle 134"/>
              <p:cNvSpPr/>
              <p:nvPr/>
            </p:nvSpPr>
            <p:spPr>
              <a:xfrm>
                <a:off x="6350873" y="4495100"/>
                <a:ext cx="1449051" cy="8712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 </m:t>
                      </m:r>
                      <m:nary>
                        <m:naryPr>
                          <m:chr m:val="∑"/>
                          <m:limLoc m:val="undOvr"/>
                          <m:ctrlPr>
                            <a:rPr lang="en-US" i="1">
                              <a:latin typeface="Cambria Math"/>
                            </a:rPr>
                          </m:ctrlPr>
                        </m:naryPr>
                        <m:sub>
                          <m:r>
                            <m:rPr>
                              <m:brk/>
                            </m:rPr>
                            <a:rPr lang="en-US" b="0" i="1" smtClean="0">
                              <a:latin typeface="Cambria Math" panose="02040503050406030204" pitchFamily="18" charset="0"/>
                            </a:rPr>
                            <m:t>𝑚</m:t>
                          </m:r>
                          <m:r>
                            <a:rPr lang="en-US" i="1">
                              <a:latin typeface="Cambria Math"/>
                            </a:rPr>
                            <m:t>=1</m:t>
                          </m:r>
                        </m:sub>
                        <m:sup>
                          <m:r>
                            <a:rPr lang="en-US" i="1">
                              <a:latin typeface="Cambria Math"/>
                            </a:rPr>
                            <m:t>𝐾</m:t>
                          </m:r>
                        </m:sup>
                        <m:e>
                          <m:sSub>
                            <m:sSubPr>
                              <m:ctrlPr>
                                <a:rPr lang="en-US" b="1" i="1">
                                  <a:latin typeface="Cambria Math"/>
                                </a:rPr>
                              </m:ctrlPr>
                            </m:sSubPr>
                            <m:e>
                              <m:r>
                                <a:rPr lang="en-US" b="1" i="1" smtClean="0">
                                  <a:latin typeface="Cambria Math"/>
                                </a:rPr>
                                <m:t>𝒕</m:t>
                              </m:r>
                            </m:e>
                            <m:sub>
                              <m:r>
                                <a:rPr lang="en-US" b="1" i="1" smtClean="0">
                                  <a:latin typeface="Cambria Math" panose="02040503050406030204" pitchFamily="18" charset="0"/>
                                </a:rPr>
                                <m:t>𝒎</m:t>
                              </m:r>
                            </m:sub>
                          </m:sSub>
                          <m:r>
                            <a:rPr lang="en-US" i="1">
                              <a:latin typeface="Cambria Math"/>
                            </a:rPr>
                            <m:t> </m:t>
                          </m:r>
                        </m:e>
                      </m:nary>
                      <m:r>
                        <a:rPr lang="en-US" i="1">
                          <a:latin typeface="Cambria Math"/>
                        </a:rPr>
                        <m:t>=1</m:t>
                      </m:r>
                    </m:oMath>
                  </m:oMathPara>
                </a14:m>
                <a:endParaRPr lang="en-US" dirty="0"/>
              </a:p>
            </p:txBody>
          </p:sp>
        </mc:Choice>
        <mc:Fallback xmlns="">
          <p:sp>
            <p:nvSpPr>
              <p:cNvPr id="135" name="Rectangle 134"/>
              <p:cNvSpPr>
                <a:spLocks noRot="1" noChangeAspect="1" noMove="1" noResize="1" noEditPoints="1" noAdjustHandles="1" noChangeArrowheads="1" noChangeShapeType="1" noTextEdit="1"/>
              </p:cNvSpPr>
              <p:nvPr/>
            </p:nvSpPr>
            <p:spPr>
              <a:xfrm>
                <a:off x="6350873" y="4495100"/>
                <a:ext cx="1449051" cy="871201"/>
              </a:xfrm>
              <a:prstGeom prst="rect">
                <a:avLst/>
              </a:prstGeom>
              <a:blipFill>
                <a:blip r:embed="rId7"/>
                <a:stretch>
                  <a:fillRect/>
                </a:stretch>
              </a:blipFill>
            </p:spPr>
            <p:txBody>
              <a:bodyPr/>
              <a:lstStyle/>
              <a:p>
                <a:r>
                  <a:rPr lang="en-US">
                    <a:noFill/>
                  </a:rPr>
                  <a:t> </a:t>
                </a:r>
              </a:p>
            </p:txBody>
          </p:sp>
        </mc:Fallback>
      </mc:AlternateContent>
      <p:sp>
        <p:nvSpPr>
          <p:cNvPr id="136" name="TextBox 135"/>
          <p:cNvSpPr txBox="1"/>
          <p:nvPr/>
        </p:nvSpPr>
        <p:spPr>
          <a:xfrm>
            <a:off x="576832" y="3897868"/>
            <a:ext cx="1165191" cy="369332"/>
          </a:xfrm>
          <a:prstGeom prst="rect">
            <a:avLst/>
          </a:prstGeom>
          <a:noFill/>
        </p:spPr>
        <p:txBody>
          <a:bodyPr wrap="none" rtlCol="0">
            <a:spAutoFit/>
          </a:bodyPr>
          <a:lstStyle/>
          <a:p>
            <a:r>
              <a:rPr lang="en-US" dirty="0">
                <a:solidFill>
                  <a:srgbClr val="FF0000"/>
                </a:solidFill>
              </a:rPr>
              <a:t>Document</a:t>
            </a:r>
          </a:p>
        </p:txBody>
      </p:sp>
      <p:sp>
        <p:nvSpPr>
          <p:cNvPr id="137" name="TextBox 136"/>
          <p:cNvSpPr txBox="1"/>
          <p:nvPr/>
        </p:nvSpPr>
        <p:spPr>
          <a:xfrm>
            <a:off x="668133" y="5211428"/>
            <a:ext cx="760465" cy="369332"/>
          </a:xfrm>
          <a:prstGeom prst="rect">
            <a:avLst/>
          </a:prstGeom>
          <a:noFill/>
        </p:spPr>
        <p:txBody>
          <a:bodyPr wrap="none" rtlCol="0">
            <a:spAutoFit/>
          </a:bodyPr>
          <a:lstStyle/>
          <a:p>
            <a:r>
              <a:rPr lang="en-US" dirty="0">
                <a:solidFill>
                  <a:srgbClr val="FF0000"/>
                </a:solidFill>
              </a:rPr>
              <a:t>Topics</a:t>
            </a:r>
          </a:p>
        </p:txBody>
      </p:sp>
      <p:sp>
        <p:nvSpPr>
          <p:cNvPr id="34" name="TextBox 33"/>
          <p:cNvSpPr txBox="1"/>
          <p:nvPr/>
        </p:nvSpPr>
        <p:spPr>
          <a:xfrm>
            <a:off x="4660145" y="4743804"/>
            <a:ext cx="1610762" cy="369332"/>
          </a:xfrm>
          <a:prstGeom prst="rect">
            <a:avLst/>
          </a:prstGeom>
          <a:noFill/>
        </p:spPr>
        <p:txBody>
          <a:bodyPr wrap="none" rtlCol="0">
            <a:spAutoFit/>
          </a:bodyPr>
          <a:lstStyle/>
          <a:p>
            <a:r>
              <a:rPr lang="en-US" dirty="0"/>
              <a:t>Draw one topic</a:t>
            </a:r>
          </a:p>
        </p:txBody>
      </p:sp>
      <p:sp>
        <p:nvSpPr>
          <p:cNvPr id="140" name="TextBox 139"/>
          <p:cNvSpPr txBox="1"/>
          <p:nvPr/>
        </p:nvSpPr>
        <p:spPr>
          <a:xfrm>
            <a:off x="4660145" y="5668049"/>
            <a:ext cx="1891672" cy="369332"/>
          </a:xfrm>
          <a:prstGeom prst="rect">
            <a:avLst/>
          </a:prstGeom>
          <a:noFill/>
        </p:spPr>
        <p:txBody>
          <a:bodyPr wrap="none" rtlCol="0">
            <a:spAutoFit/>
          </a:bodyPr>
          <a:lstStyle/>
          <a:p>
            <a:r>
              <a:rPr lang="en-US" dirty="0"/>
              <a:t>Topic probabilities</a:t>
            </a:r>
          </a:p>
        </p:txBody>
      </p:sp>
    </p:spTree>
    <p:extLst>
      <p:ext uri="{BB962C8B-B14F-4D97-AF65-F5344CB8AC3E}">
        <p14:creationId xmlns:p14="http://schemas.microsoft.com/office/powerpoint/2010/main" val="29965200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a:solidFill>
                  <a:srgbClr val="C8102E"/>
                </a:solidFill>
              </a:rPr>
              <a:t>Iowa State University</a:t>
            </a:r>
          </a:p>
        </p:txBody>
      </p:sp>
      <p:sp>
        <p:nvSpPr>
          <p:cNvPr id="2" name="Title 1"/>
          <p:cNvSpPr>
            <a:spLocks noGrp="1"/>
          </p:cNvSpPr>
          <p:nvPr>
            <p:ph type="title"/>
          </p:nvPr>
        </p:nvSpPr>
        <p:spPr>
          <a:xfrm>
            <a:off x="457200" y="160338"/>
            <a:ext cx="8229600" cy="792162"/>
          </a:xfrm>
        </p:spPr>
        <p:txBody>
          <a:bodyPr>
            <a:noAutofit/>
          </a:bodyPr>
          <a:lstStyle/>
          <a:p>
            <a:pPr algn="l"/>
            <a:r>
              <a:rPr lang="en-US" sz="2400" b="1" dirty="0"/>
              <a:t>Generative Model: LDA</a:t>
            </a:r>
            <a:endParaRPr lang="en-US" sz="2400" dirty="0">
              <a:latin typeface="+mn-lt"/>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16</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a:solidFill>
                  <a:schemeClr val="bg1"/>
                </a:solidFill>
                <a:latin typeface="Book Antiqua" panose="02040602050305030304" pitchFamily="18" charset="0"/>
              </a:rPr>
              <a:t>Department of Statistics</a:t>
            </a: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ounded Rectangle 19"/>
          <p:cNvSpPr/>
          <p:nvPr/>
        </p:nvSpPr>
        <p:spPr>
          <a:xfrm>
            <a:off x="2315089" y="2766967"/>
            <a:ext cx="540344" cy="4751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a:t>
            </a:r>
            <a:r>
              <a:rPr lang="en-US" baseline="-25000" dirty="0" err="1"/>
              <a:t>i</a:t>
            </a:r>
            <a:endParaRPr lang="en-US" baseline="-25000" dirty="0"/>
          </a:p>
        </p:txBody>
      </p:sp>
      <p:sp>
        <p:nvSpPr>
          <p:cNvPr id="44" name="TextBox 43"/>
          <p:cNvSpPr txBox="1"/>
          <p:nvPr/>
        </p:nvSpPr>
        <p:spPr>
          <a:xfrm>
            <a:off x="936349" y="2827349"/>
            <a:ext cx="760465" cy="369332"/>
          </a:xfrm>
          <a:prstGeom prst="rect">
            <a:avLst/>
          </a:prstGeom>
          <a:noFill/>
        </p:spPr>
        <p:txBody>
          <a:bodyPr wrap="none" rtlCol="0">
            <a:spAutoFit/>
          </a:bodyPr>
          <a:lstStyle/>
          <a:p>
            <a:r>
              <a:rPr lang="en-US" dirty="0">
                <a:solidFill>
                  <a:srgbClr val="FF0000"/>
                </a:solidFill>
              </a:rPr>
              <a:t>Topics</a:t>
            </a:r>
          </a:p>
        </p:txBody>
      </p:sp>
      <p:grpSp>
        <p:nvGrpSpPr>
          <p:cNvPr id="1036" name="Group 1035"/>
          <p:cNvGrpSpPr/>
          <p:nvPr/>
        </p:nvGrpSpPr>
        <p:grpSpPr>
          <a:xfrm>
            <a:off x="1836152" y="4027375"/>
            <a:ext cx="540344" cy="533400"/>
            <a:chOff x="2625504" y="4953000"/>
            <a:chExt cx="540344" cy="533400"/>
          </a:xfrm>
        </p:grpSpPr>
        <p:sp>
          <p:nvSpPr>
            <p:cNvPr id="1033" name="Oval 1032"/>
            <p:cNvSpPr/>
            <p:nvPr/>
          </p:nvSpPr>
          <p:spPr>
            <a:xfrm>
              <a:off x="2625504" y="4953000"/>
              <a:ext cx="540344"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aseline="-25000" dirty="0"/>
            </a:p>
          </p:txBody>
        </p:sp>
        <p:sp>
          <p:nvSpPr>
            <p:cNvPr id="1035" name="TextBox 1034"/>
            <p:cNvSpPr txBox="1"/>
            <p:nvPr/>
          </p:nvSpPr>
          <p:spPr>
            <a:xfrm>
              <a:off x="2681515" y="5035034"/>
              <a:ext cx="428322" cy="369332"/>
            </a:xfrm>
            <a:prstGeom prst="rect">
              <a:avLst/>
            </a:prstGeom>
            <a:noFill/>
          </p:spPr>
          <p:txBody>
            <a:bodyPr wrap="none" rtlCol="0">
              <a:spAutoFit/>
            </a:bodyPr>
            <a:lstStyle/>
            <a:p>
              <a:r>
                <a:rPr lang="en-US" dirty="0">
                  <a:solidFill>
                    <a:schemeClr val="bg1"/>
                  </a:solidFill>
                </a:rPr>
                <a:t>w</a:t>
              </a:r>
              <a:r>
                <a:rPr lang="en-US" baseline="-25000" dirty="0">
                  <a:solidFill>
                    <a:schemeClr val="bg1"/>
                  </a:solidFill>
                </a:rPr>
                <a:t>1</a:t>
              </a:r>
            </a:p>
          </p:txBody>
        </p:sp>
      </p:grpSp>
      <p:grpSp>
        <p:nvGrpSpPr>
          <p:cNvPr id="49" name="Group 48"/>
          <p:cNvGrpSpPr/>
          <p:nvPr/>
        </p:nvGrpSpPr>
        <p:grpSpPr>
          <a:xfrm>
            <a:off x="2560927" y="4027225"/>
            <a:ext cx="540344" cy="533400"/>
            <a:chOff x="2625504" y="4953000"/>
            <a:chExt cx="540344" cy="533400"/>
          </a:xfrm>
        </p:grpSpPr>
        <p:sp>
          <p:nvSpPr>
            <p:cNvPr id="50" name="Oval 49"/>
            <p:cNvSpPr/>
            <p:nvPr/>
          </p:nvSpPr>
          <p:spPr>
            <a:xfrm>
              <a:off x="2625504" y="4953000"/>
              <a:ext cx="540344"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aseline="-25000" dirty="0"/>
            </a:p>
          </p:txBody>
        </p:sp>
        <p:sp>
          <p:nvSpPr>
            <p:cNvPr id="51" name="TextBox 50"/>
            <p:cNvSpPr txBox="1"/>
            <p:nvPr/>
          </p:nvSpPr>
          <p:spPr>
            <a:xfrm>
              <a:off x="2681515" y="5035034"/>
              <a:ext cx="428322" cy="369332"/>
            </a:xfrm>
            <a:prstGeom prst="rect">
              <a:avLst/>
            </a:prstGeom>
            <a:noFill/>
          </p:spPr>
          <p:txBody>
            <a:bodyPr wrap="none" rtlCol="0">
              <a:spAutoFit/>
            </a:bodyPr>
            <a:lstStyle/>
            <a:p>
              <a:r>
                <a:rPr lang="en-US" dirty="0">
                  <a:solidFill>
                    <a:schemeClr val="bg1"/>
                  </a:solidFill>
                </a:rPr>
                <a:t>w</a:t>
              </a:r>
              <a:r>
                <a:rPr lang="en-US" baseline="-25000" dirty="0">
                  <a:solidFill>
                    <a:schemeClr val="bg1"/>
                  </a:solidFill>
                </a:rPr>
                <a:t>2</a:t>
              </a:r>
            </a:p>
          </p:txBody>
        </p:sp>
      </p:grpSp>
      <p:grpSp>
        <p:nvGrpSpPr>
          <p:cNvPr id="52" name="Group 51"/>
          <p:cNvGrpSpPr/>
          <p:nvPr/>
        </p:nvGrpSpPr>
        <p:grpSpPr>
          <a:xfrm>
            <a:off x="3332683" y="4027375"/>
            <a:ext cx="540344" cy="533400"/>
            <a:chOff x="2625504" y="4953000"/>
            <a:chExt cx="540344" cy="533400"/>
          </a:xfrm>
        </p:grpSpPr>
        <p:sp>
          <p:nvSpPr>
            <p:cNvPr id="53" name="Oval 52"/>
            <p:cNvSpPr/>
            <p:nvPr/>
          </p:nvSpPr>
          <p:spPr>
            <a:xfrm>
              <a:off x="2625504" y="4953000"/>
              <a:ext cx="540344"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aseline="-25000" dirty="0"/>
            </a:p>
          </p:txBody>
        </p:sp>
        <p:sp>
          <p:nvSpPr>
            <p:cNvPr id="54" name="TextBox 53"/>
            <p:cNvSpPr txBox="1"/>
            <p:nvPr/>
          </p:nvSpPr>
          <p:spPr>
            <a:xfrm>
              <a:off x="2681515" y="5035034"/>
              <a:ext cx="428322" cy="369332"/>
            </a:xfrm>
            <a:prstGeom prst="rect">
              <a:avLst/>
            </a:prstGeom>
            <a:noFill/>
          </p:spPr>
          <p:txBody>
            <a:bodyPr wrap="none" rtlCol="0">
              <a:spAutoFit/>
            </a:bodyPr>
            <a:lstStyle/>
            <a:p>
              <a:r>
                <a:rPr lang="en-US" dirty="0">
                  <a:solidFill>
                    <a:schemeClr val="bg1"/>
                  </a:solidFill>
                </a:rPr>
                <a:t>w</a:t>
              </a:r>
              <a:r>
                <a:rPr lang="en-US" baseline="-25000" dirty="0">
                  <a:solidFill>
                    <a:schemeClr val="bg1"/>
                  </a:solidFill>
                </a:rPr>
                <a:t>3</a:t>
              </a:r>
            </a:p>
          </p:txBody>
        </p:sp>
      </p:grpSp>
      <p:cxnSp>
        <p:nvCxnSpPr>
          <p:cNvPr id="1038" name="Straight Arrow Connector 1037"/>
          <p:cNvCxnSpPr>
            <a:stCxn id="20" idx="2"/>
            <a:endCxn id="1033" idx="0"/>
          </p:cNvCxnSpPr>
          <p:nvPr/>
        </p:nvCxnSpPr>
        <p:spPr>
          <a:xfrm flipH="1">
            <a:off x="2106324" y="3242106"/>
            <a:ext cx="478937" cy="7852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0" name="Straight Arrow Connector 1039"/>
          <p:cNvCxnSpPr>
            <a:stCxn id="20" idx="2"/>
            <a:endCxn id="53" idx="0"/>
          </p:cNvCxnSpPr>
          <p:nvPr/>
        </p:nvCxnSpPr>
        <p:spPr>
          <a:xfrm>
            <a:off x="2585261" y="3242106"/>
            <a:ext cx="1017594" cy="7852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2" name="Straight Arrow Connector 1041"/>
          <p:cNvCxnSpPr>
            <a:stCxn id="20" idx="2"/>
            <a:endCxn id="50" idx="0"/>
          </p:cNvCxnSpPr>
          <p:nvPr/>
        </p:nvCxnSpPr>
        <p:spPr>
          <a:xfrm>
            <a:off x="2585261" y="3242106"/>
            <a:ext cx="245838" cy="7851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2081416" y="3450074"/>
            <a:ext cx="349776" cy="369332"/>
          </a:xfrm>
          <a:prstGeom prst="rect">
            <a:avLst/>
          </a:prstGeom>
          <a:solidFill>
            <a:schemeClr val="bg1"/>
          </a:solidFill>
        </p:spPr>
        <p:txBody>
          <a:bodyPr wrap="none" rtlCol="0">
            <a:spAutoFit/>
          </a:bodyPr>
          <a:lstStyle/>
          <a:p>
            <a:r>
              <a:rPr lang="en-US" dirty="0"/>
              <a:t>%</a:t>
            </a:r>
          </a:p>
        </p:txBody>
      </p:sp>
      <p:sp>
        <p:nvSpPr>
          <p:cNvPr id="67" name="TextBox 66"/>
          <p:cNvSpPr txBox="1"/>
          <p:nvPr/>
        </p:nvSpPr>
        <p:spPr>
          <a:xfrm>
            <a:off x="2982907" y="3450074"/>
            <a:ext cx="349776" cy="369332"/>
          </a:xfrm>
          <a:prstGeom prst="rect">
            <a:avLst/>
          </a:prstGeom>
          <a:solidFill>
            <a:schemeClr val="bg1"/>
          </a:solidFill>
        </p:spPr>
        <p:txBody>
          <a:bodyPr wrap="none" rtlCol="0">
            <a:spAutoFit/>
          </a:bodyPr>
          <a:lstStyle/>
          <a:p>
            <a:r>
              <a:rPr lang="en-US" dirty="0"/>
              <a:t>%</a:t>
            </a:r>
          </a:p>
        </p:txBody>
      </p:sp>
      <p:sp>
        <p:nvSpPr>
          <p:cNvPr id="69" name="TextBox 68"/>
          <p:cNvSpPr txBox="1"/>
          <p:nvPr/>
        </p:nvSpPr>
        <p:spPr>
          <a:xfrm>
            <a:off x="927557" y="4087607"/>
            <a:ext cx="790601" cy="369332"/>
          </a:xfrm>
          <a:prstGeom prst="rect">
            <a:avLst/>
          </a:prstGeom>
          <a:noFill/>
        </p:spPr>
        <p:txBody>
          <a:bodyPr wrap="none" rtlCol="0">
            <a:spAutoFit/>
          </a:bodyPr>
          <a:lstStyle/>
          <a:p>
            <a:r>
              <a:rPr lang="en-US" dirty="0">
                <a:solidFill>
                  <a:srgbClr val="FF0000"/>
                </a:solidFill>
              </a:rPr>
              <a:t>Words</a:t>
            </a:r>
          </a:p>
        </p:txBody>
      </p:sp>
      <p:sp>
        <p:nvSpPr>
          <p:cNvPr id="72" name="TextBox 71"/>
          <p:cNvSpPr txBox="1"/>
          <p:nvPr/>
        </p:nvSpPr>
        <p:spPr>
          <a:xfrm>
            <a:off x="2505767" y="3450074"/>
            <a:ext cx="349776" cy="369332"/>
          </a:xfrm>
          <a:prstGeom prst="rect">
            <a:avLst/>
          </a:prstGeom>
          <a:solidFill>
            <a:schemeClr val="bg1"/>
          </a:solidFill>
        </p:spPr>
        <p:txBody>
          <a:bodyPr wrap="none" rtlCol="0">
            <a:spAutoFit/>
          </a:bodyPr>
          <a:lstStyle/>
          <a:p>
            <a:r>
              <a:rPr lang="en-US" dirty="0"/>
              <a:t>%</a:t>
            </a:r>
          </a:p>
        </p:txBody>
      </p:sp>
      <p:sp>
        <p:nvSpPr>
          <p:cNvPr id="75" name="TextBox 74"/>
          <p:cNvSpPr txBox="1"/>
          <p:nvPr/>
        </p:nvSpPr>
        <p:spPr>
          <a:xfrm>
            <a:off x="4343400" y="2766967"/>
            <a:ext cx="2872453" cy="369332"/>
          </a:xfrm>
          <a:prstGeom prst="rect">
            <a:avLst/>
          </a:prstGeom>
          <a:noFill/>
        </p:spPr>
        <p:txBody>
          <a:bodyPr wrap="none" rtlCol="0">
            <a:spAutoFit/>
          </a:bodyPr>
          <a:lstStyle/>
          <a:p>
            <a:r>
              <a:rPr lang="en-US" dirty="0">
                <a:solidFill>
                  <a:srgbClr val="0000CC"/>
                </a:solidFill>
              </a:rPr>
              <a:t>Per-Topic Words Distribution</a:t>
            </a:r>
          </a:p>
        </p:txBody>
      </p:sp>
      <mc:AlternateContent xmlns:mc="http://schemas.openxmlformats.org/markup-compatibility/2006">
        <mc:Choice xmlns:a14="http://schemas.microsoft.com/office/drawing/2010/main" Requires="a14">
          <p:sp>
            <p:nvSpPr>
              <p:cNvPr id="55" name="Content Placeholder 2"/>
              <p:cNvSpPr>
                <a:spLocks noGrp="1"/>
              </p:cNvSpPr>
              <p:nvPr>
                <p:ph idx="1"/>
              </p:nvPr>
            </p:nvSpPr>
            <p:spPr>
              <a:xfrm>
                <a:off x="457200" y="762000"/>
                <a:ext cx="8229600" cy="5364163"/>
              </a:xfrm>
            </p:spPr>
            <p:txBody>
              <a:bodyPr>
                <a:normAutofit/>
              </a:bodyPr>
              <a:lstStyle/>
              <a:p>
                <a:r>
                  <a:rPr lang="en-US" sz="2400" dirty="0"/>
                  <a:t>To generate a word </a:t>
                </a:r>
                <a14:m>
                  <m:oMath xmlns:m="http://schemas.openxmlformats.org/officeDocument/2006/math">
                    <m:sSub>
                      <m:sSubPr>
                        <m:ctrlPr>
                          <a:rPr lang="en-US" sz="2400" i="1">
                            <a:latin typeface="Cambria Math"/>
                          </a:rPr>
                        </m:ctrlPr>
                      </m:sSubPr>
                      <m:e>
                        <m:r>
                          <a:rPr lang="en-US" sz="2400" b="0" i="1" smtClean="0">
                            <a:latin typeface="Cambria Math"/>
                          </a:rPr>
                          <m:t>𝑤</m:t>
                        </m:r>
                      </m:e>
                      <m:sub>
                        <m:r>
                          <a:rPr lang="en-US" sz="2400" b="0" i="1" smtClean="0">
                            <a:latin typeface="Cambria Math" panose="02040503050406030204" pitchFamily="18" charset="0"/>
                          </a:rPr>
                          <m:t>𝑗</m:t>
                        </m:r>
                        <m:r>
                          <a:rPr lang="en-US" sz="2400" b="0" i="1" smtClean="0">
                            <a:latin typeface="Cambria Math" panose="02040503050406030204" pitchFamily="18" charset="0"/>
                          </a:rPr>
                          <m:t>, </m:t>
                        </m:r>
                        <m:r>
                          <a:rPr lang="en-US" sz="2400" b="0" i="1" smtClean="0">
                            <a:latin typeface="Cambria Math" panose="02040503050406030204" pitchFamily="18" charset="0"/>
                          </a:rPr>
                          <m:t>𝑘</m:t>
                        </m:r>
                      </m:sub>
                    </m:sSub>
                  </m:oMath>
                </a14:m>
                <a:r>
                  <a:rPr lang="en-US" sz="2400" dirty="0"/>
                  <a:t>:</a:t>
                </a:r>
              </a:p>
              <a:p>
                <a:pPr lvl="1"/>
                <a:r>
                  <a:rPr lang="en-US" sz="2000" dirty="0"/>
                  <a:t>Generate the word based on per-topic words distribution </a:t>
                </a:r>
              </a:p>
              <a:p>
                <a:pPr lvl="2"/>
                <a:r>
                  <a:rPr lang="en-US" sz="1600" dirty="0"/>
                  <a:t>per-topic words distribution is a multinomial distribution with one draw with parameter vector</a:t>
                </a:r>
                <a14:m>
                  <m:oMath xmlns:m="http://schemas.openxmlformats.org/officeDocument/2006/math">
                    <m:sSub>
                      <m:sSubPr>
                        <m:ctrlPr>
                          <a:rPr lang="en-US" sz="1600" i="1" smtClean="0">
                            <a:solidFill>
                              <a:srgbClr val="FF0000"/>
                            </a:solidFill>
                            <a:latin typeface="Cambria Math"/>
                          </a:rPr>
                        </m:ctrlPr>
                      </m:sSubPr>
                      <m:e>
                        <m:r>
                          <a:rPr lang="en-US" sz="1600" b="1" i="1" smtClean="0">
                            <a:solidFill>
                              <a:srgbClr val="FF0000"/>
                            </a:solidFill>
                            <a:latin typeface="Cambria Math"/>
                          </a:rPr>
                          <m:t> </m:t>
                        </m:r>
                        <m:r>
                          <a:rPr lang="en-US" sz="1600" b="1" i="1">
                            <a:solidFill>
                              <a:srgbClr val="FF0000"/>
                            </a:solidFill>
                            <a:latin typeface="Cambria Math"/>
                          </a:rPr>
                          <m:t>𝒑</m:t>
                        </m:r>
                      </m:e>
                      <m:sub>
                        <m:r>
                          <a:rPr lang="en-US" sz="1600" b="0" i="1" smtClean="0">
                            <a:solidFill>
                              <a:srgbClr val="FF0000"/>
                            </a:solidFill>
                            <a:latin typeface="Cambria Math" panose="02040503050406030204" pitchFamily="18" charset="0"/>
                          </a:rPr>
                          <m:t>𝑖</m:t>
                        </m:r>
                      </m:sub>
                    </m:sSub>
                  </m:oMath>
                </a14:m>
                <a:r>
                  <a:rPr lang="en-US" sz="1600" dirty="0"/>
                  <a:t>, word probabilities.</a:t>
                </a:r>
              </a:p>
              <a:p>
                <a:pPr marL="914400" lvl="2" indent="0">
                  <a:buNone/>
                </a:pPr>
                <a:r>
                  <a:rPr lang="en-US" sz="1600" dirty="0"/>
                  <a:t>	</a:t>
                </a:r>
              </a:p>
            </p:txBody>
          </p:sp>
        </mc:Choice>
        <mc:Fallback>
          <p:sp>
            <p:nvSpPr>
              <p:cNvPr id="55" name="Content Placeholder 2"/>
              <p:cNvSpPr>
                <a:spLocks noGrp="1" noRot="1" noChangeAspect="1" noMove="1" noResize="1" noEditPoints="1" noAdjustHandles="1" noChangeArrowheads="1" noChangeShapeType="1" noTextEdit="1"/>
              </p:cNvSpPr>
              <p:nvPr>
                <p:ph idx="1"/>
              </p:nvPr>
            </p:nvSpPr>
            <p:spPr>
              <a:xfrm>
                <a:off x="457200" y="762000"/>
                <a:ext cx="8229600" cy="5364163"/>
              </a:xfrm>
              <a:blipFill rotWithShape="1">
                <a:blip r:embed="rId4"/>
                <a:stretch>
                  <a:fillRect l="-963" t="-79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Rectangle 13"/>
              <p:cNvSpPr/>
              <p:nvPr/>
            </p:nvSpPr>
            <p:spPr>
              <a:xfrm>
                <a:off x="4405757" y="3287914"/>
                <a:ext cx="4263410" cy="391646"/>
              </a:xfrm>
              <a:prstGeom prst="rect">
                <a:avLst/>
              </a:prstGeom>
              <a:ln>
                <a:solidFill>
                  <a:schemeClr val="tx1"/>
                </a:solidFill>
              </a:ln>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i="1">
                              <a:latin typeface="Cambria Math"/>
                            </a:rPr>
                            <m:t>𝑤</m:t>
                          </m:r>
                        </m:e>
                        <m:sub>
                          <m:r>
                            <a:rPr lang="en-US" b="0" i="1" smtClean="0">
                              <a:latin typeface="Cambria Math" panose="02040503050406030204" pitchFamily="18" charset="0"/>
                            </a:rPr>
                            <m:t>𝑗</m:t>
                          </m:r>
                          <m:r>
                            <a:rPr lang="en-US" i="1">
                              <a:latin typeface="Cambria Math"/>
                            </a:rPr>
                            <m:t>, </m:t>
                          </m:r>
                          <m:r>
                            <a:rPr lang="en-US" b="0" i="1" smtClean="0">
                              <a:latin typeface="Cambria Math" panose="02040503050406030204" pitchFamily="18" charset="0"/>
                            </a:rPr>
                            <m:t>𝑘</m:t>
                          </m:r>
                        </m:sub>
                      </m:sSub>
                      <m:r>
                        <a:rPr lang="en-US" i="1">
                          <a:latin typeface="Cambria Math"/>
                        </a:rPr>
                        <m:t>~</m:t>
                      </m:r>
                      <m:r>
                        <a:rPr lang="en-US" i="1">
                          <a:latin typeface="Cambria Math"/>
                        </a:rPr>
                        <m:t>𝑀𝑢𝑙𝑡𝑖𝑛𝑜𝑚𝑖𝑎𝑙</m:t>
                      </m:r>
                      <m:d>
                        <m:dPr>
                          <m:ctrlPr>
                            <a:rPr lang="en-US" i="1">
                              <a:latin typeface="Cambria Math"/>
                            </a:rPr>
                          </m:ctrlPr>
                        </m:dPr>
                        <m:e>
                          <m:r>
                            <a:rPr lang="en-US" i="1">
                              <a:latin typeface="Cambria Math"/>
                            </a:rPr>
                            <m:t>1, </m:t>
                          </m:r>
                          <m:sSub>
                            <m:sSubPr>
                              <m:ctrlPr>
                                <a:rPr lang="en-US" i="1" smtClean="0">
                                  <a:solidFill>
                                    <a:srgbClr val="FF0000"/>
                                  </a:solidFill>
                                  <a:latin typeface="Cambria Math"/>
                                </a:rPr>
                              </m:ctrlPr>
                            </m:sSubPr>
                            <m:e>
                              <m:r>
                                <a:rPr lang="en-US" b="1" i="1">
                                  <a:solidFill>
                                    <a:srgbClr val="FF0000"/>
                                  </a:solidFill>
                                  <a:latin typeface="Cambria Math"/>
                                </a:rPr>
                                <m:t>𝒑</m:t>
                              </m:r>
                            </m:e>
                            <m:sub>
                              <m:r>
                                <a:rPr lang="en-US" b="0" i="1" smtClean="0">
                                  <a:solidFill>
                                    <a:srgbClr val="FF0000"/>
                                  </a:solidFill>
                                  <a:latin typeface="Cambria Math" panose="02040503050406030204" pitchFamily="18" charset="0"/>
                                </a:rPr>
                                <m:t>𝑖</m:t>
                              </m:r>
                            </m:sub>
                          </m:sSub>
                        </m:e>
                      </m:d>
                      <m:r>
                        <a:rPr lang="en-US">
                          <a:latin typeface="Cambria Math"/>
                        </a:rPr>
                        <m:t>=</m:t>
                      </m:r>
                      <m:sSup>
                        <m:sSupPr>
                          <m:ctrlPr>
                            <a:rPr lang="en-US" i="1">
                              <a:latin typeface="Cambria Math"/>
                            </a:rPr>
                          </m:ctrlPr>
                        </m:sSupPr>
                        <m:e>
                          <m:sSub>
                            <m:sSubPr>
                              <m:ctrlPr>
                                <a:rPr lang="en-US" i="1">
                                  <a:latin typeface="Cambria Math"/>
                                </a:rPr>
                              </m:ctrlPr>
                            </m:sSubPr>
                            <m:e>
                              <m:r>
                                <a:rPr lang="en-US" i="1">
                                  <a:latin typeface="Cambria Math"/>
                                </a:rPr>
                                <m:t>𝑝</m:t>
                              </m:r>
                            </m:e>
                            <m:sub>
                              <m:r>
                                <a:rPr lang="en-US" i="1">
                                  <a:latin typeface="Cambria Math"/>
                                </a:rPr>
                                <m:t>1</m:t>
                              </m:r>
                            </m:sub>
                          </m:sSub>
                        </m:e>
                        <m:sup>
                          <m:sSub>
                            <m:sSubPr>
                              <m:ctrlPr>
                                <a:rPr lang="en-US" i="1">
                                  <a:latin typeface="Cambria Math"/>
                                </a:rPr>
                              </m:ctrlPr>
                            </m:sSubPr>
                            <m:e>
                              <m:r>
                                <a:rPr lang="en-US" i="1">
                                  <a:latin typeface="Cambria Math"/>
                                </a:rPr>
                                <m:t>𝑤</m:t>
                              </m:r>
                            </m:e>
                            <m:sub>
                              <m:r>
                                <a:rPr lang="en-US" i="1">
                                  <a:latin typeface="Cambria Math"/>
                                </a:rPr>
                                <m:t>1</m:t>
                              </m:r>
                            </m:sub>
                          </m:sSub>
                        </m:sup>
                      </m:sSup>
                      <m:r>
                        <a:rPr lang="en-US" i="1">
                          <a:latin typeface="Cambria Math"/>
                        </a:rPr>
                        <m:t>…</m:t>
                      </m:r>
                      <m:sSup>
                        <m:sSupPr>
                          <m:ctrlPr>
                            <a:rPr lang="en-US" i="1">
                              <a:latin typeface="Cambria Math"/>
                            </a:rPr>
                          </m:ctrlPr>
                        </m:sSupPr>
                        <m:e>
                          <m:sSub>
                            <m:sSubPr>
                              <m:ctrlPr>
                                <a:rPr lang="en-US" i="1">
                                  <a:latin typeface="Cambria Math"/>
                                </a:rPr>
                              </m:ctrlPr>
                            </m:sSubPr>
                            <m:e>
                              <m:r>
                                <a:rPr lang="en-US" i="1">
                                  <a:latin typeface="Cambria Math"/>
                                </a:rPr>
                                <m:t>𝑝</m:t>
                              </m:r>
                            </m:e>
                            <m:sub>
                              <m:r>
                                <a:rPr lang="en-US" i="1">
                                  <a:latin typeface="Cambria Math"/>
                                </a:rPr>
                                <m:t>𝑉</m:t>
                              </m:r>
                            </m:sub>
                          </m:sSub>
                        </m:e>
                        <m:sup>
                          <m:sSub>
                            <m:sSubPr>
                              <m:ctrlPr>
                                <a:rPr lang="en-US" i="1">
                                  <a:latin typeface="Cambria Math"/>
                                </a:rPr>
                              </m:ctrlPr>
                            </m:sSubPr>
                            <m:e>
                              <m:r>
                                <a:rPr lang="en-US" i="1">
                                  <a:latin typeface="Cambria Math"/>
                                </a:rPr>
                                <m:t>𝑤</m:t>
                              </m:r>
                            </m:e>
                            <m:sub>
                              <m:r>
                                <a:rPr lang="en-US" i="1">
                                  <a:latin typeface="Cambria Math"/>
                                </a:rPr>
                                <m:t>𝑉</m:t>
                              </m:r>
                            </m:sub>
                          </m:sSub>
                        </m:sup>
                      </m:sSup>
                      <m:r>
                        <a:rPr lang="en-US" i="1">
                          <a:latin typeface="Cambria Math"/>
                        </a:rPr>
                        <m:t> </m:t>
                      </m:r>
                    </m:oMath>
                  </m:oMathPara>
                </a14:m>
                <a:endParaRPr lang="en-US" dirty="0"/>
              </a:p>
            </p:txBody>
          </p:sp>
        </mc:Choice>
        <mc:Fallback>
          <p:sp>
            <p:nvSpPr>
              <p:cNvPr id="14" name="Rectangle 13"/>
              <p:cNvSpPr>
                <a:spLocks noRot="1" noChangeAspect="1" noMove="1" noResize="1" noEditPoints="1" noAdjustHandles="1" noChangeArrowheads="1" noChangeShapeType="1" noTextEdit="1"/>
              </p:cNvSpPr>
              <p:nvPr/>
            </p:nvSpPr>
            <p:spPr>
              <a:xfrm>
                <a:off x="4405757" y="3287914"/>
                <a:ext cx="4263410" cy="391646"/>
              </a:xfrm>
              <a:prstGeom prst="rect">
                <a:avLst/>
              </a:prstGeom>
              <a:blipFill rotWithShape="1">
                <a:blip r:embed="rId5"/>
                <a:stretch>
                  <a:fillRect b="-4478"/>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6154947" y="4976370"/>
                <a:ext cx="1433021" cy="8712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limLoc m:val="undOvr"/>
                          <m:ctrlPr>
                            <a:rPr lang="en-US" i="1" smtClean="0">
                              <a:latin typeface="Cambria Math"/>
                            </a:rPr>
                          </m:ctrlPr>
                        </m:naryPr>
                        <m:sub>
                          <m:r>
                            <m:rPr>
                              <m:brk/>
                            </m:rPr>
                            <a:rPr lang="en-US" b="0" i="1" smtClean="0">
                              <a:latin typeface="Cambria Math" panose="02040503050406030204" pitchFamily="18" charset="0"/>
                            </a:rPr>
                            <m:t>𝑛</m:t>
                          </m:r>
                          <m:r>
                            <a:rPr lang="en-US" i="1">
                              <a:latin typeface="Cambria Math"/>
                            </a:rPr>
                            <m:t>=1</m:t>
                          </m:r>
                        </m:sub>
                        <m:sup>
                          <m:r>
                            <a:rPr lang="en-US" i="1">
                              <a:latin typeface="Cambria Math"/>
                            </a:rPr>
                            <m:t>𝑉</m:t>
                          </m:r>
                        </m:sup>
                        <m:e>
                          <m:sSub>
                            <m:sSubPr>
                              <m:ctrlPr>
                                <a:rPr lang="en-US" i="1">
                                  <a:latin typeface="Cambria Math"/>
                                </a:rPr>
                              </m:ctrlPr>
                            </m:sSubPr>
                            <m:e>
                              <m:r>
                                <a:rPr lang="en-US" i="1">
                                  <a:latin typeface="Cambria Math"/>
                                </a:rPr>
                                <m:t>𝑝</m:t>
                              </m:r>
                            </m:e>
                            <m:sub>
                              <m:r>
                                <a:rPr lang="en-US" b="0" i="1" smtClean="0">
                                  <a:latin typeface="Cambria Math" panose="02040503050406030204" pitchFamily="18" charset="0"/>
                                </a:rPr>
                                <m:t>𝑛</m:t>
                              </m:r>
                            </m:sub>
                          </m:sSub>
                          <m:r>
                            <a:rPr lang="en-US" i="1">
                              <a:latin typeface="Cambria Math"/>
                            </a:rPr>
                            <m:t> </m:t>
                          </m:r>
                        </m:e>
                      </m:nary>
                      <m:r>
                        <a:rPr lang="en-US" i="1">
                          <a:latin typeface="Cambria Math"/>
                        </a:rPr>
                        <m:t>=1 </m:t>
                      </m:r>
                    </m:oMath>
                  </m:oMathPara>
                </a14:m>
                <a:endParaRPr lang="en-US" dirty="0"/>
              </a:p>
            </p:txBody>
          </p:sp>
        </mc:Choice>
        <mc:Fallback xmlns="">
          <p:sp>
            <p:nvSpPr>
              <p:cNvPr id="19" name="Rectangle 18"/>
              <p:cNvSpPr>
                <a:spLocks noRot="1" noChangeAspect="1" noMove="1" noResize="1" noEditPoints="1" noAdjustHandles="1" noChangeArrowheads="1" noChangeShapeType="1" noTextEdit="1"/>
              </p:cNvSpPr>
              <p:nvPr/>
            </p:nvSpPr>
            <p:spPr>
              <a:xfrm>
                <a:off x="6154947" y="4976370"/>
                <a:ext cx="1433021" cy="87120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p:cNvSpPr/>
              <p:nvPr/>
            </p:nvSpPr>
            <p:spPr>
              <a:xfrm>
                <a:off x="6096000" y="3990840"/>
                <a:ext cx="1416413" cy="8712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 </m:t>
                      </m:r>
                      <m:nary>
                        <m:naryPr>
                          <m:chr m:val="∑"/>
                          <m:limLoc m:val="undOvr"/>
                          <m:ctrlPr>
                            <a:rPr lang="en-US" i="1">
                              <a:latin typeface="Cambria Math"/>
                            </a:rPr>
                          </m:ctrlPr>
                        </m:naryPr>
                        <m:sub>
                          <m:r>
                            <m:rPr>
                              <m:brk/>
                            </m:rPr>
                            <a:rPr lang="en-US" b="0" i="1" smtClean="0">
                              <a:latin typeface="Cambria Math" panose="02040503050406030204" pitchFamily="18" charset="0"/>
                            </a:rPr>
                            <m:t>𝑛</m:t>
                          </m:r>
                          <m:r>
                            <a:rPr lang="en-US" i="1">
                              <a:latin typeface="Cambria Math"/>
                            </a:rPr>
                            <m:t>=1</m:t>
                          </m:r>
                        </m:sub>
                        <m:sup>
                          <m:r>
                            <a:rPr lang="en-US" i="1">
                              <a:latin typeface="Cambria Math"/>
                            </a:rPr>
                            <m:t>𝑉</m:t>
                          </m:r>
                        </m:sup>
                        <m:e>
                          <m:sSub>
                            <m:sSubPr>
                              <m:ctrlPr>
                                <a:rPr lang="en-US" i="1">
                                  <a:latin typeface="Cambria Math"/>
                                </a:rPr>
                              </m:ctrlPr>
                            </m:sSubPr>
                            <m:e>
                              <m:r>
                                <a:rPr lang="en-US" i="1">
                                  <a:latin typeface="Cambria Math"/>
                                </a:rPr>
                                <m:t>𝑤</m:t>
                              </m:r>
                            </m:e>
                            <m:sub>
                              <m:r>
                                <a:rPr lang="en-US" b="0" i="1" smtClean="0">
                                  <a:latin typeface="Cambria Math" panose="02040503050406030204" pitchFamily="18" charset="0"/>
                                </a:rPr>
                                <m:t>𝑛</m:t>
                              </m:r>
                            </m:sub>
                          </m:sSub>
                          <m:r>
                            <a:rPr lang="en-US" i="1">
                              <a:latin typeface="Cambria Math"/>
                            </a:rPr>
                            <m:t> </m:t>
                          </m:r>
                        </m:e>
                      </m:nary>
                      <m:r>
                        <a:rPr lang="en-US" i="1">
                          <a:latin typeface="Cambria Math"/>
                        </a:rPr>
                        <m:t>=1</m:t>
                      </m:r>
                    </m:oMath>
                  </m:oMathPara>
                </a14:m>
                <a:endParaRPr lang="en-US" dirty="0"/>
              </a:p>
            </p:txBody>
          </p:sp>
        </mc:Choice>
        <mc:Fallback xmlns="">
          <p:sp>
            <p:nvSpPr>
              <p:cNvPr id="21" name="Rectangle 20"/>
              <p:cNvSpPr>
                <a:spLocks noRot="1" noChangeAspect="1" noMove="1" noResize="1" noEditPoints="1" noAdjustHandles="1" noChangeArrowheads="1" noChangeShapeType="1" noTextEdit="1"/>
              </p:cNvSpPr>
              <p:nvPr/>
            </p:nvSpPr>
            <p:spPr>
              <a:xfrm>
                <a:off x="6096000" y="3990840"/>
                <a:ext cx="1416413" cy="871201"/>
              </a:xfrm>
              <a:prstGeom prst="rect">
                <a:avLst/>
              </a:prstGeom>
              <a:blipFill>
                <a:blip r:embed="rId7"/>
                <a:stretch>
                  <a:fillRect/>
                </a:stretch>
              </a:blipFill>
            </p:spPr>
            <p:txBody>
              <a:bodyPr/>
              <a:lstStyle/>
              <a:p>
                <a:r>
                  <a:rPr lang="en-US">
                    <a:noFill/>
                  </a:rPr>
                  <a:t> </a:t>
                </a:r>
              </a:p>
            </p:txBody>
          </p:sp>
        </mc:Fallback>
      </mc:AlternateContent>
      <p:sp>
        <p:nvSpPr>
          <p:cNvPr id="56" name="TextBox 55"/>
          <p:cNvSpPr txBox="1"/>
          <p:nvPr/>
        </p:nvSpPr>
        <p:spPr>
          <a:xfrm>
            <a:off x="4343400" y="4180068"/>
            <a:ext cx="1625381" cy="369332"/>
          </a:xfrm>
          <a:prstGeom prst="rect">
            <a:avLst/>
          </a:prstGeom>
          <a:noFill/>
        </p:spPr>
        <p:txBody>
          <a:bodyPr wrap="none" rtlCol="0">
            <a:spAutoFit/>
          </a:bodyPr>
          <a:lstStyle/>
          <a:p>
            <a:r>
              <a:rPr lang="en-US" dirty="0"/>
              <a:t>Draw one word</a:t>
            </a:r>
          </a:p>
        </p:txBody>
      </p:sp>
      <p:sp>
        <p:nvSpPr>
          <p:cNvPr id="57" name="TextBox 56"/>
          <p:cNvSpPr txBox="1"/>
          <p:nvPr/>
        </p:nvSpPr>
        <p:spPr>
          <a:xfrm>
            <a:off x="4343400" y="5230029"/>
            <a:ext cx="1921808" cy="369332"/>
          </a:xfrm>
          <a:prstGeom prst="rect">
            <a:avLst/>
          </a:prstGeom>
          <a:noFill/>
        </p:spPr>
        <p:txBody>
          <a:bodyPr wrap="none" rtlCol="0">
            <a:spAutoFit/>
          </a:bodyPr>
          <a:lstStyle/>
          <a:p>
            <a:r>
              <a:rPr lang="en-US" dirty="0"/>
              <a:t>Word probabilities</a:t>
            </a:r>
          </a:p>
        </p:txBody>
      </p:sp>
    </p:spTree>
    <p:extLst>
      <p:ext uri="{BB962C8B-B14F-4D97-AF65-F5344CB8AC3E}">
        <p14:creationId xmlns:p14="http://schemas.microsoft.com/office/powerpoint/2010/main" val="42815912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a:solidFill>
                  <a:srgbClr val="C8102E"/>
                </a:solidFill>
              </a:rPr>
              <a:t>Iowa State University</a:t>
            </a:r>
          </a:p>
        </p:txBody>
      </p:sp>
      <p:sp>
        <p:nvSpPr>
          <p:cNvPr id="2" name="Title 1"/>
          <p:cNvSpPr>
            <a:spLocks noGrp="1"/>
          </p:cNvSpPr>
          <p:nvPr>
            <p:ph type="title"/>
          </p:nvPr>
        </p:nvSpPr>
        <p:spPr>
          <a:xfrm>
            <a:off x="457200" y="160338"/>
            <a:ext cx="8229600" cy="792162"/>
          </a:xfrm>
        </p:spPr>
        <p:txBody>
          <a:bodyPr>
            <a:noAutofit/>
          </a:bodyPr>
          <a:lstStyle/>
          <a:p>
            <a:pPr algn="l"/>
            <a:r>
              <a:rPr lang="en-US" sz="2400" b="1" dirty="0"/>
              <a:t>LDA: Generative Process</a:t>
            </a:r>
            <a:endParaRPr lang="en-US" sz="2400" dirty="0">
              <a:latin typeface="+mn-lt"/>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17</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a:solidFill>
                  <a:schemeClr val="bg1"/>
                </a:solidFill>
                <a:latin typeface="Book Antiqua" panose="02040602050305030304" pitchFamily="18" charset="0"/>
              </a:rPr>
              <a:t>Department of Statistics</a:t>
            </a: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mc:Choice xmlns:a14="http://schemas.microsoft.com/office/drawing/2010/main" Requires="a14">
          <p:sp>
            <p:nvSpPr>
              <p:cNvPr id="77" name="Content Placeholder 2"/>
              <p:cNvSpPr>
                <a:spLocks noGrp="1"/>
              </p:cNvSpPr>
              <p:nvPr>
                <p:ph idx="1"/>
              </p:nvPr>
            </p:nvSpPr>
            <p:spPr>
              <a:xfrm>
                <a:off x="457200" y="762000"/>
                <a:ext cx="8229600" cy="5364163"/>
              </a:xfrm>
            </p:spPr>
            <p:txBody>
              <a:bodyPr>
                <a:normAutofit/>
              </a:bodyPr>
              <a:lstStyle/>
              <a:p>
                <a:r>
                  <a:rPr lang="en-US" sz="2400" dirty="0">
                    <a:latin typeface="+mj-lt"/>
                  </a:rPr>
                  <a:t>Set </a:t>
                </a:r>
                <a:r>
                  <a:rPr lang="en-US" sz="2400" dirty="0" err="1">
                    <a:latin typeface="+mj-lt"/>
                  </a:rPr>
                  <a:t>Dirichlet</a:t>
                </a:r>
                <a:r>
                  <a:rPr lang="en-US" sz="2400" dirty="0">
                    <a:latin typeface="+mj-lt"/>
                  </a:rPr>
                  <a:t> prior for topic probabilities  </a:t>
                </a:r>
                <a14:m>
                  <m:oMath xmlns:m="http://schemas.openxmlformats.org/officeDocument/2006/math">
                    <m:r>
                      <a:rPr lang="en-US" sz="2400" b="1" i="1" smtClean="0">
                        <a:latin typeface="Cambria Math"/>
                        <a:ea typeface="Cambria Math"/>
                      </a:rPr>
                      <m:t>𝜽</m:t>
                    </m:r>
                  </m:oMath>
                </a14:m>
                <a:r>
                  <a:rPr lang="en-US" sz="2400" b="1" dirty="0">
                    <a:latin typeface="+mj-lt"/>
                  </a:rPr>
                  <a:t> </a:t>
                </a:r>
                <a:r>
                  <a:rPr lang="en-US" sz="2400" dirty="0">
                    <a:latin typeface="+mj-lt"/>
                  </a:rPr>
                  <a:t>with parameter vector</a:t>
                </a:r>
                <a:r>
                  <a:rPr lang="en-US" sz="2400" b="1" dirty="0">
                    <a:latin typeface="+mj-lt"/>
                  </a:rPr>
                  <a:t> </a:t>
                </a:r>
                <a14:m>
                  <m:oMath xmlns:m="http://schemas.openxmlformats.org/officeDocument/2006/math">
                    <m:r>
                      <a:rPr lang="en-US" sz="2400" b="1" i="1">
                        <a:latin typeface="Cambria Math"/>
                      </a:rPr>
                      <m:t>𝜶</m:t>
                    </m:r>
                  </m:oMath>
                </a14:m>
                <a:endParaRPr lang="en-US" sz="2400" b="1" dirty="0">
                  <a:latin typeface="+mj-lt"/>
                </a:endParaRPr>
              </a:p>
              <a:p>
                <a:endParaRPr lang="en-US" sz="2400" dirty="0">
                  <a:latin typeface="+mj-lt"/>
                </a:endParaRPr>
              </a:p>
              <a:p>
                <a:endParaRPr lang="en-US" sz="2400" dirty="0">
                  <a:latin typeface="+mj-lt"/>
                </a:endParaRPr>
              </a:p>
              <a:p>
                <a:r>
                  <a:rPr lang="en-US" sz="2400" dirty="0">
                    <a:latin typeface="+mj-lt"/>
                  </a:rPr>
                  <a:t>Set </a:t>
                </a:r>
                <a:r>
                  <a:rPr lang="en-US" sz="2400" dirty="0" err="1">
                    <a:latin typeface="+mj-lt"/>
                  </a:rPr>
                  <a:t>Dirichlet</a:t>
                </a:r>
                <a:r>
                  <a:rPr lang="en-US" sz="2400" dirty="0">
                    <a:latin typeface="+mj-lt"/>
                  </a:rPr>
                  <a:t> prior for word </a:t>
                </a:r>
                <a:r>
                  <a:rPr lang="en-US" sz="2400" dirty="0"/>
                  <a:t>probabilities</a:t>
                </a:r>
                <a:r>
                  <a:rPr lang="en-US" sz="2400" dirty="0">
                    <a:latin typeface="+mj-lt"/>
                  </a:rPr>
                  <a:t> </a:t>
                </a:r>
                <a14:m>
                  <m:oMath xmlns:m="http://schemas.openxmlformats.org/officeDocument/2006/math">
                    <m:sSub>
                      <m:sSubPr>
                        <m:ctrlPr>
                          <a:rPr lang="en-US" sz="2400" i="1">
                            <a:latin typeface="Cambria Math"/>
                          </a:rPr>
                        </m:ctrlPr>
                      </m:sSubPr>
                      <m:e>
                        <m:r>
                          <a:rPr lang="en-US" sz="2400" b="1" i="1">
                            <a:latin typeface="Cambria Math"/>
                          </a:rPr>
                          <m:t>𝒑</m:t>
                        </m:r>
                      </m:e>
                      <m:sub>
                        <m:r>
                          <a:rPr lang="en-US" sz="2400" b="0" i="1" smtClean="0">
                            <a:latin typeface="Cambria Math" panose="02040503050406030204" pitchFamily="18" charset="0"/>
                          </a:rPr>
                          <m:t>𝑖</m:t>
                        </m:r>
                      </m:sub>
                    </m:sSub>
                  </m:oMath>
                </a14:m>
                <a:r>
                  <a:rPr lang="en-US" sz="2400" dirty="0">
                    <a:latin typeface="+mj-lt"/>
                  </a:rPr>
                  <a:t> in </a:t>
                </a:r>
                <a14:m>
                  <m:oMath xmlns:m="http://schemas.openxmlformats.org/officeDocument/2006/math">
                    <m:r>
                      <a:rPr lang="en-US" sz="2400" i="1">
                        <a:latin typeface="Cambria Math" panose="02040503050406030204" pitchFamily="18" charset="0"/>
                      </a:rPr>
                      <m:t>𝑖</m:t>
                    </m:r>
                    <m:r>
                      <a:rPr lang="en-US" sz="2400" i="1">
                        <a:latin typeface="Cambria Math" panose="02040503050406030204" pitchFamily="18" charset="0"/>
                      </a:rPr>
                      <m:t> </m:t>
                    </m:r>
                  </m:oMath>
                </a14:m>
                <a:r>
                  <a:rPr lang="en-US" sz="2400" dirty="0" err="1">
                    <a:latin typeface="+mj-lt"/>
                  </a:rPr>
                  <a:t>th</a:t>
                </a:r>
                <a:r>
                  <a:rPr lang="en-US" sz="2400" dirty="0">
                    <a:latin typeface="+mj-lt"/>
                  </a:rPr>
                  <a:t> topic with parameter vector</a:t>
                </a:r>
                <a14:m>
                  <m:oMath xmlns:m="http://schemas.openxmlformats.org/officeDocument/2006/math">
                    <m:sSub>
                      <m:sSubPr>
                        <m:ctrlPr>
                          <a:rPr lang="en-US" sz="2400" b="1" i="1">
                            <a:latin typeface="Cambria Math"/>
                          </a:rPr>
                        </m:ctrlPr>
                      </m:sSubPr>
                      <m:e>
                        <m:r>
                          <a:rPr lang="en-US" sz="2400" b="1" i="1">
                            <a:latin typeface="Cambria Math"/>
                          </a:rPr>
                          <m:t>𝜷</m:t>
                        </m:r>
                      </m:e>
                      <m:sub>
                        <m:r>
                          <a:rPr lang="en-US" sz="2400" b="1" i="1" smtClean="0">
                            <a:latin typeface="Cambria Math" panose="02040503050406030204" pitchFamily="18" charset="0"/>
                          </a:rPr>
                          <m:t>𝒊</m:t>
                        </m:r>
                      </m:sub>
                    </m:sSub>
                  </m:oMath>
                </a14:m>
                <a:r>
                  <a:rPr lang="en-US" sz="2400" b="1" dirty="0">
                    <a:latin typeface="+mj-lt"/>
                  </a:rPr>
                  <a:t> </a:t>
                </a:r>
              </a:p>
              <a:p>
                <a:endParaRPr lang="en-US" sz="2400" b="1" dirty="0">
                  <a:latin typeface="+mj-lt"/>
                </a:endParaRPr>
              </a:p>
              <a:p>
                <a:endParaRPr lang="en-US" sz="2400" b="1" dirty="0">
                  <a:latin typeface="+mj-lt"/>
                </a:endParaRPr>
              </a:p>
            </p:txBody>
          </p:sp>
        </mc:Choice>
        <mc:Fallback>
          <p:sp>
            <p:nvSpPr>
              <p:cNvPr id="77" name="Content Placeholder 2"/>
              <p:cNvSpPr>
                <a:spLocks noGrp="1" noRot="1" noChangeAspect="1" noMove="1" noResize="1" noEditPoints="1" noAdjustHandles="1" noChangeArrowheads="1" noChangeShapeType="1" noTextEdit="1"/>
              </p:cNvSpPr>
              <p:nvPr>
                <p:ph idx="1"/>
              </p:nvPr>
            </p:nvSpPr>
            <p:spPr>
              <a:xfrm>
                <a:off x="457200" y="762000"/>
                <a:ext cx="8229600" cy="5364163"/>
              </a:xfrm>
              <a:blipFill rotWithShape="1">
                <a:blip r:embed="rId4"/>
                <a:stretch>
                  <a:fillRect l="-963" t="-9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1981200" y="1447800"/>
                <a:ext cx="3729034" cy="7537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a:rPr>
                        <m:t>𝑝</m:t>
                      </m:r>
                      <m:d>
                        <m:dPr>
                          <m:ctrlPr>
                            <a:rPr lang="en-US" i="1">
                              <a:latin typeface="Cambria Math"/>
                            </a:rPr>
                          </m:ctrlPr>
                        </m:dPr>
                        <m:e>
                          <m:r>
                            <a:rPr lang="en-US" b="1" i="1">
                              <a:latin typeface="Cambria Math"/>
                              <a:ea typeface="Cambria Math"/>
                            </a:rPr>
                            <m:t>𝜽</m:t>
                          </m:r>
                        </m:e>
                        <m:e>
                          <m:r>
                            <a:rPr lang="en-US" b="1" i="1">
                              <a:latin typeface="Cambria Math"/>
                            </a:rPr>
                            <m:t>𝜶</m:t>
                          </m:r>
                        </m:e>
                      </m:d>
                      <m:r>
                        <a:rPr lang="en-US" i="1">
                          <a:latin typeface="Cambria Math"/>
                        </a:rPr>
                        <m:t>=</m:t>
                      </m:r>
                      <m:f>
                        <m:fPr>
                          <m:ctrlPr>
                            <a:rPr lang="en-US" i="1">
                              <a:latin typeface="Cambria Math"/>
                            </a:rPr>
                          </m:ctrlPr>
                        </m:fPr>
                        <m:num>
                          <m:r>
                            <m:rPr>
                              <m:sty m:val="p"/>
                            </m:rPr>
                            <a:rPr lang="en-US">
                              <a:latin typeface="Cambria Math"/>
                            </a:rPr>
                            <m:t>Γ</m:t>
                          </m:r>
                          <m:d>
                            <m:dPr>
                              <m:ctrlPr>
                                <a:rPr lang="en-US" i="1">
                                  <a:latin typeface="Cambria Math"/>
                                </a:rPr>
                              </m:ctrlPr>
                            </m:dPr>
                            <m:e>
                              <m:nary>
                                <m:naryPr>
                                  <m:chr m:val="∑"/>
                                  <m:limLoc m:val="undOvr"/>
                                  <m:ctrlPr>
                                    <a:rPr lang="en-US" i="1">
                                      <a:latin typeface="Cambria Math"/>
                                    </a:rPr>
                                  </m:ctrlPr>
                                </m:naryPr>
                                <m:sub>
                                  <m:r>
                                    <a:rPr lang="en-US" i="1">
                                      <a:latin typeface="Cambria Math"/>
                                    </a:rPr>
                                    <m:t>𝑖</m:t>
                                  </m:r>
                                  <m:r>
                                    <a:rPr lang="en-US" i="1">
                                      <a:latin typeface="Cambria Math"/>
                                    </a:rPr>
                                    <m:t>=1</m:t>
                                  </m:r>
                                </m:sub>
                                <m:sup>
                                  <m:r>
                                    <a:rPr lang="en-US" i="1">
                                      <a:latin typeface="Cambria Math"/>
                                    </a:rPr>
                                    <m:t>𝑘</m:t>
                                  </m:r>
                                </m:sup>
                                <m:e>
                                  <m:sSub>
                                    <m:sSubPr>
                                      <m:ctrlPr>
                                        <a:rPr lang="en-US" i="1">
                                          <a:latin typeface="Cambria Math"/>
                                        </a:rPr>
                                      </m:ctrlPr>
                                    </m:sSubPr>
                                    <m:e>
                                      <m:r>
                                        <a:rPr lang="en-US" i="1">
                                          <a:latin typeface="Cambria Math"/>
                                        </a:rPr>
                                        <m:t>𝛼</m:t>
                                      </m:r>
                                    </m:e>
                                    <m:sub>
                                      <m:r>
                                        <a:rPr lang="en-US" i="1">
                                          <a:latin typeface="Cambria Math"/>
                                        </a:rPr>
                                        <m:t>𝑖</m:t>
                                      </m:r>
                                    </m:sub>
                                  </m:sSub>
                                </m:e>
                              </m:nary>
                            </m:e>
                          </m:d>
                        </m:num>
                        <m:den>
                          <m:nary>
                            <m:naryPr>
                              <m:chr m:val="∏"/>
                              <m:limLoc m:val="undOvr"/>
                              <m:ctrlPr>
                                <a:rPr lang="en-US" i="1">
                                  <a:latin typeface="Cambria Math"/>
                                </a:rPr>
                              </m:ctrlPr>
                            </m:naryPr>
                            <m:sub>
                              <m:r>
                                <a:rPr lang="en-US" i="1">
                                  <a:latin typeface="Cambria Math"/>
                                </a:rPr>
                                <m:t>𝑖</m:t>
                              </m:r>
                              <m:r>
                                <a:rPr lang="en-US" i="1">
                                  <a:latin typeface="Cambria Math"/>
                                </a:rPr>
                                <m:t>=1</m:t>
                              </m:r>
                            </m:sub>
                            <m:sup>
                              <m:r>
                                <a:rPr lang="en-US" i="1">
                                  <a:latin typeface="Cambria Math"/>
                                </a:rPr>
                                <m:t>𝑘</m:t>
                              </m:r>
                            </m:sup>
                            <m:e>
                              <m:r>
                                <m:rPr>
                                  <m:sty m:val="p"/>
                                </m:rPr>
                                <a:rPr lang="en-US">
                                  <a:latin typeface="Cambria Math"/>
                                </a:rPr>
                                <m:t>Γ</m:t>
                              </m:r>
                              <m:d>
                                <m:dPr>
                                  <m:ctrlPr>
                                    <a:rPr lang="en-US" i="1">
                                      <a:latin typeface="Cambria Math"/>
                                    </a:rPr>
                                  </m:ctrlPr>
                                </m:dPr>
                                <m:e>
                                  <m:sSub>
                                    <m:sSubPr>
                                      <m:ctrlPr>
                                        <a:rPr lang="en-US" i="1">
                                          <a:latin typeface="Cambria Math"/>
                                        </a:rPr>
                                      </m:ctrlPr>
                                    </m:sSubPr>
                                    <m:e>
                                      <m:r>
                                        <a:rPr lang="en-US" i="1">
                                          <a:latin typeface="Cambria Math"/>
                                        </a:rPr>
                                        <m:t>𝛼</m:t>
                                      </m:r>
                                    </m:e>
                                    <m:sub>
                                      <m:r>
                                        <a:rPr lang="en-US" i="1">
                                          <a:latin typeface="Cambria Math"/>
                                        </a:rPr>
                                        <m:t>𝑖</m:t>
                                      </m:r>
                                    </m:sub>
                                  </m:sSub>
                                </m:e>
                              </m:d>
                            </m:e>
                          </m:nary>
                        </m:den>
                      </m:f>
                      <m:sSubSup>
                        <m:sSubSupPr>
                          <m:ctrlPr>
                            <a:rPr lang="en-US" i="1">
                              <a:latin typeface="Cambria Math"/>
                            </a:rPr>
                          </m:ctrlPr>
                        </m:sSubSupPr>
                        <m:e>
                          <m:r>
                            <a:rPr lang="en-US" i="1">
                              <a:latin typeface="Cambria Math"/>
                            </a:rPr>
                            <m:t>𝜃</m:t>
                          </m:r>
                        </m:e>
                        <m:sub>
                          <m:r>
                            <a:rPr lang="en-US" i="1">
                              <a:latin typeface="Cambria Math"/>
                            </a:rPr>
                            <m:t>1</m:t>
                          </m:r>
                        </m:sub>
                        <m:sup>
                          <m:sSub>
                            <m:sSubPr>
                              <m:ctrlPr>
                                <a:rPr lang="en-US" i="1">
                                  <a:latin typeface="Cambria Math"/>
                                </a:rPr>
                              </m:ctrlPr>
                            </m:sSubPr>
                            <m:e>
                              <m:r>
                                <a:rPr lang="en-US" i="1">
                                  <a:latin typeface="Cambria Math"/>
                                </a:rPr>
                                <m:t>𝛼</m:t>
                              </m:r>
                            </m:e>
                            <m:sub>
                              <m:r>
                                <a:rPr lang="en-US" i="1">
                                  <a:latin typeface="Cambria Math"/>
                                </a:rPr>
                                <m:t>1</m:t>
                              </m:r>
                            </m:sub>
                          </m:sSub>
                          <m:r>
                            <a:rPr lang="en-US" i="1">
                              <a:latin typeface="Cambria Math"/>
                            </a:rPr>
                            <m:t>−1</m:t>
                          </m:r>
                        </m:sup>
                      </m:sSubSup>
                      <m:r>
                        <a:rPr lang="en-US" i="1">
                          <a:latin typeface="Cambria Math"/>
                        </a:rPr>
                        <m:t>…</m:t>
                      </m:r>
                      <m:sSubSup>
                        <m:sSubSupPr>
                          <m:ctrlPr>
                            <a:rPr lang="en-US" i="1">
                              <a:latin typeface="Cambria Math"/>
                            </a:rPr>
                          </m:ctrlPr>
                        </m:sSubSupPr>
                        <m:e>
                          <m:r>
                            <a:rPr lang="en-US" i="1">
                              <a:latin typeface="Cambria Math"/>
                            </a:rPr>
                            <m:t>𝜃</m:t>
                          </m:r>
                        </m:e>
                        <m:sub>
                          <m:r>
                            <a:rPr lang="en-US" i="1">
                              <a:latin typeface="Cambria Math"/>
                            </a:rPr>
                            <m:t>𝐾</m:t>
                          </m:r>
                        </m:sub>
                        <m:sup>
                          <m:sSub>
                            <m:sSubPr>
                              <m:ctrlPr>
                                <a:rPr lang="en-US" i="1">
                                  <a:latin typeface="Cambria Math"/>
                                </a:rPr>
                              </m:ctrlPr>
                            </m:sSubPr>
                            <m:e>
                              <m:r>
                                <a:rPr lang="en-US" i="1">
                                  <a:latin typeface="Cambria Math"/>
                                </a:rPr>
                                <m:t>𝛼</m:t>
                              </m:r>
                            </m:e>
                            <m:sub>
                              <m:r>
                                <a:rPr lang="en-US" i="1">
                                  <a:latin typeface="Cambria Math"/>
                                </a:rPr>
                                <m:t>𝑘</m:t>
                              </m:r>
                            </m:sub>
                          </m:sSub>
                          <m:r>
                            <a:rPr lang="en-US" i="1">
                              <a:latin typeface="Cambria Math"/>
                            </a:rPr>
                            <m:t>−1</m:t>
                          </m:r>
                        </m:sup>
                      </m:sSubSup>
                    </m:oMath>
                  </m:oMathPara>
                </a14:m>
                <a:endParaRPr lang="en-US" dirty="0"/>
              </a:p>
            </p:txBody>
          </p:sp>
        </mc:Choice>
        <mc:Fallback xmlns="">
          <p:sp>
            <p:nvSpPr>
              <p:cNvPr id="3" name="Rectangle 2"/>
              <p:cNvSpPr>
                <a:spLocks noRot="1" noChangeAspect="1" noMove="1" noResize="1" noEditPoints="1" noAdjustHandles="1" noChangeArrowheads="1" noChangeShapeType="1" noTextEdit="1"/>
              </p:cNvSpPr>
              <p:nvPr/>
            </p:nvSpPr>
            <p:spPr>
              <a:xfrm>
                <a:off x="1981200" y="1447800"/>
                <a:ext cx="3729034" cy="753796"/>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2057400" y="3352800"/>
                <a:ext cx="4021165" cy="7234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𝑝</m:t>
                      </m:r>
                      <m:d>
                        <m:dPr>
                          <m:ctrlPr>
                            <a:rPr lang="en-US" i="1">
                              <a:latin typeface="Cambria Math"/>
                            </a:rPr>
                          </m:ctrlPr>
                        </m:dPr>
                        <m:e>
                          <m:sSub>
                            <m:sSubPr>
                              <m:ctrlPr>
                                <a:rPr lang="en-US" i="1">
                                  <a:latin typeface="Cambria Math"/>
                                </a:rPr>
                              </m:ctrlPr>
                            </m:sSubPr>
                            <m:e>
                              <m:r>
                                <a:rPr lang="en-US" b="1" i="1">
                                  <a:latin typeface="Cambria Math"/>
                                </a:rPr>
                                <m:t>𝒑</m:t>
                              </m:r>
                            </m:e>
                            <m:sub>
                              <m:r>
                                <a:rPr lang="en-US" b="0" i="1" smtClean="0">
                                  <a:latin typeface="Cambria Math" panose="02040503050406030204" pitchFamily="18" charset="0"/>
                                </a:rPr>
                                <m:t>𝑖</m:t>
                              </m:r>
                            </m:sub>
                          </m:sSub>
                        </m:e>
                        <m:e>
                          <m:sSub>
                            <m:sSubPr>
                              <m:ctrlPr>
                                <a:rPr lang="en-US" b="1" i="1">
                                  <a:latin typeface="Cambria Math"/>
                                </a:rPr>
                              </m:ctrlPr>
                            </m:sSubPr>
                            <m:e>
                              <m:r>
                                <a:rPr lang="en-US" b="1" i="1">
                                  <a:latin typeface="Cambria Math"/>
                                </a:rPr>
                                <m:t>𝜷</m:t>
                              </m:r>
                            </m:e>
                            <m:sub>
                              <m:r>
                                <a:rPr lang="en-US" b="1" i="1" smtClean="0">
                                  <a:latin typeface="Cambria Math" panose="02040503050406030204" pitchFamily="18" charset="0"/>
                                </a:rPr>
                                <m:t>𝒊</m:t>
                              </m:r>
                            </m:sub>
                          </m:sSub>
                        </m:e>
                      </m:d>
                      <m:r>
                        <a:rPr lang="en-US" i="1">
                          <a:latin typeface="Cambria Math"/>
                        </a:rPr>
                        <m:t>=</m:t>
                      </m:r>
                      <m:f>
                        <m:fPr>
                          <m:ctrlPr>
                            <a:rPr lang="en-US" i="1">
                              <a:latin typeface="Cambria Math"/>
                            </a:rPr>
                          </m:ctrlPr>
                        </m:fPr>
                        <m:num>
                          <m:r>
                            <m:rPr>
                              <m:sty m:val="p"/>
                            </m:rPr>
                            <a:rPr lang="en-US">
                              <a:latin typeface="Cambria Math"/>
                            </a:rPr>
                            <m:t>Γ</m:t>
                          </m:r>
                          <m:d>
                            <m:dPr>
                              <m:ctrlPr>
                                <a:rPr lang="en-US" i="1">
                                  <a:latin typeface="Cambria Math"/>
                                </a:rPr>
                              </m:ctrlPr>
                            </m:dPr>
                            <m:e>
                              <m:nary>
                                <m:naryPr>
                                  <m:chr m:val="∑"/>
                                  <m:limLoc m:val="undOvr"/>
                                  <m:ctrlPr>
                                    <a:rPr lang="en-US" i="1">
                                      <a:latin typeface="Cambria Math"/>
                                    </a:rPr>
                                  </m:ctrlPr>
                                </m:naryPr>
                                <m:sub>
                                  <m:r>
                                    <m:rPr>
                                      <m:brk/>
                                    </m:rPr>
                                    <a:rPr lang="en-US" b="0" i="1" smtClean="0">
                                      <a:latin typeface="Cambria Math" panose="02040503050406030204" pitchFamily="18" charset="0"/>
                                    </a:rPr>
                                    <m:t>𝑚</m:t>
                                  </m:r>
                                  <m:r>
                                    <a:rPr lang="en-US" i="1">
                                      <a:latin typeface="Cambria Math"/>
                                    </a:rPr>
                                    <m:t>=1</m:t>
                                  </m:r>
                                </m:sub>
                                <m:sup>
                                  <m:r>
                                    <a:rPr lang="en-US" b="0" i="1" smtClean="0">
                                      <a:latin typeface="Cambria Math" panose="02040503050406030204" pitchFamily="18" charset="0"/>
                                    </a:rPr>
                                    <m:t>𝑉</m:t>
                                  </m:r>
                                </m:sup>
                                <m:e>
                                  <m:sSub>
                                    <m:sSubPr>
                                      <m:ctrlPr>
                                        <a:rPr lang="en-US" i="1">
                                          <a:latin typeface="Cambria Math"/>
                                        </a:rPr>
                                      </m:ctrlPr>
                                    </m:sSubPr>
                                    <m:e>
                                      <m:r>
                                        <a:rPr lang="en-US" i="1">
                                          <a:latin typeface="Cambria Math"/>
                                        </a:rPr>
                                        <m:t>𝛽</m:t>
                                      </m:r>
                                    </m:e>
                                    <m:sub>
                                      <m:r>
                                        <a:rPr lang="en-US" b="0" i="1" smtClean="0">
                                          <a:latin typeface="Cambria Math" panose="02040503050406030204" pitchFamily="18" charset="0"/>
                                        </a:rPr>
                                        <m:t>𝑚</m:t>
                                      </m:r>
                                    </m:sub>
                                  </m:sSub>
                                </m:e>
                              </m:nary>
                            </m:e>
                          </m:d>
                        </m:num>
                        <m:den>
                          <m:nary>
                            <m:naryPr>
                              <m:chr m:val="∏"/>
                              <m:limLoc m:val="undOvr"/>
                              <m:ctrlPr>
                                <a:rPr lang="en-US" i="1">
                                  <a:latin typeface="Cambria Math"/>
                                </a:rPr>
                              </m:ctrlPr>
                            </m:naryPr>
                            <m:sub>
                              <m:r>
                                <m:rPr>
                                  <m:brk/>
                                </m:rPr>
                                <a:rPr lang="en-US" b="0" i="1" smtClean="0">
                                  <a:latin typeface="Cambria Math" panose="02040503050406030204" pitchFamily="18" charset="0"/>
                                </a:rPr>
                                <m:t>𝑚</m:t>
                              </m:r>
                              <m:r>
                                <a:rPr lang="en-US" i="1">
                                  <a:latin typeface="Cambria Math"/>
                                </a:rPr>
                                <m:t>=1</m:t>
                              </m:r>
                            </m:sub>
                            <m:sup>
                              <m:r>
                                <a:rPr lang="en-US" b="0" i="1" smtClean="0">
                                  <a:latin typeface="Cambria Math" panose="02040503050406030204" pitchFamily="18" charset="0"/>
                                </a:rPr>
                                <m:t>𝑉</m:t>
                              </m:r>
                            </m:sup>
                            <m:e>
                              <m:r>
                                <m:rPr>
                                  <m:sty m:val="p"/>
                                </m:rPr>
                                <a:rPr lang="en-US">
                                  <a:latin typeface="Cambria Math"/>
                                </a:rPr>
                                <m:t>Γ</m:t>
                              </m:r>
                              <m:d>
                                <m:dPr>
                                  <m:ctrlPr>
                                    <a:rPr lang="en-US" i="1">
                                      <a:latin typeface="Cambria Math"/>
                                    </a:rPr>
                                  </m:ctrlPr>
                                </m:dPr>
                                <m:e>
                                  <m:sSub>
                                    <m:sSubPr>
                                      <m:ctrlPr>
                                        <a:rPr lang="en-US" i="1">
                                          <a:latin typeface="Cambria Math"/>
                                        </a:rPr>
                                      </m:ctrlPr>
                                    </m:sSubPr>
                                    <m:e>
                                      <m:r>
                                        <a:rPr lang="en-US" i="1">
                                          <a:latin typeface="Cambria Math"/>
                                        </a:rPr>
                                        <m:t>𝛽</m:t>
                                      </m:r>
                                    </m:e>
                                    <m:sub>
                                      <m:r>
                                        <a:rPr lang="en-US" b="0" i="1" smtClean="0">
                                          <a:latin typeface="Cambria Math" panose="02040503050406030204" pitchFamily="18" charset="0"/>
                                        </a:rPr>
                                        <m:t>𝑚</m:t>
                                      </m:r>
                                    </m:sub>
                                  </m:sSub>
                                </m:e>
                              </m:d>
                            </m:e>
                          </m:nary>
                        </m:den>
                      </m:f>
                      <m:sSubSup>
                        <m:sSubSupPr>
                          <m:ctrlPr>
                            <a:rPr lang="en-US" i="1">
                              <a:latin typeface="Cambria Math"/>
                            </a:rPr>
                          </m:ctrlPr>
                        </m:sSubSupPr>
                        <m:e>
                          <m:r>
                            <a:rPr lang="en-US" i="1">
                              <a:latin typeface="Cambria Math"/>
                            </a:rPr>
                            <m:t>𝑝</m:t>
                          </m:r>
                        </m:e>
                        <m:sub>
                          <m:r>
                            <a:rPr lang="en-US" i="1">
                              <a:latin typeface="Cambria Math"/>
                            </a:rPr>
                            <m:t>1</m:t>
                          </m:r>
                        </m:sub>
                        <m:sup>
                          <m:sSub>
                            <m:sSubPr>
                              <m:ctrlPr>
                                <a:rPr lang="en-US" i="1">
                                  <a:latin typeface="Cambria Math"/>
                                </a:rPr>
                              </m:ctrlPr>
                            </m:sSubPr>
                            <m:e>
                              <m:r>
                                <a:rPr lang="en-US" i="1">
                                  <a:latin typeface="Cambria Math"/>
                                </a:rPr>
                                <m:t>𝛽</m:t>
                              </m:r>
                            </m:e>
                            <m:sub>
                              <m:r>
                                <a:rPr lang="en-US" i="1">
                                  <a:latin typeface="Cambria Math"/>
                                </a:rPr>
                                <m:t>1</m:t>
                              </m:r>
                            </m:sub>
                          </m:sSub>
                          <m:r>
                            <a:rPr lang="en-US" i="1">
                              <a:latin typeface="Cambria Math"/>
                            </a:rPr>
                            <m:t>−1</m:t>
                          </m:r>
                        </m:sup>
                      </m:sSubSup>
                      <m:r>
                        <a:rPr lang="en-US" i="1">
                          <a:latin typeface="Cambria Math"/>
                        </a:rPr>
                        <m:t>…</m:t>
                      </m:r>
                      <m:sSubSup>
                        <m:sSubSupPr>
                          <m:ctrlPr>
                            <a:rPr lang="en-US" i="1">
                              <a:latin typeface="Cambria Math"/>
                            </a:rPr>
                          </m:ctrlPr>
                        </m:sSubSupPr>
                        <m:e>
                          <m:r>
                            <a:rPr lang="en-US" i="1">
                              <a:latin typeface="Cambria Math"/>
                            </a:rPr>
                            <m:t>𝑝</m:t>
                          </m:r>
                        </m:e>
                        <m:sub>
                          <m:r>
                            <a:rPr lang="en-US" i="1">
                              <a:latin typeface="Cambria Math"/>
                            </a:rPr>
                            <m:t>𝑉</m:t>
                          </m:r>
                        </m:sub>
                        <m:sup>
                          <m:sSub>
                            <m:sSubPr>
                              <m:ctrlPr>
                                <a:rPr lang="en-US" i="1">
                                  <a:latin typeface="Cambria Math"/>
                                </a:rPr>
                              </m:ctrlPr>
                            </m:sSubPr>
                            <m:e>
                              <m:r>
                                <a:rPr lang="en-US" i="1">
                                  <a:latin typeface="Cambria Math"/>
                                </a:rPr>
                                <m:t>𝛽</m:t>
                              </m:r>
                            </m:e>
                            <m:sub>
                              <m:r>
                                <a:rPr lang="en-US" i="1">
                                  <a:latin typeface="Cambria Math"/>
                                </a:rPr>
                                <m:t>𝑉</m:t>
                              </m:r>
                            </m:sub>
                          </m:sSub>
                          <m:r>
                            <a:rPr lang="en-US" i="1">
                              <a:latin typeface="Cambria Math"/>
                            </a:rPr>
                            <m:t>−1</m:t>
                          </m:r>
                        </m:sup>
                      </m:sSubSup>
                    </m:oMath>
                  </m:oMathPara>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2057400" y="3352800"/>
                <a:ext cx="4021165" cy="723468"/>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244432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a:solidFill>
                  <a:srgbClr val="C8102E"/>
                </a:solidFill>
              </a:rPr>
              <a:t>Iowa State University</a:t>
            </a:r>
          </a:p>
        </p:txBody>
      </p:sp>
      <p:sp>
        <p:nvSpPr>
          <p:cNvPr id="2" name="Title 1"/>
          <p:cNvSpPr>
            <a:spLocks noGrp="1"/>
          </p:cNvSpPr>
          <p:nvPr>
            <p:ph type="title"/>
          </p:nvPr>
        </p:nvSpPr>
        <p:spPr>
          <a:xfrm>
            <a:off x="457200" y="160338"/>
            <a:ext cx="8229600" cy="792162"/>
          </a:xfrm>
        </p:spPr>
        <p:txBody>
          <a:bodyPr>
            <a:noAutofit/>
          </a:bodyPr>
          <a:lstStyle/>
          <a:p>
            <a:pPr algn="l"/>
            <a:r>
              <a:rPr lang="en-US" sz="2400" b="1" dirty="0"/>
              <a:t>LDA: Parameter Estimate</a:t>
            </a:r>
            <a:endParaRPr lang="en-US" sz="2400" dirty="0">
              <a:latin typeface="+mn-lt"/>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18</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a:solidFill>
                  <a:schemeClr val="bg1"/>
                </a:solidFill>
                <a:latin typeface="Book Antiqua" panose="02040602050305030304" pitchFamily="18" charset="0"/>
              </a:rPr>
              <a:t>Department of Statistics</a:t>
            </a: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mc:Choice xmlns:a14="http://schemas.microsoft.com/office/drawing/2010/main" Requires="a14">
          <p:sp>
            <p:nvSpPr>
              <p:cNvPr id="77" name="Content Placeholder 2"/>
              <p:cNvSpPr>
                <a:spLocks noGrp="1"/>
              </p:cNvSpPr>
              <p:nvPr>
                <p:ph idx="1"/>
              </p:nvPr>
            </p:nvSpPr>
            <p:spPr>
              <a:xfrm>
                <a:off x="457200" y="762000"/>
                <a:ext cx="8229600" cy="5364163"/>
              </a:xfrm>
            </p:spPr>
            <p:txBody>
              <a:bodyPr>
                <a:normAutofit/>
              </a:bodyPr>
              <a:lstStyle/>
              <a:p>
                <a:r>
                  <a:rPr lang="en-US" sz="2400" dirty="0"/>
                  <a:t>Assume all the words are generated independently, the total probability to generate all the words in all </a:t>
                </a:r>
                <a:r>
                  <a:rPr lang="en-US" sz="2400" dirty="0" smtClean="0"/>
                  <a:t>the documents </a:t>
                </a:r>
                <a:r>
                  <a:rPr lang="en-US" sz="2400" dirty="0"/>
                  <a:t>in a text corpus</a:t>
                </a:r>
              </a:p>
              <a:p>
                <a:endParaRPr lang="en-US" sz="2400" b="1" dirty="0">
                  <a:latin typeface="+mj-lt"/>
                </a:endParaRPr>
              </a:p>
              <a:p>
                <a:endParaRPr lang="en-US" sz="2400" b="1" dirty="0">
                  <a:latin typeface="+mj-lt"/>
                </a:endParaRPr>
              </a:p>
              <a:p>
                <a:endParaRPr lang="en-US" sz="2400" b="1" dirty="0">
                  <a:latin typeface="+mj-lt"/>
                </a:endParaRPr>
              </a:p>
              <a:p>
                <a:endParaRPr lang="en-US" sz="2400" b="1" dirty="0">
                  <a:latin typeface="+mj-lt"/>
                </a:endParaRPr>
              </a:p>
              <a:p>
                <a:endParaRPr lang="en-US" sz="2400" b="1" dirty="0">
                  <a:latin typeface="+mj-lt"/>
                </a:endParaRPr>
              </a:p>
              <a:p>
                <a:endParaRPr lang="en-US" sz="2400" b="1" dirty="0">
                  <a:latin typeface="+mj-lt"/>
                </a:endParaRPr>
              </a:p>
              <a:p>
                <a:r>
                  <a:rPr lang="en-US" sz="2400" dirty="0">
                    <a:latin typeface="+mj-lt"/>
                  </a:rPr>
                  <a:t>Parameter vector </a:t>
                </a:r>
                <a14:m>
                  <m:oMath xmlns:m="http://schemas.openxmlformats.org/officeDocument/2006/math">
                    <m:r>
                      <a:rPr lang="en-US" sz="2400" b="1" i="1">
                        <a:latin typeface="Cambria Math"/>
                      </a:rPr>
                      <m:t>𝜶</m:t>
                    </m:r>
                  </m:oMath>
                </a14:m>
                <a:r>
                  <a:rPr lang="en-US" sz="2400" dirty="0">
                    <a:latin typeface="+mj-lt"/>
                  </a:rPr>
                  <a:t> and matrix </a:t>
                </a:r>
                <a14:m>
                  <m:oMath xmlns:m="http://schemas.openxmlformats.org/officeDocument/2006/math">
                    <m:r>
                      <a:rPr lang="en-US" sz="2400" b="1" i="1">
                        <a:latin typeface="Cambria Math"/>
                      </a:rPr>
                      <m:t>𝜷</m:t>
                    </m:r>
                  </m:oMath>
                </a14:m>
                <a:r>
                  <a:rPr lang="en-US" sz="2400" dirty="0"/>
                  <a:t> can be estimated using Expectation Maximization (EM) method. </a:t>
                </a:r>
              </a:p>
              <a:p>
                <a:endParaRPr lang="en-US" sz="2400" dirty="0">
                  <a:latin typeface="+mj-lt"/>
                </a:endParaRPr>
              </a:p>
            </p:txBody>
          </p:sp>
        </mc:Choice>
        <mc:Fallback>
          <p:sp>
            <p:nvSpPr>
              <p:cNvPr id="77" name="Content Placeholder 2"/>
              <p:cNvSpPr>
                <a:spLocks noGrp="1" noRot="1" noChangeAspect="1" noMove="1" noResize="1" noEditPoints="1" noAdjustHandles="1" noChangeArrowheads="1" noChangeShapeType="1" noTextEdit="1"/>
              </p:cNvSpPr>
              <p:nvPr>
                <p:ph idx="1"/>
              </p:nvPr>
            </p:nvSpPr>
            <p:spPr>
              <a:xfrm>
                <a:off x="457200" y="762000"/>
                <a:ext cx="8229600" cy="5364163"/>
              </a:xfrm>
              <a:blipFill rotWithShape="1">
                <a:blip r:embed="rId4"/>
                <a:stretch>
                  <a:fillRect l="-963" t="-909" r="-5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822382" y="2357507"/>
                <a:ext cx="7434529" cy="90255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𝑃</m:t>
                      </m:r>
                      <m:d>
                        <m:dPr>
                          <m:ctrlPr>
                            <a:rPr lang="en-US" i="1">
                              <a:latin typeface="Cambria Math"/>
                            </a:rPr>
                          </m:ctrlPr>
                        </m:dPr>
                        <m:e>
                          <m:r>
                            <a:rPr lang="en-US" b="1" i="1">
                              <a:latin typeface="Cambria Math"/>
                            </a:rPr>
                            <m:t>𝑾</m:t>
                          </m:r>
                          <m:r>
                            <a:rPr lang="en-US" i="1">
                              <a:latin typeface="Cambria Math"/>
                            </a:rPr>
                            <m:t>, </m:t>
                          </m:r>
                          <m:r>
                            <a:rPr lang="en-US" b="1" i="1">
                              <a:latin typeface="Cambria Math"/>
                            </a:rPr>
                            <m:t>𝑻</m:t>
                          </m:r>
                          <m:r>
                            <a:rPr lang="en-US" i="1">
                              <a:latin typeface="Cambria Math"/>
                            </a:rPr>
                            <m:t>, </m:t>
                          </m:r>
                          <m:r>
                            <a:rPr lang="en-US" b="1" i="1">
                              <a:latin typeface="Cambria Math"/>
                            </a:rPr>
                            <m:t>𝜽</m:t>
                          </m:r>
                          <m:r>
                            <a:rPr lang="en-US" b="1" i="1">
                              <a:latin typeface="Cambria Math"/>
                            </a:rPr>
                            <m:t>,</m:t>
                          </m:r>
                          <m:r>
                            <a:rPr lang="en-US" b="1" i="1">
                              <a:latin typeface="Cambria Math"/>
                            </a:rPr>
                            <m:t>𝒑</m:t>
                          </m:r>
                          <m:r>
                            <a:rPr lang="en-US" b="1" i="1">
                              <a:latin typeface="Cambria Math"/>
                            </a:rPr>
                            <m:t>;</m:t>
                          </m:r>
                          <m:r>
                            <a:rPr lang="en-US" b="1" i="1">
                              <a:latin typeface="Cambria Math"/>
                            </a:rPr>
                            <m:t>𝜶</m:t>
                          </m:r>
                          <m:r>
                            <a:rPr lang="en-US" i="1">
                              <a:latin typeface="Cambria Math"/>
                            </a:rPr>
                            <m:t>,</m:t>
                          </m:r>
                          <m:r>
                            <a:rPr lang="en-US" b="1" i="1">
                              <a:latin typeface="Cambria Math"/>
                            </a:rPr>
                            <m:t>𝜷</m:t>
                          </m:r>
                        </m:e>
                      </m:d>
                      <m:r>
                        <a:rPr lang="en-US" i="1">
                          <a:latin typeface="Cambria Math"/>
                        </a:rPr>
                        <m:t>= </m:t>
                      </m:r>
                      <m:nary>
                        <m:naryPr>
                          <m:chr m:val="∏"/>
                          <m:limLoc m:val="undOvr"/>
                          <m:ctrlPr>
                            <a:rPr lang="en-US" i="1">
                              <a:latin typeface="Cambria Math"/>
                            </a:rPr>
                          </m:ctrlPr>
                        </m:naryPr>
                        <m:sub>
                          <m:r>
                            <a:rPr lang="en-US" i="1">
                              <a:latin typeface="Cambria Math"/>
                            </a:rPr>
                            <m:t>𝑖</m:t>
                          </m:r>
                          <m:r>
                            <a:rPr lang="en-US" i="1">
                              <a:latin typeface="Cambria Math"/>
                            </a:rPr>
                            <m:t>=1</m:t>
                          </m:r>
                        </m:sub>
                        <m:sup>
                          <m:r>
                            <a:rPr lang="en-US" i="1">
                              <a:latin typeface="Cambria Math"/>
                            </a:rPr>
                            <m:t>𝐾</m:t>
                          </m:r>
                        </m:sup>
                        <m:e>
                          <m:r>
                            <a:rPr lang="en-US" i="1">
                              <a:latin typeface="Cambria Math"/>
                            </a:rPr>
                            <m:t>𝑃</m:t>
                          </m:r>
                          <m:r>
                            <a:rPr lang="en-US" i="1">
                              <a:latin typeface="Cambria Math"/>
                            </a:rPr>
                            <m:t>(</m:t>
                          </m:r>
                          <m:sSub>
                            <m:sSubPr>
                              <m:ctrlPr>
                                <a:rPr lang="en-US" i="1">
                                  <a:latin typeface="Cambria Math"/>
                                </a:rPr>
                              </m:ctrlPr>
                            </m:sSubPr>
                            <m:e>
                              <m:r>
                                <a:rPr lang="en-US" i="1">
                                  <a:latin typeface="Cambria Math"/>
                                </a:rPr>
                                <m:t>𝑝</m:t>
                              </m:r>
                            </m:e>
                            <m:sub>
                              <m:r>
                                <a:rPr lang="en-US" i="1">
                                  <a:latin typeface="Cambria Math"/>
                                </a:rPr>
                                <m:t>𝑖</m:t>
                              </m:r>
                            </m:sub>
                          </m:sSub>
                          <m:r>
                            <a:rPr lang="en-US" i="1">
                              <a:latin typeface="Cambria Math"/>
                            </a:rPr>
                            <m:t>;</m:t>
                          </m:r>
                        </m:e>
                      </m:nary>
                      <m:r>
                        <a:rPr lang="en-US" i="1">
                          <a:latin typeface="Cambria Math"/>
                        </a:rPr>
                        <m:t>𝛽</m:t>
                      </m:r>
                      <m:r>
                        <a:rPr lang="en-US" i="1">
                          <a:latin typeface="Cambria Math"/>
                        </a:rPr>
                        <m:t>)</m:t>
                      </m:r>
                      <m:nary>
                        <m:naryPr>
                          <m:chr m:val="∏"/>
                          <m:limLoc m:val="undOvr"/>
                          <m:ctrlPr>
                            <a:rPr lang="en-US" i="1">
                              <a:latin typeface="Cambria Math"/>
                            </a:rPr>
                          </m:ctrlPr>
                        </m:naryPr>
                        <m:sub>
                          <m:r>
                            <a:rPr lang="en-US" i="1">
                              <a:latin typeface="Cambria Math"/>
                            </a:rPr>
                            <m:t>𝑗</m:t>
                          </m:r>
                          <m:r>
                            <a:rPr lang="en-US" i="1">
                              <a:latin typeface="Cambria Math"/>
                            </a:rPr>
                            <m:t>=1</m:t>
                          </m:r>
                        </m:sub>
                        <m:sup>
                          <m:r>
                            <a:rPr lang="en-US" i="1">
                              <a:latin typeface="Cambria Math"/>
                            </a:rPr>
                            <m:t>𝑀</m:t>
                          </m:r>
                        </m:sup>
                        <m:e>
                          <m:r>
                            <a:rPr lang="en-US" i="1">
                              <a:latin typeface="Cambria Math"/>
                            </a:rPr>
                            <m:t>𝑃</m:t>
                          </m:r>
                          <m:r>
                            <a:rPr lang="en-US" i="1">
                              <a:latin typeface="Cambria Math"/>
                            </a:rPr>
                            <m:t>(</m:t>
                          </m:r>
                          <m:sSub>
                            <m:sSubPr>
                              <m:ctrlPr>
                                <a:rPr lang="en-US" i="1">
                                  <a:latin typeface="Cambria Math"/>
                                </a:rPr>
                              </m:ctrlPr>
                            </m:sSubPr>
                            <m:e>
                              <m:r>
                                <a:rPr lang="en-US" i="1">
                                  <a:latin typeface="Cambria Math"/>
                                </a:rPr>
                                <m:t>𝜃</m:t>
                              </m:r>
                            </m:e>
                            <m:sub>
                              <m:r>
                                <a:rPr lang="en-US" i="1">
                                  <a:latin typeface="Cambria Math"/>
                                </a:rPr>
                                <m:t>𝑗</m:t>
                              </m:r>
                            </m:sub>
                          </m:sSub>
                          <m:r>
                            <a:rPr lang="en-US" i="1">
                              <a:latin typeface="Cambria Math"/>
                            </a:rPr>
                            <m:t>;</m:t>
                          </m:r>
                        </m:e>
                      </m:nary>
                      <m:r>
                        <a:rPr lang="en-US" i="1">
                          <a:latin typeface="Cambria Math"/>
                        </a:rPr>
                        <m:t>𝛼</m:t>
                      </m:r>
                      <m:r>
                        <a:rPr lang="en-US" i="1">
                          <a:latin typeface="Cambria Math"/>
                        </a:rPr>
                        <m:t>) </m:t>
                      </m:r>
                      <m:nary>
                        <m:naryPr>
                          <m:chr m:val="∏"/>
                          <m:limLoc m:val="undOvr"/>
                          <m:ctrlPr>
                            <a:rPr lang="en-US" i="1">
                              <a:latin typeface="Cambria Math"/>
                            </a:rPr>
                          </m:ctrlPr>
                        </m:naryPr>
                        <m:sub>
                          <m:r>
                            <a:rPr lang="en-US" b="0" i="1" smtClean="0">
                              <a:latin typeface="Cambria Math" panose="02040503050406030204" pitchFamily="18" charset="0"/>
                            </a:rPr>
                            <m:t>𝑘</m:t>
                          </m:r>
                          <m:r>
                            <a:rPr lang="en-US" i="1">
                              <a:latin typeface="Cambria Math"/>
                            </a:rPr>
                            <m:t>=1</m:t>
                          </m:r>
                        </m:sub>
                        <m:sup>
                          <m:r>
                            <a:rPr lang="en-US" i="1">
                              <a:latin typeface="Cambria Math"/>
                            </a:rPr>
                            <m:t>𝑁</m:t>
                          </m:r>
                        </m:sup>
                        <m:e>
                          <m:r>
                            <a:rPr lang="en-US" i="1">
                              <a:latin typeface="Cambria Math"/>
                            </a:rPr>
                            <m:t>𝑃</m:t>
                          </m:r>
                          <m:r>
                            <a:rPr lang="en-US" i="1">
                              <a:latin typeface="Cambria Math"/>
                            </a:rPr>
                            <m:t>(</m:t>
                          </m:r>
                          <m:sSub>
                            <m:sSubPr>
                              <m:ctrlPr>
                                <a:rPr lang="en-US" i="1">
                                  <a:latin typeface="Cambria Math"/>
                                </a:rPr>
                              </m:ctrlPr>
                            </m:sSubPr>
                            <m:e>
                              <m:r>
                                <a:rPr lang="en-US" i="1">
                                  <a:latin typeface="Cambria Math"/>
                                </a:rPr>
                                <m:t>𝑡</m:t>
                              </m:r>
                            </m:e>
                            <m:sub>
                              <m:sSub>
                                <m:sSubPr>
                                  <m:ctrlPr>
                                    <a:rPr lang="en-US" i="1">
                                      <a:latin typeface="Cambria Math"/>
                                    </a:rPr>
                                  </m:ctrlPr>
                                </m:sSubPr>
                                <m:e>
                                  <m:r>
                                    <a:rPr lang="en-US" i="1">
                                      <a:latin typeface="Cambria Math"/>
                                    </a:rPr>
                                    <m:t>𝑤</m:t>
                                  </m:r>
                                </m:e>
                                <m:sub>
                                  <m:r>
                                    <a:rPr lang="en-US" i="1">
                                      <a:latin typeface="Cambria Math"/>
                                    </a:rPr>
                                    <m:t>𝑗</m:t>
                                  </m:r>
                                  <m:r>
                                    <a:rPr lang="en-US" i="1">
                                      <a:latin typeface="Cambria Math"/>
                                    </a:rPr>
                                    <m:t>,</m:t>
                                  </m:r>
                                  <m:r>
                                    <a:rPr lang="en-US" b="0" i="1" smtClean="0">
                                      <a:latin typeface="Cambria Math" panose="02040503050406030204" pitchFamily="18" charset="0"/>
                                    </a:rPr>
                                    <m:t>𝑘</m:t>
                                  </m:r>
                                </m:sub>
                              </m:sSub>
                            </m:sub>
                          </m:sSub>
                          <m:r>
                            <a:rPr lang="en-US" i="1">
                              <a:latin typeface="Cambria Math"/>
                            </a:rPr>
                            <m:t>|</m:t>
                          </m:r>
                          <m:sSub>
                            <m:sSubPr>
                              <m:ctrlPr>
                                <a:rPr lang="en-US" i="1">
                                  <a:latin typeface="Cambria Math"/>
                                </a:rPr>
                              </m:ctrlPr>
                            </m:sSubPr>
                            <m:e>
                              <m:r>
                                <a:rPr lang="en-US" i="1">
                                  <a:latin typeface="Cambria Math"/>
                                </a:rPr>
                                <m:t>𝜃</m:t>
                              </m:r>
                            </m:e>
                            <m:sub>
                              <m:r>
                                <a:rPr lang="en-US" i="1">
                                  <a:latin typeface="Cambria Math"/>
                                </a:rPr>
                                <m:t>𝑗</m:t>
                              </m:r>
                            </m:sub>
                          </m:sSub>
                          <m:r>
                            <a:rPr lang="en-US" i="1">
                              <a:latin typeface="Cambria Math"/>
                            </a:rPr>
                            <m:t>)</m:t>
                          </m:r>
                          <m:r>
                            <a:rPr lang="en-US" i="1">
                              <a:latin typeface="Cambria Math"/>
                            </a:rPr>
                            <m:t>𝑃</m:t>
                          </m:r>
                          <m:r>
                            <a:rPr lang="en-US" i="1">
                              <a:latin typeface="Cambria Math"/>
                            </a:rPr>
                            <m:t>(</m:t>
                          </m:r>
                          <m:sSub>
                            <m:sSubPr>
                              <m:ctrlPr>
                                <a:rPr lang="en-US" i="1">
                                  <a:latin typeface="Cambria Math"/>
                                </a:rPr>
                              </m:ctrlPr>
                            </m:sSubPr>
                            <m:e>
                              <m:r>
                                <a:rPr lang="en-US" i="1">
                                  <a:latin typeface="Cambria Math"/>
                                </a:rPr>
                                <m:t>𝑤</m:t>
                              </m:r>
                            </m:e>
                            <m:sub>
                              <m:r>
                                <a:rPr lang="en-US" b="0" i="1" smtClean="0">
                                  <a:latin typeface="Cambria Math" panose="02040503050406030204" pitchFamily="18" charset="0"/>
                                </a:rPr>
                                <m:t>𝑗</m:t>
                              </m:r>
                              <m:r>
                                <a:rPr lang="en-US" i="1">
                                  <a:latin typeface="Cambria Math"/>
                                </a:rPr>
                                <m:t>,</m:t>
                              </m:r>
                              <m:r>
                                <a:rPr lang="en-US" b="0" i="1" smtClean="0">
                                  <a:latin typeface="Cambria Math" panose="02040503050406030204" pitchFamily="18" charset="0"/>
                                </a:rPr>
                                <m:t>𝑘</m:t>
                              </m:r>
                            </m:sub>
                          </m:sSub>
                          <m:r>
                            <a:rPr lang="en-US" i="1">
                              <a:latin typeface="Cambria Math"/>
                            </a:rPr>
                            <m:t>|</m:t>
                          </m:r>
                          <m:sSub>
                            <m:sSubPr>
                              <m:ctrlPr>
                                <a:rPr lang="en-US" i="1">
                                  <a:latin typeface="Cambria Math"/>
                                </a:rPr>
                              </m:ctrlPr>
                            </m:sSubPr>
                            <m:e>
                              <m:r>
                                <a:rPr lang="en-US" i="1">
                                  <a:latin typeface="Cambria Math"/>
                                </a:rPr>
                                <m:t>𝑝</m:t>
                              </m:r>
                            </m:e>
                            <m:sub>
                              <m:sSub>
                                <m:sSubPr>
                                  <m:ctrlPr>
                                    <a:rPr lang="en-US" i="1" smtClean="0">
                                      <a:latin typeface="Cambria Math"/>
                                    </a:rPr>
                                  </m:ctrlPr>
                                </m:sSubPr>
                                <m:e>
                                  <m:r>
                                    <a:rPr lang="en-US" i="1">
                                      <a:latin typeface="Cambria Math"/>
                                    </a:rPr>
                                    <m:t>𝑤</m:t>
                                  </m:r>
                                </m:e>
                                <m:sub>
                                  <m:r>
                                    <a:rPr lang="en-US" b="0" i="1" smtClean="0">
                                      <a:latin typeface="Cambria Math" panose="02040503050406030204" pitchFamily="18" charset="0"/>
                                    </a:rPr>
                                    <m:t>𝑗</m:t>
                                  </m:r>
                                  <m:r>
                                    <a:rPr lang="en-US" i="1">
                                      <a:latin typeface="Cambria Math"/>
                                    </a:rPr>
                                    <m:t>,</m:t>
                                  </m:r>
                                  <m:r>
                                    <a:rPr lang="en-US" b="0" i="1" smtClean="0">
                                      <a:latin typeface="Cambria Math" panose="02040503050406030204" pitchFamily="18" charset="0"/>
                                    </a:rPr>
                                    <m:t>𝑘</m:t>
                                  </m:r>
                                </m:sub>
                              </m:sSub>
                            </m:sub>
                          </m:sSub>
                          <m:r>
                            <a:rPr lang="en-US" i="1">
                              <a:latin typeface="Cambria Math"/>
                            </a:rPr>
                            <m:t>)</m:t>
                          </m:r>
                        </m:e>
                      </m:nary>
                    </m:oMath>
                  </m:oMathPara>
                </a14:m>
                <a:endParaRPr lang="en-US" sz="2000" dirty="0"/>
              </a:p>
            </p:txBody>
          </p:sp>
        </mc:Choice>
        <mc:Fallback xmlns="">
          <p:sp>
            <p:nvSpPr>
              <p:cNvPr id="11" name="Rectangle 10"/>
              <p:cNvSpPr>
                <a:spLocks noRot="1" noChangeAspect="1" noMove="1" noResize="1" noEditPoints="1" noAdjustHandles="1" noChangeArrowheads="1" noChangeShapeType="1" noTextEdit="1"/>
              </p:cNvSpPr>
              <p:nvPr/>
            </p:nvSpPr>
            <p:spPr>
              <a:xfrm>
                <a:off x="822382" y="2357507"/>
                <a:ext cx="7434529" cy="902555"/>
              </a:xfrm>
              <a:prstGeom prst="rect">
                <a:avLst/>
              </a:prstGeom>
              <a:blipFill>
                <a:blip r:embed="rId5"/>
                <a:stretch>
                  <a:fillRect/>
                </a:stretch>
              </a:blipFill>
            </p:spPr>
            <p:txBody>
              <a:bodyPr/>
              <a:lstStyle/>
              <a:p>
                <a:r>
                  <a:rPr lang="en-US">
                    <a:noFill/>
                  </a:rPr>
                  <a:t> </a:t>
                </a:r>
              </a:p>
            </p:txBody>
          </p:sp>
        </mc:Fallback>
      </mc:AlternateContent>
      <p:sp>
        <p:nvSpPr>
          <p:cNvPr id="6" name="TextBox 5"/>
          <p:cNvSpPr txBox="1"/>
          <p:nvPr/>
        </p:nvSpPr>
        <p:spPr>
          <a:xfrm>
            <a:off x="6900103" y="3084950"/>
            <a:ext cx="1236044" cy="369332"/>
          </a:xfrm>
          <a:prstGeom prst="rect">
            <a:avLst/>
          </a:prstGeom>
          <a:noFill/>
        </p:spPr>
        <p:txBody>
          <a:bodyPr wrap="none" rtlCol="0">
            <a:spAutoFit/>
          </a:bodyPr>
          <a:lstStyle/>
          <a:p>
            <a:r>
              <a:rPr lang="en-US" dirty="0">
                <a:solidFill>
                  <a:srgbClr val="00B050"/>
                </a:solidFill>
              </a:rPr>
              <a:t>Word Level</a:t>
            </a:r>
          </a:p>
        </p:txBody>
      </p:sp>
      <p:sp>
        <p:nvSpPr>
          <p:cNvPr id="14" name="TextBox 13"/>
          <p:cNvSpPr txBox="1"/>
          <p:nvPr/>
        </p:nvSpPr>
        <p:spPr>
          <a:xfrm>
            <a:off x="6476300" y="3576707"/>
            <a:ext cx="1753300" cy="369332"/>
          </a:xfrm>
          <a:prstGeom prst="rect">
            <a:avLst/>
          </a:prstGeom>
          <a:noFill/>
        </p:spPr>
        <p:txBody>
          <a:bodyPr wrap="none" rtlCol="0">
            <a:spAutoFit/>
          </a:bodyPr>
          <a:lstStyle/>
          <a:p>
            <a:r>
              <a:rPr lang="en-US" dirty="0">
                <a:solidFill>
                  <a:srgbClr val="0000CC"/>
                </a:solidFill>
              </a:rPr>
              <a:t>Document Level </a:t>
            </a:r>
          </a:p>
        </p:txBody>
      </p:sp>
      <p:sp>
        <p:nvSpPr>
          <p:cNvPr id="12" name="Rectangle 11"/>
          <p:cNvSpPr/>
          <p:nvPr/>
        </p:nvSpPr>
        <p:spPr>
          <a:xfrm>
            <a:off x="5867400" y="2509907"/>
            <a:ext cx="2268747" cy="6096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648200" y="2357507"/>
            <a:ext cx="3581400" cy="1219200"/>
          </a:xfrm>
          <a:prstGeom prst="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352800" y="2245146"/>
            <a:ext cx="4952999" cy="18269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7001773" y="4072090"/>
            <a:ext cx="1258806" cy="369332"/>
          </a:xfrm>
          <a:prstGeom prst="rect">
            <a:avLst/>
          </a:prstGeom>
          <a:noFill/>
        </p:spPr>
        <p:txBody>
          <a:bodyPr wrap="none" rtlCol="0">
            <a:spAutoFit/>
          </a:bodyPr>
          <a:lstStyle/>
          <a:p>
            <a:r>
              <a:rPr lang="en-US" dirty="0">
                <a:solidFill>
                  <a:srgbClr val="FF0000"/>
                </a:solidFill>
              </a:rPr>
              <a:t>Topic Level </a:t>
            </a:r>
          </a:p>
        </p:txBody>
      </p:sp>
      <p:sp>
        <p:nvSpPr>
          <p:cNvPr id="3" name="Oval 2"/>
          <p:cNvSpPr/>
          <p:nvPr/>
        </p:nvSpPr>
        <p:spPr>
          <a:xfrm>
            <a:off x="2164081" y="2357507"/>
            <a:ext cx="457200" cy="1096775"/>
          </a:xfrm>
          <a:prstGeom prst="ellipse">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6039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P spid="12" grpId="0" animBg="1"/>
      <p:bldP spid="16" grpId="0" animBg="1"/>
      <p:bldP spid="17" grpId="0" animBg="1"/>
      <p:bldP spid="18" grpId="0"/>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a:solidFill>
                  <a:srgbClr val="C8102E"/>
                </a:solidFill>
              </a:rPr>
              <a:t>Iowa State University</a:t>
            </a:r>
          </a:p>
        </p:txBody>
      </p:sp>
      <p:sp>
        <p:nvSpPr>
          <p:cNvPr id="2" name="Title 1"/>
          <p:cNvSpPr>
            <a:spLocks noGrp="1"/>
          </p:cNvSpPr>
          <p:nvPr>
            <p:ph type="title"/>
          </p:nvPr>
        </p:nvSpPr>
        <p:spPr>
          <a:xfrm>
            <a:off x="457200" y="160338"/>
            <a:ext cx="8229600" cy="792162"/>
          </a:xfrm>
        </p:spPr>
        <p:txBody>
          <a:bodyPr>
            <a:noAutofit/>
          </a:bodyPr>
          <a:lstStyle/>
          <a:p>
            <a:pPr algn="l"/>
            <a:r>
              <a:rPr lang="en-US" sz="2400" b="1" dirty="0"/>
              <a:t>LDA Topic Extraction Results</a:t>
            </a:r>
            <a:endParaRPr lang="en-US" sz="2400" dirty="0">
              <a:latin typeface="+mn-lt"/>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19</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a:solidFill>
                  <a:schemeClr val="bg1"/>
                </a:solidFill>
                <a:latin typeface="Book Antiqua" panose="02040602050305030304" pitchFamily="18" charset="0"/>
              </a:rPr>
              <a:t>Department of Statistics</a:t>
            </a: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mc:Choice xmlns:a14="http://schemas.microsoft.com/office/drawing/2010/main" Requires="a14">
          <p:sp>
            <p:nvSpPr>
              <p:cNvPr id="12" name="Content Placeholder 2"/>
              <p:cNvSpPr>
                <a:spLocks noGrp="1"/>
              </p:cNvSpPr>
              <p:nvPr>
                <p:ph idx="1"/>
              </p:nvPr>
            </p:nvSpPr>
            <p:spPr>
              <a:xfrm>
                <a:off x="457200" y="762000"/>
                <a:ext cx="8229600" cy="5364163"/>
              </a:xfrm>
            </p:spPr>
            <p:txBody>
              <a:bodyPr>
                <a:normAutofit/>
              </a:bodyPr>
              <a:lstStyle/>
              <a:p>
                <a:r>
                  <a:rPr lang="en-US" sz="1800" dirty="0"/>
                  <a:t>Word probabilities </a:t>
                </a:r>
                <a14:m>
                  <m:oMath xmlns:m="http://schemas.openxmlformats.org/officeDocument/2006/math">
                    <m:r>
                      <a:rPr lang="en-US" sz="1800" b="1" i="1">
                        <a:latin typeface="Cambria Math"/>
                      </a:rPr>
                      <m:t>𝒑</m:t>
                    </m:r>
                    <m:r>
                      <a:rPr lang="en-US" sz="1800" b="1" i="1">
                        <a:latin typeface="Cambria Math"/>
                      </a:rPr>
                      <m:t> </m:t>
                    </m:r>
                  </m:oMath>
                </a14:m>
                <a:r>
                  <a:rPr lang="en-US" sz="1800" dirty="0"/>
                  <a:t>over entire dictionary for each topic</a:t>
                </a:r>
                <a:endParaRPr lang="en-US" sz="1800" b="1" dirty="0"/>
              </a:p>
              <a:p>
                <a:pPr lvl="1"/>
                <a:r>
                  <a:rPr lang="en-US" sz="1800" dirty="0"/>
                  <a:t>E.g. 384 words with non-zero probability from 19175 distinct words dictionary</a:t>
                </a:r>
              </a:p>
              <a:p>
                <a:pPr lvl="1"/>
                <a:endParaRPr lang="en-US" sz="1800" dirty="0"/>
              </a:p>
              <a:p>
                <a:pPr lvl="1"/>
                <a:r>
                  <a:rPr lang="en-US" sz="1800" dirty="0"/>
                  <a:t> </a:t>
                </a:r>
              </a:p>
              <a:p>
                <a:endParaRPr lang="en-US" sz="1800" dirty="0"/>
              </a:p>
              <a:p>
                <a:endParaRPr lang="en-US" sz="1800" dirty="0"/>
              </a:p>
              <a:p>
                <a:endParaRPr lang="en-US" sz="1800" dirty="0"/>
              </a:p>
              <a:p>
                <a:endParaRPr lang="en-US" sz="1800" dirty="0"/>
              </a:p>
              <a:p>
                <a:pPr marL="0" indent="0">
                  <a:buNone/>
                </a:pPr>
                <a:r>
                  <a:rPr lang="en-US" sz="1800" dirty="0"/>
                  <a:t> </a:t>
                </a:r>
                <a:r>
                  <a:rPr lang="en-US" sz="1800" dirty="0" smtClean="0"/>
                  <a:t>     </a:t>
                </a:r>
                <a:r>
                  <a:rPr lang="en-US" sz="1800" dirty="0" smtClean="0"/>
                  <a:t>Usually </a:t>
                </a:r>
                <a:r>
                  <a:rPr lang="en-US" sz="1800" dirty="0"/>
                  <a:t>only first 10 probable words will be displayed.</a:t>
                </a:r>
              </a:p>
              <a:p>
                <a:pPr lvl="1"/>
                <a:r>
                  <a:rPr lang="en-US" sz="1800" dirty="0"/>
                  <a:t>In this case, accounts for  26.5% of total frequency </a:t>
                </a:r>
              </a:p>
              <a:p>
                <a:endParaRPr lang="en-US" sz="1800" dirty="0"/>
              </a:p>
              <a:p>
                <a:endParaRPr lang="en-US" sz="1800" dirty="0"/>
              </a:p>
              <a:p>
                <a:endParaRPr lang="en-US" sz="1800" b="1" dirty="0"/>
              </a:p>
              <a:p>
                <a:endParaRPr lang="en-US" sz="1800" dirty="0"/>
              </a:p>
              <a:p>
                <a:endParaRPr lang="en-US" sz="1800" dirty="0"/>
              </a:p>
              <a:p>
                <a:r>
                  <a:rPr lang="en-US" sz="1800" dirty="0"/>
                  <a:t>The proportions of </a:t>
                </a:r>
                <a:r>
                  <a:rPr lang="en-US" sz="1800" dirty="0" smtClean="0"/>
                  <a:t>topics </a:t>
                </a:r>
                <a:r>
                  <a:rPr lang="en-US" sz="1800" dirty="0"/>
                  <a:t>(topic probabilities) </a:t>
                </a:r>
                <a14:m>
                  <m:oMath xmlns:m="http://schemas.openxmlformats.org/officeDocument/2006/math">
                    <m:r>
                      <a:rPr lang="en-US" sz="1800" b="1" i="1">
                        <a:latin typeface="Cambria Math"/>
                        <a:ea typeface="Cambria Math"/>
                      </a:rPr>
                      <m:t>𝜽</m:t>
                    </m:r>
                    <m:r>
                      <a:rPr lang="en-US" sz="1800" b="1" i="1">
                        <a:latin typeface="Cambria Math"/>
                        <a:ea typeface="Cambria Math"/>
                      </a:rPr>
                      <m:t> </m:t>
                    </m:r>
                  </m:oMath>
                </a14:m>
                <a:r>
                  <a:rPr lang="en-US" sz="1800" dirty="0"/>
                  <a:t>for a particular document </a:t>
                </a:r>
              </a:p>
            </p:txBody>
          </p:sp>
        </mc:Choice>
        <mc:Fallback>
          <p:sp>
            <p:nvSpPr>
              <p:cNvPr id="12" name="Content Placeholder 2"/>
              <p:cNvSpPr>
                <a:spLocks noGrp="1" noRot="1" noChangeAspect="1" noMove="1" noResize="1" noEditPoints="1" noAdjustHandles="1" noChangeArrowheads="1" noChangeShapeType="1" noTextEdit="1"/>
              </p:cNvSpPr>
              <p:nvPr>
                <p:ph idx="1"/>
              </p:nvPr>
            </p:nvSpPr>
            <p:spPr>
              <a:xfrm>
                <a:off x="457200" y="762000"/>
                <a:ext cx="8229600" cy="5364163"/>
              </a:xfrm>
              <a:blipFill rotWithShape="1">
                <a:blip r:embed="rId4"/>
                <a:stretch>
                  <a:fillRect l="-444" t="-568" b="-682"/>
                </a:stretch>
              </a:blipFill>
            </p:spPr>
            <p:txBody>
              <a:bodyPr/>
              <a:lstStyle/>
              <a:p>
                <a:r>
                  <a:rPr lang="en-US">
                    <a:noFill/>
                  </a:rPr>
                  <a:t> </a:t>
                </a:r>
              </a:p>
            </p:txBody>
          </p:sp>
        </mc:Fallback>
      </mc:AlternateContent>
      <p:pic>
        <p:nvPicPr>
          <p:cNvPr id="13" name="Picture 12" descr="D:\002.Learning\003.Python_Project\CC\Figures\Sample Topic word distribution.pn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4020" y="1524000"/>
            <a:ext cx="8102780" cy="1905000"/>
          </a:xfrm>
          <a:prstGeom prst="rect">
            <a:avLst/>
          </a:prstGeom>
          <a:noFill/>
          <a:ln>
            <a:noFill/>
          </a:ln>
        </p:spPr>
      </p:pic>
      <p:pic>
        <p:nvPicPr>
          <p:cNvPr id="14" name="Picture 13" descr="D:\002.Learning\003.Python_Project\CC\Figures\Sample Topic word distribution_10words.png"/>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81200" y="4267200"/>
            <a:ext cx="4114800" cy="1227263"/>
          </a:xfrm>
          <a:prstGeom prst="rect">
            <a:avLst/>
          </a:prstGeom>
          <a:noFill/>
          <a:ln>
            <a:noFill/>
          </a:ln>
        </p:spPr>
      </p:pic>
    </p:spTree>
    <p:extLst>
      <p:ext uri="{BB962C8B-B14F-4D97-AF65-F5344CB8AC3E}">
        <p14:creationId xmlns:p14="http://schemas.microsoft.com/office/powerpoint/2010/main" val="36382504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a:solidFill>
                  <a:srgbClr val="C8102E"/>
                </a:solidFill>
              </a:rPr>
              <a:t>Iowa State University</a:t>
            </a:r>
          </a:p>
        </p:txBody>
      </p:sp>
      <p:sp>
        <p:nvSpPr>
          <p:cNvPr id="2" name="Title 1"/>
          <p:cNvSpPr>
            <a:spLocks noGrp="1"/>
          </p:cNvSpPr>
          <p:nvPr>
            <p:ph type="title"/>
          </p:nvPr>
        </p:nvSpPr>
        <p:spPr>
          <a:xfrm>
            <a:off x="457200" y="274638"/>
            <a:ext cx="8229600" cy="792162"/>
          </a:xfrm>
        </p:spPr>
        <p:txBody>
          <a:bodyPr>
            <a:noAutofit/>
          </a:bodyPr>
          <a:lstStyle/>
          <a:p>
            <a:pPr algn="l"/>
            <a:r>
              <a:rPr lang="en-US" sz="2800" dirty="0">
                <a:latin typeface="+mn-lt"/>
              </a:rPr>
              <a:t>About Me</a:t>
            </a:r>
          </a:p>
        </p:txBody>
      </p:sp>
      <p:sp>
        <p:nvSpPr>
          <p:cNvPr id="3" name="Content Placeholder 2"/>
          <p:cNvSpPr>
            <a:spLocks noGrp="1"/>
          </p:cNvSpPr>
          <p:nvPr>
            <p:ph idx="1"/>
          </p:nvPr>
        </p:nvSpPr>
        <p:spPr>
          <a:xfrm>
            <a:off x="3733800" y="1219200"/>
            <a:ext cx="4953000" cy="4906963"/>
          </a:xfrm>
        </p:spPr>
        <p:txBody>
          <a:bodyPr>
            <a:normAutofit/>
          </a:bodyPr>
          <a:lstStyle/>
          <a:p>
            <a:r>
              <a:rPr lang="en-US" sz="2400" dirty="0"/>
              <a:t>ISU PhD in Materials Science and Engineering in 2011</a:t>
            </a:r>
          </a:p>
          <a:p>
            <a:r>
              <a:rPr lang="en-US" sz="2400" dirty="0"/>
              <a:t>Dallas Area (Plano TX)</a:t>
            </a:r>
          </a:p>
          <a:p>
            <a:r>
              <a:rPr lang="en-US" sz="2400" dirty="0"/>
              <a:t>Work in Capital One Home Loan</a:t>
            </a:r>
          </a:p>
          <a:p>
            <a:r>
              <a:rPr lang="en-US" sz="2400" dirty="0"/>
              <a:t>Principal Data Analyst</a:t>
            </a:r>
          </a:p>
          <a:p>
            <a:pPr lvl="1"/>
            <a:r>
              <a:rPr lang="en-US" sz="2000" dirty="0"/>
              <a:t>Loan Origination</a:t>
            </a:r>
          </a:p>
          <a:p>
            <a:pPr lvl="1"/>
            <a:r>
              <a:rPr lang="en-US" sz="2000" dirty="0"/>
              <a:t>Customer Experience</a:t>
            </a:r>
          </a:p>
          <a:p>
            <a:pPr lvl="1"/>
            <a:r>
              <a:rPr lang="en-US" sz="2000" dirty="0"/>
              <a:t>Compliance and Risk</a:t>
            </a:r>
          </a:p>
          <a:p>
            <a:endParaRPr lang="en-US" sz="2400" dirty="0"/>
          </a:p>
          <a:p>
            <a:endParaRPr lang="en-US" sz="2400" dirty="0"/>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2</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a:solidFill>
                  <a:schemeClr val="bg1"/>
                </a:solidFill>
                <a:latin typeface="Book Antiqua" panose="02040602050305030304" pitchFamily="18" charset="0"/>
              </a:rPr>
              <a:t>Department of Statistics</a:t>
            </a: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371600"/>
            <a:ext cx="2029143" cy="2371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37530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a:solidFill>
                  <a:srgbClr val="C8102E"/>
                </a:solidFill>
              </a:rPr>
              <a:t>Iowa State University</a:t>
            </a:r>
          </a:p>
        </p:txBody>
      </p:sp>
      <p:sp>
        <p:nvSpPr>
          <p:cNvPr id="2" name="Title 1"/>
          <p:cNvSpPr>
            <a:spLocks noGrp="1"/>
          </p:cNvSpPr>
          <p:nvPr>
            <p:ph type="title"/>
          </p:nvPr>
        </p:nvSpPr>
        <p:spPr>
          <a:xfrm>
            <a:off x="457200" y="160338"/>
            <a:ext cx="8229600" cy="792162"/>
          </a:xfrm>
        </p:spPr>
        <p:txBody>
          <a:bodyPr>
            <a:noAutofit/>
          </a:bodyPr>
          <a:lstStyle/>
          <a:p>
            <a:pPr algn="l"/>
            <a:r>
              <a:rPr lang="en-US" sz="2400" b="1" dirty="0"/>
              <a:t>Sentimental Analysis</a:t>
            </a:r>
            <a:endParaRPr lang="en-US" sz="2400" dirty="0">
              <a:latin typeface="+mn-lt"/>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20</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a:solidFill>
                  <a:schemeClr val="bg1"/>
                </a:solidFill>
                <a:latin typeface="Book Antiqua" panose="02040602050305030304" pitchFamily="18" charset="0"/>
              </a:rPr>
              <a:t>Department of Statistics</a:t>
            </a: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Content Placeholder 2"/>
          <p:cNvSpPr>
            <a:spLocks noGrp="1"/>
          </p:cNvSpPr>
          <p:nvPr>
            <p:ph idx="1"/>
          </p:nvPr>
        </p:nvSpPr>
        <p:spPr>
          <a:xfrm>
            <a:off x="457200" y="762000"/>
            <a:ext cx="8229600" cy="5364163"/>
          </a:xfrm>
        </p:spPr>
        <p:txBody>
          <a:bodyPr>
            <a:normAutofit lnSpcReduction="10000"/>
          </a:bodyPr>
          <a:lstStyle/>
          <a:p>
            <a:r>
              <a:rPr lang="en-US" sz="2000" dirty="0"/>
              <a:t>Analyze reviewer’s emotion and sentimental polarity</a:t>
            </a:r>
          </a:p>
          <a:p>
            <a:r>
              <a:rPr lang="en-US" sz="2000" dirty="0"/>
              <a:t>Most obvious indicators: </a:t>
            </a:r>
          </a:p>
          <a:p>
            <a:pPr lvl="1"/>
            <a:r>
              <a:rPr lang="en-US" sz="1600" dirty="0"/>
              <a:t>Positive words: ‘good’, ‘awesome’, ‘delicious’ , ‘</a:t>
            </a:r>
            <a:r>
              <a:rPr lang="en-US" sz="1600" dirty="0" err="1"/>
              <a:t>ymmmmy</a:t>
            </a:r>
            <a:r>
              <a:rPr lang="en-US" sz="1600" dirty="0"/>
              <a:t>’ , ‘</a:t>
            </a:r>
            <a:r>
              <a:rPr lang="en-US" sz="1600" dirty="0">
                <a:sym typeface="Wingdings" panose="05000000000000000000" pitchFamily="2" charset="2"/>
              </a:rPr>
              <a:t>’</a:t>
            </a:r>
            <a:endParaRPr lang="en-US" sz="1600" dirty="0"/>
          </a:p>
          <a:p>
            <a:pPr lvl="1"/>
            <a:r>
              <a:rPr lang="en-US" sz="1600" dirty="0"/>
              <a:t>Negative words: ‘bad’, ‘awful’, ‘terrible’ </a:t>
            </a:r>
          </a:p>
          <a:p>
            <a:pPr lvl="1"/>
            <a:r>
              <a:rPr lang="en-US" sz="1600" dirty="0"/>
              <a:t>Phrases and idioms: ‘piece of cake’ , ‘not my cup of tea’</a:t>
            </a:r>
          </a:p>
          <a:p>
            <a:pPr lvl="1"/>
            <a:endParaRPr lang="en-US" sz="2000" dirty="0"/>
          </a:p>
          <a:p>
            <a:r>
              <a:rPr lang="en-US" sz="2000" dirty="0"/>
              <a:t>A important approach is to compare the documents against a collection of sentimental words and phrases, that is, a sentiment lexicon</a:t>
            </a:r>
          </a:p>
          <a:p>
            <a:endParaRPr lang="en-US" sz="2000" dirty="0"/>
          </a:p>
          <a:p>
            <a:r>
              <a:rPr lang="en-US" sz="2000" dirty="0"/>
              <a:t>The current study utilized the VADER (Valence Aware Dictionary for </a:t>
            </a:r>
            <a:r>
              <a:rPr lang="en-US" sz="2000" dirty="0" err="1"/>
              <a:t>sEntiment</a:t>
            </a:r>
            <a:r>
              <a:rPr lang="en-US" sz="2000" dirty="0"/>
              <a:t> Reasoning) lexicon </a:t>
            </a:r>
            <a:endParaRPr lang="en-US" sz="2000" b="1" dirty="0"/>
          </a:p>
          <a:p>
            <a:pPr lvl="1"/>
            <a:r>
              <a:rPr lang="en-US" sz="1600" dirty="0"/>
              <a:t>Introduced in 2014 based on existing well-established and human-validated sentiment lexicons with additional lexical features in social media </a:t>
            </a:r>
          </a:p>
          <a:p>
            <a:pPr lvl="1"/>
            <a:r>
              <a:rPr lang="en-US" sz="1600" dirty="0"/>
              <a:t>7500 lexical features, including regular single words, abbreviations like ‘</a:t>
            </a:r>
            <a:r>
              <a:rPr lang="en-US" sz="1600" dirty="0" err="1"/>
              <a:t>plz</a:t>
            </a:r>
            <a:r>
              <a:rPr lang="en-US" sz="1600" dirty="0"/>
              <a:t>’, emoticons like “:)” and “:-(“, and social media morphology of words</a:t>
            </a:r>
          </a:p>
          <a:p>
            <a:pPr lvl="1"/>
            <a:r>
              <a:rPr lang="en-US" sz="1600" dirty="0"/>
              <a:t>Sentiment polarity </a:t>
            </a:r>
            <a:r>
              <a:rPr lang="en-US" sz="1600" dirty="0" smtClean="0"/>
              <a:t>was scored </a:t>
            </a:r>
            <a:r>
              <a:rPr lang="en-US" sz="1600" dirty="0" smtClean="0"/>
              <a:t>on </a:t>
            </a:r>
            <a:r>
              <a:rPr lang="en-US" sz="1600" dirty="0"/>
              <a:t>a scale of [-4, 4] for each lexical feature based on statistical results of human rating under careful training and strict quality control procedures</a:t>
            </a:r>
            <a:endParaRPr lang="en-US" sz="1600" b="1" dirty="0"/>
          </a:p>
        </p:txBody>
      </p:sp>
    </p:spTree>
    <p:extLst>
      <p:ext uri="{BB962C8B-B14F-4D97-AF65-F5344CB8AC3E}">
        <p14:creationId xmlns:p14="http://schemas.microsoft.com/office/powerpoint/2010/main" val="26249487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a:solidFill>
                  <a:srgbClr val="C8102E"/>
                </a:solidFill>
              </a:rPr>
              <a:t>Iowa State University</a:t>
            </a:r>
          </a:p>
        </p:txBody>
      </p:sp>
      <p:sp>
        <p:nvSpPr>
          <p:cNvPr id="2" name="Title 1"/>
          <p:cNvSpPr>
            <a:spLocks noGrp="1"/>
          </p:cNvSpPr>
          <p:nvPr>
            <p:ph type="title"/>
          </p:nvPr>
        </p:nvSpPr>
        <p:spPr>
          <a:xfrm>
            <a:off x="457200" y="160338"/>
            <a:ext cx="8229600" cy="792162"/>
          </a:xfrm>
        </p:spPr>
        <p:txBody>
          <a:bodyPr>
            <a:noAutofit/>
          </a:bodyPr>
          <a:lstStyle/>
          <a:p>
            <a:pPr algn="l"/>
            <a:r>
              <a:rPr lang="en-US" sz="2400" b="1" dirty="0" smtClean="0"/>
              <a:t>Purpose of study</a:t>
            </a:r>
            <a:endParaRPr lang="en-US" sz="2400" dirty="0">
              <a:latin typeface="+mn-lt"/>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21</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a:solidFill>
                  <a:schemeClr val="bg1"/>
                </a:solidFill>
                <a:latin typeface="Book Antiqua" panose="02040602050305030304" pitchFamily="18" charset="0"/>
              </a:rPr>
              <a:t>Department of Statistics</a:t>
            </a: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Content Placeholder 2"/>
          <p:cNvSpPr>
            <a:spLocks noGrp="1"/>
          </p:cNvSpPr>
          <p:nvPr>
            <p:ph idx="1"/>
          </p:nvPr>
        </p:nvSpPr>
        <p:spPr>
          <a:xfrm>
            <a:off x="457200" y="1295400"/>
            <a:ext cx="8229600" cy="4830763"/>
          </a:xfrm>
        </p:spPr>
        <p:txBody>
          <a:bodyPr>
            <a:normAutofit/>
          </a:bodyPr>
          <a:lstStyle/>
          <a:p>
            <a:r>
              <a:rPr lang="en-US" sz="1600" b="1" dirty="0" smtClean="0"/>
              <a:t>Use multiple text mining techniques to extract features from review text only</a:t>
            </a:r>
          </a:p>
          <a:p>
            <a:endParaRPr lang="en-US" sz="1600" b="1" dirty="0" smtClean="0"/>
          </a:p>
          <a:p>
            <a:r>
              <a:rPr lang="en-US" sz="1600" b="1" dirty="0" smtClean="0"/>
              <a:t>Build predictive models for review rating based on the extracted features only</a:t>
            </a:r>
          </a:p>
          <a:p>
            <a:endParaRPr lang="en-US" sz="1600" b="1" dirty="0" smtClean="0"/>
          </a:p>
          <a:p>
            <a:r>
              <a:rPr lang="en-US" sz="1600" b="1" dirty="0" smtClean="0"/>
              <a:t>Compare the influence between different extracted features and corresponding techniques. </a:t>
            </a:r>
            <a:endParaRPr lang="en-US" sz="1600" b="1" dirty="0"/>
          </a:p>
        </p:txBody>
      </p:sp>
    </p:spTree>
    <p:extLst>
      <p:ext uri="{BB962C8B-B14F-4D97-AF65-F5344CB8AC3E}">
        <p14:creationId xmlns:p14="http://schemas.microsoft.com/office/powerpoint/2010/main" val="5161138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a:solidFill>
                  <a:srgbClr val="C8102E"/>
                </a:solidFill>
              </a:rPr>
              <a:t>Iowa State University</a:t>
            </a:r>
          </a:p>
        </p:txBody>
      </p:sp>
      <p:sp>
        <p:nvSpPr>
          <p:cNvPr id="2" name="Title 1"/>
          <p:cNvSpPr>
            <a:spLocks noGrp="1"/>
          </p:cNvSpPr>
          <p:nvPr>
            <p:ph type="title"/>
          </p:nvPr>
        </p:nvSpPr>
        <p:spPr>
          <a:xfrm>
            <a:off x="457200" y="160338"/>
            <a:ext cx="8229600" cy="792162"/>
          </a:xfrm>
        </p:spPr>
        <p:txBody>
          <a:bodyPr>
            <a:noAutofit/>
          </a:bodyPr>
          <a:lstStyle/>
          <a:p>
            <a:pPr algn="l"/>
            <a:r>
              <a:rPr lang="en-US" sz="2400" b="1" dirty="0"/>
              <a:t>Data Description</a:t>
            </a:r>
            <a:endParaRPr lang="en-US" sz="2400" dirty="0">
              <a:latin typeface="+mn-lt"/>
            </a:endParaRPr>
          </a:p>
        </p:txBody>
      </p:sp>
      <p:sp>
        <p:nvSpPr>
          <p:cNvPr id="3" name="Content Placeholder 2"/>
          <p:cNvSpPr>
            <a:spLocks noGrp="1"/>
          </p:cNvSpPr>
          <p:nvPr>
            <p:ph idx="1"/>
          </p:nvPr>
        </p:nvSpPr>
        <p:spPr>
          <a:xfrm>
            <a:off x="457200" y="1189037"/>
            <a:ext cx="8229600" cy="5364163"/>
          </a:xfrm>
        </p:spPr>
        <p:txBody>
          <a:bodyPr>
            <a:normAutofit/>
          </a:bodyPr>
          <a:lstStyle/>
          <a:p>
            <a:r>
              <a:rPr lang="en-US" sz="2000" dirty="0"/>
              <a:t>Yelp reviews about restaurants around university of Illinois, Champaign and Urbane (UIUC), about 300 business and 11205 reviews</a:t>
            </a: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22</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a:solidFill>
                  <a:schemeClr val="bg1"/>
                </a:solidFill>
                <a:latin typeface="Book Antiqua" panose="02040602050305030304" pitchFamily="18" charset="0"/>
              </a:rPr>
              <a:t>Department of Statistics</a:t>
            </a: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8" name="Picture 47" descr="D:\002.Learning\003.Python_Project\Yelp_Text_Mining\R\IL.png"/>
          <p:cNvPicPr/>
          <p:nvPr/>
        </p:nvPicPr>
        <p:blipFill rotWithShape="1">
          <a:blip r:embed="rId4" cstate="print">
            <a:extLst>
              <a:ext uri="{28A0092B-C50C-407E-A947-70E740481C1C}">
                <a14:useLocalDpi xmlns:a14="http://schemas.microsoft.com/office/drawing/2010/main" val="0"/>
              </a:ext>
            </a:extLst>
          </a:blip>
          <a:srcRect l="17869" r="16459"/>
          <a:stretch/>
        </p:blipFill>
        <p:spPr bwMode="auto">
          <a:xfrm>
            <a:off x="584020" y="2057400"/>
            <a:ext cx="4445000" cy="3904297"/>
          </a:xfrm>
          <a:prstGeom prst="rect">
            <a:avLst/>
          </a:prstGeom>
          <a:noFill/>
          <a:ln>
            <a:noFill/>
          </a:ln>
          <a:extLst>
            <a:ext uri="{53640926-AAD7-44D8-BBD7-CCE9431645EC}">
              <a14:shadowObscured xmlns:a14="http://schemas.microsoft.com/office/drawing/2010/main"/>
            </a:ext>
          </a:extLst>
        </p:spPr>
      </p:pic>
      <p:sp>
        <p:nvSpPr>
          <p:cNvPr id="12" name="TextBox 11"/>
          <p:cNvSpPr txBox="1"/>
          <p:nvPr/>
        </p:nvSpPr>
        <p:spPr>
          <a:xfrm>
            <a:off x="5410200" y="2438400"/>
            <a:ext cx="3505200"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Business </a:t>
            </a:r>
            <a:r>
              <a:rPr lang="en-US" dirty="0"/>
              <a:t>id:</a:t>
            </a:r>
          </a:p>
          <a:p>
            <a:pPr marL="285750" indent="-285750">
              <a:buFont typeface="Arial" panose="020B0604020202020204" pitchFamily="34" charset="0"/>
              <a:buChar char="•"/>
            </a:pPr>
            <a:r>
              <a:rPr lang="en-US" dirty="0"/>
              <a:t>Review id</a:t>
            </a:r>
          </a:p>
          <a:p>
            <a:pPr marL="285750" indent="-285750">
              <a:buFont typeface="Arial" panose="020B0604020202020204" pitchFamily="34" charset="0"/>
              <a:buChar char="•"/>
            </a:pPr>
            <a:r>
              <a:rPr lang="en-US" dirty="0"/>
              <a:t>Rating</a:t>
            </a:r>
          </a:p>
          <a:p>
            <a:pPr marL="285750" indent="-285750">
              <a:buFont typeface="Arial" panose="020B0604020202020204" pitchFamily="34" charset="0"/>
              <a:buChar char="•"/>
            </a:pPr>
            <a:r>
              <a:rPr lang="en-US" dirty="0"/>
              <a:t>Review Text</a:t>
            </a:r>
          </a:p>
        </p:txBody>
      </p:sp>
    </p:spTree>
    <p:extLst>
      <p:ext uri="{BB962C8B-B14F-4D97-AF65-F5344CB8AC3E}">
        <p14:creationId xmlns:p14="http://schemas.microsoft.com/office/powerpoint/2010/main" val="24704415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a:solidFill>
                  <a:srgbClr val="C8102E"/>
                </a:solidFill>
              </a:rPr>
              <a:t>Iowa State University</a:t>
            </a:r>
          </a:p>
        </p:txBody>
      </p:sp>
      <p:sp>
        <p:nvSpPr>
          <p:cNvPr id="2" name="Title 1"/>
          <p:cNvSpPr>
            <a:spLocks noGrp="1"/>
          </p:cNvSpPr>
          <p:nvPr>
            <p:ph type="title"/>
          </p:nvPr>
        </p:nvSpPr>
        <p:spPr>
          <a:xfrm>
            <a:off x="457200" y="160338"/>
            <a:ext cx="8229600" cy="792162"/>
          </a:xfrm>
        </p:spPr>
        <p:txBody>
          <a:bodyPr>
            <a:noAutofit/>
          </a:bodyPr>
          <a:lstStyle/>
          <a:p>
            <a:pPr algn="l"/>
            <a:r>
              <a:rPr lang="en-US" sz="2400" b="1" dirty="0"/>
              <a:t>Data Description</a:t>
            </a:r>
            <a:endParaRPr lang="en-US" sz="2400" dirty="0">
              <a:latin typeface="+mn-lt"/>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23</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a:solidFill>
                  <a:schemeClr val="bg1"/>
                </a:solidFill>
                <a:latin typeface="Book Antiqua" panose="02040602050305030304" pitchFamily="18" charset="0"/>
              </a:rPr>
              <a:t>Department of Statistics</a:t>
            </a: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descr="D:\002.Learning\003.Python_Project\Yelp_Text_Mining\Models\IL_Topic_Models\Review Stars Distribution.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3924" y="1320265"/>
            <a:ext cx="2918460" cy="2012315"/>
          </a:xfrm>
          <a:prstGeom prst="rect">
            <a:avLst/>
          </a:prstGeom>
          <a:noFill/>
          <a:ln>
            <a:noFill/>
          </a:ln>
        </p:spPr>
      </p:pic>
      <p:pic>
        <p:nvPicPr>
          <p:cNvPr id="12" name="Picture 11" descr="D:\002.Learning\003.Python_Project\Yelp_Text_Mining\Models\IL_Topic_Models\Biz Stars Distribution.pn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29200" y="1291040"/>
            <a:ext cx="2867025" cy="2012315"/>
          </a:xfrm>
          <a:prstGeom prst="rect">
            <a:avLst/>
          </a:prstGeom>
          <a:noFill/>
          <a:ln>
            <a:noFill/>
          </a:ln>
        </p:spPr>
      </p:pic>
      <p:sp>
        <p:nvSpPr>
          <p:cNvPr id="6" name="TextBox 5"/>
          <p:cNvSpPr txBox="1"/>
          <p:nvPr/>
        </p:nvSpPr>
        <p:spPr>
          <a:xfrm>
            <a:off x="591209" y="949495"/>
            <a:ext cx="3203890" cy="369332"/>
          </a:xfrm>
          <a:prstGeom prst="rect">
            <a:avLst/>
          </a:prstGeom>
          <a:noFill/>
        </p:spPr>
        <p:txBody>
          <a:bodyPr wrap="none" rtlCol="0">
            <a:spAutoFit/>
          </a:bodyPr>
          <a:lstStyle/>
          <a:p>
            <a:r>
              <a:rPr lang="en-US" altLang="zh-CN" dirty="0"/>
              <a:t>Rating distribution</a:t>
            </a:r>
            <a:r>
              <a:rPr lang="zh-CN" altLang="en-US" dirty="0"/>
              <a:t> </a:t>
            </a:r>
            <a:r>
              <a:rPr lang="en-US" altLang="zh-CN" dirty="0"/>
              <a:t>of all reviews</a:t>
            </a:r>
            <a:endParaRPr lang="en-US" dirty="0"/>
          </a:p>
        </p:txBody>
      </p:sp>
      <p:sp>
        <p:nvSpPr>
          <p:cNvPr id="13" name="TextBox 12"/>
          <p:cNvSpPr txBox="1"/>
          <p:nvPr/>
        </p:nvSpPr>
        <p:spPr>
          <a:xfrm>
            <a:off x="4300947" y="977780"/>
            <a:ext cx="4229299" cy="369332"/>
          </a:xfrm>
          <a:prstGeom prst="rect">
            <a:avLst/>
          </a:prstGeom>
          <a:noFill/>
        </p:spPr>
        <p:txBody>
          <a:bodyPr wrap="none" rtlCol="0">
            <a:spAutoFit/>
          </a:bodyPr>
          <a:lstStyle/>
          <a:p>
            <a:r>
              <a:rPr lang="en-US" altLang="zh-CN" dirty="0"/>
              <a:t>Distribution</a:t>
            </a:r>
            <a:r>
              <a:rPr lang="zh-CN" altLang="en-US" dirty="0"/>
              <a:t> </a:t>
            </a:r>
            <a:r>
              <a:rPr lang="en-US" altLang="zh-CN" dirty="0"/>
              <a:t>of average rating of businesses</a:t>
            </a:r>
            <a:endParaRPr lang="en-US" dirty="0"/>
          </a:p>
        </p:txBody>
      </p:sp>
      <p:pic>
        <p:nvPicPr>
          <p:cNvPr id="14" name="Picture 13" descr="D:\002.Learning\003.Python_Project\Yelp_Text_Mining\Models\IL_Topic_Models\Review Length vs Rating.png"/>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23073" y="3962400"/>
            <a:ext cx="3131820" cy="2152650"/>
          </a:xfrm>
          <a:prstGeom prst="rect">
            <a:avLst/>
          </a:prstGeom>
          <a:noFill/>
          <a:ln>
            <a:noFill/>
          </a:ln>
        </p:spPr>
      </p:pic>
      <p:sp>
        <p:nvSpPr>
          <p:cNvPr id="8" name="Rectangle 7"/>
          <p:cNvSpPr/>
          <p:nvPr/>
        </p:nvSpPr>
        <p:spPr>
          <a:xfrm>
            <a:off x="2606114" y="3593068"/>
            <a:ext cx="2449581" cy="369332"/>
          </a:xfrm>
          <a:prstGeom prst="rect">
            <a:avLst/>
          </a:prstGeom>
        </p:spPr>
        <p:txBody>
          <a:bodyPr wrap="none">
            <a:spAutoFit/>
          </a:bodyPr>
          <a:lstStyle/>
          <a:p>
            <a:r>
              <a:rPr lang="en-US" altLang="zh-CN" dirty="0"/>
              <a:t>Rating vs Review length </a:t>
            </a:r>
            <a:endParaRPr lang="en-US" dirty="0"/>
          </a:p>
        </p:txBody>
      </p:sp>
      <p:sp>
        <p:nvSpPr>
          <p:cNvPr id="15" name="TextBox 14"/>
          <p:cNvSpPr txBox="1"/>
          <p:nvPr/>
        </p:nvSpPr>
        <p:spPr>
          <a:xfrm>
            <a:off x="5590670" y="4267200"/>
            <a:ext cx="3096130" cy="1477328"/>
          </a:xfrm>
          <a:prstGeom prst="rect">
            <a:avLst/>
          </a:prstGeom>
          <a:noFill/>
        </p:spPr>
        <p:txBody>
          <a:bodyPr wrap="square" rtlCol="0">
            <a:spAutoFit/>
          </a:bodyPr>
          <a:lstStyle/>
          <a:p>
            <a:r>
              <a:rPr lang="en-US" dirty="0"/>
              <a:t>reviewer giving extremely high or low ratings tend to write longer reviews to justify their ratings.</a:t>
            </a:r>
          </a:p>
          <a:p>
            <a:endParaRPr lang="en-US" dirty="0"/>
          </a:p>
        </p:txBody>
      </p:sp>
    </p:spTree>
    <p:extLst>
      <p:ext uri="{BB962C8B-B14F-4D97-AF65-F5344CB8AC3E}">
        <p14:creationId xmlns:p14="http://schemas.microsoft.com/office/powerpoint/2010/main" val="21506875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a:solidFill>
                  <a:srgbClr val="C8102E"/>
                </a:solidFill>
              </a:rPr>
              <a:t>Iowa State University</a:t>
            </a:r>
          </a:p>
        </p:txBody>
      </p:sp>
      <p:sp>
        <p:nvSpPr>
          <p:cNvPr id="2" name="Title 1"/>
          <p:cNvSpPr>
            <a:spLocks noGrp="1"/>
          </p:cNvSpPr>
          <p:nvPr>
            <p:ph type="title"/>
          </p:nvPr>
        </p:nvSpPr>
        <p:spPr>
          <a:xfrm>
            <a:off x="457200" y="160338"/>
            <a:ext cx="8229600" cy="792162"/>
          </a:xfrm>
        </p:spPr>
        <p:txBody>
          <a:bodyPr>
            <a:noAutofit/>
          </a:bodyPr>
          <a:lstStyle/>
          <a:p>
            <a:pPr algn="l"/>
            <a:r>
              <a:rPr lang="en-US" sz="2400" b="1" dirty="0"/>
              <a:t>Data Preprocessing</a:t>
            </a:r>
            <a:endParaRPr lang="en-US" sz="2400" b="1" dirty="0">
              <a:latin typeface="+mn-lt"/>
            </a:endParaRPr>
          </a:p>
        </p:txBody>
      </p:sp>
      <p:sp>
        <p:nvSpPr>
          <p:cNvPr id="3" name="Content Placeholder 2"/>
          <p:cNvSpPr>
            <a:spLocks noGrp="1"/>
          </p:cNvSpPr>
          <p:nvPr>
            <p:ph idx="1"/>
          </p:nvPr>
        </p:nvSpPr>
        <p:spPr>
          <a:xfrm>
            <a:off x="457200" y="914400"/>
            <a:ext cx="8229600" cy="5211763"/>
          </a:xfrm>
        </p:spPr>
        <p:txBody>
          <a:bodyPr>
            <a:normAutofit/>
          </a:bodyPr>
          <a:lstStyle/>
          <a:p>
            <a:r>
              <a:rPr lang="en-US" sz="2000" b="1" dirty="0"/>
              <a:t>Tokenizing sentences into bag of words</a:t>
            </a:r>
          </a:p>
          <a:p>
            <a:pPr marL="400050" lvl="1" indent="0">
              <a:buNone/>
            </a:pPr>
            <a:r>
              <a:rPr lang="en-US" sz="1600" dirty="0"/>
              <a:t>In text mining, documents are simply represented as bags of words. Each sentence can be converted into a vector of distinct </a:t>
            </a:r>
            <a:r>
              <a:rPr lang="en-US" sz="1600" dirty="0" smtClean="0"/>
              <a:t>words and words frequency</a:t>
            </a:r>
            <a:r>
              <a:rPr lang="en-US" sz="1600" dirty="0"/>
              <a:t>. </a:t>
            </a:r>
          </a:p>
          <a:p>
            <a:r>
              <a:rPr lang="en-US" sz="2000" b="1" dirty="0"/>
              <a:t>Removing stop words and punctuations</a:t>
            </a:r>
          </a:p>
          <a:p>
            <a:pPr marL="400050" lvl="1" indent="0">
              <a:buNone/>
            </a:pPr>
            <a:r>
              <a:rPr lang="en-US" sz="1600" dirty="0"/>
              <a:t>Stop words refer to the most common words in the language which does not provide too much information for the document, such as ‘we’, ‘the’ and ‘there’. Stop words were removed against the NLTK stop words dictionary, which includes 153 words for English language </a:t>
            </a:r>
          </a:p>
          <a:p>
            <a:r>
              <a:rPr lang="en-US" sz="2000" b="1" dirty="0"/>
              <a:t>Lemmatization</a:t>
            </a:r>
          </a:p>
          <a:p>
            <a:pPr marL="400050" lvl="1" indent="0">
              <a:buNone/>
            </a:pPr>
            <a:r>
              <a:rPr lang="en-US" sz="1600" dirty="0"/>
              <a:t>Words have different forms, such as ‘do’, ‘did’ and ‘doing’, and different derivations, such as ‘memory’ and ‘memorize’. Lemmatization refers to converting different forms or derivation of </a:t>
            </a:r>
            <a:r>
              <a:rPr lang="en-US" sz="1600" dirty="0" smtClean="0"/>
              <a:t>words to </a:t>
            </a:r>
            <a:r>
              <a:rPr lang="en-US" sz="1600" dirty="0"/>
              <a:t>the base or dictionary form of a word, which is known as the lemma.</a:t>
            </a:r>
          </a:p>
          <a:p>
            <a:pPr marL="400050" lvl="1" indent="0">
              <a:buNone/>
            </a:pPr>
            <a:endParaRPr lang="en-US" sz="1600" dirty="0"/>
          </a:p>
          <a:p>
            <a:pPr marL="400050" lvl="1" indent="0">
              <a:buNone/>
            </a:pPr>
            <a:r>
              <a:rPr lang="en-US" sz="1600" dirty="0"/>
              <a:t>Since VADER lexicon is able to evaluate the stop words and punctuation, the review texts are only tokenized before sentimental analysis. </a:t>
            </a:r>
          </a:p>
          <a:p>
            <a:endParaRPr lang="en-US" sz="2000" dirty="0"/>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24</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a:solidFill>
                  <a:schemeClr val="bg1"/>
                </a:solidFill>
                <a:latin typeface="Book Antiqua" panose="02040602050305030304" pitchFamily="18" charset="0"/>
              </a:rPr>
              <a:t>Department of Statistics</a:t>
            </a: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506875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a:solidFill>
                  <a:srgbClr val="C8102E"/>
                </a:solidFill>
              </a:rPr>
              <a:t>Iowa State University</a:t>
            </a:r>
          </a:p>
        </p:txBody>
      </p:sp>
      <p:sp>
        <p:nvSpPr>
          <p:cNvPr id="2" name="Title 1"/>
          <p:cNvSpPr>
            <a:spLocks noGrp="1"/>
          </p:cNvSpPr>
          <p:nvPr>
            <p:ph type="title"/>
          </p:nvPr>
        </p:nvSpPr>
        <p:spPr>
          <a:xfrm>
            <a:off x="460375" y="7937"/>
            <a:ext cx="8229600" cy="792162"/>
          </a:xfrm>
        </p:spPr>
        <p:txBody>
          <a:bodyPr>
            <a:noAutofit/>
          </a:bodyPr>
          <a:lstStyle/>
          <a:p>
            <a:pPr algn="l"/>
            <a:r>
              <a:rPr lang="en-US" sz="2400" b="1" dirty="0"/>
              <a:t>Feature Extraction: Bigram/Trigram Phrases </a:t>
            </a:r>
            <a:endParaRPr lang="en-US" sz="2400" b="1" dirty="0">
              <a:latin typeface="+mn-lt"/>
            </a:endParaRPr>
          </a:p>
        </p:txBody>
      </p:sp>
      <p:sp>
        <p:nvSpPr>
          <p:cNvPr id="3" name="Content Placeholder 2"/>
          <p:cNvSpPr>
            <a:spLocks noGrp="1"/>
          </p:cNvSpPr>
          <p:nvPr>
            <p:ph idx="1"/>
          </p:nvPr>
        </p:nvSpPr>
        <p:spPr>
          <a:xfrm>
            <a:off x="457200" y="762000"/>
            <a:ext cx="8229600" cy="5364163"/>
          </a:xfrm>
        </p:spPr>
        <p:txBody>
          <a:bodyPr>
            <a:normAutofit/>
          </a:bodyPr>
          <a:lstStyle/>
          <a:p>
            <a:r>
              <a:rPr lang="en-US" sz="2000" dirty="0"/>
              <a:t>Extracted phrases provided comprehensive information about the content of customer reviews.</a:t>
            </a: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25</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a:solidFill>
                  <a:schemeClr val="bg1"/>
                </a:solidFill>
                <a:latin typeface="Book Antiqua" panose="02040602050305030304" pitchFamily="18" charset="0"/>
              </a:rPr>
              <a:t>Department of Statistics</a:t>
            </a: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13" name="Table 12"/>
          <p:cNvGraphicFramePr>
            <a:graphicFrameLocks noGrp="1"/>
          </p:cNvGraphicFramePr>
          <p:nvPr>
            <p:extLst>
              <p:ext uri="{D42A27DB-BD31-4B8C-83A1-F6EECF244321}">
                <p14:modId xmlns:p14="http://schemas.microsoft.com/office/powerpoint/2010/main" val="1947219728"/>
              </p:ext>
            </p:extLst>
          </p:nvPr>
        </p:nvGraphicFramePr>
        <p:xfrm>
          <a:off x="1295400" y="1752600"/>
          <a:ext cx="2019300" cy="4000500"/>
        </p:xfrm>
        <a:graphic>
          <a:graphicData uri="http://schemas.openxmlformats.org/drawingml/2006/table">
            <a:tbl>
              <a:tblPr/>
              <a:tblGrid>
                <a:gridCol w="1371600">
                  <a:extLst>
                    <a:ext uri="{9D8B030D-6E8A-4147-A177-3AD203B41FA5}">
                      <a16:colId xmlns:a16="http://schemas.microsoft.com/office/drawing/2014/main" xmlns="" val="20000"/>
                    </a:ext>
                  </a:extLst>
                </a:gridCol>
                <a:gridCol w="647700">
                  <a:extLst>
                    <a:ext uri="{9D8B030D-6E8A-4147-A177-3AD203B41FA5}">
                      <a16:colId xmlns:a16="http://schemas.microsoft.com/office/drawing/2014/main" xmlns="" val="20001"/>
                    </a:ext>
                  </a:extLst>
                </a:gridCol>
              </a:tblGrid>
              <a:tr h="200025">
                <a:tc>
                  <a:txBody>
                    <a:bodyPr/>
                    <a:lstStyle/>
                    <a:p>
                      <a:pPr algn="ctr" fontAlgn="ctr"/>
                      <a:r>
                        <a:rPr lang="en-US" sz="1100" b="1" i="0" u="none" strike="noStrike" dirty="0">
                          <a:solidFill>
                            <a:srgbClr val="000000"/>
                          </a:solidFill>
                          <a:effectLst/>
                          <a:latin typeface="Calibri"/>
                        </a:rPr>
                        <a:t>Bigram Phrases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0000"/>
                          </a:solidFill>
                          <a:effectLst/>
                          <a:latin typeface="Calibri"/>
                        </a:rPr>
                        <a:t>Frequency</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200025">
                <a:tc>
                  <a:txBody>
                    <a:bodyPr/>
                    <a:lstStyle/>
                    <a:p>
                      <a:pPr algn="ctr" fontAlgn="ctr"/>
                      <a:r>
                        <a:rPr lang="en-US" sz="1100" b="0" i="0" u="none" strike="noStrike" dirty="0" err="1">
                          <a:solidFill>
                            <a:srgbClr val="000000"/>
                          </a:solidFill>
                          <a:effectLst/>
                          <a:latin typeface="Calibri"/>
                        </a:rPr>
                        <a:t>pretty_good</a:t>
                      </a:r>
                      <a:endParaRPr lang="en-US" sz="1100" b="0" i="0" u="none" strike="noStrike" dirty="0">
                        <a:solidFill>
                          <a:srgbClr val="000000"/>
                        </a:solidFill>
                        <a:effectLst/>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629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200025">
                <a:tc>
                  <a:txBody>
                    <a:bodyPr/>
                    <a:lstStyle/>
                    <a:p>
                      <a:pPr algn="ctr" fontAlgn="ctr"/>
                      <a:r>
                        <a:rPr lang="en-US" sz="1100" b="0" i="0" u="none" strike="noStrike" dirty="0" err="1">
                          <a:solidFill>
                            <a:srgbClr val="000000"/>
                          </a:solidFill>
                          <a:effectLst/>
                          <a:latin typeface="Calibri"/>
                        </a:rPr>
                        <a:t>food_good</a:t>
                      </a:r>
                      <a:endParaRPr lang="en-US" sz="1100" b="0" i="0" u="none" strike="noStrike" dirty="0">
                        <a:solidFill>
                          <a:srgbClr val="000000"/>
                        </a:solidFill>
                        <a:effectLst/>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572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200025">
                <a:tc>
                  <a:txBody>
                    <a:bodyPr/>
                    <a:lstStyle/>
                    <a:p>
                      <a:pPr algn="ctr" fontAlgn="ctr"/>
                      <a:r>
                        <a:rPr lang="en-US" sz="1100" b="0" i="0" u="none" strike="noStrike" dirty="0" err="1">
                          <a:solidFill>
                            <a:srgbClr val="000000"/>
                          </a:solidFill>
                          <a:effectLst/>
                          <a:latin typeface="Calibri"/>
                        </a:rPr>
                        <a:t>good_food</a:t>
                      </a:r>
                      <a:endParaRPr lang="en-US" sz="1100" b="0" i="0" u="none" strike="noStrike" dirty="0">
                        <a:solidFill>
                          <a:srgbClr val="000000"/>
                        </a:solidFill>
                        <a:effectLst/>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361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200025">
                <a:tc>
                  <a:txBody>
                    <a:bodyPr/>
                    <a:lstStyle/>
                    <a:p>
                      <a:pPr algn="ctr" fontAlgn="ctr"/>
                      <a:r>
                        <a:rPr lang="en-US" sz="1100" b="0" i="0" u="none" strike="noStrike" dirty="0" err="1">
                          <a:solidFill>
                            <a:srgbClr val="000000"/>
                          </a:solidFill>
                          <a:effectLst/>
                          <a:latin typeface="Calibri"/>
                        </a:rPr>
                        <a:t>great_place</a:t>
                      </a:r>
                      <a:endParaRPr lang="en-US" sz="1100" b="0" i="0" u="none" strike="noStrike" dirty="0">
                        <a:solidFill>
                          <a:srgbClr val="000000"/>
                        </a:solidFill>
                        <a:effectLst/>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333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200025">
                <a:tc>
                  <a:txBody>
                    <a:bodyPr/>
                    <a:lstStyle/>
                    <a:p>
                      <a:pPr algn="ctr" fontAlgn="ctr"/>
                      <a:r>
                        <a:rPr lang="en-US" sz="1100" b="0" i="0" u="none" strike="noStrike" dirty="0" err="1">
                          <a:solidFill>
                            <a:srgbClr val="000000"/>
                          </a:solidFill>
                          <a:effectLst/>
                          <a:latin typeface="Calibri"/>
                        </a:rPr>
                        <a:t>black_dog</a:t>
                      </a:r>
                      <a:endParaRPr lang="en-US" sz="1100" b="0" i="0" u="none" strike="noStrike" dirty="0">
                        <a:solidFill>
                          <a:srgbClr val="000000"/>
                        </a:solidFill>
                        <a:effectLst/>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326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200025">
                <a:tc>
                  <a:txBody>
                    <a:bodyPr/>
                    <a:lstStyle/>
                    <a:p>
                      <a:pPr algn="ctr" fontAlgn="ctr"/>
                      <a:r>
                        <a:rPr lang="en-US" sz="1100" b="0" i="0" u="none" strike="noStrike" dirty="0" err="1">
                          <a:solidFill>
                            <a:srgbClr val="000000"/>
                          </a:solidFill>
                          <a:effectLst/>
                          <a:latin typeface="Calibri"/>
                        </a:rPr>
                        <a:t>champaign_urbana</a:t>
                      </a:r>
                      <a:endParaRPr lang="en-US" sz="1100" b="0" i="0" u="none" strike="noStrike" dirty="0">
                        <a:solidFill>
                          <a:srgbClr val="000000"/>
                        </a:solidFill>
                        <a:effectLst/>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308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200025">
                <a:tc>
                  <a:txBody>
                    <a:bodyPr/>
                    <a:lstStyle/>
                    <a:p>
                      <a:pPr algn="ctr" fontAlgn="ctr"/>
                      <a:r>
                        <a:rPr lang="en-US" sz="1100" b="0" i="0" u="none" strike="noStrike">
                          <a:solidFill>
                            <a:srgbClr val="000000"/>
                          </a:solidFill>
                          <a:effectLst/>
                          <a:latin typeface="Calibri"/>
                        </a:rPr>
                        <a:t>5_star</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299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200025">
                <a:tc>
                  <a:txBody>
                    <a:bodyPr/>
                    <a:lstStyle/>
                    <a:p>
                      <a:pPr algn="ctr" fontAlgn="ctr"/>
                      <a:r>
                        <a:rPr lang="en-US" sz="1100" b="0" i="0" u="none" strike="noStrike" dirty="0" err="1">
                          <a:solidFill>
                            <a:srgbClr val="000000"/>
                          </a:solidFill>
                          <a:effectLst/>
                          <a:latin typeface="Calibri"/>
                        </a:rPr>
                        <a:t>chinese_food</a:t>
                      </a:r>
                      <a:endParaRPr lang="en-US" sz="1100" b="0" i="0" u="none" strike="noStrike" dirty="0">
                        <a:solidFill>
                          <a:srgbClr val="000000"/>
                        </a:solidFill>
                        <a:effectLst/>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284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
                  </a:ext>
                </a:extLst>
              </a:tr>
              <a:tr h="200025">
                <a:tc>
                  <a:txBody>
                    <a:bodyPr/>
                    <a:lstStyle/>
                    <a:p>
                      <a:pPr algn="ctr" fontAlgn="ctr"/>
                      <a:r>
                        <a:rPr lang="en-US" sz="1100" b="0" i="0" u="none" strike="noStrike" dirty="0" err="1">
                          <a:solidFill>
                            <a:srgbClr val="000000"/>
                          </a:solidFill>
                          <a:effectLst/>
                          <a:latin typeface="Calibri"/>
                        </a:rPr>
                        <a:t>mexican_food</a:t>
                      </a:r>
                      <a:endParaRPr lang="en-US" sz="1100" b="0" i="0" u="none" strike="noStrike" dirty="0">
                        <a:solidFill>
                          <a:srgbClr val="000000"/>
                        </a:solidFill>
                        <a:effectLst/>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276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9"/>
                  </a:ext>
                </a:extLst>
              </a:tr>
              <a:tr h="200025">
                <a:tc>
                  <a:txBody>
                    <a:bodyPr/>
                    <a:lstStyle/>
                    <a:p>
                      <a:pPr algn="ctr" fontAlgn="ctr"/>
                      <a:r>
                        <a:rPr lang="en-US" sz="1100" b="0" i="0" u="none" strike="noStrike" dirty="0" err="1">
                          <a:solidFill>
                            <a:srgbClr val="000000"/>
                          </a:solidFill>
                          <a:effectLst/>
                          <a:latin typeface="Calibri"/>
                        </a:rPr>
                        <a:t>food_great</a:t>
                      </a:r>
                      <a:endParaRPr lang="en-US" sz="1100" b="0" i="0" u="none" strike="noStrike" dirty="0">
                        <a:solidFill>
                          <a:srgbClr val="000000"/>
                        </a:solidFill>
                        <a:effectLst/>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272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0"/>
                  </a:ext>
                </a:extLst>
              </a:tr>
              <a:tr h="200025">
                <a:tc>
                  <a:txBody>
                    <a:bodyPr/>
                    <a:lstStyle/>
                    <a:p>
                      <a:pPr algn="ctr" fontAlgn="ctr"/>
                      <a:r>
                        <a:rPr lang="en-US" sz="1100" b="0" i="0" u="none" strike="noStrike" dirty="0" err="1">
                          <a:solidFill>
                            <a:srgbClr val="000000"/>
                          </a:solidFill>
                          <a:effectLst/>
                          <a:latin typeface="Calibri"/>
                        </a:rPr>
                        <a:t>great_food</a:t>
                      </a:r>
                      <a:endParaRPr lang="en-US" sz="1100" b="0" i="0" u="none" strike="noStrike" dirty="0">
                        <a:solidFill>
                          <a:srgbClr val="000000"/>
                        </a:solidFill>
                        <a:effectLst/>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267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1"/>
                  </a:ext>
                </a:extLst>
              </a:tr>
              <a:tr h="200025">
                <a:tc>
                  <a:txBody>
                    <a:bodyPr/>
                    <a:lstStyle/>
                    <a:p>
                      <a:pPr algn="ctr" fontAlgn="ctr"/>
                      <a:r>
                        <a:rPr lang="en-US" sz="1100" b="0" i="0" u="none" strike="noStrike" dirty="0" err="1">
                          <a:solidFill>
                            <a:srgbClr val="000000"/>
                          </a:solidFill>
                          <a:effectLst/>
                          <a:latin typeface="Calibri"/>
                        </a:rPr>
                        <a:t>burnt_end</a:t>
                      </a:r>
                      <a:endParaRPr lang="en-US" sz="1100" b="0" i="0" u="none" strike="noStrike" dirty="0">
                        <a:solidFill>
                          <a:srgbClr val="000000"/>
                        </a:solidFill>
                        <a:effectLst/>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262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2"/>
                  </a:ext>
                </a:extLst>
              </a:tr>
              <a:tr h="200025">
                <a:tc>
                  <a:txBody>
                    <a:bodyPr/>
                    <a:lstStyle/>
                    <a:p>
                      <a:pPr algn="ctr" fontAlgn="ctr"/>
                      <a:r>
                        <a:rPr lang="en-US" sz="1100" b="0" i="0" u="none" strike="noStrike" dirty="0" err="1">
                          <a:solidFill>
                            <a:srgbClr val="000000"/>
                          </a:solidFill>
                          <a:effectLst/>
                          <a:latin typeface="Calibri"/>
                        </a:rPr>
                        <a:t>deep_dish</a:t>
                      </a:r>
                      <a:endParaRPr lang="en-US" sz="1100" b="0" i="0" u="none" strike="noStrike" dirty="0">
                        <a:solidFill>
                          <a:srgbClr val="000000"/>
                        </a:solidFill>
                        <a:effectLst/>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244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3"/>
                  </a:ext>
                </a:extLst>
              </a:tr>
              <a:tr h="200025">
                <a:tc>
                  <a:txBody>
                    <a:bodyPr/>
                    <a:lstStyle/>
                    <a:p>
                      <a:pPr algn="ctr" fontAlgn="ctr"/>
                      <a:r>
                        <a:rPr lang="en-US" sz="1100" b="0" i="0" u="none" strike="noStrike" dirty="0" err="1">
                          <a:solidFill>
                            <a:srgbClr val="000000"/>
                          </a:solidFill>
                          <a:effectLst/>
                          <a:latin typeface="Calibri"/>
                        </a:rPr>
                        <a:t>sweet_potato</a:t>
                      </a:r>
                      <a:endParaRPr lang="en-US" sz="1100" b="0" i="0" u="none" strike="noStrike" dirty="0">
                        <a:solidFill>
                          <a:srgbClr val="000000"/>
                        </a:solidFill>
                        <a:effectLst/>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244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4"/>
                  </a:ext>
                </a:extLst>
              </a:tr>
              <a:tr h="200025">
                <a:tc>
                  <a:txBody>
                    <a:bodyPr/>
                    <a:lstStyle/>
                    <a:p>
                      <a:pPr algn="ctr" fontAlgn="ctr"/>
                      <a:r>
                        <a:rPr lang="en-US" sz="1100" b="0" i="0" u="none" strike="noStrike" dirty="0" err="1">
                          <a:solidFill>
                            <a:srgbClr val="000000"/>
                          </a:solidFill>
                          <a:effectLst/>
                          <a:latin typeface="Calibri"/>
                        </a:rPr>
                        <a:t>pad_thai</a:t>
                      </a:r>
                      <a:endParaRPr lang="en-US" sz="1100" b="0" i="0" u="none" strike="noStrike" dirty="0">
                        <a:solidFill>
                          <a:srgbClr val="000000"/>
                        </a:solidFill>
                        <a:effectLst/>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243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5"/>
                  </a:ext>
                </a:extLst>
              </a:tr>
              <a:tr h="200025">
                <a:tc>
                  <a:txBody>
                    <a:bodyPr/>
                    <a:lstStyle/>
                    <a:p>
                      <a:pPr algn="ctr" fontAlgn="ctr"/>
                      <a:r>
                        <a:rPr lang="en-US" sz="1100" b="0" i="0" u="none" strike="noStrike" dirty="0" err="1">
                          <a:solidFill>
                            <a:srgbClr val="000000"/>
                          </a:solidFill>
                          <a:effectLst/>
                          <a:latin typeface="Calibri"/>
                        </a:rPr>
                        <a:t>pulled_pork</a:t>
                      </a:r>
                      <a:endParaRPr lang="en-US" sz="1100" b="0" i="0" u="none" strike="noStrike" dirty="0">
                        <a:solidFill>
                          <a:srgbClr val="000000"/>
                        </a:solidFill>
                        <a:effectLst/>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240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6"/>
                  </a:ext>
                </a:extLst>
              </a:tr>
              <a:tr h="200025">
                <a:tc>
                  <a:txBody>
                    <a:bodyPr/>
                    <a:lstStyle/>
                    <a:p>
                      <a:pPr algn="ctr" fontAlgn="ctr"/>
                      <a:r>
                        <a:rPr lang="en-US" sz="1100" b="0" i="0" u="none" strike="noStrike" dirty="0" err="1">
                          <a:solidFill>
                            <a:srgbClr val="000000"/>
                          </a:solidFill>
                          <a:effectLst/>
                          <a:latin typeface="Calibri"/>
                        </a:rPr>
                        <a:t>love_place</a:t>
                      </a:r>
                      <a:endParaRPr lang="en-US" sz="1100" b="0" i="0" u="none" strike="noStrike" dirty="0">
                        <a:solidFill>
                          <a:srgbClr val="000000"/>
                        </a:solidFill>
                        <a:effectLst/>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232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7"/>
                  </a:ext>
                </a:extLst>
              </a:tr>
              <a:tr h="200025">
                <a:tc>
                  <a:txBody>
                    <a:bodyPr/>
                    <a:lstStyle/>
                    <a:p>
                      <a:pPr algn="ctr" fontAlgn="ctr"/>
                      <a:r>
                        <a:rPr lang="en-US" sz="1100" b="0" i="0" u="none" strike="noStrike" dirty="0" err="1">
                          <a:solidFill>
                            <a:srgbClr val="000000"/>
                          </a:solidFill>
                          <a:effectLst/>
                          <a:latin typeface="Calibri"/>
                        </a:rPr>
                        <a:t>fried_rice</a:t>
                      </a:r>
                      <a:endParaRPr lang="en-US" sz="1100" b="0" i="0" u="none" strike="noStrike" dirty="0">
                        <a:solidFill>
                          <a:srgbClr val="000000"/>
                        </a:solidFill>
                        <a:effectLst/>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226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8"/>
                  </a:ext>
                </a:extLst>
              </a:tr>
              <a:tr h="200025">
                <a:tc>
                  <a:txBody>
                    <a:bodyPr/>
                    <a:lstStyle/>
                    <a:p>
                      <a:pPr algn="ctr" fontAlgn="ctr"/>
                      <a:r>
                        <a:rPr lang="en-US" sz="1100" b="0" i="0" u="none" strike="noStrike" dirty="0" err="1">
                          <a:solidFill>
                            <a:srgbClr val="000000"/>
                          </a:solidFill>
                          <a:effectLst/>
                          <a:latin typeface="Calibri"/>
                        </a:rPr>
                        <a:t>service_good</a:t>
                      </a:r>
                      <a:endParaRPr lang="en-US" sz="1100" b="0" i="0" u="none" strike="noStrike" dirty="0">
                        <a:solidFill>
                          <a:srgbClr val="000000"/>
                        </a:solidFill>
                        <a:effectLst/>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216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9"/>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497278779"/>
              </p:ext>
            </p:extLst>
          </p:nvPr>
        </p:nvGraphicFramePr>
        <p:xfrm>
          <a:off x="4343400" y="1752600"/>
          <a:ext cx="2667000" cy="4000500"/>
        </p:xfrm>
        <a:graphic>
          <a:graphicData uri="http://schemas.openxmlformats.org/drawingml/2006/table">
            <a:tbl>
              <a:tblPr/>
              <a:tblGrid>
                <a:gridCol w="1828800">
                  <a:extLst>
                    <a:ext uri="{9D8B030D-6E8A-4147-A177-3AD203B41FA5}">
                      <a16:colId xmlns:a16="http://schemas.microsoft.com/office/drawing/2014/main" xmlns="" val="20000"/>
                    </a:ext>
                  </a:extLst>
                </a:gridCol>
                <a:gridCol w="838200">
                  <a:extLst>
                    <a:ext uri="{9D8B030D-6E8A-4147-A177-3AD203B41FA5}">
                      <a16:colId xmlns:a16="http://schemas.microsoft.com/office/drawing/2014/main" xmlns="" val="20001"/>
                    </a:ext>
                  </a:extLst>
                </a:gridCol>
              </a:tblGrid>
              <a:tr h="200025">
                <a:tc>
                  <a:txBody>
                    <a:bodyPr/>
                    <a:lstStyle/>
                    <a:p>
                      <a:pPr algn="ctr" fontAlgn="ctr"/>
                      <a:r>
                        <a:rPr lang="en-US" sz="1100" b="1" i="0" u="none" strike="noStrike" dirty="0">
                          <a:solidFill>
                            <a:srgbClr val="000000"/>
                          </a:solidFill>
                          <a:effectLst/>
                          <a:latin typeface="Calibri"/>
                        </a:rPr>
                        <a:t>Trigram Phrases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0000"/>
                          </a:solidFill>
                          <a:effectLst/>
                          <a:latin typeface="Calibri"/>
                        </a:rPr>
                        <a:t>Frequency</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200025">
                <a:tc>
                  <a:txBody>
                    <a:bodyPr/>
                    <a:lstStyle/>
                    <a:p>
                      <a:pPr algn="ctr" fontAlgn="ctr"/>
                      <a:r>
                        <a:rPr lang="en-US" sz="1100" b="0" i="0" u="none" strike="noStrike">
                          <a:solidFill>
                            <a:srgbClr val="000000"/>
                          </a:solidFill>
                          <a:effectLst/>
                          <a:latin typeface="Calibri"/>
                        </a:rPr>
                        <a:t>sweet_potato_fry</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162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200025">
                <a:tc>
                  <a:txBody>
                    <a:bodyPr/>
                    <a:lstStyle/>
                    <a:p>
                      <a:pPr algn="ctr" fontAlgn="ctr"/>
                      <a:r>
                        <a:rPr lang="en-US" sz="1100" b="0" i="0" u="none" strike="noStrike">
                          <a:solidFill>
                            <a:srgbClr val="000000"/>
                          </a:solidFill>
                          <a:effectLst/>
                          <a:latin typeface="Calibri"/>
                        </a:rPr>
                        <a:t>deep_dish_pizza</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87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200025">
                <a:tc>
                  <a:txBody>
                    <a:bodyPr/>
                    <a:lstStyle/>
                    <a:p>
                      <a:pPr algn="ctr" fontAlgn="ctr"/>
                      <a:r>
                        <a:rPr lang="en-US" sz="1100" b="0" i="0" u="none" strike="noStrike">
                          <a:solidFill>
                            <a:srgbClr val="000000"/>
                          </a:solidFill>
                          <a:effectLst/>
                          <a:latin typeface="Calibri"/>
                        </a:rPr>
                        <a:t>food_pretty_good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75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200025">
                <a:tc>
                  <a:txBody>
                    <a:bodyPr/>
                    <a:lstStyle/>
                    <a:p>
                      <a:pPr algn="ctr" fontAlgn="ctr"/>
                      <a:r>
                        <a:rPr lang="en-US" sz="1100" b="0" i="0" u="none" strike="noStrike">
                          <a:solidFill>
                            <a:srgbClr val="000000"/>
                          </a:solidFill>
                          <a:effectLst/>
                          <a:latin typeface="Calibri"/>
                        </a:rPr>
                        <a:t>champaign_urbana_area</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74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200025">
                <a:tc>
                  <a:txBody>
                    <a:bodyPr/>
                    <a:lstStyle/>
                    <a:p>
                      <a:pPr algn="ctr" fontAlgn="ctr"/>
                      <a:r>
                        <a:rPr lang="en-US" sz="1100" b="0" i="0" u="none" strike="noStrike">
                          <a:solidFill>
                            <a:srgbClr val="000000"/>
                          </a:solidFill>
                          <a:effectLst/>
                          <a:latin typeface="Calibri"/>
                        </a:rPr>
                        <a:t>thin_crust_pizza</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69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200025">
                <a:tc>
                  <a:txBody>
                    <a:bodyPr/>
                    <a:lstStyle/>
                    <a:p>
                      <a:pPr algn="ctr" fontAlgn="ctr"/>
                      <a:r>
                        <a:rPr lang="en-US" sz="1100" b="0" i="0" u="none" strike="noStrike">
                          <a:solidFill>
                            <a:srgbClr val="000000"/>
                          </a:solidFill>
                          <a:effectLst/>
                          <a:latin typeface="Calibri"/>
                        </a:rPr>
                        <a:t>chicago_style_pizza</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52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200025">
                <a:tc>
                  <a:txBody>
                    <a:bodyPr/>
                    <a:lstStyle/>
                    <a:p>
                      <a:pPr algn="ctr" fontAlgn="ctr"/>
                      <a:r>
                        <a:rPr lang="en-US" sz="1100" b="0" i="0" u="none" strike="noStrike">
                          <a:solidFill>
                            <a:srgbClr val="000000"/>
                          </a:solidFill>
                          <a:effectLst/>
                          <a:latin typeface="Calibri"/>
                        </a:rPr>
                        <a:t>baked_potato_casserole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47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200025">
                <a:tc>
                  <a:txBody>
                    <a:bodyPr/>
                    <a:lstStyle/>
                    <a:p>
                      <a:pPr algn="ctr" fontAlgn="ctr"/>
                      <a:r>
                        <a:rPr lang="en-US" sz="1100" b="0" i="0" u="none" strike="noStrike">
                          <a:solidFill>
                            <a:srgbClr val="000000"/>
                          </a:solidFill>
                          <a:effectLst/>
                          <a:latin typeface="Calibri"/>
                        </a:rPr>
                        <a:t>pulled_pork_sandwich</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41</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
                  </a:ext>
                </a:extLst>
              </a:tr>
              <a:tr h="200025">
                <a:tc>
                  <a:txBody>
                    <a:bodyPr/>
                    <a:lstStyle/>
                    <a:p>
                      <a:pPr algn="ctr" fontAlgn="ctr"/>
                      <a:r>
                        <a:rPr lang="en-US" sz="1100" b="0" i="0" u="none" strike="noStrike">
                          <a:solidFill>
                            <a:srgbClr val="000000"/>
                          </a:solidFill>
                          <a:effectLst/>
                          <a:latin typeface="Calibri"/>
                        </a:rPr>
                        <a:t>authentic_mexican_food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35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9"/>
                  </a:ext>
                </a:extLst>
              </a:tr>
              <a:tr h="200025">
                <a:tc>
                  <a:txBody>
                    <a:bodyPr/>
                    <a:lstStyle/>
                    <a:p>
                      <a:pPr algn="ctr" fontAlgn="ctr"/>
                      <a:r>
                        <a:rPr lang="en-US" sz="1100" b="0" i="0" u="none" strike="noStrike">
                          <a:solidFill>
                            <a:srgbClr val="000000"/>
                          </a:solidFill>
                          <a:effectLst/>
                          <a:latin typeface="Calibri"/>
                        </a:rPr>
                        <a:t>general_tso_chicken</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34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0"/>
                  </a:ext>
                </a:extLst>
              </a:tr>
              <a:tr h="200025">
                <a:tc>
                  <a:txBody>
                    <a:bodyPr/>
                    <a:lstStyle/>
                    <a:p>
                      <a:pPr algn="ctr" fontAlgn="ctr"/>
                      <a:r>
                        <a:rPr lang="en-US" sz="1100" b="0" i="0" u="none" strike="noStrike">
                          <a:solidFill>
                            <a:srgbClr val="000000"/>
                          </a:solidFill>
                          <a:effectLst/>
                          <a:latin typeface="Calibri"/>
                        </a:rPr>
                        <a:t>bi_bim_bap</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34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1"/>
                  </a:ext>
                </a:extLst>
              </a:tr>
              <a:tr h="200025">
                <a:tc>
                  <a:txBody>
                    <a:bodyPr/>
                    <a:lstStyle/>
                    <a:p>
                      <a:pPr algn="ctr" fontAlgn="ctr"/>
                      <a:r>
                        <a:rPr lang="en-US" sz="1100" b="0" i="0" u="none" strike="noStrike">
                          <a:solidFill>
                            <a:srgbClr val="000000"/>
                          </a:solidFill>
                          <a:effectLst/>
                          <a:latin typeface="Calibri"/>
                        </a:rPr>
                        <a:t>place_champaign_urbana</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34</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2"/>
                  </a:ext>
                </a:extLst>
              </a:tr>
              <a:tr h="200025">
                <a:tc>
                  <a:txBody>
                    <a:bodyPr/>
                    <a:lstStyle/>
                    <a:p>
                      <a:pPr algn="ctr" fontAlgn="ctr"/>
                      <a:r>
                        <a:rPr lang="en-US" sz="1100" b="0" i="0" u="none" strike="noStrike">
                          <a:solidFill>
                            <a:srgbClr val="000000"/>
                          </a:solidFill>
                          <a:effectLst/>
                          <a:latin typeface="Calibri"/>
                        </a:rPr>
                        <a:t>great_beer_selection</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32</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3"/>
                  </a:ext>
                </a:extLst>
              </a:tr>
              <a:tr h="200025">
                <a:tc>
                  <a:txBody>
                    <a:bodyPr/>
                    <a:lstStyle/>
                    <a:p>
                      <a:pPr algn="ctr" fontAlgn="ctr"/>
                      <a:r>
                        <a:rPr lang="en-US" sz="1100" b="0" i="0" u="none" strike="noStrike">
                          <a:solidFill>
                            <a:srgbClr val="000000"/>
                          </a:solidFill>
                          <a:effectLst/>
                          <a:latin typeface="Calibri"/>
                        </a:rPr>
                        <a:t>restaurant_champaign_urbana</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30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4"/>
                  </a:ext>
                </a:extLst>
              </a:tr>
              <a:tr h="200025">
                <a:tc>
                  <a:txBody>
                    <a:bodyPr/>
                    <a:lstStyle/>
                    <a:p>
                      <a:pPr algn="ctr" fontAlgn="ctr"/>
                      <a:r>
                        <a:rPr lang="en-US" sz="1100" b="0" i="0" u="none" strike="noStrike">
                          <a:solidFill>
                            <a:srgbClr val="000000"/>
                          </a:solidFill>
                          <a:effectLst/>
                          <a:latin typeface="Calibri"/>
                        </a:rPr>
                        <a:t>authentic_chinese_food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30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5"/>
                  </a:ext>
                </a:extLst>
              </a:tr>
              <a:tr h="200025">
                <a:tc>
                  <a:txBody>
                    <a:bodyPr/>
                    <a:lstStyle/>
                    <a:p>
                      <a:pPr algn="ctr" fontAlgn="ctr"/>
                      <a:r>
                        <a:rPr lang="en-US" sz="1100" b="0" i="0" u="none" strike="noStrike">
                          <a:solidFill>
                            <a:srgbClr val="000000"/>
                          </a:solidFill>
                          <a:effectLst/>
                          <a:latin typeface="Calibri"/>
                        </a:rPr>
                        <a:t>big_grove_tavern</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28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6"/>
                  </a:ext>
                </a:extLst>
              </a:tr>
              <a:tr h="200025">
                <a:tc>
                  <a:txBody>
                    <a:bodyPr/>
                    <a:lstStyle/>
                    <a:p>
                      <a:pPr algn="ctr" fontAlgn="ctr"/>
                      <a:r>
                        <a:rPr lang="en-US" sz="1100" b="0" i="0" u="none" strike="noStrike">
                          <a:solidFill>
                            <a:srgbClr val="000000"/>
                          </a:solidFill>
                          <a:effectLst/>
                          <a:latin typeface="Calibri"/>
                        </a:rPr>
                        <a:t>highly_recommend_place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27</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7"/>
                  </a:ext>
                </a:extLst>
              </a:tr>
              <a:tr h="200025">
                <a:tc>
                  <a:txBody>
                    <a:bodyPr/>
                    <a:lstStyle/>
                    <a:p>
                      <a:pPr algn="ctr" fontAlgn="ctr"/>
                      <a:r>
                        <a:rPr lang="en-US" sz="1100" b="0" i="0" u="none" strike="noStrike">
                          <a:solidFill>
                            <a:srgbClr val="000000"/>
                          </a:solidFill>
                          <a:effectLst/>
                          <a:latin typeface="Calibri"/>
                        </a:rPr>
                        <a:t>hot_sour_soup</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26</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8"/>
                  </a:ext>
                </a:extLst>
              </a:tr>
              <a:tr h="200025">
                <a:tc>
                  <a:txBody>
                    <a:bodyPr/>
                    <a:lstStyle/>
                    <a:p>
                      <a:pPr algn="ctr" fontAlgn="ctr"/>
                      <a:r>
                        <a:rPr lang="en-US" sz="1100" b="0" i="0" u="none" strike="noStrike" dirty="0" err="1">
                          <a:solidFill>
                            <a:srgbClr val="000000"/>
                          </a:solidFill>
                          <a:effectLst/>
                          <a:latin typeface="Calibri"/>
                        </a:rPr>
                        <a:t>thai_iced_tea</a:t>
                      </a:r>
                      <a:endParaRPr lang="en-US" sz="1100" b="0" i="0" u="none" strike="noStrike" dirty="0">
                        <a:solidFill>
                          <a:srgbClr val="000000"/>
                        </a:solidFill>
                        <a:effectLst/>
                        <a:latin typeface="Calibri"/>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25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9"/>
                  </a:ext>
                </a:extLst>
              </a:tr>
            </a:tbl>
          </a:graphicData>
        </a:graphic>
      </p:graphicFrame>
    </p:spTree>
    <p:extLst>
      <p:ext uri="{BB962C8B-B14F-4D97-AF65-F5344CB8AC3E}">
        <p14:creationId xmlns:p14="http://schemas.microsoft.com/office/powerpoint/2010/main" val="33183706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a:solidFill>
                  <a:srgbClr val="C8102E"/>
                </a:solidFill>
              </a:rPr>
              <a:t>Iowa State University</a:t>
            </a:r>
          </a:p>
        </p:txBody>
      </p:sp>
      <p:sp>
        <p:nvSpPr>
          <p:cNvPr id="2" name="Title 1"/>
          <p:cNvSpPr>
            <a:spLocks noGrp="1"/>
          </p:cNvSpPr>
          <p:nvPr>
            <p:ph type="title"/>
          </p:nvPr>
        </p:nvSpPr>
        <p:spPr>
          <a:xfrm>
            <a:off x="460375" y="7937"/>
            <a:ext cx="8229600" cy="601663"/>
          </a:xfrm>
        </p:spPr>
        <p:txBody>
          <a:bodyPr>
            <a:noAutofit/>
          </a:bodyPr>
          <a:lstStyle/>
          <a:p>
            <a:pPr algn="l"/>
            <a:r>
              <a:rPr lang="en-US" sz="2400" b="1" dirty="0"/>
              <a:t>Feature Extraction: LDA Topic Extraction</a:t>
            </a:r>
            <a:endParaRPr lang="en-US" sz="2400" b="1" dirty="0">
              <a:latin typeface="+mn-lt"/>
            </a:endParaRPr>
          </a:p>
        </p:txBody>
      </p:sp>
      <p:sp>
        <p:nvSpPr>
          <p:cNvPr id="3" name="Content Placeholder 2"/>
          <p:cNvSpPr>
            <a:spLocks noGrp="1"/>
          </p:cNvSpPr>
          <p:nvPr>
            <p:ph idx="1"/>
          </p:nvPr>
        </p:nvSpPr>
        <p:spPr>
          <a:xfrm>
            <a:off x="457200" y="762000"/>
            <a:ext cx="8229600" cy="5364163"/>
          </a:xfrm>
        </p:spPr>
        <p:txBody>
          <a:bodyPr>
            <a:normAutofit/>
          </a:bodyPr>
          <a:lstStyle/>
          <a:p>
            <a:r>
              <a:rPr lang="en-US" sz="2000" dirty="0"/>
              <a:t>A topic number of 50 was used for LDA topic </a:t>
            </a:r>
            <a:r>
              <a:rPr lang="en-US" sz="2000" dirty="0" smtClean="0"/>
              <a:t>modeling</a:t>
            </a:r>
          </a:p>
          <a:p>
            <a:r>
              <a:rPr lang="en-US" sz="2000" dirty="0" smtClean="0"/>
              <a:t>The five topics with highest proportion in entire corpus</a:t>
            </a:r>
            <a:endParaRPr lang="en-US" sz="2000" dirty="0" smtClean="0"/>
          </a:p>
          <a:p>
            <a:endParaRPr lang="en-US" sz="2000" dirty="0" smtClean="0"/>
          </a:p>
          <a:p>
            <a:endParaRPr lang="en-US" sz="2000" dirty="0" smtClean="0"/>
          </a:p>
          <a:p>
            <a:endParaRPr lang="en-US" sz="2000" dirty="0"/>
          </a:p>
          <a:p>
            <a:endParaRPr lang="en-US" sz="2000" dirty="0"/>
          </a:p>
          <a:p>
            <a:endParaRPr lang="en-US" sz="1400" dirty="0"/>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26</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a:solidFill>
                  <a:schemeClr val="bg1"/>
                </a:solidFill>
                <a:latin typeface="Book Antiqua" panose="02040602050305030304" pitchFamily="18" charset="0"/>
              </a:rPr>
              <a:t>Department of Statistics</a:t>
            </a: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890288538"/>
              </p:ext>
            </p:extLst>
          </p:nvPr>
        </p:nvGraphicFramePr>
        <p:xfrm>
          <a:off x="685800" y="1828800"/>
          <a:ext cx="7315201" cy="2830097"/>
        </p:xfrm>
        <a:graphic>
          <a:graphicData uri="http://schemas.openxmlformats.org/drawingml/2006/table">
            <a:tbl>
              <a:tblPr firstRow="1" firstCol="1" bandRow="1"/>
              <a:tblGrid>
                <a:gridCol w="527039">
                  <a:extLst>
                    <a:ext uri="{9D8B030D-6E8A-4147-A177-3AD203B41FA5}">
                      <a16:colId xmlns:a16="http://schemas.microsoft.com/office/drawing/2014/main" xmlns="" val="20000"/>
                    </a:ext>
                  </a:extLst>
                </a:gridCol>
                <a:gridCol w="4370476">
                  <a:extLst>
                    <a:ext uri="{9D8B030D-6E8A-4147-A177-3AD203B41FA5}">
                      <a16:colId xmlns:a16="http://schemas.microsoft.com/office/drawing/2014/main" xmlns="" val="20001"/>
                    </a:ext>
                  </a:extLst>
                </a:gridCol>
                <a:gridCol w="1111442">
                  <a:extLst>
                    <a:ext uri="{9D8B030D-6E8A-4147-A177-3AD203B41FA5}">
                      <a16:colId xmlns:a16="http://schemas.microsoft.com/office/drawing/2014/main" xmlns="" val="20002"/>
                    </a:ext>
                  </a:extLst>
                </a:gridCol>
                <a:gridCol w="1306244">
                  <a:extLst>
                    <a:ext uri="{9D8B030D-6E8A-4147-A177-3AD203B41FA5}">
                      <a16:colId xmlns:a16="http://schemas.microsoft.com/office/drawing/2014/main" xmlns="" val="20003"/>
                    </a:ext>
                  </a:extLst>
                </a:gridCol>
              </a:tblGrid>
              <a:tr h="331694">
                <a:tc>
                  <a:txBody>
                    <a:bodyPr/>
                    <a:lstStyle/>
                    <a:p>
                      <a:pPr marL="0" marR="0" algn="ctr">
                        <a:lnSpc>
                          <a:spcPct val="107000"/>
                        </a:lnSpc>
                        <a:spcBef>
                          <a:spcPts val="0"/>
                        </a:spcBef>
                        <a:spcAft>
                          <a:spcPts val="0"/>
                        </a:spcAft>
                      </a:pPr>
                      <a:r>
                        <a:rPr lang="en-US" sz="1050" dirty="0">
                          <a:solidFill>
                            <a:srgbClr val="000000"/>
                          </a:solidFill>
                          <a:effectLst/>
                          <a:latin typeface="Calibri"/>
                          <a:ea typeface="Times New Roman"/>
                          <a:cs typeface="Calibri"/>
                        </a:rPr>
                        <a:t>Index</a:t>
                      </a:r>
                      <a:endParaRPr lang="en-US" sz="1400" dirty="0">
                        <a:effectLst/>
                        <a:latin typeface="Calibri"/>
                        <a:ea typeface="等线"/>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n-US" sz="1050">
                          <a:solidFill>
                            <a:srgbClr val="000000"/>
                          </a:solidFill>
                          <a:effectLst/>
                          <a:latin typeface="Calibri"/>
                          <a:cs typeface="Times New Roman"/>
                        </a:rPr>
                        <a:t>Topic (10 most probable words out of 19175 words dictionary)</a:t>
                      </a:r>
                      <a:endParaRPr lang="en-US" sz="1400">
                        <a:effectLst/>
                        <a:latin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50" dirty="0" smtClean="0">
                          <a:solidFill>
                            <a:srgbClr val="000000"/>
                          </a:solidFill>
                          <a:effectLst/>
                          <a:latin typeface="Calibri"/>
                          <a:ea typeface="Times New Roman"/>
                          <a:cs typeface="Calibri"/>
                        </a:rPr>
                        <a:t>Proportion</a:t>
                      </a:r>
                      <a:endParaRPr lang="en-US" sz="1400" dirty="0">
                        <a:effectLst/>
                        <a:latin typeface="Calibri"/>
                        <a:ea typeface="等线"/>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50">
                          <a:solidFill>
                            <a:srgbClr val="000000"/>
                          </a:solidFill>
                          <a:effectLst/>
                          <a:latin typeface="Calibri"/>
                          <a:ea typeface="Times New Roman"/>
                          <a:cs typeface="Calibri"/>
                        </a:rPr>
                        <a:t>Manual Interpretation</a:t>
                      </a:r>
                      <a:endParaRPr lang="en-US" sz="1400">
                        <a:effectLst/>
                        <a:latin typeface="Calibri"/>
                        <a:ea typeface="等线"/>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497541">
                <a:tc>
                  <a:txBody>
                    <a:bodyPr/>
                    <a:lstStyle/>
                    <a:p>
                      <a:pPr marL="0" marR="0" algn="ctr">
                        <a:lnSpc>
                          <a:spcPct val="107000"/>
                        </a:lnSpc>
                        <a:spcBef>
                          <a:spcPts val="0"/>
                        </a:spcBef>
                        <a:spcAft>
                          <a:spcPts val="0"/>
                        </a:spcAft>
                      </a:pPr>
                      <a:r>
                        <a:rPr lang="en-US" sz="1050">
                          <a:solidFill>
                            <a:srgbClr val="000000"/>
                          </a:solidFill>
                          <a:effectLst/>
                          <a:latin typeface="Calibri"/>
                          <a:ea typeface="Times New Roman"/>
                          <a:cs typeface="Calibri"/>
                        </a:rPr>
                        <a:t>29</a:t>
                      </a:r>
                      <a:endParaRPr lang="en-US" sz="1400">
                        <a:effectLst/>
                        <a:latin typeface="Calibri"/>
                        <a:ea typeface="等线"/>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n-US" sz="1050">
                          <a:solidFill>
                            <a:srgbClr val="000000"/>
                          </a:solidFill>
                          <a:effectLst/>
                          <a:latin typeface="Calibri"/>
                          <a:cs typeface="Times New Roman"/>
                        </a:rPr>
                        <a:t>0.130*beer + 0.088*bar + 0.040*drink + 0.038*selection + 0.026*place + 0.021*good + 0.021*bartender + 0.020*game + 0.018*night + 0.018*tap</a:t>
                      </a:r>
                      <a:endParaRPr lang="en-US" sz="1400">
                        <a:effectLst/>
                        <a:latin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50">
                          <a:solidFill>
                            <a:srgbClr val="000000"/>
                          </a:solidFill>
                          <a:effectLst/>
                          <a:latin typeface="Calibri"/>
                          <a:ea typeface="Times New Roman"/>
                          <a:cs typeface="Calibri"/>
                        </a:rPr>
                        <a:t>13.9%</a:t>
                      </a:r>
                      <a:endParaRPr lang="en-US" sz="1400">
                        <a:effectLst/>
                        <a:latin typeface="Calibri"/>
                        <a:ea typeface="等线"/>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50">
                          <a:solidFill>
                            <a:srgbClr val="000000"/>
                          </a:solidFill>
                          <a:effectLst/>
                          <a:latin typeface="Calibri"/>
                          <a:ea typeface="Times New Roman"/>
                          <a:cs typeface="Calibri"/>
                        </a:rPr>
                        <a:t>Bar</a:t>
                      </a:r>
                      <a:endParaRPr lang="en-US" sz="1400">
                        <a:effectLst/>
                        <a:latin typeface="Calibri"/>
                        <a:ea typeface="等线"/>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497541">
                <a:tc>
                  <a:txBody>
                    <a:bodyPr/>
                    <a:lstStyle/>
                    <a:p>
                      <a:pPr marL="0" marR="0" algn="ctr">
                        <a:lnSpc>
                          <a:spcPct val="107000"/>
                        </a:lnSpc>
                        <a:spcBef>
                          <a:spcPts val="0"/>
                        </a:spcBef>
                        <a:spcAft>
                          <a:spcPts val="0"/>
                        </a:spcAft>
                      </a:pPr>
                      <a:r>
                        <a:rPr lang="en-US" sz="1050">
                          <a:solidFill>
                            <a:srgbClr val="000000"/>
                          </a:solidFill>
                          <a:effectLst/>
                          <a:latin typeface="Calibri"/>
                          <a:ea typeface="Times New Roman"/>
                          <a:cs typeface="Calibri"/>
                        </a:rPr>
                        <a:t>11</a:t>
                      </a:r>
                      <a:endParaRPr lang="en-US" sz="1400">
                        <a:effectLst/>
                        <a:latin typeface="Calibri"/>
                        <a:ea typeface="等线"/>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n-US" sz="1050">
                          <a:solidFill>
                            <a:srgbClr val="000000"/>
                          </a:solidFill>
                          <a:effectLst/>
                          <a:latin typeface="Calibri"/>
                          <a:cs typeface="Times New Roman"/>
                        </a:rPr>
                        <a:t>0.033*italian + 0.014*walking + 0.013*chili + 0.011*turkey + 0.010*fault + 0.010*husband + 0.010*7 + 0.009*lunch + 0.009*pasta + 0.009*opted</a:t>
                      </a:r>
                      <a:endParaRPr lang="en-US" sz="1400">
                        <a:effectLst/>
                        <a:latin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50">
                          <a:solidFill>
                            <a:srgbClr val="000000"/>
                          </a:solidFill>
                          <a:effectLst/>
                          <a:latin typeface="Calibri"/>
                          <a:ea typeface="Times New Roman"/>
                          <a:cs typeface="Calibri"/>
                        </a:rPr>
                        <a:t>12.1%</a:t>
                      </a:r>
                      <a:endParaRPr lang="en-US" sz="1400">
                        <a:effectLst/>
                        <a:latin typeface="Calibri"/>
                        <a:ea typeface="等线"/>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50">
                          <a:solidFill>
                            <a:srgbClr val="000000"/>
                          </a:solidFill>
                          <a:effectLst/>
                          <a:latin typeface="Calibri"/>
                          <a:ea typeface="Times New Roman"/>
                          <a:cs typeface="Calibri"/>
                        </a:rPr>
                        <a:t>Food-Chili</a:t>
                      </a:r>
                      <a:endParaRPr lang="en-US" sz="1400">
                        <a:effectLst/>
                        <a:latin typeface="Calibri"/>
                        <a:ea typeface="等线"/>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497541">
                <a:tc>
                  <a:txBody>
                    <a:bodyPr/>
                    <a:lstStyle/>
                    <a:p>
                      <a:pPr marL="0" marR="0" algn="ctr">
                        <a:lnSpc>
                          <a:spcPct val="107000"/>
                        </a:lnSpc>
                        <a:spcBef>
                          <a:spcPts val="0"/>
                        </a:spcBef>
                        <a:spcAft>
                          <a:spcPts val="0"/>
                        </a:spcAft>
                      </a:pPr>
                      <a:r>
                        <a:rPr lang="en-US" sz="1050">
                          <a:solidFill>
                            <a:srgbClr val="000000"/>
                          </a:solidFill>
                          <a:effectLst/>
                          <a:latin typeface="Calibri"/>
                          <a:ea typeface="Times New Roman"/>
                          <a:cs typeface="Calibri"/>
                        </a:rPr>
                        <a:t>39</a:t>
                      </a:r>
                      <a:endParaRPr lang="en-US" sz="1400">
                        <a:effectLst/>
                        <a:latin typeface="Calibri"/>
                        <a:ea typeface="等线"/>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n-US" sz="1050">
                          <a:solidFill>
                            <a:srgbClr val="000000"/>
                          </a:solidFill>
                          <a:effectLst/>
                          <a:latin typeface="Calibri"/>
                          <a:cs typeface="Times New Roman"/>
                        </a:rPr>
                        <a:t>0.045*place + 0.038*nice + 0.024*table + 0.023*seating + 0.022*good + 0.018*great + 0.018*staff + 0.017*area + 0.016*spot + 0.015*sit</a:t>
                      </a:r>
                      <a:endParaRPr lang="en-US" sz="1400">
                        <a:effectLst/>
                        <a:latin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50">
                          <a:solidFill>
                            <a:srgbClr val="000000"/>
                          </a:solidFill>
                          <a:effectLst/>
                          <a:latin typeface="Calibri"/>
                          <a:ea typeface="Times New Roman"/>
                          <a:cs typeface="Calibri"/>
                        </a:rPr>
                        <a:t>13.1%</a:t>
                      </a:r>
                      <a:endParaRPr lang="en-US" sz="1400">
                        <a:effectLst/>
                        <a:latin typeface="Calibri"/>
                        <a:ea typeface="等线"/>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50">
                          <a:solidFill>
                            <a:srgbClr val="000000"/>
                          </a:solidFill>
                          <a:effectLst/>
                          <a:latin typeface="Calibri"/>
                          <a:ea typeface="Times New Roman"/>
                          <a:cs typeface="Calibri"/>
                        </a:rPr>
                        <a:t>Service</a:t>
                      </a:r>
                      <a:endParaRPr lang="en-US" sz="1400">
                        <a:effectLst/>
                        <a:latin typeface="Calibri"/>
                        <a:ea typeface="等线"/>
                        <a:cs typeface="Times New Roman"/>
                      </a:endParaRPr>
                    </a:p>
                    <a:p>
                      <a:pPr marL="0" marR="0" algn="ctr">
                        <a:lnSpc>
                          <a:spcPct val="107000"/>
                        </a:lnSpc>
                        <a:spcBef>
                          <a:spcPts val="0"/>
                        </a:spcBef>
                        <a:spcAft>
                          <a:spcPts val="0"/>
                        </a:spcAft>
                      </a:pPr>
                      <a:r>
                        <a:rPr lang="en-US" sz="1050">
                          <a:solidFill>
                            <a:srgbClr val="000000"/>
                          </a:solidFill>
                          <a:effectLst/>
                          <a:latin typeface="Calibri"/>
                          <a:ea typeface="Times New Roman"/>
                          <a:cs typeface="Calibri"/>
                        </a:rPr>
                        <a:t>(Seating)</a:t>
                      </a:r>
                      <a:endParaRPr lang="en-US" sz="1400">
                        <a:effectLst/>
                        <a:latin typeface="Calibri"/>
                        <a:ea typeface="等线"/>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497541">
                <a:tc>
                  <a:txBody>
                    <a:bodyPr/>
                    <a:lstStyle/>
                    <a:p>
                      <a:pPr marL="0" marR="0" algn="ctr">
                        <a:lnSpc>
                          <a:spcPct val="107000"/>
                        </a:lnSpc>
                        <a:spcBef>
                          <a:spcPts val="0"/>
                        </a:spcBef>
                        <a:spcAft>
                          <a:spcPts val="0"/>
                        </a:spcAft>
                      </a:pPr>
                      <a:r>
                        <a:rPr lang="en-US" sz="1050">
                          <a:solidFill>
                            <a:srgbClr val="000000"/>
                          </a:solidFill>
                          <a:effectLst/>
                          <a:latin typeface="Calibri"/>
                          <a:ea typeface="Times New Roman"/>
                          <a:cs typeface="Calibri"/>
                        </a:rPr>
                        <a:t>31</a:t>
                      </a:r>
                      <a:endParaRPr lang="en-US" sz="1400">
                        <a:effectLst/>
                        <a:latin typeface="Calibri"/>
                        <a:ea typeface="等线"/>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n-US" sz="1050">
                          <a:solidFill>
                            <a:srgbClr val="000000"/>
                          </a:solidFill>
                          <a:effectLst/>
                          <a:latin typeface="Calibri"/>
                          <a:cs typeface="Times New Roman"/>
                        </a:rPr>
                        <a:t>0.031*table + 0.024*time + 0.024*waitress + 0.022*asked + 0.021*food + 0.019*server + 0.018*didn + 0.018*service + 0.017*drink + 0.015*ordered'</a:t>
                      </a:r>
                      <a:endParaRPr lang="en-US" sz="1400">
                        <a:effectLst/>
                        <a:latin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50">
                          <a:solidFill>
                            <a:srgbClr val="000000"/>
                          </a:solidFill>
                          <a:effectLst/>
                          <a:latin typeface="Calibri"/>
                          <a:ea typeface="Times New Roman"/>
                          <a:cs typeface="Calibri"/>
                        </a:rPr>
                        <a:t>11.3%</a:t>
                      </a:r>
                      <a:endParaRPr lang="en-US" sz="1400">
                        <a:effectLst/>
                        <a:latin typeface="Calibri"/>
                        <a:ea typeface="等线"/>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14300" algn="ctr">
                        <a:lnSpc>
                          <a:spcPct val="107000"/>
                        </a:lnSpc>
                        <a:spcBef>
                          <a:spcPts val="0"/>
                        </a:spcBef>
                        <a:spcAft>
                          <a:spcPts val="0"/>
                        </a:spcAft>
                      </a:pPr>
                      <a:r>
                        <a:rPr lang="en-US" sz="1050" dirty="0">
                          <a:solidFill>
                            <a:srgbClr val="000000"/>
                          </a:solidFill>
                          <a:effectLst/>
                          <a:latin typeface="Calibri"/>
                          <a:ea typeface="Times New Roman"/>
                          <a:cs typeface="Calibri"/>
                        </a:rPr>
                        <a:t>Service</a:t>
                      </a:r>
                      <a:endParaRPr lang="en-US" sz="1400" dirty="0">
                        <a:effectLst/>
                        <a:latin typeface="Calibri"/>
                        <a:ea typeface="等线"/>
                        <a:cs typeface="Times New Roman"/>
                      </a:endParaRPr>
                    </a:p>
                    <a:p>
                      <a:pPr marL="0" marR="114300" algn="ctr">
                        <a:lnSpc>
                          <a:spcPct val="107000"/>
                        </a:lnSpc>
                        <a:spcBef>
                          <a:spcPts val="0"/>
                        </a:spcBef>
                        <a:spcAft>
                          <a:spcPts val="0"/>
                        </a:spcAft>
                      </a:pPr>
                      <a:r>
                        <a:rPr lang="en-US" sz="1050" dirty="0">
                          <a:solidFill>
                            <a:srgbClr val="000000"/>
                          </a:solidFill>
                          <a:effectLst/>
                          <a:latin typeface="Calibri"/>
                          <a:ea typeface="Times New Roman"/>
                          <a:cs typeface="Calibri"/>
                        </a:rPr>
                        <a:t> (waiting)</a:t>
                      </a:r>
                      <a:endParaRPr lang="en-US" sz="1400" dirty="0">
                        <a:effectLst/>
                        <a:latin typeface="Calibri"/>
                        <a:ea typeface="等线"/>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497541">
                <a:tc>
                  <a:txBody>
                    <a:bodyPr/>
                    <a:lstStyle/>
                    <a:p>
                      <a:pPr marL="0" marR="0" algn="ctr">
                        <a:lnSpc>
                          <a:spcPct val="107000"/>
                        </a:lnSpc>
                        <a:spcBef>
                          <a:spcPts val="0"/>
                        </a:spcBef>
                        <a:spcAft>
                          <a:spcPts val="0"/>
                        </a:spcAft>
                      </a:pPr>
                      <a:r>
                        <a:rPr lang="en-US" sz="1050" dirty="0">
                          <a:solidFill>
                            <a:srgbClr val="000000"/>
                          </a:solidFill>
                          <a:effectLst/>
                          <a:latin typeface="Calibri"/>
                          <a:ea typeface="Times New Roman"/>
                          <a:cs typeface="Calibri"/>
                        </a:rPr>
                        <a:t>45</a:t>
                      </a:r>
                      <a:endParaRPr lang="en-US" sz="1400" dirty="0">
                        <a:effectLst/>
                        <a:latin typeface="Calibri"/>
                        <a:ea typeface="等线"/>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n-US" sz="1050" dirty="0">
                          <a:solidFill>
                            <a:srgbClr val="000000"/>
                          </a:solidFill>
                          <a:effectLst/>
                          <a:latin typeface="Calibri"/>
                          <a:cs typeface="Times New Roman"/>
                        </a:rPr>
                        <a:t>0.066*cheese + 0.049*salad + 0.034*bread + 0.028*good + 0.024*sandwich + 0.018*tomato + 0.016*onion + 0.015*soup + 0.015*chicken + 0.013*lunch</a:t>
                      </a:r>
                      <a:endParaRPr lang="en-US" sz="1400" dirty="0">
                        <a:effectLst/>
                        <a:latin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50">
                          <a:solidFill>
                            <a:srgbClr val="000000"/>
                          </a:solidFill>
                          <a:effectLst/>
                          <a:latin typeface="Calibri"/>
                          <a:ea typeface="Times New Roman"/>
                          <a:cs typeface="Calibri"/>
                        </a:rPr>
                        <a:t>9.8%</a:t>
                      </a:r>
                      <a:endParaRPr lang="en-US" sz="1400">
                        <a:effectLst/>
                        <a:latin typeface="Calibri"/>
                        <a:ea typeface="等线"/>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50" dirty="0">
                          <a:solidFill>
                            <a:srgbClr val="000000"/>
                          </a:solidFill>
                          <a:effectLst/>
                          <a:latin typeface="Calibri"/>
                          <a:ea typeface="Times New Roman"/>
                          <a:cs typeface="Calibri"/>
                        </a:rPr>
                        <a:t>Food-cheese</a:t>
                      </a:r>
                      <a:endParaRPr lang="en-US" sz="1400" dirty="0">
                        <a:effectLst/>
                        <a:latin typeface="Calibri"/>
                        <a:ea typeface="等线"/>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762323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a:solidFill>
                  <a:srgbClr val="C8102E"/>
                </a:solidFill>
              </a:rPr>
              <a:t>Iowa State University</a:t>
            </a:r>
          </a:p>
        </p:txBody>
      </p:sp>
      <p:sp>
        <p:nvSpPr>
          <p:cNvPr id="2" name="Title 1"/>
          <p:cNvSpPr>
            <a:spLocks noGrp="1"/>
          </p:cNvSpPr>
          <p:nvPr>
            <p:ph type="title"/>
          </p:nvPr>
        </p:nvSpPr>
        <p:spPr>
          <a:xfrm>
            <a:off x="457200" y="76200"/>
            <a:ext cx="8229600" cy="792162"/>
          </a:xfrm>
        </p:spPr>
        <p:txBody>
          <a:bodyPr>
            <a:noAutofit/>
          </a:bodyPr>
          <a:lstStyle/>
          <a:p>
            <a:pPr algn="l"/>
            <a:r>
              <a:rPr lang="en-US" sz="2400" b="1" dirty="0"/>
              <a:t>Feature Extraction: Sentimental </a:t>
            </a:r>
            <a:r>
              <a:rPr lang="en-US" sz="2400" b="1" dirty="0" smtClean="0"/>
              <a:t>polarity</a:t>
            </a:r>
            <a:endParaRPr lang="en-US" sz="2400" dirty="0">
              <a:latin typeface="+mn-lt"/>
            </a:endParaRPr>
          </a:p>
        </p:txBody>
      </p:sp>
      <p:sp>
        <p:nvSpPr>
          <p:cNvPr id="3" name="Content Placeholder 2"/>
          <p:cNvSpPr>
            <a:spLocks noGrp="1"/>
          </p:cNvSpPr>
          <p:nvPr>
            <p:ph idx="1"/>
          </p:nvPr>
        </p:nvSpPr>
        <p:spPr>
          <a:xfrm>
            <a:off x="457200" y="762000"/>
            <a:ext cx="8229600" cy="5364163"/>
          </a:xfrm>
        </p:spPr>
        <p:txBody>
          <a:bodyPr>
            <a:normAutofit/>
          </a:bodyPr>
          <a:lstStyle/>
          <a:p>
            <a:r>
              <a:rPr lang="en-US" sz="1800" dirty="0"/>
              <a:t>Sentimental polarity of customers was evaluated based on a [-1,1] scale; where -1 represent absolute negative, 0 as neutral and 1 means positive. </a:t>
            </a:r>
          </a:p>
          <a:p>
            <a:r>
              <a:rPr lang="en-US" sz="1800" dirty="0"/>
              <a:t>The polarity score of each sentence was derived using VADER approach. </a:t>
            </a:r>
          </a:p>
          <a:p>
            <a:r>
              <a:rPr lang="en-US" sz="1800" dirty="0"/>
              <a:t>The polarity score of each review is derived by averaging of polarity scores of sentences</a:t>
            </a: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27</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a:solidFill>
                  <a:schemeClr val="bg1"/>
                </a:solidFill>
                <a:latin typeface="Book Antiqua" panose="02040602050305030304" pitchFamily="18" charset="0"/>
              </a:rPr>
              <a:t>Department of Statistics</a:t>
            </a: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descr="D:\002.Learning\003.Python_Project\Yelp_Text_Mining\Models\IL_Topic_Models\Histogram of Polarity Score.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78657" y="3276600"/>
            <a:ext cx="4343400" cy="2590800"/>
          </a:xfrm>
          <a:prstGeom prst="rect">
            <a:avLst/>
          </a:prstGeom>
          <a:noFill/>
          <a:ln>
            <a:noFill/>
          </a:ln>
        </p:spPr>
      </p:pic>
      <p:sp>
        <p:nvSpPr>
          <p:cNvPr id="6" name="Rectangle 5"/>
          <p:cNvSpPr/>
          <p:nvPr/>
        </p:nvSpPr>
        <p:spPr>
          <a:xfrm>
            <a:off x="2057400" y="2754868"/>
            <a:ext cx="5712843" cy="369332"/>
          </a:xfrm>
          <a:prstGeom prst="rect">
            <a:avLst/>
          </a:prstGeom>
        </p:spPr>
        <p:txBody>
          <a:bodyPr wrap="square">
            <a:spAutoFit/>
          </a:bodyPr>
          <a:lstStyle/>
          <a:p>
            <a:r>
              <a:rPr lang="en-US" dirty="0"/>
              <a:t>Distributions of derived sentiment </a:t>
            </a:r>
            <a:r>
              <a:rPr lang="en-US" dirty="0" smtClean="0"/>
              <a:t>polarity scores</a:t>
            </a:r>
            <a:endParaRPr lang="en-US" dirty="0"/>
          </a:p>
        </p:txBody>
      </p:sp>
    </p:spTree>
    <p:extLst>
      <p:ext uri="{BB962C8B-B14F-4D97-AF65-F5344CB8AC3E}">
        <p14:creationId xmlns:p14="http://schemas.microsoft.com/office/powerpoint/2010/main" val="21506875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a:solidFill>
                  <a:srgbClr val="C8102E"/>
                </a:solidFill>
              </a:rPr>
              <a:t>Iowa State University</a:t>
            </a:r>
          </a:p>
        </p:txBody>
      </p:sp>
      <p:sp>
        <p:nvSpPr>
          <p:cNvPr id="2" name="Title 1"/>
          <p:cNvSpPr>
            <a:spLocks noGrp="1"/>
          </p:cNvSpPr>
          <p:nvPr>
            <p:ph type="title"/>
          </p:nvPr>
        </p:nvSpPr>
        <p:spPr>
          <a:xfrm>
            <a:off x="460375" y="38878"/>
            <a:ext cx="8229600" cy="792162"/>
          </a:xfrm>
        </p:spPr>
        <p:txBody>
          <a:bodyPr>
            <a:noAutofit/>
          </a:bodyPr>
          <a:lstStyle/>
          <a:p>
            <a:pPr algn="just"/>
            <a:r>
              <a:rPr lang="en-US" sz="2400" b="1" dirty="0"/>
              <a:t>Predictive </a:t>
            </a:r>
            <a:r>
              <a:rPr lang="en-US" sz="2400" b="1" dirty="0" smtClean="0"/>
              <a:t>Analysis for review rating</a:t>
            </a:r>
            <a:endParaRPr lang="en-US" sz="2400" b="1" dirty="0">
              <a:latin typeface="+mn-lt"/>
            </a:endParaRPr>
          </a:p>
        </p:txBody>
      </p:sp>
      <p:sp>
        <p:nvSpPr>
          <p:cNvPr id="3" name="Content Placeholder 2"/>
          <p:cNvSpPr>
            <a:spLocks noGrp="1"/>
          </p:cNvSpPr>
          <p:nvPr>
            <p:ph idx="1"/>
          </p:nvPr>
        </p:nvSpPr>
        <p:spPr>
          <a:xfrm>
            <a:off x="457200" y="884237"/>
            <a:ext cx="8229600" cy="5364163"/>
          </a:xfrm>
        </p:spPr>
        <p:txBody>
          <a:bodyPr>
            <a:noAutofit/>
          </a:bodyPr>
          <a:lstStyle/>
          <a:p>
            <a:pPr algn="just"/>
            <a:r>
              <a:rPr lang="en-US" sz="1800" dirty="0"/>
              <a:t>Review ratings in a range of 1 to 5 can be considered either numerical or categorical, as there is no distinct difference when a 1 star review is misclassified as a 2, while it is a terrible error if it is labeled as 5.  Both approaches were implemented and compared. </a:t>
            </a:r>
          </a:p>
          <a:p>
            <a:pPr algn="just"/>
            <a:endParaRPr lang="en-US" sz="1800" dirty="0"/>
          </a:p>
          <a:p>
            <a:pPr algn="just"/>
            <a:r>
              <a:rPr lang="en-US" sz="1800" dirty="0"/>
              <a:t>According to methodology of Net Promoter Score(NPS), an industrial system for measuring customer experience, Ratings 1 to 3 were relabeled as ‘detractor’, 4 as ‘indifference’ and 5 as ‘promoter’ for building the classification models </a:t>
            </a:r>
          </a:p>
          <a:p>
            <a:pPr marL="0" indent="0" algn="just">
              <a:buNone/>
            </a:pPr>
            <a:endParaRPr lang="en-US" sz="1800" dirty="0"/>
          </a:p>
          <a:p>
            <a:pPr algn="just"/>
            <a:r>
              <a:rPr lang="en-US" sz="1800" dirty="0"/>
              <a:t>Explanatory </a:t>
            </a:r>
            <a:r>
              <a:rPr lang="en-US" sz="1800" dirty="0" smtClean="0"/>
              <a:t>Variables to predict the rating of one review</a:t>
            </a:r>
            <a:endParaRPr lang="en-US" sz="1800" dirty="0"/>
          </a:p>
          <a:p>
            <a:pPr lvl="1" algn="just"/>
            <a:r>
              <a:rPr lang="en-US" sz="1800" dirty="0"/>
              <a:t>sentimental polarity scores</a:t>
            </a:r>
          </a:p>
          <a:p>
            <a:pPr lvl="1" algn="just"/>
            <a:r>
              <a:rPr lang="en-US" sz="1800" dirty="0"/>
              <a:t>length of review</a:t>
            </a:r>
          </a:p>
          <a:p>
            <a:pPr lvl="1" algn="just"/>
            <a:r>
              <a:rPr lang="en-US" sz="1800" dirty="0"/>
              <a:t>600 most frequent bigram and trigram phrases</a:t>
            </a:r>
          </a:p>
          <a:p>
            <a:pPr lvl="1" algn="just"/>
            <a:r>
              <a:rPr lang="en-US" sz="1800" dirty="0"/>
              <a:t>the proportion for each of the 50 topics evaluated by LDA model</a:t>
            </a:r>
          </a:p>
          <a:p>
            <a:pPr lvl="1" algn="just"/>
            <a:r>
              <a:rPr lang="en-US" sz="1800" dirty="0"/>
              <a:t>Totally 652 attributes were used as explanatory variables. </a:t>
            </a: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28</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a:solidFill>
                  <a:schemeClr val="bg1"/>
                </a:solidFill>
                <a:latin typeface="Book Antiqua" panose="02040602050305030304" pitchFamily="18" charset="0"/>
              </a:rPr>
              <a:t>Department of Statistics</a:t>
            </a: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506875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a:solidFill>
                  <a:srgbClr val="C8102E"/>
                </a:solidFill>
              </a:rPr>
              <a:t>Iowa State University</a:t>
            </a:r>
          </a:p>
        </p:txBody>
      </p:sp>
      <p:sp>
        <p:nvSpPr>
          <p:cNvPr id="2" name="Title 1"/>
          <p:cNvSpPr>
            <a:spLocks noGrp="1"/>
          </p:cNvSpPr>
          <p:nvPr>
            <p:ph type="title"/>
          </p:nvPr>
        </p:nvSpPr>
        <p:spPr>
          <a:xfrm>
            <a:off x="457200" y="160338"/>
            <a:ext cx="8229600" cy="792162"/>
          </a:xfrm>
        </p:spPr>
        <p:txBody>
          <a:bodyPr>
            <a:noAutofit/>
          </a:bodyPr>
          <a:lstStyle/>
          <a:p>
            <a:pPr algn="l"/>
            <a:r>
              <a:rPr lang="en-US" sz="2400" b="1" dirty="0"/>
              <a:t>Predictive Analysis: Regression</a:t>
            </a:r>
            <a:endParaRPr lang="en-US" sz="2400" dirty="0">
              <a:latin typeface="+mn-lt"/>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90600"/>
                <a:ext cx="8229600" cy="5135563"/>
              </a:xfrm>
            </p:spPr>
            <p:txBody>
              <a:bodyPr>
                <a:normAutofit/>
              </a:bodyPr>
              <a:lstStyle/>
              <a:p>
                <a:r>
                  <a:rPr lang="en-US" sz="1800" dirty="0"/>
                  <a:t>Performance was evaluated by 5 folder cross validation in term of R-squared, calculated on the hold out data</a:t>
                </a:r>
              </a:p>
              <a:p>
                <a:endParaRPr lang="en-US" sz="1800" dirty="0"/>
              </a:p>
              <a:p>
                <a:endParaRPr lang="en-US" sz="1800" dirty="0"/>
              </a:p>
              <a:p>
                <a:endParaRPr lang="en-US" sz="1800" dirty="0"/>
              </a:p>
              <a:p>
                <a14:m>
                  <m:oMath xmlns:m="http://schemas.openxmlformats.org/officeDocument/2006/math">
                    <m:sSup>
                      <m:sSupPr>
                        <m:ctrlPr>
                          <a:rPr lang="en-US" sz="1800" i="1">
                            <a:latin typeface="Cambria Math"/>
                          </a:rPr>
                        </m:ctrlPr>
                      </m:sSupPr>
                      <m:e>
                        <m:r>
                          <a:rPr lang="en-US" sz="1800" i="1">
                            <a:latin typeface="Cambria Math"/>
                          </a:rPr>
                          <m:t>𝑅</m:t>
                        </m:r>
                      </m:e>
                      <m:sup>
                        <m:r>
                          <a:rPr lang="en-US" sz="1800" i="1">
                            <a:latin typeface="Cambria Math"/>
                          </a:rPr>
                          <m:t>2</m:t>
                        </m:r>
                      </m:sup>
                    </m:sSup>
                  </m:oMath>
                </a14:m>
                <a:r>
                  <a:rPr lang="en-US" sz="1800" dirty="0"/>
                  <a:t> calculated on the hold out data, can be negative when the performance of model built on the training dataset is so poor that the mean of test data actually provides a better fit than the predicted values.</a:t>
                </a:r>
              </a:p>
              <a:p>
                <a:endParaRPr lang="en-US" sz="1800" dirty="0"/>
              </a:p>
              <a:p>
                <a:r>
                  <a:rPr lang="en-US" sz="1800" dirty="0"/>
                  <a:t>Linear regression, lasso, support vector machine, and random forest methods were used to build the regression models.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90600"/>
                <a:ext cx="8229600" cy="5135563"/>
              </a:xfrm>
              <a:blipFill rotWithShape="1">
                <a:blip r:embed="rId3"/>
                <a:stretch>
                  <a:fillRect l="-444" t="-594"/>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29</a:t>
            </a:fld>
            <a:endParaRPr lang="en-US" dirty="0">
              <a:solidFill>
                <a:schemeClr val="bg1"/>
              </a:solidFill>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a:solidFill>
                  <a:schemeClr val="bg1"/>
                </a:solidFill>
                <a:latin typeface="Book Antiqua" panose="02040602050305030304" pitchFamily="18" charset="0"/>
              </a:rPr>
              <a:t>Department of Statistics</a:t>
            </a: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6" name="Rectangle 5"/>
              <p:cNvSpPr/>
              <p:nvPr/>
            </p:nvSpPr>
            <p:spPr>
              <a:xfrm>
                <a:off x="2667000" y="1676400"/>
                <a:ext cx="3348674" cy="82195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a:latin typeface="Cambria Math"/>
                            </a:rPr>
                          </m:ctrlPr>
                        </m:sSupPr>
                        <m:e>
                          <m:r>
                            <a:rPr lang="en-US" i="1">
                              <a:latin typeface="Cambria Math"/>
                            </a:rPr>
                            <m:t>𝑅</m:t>
                          </m:r>
                        </m:e>
                        <m:sup>
                          <m:r>
                            <a:rPr lang="en-US" i="1">
                              <a:latin typeface="Cambria Math"/>
                            </a:rPr>
                            <m:t>2</m:t>
                          </m:r>
                        </m:sup>
                      </m:sSup>
                      <m:r>
                        <a:rPr lang="en-US" i="1">
                          <a:latin typeface="Cambria Math"/>
                        </a:rPr>
                        <m:t>=1−</m:t>
                      </m:r>
                      <m:f>
                        <m:fPr>
                          <m:ctrlPr>
                            <a:rPr lang="en-US" i="1">
                              <a:latin typeface="Cambria Math"/>
                            </a:rPr>
                          </m:ctrlPr>
                        </m:fPr>
                        <m:num>
                          <m:sSub>
                            <m:sSubPr>
                              <m:ctrlPr>
                                <a:rPr lang="en-US" i="1">
                                  <a:latin typeface="Cambria Math"/>
                                </a:rPr>
                              </m:ctrlPr>
                            </m:sSubPr>
                            <m:e>
                              <m:r>
                                <a:rPr lang="en-US" i="1">
                                  <a:latin typeface="Cambria Math"/>
                                </a:rPr>
                                <m:t>𝑆𝑆</m:t>
                              </m:r>
                            </m:e>
                            <m:sub>
                              <m:r>
                                <a:rPr lang="en-US" i="1">
                                  <a:latin typeface="Cambria Math"/>
                                </a:rPr>
                                <m:t>𝑟𝑒𝑠</m:t>
                              </m:r>
                            </m:sub>
                          </m:sSub>
                        </m:num>
                        <m:den>
                          <m:sSub>
                            <m:sSubPr>
                              <m:ctrlPr>
                                <a:rPr lang="en-US" i="1">
                                  <a:latin typeface="Cambria Math"/>
                                </a:rPr>
                              </m:ctrlPr>
                            </m:sSubPr>
                            <m:e>
                              <m:r>
                                <a:rPr lang="en-US" i="1">
                                  <a:latin typeface="Cambria Math"/>
                                </a:rPr>
                                <m:t>𝑆𝑆</m:t>
                              </m:r>
                            </m:e>
                            <m:sub>
                              <m:r>
                                <a:rPr lang="en-US" i="1">
                                  <a:latin typeface="Cambria Math"/>
                                </a:rPr>
                                <m:t>𝑡𝑜𝑡</m:t>
                              </m:r>
                            </m:sub>
                          </m:sSub>
                        </m:den>
                      </m:f>
                      <m:r>
                        <a:rPr lang="en-US" i="1">
                          <a:latin typeface="Cambria Math"/>
                        </a:rPr>
                        <m:t>=1−</m:t>
                      </m:r>
                      <m:f>
                        <m:fPr>
                          <m:ctrlPr>
                            <a:rPr lang="en-US" i="1">
                              <a:latin typeface="Cambria Math"/>
                            </a:rPr>
                          </m:ctrlPr>
                        </m:fPr>
                        <m:num>
                          <m:sSup>
                            <m:sSupPr>
                              <m:ctrlPr>
                                <a:rPr lang="en-US" i="1">
                                  <a:latin typeface="Cambria Math"/>
                                </a:rPr>
                              </m:ctrlPr>
                            </m:sSupPr>
                            <m:e>
                              <m:r>
                                <a:rPr lang="en-US" i="1">
                                  <a:latin typeface="Cambria Math"/>
                                </a:rPr>
                                <m:t>(</m:t>
                              </m:r>
                              <m:sSub>
                                <m:sSubPr>
                                  <m:ctrlPr>
                                    <a:rPr lang="en-US" i="1">
                                      <a:latin typeface="Cambria Math"/>
                                    </a:rPr>
                                  </m:ctrlPr>
                                </m:sSubPr>
                                <m:e>
                                  <m:r>
                                    <a:rPr lang="en-US" i="1">
                                      <a:latin typeface="Cambria Math"/>
                                    </a:rPr>
                                    <m:t>𝑦</m:t>
                                  </m:r>
                                </m:e>
                                <m:sub>
                                  <m:r>
                                    <a:rPr lang="en-US" i="1">
                                      <a:latin typeface="Cambria Math"/>
                                    </a:rPr>
                                    <m:t>𝑖</m:t>
                                  </m:r>
                                </m:sub>
                              </m:sSub>
                              <m:r>
                                <a:rPr lang="en-US" i="1">
                                  <a:latin typeface="Cambria Math"/>
                                </a:rPr>
                                <m:t>−</m:t>
                              </m:r>
                              <m:acc>
                                <m:accPr>
                                  <m:chr m:val="̃"/>
                                  <m:ctrlPr>
                                    <a:rPr lang="en-US" i="1">
                                      <a:latin typeface="Cambria Math"/>
                                    </a:rPr>
                                  </m:ctrlPr>
                                </m:accPr>
                                <m:e>
                                  <m:sSub>
                                    <m:sSubPr>
                                      <m:ctrlPr>
                                        <a:rPr lang="en-US" i="1">
                                          <a:latin typeface="Cambria Math"/>
                                        </a:rPr>
                                      </m:ctrlPr>
                                    </m:sSubPr>
                                    <m:e>
                                      <m:r>
                                        <a:rPr lang="en-US" i="1">
                                          <a:latin typeface="Cambria Math"/>
                                        </a:rPr>
                                        <m:t>𝑦</m:t>
                                      </m:r>
                                    </m:e>
                                    <m:sub>
                                      <m:r>
                                        <a:rPr lang="en-US" i="1">
                                          <a:latin typeface="Cambria Math"/>
                                        </a:rPr>
                                        <m:t>𝑖</m:t>
                                      </m:r>
                                    </m:sub>
                                  </m:sSub>
                                </m:e>
                              </m:acc>
                              <m:r>
                                <a:rPr lang="en-US" i="1">
                                  <a:latin typeface="Cambria Math"/>
                                </a:rPr>
                                <m:t>)</m:t>
                              </m:r>
                            </m:e>
                            <m:sup>
                              <m:r>
                                <a:rPr lang="en-US" i="1">
                                  <a:latin typeface="Cambria Math"/>
                                </a:rPr>
                                <m:t>2</m:t>
                              </m:r>
                            </m:sup>
                          </m:sSup>
                        </m:num>
                        <m:den>
                          <m:sSup>
                            <m:sSupPr>
                              <m:ctrlPr>
                                <a:rPr lang="en-US" i="1">
                                  <a:latin typeface="Cambria Math"/>
                                </a:rPr>
                              </m:ctrlPr>
                            </m:sSupPr>
                            <m:e>
                              <m:r>
                                <a:rPr lang="en-US" i="1">
                                  <a:latin typeface="Cambria Math"/>
                                </a:rPr>
                                <m:t>(</m:t>
                              </m:r>
                              <m:sSub>
                                <m:sSubPr>
                                  <m:ctrlPr>
                                    <a:rPr lang="en-US" i="1">
                                      <a:latin typeface="Cambria Math"/>
                                    </a:rPr>
                                  </m:ctrlPr>
                                </m:sSubPr>
                                <m:e>
                                  <m:r>
                                    <a:rPr lang="en-US" i="1">
                                      <a:latin typeface="Cambria Math"/>
                                    </a:rPr>
                                    <m:t>𝑦</m:t>
                                  </m:r>
                                </m:e>
                                <m:sub>
                                  <m:r>
                                    <a:rPr lang="en-US" i="1">
                                      <a:latin typeface="Cambria Math"/>
                                    </a:rPr>
                                    <m:t>𝑖</m:t>
                                  </m:r>
                                </m:sub>
                              </m:sSub>
                              <m:r>
                                <a:rPr lang="en-US" i="1">
                                  <a:latin typeface="Cambria Math"/>
                                </a:rPr>
                                <m:t>−</m:t>
                              </m:r>
                              <m:acc>
                                <m:accPr>
                                  <m:chr m:val="̅"/>
                                  <m:ctrlPr>
                                    <a:rPr lang="en-US" i="1">
                                      <a:latin typeface="Cambria Math"/>
                                    </a:rPr>
                                  </m:ctrlPr>
                                </m:accPr>
                                <m:e>
                                  <m:r>
                                    <a:rPr lang="en-US" i="1">
                                      <a:latin typeface="Cambria Math"/>
                                    </a:rPr>
                                    <m:t>𝑦</m:t>
                                  </m:r>
                                </m:e>
                              </m:acc>
                              <m:r>
                                <a:rPr lang="en-US" i="1">
                                  <a:latin typeface="Cambria Math"/>
                                </a:rPr>
                                <m:t>)</m:t>
                              </m:r>
                            </m:e>
                            <m:sup>
                              <m:r>
                                <a:rPr lang="en-US" i="1">
                                  <a:latin typeface="Cambria Math"/>
                                </a:rPr>
                                <m:t>2</m:t>
                              </m:r>
                            </m:sup>
                          </m:sSup>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2667000" y="1676400"/>
                <a:ext cx="3348674" cy="821956"/>
              </a:xfrm>
              <a:prstGeom prst="rect">
                <a:avLst/>
              </a:prstGeom>
              <a:blipFill rotWithShape="1">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506875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a:solidFill>
                  <a:srgbClr val="C8102E"/>
                </a:solidFill>
              </a:rPr>
              <a:t>Iowa State University</a:t>
            </a:r>
          </a:p>
        </p:txBody>
      </p:sp>
      <p:sp>
        <p:nvSpPr>
          <p:cNvPr id="2" name="Title 1"/>
          <p:cNvSpPr>
            <a:spLocks noGrp="1"/>
          </p:cNvSpPr>
          <p:nvPr>
            <p:ph type="title"/>
          </p:nvPr>
        </p:nvSpPr>
        <p:spPr>
          <a:xfrm>
            <a:off x="457200" y="274638"/>
            <a:ext cx="8229600" cy="792162"/>
          </a:xfrm>
        </p:spPr>
        <p:txBody>
          <a:bodyPr>
            <a:noAutofit/>
          </a:bodyPr>
          <a:lstStyle/>
          <a:p>
            <a:pPr algn="l"/>
            <a:r>
              <a:rPr lang="en-US" sz="2800" dirty="0">
                <a:latin typeface="+mn-lt"/>
              </a:rPr>
              <a:t>Table of Content</a:t>
            </a:r>
          </a:p>
        </p:txBody>
      </p:sp>
      <p:sp>
        <p:nvSpPr>
          <p:cNvPr id="3" name="Content Placeholder 2"/>
          <p:cNvSpPr>
            <a:spLocks noGrp="1"/>
          </p:cNvSpPr>
          <p:nvPr>
            <p:ph idx="1"/>
          </p:nvPr>
        </p:nvSpPr>
        <p:spPr>
          <a:xfrm>
            <a:off x="457200" y="1066800"/>
            <a:ext cx="8229600" cy="5059363"/>
          </a:xfrm>
        </p:spPr>
        <p:txBody>
          <a:bodyPr>
            <a:normAutofit/>
          </a:bodyPr>
          <a:lstStyle/>
          <a:p>
            <a:r>
              <a:rPr lang="en-US" sz="2400" dirty="0"/>
              <a:t>Introduction</a:t>
            </a:r>
          </a:p>
          <a:p>
            <a:r>
              <a:rPr lang="en-US" sz="2400" dirty="0"/>
              <a:t>Background of Text Mining</a:t>
            </a:r>
          </a:p>
          <a:p>
            <a:r>
              <a:rPr lang="en-US" sz="2400" dirty="0"/>
              <a:t>Data Description</a:t>
            </a:r>
          </a:p>
          <a:p>
            <a:r>
              <a:rPr lang="en-US" sz="2400" dirty="0"/>
              <a:t>Preprocessing</a:t>
            </a:r>
          </a:p>
          <a:p>
            <a:r>
              <a:rPr lang="en-US" sz="2400" dirty="0"/>
              <a:t>Feature Extraction</a:t>
            </a:r>
          </a:p>
          <a:p>
            <a:r>
              <a:rPr lang="en-US" sz="2400" dirty="0"/>
              <a:t>Predictive Analysis</a:t>
            </a:r>
          </a:p>
          <a:p>
            <a:r>
              <a:rPr lang="en-US" sz="2400" dirty="0"/>
              <a:t>Conclusion</a:t>
            </a: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3</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a:solidFill>
                  <a:schemeClr val="bg1"/>
                </a:solidFill>
                <a:latin typeface="Book Antiqua" panose="02040602050305030304" pitchFamily="18" charset="0"/>
              </a:rPr>
              <a:t>Department of Statistics</a:t>
            </a: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942427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a:solidFill>
                  <a:srgbClr val="C8102E"/>
                </a:solidFill>
              </a:rPr>
              <a:t>Iowa State University</a:t>
            </a:r>
          </a:p>
        </p:txBody>
      </p:sp>
      <p:sp>
        <p:nvSpPr>
          <p:cNvPr id="2" name="Title 1"/>
          <p:cNvSpPr>
            <a:spLocks noGrp="1"/>
          </p:cNvSpPr>
          <p:nvPr>
            <p:ph type="title"/>
          </p:nvPr>
        </p:nvSpPr>
        <p:spPr>
          <a:xfrm>
            <a:off x="448873" y="7937"/>
            <a:ext cx="8229600" cy="792162"/>
          </a:xfrm>
        </p:spPr>
        <p:txBody>
          <a:bodyPr>
            <a:noAutofit/>
          </a:bodyPr>
          <a:lstStyle/>
          <a:p>
            <a:pPr algn="l"/>
            <a:r>
              <a:rPr lang="en-US" sz="2400" b="1" dirty="0"/>
              <a:t>Predictive Analysis: Regression</a:t>
            </a:r>
            <a:endParaRPr lang="en-US" sz="2400" dirty="0">
              <a:latin typeface="+mn-lt"/>
            </a:endParaRPr>
          </a:p>
        </p:txBody>
      </p:sp>
      <p:sp>
        <p:nvSpPr>
          <p:cNvPr id="3" name="Content Placeholder 2"/>
          <p:cNvSpPr>
            <a:spLocks noGrp="1"/>
          </p:cNvSpPr>
          <p:nvPr>
            <p:ph idx="1"/>
          </p:nvPr>
        </p:nvSpPr>
        <p:spPr>
          <a:xfrm>
            <a:off x="457200" y="762000"/>
            <a:ext cx="8229600" cy="5364163"/>
          </a:xfrm>
        </p:spPr>
        <p:txBody>
          <a:bodyPr>
            <a:normAutofit/>
          </a:bodyPr>
          <a:lstStyle/>
          <a:p>
            <a:r>
              <a:rPr lang="en-US" sz="1800" dirty="0"/>
              <a:t>Performance comparison: Random Forest has the best performance</a:t>
            </a:r>
          </a:p>
          <a:p>
            <a:endParaRPr lang="en-US" sz="1800" dirty="0"/>
          </a:p>
          <a:p>
            <a:endParaRPr lang="en-US" sz="1800" dirty="0"/>
          </a:p>
          <a:p>
            <a:endParaRPr lang="en-US" sz="1800" dirty="0"/>
          </a:p>
          <a:p>
            <a:endParaRPr lang="en-US" sz="1800" dirty="0"/>
          </a:p>
          <a:p>
            <a:endParaRPr lang="en-US" sz="1800" dirty="0"/>
          </a:p>
          <a:p>
            <a:r>
              <a:rPr lang="en-US" sz="1800" dirty="0"/>
              <a:t>The negative R</a:t>
            </a:r>
            <a:r>
              <a:rPr lang="en-US" sz="1800" baseline="30000" dirty="0"/>
              <a:t>2 </a:t>
            </a:r>
            <a:r>
              <a:rPr lang="en-US" sz="1800" dirty="0"/>
              <a:t>indicates that linear regression and support vector machine regression show strong sign of overfitting when applied to this data</a:t>
            </a:r>
          </a:p>
          <a:p>
            <a:endParaRPr lang="en-US" sz="1800" dirty="0"/>
          </a:p>
          <a:p>
            <a:r>
              <a:rPr lang="en-US" sz="1800" dirty="0"/>
              <a:t>Variables importance from Random Forest model:</a:t>
            </a:r>
          </a:p>
          <a:p>
            <a:pPr lvl="1"/>
            <a:r>
              <a:rPr lang="en-US" sz="1400" dirty="0"/>
              <a:t>Sentimental score&gt;&gt;review length&gt; LDA topics&gt;</a:t>
            </a:r>
            <a:r>
              <a:rPr lang="en-US" sz="1400" dirty="0" err="1"/>
              <a:t>ngram</a:t>
            </a:r>
            <a:r>
              <a:rPr lang="en-US" sz="1400" dirty="0"/>
              <a:t> phrases</a:t>
            </a: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30</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a:solidFill>
                  <a:schemeClr val="bg1"/>
                </a:solidFill>
                <a:latin typeface="Book Antiqua" panose="02040602050305030304" pitchFamily="18" charset="0"/>
              </a:rPr>
              <a:t>Department of Statistics</a:t>
            </a: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2224203666"/>
              </p:ext>
            </p:extLst>
          </p:nvPr>
        </p:nvGraphicFramePr>
        <p:xfrm>
          <a:off x="1143000" y="1295400"/>
          <a:ext cx="7315198" cy="1111124"/>
        </p:xfrm>
        <a:graphic>
          <a:graphicData uri="http://schemas.openxmlformats.org/drawingml/2006/table">
            <a:tbl>
              <a:tblPr firstRow="1" firstCol="1" bandRow="1"/>
              <a:tblGrid>
                <a:gridCol w="1625600">
                  <a:extLst>
                    <a:ext uri="{9D8B030D-6E8A-4147-A177-3AD203B41FA5}">
                      <a16:colId xmlns:a16="http://schemas.microsoft.com/office/drawing/2014/main" xmlns="" val="20000"/>
                    </a:ext>
                  </a:extLst>
                </a:gridCol>
                <a:gridCol w="731520">
                  <a:extLst>
                    <a:ext uri="{9D8B030D-6E8A-4147-A177-3AD203B41FA5}">
                      <a16:colId xmlns:a16="http://schemas.microsoft.com/office/drawing/2014/main" xmlns="" val="20001"/>
                    </a:ext>
                  </a:extLst>
                </a:gridCol>
                <a:gridCol w="905479">
                  <a:extLst>
                    <a:ext uri="{9D8B030D-6E8A-4147-A177-3AD203B41FA5}">
                      <a16:colId xmlns:a16="http://schemas.microsoft.com/office/drawing/2014/main" xmlns="" val="20002"/>
                    </a:ext>
                  </a:extLst>
                </a:gridCol>
                <a:gridCol w="905479">
                  <a:extLst>
                    <a:ext uri="{9D8B030D-6E8A-4147-A177-3AD203B41FA5}">
                      <a16:colId xmlns:a16="http://schemas.microsoft.com/office/drawing/2014/main" xmlns="" val="20003"/>
                    </a:ext>
                  </a:extLst>
                </a:gridCol>
                <a:gridCol w="905479">
                  <a:extLst>
                    <a:ext uri="{9D8B030D-6E8A-4147-A177-3AD203B41FA5}">
                      <a16:colId xmlns:a16="http://schemas.microsoft.com/office/drawing/2014/main" xmlns="" val="20004"/>
                    </a:ext>
                  </a:extLst>
                </a:gridCol>
                <a:gridCol w="905479">
                  <a:extLst>
                    <a:ext uri="{9D8B030D-6E8A-4147-A177-3AD203B41FA5}">
                      <a16:colId xmlns:a16="http://schemas.microsoft.com/office/drawing/2014/main" xmlns="" val="20005"/>
                    </a:ext>
                  </a:extLst>
                </a:gridCol>
                <a:gridCol w="1336162">
                  <a:extLst>
                    <a:ext uri="{9D8B030D-6E8A-4147-A177-3AD203B41FA5}">
                      <a16:colId xmlns:a16="http://schemas.microsoft.com/office/drawing/2014/main" xmlns="" val="20006"/>
                    </a:ext>
                  </a:extLst>
                </a:gridCol>
              </a:tblGrid>
              <a:tr h="0">
                <a:tc>
                  <a:txBody>
                    <a:bodyPr/>
                    <a:lstStyle/>
                    <a:p>
                      <a:pPr marL="0" marR="0" algn="just">
                        <a:lnSpc>
                          <a:spcPct val="107000"/>
                        </a:lnSpc>
                        <a:spcBef>
                          <a:spcPts val="0"/>
                        </a:spcBef>
                        <a:spcAft>
                          <a:spcPts val="0"/>
                        </a:spcAft>
                      </a:pPr>
                      <a:r>
                        <a:rPr lang="en-US" sz="1400" dirty="0">
                          <a:effectLst/>
                          <a:latin typeface="Calibri"/>
                          <a:ea typeface="等线"/>
                          <a:cs typeface="Calibri"/>
                        </a:rPr>
                        <a:t>Model</a:t>
                      </a:r>
                      <a:endParaRPr lang="en-US" sz="1400" dirty="0">
                        <a:effectLst/>
                        <a:latin typeface="Calibri"/>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marL="0" marR="0" algn="ctr">
                        <a:lnSpc>
                          <a:spcPct val="107000"/>
                        </a:lnSpc>
                        <a:spcBef>
                          <a:spcPts val="0"/>
                        </a:spcBef>
                        <a:spcAft>
                          <a:spcPts val="0"/>
                        </a:spcAft>
                      </a:pPr>
                      <a:r>
                        <a:rPr lang="en-US" sz="1400">
                          <a:solidFill>
                            <a:srgbClr val="000000"/>
                          </a:solidFill>
                          <a:effectLst/>
                          <a:latin typeface="Calibri"/>
                          <a:ea typeface="等线"/>
                          <a:cs typeface="Calibri"/>
                        </a:rPr>
                        <a:t>5 fold Predicted R</a:t>
                      </a:r>
                      <a:r>
                        <a:rPr lang="en-US" sz="1400" baseline="30000">
                          <a:solidFill>
                            <a:srgbClr val="000000"/>
                          </a:solidFill>
                          <a:effectLst/>
                          <a:latin typeface="Calibri"/>
                          <a:ea typeface="等线"/>
                          <a:cs typeface="Calibri"/>
                        </a:rPr>
                        <a:t>2</a:t>
                      </a:r>
                      <a:endParaRPr lang="en-US" sz="1400">
                        <a:effectLst/>
                        <a:latin typeface="Calibri"/>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lnSpc>
                          <a:spcPct val="107000"/>
                        </a:lnSpc>
                        <a:spcBef>
                          <a:spcPts val="0"/>
                        </a:spcBef>
                        <a:spcAft>
                          <a:spcPts val="0"/>
                        </a:spcAft>
                      </a:pPr>
                      <a:r>
                        <a:rPr lang="en-US" sz="1400">
                          <a:solidFill>
                            <a:srgbClr val="000000"/>
                          </a:solidFill>
                          <a:effectLst/>
                          <a:latin typeface="Calibri"/>
                          <a:ea typeface="等线"/>
                          <a:cs typeface="Calibri"/>
                        </a:rPr>
                        <a:t>Average R</a:t>
                      </a:r>
                      <a:r>
                        <a:rPr lang="en-US" sz="1400" baseline="30000">
                          <a:solidFill>
                            <a:srgbClr val="000000"/>
                          </a:solidFill>
                          <a:effectLst/>
                          <a:latin typeface="Calibri"/>
                          <a:ea typeface="等线"/>
                          <a:cs typeface="Calibri"/>
                        </a:rPr>
                        <a:t>2</a:t>
                      </a:r>
                      <a:endParaRPr lang="en-US" sz="1400">
                        <a:effectLst/>
                        <a:latin typeface="Calibri"/>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159385">
                <a:tc>
                  <a:txBody>
                    <a:bodyPr/>
                    <a:lstStyle/>
                    <a:p>
                      <a:pPr marL="0" marR="0">
                        <a:lnSpc>
                          <a:spcPct val="107000"/>
                        </a:lnSpc>
                        <a:spcBef>
                          <a:spcPts val="0"/>
                        </a:spcBef>
                        <a:spcAft>
                          <a:spcPts val="0"/>
                        </a:spcAft>
                      </a:pPr>
                      <a:r>
                        <a:rPr lang="en-US" sz="1400" dirty="0">
                          <a:effectLst/>
                          <a:latin typeface="Calibri"/>
                          <a:ea typeface="等线"/>
                          <a:cs typeface="Calibri"/>
                        </a:rPr>
                        <a:t>Linear Regression</a:t>
                      </a:r>
                      <a:endParaRPr lang="en-US" sz="1400" dirty="0">
                        <a:effectLst/>
                        <a:latin typeface="Calibri"/>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dirty="0">
                          <a:solidFill>
                            <a:srgbClr val="000000"/>
                          </a:solidFill>
                          <a:effectLst/>
                          <a:latin typeface="Calibri"/>
                          <a:cs typeface="Times New Roman"/>
                        </a:rPr>
                        <a:t>0.3896</a:t>
                      </a:r>
                      <a:endParaRPr lang="en-US" sz="1400" dirty="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dirty="0">
                          <a:solidFill>
                            <a:srgbClr val="000000"/>
                          </a:solidFill>
                          <a:effectLst/>
                          <a:latin typeface="Calibri"/>
                          <a:cs typeface="Times New Roman"/>
                        </a:rPr>
                        <a:t>0.3083</a:t>
                      </a:r>
                      <a:endParaRPr lang="en-US" sz="1400" dirty="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dirty="0">
                          <a:solidFill>
                            <a:srgbClr val="000000"/>
                          </a:solidFill>
                          <a:effectLst/>
                          <a:latin typeface="Calibri"/>
                          <a:cs typeface="Times New Roman"/>
                        </a:rPr>
                        <a:t>0.3504</a:t>
                      </a:r>
                      <a:endParaRPr lang="en-US" sz="1400" dirty="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b="1" dirty="0">
                          <a:solidFill>
                            <a:srgbClr val="FF0000"/>
                          </a:solidFill>
                          <a:effectLst/>
                          <a:latin typeface="Calibri"/>
                          <a:cs typeface="Times New Roman"/>
                        </a:rPr>
                        <a:t>-6.104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dirty="0">
                          <a:solidFill>
                            <a:srgbClr val="000000"/>
                          </a:solidFill>
                          <a:effectLst/>
                          <a:latin typeface="Calibri"/>
                          <a:cs typeface="Times New Roman"/>
                        </a:rPr>
                        <a:t>0.4229</a:t>
                      </a:r>
                      <a:endParaRPr lang="en-US" sz="1400" dirty="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dirty="0">
                          <a:solidFill>
                            <a:srgbClr val="000000"/>
                          </a:solidFill>
                          <a:effectLst/>
                          <a:latin typeface="Calibri"/>
                          <a:cs typeface="Times New Roman"/>
                        </a:rPr>
                        <a:t>-0.92656</a:t>
                      </a:r>
                      <a:endParaRPr lang="en-US" sz="1400" dirty="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170815">
                <a:tc>
                  <a:txBody>
                    <a:bodyPr/>
                    <a:lstStyle/>
                    <a:p>
                      <a:pPr marL="0" marR="0">
                        <a:lnSpc>
                          <a:spcPct val="107000"/>
                        </a:lnSpc>
                        <a:spcBef>
                          <a:spcPts val="0"/>
                        </a:spcBef>
                        <a:spcAft>
                          <a:spcPts val="0"/>
                        </a:spcAft>
                      </a:pPr>
                      <a:r>
                        <a:rPr lang="en-US" sz="1400">
                          <a:effectLst/>
                          <a:latin typeface="Calibri"/>
                          <a:ea typeface="等线"/>
                          <a:cs typeface="Calibri"/>
                        </a:rPr>
                        <a:t>Lasso</a:t>
                      </a:r>
                      <a:endParaRPr lang="en-US" sz="1400">
                        <a:effectLst/>
                        <a:latin typeface="Calibri"/>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a:solidFill>
                            <a:srgbClr val="000000"/>
                          </a:solidFill>
                          <a:effectLst/>
                          <a:latin typeface="Calibri"/>
                          <a:cs typeface="Times New Roman"/>
                        </a:rPr>
                        <a:t>0.2170</a:t>
                      </a:r>
                      <a:endParaRPr lang="en-US" sz="14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a:solidFill>
                            <a:srgbClr val="000000"/>
                          </a:solidFill>
                          <a:effectLst/>
                          <a:latin typeface="Calibri"/>
                          <a:cs typeface="Times New Roman"/>
                        </a:rPr>
                        <a:t>0.2299</a:t>
                      </a:r>
                      <a:endParaRPr lang="en-US" sz="14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a:solidFill>
                            <a:srgbClr val="000000"/>
                          </a:solidFill>
                          <a:effectLst/>
                          <a:latin typeface="Calibri"/>
                          <a:cs typeface="Times New Roman"/>
                        </a:rPr>
                        <a:t>0.2151</a:t>
                      </a:r>
                      <a:endParaRPr lang="en-US" sz="14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a:solidFill>
                            <a:srgbClr val="000000"/>
                          </a:solidFill>
                          <a:effectLst/>
                          <a:latin typeface="Calibri"/>
                          <a:cs typeface="Times New Roman"/>
                        </a:rPr>
                        <a:t>0.1537</a:t>
                      </a:r>
                      <a:endParaRPr lang="en-US" sz="14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a:solidFill>
                            <a:srgbClr val="000000"/>
                          </a:solidFill>
                          <a:effectLst/>
                          <a:latin typeface="Calibri"/>
                          <a:cs typeface="Times New Roman"/>
                        </a:rPr>
                        <a:t>0.2430</a:t>
                      </a:r>
                      <a:endParaRPr lang="en-US" sz="14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a:solidFill>
                            <a:srgbClr val="000000"/>
                          </a:solidFill>
                          <a:effectLst/>
                          <a:latin typeface="Calibri"/>
                          <a:cs typeface="Times New Roman"/>
                        </a:rPr>
                        <a:t>0.21174</a:t>
                      </a:r>
                      <a:endParaRPr lang="en-US" sz="14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0">
                <a:tc>
                  <a:txBody>
                    <a:bodyPr/>
                    <a:lstStyle/>
                    <a:p>
                      <a:pPr marL="0" marR="0">
                        <a:lnSpc>
                          <a:spcPct val="107000"/>
                        </a:lnSpc>
                        <a:spcBef>
                          <a:spcPts val="0"/>
                        </a:spcBef>
                        <a:spcAft>
                          <a:spcPts val="0"/>
                        </a:spcAft>
                        <a:tabLst>
                          <a:tab pos="779145" algn="l"/>
                        </a:tabLst>
                      </a:pPr>
                      <a:r>
                        <a:rPr lang="en-US" sz="1400" dirty="0">
                          <a:effectLst/>
                          <a:latin typeface="Calibri"/>
                          <a:ea typeface="等线"/>
                          <a:cs typeface="Calibri"/>
                        </a:rPr>
                        <a:t>SVR</a:t>
                      </a:r>
                      <a:endParaRPr lang="en-US" sz="1400" dirty="0">
                        <a:effectLst/>
                        <a:latin typeface="Calibri"/>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b="1" dirty="0">
                          <a:solidFill>
                            <a:srgbClr val="FF0000"/>
                          </a:solidFill>
                          <a:effectLst/>
                          <a:latin typeface="Calibri"/>
                          <a:cs typeface="Times New Roman"/>
                        </a:rPr>
                        <a:t>-0.0712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b="1" dirty="0">
                          <a:solidFill>
                            <a:srgbClr val="FF0000"/>
                          </a:solidFill>
                          <a:effectLst/>
                          <a:latin typeface="Calibri"/>
                          <a:cs typeface="Times New Roman"/>
                        </a:rPr>
                        <a:t>-0.0027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a:solidFill>
                            <a:srgbClr val="000000"/>
                          </a:solidFill>
                          <a:effectLst/>
                          <a:latin typeface="Calibri"/>
                          <a:cs typeface="Times New Roman"/>
                        </a:rPr>
                        <a:t>0.0584</a:t>
                      </a:r>
                      <a:endParaRPr lang="en-US" sz="14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a:solidFill>
                            <a:srgbClr val="000000"/>
                          </a:solidFill>
                          <a:effectLst/>
                          <a:latin typeface="Calibri"/>
                          <a:cs typeface="Times New Roman"/>
                        </a:rPr>
                        <a:t>0.0281</a:t>
                      </a:r>
                      <a:endParaRPr lang="en-US" sz="14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a:solidFill>
                            <a:srgbClr val="000000"/>
                          </a:solidFill>
                          <a:effectLst/>
                          <a:latin typeface="Calibri"/>
                          <a:cs typeface="Times New Roman"/>
                        </a:rPr>
                        <a:t>0.0321</a:t>
                      </a:r>
                      <a:endParaRPr lang="en-US" sz="14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a:solidFill>
                            <a:srgbClr val="000000"/>
                          </a:solidFill>
                          <a:effectLst/>
                          <a:latin typeface="Calibri"/>
                          <a:cs typeface="Times New Roman"/>
                        </a:rPr>
                        <a:t>0.0089</a:t>
                      </a:r>
                      <a:endParaRPr lang="en-US" sz="14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0">
                <a:tc>
                  <a:txBody>
                    <a:bodyPr/>
                    <a:lstStyle/>
                    <a:p>
                      <a:pPr marL="0" marR="0">
                        <a:lnSpc>
                          <a:spcPct val="107000"/>
                        </a:lnSpc>
                        <a:spcBef>
                          <a:spcPts val="0"/>
                        </a:spcBef>
                        <a:spcAft>
                          <a:spcPts val="0"/>
                        </a:spcAft>
                      </a:pPr>
                      <a:r>
                        <a:rPr lang="en-US" sz="1400" b="1" dirty="0">
                          <a:solidFill>
                            <a:srgbClr val="FF0000"/>
                          </a:solidFill>
                          <a:effectLst/>
                          <a:latin typeface="Calibri"/>
                          <a:ea typeface="等线"/>
                          <a:cs typeface="Calibri"/>
                        </a:rPr>
                        <a:t>Random Forest</a:t>
                      </a:r>
                      <a:endParaRPr lang="en-US" sz="1400" b="1" dirty="0">
                        <a:solidFill>
                          <a:srgbClr val="FF0000"/>
                        </a:solidFill>
                        <a:effectLst/>
                        <a:latin typeface="Calibri"/>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a:solidFill>
                            <a:srgbClr val="000000"/>
                          </a:solidFill>
                          <a:effectLst/>
                          <a:latin typeface="Calibri"/>
                          <a:cs typeface="Times New Roman"/>
                        </a:rPr>
                        <a:t>0.3813</a:t>
                      </a:r>
                      <a:endParaRPr lang="en-US" sz="14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a:solidFill>
                            <a:srgbClr val="000000"/>
                          </a:solidFill>
                          <a:effectLst/>
                          <a:latin typeface="Calibri"/>
                          <a:cs typeface="Times New Roman"/>
                        </a:rPr>
                        <a:t>0.3189</a:t>
                      </a:r>
                      <a:endParaRPr lang="en-US" sz="14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dirty="0">
                          <a:solidFill>
                            <a:srgbClr val="000000"/>
                          </a:solidFill>
                          <a:effectLst/>
                          <a:latin typeface="Calibri"/>
                          <a:cs typeface="Times New Roman"/>
                        </a:rPr>
                        <a:t>0.3761</a:t>
                      </a:r>
                      <a:endParaRPr lang="en-US" sz="1400" dirty="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a:solidFill>
                            <a:srgbClr val="000000"/>
                          </a:solidFill>
                          <a:effectLst/>
                          <a:latin typeface="Calibri"/>
                          <a:cs typeface="Times New Roman"/>
                        </a:rPr>
                        <a:t>0.3217</a:t>
                      </a:r>
                      <a:endParaRPr lang="en-US" sz="14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a:solidFill>
                            <a:srgbClr val="000000"/>
                          </a:solidFill>
                          <a:effectLst/>
                          <a:latin typeface="Calibri"/>
                          <a:cs typeface="Times New Roman"/>
                        </a:rPr>
                        <a:t>0.4460</a:t>
                      </a:r>
                      <a:endParaRPr lang="en-US" sz="14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dirty="0">
                          <a:solidFill>
                            <a:srgbClr val="000000"/>
                          </a:solidFill>
                          <a:effectLst/>
                          <a:latin typeface="Calibri"/>
                          <a:cs typeface="Times New Roman"/>
                        </a:rPr>
                        <a:t>0.3688</a:t>
                      </a:r>
                      <a:endParaRPr lang="en-US" sz="1400" dirty="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pic>
        <p:nvPicPr>
          <p:cNvPr id="12" name="Picture 11" descr="D:\002.Learning\003.Python_Project\Yelp_Text_Mining\Models\IL_Topic_Models\Random_Forest_Regression_Importance.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81200" y="4255009"/>
            <a:ext cx="5715333" cy="1993391"/>
          </a:xfrm>
          <a:prstGeom prst="rect">
            <a:avLst/>
          </a:prstGeom>
          <a:noFill/>
          <a:ln>
            <a:noFill/>
          </a:ln>
        </p:spPr>
      </p:pic>
    </p:spTree>
    <p:extLst>
      <p:ext uri="{BB962C8B-B14F-4D97-AF65-F5344CB8AC3E}">
        <p14:creationId xmlns:p14="http://schemas.microsoft.com/office/powerpoint/2010/main" val="21506875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a:solidFill>
                  <a:srgbClr val="C8102E"/>
                </a:solidFill>
              </a:rPr>
              <a:t>Iowa State University</a:t>
            </a:r>
          </a:p>
        </p:txBody>
      </p:sp>
      <p:sp>
        <p:nvSpPr>
          <p:cNvPr id="2" name="Title 1"/>
          <p:cNvSpPr>
            <a:spLocks noGrp="1"/>
          </p:cNvSpPr>
          <p:nvPr>
            <p:ph type="title"/>
          </p:nvPr>
        </p:nvSpPr>
        <p:spPr>
          <a:xfrm>
            <a:off x="464688" y="12999"/>
            <a:ext cx="8229600" cy="792162"/>
          </a:xfrm>
        </p:spPr>
        <p:txBody>
          <a:bodyPr>
            <a:noAutofit/>
          </a:bodyPr>
          <a:lstStyle/>
          <a:p>
            <a:pPr algn="l"/>
            <a:r>
              <a:rPr lang="en-US" sz="2400" b="1" dirty="0"/>
              <a:t>Predictive Analysis: Classification</a:t>
            </a:r>
            <a:endParaRPr lang="en-US" sz="2400" dirty="0">
              <a:latin typeface="+mn-lt"/>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762000"/>
                <a:ext cx="8229600" cy="5364163"/>
              </a:xfrm>
            </p:spPr>
            <p:txBody>
              <a:bodyPr>
                <a:normAutofit/>
              </a:bodyPr>
              <a:lstStyle/>
              <a:p>
                <a:r>
                  <a:rPr lang="en-US" sz="1800" dirty="0"/>
                  <a:t>The performance of </a:t>
                </a:r>
                <a:r>
                  <a:rPr lang="en-US" sz="1800" dirty="0" smtClean="0"/>
                  <a:t>three-class </a:t>
                </a:r>
                <a:r>
                  <a:rPr lang="en-US" sz="1800" dirty="0" smtClean="0"/>
                  <a:t>classification model </a:t>
                </a:r>
                <a:r>
                  <a:rPr lang="en-US" sz="1800" dirty="0"/>
                  <a:t>is evaluated using the metric of accuracy (ACC)</a:t>
                </a:r>
              </a:p>
              <a:p>
                <a:pPr marL="0" indent="0">
                  <a:buNone/>
                </a:pPr>
                <a14:m>
                  <m:oMathPara xmlns:m="http://schemas.openxmlformats.org/officeDocument/2006/math">
                    <m:oMathParaPr>
                      <m:jc m:val="centerGroup"/>
                    </m:oMathParaPr>
                    <m:oMath xmlns:m="http://schemas.openxmlformats.org/officeDocument/2006/math">
                      <m:r>
                        <a:rPr lang="en-US" sz="1600" i="1">
                          <a:latin typeface="Cambria Math"/>
                        </a:rPr>
                        <m:t>𝐴𝐶𝐶</m:t>
                      </m:r>
                      <m:r>
                        <a:rPr lang="en-US" sz="1600" i="1">
                          <a:latin typeface="Cambria Math"/>
                        </a:rPr>
                        <m:t>=</m:t>
                      </m:r>
                      <m:f>
                        <m:fPr>
                          <m:ctrlPr>
                            <a:rPr lang="en-US" sz="1600" i="1">
                              <a:latin typeface="Cambria Math"/>
                            </a:rPr>
                          </m:ctrlPr>
                        </m:fPr>
                        <m:num>
                          <m:r>
                            <a:rPr lang="en-US" sz="1600" i="1">
                              <a:latin typeface="Cambria Math"/>
                            </a:rPr>
                            <m:t>𝑇𝑟𝑢𝑒</m:t>
                          </m:r>
                          <m:r>
                            <a:rPr lang="en-US" sz="1600" i="1">
                              <a:latin typeface="Cambria Math"/>
                            </a:rPr>
                            <m:t> </m:t>
                          </m:r>
                          <m:r>
                            <a:rPr lang="en-US" sz="1600" i="1">
                              <a:latin typeface="Cambria Math"/>
                            </a:rPr>
                            <m:t>𝑃𝑜𝑠𝑖𝑡𝑖𝑣𝑒</m:t>
                          </m:r>
                          <m:r>
                            <a:rPr lang="en-US" sz="1600" i="1">
                              <a:latin typeface="Cambria Math"/>
                            </a:rPr>
                            <m:t>+</m:t>
                          </m:r>
                          <m:r>
                            <a:rPr lang="en-US" sz="1600" i="1">
                              <a:latin typeface="Cambria Math"/>
                            </a:rPr>
                            <m:t>𝑇𝑟𝑢𝑒</m:t>
                          </m:r>
                          <m:r>
                            <a:rPr lang="en-US" sz="1600" i="1">
                              <a:latin typeface="Cambria Math"/>
                            </a:rPr>
                            <m:t> </m:t>
                          </m:r>
                          <m:r>
                            <a:rPr lang="en-US" sz="1600" i="1">
                              <a:latin typeface="Cambria Math"/>
                            </a:rPr>
                            <m:t>𝑁𝑒𝑔𝑎𝑡𝑖𝑣𝑒</m:t>
                          </m:r>
                        </m:num>
                        <m:den>
                          <m:r>
                            <a:rPr lang="en-US" sz="1600" i="1">
                              <a:latin typeface="Cambria Math"/>
                            </a:rPr>
                            <m:t>𝑁</m:t>
                          </m:r>
                        </m:den>
                      </m:f>
                    </m:oMath>
                  </m:oMathPara>
                </a14:m>
                <a:endParaRPr lang="en-US" sz="16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endParaRPr lang="en-US" sz="1800" dirty="0"/>
              </a:p>
              <a:p>
                <a:r>
                  <a:rPr lang="en-US" sz="1800" dirty="0"/>
                  <a:t>Variables importance from Random Forest model:</a:t>
                </a:r>
              </a:p>
              <a:p>
                <a:pPr lvl="1"/>
                <a:r>
                  <a:rPr lang="en-US" sz="1400" dirty="0"/>
                  <a:t>Sentimental score&gt;review length&gt; LDA topics&gt;</a:t>
                </a:r>
                <a:r>
                  <a:rPr lang="en-US" sz="1400" dirty="0" err="1"/>
                  <a:t>ngram</a:t>
                </a:r>
                <a:r>
                  <a:rPr lang="en-US" sz="1400" dirty="0"/>
                  <a:t> phrases</a:t>
                </a:r>
              </a:p>
              <a:p>
                <a:pPr marL="0" indent="0">
                  <a:buNone/>
                </a:pPr>
                <a:endParaRPr lang="en-US" sz="18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762000"/>
                <a:ext cx="8229600" cy="5364163"/>
              </a:xfrm>
              <a:blipFill rotWithShape="1">
                <a:blip r:embed="rId3"/>
                <a:stretch>
                  <a:fillRect l="-444" t="-568"/>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31</a:t>
            </a:fld>
            <a:endParaRPr lang="en-US" dirty="0">
              <a:solidFill>
                <a:schemeClr val="bg1"/>
              </a:solidFill>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a:solidFill>
                  <a:schemeClr val="bg1"/>
                </a:solidFill>
                <a:latin typeface="Book Antiqua" panose="02040602050305030304" pitchFamily="18" charset="0"/>
              </a:rPr>
              <a:t>Department of Statistics</a:t>
            </a: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8" name="Table 7"/>
          <p:cNvGraphicFramePr>
            <a:graphicFrameLocks noGrp="1"/>
          </p:cNvGraphicFramePr>
          <p:nvPr>
            <p:extLst>
              <p:ext uri="{D42A27DB-BD31-4B8C-83A1-F6EECF244321}">
                <p14:modId xmlns:p14="http://schemas.microsoft.com/office/powerpoint/2010/main" val="1301495066"/>
              </p:ext>
            </p:extLst>
          </p:nvPr>
        </p:nvGraphicFramePr>
        <p:xfrm>
          <a:off x="1184911" y="2133600"/>
          <a:ext cx="6774178" cy="1209384"/>
        </p:xfrm>
        <a:graphic>
          <a:graphicData uri="http://schemas.openxmlformats.org/drawingml/2006/table">
            <a:tbl>
              <a:tblPr firstRow="1" firstCol="1" bandRow="1"/>
              <a:tblGrid>
                <a:gridCol w="1597165">
                  <a:extLst>
                    <a:ext uri="{9D8B030D-6E8A-4147-A177-3AD203B41FA5}">
                      <a16:colId xmlns:a16="http://schemas.microsoft.com/office/drawing/2014/main" xmlns="" val="20000"/>
                    </a:ext>
                  </a:extLst>
                </a:gridCol>
                <a:gridCol w="660895">
                  <a:extLst>
                    <a:ext uri="{9D8B030D-6E8A-4147-A177-3AD203B41FA5}">
                      <a16:colId xmlns:a16="http://schemas.microsoft.com/office/drawing/2014/main" xmlns="" val="20001"/>
                    </a:ext>
                  </a:extLst>
                </a:gridCol>
                <a:gridCol w="867425">
                  <a:extLst>
                    <a:ext uri="{9D8B030D-6E8A-4147-A177-3AD203B41FA5}">
                      <a16:colId xmlns:a16="http://schemas.microsoft.com/office/drawing/2014/main" xmlns="" val="20002"/>
                    </a:ext>
                  </a:extLst>
                </a:gridCol>
                <a:gridCol w="867425">
                  <a:extLst>
                    <a:ext uri="{9D8B030D-6E8A-4147-A177-3AD203B41FA5}">
                      <a16:colId xmlns:a16="http://schemas.microsoft.com/office/drawing/2014/main" xmlns="" val="20003"/>
                    </a:ext>
                  </a:extLst>
                </a:gridCol>
                <a:gridCol w="867425">
                  <a:extLst>
                    <a:ext uri="{9D8B030D-6E8A-4147-A177-3AD203B41FA5}">
                      <a16:colId xmlns:a16="http://schemas.microsoft.com/office/drawing/2014/main" xmlns="" val="20004"/>
                    </a:ext>
                  </a:extLst>
                </a:gridCol>
                <a:gridCol w="867425">
                  <a:extLst>
                    <a:ext uri="{9D8B030D-6E8A-4147-A177-3AD203B41FA5}">
                      <a16:colId xmlns:a16="http://schemas.microsoft.com/office/drawing/2014/main" xmlns="" val="20005"/>
                    </a:ext>
                  </a:extLst>
                </a:gridCol>
                <a:gridCol w="1046418">
                  <a:extLst>
                    <a:ext uri="{9D8B030D-6E8A-4147-A177-3AD203B41FA5}">
                      <a16:colId xmlns:a16="http://schemas.microsoft.com/office/drawing/2014/main" xmlns="" val="20006"/>
                    </a:ext>
                  </a:extLst>
                </a:gridCol>
              </a:tblGrid>
              <a:tr h="230849">
                <a:tc>
                  <a:txBody>
                    <a:bodyPr/>
                    <a:lstStyle/>
                    <a:p>
                      <a:pPr marL="0" marR="0" algn="ctr">
                        <a:lnSpc>
                          <a:spcPct val="107000"/>
                        </a:lnSpc>
                        <a:spcBef>
                          <a:spcPts val="0"/>
                        </a:spcBef>
                        <a:spcAft>
                          <a:spcPts val="0"/>
                        </a:spcAft>
                      </a:pPr>
                      <a:r>
                        <a:rPr lang="en-US" sz="1200" dirty="0">
                          <a:effectLst/>
                          <a:latin typeface="Calibri"/>
                          <a:ea typeface="等线"/>
                          <a:cs typeface="Calibri"/>
                        </a:rPr>
                        <a:t>Model</a:t>
                      </a:r>
                      <a:endParaRPr lang="en-US" sz="1200" dirty="0">
                        <a:effectLst/>
                        <a:latin typeface="Calibri"/>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marL="0" marR="0" algn="ctr">
                        <a:lnSpc>
                          <a:spcPct val="107000"/>
                        </a:lnSpc>
                        <a:spcBef>
                          <a:spcPts val="0"/>
                        </a:spcBef>
                        <a:spcAft>
                          <a:spcPts val="0"/>
                        </a:spcAft>
                      </a:pPr>
                      <a:r>
                        <a:rPr lang="en-US" sz="1200">
                          <a:solidFill>
                            <a:srgbClr val="000000"/>
                          </a:solidFill>
                          <a:effectLst/>
                          <a:latin typeface="Calibri"/>
                          <a:ea typeface="等线"/>
                          <a:cs typeface="Calibri"/>
                        </a:rPr>
                        <a:t>5 fold Accuracy</a:t>
                      </a:r>
                      <a:endParaRPr lang="en-US" sz="1200">
                        <a:effectLst/>
                        <a:latin typeface="Calibri"/>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lnSpc>
                          <a:spcPct val="107000"/>
                        </a:lnSpc>
                        <a:spcBef>
                          <a:spcPts val="0"/>
                        </a:spcBef>
                        <a:spcAft>
                          <a:spcPts val="0"/>
                        </a:spcAft>
                      </a:pPr>
                      <a:r>
                        <a:rPr lang="en-US" sz="1200">
                          <a:solidFill>
                            <a:srgbClr val="000000"/>
                          </a:solidFill>
                          <a:effectLst/>
                          <a:latin typeface="Calibri"/>
                          <a:ea typeface="等线"/>
                          <a:cs typeface="Calibri"/>
                        </a:rPr>
                        <a:t>Average</a:t>
                      </a:r>
                      <a:endParaRPr lang="en-US" sz="1200">
                        <a:effectLst/>
                        <a:latin typeface="Calibri"/>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364860">
                <a:tc>
                  <a:txBody>
                    <a:bodyPr/>
                    <a:lstStyle/>
                    <a:p>
                      <a:pPr marL="0" marR="0" algn="ctr">
                        <a:lnSpc>
                          <a:spcPct val="107000"/>
                        </a:lnSpc>
                        <a:spcBef>
                          <a:spcPts val="0"/>
                        </a:spcBef>
                        <a:spcAft>
                          <a:spcPts val="0"/>
                        </a:spcAft>
                      </a:pPr>
                      <a:r>
                        <a:rPr lang="en-US" sz="1200">
                          <a:solidFill>
                            <a:srgbClr val="000000"/>
                          </a:solidFill>
                          <a:effectLst/>
                          <a:latin typeface="Calibri"/>
                          <a:ea typeface="等线"/>
                          <a:cs typeface="Calibri"/>
                        </a:rPr>
                        <a:t>Logistic regression</a:t>
                      </a:r>
                      <a:endParaRPr lang="en-US" sz="1200">
                        <a:effectLst/>
                        <a:latin typeface="Calibri"/>
                        <a:ea typeface="等线"/>
                        <a:cs typeface="Times New Roman"/>
                      </a:endParaRPr>
                    </a:p>
                    <a:p>
                      <a:pPr marL="0" marR="0" algn="ctr">
                        <a:lnSpc>
                          <a:spcPct val="107000"/>
                        </a:lnSpc>
                        <a:spcBef>
                          <a:spcPts val="0"/>
                        </a:spcBef>
                        <a:spcAft>
                          <a:spcPts val="0"/>
                        </a:spcAft>
                      </a:pPr>
                      <a:r>
                        <a:rPr lang="en-US" sz="1200">
                          <a:solidFill>
                            <a:srgbClr val="000000"/>
                          </a:solidFill>
                          <a:effectLst/>
                          <a:latin typeface="Calibri"/>
                          <a:ea typeface="等线"/>
                          <a:cs typeface="Calibri"/>
                        </a:rPr>
                        <a:t>(one vs rest)</a:t>
                      </a:r>
                      <a:endParaRPr lang="en-US" sz="1200">
                        <a:effectLst/>
                        <a:latin typeface="Calibri"/>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solidFill>
                            <a:srgbClr val="000000"/>
                          </a:solidFill>
                          <a:effectLst/>
                          <a:latin typeface="Calibri"/>
                          <a:cs typeface="Times New Roman"/>
                        </a:rPr>
                        <a:t>0.5660</a:t>
                      </a:r>
                      <a:endParaRPr lang="en-US" sz="12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solidFill>
                            <a:srgbClr val="000000"/>
                          </a:solidFill>
                          <a:effectLst/>
                          <a:latin typeface="Calibri"/>
                          <a:cs typeface="Times New Roman"/>
                        </a:rPr>
                        <a:t>0.5368</a:t>
                      </a:r>
                      <a:endParaRPr lang="en-US" sz="12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solidFill>
                            <a:srgbClr val="000000"/>
                          </a:solidFill>
                          <a:effectLst/>
                          <a:latin typeface="Calibri"/>
                          <a:cs typeface="Times New Roman"/>
                        </a:rPr>
                        <a:t>0.4908</a:t>
                      </a:r>
                      <a:endParaRPr lang="en-US" sz="12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solidFill>
                            <a:srgbClr val="000000"/>
                          </a:solidFill>
                          <a:effectLst/>
                          <a:latin typeface="Calibri"/>
                          <a:cs typeface="Times New Roman"/>
                        </a:rPr>
                        <a:t>0.5443</a:t>
                      </a:r>
                      <a:endParaRPr lang="en-US" sz="12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solidFill>
                            <a:srgbClr val="000000"/>
                          </a:solidFill>
                          <a:effectLst/>
                          <a:latin typeface="Calibri"/>
                          <a:cs typeface="Times New Roman"/>
                        </a:rPr>
                        <a:t>0.5924</a:t>
                      </a:r>
                      <a:endParaRPr lang="en-US" sz="12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solidFill>
                            <a:srgbClr val="000000"/>
                          </a:solidFill>
                          <a:effectLst/>
                          <a:latin typeface="Calibri"/>
                          <a:cs typeface="Times New Roman"/>
                        </a:rPr>
                        <a:t>0.5460</a:t>
                      </a:r>
                      <a:endParaRPr lang="en-US" sz="12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182431">
                <a:tc>
                  <a:txBody>
                    <a:bodyPr/>
                    <a:lstStyle/>
                    <a:p>
                      <a:pPr marL="0" marR="0" algn="ctr">
                        <a:lnSpc>
                          <a:spcPct val="107000"/>
                        </a:lnSpc>
                        <a:spcBef>
                          <a:spcPts val="0"/>
                        </a:spcBef>
                        <a:spcAft>
                          <a:spcPts val="0"/>
                        </a:spcAft>
                        <a:tabLst>
                          <a:tab pos="779145" algn="l"/>
                        </a:tabLst>
                      </a:pPr>
                      <a:r>
                        <a:rPr lang="en-US" sz="1200">
                          <a:effectLst/>
                          <a:latin typeface="Calibri"/>
                          <a:ea typeface="等线"/>
                          <a:cs typeface="Calibri"/>
                        </a:rPr>
                        <a:t>SVC</a:t>
                      </a:r>
                      <a:endParaRPr lang="en-US" sz="1200">
                        <a:effectLst/>
                        <a:latin typeface="Calibri"/>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solidFill>
                            <a:srgbClr val="000000"/>
                          </a:solidFill>
                          <a:effectLst/>
                          <a:latin typeface="Calibri"/>
                          <a:cs typeface="Times New Roman"/>
                        </a:rPr>
                        <a:t>0.3898</a:t>
                      </a:r>
                      <a:endParaRPr lang="en-US" sz="12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solidFill>
                            <a:srgbClr val="000000"/>
                          </a:solidFill>
                          <a:effectLst/>
                          <a:latin typeface="Calibri"/>
                          <a:cs typeface="Times New Roman"/>
                        </a:rPr>
                        <a:t>0.3922</a:t>
                      </a:r>
                      <a:endParaRPr lang="en-US" sz="12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solidFill>
                            <a:srgbClr val="000000"/>
                          </a:solidFill>
                          <a:effectLst/>
                          <a:latin typeface="Calibri"/>
                          <a:cs typeface="Times New Roman"/>
                        </a:rPr>
                        <a:t>0.3837</a:t>
                      </a:r>
                      <a:endParaRPr lang="en-US" sz="12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solidFill>
                            <a:srgbClr val="000000"/>
                          </a:solidFill>
                          <a:effectLst/>
                          <a:latin typeface="Calibri"/>
                          <a:cs typeface="Times New Roman"/>
                        </a:rPr>
                        <a:t>0.3908</a:t>
                      </a:r>
                      <a:endParaRPr lang="en-US" sz="12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solidFill>
                            <a:srgbClr val="000000"/>
                          </a:solidFill>
                          <a:effectLst/>
                          <a:latin typeface="Calibri"/>
                          <a:cs typeface="Times New Roman"/>
                        </a:rPr>
                        <a:t>0.4107</a:t>
                      </a:r>
                      <a:endParaRPr lang="en-US" sz="12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solidFill>
                            <a:srgbClr val="000000"/>
                          </a:solidFill>
                          <a:effectLst/>
                          <a:latin typeface="Calibri"/>
                          <a:cs typeface="Times New Roman"/>
                        </a:rPr>
                        <a:t>0.3934</a:t>
                      </a:r>
                      <a:endParaRPr lang="en-US" sz="12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182431">
                <a:tc>
                  <a:txBody>
                    <a:bodyPr/>
                    <a:lstStyle/>
                    <a:p>
                      <a:pPr marL="0" marR="0" algn="ctr">
                        <a:lnSpc>
                          <a:spcPct val="107000"/>
                        </a:lnSpc>
                        <a:spcBef>
                          <a:spcPts val="0"/>
                        </a:spcBef>
                        <a:spcAft>
                          <a:spcPts val="0"/>
                        </a:spcAft>
                      </a:pPr>
                      <a:r>
                        <a:rPr lang="en-US" sz="1200">
                          <a:effectLst/>
                          <a:latin typeface="Calibri"/>
                          <a:ea typeface="等线"/>
                          <a:cs typeface="Calibri"/>
                        </a:rPr>
                        <a:t>Random Forest</a:t>
                      </a:r>
                      <a:endParaRPr lang="en-US" sz="1200">
                        <a:effectLst/>
                        <a:latin typeface="Calibri"/>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solidFill>
                            <a:srgbClr val="000000"/>
                          </a:solidFill>
                          <a:effectLst/>
                          <a:latin typeface="Calibri"/>
                          <a:cs typeface="Times New Roman"/>
                        </a:rPr>
                        <a:t>0.4924</a:t>
                      </a:r>
                      <a:endParaRPr lang="en-US" sz="12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solidFill>
                            <a:srgbClr val="000000"/>
                          </a:solidFill>
                          <a:effectLst/>
                          <a:latin typeface="Calibri"/>
                          <a:cs typeface="Times New Roman"/>
                        </a:rPr>
                        <a:t>0.4859</a:t>
                      </a:r>
                      <a:endParaRPr lang="en-US" sz="12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solidFill>
                            <a:srgbClr val="000000"/>
                          </a:solidFill>
                          <a:effectLst/>
                          <a:latin typeface="Calibri"/>
                          <a:cs typeface="Times New Roman"/>
                        </a:rPr>
                        <a:t>0.5227</a:t>
                      </a:r>
                      <a:endParaRPr lang="en-US" sz="12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solidFill>
                            <a:srgbClr val="000000"/>
                          </a:solidFill>
                          <a:effectLst/>
                          <a:latin typeface="Calibri"/>
                          <a:cs typeface="Times New Roman"/>
                        </a:rPr>
                        <a:t>0.4796</a:t>
                      </a:r>
                      <a:endParaRPr lang="en-US" sz="12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solidFill>
                            <a:srgbClr val="000000"/>
                          </a:solidFill>
                          <a:effectLst/>
                          <a:latin typeface="Calibri"/>
                          <a:cs typeface="Times New Roman"/>
                        </a:rPr>
                        <a:t>0.4859</a:t>
                      </a:r>
                      <a:endParaRPr lang="en-US" sz="12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solidFill>
                            <a:srgbClr val="000000"/>
                          </a:solidFill>
                          <a:effectLst/>
                          <a:latin typeface="Calibri"/>
                          <a:cs typeface="Times New Roman"/>
                        </a:rPr>
                        <a:t>0.4859</a:t>
                      </a:r>
                      <a:endParaRPr lang="en-US" sz="12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182431">
                <a:tc>
                  <a:txBody>
                    <a:bodyPr/>
                    <a:lstStyle/>
                    <a:p>
                      <a:pPr marL="0" marR="0" algn="ctr">
                        <a:lnSpc>
                          <a:spcPct val="107000"/>
                        </a:lnSpc>
                        <a:spcBef>
                          <a:spcPts val="0"/>
                        </a:spcBef>
                        <a:spcAft>
                          <a:spcPts val="0"/>
                        </a:spcAft>
                      </a:pPr>
                      <a:r>
                        <a:rPr lang="en-US" sz="1200" dirty="0">
                          <a:effectLst/>
                          <a:latin typeface="Calibri"/>
                          <a:ea typeface="等线"/>
                          <a:cs typeface="Calibri"/>
                        </a:rPr>
                        <a:t>k-nearest Neighbors</a:t>
                      </a:r>
                      <a:endParaRPr lang="en-US" sz="1200" dirty="0">
                        <a:effectLst/>
                        <a:latin typeface="Calibri"/>
                        <a:ea typeface="等线"/>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solidFill>
                            <a:srgbClr val="000000"/>
                          </a:solidFill>
                          <a:effectLst/>
                          <a:latin typeface="Calibri"/>
                          <a:cs typeface="Times New Roman"/>
                        </a:rPr>
                        <a:t>0.4054</a:t>
                      </a:r>
                      <a:endParaRPr lang="en-US" sz="12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solidFill>
                            <a:srgbClr val="000000"/>
                          </a:solidFill>
                          <a:effectLst/>
                          <a:latin typeface="Calibri"/>
                          <a:cs typeface="Times New Roman"/>
                        </a:rPr>
                        <a:t>0.4234</a:t>
                      </a:r>
                      <a:endParaRPr lang="en-US" sz="12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solidFill>
                            <a:srgbClr val="000000"/>
                          </a:solidFill>
                          <a:effectLst/>
                          <a:latin typeface="Calibri"/>
                          <a:cs typeface="Times New Roman"/>
                        </a:rPr>
                        <a:t>0.4011</a:t>
                      </a:r>
                      <a:endParaRPr lang="en-US" sz="12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solidFill>
                            <a:srgbClr val="000000"/>
                          </a:solidFill>
                          <a:effectLst/>
                          <a:latin typeface="Calibri"/>
                          <a:cs typeface="Times New Roman"/>
                        </a:rPr>
                        <a:t>0.4042</a:t>
                      </a:r>
                      <a:endParaRPr lang="en-US" sz="12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solidFill>
                            <a:srgbClr val="000000"/>
                          </a:solidFill>
                          <a:effectLst/>
                          <a:latin typeface="Calibri"/>
                          <a:cs typeface="Times New Roman"/>
                        </a:rPr>
                        <a:t>0.4142</a:t>
                      </a:r>
                      <a:endParaRPr lang="en-US" sz="12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a:solidFill>
                            <a:srgbClr val="000000"/>
                          </a:solidFill>
                          <a:effectLst/>
                          <a:latin typeface="Calibri"/>
                          <a:cs typeface="Times New Roman"/>
                        </a:rPr>
                        <a:t>0.4097</a:t>
                      </a:r>
                      <a:endParaRPr lang="en-US" sz="1200" dirty="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pic>
        <p:nvPicPr>
          <p:cNvPr id="12" name="Picture 11" descr="D:\002.Learning\003.Python_Project\CC\Figures\Classification_Importance_RandomForest.pn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00200" y="4191000"/>
            <a:ext cx="5943600" cy="2126615"/>
          </a:xfrm>
          <a:prstGeom prst="rect">
            <a:avLst/>
          </a:prstGeom>
          <a:noFill/>
          <a:ln>
            <a:noFill/>
          </a:ln>
        </p:spPr>
      </p:pic>
    </p:spTree>
    <p:extLst>
      <p:ext uri="{BB962C8B-B14F-4D97-AF65-F5344CB8AC3E}">
        <p14:creationId xmlns:p14="http://schemas.microsoft.com/office/powerpoint/2010/main" val="21506875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a:solidFill>
                  <a:srgbClr val="C8102E"/>
                </a:solidFill>
              </a:rPr>
              <a:t>Iowa State University</a:t>
            </a:r>
          </a:p>
        </p:txBody>
      </p:sp>
      <p:sp>
        <p:nvSpPr>
          <p:cNvPr id="2" name="Title 1"/>
          <p:cNvSpPr>
            <a:spLocks noGrp="1"/>
          </p:cNvSpPr>
          <p:nvPr>
            <p:ph type="title"/>
          </p:nvPr>
        </p:nvSpPr>
        <p:spPr>
          <a:xfrm>
            <a:off x="457200" y="160338"/>
            <a:ext cx="8229600" cy="601662"/>
          </a:xfrm>
        </p:spPr>
        <p:txBody>
          <a:bodyPr>
            <a:noAutofit/>
          </a:bodyPr>
          <a:lstStyle/>
          <a:p>
            <a:pPr algn="l"/>
            <a:r>
              <a:rPr lang="en-US" sz="2400" b="1" dirty="0"/>
              <a:t>Representation and visualization of individual restaurant</a:t>
            </a:r>
            <a:endParaRPr lang="en-US" sz="2400" b="1" dirty="0">
              <a:latin typeface="+mn-lt"/>
            </a:endParaRPr>
          </a:p>
        </p:txBody>
      </p:sp>
      <p:sp>
        <p:nvSpPr>
          <p:cNvPr id="3" name="Content Placeholder 2"/>
          <p:cNvSpPr>
            <a:spLocks noGrp="1"/>
          </p:cNvSpPr>
          <p:nvPr>
            <p:ph idx="1"/>
          </p:nvPr>
        </p:nvSpPr>
        <p:spPr>
          <a:xfrm>
            <a:off x="457200" y="762000"/>
            <a:ext cx="8229600" cy="5364163"/>
          </a:xfrm>
        </p:spPr>
        <p:txBody>
          <a:bodyPr>
            <a:normAutofit fontScale="92500" lnSpcReduction="10000"/>
          </a:bodyPr>
          <a:lstStyle/>
          <a:p>
            <a:r>
              <a:rPr lang="en-US" sz="1800" dirty="0"/>
              <a:t>With the bigram and trigram phrases extracted, a visualization tool was built using Python as data engine and Tableau as visualization platform.</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pPr marL="0" indent="0">
              <a:buNone/>
            </a:pPr>
            <a:r>
              <a:rPr lang="en-US" sz="1800" dirty="0"/>
              <a:t>Live Demo:</a:t>
            </a:r>
          </a:p>
          <a:p>
            <a:r>
              <a:rPr lang="en-US" sz="1800" dirty="0"/>
              <a:t>Most frequently mentioned dish ‘deviled egg’ with a median rating of 4</a:t>
            </a:r>
          </a:p>
          <a:p>
            <a:r>
              <a:rPr lang="en-US" sz="1800" dirty="0"/>
              <a:t>The food is ‘local sourced’ with a median rating of 3.5</a:t>
            </a:r>
          </a:p>
          <a:p>
            <a:r>
              <a:rPr lang="en-US" sz="1800" dirty="0"/>
              <a:t>The ‘portion size’ may be not so good with a median rating of 2.5. </a:t>
            </a:r>
          </a:p>
          <a:p>
            <a:r>
              <a:rPr lang="en-US" sz="1800" dirty="0"/>
              <a:t>This restaurant is also good for ‘date night’ with median rating of 4 and the review with ‘college town’ tend to have a lower review rating. </a:t>
            </a: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32</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a:solidFill>
                  <a:schemeClr val="bg1"/>
                </a:solidFill>
                <a:latin typeface="Book Antiqua" panose="02040602050305030304" pitchFamily="18" charset="0"/>
              </a:rPr>
              <a:t>Department of Statistics</a:t>
            </a: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p:cNvPicPr/>
          <p:nvPr/>
        </p:nvPicPr>
        <p:blipFill rotWithShape="1">
          <a:blip r:embed="rId4" cstate="print"/>
          <a:srcRect b="4546"/>
          <a:stretch/>
        </p:blipFill>
        <p:spPr bwMode="auto">
          <a:xfrm>
            <a:off x="1447800" y="1295400"/>
            <a:ext cx="5867400" cy="300055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506875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a:solidFill>
                  <a:srgbClr val="C8102E"/>
                </a:solidFill>
              </a:rPr>
              <a:t>Iowa State University</a:t>
            </a:r>
          </a:p>
        </p:txBody>
      </p:sp>
      <p:sp>
        <p:nvSpPr>
          <p:cNvPr id="2" name="Title 1"/>
          <p:cNvSpPr>
            <a:spLocks noGrp="1"/>
          </p:cNvSpPr>
          <p:nvPr>
            <p:ph type="title"/>
          </p:nvPr>
        </p:nvSpPr>
        <p:spPr>
          <a:xfrm>
            <a:off x="457200" y="160338"/>
            <a:ext cx="8229600" cy="792162"/>
          </a:xfrm>
        </p:spPr>
        <p:txBody>
          <a:bodyPr>
            <a:noAutofit/>
          </a:bodyPr>
          <a:lstStyle/>
          <a:p>
            <a:pPr algn="l"/>
            <a:r>
              <a:rPr lang="en-US" sz="2400" b="1" dirty="0"/>
              <a:t>Conclusion</a:t>
            </a:r>
            <a:endParaRPr lang="en-US" sz="2400" dirty="0">
              <a:latin typeface="+mn-lt"/>
            </a:endParaRPr>
          </a:p>
        </p:txBody>
      </p:sp>
      <p:sp>
        <p:nvSpPr>
          <p:cNvPr id="3" name="Content Placeholder 2"/>
          <p:cNvSpPr>
            <a:spLocks noGrp="1"/>
          </p:cNvSpPr>
          <p:nvPr>
            <p:ph idx="1"/>
          </p:nvPr>
        </p:nvSpPr>
        <p:spPr>
          <a:xfrm>
            <a:off x="457200" y="914400"/>
            <a:ext cx="8153400" cy="5211763"/>
          </a:xfrm>
        </p:spPr>
        <p:txBody>
          <a:bodyPr>
            <a:normAutofit/>
          </a:bodyPr>
          <a:lstStyle/>
          <a:p>
            <a:pPr algn="just"/>
            <a:r>
              <a:rPr lang="en-US" sz="1800" dirty="0"/>
              <a:t>The current study used multiple text mining techniques, such as bigram, trigram, LDA topic modeling and VADER sentimental intensity, to extract sematic features from review texts and built predictive models for review ratings on top of these features. </a:t>
            </a:r>
          </a:p>
          <a:p>
            <a:pPr algn="just"/>
            <a:endParaRPr lang="en-US" sz="1800" dirty="0"/>
          </a:p>
          <a:p>
            <a:pPr algn="just"/>
            <a:r>
              <a:rPr lang="en-US" sz="1800" dirty="0"/>
              <a:t>Sentimental intensity is most influential in the predicting the review rating</a:t>
            </a:r>
          </a:p>
          <a:p>
            <a:pPr algn="just"/>
            <a:endParaRPr lang="en-US" sz="1800" dirty="0"/>
          </a:p>
          <a:p>
            <a:pPr algn="just"/>
            <a:r>
              <a:rPr lang="en-US" sz="1800" dirty="0"/>
              <a:t>LDA extracted topics provided much more comprehensive information than the bigram and trigram phrases and can be considered as a great tool for text dimension reduction.</a:t>
            </a:r>
          </a:p>
          <a:p>
            <a:pPr algn="just"/>
            <a:endParaRPr lang="en-US" sz="1800" dirty="0"/>
          </a:p>
          <a:p>
            <a:pPr algn="just"/>
            <a:r>
              <a:rPr lang="en-US" sz="1800" dirty="0"/>
              <a:t>Bigram and trigram features, which are easier for human interpretation than the LDA topics, were used to build a word cloud visualization tool, allowing quick human browsing and evaluation for large amount of reviews of a particular restaurant.</a:t>
            </a: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33</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a:solidFill>
                  <a:schemeClr val="bg1"/>
                </a:solidFill>
                <a:latin typeface="Book Antiqua" panose="02040602050305030304" pitchFamily="18" charset="0"/>
              </a:rPr>
              <a:t>Department of Statistics</a:t>
            </a: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506875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lstStyle/>
          <a:p>
            <a:r>
              <a:rPr lang="en-US" dirty="0"/>
              <a:t>Thank You!</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1404606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a:solidFill>
                  <a:srgbClr val="C8102E"/>
                </a:solidFill>
              </a:rPr>
              <a:t>Iowa State University</a:t>
            </a:r>
          </a:p>
        </p:txBody>
      </p:sp>
      <p:sp>
        <p:nvSpPr>
          <p:cNvPr id="2" name="Title 1"/>
          <p:cNvSpPr>
            <a:spLocks noGrp="1"/>
          </p:cNvSpPr>
          <p:nvPr>
            <p:ph type="title"/>
          </p:nvPr>
        </p:nvSpPr>
        <p:spPr>
          <a:xfrm>
            <a:off x="460375" y="2209800"/>
            <a:ext cx="8229600" cy="792162"/>
          </a:xfrm>
        </p:spPr>
        <p:txBody>
          <a:bodyPr>
            <a:noAutofit/>
          </a:bodyPr>
          <a:lstStyle/>
          <a:p>
            <a:r>
              <a:rPr lang="en-US" sz="2800" dirty="0"/>
              <a:t>Introduction</a:t>
            </a:r>
            <a:endParaRPr lang="en-US" sz="2800" dirty="0">
              <a:latin typeface="+mn-lt"/>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4</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a:solidFill>
                  <a:schemeClr val="bg1"/>
                </a:solidFill>
                <a:latin typeface="Book Antiqua" panose="02040602050305030304" pitchFamily="18" charset="0"/>
              </a:rPr>
              <a:t>Department of Statistics</a:t>
            </a: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395014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a:solidFill>
                  <a:srgbClr val="C8102E"/>
                </a:solidFill>
              </a:rPr>
              <a:t>Iowa State University</a:t>
            </a:r>
          </a:p>
        </p:txBody>
      </p:sp>
      <p:sp>
        <p:nvSpPr>
          <p:cNvPr id="2" name="Title 1"/>
          <p:cNvSpPr>
            <a:spLocks noGrp="1"/>
          </p:cNvSpPr>
          <p:nvPr>
            <p:ph type="title"/>
          </p:nvPr>
        </p:nvSpPr>
        <p:spPr>
          <a:xfrm>
            <a:off x="568199" y="312738"/>
            <a:ext cx="8610600" cy="792162"/>
          </a:xfrm>
        </p:spPr>
        <p:txBody>
          <a:bodyPr>
            <a:noAutofit/>
          </a:bodyPr>
          <a:lstStyle/>
          <a:p>
            <a:pPr algn="l"/>
            <a:r>
              <a:rPr lang="en-US" sz="2400" dirty="0">
                <a:latin typeface="+mn-lt"/>
              </a:rPr>
              <a:t>Today online customer reviews provide much larger review coverage and convenient access for potential customers</a:t>
            </a: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5</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a:solidFill>
                  <a:schemeClr val="bg1"/>
                </a:solidFill>
                <a:latin typeface="Book Antiqua" panose="02040602050305030304" pitchFamily="18" charset="0"/>
              </a:rPr>
              <a:t>Department of Statistics</a:t>
            </a: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194" y="1441069"/>
            <a:ext cx="2673601" cy="1543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27602" y="2245662"/>
            <a:ext cx="1749425" cy="124958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3" name="Picture 9"/>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5105400" y="1441069"/>
            <a:ext cx="2597276" cy="1543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75000" y="2272979"/>
            <a:ext cx="1860800" cy="124958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5"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1139" y="4191000"/>
            <a:ext cx="2800350" cy="1628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6" name="Picture 12"/>
          <p:cNvPicPr>
            <a:picLocks noChangeAspect="1" noChangeArrowheads="1"/>
          </p:cNvPicPr>
          <p:nvPr/>
        </p:nvPicPr>
        <p:blipFill rotWithShape="1">
          <a:blip r:embed="rId9">
            <a:extLst>
              <a:ext uri="{28A0092B-C50C-407E-A947-70E740481C1C}">
                <a14:useLocalDpi xmlns:a14="http://schemas.microsoft.com/office/drawing/2010/main" val="0"/>
              </a:ext>
            </a:extLst>
          </a:blip>
          <a:srcRect l="16320" t="25333" r="16834" b="11111"/>
          <a:stretch/>
        </p:blipFill>
        <p:spPr bwMode="auto">
          <a:xfrm>
            <a:off x="2227602" y="3716364"/>
            <a:ext cx="1749096" cy="10351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7" name="Picture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75000" y="3722835"/>
            <a:ext cx="1925676" cy="1028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8" name="Picture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45666" y="4657725"/>
            <a:ext cx="2181225" cy="1590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9" name="Picture 15"/>
          <p:cNvPicPr>
            <a:picLocks noChangeAspect="1" noChangeArrowheads="1"/>
          </p:cNvPicPr>
          <p:nvPr/>
        </p:nvPicPr>
        <p:blipFill rotWithShape="1">
          <a:blip r:embed="rId12">
            <a:extLst>
              <a:ext uri="{28A0092B-C50C-407E-A947-70E740481C1C}">
                <a14:useLocalDpi xmlns:a14="http://schemas.microsoft.com/office/drawing/2010/main" val="0"/>
              </a:ext>
            </a:extLst>
          </a:blip>
          <a:srcRect t="36917" b="31542"/>
          <a:stretch/>
        </p:blipFill>
        <p:spPr bwMode="auto">
          <a:xfrm>
            <a:off x="3886200" y="5470495"/>
            <a:ext cx="2892362" cy="5088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0" name="Picture 16"/>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206515" y="3810000"/>
            <a:ext cx="1659528"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14713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3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3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3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3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4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313"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a:solidFill>
                  <a:srgbClr val="C8102E"/>
                </a:solidFill>
              </a:rPr>
              <a:t>Iowa State University</a:t>
            </a:r>
          </a:p>
        </p:txBody>
      </p:sp>
      <p:sp>
        <p:nvSpPr>
          <p:cNvPr id="2" name="Title 1"/>
          <p:cNvSpPr>
            <a:spLocks noGrp="1"/>
          </p:cNvSpPr>
          <p:nvPr>
            <p:ph type="title"/>
          </p:nvPr>
        </p:nvSpPr>
        <p:spPr>
          <a:xfrm>
            <a:off x="457200" y="274638"/>
            <a:ext cx="8458200" cy="792162"/>
          </a:xfrm>
        </p:spPr>
        <p:txBody>
          <a:bodyPr>
            <a:noAutofit/>
          </a:bodyPr>
          <a:lstStyle/>
          <a:p>
            <a:pPr algn="l"/>
            <a:r>
              <a:rPr lang="en-US" sz="2400" dirty="0"/>
              <a:t>Online customer reviews have tremendous impacts on reputation and revenue of products and local businesses</a:t>
            </a:r>
          </a:p>
        </p:txBody>
      </p:sp>
      <p:sp>
        <p:nvSpPr>
          <p:cNvPr id="3" name="Content Placeholder 2"/>
          <p:cNvSpPr>
            <a:spLocks noGrp="1"/>
          </p:cNvSpPr>
          <p:nvPr>
            <p:ph idx="1"/>
          </p:nvPr>
        </p:nvSpPr>
        <p:spPr>
          <a:xfrm>
            <a:off x="461513" y="3505200"/>
            <a:ext cx="8229600" cy="2316163"/>
          </a:xfrm>
        </p:spPr>
        <p:txBody>
          <a:bodyPr>
            <a:normAutofit/>
          </a:bodyPr>
          <a:lstStyle/>
          <a:p>
            <a:r>
              <a:rPr lang="en-US" sz="1800" dirty="0"/>
              <a:t>San Francisco metropolitan area,   a Yelp rating increase from </a:t>
            </a:r>
            <a:r>
              <a:rPr lang="en-US" sz="1800" b="1" dirty="0">
                <a:solidFill>
                  <a:srgbClr val="FF0000"/>
                </a:solidFill>
              </a:rPr>
              <a:t>3.5 to 4 </a:t>
            </a:r>
            <a:r>
              <a:rPr lang="en-US" sz="1800" dirty="0"/>
              <a:t>can cause restaurants to sell out table reservations </a:t>
            </a:r>
            <a:r>
              <a:rPr lang="en-US" sz="1800" b="1" dirty="0">
                <a:solidFill>
                  <a:srgbClr val="FF0000"/>
                </a:solidFill>
              </a:rPr>
              <a:t>19%</a:t>
            </a:r>
            <a:r>
              <a:rPr lang="en-US" sz="1800" dirty="0"/>
              <a:t> more frequently </a:t>
            </a:r>
          </a:p>
          <a:p>
            <a:endParaRPr lang="en-US" sz="1800" dirty="0"/>
          </a:p>
          <a:p>
            <a:r>
              <a:rPr lang="en-US" sz="1800" dirty="0"/>
              <a:t>Another study in the Seattle area found that  a one-star increase in Yelp rating leads to a </a:t>
            </a:r>
            <a:r>
              <a:rPr lang="en-US" sz="1800" b="1" dirty="0">
                <a:solidFill>
                  <a:srgbClr val="FF0000"/>
                </a:solidFill>
              </a:rPr>
              <a:t>5 to 9 percent increase </a:t>
            </a:r>
            <a:r>
              <a:rPr lang="en-US" sz="1800" dirty="0"/>
              <a:t>in revenue for non-chain  restaurants  and an increasing Yelp coverage to the local market actually can cause a market share decline for the chain restaurants</a:t>
            </a:r>
          </a:p>
          <a:p>
            <a:endParaRPr lang="en-US" sz="1800" dirty="0"/>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6</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a:solidFill>
                  <a:schemeClr val="bg1"/>
                </a:solidFill>
                <a:latin typeface="Book Antiqua" panose="02040602050305030304" pitchFamily="18" charset="0"/>
              </a:rPr>
              <a:t>Department of Statistics</a:t>
            </a:r>
          </a:p>
        </p:txBody>
      </p:sp>
      <p:sp>
        <p:nvSpPr>
          <p:cNvPr id="4" name="TextBox 3"/>
          <p:cNvSpPr txBox="1"/>
          <p:nvPr/>
        </p:nvSpPr>
        <p:spPr>
          <a:xfrm>
            <a:off x="2057400" y="5562600"/>
            <a:ext cx="6893234" cy="784830"/>
          </a:xfrm>
          <a:prstGeom prst="rect">
            <a:avLst/>
          </a:prstGeom>
          <a:noFill/>
        </p:spPr>
        <p:txBody>
          <a:bodyPr wrap="none" rtlCol="0">
            <a:spAutoFit/>
          </a:bodyPr>
          <a:lstStyle/>
          <a:p>
            <a:pPr algn="r"/>
            <a:r>
              <a:rPr lang="en-US" sz="900" i="1" dirty="0">
                <a:hlinkClick r:id="rId4"/>
              </a:rPr>
              <a:t>https://www.wiideman.com/blog/local-seo/study-how-important-are-yelp-reviews-really</a:t>
            </a:r>
            <a:endParaRPr lang="en-US" sz="900" i="1" dirty="0"/>
          </a:p>
          <a:p>
            <a:pPr algn="r"/>
            <a:r>
              <a:rPr lang="en-US" sz="900" i="1" dirty="0"/>
              <a:t>Anderson, M. and </a:t>
            </a:r>
            <a:r>
              <a:rPr lang="en-US" sz="900" i="1" dirty="0" err="1"/>
              <a:t>Magruder</a:t>
            </a:r>
            <a:r>
              <a:rPr lang="en-US" sz="900" i="1" dirty="0"/>
              <a:t>, J. (2012), Learning from the crowd: Regression discontinuity estimates of the effects of an online review database, </a:t>
            </a:r>
          </a:p>
          <a:p>
            <a:pPr algn="r"/>
            <a:r>
              <a:rPr lang="en-US" sz="900" i="1" dirty="0"/>
              <a:t>            The Economic Journal, </a:t>
            </a:r>
            <a:r>
              <a:rPr lang="en-US" sz="900" b="1" i="1" dirty="0"/>
              <a:t>563</a:t>
            </a:r>
            <a:r>
              <a:rPr lang="en-US" sz="900" i="1" dirty="0"/>
              <a:t>, 957–989 </a:t>
            </a:r>
          </a:p>
          <a:p>
            <a:pPr algn="r"/>
            <a:r>
              <a:rPr lang="en-US" sz="900" i="1" dirty="0"/>
              <a:t>Luca, M. (2011), Reviews, Reputation, and Revenue: The Case of Yelp.com, Harvard Business School NOM Unit Working Paper No. 12-016</a:t>
            </a:r>
          </a:p>
          <a:p>
            <a:pPr algn="r"/>
            <a:endParaRPr lang="en-US" sz="900" i="1" dirty="0"/>
          </a:p>
        </p:txBody>
      </p:sp>
      <p:pic>
        <p:nvPicPr>
          <p:cNvPr id="5" name="Picture 2" descr="Image result for yelp reviews impact local purchase"/>
          <p:cNvPicPr>
            <a:picLocks noChangeAspect="1" noChangeArrowheads="1"/>
          </p:cNvPicPr>
          <p:nvPr/>
        </p:nvPicPr>
        <p:blipFill rotWithShape="1">
          <a:blip r:embed="rId5">
            <a:extLst>
              <a:ext uri="{28A0092B-C50C-407E-A947-70E740481C1C}">
                <a14:useLocalDpi xmlns:a14="http://schemas.microsoft.com/office/drawing/2010/main" val="0"/>
              </a:ext>
            </a:extLst>
          </a:blip>
          <a:srcRect r="22894" b="66840"/>
          <a:stretch/>
        </p:blipFill>
        <p:spPr bwMode="auto">
          <a:xfrm>
            <a:off x="1939150" y="1233055"/>
            <a:ext cx="4385449" cy="2218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3917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a:solidFill>
                  <a:srgbClr val="C8102E"/>
                </a:solidFill>
              </a:rPr>
              <a:t>Iowa State University</a:t>
            </a:r>
          </a:p>
        </p:txBody>
      </p:sp>
      <p:sp>
        <p:nvSpPr>
          <p:cNvPr id="2" name="Title 1"/>
          <p:cNvSpPr>
            <a:spLocks noGrp="1"/>
          </p:cNvSpPr>
          <p:nvPr>
            <p:ph type="title"/>
          </p:nvPr>
        </p:nvSpPr>
        <p:spPr>
          <a:xfrm>
            <a:off x="460375" y="2209800"/>
            <a:ext cx="8229600" cy="792162"/>
          </a:xfrm>
        </p:spPr>
        <p:txBody>
          <a:bodyPr>
            <a:noAutofit/>
          </a:bodyPr>
          <a:lstStyle/>
          <a:p>
            <a:r>
              <a:rPr lang="en-US" sz="2800" dirty="0"/>
              <a:t>Background of Text Mining</a:t>
            </a:r>
            <a:endParaRPr lang="en-US" sz="2800" dirty="0">
              <a:latin typeface="+mn-lt"/>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7</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a:solidFill>
                  <a:schemeClr val="bg1"/>
                </a:solidFill>
                <a:latin typeface="Book Antiqua" panose="02040602050305030304" pitchFamily="18" charset="0"/>
              </a:rPr>
              <a:t>Department of Statistics</a:t>
            </a: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86511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762000" y="1162902"/>
            <a:ext cx="2553570" cy="1621100"/>
            <a:chOff x="762000" y="1162902"/>
            <a:chExt cx="2553570" cy="1621100"/>
          </a:xfrm>
        </p:grpSpPr>
        <p:pic>
          <p:nvPicPr>
            <p:cNvPr id="3074"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4728"/>
            <a:stretch/>
          </p:blipFill>
          <p:spPr bwMode="auto">
            <a:xfrm>
              <a:off x="762000" y="1162902"/>
              <a:ext cx="2553570" cy="11992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Rectangle 22"/>
            <p:cNvSpPr/>
            <p:nvPr/>
          </p:nvSpPr>
          <p:spPr>
            <a:xfrm>
              <a:off x="1028733" y="2414670"/>
              <a:ext cx="1955472" cy="369332"/>
            </a:xfrm>
            <a:prstGeom prst="rect">
              <a:avLst/>
            </a:prstGeom>
          </p:spPr>
          <p:txBody>
            <a:bodyPr wrap="none">
              <a:spAutoFit/>
            </a:bodyPr>
            <a:lstStyle/>
            <a:p>
              <a:r>
                <a:rPr lang="en-US" dirty="0"/>
                <a:t>Word, punctuation</a:t>
              </a:r>
            </a:p>
          </p:txBody>
        </p:sp>
      </p:grpSp>
      <p:sp>
        <p:nvSpPr>
          <p:cNvPr id="9" name="Rectangle 8"/>
          <p:cNvSpPr/>
          <p:nvPr/>
        </p:nvSpPr>
        <p:spPr>
          <a:xfrm>
            <a:off x="4313"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a:solidFill>
                  <a:srgbClr val="C8102E"/>
                </a:solidFill>
              </a:rPr>
              <a:t>Iowa State University</a:t>
            </a:r>
          </a:p>
        </p:txBody>
      </p:sp>
      <p:sp>
        <p:nvSpPr>
          <p:cNvPr id="2" name="Title 1"/>
          <p:cNvSpPr>
            <a:spLocks noGrp="1"/>
          </p:cNvSpPr>
          <p:nvPr>
            <p:ph type="title"/>
          </p:nvPr>
        </p:nvSpPr>
        <p:spPr>
          <a:xfrm>
            <a:off x="347213" y="304800"/>
            <a:ext cx="8458200" cy="563562"/>
          </a:xfrm>
        </p:spPr>
        <p:txBody>
          <a:bodyPr>
            <a:noAutofit/>
          </a:bodyPr>
          <a:lstStyle/>
          <a:p>
            <a:pPr algn="l"/>
            <a:r>
              <a:rPr lang="en-US" sz="2400" dirty="0"/>
              <a:t>Subjects of text mining : words, document, corpus, dictionary</a:t>
            </a: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8</a:t>
            </a:fld>
            <a:endParaRPr lang="en-US" dirty="0">
              <a:solidFill>
                <a:schemeClr val="bg1"/>
              </a:solidFill>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a:solidFill>
                  <a:schemeClr val="bg1"/>
                </a:solidFill>
                <a:latin typeface="Book Antiqua" panose="02040602050305030304" pitchFamily="18" charset="0"/>
              </a:rPr>
              <a:t>Department of Statistics</a:t>
            </a:r>
          </a:p>
        </p:txBody>
      </p:sp>
      <p:sp>
        <p:nvSpPr>
          <p:cNvPr id="6" name="AutoShape 4" descr="Image result for documen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82" name="Picture 1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28733" y="3992592"/>
            <a:ext cx="2020104" cy="13477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 name="Group 3"/>
          <p:cNvGrpSpPr/>
          <p:nvPr/>
        </p:nvGrpSpPr>
        <p:grpSpPr>
          <a:xfrm>
            <a:off x="2743200" y="1381550"/>
            <a:ext cx="2689191" cy="2689316"/>
            <a:chOff x="2743200" y="1381550"/>
            <a:chExt cx="2689191" cy="2689316"/>
          </a:xfrm>
        </p:grpSpPr>
        <p:pic>
          <p:nvPicPr>
            <p:cNvPr id="308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7200" y="1905000"/>
              <a:ext cx="1064649" cy="13886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1" name="Straight Connector 10"/>
            <p:cNvCxnSpPr/>
            <p:nvPr/>
          </p:nvCxnSpPr>
          <p:spPr>
            <a:xfrm>
              <a:off x="3004267" y="1381550"/>
              <a:ext cx="1491533" cy="942549"/>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743200" y="2286000"/>
              <a:ext cx="1752600" cy="76199"/>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4267200" y="3701534"/>
              <a:ext cx="1165191" cy="369332"/>
            </a:xfrm>
            <a:prstGeom prst="rect">
              <a:avLst/>
            </a:prstGeom>
          </p:spPr>
          <p:txBody>
            <a:bodyPr wrap="none">
              <a:spAutoFit/>
            </a:bodyPr>
            <a:lstStyle/>
            <a:p>
              <a:r>
                <a:rPr lang="en-US" dirty="0"/>
                <a:t>Document</a:t>
              </a:r>
            </a:p>
          </p:txBody>
        </p:sp>
      </p:grpSp>
      <p:grpSp>
        <p:nvGrpSpPr>
          <p:cNvPr id="12" name="Group 11"/>
          <p:cNvGrpSpPr/>
          <p:nvPr/>
        </p:nvGrpSpPr>
        <p:grpSpPr>
          <a:xfrm>
            <a:off x="4267200" y="2057400"/>
            <a:ext cx="4105885" cy="4045982"/>
            <a:chOff x="4267200" y="2057400"/>
            <a:chExt cx="4105885" cy="4045982"/>
          </a:xfrm>
        </p:grpSpPr>
        <p:pic>
          <p:nvPicPr>
            <p:cNvPr id="3081"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77000" y="2895600"/>
              <a:ext cx="1896085" cy="2838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5" name="Straight Connector 14"/>
            <p:cNvCxnSpPr/>
            <p:nvPr/>
          </p:nvCxnSpPr>
          <p:spPr>
            <a:xfrm>
              <a:off x="5257800" y="2057400"/>
              <a:ext cx="1447800" cy="1905000"/>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267200" y="3293673"/>
              <a:ext cx="2362200" cy="592527"/>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7017077" y="5734050"/>
              <a:ext cx="1277081" cy="369332"/>
            </a:xfrm>
            <a:prstGeom prst="rect">
              <a:avLst/>
            </a:prstGeom>
          </p:spPr>
          <p:txBody>
            <a:bodyPr wrap="none">
              <a:spAutoFit/>
            </a:bodyPr>
            <a:lstStyle/>
            <a:p>
              <a:r>
                <a:rPr lang="en-US" dirty="0"/>
                <a:t>Text Corpus</a:t>
              </a:r>
            </a:p>
          </p:txBody>
        </p:sp>
      </p:grpSp>
      <p:sp>
        <p:nvSpPr>
          <p:cNvPr id="35" name="Rectangle 34"/>
          <p:cNvSpPr/>
          <p:nvPr/>
        </p:nvSpPr>
        <p:spPr>
          <a:xfrm>
            <a:off x="618171" y="5373973"/>
            <a:ext cx="4861331" cy="369332"/>
          </a:xfrm>
          <a:prstGeom prst="rect">
            <a:avLst/>
          </a:prstGeom>
        </p:spPr>
        <p:txBody>
          <a:bodyPr wrap="none">
            <a:spAutoFit/>
          </a:bodyPr>
          <a:lstStyle/>
          <a:p>
            <a:r>
              <a:rPr lang="en-US" dirty="0"/>
              <a:t>Dictionary: collection of distinct words in a corpus</a:t>
            </a:r>
          </a:p>
        </p:txBody>
      </p:sp>
    </p:spTree>
    <p:extLst>
      <p:ext uri="{BB962C8B-B14F-4D97-AF65-F5344CB8AC3E}">
        <p14:creationId xmlns:p14="http://schemas.microsoft.com/office/powerpoint/2010/main" val="2627352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08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9144000" cy="6096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cap="small" dirty="0">
                <a:solidFill>
                  <a:srgbClr val="C8102E"/>
                </a:solidFill>
              </a:rPr>
              <a:t>Iowa State University</a:t>
            </a:r>
          </a:p>
        </p:txBody>
      </p:sp>
      <p:sp>
        <p:nvSpPr>
          <p:cNvPr id="2" name="Title 1"/>
          <p:cNvSpPr>
            <a:spLocks noGrp="1"/>
          </p:cNvSpPr>
          <p:nvPr>
            <p:ph type="title"/>
          </p:nvPr>
        </p:nvSpPr>
        <p:spPr>
          <a:xfrm>
            <a:off x="460375" y="76200"/>
            <a:ext cx="8229600" cy="792162"/>
          </a:xfrm>
        </p:spPr>
        <p:txBody>
          <a:bodyPr>
            <a:noAutofit/>
          </a:bodyPr>
          <a:lstStyle/>
          <a:p>
            <a:pPr algn="l"/>
            <a:r>
              <a:rPr lang="en-US" sz="2800" dirty="0"/>
              <a:t>Text Representation: Bag of words </a:t>
            </a:r>
            <a:endParaRPr lang="en-US" sz="2800" dirty="0">
              <a:latin typeface="+mn-lt"/>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bg1"/>
                </a:solidFill>
              </a:rPr>
              <a:pPr/>
              <a:t>9</a:t>
            </a:fld>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48400"/>
            <a:ext cx="3029309" cy="366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530095"/>
            <a:ext cx="2092239" cy="307777"/>
          </a:xfrm>
          <a:prstGeom prst="rect">
            <a:avLst/>
          </a:prstGeom>
          <a:noFill/>
        </p:spPr>
        <p:txBody>
          <a:bodyPr wrap="none" rtlCol="0">
            <a:spAutoFit/>
          </a:bodyPr>
          <a:lstStyle/>
          <a:p>
            <a:r>
              <a:rPr lang="en-US" sz="1400" dirty="0">
                <a:solidFill>
                  <a:schemeClr val="bg1"/>
                </a:solidFill>
                <a:latin typeface="Book Antiqua" panose="02040602050305030304" pitchFamily="18" charset="0"/>
              </a:rPr>
              <a:t>Department of Statistics</a:t>
            </a:r>
          </a:p>
        </p:txBody>
      </p:sp>
      <p:sp>
        <p:nvSpPr>
          <p:cNvPr id="4" name="AutoShape 2" descr="Image result for yel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yel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ounded Rectangular Callout 12"/>
          <p:cNvSpPr/>
          <p:nvPr/>
        </p:nvSpPr>
        <p:spPr>
          <a:xfrm>
            <a:off x="495064" y="1676400"/>
            <a:ext cx="3499150" cy="1295400"/>
          </a:xfrm>
          <a:prstGeom prst="wedgeRoundRectCallout">
            <a:avLst>
              <a:gd name="adj1" fmla="val -30600"/>
              <a:gd name="adj2" fmla="val 7124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First time eating there tonight, and it was a great experience. </a:t>
            </a:r>
          </a:p>
          <a:p>
            <a:r>
              <a:rPr lang="en-US" dirty="0"/>
              <a:t>The service was terrific and the food was delicious.</a:t>
            </a:r>
          </a:p>
        </p:txBody>
      </p:sp>
      <p:graphicFrame>
        <p:nvGraphicFramePr>
          <p:cNvPr id="16" name="Table 15"/>
          <p:cNvGraphicFramePr>
            <a:graphicFrameLocks noGrp="1"/>
          </p:cNvGraphicFramePr>
          <p:nvPr>
            <p:extLst>
              <p:ext uri="{D42A27DB-BD31-4B8C-83A1-F6EECF244321}">
                <p14:modId xmlns:p14="http://schemas.microsoft.com/office/powerpoint/2010/main" val="3178971271"/>
              </p:ext>
            </p:extLst>
          </p:nvPr>
        </p:nvGraphicFramePr>
        <p:xfrm>
          <a:off x="7162800" y="1447800"/>
          <a:ext cx="1409700" cy="3415665"/>
        </p:xfrm>
        <a:graphic>
          <a:graphicData uri="http://schemas.openxmlformats.org/drawingml/2006/table">
            <a:tbl>
              <a:tblPr/>
              <a:tblGrid>
                <a:gridCol w="736600">
                  <a:extLst>
                    <a:ext uri="{9D8B030D-6E8A-4147-A177-3AD203B41FA5}">
                      <a16:colId xmlns:a16="http://schemas.microsoft.com/office/drawing/2014/main" xmlns="" val="20000"/>
                    </a:ext>
                  </a:extLst>
                </a:gridCol>
                <a:gridCol w="673100">
                  <a:extLst>
                    <a:ext uri="{9D8B030D-6E8A-4147-A177-3AD203B41FA5}">
                      <a16:colId xmlns:a16="http://schemas.microsoft.com/office/drawing/2014/main" xmlns="" val="20001"/>
                    </a:ext>
                  </a:extLst>
                </a:gridCol>
              </a:tblGrid>
              <a:tr h="58946">
                <a:tc>
                  <a:txBody>
                    <a:bodyPr/>
                    <a:lstStyle/>
                    <a:p>
                      <a:pPr algn="ctr" fontAlgn="b"/>
                      <a:r>
                        <a:rPr lang="en-US" sz="1100" b="1" i="0" u="none" strike="noStrike" dirty="0">
                          <a:solidFill>
                            <a:srgbClr val="000000"/>
                          </a:solidFill>
                          <a:effectLst/>
                          <a:latin typeface="Calibri"/>
                        </a:rPr>
                        <a:t>Word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Calibri"/>
                        </a:rPr>
                        <a:t>Frequency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190500">
                <a:tc>
                  <a:txBody>
                    <a:bodyPr/>
                    <a:lstStyle/>
                    <a:p>
                      <a:pPr algn="ctr" fontAlgn="b"/>
                      <a:r>
                        <a:rPr lang="en-US" sz="1100" b="0" i="0" u="none" strike="noStrike" dirty="0">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190500">
                <a:tc>
                  <a:txBody>
                    <a:bodyPr/>
                    <a:lstStyle/>
                    <a:p>
                      <a:pPr algn="ctr" fontAlgn="b"/>
                      <a:r>
                        <a:rPr lang="en-US" sz="1100" b="0" i="0" u="none" strike="noStrike" dirty="0">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190500">
                <a:tc>
                  <a:txBody>
                    <a:bodyPr/>
                    <a:lstStyle/>
                    <a:p>
                      <a:pPr algn="ctr" fontAlgn="b"/>
                      <a:r>
                        <a:rPr lang="en-US" sz="1100" b="0" i="0" u="none" strike="noStrike" dirty="0">
                          <a:solidFill>
                            <a:srgbClr val="000000"/>
                          </a:solidFill>
                          <a:effectLst/>
                          <a:latin typeface="Calibri"/>
                        </a:rPr>
                        <a: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190500">
                <a:tc>
                  <a:txBody>
                    <a:bodyPr/>
                    <a:lstStyle/>
                    <a:p>
                      <a:pPr algn="ctr" fontAlgn="b"/>
                      <a:r>
                        <a:rPr lang="en-US" sz="1100" b="0" i="0" u="none" strike="noStrike" dirty="0">
                          <a:solidFill>
                            <a:srgbClr val="000000"/>
                          </a:solidFill>
                          <a:effectLst/>
                          <a:latin typeface="Calibri"/>
                        </a:rPr>
                        <a:t>and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190500">
                <a:tc>
                  <a:txBody>
                    <a:bodyPr/>
                    <a:lstStyle/>
                    <a:p>
                      <a:pPr algn="ctr" fontAlgn="b"/>
                      <a:r>
                        <a:rPr lang="en-US" sz="1100" b="0" i="0" u="none" strike="noStrike" dirty="0">
                          <a:solidFill>
                            <a:srgbClr val="000000"/>
                          </a:solidFill>
                          <a:effectLst/>
                          <a:latin typeface="Calibri"/>
                        </a:rPr>
                        <a:t>delicious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190500">
                <a:tc>
                  <a:txBody>
                    <a:bodyPr/>
                    <a:lstStyle/>
                    <a:p>
                      <a:pPr algn="ctr" fontAlgn="b"/>
                      <a:r>
                        <a:rPr lang="en-US" sz="1100" b="0" i="0" u="none" strike="noStrike" dirty="0">
                          <a:solidFill>
                            <a:srgbClr val="000000"/>
                          </a:solidFill>
                          <a:effectLst/>
                          <a:latin typeface="Calibri"/>
                        </a:rPr>
                        <a:t>eating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190500">
                <a:tc>
                  <a:txBody>
                    <a:bodyPr/>
                    <a:lstStyle/>
                    <a:p>
                      <a:pPr algn="ctr" fontAlgn="b"/>
                      <a:r>
                        <a:rPr lang="en-US" sz="1100" b="0" i="0" u="none" strike="noStrike" dirty="0">
                          <a:solidFill>
                            <a:srgbClr val="000000"/>
                          </a:solidFill>
                          <a:effectLst/>
                          <a:latin typeface="Calibri"/>
                        </a:rPr>
                        <a:t>experience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190500">
                <a:tc>
                  <a:txBody>
                    <a:bodyPr/>
                    <a:lstStyle/>
                    <a:p>
                      <a:pPr algn="ctr" fontAlgn="b"/>
                      <a:r>
                        <a:rPr lang="en-US" sz="1100" b="0" i="0" u="none" strike="noStrike" dirty="0">
                          <a:solidFill>
                            <a:srgbClr val="000000"/>
                          </a:solidFill>
                          <a:effectLst/>
                          <a:latin typeface="Calibri"/>
                        </a:rPr>
                        <a:t>food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
                  </a:ext>
                </a:extLst>
              </a:tr>
              <a:tr h="190500">
                <a:tc>
                  <a:txBody>
                    <a:bodyPr/>
                    <a:lstStyle/>
                    <a:p>
                      <a:pPr algn="ctr" fontAlgn="b"/>
                      <a:r>
                        <a:rPr lang="en-US" sz="1100" b="0" i="0" u="none" strike="noStrike" dirty="0">
                          <a:solidFill>
                            <a:srgbClr val="000000"/>
                          </a:solidFill>
                          <a:effectLst/>
                          <a:latin typeface="Calibri"/>
                        </a:rPr>
                        <a:t>great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9"/>
                  </a:ext>
                </a:extLst>
              </a:tr>
              <a:tr h="190500">
                <a:tc>
                  <a:txBody>
                    <a:bodyPr/>
                    <a:lstStyle/>
                    <a:p>
                      <a:pPr algn="ctr" fontAlgn="b"/>
                      <a:r>
                        <a:rPr lang="en-US" sz="1100" b="0" i="0" u="none" strike="noStrike" dirty="0">
                          <a:solidFill>
                            <a:srgbClr val="000000"/>
                          </a:solidFill>
                          <a:effectLst/>
                          <a:latin typeface="Calibri"/>
                        </a:rPr>
                        <a:t>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1"/>
                  </a:ext>
                </a:extLst>
              </a:tr>
              <a:tr h="190500">
                <a:tc>
                  <a:txBody>
                    <a:bodyPr/>
                    <a:lstStyle/>
                    <a:p>
                      <a:pPr algn="ctr" fontAlgn="b"/>
                      <a:r>
                        <a:rPr lang="en-US" sz="1100" b="0" i="0" u="none" strike="noStrike" dirty="0">
                          <a:solidFill>
                            <a:srgbClr val="000000"/>
                          </a:solidFill>
                          <a:effectLst/>
                          <a:latin typeface="Calibri"/>
                        </a:rPr>
                        <a:t>service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2"/>
                  </a:ext>
                </a:extLst>
              </a:tr>
              <a:tr h="190500">
                <a:tc>
                  <a:txBody>
                    <a:bodyPr/>
                    <a:lstStyle/>
                    <a:p>
                      <a:pPr algn="ctr" fontAlgn="b"/>
                      <a:r>
                        <a:rPr lang="en-US" sz="1100" b="0" i="0" u="none" strike="noStrike" dirty="0">
                          <a:solidFill>
                            <a:srgbClr val="000000"/>
                          </a:solidFill>
                          <a:effectLst/>
                          <a:latin typeface="Calibri"/>
                        </a:rPr>
                        <a:t>terrific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3"/>
                  </a:ext>
                </a:extLst>
              </a:tr>
              <a:tr h="190500">
                <a:tc>
                  <a:txBody>
                    <a:bodyPr/>
                    <a:lstStyle/>
                    <a:p>
                      <a:pPr algn="ctr" fontAlgn="b"/>
                      <a:r>
                        <a:rPr lang="en-US" sz="1100" b="0" i="0" u="none" strike="noStrike" dirty="0">
                          <a:solidFill>
                            <a:srgbClr val="000000"/>
                          </a:solidFill>
                          <a:effectLst/>
                          <a:latin typeface="Calibri"/>
                        </a:rPr>
                        <a:t>the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4"/>
                  </a:ext>
                </a:extLst>
              </a:tr>
              <a:tr h="190500">
                <a:tc>
                  <a:txBody>
                    <a:bodyPr/>
                    <a:lstStyle/>
                    <a:p>
                      <a:pPr algn="ctr" fontAlgn="b"/>
                      <a:r>
                        <a:rPr lang="en-US" sz="1100" b="0" i="0" u="none" strike="noStrike" dirty="0">
                          <a:solidFill>
                            <a:srgbClr val="000000"/>
                          </a:solidFill>
                          <a:effectLst/>
                          <a:latin typeface="Calibri"/>
                        </a:rPr>
                        <a:t>there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5"/>
                  </a:ext>
                </a:extLst>
              </a:tr>
              <a:tr h="190500">
                <a:tc>
                  <a:txBody>
                    <a:bodyPr/>
                    <a:lstStyle/>
                    <a:p>
                      <a:pPr algn="ctr" fontAlgn="b"/>
                      <a:r>
                        <a:rPr lang="en-US" sz="1100" b="0" i="0" u="none" strike="noStrike" dirty="0">
                          <a:solidFill>
                            <a:srgbClr val="000000"/>
                          </a:solidFill>
                          <a:effectLst/>
                          <a:latin typeface="Calibri"/>
                        </a:rPr>
                        <a:t>time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6"/>
                  </a:ext>
                </a:extLst>
              </a:tr>
              <a:tr h="190500">
                <a:tc>
                  <a:txBody>
                    <a:bodyPr/>
                    <a:lstStyle/>
                    <a:p>
                      <a:pPr algn="ctr" fontAlgn="b"/>
                      <a:r>
                        <a:rPr lang="en-US" sz="1100" b="0" i="0" u="none" strike="noStrike" dirty="0">
                          <a:solidFill>
                            <a:srgbClr val="000000"/>
                          </a:solidFill>
                          <a:effectLst/>
                          <a:latin typeface="Calibri"/>
                        </a:rPr>
                        <a:t>tonight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7"/>
                  </a:ext>
                </a:extLst>
              </a:tr>
              <a:tr h="190500">
                <a:tc>
                  <a:txBody>
                    <a:bodyPr/>
                    <a:lstStyle/>
                    <a:p>
                      <a:pPr algn="ctr" fontAlgn="b"/>
                      <a:r>
                        <a:rPr lang="en-US" sz="1100" b="0" i="0" u="none" strike="noStrike" dirty="0">
                          <a:solidFill>
                            <a:srgbClr val="000000"/>
                          </a:solidFill>
                          <a:effectLst/>
                          <a:latin typeface="Calibri"/>
                        </a:rPr>
                        <a:t>was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8"/>
                  </a:ext>
                </a:extLst>
              </a:tr>
            </a:tbl>
          </a:graphicData>
        </a:graphic>
      </p:graphicFrame>
      <p:sp>
        <p:nvSpPr>
          <p:cNvPr id="17" name="TextBox 16"/>
          <p:cNvSpPr txBox="1"/>
          <p:nvPr/>
        </p:nvSpPr>
        <p:spPr>
          <a:xfrm>
            <a:off x="460375" y="3810000"/>
            <a:ext cx="4416425"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t>The syntax of the sentence is intentionally ignored for simplicity and efficiency</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order of words can be changed without impacting the outcome of vector representation. </a:t>
            </a:r>
          </a:p>
        </p:txBody>
      </p:sp>
      <p:sp>
        <p:nvSpPr>
          <p:cNvPr id="19" name="TextBox 18"/>
          <p:cNvSpPr txBox="1"/>
          <p:nvPr/>
        </p:nvSpPr>
        <p:spPr>
          <a:xfrm>
            <a:off x="7010400" y="1055464"/>
            <a:ext cx="1648978" cy="369332"/>
          </a:xfrm>
          <a:prstGeom prst="rect">
            <a:avLst/>
          </a:prstGeom>
          <a:noFill/>
        </p:spPr>
        <p:txBody>
          <a:bodyPr wrap="none" rtlCol="0">
            <a:spAutoFit/>
          </a:bodyPr>
          <a:lstStyle/>
          <a:p>
            <a:r>
              <a:rPr lang="en-US" dirty="0"/>
              <a:t>Unigram Vector</a:t>
            </a:r>
          </a:p>
        </p:txBody>
      </p:sp>
      <p:grpSp>
        <p:nvGrpSpPr>
          <p:cNvPr id="3" name="Group 2"/>
          <p:cNvGrpSpPr/>
          <p:nvPr/>
        </p:nvGrpSpPr>
        <p:grpSpPr>
          <a:xfrm>
            <a:off x="4293798" y="800100"/>
            <a:ext cx="2758909" cy="2362200"/>
            <a:chOff x="4293798" y="800100"/>
            <a:chExt cx="2758909" cy="2362200"/>
          </a:xfrm>
        </p:grpSpPr>
        <p:pic>
          <p:nvPicPr>
            <p:cNvPr id="2054" name="Picture 6"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0507" y="800100"/>
              <a:ext cx="2362200" cy="23622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3995" t="12440" r="9569" b="9330"/>
            <a:stretch/>
          </p:blipFill>
          <p:spPr bwMode="auto">
            <a:xfrm>
              <a:off x="5133852" y="1866899"/>
              <a:ext cx="1475509" cy="1132610"/>
            </a:xfrm>
            <a:prstGeom prst="octagon">
              <a:avLst>
                <a:gd name="adj" fmla="val 17890"/>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Right Arrow 17"/>
            <p:cNvSpPr/>
            <p:nvPr/>
          </p:nvSpPr>
          <p:spPr>
            <a:xfrm>
              <a:off x="4293798" y="1981200"/>
              <a:ext cx="583002" cy="5334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p:cNvSpPr txBox="1"/>
          <p:nvPr/>
        </p:nvSpPr>
        <p:spPr>
          <a:xfrm>
            <a:off x="622473" y="1192896"/>
            <a:ext cx="1358727" cy="369332"/>
          </a:xfrm>
          <a:prstGeom prst="rect">
            <a:avLst/>
          </a:prstGeom>
          <a:noFill/>
        </p:spPr>
        <p:txBody>
          <a:bodyPr wrap="square" rtlCol="0">
            <a:spAutoFit/>
          </a:bodyPr>
          <a:lstStyle/>
          <a:p>
            <a:r>
              <a:rPr lang="en-US" dirty="0"/>
              <a:t>Time First</a:t>
            </a:r>
          </a:p>
        </p:txBody>
      </p:sp>
    </p:spTree>
    <p:extLst>
      <p:ext uri="{BB962C8B-B14F-4D97-AF65-F5344CB8AC3E}">
        <p14:creationId xmlns:p14="http://schemas.microsoft.com/office/powerpoint/2010/main" val="4111273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2812</TotalTime>
  <Words>5465</Words>
  <Application>Microsoft Office PowerPoint</Application>
  <PresentationFormat>On-screen Show (4:3)</PresentationFormat>
  <Paragraphs>856</Paragraphs>
  <Slides>34</Slides>
  <Notes>33</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Text Mining Analysis on Yelp Restaurant Reviews and Rating Prediction </vt:lpstr>
      <vt:lpstr>About Me</vt:lpstr>
      <vt:lpstr>Table of Content</vt:lpstr>
      <vt:lpstr>Introduction</vt:lpstr>
      <vt:lpstr>Today online customer reviews provide much larger review coverage and convenient access for potential customers</vt:lpstr>
      <vt:lpstr>Online customer reviews have tremendous impacts on reputation and revenue of products and local businesses</vt:lpstr>
      <vt:lpstr>Background of Text Mining</vt:lpstr>
      <vt:lpstr>Subjects of text mining : words, document, corpus, dictionary</vt:lpstr>
      <vt:lpstr>Text Representation: Bag of words </vt:lpstr>
      <vt:lpstr>Text Representation: N-gram, Unigram, Bigram and Trigram</vt:lpstr>
      <vt:lpstr>Text Representation: Vector based on a text corpus</vt:lpstr>
      <vt:lpstr>Topic Modeling and Extraction</vt:lpstr>
      <vt:lpstr>Generative Statistical Model</vt:lpstr>
      <vt:lpstr>Generative Model: LDA (Latent Dirichlet Allocation) Model </vt:lpstr>
      <vt:lpstr>LDA Generative Process</vt:lpstr>
      <vt:lpstr>Generative Model: LDA</vt:lpstr>
      <vt:lpstr>LDA: Generative Process</vt:lpstr>
      <vt:lpstr>LDA: Parameter Estimate</vt:lpstr>
      <vt:lpstr>LDA Topic Extraction Results</vt:lpstr>
      <vt:lpstr>Sentimental Analysis</vt:lpstr>
      <vt:lpstr>Purpose of study</vt:lpstr>
      <vt:lpstr>Data Description</vt:lpstr>
      <vt:lpstr>Data Description</vt:lpstr>
      <vt:lpstr>Data Preprocessing</vt:lpstr>
      <vt:lpstr>Feature Extraction: Bigram/Trigram Phrases </vt:lpstr>
      <vt:lpstr>Feature Extraction: LDA Topic Extraction</vt:lpstr>
      <vt:lpstr>Feature Extraction: Sentimental polarity</vt:lpstr>
      <vt:lpstr>Predictive Analysis for review rating</vt:lpstr>
      <vt:lpstr>Predictive Analysis: Regression</vt:lpstr>
      <vt:lpstr>Predictive Analysis: Regression</vt:lpstr>
      <vt:lpstr>Predictive Analysis: Classification</vt:lpstr>
      <vt:lpstr>Representation and visualization of individual restaurant</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WHDesktop</dc:creator>
  <cp:lastModifiedBy>WHDesktop</cp:lastModifiedBy>
  <cp:revision>320</cp:revision>
  <dcterms:created xsi:type="dcterms:W3CDTF">2006-08-16T00:00:00Z</dcterms:created>
  <dcterms:modified xsi:type="dcterms:W3CDTF">2017-04-12T15:09:01Z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 Classification Level">
    <vt:lpwstr>Personal</vt:lpwstr>
  </property>
</Properties>
</file>