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57" r:id="rId2"/>
    <p:sldId id="262" r:id="rId3"/>
    <p:sldId id="306" r:id="rId4"/>
    <p:sldId id="307" r:id="rId5"/>
    <p:sldId id="258" r:id="rId6"/>
    <p:sldId id="256" r:id="rId7"/>
    <p:sldId id="308" r:id="rId8"/>
    <p:sldId id="259" r:id="rId9"/>
    <p:sldId id="263" r:id="rId10"/>
    <p:sldId id="264" r:id="rId11"/>
    <p:sldId id="265" r:id="rId12"/>
    <p:sldId id="266" r:id="rId13"/>
    <p:sldId id="278" r:id="rId14"/>
    <p:sldId id="267" r:id="rId15"/>
    <p:sldId id="286" r:id="rId16"/>
    <p:sldId id="285" r:id="rId17"/>
    <p:sldId id="288" r:id="rId18"/>
    <p:sldId id="289" r:id="rId19"/>
    <p:sldId id="290" r:id="rId20"/>
    <p:sldId id="291" r:id="rId21"/>
    <p:sldId id="279" r:id="rId22"/>
    <p:sldId id="293" r:id="rId23"/>
    <p:sldId id="294" r:id="rId24"/>
    <p:sldId id="304" r:id="rId25"/>
    <p:sldId id="305" r:id="rId26"/>
    <p:sldId id="296" r:id="rId27"/>
    <p:sldId id="297" r:id="rId28"/>
    <p:sldId id="298" r:id="rId29"/>
    <p:sldId id="299" r:id="rId30"/>
    <p:sldId id="300" r:id="rId31"/>
    <p:sldId id="301" r:id="rId32"/>
    <p:sldId id="30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8102E"/>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814" autoAdjust="0"/>
    <p:restoredTop sz="9466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Sheet2!$G$1:$G$4</c:f>
              <c:strCache>
                <c:ptCount val="4"/>
                <c:pt idx="0">
                  <c:v>service</c:v>
                </c:pt>
                <c:pt idx="1">
                  <c:v>waiter</c:v>
                </c:pt>
                <c:pt idx="2">
                  <c:v>taste</c:v>
                </c:pt>
                <c:pt idx="3">
                  <c:v>delicious</c:v>
                </c:pt>
              </c:strCache>
            </c:strRef>
          </c:cat>
          <c:val>
            <c:numRef>
              <c:f>Sheet2!$H$1:$H$4</c:f>
              <c:numCache>
                <c:formatCode>General</c:formatCode>
                <c:ptCount val="4"/>
                <c:pt idx="0">
                  <c:v>90</c:v>
                </c:pt>
                <c:pt idx="1">
                  <c:v>81</c:v>
                </c:pt>
                <c:pt idx="2">
                  <c:v>10</c:v>
                </c:pt>
                <c:pt idx="3">
                  <c:v>9</c:v>
                </c:pt>
              </c:numCache>
            </c:numRef>
          </c:val>
        </c:ser>
        <c:dLbls>
          <c:showLegendKey val="0"/>
          <c:showVal val="0"/>
          <c:showCatName val="0"/>
          <c:showSerName val="0"/>
          <c:showPercent val="0"/>
          <c:showBubbleSize val="0"/>
        </c:dLbls>
        <c:gapWidth val="150"/>
        <c:axId val="85963136"/>
        <c:axId val="85965056"/>
      </c:barChart>
      <c:catAx>
        <c:axId val="85963136"/>
        <c:scaling>
          <c:orientation val="minMax"/>
        </c:scaling>
        <c:delete val="0"/>
        <c:axPos val="b"/>
        <c:title>
          <c:tx>
            <c:rich>
              <a:bodyPr/>
              <a:lstStyle/>
              <a:p>
                <a:pPr>
                  <a:defRPr/>
                </a:pPr>
                <a:r>
                  <a:rPr lang="en-US"/>
                  <a:t>Words</a:t>
                </a:r>
              </a:p>
            </c:rich>
          </c:tx>
          <c:layout/>
          <c:overlay val="0"/>
        </c:title>
        <c:majorTickMark val="out"/>
        <c:minorTickMark val="none"/>
        <c:tickLblPos val="nextTo"/>
        <c:crossAx val="85965056"/>
        <c:crosses val="autoZero"/>
        <c:auto val="1"/>
        <c:lblAlgn val="ctr"/>
        <c:lblOffset val="100"/>
        <c:noMultiLvlLbl val="0"/>
      </c:catAx>
      <c:valAx>
        <c:axId val="85965056"/>
        <c:scaling>
          <c:orientation val="minMax"/>
        </c:scaling>
        <c:delete val="0"/>
        <c:axPos val="l"/>
        <c:title>
          <c:tx>
            <c:rich>
              <a:bodyPr rot="-5400000" vert="horz"/>
              <a:lstStyle/>
              <a:p>
                <a:pPr>
                  <a:defRPr sz="1200"/>
                </a:pPr>
                <a:r>
                  <a:rPr lang="en-US" sz="1200"/>
                  <a:t>Frequency</a:t>
                </a:r>
              </a:p>
            </c:rich>
          </c:tx>
          <c:layout/>
          <c:overlay val="0"/>
        </c:title>
        <c:numFmt formatCode="General" sourceLinked="1"/>
        <c:majorTickMark val="out"/>
        <c:minorTickMark val="none"/>
        <c:tickLblPos val="nextTo"/>
        <c:crossAx val="85963136"/>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B26B28-4E24-4BD8-85E7-15485E36F105}" type="datetimeFigureOut">
              <a:rPr lang="en-US" smtClean="0"/>
              <a:t>4/8/2017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FA020E-B5B7-4F69-A76A-98291E228208}" type="slidenum">
              <a:rPr lang="en-US" smtClean="0"/>
              <a:t>‹#›</a:t>
            </a:fld>
            <a:endParaRPr lang="en-US"/>
          </a:p>
        </p:txBody>
      </p:sp>
    </p:spTree>
    <p:extLst>
      <p:ext uri="{BB962C8B-B14F-4D97-AF65-F5344CB8AC3E}">
        <p14:creationId xmlns:p14="http://schemas.microsoft.com/office/powerpoint/2010/main" val="604746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11</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12</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13</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14</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15</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16</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17</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18</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19</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20</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3</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21</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22</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23</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24</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25</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26</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27</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28</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29</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30</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4</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31</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32</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5</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6</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7</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8</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9</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10</a:t>
            </a:fld>
            <a:endParaRPr lang="en-US"/>
          </a:p>
        </p:txBody>
      </p:sp>
    </p:spTree>
    <p:extLst>
      <p:ext uri="{BB962C8B-B14F-4D97-AF65-F5344CB8AC3E}">
        <p14:creationId xmlns:p14="http://schemas.microsoft.com/office/powerpoint/2010/main" val="391962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406F0E-9E30-4802-A5D3-03AF98DB94DA}" type="datetime1">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777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20B3FF-7B89-4AF9-9365-B9A25E31694F}" type="datetime1">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5328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092529-FD87-4D37-BFB0-874800F6569C}" type="datetime1">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851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5AE45-EA29-4CEC-83CB-BEB1C302F228}" type="datetime1">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690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3BB95C-379A-4502-8D1D-835F05CFF28D}" type="datetime1">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554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C0F67D-3FDA-41E2-9F6F-DA62695D3E09}" type="datetime1">
              <a:rPr lang="en-US" smtClean="0"/>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530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233DBD-B1F0-4DB0-A1F5-E8837EDA4073}" type="datetime1">
              <a:rPr lang="en-US" smtClean="0"/>
              <a:t>4/8/2017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7549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C843C0-0C9C-48AA-A18D-101D9FC4D10A}" type="datetime1">
              <a:rPr lang="en-US" smtClean="0"/>
              <a:t>4/8/2017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655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15BC3-AA06-429F-AED6-8BD6F7B7B1CF}" type="datetime1">
              <a:rPr lang="en-US" smtClean="0"/>
              <a:t>4/8/2017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348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5FAB0D-3EB4-4528-823A-34C6F327B1D5}" type="datetime1">
              <a:rPr lang="en-US" smtClean="0"/>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042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E4C658-E00B-4672-AB80-C21F973FB1A8}" type="datetime1">
              <a:rPr lang="en-US" smtClean="0"/>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1811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45AF7-34A3-45E5-AE4B-878BBB091DAF}" type="datetime1">
              <a:rPr lang="en-US" smtClean="0"/>
              <a:t>4/8/2017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6469210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6.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0.png"/></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1.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2.emf"/></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2.emf"/></Relationships>
</file>

<file path=ppt/slides/_rels/slide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em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wiideman.com/blog/local-seo/study-how-important-are-yelp-reviews-really"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002.Learning\003.Python_Project\CC\Pic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49912"/>
            <a:ext cx="9144000" cy="64611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ctrTitle"/>
          </p:nvPr>
        </p:nvSpPr>
        <p:spPr/>
        <p:txBody>
          <a:bodyPr>
            <a:noAutofit/>
          </a:bodyPr>
          <a:lstStyle/>
          <a:p>
            <a:r>
              <a:rPr lang="en-US" sz="3600" b="1" dirty="0"/>
              <a:t>Text Mining Analysis on Yelp Restaurant Reviews and Rating Prediction</a:t>
            </a:r>
            <a:r>
              <a:rPr lang="en-US" sz="3600" dirty="0"/>
              <a:t/>
            </a:r>
            <a:br>
              <a:rPr lang="en-US" sz="3600" dirty="0"/>
            </a:br>
            <a:endParaRPr lang="en-US" sz="3600" dirty="0"/>
          </a:p>
        </p:txBody>
      </p:sp>
      <p:sp>
        <p:nvSpPr>
          <p:cNvPr id="7" name="Subtitle 6"/>
          <p:cNvSpPr>
            <a:spLocks noGrp="1"/>
          </p:cNvSpPr>
          <p:nvPr>
            <p:ph type="subTitle" idx="1"/>
          </p:nvPr>
        </p:nvSpPr>
        <p:spPr/>
        <p:txBody>
          <a:bodyPr>
            <a:normAutofit/>
          </a:bodyPr>
          <a:lstStyle/>
          <a:p>
            <a:r>
              <a:rPr lang="en-US" sz="2400" dirty="0" smtClean="0">
                <a:solidFill>
                  <a:schemeClr val="tx1"/>
                </a:solidFill>
              </a:rPr>
              <a:t>Wei Hu</a:t>
            </a:r>
          </a:p>
          <a:p>
            <a:r>
              <a:rPr lang="en-US" sz="2400" dirty="0" smtClean="0">
                <a:solidFill>
                  <a:schemeClr val="tx1"/>
                </a:solidFill>
              </a:rPr>
              <a:t>Major Professor: M.Q. Meeker</a:t>
            </a:r>
          </a:p>
          <a:p>
            <a:r>
              <a:rPr lang="en-US" sz="2400" dirty="0" smtClean="0">
                <a:solidFill>
                  <a:schemeClr val="tx1"/>
                </a:solidFill>
              </a:rPr>
              <a:t>04-12-2017</a:t>
            </a:r>
            <a:endParaRPr lang="en-US" sz="2400"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bg1"/>
                </a:solidFill>
              </a:rPr>
              <a:pPr/>
              <a:t>1</a:t>
            </a:fld>
            <a:endParaRPr lang="en-US" dirty="0">
              <a:solidFill>
                <a:schemeClr val="bg1"/>
              </a:solidFill>
            </a:endParaRPr>
          </a:p>
        </p:txBody>
      </p:sp>
      <p:sp>
        <p:nvSpPr>
          <p:cNvPr id="8" name="TextBox 7"/>
          <p:cNvSpPr txBox="1"/>
          <p:nvPr/>
        </p:nvSpPr>
        <p:spPr>
          <a:xfrm>
            <a:off x="152400" y="152400"/>
            <a:ext cx="2345963" cy="369332"/>
          </a:xfrm>
          <a:prstGeom prst="rect">
            <a:avLst/>
          </a:prstGeom>
          <a:noFill/>
          <a:ln w="15875">
            <a:solidFill>
              <a:srgbClr val="C8102E"/>
            </a:solidFill>
          </a:ln>
        </p:spPr>
        <p:txBody>
          <a:bodyPr wrap="none" rtlCol="0">
            <a:spAutoFit/>
          </a:bodyPr>
          <a:lstStyle/>
          <a:p>
            <a:r>
              <a:rPr lang="en-US" dirty="0" smtClean="0">
                <a:solidFill>
                  <a:srgbClr val="CC0000"/>
                </a:solidFill>
              </a:rPr>
              <a:t>Master Final Oral Exam</a:t>
            </a:r>
            <a:endParaRPr lang="en-US" dirty="0">
              <a:solidFill>
                <a:srgbClr val="CC0000"/>
              </a:solidFill>
            </a:endParaRPr>
          </a:p>
        </p:txBody>
      </p:sp>
    </p:spTree>
    <p:extLst>
      <p:ext uri="{BB962C8B-B14F-4D97-AF65-F5344CB8AC3E}">
        <p14:creationId xmlns:p14="http://schemas.microsoft.com/office/powerpoint/2010/main" val="1219593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307975" y="141646"/>
            <a:ext cx="8229600" cy="792162"/>
          </a:xfrm>
        </p:spPr>
        <p:txBody>
          <a:bodyPr>
            <a:noAutofit/>
          </a:bodyPr>
          <a:lstStyle/>
          <a:p>
            <a:pPr algn="l"/>
            <a:r>
              <a:rPr lang="en-US" sz="2400" dirty="0"/>
              <a:t>Text Representation: </a:t>
            </a:r>
            <a:r>
              <a:rPr lang="en-US" sz="2400" dirty="0" smtClean="0"/>
              <a:t>Unigram, Bigram and Trigram</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10</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553404081"/>
              </p:ext>
            </p:extLst>
          </p:nvPr>
        </p:nvGraphicFramePr>
        <p:xfrm>
          <a:off x="1497700" y="1394604"/>
          <a:ext cx="1409700" cy="3619500"/>
        </p:xfrm>
        <a:graphic>
          <a:graphicData uri="http://schemas.openxmlformats.org/drawingml/2006/table">
            <a:tbl>
              <a:tblPr/>
              <a:tblGrid>
                <a:gridCol w="736600"/>
                <a:gridCol w="673100"/>
              </a:tblGrid>
              <a:tr h="190500">
                <a:tc>
                  <a:txBody>
                    <a:bodyPr/>
                    <a:lstStyle/>
                    <a:p>
                      <a:pPr algn="ctr" fontAlgn="b"/>
                      <a:r>
                        <a:rPr lang="en-US" sz="1100" b="1" i="0" u="none" strike="noStrike" dirty="0" smtClean="0">
                          <a:solidFill>
                            <a:srgbClr val="000000"/>
                          </a:solidFill>
                          <a:effectLst/>
                          <a:latin typeface="Calibri"/>
                        </a:rPr>
                        <a:t>Word</a:t>
                      </a:r>
                      <a:endParaRPr lang="en-US" sz="11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smtClean="0">
                          <a:solidFill>
                            <a:srgbClr val="000000"/>
                          </a:solidFill>
                          <a:effectLst/>
                          <a:latin typeface="Calibri"/>
                        </a:rPr>
                        <a:t>Frequency</a:t>
                      </a:r>
                      <a:endParaRPr lang="en-US" sz="11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delicious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eating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experience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food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great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service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terrific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the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there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time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tonight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was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2" name="TextBox 11"/>
          <p:cNvSpPr txBox="1"/>
          <p:nvPr/>
        </p:nvSpPr>
        <p:spPr>
          <a:xfrm>
            <a:off x="1757930" y="1002268"/>
            <a:ext cx="986232" cy="369332"/>
          </a:xfrm>
          <a:prstGeom prst="rect">
            <a:avLst/>
          </a:prstGeom>
          <a:noFill/>
        </p:spPr>
        <p:txBody>
          <a:bodyPr wrap="none" rtlCol="0">
            <a:spAutoFit/>
          </a:bodyPr>
          <a:lstStyle/>
          <a:p>
            <a:r>
              <a:rPr lang="en-US" dirty="0" smtClean="0">
                <a:solidFill>
                  <a:schemeClr val="tx2"/>
                </a:solidFill>
              </a:rPr>
              <a:t>Unigram</a:t>
            </a:r>
            <a:endParaRPr lang="en-US" dirty="0">
              <a:solidFill>
                <a:schemeClr val="tx2"/>
              </a:solidFill>
            </a:endParaRPr>
          </a:p>
        </p:txBody>
      </p:sp>
      <p:sp>
        <p:nvSpPr>
          <p:cNvPr id="14" name="TextBox 13"/>
          <p:cNvSpPr txBox="1"/>
          <p:nvPr/>
        </p:nvSpPr>
        <p:spPr>
          <a:xfrm>
            <a:off x="3373971" y="1002268"/>
            <a:ext cx="841962" cy="369332"/>
          </a:xfrm>
          <a:prstGeom prst="rect">
            <a:avLst/>
          </a:prstGeom>
          <a:noFill/>
        </p:spPr>
        <p:txBody>
          <a:bodyPr wrap="none" rtlCol="0">
            <a:spAutoFit/>
          </a:bodyPr>
          <a:lstStyle/>
          <a:p>
            <a:r>
              <a:rPr lang="en-US" dirty="0" smtClean="0">
                <a:solidFill>
                  <a:schemeClr val="tx2"/>
                </a:solidFill>
              </a:rPr>
              <a:t>Bigram</a:t>
            </a:r>
            <a:endParaRPr lang="en-US" dirty="0">
              <a:solidFill>
                <a:schemeClr val="tx2"/>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639598569"/>
              </p:ext>
            </p:extLst>
          </p:nvPr>
        </p:nvGraphicFramePr>
        <p:xfrm>
          <a:off x="3159423" y="1371600"/>
          <a:ext cx="1770538" cy="4381500"/>
        </p:xfrm>
        <a:graphic>
          <a:graphicData uri="http://schemas.openxmlformats.org/drawingml/2006/table">
            <a:tbl>
              <a:tblPr/>
              <a:tblGrid>
                <a:gridCol w="1022825"/>
                <a:gridCol w="747713"/>
              </a:tblGrid>
              <a:tr h="190500">
                <a:tc>
                  <a:txBody>
                    <a:bodyPr/>
                    <a:lstStyle/>
                    <a:p>
                      <a:pPr algn="ctr" fontAlgn="b"/>
                      <a:r>
                        <a:rPr lang="en-US" sz="1100" b="1" i="0" u="none" strike="noStrike" dirty="0">
                          <a:solidFill>
                            <a:srgbClr val="000000"/>
                          </a:solidFill>
                          <a:effectLst/>
                          <a:latin typeface="+mj-lt"/>
                        </a:rPr>
                        <a:t>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j-lt"/>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 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 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a great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and 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and 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delicious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eating there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experience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first 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food 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1" i="0" u="none" strike="noStrike" dirty="0">
                          <a:solidFill>
                            <a:srgbClr val="FF0000"/>
                          </a:solidFill>
                          <a:effectLst/>
                          <a:latin typeface="+mj-lt"/>
                        </a:rPr>
                        <a:t>great 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is delicious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is terrific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it was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service 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terrific 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the food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the service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there tonight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time eating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tonight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mj-lt"/>
                        </a:rPr>
                        <a:t>was 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616588504"/>
              </p:ext>
            </p:extLst>
          </p:nvPr>
        </p:nvGraphicFramePr>
        <p:xfrm>
          <a:off x="5216823" y="1371600"/>
          <a:ext cx="2188234" cy="4191000"/>
        </p:xfrm>
        <a:graphic>
          <a:graphicData uri="http://schemas.openxmlformats.org/drawingml/2006/table">
            <a:tbl>
              <a:tblPr/>
              <a:tblGrid>
                <a:gridCol w="1485900"/>
                <a:gridCol w="702334"/>
              </a:tblGrid>
              <a:tr h="190500">
                <a:tc>
                  <a:txBody>
                    <a:bodyPr/>
                    <a:lstStyle/>
                    <a:p>
                      <a:pPr algn="ctr" fontAlgn="b"/>
                      <a:r>
                        <a:rPr lang="en-US" sz="1100" b="1" i="0" u="none" strike="noStrike" dirty="0">
                          <a:solidFill>
                            <a:srgbClr val="000000"/>
                          </a:solidFill>
                          <a:effectLst/>
                          <a:latin typeface="Calibri"/>
                        </a:rPr>
                        <a:t>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 and 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 the service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dirty="0">
                          <a:solidFill>
                            <a:srgbClr val="000000"/>
                          </a:solidFill>
                          <a:effectLst/>
                          <a:latin typeface="Calibri"/>
                        </a:rPr>
                        <a:t>a great 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dirty="0">
                          <a:solidFill>
                            <a:srgbClr val="000000"/>
                          </a:solidFill>
                          <a:effectLst/>
                          <a:latin typeface="Calibri"/>
                        </a:rPr>
                        <a:t>and it was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and the food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eating there tonight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experience . 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dirty="0">
                          <a:solidFill>
                            <a:srgbClr val="000000"/>
                          </a:solidFill>
                          <a:effectLst/>
                          <a:latin typeface="Calibri"/>
                        </a:rPr>
                        <a:t>first time eating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dirty="0">
                          <a:solidFill>
                            <a:srgbClr val="000000"/>
                          </a:solidFill>
                          <a:effectLst/>
                          <a:latin typeface="Calibri"/>
                        </a:rPr>
                        <a:t>food is delicious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great experience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is delicious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is terrific 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it was 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1" i="0" u="none" strike="noStrike" dirty="0">
                          <a:solidFill>
                            <a:srgbClr val="FF0000"/>
                          </a:solidFill>
                          <a:effectLst/>
                          <a:latin typeface="Calibri"/>
                        </a:rPr>
                        <a:t>service is terrific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dirty="0">
                          <a:solidFill>
                            <a:srgbClr val="000000"/>
                          </a:solidFill>
                          <a:effectLst/>
                          <a:latin typeface="Calibri"/>
                        </a:rPr>
                        <a:t>terrific and 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the food 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the service 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there tonight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time eating there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a:solidFill>
                            <a:srgbClr val="000000"/>
                          </a:solidFill>
                          <a:effectLst/>
                          <a:latin typeface="Calibri"/>
                        </a:rPr>
                        <a:t>tonight , 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ctr"/>
                      <a:r>
                        <a:rPr lang="en-US" sz="1100" b="0" i="0" u="none" strike="noStrike" dirty="0">
                          <a:solidFill>
                            <a:srgbClr val="000000"/>
                          </a:solidFill>
                          <a:effectLst/>
                          <a:latin typeface="Calibri"/>
                        </a:rPr>
                        <a:t>was a great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8" name="TextBox 17"/>
          <p:cNvSpPr txBox="1"/>
          <p:nvPr/>
        </p:nvSpPr>
        <p:spPr>
          <a:xfrm>
            <a:off x="5347657" y="992370"/>
            <a:ext cx="894989" cy="369332"/>
          </a:xfrm>
          <a:prstGeom prst="rect">
            <a:avLst/>
          </a:prstGeom>
          <a:noFill/>
        </p:spPr>
        <p:txBody>
          <a:bodyPr wrap="none" rtlCol="0">
            <a:spAutoFit/>
          </a:bodyPr>
          <a:lstStyle/>
          <a:p>
            <a:r>
              <a:rPr lang="en-US" dirty="0" smtClean="0">
                <a:solidFill>
                  <a:schemeClr val="tx2"/>
                </a:solidFill>
              </a:rPr>
              <a:t>Trigram</a:t>
            </a:r>
            <a:endParaRPr lang="en-US" dirty="0">
              <a:solidFill>
                <a:schemeClr val="tx2"/>
              </a:solidFill>
            </a:endParaRPr>
          </a:p>
        </p:txBody>
      </p:sp>
    </p:spTree>
    <p:extLst>
      <p:ext uri="{BB962C8B-B14F-4D97-AF65-F5344CB8AC3E}">
        <p14:creationId xmlns:p14="http://schemas.microsoft.com/office/powerpoint/2010/main" val="2996520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274638"/>
            <a:ext cx="8229600" cy="792162"/>
          </a:xfrm>
        </p:spPr>
        <p:txBody>
          <a:bodyPr>
            <a:noAutofit/>
          </a:bodyPr>
          <a:lstStyle/>
          <a:p>
            <a:pPr algn="l"/>
            <a:r>
              <a:rPr lang="en-US" sz="2800" dirty="0" smtClean="0">
                <a:latin typeface="+mn-lt"/>
              </a:rPr>
              <a:t>Topic Extraction and Modeling</a:t>
            </a:r>
            <a:endParaRPr lang="en-US" sz="2800" dirty="0">
              <a:latin typeface="+mn-lt"/>
            </a:endParaRPr>
          </a:p>
        </p:txBody>
      </p:sp>
      <p:sp>
        <p:nvSpPr>
          <p:cNvPr id="3" name="Content Placeholder 2"/>
          <p:cNvSpPr>
            <a:spLocks noGrp="1"/>
          </p:cNvSpPr>
          <p:nvPr>
            <p:ph idx="1"/>
          </p:nvPr>
        </p:nvSpPr>
        <p:spPr>
          <a:xfrm>
            <a:off x="457200" y="1219200"/>
            <a:ext cx="8229600" cy="4906963"/>
          </a:xfrm>
        </p:spPr>
        <p:txBody>
          <a:bodyPr>
            <a:normAutofit/>
          </a:bodyPr>
          <a:lstStyle/>
          <a:p>
            <a:r>
              <a:rPr lang="en-US" sz="2000" dirty="0"/>
              <a:t>T</a:t>
            </a:r>
            <a:r>
              <a:rPr lang="en-US" sz="2000" dirty="0" smtClean="0"/>
              <a:t>opic </a:t>
            </a:r>
            <a:r>
              <a:rPr lang="en-US" sz="2000" dirty="0"/>
              <a:t>is the hidden semantic structure in a text </a:t>
            </a:r>
            <a:r>
              <a:rPr lang="en-US" sz="2000" dirty="0" smtClean="0"/>
              <a:t>body</a:t>
            </a:r>
          </a:p>
          <a:p>
            <a:r>
              <a:rPr lang="en-US" sz="2000" dirty="0" smtClean="0"/>
              <a:t>Practically </a:t>
            </a:r>
            <a:r>
              <a:rPr lang="en-US" sz="2000" dirty="0"/>
              <a:t>considered as recurring patterns of co-occurring words in a corpus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11</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1" name="Chart 10"/>
          <p:cNvGraphicFramePr>
            <a:graphicFrameLocks/>
          </p:cNvGraphicFramePr>
          <p:nvPr>
            <p:extLst>
              <p:ext uri="{D42A27DB-BD31-4B8C-83A1-F6EECF244321}">
                <p14:modId xmlns:p14="http://schemas.microsoft.com/office/powerpoint/2010/main" val="3961141165"/>
              </p:ext>
            </p:extLst>
          </p:nvPr>
        </p:nvGraphicFramePr>
        <p:xfrm>
          <a:off x="401700" y="2988677"/>
          <a:ext cx="3943350" cy="2695575"/>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1163700" y="2760077"/>
            <a:ext cx="1364220" cy="338554"/>
          </a:xfrm>
          <a:prstGeom prst="rect">
            <a:avLst/>
          </a:prstGeom>
          <a:noFill/>
        </p:spPr>
        <p:txBody>
          <a:bodyPr wrap="none" rtlCol="0">
            <a:spAutoFit/>
          </a:bodyPr>
          <a:lstStyle/>
          <a:p>
            <a:r>
              <a:rPr lang="en-US" sz="1600" dirty="0" smtClean="0"/>
              <a:t>Topic ‘Service’</a:t>
            </a:r>
            <a:endParaRPr lang="en-US" sz="1600" dirty="0"/>
          </a:p>
        </p:txBody>
      </p:sp>
      <p:sp>
        <p:nvSpPr>
          <p:cNvPr id="12" name="TextBox 11"/>
          <p:cNvSpPr txBox="1"/>
          <p:nvPr/>
        </p:nvSpPr>
        <p:spPr>
          <a:xfrm>
            <a:off x="2590800" y="4394031"/>
            <a:ext cx="1832168" cy="338554"/>
          </a:xfrm>
          <a:prstGeom prst="rect">
            <a:avLst/>
          </a:prstGeom>
          <a:noFill/>
        </p:spPr>
        <p:txBody>
          <a:bodyPr wrap="none" rtlCol="0">
            <a:spAutoFit/>
          </a:bodyPr>
          <a:lstStyle/>
          <a:p>
            <a:r>
              <a:rPr lang="en-US" sz="1600" dirty="0" smtClean="0"/>
              <a:t>Topic ‘Food Quality’</a:t>
            </a:r>
            <a:endParaRPr lang="en-US" sz="1600" dirty="0"/>
          </a:p>
        </p:txBody>
      </p:sp>
      <p:sp>
        <p:nvSpPr>
          <p:cNvPr id="8" name="TextBox 7"/>
          <p:cNvSpPr txBox="1"/>
          <p:nvPr/>
        </p:nvSpPr>
        <p:spPr>
          <a:xfrm>
            <a:off x="4648200" y="3272510"/>
            <a:ext cx="4038600" cy="1477328"/>
          </a:xfrm>
          <a:prstGeom prst="rect">
            <a:avLst/>
          </a:prstGeom>
          <a:noFill/>
        </p:spPr>
        <p:txBody>
          <a:bodyPr wrap="square" rtlCol="0">
            <a:spAutoFit/>
          </a:bodyPr>
          <a:lstStyle/>
          <a:p>
            <a:r>
              <a:rPr lang="en-US" dirty="0"/>
              <a:t>A restaurant review could be considered as 10% about the service and 90% about the food quality, if there are about 9 times more food words then service words. </a:t>
            </a:r>
          </a:p>
        </p:txBody>
      </p:sp>
    </p:spTree>
    <p:extLst>
      <p:ext uri="{BB962C8B-B14F-4D97-AF65-F5344CB8AC3E}">
        <p14:creationId xmlns:p14="http://schemas.microsoft.com/office/powerpoint/2010/main" val="2996520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609600"/>
          </a:xfrm>
        </p:spPr>
        <p:txBody>
          <a:bodyPr>
            <a:noAutofit/>
          </a:bodyPr>
          <a:lstStyle/>
          <a:p>
            <a:pPr algn="l"/>
            <a:r>
              <a:rPr lang="en-US" sz="2800" b="1" dirty="0"/>
              <a:t>Generative Statistical </a:t>
            </a:r>
            <a:r>
              <a:rPr lang="en-US" sz="2800" b="1" dirty="0" smtClean="0"/>
              <a:t>Model</a:t>
            </a:r>
            <a:endParaRPr lang="en-US" sz="2800" dirty="0">
              <a:latin typeface="+mn-lt"/>
            </a:endParaRPr>
          </a:p>
        </p:txBody>
      </p:sp>
      <p:sp>
        <p:nvSpPr>
          <p:cNvPr id="3" name="Content Placeholder 2"/>
          <p:cNvSpPr>
            <a:spLocks noGrp="1"/>
          </p:cNvSpPr>
          <p:nvPr>
            <p:ph idx="1"/>
          </p:nvPr>
        </p:nvSpPr>
        <p:spPr>
          <a:xfrm>
            <a:off x="307975" y="779191"/>
            <a:ext cx="8534400" cy="4906963"/>
          </a:xfrm>
        </p:spPr>
        <p:txBody>
          <a:bodyPr>
            <a:normAutofit/>
          </a:bodyPr>
          <a:lstStyle/>
          <a:p>
            <a:r>
              <a:rPr lang="en-US" sz="2000" dirty="0" smtClean="0"/>
              <a:t>A model for randomly generating observable text given certain hidden parameter</a:t>
            </a:r>
          </a:p>
          <a:p>
            <a:r>
              <a:rPr lang="en-US" sz="2000" b="1" dirty="0" smtClean="0"/>
              <a:t>Unigram Model</a:t>
            </a:r>
          </a:p>
          <a:p>
            <a:pPr lvl="1"/>
            <a:r>
              <a:rPr lang="en-US" sz="2000" dirty="0" smtClean="0"/>
              <a:t>assumes </a:t>
            </a:r>
            <a:r>
              <a:rPr lang="en-US" sz="2000" dirty="0"/>
              <a:t>that each document is formed by generating </a:t>
            </a:r>
            <a:r>
              <a:rPr lang="en-US" sz="2000" dirty="0" smtClean="0"/>
              <a:t>each word </a:t>
            </a:r>
            <a:r>
              <a:rPr lang="en-US" sz="2000" dirty="0"/>
              <a:t>independently</a:t>
            </a:r>
            <a:endParaRPr lang="en-US" sz="2000" dirty="0" smtClean="0"/>
          </a:p>
          <a:p>
            <a:endParaRPr lang="en-US" sz="2000" dirty="0"/>
          </a:p>
          <a:p>
            <a:pPr marL="0" indent="0">
              <a:buNone/>
            </a:pPr>
            <a:r>
              <a:rPr lang="en-US" sz="2000" dirty="0"/>
              <a:t>	</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12</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526356" y="2801034"/>
            <a:ext cx="2638928" cy="369332"/>
          </a:xfrm>
          <a:prstGeom prst="rect">
            <a:avLst/>
          </a:prstGeom>
        </p:spPr>
        <p:txBody>
          <a:bodyPr wrap="none">
            <a:spAutoFit/>
          </a:bodyPr>
          <a:lstStyle/>
          <a:p>
            <a:r>
              <a:rPr lang="en-US" dirty="0">
                <a:solidFill>
                  <a:srgbClr val="0000CC"/>
                </a:solidFill>
              </a:rPr>
              <a:t>‘It was a great experience’</a:t>
            </a:r>
          </a:p>
        </p:txBody>
      </p:sp>
      <p:sp>
        <p:nvSpPr>
          <p:cNvPr id="8" name="Rectangle 7"/>
          <p:cNvSpPr/>
          <p:nvPr/>
        </p:nvSpPr>
        <p:spPr>
          <a:xfrm>
            <a:off x="4510541" y="3245047"/>
            <a:ext cx="3904891" cy="646331"/>
          </a:xfrm>
          <a:prstGeom prst="rect">
            <a:avLst/>
          </a:prstGeom>
        </p:spPr>
        <p:txBody>
          <a:bodyPr wrap="square">
            <a:spAutoFit/>
          </a:bodyPr>
          <a:lstStyle/>
          <a:p>
            <a:r>
              <a:rPr lang="en-US" dirty="0"/>
              <a:t>p(‘it’, ‘was’, ‘a’, ‘great’, ‘experience</a:t>
            </a:r>
            <a:r>
              <a:rPr lang="en-US" dirty="0" smtClean="0"/>
              <a:t>’)</a:t>
            </a:r>
          </a:p>
          <a:p>
            <a:r>
              <a:rPr lang="en-US" dirty="0" smtClean="0"/>
              <a:t>= </a:t>
            </a:r>
            <a:r>
              <a:rPr lang="en-US" dirty="0"/>
              <a:t>p(‘it’) p(‘a’) p(‘great’)p(‘experience’)</a:t>
            </a:r>
          </a:p>
        </p:txBody>
      </p:sp>
      <p:pic>
        <p:nvPicPr>
          <p:cNvPr id="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8173" y="4237037"/>
            <a:ext cx="1143000" cy="1036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5934" y="3486810"/>
            <a:ext cx="1064649" cy="1388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14728"/>
          <a:stretch/>
        </p:blipFill>
        <p:spPr bwMode="auto">
          <a:xfrm>
            <a:off x="464689" y="3295926"/>
            <a:ext cx="2026973" cy="951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a:xfrm>
            <a:off x="2491662" y="4103003"/>
            <a:ext cx="434684" cy="268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D:\002.Learning\003.Python_Project\CC\Figures\Sample Topic word distribution.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8200" y="4699830"/>
            <a:ext cx="3886200" cy="1455029"/>
          </a:xfrm>
          <a:prstGeom prst="rect">
            <a:avLst/>
          </a:prstGeom>
          <a:noFill/>
          <a:ln>
            <a:noFill/>
          </a:ln>
        </p:spPr>
      </p:pic>
      <p:sp>
        <p:nvSpPr>
          <p:cNvPr id="17" name="TextBox 16"/>
          <p:cNvSpPr txBox="1"/>
          <p:nvPr/>
        </p:nvSpPr>
        <p:spPr>
          <a:xfrm>
            <a:off x="4536043" y="4025086"/>
            <a:ext cx="3502369" cy="646331"/>
          </a:xfrm>
          <a:prstGeom prst="rect">
            <a:avLst/>
          </a:prstGeom>
          <a:noFill/>
        </p:spPr>
        <p:txBody>
          <a:bodyPr wrap="none" rtlCol="0">
            <a:spAutoFit/>
          </a:bodyPr>
          <a:lstStyle/>
          <a:p>
            <a:r>
              <a:rPr lang="en-US" dirty="0" smtClean="0"/>
              <a:t>Probability of each word evaluated </a:t>
            </a:r>
          </a:p>
          <a:p>
            <a:r>
              <a:rPr lang="en-US" dirty="0" smtClean="0"/>
              <a:t>based on the entire corpus </a:t>
            </a:r>
            <a:endParaRPr lang="en-US" dirty="0"/>
          </a:p>
        </p:txBody>
      </p:sp>
    </p:spTree>
    <p:extLst>
      <p:ext uri="{BB962C8B-B14F-4D97-AF65-F5344CB8AC3E}">
        <p14:creationId xmlns:p14="http://schemas.microsoft.com/office/powerpoint/2010/main" val="2996520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Generative Model: LDA </a:t>
            </a:r>
            <a:r>
              <a:rPr lang="en-US" sz="2400" b="1" dirty="0"/>
              <a:t>(Latent </a:t>
            </a:r>
            <a:r>
              <a:rPr lang="en-US" sz="2400" b="1" dirty="0" err="1"/>
              <a:t>Dirichlet</a:t>
            </a:r>
            <a:r>
              <a:rPr lang="en-US" sz="2400" b="1" dirty="0"/>
              <a:t> Allocation) Model</a:t>
            </a:r>
            <a:br>
              <a:rPr lang="en-US" sz="2400" b="1" dirty="0"/>
            </a:br>
            <a:endParaRPr lang="en-US" sz="2400"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2400" dirty="0" smtClean="0"/>
              <a:t>Widely used, </a:t>
            </a:r>
            <a:r>
              <a:rPr lang="en-US" sz="2400" dirty="0" smtClean="0"/>
              <a:t>introduced </a:t>
            </a:r>
            <a:r>
              <a:rPr lang="en-US" sz="2400" dirty="0" smtClean="0"/>
              <a:t>in 2003</a:t>
            </a:r>
          </a:p>
          <a:p>
            <a:r>
              <a:rPr lang="en-US" sz="2400" dirty="0" smtClean="0"/>
              <a:t>Assume one document </a:t>
            </a:r>
            <a:r>
              <a:rPr lang="en-US" sz="2400" dirty="0"/>
              <a:t>could consist of multiple </a:t>
            </a:r>
            <a:r>
              <a:rPr lang="en-US" sz="2400" dirty="0" smtClean="0"/>
              <a:t>topics</a:t>
            </a:r>
          </a:p>
          <a:p>
            <a:r>
              <a:rPr lang="en-US" sz="2400" dirty="0" smtClean="0"/>
              <a:t>Three level Bayesian hierarchical model</a:t>
            </a:r>
            <a:endParaRPr lang="en-US" sz="24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13</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1039574" y="2413157"/>
            <a:ext cx="6463947" cy="3093648"/>
            <a:chOff x="1039574" y="2413157"/>
            <a:chExt cx="6463947" cy="3093648"/>
          </a:xfrm>
        </p:grpSpPr>
        <p:sp>
          <p:nvSpPr>
            <p:cNvPr id="6" name="Flowchart: Document 5"/>
            <p:cNvSpPr/>
            <p:nvPr/>
          </p:nvSpPr>
          <p:spPr>
            <a:xfrm>
              <a:off x="2625504" y="2413157"/>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1</a:t>
              </a:r>
              <a:endParaRPr lang="en-US" baseline="-25000" dirty="0"/>
            </a:p>
          </p:txBody>
        </p:sp>
        <p:sp>
          <p:nvSpPr>
            <p:cNvPr id="16" name="Flowchart: Document 15"/>
            <p:cNvSpPr/>
            <p:nvPr/>
          </p:nvSpPr>
          <p:spPr>
            <a:xfrm>
              <a:off x="3722331" y="2418908"/>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2</a:t>
              </a:r>
              <a:endParaRPr lang="en-US" baseline="-25000" dirty="0"/>
            </a:p>
          </p:txBody>
        </p:sp>
        <p:sp>
          <p:nvSpPr>
            <p:cNvPr id="17" name="Flowchart: Document 16"/>
            <p:cNvSpPr/>
            <p:nvPr/>
          </p:nvSpPr>
          <p:spPr>
            <a:xfrm>
              <a:off x="4865331" y="2418908"/>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3</a:t>
              </a:r>
              <a:endParaRPr lang="en-US" baseline="-25000" dirty="0"/>
            </a:p>
          </p:txBody>
        </p:sp>
        <p:sp>
          <p:nvSpPr>
            <p:cNvPr id="18" name="Flowchart: Document 17"/>
            <p:cNvSpPr/>
            <p:nvPr/>
          </p:nvSpPr>
          <p:spPr>
            <a:xfrm>
              <a:off x="6084531" y="2413157"/>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4</a:t>
              </a:r>
              <a:endParaRPr lang="en-US" baseline="-25000" dirty="0"/>
            </a:p>
          </p:txBody>
        </p:sp>
        <p:sp>
          <p:nvSpPr>
            <p:cNvPr id="8" name="TextBox 7"/>
            <p:cNvSpPr txBox="1"/>
            <p:nvPr/>
          </p:nvSpPr>
          <p:spPr>
            <a:xfrm>
              <a:off x="1039574" y="2431820"/>
              <a:ext cx="1254959" cy="369332"/>
            </a:xfrm>
            <a:prstGeom prst="rect">
              <a:avLst/>
            </a:prstGeom>
            <a:noFill/>
          </p:spPr>
          <p:txBody>
            <a:bodyPr wrap="none" rtlCol="0">
              <a:spAutoFit/>
            </a:bodyPr>
            <a:lstStyle/>
            <a:p>
              <a:r>
                <a:rPr lang="en-US" dirty="0" smtClean="0">
                  <a:solidFill>
                    <a:srgbClr val="FF0000"/>
                  </a:solidFill>
                </a:rPr>
                <a:t>Documents</a:t>
              </a:r>
              <a:endParaRPr lang="en-US" dirty="0">
                <a:solidFill>
                  <a:srgbClr val="FF0000"/>
                </a:solidFill>
              </a:endParaRPr>
            </a:p>
          </p:txBody>
        </p:sp>
        <p:sp>
          <p:nvSpPr>
            <p:cNvPr id="20" name="Rounded Rectangle 19"/>
            <p:cNvSpPr/>
            <p:nvPr/>
          </p:nvSpPr>
          <p:spPr>
            <a:xfrm>
              <a:off x="2625504" y="3692592"/>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1</a:t>
              </a:r>
              <a:endParaRPr lang="en-US" baseline="-25000" dirty="0"/>
            </a:p>
          </p:txBody>
        </p:sp>
        <p:sp>
          <p:nvSpPr>
            <p:cNvPr id="22" name="Rounded Rectangle 21"/>
            <p:cNvSpPr/>
            <p:nvPr/>
          </p:nvSpPr>
          <p:spPr>
            <a:xfrm>
              <a:off x="3631375" y="3686553"/>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2</a:t>
              </a:r>
              <a:endParaRPr lang="en-US" baseline="-25000" dirty="0"/>
            </a:p>
          </p:txBody>
        </p:sp>
        <p:sp>
          <p:nvSpPr>
            <p:cNvPr id="23" name="Rounded Rectangle 22"/>
            <p:cNvSpPr/>
            <p:nvPr/>
          </p:nvSpPr>
          <p:spPr>
            <a:xfrm>
              <a:off x="4595159" y="3692591"/>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a:t>3</a:t>
              </a:r>
            </a:p>
          </p:txBody>
        </p:sp>
        <p:cxnSp>
          <p:nvCxnSpPr>
            <p:cNvPr id="26" name="Straight Arrow Connector 25"/>
            <p:cNvCxnSpPr>
              <a:stCxn id="6" idx="2"/>
              <a:endCxn id="20" idx="0"/>
            </p:cNvCxnSpPr>
            <p:nvPr/>
          </p:nvCxnSpPr>
          <p:spPr>
            <a:xfrm flipH="1">
              <a:off x="2895676" y="2840131"/>
              <a:ext cx="159269" cy="852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2"/>
              <a:endCxn id="22" idx="0"/>
            </p:cNvCxnSpPr>
            <p:nvPr/>
          </p:nvCxnSpPr>
          <p:spPr>
            <a:xfrm>
              <a:off x="3054945" y="2840131"/>
              <a:ext cx="846602" cy="846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2"/>
              <a:endCxn id="23" idx="0"/>
            </p:cNvCxnSpPr>
            <p:nvPr/>
          </p:nvCxnSpPr>
          <p:spPr>
            <a:xfrm>
              <a:off x="3054945" y="2840131"/>
              <a:ext cx="1810386" cy="852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0" name="TextBox 1029"/>
            <p:cNvSpPr txBox="1"/>
            <p:nvPr/>
          </p:nvSpPr>
          <p:spPr>
            <a:xfrm>
              <a:off x="2816072" y="3083072"/>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39" name="TextBox 38"/>
            <p:cNvSpPr txBox="1"/>
            <p:nvPr/>
          </p:nvSpPr>
          <p:spPr>
            <a:xfrm>
              <a:off x="3240416" y="3094836"/>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40" name="TextBox 39"/>
            <p:cNvSpPr txBox="1"/>
            <p:nvPr/>
          </p:nvSpPr>
          <p:spPr>
            <a:xfrm>
              <a:off x="3738648" y="3097824"/>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44" name="TextBox 43"/>
            <p:cNvSpPr txBox="1"/>
            <p:nvPr/>
          </p:nvSpPr>
          <p:spPr>
            <a:xfrm>
              <a:off x="1048366" y="3692592"/>
              <a:ext cx="760465" cy="369332"/>
            </a:xfrm>
            <a:prstGeom prst="rect">
              <a:avLst/>
            </a:prstGeom>
            <a:noFill/>
          </p:spPr>
          <p:txBody>
            <a:bodyPr wrap="none" rtlCol="0">
              <a:spAutoFit/>
            </a:bodyPr>
            <a:lstStyle/>
            <a:p>
              <a:r>
                <a:rPr lang="en-US" dirty="0" smtClean="0">
                  <a:solidFill>
                    <a:srgbClr val="FF0000"/>
                  </a:solidFill>
                </a:rPr>
                <a:t>Topics</a:t>
              </a:r>
              <a:endParaRPr lang="en-US" dirty="0">
                <a:solidFill>
                  <a:srgbClr val="FF0000"/>
                </a:solidFill>
              </a:endParaRPr>
            </a:p>
          </p:txBody>
        </p:sp>
        <p:grpSp>
          <p:nvGrpSpPr>
            <p:cNvPr id="1036" name="Group 1035"/>
            <p:cNvGrpSpPr/>
            <p:nvPr/>
          </p:nvGrpSpPr>
          <p:grpSpPr>
            <a:xfrm>
              <a:off x="2146567" y="4953000"/>
              <a:ext cx="540344" cy="533400"/>
              <a:chOff x="2625504" y="4953000"/>
              <a:chExt cx="540344" cy="533400"/>
            </a:xfrm>
          </p:grpSpPr>
          <p:sp>
            <p:nvSpPr>
              <p:cNvPr id="1033" name="Oval 1032"/>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1035" name="TextBox 1034"/>
              <p:cNvSpPr txBox="1"/>
              <p:nvPr/>
            </p:nvSpPr>
            <p:spPr>
              <a:xfrm>
                <a:off x="2681515" y="5035034"/>
                <a:ext cx="428322" cy="369332"/>
              </a:xfrm>
              <a:prstGeom prst="rect">
                <a:avLst/>
              </a:prstGeom>
              <a:noFill/>
            </p:spPr>
            <p:txBody>
              <a:bodyPr wrap="none" rtlCol="0">
                <a:spAutoFit/>
              </a:bodyPr>
              <a:lstStyle/>
              <a:p>
                <a:r>
                  <a:rPr lang="en-US" dirty="0" smtClean="0">
                    <a:solidFill>
                      <a:schemeClr val="bg1"/>
                    </a:solidFill>
                  </a:rPr>
                  <a:t>w</a:t>
                </a:r>
                <a:r>
                  <a:rPr lang="en-US" baseline="-25000" dirty="0" smtClean="0">
                    <a:solidFill>
                      <a:schemeClr val="bg1"/>
                    </a:solidFill>
                  </a:rPr>
                  <a:t>1</a:t>
                </a:r>
                <a:endParaRPr lang="en-US" baseline="-25000" dirty="0">
                  <a:solidFill>
                    <a:schemeClr val="bg1"/>
                  </a:solidFill>
                </a:endParaRPr>
              </a:p>
            </p:txBody>
          </p:sp>
        </p:grpSp>
        <p:grpSp>
          <p:nvGrpSpPr>
            <p:cNvPr id="49" name="Group 48"/>
            <p:cNvGrpSpPr/>
            <p:nvPr/>
          </p:nvGrpSpPr>
          <p:grpSpPr>
            <a:xfrm>
              <a:off x="3355675" y="4973405"/>
              <a:ext cx="540344" cy="533400"/>
              <a:chOff x="2625504" y="4953000"/>
              <a:chExt cx="540344" cy="533400"/>
            </a:xfrm>
          </p:grpSpPr>
          <p:sp>
            <p:nvSpPr>
              <p:cNvPr id="50" name="Oval 49"/>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51" name="TextBox 50"/>
              <p:cNvSpPr txBox="1"/>
              <p:nvPr/>
            </p:nvSpPr>
            <p:spPr>
              <a:xfrm>
                <a:off x="2681515" y="5035034"/>
                <a:ext cx="428322" cy="369332"/>
              </a:xfrm>
              <a:prstGeom prst="rect">
                <a:avLst/>
              </a:prstGeom>
              <a:noFill/>
            </p:spPr>
            <p:txBody>
              <a:bodyPr wrap="none" rtlCol="0">
                <a:spAutoFit/>
              </a:bodyPr>
              <a:lstStyle/>
              <a:p>
                <a:r>
                  <a:rPr lang="en-US" dirty="0" smtClean="0">
                    <a:solidFill>
                      <a:schemeClr val="bg1"/>
                    </a:solidFill>
                  </a:rPr>
                  <a:t>w</a:t>
                </a:r>
                <a:r>
                  <a:rPr lang="en-US" baseline="-25000" dirty="0" smtClean="0">
                    <a:solidFill>
                      <a:schemeClr val="bg1"/>
                    </a:solidFill>
                  </a:rPr>
                  <a:t>2</a:t>
                </a:r>
                <a:endParaRPr lang="en-US" baseline="-25000" dirty="0">
                  <a:solidFill>
                    <a:schemeClr val="bg1"/>
                  </a:solidFill>
                </a:endParaRPr>
              </a:p>
            </p:txBody>
          </p:sp>
        </p:grpSp>
        <p:grpSp>
          <p:nvGrpSpPr>
            <p:cNvPr id="52" name="Group 51"/>
            <p:cNvGrpSpPr/>
            <p:nvPr/>
          </p:nvGrpSpPr>
          <p:grpSpPr>
            <a:xfrm>
              <a:off x="4595159" y="4953000"/>
              <a:ext cx="540344" cy="533400"/>
              <a:chOff x="2625504" y="4953000"/>
              <a:chExt cx="540344" cy="533400"/>
            </a:xfrm>
          </p:grpSpPr>
          <p:sp>
            <p:nvSpPr>
              <p:cNvPr id="53" name="Oval 52"/>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54" name="TextBox 53"/>
              <p:cNvSpPr txBox="1"/>
              <p:nvPr/>
            </p:nvSpPr>
            <p:spPr>
              <a:xfrm>
                <a:off x="2681515" y="5035034"/>
                <a:ext cx="428322" cy="369332"/>
              </a:xfrm>
              <a:prstGeom prst="rect">
                <a:avLst/>
              </a:prstGeom>
              <a:noFill/>
            </p:spPr>
            <p:txBody>
              <a:bodyPr wrap="none" rtlCol="0">
                <a:spAutoFit/>
              </a:bodyPr>
              <a:lstStyle/>
              <a:p>
                <a:r>
                  <a:rPr lang="en-US" dirty="0" smtClean="0">
                    <a:solidFill>
                      <a:schemeClr val="bg1"/>
                    </a:solidFill>
                  </a:rPr>
                  <a:t>w</a:t>
                </a:r>
                <a:r>
                  <a:rPr lang="en-US" baseline="-25000" dirty="0" smtClean="0">
                    <a:solidFill>
                      <a:schemeClr val="bg1"/>
                    </a:solidFill>
                  </a:rPr>
                  <a:t>3</a:t>
                </a:r>
                <a:endParaRPr lang="en-US" baseline="-25000" dirty="0">
                  <a:solidFill>
                    <a:schemeClr val="bg1"/>
                  </a:solidFill>
                </a:endParaRPr>
              </a:p>
            </p:txBody>
          </p:sp>
        </p:grpSp>
        <p:cxnSp>
          <p:nvCxnSpPr>
            <p:cNvPr id="1038" name="Straight Arrow Connector 1037"/>
            <p:cNvCxnSpPr>
              <a:stCxn id="20" idx="2"/>
              <a:endCxn id="1033" idx="0"/>
            </p:cNvCxnSpPr>
            <p:nvPr/>
          </p:nvCxnSpPr>
          <p:spPr>
            <a:xfrm flipH="1">
              <a:off x="2416739" y="4167731"/>
              <a:ext cx="478937" cy="785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p:cNvCxnSpPr>
              <a:stCxn id="20" idx="2"/>
              <a:endCxn id="53" idx="0"/>
            </p:cNvCxnSpPr>
            <p:nvPr/>
          </p:nvCxnSpPr>
          <p:spPr>
            <a:xfrm>
              <a:off x="2895676" y="4167731"/>
              <a:ext cx="1969655" cy="785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5704871" y="4926568"/>
              <a:ext cx="540344" cy="533400"/>
              <a:chOff x="2625504" y="4953000"/>
              <a:chExt cx="540344" cy="533400"/>
            </a:xfrm>
          </p:grpSpPr>
          <p:sp>
            <p:nvSpPr>
              <p:cNvPr id="60" name="Oval 59"/>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61" name="TextBox 60"/>
              <p:cNvSpPr txBox="1"/>
              <p:nvPr/>
            </p:nvSpPr>
            <p:spPr>
              <a:xfrm>
                <a:off x="2681515" y="5035034"/>
                <a:ext cx="428322" cy="369332"/>
              </a:xfrm>
              <a:prstGeom prst="rect">
                <a:avLst/>
              </a:prstGeom>
              <a:noFill/>
            </p:spPr>
            <p:txBody>
              <a:bodyPr wrap="none" rtlCol="0">
                <a:spAutoFit/>
              </a:bodyPr>
              <a:lstStyle/>
              <a:p>
                <a:r>
                  <a:rPr lang="en-US" dirty="0" smtClean="0">
                    <a:solidFill>
                      <a:schemeClr val="bg1"/>
                    </a:solidFill>
                  </a:rPr>
                  <a:t>w</a:t>
                </a:r>
                <a:r>
                  <a:rPr lang="en-US" baseline="-25000" dirty="0" smtClean="0">
                    <a:solidFill>
                      <a:schemeClr val="bg1"/>
                    </a:solidFill>
                  </a:rPr>
                  <a:t>4</a:t>
                </a:r>
                <a:endParaRPr lang="en-US" baseline="-25000" dirty="0">
                  <a:solidFill>
                    <a:schemeClr val="bg1"/>
                  </a:solidFill>
                </a:endParaRPr>
              </a:p>
            </p:txBody>
          </p:sp>
        </p:grpSp>
        <p:cxnSp>
          <p:nvCxnSpPr>
            <p:cNvPr id="1042" name="Straight Arrow Connector 1041"/>
            <p:cNvCxnSpPr>
              <a:stCxn id="20" idx="2"/>
              <a:endCxn id="50" idx="0"/>
            </p:cNvCxnSpPr>
            <p:nvPr/>
          </p:nvCxnSpPr>
          <p:spPr>
            <a:xfrm>
              <a:off x="2895676" y="4167731"/>
              <a:ext cx="730171" cy="805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p:cNvCxnSpPr>
              <a:stCxn id="20" idx="2"/>
              <a:endCxn id="60" idx="0"/>
            </p:cNvCxnSpPr>
            <p:nvPr/>
          </p:nvCxnSpPr>
          <p:spPr>
            <a:xfrm>
              <a:off x="2895676" y="4167731"/>
              <a:ext cx="3079367" cy="758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433227" y="4340419"/>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67" name="TextBox 66"/>
            <p:cNvSpPr txBox="1"/>
            <p:nvPr/>
          </p:nvSpPr>
          <p:spPr>
            <a:xfrm>
              <a:off x="3563494" y="4340364"/>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68" name="TextBox 67"/>
            <p:cNvSpPr txBox="1"/>
            <p:nvPr/>
          </p:nvSpPr>
          <p:spPr>
            <a:xfrm>
              <a:off x="4610839" y="4385902"/>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69" name="TextBox 68"/>
            <p:cNvSpPr txBox="1"/>
            <p:nvPr/>
          </p:nvSpPr>
          <p:spPr>
            <a:xfrm>
              <a:off x="1039574" y="4952850"/>
              <a:ext cx="790601" cy="369332"/>
            </a:xfrm>
            <a:prstGeom prst="rect">
              <a:avLst/>
            </a:prstGeom>
            <a:noFill/>
          </p:spPr>
          <p:txBody>
            <a:bodyPr wrap="none" rtlCol="0">
              <a:spAutoFit/>
            </a:bodyPr>
            <a:lstStyle/>
            <a:p>
              <a:r>
                <a:rPr lang="en-US" dirty="0" smtClean="0">
                  <a:solidFill>
                    <a:srgbClr val="FF0000"/>
                  </a:solidFill>
                </a:rPr>
                <a:t>Words</a:t>
              </a:r>
              <a:endParaRPr lang="en-US" dirty="0">
                <a:solidFill>
                  <a:srgbClr val="FF0000"/>
                </a:solidFill>
              </a:endParaRPr>
            </a:p>
          </p:txBody>
        </p:sp>
        <p:sp>
          <p:nvSpPr>
            <p:cNvPr id="72" name="TextBox 71"/>
            <p:cNvSpPr txBox="1"/>
            <p:nvPr/>
          </p:nvSpPr>
          <p:spPr>
            <a:xfrm>
              <a:off x="3006821" y="4340419"/>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1048" name="TextBox 1047"/>
            <p:cNvSpPr txBox="1"/>
            <p:nvPr/>
          </p:nvSpPr>
          <p:spPr>
            <a:xfrm>
              <a:off x="4951989" y="3176621"/>
              <a:ext cx="2551532" cy="307777"/>
            </a:xfrm>
            <a:prstGeom prst="rect">
              <a:avLst/>
            </a:prstGeom>
            <a:noFill/>
          </p:spPr>
          <p:txBody>
            <a:bodyPr wrap="none" rtlCol="0">
              <a:spAutoFit/>
            </a:bodyPr>
            <a:lstStyle/>
            <a:p>
              <a:r>
                <a:rPr lang="en-US" sz="1400" dirty="0" smtClean="0">
                  <a:solidFill>
                    <a:srgbClr val="0000CC"/>
                  </a:solidFill>
                </a:rPr>
                <a:t>Per-Document Topic Distribution</a:t>
              </a:r>
              <a:endParaRPr lang="en-US" sz="1400" dirty="0">
                <a:solidFill>
                  <a:srgbClr val="0000CC"/>
                </a:solidFill>
              </a:endParaRPr>
            </a:p>
          </p:txBody>
        </p:sp>
        <p:sp>
          <p:nvSpPr>
            <p:cNvPr id="75" name="TextBox 74"/>
            <p:cNvSpPr txBox="1"/>
            <p:nvPr/>
          </p:nvSpPr>
          <p:spPr>
            <a:xfrm>
              <a:off x="5135503" y="4328188"/>
              <a:ext cx="2278701" cy="307777"/>
            </a:xfrm>
            <a:prstGeom prst="rect">
              <a:avLst/>
            </a:prstGeom>
            <a:noFill/>
          </p:spPr>
          <p:txBody>
            <a:bodyPr wrap="none" rtlCol="0">
              <a:spAutoFit/>
            </a:bodyPr>
            <a:lstStyle/>
            <a:p>
              <a:r>
                <a:rPr lang="en-US" sz="1400" dirty="0" smtClean="0">
                  <a:solidFill>
                    <a:srgbClr val="0000CC"/>
                  </a:solidFill>
                </a:rPr>
                <a:t>Per-Topic Words Distribution</a:t>
              </a:r>
              <a:endParaRPr lang="en-US" sz="1400" dirty="0">
                <a:solidFill>
                  <a:srgbClr val="0000CC"/>
                </a:solidFill>
              </a:endParaRPr>
            </a:p>
          </p:txBody>
        </p:sp>
      </p:grpSp>
    </p:spTree>
    <p:extLst>
      <p:ext uri="{BB962C8B-B14F-4D97-AF65-F5344CB8AC3E}">
        <p14:creationId xmlns:p14="http://schemas.microsoft.com/office/powerpoint/2010/main" val="2470441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LDA Generative Process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14</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7" name="Content Placeholder 2"/>
              <p:cNvSpPr>
                <a:spLocks noGrp="1"/>
              </p:cNvSpPr>
              <p:nvPr>
                <p:ph idx="1"/>
              </p:nvPr>
            </p:nvSpPr>
            <p:spPr>
              <a:xfrm>
                <a:off x="457200" y="762000"/>
                <a:ext cx="8229600" cy="5364163"/>
              </a:xfrm>
            </p:spPr>
            <p:txBody>
              <a:bodyPr>
                <a:normAutofit/>
              </a:bodyPr>
              <a:lstStyle/>
              <a:p>
                <a:r>
                  <a:rPr lang="en-US" sz="2400" dirty="0" smtClean="0"/>
                  <a:t>Initiate:</a:t>
                </a:r>
              </a:p>
              <a:p>
                <a:pPr lvl="1"/>
                <a:r>
                  <a:rPr lang="en-US" sz="2000" dirty="0" smtClean="0"/>
                  <a:t>Assume there are K latent topics in a corpus</a:t>
                </a:r>
              </a:p>
              <a:p>
                <a:pPr lvl="1"/>
                <a:r>
                  <a:rPr lang="en-US" sz="2000" dirty="0" smtClean="0"/>
                  <a:t>Assume each word is generated by one topic</a:t>
                </a:r>
              </a:p>
              <a:p>
                <a:r>
                  <a:rPr lang="en-US" sz="2400" dirty="0" smtClean="0"/>
                  <a:t>To generate a word </a:t>
                </a:r>
                <a14:m>
                  <m:oMath xmlns:m="http://schemas.openxmlformats.org/officeDocument/2006/math">
                    <m:sSub>
                      <m:sSubPr>
                        <m:ctrlPr>
                          <a:rPr lang="en-US" sz="2400" i="1">
                            <a:latin typeface="Cambria Math"/>
                          </a:rPr>
                        </m:ctrlPr>
                      </m:sSubPr>
                      <m:e>
                        <m:r>
                          <a:rPr lang="en-US" sz="2400" b="0" i="1" smtClean="0">
                            <a:latin typeface="Cambria Math"/>
                          </a:rPr>
                          <m:t>𝑤</m:t>
                        </m:r>
                      </m:e>
                      <m:sub>
                        <m:r>
                          <a:rPr lang="en-US" sz="2400" i="1">
                            <a:latin typeface="Cambria Math"/>
                          </a:rPr>
                          <m:t>𝑖</m:t>
                        </m:r>
                        <m:r>
                          <a:rPr lang="en-US" sz="2400" i="1">
                            <a:latin typeface="Cambria Math"/>
                          </a:rPr>
                          <m:t>, </m:t>
                        </m:r>
                        <m:r>
                          <a:rPr lang="en-US" sz="2400" i="1">
                            <a:latin typeface="Cambria Math"/>
                          </a:rPr>
                          <m:t>𝑗</m:t>
                        </m:r>
                      </m:sub>
                    </m:sSub>
                  </m:oMath>
                </a14:m>
                <a:r>
                  <a:rPr lang="en-US" sz="2400" dirty="0" smtClean="0"/>
                  <a:t>:</a:t>
                </a:r>
                <a:endParaRPr lang="en-US" sz="2400" dirty="0"/>
              </a:p>
              <a:p>
                <a:pPr lvl="1"/>
                <a:r>
                  <a:rPr lang="en-US" sz="2000" dirty="0" smtClean="0"/>
                  <a:t>Choose a topic first. </a:t>
                </a:r>
              </a:p>
              <a:p>
                <a:pPr lvl="2"/>
                <a:r>
                  <a:rPr lang="en-US" sz="1600" dirty="0" smtClean="0"/>
                  <a:t>Per-document topic distribution is a multinomial distribution with one draw with parameter  vector </a:t>
                </a:r>
                <a14:m>
                  <m:oMath xmlns:m="http://schemas.openxmlformats.org/officeDocument/2006/math">
                    <m:sSub>
                      <m:sSubPr>
                        <m:ctrlPr>
                          <a:rPr lang="en-US" sz="1600" i="1">
                            <a:latin typeface="Cambria Math"/>
                          </a:rPr>
                        </m:ctrlPr>
                      </m:sSubPr>
                      <m:e>
                        <m:r>
                          <a:rPr lang="en-US" sz="1600" b="1" i="1">
                            <a:latin typeface="Cambria Math"/>
                          </a:rPr>
                          <m:t>𝜽</m:t>
                        </m:r>
                      </m:e>
                      <m:sub>
                        <m:r>
                          <a:rPr lang="en-US" sz="1600" i="1">
                            <a:latin typeface="Cambria Math"/>
                          </a:rPr>
                          <m:t>𝑑</m:t>
                        </m:r>
                      </m:sub>
                    </m:sSub>
                  </m:oMath>
                </a14:m>
                <a:r>
                  <a:rPr lang="en-US" sz="1600" dirty="0" smtClean="0"/>
                  <a:t>, topic probabilities.</a:t>
                </a:r>
              </a:p>
              <a:p>
                <a:pPr marL="914400" lvl="2" indent="0">
                  <a:buNone/>
                </a:pPr>
                <a:r>
                  <a:rPr lang="en-US" sz="1600" dirty="0" smtClean="0"/>
                  <a:t>	</a:t>
                </a:r>
              </a:p>
            </p:txBody>
          </p:sp>
        </mc:Choice>
        <mc:Fallback xmlns="">
          <p:sp>
            <p:nvSpPr>
              <p:cNvPr id="77"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4"/>
                <a:stretch>
                  <a:fillRect l="-963" t="-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0" name="Rectangle 1049"/>
              <p:cNvSpPr/>
              <p:nvPr/>
            </p:nvSpPr>
            <p:spPr>
              <a:xfrm>
                <a:off x="4554747" y="3962061"/>
                <a:ext cx="3996350" cy="4153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𝑡</m:t>
                          </m:r>
                        </m:e>
                        <m:sub>
                          <m:r>
                            <a:rPr lang="en-US" i="1">
                              <a:latin typeface="Cambria Math"/>
                            </a:rPr>
                            <m:t>𝑖</m:t>
                          </m:r>
                          <m:r>
                            <a:rPr lang="en-US" i="1">
                              <a:latin typeface="Cambria Math"/>
                            </a:rPr>
                            <m:t>, </m:t>
                          </m:r>
                          <m:r>
                            <a:rPr lang="en-US" i="1">
                              <a:latin typeface="Cambria Math"/>
                            </a:rPr>
                            <m:t>𝑗</m:t>
                          </m:r>
                        </m:sub>
                      </m:sSub>
                      <m:r>
                        <a:rPr lang="en-US" i="1">
                          <a:latin typeface="Cambria Math"/>
                        </a:rPr>
                        <m:t>~</m:t>
                      </m:r>
                      <m:r>
                        <a:rPr lang="en-US" i="1">
                          <a:latin typeface="Cambria Math"/>
                        </a:rPr>
                        <m:t>𝑀𝑢𝑙𝑡𝑖𝑛𝑜𝑚𝑖𝑎𝑙</m:t>
                      </m:r>
                      <m:d>
                        <m:dPr>
                          <m:ctrlPr>
                            <a:rPr lang="en-US" i="1">
                              <a:latin typeface="Cambria Math"/>
                            </a:rPr>
                          </m:ctrlPr>
                        </m:dPr>
                        <m:e>
                          <m:sSub>
                            <m:sSubPr>
                              <m:ctrlPr>
                                <a:rPr lang="en-US" i="1">
                                  <a:latin typeface="Cambria Math"/>
                                </a:rPr>
                              </m:ctrlPr>
                            </m:sSubPr>
                            <m:e>
                              <m:r>
                                <a:rPr lang="en-US" i="1">
                                  <a:latin typeface="Cambria Math"/>
                                </a:rPr>
                                <m:t>1, </m:t>
                              </m:r>
                              <m:r>
                                <a:rPr lang="en-US" b="1" i="1">
                                  <a:latin typeface="Cambria Math"/>
                                </a:rPr>
                                <m:t>𝜽</m:t>
                              </m:r>
                            </m:e>
                            <m:sub>
                              <m:r>
                                <a:rPr lang="en-US" i="1">
                                  <a:latin typeface="Cambria Math"/>
                                </a:rPr>
                                <m:t>𝑑</m:t>
                              </m:r>
                            </m:sub>
                          </m:sSub>
                        </m:e>
                      </m:d>
                      <m:r>
                        <a:rPr lang="en-US">
                          <a:latin typeface="Cambria Math"/>
                        </a:rPr>
                        <m:t>=</m:t>
                      </m:r>
                      <m:sSup>
                        <m:sSupPr>
                          <m:ctrlPr>
                            <a:rPr lang="en-US" i="1">
                              <a:latin typeface="Cambria Math"/>
                            </a:rPr>
                          </m:ctrlPr>
                        </m:sSupPr>
                        <m:e>
                          <m:sSub>
                            <m:sSubPr>
                              <m:ctrlPr>
                                <a:rPr lang="en-US" i="1">
                                  <a:latin typeface="Cambria Math"/>
                                </a:rPr>
                              </m:ctrlPr>
                            </m:sSubPr>
                            <m:e>
                              <m:r>
                                <a:rPr lang="en-US" i="1">
                                  <a:latin typeface="Cambria Math"/>
                                </a:rPr>
                                <m:t>𝜃</m:t>
                              </m:r>
                            </m:e>
                            <m:sub>
                              <m:r>
                                <a:rPr lang="en-US" i="1">
                                  <a:latin typeface="Cambria Math"/>
                                </a:rPr>
                                <m:t>1</m:t>
                              </m:r>
                            </m:sub>
                          </m:sSub>
                        </m:e>
                        <m:sup>
                          <m:sSub>
                            <m:sSubPr>
                              <m:ctrlPr>
                                <a:rPr lang="en-US" i="1">
                                  <a:latin typeface="Cambria Math"/>
                                </a:rPr>
                              </m:ctrlPr>
                            </m:sSubPr>
                            <m:e>
                              <m:r>
                                <a:rPr lang="en-US" i="1">
                                  <a:latin typeface="Cambria Math"/>
                                </a:rPr>
                                <m:t>𝑡</m:t>
                              </m:r>
                            </m:e>
                            <m:sub>
                              <m:r>
                                <a:rPr lang="en-US" i="1">
                                  <a:latin typeface="Cambria Math"/>
                                </a:rPr>
                                <m:t>1</m:t>
                              </m:r>
                            </m:sub>
                          </m:sSub>
                        </m:sup>
                      </m:sSup>
                      <m:r>
                        <a:rPr lang="en-US" i="1">
                          <a:latin typeface="Cambria Math"/>
                        </a:rPr>
                        <m:t>…</m:t>
                      </m:r>
                      <m:sSup>
                        <m:sSupPr>
                          <m:ctrlPr>
                            <a:rPr lang="en-US" i="1">
                              <a:latin typeface="Cambria Math"/>
                            </a:rPr>
                          </m:ctrlPr>
                        </m:sSupPr>
                        <m:e>
                          <m:sSub>
                            <m:sSubPr>
                              <m:ctrlPr>
                                <a:rPr lang="en-US" i="1">
                                  <a:latin typeface="Cambria Math"/>
                                </a:rPr>
                              </m:ctrlPr>
                            </m:sSubPr>
                            <m:e>
                              <m:r>
                                <a:rPr lang="en-US" i="1">
                                  <a:latin typeface="Cambria Math"/>
                                </a:rPr>
                                <m:t>𝜃</m:t>
                              </m:r>
                            </m:e>
                            <m:sub>
                              <m:r>
                                <a:rPr lang="en-US" i="1">
                                  <a:latin typeface="Cambria Math"/>
                                </a:rPr>
                                <m:t>𝐾</m:t>
                              </m:r>
                            </m:sub>
                          </m:sSub>
                        </m:e>
                        <m:sup>
                          <m:sSub>
                            <m:sSubPr>
                              <m:ctrlPr>
                                <a:rPr lang="en-US" i="1">
                                  <a:latin typeface="Cambria Math"/>
                                </a:rPr>
                              </m:ctrlPr>
                            </m:sSubPr>
                            <m:e>
                              <m:r>
                                <a:rPr lang="en-US" i="1">
                                  <a:latin typeface="Cambria Math"/>
                                </a:rPr>
                                <m:t>𝑡</m:t>
                              </m:r>
                            </m:e>
                            <m:sub>
                              <m:r>
                                <a:rPr lang="en-US" i="1">
                                  <a:latin typeface="Cambria Math"/>
                                </a:rPr>
                                <m:t>𝐾</m:t>
                              </m:r>
                            </m:sub>
                          </m:sSub>
                        </m:sup>
                      </m:sSup>
                    </m:oMath>
                  </m:oMathPara>
                </a14:m>
                <a:endParaRPr lang="en-US" dirty="0"/>
              </a:p>
            </p:txBody>
          </p:sp>
        </mc:Choice>
        <mc:Fallback xmlns="">
          <p:sp>
            <p:nvSpPr>
              <p:cNvPr id="1050" name="Rectangle 1049"/>
              <p:cNvSpPr>
                <a:spLocks noRot="1" noChangeAspect="1" noMove="1" noResize="1" noEditPoints="1" noAdjustHandles="1" noChangeArrowheads="1" noChangeShapeType="1" noTextEdit="1"/>
              </p:cNvSpPr>
              <p:nvPr/>
            </p:nvSpPr>
            <p:spPr>
              <a:xfrm>
                <a:off x="4554747" y="3962061"/>
                <a:ext cx="3996350" cy="415307"/>
              </a:xfrm>
              <a:prstGeom prst="rect">
                <a:avLst/>
              </a:prstGeom>
              <a:blipFill rotWithShape="1">
                <a:blip r:embed="rId5"/>
                <a:stretch>
                  <a:fillRect b="-7353"/>
                </a:stretch>
              </a:blipFill>
            </p:spPr>
            <p:txBody>
              <a:bodyPr/>
              <a:lstStyle/>
              <a:p>
                <a:r>
                  <a:rPr lang="en-US">
                    <a:noFill/>
                  </a:rPr>
                  <a:t> </a:t>
                </a:r>
              </a:p>
            </p:txBody>
          </p:sp>
        </mc:Fallback>
      </mc:AlternateContent>
      <p:grpSp>
        <p:nvGrpSpPr>
          <p:cNvPr id="1051" name="Group 1050"/>
          <p:cNvGrpSpPr/>
          <p:nvPr/>
        </p:nvGrpSpPr>
        <p:grpSpPr>
          <a:xfrm>
            <a:off x="1973090" y="3885129"/>
            <a:ext cx="2509999" cy="1754574"/>
            <a:chOff x="1212054" y="3242444"/>
            <a:chExt cx="2509999" cy="1754574"/>
          </a:xfrm>
        </p:grpSpPr>
        <p:sp>
          <p:nvSpPr>
            <p:cNvPr id="118" name="Flowchart: Document 117"/>
            <p:cNvSpPr/>
            <p:nvPr/>
          </p:nvSpPr>
          <p:spPr>
            <a:xfrm>
              <a:off x="1212054" y="3242444"/>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r>
                <a:rPr lang="en-US" baseline="-25000" dirty="0" smtClean="0"/>
                <a:t>1</a:t>
              </a:r>
              <a:endParaRPr lang="en-US" baseline="-25000" dirty="0"/>
            </a:p>
          </p:txBody>
        </p:sp>
        <p:sp>
          <p:nvSpPr>
            <p:cNvPr id="119" name="Rounded Rectangle 118"/>
            <p:cNvSpPr/>
            <p:nvPr/>
          </p:nvSpPr>
          <p:spPr>
            <a:xfrm>
              <a:off x="1212054" y="4521879"/>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1</a:t>
              </a:r>
              <a:endParaRPr lang="en-US" baseline="-25000" dirty="0"/>
            </a:p>
          </p:txBody>
        </p:sp>
        <p:sp>
          <p:nvSpPr>
            <p:cNvPr id="120" name="Rounded Rectangle 119"/>
            <p:cNvSpPr/>
            <p:nvPr/>
          </p:nvSpPr>
          <p:spPr>
            <a:xfrm>
              <a:off x="2217925" y="4515840"/>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2</a:t>
              </a:r>
              <a:endParaRPr lang="en-US" baseline="-25000" dirty="0"/>
            </a:p>
          </p:txBody>
        </p:sp>
        <p:sp>
          <p:nvSpPr>
            <p:cNvPr id="121" name="Rounded Rectangle 120"/>
            <p:cNvSpPr/>
            <p:nvPr/>
          </p:nvSpPr>
          <p:spPr>
            <a:xfrm>
              <a:off x="3181709" y="4521878"/>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a:t>3</a:t>
              </a:r>
            </a:p>
          </p:txBody>
        </p:sp>
        <p:cxnSp>
          <p:nvCxnSpPr>
            <p:cNvPr id="122" name="Straight Arrow Connector 121"/>
            <p:cNvCxnSpPr>
              <a:stCxn id="118" idx="2"/>
              <a:endCxn id="119" idx="0"/>
            </p:cNvCxnSpPr>
            <p:nvPr/>
          </p:nvCxnSpPr>
          <p:spPr>
            <a:xfrm flipH="1">
              <a:off x="1482226" y="3669418"/>
              <a:ext cx="159269" cy="852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2"/>
              <a:endCxn id="120" idx="0"/>
            </p:cNvCxnSpPr>
            <p:nvPr/>
          </p:nvCxnSpPr>
          <p:spPr>
            <a:xfrm>
              <a:off x="1641495" y="3669418"/>
              <a:ext cx="846602" cy="846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8" idx="2"/>
              <a:endCxn id="121" idx="0"/>
            </p:cNvCxnSpPr>
            <p:nvPr/>
          </p:nvCxnSpPr>
          <p:spPr>
            <a:xfrm>
              <a:off x="1641495" y="3669418"/>
              <a:ext cx="1810386" cy="852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402622" y="3912359"/>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126" name="TextBox 125"/>
            <p:cNvSpPr txBox="1"/>
            <p:nvPr/>
          </p:nvSpPr>
          <p:spPr>
            <a:xfrm>
              <a:off x="1826966" y="3924123"/>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127" name="TextBox 126"/>
            <p:cNvSpPr txBox="1"/>
            <p:nvPr/>
          </p:nvSpPr>
          <p:spPr>
            <a:xfrm>
              <a:off x="2325198" y="3927111"/>
              <a:ext cx="349776" cy="369332"/>
            </a:xfrm>
            <a:prstGeom prst="rect">
              <a:avLst/>
            </a:prstGeom>
            <a:solidFill>
              <a:schemeClr val="bg1"/>
            </a:solidFill>
          </p:spPr>
          <p:txBody>
            <a:bodyPr wrap="none" rtlCol="0">
              <a:spAutoFit/>
            </a:bodyPr>
            <a:lstStyle/>
            <a:p>
              <a:r>
                <a:rPr lang="en-US" dirty="0" smtClean="0"/>
                <a:t>%</a:t>
              </a:r>
              <a:endParaRPr lang="en-US" dirty="0"/>
            </a:p>
          </p:txBody>
        </p:sp>
      </p:grpSp>
      <mc:AlternateContent xmlns:mc="http://schemas.openxmlformats.org/markup-compatibility/2006" xmlns:a14="http://schemas.microsoft.com/office/drawing/2010/main">
        <mc:Choice Requires="a14">
          <p:sp>
            <p:nvSpPr>
              <p:cNvPr id="1055" name="Rectangle 1054"/>
              <p:cNvSpPr/>
              <p:nvPr/>
            </p:nvSpPr>
            <p:spPr>
              <a:xfrm>
                <a:off x="6379628" y="5371750"/>
                <a:ext cx="1330556" cy="8766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 </m:t>
                      </m:r>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𝐾</m:t>
                          </m:r>
                        </m:sup>
                        <m:e>
                          <m:sSub>
                            <m:sSubPr>
                              <m:ctrlPr>
                                <a:rPr lang="en-US" b="1" i="1">
                                  <a:latin typeface="Cambria Math"/>
                                </a:rPr>
                              </m:ctrlPr>
                            </m:sSubPr>
                            <m:e>
                              <m:r>
                                <a:rPr lang="en-US" b="1" i="1">
                                  <a:latin typeface="Cambria Math"/>
                                </a:rPr>
                                <m:t>𝜽</m:t>
                              </m:r>
                            </m:e>
                            <m:sub>
                              <m:r>
                                <a:rPr lang="en-US" b="1" i="1">
                                  <a:latin typeface="Cambria Math"/>
                                </a:rPr>
                                <m:t>𝒊</m:t>
                              </m:r>
                            </m:sub>
                          </m:sSub>
                          <m:r>
                            <a:rPr lang="en-US" i="1">
                              <a:latin typeface="Cambria Math"/>
                            </a:rPr>
                            <m:t> </m:t>
                          </m:r>
                        </m:e>
                      </m:nary>
                      <m:r>
                        <a:rPr lang="en-US" i="1">
                          <a:latin typeface="Cambria Math"/>
                        </a:rPr>
                        <m:t>=1</m:t>
                      </m:r>
                    </m:oMath>
                  </m:oMathPara>
                </a14:m>
                <a:endParaRPr lang="en-US" dirty="0"/>
              </a:p>
            </p:txBody>
          </p:sp>
        </mc:Choice>
        <mc:Fallback xmlns="">
          <p:sp>
            <p:nvSpPr>
              <p:cNvPr id="1055" name="Rectangle 1054"/>
              <p:cNvSpPr>
                <a:spLocks noRot="1" noChangeAspect="1" noMove="1" noResize="1" noEditPoints="1" noAdjustHandles="1" noChangeArrowheads="1" noChangeShapeType="1" noTextEdit="1"/>
              </p:cNvSpPr>
              <p:nvPr/>
            </p:nvSpPr>
            <p:spPr>
              <a:xfrm>
                <a:off x="6379628" y="5371750"/>
                <a:ext cx="1330556" cy="876650"/>
              </a:xfrm>
              <a:prstGeom prst="rect">
                <a:avLst/>
              </a:prstGeom>
              <a:blipFill rotWithShape="1">
                <a:blip r:embed="rId6"/>
                <a:stretch>
                  <a:fillRect/>
                </a:stretch>
              </a:blipFill>
            </p:spPr>
            <p:txBody>
              <a:bodyPr/>
              <a:lstStyle/>
              <a:p>
                <a:r>
                  <a:rPr lang="en-US">
                    <a:noFill/>
                  </a:rPr>
                  <a:t> </a:t>
                </a:r>
              </a:p>
            </p:txBody>
          </p:sp>
        </mc:Fallback>
      </mc:AlternateContent>
      <p:sp>
        <p:nvSpPr>
          <p:cNvPr id="32" name="Rectangle 31"/>
          <p:cNvSpPr/>
          <p:nvPr/>
        </p:nvSpPr>
        <p:spPr>
          <a:xfrm>
            <a:off x="4572000" y="3439258"/>
            <a:ext cx="3241272" cy="369332"/>
          </a:xfrm>
          <a:prstGeom prst="rect">
            <a:avLst/>
          </a:prstGeom>
        </p:spPr>
        <p:txBody>
          <a:bodyPr wrap="none">
            <a:spAutoFit/>
          </a:bodyPr>
          <a:lstStyle/>
          <a:p>
            <a:r>
              <a:rPr lang="en-US" dirty="0">
                <a:solidFill>
                  <a:srgbClr val="0000CC"/>
                </a:solidFill>
              </a:rPr>
              <a:t>Per-document topic distribution </a:t>
            </a:r>
          </a:p>
        </p:txBody>
      </p:sp>
      <mc:AlternateContent xmlns:mc="http://schemas.openxmlformats.org/markup-compatibility/2006" xmlns:a14="http://schemas.microsoft.com/office/drawing/2010/main">
        <mc:Choice Requires="a14">
          <p:sp>
            <p:nvSpPr>
              <p:cNvPr id="135" name="Rectangle 134"/>
              <p:cNvSpPr/>
              <p:nvPr/>
            </p:nvSpPr>
            <p:spPr>
              <a:xfrm>
                <a:off x="6350873" y="4495100"/>
                <a:ext cx="1330556" cy="8766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 </m:t>
                      </m:r>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𝐾</m:t>
                          </m:r>
                        </m:sup>
                        <m:e>
                          <m:sSub>
                            <m:sSubPr>
                              <m:ctrlPr>
                                <a:rPr lang="en-US" b="1" i="1">
                                  <a:latin typeface="Cambria Math"/>
                                </a:rPr>
                              </m:ctrlPr>
                            </m:sSubPr>
                            <m:e>
                              <m:r>
                                <a:rPr lang="en-US" b="1" i="1" smtClean="0">
                                  <a:latin typeface="Cambria Math"/>
                                </a:rPr>
                                <m:t>𝒕</m:t>
                              </m:r>
                            </m:e>
                            <m:sub>
                              <m:r>
                                <a:rPr lang="en-US" b="1" i="1">
                                  <a:latin typeface="Cambria Math"/>
                                </a:rPr>
                                <m:t>𝒊</m:t>
                              </m:r>
                            </m:sub>
                          </m:sSub>
                          <m:r>
                            <a:rPr lang="en-US" i="1">
                              <a:latin typeface="Cambria Math"/>
                            </a:rPr>
                            <m:t> </m:t>
                          </m:r>
                        </m:e>
                      </m:nary>
                      <m:r>
                        <a:rPr lang="en-US" i="1">
                          <a:latin typeface="Cambria Math"/>
                        </a:rPr>
                        <m:t>=1</m:t>
                      </m:r>
                    </m:oMath>
                  </m:oMathPara>
                </a14:m>
                <a:endParaRPr lang="en-US" dirty="0"/>
              </a:p>
            </p:txBody>
          </p:sp>
        </mc:Choice>
        <mc:Fallback xmlns="">
          <p:sp>
            <p:nvSpPr>
              <p:cNvPr id="135" name="Rectangle 134"/>
              <p:cNvSpPr>
                <a:spLocks noRot="1" noChangeAspect="1" noMove="1" noResize="1" noEditPoints="1" noAdjustHandles="1" noChangeArrowheads="1" noChangeShapeType="1" noTextEdit="1"/>
              </p:cNvSpPr>
              <p:nvPr/>
            </p:nvSpPr>
            <p:spPr>
              <a:xfrm>
                <a:off x="6350873" y="4495100"/>
                <a:ext cx="1330556" cy="876650"/>
              </a:xfrm>
              <a:prstGeom prst="rect">
                <a:avLst/>
              </a:prstGeom>
              <a:blipFill rotWithShape="1">
                <a:blip r:embed="rId7"/>
                <a:stretch>
                  <a:fillRect/>
                </a:stretch>
              </a:blipFill>
            </p:spPr>
            <p:txBody>
              <a:bodyPr/>
              <a:lstStyle/>
              <a:p>
                <a:r>
                  <a:rPr lang="en-US">
                    <a:noFill/>
                  </a:rPr>
                  <a:t> </a:t>
                </a:r>
              </a:p>
            </p:txBody>
          </p:sp>
        </mc:Fallback>
      </mc:AlternateContent>
      <p:sp>
        <p:nvSpPr>
          <p:cNvPr id="136" name="TextBox 135"/>
          <p:cNvSpPr txBox="1"/>
          <p:nvPr/>
        </p:nvSpPr>
        <p:spPr>
          <a:xfrm>
            <a:off x="576832" y="3897868"/>
            <a:ext cx="1254959" cy="369332"/>
          </a:xfrm>
          <a:prstGeom prst="rect">
            <a:avLst/>
          </a:prstGeom>
          <a:noFill/>
        </p:spPr>
        <p:txBody>
          <a:bodyPr wrap="none" rtlCol="0">
            <a:spAutoFit/>
          </a:bodyPr>
          <a:lstStyle/>
          <a:p>
            <a:r>
              <a:rPr lang="en-US" dirty="0" smtClean="0">
                <a:solidFill>
                  <a:srgbClr val="FF0000"/>
                </a:solidFill>
              </a:rPr>
              <a:t>Documents</a:t>
            </a:r>
            <a:endParaRPr lang="en-US" dirty="0">
              <a:solidFill>
                <a:srgbClr val="FF0000"/>
              </a:solidFill>
            </a:endParaRPr>
          </a:p>
        </p:txBody>
      </p:sp>
      <p:sp>
        <p:nvSpPr>
          <p:cNvPr id="137" name="TextBox 136"/>
          <p:cNvSpPr txBox="1"/>
          <p:nvPr/>
        </p:nvSpPr>
        <p:spPr>
          <a:xfrm>
            <a:off x="668133" y="5211428"/>
            <a:ext cx="760465" cy="369332"/>
          </a:xfrm>
          <a:prstGeom prst="rect">
            <a:avLst/>
          </a:prstGeom>
          <a:noFill/>
        </p:spPr>
        <p:txBody>
          <a:bodyPr wrap="none" rtlCol="0">
            <a:spAutoFit/>
          </a:bodyPr>
          <a:lstStyle/>
          <a:p>
            <a:r>
              <a:rPr lang="en-US" dirty="0" smtClean="0">
                <a:solidFill>
                  <a:srgbClr val="FF0000"/>
                </a:solidFill>
              </a:rPr>
              <a:t>Topics</a:t>
            </a:r>
            <a:endParaRPr lang="en-US" dirty="0">
              <a:solidFill>
                <a:srgbClr val="FF0000"/>
              </a:solidFill>
            </a:endParaRPr>
          </a:p>
        </p:txBody>
      </p:sp>
      <p:sp>
        <p:nvSpPr>
          <p:cNvPr id="34" name="TextBox 33"/>
          <p:cNvSpPr txBox="1"/>
          <p:nvPr/>
        </p:nvSpPr>
        <p:spPr>
          <a:xfrm>
            <a:off x="4660145" y="4743804"/>
            <a:ext cx="1610762" cy="369332"/>
          </a:xfrm>
          <a:prstGeom prst="rect">
            <a:avLst/>
          </a:prstGeom>
          <a:noFill/>
        </p:spPr>
        <p:txBody>
          <a:bodyPr wrap="none" rtlCol="0">
            <a:spAutoFit/>
          </a:bodyPr>
          <a:lstStyle/>
          <a:p>
            <a:r>
              <a:rPr lang="en-US" dirty="0" smtClean="0"/>
              <a:t>Draw one topic</a:t>
            </a:r>
            <a:endParaRPr lang="en-US" dirty="0"/>
          </a:p>
        </p:txBody>
      </p:sp>
      <p:sp>
        <p:nvSpPr>
          <p:cNvPr id="140" name="TextBox 139"/>
          <p:cNvSpPr txBox="1"/>
          <p:nvPr/>
        </p:nvSpPr>
        <p:spPr>
          <a:xfrm>
            <a:off x="4660145" y="5668049"/>
            <a:ext cx="1891672" cy="369332"/>
          </a:xfrm>
          <a:prstGeom prst="rect">
            <a:avLst/>
          </a:prstGeom>
          <a:noFill/>
        </p:spPr>
        <p:txBody>
          <a:bodyPr wrap="none" rtlCol="0">
            <a:spAutoFit/>
          </a:bodyPr>
          <a:lstStyle/>
          <a:p>
            <a:r>
              <a:rPr lang="en-US" dirty="0" smtClean="0"/>
              <a:t>Topic probabilities</a:t>
            </a:r>
            <a:endParaRPr lang="en-US" dirty="0"/>
          </a:p>
        </p:txBody>
      </p:sp>
    </p:spTree>
    <p:extLst>
      <p:ext uri="{BB962C8B-B14F-4D97-AF65-F5344CB8AC3E}">
        <p14:creationId xmlns:p14="http://schemas.microsoft.com/office/powerpoint/2010/main" val="2996520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Generative Model: LDA</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15</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ounded Rectangle 19"/>
          <p:cNvSpPr/>
          <p:nvPr/>
        </p:nvSpPr>
        <p:spPr>
          <a:xfrm>
            <a:off x="2315089" y="2766967"/>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1</a:t>
            </a:r>
            <a:endParaRPr lang="en-US" baseline="-25000" dirty="0"/>
          </a:p>
        </p:txBody>
      </p:sp>
      <p:sp>
        <p:nvSpPr>
          <p:cNvPr id="44" name="TextBox 43"/>
          <p:cNvSpPr txBox="1"/>
          <p:nvPr/>
        </p:nvSpPr>
        <p:spPr>
          <a:xfrm>
            <a:off x="936349" y="2827349"/>
            <a:ext cx="760465" cy="369332"/>
          </a:xfrm>
          <a:prstGeom prst="rect">
            <a:avLst/>
          </a:prstGeom>
          <a:noFill/>
        </p:spPr>
        <p:txBody>
          <a:bodyPr wrap="none" rtlCol="0">
            <a:spAutoFit/>
          </a:bodyPr>
          <a:lstStyle/>
          <a:p>
            <a:r>
              <a:rPr lang="en-US" dirty="0" smtClean="0">
                <a:solidFill>
                  <a:srgbClr val="FF0000"/>
                </a:solidFill>
              </a:rPr>
              <a:t>Topics</a:t>
            </a:r>
            <a:endParaRPr lang="en-US" dirty="0">
              <a:solidFill>
                <a:srgbClr val="FF0000"/>
              </a:solidFill>
            </a:endParaRPr>
          </a:p>
        </p:txBody>
      </p:sp>
      <p:grpSp>
        <p:nvGrpSpPr>
          <p:cNvPr id="1036" name="Group 1035"/>
          <p:cNvGrpSpPr/>
          <p:nvPr/>
        </p:nvGrpSpPr>
        <p:grpSpPr>
          <a:xfrm>
            <a:off x="1836152" y="4027375"/>
            <a:ext cx="540344" cy="533400"/>
            <a:chOff x="2625504" y="4953000"/>
            <a:chExt cx="540344" cy="533400"/>
          </a:xfrm>
        </p:grpSpPr>
        <p:sp>
          <p:nvSpPr>
            <p:cNvPr id="1033" name="Oval 1032"/>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1035" name="TextBox 1034"/>
            <p:cNvSpPr txBox="1"/>
            <p:nvPr/>
          </p:nvSpPr>
          <p:spPr>
            <a:xfrm>
              <a:off x="2681515" y="5035034"/>
              <a:ext cx="428322" cy="369332"/>
            </a:xfrm>
            <a:prstGeom prst="rect">
              <a:avLst/>
            </a:prstGeom>
            <a:noFill/>
          </p:spPr>
          <p:txBody>
            <a:bodyPr wrap="none" rtlCol="0">
              <a:spAutoFit/>
            </a:bodyPr>
            <a:lstStyle/>
            <a:p>
              <a:r>
                <a:rPr lang="en-US" dirty="0" smtClean="0">
                  <a:solidFill>
                    <a:schemeClr val="bg1"/>
                  </a:solidFill>
                </a:rPr>
                <a:t>w</a:t>
              </a:r>
              <a:r>
                <a:rPr lang="en-US" baseline="-25000" dirty="0" smtClean="0">
                  <a:solidFill>
                    <a:schemeClr val="bg1"/>
                  </a:solidFill>
                </a:rPr>
                <a:t>1</a:t>
              </a:r>
              <a:endParaRPr lang="en-US" baseline="-25000" dirty="0">
                <a:solidFill>
                  <a:schemeClr val="bg1"/>
                </a:solidFill>
              </a:endParaRPr>
            </a:p>
          </p:txBody>
        </p:sp>
      </p:grpSp>
      <p:grpSp>
        <p:nvGrpSpPr>
          <p:cNvPr id="49" name="Group 48"/>
          <p:cNvGrpSpPr/>
          <p:nvPr/>
        </p:nvGrpSpPr>
        <p:grpSpPr>
          <a:xfrm>
            <a:off x="2560927" y="4027225"/>
            <a:ext cx="540344" cy="533400"/>
            <a:chOff x="2625504" y="4953000"/>
            <a:chExt cx="540344" cy="533400"/>
          </a:xfrm>
        </p:grpSpPr>
        <p:sp>
          <p:nvSpPr>
            <p:cNvPr id="50" name="Oval 49"/>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51" name="TextBox 50"/>
            <p:cNvSpPr txBox="1"/>
            <p:nvPr/>
          </p:nvSpPr>
          <p:spPr>
            <a:xfrm>
              <a:off x="2681515" y="5035034"/>
              <a:ext cx="428322" cy="369332"/>
            </a:xfrm>
            <a:prstGeom prst="rect">
              <a:avLst/>
            </a:prstGeom>
            <a:noFill/>
          </p:spPr>
          <p:txBody>
            <a:bodyPr wrap="none" rtlCol="0">
              <a:spAutoFit/>
            </a:bodyPr>
            <a:lstStyle/>
            <a:p>
              <a:r>
                <a:rPr lang="en-US" dirty="0" smtClean="0">
                  <a:solidFill>
                    <a:schemeClr val="bg1"/>
                  </a:solidFill>
                </a:rPr>
                <a:t>w</a:t>
              </a:r>
              <a:r>
                <a:rPr lang="en-US" baseline="-25000" dirty="0" smtClean="0">
                  <a:solidFill>
                    <a:schemeClr val="bg1"/>
                  </a:solidFill>
                </a:rPr>
                <a:t>2</a:t>
              </a:r>
              <a:endParaRPr lang="en-US" baseline="-25000" dirty="0">
                <a:solidFill>
                  <a:schemeClr val="bg1"/>
                </a:solidFill>
              </a:endParaRPr>
            </a:p>
          </p:txBody>
        </p:sp>
      </p:grpSp>
      <p:grpSp>
        <p:nvGrpSpPr>
          <p:cNvPr id="52" name="Group 51"/>
          <p:cNvGrpSpPr/>
          <p:nvPr/>
        </p:nvGrpSpPr>
        <p:grpSpPr>
          <a:xfrm>
            <a:off x="3332683" y="4027375"/>
            <a:ext cx="540344" cy="533400"/>
            <a:chOff x="2625504" y="4953000"/>
            <a:chExt cx="540344" cy="533400"/>
          </a:xfrm>
        </p:grpSpPr>
        <p:sp>
          <p:nvSpPr>
            <p:cNvPr id="53" name="Oval 52"/>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54" name="TextBox 53"/>
            <p:cNvSpPr txBox="1"/>
            <p:nvPr/>
          </p:nvSpPr>
          <p:spPr>
            <a:xfrm>
              <a:off x="2681515" y="5035034"/>
              <a:ext cx="428322" cy="369332"/>
            </a:xfrm>
            <a:prstGeom prst="rect">
              <a:avLst/>
            </a:prstGeom>
            <a:noFill/>
          </p:spPr>
          <p:txBody>
            <a:bodyPr wrap="none" rtlCol="0">
              <a:spAutoFit/>
            </a:bodyPr>
            <a:lstStyle/>
            <a:p>
              <a:r>
                <a:rPr lang="en-US" dirty="0" smtClean="0">
                  <a:solidFill>
                    <a:schemeClr val="bg1"/>
                  </a:solidFill>
                </a:rPr>
                <a:t>w</a:t>
              </a:r>
              <a:r>
                <a:rPr lang="en-US" baseline="-25000" dirty="0" smtClean="0">
                  <a:solidFill>
                    <a:schemeClr val="bg1"/>
                  </a:solidFill>
                </a:rPr>
                <a:t>3</a:t>
              </a:r>
              <a:endParaRPr lang="en-US" baseline="-25000" dirty="0">
                <a:solidFill>
                  <a:schemeClr val="bg1"/>
                </a:solidFill>
              </a:endParaRPr>
            </a:p>
          </p:txBody>
        </p:sp>
      </p:grpSp>
      <p:cxnSp>
        <p:nvCxnSpPr>
          <p:cNvPr id="1038" name="Straight Arrow Connector 1037"/>
          <p:cNvCxnSpPr>
            <a:stCxn id="20" idx="2"/>
            <a:endCxn id="1033" idx="0"/>
          </p:cNvCxnSpPr>
          <p:nvPr/>
        </p:nvCxnSpPr>
        <p:spPr>
          <a:xfrm flipH="1">
            <a:off x="2106324" y="3242106"/>
            <a:ext cx="478937" cy="785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p:cNvCxnSpPr>
            <a:stCxn id="20" idx="2"/>
            <a:endCxn id="53" idx="0"/>
          </p:cNvCxnSpPr>
          <p:nvPr/>
        </p:nvCxnSpPr>
        <p:spPr>
          <a:xfrm>
            <a:off x="2585261" y="3242106"/>
            <a:ext cx="1017594" cy="785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Straight Arrow Connector 1041"/>
          <p:cNvCxnSpPr>
            <a:stCxn id="20" idx="2"/>
            <a:endCxn id="50" idx="0"/>
          </p:cNvCxnSpPr>
          <p:nvPr/>
        </p:nvCxnSpPr>
        <p:spPr>
          <a:xfrm>
            <a:off x="2585261" y="3242106"/>
            <a:ext cx="245838" cy="785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081416" y="3450074"/>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67" name="TextBox 66"/>
          <p:cNvSpPr txBox="1"/>
          <p:nvPr/>
        </p:nvSpPr>
        <p:spPr>
          <a:xfrm>
            <a:off x="2982907" y="3450074"/>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69" name="TextBox 68"/>
          <p:cNvSpPr txBox="1"/>
          <p:nvPr/>
        </p:nvSpPr>
        <p:spPr>
          <a:xfrm>
            <a:off x="927557" y="4087607"/>
            <a:ext cx="790601" cy="369332"/>
          </a:xfrm>
          <a:prstGeom prst="rect">
            <a:avLst/>
          </a:prstGeom>
          <a:noFill/>
        </p:spPr>
        <p:txBody>
          <a:bodyPr wrap="none" rtlCol="0">
            <a:spAutoFit/>
          </a:bodyPr>
          <a:lstStyle/>
          <a:p>
            <a:r>
              <a:rPr lang="en-US" dirty="0" smtClean="0">
                <a:solidFill>
                  <a:srgbClr val="FF0000"/>
                </a:solidFill>
              </a:rPr>
              <a:t>Words</a:t>
            </a:r>
            <a:endParaRPr lang="en-US" dirty="0">
              <a:solidFill>
                <a:srgbClr val="FF0000"/>
              </a:solidFill>
            </a:endParaRPr>
          </a:p>
        </p:txBody>
      </p:sp>
      <p:sp>
        <p:nvSpPr>
          <p:cNvPr id="72" name="TextBox 71"/>
          <p:cNvSpPr txBox="1"/>
          <p:nvPr/>
        </p:nvSpPr>
        <p:spPr>
          <a:xfrm>
            <a:off x="2505767" y="3450074"/>
            <a:ext cx="349776" cy="369332"/>
          </a:xfrm>
          <a:prstGeom prst="rect">
            <a:avLst/>
          </a:prstGeom>
          <a:solidFill>
            <a:schemeClr val="bg1"/>
          </a:solidFill>
        </p:spPr>
        <p:txBody>
          <a:bodyPr wrap="none" rtlCol="0">
            <a:spAutoFit/>
          </a:bodyPr>
          <a:lstStyle/>
          <a:p>
            <a:r>
              <a:rPr lang="en-US" dirty="0" smtClean="0"/>
              <a:t>%</a:t>
            </a:r>
            <a:endParaRPr lang="en-US" dirty="0"/>
          </a:p>
        </p:txBody>
      </p:sp>
      <p:sp>
        <p:nvSpPr>
          <p:cNvPr id="75" name="TextBox 74"/>
          <p:cNvSpPr txBox="1"/>
          <p:nvPr/>
        </p:nvSpPr>
        <p:spPr>
          <a:xfrm>
            <a:off x="4343400" y="2766967"/>
            <a:ext cx="2872453" cy="369332"/>
          </a:xfrm>
          <a:prstGeom prst="rect">
            <a:avLst/>
          </a:prstGeom>
          <a:noFill/>
        </p:spPr>
        <p:txBody>
          <a:bodyPr wrap="none" rtlCol="0">
            <a:spAutoFit/>
          </a:bodyPr>
          <a:lstStyle/>
          <a:p>
            <a:r>
              <a:rPr lang="en-US" dirty="0" smtClean="0">
                <a:solidFill>
                  <a:srgbClr val="0000CC"/>
                </a:solidFill>
              </a:rPr>
              <a:t>Per-Topic Words Distribution</a:t>
            </a:r>
            <a:endParaRPr lang="en-US" dirty="0">
              <a:solidFill>
                <a:srgbClr val="0000CC"/>
              </a:solidFill>
            </a:endParaRPr>
          </a:p>
        </p:txBody>
      </p:sp>
      <mc:AlternateContent xmlns:mc="http://schemas.openxmlformats.org/markup-compatibility/2006" xmlns:a14="http://schemas.microsoft.com/office/drawing/2010/main">
        <mc:Choice Requires="a14">
          <p:sp>
            <p:nvSpPr>
              <p:cNvPr id="55" name="Content Placeholder 2"/>
              <p:cNvSpPr>
                <a:spLocks noGrp="1"/>
              </p:cNvSpPr>
              <p:nvPr>
                <p:ph idx="1"/>
              </p:nvPr>
            </p:nvSpPr>
            <p:spPr>
              <a:xfrm>
                <a:off x="457200" y="762000"/>
                <a:ext cx="8229600" cy="5364163"/>
              </a:xfrm>
            </p:spPr>
            <p:txBody>
              <a:bodyPr>
                <a:normAutofit/>
              </a:bodyPr>
              <a:lstStyle/>
              <a:p>
                <a:r>
                  <a:rPr lang="en-US" sz="2400" dirty="0" smtClean="0"/>
                  <a:t>To generate a word </a:t>
                </a:r>
                <a14:m>
                  <m:oMath xmlns:m="http://schemas.openxmlformats.org/officeDocument/2006/math">
                    <m:sSub>
                      <m:sSubPr>
                        <m:ctrlPr>
                          <a:rPr lang="en-US" sz="2400" i="1">
                            <a:latin typeface="Cambria Math"/>
                          </a:rPr>
                        </m:ctrlPr>
                      </m:sSubPr>
                      <m:e>
                        <m:r>
                          <a:rPr lang="en-US" sz="2400" b="0" i="1" smtClean="0">
                            <a:latin typeface="Cambria Math"/>
                          </a:rPr>
                          <m:t>𝑤</m:t>
                        </m:r>
                      </m:e>
                      <m:sub>
                        <m:r>
                          <a:rPr lang="en-US" sz="2400" i="1">
                            <a:latin typeface="Cambria Math"/>
                          </a:rPr>
                          <m:t>𝑖</m:t>
                        </m:r>
                        <m:r>
                          <a:rPr lang="en-US" sz="2400" i="1">
                            <a:latin typeface="Cambria Math"/>
                          </a:rPr>
                          <m:t>, </m:t>
                        </m:r>
                        <m:r>
                          <a:rPr lang="en-US" sz="2400" i="1">
                            <a:latin typeface="Cambria Math"/>
                          </a:rPr>
                          <m:t>𝑗</m:t>
                        </m:r>
                      </m:sub>
                    </m:sSub>
                  </m:oMath>
                </a14:m>
                <a:r>
                  <a:rPr lang="en-US" sz="2400" dirty="0" smtClean="0"/>
                  <a:t>:</a:t>
                </a:r>
                <a:endParaRPr lang="en-US" sz="2400" dirty="0"/>
              </a:p>
              <a:p>
                <a:pPr lvl="1"/>
                <a:r>
                  <a:rPr lang="en-US" sz="2000" dirty="0" smtClean="0"/>
                  <a:t>Generate the word based on per-topic words distribution </a:t>
                </a:r>
              </a:p>
              <a:p>
                <a:pPr lvl="2"/>
                <a:r>
                  <a:rPr lang="en-US" sz="1600" dirty="0"/>
                  <a:t>per-topic words distribution </a:t>
                </a:r>
                <a:r>
                  <a:rPr lang="en-US" sz="1600" dirty="0" smtClean="0"/>
                  <a:t>is a multinomial distribution with one draw with parameter  vector</a:t>
                </a:r>
                <a14:m>
                  <m:oMath xmlns:m="http://schemas.openxmlformats.org/officeDocument/2006/math">
                    <m:sSub>
                      <m:sSubPr>
                        <m:ctrlPr>
                          <a:rPr lang="en-US" sz="1600" i="1">
                            <a:latin typeface="Cambria Math"/>
                          </a:rPr>
                        </m:ctrlPr>
                      </m:sSubPr>
                      <m:e>
                        <m:r>
                          <a:rPr lang="en-US" sz="1600" b="1" i="1" smtClean="0">
                            <a:latin typeface="Cambria Math"/>
                          </a:rPr>
                          <m:t> </m:t>
                        </m:r>
                        <m:r>
                          <a:rPr lang="en-US" sz="1600" b="1" i="1">
                            <a:latin typeface="Cambria Math"/>
                          </a:rPr>
                          <m:t>𝒑</m:t>
                        </m:r>
                      </m:e>
                      <m:sub>
                        <m:sSub>
                          <m:sSubPr>
                            <m:ctrlPr>
                              <a:rPr lang="en-US" sz="1600" i="1">
                                <a:latin typeface="Cambria Math"/>
                              </a:rPr>
                            </m:ctrlPr>
                          </m:sSubPr>
                          <m:e>
                            <m:r>
                              <a:rPr lang="en-US" sz="1600" i="1">
                                <a:latin typeface="Cambria Math"/>
                              </a:rPr>
                              <m:t>𝑤</m:t>
                            </m:r>
                          </m:e>
                          <m:sub>
                            <m:r>
                              <a:rPr lang="en-US" sz="1600" i="1">
                                <a:latin typeface="Cambria Math"/>
                              </a:rPr>
                              <m:t>𝑖</m:t>
                            </m:r>
                            <m:r>
                              <a:rPr lang="en-US" sz="1600" i="1">
                                <a:latin typeface="Cambria Math"/>
                              </a:rPr>
                              <m:t>, </m:t>
                            </m:r>
                            <m:r>
                              <a:rPr lang="en-US" sz="1600" i="1">
                                <a:latin typeface="Cambria Math"/>
                              </a:rPr>
                              <m:t>𝑗</m:t>
                            </m:r>
                          </m:sub>
                        </m:sSub>
                      </m:sub>
                    </m:sSub>
                  </m:oMath>
                </a14:m>
                <a:r>
                  <a:rPr lang="en-US" sz="1600" dirty="0" smtClean="0"/>
                  <a:t>, word probabilities.</a:t>
                </a:r>
              </a:p>
              <a:p>
                <a:pPr marL="914400" lvl="2" indent="0">
                  <a:buNone/>
                </a:pPr>
                <a:r>
                  <a:rPr lang="en-US" sz="1600" dirty="0" smtClean="0"/>
                  <a:t>	</a:t>
                </a:r>
              </a:p>
            </p:txBody>
          </p:sp>
        </mc:Choice>
        <mc:Fallback xmlns="">
          <p:sp>
            <p:nvSpPr>
              <p:cNvPr id="55"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4"/>
                <a:stretch>
                  <a:fillRect l="-963" t="-7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405757" y="3287914"/>
                <a:ext cx="4432687" cy="5314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𝑤</m:t>
                          </m:r>
                        </m:e>
                        <m:sub>
                          <m:r>
                            <a:rPr lang="en-US" i="1">
                              <a:latin typeface="Cambria Math"/>
                            </a:rPr>
                            <m:t>𝑖</m:t>
                          </m:r>
                          <m:r>
                            <a:rPr lang="en-US" i="1">
                              <a:latin typeface="Cambria Math"/>
                            </a:rPr>
                            <m:t>, </m:t>
                          </m:r>
                          <m:r>
                            <a:rPr lang="en-US" i="1">
                              <a:latin typeface="Cambria Math"/>
                            </a:rPr>
                            <m:t>𝑗</m:t>
                          </m:r>
                        </m:sub>
                      </m:sSub>
                      <m:r>
                        <a:rPr lang="en-US" i="1">
                          <a:latin typeface="Cambria Math"/>
                        </a:rPr>
                        <m:t>~</m:t>
                      </m:r>
                      <m:r>
                        <a:rPr lang="en-US" i="1">
                          <a:latin typeface="Cambria Math"/>
                        </a:rPr>
                        <m:t>𝑀𝑢𝑙𝑡𝑖𝑛𝑜𝑚𝑖𝑎𝑙</m:t>
                      </m:r>
                      <m:d>
                        <m:dPr>
                          <m:ctrlPr>
                            <a:rPr lang="en-US" i="1">
                              <a:latin typeface="Cambria Math"/>
                            </a:rPr>
                          </m:ctrlPr>
                        </m:dPr>
                        <m:e>
                          <m:r>
                            <a:rPr lang="en-US" i="1">
                              <a:latin typeface="Cambria Math"/>
                            </a:rPr>
                            <m:t>1, </m:t>
                          </m:r>
                          <m:sSub>
                            <m:sSubPr>
                              <m:ctrlPr>
                                <a:rPr lang="en-US" i="1">
                                  <a:latin typeface="Cambria Math"/>
                                </a:rPr>
                              </m:ctrlPr>
                            </m:sSubPr>
                            <m:e>
                              <m:r>
                                <a:rPr lang="en-US" b="1" i="1">
                                  <a:latin typeface="Cambria Math"/>
                                </a:rPr>
                                <m:t>𝒑</m:t>
                              </m:r>
                            </m:e>
                            <m:sub>
                              <m:sSub>
                                <m:sSubPr>
                                  <m:ctrlPr>
                                    <a:rPr lang="en-US" i="1">
                                      <a:latin typeface="Cambria Math"/>
                                    </a:rPr>
                                  </m:ctrlPr>
                                </m:sSubPr>
                                <m:e>
                                  <m:r>
                                    <a:rPr lang="en-US" i="1">
                                      <a:latin typeface="Cambria Math"/>
                                    </a:rPr>
                                    <m:t>𝑤</m:t>
                                  </m:r>
                                </m:e>
                                <m:sub>
                                  <m:r>
                                    <a:rPr lang="en-US" i="1">
                                      <a:latin typeface="Cambria Math"/>
                                    </a:rPr>
                                    <m:t>𝑖</m:t>
                                  </m:r>
                                  <m:r>
                                    <a:rPr lang="en-US" i="1">
                                      <a:latin typeface="Cambria Math"/>
                                    </a:rPr>
                                    <m:t>, </m:t>
                                  </m:r>
                                  <m:r>
                                    <a:rPr lang="en-US" i="1">
                                      <a:latin typeface="Cambria Math"/>
                                    </a:rPr>
                                    <m:t>𝑗</m:t>
                                  </m:r>
                                </m:sub>
                              </m:sSub>
                            </m:sub>
                          </m:sSub>
                        </m:e>
                      </m:d>
                      <m:r>
                        <a:rPr lang="en-US">
                          <a:latin typeface="Cambria Math"/>
                        </a:rPr>
                        <m:t>=</m:t>
                      </m:r>
                      <m:sSup>
                        <m:sSupPr>
                          <m:ctrlPr>
                            <a:rPr lang="en-US" i="1">
                              <a:latin typeface="Cambria Math"/>
                            </a:rPr>
                          </m:ctrlPr>
                        </m:sSupPr>
                        <m:e>
                          <m:sSub>
                            <m:sSubPr>
                              <m:ctrlPr>
                                <a:rPr lang="en-US" i="1">
                                  <a:latin typeface="Cambria Math"/>
                                </a:rPr>
                              </m:ctrlPr>
                            </m:sSubPr>
                            <m:e>
                              <m:r>
                                <a:rPr lang="en-US" i="1">
                                  <a:latin typeface="Cambria Math"/>
                                </a:rPr>
                                <m:t>𝑝</m:t>
                              </m:r>
                            </m:e>
                            <m:sub>
                              <m:r>
                                <a:rPr lang="en-US" i="1">
                                  <a:latin typeface="Cambria Math"/>
                                </a:rPr>
                                <m:t>1</m:t>
                              </m:r>
                            </m:sub>
                          </m:sSub>
                        </m:e>
                        <m:sup>
                          <m:sSub>
                            <m:sSubPr>
                              <m:ctrlPr>
                                <a:rPr lang="en-US" i="1">
                                  <a:latin typeface="Cambria Math"/>
                                </a:rPr>
                              </m:ctrlPr>
                            </m:sSubPr>
                            <m:e>
                              <m:r>
                                <a:rPr lang="en-US" i="1">
                                  <a:latin typeface="Cambria Math"/>
                                </a:rPr>
                                <m:t>𝑤</m:t>
                              </m:r>
                            </m:e>
                            <m:sub>
                              <m:r>
                                <a:rPr lang="en-US" i="1">
                                  <a:latin typeface="Cambria Math"/>
                                </a:rPr>
                                <m:t>1</m:t>
                              </m:r>
                            </m:sub>
                          </m:sSub>
                        </m:sup>
                      </m:sSup>
                      <m:r>
                        <a:rPr lang="en-US" i="1">
                          <a:latin typeface="Cambria Math"/>
                        </a:rPr>
                        <m:t>…</m:t>
                      </m:r>
                      <m:sSup>
                        <m:sSupPr>
                          <m:ctrlPr>
                            <a:rPr lang="en-US" i="1">
                              <a:latin typeface="Cambria Math"/>
                            </a:rPr>
                          </m:ctrlPr>
                        </m:sSupPr>
                        <m:e>
                          <m:sSub>
                            <m:sSubPr>
                              <m:ctrlPr>
                                <a:rPr lang="en-US" i="1">
                                  <a:latin typeface="Cambria Math"/>
                                </a:rPr>
                              </m:ctrlPr>
                            </m:sSubPr>
                            <m:e>
                              <m:r>
                                <a:rPr lang="en-US" i="1">
                                  <a:latin typeface="Cambria Math"/>
                                </a:rPr>
                                <m:t>𝑝</m:t>
                              </m:r>
                            </m:e>
                            <m:sub>
                              <m:r>
                                <a:rPr lang="en-US" i="1">
                                  <a:latin typeface="Cambria Math"/>
                                </a:rPr>
                                <m:t>𝑉</m:t>
                              </m:r>
                            </m:sub>
                          </m:sSub>
                        </m:e>
                        <m:sup>
                          <m:sSub>
                            <m:sSubPr>
                              <m:ctrlPr>
                                <a:rPr lang="en-US" i="1">
                                  <a:latin typeface="Cambria Math"/>
                                </a:rPr>
                              </m:ctrlPr>
                            </m:sSubPr>
                            <m:e>
                              <m:r>
                                <a:rPr lang="en-US" i="1">
                                  <a:latin typeface="Cambria Math"/>
                                </a:rPr>
                                <m:t>𝑤</m:t>
                              </m:r>
                            </m:e>
                            <m:sub>
                              <m:r>
                                <a:rPr lang="en-US" i="1">
                                  <a:latin typeface="Cambria Math"/>
                                </a:rPr>
                                <m:t>𝑉</m:t>
                              </m:r>
                            </m:sub>
                          </m:sSub>
                        </m:sup>
                      </m:sSup>
                      <m:r>
                        <a:rPr lang="en-US" i="1">
                          <a:latin typeface="Cambria Math"/>
                        </a:rPr>
                        <m:t> </m:t>
                      </m:r>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4405757" y="3287914"/>
                <a:ext cx="4432687" cy="531492"/>
              </a:xfrm>
              <a:prstGeom prst="rect">
                <a:avLst/>
              </a:prstGeom>
              <a:blipFill rotWithShape="1">
                <a:blip r:embed="rId5"/>
                <a:stretch>
                  <a:fillRect b="-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6154947" y="4976370"/>
                <a:ext cx="1304908" cy="8766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𝑉</m:t>
                          </m:r>
                        </m:sup>
                        <m:e>
                          <m:sSub>
                            <m:sSubPr>
                              <m:ctrlPr>
                                <a:rPr lang="en-US" i="1">
                                  <a:latin typeface="Cambria Math"/>
                                </a:rPr>
                              </m:ctrlPr>
                            </m:sSubPr>
                            <m:e>
                              <m:r>
                                <a:rPr lang="en-US" i="1">
                                  <a:latin typeface="Cambria Math"/>
                                </a:rPr>
                                <m:t>𝑝</m:t>
                              </m:r>
                            </m:e>
                            <m:sub>
                              <m:r>
                                <a:rPr lang="en-US" i="1">
                                  <a:latin typeface="Cambria Math"/>
                                </a:rPr>
                                <m:t>𝑖</m:t>
                              </m:r>
                            </m:sub>
                          </m:sSub>
                          <m:r>
                            <a:rPr lang="en-US" i="1">
                              <a:latin typeface="Cambria Math"/>
                            </a:rPr>
                            <m:t> </m:t>
                          </m:r>
                        </m:e>
                      </m:nary>
                      <m:r>
                        <a:rPr lang="en-US" i="1">
                          <a:latin typeface="Cambria Math"/>
                        </a:rPr>
                        <m:t>=1 </m:t>
                      </m:r>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6154947" y="4976370"/>
                <a:ext cx="1304908" cy="87665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6096000" y="3990840"/>
                <a:ext cx="1346587" cy="8766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 </m:t>
                      </m:r>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𝑉</m:t>
                          </m:r>
                        </m:sup>
                        <m:e>
                          <m:sSub>
                            <m:sSubPr>
                              <m:ctrlPr>
                                <a:rPr lang="en-US" i="1">
                                  <a:latin typeface="Cambria Math"/>
                                </a:rPr>
                              </m:ctrlPr>
                            </m:sSubPr>
                            <m:e>
                              <m:r>
                                <a:rPr lang="en-US" i="1">
                                  <a:latin typeface="Cambria Math"/>
                                </a:rPr>
                                <m:t>𝑤</m:t>
                              </m:r>
                            </m:e>
                            <m:sub>
                              <m:r>
                                <a:rPr lang="en-US" i="1">
                                  <a:latin typeface="Cambria Math"/>
                                </a:rPr>
                                <m:t>𝑖</m:t>
                              </m:r>
                            </m:sub>
                          </m:sSub>
                          <m:r>
                            <a:rPr lang="en-US" i="1">
                              <a:latin typeface="Cambria Math"/>
                            </a:rPr>
                            <m:t> </m:t>
                          </m:r>
                        </m:e>
                      </m:nary>
                      <m:r>
                        <a:rPr lang="en-US" i="1">
                          <a:latin typeface="Cambria Math"/>
                        </a:rPr>
                        <m:t>=1</m:t>
                      </m:r>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6096000" y="3990840"/>
                <a:ext cx="1346587" cy="876650"/>
              </a:xfrm>
              <a:prstGeom prst="rect">
                <a:avLst/>
              </a:prstGeom>
              <a:blipFill rotWithShape="1">
                <a:blip r:embed="rId7"/>
                <a:stretch>
                  <a:fillRect/>
                </a:stretch>
              </a:blipFill>
            </p:spPr>
            <p:txBody>
              <a:bodyPr/>
              <a:lstStyle/>
              <a:p>
                <a:r>
                  <a:rPr lang="en-US">
                    <a:noFill/>
                  </a:rPr>
                  <a:t> </a:t>
                </a:r>
              </a:p>
            </p:txBody>
          </p:sp>
        </mc:Fallback>
      </mc:AlternateContent>
      <p:sp>
        <p:nvSpPr>
          <p:cNvPr id="56" name="TextBox 55"/>
          <p:cNvSpPr txBox="1"/>
          <p:nvPr/>
        </p:nvSpPr>
        <p:spPr>
          <a:xfrm>
            <a:off x="4343400" y="4180068"/>
            <a:ext cx="1625381" cy="369332"/>
          </a:xfrm>
          <a:prstGeom prst="rect">
            <a:avLst/>
          </a:prstGeom>
          <a:noFill/>
        </p:spPr>
        <p:txBody>
          <a:bodyPr wrap="none" rtlCol="0">
            <a:spAutoFit/>
          </a:bodyPr>
          <a:lstStyle/>
          <a:p>
            <a:r>
              <a:rPr lang="en-US" dirty="0" smtClean="0"/>
              <a:t>Draw one word</a:t>
            </a:r>
            <a:endParaRPr lang="en-US" dirty="0"/>
          </a:p>
        </p:txBody>
      </p:sp>
      <p:sp>
        <p:nvSpPr>
          <p:cNvPr id="57" name="TextBox 56"/>
          <p:cNvSpPr txBox="1"/>
          <p:nvPr/>
        </p:nvSpPr>
        <p:spPr>
          <a:xfrm>
            <a:off x="4343400" y="5230029"/>
            <a:ext cx="1921808" cy="369332"/>
          </a:xfrm>
          <a:prstGeom prst="rect">
            <a:avLst/>
          </a:prstGeom>
          <a:noFill/>
        </p:spPr>
        <p:txBody>
          <a:bodyPr wrap="none" rtlCol="0">
            <a:spAutoFit/>
          </a:bodyPr>
          <a:lstStyle/>
          <a:p>
            <a:r>
              <a:rPr lang="en-US" dirty="0" smtClean="0"/>
              <a:t>Word probabilities</a:t>
            </a:r>
            <a:endParaRPr lang="en-US" dirty="0"/>
          </a:p>
        </p:txBody>
      </p:sp>
    </p:spTree>
    <p:extLst>
      <p:ext uri="{BB962C8B-B14F-4D97-AF65-F5344CB8AC3E}">
        <p14:creationId xmlns:p14="http://schemas.microsoft.com/office/powerpoint/2010/main" val="4281591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LDA: Generative Process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16</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7" name="Content Placeholder 2"/>
              <p:cNvSpPr>
                <a:spLocks noGrp="1"/>
              </p:cNvSpPr>
              <p:nvPr>
                <p:ph idx="1"/>
              </p:nvPr>
            </p:nvSpPr>
            <p:spPr>
              <a:xfrm>
                <a:off x="457200" y="762000"/>
                <a:ext cx="8229600" cy="5364163"/>
              </a:xfrm>
            </p:spPr>
            <p:txBody>
              <a:bodyPr>
                <a:normAutofit/>
              </a:bodyPr>
              <a:lstStyle/>
              <a:p>
                <a:r>
                  <a:rPr lang="en-US" sz="2400" dirty="0" smtClean="0">
                    <a:latin typeface="+mj-lt"/>
                  </a:rPr>
                  <a:t>Set </a:t>
                </a:r>
                <a:r>
                  <a:rPr lang="en-US" sz="2400" dirty="0" err="1">
                    <a:latin typeface="+mj-lt"/>
                  </a:rPr>
                  <a:t>Dirichlet</a:t>
                </a:r>
                <a:r>
                  <a:rPr lang="en-US" sz="2400" dirty="0">
                    <a:latin typeface="+mj-lt"/>
                  </a:rPr>
                  <a:t> </a:t>
                </a:r>
                <a:r>
                  <a:rPr lang="en-US" sz="2400" dirty="0" smtClean="0">
                    <a:latin typeface="+mj-lt"/>
                  </a:rPr>
                  <a:t>prior for topic distribution </a:t>
                </a:r>
                <a14:m>
                  <m:oMath xmlns:m="http://schemas.openxmlformats.org/officeDocument/2006/math">
                    <m:r>
                      <a:rPr lang="en-US" sz="2400" b="1" i="1" smtClean="0">
                        <a:latin typeface="Cambria Math"/>
                        <a:ea typeface="Cambria Math"/>
                      </a:rPr>
                      <m:t>𝜽</m:t>
                    </m:r>
                  </m:oMath>
                </a14:m>
                <a:r>
                  <a:rPr lang="en-US" sz="2400" b="1" dirty="0" smtClean="0">
                    <a:latin typeface="+mj-lt"/>
                  </a:rPr>
                  <a:t> </a:t>
                </a:r>
                <a:r>
                  <a:rPr lang="en-US" sz="2400" dirty="0" smtClean="0">
                    <a:latin typeface="+mj-lt"/>
                  </a:rPr>
                  <a:t>with parameter vector</a:t>
                </a:r>
                <a:r>
                  <a:rPr lang="en-US" sz="2400" b="1" dirty="0" smtClean="0">
                    <a:latin typeface="+mj-lt"/>
                  </a:rPr>
                  <a:t> </a:t>
                </a:r>
                <a14:m>
                  <m:oMath xmlns:m="http://schemas.openxmlformats.org/officeDocument/2006/math">
                    <m:r>
                      <a:rPr lang="en-US" sz="2400" b="1" i="1">
                        <a:latin typeface="Cambria Math"/>
                      </a:rPr>
                      <m:t>𝜶</m:t>
                    </m:r>
                  </m:oMath>
                </a14:m>
                <a:endParaRPr lang="en-US" sz="2400" b="1" dirty="0" smtClean="0">
                  <a:latin typeface="+mj-lt"/>
                </a:endParaRPr>
              </a:p>
              <a:p>
                <a:endParaRPr lang="en-US" sz="2400" dirty="0">
                  <a:latin typeface="+mj-lt"/>
                </a:endParaRPr>
              </a:p>
              <a:p>
                <a:endParaRPr lang="en-US" sz="2400" dirty="0" smtClean="0">
                  <a:latin typeface="+mj-lt"/>
                </a:endParaRPr>
              </a:p>
              <a:p>
                <a:r>
                  <a:rPr lang="en-US" sz="2400" dirty="0" smtClean="0">
                    <a:latin typeface="+mj-lt"/>
                  </a:rPr>
                  <a:t>Set </a:t>
                </a:r>
                <a:r>
                  <a:rPr lang="en-US" sz="2400" dirty="0" err="1">
                    <a:latin typeface="+mj-lt"/>
                  </a:rPr>
                  <a:t>Dirichlet</a:t>
                </a:r>
                <a:r>
                  <a:rPr lang="en-US" sz="2400" dirty="0">
                    <a:latin typeface="+mj-lt"/>
                  </a:rPr>
                  <a:t> prior for </a:t>
                </a:r>
                <a:r>
                  <a:rPr lang="en-US" sz="2400" dirty="0" smtClean="0">
                    <a:latin typeface="+mj-lt"/>
                  </a:rPr>
                  <a:t>word distribution </a:t>
                </a:r>
                <a14:m>
                  <m:oMath xmlns:m="http://schemas.openxmlformats.org/officeDocument/2006/math">
                    <m:sSub>
                      <m:sSubPr>
                        <m:ctrlPr>
                          <a:rPr lang="en-US" sz="2400" i="1">
                            <a:latin typeface="Cambria Math"/>
                          </a:rPr>
                        </m:ctrlPr>
                      </m:sSubPr>
                      <m:e>
                        <m:r>
                          <a:rPr lang="en-US" sz="2400" b="1" i="1">
                            <a:latin typeface="Cambria Math"/>
                          </a:rPr>
                          <m:t>𝒑</m:t>
                        </m:r>
                      </m:e>
                      <m:sub>
                        <m:r>
                          <a:rPr lang="en-US" sz="2400" i="1">
                            <a:latin typeface="Cambria Math"/>
                          </a:rPr>
                          <m:t>𝑘</m:t>
                        </m:r>
                      </m:sub>
                    </m:sSub>
                  </m:oMath>
                </a14:m>
                <a:r>
                  <a:rPr lang="en-US" sz="2400" dirty="0" smtClean="0">
                    <a:latin typeface="+mj-lt"/>
                  </a:rPr>
                  <a:t> in </a:t>
                </a:r>
                <a:r>
                  <a:rPr lang="en-US" sz="2400" i="1" dirty="0" smtClean="0">
                    <a:latin typeface="+mj-lt"/>
                  </a:rPr>
                  <a:t>k</a:t>
                </a:r>
                <a:r>
                  <a:rPr lang="en-US" sz="2400" dirty="0" smtClean="0">
                    <a:latin typeface="+mj-lt"/>
                  </a:rPr>
                  <a:t>th topic with </a:t>
                </a:r>
                <a:r>
                  <a:rPr lang="en-US" sz="2400" dirty="0">
                    <a:latin typeface="+mj-lt"/>
                  </a:rPr>
                  <a:t>parameter vector</a:t>
                </a:r>
                <a14:m>
                  <m:oMath xmlns:m="http://schemas.openxmlformats.org/officeDocument/2006/math">
                    <m:sSub>
                      <m:sSubPr>
                        <m:ctrlPr>
                          <a:rPr lang="en-US" sz="2400" b="1" i="1">
                            <a:latin typeface="Cambria Math"/>
                          </a:rPr>
                        </m:ctrlPr>
                      </m:sSubPr>
                      <m:e>
                        <m:r>
                          <a:rPr lang="en-US" sz="2400" b="1" i="1">
                            <a:latin typeface="Cambria Math"/>
                          </a:rPr>
                          <m:t>𝜷</m:t>
                        </m:r>
                      </m:e>
                      <m:sub>
                        <m:r>
                          <a:rPr lang="en-US" sz="2400" b="1" i="1">
                            <a:latin typeface="Cambria Math"/>
                          </a:rPr>
                          <m:t>𝒌</m:t>
                        </m:r>
                      </m:sub>
                    </m:sSub>
                  </m:oMath>
                </a14:m>
                <a:r>
                  <a:rPr lang="en-US" sz="2400" b="1" dirty="0" smtClean="0">
                    <a:latin typeface="+mj-lt"/>
                  </a:rPr>
                  <a:t> </a:t>
                </a:r>
              </a:p>
              <a:p>
                <a:endParaRPr lang="en-US" sz="2400" b="1" dirty="0">
                  <a:latin typeface="+mj-lt"/>
                </a:endParaRPr>
              </a:p>
              <a:p>
                <a:endParaRPr lang="en-US" sz="2400" b="1" dirty="0" smtClean="0">
                  <a:latin typeface="+mj-lt"/>
                </a:endParaRPr>
              </a:p>
            </p:txBody>
          </p:sp>
        </mc:Choice>
        <mc:Fallback xmlns="">
          <p:sp>
            <p:nvSpPr>
              <p:cNvPr id="77"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4"/>
                <a:stretch>
                  <a:fillRect l="-963" t="-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981200" y="1447800"/>
                <a:ext cx="3729034" cy="753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𝑝</m:t>
                      </m:r>
                      <m:d>
                        <m:dPr>
                          <m:ctrlPr>
                            <a:rPr lang="en-US" i="1">
                              <a:latin typeface="Cambria Math"/>
                            </a:rPr>
                          </m:ctrlPr>
                        </m:dPr>
                        <m:e>
                          <m:r>
                            <a:rPr lang="en-US" b="1" i="1">
                              <a:latin typeface="Cambria Math"/>
                              <a:ea typeface="Cambria Math"/>
                            </a:rPr>
                            <m:t>𝜽</m:t>
                          </m:r>
                        </m:e>
                        <m:e>
                          <m:r>
                            <a:rPr lang="en-US" b="1" i="1">
                              <a:latin typeface="Cambria Math"/>
                            </a:rPr>
                            <m:t>𝜶</m:t>
                          </m:r>
                        </m:e>
                      </m:d>
                      <m:r>
                        <a:rPr lang="en-US" i="1">
                          <a:latin typeface="Cambria Math"/>
                        </a:rPr>
                        <m:t>=</m:t>
                      </m:r>
                      <m:f>
                        <m:fPr>
                          <m:ctrlPr>
                            <a:rPr lang="en-US" i="1">
                              <a:latin typeface="Cambria Math"/>
                            </a:rPr>
                          </m:ctrlPr>
                        </m:fPr>
                        <m:num>
                          <m:r>
                            <m:rPr>
                              <m:sty m:val="p"/>
                            </m:rPr>
                            <a:rPr lang="en-US">
                              <a:latin typeface="Cambria Math"/>
                            </a:rPr>
                            <m:t>Γ</m:t>
                          </m:r>
                          <m:d>
                            <m:dPr>
                              <m:ctrlPr>
                                <a:rPr lang="en-US" i="1">
                                  <a:latin typeface="Cambria Math"/>
                                </a:rPr>
                              </m:ctrlPr>
                            </m:dPr>
                            <m:e>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𝑘</m:t>
                                  </m:r>
                                </m:sup>
                                <m:e>
                                  <m:sSub>
                                    <m:sSubPr>
                                      <m:ctrlPr>
                                        <a:rPr lang="en-US" i="1">
                                          <a:latin typeface="Cambria Math"/>
                                        </a:rPr>
                                      </m:ctrlPr>
                                    </m:sSubPr>
                                    <m:e>
                                      <m:r>
                                        <a:rPr lang="en-US" i="1">
                                          <a:latin typeface="Cambria Math"/>
                                        </a:rPr>
                                        <m:t>𝛼</m:t>
                                      </m:r>
                                    </m:e>
                                    <m:sub>
                                      <m:r>
                                        <a:rPr lang="en-US" i="1">
                                          <a:latin typeface="Cambria Math"/>
                                        </a:rPr>
                                        <m:t>𝑖</m:t>
                                      </m:r>
                                    </m:sub>
                                  </m:sSub>
                                </m:e>
                              </m:nary>
                            </m:e>
                          </m:d>
                        </m:num>
                        <m:den>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𝑘</m:t>
                              </m:r>
                            </m:sup>
                            <m:e>
                              <m:r>
                                <m:rPr>
                                  <m:sty m:val="p"/>
                                </m:rPr>
                                <a:rPr lang="en-US">
                                  <a:latin typeface="Cambria Math"/>
                                </a:rPr>
                                <m:t>Γ</m:t>
                              </m:r>
                              <m:d>
                                <m:dPr>
                                  <m:ctrlPr>
                                    <a:rPr lang="en-US" i="1">
                                      <a:latin typeface="Cambria Math"/>
                                    </a:rPr>
                                  </m:ctrlPr>
                                </m:dPr>
                                <m:e>
                                  <m:sSub>
                                    <m:sSubPr>
                                      <m:ctrlPr>
                                        <a:rPr lang="en-US" i="1">
                                          <a:latin typeface="Cambria Math"/>
                                        </a:rPr>
                                      </m:ctrlPr>
                                    </m:sSubPr>
                                    <m:e>
                                      <m:r>
                                        <a:rPr lang="en-US" i="1">
                                          <a:latin typeface="Cambria Math"/>
                                        </a:rPr>
                                        <m:t>𝛼</m:t>
                                      </m:r>
                                    </m:e>
                                    <m:sub>
                                      <m:r>
                                        <a:rPr lang="en-US" i="1">
                                          <a:latin typeface="Cambria Math"/>
                                        </a:rPr>
                                        <m:t>𝑖</m:t>
                                      </m:r>
                                    </m:sub>
                                  </m:sSub>
                                </m:e>
                              </m:d>
                            </m:e>
                          </m:nary>
                        </m:den>
                      </m:f>
                      <m:sSubSup>
                        <m:sSubSupPr>
                          <m:ctrlPr>
                            <a:rPr lang="en-US" i="1">
                              <a:latin typeface="Cambria Math"/>
                            </a:rPr>
                          </m:ctrlPr>
                        </m:sSubSupPr>
                        <m:e>
                          <m:r>
                            <a:rPr lang="en-US" i="1">
                              <a:latin typeface="Cambria Math"/>
                            </a:rPr>
                            <m:t>𝜃</m:t>
                          </m:r>
                        </m:e>
                        <m:sub>
                          <m:r>
                            <a:rPr lang="en-US" i="1">
                              <a:latin typeface="Cambria Math"/>
                            </a:rPr>
                            <m:t>1</m:t>
                          </m:r>
                        </m:sub>
                        <m:sup>
                          <m:sSub>
                            <m:sSubPr>
                              <m:ctrlPr>
                                <a:rPr lang="en-US" i="1">
                                  <a:latin typeface="Cambria Math"/>
                                </a:rPr>
                              </m:ctrlPr>
                            </m:sSubPr>
                            <m:e>
                              <m:r>
                                <a:rPr lang="en-US" i="1">
                                  <a:latin typeface="Cambria Math"/>
                                </a:rPr>
                                <m:t>𝛼</m:t>
                              </m:r>
                            </m:e>
                            <m:sub>
                              <m:r>
                                <a:rPr lang="en-US" i="1">
                                  <a:latin typeface="Cambria Math"/>
                                </a:rPr>
                                <m:t>1</m:t>
                              </m:r>
                            </m:sub>
                          </m:sSub>
                          <m:r>
                            <a:rPr lang="en-US" i="1">
                              <a:latin typeface="Cambria Math"/>
                            </a:rPr>
                            <m:t>−1</m:t>
                          </m:r>
                        </m:sup>
                      </m:sSubSup>
                      <m:r>
                        <a:rPr lang="en-US" i="1">
                          <a:latin typeface="Cambria Math"/>
                        </a:rPr>
                        <m:t>…</m:t>
                      </m:r>
                      <m:sSubSup>
                        <m:sSubSupPr>
                          <m:ctrlPr>
                            <a:rPr lang="en-US" i="1">
                              <a:latin typeface="Cambria Math"/>
                            </a:rPr>
                          </m:ctrlPr>
                        </m:sSubSupPr>
                        <m:e>
                          <m:r>
                            <a:rPr lang="en-US" i="1">
                              <a:latin typeface="Cambria Math"/>
                            </a:rPr>
                            <m:t>𝜃</m:t>
                          </m:r>
                        </m:e>
                        <m:sub>
                          <m:r>
                            <a:rPr lang="en-US" i="1">
                              <a:latin typeface="Cambria Math"/>
                            </a:rPr>
                            <m:t>𝐾</m:t>
                          </m:r>
                        </m:sub>
                        <m:sup>
                          <m:sSub>
                            <m:sSubPr>
                              <m:ctrlPr>
                                <a:rPr lang="en-US" i="1">
                                  <a:latin typeface="Cambria Math"/>
                                </a:rPr>
                              </m:ctrlPr>
                            </m:sSubPr>
                            <m:e>
                              <m:r>
                                <a:rPr lang="en-US" i="1">
                                  <a:latin typeface="Cambria Math"/>
                                </a:rPr>
                                <m:t>𝛼</m:t>
                              </m:r>
                            </m:e>
                            <m:sub>
                              <m:r>
                                <a:rPr lang="en-US" i="1">
                                  <a:latin typeface="Cambria Math"/>
                                </a:rPr>
                                <m:t>𝑘</m:t>
                              </m:r>
                            </m:sub>
                          </m:sSub>
                          <m:r>
                            <a:rPr lang="en-US" i="1">
                              <a:latin typeface="Cambria Math"/>
                            </a:rPr>
                            <m:t>−1</m:t>
                          </m:r>
                        </m:sup>
                      </m:sSubSup>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981200" y="1447800"/>
                <a:ext cx="3729034" cy="75379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057400" y="3352800"/>
                <a:ext cx="4126001" cy="7875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𝑝</m:t>
                      </m:r>
                      <m:d>
                        <m:dPr>
                          <m:ctrlPr>
                            <a:rPr lang="en-US" i="1">
                              <a:latin typeface="Cambria Math"/>
                            </a:rPr>
                          </m:ctrlPr>
                        </m:dPr>
                        <m:e>
                          <m:sSub>
                            <m:sSubPr>
                              <m:ctrlPr>
                                <a:rPr lang="en-US" i="1">
                                  <a:latin typeface="Cambria Math"/>
                                </a:rPr>
                              </m:ctrlPr>
                            </m:sSubPr>
                            <m:e>
                              <m:r>
                                <a:rPr lang="en-US" b="1" i="1">
                                  <a:latin typeface="Cambria Math"/>
                                </a:rPr>
                                <m:t>𝒑</m:t>
                              </m:r>
                            </m:e>
                            <m:sub>
                              <m:r>
                                <a:rPr lang="en-US" i="1">
                                  <a:latin typeface="Cambria Math"/>
                                </a:rPr>
                                <m:t>𝑘</m:t>
                              </m:r>
                            </m:sub>
                          </m:sSub>
                        </m:e>
                        <m:e>
                          <m:sSub>
                            <m:sSubPr>
                              <m:ctrlPr>
                                <a:rPr lang="en-US" b="1" i="1">
                                  <a:latin typeface="Cambria Math"/>
                                </a:rPr>
                              </m:ctrlPr>
                            </m:sSubPr>
                            <m:e>
                              <m:r>
                                <a:rPr lang="en-US" b="1" i="1">
                                  <a:latin typeface="Cambria Math"/>
                                </a:rPr>
                                <m:t>𝜷</m:t>
                              </m:r>
                            </m:e>
                            <m:sub>
                              <m:r>
                                <a:rPr lang="en-US" b="1" i="1">
                                  <a:latin typeface="Cambria Math"/>
                                </a:rPr>
                                <m:t>𝒌</m:t>
                              </m:r>
                            </m:sub>
                          </m:sSub>
                        </m:e>
                      </m:d>
                      <m:r>
                        <a:rPr lang="en-US" i="1">
                          <a:latin typeface="Cambria Math"/>
                        </a:rPr>
                        <m:t>=</m:t>
                      </m:r>
                      <m:f>
                        <m:fPr>
                          <m:ctrlPr>
                            <a:rPr lang="en-US" i="1">
                              <a:latin typeface="Cambria Math"/>
                            </a:rPr>
                          </m:ctrlPr>
                        </m:fPr>
                        <m:num>
                          <m:r>
                            <m:rPr>
                              <m:sty m:val="p"/>
                            </m:rPr>
                            <a:rPr lang="en-US">
                              <a:latin typeface="Cambria Math"/>
                            </a:rPr>
                            <m:t>Γ</m:t>
                          </m:r>
                          <m:d>
                            <m:dPr>
                              <m:ctrlPr>
                                <a:rPr lang="en-US" i="1">
                                  <a:latin typeface="Cambria Math"/>
                                </a:rPr>
                              </m:ctrlPr>
                            </m:dPr>
                            <m:e>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𝑘</m:t>
                                  </m:r>
                                </m:sup>
                                <m:e>
                                  <m:sSub>
                                    <m:sSubPr>
                                      <m:ctrlPr>
                                        <a:rPr lang="en-US" i="1">
                                          <a:latin typeface="Cambria Math"/>
                                        </a:rPr>
                                      </m:ctrlPr>
                                    </m:sSubPr>
                                    <m:e>
                                      <m:r>
                                        <a:rPr lang="en-US" i="1">
                                          <a:latin typeface="Cambria Math"/>
                                        </a:rPr>
                                        <m:t>𝛽</m:t>
                                      </m:r>
                                    </m:e>
                                    <m:sub>
                                      <m:r>
                                        <a:rPr lang="en-US" i="1">
                                          <a:latin typeface="Cambria Math"/>
                                        </a:rPr>
                                        <m:t>𝑘𝑖</m:t>
                                      </m:r>
                                    </m:sub>
                                  </m:sSub>
                                </m:e>
                              </m:nary>
                            </m:e>
                          </m:d>
                        </m:num>
                        <m:den>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𝑘</m:t>
                              </m:r>
                            </m:sup>
                            <m:e>
                              <m:r>
                                <m:rPr>
                                  <m:sty m:val="p"/>
                                </m:rPr>
                                <a:rPr lang="en-US">
                                  <a:latin typeface="Cambria Math"/>
                                </a:rPr>
                                <m:t>Γ</m:t>
                              </m:r>
                              <m:d>
                                <m:dPr>
                                  <m:ctrlPr>
                                    <a:rPr lang="en-US" i="1">
                                      <a:latin typeface="Cambria Math"/>
                                    </a:rPr>
                                  </m:ctrlPr>
                                </m:dPr>
                                <m:e>
                                  <m:sSub>
                                    <m:sSubPr>
                                      <m:ctrlPr>
                                        <a:rPr lang="en-US" i="1">
                                          <a:latin typeface="Cambria Math"/>
                                        </a:rPr>
                                      </m:ctrlPr>
                                    </m:sSubPr>
                                    <m:e>
                                      <m:r>
                                        <a:rPr lang="en-US" i="1">
                                          <a:latin typeface="Cambria Math"/>
                                        </a:rPr>
                                        <m:t>𝛽</m:t>
                                      </m:r>
                                    </m:e>
                                    <m:sub>
                                      <m:r>
                                        <a:rPr lang="en-US" i="1">
                                          <a:latin typeface="Cambria Math"/>
                                        </a:rPr>
                                        <m:t>𝑘𝑖</m:t>
                                      </m:r>
                                    </m:sub>
                                  </m:sSub>
                                </m:e>
                              </m:d>
                            </m:e>
                          </m:nary>
                        </m:den>
                      </m:f>
                      <m:sSubSup>
                        <m:sSubSupPr>
                          <m:ctrlPr>
                            <a:rPr lang="en-US" i="1">
                              <a:latin typeface="Cambria Math"/>
                            </a:rPr>
                          </m:ctrlPr>
                        </m:sSubSupPr>
                        <m:e>
                          <m:r>
                            <a:rPr lang="en-US" i="1">
                              <a:latin typeface="Cambria Math"/>
                            </a:rPr>
                            <m:t>𝑝</m:t>
                          </m:r>
                        </m:e>
                        <m:sub>
                          <m:r>
                            <a:rPr lang="en-US" i="1">
                              <a:latin typeface="Cambria Math"/>
                            </a:rPr>
                            <m:t>1</m:t>
                          </m:r>
                        </m:sub>
                        <m:sup>
                          <m:sSub>
                            <m:sSubPr>
                              <m:ctrlPr>
                                <a:rPr lang="en-US" i="1">
                                  <a:latin typeface="Cambria Math"/>
                                </a:rPr>
                              </m:ctrlPr>
                            </m:sSubPr>
                            <m:e>
                              <m:r>
                                <a:rPr lang="en-US" i="1">
                                  <a:latin typeface="Cambria Math"/>
                                </a:rPr>
                                <m:t>𝛽</m:t>
                              </m:r>
                            </m:e>
                            <m:sub>
                              <m:r>
                                <a:rPr lang="en-US" i="1">
                                  <a:latin typeface="Cambria Math"/>
                                </a:rPr>
                                <m:t>𝑘</m:t>
                              </m:r>
                              <m:r>
                                <a:rPr lang="en-US" i="1">
                                  <a:latin typeface="Cambria Math"/>
                                </a:rPr>
                                <m:t>1</m:t>
                              </m:r>
                            </m:sub>
                          </m:sSub>
                          <m:r>
                            <a:rPr lang="en-US" i="1">
                              <a:latin typeface="Cambria Math"/>
                            </a:rPr>
                            <m:t>−1</m:t>
                          </m:r>
                        </m:sup>
                      </m:sSubSup>
                      <m:r>
                        <a:rPr lang="en-US" i="1">
                          <a:latin typeface="Cambria Math"/>
                        </a:rPr>
                        <m:t>…</m:t>
                      </m:r>
                      <m:sSubSup>
                        <m:sSubSupPr>
                          <m:ctrlPr>
                            <a:rPr lang="en-US" i="1">
                              <a:latin typeface="Cambria Math"/>
                            </a:rPr>
                          </m:ctrlPr>
                        </m:sSubSupPr>
                        <m:e>
                          <m:r>
                            <a:rPr lang="en-US" i="1">
                              <a:latin typeface="Cambria Math"/>
                            </a:rPr>
                            <m:t>𝑝</m:t>
                          </m:r>
                        </m:e>
                        <m:sub>
                          <m:r>
                            <a:rPr lang="en-US" i="1">
                              <a:latin typeface="Cambria Math"/>
                            </a:rPr>
                            <m:t>𝑉</m:t>
                          </m:r>
                        </m:sub>
                        <m:sup>
                          <m:sSub>
                            <m:sSubPr>
                              <m:ctrlPr>
                                <a:rPr lang="en-US" i="1">
                                  <a:latin typeface="Cambria Math"/>
                                </a:rPr>
                              </m:ctrlPr>
                            </m:sSubPr>
                            <m:e>
                              <m:r>
                                <a:rPr lang="en-US" i="1">
                                  <a:latin typeface="Cambria Math"/>
                                </a:rPr>
                                <m:t>𝛽</m:t>
                              </m:r>
                            </m:e>
                            <m:sub>
                              <m:r>
                                <a:rPr lang="en-US" i="1">
                                  <a:latin typeface="Cambria Math"/>
                                </a:rPr>
                                <m:t>𝑘𝑉</m:t>
                              </m:r>
                            </m:sub>
                          </m:sSub>
                          <m:r>
                            <a:rPr lang="en-US" i="1">
                              <a:latin typeface="Cambria Math"/>
                            </a:rPr>
                            <m:t>−1</m:t>
                          </m:r>
                        </m:sup>
                      </m:sSubSup>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057400" y="3352800"/>
                <a:ext cx="4126001" cy="787588"/>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4443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LDA: Parameter Estimate</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17</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7" name="Content Placeholder 2"/>
              <p:cNvSpPr>
                <a:spLocks noGrp="1"/>
              </p:cNvSpPr>
              <p:nvPr>
                <p:ph idx="1"/>
              </p:nvPr>
            </p:nvSpPr>
            <p:spPr>
              <a:xfrm>
                <a:off x="457200" y="762000"/>
                <a:ext cx="8229600" cy="5364163"/>
              </a:xfrm>
            </p:spPr>
            <p:txBody>
              <a:bodyPr>
                <a:normAutofit/>
              </a:bodyPr>
              <a:lstStyle/>
              <a:p>
                <a:r>
                  <a:rPr lang="en-US" sz="2400" dirty="0" smtClean="0"/>
                  <a:t>Assume all the words are generated independently, the probability to generate all the words in all documents </a:t>
                </a:r>
              </a:p>
              <a:p>
                <a:endParaRPr lang="en-US" sz="2400" b="1" dirty="0">
                  <a:latin typeface="+mj-lt"/>
                </a:endParaRPr>
              </a:p>
              <a:p>
                <a:endParaRPr lang="en-US" sz="2400" b="1" dirty="0" smtClean="0">
                  <a:latin typeface="+mj-lt"/>
                </a:endParaRPr>
              </a:p>
              <a:p>
                <a:endParaRPr lang="en-US" sz="2400" b="1" dirty="0" smtClean="0">
                  <a:latin typeface="+mj-lt"/>
                </a:endParaRPr>
              </a:p>
              <a:p>
                <a:endParaRPr lang="en-US" sz="2400" b="1" dirty="0">
                  <a:latin typeface="+mj-lt"/>
                </a:endParaRPr>
              </a:p>
              <a:p>
                <a:endParaRPr lang="en-US" sz="2400" b="1" dirty="0" smtClean="0">
                  <a:latin typeface="+mj-lt"/>
                </a:endParaRPr>
              </a:p>
              <a:p>
                <a:endParaRPr lang="en-US" sz="2400" b="1" dirty="0">
                  <a:latin typeface="+mj-lt"/>
                </a:endParaRPr>
              </a:p>
              <a:p>
                <a:r>
                  <a:rPr lang="en-US" sz="2400" dirty="0" smtClean="0">
                    <a:latin typeface="+mj-lt"/>
                  </a:rPr>
                  <a:t>Parameter vectors </a:t>
                </a:r>
                <a14:m>
                  <m:oMath xmlns:m="http://schemas.openxmlformats.org/officeDocument/2006/math">
                    <m:r>
                      <a:rPr lang="en-US" sz="2400" b="1" i="1">
                        <a:latin typeface="Cambria Math"/>
                      </a:rPr>
                      <m:t>𝜶</m:t>
                    </m:r>
                  </m:oMath>
                </a14:m>
                <a:r>
                  <a:rPr lang="en-US" sz="2400" dirty="0" smtClean="0">
                    <a:latin typeface="+mj-lt"/>
                  </a:rPr>
                  <a:t> and </a:t>
                </a:r>
                <a14:m>
                  <m:oMath xmlns:m="http://schemas.openxmlformats.org/officeDocument/2006/math">
                    <m:r>
                      <a:rPr lang="en-US" sz="2400" b="1" i="1">
                        <a:latin typeface="Cambria Math"/>
                      </a:rPr>
                      <m:t>𝜷</m:t>
                    </m:r>
                  </m:oMath>
                </a14:m>
                <a:r>
                  <a:rPr lang="en-US" sz="2400" dirty="0" smtClean="0"/>
                  <a:t> can be estimated using Expectation Maximization (EM) method. </a:t>
                </a:r>
                <a:endParaRPr lang="en-US" sz="2400" dirty="0"/>
              </a:p>
              <a:p>
                <a:endParaRPr lang="en-US" sz="2400" dirty="0">
                  <a:latin typeface="+mj-lt"/>
                </a:endParaRPr>
              </a:p>
            </p:txBody>
          </p:sp>
        </mc:Choice>
        <mc:Fallback xmlns="">
          <p:sp>
            <p:nvSpPr>
              <p:cNvPr id="77"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4"/>
                <a:stretch>
                  <a:fillRect l="-963" t="-9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822382" y="1752600"/>
                <a:ext cx="7434529" cy="9025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r>
                            <a:rPr lang="en-US" b="1" i="1">
                              <a:latin typeface="Cambria Math"/>
                            </a:rPr>
                            <m:t>𝑾</m:t>
                          </m:r>
                          <m:r>
                            <a:rPr lang="en-US" i="1">
                              <a:latin typeface="Cambria Math"/>
                            </a:rPr>
                            <m:t>, </m:t>
                          </m:r>
                          <m:r>
                            <a:rPr lang="en-US" b="1" i="1">
                              <a:latin typeface="Cambria Math"/>
                            </a:rPr>
                            <m:t>𝑻</m:t>
                          </m:r>
                          <m:r>
                            <a:rPr lang="en-US" i="1">
                              <a:latin typeface="Cambria Math"/>
                            </a:rPr>
                            <m:t>, </m:t>
                          </m:r>
                          <m:r>
                            <a:rPr lang="en-US" b="1" i="1">
                              <a:latin typeface="Cambria Math"/>
                            </a:rPr>
                            <m:t>𝜽</m:t>
                          </m:r>
                          <m:r>
                            <a:rPr lang="en-US" b="1" i="1">
                              <a:latin typeface="Cambria Math"/>
                            </a:rPr>
                            <m:t>,</m:t>
                          </m:r>
                          <m:r>
                            <a:rPr lang="en-US" b="1" i="1">
                              <a:latin typeface="Cambria Math"/>
                            </a:rPr>
                            <m:t>𝒑</m:t>
                          </m:r>
                          <m:r>
                            <a:rPr lang="en-US" b="1" i="1">
                              <a:latin typeface="Cambria Math"/>
                            </a:rPr>
                            <m:t>;</m:t>
                          </m:r>
                          <m:r>
                            <a:rPr lang="en-US" b="1" i="1">
                              <a:latin typeface="Cambria Math"/>
                            </a:rPr>
                            <m:t>𝜶</m:t>
                          </m:r>
                          <m:r>
                            <a:rPr lang="en-US" i="1">
                              <a:latin typeface="Cambria Math"/>
                            </a:rPr>
                            <m:t>,</m:t>
                          </m:r>
                          <m:r>
                            <a:rPr lang="en-US" b="1" i="1">
                              <a:latin typeface="Cambria Math"/>
                            </a:rPr>
                            <m:t>𝜷</m:t>
                          </m:r>
                        </m:e>
                      </m:d>
                      <m:r>
                        <a:rPr lang="en-US" i="1">
                          <a:latin typeface="Cambria Math"/>
                        </a:rPr>
                        <m:t>= </m:t>
                      </m:r>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𝐾</m:t>
                          </m:r>
                        </m:sup>
                        <m:e>
                          <m:r>
                            <a:rPr lang="en-US" i="1">
                              <a:latin typeface="Cambria Math"/>
                            </a:rPr>
                            <m:t>𝑃</m:t>
                          </m:r>
                          <m:r>
                            <a:rPr lang="en-US" i="1">
                              <a:latin typeface="Cambria Math"/>
                            </a:rPr>
                            <m:t>(</m:t>
                          </m:r>
                          <m:sSub>
                            <m:sSubPr>
                              <m:ctrlPr>
                                <a:rPr lang="en-US" i="1">
                                  <a:latin typeface="Cambria Math"/>
                                </a:rPr>
                              </m:ctrlPr>
                            </m:sSubPr>
                            <m:e>
                              <m:r>
                                <a:rPr lang="en-US" i="1">
                                  <a:latin typeface="Cambria Math"/>
                                </a:rPr>
                                <m:t>𝑝</m:t>
                              </m:r>
                            </m:e>
                            <m:sub>
                              <m:r>
                                <a:rPr lang="en-US" i="1">
                                  <a:latin typeface="Cambria Math"/>
                                </a:rPr>
                                <m:t>𝑖</m:t>
                              </m:r>
                            </m:sub>
                          </m:sSub>
                          <m:r>
                            <a:rPr lang="en-US" i="1">
                              <a:latin typeface="Cambria Math"/>
                            </a:rPr>
                            <m:t>;</m:t>
                          </m:r>
                        </m:e>
                      </m:nary>
                      <m:r>
                        <a:rPr lang="en-US" i="1">
                          <a:latin typeface="Cambria Math"/>
                        </a:rPr>
                        <m:t>𝛽</m:t>
                      </m:r>
                      <m:r>
                        <a:rPr lang="en-US" i="1">
                          <a:latin typeface="Cambria Math"/>
                        </a:rPr>
                        <m:t>)</m:t>
                      </m:r>
                      <m:nary>
                        <m:naryPr>
                          <m:chr m:val="∏"/>
                          <m:limLoc m:val="undOvr"/>
                          <m:ctrlPr>
                            <a:rPr lang="en-US" i="1">
                              <a:latin typeface="Cambria Math"/>
                            </a:rPr>
                          </m:ctrlPr>
                        </m:naryPr>
                        <m:sub>
                          <m:r>
                            <a:rPr lang="en-US" i="1">
                              <a:latin typeface="Cambria Math"/>
                            </a:rPr>
                            <m:t>𝑗</m:t>
                          </m:r>
                          <m:r>
                            <a:rPr lang="en-US" i="1">
                              <a:latin typeface="Cambria Math"/>
                            </a:rPr>
                            <m:t>=1</m:t>
                          </m:r>
                        </m:sub>
                        <m:sup>
                          <m:r>
                            <a:rPr lang="en-US" i="1">
                              <a:latin typeface="Cambria Math"/>
                            </a:rPr>
                            <m:t>𝑀</m:t>
                          </m:r>
                        </m:sup>
                        <m:e>
                          <m:r>
                            <a:rPr lang="en-US" i="1">
                              <a:latin typeface="Cambria Math"/>
                            </a:rPr>
                            <m:t>𝑃</m:t>
                          </m:r>
                          <m:r>
                            <a:rPr lang="en-US" i="1">
                              <a:latin typeface="Cambria Math"/>
                            </a:rPr>
                            <m:t>(</m:t>
                          </m:r>
                          <m:sSub>
                            <m:sSubPr>
                              <m:ctrlPr>
                                <a:rPr lang="en-US" i="1">
                                  <a:latin typeface="Cambria Math"/>
                                </a:rPr>
                              </m:ctrlPr>
                            </m:sSubPr>
                            <m:e>
                              <m:r>
                                <a:rPr lang="en-US" i="1">
                                  <a:latin typeface="Cambria Math"/>
                                </a:rPr>
                                <m:t>𝜃</m:t>
                              </m:r>
                            </m:e>
                            <m:sub>
                              <m:r>
                                <a:rPr lang="en-US" i="1">
                                  <a:latin typeface="Cambria Math"/>
                                </a:rPr>
                                <m:t>𝑗</m:t>
                              </m:r>
                            </m:sub>
                          </m:sSub>
                          <m:r>
                            <a:rPr lang="en-US" i="1">
                              <a:latin typeface="Cambria Math"/>
                            </a:rPr>
                            <m:t>;</m:t>
                          </m:r>
                        </m:e>
                      </m:nary>
                      <m:r>
                        <a:rPr lang="en-US" i="1">
                          <a:latin typeface="Cambria Math"/>
                        </a:rPr>
                        <m:t>𝛼</m:t>
                      </m:r>
                      <m:r>
                        <a:rPr lang="en-US" i="1">
                          <a:latin typeface="Cambria Math"/>
                        </a:rPr>
                        <m:t>) </m:t>
                      </m:r>
                      <m:nary>
                        <m:naryPr>
                          <m:chr m:val="∏"/>
                          <m:limLoc m:val="undOvr"/>
                          <m:ctrlPr>
                            <a:rPr lang="en-US" i="1">
                              <a:latin typeface="Cambria Math"/>
                            </a:rPr>
                          </m:ctrlPr>
                        </m:naryPr>
                        <m:sub>
                          <m:r>
                            <a:rPr lang="en-US" i="1">
                              <a:latin typeface="Cambria Math"/>
                            </a:rPr>
                            <m:t>𝑡</m:t>
                          </m:r>
                          <m:r>
                            <a:rPr lang="en-US" i="1">
                              <a:latin typeface="Cambria Math"/>
                            </a:rPr>
                            <m:t>=1</m:t>
                          </m:r>
                        </m:sub>
                        <m:sup>
                          <m:r>
                            <a:rPr lang="en-US" i="1">
                              <a:latin typeface="Cambria Math"/>
                            </a:rPr>
                            <m:t>𝑁</m:t>
                          </m:r>
                        </m:sup>
                        <m:e>
                          <m:r>
                            <a:rPr lang="en-US" i="1">
                              <a:latin typeface="Cambria Math"/>
                            </a:rPr>
                            <m:t>𝑃</m:t>
                          </m:r>
                          <m:r>
                            <a:rPr lang="en-US" i="1">
                              <a:latin typeface="Cambria Math"/>
                            </a:rPr>
                            <m:t>(</m:t>
                          </m:r>
                          <m:sSub>
                            <m:sSubPr>
                              <m:ctrlPr>
                                <a:rPr lang="en-US" i="1">
                                  <a:latin typeface="Cambria Math"/>
                                </a:rPr>
                              </m:ctrlPr>
                            </m:sSubPr>
                            <m:e>
                              <m:r>
                                <a:rPr lang="en-US" i="1">
                                  <a:latin typeface="Cambria Math"/>
                                </a:rPr>
                                <m:t>𝑡</m:t>
                              </m:r>
                            </m:e>
                            <m:sub>
                              <m:sSub>
                                <m:sSubPr>
                                  <m:ctrlPr>
                                    <a:rPr lang="en-US" i="1">
                                      <a:latin typeface="Cambria Math"/>
                                    </a:rPr>
                                  </m:ctrlPr>
                                </m:sSubPr>
                                <m:e>
                                  <m:r>
                                    <a:rPr lang="en-US" i="1">
                                      <a:latin typeface="Cambria Math"/>
                                    </a:rPr>
                                    <m:t>𝑤</m:t>
                                  </m:r>
                                </m:e>
                                <m:sub>
                                  <m:r>
                                    <a:rPr lang="en-US" i="1">
                                      <a:latin typeface="Cambria Math"/>
                                    </a:rPr>
                                    <m:t>𝑗</m:t>
                                  </m:r>
                                  <m:r>
                                    <a:rPr lang="en-US" i="1">
                                      <a:latin typeface="Cambria Math"/>
                                    </a:rPr>
                                    <m:t>,</m:t>
                                  </m:r>
                                  <m:r>
                                    <a:rPr lang="en-US" i="1">
                                      <a:latin typeface="Cambria Math"/>
                                    </a:rPr>
                                    <m:t>𝑡</m:t>
                                  </m:r>
                                </m:sub>
                              </m:sSub>
                            </m:sub>
                          </m:sSub>
                          <m:r>
                            <a:rPr lang="en-US" i="1">
                              <a:latin typeface="Cambria Math"/>
                            </a:rPr>
                            <m:t>|</m:t>
                          </m:r>
                          <m:sSub>
                            <m:sSubPr>
                              <m:ctrlPr>
                                <a:rPr lang="en-US" i="1">
                                  <a:latin typeface="Cambria Math"/>
                                </a:rPr>
                              </m:ctrlPr>
                            </m:sSubPr>
                            <m:e>
                              <m:r>
                                <a:rPr lang="en-US" i="1">
                                  <a:latin typeface="Cambria Math"/>
                                </a:rPr>
                                <m:t>𝜃</m:t>
                              </m:r>
                            </m:e>
                            <m:sub>
                              <m:r>
                                <a:rPr lang="en-US" i="1">
                                  <a:latin typeface="Cambria Math"/>
                                </a:rPr>
                                <m:t>𝑗</m:t>
                              </m:r>
                            </m:sub>
                          </m:sSub>
                          <m:r>
                            <a:rPr lang="en-US" i="1">
                              <a:latin typeface="Cambria Math"/>
                            </a:rPr>
                            <m:t>)</m:t>
                          </m:r>
                          <m:r>
                            <a:rPr lang="en-US" i="1">
                              <a:latin typeface="Cambria Math"/>
                            </a:rPr>
                            <m:t>𝑃</m:t>
                          </m:r>
                          <m:r>
                            <a:rPr lang="en-US" i="1">
                              <a:latin typeface="Cambria Math"/>
                            </a:rPr>
                            <m:t>(</m:t>
                          </m:r>
                          <m:sSub>
                            <m:sSubPr>
                              <m:ctrlPr>
                                <a:rPr lang="en-US" i="1">
                                  <a:latin typeface="Cambria Math"/>
                                </a:rPr>
                              </m:ctrlPr>
                            </m:sSubPr>
                            <m:e>
                              <m:r>
                                <a:rPr lang="en-US" i="1">
                                  <a:latin typeface="Cambria Math"/>
                                </a:rPr>
                                <m:t>𝑤</m:t>
                              </m:r>
                            </m:e>
                            <m:sub>
                              <m:r>
                                <a:rPr lang="en-US" i="1">
                                  <a:latin typeface="Cambria Math"/>
                                </a:rPr>
                                <m:t>𝑗</m:t>
                              </m:r>
                              <m:r>
                                <a:rPr lang="en-US" i="1">
                                  <a:latin typeface="Cambria Math"/>
                                </a:rPr>
                                <m:t>,</m:t>
                              </m:r>
                              <m:r>
                                <a:rPr lang="en-US" i="1">
                                  <a:latin typeface="Cambria Math"/>
                                </a:rPr>
                                <m:t>𝑡</m:t>
                              </m:r>
                            </m:sub>
                          </m:sSub>
                          <m:r>
                            <a:rPr lang="en-US" i="1">
                              <a:latin typeface="Cambria Math"/>
                            </a:rPr>
                            <m:t>|</m:t>
                          </m:r>
                          <m:sSub>
                            <m:sSubPr>
                              <m:ctrlPr>
                                <a:rPr lang="en-US" i="1">
                                  <a:latin typeface="Cambria Math"/>
                                </a:rPr>
                              </m:ctrlPr>
                            </m:sSubPr>
                            <m:e>
                              <m:r>
                                <a:rPr lang="en-US" i="1">
                                  <a:latin typeface="Cambria Math"/>
                                </a:rPr>
                                <m:t>𝑝</m:t>
                              </m:r>
                            </m:e>
                            <m:sub>
                              <m:sSub>
                                <m:sSubPr>
                                  <m:ctrlPr>
                                    <a:rPr lang="en-US" i="1">
                                      <a:latin typeface="Cambria Math"/>
                                    </a:rPr>
                                  </m:ctrlPr>
                                </m:sSubPr>
                                <m:e>
                                  <m:r>
                                    <a:rPr lang="en-US" i="1">
                                      <a:latin typeface="Cambria Math"/>
                                    </a:rPr>
                                    <m:t>𝑤</m:t>
                                  </m:r>
                                </m:e>
                                <m:sub>
                                  <m:r>
                                    <a:rPr lang="en-US" i="1">
                                      <a:latin typeface="Cambria Math"/>
                                    </a:rPr>
                                    <m:t>𝑗</m:t>
                                  </m:r>
                                  <m:r>
                                    <a:rPr lang="en-US" i="1">
                                      <a:latin typeface="Cambria Math"/>
                                    </a:rPr>
                                    <m:t>,</m:t>
                                  </m:r>
                                  <m:r>
                                    <a:rPr lang="en-US" i="1">
                                      <a:latin typeface="Cambria Math"/>
                                    </a:rPr>
                                    <m:t>𝑡</m:t>
                                  </m:r>
                                </m:sub>
                              </m:sSub>
                            </m:sub>
                          </m:sSub>
                          <m:r>
                            <a:rPr lang="en-US" i="1">
                              <a:latin typeface="Cambria Math"/>
                            </a:rPr>
                            <m:t>)</m:t>
                          </m:r>
                        </m:e>
                      </m:nary>
                    </m:oMath>
                  </m:oMathPara>
                </a14:m>
                <a:endParaRPr lang="en-US" sz="2000" dirty="0"/>
              </a:p>
            </p:txBody>
          </p:sp>
        </mc:Choice>
        <mc:Fallback>
          <p:sp>
            <p:nvSpPr>
              <p:cNvPr id="11" name="Rectangle 10"/>
              <p:cNvSpPr>
                <a:spLocks noRot="1" noChangeAspect="1" noMove="1" noResize="1" noEditPoints="1" noAdjustHandles="1" noChangeArrowheads="1" noChangeShapeType="1" noTextEdit="1"/>
              </p:cNvSpPr>
              <p:nvPr/>
            </p:nvSpPr>
            <p:spPr>
              <a:xfrm>
                <a:off x="822382" y="1752600"/>
                <a:ext cx="7434529" cy="902555"/>
              </a:xfrm>
              <a:prstGeom prst="rect">
                <a:avLst/>
              </a:prstGeom>
              <a:blipFill rotWithShape="1">
                <a:blip r:embed="rId5"/>
                <a:stretch>
                  <a:fillRect/>
                </a:stretch>
              </a:blipFill>
            </p:spPr>
            <p:txBody>
              <a:bodyPr/>
              <a:lstStyle/>
              <a:p>
                <a:r>
                  <a:rPr lang="en-US">
                    <a:noFill/>
                  </a:rPr>
                  <a:t> </a:t>
                </a:r>
              </a:p>
            </p:txBody>
          </p:sp>
        </mc:Fallback>
      </mc:AlternateContent>
      <p:sp>
        <p:nvSpPr>
          <p:cNvPr id="6" name="TextBox 5"/>
          <p:cNvSpPr txBox="1"/>
          <p:nvPr/>
        </p:nvSpPr>
        <p:spPr>
          <a:xfrm>
            <a:off x="6900103" y="2480043"/>
            <a:ext cx="1236044" cy="369332"/>
          </a:xfrm>
          <a:prstGeom prst="rect">
            <a:avLst/>
          </a:prstGeom>
          <a:noFill/>
        </p:spPr>
        <p:txBody>
          <a:bodyPr wrap="none" rtlCol="0">
            <a:spAutoFit/>
          </a:bodyPr>
          <a:lstStyle/>
          <a:p>
            <a:r>
              <a:rPr lang="en-US" dirty="0" smtClean="0">
                <a:solidFill>
                  <a:srgbClr val="00B050"/>
                </a:solidFill>
              </a:rPr>
              <a:t>Word Level</a:t>
            </a:r>
            <a:endParaRPr lang="en-US" dirty="0">
              <a:solidFill>
                <a:srgbClr val="00B050"/>
              </a:solidFill>
            </a:endParaRPr>
          </a:p>
        </p:txBody>
      </p:sp>
      <p:sp>
        <p:nvSpPr>
          <p:cNvPr id="14" name="TextBox 13"/>
          <p:cNvSpPr txBox="1"/>
          <p:nvPr/>
        </p:nvSpPr>
        <p:spPr>
          <a:xfrm>
            <a:off x="6476300" y="2971800"/>
            <a:ext cx="1753300" cy="369332"/>
          </a:xfrm>
          <a:prstGeom prst="rect">
            <a:avLst/>
          </a:prstGeom>
          <a:noFill/>
        </p:spPr>
        <p:txBody>
          <a:bodyPr wrap="none" rtlCol="0">
            <a:spAutoFit/>
          </a:bodyPr>
          <a:lstStyle/>
          <a:p>
            <a:r>
              <a:rPr lang="en-US" dirty="0" smtClean="0">
                <a:solidFill>
                  <a:srgbClr val="0000CC"/>
                </a:solidFill>
              </a:rPr>
              <a:t>Document Level </a:t>
            </a:r>
            <a:endParaRPr lang="en-US" dirty="0">
              <a:solidFill>
                <a:srgbClr val="0000CC"/>
              </a:solidFill>
            </a:endParaRPr>
          </a:p>
        </p:txBody>
      </p:sp>
      <p:sp>
        <p:nvSpPr>
          <p:cNvPr id="12" name="Rectangle 11"/>
          <p:cNvSpPr/>
          <p:nvPr/>
        </p:nvSpPr>
        <p:spPr>
          <a:xfrm>
            <a:off x="5867400" y="1905000"/>
            <a:ext cx="2268747" cy="609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48200" y="1752600"/>
            <a:ext cx="3581400" cy="12192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441938" y="1640239"/>
            <a:ext cx="4863861" cy="17887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001773" y="3467183"/>
            <a:ext cx="1258806" cy="369332"/>
          </a:xfrm>
          <a:prstGeom prst="rect">
            <a:avLst/>
          </a:prstGeom>
          <a:noFill/>
        </p:spPr>
        <p:txBody>
          <a:bodyPr wrap="none" rtlCol="0">
            <a:spAutoFit/>
          </a:bodyPr>
          <a:lstStyle/>
          <a:p>
            <a:r>
              <a:rPr lang="en-US" dirty="0" smtClean="0">
                <a:solidFill>
                  <a:srgbClr val="FF0000"/>
                </a:solidFill>
              </a:rPr>
              <a:t>Topic Level </a:t>
            </a:r>
            <a:endParaRPr lang="en-US" dirty="0">
              <a:solidFill>
                <a:srgbClr val="FF0000"/>
              </a:solidFill>
            </a:endParaRPr>
          </a:p>
        </p:txBody>
      </p:sp>
    </p:spTree>
    <p:extLst>
      <p:ext uri="{BB962C8B-B14F-4D97-AF65-F5344CB8AC3E}">
        <p14:creationId xmlns:p14="http://schemas.microsoft.com/office/powerpoint/2010/main" val="3076039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LDA Topic Extraction Results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18</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457200" y="762000"/>
                <a:ext cx="8229600" cy="5364163"/>
              </a:xfrm>
            </p:spPr>
            <p:txBody>
              <a:bodyPr>
                <a:normAutofit/>
              </a:bodyPr>
              <a:lstStyle/>
              <a:p>
                <a:r>
                  <a:rPr lang="en-US" sz="1800" dirty="0" smtClean="0"/>
                  <a:t>Word distribution </a:t>
                </a:r>
                <a14:m>
                  <m:oMath xmlns:m="http://schemas.openxmlformats.org/officeDocument/2006/math">
                    <m:r>
                      <a:rPr lang="en-US" sz="1800" b="1" i="1">
                        <a:latin typeface="Cambria Math"/>
                      </a:rPr>
                      <m:t>𝒑</m:t>
                    </m:r>
                    <m:r>
                      <a:rPr lang="en-US" sz="1800" b="1" i="1">
                        <a:latin typeface="Cambria Math"/>
                      </a:rPr>
                      <m:t> </m:t>
                    </m:r>
                  </m:oMath>
                </a14:m>
                <a:r>
                  <a:rPr lang="en-US" sz="1800" dirty="0" smtClean="0"/>
                  <a:t>over entire dictionary for each topic</a:t>
                </a:r>
                <a:endParaRPr lang="en-US" sz="1800" b="1" dirty="0" smtClean="0"/>
              </a:p>
              <a:p>
                <a:pPr lvl="1"/>
                <a:r>
                  <a:rPr lang="en-US" sz="1800" dirty="0" smtClean="0"/>
                  <a:t>E.g. </a:t>
                </a:r>
                <a:r>
                  <a:rPr lang="en-US" sz="1800" dirty="0"/>
                  <a:t>384 words with non-zero </a:t>
                </a:r>
                <a:r>
                  <a:rPr lang="en-US" sz="1800" dirty="0" smtClean="0"/>
                  <a:t>probability from </a:t>
                </a:r>
                <a:r>
                  <a:rPr lang="en-US" sz="1800" dirty="0"/>
                  <a:t>19175 distinct words </a:t>
                </a:r>
                <a:r>
                  <a:rPr lang="en-US" sz="1800" dirty="0" smtClean="0"/>
                  <a:t>dictionary</a:t>
                </a:r>
              </a:p>
              <a:p>
                <a:pPr lvl="1"/>
                <a:endParaRPr lang="en-US" sz="1800" dirty="0"/>
              </a:p>
              <a:p>
                <a:pPr lvl="1"/>
                <a:r>
                  <a:rPr lang="en-US" sz="1800" dirty="0" smtClean="0"/>
                  <a:t> </a:t>
                </a:r>
                <a:endParaRPr lang="en-US" sz="1800" dirty="0"/>
              </a:p>
              <a:p>
                <a:endParaRPr lang="en-US" sz="1800" dirty="0" smtClean="0"/>
              </a:p>
              <a:p>
                <a:endParaRPr lang="en-US" sz="1800" dirty="0"/>
              </a:p>
              <a:p>
                <a:endParaRPr lang="en-US" sz="1800" dirty="0" smtClean="0"/>
              </a:p>
              <a:p>
                <a:endParaRPr lang="en-US" sz="1800" dirty="0" smtClean="0"/>
              </a:p>
              <a:p>
                <a:r>
                  <a:rPr lang="en-US" sz="1800" dirty="0" smtClean="0"/>
                  <a:t>Usually only first 10 probable words will be displayed.</a:t>
                </a:r>
              </a:p>
              <a:p>
                <a:pPr lvl="1"/>
                <a:r>
                  <a:rPr lang="en-US" sz="1800" dirty="0" smtClean="0"/>
                  <a:t>In this case, accounts for  26.5% of total frequency </a:t>
                </a:r>
                <a:endParaRPr lang="en-US" sz="1800" dirty="0"/>
              </a:p>
              <a:p>
                <a:endParaRPr lang="en-US" sz="1800" dirty="0" smtClean="0"/>
              </a:p>
              <a:p>
                <a:endParaRPr lang="en-US" sz="1800" dirty="0"/>
              </a:p>
              <a:p>
                <a:endParaRPr lang="en-US" sz="1800" b="1" dirty="0"/>
              </a:p>
              <a:p>
                <a:endParaRPr lang="en-US" sz="1800" dirty="0" smtClean="0"/>
              </a:p>
              <a:p>
                <a:endParaRPr lang="en-US" sz="1800" dirty="0" smtClean="0"/>
              </a:p>
              <a:p>
                <a:r>
                  <a:rPr lang="en-US" sz="1800" dirty="0" smtClean="0"/>
                  <a:t>The proportions of each topic (topic probabilities) for a particular document</a:t>
                </a:r>
                <a:endParaRPr lang="en-US" sz="1800" dirty="0"/>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4"/>
                <a:stretch>
                  <a:fillRect l="-444" t="-568" b="-682"/>
                </a:stretch>
              </a:blipFill>
            </p:spPr>
            <p:txBody>
              <a:bodyPr/>
              <a:lstStyle/>
              <a:p>
                <a:r>
                  <a:rPr lang="en-US">
                    <a:noFill/>
                  </a:rPr>
                  <a:t> </a:t>
                </a:r>
              </a:p>
            </p:txBody>
          </p:sp>
        </mc:Fallback>
      </mc:AlternateContent>
      <p:pic>
        <p:nvPicPr>
          <p:cNvPr id="13" name="Picture 12" descr="D:\002.Learning\003.Python_Project\CC\Figures\Sample Topic word distribution.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4020" y="1524000"/>
            <a:ext cx="7874180" cy="2209800"/>
          </a:xfrm>
          <a:prstGeom prst="rect">
            <a:avLst/>
          </a:prstGeom>
          <a:noFill/>
          <a:ln>
            <a:noFill/>
          </a:ln>
        </p:spPr>
      </p:pic>
      <p:pic>
        <p:nvPicPr>
          <p:cNvPr id="14" name="Picture 13" descr="D:\002.Learning\003.Python_Project\CC\Figures\Sample Topic word distribution_10words.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81200" y="4267200"/>
            <a:ext cx="4114800" cy="1227263"/>
          </a:xfrm>
          <a:prstGeom prst="rect">
            <a:avLst/>
          </a:prstGeom>
          <a:noFill/>
          <a:ln>
            <a:noFill/>
          </a:ln>
        </p:spPr>
      </p:pic>
    </p:spTree>
    <p:extLst>
      <p:ext uri="{BB962C8B-B14F-4D97-AF65-F5344CB8AC3E}">
        <p14:creationId xmlns:p14="http://schemas.microsoft.com/office/powerpoint/2010/main" val="36382504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Sentimental Analysis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19</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ontent Placeholder 2"/>
          <p:cNvSpPr>
            <a:spLocks noGrp="1"/>
          </p:cNvSpPr>
          <p:nvPr>
            <p:ph idx="1"/>
          </p:nvPr>
        </p:nvSpPr>
        <p:spPr>
          <a:xfrm>
            <a:off x="457200" y="762000"/>
            <a:ext cx="8229600" cy="5364163"/>
          </a:xfrm>
        </p:spPr>
        <p:txBody>
          <a:bodyPr>
            <a:normAutofit/>
          </a:bodyPr>
          <a:lstStyle/>
          <a:p>
            <a:r>
              <a:rPr lang="en-US" sz="2000" dirty="0" smtClean="0"/>
              <a:t>Analyze reviewer’s emotion </a:t>
            </a:r>
            <a:r>
              <a:rPr lang="en-US" sz="2000" dirty="0"/>
              <a:t>and sentimental polarity</a:t>
            </a:r>
          </a:p>
          <a:p>
            <a:r>
              <a:rPr lang="en-US" sz="2000" dirty="0" smtClean="0"/>
              <a:t>Most obvious indicators: </a:t>
            </a:r>
          </a:p>
          <a:p>
            <a:pPr lvl="1"/>
            <a:r>
              <a:rPr lang="en-US" sz="1600" dirty="0" smtClean="0"/>
              <a:t>Positive words: ‘good’, ‘awesome’, ‘</a:t>
            </a:r>
            <a:r>
              <a:rPr lang="en-US" sz="1600" dirty="0"/>
              <a:t>delicious’ </a:t>
            </a:r>
            <a:r>
              <a:rPr lang="en-US" sz="1600" dirty="0" smtClean="0"/>
              <a:t>, ‘</a:t>
            </a:r>
            <a:r>
              <a:rPr lang="en-US" sz="1600" dirty="0" err="1"/>
              <a:t>ymmmmy</a:t>
            </a:r>
            <a:r>
              <a:rPr lang="en-US" sz="1600" dirty="0"/>
              <a:t>’ </a:t>
            </a:r>
            <a:r>
              <a:rPr lang="en-US" sz="1600" dirty="0" smtClean="0"/>
              <a:t>, ‘</a:t>
            </a:r>
            <a:r>
              <a:rPr lang="en-US" sz="1600" dirty="0" smtClean="0">
                <a:sym typeface="Wingdings" panose="05000000000000000000" pitchFamily="2" charset="2"/>
              </a:rPr>
              <a:t>’</a:t>
            </a:r>
            <a:endParaRPr lang="en-US" sz="1600" dirty="0" smtClean="0"/>
          </a:p>
          <a:p>
            <a:pPr lvl="1"/>
            <a:r>
              <a:rPr lang="en-US" sz="1600" dirty="0" smtClean="0"/>
              <a:t>Negative words: ‘bad’, </a:t>
            </a:r>
            <a:r>
              <a:rPr lang="en-US" sz="1600" dirty="0"/>
              <a:t>‘awful</a:t>
            </a:r>
            <a:r>
              <a:rPr lang="en-US" sz="1600" dirty="0" smtClean="0"/>
              <a:t>’,</a:t>
            </a:r>
            <a:r>
              <a:rPr lang="en-US" sz="1600" dirty="0"/>
              <a:t> ‘terrible’ </a:t>
            </a:r>
            <a:endParaRPr lang="en-US" sz="1600" dirty="0" smtClean="0"/>
          </a:p>
          <a:p>
            <a:pPr lvl="1"/>
            <a:r>
              <a:rPr lang="en-US" sz="1600" dirty="0" smtClean="0"/>
              <a:t>Phrases </a:t>
            </a:r>
            <a:r>
              <a:rPr lang="en-US" sz="1600" dirty="0"/>
              <a:t>and </a:t>
            </a:r>
            <a:r>
              <a:rPr lang="en-US" sz="1600" dirty="0" smtClean="0"/>
              <a:t>idioms: ‘</a:t>
            </a:r>
            <a:r>
              <a:rPr lang="en-US" sz="1600" dirty="0"/>
              <a:t>piece of cake’ </a:t>
            </a:r>
            <a:r>
              <a:rPr lang="en-US" sz="1600" dirty="0" smtClean="0"/>
              <a:t>, </a:t>
            </a:r>
            <a:r>
              <a:rPr lang="en-US" sz="1600" dirty="0"/>
              <a:t>‘not my cup of tea’</a:t>
            </a:r>
          </a:p>
          <a:p>
            <a:pPr lvl="1"/>
            <a:endParaRPr lang="en-US" sz="2000" dirty="0" smtClean="0"/>
          </a:p>
          <a:p>
            <a:r>
              <a:rPr lang="en-US" sz="2000" dirty="0" smtClean="0"/>
              <a:t>Important approach: compare </a:t>
            </a:r>
            <a:r>
              <a:rPr lang="en-US" sz="2000" dirty="0"/>
              <a:t>the </a:t>
            </a:r>
            <a:r>
              <a:rPr lang="en-US" sz="2000" dirty="0" smtClean="0"/>
              <a:t>documents </a:t>
            </a:r>
            <a:r>
              <a:rPr lang="en-US" sz="2000" dirty="0"/>
              <a:t>against a collection of sentimental words and phrases, </a:t>
            </a:r>
            <a:r>
              <a:rPr lang="en-US" sz="2000" dirty="0" smtClean="0"/>
              <a:t>that is, a </a:t>
            </a:r>
            <a:r>
              <a:rPr lang="en-US" sz="2000" dirty="0"/>
              <a:t>sentiment lexicon</a:t>
            </a:r>
            <a:endParaRPr lang="en-US" sz="2000" dirty="0" smtClean="0"/>
          </a:p>
          <a:p>
            <a:endParaRPr lang="en-US" sz="2000" dirty="0"/>
          </a:p>
          <a:p>
            <a:r>
              <a:rPr lang="en-US" sz="2000" dirty="0"/>
              <a:t>The VADER (Valence Aware Dictionary for </a:t>
            </a:r>
            <a:r>
              <a:rPr lang="en-US" sz="2000" dirty="0" err="1"/>
              <a:t>sEntiment</a:t>
            </a:r>
            <a:r>
              <a:rPr lang="en-US" sz="2000" dirty="0"/>
              <a:t> Reasoning) lexicon </a:t>
            </a:r>
            <a:endParaRPr lang="en-US" sz="2000" b="1" dirty="0"/>
          </a:p>
          <a:p>
            <a:pPr lvl="1"/>
            <a:r>
              <a:rPr lang="en-US" sz="1600" dirty="0"/>
              <a:t>I</a:t>
            </a:r>
            <a:r>
              <a:rPr lang="en-US" sz="1600" dirty="0" smtClean="0"/>
              <a:t>ntroduced </a:t>
            </a:r>
            <a:r>
              <a:rPr lang="en-US" sz="1600" dirty="0"/>
              <a:t>in 2014 based on existing well-established and human-validated sentiment lexicons with additional lexical features in social media </a:t>
            </a:r>
            <a:endParaRPr lang="en-US" sz="1600" dirty="0" smtClean="0"/>
          </a:p>
          <a:p>
            <a:pPr lvl="1"/>
            <a:r>
              <a:rPr lang="en-US" sz="1600" dirty="0" smtClean="0"/>
              <a:t>7500 </a:t>
            </a:r>
            <a:r>
              <a:rPr lang="en-US" sz="1600" dirty="0"/>
              <a:t>lexical features, including regular single words, abbreviations like ‘</a:t>
            </a:r>
            <a:r>
              <a:rPr lang="en-US" sz="1600" dirty="0" err="1"/>
              <a:t>plz</a:t>
            </a:r>
            <a:r>
              <a:rPr lang="en-US" sz="1600" dirty="0"/>
              <a:t>’, emoticons like “:)” </a:t>
            </a:r>
            <a:r>
              <a:rPr lang="en-US" sz="1600" dirty="0" smtClean="0"/>
              <a:t>and </a:t>
            </a:r>
            <a:r>
              <a:rPr lang="en-US" sz="1600" dirty="0"/>
              <a:t>“:-(“, and social media morphology of </a:t>
            </a:r>
            <a:r>
              <a:rPr lang="en-US" sz="1600" dirty="0" smtClean="0"/>
              <a:t>words</a:t>
            </a:r>
          </a:p>
          <a:p>
            <a:pPr lvl="1"/>
            <a:r>
              <a:rPr lang="en-US" sz="1600" dirty="0" smtClean="0"/>
              <a:t>Sentiment </a:t>
            </a:r>
            <a:r>
              <a:rPr lang="en-US" sz="1600" dirty="0"/>
              <a:t>valence score on a scale of [-4, 4] for each lexical feature based on statistical results of human rating under careful training and strict quality control procedures</a:t>
            </a:r>
            <a:endParaRPr lang="en-US" sz="1600" b="1" dirty="0" smtClean="0"/>
          </a:p>
        </p:txBody>
      </p:sp>
    </p:spTree>
    <p:extLst>
      <p:ext uri="{BB962C8B-B14F-4D97-AF65-F5344CB8AC3E}">
        <p14:creationId xmlns:p14="http://schemas.microsoft.com/office/powerpoint/2010/main" val="2624948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274638"/>
            <a:ext cx="8229600" cy="792162"/>
          </a:xfrm>
        </p:spPr>
        <p:txBody>
          <a:bodyPr>
            <a:noAutofit/>
          </a:bodyPr>
          <a:lstStyle/>
          <a:p>
            <a:pPr algn="l"/>
            <a:r>
              <a:rPr lang="en-US" sz="2800" dirty="0" smtClean="0">
                <a:latin typeface="+mn-lt"/>
              </a:rPr>
              <a:t>About Me</a:t>
            </a:r>
            <a:endParaRPr lang="en-US" sz="2800" dirty="0">
              <a:latin typeface="+mn-lt"/>
            </a:endParaRPr>
          </a:p>
        </p:txBody>
      </p:sp>
      <p:sp>
        <p:nvSpPr>
          <p:cNvPr id="3" name="Content Placeholder 2"/>
          <p:cNvSpPr>
            <a:spLocks noGrp="1"/>
          </p:cNvSpPr>
          <p:nvPr>
            <p:ph idx="1"/>
          </p:nvPr>
        </p:nvSpPr>
        <p:spPr>
          <a:xfrm>
            <a:off x="3733800" y="1219200"/>
            <a:ext cx="4953000" cy="4906963"/>
          </a:xfrm>
        </p:spPr>
        <p:txBody>
          <a:bodyPr>
            <a:normAutofit/>
          </a:bodyPr>
          <a:lstStyle/>
          <a:p>
            <a:r>
              <a:rPr lang="en-US" sz="2400" dirty="0" smtClean="0"/>
              <a:t>ISU PhD in Engineering in 2011</a:t>
            </a:r>
          </a:p>
          <a:p>
            <a:r>
              <a:rPr lang="en-US" sz="2400" dirty="0"/>
              <a:t>Dallas Area (Plano TX</a:t>
            </a:r>
            <a:r>
              <a:rPr lang="en-US" sz="2400" dirty="0" smtClean="0"/>
              <a:t>)</a:t>
            </a:r>
            <a:endParaRPr lang="en-US" sz="2400" dirty="0" smtClean="0"/>
          </a:p>
          <a:p>
            <a:r>
              <a:rPr lang="en-US" sz="2400" dirty="0" smtClean="0"/>
              <a:t>Work in Capital One Home Loan</a:t>
            </a:r>
          </a:p>
          <a:p>
            <a:r>
              <a:rPr lang="en-US" sz="2400" dirty="0" smtClean="0"/>
              <a:t>Principal Data Analyst</a:t>
            </a:r>
          </a:p>
          <a:p>
            <a:pPr lvl="1"/>
            <a:r>
              <a:rPr lang="en-US" sz="2000" dirty="0" smtClean="0"/>
              <a:t>Loan Origination</a:t>
            </a:r>
          </a:p>
          <a:p>
            <a:pPr lvl="1"/>
            <a:r>
              <a:rPr lang="en-US" sz="2000" dirty="0" smtClean="0"/>
              <a:t>Customer Experience</a:t>
            </a:r>
          </a:p>
          <a:p>
            <a:pPr lvl="1"/>
            <a:r>
              <a:rPr lang="en-US" sz="2000" dirty="0" smtClean="0"/>
              <a:t>Compliance and Risk</a:t>
            </a:r>
          </a:p>
          <a:p>
            <a:endParaRPr lang="en-US" sz="2400" dirty="0" smtClean="0"/>
          </a:p>
          <a:p>
            <a:endParaRPr lang="en-US" sz="24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371600"/>
            <a:ext cx="2029143"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3753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Sentimental Analysis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20</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ontent Placeholder 2"/>
          <p:cNvSpPr>
            <a:spLocks noGrp="1"/>
          </p:cNvSpPr>
          <p:nvPr>
            <p:ph idx="1"/>
          </p:nvPr>
        </p:nvSpPr>
        <p:spPr>
          <a:xfrm>
            <a:off x="457200" y="762000"/>
            <a:ext cx="8229600" cy="5364163"/>
          </a:xfrm>
        </p:spPr>
        <p:txBody>
          <a:bodyPr>
            <a:normAutofit/>
          </a:bodyPr>
          <a:lstStyle/>
          <a:p>
            <a:r>
              <a:rPr lang="en-US" sz="2000" dirty="0" smtClean="0"/>
              <a:t>Analyze reviewer’s emotion </a:t>
            </a:r>
            <a:r>
              <a:rPr lang="en-US" sz="2000" dirty="0"/>
              <a:t>and sentimental polarity</a:t>
            </a:r>
          </a:p>
          <a:p>
            <a:r>
              <a:rPr lang="en-US" sz="2000" dirty="0" smtClean="0"/>
              <a:t>Most obvious indicators: </a:t>
            </a:r>
          </a:p>
          <a:p>
            <a:pPr lvl="1"/>
            <a:r>
              <a:rPr lang="en-US" sz="1600" dirty="0" smtClean="0"/>
              <a:t>Positive words: ‘good’, ‘awesome’, ‘</a:t>
            </a:r>
            <a:r>
              <a:rPr lang="en-US" sz="1600" dirty="0"/>
              <a:t>delicious’ </a:t>
            </a:r>
            <a:r>
              <a:rPr lang="en-US" sz="1600" dirty="0" smtClean="0"/>
              <a:t>, ‘</a:t>
            </a:r>
            <a:r>
              <a:rPr lang="en-US" sz="1600" dirty="0" err="1"/>
              <a:t>ymmmmy</a:t>
            </a:r>
            <a:r>
              <a:rPr lang="en-US" sz="1600" dirty="0"/>
              <a:t>’ </a:t>
            </a:r>
            <a:r>
              <a:rPr lang="en-US" sz="1600" dirty="0" smtClean="0"/>
              <a:t>, ‘</a:t>
            </a:r>
            <a:r>
              <a:rPr lang="en-US" sz="1600" dirty="0" smtClean="0">
                <a:sym typeface="Wingdings" panose="05000000000000000000" pitchFamily="2" charset="2"/>
              </a:rPr>
              <a:t>’</a:t>
            </a:r>
            <a:endParaRPr lang="en-US" sz="1600" dirty="0" smtClean="0"/>
          </a:p>
          <a:p>
            <a:pPr lvl="1"/>
            <a:r>
              <a:rPr lang="en-US" sz="1600" dirty="0" smtClean="0"/>
              <a:t>Negative words: ‘bad’, </a:t>
            </a:r>
            <a:r>
              <a:rPr lang="en-US" sz="1600" dirty="0"/>
              <a:t>‘awful</a:t>
            </a:r>
            <a:r>
              <a:rPr lang="en-US" sz="1600" dirty="0" smtClean="0"/>
              <a:t>’,</a:t>
            </a:r>
            <a:r>
              <a:rPr lang="en-US" sz="1600" dirty="0"/>
              <a:t> ‘terrible’ </a:t>
            </a:r>
            <a:endParaRPr lang="en-US" sz="1600" dirty="0" smtClean="0"/>
          </a:p>
          <a:p>
            <a:pPr lvl="1"/>
            <a:r>
              <a:rPr lang="en-US" sz="1600" dirty="0" smtClean="0"/>
              <a:t>Phrases </a:t>
            </a:r>
            <a:r>
              <a:rPr lang="en-US" sz="1600" dirty="0"/>
              <a:t>and </a:t>
            </a:r>
            <a:r>
              <a:rPr lang="en-US" sz="1600" dirty="0" smtClean="0"/>
              <a:t>idioms: ‘</a:t>
            </a:r>
            <a:r>
              <a:rPr lang="en-US" sz="1600" dirty="0"/>
              <a:t>piece of cake’ </a:t>
            </a:r>
            <a:r>
              <a:rPr lang="en-US" sz="1600" dirty="0" smtClean="0"/>
              <a:t>, </a:t>
            </a:r>
            <a:r>
              <a:rPr lang="en-US" sz="1600" dirty="0"/>
              <a:t>‘not my cup of tea’</a:t>
            </a:r>
          </a:p>
          <a:p>
            <a:pPr lvl="1"/>
            <a:endParaRPr lang="en-US" sz="2000" dirty="0" smtClean="0"/>
          </a:p>
          <a:p>
            <a:r>
              <a:rPr lang="en-US" sz="2000" dirty="0" smtClean="0"/>
              <a:t>Compare </a:t>
            </a:r>
            <a:r>
              <a:rPr lang="en-US" sz="2000" dirty="0"/>
              <a:t>the </a:t>
            </a:r>
            <a:r>
              <a:rPr lang="en-US" sz="2000" dirty="0" smtClean="0"/>
              <a:t>documents </a:t>
            </a:r>
            <a:r>
              <a:rPr lang="en-US" sz="2000" dirty="0"/>
              <a:t>against a collection of sentimental words and phrases, </a:t>
            </a:r>
            <a:r>
              <a:rPr lang="en-US" sz="2000" dirty="0" smtClean="0"/>
              <a:t>that is, a </a:t>
            </a:r>
            <a:r>
              <a:rPr lang="en-US" sz="2000" dirty="0"/>
              <a:t>sentiment lexicon</a:t>
            </a:r>
            <a:endParaRPr lang="en-US" sz="2000" dirty="0" smtClean="0"/>
          </a:p>
          <a:p>
            <a:endParaRPr lang="en-US" sz="2000" dirty="0"/>
          </a:p>
          <a:p>
            <a:r>
              <a:rPr lang="en-US" sz="2000" dirty="0"/>
              <a:t>The VADER (Valence Aware Dictionary for </a:t>
            </a:r>
            <a:r>
              <a:rPr lang="en-US" sz="2000" dirty="0" err="1"/>
              <a:t>sEntiment</a:t>
            </a:r>
            <a:r>
              <a:rPr lang="en-US" sz="2000" dirty="0"/>
              <a:t> Reasoning) lexicon </a:t>
            </a:r>
            <a:endParaRPr lang="en-US" sz="2000" b="1" dirty="0"/>
          </a:p>
          <a:p>
            <a:pPr lvl="1"/>
            <a:r>
              <a:rPr lang="en-US" sz="1600" dirty="0"/>
              <a:t>I</a:t>
            </a:r>
            <a:r>
              <a:rPr lang="en-US" sz="1600" dirty="0" smtClean="0"/>
              <a:t>ntroduced </a:t>
            </a:r>
            <a:r>
              <a:rPr lang="en-US" sz="1600" dirty="0"/>
              <a:t>in 2014 based on existing well-established and human-validated sentiment lexicons with additional lexical features in social media </a:t>
            </a:r>
            <a:endParaRPr lang="en-US" sz="1600" dirty="0" smtClean="0"/>
          </a:p>
          <a:p>
            <a:pPr lvl="1"/>
            <a:r>
              <a:rPr lang="en-US" sz="1600" dirty="0" smtClean="0"/>
              <a:t>7500 </a:t>
            </a:r>
            <a:r>
              <a:rPr lang="en-US" sz="1600" dirty="0"/>
              <a:t>lexical features, including regular single words, abbreviations like ‘</a:t>
            </a:r>
            <a:r>
              <a:rPr lang="en-US" sz="1600" dirty="0" err="1"/>
              <a:t>plz</a:t>
            </a:r>
            <a:r>
              <a:rPr lang="en-US" sz="1600" dirty="0"/>
              <a:t>’, emoticons like “:)” </a:t>
            </a:r>
            <a:r>
              <a:rPr lang="en-US" sz="1600" dirty="0" smtClean="0"/>
              <a:t>and </a:t>
            </a:r>
            <a:r>
              <a:rPr lang="en-US" sz="1600" dirty="0"/>
              <a:t>“:-(“, and social media morphology of </a:t>
            </a:r>
            <a:r>
              <a:rPr lang="en-US" sz="1600" dirty="0" smtClean="0"/>
              <a:t>words</a:t>
            </a:r>
          </a:p>
          <a:p>
            <a:pPr lvl="1"/>
            <a:r>
              <a:rPr lang="en-US" sz="1600" dirty="0" smtClean="0"/>
              <a:t>Sentiment </a:t>
            </a:r>
            <a:r>
              <a:rPr lang="en-US" sz="1600" dirty="0"/>
              <a:t>valence score on a scale of [-4, 4] for each lexical feature based on statistical results of human rating under careful training and strict quality control procedures</a:t>
            </a:r>
            <a:endParaRPr lang="en-US" sz="1600" b="1" dirty="0" smtClean="0"/>
          </a:p>
        </p:txBody>
      </p:sp>
    </p:spTree>
    <p:extLst>
      <p:ext uri="{BB962C8B-B14F-4D97-AF65-F5344CB8AC3E}">
        <p14:creationId xmlns:p14="http://schemas.microsoft.com/office/powerpoint/2010/main" val="1096994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Data Description</a:t>
            </a:r>
            <a:endParaRPr lang="en-US" sz="2400"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2400" dirty="0" smtClean="0"/>
              <a:t>Yelp reviews about restaurants </a:t>
            </a:r>
            <a:r>
              <a:rPr lang="en-US" sz="2400" dirty="0"/>
              <a:t>around university of Illinois, Champaign and Urbane (UIUC), about 300 business and 11205 </a:t>
            </a:r>
            <a:r>
              <a:rPr lang="en-US" sz="2400" dirty="0" smtClean="0"/>
              <a:t>reviews</a:t>
            </a:r>
            <a:endParaRPr lang="en-US" sz="24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21</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8" name="Picture 47" descr="D:\002.Learning\003.Python_Project\Yelp_Text_Mining\R\IL.png"/>
          <p:cNvPicPr/>
          <p:nvPr/>
        </p:nvPicPr>
        <p:blipFill rotWithShape="1">
          <a:blip r:embed="rId4" cstate="print">
            <a:extLst>
              <a:ext uri="{28A0092B-C50C-407E-A947-70E740481C1C}">
                <a14:useLocalDpi xmlns:a14="http://schemas.microsoft.com/office/drawing/2010/main" val="0"/>
              </a:ext>
            </a:extLst>
          </a:blip>
          <a:srcRect l="17869" r="16459"/>
          <a:stretch/>
        </p:blipFill>
        <p:spPr bwMode="auto">
          <a:xfrm>
            <a:off x="584020" y="2057400"/>
            <a:ext cx="4445000" cy="3904297"/>
          </a:xfrm>
          <a:prstGeom prst="rect">
            <a:avLst/>
          </a:prstGeom>
          <a:noFill/>
          <a:ln>
            <a:noFill/>
          </a:ln>
          <a:extLst>
            <a:ext uri="{53640926-AAD7-44D8-BBD7-CCE9431645EC}">
              <a14:shadowObscured xmlns:a14="http://schemas.microsoft.com/office/drawing/2010/main"/>
            </a:ext>
          </a:extLst>
        </p:spPr>
      </p:pic>
      <p:sp>
        <p:nvSpPr>
          <p:cNvPr id="12" name="TextBox 11"/>
          <p:cNvSpPr txBox="1"/>
          <p:nvPr/>
        </p:nvSpPr>
        <p:spPr>
          <a:xfrm>
            <a:off x="5410200" y="2438400"/>
            <a:ext cx="3505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Buisiness</a:t>
            </a:r>
            <a:r>
              <a:rPr lang="en-US" dirty="0" smtClean="0"/>
              <a:t> id:</a:t>
            </a:r>
          </a:p>
          <a:p>
            <a:pPr marL="285750" indent="-285750">
              <a:buFont typeface="Arial" panose="020B0604020202020204" pitchFamily="34" charset="0"/>
              <a:buChar char="•"/>
            </a:pPr>
            <a:r>
              <a:rPr lang="en-US" dirty="0" smtClean="0"/>
              <a:t>Review id</a:t>
            </a:r>
          </a:p>
          <a:p>
            <a:pPr marL="285750" indent="-285750">
              <a:buFont typeface="Arial" panose="020B0604020202020204" pitchFamily="34" charset="0"/>
              <a:buChar char="•"/>
            </a:pPr>
            <a:r>
              <a:rPr lang="en-US" dirty="0" smtClean="0"/>
              <a:t>Rating</a:t>
            </a:r>
          </a:p>
          <a:p>
            <a:pPr marL="285750" indent="-285750">
              <a:buFont typeface="Arial" panose="020B0604020202020204" pitchFamily="34" charset="0"/>
              <a:buChar char="•"/>
            </a:pPr>
            <a:r>
              <a:rPr lang="en-US" dirty="0" smtClean="0"/>
              <a:t>Review Text</a:t>
            </a:r>
            <a:endParaRPr lang="en-US" dirty="0"/>
          </a:p>
        </p:txBody>
      </p:sp>
    </p:spTree>
    <p:extLst>
      <p:ext uri="{BB962C8B-B14F-4D97-AF65-F5344CB8AC3E}">
        <p14:creationId xmlns:p14="http://schemas.microsoft.com/office/powerpoint/2010/main" val="2470441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Data Description</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22</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D:\002.Learning\003.Python_Project\Yelp_Text_Mining\Models\IL_Topic_Models\Review Stars Distribution.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924" y="1320265"/>
            <a:ext cx="2918460" cy="2012315"/>
          </a:xfrm>
          <a:prstGeom prst="rect">
            <a:avLst/>
          </a:prstGeom>
          <a:noFill/>
          <a:ln>
            <a:noFill/>
          </a:ln>
        </p:spPr>
      </p:pic>
      <p:pic>
        <p:nvPicPr>
          <p:cNvPr id="12" name="Picture 11" descr="D:\002.Learning\003.Python_Project\Yelp_Text_Mining\Models\IL_Topic_Models\Biz Stars Distribution.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9200" y="1291040"/>
            <a:ext cx="2867025" cy="2012315"/>
          </a:xfrm>
          <a:prstGeom prst="rect">
            <a:avLst/>
          </a:prstGeom>
          <a:noFill/>
          <a:ln>
            <a:noFill/>
          </a:ln>
        </p:spPr>
      </p:pic>
      <p:sp>
        <p:nvSpPr>
          <p:cNvPr id="6" name="TextBox 5"/>
          <p:cNvSpPr txBox="1"/>
          <p:nvPr/>
        </p:nvSpPr>
        <p:spPr>
          <a:xfrm>
            <a:off x="591209" y="949495"/>
            <a:ext cx="3203890" cy="369332"/>
          </a:xfrm>
          <a:prstGeom prst="rect">
            <a:avLst/>
          </a:prstGeom>
          <a:noFill/>
        </p:spPr>
        <p:txBody>
          <a:bodyPr wrap="none" rtlCol="0">
            <a:spAutoFit/>
          </a:bodyPr>
          <a:lstStyle/>
          <a:p>
            <a:r>
              <a:rPr lang="en-US" altLang="zh-CN" dirty="0" smtClean="0"/>
              <a:t>Rating distribution</a:t>
            </a:r>
            <a:r>
              <a:rPr lang="zh-CN" altLang="en-US" dirty="0"/>
              <a:t> </a:t>
            </a:r>
            <a:r>
              <a:rPr lang="en-US" altLang="zh-CN" dirty="0" smtClean="0"/>
              <a:t>of all reviews</a:t>
            </a:r>
            <a:endParaRPr lang="en-US" dirty="0"/>
          </a:p>
        </p:txBody>
      </p:sp>
      <p:sp>
        <p:nvSpPr>
          <p:cNvPr id="13" name="TextBox 12"/>
          <p:cNvSpPr txBox="1"/>
          <p:nvPr/>
        </p:nvSpPr>
        <p:spPr>
          <a:xfrm>
            <a:off x="4300947" y="977780"/>
            <a:ext cx="4229299" cy="369332"/>
          </a:xfrm>
          <a:prstGeom prst="rect">
            <a:avLst/>
          </a:prstGeom>
          <a:noFill/>
        </p:spPr>
        <p:txBody>
          <a:bodyPr wrap="none" rtlCol="0">
            <a:spAutoFit/>
          </a:bodyPr>
          <a:lstStyle/>
          <a:p>
            <a:r>
              <a:rPr lang="en-US" altLang="zh-CN" dirty="0" smtClean="0"/>
              <a:t>Distribution</a:t>
            </a:r>
            <a:r>
              <a:rPr lang="zh-CN" altLang="en-US" dirty="0" smtClean="0"/>
              <a:t> </a:t>
            </a:r>
            <a:r>
              <a:rPr lang="en-US" altLang="zh-CN" dirty="0" smtClean="0"/>
              <a:t>of average rating of businesses</a:t>
            </a:r>
            <a:endParaRPr lang="en-US" dirty="0"/>
          </a:p>
        </p:txBody>
      </p:sp>
      <p:pic>
        <p:nvPicPr>
          <p:cNvPr id="14" name="Picture 13" descr="D:\002.Learning\003.Python_Project\Yelp_Text_Mining\Models\IL_Topic_Models\Review Length vs Rating.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23073" y="3962400"/>
            <a:ext cx="3131820" cy="2152650"/>
          </a:xfrm>
          <a:prstGeom prst="rect">
            <a:avLst/>
          </a:prstGeom>
          <a:noFill/>
          <a:ln>
            <a:noFill/>
          </a:ln>
        </p:spPr>
      </p:pic>
      <p:sp>
        <p:nvSpPr>
          <p:cNvPr id="8" name="Rectangle 7"/>
          <p:cNvSpPr/>
          <p:nvPr/>
        </p:nvSpPr>
        <p:spPr>
          <a:xfrm>
            <a:off x="2606114" y="3593068"/>
            <a:ext cx="2449581" cy="369332"/>
          </a:xfrm>
          <a:prstGeom prst="rect">
            <a:avLst/>
          </a:prstGeom>
        </p:spPr>
        <p:txBody>
          <a:bodyPr wrap="none">
            <a:spAutoFit/>
          </a:bodyPr>
          <a:lstStyle/>
          <a:p>
            <a:r>
              <a:rPr lang="en-US" altLang="zh-CN" dirty="0" smtClean="0"/>
              <a:t>Rating vs Review length </a:t>
            </a:r>
            <a:endParaRPr lang="en-US" dirty="0"/>
          </a:p>
        </p:txBody>
      </p:sp>
      <p:sp>
        <p:nvSpPr>
          <p:cNvPr id="15" name="TextBox 14"/>
          <p:cNvSpPr txBox="1"/>
          <p:nvPr/>
        </p:nvSpPr>
        <p:spPr>
          <a:xfrm>
            <a:off x="5590670" y="4267200"/>
            <a:ext cx="3096130" cy="1477328"/>
          </a:xfrm>
          <a:prstGeom prst="rect">
            <a:avLst/>
          </a:prstGeom>
          <a:noFill/>
        </p:spPr>
        <p:txBody>
          <a:bodyPr wrap="square" rtlCol="0">
            <a:spAutoFit/>
          </a:bodyPr>
          <a:lstStyle/>
          <a:p>
            <a:r>
              <a:rPr lang="en-US" dirty="0"/>
              <a:t>reviewer giving extremely high or low ratings tend to write longer reviews to justify their ratings.</a:t>
            </a:r>
          </a:p>
          <a:p>
            <a:endParaRPr lang="en-US" dirty="0"/>
          </a:p>
        </p:txBody>
      </p:sp>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Data </a:t>
            </a:r>
            <a:r>
              <a:rPr lang="en-US" sz="2400" b="1" dirty="0"/>
              <a:t>Preprocessing</a:t>
            </a:r>
            <a:endParaRPr lang="en-US" sz="2400" b="1" dirty="0">
              <a:latin typeface="+mn-lt"/>
            </a:endParaRPr>
          </a:p>
        </p:txBody>
      </p:sp>
      <p:sp>
        <p:nvSpPr>
          <p:cNvPr id="3" name="Content Placeholder 2"/>
          <p:cNvSpPr>
            <a:spLocks noGrp="1"/>
          </p:cNvSpPr>
          <p:nvPr>
            <p:ph idx="1"/>
          </p:nvPr>
        </p:nvSpPr>
        <p:spPr>
          <a:xfrm>
            <a:off x="457200" y="914400"/>
            <a:ext cx="8229600" cy="5211763"/>
          </a:xfrm>
        </p:spPr>
        <p:txBody>
          <a:bodyPr>
            <a:normAutofit/>
          </a:bodyPr>
          <a:lstStyle/>
          <a:p>
            <a:r>
              <a:rPr lang="en-US" sz="2000" b="1" dirty="0" smtClean="0"/>
              <a:t>Tokenizing </a:t>
            </a:r>
            <a:r>
              <a:rPr lang="en-US" sz="2000" b="1" dirty="0"/>
              <a:t>sentences into bag of </a:t>
            </a:r>
            <a:r>
              <a:rPr lang="en-US" sz="2000" b="1" dirty="0" smtClean="0"/>
              <a:t>words</a:t>
            </a:r>
            <a:endParaRPr lang="en-US" sz="2000" b="1" dirty="0"/>
          </a:p>
          <a:p>
            <a:pPr marL="400050" lvl="1" indent="0">
              <a:buNone/>
            </a:pPr>
            <a:r>
              <a:rPr lang="en-US" sz="1600" dirty="0"/>
              <a:t>In text mining, documents are simply represented as bags of words. Each sentence can be converted into a vector of distinct terms and terms frequency. </a:t>
            </a:r>
            <a:endParaRPr lang="en-US" sz="1600" dirty="0" smtClean="0"/>
          </a:p>
          <a:p>
            <a:r>
              <a:rPr lang="en-US" sz="2000" b="1" dirty="0" smtClean="0"/>
              <a:t>Removing </a:t>
            </a:r>
            <a:r>
              <a:rPr lang="en-US" sz="2000" b="1" dirty="0"/>
              <a:t>stop words and </a:t>
            </a:r>
            <a:r>
              <a:rPr lang="en-US" sz="2000" b="1" dirty="0" smtClean="0"/>
              <a:t>punctuations</a:t>
            </a:r>
          </a:p>
          <a:p>
            <a:pPr marL="400050" lvl="1" indent="0">
              <a:buNone/>
            </a:pPr>
            <a:r>
              <a:rPr lang="en-US" sz="1600" dirty="0" smtClean="0"/>
              <a:t>Stop words refer to the most common words in the language which does not provide too much information for the document, such as ‘we’, ‘the’ and ‘there’. Stop words were removed against the NLTK stop words dictionary, which includes 153 words for English language </a:t>
            </a:r>
          </a:p>
          <a:p>
            <a:r>
              <a:rPr lang="en-US" sz="2000" b="1" dirty="0" smtClean="0"/>
              <a:t>Lemmatization</a:t>
            </a:r>
            <a:endParaRPr lang="en-US" sz="2000" b="1" dirty="0"/>
          </a:p>
          <a:p>
            <a:pPr marL="400050" lvl="1" indent="0">
              <a:buNone/>
            </a:pPr>
            <a:r>
              <a:rPr lang="en-US" sz="1600" dirty="0"/>
              <a:t>Words have different forms, such as ‘do’, ‘did’ and ‘doing’, and different derivations, such as ‘memory’ and ‘memorize’. Lemmatization refers to converting different forms or derivation of terms to the base or dictionary form of a word, which is known as the </a:t>
            </a:r>
            <a:r>
              <a:rPr lang="en-US" sz="1600" dirty="0" smtClean="0"/>
              <a:t>lemma.</a:t>
            </a:r>
          </a:p>
          <a:p>
            <a:pPr marL="400050" lvl="1" indent="0">
              <a:buNone/>
            </a:pPr>
            <a:endParaRPr lang="en-US" sz="1600" dirty="0"/>
          </a:p>
          <a:p>
            <a:pPr marL="400050" lvl="1" indent="0">
              <a:buNone/>
            </a:pPr>
            <a:r>
              <a:rPr lang="en-US" sz="1600" dirty="0"/>
              <a:t>Since VADER lexicon is able to evaluate the stop words and punctuation, the review texts are only tokenized before sentimental analysis. </a:t>
            </a:r>
          </a:p>
          <a:p>
            <a:endParaRPr lang="en-US" sz="20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23</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60375" y="7937"/>
            <a:ext cx="8229600" cy="792162"/>
          </a:xfrm>
        </p:spPr>
        <p:txBody>
          <a:bodyPr>
            <a:noAutofit/>
          </a:bodyPr>
          <a:lstStyle/>
          <a:p>
            <a:pPr algn="l"/>
            <a:r>
              <a:rPr lang="en-US" sz="2400" b="1" dirty="0"/>
              <a:t>Feature </a:t>
            </a:r>
            <a:r>
              <a:rPr lang="en-US" sz="2400" b="1" dirty="0" smtClean="0"/>
              <a:t>Extraction: </a:t>
            </a:r>
            <a:r>
              <a:rPr lang="en-US" sz="2400" b="1" dirty="0"/>
              <a:t>Bigram/Trigram Phrases </a:t>
            </a:r>
            <a:endParaRPr lang="en-US" sz="2400" b="1"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2000" dirty="0" smtClean="0"/>
              <a:t>Extracted phrases </a:t>
            </a:r>
            <a:r>
              <a:rPr lang="en-US" sz="2000" dirty="0"/>
              <a:t>provided comprehensive information about the content of customer reviews.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24</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1947219728"/>
              </p:ext>
            </p:extLst>
          </p:nvPr>
        </p:nvGraphicFramePr>
        <p:xfrm>
          <a:off x="1295400" y="1752600"/>
          <a:ext cx="2019300" cy="4000500"/>
        </p:xfrm>
        <a:graphic>
          <a:graphicData uri="http://schemas.openxmlformats.org/drawingml/2006/table">
            <a:tbl>
              <a:tblPr/>
              <a:tblGrid>
                <a:gridCol w="1371600"/>
                <a:gridCol w="647700"/>
              </a:tblGrid>
              <a:tr h="200025">
                <a:tc>
                  <a:txBody>
                    <a:bodyPr/>
                    <a:lstStyle/>
                    <a:p>
                      <a:pPr algn="ctr" fontAlgn="ctr"/>
                      <a:r>
                        <a:rPr lang="en-US" sz="1100" b="1" i="0" u="none" strike="noStrike" dirty="0">
                          <a:solidFill>
                            <a:srgbClr val="000000"/>
                          </a:solidFill>
                          <a:effectLst/>
                          <a:latin typeface="Calibri"/>
                        </a:rPr>
                        <a:t>Bigram Phrases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Frequency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pretty_good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629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food_good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572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good_food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361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great_place</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black_dog</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champaign_urbana</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308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5_star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chinese_food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mexican_food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276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food_great</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272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great_food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burnt_end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262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deep_dish</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sweet_potato</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pad_thai</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pulled_pork</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love_place</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fried_rice</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service_good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97278779"/>
              </p:ext>
            </p:extLst>
          </p:nvPr>
        </p:nvGraphicFramePr>
        <p:xfrm>
          <a:off x="4343400" y="1752600"/>
          <a:ext cx="2667000" cy="4000500"/>
        </p:xfrm>
        <a:graphic>
          <a:graphicData uri="http://schemas.openxmlformats.org/drawingml/2006/table">
            <a:tbl>
              <a:tblPr/>
              <a:tblGrid>
                <a:gridCol w="1828800"/>
                <a:gridCol w="838200"/>
              </a:tblGrid>
              <a:tr h="200025">
                <a:tc>
                  <a:txBody>
                    <a:bodyPr/>
                    <a:lstStyle/>
                    <a:p>
                      <a:pPr algn="ctr" fontAlgn="ctr"/>
                      <a:r>
                        <a:rPr lang="en-US" sz="1100" b="1" i="0" u="none" strike="noStrike" dirty="0">
                          <a:solidFill>
                            <a:srgbClr val="000000"/>
                          </a:solidFill>
                          <a:effectLst/>
                          <a:latin typeface="Calibri"/>
                        </a:rPr>
                        <a:t>Trigram Phrases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Frequency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sweet_potato_fry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162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deep_dish_pizza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food_pretty_good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champaign_urbana_area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74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thin_crust_pizza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chicago_style_pizza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52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baked_potato_casserole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47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pulled_pork_sandwich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41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authentic_mexican_food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general_tso_chicken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bi_bim_bap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place_champaign_urbana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great_beer_selection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restaurant_champaign_urbana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authentic_chinese_food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big_grove_tavern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highly_recommend_place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a:solidFill>
                            <a:srgbClr val="000000"/>
                          </a:solidFill>
                          <a:effectLst/>
                          <a:latin typeface="Calibri"/>
                        </a:rPr>
                        <a:t>hot_sour_soup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ctr" fontAlgn="ctr"/>
                      <a:r>
                        <a:rPr lang="en-US" sz="1100" b="0" i="0" u="none" strike="noStrike" dirty="0" err="1">
                          <a:solidFill>
                            <a:srgbClr val="000000"/>
                          </a:solidFill>
                          <a:effectLst/>
                          <a:latin typeface="Calibri"/>
                        </a:rPr>
                        <a:t>thai_iced_tea</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18370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60375" y="7937"/>
            <a:ext cx="8229600" cy="601663"/>
          </a:xfrm>
        </p:spPr>
        <p:txBody>
          <a:bodyPr>
            <a:noAutofit/>
          </a:bodyPr>
          <a:lstStyle/>
          <a:p>
            <a:pPr algn="l"/>
            <a:r>
              <a:rPr lang="en-US" sz="2400" b="1" dirty="0"/>
              <a:t>Feature </a:t>
            </a:r>
            <a:r>
              <a:rPr lang="en-US" sz="2400" b="1" dirty="0" smtClean="0"/>
              <a:t>Extraction: LDA Topic Extraction</a:t>
            </a:r>
            <a:endParaRPr lang="en-US" sz="2400" b="1"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2000" dirty="0" smtClean="0"/>
              <a:t>A topic number of 50 was used for LDA topic modeling</a:t>
            </a:r>
          </a:p>
          <a:p>
            <a:r>
              <a:rPr lang="en-US" sz="1400" dirty="0" smtClean="0"/>
              <a:t>“</a:t>
            </a:r>
            <a:r>
              <a:rPr lang="en-US" sz="1400" i="1" dirty="0" smtClean="0"/>
              <a:t>I </a:t>
            </a:r>
            <a:r>
              <a:rPr lang="en-US" sz="1400" i="1" dirty="0"/>
              <a:t>think this one is actually a 3.5 star, if that were allowed...An unpretentious little neighborhood spot, this bar and grill has a 'sports bar' theme but a very relaxed, although almost too clean for, near-dive-y feel.  Not crammed with student crowds and a good mix of ages although many boomer types were represented. On U of I basketball nights, they serve free chili.  Our dinner plans canceled abruptly, two housemates and I headed over to check it out. Expecting a watery, bean heavy chili soup; I was pleasantly shocked by the meaty and rich actuality. It was </a:t>
            </a:r>
            <a:r>
              <a:rPr lang="en-US" sz="1400" i="1" dirty="0" err="1"/>
              <a:t>sooo</a:t>
            </a:r>
            <a:r>
              <a:rPr lang="en-US" sz="1400" i="1" dirty="0"/>
              <a:t> good that we all decided to stop by sometime to try menu items we'd actually pay for in cash! Drinks were good, and strong after they realized we'd tip.  The bar was crowded, but not unpleasantly.  Only complaint was that the fresh diced onion and grated cheese toppers were not refilled after they ran </a:t>
            </a:r>
            <a:r>
              <a:rPr lang="en-US" sz="1400" i="1" dirty="0" smtClean="0"/>
              <a:t>out.</a:t>
            </a:r>
            <a:r>
              <a:rPr lang="en-US" sz="1400" dirty="0" smtClean="0"/>
              <a:t>”</a:t>
            </a:r>
            <a:endParaRPr lang="en-US" sz="14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25</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08351505"/>
              </p:ext>
            </p:extLst>
          </p:nvPr>
        </p:nvGraphicFramePr>
        <p:xfrm>
          <a:off x="990600" y="3200400"/>
          <a:ext cx="7315201" cy="2830097"/>
        </p:xfrm>
        <a:graphic>
          <a:graphicData uri="http://schemas.openxmlformats.org/drawingml/2006/table">
            <a:tbl>
              <a:tblPr firstRow="1" firstCol="1" bandRow="1"/>
              <a:tblGrid>
                <a:gridCol w="527039"/>
                <a:gridCol w="4370476"/>
                <a:gridCol w="1111442"/>
                <a:gridCol w="1306244"/>
              </a:tblGrid>
              <a:tr h="331694">
                <a:tc>
                  <a:txBody>
                    <a:bodyPr/>
                    <a:lstStyle/>
                    <a:p>
                      <a:pPr marL="0" marR="0" algn="ctr">
                        <a:lnSpc>
                          <a:spcPct val="107000"/>
                        </a:lnSpc>
                        <a:spcBef>
                          <a:spcPts val="0"/>
                        </a:spcBef>
                        <a:spcAft>
                          <a:spcPts val="0"/>
                        </a:spcAft>
                      </a:pPr>
                      <a:r>
                        <a:rPr lang="en-US" sz="1050" dirty="0">
                          <a:solidFill>
                            <a:srgbClr val="000000"/>
                          </a:solidFill>
                          <a:effectLst/>
                          <a:latin typeface="Calibri"/>
                          <a:ea typeface="Times New Roman"/>
                          <a:cs typeface="Calibri"/>
                        </a:rPr>
                        <a:t>Index</a:t>
                      </a:r>
                      <a:endParaRPr lang="en-US" sz="1400" dirty="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Topic (10 most probable words out of 19175 words dictionary)</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Proportion</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Manual Interpretation</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7541">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29</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0.130*beer + 0.088*bar + 0.040*drink + 0.038*selection + 0.026*place + 0.021*good + 0.021*bartender + 0.020*game + 0.018*night + 0.018*tap</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13.9%</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Bar</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7541">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11</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0.033*italian + 0.014*walking + 0.013*chili + 0.011*turkey + 0.010*fault + 0.010*husband + 0.010*7 + 0.009*lunch + 0.009*pasta + 0.009*opted</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12.1%</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Food-Chili</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7541">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39</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0.045*place + 0.038*nice + 0.024*table + 0.023*seating + 0.022*good + 0.018*great + 0.018*staff + 0.017*area + 0.016*spot + 0.015*sit</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13.1%</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Service</a:t>
                      </a:r>
                      <a:endParaRPr lang="en-US" sz="1400">
                        <a:effectLst/>
                        <a:latin typeface="Calibri"/>
                        <a:ea typeface="等线"/>
                        <a:cs typeface="Times New Roman"/>
                      </a:endParaRPr>
                    </a:p>
                    <a:p>
                      <a:pPr marL="0" marR="0" algn="ctr">
                        <a:lnSpc>
                          <a:spcPct val="107000"/>
                        </a:lnSpc>
                        <a:spcBef>
                          <a:spcPts val="0"/>
                        </a:spcBef>
                        <a:spcAft>
                          <a:spcPts val="0"/>
                        </a:spcAft>
                      </a:pPr>
                      <a:r>
                        <a:rPr lang="en-US" sz="1050">
                          <a:solidFill>
                            <a:srgbClr val="000000"/>
                          </a:solidFill>
                          <a:effectLst/>
                          <a:latin typeface="Calibri"/>
                          <a:ea typeface="Times New Roman"/>
                          <a:cs typeface="Calibri"/>
                        </a:rPr>
                        <a:t>(Seating)</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7541">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31</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0.031*table + 0.024*time + 0.024*waitress + 0.022*asked + 0.021*food + 0.019*server + 0.018*didn + 0.018*service + 0.017*drink + 0.015*ordered'</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11.3%</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14300" algn="ctr">
                        <a:lnSpc>
                          <a:spcPct val="107000"/>
                        </a:lnSpc>
                        <a:spcBef>
                          <a:spcPts val="0"/>
                        </a:spcBef>
                        <a:spcAft>
                          <a:spcPts val="0"/>
                        </a:spcAft>
                      </a:pPr>
                      <a:r>
                        <a:rPr lang="en-US" sz="1050" dirty="0">
                          <a:solidFill>
                            <a:srgbClr val="000000"/>
                          </a:solidFill>
                          <a:effectLst/>
                          <a:latin typeface="Calibri"/>
                          <a:ea typeface="Times New Roman"/>
                          <a:cs typeface="Calibri"/>
                        </a:rPr>
                        <a:t>Service</a:t>
                      </a:r>
                      <a:endParaRPr lang="en-US" sz="1400" dirty="0">
                        <a:effectLst/>
                        <a:latin typeface="Calibri"/>
                        <a:ea typeface="等线"/>
                        <a:cs typeface="Times New Roman"/>
                      </a:endParaRPr>
                    </a:p>
                    <a:p>
                      <a:pPr marL="0" marR="114300" algn="ctr">
                        <a:lnSpc>
                          <a:spcPct val="107000"/>
                        </a:lnSpc>
                        <a:spcBef>
                          <a:spcPts val="0"/>
                        </a:spcBef>
                        <a:spcAft>
                          <a:spcPts val="0"/>
                        </a:spcAft>
                      </a:pPr>
                      <a:r>
                        <a:rPr lang="en-US" sz="1050" dirty="0" smtClean="0">
                          <a:solidFill>
                            <a:srgbClr val="000000"/>
                          </a:solidFill>
                          <a:effectLst/>
                          <a:latin typeface="Calibri"/>
                          <a:ea typeface="Times New Roman"/>
                          <a:cs typeface="Calibri"/>
                        </a:rPr>
                        <a:t> (</a:t>
                      </a:r>
                      <a:r>
                        <a:rPr lang="en-US" sz="1050" dirty="0">
                          <a:solidFill>
                            <a:srgbClr val="000000"/>
                          </a:solidFill>
                          <a:effectLst/>
                          <a:latin typeface="Calibri"/>
                          <a:ea typeface="Times New Roman"/>
                          <a:cs typeface="Calibri"/>
                        </a:rPr>
                        <a:t>waiting)</a:t>
                      </a:r>
                      <a:endParaRPr lang="en-US" sz="1400" dirty="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7541">
                <a:tc>
                  <a:txBody>
                    <a:bodyPr/>
                    <a:lstStyle/>
                    <a:p>
                      <a:pPr marL="0" marR="0" algn="ctr">
                        <a:lnSpc>
                          <a:spcPct val="107000"/>
                        </a:lnSpc>
                        <a:spcBef>
                          <a:spcPts val="0"/>
                        </a:spcBef>
                        <a:spcAft>
                          <a:spcPts val="0"/>
                        </a:spcAft>
                      </a:pPr>
                      <a:r>
                        <a:rPr lang="en-US" sz="1050" dirty="0">
                          <a:solidFill>
                            <a:srgbClr val="000000"/>
                          </a:solidFill>
                          <a:effectLst/>
                          <a:latin typeface="Calibri"/>
                          <a:ea typeface="Times New Roman"/>
                          <a:cs typeface="Calibri"/>
                        </a:rPr>
                        <a:t>45</a:t>
                      </a:r>
                      <a:endParaRPr lang="en-US" sz="1400" dirty="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dirty="0">
                          <a:solidFill>
                            <a:srgbClr val="000000"/>
                          </a:solidFill>
                          <a:effectLst/>
                          <a:latin typeface="Calibri"/>
                          <a:cs typeface="Times New Roman"/>
                        </a:rPr>
                        <a:t>0.066*cheese + 0.049*salad + 0.034*bread + 0.028*good + 0.024*sandwich + 0.018*tomato + 0.016*onion + 0.015*soup + 0.015*chicken + 0.013*lunch</a:t>
                      </a:r>
                      <a:endParaRPr lang="en-US" sz="1400" dirty="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9.8%</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dirty="0">
                          <a:solidFill>
                            <a:srgbClr val="000000"/>
                          </a:solidFill>
                          <a:effectLst/>
                          <a:latin typeface="Calibri"/>
                          <a:ea typeface="Times New Roman"/>
                          <a:cs typeface="Calibri"/>
                        </a:rPr>
                        <a:t>Food-cheese</a:t>
                      </a:r>
                      <a:endParaRPr lang="en-US" sz="1400" dirty="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6232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76200"/>
            <a:ext cx="8229600" cy="792162"/>
          </a:xfrm>
        </p:spPr>
        <p:txBody>
          <a:bodyPr>
            <a:noAutofit/>
          </a:bodyPr>
          <a:lstStyle/>
          <a:p>
            <a:pPr algn="l"/>
            <a:r>
              <a:rPr lang="en-US" sz="2400" b="1" dirty="0"/>
              <a:t>Feature Extraction: </a:t>
            </a:r>
            <a:r>
              <a:rPr lang="en-US" sz="2400" b="1" dirty="0" smtClean="0"/>
              <a:t>Sentimental Intensity</a:t>
            </a:r>
            <a:endParaRPr lang="en-US" sz="2400"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1800" dirty="0"/>
              <a:t>Sentimental polarity of customers was evaluated based on a [-1,1] scale; where -1 represent absolute negative, 0 as neutral and 1 means positive. </a:t>
            </a:r>
            <a:endParaRPr lang="en-US" sz="1800" dirty="0" smtClean="0"/>
          </a:p>
          <a:p>
            <a:r>
              <a:rPr lang="en-US" sz="1800" dirty="0" smtClean="0"/>
              <a:t>The </a:t>
            </a:r>
            <a:r>
              <a:rPr lang="en-US" sz="1800" dirty="0"/>
              <a:t>polarity score of each sentence was derived using VADER approach. </a:t>
            </a:r>
            <a:endParaRPr lang="en-US" sz="1800" dirty="0" smtClean="0"/>
          </a:p>
          <a:p>
            <a:r>
              <a:rPr lang="en-US" sz="1800" dirty="0" smtClean="0"/>
              <a:t>The </a:t>
            </a:r>
            <a:r>
              <a:rPr lang="en-US" sz="1800" dirty="0"/>
              <a:t>polarity score of each review is derived by averaging of polarity scores of sentences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26</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D:\002.Learning\003.Python_Project\Yelp_Text_Mining\Models\IL_Topic_Models\Histogram of Polarity Scor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8657" y="3276600"/>
            <a:ext cx="4343400" cy="2590800"/>
          </a:xfrm>
          <a:prstGeom prst="rect">
            <a:avLst/>
          </a:prstGeom>
          <a:noFill/>
          <a:ln>
            <a:noFill/>
          </a:ln>
        </p:spPr>
      </p:pic>
      <p:sp>
        <p:nvSpPr>
          <p:cNvPr id="6" name="Rectangle 5"/>
          <p:cNvSpPr/>
          <p:nvPr/>
        </p:nvSpPr>
        <p:spPr>
          <a:xfrm>
            <a:off x="2057400" y="2754868"/>
            <a:ext cx="5712843" cy="369332"/>
          </a:xfrm>
          <a:prstGeom prst="rect">
            <a:avLst/>
          </a:prstGeom>
        </p:spPr>
        <p:txBody>
          <a:bodyPr wrap="square">
            <a:spAutoFit/>
          </a:bodyPr>
          <a:lstStyle/>
          <a:p>
            <a:r>
              <a:rPr lang="en-US" dirty="0" smtClean="0"/>
              <a:t>Distributions </a:t>
            </a:r>
            <a:r>
              <a:rPr lang="en-US" dirty="0"/>
              <a:t>of derived sentiment polarity/intensity scores</a:t>
            </a:r>
          </a:p>
        </p:txBody>
      </p:sp>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60375" y="38878"/>
            <a:ext cx="8229600" cy="792162"/>
          </a:xfrm>
        </p:spPr>
        <p:txBody>
          <a:bodyPr>
            <a:noAutofit/>
          </a:bodyPr>
          <a:lstStyle/>
          <a:p>
            <a:pPr algn="l"/>
            <a:r>
              <a:rPr lang="en-US" sz="2400" b="1" dirty="0"/>
              <a:t>Predictive Analysis</a:t>
            </a:r>
            <a:endParaRPr lang="en-US" sz="2400" b="1" dirty="0">
              <a:latin typeface="+mn-lt"/>
            </a:endParaRPr>
          </a:p>
        </p:txBody>
      </p:sp>
      <p:sp>
        <p:nvSpPr>
          <p:cNvPr id="3" name="Content Placeholder 2"/>
          <p:cNvSpPr>
            <a:spLocks noGrp="1"/>
          </p:cNvSpPr>
          <p:nvPr>
            <p:ph idx="1"/>
          </p:nvPr>
        </p:nvSpPr>
        <p:spPr>
          <a:xfrm>
            <a:off x="457200" y="884237"/>
            <a:ext cx="8229600" cy="5364163"/>
          </a:xfrm>
        </p:spPr>
        <p:txBody>
          <a:bodyPr>
            <a:noAutofit/>
          </a:bodyPr>
          <a:lstStyle/>
          <a:p>
            <a:r>
              <a:rPr lang="en-US" sz="1800" dirty="0" smtClean="0"/>
              <a:t>Review </a:t>
            </a:r>
            <a:r>
              <a:rPr lang="en-US" sz="1800" dirty="0"/>
              <a:t>ratings in a range of 1 to 5 can be considered either numerical or categorical, as there is no distinct difference when a 1 star review is misclassified as a 2, while it is a terrible error if it is labeled as 5.  Both approaches were implemented and compared. </a:t>
            </a:r>
            <a:endParaRPr lang="en-US" sz="1800" dirty="0" smtClean="0"/>
          </a:p>
          <a:p>
            <a:endParaRPr lang="en-US" sz="1800" dirty="0" smtClean="0"/>
          </a:p>
          <a:p>
            <a:r>
              <a:rPr lang="en-US" sz="1800" dirty="0" smtClean="0"/>
              <a:t>According </a:t>
            </a:r>
            <a:r>
              <a:rPr lang="en-US" sz="1800" dirty="0"/>
              <a:t>to methodology of Net Promoter Score(NPS), an industrial system for measuring customer experience, Ratings 1 to 3 were relabeled as ‘detractor’, 4 as ‘indifference’ and 5 as ‘promoter’ for building the classification models </a:t>
            </a:r>
          </a:p>
          <a:p>
            <a:pPr marL="0" indent="0">
              <a:buNone/>
            </a:pPr>
            <a:endParaRPr lang="en-US" sz="1800" dirty="0" smtClean="0"/>
          </a:p>
          <a:p>
            <a:r>
              <a:rPr lang="en-US" sz="1800" dirty="0" smtClean="0"/>
              <a:t>Explanatory Variables</a:t>
            </a:r>
          </a:p>
          <a:p>
            <a:pPr lvl="1"/>
            <a:r>
              <a:rPr lang="en-US" sz="1800" dirty="0"/>
              <a:t>sentimental polarity scores</a:t>
            </a:r>
          </a:p>
          <a:p>
            <a:pPr lvl="1"/>
            <a:r>
              <a:rPr lang="en-US" sz="1800" dirty="0"/>
              <a:t>length of review</a:t>
            </a:r>
          </a:p>
          <a:p>
            <a:pPr lvl="1"/>
            <a:r>
              <a:rPr lang="en-US" sz="1800" dirty="0"/>
              <a:t>600 most frequent bigram and trigram phrases</a:t>
            </a:r>
          </a:p>
          <a:p>
            <a:pPr lvl="1"/>
            <a:r>
              <a:rPr lang="en-US" sz="1800" dirty="0"/>
              <a:t>the proportion for each of the 50 topics evaluated by LDA model</a:t>
            </a:r>
          </a:p>
          <a:p>
            <a:pPr lvl="1"/>
            <a:r>
              <a:rPr lang="en-US" sz="1800" dirty="0"/>
              <a:t>Totally 652 attributes were used as explanatory variables. </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27</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Predictive </a:t>
            </a:r>
            <a:r>
              <a:rPr lang="en-US" sz="2400" b="1" dirty="0" smtClean="0"/>
              <a:t>Analysis: Regression</a:t>
            </a:r>
            <a:endParaRPr lang="en-US" sz="2400" dirty="0">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135563"/>
              </a:xfrm>
            </p:spPr>
            <p:txBody>
              <a:bodyPr>
                <a:normAutofit/>
              </a:bodyPr>
              <a:lstStyle/>
              <a:p>
                <a:r>
                  <a:rPr lang="en-US" sz="1800" dirty="0" smtClean="0"/>
                  <a:t>Performance was evaluated </a:t>
                </a:r>
                <a:r>
                  <a:rPr lang="en-US" sz="1800" dirty="0"/>
                  <a:t>by 5 folder cross validation in term of </a:t>
                </a:r>
                <a:r>
                  <a:rPr lang="en-US" sz="1800" dirty="0" smtClean="0"/>
                  <a:t>R-squared, </a:t>
                </a:r>
                <a:r>
                  <a:rPr lang="en-US" sz="1800" dirty="0"/>
                  <a:t>calculated on the </a:t>
                </a:r>
                <a:r>
                  <a:rPr lang="en-US" sz="1800" dirty="0" smtClean="0"/>
                  <a:t>hold </a:t>
                </a:r>
                <a:r>
                  <a:rPr lang="en-US" sz="1800" dirty="0"/>
                  <a:t>out </a:t>
                </a:r>
                <a:r>
                  <a:rPr lang="en-US" sz="1800" dirty="0" smtClean="0"/>
                  <a:t>data</a:t>
                </a:r>
              </a:p>
              <a:p>
                <a:endParaRPr lang="en-US" sz="1800" dirty="0"/>
              </a:p>
              <a:p>
                <a:endParaRPr lang="en-US" sz="1800" dirty="0" smtClean="0"/>
              </a:p>
              <a:p>
                <a:endParaRPr lang="en-US" sz="1800" dirty="0"/>
              </a:p>
              <a:p>
                <a14:m>
                  <m:oMath xmlns:m="http://schemas.openxmlformats.org/officeDocument/2006/math">
                    <m:sSup>
                      <m:sSupPr>
                        <m:ctrlPr>
                          <a:rPr lang="en-US" sz="1800" i="1">
                            <a:latin typeface="Cambria Math"/>
                          </a:rPr>
                        </m:ctrlPr>
                      </m:sSupPr>
                      <m:e>
                        <m:r>
                          <a:rPr lang="en-US" sz="1800" i="1">
                            <a:latin typeface="Cambria Math"/>
                          </a:rPr>
                          <m:t>𝑅</m:t>
                        </m:r>
                      </m:e>
                      <m:sup>
                        <m:r>
                          <a:rPr lang="en-US" sz="1800" i="1">
                            <a:latin typeface="Cambria Math"/>
                          </a:rPr>
                          <m:t>2</m:t>
                        </m:r>
                      </m:sup>
                    </m:sSup>
                  </m:oMath>
                </a14:m>
                <a:r>
                  <a:rPr lang="en-US" sz="1800" dirty="0"/>
                  <a:t> calculated on the hold out </a:t>
                </a:r>
                <a:r>
                  <a:rPr lang="en-US" sz="1800" dirty="0" smtClean="0"/>
                  <a:t>data, </a:t>
                </a:r>
                <a:r>
                  <a:rPr lang="en-US" sz="1800" dirty="0"/>
                  <a:t>can be negative when the performance of model built on the training dataset is so poor that the mean of test data actually provides a better fit than the predicted values</a:t>
                </a:r>
                <a:r>
                  <a:rPr lang="en-US" sz="1800" dirty="0" smtClean="0"/>
                  <a:t>.</a:t>
                </a:r>
              </a:p>
              <a:p>
                <a:endParaRPr lang="en-US" sz="1800" dirty="0"/>
              </a:p>
              <a:p>
                <a:r>
                  <a:rPr lang="en-US" sz="1800" dirty="0"/>
                  <a:t>Linear regression, lasso, support vector machine, and random forest methods were used to build the regression </a:t>
                </a:r>
                <a:r>
                  <a:rPr lang="en-US" sz="1800" dirty="0" smtClean="0"/>
                  <a:t>models. </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rotWithShape="1">
                <a:blip r:embed="rId3"/>
                <a:stretch>
                  <a:fillRect l="-444" t="-594"/>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28</a:t>
            </a:fld>
            <a:endParaRPr lang="en-US"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6" name="Rectangle 5"/>
              <p:cNvSpPr/>
              <p:nvPr/>
            </p:nvSpPr>
            <p:spPr>
              <a:xfrm>
                <a:off x="2667000" y="1676400"/>
                <a:ext cx="3348674" cy="8219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i="1">
                              <a:latin typeface="Cambria Math"/>
                            </a:rPr>
                            <m:t>𝑅</m:t>
                          </m:r>
                        </m:e>
                        <m:sup>
                          <m:r>
                            <a:rPr lang="en-US" i="1">
                              <a:latin typeface="Cambria Math"/>
                            </a:rPr>
                            <m:t>2</m:t>
                          </m:r>
                        </m:sup>
                      </m:sSup>
                      <m:r>
                        <a:rPr lang="en-US" i="1">
                          <a:latin typeface="Cambria Math"/>
                        </a:rPr>
                        <m:t>=1−</m:t>
                      </m:r>
                      <m:f>
                        <m:fPr>
                          <m:ctrlPr>
                            <a:rPr lang="en-US" i="1">
                              <a:latin typeface="Cambria Math"/>
                            </a:rPr>
                          </m:ctrlPr>
                        </m:fPr>
                        <m:num>
                          <m:sSub>
                            <m:sSubPr>
                              <m:ctrlPr>
                                <a:rPr lang="en-US" i="1">
                                  <a:latin typeface="Cambria Math"/>
                                </a:rPr>
                              </m:ctrlPr>
                            </m:sSubPr>
                            <m:e>
                              <m:r>
                                <a:rPr lang="en-US" i="1">
                                  <a:latin typeface="Cambria Math"/>
                                </a:rPr>
                                <m:t>𝑆𝑆</m:t>
                              </m:r>
                            </m:e>
                            <m:sub>
                              <m:r>
                                <a:rPr lang="en-US" i="1">
                                  <a:latin typeface="Cambria Math"/>
                                </a:rPr>
                                <m:t>𝑟𝑒𝑠</m:t>
                              </m:r>
                            </m:sub>
                          </m:sSub>
                        </m:num>
                        <m:den>
                          <m:sSub>
                            <m:sSubPr>
                              <m:ctrlPr>
                                <a:rPr lang="en-US" i="1">
                                  <a:latin typeface="Cambria Math"/>
                                </a:rPr>
                              </m:ctrlPr>
                            </m:sSubPr>
                            <m:e>
                              <m:r>
                                <a:rPr lang="en-US" i="1">
                                  <a:latin typeface="Cambria Math"/>
                                </a:rPr>
                                <m:t>𝑆𝑆</m:t>
                              </m:r>
                            </m:e>
                            <m:sub>
                              <m:r>
                                <a:rPr lang="en-US" i="1">
                                  <a:latin typeface="Cambria Math"/>
                                </a:rPr>
                                <m:t>𝑡𝑜𝑡</m:t>
                              </m:r>
                            </m:sub>
                          </m:sSub>
                        </m:den>
                      </m:f>
                      <m:r>
                        <a:rPr lang="en-US" i="1">
                          <a:latin typeface="Cambria Math"/>
                        </a:rPr>
                        <m:t>=1−</m:t>
                      </m:r>
                      <m:f>
                        <m:fPr>
                          <m:ctrlPr>
                            <a:rPr lang="en-US" i="1">
                              <a:latin typeface="Cambria Math"/>
                            </a:rPr>
                          </m:ctrlPr>
                        </m:fPr>
                        <m:num>
                          <m:sSup>
                            <m:sSupPr>
                              <m:ctrlPr>
                                <a:rPr lang="en-US" i="1">
                                  <a:latin typeface="Cambria Math"/>
                                </a:rPr>
                              </m:ctrlPr>
                            </m:sSupPr>
                            <m:e>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m:t>
                              </m:r>
                              <m:acc>
                                <m:accPr>
                                  <m:chr m:val="̃"/>
                                  <m:ctrlPr>
                                    <a:rPr lang="en-US" i="1">
                                      <a:latin typeface="Cambria Math"/>
                                    </a:rPr>
                                  </m:ctrlPr>
                                </m:accPr>
                                <m:e>
                                  <m:sSub>
                                    <m:sSubPr>
                                      <m:ctrlPr>
                                        <a:rPr lang="en-US" i="1">
                                          <a:latin typeface="Cambria Math"/>
                                        </a:rPr>
                                      </m:ctrlPr>
                                    </m:sSubPr>
                                    <m:e>
                                      <m:r>
                                        <a:rPr lang="en-US" i="1">
                                          <a:latin typeface="Cambria Math"/>
                                        </a:rPr>
                                        <m:t>𝑦</m:t>
                                      </m:r>
                                    </m:e>
                                    <m:sub>
                                      <m:r>
                                        <a:rPr lang="en-US" i="1">
                                          <a:latin typeface="Cambria Math"/>
                                        </a:rPr>
                                        <m:t>𝑖</m:t>
                                      </m:r>
                                    </m:sub>
                                  </m:sSub>
                                </m:e>
                              </m:acc>
                              <m:r>
                                <a:rPr lang="en-US" i="1">
                                  <a:latin typeface="Cambria Math"/>
                                </a:rPr>
                                <m:t>)</m:t>
                              </m:r>
                            </m:e>
                            <m:sup>
                              <m:r>
                                <a:rPr lang="en-US" i="1">
                                  <a:latin typeface="Cambria Math"/>
                                </a:rPr>
                                <m:t>2</m:t>
                              </m:r>
                            </m:sup>
                          </m:sSup>
                        </m:num>
                        <m:den>
                          <m:sSup>
                            <m:sSupPr>
                              <m:ctrlPr>
                                <a:rPr lang="en-US" i="1">
                                  <a:latin typeface="Cambria Math"/>
                                </a:rPr>
                              </m:ctrlPr>
                            </m:sSupPr>
                            <m:e>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m:t>
                              </m:r>
                              <m:acc>
                                <m:accPr>
                                  <m:chr m:val="̅"/>
                                  <m:ctrlPr>
                                    <a:rPr lang="en-US" i="1">
                                      <a:latin typeface="Cambria Math"/>
                                    </a:rPr>
                                  </m:ctrlPr>
                                </m:accPr>
                                <m:e>
                                  <m:r>
                                    <a:rPr lang="en-US" i="1">
                                      <a:latin typeface="Cambria Math"/>
                                    </a:rPr>
                                    <m:t>𝑦</m:t>
                                  </m:r>
                                </m:e>
                              </m:acc>
                              <m:r>
                                <a:rPr lang="en-US" i="1">
                                  <a:latin typeface="Cambria Math"/>
                                </a:rPr>
                                <m:t>)</m:t>
                              </m:r>
                            </m:e>
                            <m:sup>
                              <m:r>
                                <a:rPr lang="en-US" i="1">
                                  <a:latin typeface="Cambria Math"/>
                                </a:rPr>
                                <m:t>2</m:t>
                              </m:r>
                            </m:sup>
                          </m:sSup>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667000" y="1676400"/>
                <a:ext cx="3348674" cy="821956"/>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48873" y="7937"/>
            <a:ext cx="8229600" cy="792162"/>
          </a:xfrm>
        </p:spPr>
        <p:txBody>
          <a:bodyPr>
            <a:noAutofit/>
          </a:bodyPr>
          <a:lstStyle/>
          <a:p>
            <a:pPr algn="l"/>
            <a:r>
              <a:rPr lang="en-US" sz="2400" b="1" dirty="0"/>
              <a:t>Predictive Analysis: Regression</a:t>
            </a:r>
            <a:endParaRPr lang="en-US" sz="2400"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1800" dirty="0" smtClean="0"/>
              <a:t>Performance comparison</a:t>
            </a:r>
            <a:r>
              <a:rPr lang="en-US" sz="1800" dirty="0"/>
              <a:t>: Random Forest has the best </a:t>
            </a:r>
            <a:r>
              <a:rPr lang="en-US" sz="1800" dirty="0" smtClean="0"/>
              <a:t>performance</a:t>
            </a:r>
          </a:p>
          <a:p>
            <a:endParaRPr lang="en-US" sz="1800" dirty="0"/>
          </a:p>
          <a:p>
            <a:endParaRPr lang="en-US" sz="1800" dirty="0" smtClean="0"/>
          </a:p>
          <a:p>
            <a:endParaRPr lang="en-US" sz="1800" dirty="0"/>
          </a:p>
          <a:p>
            <a:endParaRPr lang="en-US" sz="1800" dirty="0" smtClean="0"/>
          </a:p>
          <a:p>
            <a:endParaRPr lang="en-US" sz="1800" dirty="0" smtClean="0"/>
          </a:p>
          <a:p>
            <a:r>
              <a:rPr lang="en-US" sz="1800" dirty="0" smtClean="0"/>
              <a:t>The </a:t>
            </a:r>
            <a:r>
              <a:rPr lang="en-US" sz="1800" dirty="0"/>
              <a:t>negative R</a:t>
            </a:r>
            <a:r>
              <a:rPr lang="en-US" sz="1800" baseline="30000" dirty="0"/>
              <a:t>2 </a:t>
            </a:r>
            <a:r>
              <a:rPr lang="en-US" sz="1800" dirty="0"/>
              <a:t>indicates that linear regression and support vector machine regression show strong sign of overfitting when applied to this </a:t>
            </a:r>
            <a:r>
              <a:rPr lang="en-US" sz="1800" dirty="0" smtClean="0"/>
              <a:t>data</a:t>
            </a:r>
          </a:p>
          <a:p>
            <a:endParaRPr lang="en-US" sz="1800" dirty="0" smtClean="0"/>
          </a:p>
          <a:p>
            <a:r>
              <a:rPr lang="en-US" sz="1800" dirty="0" smtClean="0"/>
              <a:t>Variables importance from Random Forest model:</a:t>
            </a:r>
          </a:p>
          <a:p>
            <a:pPr lvl="1"/>
            <a:r>
              <a:rPr lang="en-US" sz="1400" dirty="0" smtClean="0"/>
              <a:t>Sentimental score&gt;&gt;review length&gt; LDA topics&gt;</a:t>
            </a:r>
            <a:r>
              <a:rPr lang="en-US" sz="1400" dirty="0" err="1" smtClean="0"/>
              <a:t>ngram</a:t>
            </a:r>
            <a:r>
              <a:rPr lang="en-US" sz="1400" dirty="0" smtClean="0"/>
              <a:t> phrases</a:t>
            </a:r>
            <a:endParaRPr lang="en-US" sz="14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29</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341199389"/>
              </p:ext>
            </p:extLst>
          </p:nvPr>
        </p:nvGraphicFramePr>
        <p:xfrm>
          <a:off x="1143000" y="1295400"/>
          <a:ext cx="7315198" cy="1141415"/>
        </p:xfrm>
        <a:graphic>
          <a:graphicData uri="http://schemas.openxmlformats.org/drawingml/2006/table">
            <a:tbl>
              <a:tblPr firstRow="1" firstCol="1" bandRow="1"/>
              <a:tblGrid>
                <a:gridCol w="1625600"/>
                <a:gridCol w="731520"/>
                <a:gridCol w="905479"/>
                <a:gridCol w="905479"/>
                <a:gridCol w="905479"/>
                <a:gridCol w="905479"/>
                <a:gridCol w="1336162"/>
              </a:tblGrid>
              <a:tr h="0">
                <a:tc>
                  <a:txBody>
                    <a:bodyPr/>
                    <a:lstStyle/>
                    <a:p>
                      <a:pPr marL="0" marR="0" algn="just">
                        <a:lnSpc>
                          <a:spcPct val="107000"/>
                        </a:lnSpc>
                        <a:spcBef>
                          <a:spcPts val="0"/>
                        </a:spcBef>
                        <a:spcAft>
                          <a:spcPts val="0"/>
                        </a:spcAft>
                      </a:pPr>
                      <a:r>
                        <a:rPr lang="en-US" sz="1400" dirty="0">
                          <a:effectLst/>
                          <a:latin typeface="Calibri"/>
                          <a:ea typeface="等线"/>
                          <a:cs typeface="Calibri"/>
                        </a:rPr>
                        <a:t>Model</a:t>
                      </a:r>
                      <a:endParaRPr lang="en-US" sz="1400" dirty="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07000"/>
                        </a:lnSpc>
                        <a:spcBef>
                          <a:spcPts val="0"/>
                        </a:spcBef>
                        <a:spcAft>
                          <a:spcPts val="0"/>
                        </a:spcAft>
                      </a:pPr>
                      <a:r>
                        <a:rPr lang="en-US" sz="1400">
                          <a:solidFill>
                            <a:srgbClr val="000000"/>
                          </a:solidFill>
                          <a:effectLst/>
                          <a:latin typeface="Calibri"/>
                          <a:ea typeface="等线"/>
                          <a:cs typeface="Calibri"/>
                        </a:rPr>
                        <a:t>5 fold Predicted R</a:t>
                      </a:r>
                      <a:r>
                        <a:rPr lang="en-US" sz="1400" baseline="30000">
                          <a:solidFill>
                            <a:srgbClr val="000000"/>
                          </a:solidFill>
                          <a:effectLst/>
                          <a:latin typeface="Calibri"/>
                          <a:ea typeface="等线"/>
                          <a:cs typeface="Calibri"/>
                        </a:rPr>
                        <a:t>2</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1400">
                          <a:solidFill>
                            <a:srgbClr val="000000"/>
                          </a:solidFill>
                          <a:effectLst/>
                          <a:latin typeface="Calibri"/>
                          <a:ea typeface="等线"/>
                          <a:cs typeface="Calibri"/>
                        </a:rPr>
                        <a:t>Average R</a:t>
                      </a:r>
                      <a:r>
                        <a:rPr lang="en-US" sz="1400" baseline="30000">
                          <a:solidFill>
                            <a:srgbClr val="000000"/>
                          </a:solidFill>
                          <a:effectLst/>
                          <a:latin typeface="Calibri"/>
                          <a:ea typeface="等线"/>
                          <a:cs typeface="Calibri"/>
                        </a:rPr>
                        <a:t>2</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385">
                <a:tc>
                  <a:txBody>
                    <a:bodyPr/>
                    <a:lstStyle/>
                    <a:p>
                      <a:pPr marL="0" marR="0">
                        <a:lnSpc>
                          <a:spcPct val="107000"/>
                        </a:lnSpc>
                        <a:spcBef>
                          <a:spcPts val="0"/>
                        </a:spcBef>
                        <a:spcAft>
                          <a:spcPts val="0"/>
                        </a:spcAft>
                      </a:pPr>
                      <a:r>
                        <a:rPr lang="en-US" sz="1400">
                          <a:effectLst/>
                          <a:latin typeface="Calibri"/>
                          <a:ea typeface="等线"/>
                          <a:cs typeface="Calibri"/>
                        </a:rPr>
                        <a:t>Linear Regression</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0.3896</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0.3083</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0.3504</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-6.104</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0.4229</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Calibri"/>
                          <a:cs typeface="Times New Roman"/>
                        </a:rPr>
                        <a:t>-0.92656</a:t>
                      </a:r>
                      <a:endParaRPr lang="en-US" sz="14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815">
                <a:tc>
                  <a:txBody>
                    <a:bodyPr/>
                    <a:lstStyle/>
                    <a:p>
                      <a:pPr marL="0" marR="0">
                        <a:lnSpc>
                          <a:spcPct val="107000"/>
                        </a:lnSpc>
                        <a:spcBef>
                          <a:spcPts val="0"/>
                        </a:spcBef>
                        <a:spcAft>
                          <a:spcPts val="0"/>
                        </a:spcAft>
                      </a:pPr>
                      <a:r>
                        <a:rPr lang="en-US" sz="1400">
                          <a:effectLst/>
                          <a:latin typeface="Calibri"/>
                          <a:ea typeface="等线"/>
                          <a:cs typeface="Calibri"/>
                        </a:rPr>
                        <a:t>Lasso</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0.2170</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0.2299</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0.2151</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0.1537</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0.2430</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0.21174</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tabLst>
                          <a:tab pos="779145" algn="l"/>
                        </a:tabLst>
                      </a:pPr>
                      <a:r>
                        <a:rPr lang="en-US" sz="1400">
                          <a:effectLst/>
                          <a:latin typeface="Calibri"/>
                          <a:ea typeface="等线"/>
                          <a:cs typeface="Calibri"/>
                        </a:rPr>
                        <a:t>SVR</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-0.0712</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-0.0027</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0.0584</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0.0281</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0.0321</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0.0089</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a:effectLst/>
                          <a:latin typeface="Calibri"/>
                          <a:ea typeface="等线"/>
                          <a:cs typeface="Calibri"/>
                        </a:rPr>
                        <a:t>Random Forest</a:t>
                      </a:r>
                      <a:endParaRPr lang="en-US" sz="1400" dirty="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0.3813</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0.3189</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Calibri"/>
                          <a:cs typeface="Times New Roman"/>
                        </a:rPr>
                        <a:t>0.3761</a:t>
                      </a:r>
                      <a:endParaRPr lang="en-US" sz="14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0.3217</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0.4460</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Calibri"/>
                          <a:cs typeface="Times New Roman"/>
                        </a:rPr>
                        <a:t>0.3688</a:t>
                      </a:r>
                      <a:endParaRPr lang="en-US" sz="14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 name="Picture 11" descr="D:\002.Learning\003.Python_Project\Yelp_Text_Mining\Models\IL_Topic_Models\Random_Forest_Regression_Importanc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4255009"/>
            <a:ext cx="5715333" cy="1993391"/>
          </a:xfrm>
          <a:prstGeom prst="rect">
            <a:avLst/>
          </a:prstGeom>
          <a:noFill/>
          <a:ln>
            <a:noFill/>
          </a:ln>
        </p:spPr>
      </p:pic>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274638"/>
            <a:ext cx="8229600" cy="792162"/>
          </a:xfrm>
        </p:spPr>
        <p:txBody>
          <a:bodyPr>
            <a:noAutofit/>
          </a:bodyPr>
          <a:lstStyle/>
          <a:p>
            <a:pPr algn="l"/>
            <a:r>
              <a:rPr lang="en-US" sz="2800" dirty="0" smtClean="0">
                <a:latin typeface="+mn-lt"/>
              </a:rPr>
              <a:t>Table of Content</a:t>
            </a:r>
            <a:endParaRPr lang="en-US" sz="2800" dirty="0">
              <a:latin typeface="+mn-lt"/>
            </a:endParaRPr>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smtClean="0"/>
              <a:t>Introduction</a:t>
            </a:r>
          </a:p>
          <a:p>
            <a:r>
              <a:rPr lang="en-US" sz="2400" dirty="0" smtClean="0"/>
              <a:t>Background of Text </a:t>
            </a:r>
            <a:r>
              <a:rPr lang="en-US" sz="2400" dirty="0" smtClean="0"/>
              <a:t>Mining</a:t>
            </a:r>
          </a:p>
          <a:p>
            <a:pPr lvl="1"/>
            <a:r>
              <a:rPr lang="en-US" sz="2000" smtClean="0"/>
              <a:t>Text Representation</a:t>
            </a:r>
            <a:endParaRPr lang="en-US" sz="2000" dirty="0" smtClean="0"/>
          </a:p>
          <a:p>
            <a:pPr lvl="1"/>
            <a:r>
              <a:rPr lang="en-US" sz="2000" dirty="0" smtClean="0"/>
              <a:t>Topic Modeling</a:t>
            </a:r>
          </a:p>
          <a:p>
            <a:pPr lvl="1"/>
            <a:r>
              <a:rPr lang="en-US" sz="2000" dirty="0" smtClean="0"/>
              <a:t>Sentimental Analysis</a:t>
            </a:r>
            <a:endParaRPr lang="en-US" sz="2000" dirty="0" smtClean="0"/>
          </a:p>
          <a:p>
            <a:r>
              <a:rPr lang="en-US" sz="2400" dirty="0" smtClean="0"/>
              <a:t>Data Description</a:t>
            </a:r>
          </a:p>
          <a:p>
            <a:r>
              <a:rPr lang="en-US" sz="2400" dirty="0" smtClean="0"/>
              <a:t>Preprocessing</a:t>
            </a:r>
          </a:p>
          <a:p>
            <a:r>
              <a:rPr lang="en-US" sz="2400" dirty="0" smtClean="0"/>
              <a:t>Feature Extraction</a:t>
            </a:r>
          </a:p>
          <a:p>
            <a:r>
              <a:rPr lang="en-US" sz="2400" dirty="0" smtClean="0"/>
              <a:t>Predictive Analysis</a:t>
            </a:r>
          </a:p>
          <a:p>
            <a:r>
              <a:rPr lang="en-US" sz="2400" dirty="0" smtClean="0"/>
              <a:t>Conclusion</a:t>
            </a:r>
            <a:endParaRPr lang="en-US" sz="24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3</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942427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64688" y="12999"/>
            <a:ext cx="8229600" cy="792162"/>
          </a:xfrm>
        </p:spPr>
        <p:txBody>
          <a:bodyPr>
            <a:noAutofit/>
          </a:bodyPr>
          <a:lstStyle/>
          <a:p>
            <a:pPr algn="l"/>
            <a:r>
              <a:rPr lang="en-US" sz="2400" b="1" dirty="0"/>
              <a:t>Predictive Analysis: </a:t>
            </a:r>
            <a:r>
              <a:rPr lang="en-US" sz="2400" b="1" dirty="0" smtClean="0"/>
              <a:t>Classification</a:t>
            </a:r>
            <a:endParaRPr lang="en-US" sz="2400" dirty="0">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364163"/>
              </a:xfrm>
            </p:spPr>
            <p:txBody>
              <a:bodyPr>
                <a:normAutofit/>
              </a:bodyPr>
              <a:lstStyle/>
              <a:p>
                <a:r>
                  <a:rPr lang="en-US" sz="1800" dirty="0"/>
                  <a:t>The performance of the model is evaluated using the metric of accuracy (ACC</a:t>
                </a:r>
                <a:r>
                  <a:rPr lang="en-US" sz="1800" dirty="0" smtClean="0"/>
                  <a:t>)</a:t>
                </a:r>
              </a:p>
              <a:p>
                <a:endParaRPr lang="en-US" sz="1600" dirty="0"/>
              </a:p>
              <a:p>
                <a:pPr marL="0" indent="0">
                  <a:buNone/>
                </a:pPr>
                <a14:m>
                  <m:oMathPara xmlns:m="http://schemas.openxmlformats.org/officeDocument/2006/math">
                    <m:oMathParaPr>
                      <m:jc m:val="centerGroup"/>
                    </m:oMathParaPr>
                    <m:oMath xmlns:m="http://schemas.openxmlformats.org/officeDocument/2006/math">
                      <m:r>
                        <a:rPr lang="en-US" sz="1600" i="1">
                          <a:latin typeface="Cambria Math"/>
                        </a:rPr>
                        <m:t>𝐴𝐶𝐶</m:t>
                      </m:r>
                      <m:r>
                        <a:rPr lang="en-US" sz="1600" i="1">
                          <a:latin typeface="Cambria Math"/>
                        </a:rPr>
                        <m:t>=</m:t>
                      </m:r>
                      <m:f>
                        <m:fPr>
                          <m:ctrlPr>
                            <a:rPr lang="en-US" sz="1600" i="1">
                              <a:latin typeface="Cambria Math"/>
                            </a:rPr>
                          </m:ctrlPr>
                        </m:fPr>
                        <m:num>
                          <m:r>
                            <a:rPr lang="en-US" sz="1600" i="1">
                              <a:latin typeface="Cambria Math"/>
                            </a:rPr>
                            <m:t>𝑇𝑟𝑢𝑒</m:t>
                          </m:r>
                          <m:r>
                            <a:rPr lang="en-US" sz="1600" i="1">
                              <a:latin typeface="Cambria Math"/>
                            </a:rPr>
                            <m:t> </m:t>
                          </m:r>
                          <m:r>
                            <a:rPr lang="en-US" sz="1600" i="1">
                              <a:latin typeface="Cambria Math"/>
                            </a:rPr>
                            <m:t>𝑃𝑜𝑠𝑖𝑡𝑖𝑣𝑒</m:t>
                          </m:r>
                          <m:r>
                            <a:rPr lang="en-US" sz="1600" i="1">
                              <a:latin typeface="Cambria Math"/>
                            </a:rPr>
                            <m:t>+</m:t>
                          </m:r>
                          <m:r>
                            <a:rPr lang="en-US" sz="1600" i="1">
                              <a:latin typeface="Cambria Math"/>
                            </a:rPr>
                            <m:t>𝑇𝑟𝑢𝑒</m:t>
                          </m:r>
                          <m:r>
                            <a:rPr lang="en-US" sz="1600" i="1">
                              <a:latin typeface="Cambria Math"/>
                            </a:rPr>
                            <m:t> </m:t>
                          </m:r>
                          <m:r>
                            <a:rPr lang="en-US" sz="1600" i="1">
                              <a:latin typeface="Cambria Math"/>
                            </a:rPr>
                            <m:t>𝑁𝑒𝑔𝑎𝑡𝑖𝑣𝑒</m:t>
                          </m:r>
                        </m:num>
                        <m:den>
                          <m:r>
                            <a:rPr lang="en-US" sz="1600" i="1">
                              <a:latin typeface="Cambria Math"/>
                            </a:rPr>
                            <m:t>𝑁</m:t>
                          </m:r>
                        </m:den>
                      </m:f>
                    </m:oMath>
                  </m:oMathPara>
                </a14:m>
                <a:endParaRPr lang="en-US" sz="16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endParaRPr lang="en-US" sz="1800" dirty="0" smtClean="0"/>
              </a:p>
              <a:p>
                <a:r>
                  <a:rPr lang="en-US" sz="1800" dirty="0" smtClean="0"/>
                  <a:t>Variables </a:t>
                </a:r>
                <a:r>
                  <a:rPr lang="en-US" sz="1800" dirty="0"/>
                  <a:t>importance from Random Forest model:</a:t>
                </a:r>
              </a:p>
              <a:p>
                <a:pPr lvl="1"/>
                <a:r>
                  <a:rPr lang="en-US" sz="1400" dirty="0"/>
                  <a:t>Sentimental </a:t>
                </a:r>
                <a:r>
                  <a:rPr lang="en-US" sz="1400" dirty="0" smtClean="0"/>
                  <a:t>score&gt;review </a:t>
                </a:r>
                <a:r>
                  <a:rPr lang="en-US" sz="1400" dirty="0"/>
                  <a:t>length&gt; LDA topics&gt;</a:t>
                </a:r>
                <a:r>
                  <a:rPr lang="en-US" sz="1400" dirty="0" err="1"/>
                  <a:t>ngram</a:t>
                </a:r>
                <a:r>
                  <a:rPr lang="en-US" sz="1400" dirty="0"/>
                  <a:t> phrases</a:t>
                </a:r>
              </a:p>
              <a:p>
                <a:pPr marL="0" indent="0">
                  <a:buNone/>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3"/>
                <a:stretch>
                  <a:fillRect l="-444" t="-568"/>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30</a:t>
            </a:fld>
            <a:endParaRPr lang="en-US"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301495066"/>
              </p:ext>
            </p:extLst>
          </p:nvPr>
        </p:nvGraphicFramePr>
        <p:xfrm>
          <a:off x="1184911" y="2133600"/>
          <a:ext cx="6774178" cy="1209384"/>
        </p:xfrm>
        <a:graphic>
          <a:graphicData uri="http://schemas.openxmlformats.org/drawingml/2006/table">
            <a:tbl>
              <a:tblPr firstRow="1" firstCol="1" bandRow="1"/>
              <a:tblGrid>
                <a:gridCol w="1597165"/>
                <a:gridCol w="660895"/>
                <a:gridCol w="867425"/>
                <a:gridCol w="867425"/>
                <a:gridCol w="867425"/>
                <a:gridCol w="867425"/>
                <a:gridCol w="1046418"/>
              </a:tblGrid>
              <a:tr h="230849">
                <a:tc>
                  <a:txBody>
                    <a:bodyPr/>
                    <a:lstStyle/>
                    <a:p>
                      <a:pPr marL="0" marR="0" algn="ctr">
                        <a:lnSpc>
                          <a:spcPct val="107000"/>
                        </a:lnSpc>
                        <a:spcBef>
                          <a:spcPts val="0"/>
                        </a:spcBef>
                        <a:spcAft>
                          <a:spcPts val="0"/>
                        </a:spcAft>
                      </a:pPr>
                      <a:r>
                        <a:rPr lang="en-US" sz="1200" dirty="0">
                          <a:effectLst/>
                          <a:latin typeface="Calibri"/>
                          <a:ea typeface="等线"/>
                          <a:cs typeface="Calibri"/>
                        </a:rPr>
                        <a:t>Model</a:t>
                      </a:r>
                      <a:endParaRPr lang="en-US" sz="1200" dirty="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07000"/>
                        </a:lnSpc>
                        <a:spcBef>
                          <a:spcPts val="0"/>
                        </a:spcBef>
                        <a:spcAft>
                          <a:spcPts val="0"/>
                        </a:spcAft>
                      </a:pPr>
                      <a:r>
                        <a:rPr lang="en-US" sz="1200">
                          <a:solidFill>
                            <a:srgbClr val="000000"/>
                          </a:solidFill>
                          <a:effectLst/>
                          <a:latin typeface="Calibri"/>
                          <a:ea typeface="等线"/>
                          <a:cs typeface="Calibri"/>
                        </a:rPr>
                        <a:t>5 fold Accuracy</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Calibri"/>
                          <a:ea typeface="等线"/>
                          <a:cs typeface="Calibri"/>
                        </a:rPr>
                        <a:t>Average</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4860">
                <a:tc>
                  <a:txBody>
                    <a:bodyPr/>
                    <a:lstStyle/>
                    <a:p>
                      <a:pPr marL="0" marR="0" algn="ctr">
                        <a:lnSpc>
                          <a:spcPct val="107000"/>
                        </a:lnSpc>
                        <a:spcBef>
                          <a:spcPts val="0"/>
                        </a:spcBef>
                        <a:spcAft>
                          <a:spcPts val="0"/>
                        </a:spcAft>
                      </a:pPr>
                      <a:r>
                        <a:rPr lang="en-US" sz="1200">
                          <a:solidFill>
                            <a:srgbClr val="000000"/>
                          </a:solidFill>
                          <a:effectLst/>
                          <a:latin typeface="Calibri"/>
                          <a:ea typeface="等线"/>
                          <a:cs typeface="Calibri"/>
                        </a:rPr>
                        <a:t>Logistic regression</a:t>
                      </a:r>
                      <a:endParaRPr lang="en-US" sz="1200">
                        <a:effectLst/>
                        <a:latin typeface="Calibri"/>
                        <a:ea typeface="等线"/>
                        <a:cs typeface="Times New Roman"/>
                      </a:endParaRPr>
                    </a:p>
                    <a:p>
                      <a:pPr marL="0" marR="0" algn="ctr">
                        <a:lnSpc>
                          <a:spcPct val="107000"/>
                        </a:lnSpc>
                        <a:spcBef>
                          <a:spcPts val="0"/>
                        </a:spcBef>
                        <a:spcAft>
                          <a:spcPts val="0"/>
                        </a:spcAft>
                      </a:pPr>
                      <a:r>
                        <a:rPr lang="en-US" sz="1200">
                          <a:solidFill>
                            <a:srgbClr val="000000"/>
                          </a:solidFill>
                          <a:effectLst/>
                          <a:latin typeface="Calibri"/>
                          <a:ea typeface="等线"/>
                          <a:cs typeface="Calibri"/>
                        </a:rPr>
                        <a:t>(one vs rest)</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0.5660</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0.5368</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0.4908</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0.5443</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0.5924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0.5460</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431">
                <a:tc>
                  <a:txBody>
                    <a:bodyPr/>
                    <a:lstStyle/>
                    <a:p>
                      <a:pPr marL="0" marR="0" algn="ctr">
                        <a:lnSpc>
                          <a:spcPct val="107000"/>
                        </a:lnSpc>
                        <a:spcBef>
                          <a:spcPts val="0"/>
                        </a:spcBef>
                        <a:spcAft>
                          <a:spcPts val="0"/>
                        </a:spcAft>
                        <a:tabLst>
                          <a:tab pos="779145" algn="l"/>
                        </a:tabLst>
                      </a:pPr>
                      <a:r>
                        <a:rPr lang="en-US" sz="1200">
                          <a:effectLst/>
                          <a:latin typeface="Calibri"/>
                          <a:ea typeface="等线"/>
                          <a:cs typeface="Calibri"/>
                        </a:rPr>
                        <a:t>SVC</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0.3898</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0.3922</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0.3837</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0.3908</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0.4107</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0.3934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431">
                <a:tc>
                  <a:txBody>
                    <a:bodyPr/>
                    <a:lstStyle/>
                    <a:p>
                      <a:pPr marL="0" marR="0" algn="ctr">
                        <a:lnSpc>
                          <a:spcPct val="107000"/>
                        </a:lnSpc>
                        <a:spcBef>
                          <a:spcPts val="0"/>
                        </a:spcBef>
                        <a:spcAft>
                          <a:spcPts val="0"/>
                        </a:spcAft>
                      </a:pPr>
                      <a:r>
                        <a:rPr lang="en-US" sz="1200">
                          <a:effectLst/>
                          <a:latin typeface="Calibri"/>
                          <a:ea typeface="等线"/>
                          <a:cs typeface="Calibri"/>
                        </a:rPr>
                        <a:t>Random Forest</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0.4924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0.4859</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0.5227</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0.4796</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0.4859</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0.4859</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431">
                <a:tc>
                  <a:txBody>
                    <a:bodyPr/>
                    <a:lstStyle/>
                    <a:p>
                      <a:pPr marL="0" marR="0" algn="ctr">
                        <a:lnSpc>
                          <a:spcPct val="107000"/>
                        </a:lnSpc>
                        <a:spcBef>
                          <a:spcPts val="0"/>
                        </a:spcBef>
                        <a:spcAft>
                          <a:spcPts val="0"/>
                        </a:spcAft>
                      </a:pPr>
                      <a:r>
                        <a:rPr lang="en-US" sz="1200" dirty="0">
                          <a:effectLst/>
                          <a:latin typeface="Calibri"/>
                          <a:ea typeface="等线"/>
                          <a:cs typeface="Calibri"/>
                        </a:rPr>
                        <a:t>k-nearest Neighbors</a:t>
                      </a:r>
                      <a:endParaRPr lang="en-US" sz="1200" dirty="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0.4054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0.4234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0.4011</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0.4042</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0.4142</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a:solidFill>
                            <a:srgbClr val="000000"/>
                          </a:solidFill>
                          <a:effectLst/>
                          <a:latin typeface="Calibri"/>
                          <a:cs typeface="Times New Roman"/>
                        </a:rPr>
                        <a:t>0.4097</a:t>
                      </a:r>
                      <a:endParaRPr lang="en-US" sz="12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 name="Picture 11" descr="D:\002.Learning\003.Python_Project\CC\Figures\Classification_Importance_RandomForest.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0200" y="4191000"/>
            <a:ext cx="5943600" cy="2126615"/>
          </a:xfrm>
          <a:prstGeom prst="rect">
            <a:avLst/>
          </a:prstGeom>
          <a:noFill/>
          <a:ln>
            <a:noFill/>
          </a:ln>
        </p:spPr>
      </p:pic>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601662"/>
          </a:xfrm>
        </p:spPr>
        <p:txBody>
          <a:bodyPr>
            <a:noAutofit/>
          </a:bodyPr>
          <a:lstStyle/>
          <a:p>
            <a:pPr algn="l"/>
            <a:r>
              <a:rPr lang="en-US" sz="2400" b="1" dirty="0"/>
              <a:t>Representation and visualization of individual restaurant</a:t>
            </a:r>
            <a:endParaRPr lang="en-US" sz="2400" b="1" dirty="0">
              <a:latin typeface="+mn-lt"/>
            </a:endParaRPr>
          </a:p>
        </p:txBody>
      </p:sp>
      <p:sp>
        <p:nvSpPr>
          <p:cNvPr id="3" name="Content Placeholder 2"/>
          <p:cNvSpPr>
            <a:spLocks noGrp="1"/>
          </p:cNvSpPr>
          <p:nvPr>
            <p:ph idx="1"/>
          </p:nvPr>
        </p:nvSpPr>
        <p:spPr>
          <a:xfrm>
            <a:off x="457200" y="762000"/>
            <a:ext cx="8229600" cy="5364163"/>
          </a:xfrm>
        </p:spPr>
        <p:txBody>
          <a:bodyPr>
            <a:normAutofit fontScale="92500" lnSpcReduction="10000"/>
          </a:bodyPr>
          <a:lstStyle/>
          <a:p>
            <a:r>
              <a:rPr lang="en-US" sz="1800" dirty="0"/>
              <a:t>With the bigram and trigram phrases extracted, a visualization tool was built using Python as data engine and Tableau as visualization </a:t>
            </a:r>
            <a:r>
              <a:rPr lang="en-US" sz="1800" dirty="0" smtClean="0"/>
              <a:t>platform.</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1800" dirty="0" smtClean="0"/>
              <a:t>Live Demo:</a:t>
            </a:r>
          </a:p>
          <a:p>
            <a:r>
              <a:rPr lang="en-US" sz="1800" dirty="0" smtClean="0"/>
              <a:t>Most frequently </a:t>
            </a:r>
            <a:r>
              <a:rPr lang="en-US" sz="1800" dirty="0"/>
              <a:t>mentioned dish ‘deviled egg’ with a median rating of </a:t>
            </a:r>
            <a:r>
              <a:rPr lang="en-US" sz="1800" dirty="0" smtClean="0"/>
              <a:t>4</a:t>
            </a:r>
          </a:p>
          <a:p>
            <a:r>
              <a:rPr lang="en-US" sz="1800" dirty="0" smtClean="0"/>
              <a:t>The </a:t>
            </a:r>
            <a:r>
              <a:rPr lang="en-US" sz="1800" dirty="0"/>
              <a:t>food is ‘local sourced’ with a median rating of </a:t>
            </a:r>
            <a:r>
              <a:rPr lang="en-US" sz="1800" dirty="0" smtClean="0"/>
              <a:t>3.5</a:t>
            </a:r>
          </a:p>
          <a:p>
            <a:r>
              <a:rPr lang="en-US" sz="1800" dirty="0" smtClean="0"/>
              <a:t>The </a:t>
            </a:r>
            <a:r>
              <a:rPr lang="en-US" sz="1800" dirty="0"/>
              <a:t>‘portion size’ may be not so good with a median rating of 2.5. </a:t>
            </a:r>
            <a:endParaRPr lang="en-US" sz="1800" dirty="0" smtClean="0"/>
          </a:p>
          <a:p>
            <a:r>
              <a:rPr lang="en-US" sz="1800" dirty="0" smtClean="0"/>
              <a:t>This </a:t>
            </a:r>
            <a:r>
              <a:rPr lang="en-US" sz="1800" dirty="0"/>
              <a:t>restaurant is also good for ‘date night’ with median rating of 4 and the review with ‘college town’ tend to have a lower review rating. </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31</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p:nvPr/>
        </p:nvPicPr>
        <p:blipFill rotWithShape="1">
          <a:blip r:embed="rId4" cstate="print"/>
          <a:srcRect b="4546"/>
          <a:stretch/>
        </p:blipFill>
        <p:spPr bwMode="auto">
          <a:xfrm>
            <a:off x="1447800" y="1295400"/>
            <a:ext cx="5867400" cy="30005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Conclusion</a:t>
            </a:r>
            <a:endParaRPr lang="en-US" sz="2400" dirty="0">
              <a:latin typeface="+mn-lt"/>
            </a:endParaRPr>
          </a:p>
        </p:txBody>
      </p:sp>
      <p:sp>
        <p:nvSpPr>
          <p:cNvPr id="3" name="Content Placeholder 2"/>
          <p:cNvSpPr>
            <a:spLocks noGrp="1"/>
          </p:cNvSpPr>
          <p:nvPr>
            <p:ph idx="1"/>
          </p:nvPr>
        </p:nvSpPr>
        <p:spPr>
          <a:xfrm>
            <a:off x="457200" y="914400"/>
            <a:ext cx="8229600" cy="5211763"/>
          </a:xfrm>
        </p:spPr>
        <p:txBody>
          <a:bodyPr>
            <a:normAutofit/>
          </a:bodyPr>
          <a:lstStyle/>
          <a:p>
            <a:r>
              <a:rPr lang="en-US" sz="1800" dirty="0"/>
              <a:t>The current study used multiple text mining techniques, such as bigram, trigram, LDA topic modeling and VADER sentimental intensity, to extract sematic features from review texts and built predictive models for review ratings on top of these features. </a:t>
            </a:r>
            <a:endParaRPr lang="en-US" sz="1800" dirty="0" smtClean="0"/>
          </a:p>
          <a:p>
            <a:endParaRPr lang="en-US" sz="1800" dirty="0"/>
          </a:p>
          <a:p>
            <a:r>
              <a:rPr lang="en-US" sz="1800" dirty="0" smtClean="0"/>
              <a:t>Sentimental </a:t>
            </a:r>
            <a:r>
              <a:rPr lang="en-US" sz="1800" dirty="0"/>
              <a:t>intensity is most influential in the predicting the review </a:t>
            </a:r>
            <a:r>
              <a:rPr lang="en-US" sz="1800" dirty="0" smtClean="0"/>
              <a:t>rating</a:t>
            </a:r>
          </a:p>
          <a:p>
            <a:endParaRPr lang="en-US" sz="1800" dirty="0" smtClean="0"/>
          </a:p>
          <a:p>
            <a:r>
              <a:rPr lang="en-US" sz="1800" dirty="0"/>
              <a:t>LDA extracted topics provided much more comprehensive information than the bigram and trigram phrases and can be considered as a great tool for text dimension reduction</a:t>
            </a:r>
            <a:r>
              <a:rPr lang="en-US" sz="1800" dirty="0" smtClean="0"/>
              <a:t>.</a:t>
            </a:r>
          </a:p>
          <a:p>
            <a:endParaRPr lang="en-US" sz="1800" dirty="0"/>
          </a:p>
          <a:p>
            <a:r>
              <a:rPr lang="en-US" sz="1800" dirty="0"/>
              <a:t>Bigram and trigram features, which are easier for human interpretation than the LDA topics, were used to build a word cloud visualization tool, allowing quick human browsing and evaluation for large amount of reviews of a particular restaurant.</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32</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60375" y="2209800"/>
            <a:ext cx="8229600" cy="792162"/>
          </a:xfrm>
        </p:spPr>
        <p:txBody>
          <a:bodyPr>
            <a:noAutofit/>
          </a:bodyPr>
          <a:lstStyle/>
          <a:p>
            <a:r>
              <a:rPr lang="en-US" sz="2800" dirty="0"/>
              <a:t>Introduction</a:t>
            </a:r>
            <a:endParaRPr lang="en-US" sz="28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4</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501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568199" y="312738"/>
            <a:ext cx="8610600" cy="792162"/>
          </a:xfrm>
        </p:spPr>
        <p:txBody>
          <a:bodyPr>
            <a:noAutofit/>
          </a:bodyPr>
          <a:lstStyle/>
          <a:p>
            <a:pPr algn="l"/>
            <a:r>
              <a:rPr lang="en-US" sz="2400" dirty="0" smtClean="0">
                <a:latin typeface="+mn-lt"/>
              </a:rPr>
              <a:t>Today online customer reviews provide much larger review coverage and convenient access for potential customers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5</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4" y="1441069"/>
            <a:ext cx="2673601"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7602" y="2245662"/>
            <a:ext cx="1749425" cy="1249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105400" y="1441069"/>
            <a:ext cx="2597276"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5000" y="2272979"/>
            <a:ext cx="1860800" cy="1249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139" y="4191000"/>
            <a:ext cx="280035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rotWithShape="1">
          <a:blip r:embed="rId9">
            <a:extLst>
              <a:ext uri="{28A0092B-C50C-407E-A947-70E740481C1C}">
                <a14:useLocalDpi xmlns:a14="http://schemas.microsoft.com/office/drawing/2010/main" val="0"/>
              </a:ext>
            </a:extLst>
          </a:blip>
          <a:srcRect l="16320" t="25333" r="16834" b="11111"/>
          <a:stretch/>
        </p:blipFill>
        <p:spPr bwMode="auto">
          <a:xfrm>
            <a:off x="2227602" y="3716364"/>
            <a:ext cx="1749096" cy="1035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5000" y="3722835"/>
            <a:ext cx="1925676"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5666" y="4657725"/>
            <a:ext cx="2181225"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rotWithShape="1">
          <a:blip r:embed="rId12">
            <a:extLst>
              <a:ext uri="{28A0092B-C50C-407E-A947-70E740481C1C}">
                <a14:useLocalDpi xmlns:a14="http://schemas.microsoft.com/office/drawing/2010/main" val="0"/>
              </a:ext>
            </a:extLst>
          </a:blip>
          <a:srcRect t="36917" b="31542"/>
          <a:stretch/>
        </p:blipFill>
        <p:spPr bwMode="auto">
          <a:xfrm>
            <a:off x="3886200" y="5470495"/>
            <a:ext cx="2892362" cy="508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0" name="Picture 1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06515" y="3810000"/>
            <a:ext cx="1659528"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713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313"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57200" y="274638"/>
            <a:ext cx="8458200" cy="792162"/>
          </a:xfrm>
        </p:spPr>
        <p:txBody>
          <a:bodyPr>
            <a:noAutofit/>
          </a:bodyPr>
          <a:lstStyle/>
          <a:p>
            <a:pPr algn="l"/>
            <a:r>
              <a:rPr lang="en-US" sz="2400" dirty="0" smtClean="0"/>
              <a:t>Online customer reviews have tremendous impacts on reputation and revenue of products and local businesses</a:t>
            </a:r>
            <a:endParaRPr lang="en-US" sz="2400" dirty="0"/>
          </a:p>
        </p:txBody>
      </p:sp>
      <p:sp>
        <p:nvSpPr>
          <p:cNvPr id="3" name="Content Placeholder 2"/>
          <p:cNvSpPr>
            <a:spLocks noGrp="1"/>
          </p:cNvSpPr>
          <p:nvPr>
            <p:ph idx="1"/>
          </p:nvPr>
        </p:nvSpPr>
        <p:spPr>
          <a:xfrm>
            <a:off x="457200" y="3429000"/>
            <a:ext cx="8229600" cy="2316163"/>
          </a:xfrm>
        </p:spPr>
        <p:txBody>
          <a:bodyPr>
            <a:normAutofit/>
          </a:bodyPr>
          <a:lstStyle/>
          <a:p>
            <a:r>
              <a:rPr lang="en-US" sz="1800" dirty="0" smtClean="0"/>
              <a:t>San </a:t>
            </a:r>
            <a:r>
              <a:rPr lang="en-US" sz="1800" dirty="0"/>
              <a:t>Francisco metropolitan area,   a rating increase from </a:t>
            </a:r>
            <a:r>
              <a:rPr lang="en-US" sz="1800" b="1" dirty="0">
                <a:solidFill>
                  <a:srgbClr val="FF0000"/>
                </a:solidFill>
              </a:rPr>
              <a:t>3.5 to 4 </a:t>
            </a:r>
            <a:r>
              <a:rPr lang="en-US" sz="1800" dirty="0"/>
              <a:t>can cause restaurants to sell out table reservations </a:t>
            </a:r>
            <a:r>
              <a:rPr lang="en-US" sz="1800" b="1" dirty="0">
                <a:solidFill>
                  <a:srgbClr val="FF0000"/>
                </a:solidFill>
              </a:rPr>
              <a:t>19%</a:t>
            </a:r>
            <a:r>
              <a:rPr lang="en-US" sz="1800" dirty="0"/>
              <a:t> more frequently </a:t>
            </a:r>
            <a:endParaRPr lang="en-US" sz="1800" dirty="0" smtClean="0"/>
          </a:p>
          <a:p>
            <a:endParaRPr lang="en-US" sz="1800" dirty="0"/>
          </a:p>
          <a:p>
            <a:r>
              <a:rPr lang="en-US" sz="1800" dirty="0"/>
              <a:t>Another study in the Seattle area found that  a one-star increase in Yelp rating leads to a </a:t>
            </a:r>
            <a:r>
              <a:rPr lang="en-US" sz="1800" b="1" dirty="0">
                <a:solidFill>
                  <a:srgbClr val="FF0000"/>
                </a:solidFill>
              </a:rPr>
              <a:t>5 to 9 percent increase </a:t>
            </a:r>
            <a:r>
              <a:rPr lang="en-US" sz="1800" dirty="0"/>
              <a:t>in revenue for non-chain  restaurants  and an increasing Yelp coverage to the local market actually can cause a market share decline for the chain </a:t>
            </a:r>
            <a:r>
              <a:rPr lang="en-US" sz="1800" dirty="0" smtClean="0"/>
              <a:t>restaurants</a:t>
            </a:r>
          </a:p>
          <a:p>
            <a:endParaRPr lang="en-US" sz="18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6</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6102" y="1295400"/>
            <a:ext cx="3238238"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057400" y="5562600"/>
            <a:ext cx="6893234" cy="784830"/>
          </a:xfrm>
          <a:prstGeom prst="rect">
            <a:avLst/>
          </a:prstGeom>
          <a:noFill/>
        </p:spPr>
        <p:txBody>
          <a:bodyPr wrap="none" rtlCol="0">
            <a:spAutoFit/>
          </a:bodyPr>
          <a:lstStyle/>
          <a:p>
            <a:pPr algn="r"/>
            <a:r>
              <a:rPr lang="en-US" sz="900" i="1" dirty="0">
                <a:hlinkClick r:id="rId5"/>
              </a:rPr>
              <a:t>https://</a:t>
            </a:r>
            <a:r>
              <a:rPr lang="en-US" sz="900" i="1" dirty="0" smtClean="0">
                <a:hlinkClick r:id="rId5"/>
              </a:rPr>
              <a:t>www.wiideman.com/blog/local-seo/study-how-important-are-yelp-reviews-really</a:t>
            </a:r>
            <a:endParaRPr lang="en-US" sz="900" i="1" dirty="0" smtClean="0"/>
          </a:p>
          <a:p>
            <a:pPr algn="r"/>
            <a:r>
              <a:rPr lang="en-US" sz="900" i="1" dirty="0" smtClean="0"/>
              <a:t>Anderson</a:t>
            </a:r>
            <a:r>
              <a:rPr lang="en-US" sz="900" i="1" dirty="0"/>
              <a:t>, M. and </a:t>
            </a:r>
            <a:r>
              <a:rPr lang="en-US" sz="900" i="1" dirty="0" err="1"/>
              <a:t>Magruder</a:t>
            </a:r>
            <a:r>
              <a:rPr lang="en-US" sz="900" i="1" dirty="0"/>
              <a:t>, J. (2012), Learning from the crowd: Regression discontinuity estimates of the effects of an online review database, </a:t>
            </a:r>
            <a:endParaRPr lang="en-US" sz="900" i="1" dirty="0" smtClean="0"/>
          </a:p>
          <a:p>
            <a:pPr algn="r"/>
            <a:r>
              <a:rPr lang="en-US" sz="900" i="1" dirty="0"/>
              <a:t> </a:t>
            </a:r>
            <a:r>
              <a:rPr lang="en-US" sz="900" i="1" dirty="0" smtClean="0"/>
              <a:t>           The </a:t>
            </a:r>
            <a:r>
              <a:rPr lang="en-US" sz="900" i="1" dirty="0"/>
              <a:t>Economic Journal, </a:t>
            </a:r>
            <a:r>
              <a:rPr lang="en-US" sz="900" b="1" i="1" dirty="0"/>
              <a:t>563</a:t>
            </a:r>
            <a:r>
              <a:rPr lang="en-US" sz="900" i="1" dirty="0"/>
              <a:t>, 957–989 </a:t>
            </a:r>
          </a:p>
          <a:p>
            <a:pPr algn="r"/>
            <a:r>
              <a:rPr lang="en-US" sz="900" i="1" dirty="0" smtClean="0"/>
              <a:t>Luca</a:t>
            </a:r>
            <a:r>
              <a:rPr lang="en-US" sz="900" i="1" dirty="0"/>
              <a:t>, M. (2011), Reviews, Reputation, and Revenue: The Case of Yelp.com, Harvard Business School NOM Unit Working Paper No. 12-016</a:t>
            </a:r>
          </a:p>
          <a:p>
            <a:pPr algn="r"/>
            <a:endParaRPr lang="en-US" sz="900" i="1" dirty="0"/>
          </a:p>
        </p:txBody>
      </p:sp>
    </p:spTree>
    <p:extLst>
      <p:ext uri="{BB962C8B-B14F-4D97-AF65-F5344CB8AC3E}">
        <p14:creationId xmlns:p14="http://schemas.microsoft.com/office/powerpoint/2010/main" val="1673917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60375" y="2209800"/>
            <a:ext cx="8229600" cy="792162"/>
          </a:xfrm>
        </p:spPr>
        <p:txBody>
          <a:bodyPr>
            <a:noAutofit/>
          </a:bodyPr>
          <a:lstStyle/>
          <a:p>
            <a:r>
              <a:rPr lang="en-US" sz="2800" dirty="0" smtClean="0"/>
              <a:t>Background of Text Mining</a:t>
            </a:r>
            <a:endParaRPr lang="en-US" sz="28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7</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8651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313"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347213" y="304800"/>
            <a:ext cx="8458200" cy="563562"/>
          </a:xfrm>
        </p:spPr>
        <p:txBody>
          <a:bodyPr>
            <a:noAutofit/>
          </a:bodyPr>
          <a:lstStyle/>
          <a:p>
            <a:pPr algn="l"/>
            <a:r>
              <a:rPr lang="en-US" sz="2400" dirty="0" smtClean="0"/>
              <a:t>Subjects of text mining : </a:t>
            </a:r>
            <a:r>
              <a:rPr lang="en-US" sz="2400" dirty="0"/>
              <a:t>words, document, corpus, dictionary</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8</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pic>
        <p:nvPicPr>
          <p:cNvPr id="307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4728"/>
          <a:stretch/>
        </p:blipFill>
        <p:spPr bwMode="auto">
          <a:xfrm>
            <a:off x="762000" y="1162902"/>
            <a:ext cx="2553570" cy="1199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4" descr="Image result for docu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905000"/>
            <a:ext cx="1064649" cy="1388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895600"/>
            <a:ext cx="189608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8733" y="3992592"/>
            <a:ext cx="2020104" cy="1347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Connector 10"/>
          <p:cNvCxnSpPr/>
          <p:nvPr/>
        </p:nvCxnSpPr>
        <p:spPr>
          <a:xfrm>
            <a:off x="3004267" y="1381550"/>
            <a:ext cx="1491533" cy="942549"/>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2286000"/>
            <a:ext cx="1752600" cy="76199"/>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31849" y="1981199"/>
            <a:ext cx="1373751" cy="198120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267200" y="3293673"/>
            <a:ext cx="2362200" cy="59252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473606" y="2414670"/>
            <a:ext cx="700833" cy="369332"/>
          </a:xfrm>
          <a:prstGeom prst="rect">
            <a:avLst/>
          </a:prstGeom>
        </p:spPr>
        <p:txBody>
          <a:bodyPr wrap="none">
            <a:spAutoFit/>
          </a:bodyPr>
          <a:lstStyle/>
          <a:p>
            <a:r>
              <a:rPr lang="en-US" dirty="0" smtClean="0"/>
              <a:t>Word</a:t>
            </a:r>
            <a:endParaRPr lang="en-US" dirty="0"/>
          </a:p>
        </p:txBody>
      </p:sp>
      <p:sp>
        <p:nvSpPr>
          <p:cNvPr id="33" name="Rectangle 32"/>
          <p:cNvSpPr/>
          <p:nvPr/>
        </p:nvSpPr>
        <p:spPr>
          <a:xfrm>
            <a:off x="4267200" y="3701534"/>
            <a:ext cx="1165191" cy="369332"/>
          </a:xfrm>
          <a:prstGeom prst="rect">
            <a:avLst/>
          </a:prstGeom>
        </p:spPr>
        <p:txBody>
          <a:bodyPr wrap="none">
            <a:spAutoFit/>
          </a:bodyPr>
          <a:lstStyle/>
          <a:p>
            <a:r>
              <a:rPr lang="en-US" dirty="0" smtClean="0"/>
              <a:t>Document</a:t>
            </a:r>
            <a:endParaRPr lang="en-US" dirty="0"/>
          </a:p>
        </p:txBody>
      </p:sp>
      <p:sp>
        <p:nvSpPr>
          <p:cNvPr id="24" name="Rectangle 23"/>
          <p:cNvSpPr/>
          <p:nvPr/>
        </p:nvSpPr>
        <p:spPr>
          <a:xfrm>
            <a:off x="7017077" y="5734050"/>
            <a:ext cx="843501" cy="369332"/>
          </a:xfrm>
          <a:prstGeom prst="rect">
            <a:avLst/>
          </a:prstGeom>
        </p:spPr>
        <p:txBody>
          <a:bodyPr wrap="none">
            <a:spAutoFit/>
          </a:bodyPr>
          <a:lstStyle/>
          <a:p>
            <a:r>
              <a:rPr lang="en-US" dirty="0" smtClean="0"/>
              <a:t>Corpus</a:t>
            </a:r>
            <a:endParaRPr lang="en-US" dirty="0"/>
          </a:p>
        </p:txBody>
      </p:sp>
      <p:sp>
        <p:nvSpPr>
          <p:cNvPr id="35" name="Rectangle 34"/>
          <p:cNvSpPr/>
          <p:nvPr/>
        </p:nvSpPr>
        <p:spPr>
          <a:xfrm>
            <a:off x="618171" y="5373973"/>
            <a:ext cx="4861331" cy="369332"/>
          </a:xfrm>
          <a:prstGeom prst="rect">
            <a:avLst/>
          </a:prstGeom>
        </p:spPr>
        <p:txBody>
          <a:bodyPr wrap="none">
            <a:spAutoFit/>
          </a:bodyPr>
          <a:lstStyle/>
          <a:p>
            <a:r>
              <a:rPr lang="en-US" dirty="0" smtClean="0"/>
              <a:t>Dictionary: collection of distinct words in a corpus</a:t>
            </a:r>
            <a:endParaRPr lang="en-US" dirty="0"/>
          </a:p>
        </p:txBody>
      </p:sp>
    </p:spTree>
    <p:extLst>
      <p:ext uri="{BB962C8B-B14F-4D97-AF65-F5344CB8AC3E}">
        <p14:creationId xmlns:p14="http://schemas.microsoft.com/office/powerpoint/2010/main" val="2627352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smtClean="0">
                <a:solidFill>
                  <a:srgbClr val="C8102E"/>
                </a:solidFill>
              </a:rPr>
              <a:t>Iowa State University</a:t>
            </a:r>
            <a:endParaRPr lang="en-US" cap="small" dirty="0">
              <a:solidFill>
                <a:srgbClr val="C8102E"/>
              </a:solidFill>
            </a:endParaRPr>
          </a:p>
        </p:txBody>
      </p:sp>
      <p:sp>
        <p:nvSpPr>
          <p:cNvPr id="2" name="Title 1"/>
          <p:cNvSpPr>
            <a:spLocks noGrp="1"/>
          </p:cNvSpPr>
          <p:nvPr>
            <p:ph type="title"/>
          </p:nvPr>
        </p:nvSpPr>
        <p:spPr>
          <a:xfrm>
            <a:off x="460375" y="76200"/>
            <a:ext cx="8229600" cy="792162"/>
          </a:xfrm>
        </p:spPr>
        <p:txBody>
          <a:bodyPr>
            <a:noAutofit/>
          </a:bodyPr>
          <a:lstStyle/>
          <a:p>
            <a:pPr algn="l"/>
            <a:r>
              <a:rPr lang="en-US" sz="2800" dirty="0"/>
              <a:t>Text Representation: Bag of words </a:t>
            </a:r>
            <a:endParaRPr lang="en-US" sz="28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9</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smtClean="0">
                <a:solidFill>
                  <a:schemeClr val="bg1"/>
                </a:solidFill>
                <a:latin typeface="Book Antiqua" panose="02040602050305030304" pitchFamily="18" charset="0"/>
              </a:rPr>
              <a:t>Department of Statistics</a:t>
            </a:r>
            <a:endParaRPr lang="en-US" sz="1400" dirty="0">
              <a:solidFill>
                <a:schemeClr val="bg1"/>
              </a:solidFill>
              <a:latin typeface="Book Antiqua" panose="02040602050305030304" pitchFamily="18" charset="0"/>
            </a:endParaRP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ounded Rectangular Callout 12"/>
          <p:cNvSpPr/>
          <p:nvPr/>
        </p:nvSpPr>
        <p:spPr>
          <a:xfrm>
            <a:off x="762000" y="1524000"/>
            <a:ext cx="3499150" cy="1295400"/>
          </a:xfrm>
          <a:prstGeom prst="wedgeRoundRectCallout">
            <a:avLst>
              <a:gd name="adj1" fmla="val -30600"/>
              <a:gd name="adj2" fmla="val 712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First time eating there tonight, and it was a great experience. </a:t>
            </a:r>
          </a:p>
          <a:p>
            <a:r>
              <a:rPr lang="en-US" sz="1600" i="1" dirty="0"/>
              <a:t>The service is terrific and the food is </a:t>
            </a:r>
            <a:r>
              <a:rPr lang="en-US" sz="1600" i="1" dirty="0" smtClean="0"/>
              <a:t>delicious</a:t>
            </a:r>
            <a:endParaRPr lang="en-US" sz="1600" dirty="0"/>
          </a:p>
        </p:txBody>
      </p:sp>
      <p:graphicFrame>
        <p:nvGraphicFramePr>
          <p:cNvPr id="16" name="Table 15"/>
          <p:cNvGraphicFramePr>
            <a:graphicFrameLocks noGrp="1"/>
          </p:cNvGraphicFramePr>
          <p:nvPr>
            <p:extLst>
              <p:ext uri="{D42A27DB-BD31-4B8C-83A1-F6EECF244321}">
                <p14:modId xmlns:p14="http://schemas.microsoft.com/office/powerpoint/2010/main" val="6983206"/>
              </p:ext>
            </p:extLst>
          </p:nvPr>
        </p:nvGraphicFramePr>
        <p:xfrm>
          <a:off x="5410200" y="1564258"/>
          <a:ext cx="1409700" cy="3619500"/>
        </p:xfrm>
        <a:graphic>
          <a:graphicData uri="http://schemas.openxmlformats.org/drawingml/2006/table">
            <a:tbl>
              <a:tblPr/>
              <a:tblGrid>
                <a:gridCol w="736600"/>
                <a:gridCol w="673100"/>
              </a:tblGrid>
              <a:tr h="190500">
                <a:tc>
                  <a:txBody>
                    <a:bodyPr/>
                    <a:lstStyle/>
                    <a:p>
                      <a:pPr algn="ctr" fontAlgn="b"/>
                      <a:r>
                        <a:rPr lang="en-US" sz="1100" b="1" i="0" u="none" strike="noStrike" dirty="0" smtClean="0">
                          <a:solidFill>
                            <a:srgbClr val="000000"/>
                          </a:solidFill>
                          <a:effectLst/>
                          <a:latin typeface="Calibri"/>
                        </a:rPr>
                        <a:t>Word</a:t>
                      </a:r>
                      <a:endParaRPr lang="en-US" sz="11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smtClean="0">
                          <a:solidFill>
                            <a:srgbClr val="000000"/>
                          </a:solidFill>
                          <a:effectLst/>
                          <a:latin typeface="Calibri"/>
                        </a:rPr>
                        <a:t>Frequency</a:t>
                      </a:r>
                      <a:endParaRPr lang="en-US" sz="11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delicious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eating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experience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food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great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service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terrific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the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there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time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a:rPr>
                        <a:t>tonight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effectLst/>
                          <a:latin typeface="Calibri"/>
                        </a:rPr>
                        <a:t>was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7" name="TextBox 16"/>
          <p:cNvSpPr txBox="1"/>
          <p:nvPr/>
        </p:nvSpPr>
        <p:spPr>
          <a:xfrm>
            <a:off x="460375" y="3810000"/>
            <a:ext cx="4416425"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syntax of the sentence is intentionally ignored for simplicity and </a:t>
            </a:r>
            <a:r>
              <a:rPr lang="en-US" sz="1600" dirty="0" smtClean="0"/>
              <a:t>efficiency</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The </a:t>
            </a:r>
            <a:r>
              <a:rPr lang="en-US" sz="1600" dirty="0"/>
              <a:t>order of words can be changed without impacting the outcome of vector representation. </a:t>
            </a:r>
          </a:p>
        </p:txBody>
      </p:sp>
      <p:sp>
        <p:nvSpPr>
          <p:cNvPr id="18" name="Right Arrow 17"/>
          <p:cNvSpPr/>
          <p:nvPr/>
        </p:nvSpPr>
        <p:spPr>
          <a:xfrm>
            <a:off x="4522398" y="1902843"/>
            <a:ext cx="583002" cy="5334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257800" y="1171922"/>
            <a:ext cx="1648978" cy="369332"/>
          </a:xfrm>
          <a:prstGeom prst="rect">
            <a:avLst/>
          </a:prstGeom>
          <a:noFill/>
        </p:spPr>
        <p:txBody>
          <a:bodyPr wrap="none" rtlCol="0">
            <a:spAutoFit/>
          </a:bodyPr>
          <a:lstStyle/>
          <a:p>
            <a:r>
              <a:rPr lang="en-US" dirty="0" smtClean="0"/>
              <a:t>Unigram Vector</a:t>
            </a:r>
            <a:endParaRPr lang="en-US" dirty="0"/>
          </a:p>
        </p:txBody>
      </p:sp>
    </p:spTree>
    <p:extLst>
      <p:ext uri="{BB962C8B-B14F-4D97-AF65-F5344CB8AC3E}">
        <p14:creationId xmlns:p14="http://schemas.microsoft.com/office/powerpoint/2010/main" val="4111273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973</TotalTime>
  <Words>3356</Words>
  <Application>Microsoft Office PowerPoint</Application>
  <PresentationFormat>On-screen Show (4:3)</PresentationFormat>
  <Paragraphs>761</Paragraphs>
  <Slides>32</Slides>
  <Notes>31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Text Mining Analysis on Yelp Restaurant Reviews and Rating Prediction </vt:lpstr>
      <vt:lpstr>About Me</vt:lpstr>
      <vt:lpstr>Table of Content</vt:lpstr>
      <vt:lpstr>Introduction</vt:lpstr>
      <vt:lpstr>Today online customer reviews provide much larger review coverage and convenient access for potential customers</vt:lpstr>
      <vt:lpstr>Online customer reviews have tremendous impacts on reputation and revenue of products and local businesses</vt:lpstr>
      <vt:lpstr>Background of Text Mining</vt:lpstr>
      <vt:lpstr>Subjects of text mining : words, document, corpus, dictionary</vt:lpstr>
      <vt:lpstr>Text Representation: Bag of words </vt:lpstr>
      <vt:lpstr>Text Representation: Unigram, Bigram and Trigram</vt:lpstr>
      <vt:lpstr>Topic Extraction and Modeling</vt:lpstr>
      <vt:lpstr>Generative Statistical Model</vt:lpstr>
      <vt:lpstr>Generative Model: LDA (Latent Dirichlet Allocation) Model </vt:lpstr>
      <vt:lpstr>LDA Generative Process</vt:lpstr>
      <vt:lpstr>Generative Model: LDA</vt:lpstr>
      <vt:lpstr>LDA: Generative Process</vt:lpstr>
      <vt:lpstr>LDA: Parameter Estimate</vt:lpstr>
      <vt:lpstr>LDA Topic Extraction Results</vt:lpstr>
      <vt:lpstr>Sentimental Analysis</vt:lpstr>
      <vt:lpstr>Sentimental Analysis</vt:lpstr>
      <vt:lpstr>Data Description</vt:lpstr>
      <vt:lpstr>Data Description</vt:lpstr>
      <vt:lpstr>Data Preprocessing</vt:lpstr>
      <vt:lpstr>Feature Extraction: Bigram/Trigram Phrases </vt:lpstr>
      <vt:lpstr>Feature Extraction: LDA Topic Extraction</vt:lpstr>
      <vt:lpstr>Feature Extraction: Sentimental Intensity</vt:lpstr>
      <vt:lpstr>Predictive Analysis</vt:lpstr>
      <vt:lpstr>Predictive Analysis: Regression</vt:lpstr>
      <vt:lpstr>Predictive Analysis: Regression</vt:lpstr>
      <vt:lpstr>Predictive Analysis: Classification</vt:lpstr>
      <vt:lpstr>Representation and visualization of individual restaurant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WHDesktop</dc:creator>
  <cp:lastModifiedBy>WHDesktop</cp:lastModifiedBy>
  <cp:revision>157</cp:revision>
  <dcterms:created xsi:type="dcterms:W3CDTF">2006-08-16T00:00:00Z</dcterms:created>
  <dcterms:modified xsi:type="dcterms:W3CDTF">2017-04-09T03:03:22Z</dcterms:modified>
</cp:coreProperties>
</file>