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5"/>
  </p:notesMasterIdLst>
  <p:sldIdLst>
    <p:sldId id="257" r:id="rId2"/>
    <p:sldId id="262" r:id="rId3"/>
    <p:sldId id="306" r:id="rId4"/>
    <p:sldId id="307" r:id="rId5"/>
    <p:sldId id="258" r:id="rId6"/>
    <p:sldId id="256" r:id="rId7"/>
    <p:sldId id="308" r:id="rId8"/>
    <p:sldId id="259" r:id="rId9"/>
    <p:sldId id="263" r:id="rId10"/>
    <p:sldId id="264" r:id="rId11"/>
    <p:sldId id="309" r:id="rId12"/>
    <p:sldId id="265" r:id="rId13"/>
    <p:sldId id="266" r:id="rId14"/>
    <p:sldId id="278" r:id="rId15"/>
    <p:sldId id="267" r:id="rId16"/>
    <p:sldId id="286" r:id="rId17"/>
    <p:sldId id="285" r:id="rId18"/>
    <p:sldId id="288" r:id="rId19"/>
    <p:sldId id="289" r:id="rId20"/>
    <p:sldId id="290" r:id="rId21"/>
    <p:sldId id="279" r:id="rId22"/>
    <p:sldId id="293" r:id="rId23"/>
    <p:sldId id="294" r:id="rId24"/>
    <p:sldId id="304" r:id="rId25"/>
    <p:sldId id="305" r:id="rId26"/>
    <p:sldId id="296" r:id="rId27"/>
    <p:sldId id="297" r:id="rId28"/>
    <p:sldId id="298" r:id="rId29"/>
    <p:sldId id="299" r:id="rId30"/>
    <p:sldId id="300" r:id="rId31"/>
    <p:sldId id="301" r:id="rId32"/>
    <p:sldId id="302" r:id="rId33"/>
    <p:sldId id="31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8102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814" autoAdjust="0"/>
    <p:restoredTop sz="85326" autoAdjust="0"/>
  </p:normalViewPr>
  <p:slideViewPr>
    <p:cSldViewPr>
      <p:cViewPr varScale="1">
        <p:scale>
          <a:sx n="63" d="100"/>
          <a:sy n="63" d="100"/>
        </p:scale>
        <p:origin x="10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Sheet2!$G$1:$G$4</c:f>
              <c:strCache>
                <c:ptCount val="4"/>
                <c:pt idx="0">
                  <c:v>service</c:v>
                </c:pt>
                <c:pt idx="1">
                  <c:v>waiter</c:v>
                </c:pt>
                <c:pt idx="2">
                  <c:v>taste</c:v>
                </c:pt>
                <c:pt idx="3">
                  <c:v>delicious</c:v>
                </c:pt>
              </c:strCache>
            </c:strRef>
          </c:cat>
          <c:val>
            <c:numRef>
              <c:f>Sheet2!$H$1:$H$4</c:f>
              <c:numCache>
                <c:formatCode>General</c:formatCode>
                <c:ptCount val="4"/>
                <c:pt idx="0">
                  <c:v>90</c:v>
                </c:pt>
                <c:pt idx="1">
                  <c:v>81</c:v>
                </c:pt>
                <c:pt idx="2">
                  <c:v>10</c:v>
                </c:pt>
                <c:pt idx="3">
                  <c:v>9</c:v>
                </c:pt>
              </c:numCache>
            </c:numRef>
          </c:val>
          <c:extLst>
            <c:ext xmlns:c16="http://schemas.microsoft.com/office/drawing/2014/chart" uri="{C3380CC4-5D6E-409C-BE32-E72D297353CC}">
              <c16:uniqueId val="{00000000-F600-49AD-8D09-AFDFC9F5FC47}"/>
            </c:ext>
          </c:extLst>
        </c:ser>
        <c:dLbls>
          <c:showLegendKey val="0"/>
          <c:showVal val="0"/>
          <c:showCatName val="0"/>
          <c:showSerName val="0"/>
          <c:showPercent val="0"/>
          <c:showBubbleSize val="0"/>
        </c:dLbls>
        <c:gapWidth val="150"/>
        <c:axId val="98678272"/>
        <c:axId val="98680192"/>
      </c:barChart>
      <c:catAx>
        <c:axId val="98678272"/>
        <c:scaling>
          <c:orientation val="minMax"/>
        </c:scaling>
        <c:delete val="0"/>
        <c:axPos val="b"/>
        <c:title>
          <c:tx>
            <c:rich>
              <a:bodyPr/>
              <a:lstStyle/>
              <a:p>
                <a:pPr>
                  <a:defRPr/>
                </a:pPr>
                <a:r>
                  <a:rPr lang="en-US"/>
                  <a:t>Words</a:t>
                </a:r>
              </a:p>
            </c:rich>
          </c:tx>
          <c:overlay val="0"/>
        </c:title>
        <c:numFmt formatCode="General" sourceLinked="0"/>
        <c:majorTickMark val="out"/>
        <c:minorTickMark val="none"/>
        <c:tickLblPos val="nextTo"/>
        <c:crossAx val="98680192"/>
        <c:crosses val="autoZero"/>
        <c:auto val="1"/>
        <c:lblAlgn val="ctr"/>
        <c:lblOffset val="100"/>
        <c:noMultiLvlLbl val="0"/>
      </c:catAx>
      <c:valAx>
        <c:axId val="98680192"/>
        <c:scaling>
          <c:orientation val="minMax"/>
        </c:scaling>
        <c:delete val="0"/>
        <c:axPos val="l"/>
        <c:title>
          <c:tx>
            <c:rich>
              <a:bodyPr rot="-5400000" vert="horz"/>
              <a:lstStyle/>
              <a:p>
                <a:pPr>
                  <a:defRPr sz="1200"/>
                </a:pPr>
                <a:r>
                  <a:rPr lang="en-US" sz="1200"/>
                  <a:t>Frequency</a:t>
                </a:r>
              </a:p>
            </c:rich>
          </c:tx>
          <c:overlay val="0"/>
        </c:title>
        <c:numFmt formatCode="General" sourceLinked="1"/>
        <c:majorTickMark val="out"/>
        <c:minorTickMark val="none"/>
        <c:tickLblPos val="nextTo"/>
        <c:crossAx val="9867827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26B28-4E24-4BD8-85E7-15485E36F105}" type="datetimeFigureOut">
              <a:rPr lang="en-US" smtClean="0"/>
              <a:t>4/11/2017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A020E-B5B7-4F69-A76A-98291E228208}" type="slidenum">
              <a:rPr lang="en-US" smtClean="0"/>
              <a:t>‹#›</a:t>
            </a:fld>
            <a:endParaRPr lang="en-US"/>
          </a:p>
        </p:txBody>
      </p:sp>
    </p:spTree>
    <p:extLst>
      <p:ext uri="{BB962C8B-B14F-4D97-AF65-F5344CB8AC3E}">
        <p14:creationId xmlns:p14="http://schemas.microsoft.com/office/powerpoint/2010/main" val="60474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Good</a:t>
            </a:r>
            <a:r>
              <a:rPr lang="en-US" baseline="0" dirty="0"/>
              <a:t> afternoon, Prof. Meeker, Prof. Wang and Prof. Wu. Thank you very much for being my committee members and attending my final exam. Today the topic of my creative component is </a:t>
            </a:r>
            <a:endParaRPr lang="en-US" dirty="0"/>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a:t>
            </a:fld>
            <a:endParaRPr lang="en-US"/>
          </a:p>
        </p:txBody>
      </p:sp>
    </p:spTree>
    <p:extLst>
      <p:ext uri="{BB962C8B-B14F-4D97-AF65-F5344CB8AC3E}">
        <p14:creationId xmlns:p14="http://schemas.microsoft.com/office/powerpoint/2010/main" val="153069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bag of word model, the sequence of words does not matter, while the n-gram models provide alternatives to consider the local word order, which breaks down the text into a contiguous sequence of n words. The most commonly used n-gram models are bigram and trigram.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Usually a</a:t>
            </a:r>
            <a:r>
              <a:rPr lang="en-US" sz="1200" kern="1200" baseline="0" dirty="0">
                <a:solidFill>
                  <a:schemeClr val="tx1"/>
                </a:solidFill>
                <a:effectLst/>
                <a:latin typeface="+mn-lt"/>
                <a:ea typeface="+mn-ea"/>
                <a:cs typeface="+mn-cs"/>
              </a:rPr>
              <a:t> document is represented in the context of a corpus. For example, if we consider these two sentences as corpus, then the second sentence as the document. It can be represented as a vector having zeros for the words in dictionary but not in doc. You can image if the corpus is huge and it will be a sparse vector having a lot of zeros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11</a:t>
            </a:fld>
            <a:endParaRPr lang="en-US"/>
          </a:p>
        </p:txBody>
      </p:sp>
    </p:spTree>
    <p:extLst>
      <p:ext uri="{BB962C8B-B14F-4D97-AF65-F5344CB8AC3E}">
        <p14:creationId xmlns:p14="http://schemas.microsoft.com/office/powerpoint/2010/main" val="1511765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a:t>
            </a:r>
            <a:r>
              <a:rPr lang="en-US" baseline="0" dirty="0"/>
              <a:t> modeling and extraction is a process to automatically extract </a:t>
            </a:r>
            <a:r>
              <a:rPr lang="en-US" sz="1200" dirty="0"/>
              <a:t>hidden semantic structure in a text body. Practically</a:t>
            </a:r>
            <a:r>
              <a:rPr lang="en-US" sz="1200" baseline="0" dirty="0"/>
              <a:t>,  in text mining, topics are </a:t>
            </a:r>
            <a:r>
              <a:rPr lang="en-US" sz="1200" dirty="0"/>
              <a:t>considered as recurring patterns of co-occurring words in a corpus. </a:t>
            </a:r>
            <a:r>
              <a:rPr lang="en-US" sz="1200" kern="1200" dirty="0">
                <a:solidFill>
                  <a:schemeClr val="tx1"/>
                </a:solidFill>
                <a:effectLst/>
                <a:latin typeface="+mn-lt"/>
                <a:ea typeface="+mn-ea"/>
                <a:cs typeface="+mn-cs"/>
              </a:rPr>
              <a:t>For example, "service" and "waiter" will appear more often in reviews about service, "taste" and "delicious" will appear in reviews about foods quality. A document typically consists of multiple topics in different proportions [6]. A restaurant review could be considered as 10% about the service and 90% about the food quality, if there are about 9 times more food words then service words.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One</a:t>
            </a:r>
            <a:r>
              <a:rPr lang="en-US" baseline="0" dirty="0"/>
              <a:t> way to extract the topic is to build generative model. </a:t>
            </a:r>
            <a:r>
              <a:rPr lang="en-US" sz="1200" dirty="0"/>
              <a:t>A model for randomly generating observable text given certain hidden parameter. For</a:t>
            </a:r>
            <a:r>
              <a:rPr lang="en-US" sz="1200" baseline="0" dirty="0"/>
              <a:t> example, the simplest one is the unigram model, assuming </a:t>
            </a:r>
            <a:r>
              <a:rPr lang="en-US" sz="1200" dirty="0"/>
              <a:t>that each document is formed by generating each word independently. Probability</a:t>
            </a:r>
            <a:r>
              <a:rPr lang="en-US" sz="1200" baseline="0" dirty="0"/>
              <a:t> of generating a sentence </a:t>
            </a:r>
            <a:r>
              <a:rPr lang="en-US" dirty="0">
                <a:solidFill>
                  <a:srgbClr val="0000CC"/>
                </a:solidFill>
              </a:rPr>
              <a:t>‘It was a great experience’</a:t>
            </a:r>
            <a:r>
              <a:rPr lang="en-US" baseline="0" dirty="0">
                <a:solidFill>
                  <a:srgbClr val="0000CC"/>
                </a:solidFill>
              </a:rPr>
              <a:t> can be calculated by multiplying the probability of each word evaluated based on the entire corpus.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Latent </a:t>
            </a:r>
            <a:r>
              <a:rPr lang="en-US" sz="1200" b="0" dirty="0" err="1"/>
              <a:t>Dirichlet</a:t>
            </a:r>
            <a:r>
              <a:rPr lang="en-US" sz="1200" b="0" dirty="0"/>
              <a:t> Allocation, that is the LDA model,</a:t>
            </a:r>
            <a:r>
              <a:rPr lang="en-US" sz="1200" b="0" baseline="0" dirty="0"/>
              <a:t> is a widely used generative model for topic extraction. It was introduced in 2003, </a:t>
            </a:r>
            <a:r>
              <a:rPr lang="en-US" sz="1200" b="0" dirty="0"/>
              <a:t>Assume one document could consist of multiple topics,</a:t>
            </a:r>
            <a:r>
              <a:rPr lang="en-US" sz="1200" b="0" baseline="0" dirty="0"/>
              <a:t> it employs a t</a:t>
            </a:r>
            <a:r>
              <a:rPr lang="en-US" sz="1200" b="0" dirty="0"/>
              <a:t>hree level Bayesian hierarchical model. One document can</a:t>
            </a:r>
            <a:r>
              <a:rPr lang="en-US" sz="1200" b="0" baseline="0" dirty="0"/>
              <a:t> have multiple topics. And each topic is essentially a word distribution. </a:t>
            </a:r>
            <a:endParaRPr lang="en-US"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1" baseline="0" dirty="0"/>
              <a:t>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process LDA to generate</a:t>
                </a:r>
                <a:r>
                  <a:rPr lang="en-US" baseline="0" dirty="0"/>
                  <a:t> a corpus is like this. First to initiate a fixed number of topics K, this is the major parameter for LDA . To generate a </a:t>
                </a:r>
                <a:r>
                  <a:rPr lang="en-US" sz="1200" dirty="0"/>
                  <a:t>word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a:rPr>
                          <m:t>𝑤</m:t>
                        </m:r>
                      </m:e>
                      <m:sub>
                        <m:r>
                          <a:rPr lang="en-US" sz="1200" b="0" i="1" smtClean="0">
                            <a:latin typeface="Cambria Math" panose="02040503050406030204" pitchFamily="18" charset="0"/>
                          </a:rPr>
                          <m:t>𝑗</m:t>
                        </m:r>
                        <m:r>
                          <a:rPr lang="en-US" sz="1200" i="1">
                            <a:latin typeface="Cambria Math"/>
                          </a:rPr>
                          <m:t>, </m:t>
                        </m:r>
                        <m:r>
                          <a:rPr lang="en-US" sz="1200" b="0" i="1" smtClean="0">
                            <a:latin typeface="Cambria Math" panose="02040503050406030204" pitchFamily="18" charset="0"/>
                          </a:rPr>
                          <m:t>𝑘</m:t>
                        </m:r>
                      </m:sub>
                    </m:sSub>
                  </m:oMath>
                </a14:m>
                <a:r>
                  <a:rPr lang="en-US" sz="1200" dirty="0"/>
                  <a:t> in document </a:t>
                </a:r>
                <a14:m>
                  <m:oMath xmlns:m="http://schemas.openxmlformats.org/officeDocument/2006/math">
                    <m:r>
                      <a:rPr lang="en-US" sz="1200" b="0" i="1" smtClean="0">
                        <a:latin typeface="Cambria Math" panose="02040503050406030204" pitchFamily="18" charset="0"/>
                      </a:rPr>
                      <m:t>𝑗</m:t>
                    </m:r>
                  </m:oMath>
                </a14:m>
                <a:r>
                  <a:rPr lang="en-US" sz="1200" dirty="0"/>
                  <a:t> , position </a:t>
                </a:r>
                <a14:m>
                  <m:oMath xmlns:m="http://schemas.openxmlformats.org/officeDocument/2006/math">
                    <m:r>
                      <a:rPr lang="en-US" sz="1200" b="0" i="1" smtClean="0">
                        <a:latin typeface="Cambria Math" panose="02040503050406030204" pitchFamily="18" charset="0"/>
                      </a:rPr>
                      <m:t>𝑘</m:t>
                    </m:r>
                  </m:oMath>
                </a14:m>
                <a:r>
                  <a:rPr lang="en-US" baseline="0" dirty="0"/>
                  <a:t>, firstly assume each word is generated by one topic, and then its topic follow a multinomial distribution with one draw. Its parameter theta j is topic probability in the document j.  </a:t>
                </a:r>
                <a:endParaRPr lang="en-US"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process LDA to generate</a:t>
                </a:r>
                <a:r>
                  <a:rPr lang="en-US" baseline="0" dirty="0"/>
                  <a:t> a corpus is like this. First to initiate a fixed number of topics K, this is the major parameter for LDA . To generate a </a:t>
                </a:r>
                <a:r>
                  <a:rPr lang="en-US" sz="1200" dirty="0"/>
                  <a:t>word </a:t>
                </a:r>
                <a:r>
                  <a:rPr lang="en-US" sz="1200" b="0" i="0">
                    <a:latin typeface="Cambria Math"/>
                  </a:rPr>
                  <a:t>𝑤</a:t>
                </a:r>
                <a:r>
                  <a:rPr lang="en-US" sz="1200" b="0" i="0">
                    <a:latin typeface="Cambria Math" panose="02040503050406030204" pitchFamily="18" charset="0"/>
                  </a:rPr>
                  <a:t>_(𝑗</a:t>
                </a:r>
                <a:r>
                  <a:rPr lang="en-US" sz="1200" i="0">
                    <a:latin typeface="Cambria Math"/>
                  </a:rPr>
                  <a:t>, </a:t>
                </a:r>
                <a:r>
                  <a:rPr lang="en-US" sz="1200" b="0" i="0">
                    <a:latin typeface="Cambria Math" panose="02040503050406030204" pitchFamily="18" charset="0"/>
                  </a:rPr>
                  <a:t>𝑘)</a:t>
                </a:r>
                <a:r>
                  <a:rPr lang="en-US" sz="1200" dirty="0"/>
                  <a:t> in document </a:t>
                </a:r>
                <a:r>
                  <a:rPr lang="en-US" sz="1200" b="0" i="0">
                    <a:latin typeface="Cambria Math" panose="02040503050406030204" pitchFamily="18" charset="0"/>
                  </a:rPr>
                  <a:t>𝑗</a:t>
                </a:r>
                <a:r>
                  <a:rPr lang="en-US" sz="1200" dirty="0"/>
                  <a:t> , position </a:t>
                </a:r>
                <a:r>
                  <a:rPr lang="en-US" sz="1200" b="0" i="0">
                    <a:latin typeface="Cambria Math" panose="02040503050406030204" pitchFamily="18" charset="0"/>
                  </a:rPr>
                  <a:t>𝑘</a:t>
                </a:r>
                <a:r>
                  <a:rPr lang="en-US" baseline="0" dirty="0"/>
                  <a:t>, firstly assume each word is generated by one topic, and then its topic follow a multinomial distribution with one draw. Its parameter theta j is topic probability in the document j.  </a:t>
                </a:r>
                <a:endParaRPr lang="en-US" dirty="0"/>
              </a:p>
            </p:txBody>
          </p:sp>
        </mc:Fallback>
      </mc:AlternateContent>
      <p:sp>
        <p:nvSpPr>
          <p:cNvPr id="4" name="Slide Number Placeholder 3"/>
          <p:cNvSpPr>
            <a:spLocks noGrp="1"/>
          </p:cNvSpPr>
          <p:nvPr>
            <p:ph type="sldNum" sz="quarter" idx="10"/>
          </p:nvPr>
        </p:nvSpPr>
        <p:spPr/>
        <p:txBody>
          <a:bodyPr/>
          <a:lstStyle/>
          <a:p>
            <a:fld id="{08FA020E-B5B7-4F69-A76A-98291E228208}" type="slidenum">
              <a:rPr lang="en-US" smtClean="0"/>
              <a:t>15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determining</a:t>
            </a:r>
            <a:r>
              <a:rPr lang="en-US" baseline="0" dirty="0"/>
              <a:t> a topic, for example, topic i, then word can be drawn from the word distribution of topic i, which is a multinomial distribution with one draw, the parameter of which is the word probability in topic i.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follow</a:t>
            </a:r>
            <a:r>
              <a:rPr lang="en-US" baseline="0" dirty="0"/>
              <a:t> the same assumption we mentioned before, assume all the words are generated independently, then the total probability </a:t>
            </a:r>
            <a:r>
              <a:rPr lang="en-US" sz="1200" dirty="0"/>
              <a:t>to generate all the words in all documents in a text corpus is like</a:t>
            </a:r>
            <a:r>
              <a:rPr lang="en-US" sz="1200" baseline="0" dirty="0"/>
              <a:t> this equation. We see this part of equation is for the word level, and then document level, in the end is the topic level. We can see this equation is based on two parameters, vector alpha and </a:t>
            </a:r>
            <a:r>
              <a:rPr lang="en-US" sz="1200" baseline="0" dirty="0" err="1"/>
              <a:t>metrix</a:t>
            </a:r>
            <a:r>
              <a:rPr lang="en-US" sz="1200" baseline="0" dirty="0"/>
              <a:t> beta, they can be estimated using the expectation maximization method.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we get the alpha</a:t>
                </a:r>
                <a:r>
                  <a:rPr lang="en-US" baseline="0" dirty="0"/>
                  <a:t> and beta, we can further estimate the </a:t>
                </a:r>
                <a:r>
                  <a:rPr lang="en-US" sz="1200" dirty="0"/>
                  <a:t>Word probabilities </a:t>
                </a:r>
                <a14:m>
                  <m:oMath xmlns:m="http://schemas.openxmlformats.org/officeDocument/2006/math">
                    <m:r>
                      <a:rPr lang="en-US" sz="1200" b="1" i="1">
                        <a:latin typeface="Cambria Math"/>
                      </a:rPr>
                      <m:t>𝒑</m:t>
                    </m:r>
                    <m:r>
                      <a:rPr lang="en-US" sz="1200" b="1" i="1">
                        <a:latin typeface="Cambria Math"/>
                      </a:rPr>
                      <m:t> </m:t>
                    </m:r>
                  </m:oMath>
                </a14:m>
                <a:r>
                  <a:rPr lang="en-US" sz="1200" dirty="0"/>
                  <a:t>over entire dictionary for each topic, for</a:t>
                </a:r>
                <a:r>
                  <a:rPr lang="en-US" sz="1200" baseline="0" dirty="0"/>
                  <a:t> example, here we have a corpus containing 19175 distinct words, one of the topics extracted contains 384 words with non-zero probabilities. It is a pretty long vector, so usually only the first 10 probable words will be displayed, in this case, they accounts for 26% of total frequency. And also for each document, the proportion of each topic can be derived. </a:t>
                </a:r>
                <a:endParaRPr lang="en-US" sz="1200" b="1" dirty="0"/>
              </a:p>
              <a:p>
                <a:endParaRPr lang="en-US"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we get the alpha</a:t>
                </a:r>
                <a:r>
                  <a:rPr lang="en-US" baseline="0" dirty="0"/>
                  <a:t> and beta, we can further estimate the </a:t>
                </a:r>
                <a:r>
                  <a:rPr lang="en-US" sz="1200" dirty="0"/>
                  <a:t>Word probabilities </a:t>
                </a:r>
                <a:r>
                  <a:rPr lang="en-US" sz="1200" b="1" i="0">
                    <a:latin typeface="Cambria Math"/>
                  </a:rPr>
                  <a:t>𝒑 </a:t>
                </a:r>
                <a:r>
                  <a:rPr lang="en-US" sz="1200" dirty="0"/>
                  <a:t>over entire dictionary for each topic, for</a:t>
                </a:r>
                <a:r>
                  <a:rPr lang="en-US" sz="1200" baseline="0" dirty="0"/>
                  <a:t> example, here we have a corpus containing 19175 distinct words, one of the topics extracted contains 384 words with non-zero probabilities. It is a pretty long vector, so usually only the first 10 probable words will be displayed, in this case, they accounts for 26% of total frequency. And also for each document, the proportion of each topic can be derived. </a:t>
                </a:r>
                <a:endParaRPr lang="en-US" sz="1200" b="1" dirty="0"/>
              </a:p>
              <a:p>
                <a:endParaRPr lang="en-US" dirty="0"/>
              </a:p>
            </p:txBody>
          </p:sp>
        </mc:Fallback>
      </mc:AlternateContent>
      <p:sp>
        <p:nvSpPr>
          <p:cNvPr id="4" name="Slide Number Placeholder 3"/>
          <p:cNvSpPr>
            <a:spLocks noGrp="1"/>
          </p:cNvSpPr>
          <p:nvPr>
            <p:ph type="sldNum" sz="quarter" idx="10"/>
          </p:nvPr>
        </p:nvSpPr>
        <p:spPr/>
        <p:txBody>
          <a:bodyPr/>
          <a:lstStyle/>
          <a:p>
            <a:fld id="{08FA020E-B5B7-4F69-A76A-98291E228208}" type="slidenum">
              <a:rPr lang="en-US" smtClean="0"/>
              <a:t>19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me introduce myself a little bit. I received my PhD degree in Materials Science and Engineering in 2011. My PhD study involves data-driven design of materials and experimental validation, that is when I become interested in the statistics. Currently I am working with Capital One Home Loan department in the Dallas area. Right now I am a principal data analyst to support loan origination, customer experience and compliance. In my daily work I dealt with a lot of structured data from the database. On the same time we also have a lot of unstructured data, like customer views and loan processing notes. How to utilize these data efficiently, that is the reason I am interested in text mining and want to do further study in this area.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topic modeling focus on the meaning of text, sentiment analysis try to measure the reviewers’ sentimental polarity and intensity. The most obvious indictors in the text are the positive and negative words. Such as ….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can find</a:t>
            </a:r>
            <a:r>
              <a:rPr lang="en-US" baseline="0" dirty="0"/>
              <a:t> lots of review website on the internet. For example, the Yelp review for restaurant and foods, trip advisor for attractions and hotels, IMDB for the movie and TV drama, and almost all the online shopping site allow previous customers to leave reviews. Compared to traditional review magazine, the online customer review </a:t>
            </a:r>
            <a:r>
              <a:rPr lang="en-US" sz="1200" dirty="0">
                <a:latin typeface="+mn-lt"/>
              </a:rPr>
              <a:t>provide much larger review coverage and convenient access for potential customers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 the</a:t>
            </a:r>
            <a:r>
              <a:rPr lang="en-US" baseline="0" dirty="0"/>
              <a:t> other hand, </a:t>
            </a:r>
            <a:r>
              <a:rPr lang="en-US" sz="1200" dirty="0"/>
              <a:t>Online customer reviews have tremendous impacts on the customer</a:t>
            </a:r>
            <a:r>
              <a:rPr lang="en-US" sz="1200" baseline="0" dirty="0"/>
              <a:t> behavior and then the</a:t>
            </a:r>
            <a:r>
              <a:rPr lang="en-US" sz="1200" dirty="0"/>
              <a:t> reputation and revenue of products and local businesses. According to a recent</a:t>
            </a:r>
            <a:r>
              <a:rPr lang="en-US" sz="1200" baseline="0" dirty="0"/>
              <a:t> survey, 38% of Yelp user frequently made purchase after their Yelp visit. </a:t>
            </a:r>
            <a:r>
              <a:rPr lang="en-US" sz="1200" dirty="0"/>
              <a:t>San Francisco metropolitan area,   a Yelp rating increase from </a:t>
            </a:r>
            <a:r>
              <a:rPr lang="en-US" sz="1200" b="1" dirty="0">
                <a:solidFill>
                  <a:srgbClr val="FF0000"/>
                </a:solidFill>
              </a:rPr>
              <a:t>3.5 to 4 </a:t>
            </a:r>
            <a:r>
              <a:rPr lang="en-US" sz="1200" dirty="0"/>
              <a:t>can cause restaurants to sell out table reservations </a:t>
            </a:r>
            <a:r>
              <a:rPr lang="en-US" sz="1200" b="1" dirty="0">
                <a:solidFill>
                  <a:srgbClr val="FF0000"/>
                </a:solidFill>
              </a:rPr>
              <a:t>19%</a:t>
            </a:r>
            <a:r>
              <a:rPr lang="en-US" sz="1200" dirty="0"/>
              <a:t> more frequently; Another study in the Seattle area found that  a one-star increase in Yelp rating leads to a </a:t>
            </a:r>
            <a:r>
              <a:rPr lang="en-US" sz="1200" b="1" dirty="0">
                <a:solidFill>
                  <a:srgbClr val="FF0000"/>
                </a:solidFill>
              </a:rPr>
              <a:t>5 to 9 percent increase </a:t>
            </a:r>
            <a:r>
              <a:rPr lang="en-US" sz="1200" dirty="0"/>
              <a:t>in revenue for non-chain  restaurants  and an increasing Yelp coverage to the local market actually can cause a market share decline for the chain restaurants;</a:t>
            </a:r>
            <a:endParaRPr lang="en-US" sz="1200" baseline="0" dirty="0"/>
          </a:p>
          <a:p>
            <a:r>
              <a:rPr lang="en-US" sz="1200" baseline="0" dirty="0"/>
              <a:t>Therefore how to analyze the customer reviews and make corresponding improvement is very important to a customer centric business. </a:t>
            </a:r>
            <a:r>
              <a:rPr lang="en-US" sz="1200" kern="1200" dirty="0">
                <a:solidFill>
                  <a:schemeClr val="tx1"/>
                </a:solidFill>
                <a:effectLst/>
                <a:latin typeface="+mn-lt"/>
                <a:ea typeface="+mn-ea"/>
                <a:cs typeface="+mn-cs"/>
              </a:rPr>
              <a:t>However, the traditional human review evaluation process is labor intensive and time-consuming</a:t>
            </a:r>
            <a:r>
              <a:rPr lang="en-US" sz="1200" kern="1200" baseline="0" dirty="0">
                <a:solidFill>
                  <a:schemeClr val="tx1"/>
                </a:solidFill>
                <a:effectLst/>
                <a:latin typeface="+mn-lt"/>
                <a:ea typeface="+mn-ea"/>
                <a:cs typeface="+mn-cs"/>
              </a:rPr>
              <a:t> when the reviews volume is huge and updates frequently. That is the reason we want to use text mining technology to automatically analyze reviews (4.30mins)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subjects of language processing and text mining are different levels of texts. The basic level is character, punctuation and words, which form a written representation of thoughts, a document. A document could consist of sentences, paragraphs and chapters. In the current study, one customer’s review is one document, which could have multiple sentences or paragraphs. The term corpus or text corpus is used to describe a large collection of documents [3], which could be a collection of reviews for a particular restaurant or reviews of many restaurants across US. The collection of unique words in a corpus forms a dictionary. </a:t>
            </a:r>
          </a:p>
        </p:txBody>
      </p:sp>
      <p:sp>
        <p:nvSpPr>
          <p:cNvPr id="4" name="Slide Number Placeholder 3"/>
          <p:cNvSpPr>
            <a:spLocks noGrp="1"/>
          </p:cNvSpPr>
          <p:nvPr>
            <p:ph type="sldNum" sz="quarter" idx="10"/>
          </p:nvPr>
        </p:nvSpPr>
        <p:spPr/>
        <p:txBody>
          <a:bodyPr/>
          <a:lstStyle/>
          <a:p>
            <a:fld id="{08FA020E-B5B7-4F69-A76A-98291E228208}" type="slidenum">
              <a:rPr lang="en-US" smtClean="0"/>
              <a:t>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In text</a:t>
            </a:r>
            <a:r>
              <a:rPr lang="en-US" baseline="0" dirty="0"/>
              <a:t> mining, the text is represented as a bag of words. For example, this two sentences of reviews can be break down and reorganized into literally a bag of words, more specifically a vector with distinct words and punctuation with their frequencies. </a:t>
            </a:r>
            <a:r>
              <a:rPr lang="en-US" sz="1200" dirty="0"/>
              <a:t>The syntax of the sentence is intentionally ignored for simplicity and efficiency.  The order of words can be changed without impacting the outcome of vector representation. The vector</a:t>
            </a:r>
            <a:r>
              <a:rPr lang="en-US" sz="1200" baseline="0" dirty="0"/>
              <a:t> appear here only consider single word or punctuation, so it is also called unigram vector. </a:t>
            </a:r>
            <a:endParaRPr lang="en-US" sz="1200" dirty="0"/>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9</a:t>
            </a:fld>
            <a:endParaRPr lang="en-US"/>
          </a:p>
        </p:txBody>
      </p:sp>
    </p:spTree>
    <p:extLst>
      <p:ext uri="{BB962C8B-B14F-4D97-AF65-F5344CB8AC3E}">
        <p14:creationId xmlns:p14="http://schemas.microsoft.com/office/powerpoint/2010/main" val="39196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406F0E-9E30-4802-A5D3-03AF98DB94DA}"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77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0B3FF-7B89-4AF9-9365-B9A25E31694F}"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32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092529-FD87-4D37-BFB0-874800F6569C}"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85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5AE45-EA29-4CEC-83CB-BEB1C302F228}"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90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BB95C-379A-4502-8D1D-835F05CFF28D}"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5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0F67D-3FDA-41E2-9F6F-DA62695D3E09}"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530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233DBD-B1F0-4DB0-A1F5-E8837EDA4073}" type="datetime1">
              <a:rPr lang="en-US" smtClean="0"/>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54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843C0-0C9C-48AA-A18D-101D9FC4D10A}" type="datetime1">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5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5BC3-AA06-429F-AED6-8BD6F7B7B1CF}" type="datetime1">
              <a:rPr lang="en-US" smtClean="0"/>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348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FAB0D-3EB4-4528-823A-34C6F327B1D5}"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42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4C658-E00B-4672-AB80-C21F973FB1A8}"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81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45AF7-34A3-45E5-AE4B-878BBB091DAF}" type="datetime1">
              <a:rPr lang="en-US" smtClean="0"/>
              <a:t>4/11/2017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646921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0.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3.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20.png"/><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wiideman.com/blog/local-seo/study-how-important-are-yelp-reviews-reall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002.Learning\003.Python_Project\CC\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49912"/>
            <a:ext cx="9144000" cy="6461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p:txBody>
          <a:bodyPr>
            <a:noAutofit/>
          </a:bodyPr>
          <a:lstStyle/>
          <a:p>
            <a:r>
              <a:rPr lang="en-US" sz="3600" b="1" dirty="0"/>
              <a:t>Text Mining Analysis on Yelp Restaurant Reviews and Rating Prediction</a:t>
            </a:r>
            <a:br>
              <a:rPr lang="en-US" sz="3600" dirty="0"/>
            </a:br>
            <a:endParaRPr lang="en-US" sz="3600" dirty="0"/>
          </a:p>
        </p:txBody>
      </p:sp>
      <p:sp>
        <p:nvSpPr>
          <p:cNvPr id="7" name="Subtitle 6"/>
          <p:cNvSpPr>
            <a:spLocks noGrp="1"/>
          </p:cNvSpPr>
          <p:nvPr>
            <p:ph type="subTitle" idx="1"/>
          </p:nvPr>
        </p:nvSpPr>
        <p:spPr/>
        <p:txBody>
          <a:bodyPr>
            <a:normAutofit/>
          </a:bodyPr>
          <a:lstStyle/>
          <a:p>
            <a:r>
              <a:rPr lang="en-US" sz="2400" dirty="0">
                <a:solidFill>
                  <a:schemeClr val="tx1"/>
                </a:solidFill>
              </a:rPr>
              <a:t>Wei Hu</a:t>
            </a:r>
          </a:p>
          <a:p>
            <a:r>
              <a:rPr lang="en-US" sz="2400" dirty="0">
                <a:solidFill>
                  <a:schemeClr val="tx1"/>
                </a:solidFill>
              </a:rPr>
              <a:t>Major Professor: M.Q. Meeker</a:t>
            </a:r>
          </a:p>
          <a:p>
            <a:r>
              <a:rPr lang="en-US" sz="2400" dirty="0">
                <a:solidFill>
                  <a:schemeClr val="tx1"/>
                </a:solidFill>
              </a:rPr>
              <a:t>04-12-2017</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1"/>
                </a:solidFill>
              </a:rPr>
              <a:pPr/>
              <a:t>1</a:t>
            </a:fld>
            <a:endParaRPr lang="en-US" dirty="0">
              <a:solidFill>
                <a:schemeClr val="bg1"/>
              </a:solidFill>
            </a:endParaRPr>
          </a:p>
        </p:txBody>
      </p:sp>
      <p:sp>
        <p:nvSpPr>
          <p:cNvPr id="8" name="TextBox 7"/>
          <p:cNvSpPr txBox="1"/>
          <p:nvPr/>
        </p:nvSpPr>
        <p:spPr>
          <a:xfrm>
            <a:off x="152400" y="152400"/>
            <a:ext cx="2345963" cy="369332"/>
          </a:xfrm>
          <a:prstGeom prst="rect">
            <a:avLst/>
          </a:prstGeom>
          <a:noFill/>
          <a:ln w="15875">
            <a:solidFill>
              <a:srgbClr val="C8102E"/>
            </a:solidFill>
          </a:ln>
        </p:spPr>
        <p:txBody>
          <a:bodyPr wrap="none" rtlCol="0">
            <a:spAutoFit/>
          </a:bodyPr>
          <a:lstStyle/>
          <a:p>
            <a:r>
              <a:rPr lang="en-US" dirty="0">
                <a:solidFill>
                  <a:srgbClr val="CC0000"/>
                </a:solidFill>
              </a:rPr>
              <a:t>Master Final Oral Exam</a:t>
            </a:r>
          </a:p>
        </p:txBody>
      </p:sp>
    </p:spTree>
    <p:extLst>
      <p:ext uri="{BB962C8B-B14F-4D97-AF65-F5344CB8AC3E}">
        <p14:creationId xmlns:p14="http://schemas.microsoft.com/office/powerpoint/2010/main" val="12195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307975" y="141646"/>
            <a:ext cx="8229600" cy="792162"/>
          </a:xfrm>
        </p:spPr>
        <p:txBody>
          <a:bodyPr>
            <a:noAutofit/>
          </a:bodyPr>
          <a:lstStyle/>
          <a:p>
            <a:pPr algn="l"/>
            <a:r>
              <a:rPr lang="en-US" sz="2400" dirty="0"/>
              <a:t>Text Representation: Unigram, Bigram and Trigram</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962433434"/>
              </p:ext>
            </p:extLst>
          </p:nvPr>
        </p:nvGraphicFramePr>
        <p:xfrm>
          <a:off x="1386277" y="1318031"/>
          <a:ext cx="1409700" cy="3429000"/>
        </p:xfrm>
        <a:graphic>
          <a:graphicData uri="http://schemas.openxmlformats.org/drawingml/2006/table">
            <a:tbl>
              <a:tblPr/>
              <a:tblGrid>
                <a:gridCol w="7366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12" name="TextBox 11"/>
          <p:cNvSpPr txBox="1"/>
          <p:nvPr/>
        </p:nvSpPr>
        <p:spPr>
          <a:xfrm>
            <a:off x="1646507" y="925695"/>
            <a:ext cx="986232" cy="369332"/>
          </a:xfrm>
          <a:prstGeom prst="rect">
            <a:avLst/>
          </a:prstGeom>
          <a:noFill/>
        </p:spPr>
        <p:txBody>
          <a:bodyPr wrap="none" rtlCol="0">
            <a:spAutoFit/>
          </a:bodyPr>
          <a:lstStyle/>
          <a:p>
            <a:r>
              <a:rPr lang="en-US" dirty="0">
                <a:solidFill>
                  <a:schemeClr val="tx2"/>
                </a:solidFill>
              </a:rPr>
              <a:t>Unigram</a:t>
            </a:r>
          </a:p>
        </p:txBody>
      </p:sp>
      <p:sp>
        <p:nvSpPr>
          <p:cNvPr id="14" name="TextBox 13"/>
          <p:cNvSpPr txBox="1"/>
          <p:nvPr/>
        </p:nvSpPr>
        <p:spPr>
          <a:xfrm>
            <a:off x="3262548" y="925695"/>
            <a:ext cx="841962" cy="369332"/>
          </a:xfrm>
          <a:prstGeom prst="rect">
            <a:avLst/>
          </a:prstGeom>
          <a:noFill/>
        </p:spPr>
        <p:txBody>
          <a:bodyPr wrap="none" rtlCol="0">
            <a:spAutoFit/>
          </a:bodyPr>
          <a:lstStyle/>
          <a:p>
            <a:r>
              <a:rPr lang="en-US" dirty="0">
                <a:solidFill>
                  <a:schemeClr val="tx2"/>
                </a:solidFill>
              </a:rPr>
              <a:t>Bigram</a:t>
            </a:r>
          </a:p>
        </p:txBody>
      </p:sp>
      <p:graphicFrame>
        <p:nvGraphicFramePr>
          <p:cNvPr id="15" name="Table 14"/>
          <p:cNvGraphicFramePr>
            <a:graphicFrameLocks noGrp="1"/>
          </p:cNvGraphicFramePr>
          <p:nvPr>
            <p:extLst>
              <p:ext uri="{D42A27DB-BD31-4B8C-83A1-F6EECF244321}">
                <p14:modId xmlns:p14="http://schemas.microsoft.com/office/powerpoint/2010/main" val="3200859246"/>
              </p:ext>
            </p:extLst>
          </p:nvPr>
        </p:nvGraphicFramePr>
        <p:xfrm>
          <a:off x="3048000" y="1295027"/>
          <a:ext cx="1770538" cy="4381500"/>
        </p:xfrm>
        <a:graphic>
          <a:graphicData uri="http://schemas.openxmlformats.org/drawingml/2006/table">
            <a:tbl>
              <a:tblPr/>
              <a:tblGrid>
                <a:gridCol w="1022825">
                  <a:extLst>
                    <a:ext uri="{9D8B030D-6E8A-4147-A177-3AD203B41FA5}">
                      <a16:colId xmlns:a16="http://schemas.microsoft.com/office/drawing/2014/main" val="20000"/>
                    </a:ext>
                  </a:extLst>
                </a:gridCol>
                <a:gridCol w="747713">
                  <a:extLst>
                    <a:ext uri="{9D8B030D-6E8A-4147-A177-3AD203B41FA5}">
                      <a16:colId xmlns:a16="http://schemas.microsoft.com/office/drawing/2014/main" val="20001"/>
                    </a:ext>
                  </a:extLst>
                </a:gridCol>
              </a:tblGrid>
              <a:tr h="190500">
                <a:tc>
                  <a:txBody>
                    <a:bodyPr/>
                    <a:lstStyle/>
                    <a:p>
                      <a:pPr algn="ctr" fontAlgn="b"/>
                      <a:r>
                        <a:rPr lang="en-US" sz="1100" b="1" i="0" u="none" strike="noStrike" dirty="0">
                          <a:solidFill>
                            <a:srgbClr val="000000"/>
                          </a:solidFill>
                          <a:effectLst/>
                          <a:latin typeface="+mj-lt"/>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j-lt"/>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ctr"/>
                      <a:r>
                        <a:rPr lang="en-US" sz="1100" b="0" i="0" u="none" strike="noStrike">
                          <a:solidFill>
                            <a:srgbClr val="000000"/>
                          </a:solidFill>
                          <a:effectLst/>
                          <a:latin typeface="+mj-lt"/>
                        </a:rPr>
                        <a:t>,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en-US" sz="1100" b="0" i="0" u="none" strike="noStrike">
                          <a:solidFill>
                            <a:srgbClr val="000000"/>
                          </a:solidFill>
                          <a:effectLst/>
                          <a:latin typeface="+mj-lt"/>
                        </a:rPr>
                        <a:t>.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ctr"/>
                      <a:r>
                        <a:rPr lang="en-US" sz="1100" b="0" i="0" u="none" strike="noStrike">
                          <a:solidFill>
                            <a:srgbClr val="000000"/>
                          </a:solidFill>
                          <a:effectLst/>
                          <a:latin typeface="+mj-lt"/>
                        </a:rPr>
                        <a:t>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ctr"/>
                      <a:r>
                        <a:rPr lang="en-US" sz="1100" b="0" i="0" u="none" strike="noStrike">
                          <a:solidFill>
                            <a:srgbClr val="000000"/>
                          </a:solidFill>
                          <a:effectLst/>
                          <a:latin typeface="+mj-lt"/>
                        </a:rPr>
                        <a:t>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ctr"/>
                      <a:r>
                        <a:rPr lang="en-US" sz="1100" b="0" i="0" u="none" strike="noStrike">
                          <a:solidFill>
                            <a:srgbClr val="000000"/>
                          </a:solidFill>
                          <a:effectLst/>
                          <a:latin typeface="+mj-lt"/>
                        </a:rPr>
                        <a:t>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ctr"/>
                      <a:r>
                        <a:rPr lang="en-US" sz="1100" b="0" i="0" u="none" strike="noStrike">
                          <a:solidFill>
                            <a:srgbClr val="000000"/>
                          </a:solidFill>
                          <a:effectLst/>
                          <a:latin typeface="+mj-lt"/>
                        </a:rPr>
                        <a:t>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ctr"/>
                      <a:r>
                        <a:rPr lang="en-US" sz="1100" b="0" i="0" u="none" strike="noStrike">
                          <a:solidFill>
                            <a:srgbClr val="000000"/>
                          </a:solidFill>
                          <a:effectLst/>
                          <a:latin typeface="+mj-lt"/>
                        </a:rPr>
                        <a:t>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ctr"/>
                      <a:r>
                        <a:rPr lang="en-US" sz="1100" b="0" i="0" u="none" strike="noStrike">
                          <a:solidFill>
                            <a:srgbClr val="000000"/>
                          </a:solidFill>
                          <a:effectLst/>
                          <a:latin typeface="+mj-lt"/>
                        </a:rPr>
                        <a:t>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ctr"/>
                      <a:r>
                        <a:rPr lang="en-US" sz="1100" b="0" i="0" u="none" strike="noStrike">
                          <a:solidFill>
                            <a:srgbClr val="000000"/>
                          </a:solidFill>
                          <a:effectLst/>
                          <a:latin typeface="+mj-lt"/>
                        </a:rPr>
                        <a:t>first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ctr"/>
                      <a:r>
                        <a:rPr lang="en-US" sz="1100" b="0" i="0" u="none" strike="noStrike" dirty="0">
                          <a:solidFill>
                            <a:srgbClr val="000000"/>
                          </a:solidFill>
                          <a:effectLst/>
                          <a:latin typeface="+mj-lt"/>
                        </a:rPr>
                        <a:t>food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ctr" fontAlgn="ctr"/>
                      <a:r>
                        <a:rPr lang="en-US" sz="1100" b="1" i="0" u="none" strike="noStrike" dirty="0">
                          <a:solidFill>
                            <a:srgbClr val="FF0000"/>
                          </a:solidFill>
                          <a:effectLst/>
                          <a:latin typeface="+mj-lt"/>
                        </a:rPr>
                        <a:t>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ctr" fontAlgn="ctr"/>
                      <a:r>
                        <a:rPr lang="en-US" sz="1100" b="0" i="0" u="none" strike="noStrike" dirty="0">
                          <a:solidFill>
                            <a:srgbClr val="000000"/>
                          </a:solidFill>
                          <a:effectLst/>
                          <a:latin typeface="+mj-lt"/>
                        </a:rPr>
                        <a:t>was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ctr" fontAlgn="ctr"/>
                      <a:r>
                        <a:rPr lang="en-US" sz="1100" b="0" i="0" u="none" strike="noStrike" dirty="0">
                          <a:solidFill>
                            <a:srgbClr val="000000"/>
                          </a:solidFill>
                          <a:effectLst/>
                          <a:latin typeface="+mj-lt"/>
                        </a:rPr>
                        <a:t>was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ctr" fontAlgn="ctr"/>
                      <a:r>
                        <a:rPr lang="en-US" sz="1100" b="0" i="0" u="none" strike="noStrike">
                          <a:solidFill>
                            <a:srgbClr val="000000"/>
                          </a:solidFill>
                          <a:effectLst/>
                          <a:latin typeface="+mj-lt"/>
                        </a:rPr>
                        <a:t>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ctr" fontAlgn="ctr"/>
                      <a:r>
                        <a:rPr lang="en-US" sz="1100" b="0" i="0" u="none" strike="noStrike" dirty="0">
                          <a:solidFill>
                            <a:srgbClr val="000000"/>
                          </a:solidFill>
                          <a:effectLst/>
                          <a:latin typeface="+mj-lt"/>
                        </a:rPr>
                        <a:t>service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ctr" fontAlgn="ctr"/>
                      <a:r>
                        <a:rPr lang="en-US" sz="1100" b="0" i="0" u="none" strike="noStrike">
                          <a:solidFill>
                            <a:srgbClr val="000000"/>
                          </a:solidFill>
                          <a:effectLst/>
                          <a:latin typeface="+mj-lt"/>
                        </a:rPr>
                        <a:t>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ctr" fontAlgn="ctr"/>
                      <a:r>
                        <a:rPr lang="en-US" sz="1100" b="0" i="0" u="none" strike="noStrike">
                          <a:solidFill>
                            <a:srgbClr val="000000"/>
                          </a:solidFill>
                          <a:effectLst/>
                          <a:latin typeface="+mj-lt"/>
                        </a:rPr>
                        <a:t>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ctr"/>
                      <a:r>
                        <a:rPr lang="en-US" sz="1100" b="0" i="0" u="none" strike="noStrike">
                          <a:solidFill>
                            <a:srgbClr val="000000"/>
                          </a:solidFill>
                          <a:effectLst/>
                          <a:latin typeface="+mj-lt"/>
                        </a:rPr>
                        <a:t>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0500">
                <a:tc>
                  <a:txBody>
                    <a:bodyPr/>
                    <a:lstStyle/>
                    <a:p>
                      <a:pPr algn="ctr" fontAlgn="ctr"/>
                      <a:r>
                        <a:rPr lang="en-US" sz="1100" b="0" i="0" u="none" strike="noStrike">
                          <a:solidFill>
                            <a:srgbClr val="000000"/>
                          </a:solidFill>
                          <a:effectLst/>
                          <a:latin typeface="+mj-lt"/>
                        </a:rPr>
                        <a:t>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0500">
                <a:tc>
                  <a:txBody>
                    <a:bodyPr/>
                    <a:lstStyle/>
                    <a:p>
                      <a:pPr algn="ctr" fontAlgn="ctr"/>
                      <a:r>
                        <a:rPr lang="en-US" sz="1100" b="0" i="0" u="none" strike="noStrike">
                          <a:solidFill>
                            <a:srgbClr val="000000"/>
                          </a:solidFill>
                          <a:effectLst/>
                          <a:latin typeface="+mj-lt"/>
                        </a:rPr>
                        <a:t>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0500">
                <a:tc>
                  <a:txBody>
                    <a:bodyPr/>
                    <a:lstStyle/>
                    <a:p>
                      <a:pPr algn="ctr" fontAlgn="ctr"/>
                      <a:r>
                        <a:rPr lang="en-US" sz="1100" b="0" i="0" u="none" strike="noStrike">
                          <a:solidFill>
                            <a:srgbClr val="000000"/>
                          </a:solidFill>
                          <a:effectLst/>
                          <a:latin typeface="+mj-lt"/>
                        </a:rPr>
                        <a:t>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0500">
                <a:tc>
                  <a:txBody>
                    <a:bodyPr/>
                    <a:lstStyle/>
                    <a:p>
                      <a:pPr algn="ctr" fontAlgn="ctr"/>
                      <a:r>
                        <a:rPr lang="en-US" sz="1100" b="0" i="0" u="none" strike="noStrike">
                          <a:solidFill>
                            <a:srgbClr val="000000"/>
                          </a:solidFill>
                          <a:effectLst/>
                          <a:latin typeface="+mj-lt"/>
                        </a:rPr>
                        <a:t>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23947951"/>
              </p:ext>
            </p:extLst>
          </p:nvPr>
        </p:nvGraphicFramePr>
        <p:xfrm>
          <a:off x="5105400" y="1295027"/>
          <a:ext cx="2188234" cy="4191000"/>
        </p:xfrm>
        <a:graphic>
          <a:graphicData uri="http://schemas.openxmlformats.org/drawingml/2006/table">
            <a:tbl>
              <a:tblPr/>
              <a:tblGrid>
                <a:gridCol w="1485900">
                  <a:extLst>
                    <a:ext uri="{9D8B030D-6E8A-4147-A177-3AD203B41FA5}">
                      <a16:colId xmlns:a16="http://schemas.microsoft.com/office/drawing/2014/main" val="20000"/>
                    </a:ext>
                  </a:extLst>
                </a:gridCol>
                <a:gridCol w="702334">
                  <a:extLst>
                    <a:ext uri="{9D8B030D-6E8A-4147-A177-3AD203B41FA5}">
                      <a16:colId xmlns:a16="http://schemas.microsoft.com/office/drawing/2014/main" val="20001"/>
                    </a:ext>
                  </a:extLst>
                </a:gridCol>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ctr"/>
                      <a:r>
                        <a:rPr lang="en-US" sz="1100" b="0" i="0" u="none" strike="noStrike">
                          <a:solidFill>
                            <a:srgbClr val="000000"/>
                          </a:solidFill>
                          <a:effectLst/>
                          <a:latin typeface="Calibri"/>
                        </a:rPr>
                        <a:t>, 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en-US" sz="1100" b="0" i="0" u="none" strike="noStrike">
                          <a:solidFill>
                            <a:srgbClr val="000000"/>
                          </a:solidFill>
                          <a:effectLst/>
                          <a:latin typeface="Calibri"/>
                        </a:rPr>
                        <a:t>. 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ctr"/>
                      <a:r>
                        <a:rPr lang="en-US" sz="1100" b="0" i="0" u="none" strike="noStrike" dirty="0">
                          <a:solidFill>
                            <a:srgbClr val="000000"/>
                          </a:solidFill>
                          <a:effectLst/>
                          <a:latin typeface="Calibri"/>
                        </a:rPr>
                        <a:t>a 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ctr"/>
                      <a:r>
                        <a:rPr lang="en-US" sz="1100" b="0" i="0" u="none" strike="noStrike" dirty="0">
                          <a:solidFill>
                            <a:srgbClr val="000000"/>
                          </a:solidFill>
                          <a:effectLst/>
                          <a:latin typeface="Calibri"/>
                        </a:rPr>
                        <a:t>and 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ctr"/>
                      <a:r>
                        <a:rPr lang="en-US" sz="1100" b="0" i="0" u="none" strike="noStrike">
                          <a:solidFill>
                            <a:srgbClr val="000000"/>
                          </a:solidFill>
                          <a:effectLst/>
                          <a:latin typeface="Calibri"/>
                        </a:rPr>
                        <a:t>and 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ctr"/>
                      <a:r>
                        <a:rPr lang="en-US" sz="1100" b="0" i="0" u="none" strike="noStrike">
                          <a:solidFill>
                            <a:srgbClr val="000000"/>
                          </a:solidFill>
                          <a:effectLst/>
                          <a:latin typeface="Calibri"/>
                        </a:rPr>
                        <a:t>eating 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ctr"/>
                      <a:r>
                        <a:rPr lang="en-US" sz="1100" b="0" i="0" u="none" strike="noStrike">
                          <a:solidFill>
                            <a:srgbClr val="000000"/>
                          </a:solidFill>
                          <a:effectLst/>
                          <a:latin typeface="Calibri"/>
                        </a:rPr>
                        <a:t>experience .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ctr"/>
                      <a:r>
                        <a:rPr lang="en-US" sz="1100" b="0" i="0" u="none" strike="noStrike" dirty="0">
                          <a:solidFill>
                            <a:srgbClr val="000000"/>
                          </a:solidFill>
                          <a:effectLst/>
                          <a:latin typeface="Calibri"/>
                        </a:rPr>
                        <a:t>first 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ctr"/>
                      <a:r>
                        <a:rPr lang="en-US" sz="1100" b="0" i="0" u="none" strike="noStrike" dirty="0">
                          <a:solidFill>
                            <a:srgbClr val="000000"/>
                          </a:solidFill>
                          <a:effectLst/>
                          <a:latin typeface="Calibri"/>
                        </a:rPr>
                        <a:t>food was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ctr"/>
                      <a:r>
                        <a:rPr lang="en-US" sz="1100" b="0" i="0" u="none" strike="noStrike">
                          <a:solidFill>
                            <a:srgbClr val="000000"/>
                          </a:solidFill>
                          <a:effectLst/>
                          <a:latin typeface="Calibri"/>
                        </a:rPr>
                        <a:t>great 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ctr" fontAlgn="ctr"/>
                      <a:r>
                        <a:rPr lang="en-US" sz="1100" b="0" i="0" u="none" strike="noStrike" dirty="0">
                          <a:solidFill>
                            <a:srgbClr val="000000"/>
                          </a:solidFill>
                          <a:effectLst/>
                          <a:latin typeface="Calibri"/>
                        </a:rPr>
                        <a:t>was 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ctr" fontAlgn="ctr"/>
                      <a:r>
                        <a:rPr lang="en-US" sz="1100" b="0" i="0" u="none" strike="noStrike" dirty="0">
                          <a:solidFill>
                            <a:srgbClr val="000000"/>
                          </a:solidFill>
                          <a:effectLst/>
                          <a:latin typeface="Calibri"/>
                        </a:rPr>
                        <a:t>was 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ctr" fontAlgn="ctr"/>
                      <a:r>
                        <a:rPr lang="en-US" sz="1100" b="0" i="0" u="none" strike="noStrike">
                          <a:solidFill>
                            <a:srgbClr val="000000"/>
                          </a:solidFill>
                          <a:effectLst/>
                          <a:latin typeface="Calibri"/>
                        </a:rPr>
                        <a:t>it 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ctr" fontAlgn="ctr"/>
                      <a:r>
                        <a:rPr lang="en-US" sz="1100" b="1" i="0" u="none" strike="noStrike" dirty="0">
                          <a:solidFill>
                            <a:srgbClr val="FF0000"/>
                          </a:solidFill>
                          <a:effectLst/>
                          <a:latin typeface="Calibri"/>
                        </a:rPr>
                        <a:t>service was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ctr" fontAlgn="ctr"/>
                      <a:r>
                        <a:rPr lang="en-US" sz="1100" b="0" i="0" u="none" strike="noStrike" dirty="0">
                          <a:solidFill>
                            <a:srgbClr val="000000"/>
                          </a:solidFill>
                          <a:effectLst/>
                          <a:latin typeface="Calibri"/>
                        </a:rPr>
                        <a:t>terrific 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ctr" fontAlgn="ctr"/>
                      <a:r>
                        <a:rPr lang="en-US" sz="1100" b="0" i="0" u="none" strike="noStrike" dirty="0">
                          <a:solidFill>
                            <a:srgbClr val="000000"/>
                          </a:solidFill>
                          <a:effectLst/>
                          <a:latin typeface="Calibri"/>
                        </a:rPr>
                        <a:t>the food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ctr" fontAlgn="ctr"/>
                      <a:r>
                        <a:rPr lang="en-US" sz="1100" b="0" i="0" u="none" strike="noStrike" dirty="0">
                          <a:solidFill>
                            <a:srgbClr val="000000"/>
                          </a:solidFill>
                          <a:effectLst/>
                          <a:latin typeface="Calibri"/>
                        </a:rPr>
                        <a:t>the service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ctr"/>
                      <a:r>
                        <a:rPr lang="en-US" sz="1100" b="0" i="0" u="none" strike="noStrike">
                          <a:solidFill>
                            <a:srgbClr val="000000"/>
                          </a:solidFill>
                          <a:effectLst/>
                          <a:latin typeface="Calibri"/>
                        </a:rPr>
                        <a:t>there 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0500">
                <a:tc>
                  <a:txBody>
                    <a:bodyPr/>
                    <a:lstStyle/>
                    <a:p>
                      <a:pPr algn="ctr" fontAlgn="ctr"/>
                      <a:r>
                        <a:rPr lang="en-US" sz="1100" b="0" i="0" u="none" strike="noStrike">
                          <a:solidFill>
                            <a:srgbClr val="000000"/>
                          </a:solidFill>
                          <a:effectLst/>
                          <a:latin typeface="Calibri"/>
                        </a:rPr>
                        <a:t>time 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0500">
                <a:tc>
                  <a:txBody>
                    <a:bodyPr/>
                    <a:lstStyle/>
                    <a:p>
                      <a:pPr algn="ctr" fontAlgn="ctr"/>
                      <a:r>
                        <a:rPr lang="en-US" sz="1100" b="0" i="0" u="none" strike="noStrike">
                          <a:solidFill>
                            <a:srgbClr val="000000"/>
                          </a:solidFill>
                          <a:effectLst/>
                          <a:latin typeface="Calibri"/>
                        </a:rPr>
                        <a:t>tonight ,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0500">
                <a:tc>
                  <a:txBody>
                    <a:bodyPr/>
                    <a:lstStyle/>
                    <a:p>
                      <a:pPr algn="ctr" fontAlgn="ctr"/>
                      <a:r>
                        <a:rPr lang="en-US" sz="1100" b="0" i="0" u="none" strike="noStrike" dirty="0">
                          <a:solidFill>
                            <a:srgbClr val="000000"/>
                          </a:solidFill>
                          <a:effectLst/>
                          <a:latin typeface="Calibri"/>
                        </a:rPr>
                        <a:t>was 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
        <p:nvSpPr>
          <p:cNvPr id="18" name="TextBox 17"/>
          <p:cNvSpPr txBox="1"/>
          <p:nvPr/>
        </p:nvSpPr>
        <p:spPr>
          <a:xfrm>
            <a:off x="5236234" y="915797"/>
            <a:ext cx="894989" cy="369332"/>
          </a:xfrm>
          <a:prstGeom prst="rect">
            <a:avLst/>
          </a:prstGeom>
          <a:noFill/>
        </p:spPr>
        <p:txBody>
          <a:bodyPr wrap="none" rtlCol="0">
            <a:spAutoFit/>
          </a:bodyPr>
          <a:lstStyle/>
          <a:p>
            <a:r>
              <a:rPr lang="en-US" dirty="0">
                <a:solidFill>
                  <a:schemeClr val="tx2"/>
                </a:solidFill>
              </a:rPr>
              <a:t>Trigram</a:t>
            </a: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25053"/>
            <a:ext cx="8229600" cy="792162"/>
          </a:xfrm>
        </p:spPr>
        <p:txBody>
          <a:bodyPr>
            <a:noAutofit/>
          </a:bodyPr>
          <a:lstStyle/>
          <a:p>
            <a:pPr algn="l"/>
            <a:r>
              <a:rPr lang="en-US" sz="2400" dirty="0"/>
              <a:t>Text Representation: Vector based on a corpus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82253629"/>
              </p:ext>
            </p:extLst>
          </p:nvPr>
        </p:nvGraphicFramePr>
        <p:xfrm>
          <a:off x="5676900" y="2438400"/>
          <a:ext cx="1409700" cy="3429000"/>
        </p:xfrm>
        <a:graphic>
          <a:graphicData uri="http://schemas.openxmlformats.org/drawingml/2006/table">
            <a:tbl>
              <a:tblPr/>
              <a:tblGrid>
                <a:gridCol w="7366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12" name="TextBox 11"/>
          <p:cNvSpPr txBox="1"/>
          <p:nvPr/>
        </p:nvSpPr>
        <p:spPr>
          <a:xfrm>
            <a:off x="5937130" y="2046064"/>
            <a:ext cx="986232" cy="369332"/>
          </a:xfrm>
          <a:prstGeom prst="rect">
            <a:avLst/>
          </a:prstGeom>
          <a:noFill/>
        </p:spPr>
        <p:txBody>
          <a:bodyPr wrap="none" rtlCol="0">
            <a:spAutoFit/>
          </a:bodyPr>
          <a:lstStyle/>
          <a:p>
            <a:r>
              <a:rPr lang="en-US" dirty="0">
                <a:solidFill>
                  <a:schemeClr val="tx2"/>
                </a:solidFill>
              </a:rPr>
              <a:t>Unigram</a:t>
            </a:r>
          </a:p>
        </p:txBody>
      </p:sp>
      <p:sp>
        <p:nvSpPr>
          <p:cNvPr id="17" name="Rounded Rectangular Callout 16"/>
          <p:cNvSpPr/>
          <p:nvPr/>
        </p:nvSpPr>
        <p:spPr>
          <a:xfrm>
            <a:off x="612774" y="1240493"/>
            <a:ext cx="4340225" cy="1295400"/>
          </a:xfrm>
          <a:prstGeom prst="wedgeRoundRectCallout">
            <a:avLst>
              <a:gd name="adj1" fmla="val -29068"/>
              <a:gd name="adj2" fmla="val 50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time eating there tonight, and it was a great experience. </a:t>
            </a:r>
          </a:p>
          <a:p>
            <a:r>
              <a:rPr lang="en-US" dirty="0"/>
              <a:t>The service was terrific and the food was delicious.</a:t>
            </a:r>
          </a:p>
        </p:txBody>
      </p:sp>
      <p:sp>
        <p:nvSpPr>
          <p:cNvPr id="3" name="TextBox 2"/>
          <p:cNvSpPr txBox="1"/>
          <p:nvPr/>
        </p:nvSpPr>
        <p:spPr>
          <a:xfrm>
            <a:off x="612775" y="838200"/>
            <a:ext cx="843501" cy="369332"/>
          </a:xfrm>
          <a:prstGeom prst="rect">
            <a:avLst/>
          </a:prstGeom>
          <a:noFill/>
        </p:spPr>
        <p:txBody>
          <a:bodyPr wrap="none" rtlCol="0">
            <a:spAutoFit/>
          </a:bodyPr>
          <a:lstStyle/>
          <a:p>
            <a:r>
              <a:rPr lang="en-US" dirty="0">
                <a:solidFill>
                  <a:srgbClr val="FF0000"/>
                </a:solidFill>
              </a:rPr>
              <a:t>Corpus</a:t>
            </a:r>
          </a:p>
        </p:txBody>
      </p:sp>
      <p:sp>
        <p:nvSpPr>
          <p:cNvPr id="6" name="TextBox 5"/>
          <p:cNvSpPr txBox="1"/>
          <p:nvPr/>
        </p:nvSpPr>
        <p:spPr>
          <a:xfrm>
            <a:off x="595313" y="3315887"/>
            <a:ext cx="4340225" cy="923330"/>
          </a:xfrm>
          <a:prstGeom prst="rect">
            <a:avLst/>
          </a:prstGeom>
          <a:noFill/>
        </p:spPr>
        <p:txBody>
          <a:bodyPr wrap="square" rtlCol="0">
            <a:spAutoFit/>
          </a:bodyPr>
          <a:lstStyle/>
          <a:p>
            <a:r>
              <a:rPr lang="en-US" dirty="0"/>
              <a:t>The service was terrific and the food was delicious.</a:t>
            </a:r>
          </a:p>
          <a:p>
            <a:endParaRPr lang="en-US" dirty="0"/>
          </a:p>
        </p:txBody>
      </p:sp>
      <p:cxnSp>
        <p:nvCxnSpPr>
          <p:cNvPr id="25" name="Straight Connector 24"/>
          <p:cNvCxnSpPr/>
          <p:nvPr/>
        </p:nvCxnSpPr>
        <p:spPr>
          <a:xfrm>
            <a:off x="718635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6350" y="3124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86350" y="3663228"/>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86350" y="3886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186350" y="4267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86350" y="4409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86350" y="518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86350" y="5410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86350" y="5562600"/>
            <a:ext cx="228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414950" y="2743200"/>
            <a:ext cx="1522782" cy="2819400"/>
            <a:chOff x="7414950" y="2133600"/>
            <a:chExt cx="1522782" cy="2819400"/>
          </a:xfrm>
        </p:grpSpPr>
        <p:cxnSp>
          <p:nvCxnSpPr>
            <p:cNvPr id="36" name="Straight Connector 35"/>
            <p:cNvCxnSpPr/>
            <p:nvPr/>
          </p:nvCxnSpPr>
          <p:spPr>
            <a:xfrm>
              <a:off x="7414950" y="2133600"/>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414950" y="3429000"/>
              <a:ext cx="357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810500" y="3020378"/>
              <a:ext cx="1127232" cy="1200329"/>
            </a:xfrm>
            <a:prstGeom prst="rect">
              <a:avLst/>
            </a:prstGeom>
            <a:noFill/>
          </p:spPr>
          <p:txBody>
            <a:bodyPr wrap="none" rtlCol="0">
              <a:spAutoFit/>
            </a:bodyPr>
            <a:lstStyle/>
            <a:p>
              <a:r>
                <a:rPr lang="en-US" dirty="0"/>
                <a:t>Zeros</a:t>
              </a:r>
            </a:p>
            <a:p>
              <a:r>
                <a:rPr lang="en-US" dirty="0"/>
                <a:t>For </a:t>
              </a:r>
            </a:p>
            <a:p>
              <a:r>
                <a:rPr lang="en-US" dirty="0"/>
                <a:t>words</a:t>
              </a:r>
            </a:p>
            <a:p>
              <a:r>
                <a:rPr lang="en-US" dirty="0"/>
                <a:t>not in doc</a:t>
              </a:r>
            </a:p>
          </p:txBody>
        </p:sp>
      </p:grpSp>
      <p:sp>
        <p:nvSpPr>
          <p:cNvPr id="41" name="Right Arrow 40"/>
          <p:cNvSpPr/>
          <p:nvPr/>
        </p:nvSpPr>
        <p:spPr>
          <a:xfrm>
            <a:off x="4714213" y="3278007"/>
            <a:ext cx="8382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60700" y="2946555"/>
            <a:ext cx="1165191" cy="369332"/>
          </a:xfrm>
          <a:prstGeom prst="rect">
            <a:avLst/>
          </a:prstGeom>
          <a:noFill/>
        </p:spPr>
        <p:txBody>
          <a:bodyPr wrap="none" rtlCol="0">
            <a:spAutoFit/>
          </a:bodyPr>
          <a:lstStyle/>
          <a:p>
            <a:r>
              <a:rPr lang="en-US" dirty="0">
                <a:solidFill>
                  <a:srgbClr val="FF0000"/>
                </a:solidFill>
              </a:rPr>
              <a:t>Document</a:t>
            </a:r>
          </a:p>
        </p:txBody>
      </p:sp>
    </p:spTree>
    <p:extLst>
      <p:ext uri="{BB962C8B-B14F-4D97-AF65-F5344CB8AC3E}">
        <p14:creationId xmlns:p14="http://schemas.microsoft.com/office/powerpoint/2010/main" val="185023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229600" cy="792162"/>
          </a:xfrm>
        </p:spPr>
        <p:txBody>
          <a:bodyPr>
            <a:noAutofit/>
          </a:bodyPr>
          <a:lstStyle/>
          <a:p>
            <a:pPr algn="l"/>
            <a:r>
              <a:rPr lang="en-US" sz="2800" dirty="0">
                <a:latin typeface="+mn-lt"/>
              </a:rPr>
              <a:t>Topic Modeling and Extraction</a:t>
            </a:r>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Topic is the hidden semantic structure in a text body</a:t>
            </a:r>
          </a:p>
          <a:p>
            <a:r>
              <a:rPr lang="en-US" sz="2000" dirty="0"/>
              <a:t>Practically considered as recurring patterns of co-occurring words in a corpus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Chart 10"/>
          <p:cNvGraphicFramePr>
            <a:graphicFrameLocks/>
          </p:cNvGraphicFramePr>
          <p:nvPr>
            <p:extLst>
              <p:ext uri="{D42A27DB-BD31-4B8C-83A1-F6EECF244321}">
                <p14:modId xmlns:p14="http://schemas.microsoft.com/office/powerpoint/2010/main" val="3961141165"/>
              </p:ext>
            </p:extLst>
          </p:nvPr>
        </p:nvGraphicFramePr>
        <p:xfrm>
          <a:off x="401700" y="2988677"/>
          <a:ext cx="3943350" cy="269557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1163700" y="2760077"/>
            <a:ext cx="1364220" cy="338554"/>
          </a:xfrm>
          <a:prstGeom prst="rect">
            <a:avLst/>
          </a:prstGeom>
          <a:noFill/>
        </p:spPr>
        <p:txBody>
          <a:bodyPr wrap="none" rtlCol="0">
            <a:spAutoFit/>
          </a:bodyPr>
          <a:lstStyle/>
          <a:p>
            <a:r>
              <a:rPr lang="en-US" sz="1600" dirty="0"/>
              <a:t>Topic ‘Service’</a:t>
            </a:r>
          </a:p>
        </p:txBody>
      </p:sp>
      <p:sp>
        <p:nvSpPr>
          <p:cNvPr id="12" name="TextBox 11"/>
          <p:cNvSpPr txBox="1"/>
          <p:nvPr/>
        </p:nvSpPr>
        <p:spPr>
          <a:xfrm>
            <a:off x="2590800" y="4394031"/>
            <a:ext cx="1832168" cy="338554"/>
          </a:xfrm>
          <a:prstGeom prst="rect">
            <a:avLst/>
          </a:prstGeom>
          <a:noFill/>
        </p:spPr>
        <p:txBody>
          <a:bodyPr wrap="none" rtlCol="0">
            <a:spAutoFit/>
          </a:bodyPr>
          <a:lstStyle/>
          <a:p>
            <a:r>
              <a:rPr lang="en-US" sz="1600" dirty="0"/>
              <a:t>Topic ‘Food Quality’</a:t>
            </a:r>
          </a:p>
        </p:txBody>
      </p:sp>
      <p:sp>
        <p:nvSpPr>
          <p:cNvPr id="8" name="TextBox 7"/>
          <p:cNvSpPr txBox="1"/>
          <p:nvPr/>
        </p:nvSpPr>
        <p:spPr>
          <a:xfrm>
            <a:off x="4648200" y="3272510"/>
            <a:ext cx="4038600" cy="1477328"/>
          </a:xfrm>
          <a:prstGeom prst="rect">
            <a:avLst/>
          </a:prstGeom>
          <a:noFill/>
        </p:spPr>
        <p:txBody>
          <a:bodyPr wrap="square" rtlCol="0">
            <a:spAutoFit/>
          </a:bodyPr>
          <a:lstStyle/>
          <a:p>
            <a:r>
              <a:rPr lang="en-US" dirty="0"/>
              <a:t>A restaurant review could be considered as 10% about the service and 90% about the food quality, if there are about 9 times more food words then service words. </a:t>
            </a:r>
          </a:p>
        </p:txBody>
      </p:sp>
    </p:spTree>
    <p:extLst>
      <p:ext uri="{BB962C8B-B14F-4D97-AF65-F5344CB8AC3E}">
        <p14:creationId xmlns:p14="http://schemas.microsoft.com/office/powerpoint/2010/main" val="299652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609600"/>
          </a:xfrm>
        </p:spPr>
        <p:txBody>
          <a:bodyPr>
            <a:noAutofit/>
          </a:bodyPr>
          <a:lstStyle/>
          <a:p>
            <a:pPr algn="l"/>
            <a:r>
              <a:rPr lang="en-US" sz="2800" b="1" dirty="0"/>
              <a:t>Generative Statistical Model</a:t>
            </a:r>
            <a:endParaRPr lang="en-US" sz="2800" dirty="0">
              <a:latin typeface="+mn-lt"/>
            </a:endParaRPr>
          </a:p>
        </p:txBody>
      </p:sp>
      <p:sp>
        <p:nvSpPr>
          <p:cNvPr id="3" name="Content Placeholder 2"/>
          <p:cNvSpPr>
            <a:spLocks noGrp="1"/>
          </p:cNvSpPr>
          <p:nvPr>
            <p:ph idx="1"/>
          </p:nvPr>
        </p:nvSpPr>
        <p:spPr>
          <a:xfrm>
            <a:off x="307975" y="779191"/>
            <a:ext cx="8534400" cy="4906963"/>
          </a:xfrm>
        </p:spPr>
        <p:txBody>
          <a:bodyPr>
            <a:normAutofit/>
          </a:bodyPr>
          <a:lstStyle/>
          <a:p>
            <a:r>
              <a:rPr lang="en-US" sz="2000" dirty="0"/>
              <a:t>A model for randomly generating observable text given certain hidden parameter</a:t>
            </a:r>
          </a:p>
          <a:p>
            <a:r>
              <a:rPr lang="en-US" sz="2000" b="1" dirty="0"/>
              <a:t>Unigram Model</a:t>
            </a:r>
          </a:p>
          <a:p>
            <a:pPr lvl="1"/>
            <a:r>
              <a:rPr lang="en-US" sz="2000" dirty="0"/>
              <a:t>assumes that each document is formed by generating each word independently</a:t>
            </a:r>
          </a:p>
          <a:p>
            <a:endParaRPr lang="en-US" sz="2000" dirty="0"/>
          </a:p>
          <a:p>
            <a:pPr marL="0" indent="0">
              <a:buNone/>
            </a:pPr>
            <a:r>
              <a:rPr lang="en-US" sz="2000"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526356" y="2801034"/>
            <a:ext cx="2638928" cy="369332"/>
          </a:xfrm>
          <a:prstGeom prst="rect">
            <a:avLst/>
          </a:prstGeom>
        </p:spPr>
        <p:txBody>
          <a:bodyPr wrap="none">
            <a:spAutoFit/>
          </a:bodyPr>
          <a:lstStyle/>
          <a:p>
            <a:r>
              <a:rPr lang="en-US" dirty="0">
                <a:solidFill>
                  <a:srgbClr val="0000CC"/>
                </a:solidFill>
              </a:rPr>
              <a:t>‘It was a great experience’</a:t>
            </a:r>
          </a:p>
        </p:txBody>
      </p:sp>
      <p:sp>
        <p:nvSpPr>
          <p:cNvPr id="8" name="Rectangle 7"/>
          <p:cNvSpPr/>
          <p:nvPr/>
        </p:nvSpPr>
        <p:spPr>
          <a:xfrm>
            <a:off x="4510541" y="3245047"/>
            <a:ext cx="3904891" cy="646331"/>
          </a:xfrm>
          <a:prstGeom prst="rect">
            <a:avLst/>
          </a:prstGeom>
        </p:spPr>
        <p:txBody>
          <a:bodyPr wrap="square">
            <a:spAutoFit/>
          </a:bodyPr>
          <a:lstStyle/>
          <a:p>
            <a:r>
              <a:rPr lang="en-US" dirty="0"/>
              <a:t>p(‘it’, ‘was’, ‘a’, ‘great’, ‘experience’)</a:t>
            </a:r>
          </a:p>
          <a:p>
            <a:r>
              <a:rPr lang="en-US" dirty="0"/>
              <a:t>= p(‘it’) p(‘a’) p(‘great’)p(‘experience’)</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173" y="4237037"/>
            <a:ext cx="1143000" cy="1036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934" y="348681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4728"/>
          <a:stretch/>
        </p:blipFill>
        <p:spPr bwMode="auto">
          <a:xfrm>
            <a:off x="464689" y="3295926"/>
            <a:ext cx="2026973" cy="951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a:xfrm>
            <a:off x="2491662" y="4103003"/>
            <a:ext cx="434684" cy="26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002.Learning\003.Python_Project\CC\Figures\Sample Topic word distribution.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85383" y="4649903"/>
            <a:ext cx="3886200" cy="1455029"/>
          </a:xfrm>
          <a:prstGeom prst="rect">
            <a:avLst/>
          </a:prstGeom>
          <a:noFill/>
          <a:ln>
            <a:noFill/>
          </a:ln>
        </p:spPr>
      </p:pic>
      <p:sp>
        <p:nvSpPr>
          <p:cNvPr id="17" name="TextBox 16"/>
          <p:cNvSpPr txBox="1"/>
          <p:nvPr/>
        </p:nvSpPr>
        <p:spPr>
          <a:xfrm>
            <a:off x="4536043" y="4025086"/>
            <a:ext cx="3502369" cy="646331"/>
          </a:xfrm>
          <a:prstGeom prst="rect">
            <a:avLst/>
          </a:prstGeom>
          <a:noFill/>
        </p:spPr>
        <p:txBody>
          <a:bodyPr wrap="none" rtlCol="0">
            <a:spAutoFit/>
          </a:bodyPr>
          <a:lstStyle/>
          <a:p>
            <a:r>
              <a:rPr lang="en-US" dirty="0"/>
              <a:t>Probability of each word evaluated </a:t>
            </a:r>
          </a:p>
          <a:p>
            <a:r>
              <a:rPr lang="en-US" dirty="0"/>
              <a:t>based on the entire corpus </a:t>
            </a:r>
          </a:p>
        </p:txBody>
      </p:sp>
    </p:spTree>
    <p:extLst>
      <p:ext uri="{BB962C8B-B14F-4D97-AF65-F5344CB8AC3E}">
        <p14:creationId xmlns:p14="http://schemas.microsoft.com/office/powerpoint/2010/main" val="299652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Generative Model: LDA (Latent </a:t>
            </a:r>
            <a:r>
              <a:rPr lang="en-US" sz="2400" b="1" dirty="0" err="1"/>
              <a:t>Dirichlet</a:t>
            </a:r>
            <a:r>
              <a:rPr lang="en-US" sz="2400" b="1" dirty="0"/>
              <a:t> Allocation) Model</a:t>
            </a:r>
            <a:br>
              <a:rPr lang="en-US" sz="2400" b="1" dirty="0"/>
            </a:b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a:t>Widely used, introduced in 2003</a:t>
            </a:r>
          </a:p>
          <a:p>
            <a:r>
              <a:rPr lang="en-US" sz="2400" dirty="0"/>
              <a:t>Assume one document could consist of multiple topics</a:t>
            </a:r>
          </a:p>
          <a:p>
            <a:r>
              <a:rPr lang="en-US" sz="2400" dirty="0"/>
              <a:t>Three level Bayesian hierarchical model</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1039574" y="2413157"/>
            <a:ext cx="6463947" cy="3093648"/>
            <a:chOff x="1039574" y="2413157"/>
            <a:chExt cx="6463947" cy="3093648"/>
          </a:xfrm>
        </p:grpSpPr>
        <p:sp>
          <p:nvSpPr>
            <p:cNvPr id="6" name="Flowchart: Document 5"/>
            <p:cNvSpPr/>
            <p:nvPr/>
          </p:nvSpPr>
          <p:spPr>
            <a:xfrm>
              <a:off x="2625504"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1</a:t>
              </a:r>
            </a:p>
          </p:txBody>
        </p:sp>
        <p:sp>
          <p:nvSpPr>
            <p:cNvPr id="16" name="Flowchart: Document 15"/>
            <p:cNvSpPr/>
            <p:nvPr/>
          </p:nvSpPr>
          <p:spPr>
            <a:xfrm>
              <a:off x="3722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2</a:t>
              </a:r>
            </a:p>
          </p:txBody>
        </p:sp>
        <p:sp>
          <p:nvSpPr>
            <p:cNvPr id="17" name="Flowchart: Document 16"/>
            <p:cNvSpPr/>
            <p:nvPr/>
          </p:nvSpPr>
          <p:spPr>
            <a:xfrm>
              <a:off x="4865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3</a:t>
              </a:r>
            </a:p>
          </p:txBody>
        </p:sp>
        <p:sp>
          <p:nvSpPr>
            <p:cNvPr id="18" name="Flowchart: Document 17"/>
            <p:cNvSpPr/>
            <p:nvPr/>
          </p:nvSpPr>
          <p:spPr>
            <a:xfrm>
              <a:off x="6084531"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4</a:t>
              </a:r>
            </a:p>
          </p:txBody>
        </p:sp>
        <p:sp>
          <p:nvSpPr>
            <p:cNvPr id="8" name="TextBox 7"/>
            <p:cNvSpPr txBox="1"/>
            <p:nvPr/>
          </p:nvSpPr>
          <p:spPr>
            <a:xfrm>
              <a:off x="1039574" y="2431820"/>
              <a:ext cx="1254959" cy="369332"/>
            </a:xfrm>
            <a:prstGeom prst="rect">
              <a:avLst/>
            </a:prstGeom>
            <a:noFill/>
          </p:spPr>
          <p:txBody>
            <a:bodyPr wrap="none" rtlCol="0">
              <a:spAutoFit/>
            </a:bodyPr>
            <a:lstStyle/>
            <a:p>
              <a:r>
                <a:rPr lang="en-US" dirty="0">
                  <a:solidFill>
                    <a:srgbClr val="FF0000"/>
                  </a:solidFill>
                </a:rPr>
                <a:t>Documents</a:t>
              </a:r>
            </a:p>
          </p:txBody>
        </p:sp>
        <p:sp>
          <p:nvSpPr>
            <p:cNvPr id="20" name="Rounded Rectangle 19"/>
            <p:cNvSpPr/>
            <p:nvPr/>
          </p:nvSpPr>
          <p:spPr>
            <a:xfrm>
              <a:off x="2625504" y="3692592"/>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22" name="Rounded Rectangle 21"/>
            <p:cNvSpPr/>
            <p:nvPr/>
          </p:nvSpPr>
          <p:spPr>
            <a:xfrm>
              <a:off x="3631375" y="3686553"/>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sp>
          <p:nvSpPr>
            <p:cNvPr id="23" name="Rounded Rectangle 22"/>
            <p:cNvSpPr/>
            <p:nvPr/>
          </p:nvSpPr>
          <p:spPr>
            <a:xfrm>
              <a:off x="4595159" y="3692591"/>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26" name="Straight Arrow Connector 25"/>
            <p:cNvCxnSpPr>
              <a:stCxn id="6" idx="2"/>
              <a:endCxn id="20" idx="0"/>
            </p:cNvCxnSpPr>
            <p:nvPr/>
          </p:nvCxnSpPr>
          <p:spPr>
            <a:xfrm flipH="1">
              <a:off x="2895676" y="2840131"/>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22" idx="0"/>
            </p:cNvCxnSpPr>
            <p:nvPr/>
          </p:nvCxnSpPr>
          <p:spPr>
            <a:xfrm>
              <a:off x="3054945" y="2840131"/>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23" idx="0"/>
            </p:cNvCxnSpPr>
            <p:nvPr/>
          </p:nvCxnSpPr>
          <p:spPr>
            <a:xfrm>
              <a:off x="3054945" y="2840131"/>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0" name="TextBox 1029"/>
            <p:cNvSpPr txBox="1"/>
            <p:nvPr/>
          </p:nvSpPr>
          <p:spPr>
            <a:xfrm>
              <a:off x="2816072" y="3083072"/>
              <a:ext cx="349776" cy="369332"/>
            </a:xfrm>
            <a:prstGeom prst="rect">
              <a:avLst/>
            </a:prstGeom>
            <a:solidFill>
              <a:schemeClr val="bg1"/>
            </a:solidFill>
          </p:spPr>
          <p:txBody>
            <a:bodyPr wrap="none" rtlCol="0">
              <a:spAutoFit/>
            </a:bodyPr>
            <a:lstStyle/>
            <a:p>
              <a:r>
                <a:rPr lang="en-US" dirty="0"/>
                <a:t>%</a:t>
              </a:r>
            </a:p>
          </p:txBody>
        </p:sp>
        <p:sp>
          <p:nvSpPr>
            <p:cNvPr id="39" name="TextBox 38"/>
            <p:cNvSpPr txBox="1"/>
            <p:nvPr/>
          </p:nvSpPr>
          <p:spPr>
            <a:xfrm>
              <a:off x="3240416" y="3094836"/>
              <a:ext cx="349776" cy="369332"/>
            </a:xfrm>
            <a:prstGeom prst="rect">
              <a:avLst/>
            </a:prstGeom>
            <a:solidFill>
              <a:schemeClr val="bg1"/>
            </a:solidFill>
          </p:spPr>
          <p:txBody>
            <a:bodyPr wrap="none" rtlCol="0">
              <a:spAutoFit/>
            </a:bodyPr>
            <a:lstStyle/>
            <a:p>
              <a:r>
                <a:rPr lang="en-US" dirty="0"/>
                <a:t>%</a:t>
              </a:r>
            </a:p>
          </p:txBody>
        </p:sp>
        <p:sp>
          <p:nvSpPr>
            <p:cNvPr id="40" name="TextBox 39"/>
            <p:cNvSpPr txBox="1"/>
            <p:nvPr/>
          </p:nvSpPr>
          <p:spPr>
            <a:xfrm>
              <a:off x="3738648" y="3097824"/>
              <a:ext cx="349776" cy="369332"/>
            </a:xfrm>
            <a:prstGeom prst="rect">
              <a:avLst/>
            </a:prstGeom>
            <a:solidFill>
              <a:schemeClr val="bg1"/>
            </a:solidFill>
          </p:spPr>
          <p:txBody>
            <a:bodyPr wrap="none" rtlCol="0">
              <a:spAutoFit/>
            </a:bodyPr>
            <a:lstStyle/>
            <a:p>
              <a:r>
                <a:rPr lang="en-US" dirty="0"/>
                <a:t>%</a:t>
              </a:r>
            </a:p>
          </p:txBody>
        </p:sp>
        <p:sp>
          <p:nvSpPr>
            <p:cNvPr id="44" name="TextBox 43"/>
            <p:cNvSpPr txBox="1"/>
            <p:nvPr/>
          </p:nvSpPr>
          <p:spPr>
            <a:xfrm>
              <a:off x="1048366" y="3692592"/>
              <a:ext cx="760465" cy="369332"/>
            </a:xfrm>
            <a:prstGeom prst="rect">
              <a:avLst/>
            </a:prstGeom>
            <a:noFill/>
          </p:spPr>
          <p:txBody>
            <a:bodyPr wrap="none" rtlCol="0">
              <a:spAutoFit/>
            </a:bodyPr>
            <a:lstStyle/>
            <a:p>
              <a:r>
                <a:rPr lang="en-US" dirty="0">
                  <a:solidFill>
                    <a:srgbClr val="FF0000"/>
                  </a:solidFill>
                </a:rPr>
                <a:t>Topics</a:t>
              </a:r>
            </a:p>
          </p:txBody>
        </p:sp>
        <p:grpSp>
          <p:nvGrpSpPr>
            <p:cNvPr id="1036" name="Group 1035"/>
            <p:cNvGrpSpPr/>
            <p:nvPr/>
          </p:nvGrpSpPr>
          <p:grpSpPr>
            <a:xfrm>
              <a:off x="2146567" y="4953000"/>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1</a:t>
                </a:r>
              </a:p>
            </p:txBody>
          </p:sp>
        </p:grpSp>
        <p:grpSp>
          <p:nvGrpSpPr>
            <p:cNvPr id="49" name="Group 48"/>
            <p:cNvGrpSpPr/>
            <p:nvPr/>
          </p:nvGrpSpPr>
          <p:grpSpPr>
            <a:xfrm>
              <a:off x="3355675" y="497340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2</a:t>
                </a:r>
              </a:p>
            </p:txBody>
          </p:sp>
        </p:grpSp>
        <p:grpSp>
          <p:nvGrpSpPr>
            <p:cNvPr id="52" name="Group 51"/>
            <p:cNvGrpSpPr/>
            <p:nvPr/>
          </p:nvGrpSpPr>
          <p:grpSpPr>
            <a:xfrm>
              <a:off x="4595159" y="4953000"/>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3</a:t>
                </a:r>
              </a:p>
            </p:txBody>
          </p:sp>
        </p:grpSp>
        <p:cxnSp>
          <p:nvCxnSpPr>
            <p:cNvPr id="1038" name="Straight Arrow Connector 1037"/>
            <p:cNvCxnSpPr>
              <a:stCxn id="20" idx="2"/>
              <a:endCxn id="1033" idx="0"/>
            </p:cNvCxnSpPr>
            <p:nvPr/>
          </p:nvCxnSpPr>
          <p:spPr>
            <a:xfrm flipH="1">
              <a:off x="2416739" y="4167731"/>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895676" y="4167731"/>
              <a:ext cx="1969655"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5704871" y="4926568"/>
              <a:ext cx="540344" cy="533400"/>
              <a:chOff x="2625504" y="4953000"/>
              <a:chExt cx="540344" cy="533400"/>
            </a:xfrm>
          </p:grpSpPr>
          <p:sp>
            <p:nvSpPr>
              <p:cNvPr id="60" name="Oval 5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61" name="TextBox 60"/>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4</a:t>
                </a:r>
              </a:p>
            </p:txBody>
          </p:sp>
        </p:grpSp>
        <p:cxnSp>
          <p:nvCxnSpPr>
            <p:cNvPr id="1042" name="Straight Arrow Connector 1041"/>
            <p:cNvCxnSpPr>
              <a:stCxn id="20" idx="2"/>
              <a:endCxn id="50" idx="0"/>
            </p:cNvCxnSpPr>
            <p:nvPr/>
          </p:nvCxnSpPr>
          <p:spPr>
            <a:xfrm>
              <a:off x="2895676" y="4167731"/>
              <a:ext cx="730171" cy="805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p:cNvCxnSpPr>
              <a:stCxn id="20" idx="2"/>
              <a:endCxn id="60" idx="0"/>
            </p:cNvCxnSpPr>
            <p:nvPr/>
          </p:nvCxnSpPr>
          <p:spPr>
            <a:xfrm>
              <a:off x="2895676" y="4167731"/>
              <a:ext cx="3079367" cy="758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433227" y="4340419"/>
              <a:ext cx="349776" cy="369332"/>
            </a:xfrm>
            <a:prstGeom prst="rect">
              <a:avLst/>
            </a:prstGeom>
            <a:solidFill>
              <a:schemeClr val="bg1"/>
            </a:solidFill>
          </p:spPr>
          <p:txBody>
            <a:bodyPr wrap="none" rtlCol="0">
              <a:spAutoFit/>
            </a:bodyPr>
            <a:lstStyle/>
            <a:p>
              <a:r>
                <a:rPr lang="en-US" dirty="0"/>
                <a:t>%</a:t>
              </a:r>
            </a:p>
          </p:txBody>
        </p:sp>
        <p:sp>
          <p:nvSpPr>
            <p:cNvPr id="67" name="TextBox 66"/>
            <p:cNvSpPr txBox="1"/>
            <p:nvPr/>
          </p:nvSpPr>
          <p:spPr>
            <a:xfrm>
              <a:off x="3563494" y="4340364"/>
              <a:ext cx="349776" cy="369332"/>
            </a:xfrm>
            <a:prstGeom prst="rect">
              <a:avLst/>
            </a:prstGeom>
            <a:solidFill>
              <a:schemeClr val="bg1"/>
            </a:solidFill>
          </p:spPr>
          <p:txBody>
            <a:bodyPr wrap="none" rtlCol="0">
              <a:spAutoFit/>
            </a:bodyPr>
            <a:lstStyle/>
            <a:p>
              <a:r>
                <a:rPr lang="en-US" dirty="0"/>
                <a:t>%</a:t>
              </a:r>
            </a:p>
          </p:txBody>
        </p:sp>
        <p:sp>
          <p:nvSpPr>
            <p:cNvPr id="68" name="TextBox 67"/>
            <p:cNvSpPr txBox="1"/>
            <p:nvPr/>
          </p:nvSpPr>
          <p:spPr>
            <a:xfrm>
              <a:off x="4610839" y="4385902"/>
              <a:ext cx="349776" cy="369332"/>
            </a:xfrm>
            <a:prstGeom prst="rect">
              <a:avLst/>
            </a:prstGeom>
            <a:solidFill>
              <a:schemeClr val="bg1"/>
            </a:solidFill>
          </p:spPr>
          <p:txBody>
            <a:bodyPr wrap="none" rtlCol="0">
              <a:spAutoFit/>
            </a:bodyPr>
            <a:lstStyle/>
            <a:p>
              <a:r>
                <a:rPr lang="en-US" dirty="0"/>
                <a:t>%</a:t>
              </a:r>
            </a:p>
          </p:txBody>
        </p:sp>
        <p:sp>
          <p:nvSpPr>
            <p:cNvPr id="69" name="TextBox 68"/>
            <p:cNvSpPr txBox="1"/>
            <p:nvPr/>
          </p:nvSpPr>
          <p:spPr>
            <a:xfrm>
              <a:off x="1039574" y="4952850"/>
              <a:ext cx="790601" cy="369332"/>
            </a:xfrm>
            <a:prstGeom prst="rect">
              <a:avLst/>
            </a:prstGeom>
            <a:noFill/>
          </p:spPr>
          <p:txBody>
            <a:bodyPr wrap="none" rtlCol="0">
              <a:spAutoFit/>
            </a:bodyPr>
            <a:lstStyle/>
            <a:p>
              <a:r>
                <a:rPr lang="en-US" dirty="0">
                  <a:solidFill>
                    <a:srgbClr val="FF0000"/>
                  </a:solidFill>
                </a:rPr>
                <a:t>Words</a:t>
              </a:r>
            </a:p>
          </p:txBody>
        </p:sp>
        <p:sp>
          <p:nvSpPr>
            <p:cNvPr id="72" name="TextBox 71"/>
            <p:cNvSpPr txBox="1"/>
            <p:nvPr/>
          </p:nvSpPr>
          <p:spPr>
            <a:xfrm>
              <a:off x="3006821" y="4340419"/>
              <a:ext cx="349776" cy="369332"/>
            </a:xfrm>
            <a:prstGeom prst="rect">
              <a:avLst/>
            </a:prstGeom>
            <a:solidFill>
              <a:schemeClr val="bg1"/>
            </a:solidFill>
          </p:spPr>
          <p:txBody>
            <a:bodyPr wrap="none" rtlCol="0">
              <a:spAutoFit/>
            </a:bodyPr>
            <a:lstStyle/>
            <a:p>
              <a:r>
                <a:rPr lang="en-US" dirty="0"/>
                <a:t>%</a:t>
              </a:r>
            </a:p>
          </p:txBody>
        </p:sp>
        <p:sp>
          <p:nvSpPr>
            <p:cNvPr id="1048" name="TextBox 1047"/>
            <p:cNvSpPr txBox="1"/>
            <p:nvPr/>
          </p:nvSpPr>
          <p:spPr>
            <a:xfrm>
              <a:off x="4951989" y="3176621"/>
              <a:ext cx="2551532" cy="307777"/>
            </a:xfrm>
            <a:prstGeom prst="rect">
              <a:avLst/>
            </a:prstGeom>
            <a:noFill/>
          </p:spPr>
          <p:txBody>
            <a:bodyPr wrap="none" rtlCol="0">
              <a:spAutoFit/>
            </a:bodyPr>
            <a:lstStyle/>
            <a:p>
              <a:r>
                <a:rPr lang="en-US" sz="1400" dirty="0">
                  <a:solidFill>
                    <a:srgbClr val="0000CC"/>
                  </a:solidFill>
                </a:rPr>
                <a:t>Per-Document Topic Distribution</a:t>
              </a:r>
            </a:p>
          </p:txBody>
        </p:sp>
        <p:sp>
          <p:nvSpPr>
            <p:cNvPr id="75" name="TextBox 74"/>
            <p:cNvSpPr txBox="1"/>
            <p:nvPr/>
          </p:nvSpPr>
          <p:spPr>
            <a:xfrm>
              <a:off x="5135503" y="4328188"/>
              <a:ext cx="2278701" cy="307777"/>
            </a:xfrm>
            <a:prstGeom prst="rect">
              <a:avLst/>
            </a:prstGeom>
            <a:noFill/>
          </p:spPr>
          <p:txBody>
            <a:bodyPr wrap="none" rtlCol="0">
              <a:spAutoFit/>
            </a:bodyPr>
            <a:lstStyle/>
            <a:p>
              <a:r>
                <a:rPr lang="en-US" sz="1400" dirty="0">
                  <a:solidFill>
                    <a:srgbClr val="0000CC"/>
                  </a:solidFill>
                </a:rPr>
                <a:t>Per-Topic Words Distribution</a:t>
              </a:r>
            </a:p>
          </p:txBody>
        </p:sp>
      </p:grpSp>
    </p:spTree>
    <p:extLst>
      <p:ext uri="{BB962C8B-B14F-4D97-AF65-F5344CB8AC3E}">
        <p14:creationId xmlns:p14="http://schemas.microsoft.com/office/powerpoint/2010/main" val="247044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7" name="Content Placeholder 2"/>
              <p:cNvSpPr>
                <a:spLocks noGrp="1"/>
              </p:cNvSpPr>
              <p:nvPr>
                <p:ph idx="1"/>
              </p:nvPr>
            </p:nvSpPr>
            <p:spPr>
              <a:xfrm>
                <a:off x="457200" y="762000"/>
                <a:ext cx="8229600" cy="5364163"/>
              </a:xfrm>
            </p:spPr>
            <p:txBody>
              <a:bodyPr>
                <a:normAutofit/>
              </a:bodyPr>
              <a:lstStyle/>
              <a:p>
                <a:r>
                  <a:rPr lang="en-US" sz="2400" dirty="0"/>
                  <a:t>Initiate:</a:t>
                </a:r>
              </a:p>
              <a:p>
                <a:pPr lvl="1"/>
                <a:r>
                  <a:rPr lang="en-US" sz="2000" dirty="0"/>
                  <a:t>Assume there are K latent topics in the studied text corpus</a:t>
                </a:r>
              </a:p>
              <a:p>
                <a:r>
                  <a:rPr lang="en-US" sz="2400" dirty="0"/>
                  <a:t>To generate a word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a:rPr>
                          <m:t>𝑤</m:t>
                        </m:r>
                      </m:e>
                      <m:sub>
                        <m:r>
                          <a:rPr lang="en-US" sz="2400" b="0" i="1" smtClean="0">
                            <a:latin typeface="Cambria Math" panose="02040503050406030204" pitchFamily="18" charset="0"/>
                          </a:rPr>
                          <m:t>𝑗</m:t>
                        </m:r>
                        <m:r>
                          <a:rPr lang="en-US" sz="2400" i="1">
                            <a:latin typeface="Cambria Math"/>
                          </a:rPr>
                          <m:t>, </m:t>
                        </m:r>
                        <m:r>
                          <a:rPr lang="en-US" sz="2400" b="0" i="1" smtClean="0">
                            <a:latin typeface="Cambria Math" panose="02040503050406030204" pitchFamily="18" charset="0"/>
                          </a:rPr>
                          <m:t>𝑘</m:t>
                        </m:r>
                      </m:sub>
                    </m:sSub>
                  </m:oMath>
                </a14:m>
                <a:r>
                  <a:rPr lang="en-US" sz="2400" dirty="0"/>
                  <a:t> in document </a:t>
                </a:r>
                <a14:m>
                  <m:oMath xmlns:m="http://schemas.openxmlformats.org/officeDocument/2006/math">
                    <m:r>
                      <a:rPr lang="en-US" sz="2400" b="0" i="1" smtClean="0">
                        <a:latin typeface="Cambria Math" panose="02040503050406030204" pitchFamily="18" charset="0"/>
                      </a:rPr>
                      <m:t>𝑗</m:t>
                    </m:r>
                  </m:oMath>
                </a14:m>
                <a:r>
                  <a:rPr lang="en-US" sz="2400" dirty="0"/>
                  <a:t> position </a:t>
                </a:r>
                <a14:m>
                  <m:oMath xmlns:m="http://schemas.openxmlformats.org/officeDocument/2006/math">
                    <m:r>
                      <a:rPr lang="en-US" sz="2400" b="0" i="1" smtClean="0">
                        <a:latin typeface="Cambria Math" panose="02040503050406030204" pitchFamily="18" charset="0"/>
                      </a:rPr>
                      <m:t>𝑘</m:t>
                    </m:r>
                  </m:oMath>
                </a14:m>
                <a:endParaRPr lang="en-US" sz="2400" b="0" dirty="0"/>
              </a:p>
              <a:p>
                <a:pPr lvl="1"/>
                <a:r>
                  <a:rPr lang="en-US" sz="1600" dirty="0"/>
                  <a:t>Assume each word is generated by one topic</a:t>
                </a:r>
              </a:p>
              <a:p>
                <a:pPr lvl="1"/>
                <a:r>
                  <a:rPr lang="en-US" sz="2000" dirty="0"/>
                  <a:t>Choose a topic first. </a:t>
                </a:r>
              </a:p>
              <a:p>
                <a:pPr lvl="2"/>
                <a:r>
                  <a:rPr lang="en-US" sz="1600" dirty="0"/>
                  <a:t>Per-document topic distribution is a multinomial distribution with one draw with parameter  vector </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a:rPr>
                          <m:t>𝜽</m:t>
                        </m:r>
                      </m:e>
                      <m:sub>
                        <m:r>
                          <a:rPr lang="en-US" sz="1600" b="0" i="1" smtClean="0">
                            <a:latin typeface="Cambria Math" panose="02040503050406030204" pitchFamily="18" charset="0"/>
                          </a:rPr>
                          <m:t>𝑗</m:t>
                        </m:r>
                      </m:sub>
                    </m:sSub>
                  </m:oMath>
                </a14:m>
                <a:r>
                  <a:rPr lang="en-US" sz="1600" dirty="0"/>
                  <a:t>, topic probabilities.</a:t>
                </a:r>
              </a:p>
              <a:p>
                <a:pPr marL="914400" lvl="2" indent="0">
                  <a:buNone/>
                </a:pPr>
                <a:r>
                  <a:rPr lang="en-US" sz="1600" dirty="0"/>
                  <a:t>	</a:t>
                </a:r>
              </a:p>
            </p:txBody>
          </p:sp>
        </mc:Choice>
        <mc:Fallback>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a:blip r:embed="rId4"/>
                <a:stretch>
                  <a:fillRect l="-963" t="-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0" name="Rectangle 1049"/>
              <p:cNvSpPr/>
              <p:nvPr/>
            </p:nvSpPr>
            <p:spPr>
              <a:xfrm>
                <a:off x="4554747" y="3962061"/>
                <a:ext cx="4050724" cy="4153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panose="02040503050406030204" pitchFamily="18" charset="0"/>
                            </a:rPr>
                            <m:t>𝑗</m:t>
                          </m:r>
                          <m:r>
                            <a:rPr lang="en-US" i="1">
                              <a:latin typeface="Cambria Math"/>
                            </a:rPr>
                            <m:t>, </m:t>
                          </m:r>
                          <m:r>
                            <a:rPr lang="en-US" b="0" i="1" smtClean="0">
                              <a:latin typeface="Cambria Math" panose="02040503050406030204" pitchFamily="18" charset="0"/>
                            </a:rPr>
                            <m:t>𝑘</m:t>
                          </m:r>
                        </m:sub>
                      </m:sSub>
                      <m:r>
                        <a:rPr lang="en-US" i="1">
                          <a:latin typeface="Cambria Math"/>
                        </a:rPr>
                        <m:t>~</m:t>
                      </m:r>
                      <m:r>
                        <a:rPr lang="en-US" i="1">
                          <a:latin typeface="Cambria Math"/>
                        </a:rPr>
                        <m:t>𝑀𝑢𝑙𝑡𝑖𝑛𝑜𝑚𝑖𝑎𝑙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1, </m:t>
                              </m:r>
                              <m:r>
                                <a:rPr lang="en-US" b="1" i="1">
                                  <a:latin typeface="Cambria Math"/>
                                </a:rPr>
                                <m:t>𝜽</m:t>
                              </m:r>
                            </m:e>
                            <m:sub>
                              <m:r>
                                <a:rPr lang="en-US" b="0" i="1" smtClean="0">
                                  <a:latin typeface="Cambria Math" panose="02040503050406030204" pitchFamily="18" charset="0"/>
                                </a:rPr>
                                <m:t>𝑗</m:t>
                              </m:r>
                            </m:sub>
                          </m:sSub>
                        </m:e>
                      </m:d>
                      <m:r>
                        <a:rPr lang="en-US">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1</m:t>
                              </m:r>
                            </m:sub>
                          </m:sSub>
                        </m:e>
                        <m:sup>
                          <m:sSub>
                            <m:sSubPr>
                              <m:ctrlPr>
                                <a:rPr lang="en-US" i="1">
                                  <a:latin typeface="Cambria Math" panose="02040503050406030204" pitchFamily="18" charset="0"/>
                                </a:rPr>
                              </m:ctrlPr>
                            </m:sSubPr>
                            <m:e>
                              <m:r>
                                <a:rPr lang="en-US" i="1">
                                  <a:latin typeface="Cambria Math"/>
                                </a:rPr>
                                <m:t>𝑡</m:t>
                              </m:r>
                            </m:e>
                            <m:sub>
                              <m:r>
                                <a:rPr lang="en-US" i="1">
                                  <a:latin typeface="Cambria Math"/>
                                </a:rPr>
                                <m:t>1</m:t>
                              </m:r>
                            </m:sub>
                          </m:sSub>
                        </m:sup>
                      </m:sSup>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𝜃</m:t>
                              </m:r>
                            </m:e>
                            <m:sub>
                              <m:r>
                                <a:rPr lang="en-US" i="1">
                                  <a:latin typeface="Cambria Math"/>
                                </a:rPr>
                                <m:t>𝐾</m:t>
                              </m:r>
                            </m:sub>
                          </m:sSub>
                        </m:e>
                        <m:sup>
                          <m:sSub>
                            <m:sSubPr>
                              <m:ctrlPr>
                                <a:rPr lang="en-US" i="1">
                                  <a:latin typeface="Cambria Math" panose="02040503050406030204" pitchFamily="18" charset="0"/>
                                </a:rPr>
                              </m:ctrlPr>
                            </m:sSubPr>
                            <m:e>
                              <m:r>
                                <a:rPr lang="en-US" i="1">
                                  <a:latin typeface="Cambria Math"/>
                                </a:rPr>
                                <m:t>𝑡</m:t>
                              </m:r>
                            </m:e>
                            <m:sub>
                              <m:r>
                                <a:rPr lang="en-US" i="1">
                                  <a:latin typeface="Cambria Math"/>
                                </a:rPr>
                                <m:t>𝐾</m:t>
                              </m:r>
                            </m:sub>
                          </m:sSub>
                        </m:sup>
                      </m:sSup>
                    </m:oMath>
                  </m:oMathPara>
                </a14:m>
                <a:endParaRPr lang="en-US" dirty="0"/>
              </a:p>
            </p:txBody>
          </p:sp>
        </mc:Choice>
        <mc:Fallback>
          <p:sp>
            <p:nvSpPr>
              <p:cNvPr id="1050" name="Rectangle 1049"/>
              <p:cNvSpPr>
                <a:spLocks noRot="1" noChangeAspect="1" noMove="1" noResize="1" noEditPoints="1" noAdjustHandles="1" noChangeArrowheads="1" noChangeShapeType="1" noTextEdit="1"/>
              </p:cNvSpPr>
              <p:nvPr/>
            </p:nvSpPr>
            <p:spPr>
              <a:xfrm>
                <a:off x="4554747" y="3962061"/>
                <a:ext cx="4050724" cy="415370"/>
              </a:xfrm>
              <a:prstGeom prst="rect">
                <a:avLst/>
              </a:prstGeom>
              <a:blipFill>
                <a:blip r:embed="rId5"/>
                <a:stretch>
                  <a:fillRect b="-5882"/>
                </a:stretch>
              </a:blipFill>
            </p:spPr>
            <p:txBody>
              <a:bodyPr/>
              <a:lstStyle/>
              <a:p>
                <a:r>
                  <a:rPr lang="en-US">
                    <a:noFill/>
                  </a:rPr>
                  <a:t> </a:t>
                </a:r>
              </a:p>
            </p:txBody>
          </p:sp>
        </mc:Fallback>
      </mc:AlternateContent>
      <p:grpSp>
        <p:nvGrpSpPr>
          <p:cNvPr id="1051" name="Group 1050"/>
          <p:cNvGrpSpPr/>
          <p:nvPr/>
        </p:nvGrpSpPr>
        <p:grpSpPr>
          <a:xfrm>
            <a:off x="1973090" y="3885129"/>
            <a:ext cx="2509999" cy="1754574"/>
            <a:chOff x="1212054" y="3242444"/>
            <a:chExt cx="2509999" cy="1754574"/>
          </a:xfrm>
        </p:grpSpPr>
        <p:sp>
          <p:nvSpPr>
            <p:cNvPr id="118" name="Flowchart: Document 117"/>
            <p:cNvSpPr/>
            <p:nvPr/>
          </p:nvSpPr>
          <p:spPr>
            <a:xfrm>
              <a:off x="1212054" y="3242444"/>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1</a:t>
              </a:r>
            </a:p>
          </p:txBody>
        </p:sp>
        <p:sp>
          <p:nvSpPr>
            <p:cNvPr id="119" name="Rounded Rectangle 118"/>
            <p:cNvSpPr/>
            <p:nvPr/>
          </p:nvSpPr>
          <p:spPr>
            <a:xfrm>
              <a:off x="1212054" y="4521879"/>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120" name="Rounded Rectangle 119"/>
            <p:cNvSpPr/>
            <p:nvPr/>
          </p:nvSpPr>
          <p:spPr>
            <a:xfrm>
              <a:off x="2217925" y="4515840"/>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sp>
          <p:nvSpPr>
            <p:cNvPr id="121" name="Rounded Rectangle 120"/>
            <p:cNvSpPr/>
            <p:nvPr/>
          </p:nvSpPr>
          <p:spPr>
            <a:xfrm>
              <a:off x="3181709" y="4521878"/>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122" name="Straight Arrow Connector 121"/>
            <p:cNvCxnSpPr>
              <a:stCxn id="118" idx="2"/>
              <a:endCxn id="119" idx="0"/>
            </p:cNvCxnSpPr>
            <p:nvPr/>
          </p:nvCxnSpPr>
          <p:spPr>
            <a:xfrm flipH="1">
              <a:off x="1482226" y="3669418"/>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a:off x="1641495" y="3669418"/>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8" idx="2"/>
              <a:endCxn id="121" idx="0"/>
            </p:cNvCxnSpPr>
            <p:nvPr/>
          </p:nvCxnSpPr>
          <p:spPr>
            <a:xfrm>
              <a:off x="1641495" y="3669418"/>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402622" y="3912359"/>
              <a:ext cx="349776" cy="369332"/>
            </a:xfrm>
            <a:prstGeom prst="rect">
              <a:avLst/>
            </a:prstGeom>
            <a:solidFill>
              <a:schemeClr val="bg1"/>
            </a:solidFill>
          </p:spPr>
          <p:txBody>
            <a:bodyPr wrap="none" rtlCol="0">
              <a:spAutoFit/>
            </a:bodyPr>
            <a:lstStyle/>
            <a:p>
              <a:r>
                <a:rPr lang="en-US" dirty="0"/>
                <a:t>%</a:t>
              </a:r>
            </a:p>
          </p:txBody>
        </p:sp>
        <p:sp>
          <p:nvSpPr>
            <p:cNvPr id="126" name="TextBox 125"/>
            <p:cNvSpPr txBox="1"/>
            <p:nvPr/>
          </p:nvSpPr>
          <p:spPr>
            <a:xfrm>
              <a:off x="1826966" y="3924123"/>
              <a:ext cx="349776" cy="369332"/>
            </a:xfrm>
            <a:prstGeom prst="rect">
              <a:avLst/>
            </a:prstGeom>
            <a:solidFill>
              <a:schemeClr val="bg1"/>
            </a:solidFill>
          </p:spPr>
          <p:txBody>
            <a:bodyPr wrap="none" rtlCol="0">
              <a:spAutoFit/>
            </a:bodyPr>
            <a:lstStyle/>
            <a:p>
              <a:r>
                <a:rPr lang="en-US" dirty="0"/>
                <a:t>%</a:t>
              </a:r>
            </a:p>
          </p:txBody>
        </p:sp>
        <p:sp>
          <p:nvSpPr>
            <p:cNvPr id="127" name="TextBox 126"/>
            <p:cNvSpPr txBox="1"/>
            <p:nvPr/>
          </p:nvSpPr>
          <p:spPr>
            <a:xfrm>
              <a:off x="2325198" y="3927111"/>
              <a:ext cx="349776" cy="369332"/>
            </a:xfrm>
            <a:prstGeom prst="rect">
              <a:avLst/>
            </a:prstGeom>
            <a:solidFill>
              <a:schemeClr val="bg1"/>
            </a:solidFill>
          </p:spPr>
          <p:txBody>
            <a:bodyPr wrap="none" rtlCol="0">
              <a:spAutoFit/>
            </a:bodyPr>
            <a:lstStyle/>
            <a:p>
              <a:r>
                <a:rPr lang="en-US" dirty="0"/>
                <a:t>%</a:t>
              </a:r>
            </a:p>
          </p:txBody>
        </p:sp>
      </p:grpSp>
      <mc:AlternateContent xmlns:mc="http://schemas.openxmlformats.org/markup-compatibility/2006">
        <mc:Choice xmlns:a14="http://schemas.microsoft.com/office/drawing/2010/main" Requires="a14">
          <p:sp>
            <p:nvSpPr>
              <p:cNvPr id="1055" name="Rectangle 1054"/>
              <p:cNvSpPr/>
              <p:nvPr/>
            </p:nvSpPr>
            <p:spPr>
              <a:xfrm>
                <a:off x="6379628" y="5371750"/>
                <a:ext cx="1598130"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𝑚</m:t>
                          </m:r>
                          <m:r>
                            <a:rPr lang="en-US" i="1">
                              <a:latin typeface="Cambria Math"/>
                            </a:rPr>
                            <m:t>=1</m:t>
                          </m:r>
                        </m:sub>
                        <m:sup>
                          <m:r>
                            <a:rPr lang="en-US" i="1">
                              <a:latin typeface="Cambria Math"/>
                            </a:rPr>
                            <m:t>𝐾</m:t>
                          </m:r>
                        </m:sup>
                        <m:e>
                          <m:sSub>
                            <m:sSubPr>
                              <m:ctrlPr>
                                <a:rPr lang="en-US" b="1" i="1">
                                  <a:latin typeface="Cambria Math" panose="02040503050406030204" pitchFamily="18" charset="0"/>
                                </a:rPr>
                              </m:ctrlPr>
                            </m:sSubPr>
                            <m:e>
                              <m:r>
                                <a:rPr lang="en-US" b="1" i="1">
                                  <a:latin typeface="Cambria Math"/>
                                </a:rPr>
                                <m:t>𝜽</m:t>
                              </m:r>
                            </m:e>
                            <m:sub>
                              <m:r>
                                <a:rPr lang="en-US" b="1" i="1" smtClean="0">
                                  <a:latin typeface="Cambria Math" panose="02040503050406030204" pitchFamily="18" charset="0"/>
                                </a:rPr>
                                <m:t>𝒋</m:t>
                              </m:r>
                              <m:r>
                                <a:rPr lang="en-US" b="1" i="1" smtClean="0">
                                  <a:latin typeface="Cambria Math" panose="02040503050406030204" pitchFamily="18" charset="0"/>
                                </a:rPr>
                                <m:t>, </m:t>
                              </m:r>
                              <m:r>
                                <a:rPr lang="en-US" b="1" i="1" smtClean="0">
                                  <a:latin typeface="Cambria Math" panose="02040503050406030204" pitchFamily="18" charset="0"/>
                                </a:rPr>
                                <m:t>𝒎</m:t>
                              </m:r>
                            </m:sub>
                          </m:sSub>
                          <m:r>
                            <a:rPr lang="en-US" i="1">
                              <a:latin typeface="Cambria Math"/>
                            </a:rPr>
                            <m:t> </m:t>
                          </m:r>
                        </m:e>
                      </m:nary>
                      <m:r>
                        <a:rPr lang="en-US" i="1">
                          <a:latin typeface="Cambria Math"/>
                        </a:rPr>
                        <m:t>=1</m:t>
                      </m:r>
                    </m:oMath>
                  </m:oMathPara>
                </a14:m>
                <a:endParaRPr lang="en-US" dirty="0"/>
              </a:p>
            </p:txBody>
          </p:sp>
        </mc:Choice>
        <mc:Fallback>
          <p:sp>
            <p:nvSpPr>
              <p:cNvPr id="1055" name="Rectangle 1054"/>
              <p:cNvSpPr>
                <a:spLocks noRot="1" noChangeAspect="1" noMove="1" noResize="1" noEditPoints="1" noAdjustHandles="1" noChangeArrowheads="1" noChangeShapeType="1" noTextEdit="1"/>
              </p:cNvSpPr>
              <p:nvPr/>
            </p:nvSpPr>
            <p:spPr>
              <a:xfrm>
                <a:off x="6379628" y="5371750"/>
                <a:ext cx="1598130" cy="871201"/>
              </a:xfrm>
              <a:prstGeom prst="rect">
                <a:avLst/>
              </a:prstGeom>
              <a:blipFill>
                <a:blip r:embed="rId6"/>
                <a:stretch>
                  <a:fillRect/>
                </a:stretch>
              </a:blipFill>
            </p:spPr>
            <p:txBody>
              <a:bodyPr/>
              <a:lstStyle/>
              <a:p>
                <a:r>
                  <a:rPr lang="en-US">
                    <a:noFill/>
                  </a:rPr>
                  <a:t> </a:t>
                </a:r>
              </a:p>
            </p:txBody>
          </p:sp>
        </mc:Fallback>
      </mc:AlternateContent>
      <p:sp>
        <p:nvSpPr>
          <p:cNvPr id="32" name="Rectangle 31"/>
          <p:cNvSpPr/>
          <p:nvPr/>
        </p:nvSpPr>
        <p:spPr>
          <a:xfrm>
            <a:off x="4572000" y="3439258"/>
            <a:ext cx="3241272" cy="369332"/>
          </a:xfrm>
          <a:prstGeom prst="rect">
            <a:avLst/>
          </a:prstGeom>
        </p:spPr>
        <p:txBody>
          <a:bodyPr wrap="none">
            <a:spAutoFit/>
          </a:bodyPr>
          <a:lstStyle/>
          <a:p>
            <a:r>
              <a:rPr lang="en-US" dirty="0">
                <a:solidFill>
                  <a:srgbClr val="0000CC"/>
                </a:solidFill>
              </a:rPr>
              <a:t>Per-document topic distribution </a:t>
            </a:r>
          </a:p>
        </p:txBody>
      </p:sp>
      <mc:AlternateContent xmlns:mc="http://schemas.openxmlformats.org/markup-compatibility/2006">
        <mc:Choice xmlns:a14="http://schemas.microsoft.com/office/drawing/2010/main" Requires="a14">
          <p:sp>
            <p:nvSpPr>
              <p:cNvPr id="135" name="Rectangle 134"/>
              <p:cNvSpPr/>
              <p:nvPr/>
            </p:nvSpPr>
            <p:spPr>
              <a:xfrm>
                <a:off x="6350873" y="4495100"/>
                <a:ext cx="1449051"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𝑚</m:t>
                          </m:r>
                          <m:r>
                            <a:rPr lang="en-US" i="1">
                              <a:latin typeface="Cambria Math"/>
                            </a:rPr>
                            <m:t>=1</m:t>
                          </m:r>
                        </m:sub>
                        <m:sup>
                          <m:r>
                            <a:rPr lang="en-US" i="1">
                              <a:latin typeface="Cambria Math"/>
                            </a:rPr>
                            <m:t>𝐾</m:t>
                          </m:r>
                        </m:sup>
                        <m:e>
                          <m:sSub>
                            <m:sSubPr>
                              <m:ctrlPr>
                                <a:rPr lang="en-US" b="1" i="1">
                                  <a:latin typeface="Cambria Math" panose="02040503050406030204" pitchFamily="18" charset="0"/>
                                </a:rPr>
                              </m:ctrlPr>
                            </m:sSubPr>
                            <m:e>
                              <m:r>
                                <a:rPr lang="en-US" b="1" i="1" smtClean="0">
                                  <a:latin typeface="Cambria Math"/>
                                </a:rPr>
                                <m:t>𝒕</m:t>
                              </m:r>
                            </m:e>
                            <m:sub>
                              <m:r>
                                <a:rPr lang="en-US" b="1" i="1" smtClean="0">
                                  <a:latin typeface="Cambria Math" panose="02040503050406030204" pitchFamily="18" charset="0"/>
                                </a:rPr>
                                <m:t>𝒎</m:t>
                              </m:r>
                            </m:sub>
                          </m:sSub>
                          <m:r>
                            <a:rPr lang="en-US" i="1">
                              <a:latin typeface="Cambria Math"/>
                            </a:rPr>
                            <m:t> </m:t>
                          </m:r>
                        </m:e>
                      </m:nary>
                      <m:r>
                        <a:rPr lang="en-US" i="1">
                          <a:latin typeface="Cambria Math"/>
                        </a:rPr>
                        <m:t>=1</m:t>
                      </m:r>
                    </m:oMath>
                  </m:oMathPara>
                </a14:m>
                <a:endParaRPr lang="en-US" dirty="0"/>
              </a:p>
            </p:txBody>
          </p:sp>
        </mc:Choice>
        <mc:Fallback>
          <p:sp>
            <p:nvSpPr>
              <p:cNvPr id="135" name="Rectangle 134"/>
              <p:cNvSpPr>
                <a:spLocks noRot="1" noChangeAspect="1" noMove="1" noResize="1" noEditPoints="1" noAdjustHandles="1" noChangeArrowheads="1" noChangeShapeType="1" noTextEdit="1"/>
              </p:cNvSpPr>
              <p:nvPr/>
            </p:nvSpPr>
            <p:spPr>
              <a:xfrm>
                <a:off x="6350873" y="4495100"/>
                <a:ext cx="1449051" cy="871201"/>
              </a:xfrm>
              <a:prstGeom prst="rect">
                <a:avLst/>
              </a:prstGeom>
              <a:blipFill>
                <a:blip r:embed="rId7"/>
                <a:stretch>
                  <a:fillRect/>
                </a:stretch>
              </a:blipFill>
            </p:spPr>
            <p:txBody>
              <a:bodyPr/>
              <a:lstStyle/>
              <a:p>
                <a:r>
                  <a:rPr lang="en-US">
                    <a:noFill/>
                  </a:rPr>
                  <a:t> </a:t>
                </a:r>
              </a:p>
            </p:txBody>
          </p:sp>
        </mc:Fallback>
      </mc:AlternateContent>
      <p:sp>
        <p:nvSpPr>
          <p:cNvPr id="136" name="TextBox 135"/>
          <p:cNvSpPr txBox="1"/>
          <p:nvPr/>
        </p:nvSpPr>
        <p:spPr>
          <a:xfrm>
            <a:off x="576832" y="3897868"/>
            <a:ext cx="1165191" cy="369332"/>
          </a:xfrm>
          <a:prstGeom prst="rect">
            <a:avLst/>
          </a:prstGeom>
          <a:noFill/>
        </p:spPr>
        <p:txBody>
          <a:bodyPr wrap="none" rtlCol="0">
            <a:spAutoFit/>
          </a:bodyPr>
          <a:lstStyle/>
          <a:p>
            <a:r>
              <a:rPr lang="en-US" dirty="0">
                <a:solidFill>
                  <a:srgbClr val="FF0000"/>
                </a:solidFill>
              </a:rPr>
              <a:t>Document</a:t>
            </a:r>
          </a:p>
        </p:txBody>
      </p:sp>
      <p:sp>
        <p:nvSpPr>
          <p:cNvPr id="137" name="TextBox 136"/>
          <p:cNvSpPr txBox="1"/>
          <p:nvPr/>
        </p:nvSpPr>
        <p:spPr>
          <a:xfrm>
            <a:off x="668133" y="5211428"/>
            <a:ext cx="760465" cy="369332"/>
          </a:xfrm>
          <a:prstGeom prst="rect">
            <a:avLst/>
          </a:prstGeom>
          <a:noFill/>
        </p:spPr>
        <p:txBody>
          <a:bodyPr wrap="none" rtlCol="0">
            <a:spAutoFit/>
          </a:bodyPr>
          <a:lstStyle/>
          <a:p>
            <a:r>
              <a:rPr lang="en-US" dirty="0">
                <a:solidFill>
                  <a:srgbClr val="FF0000"/>
                </a:solidFill>
              </a:rPr>
              <a:t>Topics</a:t>
            </a:r>
          </a:p>
        </p:txBody>
      </p:sp>
      <p:sp>
        <p:nvSpPr>
          <p:cNvPr id="34" name="TextBox 33"/>
          <p:cNvSpPr txBox="1"/>
          <p:nvPr/>
        </p:nvSpPr>
        <p:spPr>
          <a:xfrm>
            <a:off x="4660145" y="4743804"/>
            <a:ext cx="1610762" cy="369332"/>
          </a:xfrm>
          <a:prstGeom prst="rect">
            <a:avLst/>
          </a:prstGeom>
          <a:noFill/>
        </p:spPr>
        <p:txBody>
          <a:bodyPr wrap="none" rtlCol="0">
            <a:spAutoFit/>
          </a:bodyPr>
          <a:lstStyle/>
          <a:p>
            <a:r>
              <a:rPr lang="en-US" dirty="0"/>
              <a:t>Draw one topic</a:t>
            </a:r>
          </a:p>
        </p:txBody>
      </p:sp>
      <p:sp>
        <p:nvSpPr>
          <p:cNvPr id="140" name="TextBox 139"/>
          <p:cNvSpPr txBox="1"/>
          <p:nvPr/>
        </p:nvSpPr>
        <p:spPr>
          <a:xfrm>
            <a:off x="4660145" y="5668049"/>
            <a:ext cx="1891672" cy="369332"/>
          </a:xfrm>
          <a:prstGeom prst="rect">
            <a:avLst/>
          </a:prstGeom>
          <a:noFill/>
        </p:spPr>
        <p:txBody>
          <a:bodyPr wrap="none" rtlCol="0">
            <a:spAutoFit/>
          </a:bodyPr>
          <a:lstStyle/>
          <a:p>
            <a:r>
              <a:rPr lang="en-US" dirty="0"/>
              <a:t>Topic probabilities</a:t>
            </a:r>
          </a:p>
        </p:txBody>
      </p:sp>
    </p:spTree>
    <p:extLst>
      <p:ext uri="{BB962C8B-B14F-4D97-AF65-F5344CB8AC3E}">
        <p14:creationId xmlns:p14="http://schemas.microsoft.com/office/powerpoint/2010/main" val="299652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Generative Model: LDA</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ounded Rectangle 19"/>
          <p:cNvSpPr/>
          <p:nvPr/>
        </p:nvSpPr>
        <p:spPr>
          <a:xfrm>
            <a:off x="2315089" y="2766967"/>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44" name="TextBox 43"/>
          <p:cNvSpPr txBox="1"/>
          <p:nvPr/>
        </p:nvSpPr>
        <p:spPr>
          <a:xfrm>
            <a:off x="936349" y="2827349"/>
            <a:ext cx="760465" cy="369332"/>
          </a:xfrm>
          <a:prstGeom prst="rect">
            <a:avLst/>
          </a:prstGeom>
          <a:noFill/>
        </p:spPr>
        <p:txBody>
          <a:bodyPr wrap="none" rtlCol="0">
            <a:spAutoFit/>
          </a:bodyPr>
          <a:lstStyle/>
          <a:p>
            <a:r>
              <a:rPr lang="en-US" dirty="0">
                <a:solidFill>
                  <a:srgbClr val="FF0000"/>
                </a:solidFill>
              </a:rPr>
              <a:t>Topics</a:t>
            </a:r>
          </a:p>
        </p:txBody>
      </p:sp>
      <p:grpSp>
        <p:nvGrpSpPr>
          <p:cNvPr id="1036" name="Group 1035"/>
          <p:cNvGrpSpPr/>
          <p:nvPr/>
        </p:nvGrpSpPr>
        <p:grpSpPr>
          <a:xfrm>
            <a:off x="1836152" y="4027375"/>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1</a:t>
              </a:r>
            </a:p>
          </p:txBody>
        </p:sp>
      </p:grpSp>
      <p:grpSp>
        <p:nvGrpSpPr>
          <p:cNvPr id="49" name="Group 48"/>
          <p:cNvGrpSpPr/>
          <p:nvPr/>
        </p:nvGrpSpPr>
        <p:grpSpPr>
          <a:xfrm>
            <a:off x="2560927" y="402722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2</a:t>
              </a:r>
            </a:p>
          </p:txBody>
        </p:sp>
      </p:grpSp>
      <p:grpSp>
        <p:nvGrpSpPr>
          <p:cNvPr id="52" name="Group 51"/>
          <p:cNvGrpSpPr/>
          <p:nvPr/>
        </p:nvGrpSpPr>
        <p:grpSpPr>
          <a:xfrm>
            <a:off x="3332683" y="4027375"/>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3</a:t>
              </a:r>
            </a:p>
          </p:txBody>
        </p:sp>
      </p:grpSp>
      <p:cxnSp>
        <p:nvCxnSpPr>
          <p:cNvPr id="1038" name="Straight Arrow Connector 1037"/>
          <p:cNvCxnSpPr>
            <a:stCxn id="20" idx="2"/>
            <a:endCxn id="1033" idx="0"/>
          </p:cNvCxnSpPr>
          <p:nvPr/>
        </p:nvCxnSpPr>
        <p:spPr>
          <a:xfrm flipH="1">
            <a:off x="2106324" y="3242106"/>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585261" y="3242106"/>
            <a:ext cx="1017594"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p:cNvCxnSpPr>
            <a:stCxn id="20" idx="2"/>
            <a:endCxn id="50" idx="0"/>
          </p:cNvCxnSpPr>
          <p:nvPr/>
        </p:nvCxnSpPr>
        <p:spPr>
          <a:xfrm>
            <a:off x="2585261" y="3242106"/>
            <a:ext cx="245838" cy="78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81416" y="3450074"/>
            <a:ext cx="349776" cy="369332"/>
          </a:xfrm>
          <a:prstGeom prst="rect">
            <a:avLst/>
          </a:prstGeom>
          <a:solidFill>
            <a:schemeClr val="bg1"/>
          </a:solidFill>
        </p:spPr>
        <p:txBody>
          <a:bodyPr wrap="none" rtlCol="0">
            <a:spAutoFit/>
          </a:bodyPr>
          <a:lstStyle/>
          <a:p>
            <a:r>
              <a:rPr lang="en-US" dirty="0"/>
              <a:t>%</a:t>
            </a:r>
          </a:p>
        </p:txBody>
      </p:sp>
      <p:sp>
        <p:nvSpPr>
          <p:cNvPr id="67" name="TextBox 66"/>
          <p:cNvSpPr txBox="1"/>
          <p:nvPr/>
        </p:nvSpPr>
        <p:spPr>
          <a:xfrm>
            <a:off x="2982907" y="3450074"/>
            <a:ext cx="349776" cy="369332"/>
          </a:xfrm>
          <a:prstGeom prst="rect">
            <a:avLst/>
          </a:prstGeom>
          <a:solidFill>
            <a:schemeClr val="bg1"/>
          </a:solidFill>
        </p:spPr>
        <p:txBody>
          <a:bodyPr wrap="none" rtlCol="0">
            <a:spAutoFit/>
          </a:bodyPr>
          <a:lstStyle/>
          <a:p>
            <a:r>
              <a:rPr lang="en-US" dirty="0"/>
              <a:t>%</a:t>
            </a:r>
          </a:p>
        </p:txBody>
      </p:sp>
      <p:sp>
        <p:nvSpPr>
          <p:cNvPr id="69" name="TextBox 68"/>
          <p:cNvSpPr txBox="1"/>
          <p:nvPr/>
        </p:nvSpPr>
        <p:spPr>
          <a:xfrm>
            <a:off x="927557" y="4087607"/>
            <a:ext cx="790601" cy="369332"/>
          </a:xfrm>
          <a:prstGeom prst="rect">
            <a:avLst/>
          </a:prstGeom>
          <a:noFill/>
        </p:spPr>
        <p:txBody>
          <a:bodyPr wrap="none" rtlCol="0">
            <a:spAutoFit/>
          </a:bodyPr>
          <a:lstStyle/>
          <a:p>
            <a:r>
              <a:rPr lang="en-US" dirty="0">
                <a:solidFill>
                  <a:srgbClr val="FF0000"/>
                </a:solidFill>
              </a:rPr>
              <a:t>Words</a:t>
            </a:r>
          </a:p>
        </p:txBody>
      </p:sp>
      <p:sp>
        <p:nvSpPr>
          <p:cNvPr id="72" name="TextBox 71"/>
          <p:cNvSpPr txBox="1"/>
          <p:nvPr/>
        </p:nvSpPr>
        <p:spPr>
          <a:xfrm>
            <a:off x="2505767" y="3450074"/>
            <a:ext cx="349776" cy="369332"/>
          </a:xfrm>
          <a:prstGeom prst="rect">
            <a:avLst/>
          </a:prstGeom>
          <a:solidFill>
            <a:schemeClr val="bg1"/>
          </a:solidFill>
        </p:spPr>
        <p:txBody>
          <a:bodyPr wrap="none" rtlCol="0">
            <a:spAutoFit/>
          </a:bodyPr>
          <a:lstStyle/>
          <a:p>
            <a:r>
              <a:rPr lang="en-US" dirty="0"/>
              <a:t>%</a:t>
            </a:r>
          </a:p>
        </p:txBody>
      </p:sp>
      <p:sp>
        <p:nvSpPr>
          <p:cNvPr id="75" name="TextBox 74"/>
          <p:cNvSpPr txBox="1"/>
          <p:nvPr/>
        </p:nvSpPr>
        <p:spPr>
          <a:xfrm>
            <a:off x="4343400" y="2766967"/>
            <a:ext cx="2872453" cy="369332"/>
          </a:xfrm>
          <a:prstGeom prst="rect">
            <a:avLst/>
          </a:prstGeom>
          <a:noFill/>
        </p:spPr>
        <p:txBody>
          <a:bodyPr wrap="none" rtlCol="0">
            <a:spAutoFit/>
          </a:bodyPr>
          <a:lstStyle/>
          <a:p>
            <a:r>
              <a:rPr lang="en-US" dirty="0">
                <a:solidFill>
                  <a:srgbClr val="0000CC"/>
                </a:solidFill>
              </a:rPr>
              <a:t>Per-Topic Words Distribution</a:t>
            </a:r>
          </a:p>
        </p:txBody>
      </p:sp>
      <mc:AlternateContent xmlns:mc="http://schemas.openxmlformats.org/markup-compatibility/2006">
        <mc:Choice xmlns:a14="http://schemas.microsoft.com/office/drawing/2010/main" Requires="a14">
          <p:sp>
            <p:nvSpPr>
              <p:cNvPr id="55" name="Content Placeholder 2"/>
              <p:cNvSpPr>
                <a:spLocks noGrp="1"/>
              </p:cNvSpPr>
              <p:nvPr>
                <p:ph idx="1"/>
              </p:nvPr>
            </p:nvSpPr>
            <p:spPr>
              <a:xfrm>
                <a:off x="457200" y="762000"/>
                <a:ext cx="8229600" cy="5364163"/>
              </a:xfrm>
            </p:spPr>
            <p:txBody>
              <a:bodyPr>
                <a:normAutofit/>
              </a:bodyPr>
              <a:lstStyle/>
              <a:p>
                <a:r>
                  <a:rPr lang="en-US" sz="2400" dirty="0"/>
                  <a:t>To generate a word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a:rPr>
                          <m:t>𝑤</m:t>
                        </m:r>
                      </m:e>
                      <m:sub>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𝑘</m:t>
                        </m:r>
                      </m:sub>
                    </m:sSub>
                  </m:oMath>
                </a14:m>
                <a:r>
                  <a:rPr lang="en-US" sz="2400" dirty="0"/>
                  <a:t>:</a:t>
                </a:r>
              </a:p>
              <a:p>
                <a:pPr lvl="1"/>
                <a:r>
                  <a:rPr lang="en-US" sz="2000" dirty="0"/>
                  <a:t>Generate the word based on per-topic words distribution </a:t>
                </a:r>
              </a:p>
              <a:p>
                <a:pPr lvl="2"/>
                <a:r>
                  <a:rPr lang="en-US" sz="1600" dirty="0"/>
                  <a:t>per-topic words distribution is a multinomial distribution with one draw with parameter vector</a:t>
                </a:r>
                <a14:m>
                  <m:oMath xmlns:m="http://schemas.openxmlformats.org/officeDocument/2006/math">
                    <m:sSub>
                      <m:sSubPr>
                        <m:ctrlPr>
                          <a:rPr lang="en-US" sz="1600" i="1">
                            <a:latin typeface="Cambria Math" panose="02040503050406030204" pitchFamily="18" charset="0"/>
                          </a:rPr>
                        </m:ctrlPr>
                      </m:sSubPr>
                      <m:e>
                        <m:r>
                          <a:rPr lang="en-US" sz="1600" b="1" i="1" smtClean="0">
                            <a:latin typeface="Cambria Math"/>
                          </a:rPr>
                          <m:t> </m:t>
                        </m:r>
                        <m:r>
                          <a:rPr lang="en-US" sz="1600" b="1" i="1">
                            <a:latin typeface="Cambria Math"/>
                          </a:rPr>
                          <m:t>𝒑</m:t>
                        </m:r>
                      </m:e>
                      <m:sub>
                        <m:r>
                          <a:rPr lang="en-US" sz="1600" b="0" i="1" smtClean="0">
                            <a:latin typeface="Cambria Math" panose="02040503050406030204" pitchFamily="18" charset="0"/>
                          </a:rPr>
                          <m:t>𝑖</m:t>
                        </m:r>
                      </m:sub>
                    </m:sSub>
                  </m:oMath>
                </a14:m>
                <a:r>
                  <a:rPr lang="en-US" sz="1600" dirty="0"/>
                  <a:t>, word probabilities.</a:t>
                </a:r>
              </a:p>
              <a:p>
                <a:pPr marL="914400" lvl="2" indent="0">
                  <a:buNone/>
                </a:pPr>
                <a:r>
                  <a:rPr lang="en-US" sz="1600" dirty="0"/>
                  <a:t>	</a:t>
                </a:r>
              </a:p>
            </p:txBody>
          </p:sp>
        </mc:Choice>
        <mc:Fallback>
          <p:sp>
            <p:nvSpPr>
              <p:cNvPr id="55"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a:blip r:embed="rId4"/>
                <a:stretch>
                  <a:fillRect l="-963" t="-7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405757" y="3287914"/>
                <a:ext cx="426341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m:t>
                          </m:r>
                          <m:r>
                            <a:rPr lang="en-US" i="1">
                              <a:latin typeface="Cambria Math"/>
                            </a:rPr>
                            <m:t>, </m:t>
                          </m:r>
                          <m:r>
                            <a:rPr lang="en-US" b="0" i="1" smtClean="0">
                              <a:latin typeface="Cambria Math" panose="02040503050406030204" pitchFamily="18" charset="0"/>
                            </a:rPr>
                            <m:t>𝑘</m:t>
                          </m:r>
                        </m:sub>
                      </m:sSub>
                      <m:r>
                        <a:rPr lang="en-US" i="1">
                          <a:latin typeface="Cambria Math"/>
                        </a:rPr>
                        <m:t>~</m:t>
                      </m:r>
                      <m:r>
                        <a:rPr lang="en-US" i="1">
                          <a:latin typeface="Cambria Math"/>
                        </a:rPr>
                        <m:t>𝑀𝑢𝑙𝑡𝑖𝑛𝑜𝑚𝑖𝑎𝑙</m:t>
                      </m:r>
                      <m:d>
                        <m:dPr>
                          <m:ctrlPr>
                            <a:rPr lang="en-US" i="1">
                              <a:latin typeface="Cambria Math" panose="02040503050406030204" pitchFamily="18" charset="0"/>
                            </a:rPr>
                          </m:ctrlPr>
                        </m:dPr>
                        <m:e>
                          <m:r>
                            <a:rPr lang="en-US" i="1">
                              <a:latin typeface="Cambria Math"/>
                            </a:rPr>
                            <m:t>1, </m:t>
                          </m:r>
                          <m:sSub>
                            <m:sSubPr>
                              <m:ctrlPr>
                                <a:rPr lang="en-US" i="1">
                                  <a:latin typeface="Cambria Math" panose="02040503050406030204" pitchFamily="18" charset="0"/>
                                </a:rPr>
                              </m:ctrlPr>
                            </m:sSubPr>
                            <m:e>
                              <m:r>
                                <a:rPr lang="en-US" b="1" i="1">
                                  <a:latin typeface="Cambria Math"/>
                                </a:rPr>
                                <m:t>𝒑</m:t>
                              </m:r>
                            </m:e>
                            <m:sub>
                              <m:r>
                                <a:rPr lang="en-US" b="0" i="1" smtClean="0">
                                  <a:latin typeface="Cambria Math" panose="02040503050406030204" pitchFamily="18" charset="0"/>
                                </a:rPr>
                                <m:t>𝑖</m:t>
                              </m:r>
                            </m:sub>
                          </m:sSub>
                        </m:e>
                      </m:d>
                      <m:r>
                        <a:rPr lang="en-US">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e>
                        <m:sup>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sup>
                      </m:sSup>
                      <m:r>
                        <a:rPr lang="en-US" i="1">
                          <a:latin typeface="Cambria Math"/>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a:rPr>
                                <m:t>𝑝</m:t>
                              </m:r>
                            </m:e>
                            <m:sub>
                              <m:r>
                                <a:rPr lang="en-US" i="1">
                                  <a:latin typeface="Cambria Math"/>
                                </a:rPr>
                                <m:t>𝑉</m:t>
                              </m:r>
                            </m:sub>
                          </m:sSub>
                        </m:e>
                        <m:sup>
                          <m:sSub>
                            <m:sSubPr>
                              <m:ctrlPr>
                                <a:rPr lang="en-US" i="1">
                                  <a:latin typeface="Cambria Math" panose="02040503050406030204" pitchFamily="18" charset="0"/>
                                </a:rPr>
                              </m:ctrlPr>
                            </m:sSubPr>
                            <m:e>
                              <m:r>
                                <a:rPr lang="en-US" i="1">
                                  <a:latin typeface="Cambria Math"/>
                                </a:rPr>
                                <m:t>𝑤</m:t>
                              </m:r>
                            </m:e>
                            <m:sub>
                              <m:r>
                                <a:rPr lang="en-US" i="1">
                                  <a:latin typeface="Cambria Math"/>
                                </a:rPr>
                                <m:t>𝑉</m:t>
                              </m:r>
                            </m:sub>
                          </m:sSub>
                        </m:sup>
                      </m:sSup>
                      <m:r>
                        <a:rPr lang="en-US" i="1">
                          <a:latin typeface="Cambria Math"/>
                        </a:rPr>
                        <m:t> </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4405757" y="3287914"/>
                <a:ext cx="4263410" cy="391646"/>
              </a:xfrm>
              <a:prstGeom prst="rect">
                <a:avLst/>
              </a:prstGeom>
              <a:blipFill>
                <a:blip r:embed="rId5"/>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6154947" y="4976370"/>
                <a:ext cx="1433021"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i="1" smtClean="0">
                              <a:latin typeface="Cambria Math" panose="02040503050406030204" pitchFamily="18" charset="0"/>
                            </a:rPr>
                          </m:ctrlPr>
                        </m:naryPr>
                        <m:sub>
                          <m:r>
                            <m:rPr>
                              <m:brk/>
                            </m:rPr>
                            <a:rPr lang="en-US" b="0" i="1" smtClean="0">
                              <a:latin typeface="Cambria Math" panose="02040503050406030204" pitchFamily="18" charset="0"/>
                            </a:rPr>
                            <m:t>𝑛</m:t>
                          </m:r>
                          <m:r>
                            <a:rPr lang="en-US" i="1">
                              <a:latin typeface="Cambria Math"/>
                            </a:rPr>
                            <m:t>=1</m:t>
                          </m:r>
                        </m:sub>
                        <m:sup>
                          <m:r>
                            <a:rPr lang="en-US" i="1">
                              <a:latin typeface="Cambria Math"/>
                            </a:rPr>
                            <m:t>𝑉</m:t>
                          </m:r>
                        </m:sup>
                        <m:e>
                          <m:sSub>
                            <m:sSubPr>
                              <m:ctrlPr>
                                <a:rPr lang="en-US" i="1">
                                  <a:latin typeface="Cambria Math" panose="02040503050406030204" pitchFamily="18" charset="0"/>
                                </a:rPr>
                              </m:ctrlPr>
                            </m:sSubPr>
                            <m:e>
                              <m:r>
                                <a:rPr lang="en-US" i="1">
                                  <a:latin typeface="Cambria Math"/>
                                </a:rPr>
                                <m:t>𝑝</m:t>
                              </m:r>
                            </m:e>
                            <m:sub>
                              <m:r>
                                <a:rPr lang="en-US" b="0" i="1" smtClean="0">
                                  <a:latin typeface="Cambria Math" panose="02040503050406030204" pitchFamily="18" charset="0"/>
                                </a:rPr>
                                <m:t>𝑛</m:t>
                              </m:r>
                            </m:sub>
                          </m:sSub>
                          <m:r>
                            <a:rPr lang="en-US" i="1">
                              <a:latin typeface="Cambria Math"/>
                            </a:rPr>
                            <m:t> </m:t>
                          </m:r>
                        </m:e>
                      </m:nary>
                      <m:r>
                        <a:rPr lang="en-US" i="1">
                          <a:latin typeface="Cambria Math"/>
                        </a:rPr>
                        <m:t>=1 </m:t>
                      </m:r>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6154947" y="4976370"/>
                <a:ext cx="1433021" cy="8712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6096000" y="3990840"/>
                <a:ext cx="1416413"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𝑛</m:t>
                          </m:r>
                          <m:r>
                            <a:rPr lang="en-US" i="1">
                              <a:latin typeface="Cambria Math"/>
                            </a:rPr>
                            <m:t>=1</m:t>
                          </m:r>
                        </m:sub>
                        <m:sup>
                          <m:r>
                            <a:rPr lang="en-US" i="1">
                              <a:latin typeface="Cambria Math"/>
                            </a:rPr>
                            <m:t>𝑉</m:t>
                          </m:r>
                        </m:sup>
                        <m:e>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𝑛</m:t>
                              </m:r>
                            </m:sub>
                          </m:sSub>
                          <m:r>
                            <a:rPr lang="en-US" i="1">
                              <a:latin typeface="Cambria Math"/>
                            </a:rPr>
                            <m:t> </m:t>
                          </m:r>
                        </m:e>
                      </m:nary>
                      <m:r>
                        <a:rPr lang="en-US" i="1">
                          <a:latin typeface="Cambria Math"/>
                        </a:rPr>
                        <m:t>=1</m:t>
                      </m:r>
                    </m:oMath>
                  </m:oMathPara>
                </a14:m>
                <a:endParaRPr lang="en-US" dirty="0"/>
              </a:p>
            </p:txBody>
          </p:sp>
        </mc:Choice>
        <mc:Fallback>
          <p:sp>
            <p:nvSpPr>
              <p:cNvPr id="21" name="Rectangle 20"/>
              <p:cNvSpPr>
                <a:spLocks noRot="1" noChangeAspect="1" noMove="1" noResize="1" noEditPoints="1" noAdjustHandles="1" noChangeArrowheads="1" noChangeShapeType="1" noTextEdit="1"/>
              </p:cNvSpPr>
              <p:nvPr/>
            </p:nvSpPr>
            <p:spPr>
              <a:xfrm>
                <a:off x="6096000" y="3990840"/>
                <a:ext cx="1416413" cy="871201"/>
              </a:xfrm>
              <a:prstGeom prst="rect">
                <a:avLst/>
              </a:prstGeom>
              <a:blipFill>
                <a:blip r:embed="rId7"/>
                <a:stretch>
                  <a:fillRect/>
                </a:stretch>
              </a:blipFill>
            </p:spPr>
            <p:txBody>
              <a:bodyPr/>
              <a:lstStyle/>
              <a:p>
                <a:r>
                  <a:rPr lang="en-US">
                    <a:noFill/>
                  </a:rPr>
                  <a:t> </a:t>
                </a:r>
              </a:p>
            </p:txBody>
          </p:sp>
        </mc:Fallback>
      </mc:AlternateContent>
      <p:sp>
        <p:nvSpPr>
          <p:cNvPr id="56" name="TextBox 55"/>
          <p:cNvSpPr txBox="1"/>
          <p:nvPr/>
        </p:nvSpPr>
        <p:spPr>
          <a:xfrm>
            <a:off x="4343400" y="4180068"/>
            <a:ext cx="1625381" cy="369332"/>
          </a:xfrm>
          <a:prstGeom prst="rect">
            <a:avLst/>
          </a:prstGeom>
          <a:noFill/>
        </p:spPr>
        <p:txBody>
          <a:bodyPr wrap="none" rtlCol="0">
            <a:spAutoFit/>
          </a:bodyPr>
          <a:lstStyle/>
          <a:p>
            <a:r>
              <a:rPr lang="en-US" dirty="0"/>
              <a:t>Draw one word</a:t>
            </a:r>
          </a:p>
        </p:txBody>
      </p:sp>
      <p:sp>
        <p:nvSpPr>
          <p:cNvPr id="57" name="TextBox 56"/>
          <p:cNvSpPr txBox="1"/>
          <p:nvPr/>
        </p:nvSpPr>
        <p:spPr>
          <a:xfrm>
            <a:off x="4343400" y="5230029"/>
            <a:ext cx="1921808" cy="369332"/>
          </a:xfrm>
          <a:prstGeom prst="rect">
            <a:avLst/>
          </a:prstGeom>
          <a:noFill/>
        </p:spPr>
        <p:txBody>
          <a:bodyPr wrap="none" rtlCol="0">
            <a:spAutoFit/>
          </a:bodyPr>
          <a:lstStyle/>
          <a:p>
            <a:r>
              <a:rPr lang="en-US" dirty="0"/>
              <a:t>Word probabilities</a:t>
            </a:r>
          </a:p>
        </p:txBody>
      </p:sp>
    </p:spTree>
    <p:extLst>
      <p:ext uri="{BB962C8B-B14F-4D97-AF65-F5344CB8AC3E}">
        <p14:creationId xmlns:p14="http://schemas.microsoft.com/office/powerpoint/2010/main" val="428159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7" name="Content Placeholder 2"/>
              <p:cNvSpPr>
                <a:spLocks noGrp="1"/>
              </p:cNvSpPr>
              <p:nvPr>
                <p:ph idx="1"/>
              </p:nvPr>
            </p:nvSpPr>
            <p:spPr>
              <a:xfrm>
                <a:off x="457200" y="762000"/>
                <a:ext cx="8229600" cy="5364163"/>
              </a:xfrm>
            </p:spPr>
            <p:txBody>
              <a:bodyPr>
                <a:normAutofit/>
              </a:bodyPr>
              <a:lstStyle/>
              <a:p>
                <a:r>
                  <a:rPr lang="en-US" sz="2400" dirty="0">
                    <a:latin typeface="+mj-lt"/>
                  </a:rPr>
                  <a:t>Set </a:t>
                </a:r>
                <a:r>
                  <a:rPr lang="en-US" sz="2400" dirty="0" err="1">
                    <a:latin typeface="+mj-lt"/>
                  </a:rPr>
                  <a:t>Dirichlet</a:t>
                </a:r>
                <a:r>
                  <a:rPr lang="en-US" sz="2400" dirty="0">
                    <a:latin typeface="+mj-lt"/>
                  </a:rPr>
                  <a:t> prior for topic probabilities  </a:t>
                </a:r>
                <a14:m>
                  <m:oMath xmlns:m="http://schemas.openxmlformats.org/officeDocument/2006/math">
                    <m:r>
                      <a:rPr lang="en-US" sz="2400" b="1" i="1" smtClean="0">
                        <a:latin typeface="Cambria Math"/>
                        <a:ea typeface="Cambria Math"/>
                      </a:rPr>
                      <m:t>𝜽</m:t>
                    </m:r>
                  </m:oMath>
                </a14:m>
                <a:r>
                  <a:rPr lang="en-US" sz="2400" b="1" dirty="0">
                    <a:latin typeface="+mj-lt"/>
                  </a:rPr>
                  <a:t> </a:t>
                </a:r>
                <a:r>
                  <a:rPr lang="en-US" sz="2400" dirty="0">
                    <a:latin typeface="+mj-lt"/>
                  </a:rPr>
                  <a:t>with parameter vector</a:t>
                </a:r>
                <a:r>
                  <a:rPr lang="en-US" sz="2400" b="1" dirty="0">
                    <a:latin typeface="+mj-lt"/>
                  </a:rPr>
                  <a:t> </a:t>
                </a:r>
                <a14:m>
                  <m:oMath xmlns:m="http://schemas.openxmlformats.org/officeDocument/2006/math">
                    <m:r>
                      <a:rPr lang="en-US" sz="2400" b="1" i="1">
                        <a:latin typeface="Cambria Math"/>
                      </a:rPr>
                      <m:t>𝜶</m:t>
                    </m:r>
                  </m:oMath>
                </a14:m>
                <a:endParaRPr lang="en-US" sz="2400" b="1" dirty="0">
                  <a:latin typeface="+mj-lt"/>
                </a:endParaRPr>
              </a:p>
              <a:p>
                <a:endParaRPr lang="en-US" sz="2400" dirty="0">
                  <a:latin typeface="+mj-lt"/>
                </a:endParaRPr>
              </a:p>
              <a:p>
                <a:endParaRPr lang="en-US" sz="2400" dirty="0">
                  <a:latin typeface="+mj-lt"/>
                </a:endParaRPr>
              </a:p>
              <a:p>
                <a:r>
                  <a:rPr lang="en-US" sz="2400" dirty="0">
                    <a:latin typeface="+mj-lt"/>
                  </a:rPr>
                  <a:t>Set </a:t>
                </a:r>
                <a:r>
                  <a:rPr lang="en-US" sz="2400" dirty="0" err="1">
                    <a:latin typeface="+mj-lt"/>
                  </a:rPr>
                  <a:t>Dirichlet</a:t>
                </a:r>
                <a:r>
                  <a:rPr lang="en-US" sz="2400" dirty="0">
                    <a:latin typeface="+mj-lt"/>
                  </a:rPr>
                  <a:t> prior for word </a:t>
                </a:r>
                <a:r>
                  <a:rPr lang="en-US" sz="2400" dirty="0"/>
                  <a:t>probabilities</a:t>
                </a:r>
                <a:r>
                  <a:rPr lang="en-US" sz="2400" dirty="0">
                    <a:latin typeface="+mj-lt"/>
                  </a:rPr>
                  <a:t>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a:rPr>
                          <m:t>𝒑</m:t>
                        </m:r>
                      </m:e>
                      <m:sub>
                        <m:r>
                          <a:rPr lang="en-US" sz="2400" b="0" i="1" smtClean="0">
                            <a:latin typeface="Cambria Math" panose="02040503050406030204" pitchFamily="18" charset="0"/>
                          </a:rPr>
                          <m:t>𝑖</m:t>
                        </m:r>
                      </m:sub>
                    </m:sSub>
                  </m:oMath>
                </a14:m>
                <a:r>
                  <a:rPr lang="en-US" sz="2400" dirty="0">
                    <a:latin typeface="+mj-lt"/>
                  </a:rPr>
                  <a:t> in </a:t>
                </a:r>
                <a:r>
                  <a:rPr lang="en-US" sz="2400" i="1" dirty="0" err="1">
                    <a:latin typeface="+mj-lt"/>
                  </a:rPr>
                  <a:t>i</a:t>
                </a:r>
                <a:r>
                  <a:rPr lang="en-US" sz="2400" dirty="0" err="1">
                    <a:latin typeface="+mj-lt"/>
                  </a:rPr>
                  <a:t>th</a:t>
                </a:r>
                <a:r>
                  <a:rPr lang="en-US" sz="2400" dirty="0">
                    <a:latin typeface="+mj-lt"/>
                  </a:rPr>
                  <a:t> topic with parameter vector</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a:rPr>
                          <m:t>𝜷</m:t>
                        </m:r>
                      </m:e>
                      <m:sub>
                        <m:r>
                          <a:rPr lang="en-US" sz="2400" b="1" i="1" smtClean="0">
                            <a:latin typeface="Cambria Math" panose="02040503050406030204" pitchFamily="18" charset="0"/>
                          </a:rPr>
                          <m:t>𝒊</m:t>
                        </m:r>
                      </m:sub>
                    </m:sSub>
                  </m:oMath>
                </a14:m>
                <a:r>
                  <a:rPr lang="en-US" sz="2400" b="1" dirty="0">
                    <a:latin typeface="+mj-lt"/>
                  </a:rPr>
                  <a:t> </a:t>
                </a:r>
              </a:p>
              <a:p>
                <a:endParaRPr lang="en-US" sz="2400" b="1" dirty="0">
                  <a:latin typeface="+mj-lt"/>
                </a:endParaRPr>
              </a:p>
              <a:p>
                <a:endParaRPr lang="en-US" sz="2400" b="1" dirty="0">
                  <a:latin typeface="+mj-lt"/>
                </a:endParaRPr>
              </a:p>
            </p:txBody>
          </p:sp>
        </mc:Choice>
        <mc:Fallback>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81200" y="1447800"/>
                <a:ext cx="3729034" cy="753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panose="02040503050406030204" pitchFamily="18" charset="0"/>
                            </a:rPr>
                          </m:ctrlPr>
                        </m:dPr>
                        <m:e>
                          <m:r>
                            <a:rPr lang="en-US" b="1" i="1">
                              <a:latin typeface="Cambria Math"/>
                              <a:ea typeface="Cambria Math"/>
                            </a:rPr>
                            <m:t>𝜽</m:t>
                          </m:r>
                        </m:e>
                        <m:e>
                          <m:r>
                            <a:rPr lang="en-US" b="1" i="1">
                              <a:latin typeface="Cambria Math"/>
                            </a:rPr>
                            <m:t>𝜶</m:t>
                          </m:r>
                        </m:e>
                      </m:d>
                      <m:r>
                        <a:rPr lang="en-US" i="1">
                          <a:latin typeface="Cambria Math"/>
                        </a:rPr>
                        <m:t>=</m:t>
                      </m:r>
                      <m:f>
                        <m:fPr>
                          <m:ctrlPr>
                            <a:rPr lang="en-US" i="1">
                              <a:latin typeface="Cambria Math" panose="02040503050406030204" pitchFamily="18" charset="0"/>
                            </a:rPr>
                          </m:ctrlPr>
                        </m:fPr>
                        <m:num>
                          <m:r>
                            <m:rPr>
                              <m:sty m:val="p"/>
                            </m:rPr>
                            <a:rPr lang="en-US">
                              <a:latin typeface="Cambria Math"/>
                            </a:rPr>
                            <m:t>Γ</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𝑘</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e>
                              </m:nary>
                            </m:e>
                          </m:d>
                        </m:num>
                        <m:den>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𝑘</m:t>
                              </m:r>
                            </m:sup>
                            <m:e>
                              <m:r>
                                <m:rPr>
                                  <m:sty m:val="p"/>
                                </m:rPr>
                                <a:rPr lang="en-US">
                                  <a:latin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e>
                              </m:d>
                            </m:e>
                          </m:nary>
                        </m:den>
                      </m:f>
                      <m:sSubSup>
                        <m:sSubSupPr>
                          <m:ctrlPr>
                            <a:rPr lang="en-US" i="1">
                              <a:latin typeface="Cambria Math" panose="02040503050406030204" pitchFamily="18" charset="0"/>
                            </a:rPr>
                          </m:ctrlPr>
                        </m:sSubSupPr>
                        <m:e>
                          <m:r>
                            <a:rPr lang="en-US" i="1">
                              <a:latin typeface="Cambria Math"/>
                            </a:rPr>
                            <m:t>𝜃</m:t>
                          </m:r>
                        </m:e>
                        <m:sub>
                          <m:r>
                            <a:rPr lang="en-US" i="1">
                              <a:latin typeface="Cambria Math"/>
                            </a:rPr>
                            <m:t>1</m:t>
                          </m:r>
                        </m:sub>
                        <m:sup>
                          <m:sSub>
                            <m:sSubPr>
                              <m:ctrlPr>
                                <a:rPr lang="en-US" i="1">
                                  <a:latin typeface="Cambria Math" panose="02040503050406030204" pitchFamily="18" charset="0"/>
                                </a:rPr>
                              </m:ctrlPr>
                            </m:sSubPr>
                            <m:e>
                              <m:r>
                                <a:rPr lang="en-US" i="1">
                                  <a:latin typeface="Cambria Math"/>
                                </a:rPr>
                                <m:t>𝛼</m:t>
                              </m:r>
                            </m:e>
                            <m:sub>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𝐾</m:t>
                          </m:r>
                        </m:sub>
                        <m:sup>
                          <m:sSub>
                            <m:sSubPr>
                              <m:ctrlPr>
                                <a:rPr lang="en-US" i="1">
                                  <a:latin typeface="Cambria Math" panose="02040503050406030204" pitchFamily="18" charset="0"/>
                                </a:rPr>
                              </m:ctrlPr>
                            </m:sSubPr>
                            <m:e>
                              <m:r>
                                <a:rPr lang="en-US" i="1">
                                  <a:latin typeface="Cambria Math"/>
                                </a:rPr>
                                <m:t>𝛼</m:t>
                              </m:r>
                            </m:e>
                            <m:sub>
                              <m:r>
                                <a:rPr lang="en-US" i="1">
                                  <a:latin typeface="Cambria Math"/>
                                </a:rPr>
                                <m:t>𝑘</m:t>
                              </m:r>
                            </m:sub>
                          </m:sSub>
                          <m:r>
                            <a:rPr lang="en-US" i="1">
                              <a:latin typeface="Cambria Math"/>
                            </a:rPr>
                            <m:t>−1</m:t>
                          </m:r>
                        </m:sup>
                      </m:sSubSup>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81200" y="1447800"/>
                <a:ext cx="3729034" cy="75379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057400" y="3352800"/>
                <a:ext cx="4021165" cy="7234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𝒑</m:t>
                              </m:r>
                            </m:e>
                            <m:sub>
                              <m:r>
                                <a:rPr lang="en-US" b="0" i="1" smtClean="0">
                                  <a:latin typeface="Cambria Math" panose="02040503050406030204" pitchFamily="18" charset="0"/>
                                </a:rPr>
                                <m:t>𝑖</m:t>
                              </m:r>
                            </m:sub>
                          </m:sSub>
                        </m:e>
                        <m:e>
                          <m:sSub>
                            <m:sSubPr>
                              <m:ctrlPr>
                                <a:rPr lang="en-US" b="1" i="1">
                                  <a:latin typeface="Cambria Math" panose="02040503050406030204" pitchFamily="18" charset="0"/>
                                </a:rPr>
                              </m:ctrlPr>
                            </m:sSubPr>
                            <m:e>
                              <m:r>
                                <a:rPr lang="en-US" b="1" i="1">
                                  <a:latin typeface="Cambria Math"/>
                                </a:rPr>
                                <m:t>𝜷</m:t>
                              </m:r>
                            </m:e>
                            <m:sub>
                              <m:r>
                                <a:rPr lang="en-US" b="1" i="1" smtClean="0">
                                  <a:latin typeface="Cambria Math" panose="02040503050406030204" pitchFamily="18" charset="0"/>
                                </a:rPr>
                                <m:t>𝒊</m:t>
                              </m:r>
                            </m:sub>
                          </m:sSub>
                        </m:e>
                      </m:d>
                      <m:r>
                        <a:rPr lang="en-US" i="1">
                          <a:latin typeface="Cambria Math"/>
                        </a:rPr>
                        <m:t>=</m:t>
                      </m:r>
                      <m:f>
                        <m:fPr>
                          <m:ctrlPr>
                            <a:rPr lang="en-US" i="1">
                              <a:latin typeface="Cambria Math" panose="02040503050406030204" pitchFamily="18" charset="0"/>
                            </a:rPr>
                          </m:ctrlPr>
                        </m:fPr>
                        <m:num>
                          <m:r>
                            <m:rPr>
                              <m:sty m:val="p"/>
                            </m:rPr>
                            <a:rPr lang="en-US">
                              <a:latin typeface="Cambria Math"/>
                            </a:rPr>
                            <m:t>Γ</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𝑚</m:t>
                                  </m:r>
                                  <m:r>
                                    <a:rPr lang="en-US" i="1">
                                      <a:latin typeface="Cambria Math"/>
                                    </a:rPr>
                                    <m:t>=1</m:t>
                                  </m:r>
                                </m:sub>
                                <m:sup>
                                  <m:r>
                                    <a:rPr lang="en-US" b="0" i="1" smtClean="0">
                                      <a:latin typeface="Cambria Math" panose="02040503050406030204" pitchFamily="18" charset="0"/>
                                    </a:rPr>
                                    <m:t>𝑉</m:t>
                                  </m:r>
                                </m:sup>
                                <m:e>
                                  <m:sSub>
                                    <m:sSubPr>
                                      <m:ctrlPr>
                                        <a:rPr lang="en-US" i="1">
                                          <a:latin typeface="Cambria Math" panose="02040503050406030204" pitchFamily="18" charset="0"/>
                                        </a:rPr>
                                      </m:ctrlPr>
                                    </m:sSubPr>
                                    <m:e>
                                      <m:r>
                                        <a:rPr lang="en-US" i="1">
                                          <a:latin typeface="Cambria Math"/>
                                        </a:rPr>
                                        <m:t>𝛽</m:t>
                                      </m:r>
                                    </m:e>
                                    <m:sub>
                                      <m:r>
                                        <a:rPr lang="en-US" b="0" i="1" smtClean="0">
                                          <a:latin typeface="Cambria Math" panose="02040503050406030204" pitchFamily="18" charset="0"/>
                                        </a:rPr>
                                        <m:t>𝑚</m:t>
                                      </m:r>
                                    </m:sub>
                                  </m:sSub>
                                </m:e>
                              </m:nary>
                            </m:e>
                          </m:d>
                        </m:num>
                        <m:den>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𝑚</m:t>
                              </m:r>
                              <m:r>
                                <a:rPr lang="en-US" i="1">
                                  <a:latin typeface="Cambria Math"/>
                                </a:rPr>
                                <m:t>=1</m:t>
                              </m:r>
                            </m:sub>
                            <m:sup>
                              <m:r>
                                <a:rPr lang="en-US" b="0" i="1" smtClean="0">
                                  <a:latin typeface="Cambria Math" panose="02040503050406030204" pitchFamily="18" charset="0"/>
                                </a:rPr>
                                <m:t>𝑉</m:t>
                              </m:r>
                            </m:sup>
                            <m:e>
                              <m:r>
                                <m:rPr>
                                  <m:sty m:val="p"/>
                                </m:rPr>
                                <a:rPr lang="en-US">
                                  <a:latin typeface="Cambria Math"/>
                                </a:rPr>
                                <m:t>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panose="02040503050406030204" pitchFamily="18" charset="0"/>
                                        </a:rPr>
                                        <m:t>𝑚</m:t>
                                      </m:r>
                                    </m:sub>
                                  </m:sSub>
                                </m:e>
                              </m:d>
                            </m:e>
                          </m:nary>
                        </m:den>
                      </m:f>
                      <m:sSubSup>
                        <m:sSubSupPr>
                          <m:ctrlPr>
                            <a:rPr lang="en-US" i="1">
                              <a:latin typeface="Cambria Math" panose="02040503050406030204" pitchFamily="18" charset="0"/>
                            </a:rPr>
                          </m:ctrlPr>
                        </m:sSubSupPr>
                        <m:e>
                          <m:r>
                            <a:rPr lang="en-US" i="1">
                              <a:latin typeface="Cambria Math"/>
                            </a:rPr>
                            <m:t>𝑝</m:t>
                          </m:r>
                        </m:e>
                        <m:sub>
                          <m:r>
                            <a:rPr lang="en-US" i="1">
                              <a:latin typeface="Cambria Math"/>
                            </a:rPr>
                            <m:t>1</m:t>
                          </m:r>
                        </m:sub>
                        <m:sup>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𝑝</m:t>
                          </m:r>
                        </m:e>
                        <m:sub>
                          <m:r>
                            <a:rPr lang="en-US" i="1">
                              <a:latin typeface="Cambria Math"/>
                            </a:rPr>
                            <m:t>𝑉</m:t>
                          </m:r>
                        </m:sub>
                        <m:sup>
                          <m:sSub>
                            <m:sSubPr>
                              <m:ctrlPr>
                                <a:rPr lang="en-US" i="1">
                                  <a:latin typeface="Cambria Math" panose="02040503050406030204" pitchFamily="18" charset="0"/>
                                </a:rPr>
                              </m:ctrlPr>
                            </m:sSubPr>
                            <m:e>
                              <m:r>
                                <a:rPr lang="en-US" i="1">
                                  <a:latin typeface="Cambria Math"/>
                                </a:rPr>
                                <m:t>𝛽</m:t>
                              </m:r>
                            </m:e>
                            <m:sub>
                              <m:r>
                                <a:rPr lang="en-US" i="1">
                                  <a:latin typeface="Cambria Math"/>
                                </a:rPr>
                                <m:t>𝑉</m:t>
                              </m:r>
                            </m:sub>
                          </m:sSub>
                          <m:r>
                            <a:rPr lang="en-US" i="1">
                              <a:latin typeface="Cambria Math"/>
                            </a:rPr>
                            <m:t>−1</m:t>
                          </m:r>
                        </m:sup>
                      </m:sSubSup>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057400" y="3352800"/>
                <a:ext cx="4021165" cy="72346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444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Parameter Estimate</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18</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7" name="Content Placeholder 2"/>
              <p:cNvSpPr>
                <a:spLocks noGrp="1"/>
              </p:cNvSpPr>
              <p:nvPr>
                <p:ph idx="1"/>
              </p:nvPr>
            </p:nvSpPr>
            <p:spPr>
              <a:xfrm>
                <a:off x="457200" y="762000"/>
                <a:ext cx="8229600" cy="5364163"/>
              </a:xfrm>
            </p:spPr>
            <p:txBody>
              <a:bodyPr>
                <a:normAutofit/>
              </a:bodyPr>
              <a:lstStyle/>
              <a:p>
                <a:r>
                  <a:rPr lang="en-US" sz="2400" dirty="0"/>
                  <a:t>Assume all the words are generated independently, the total probability to generate all the words in all documents in a text corpus</a:t>
                </a: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r>
                  <a:rPr lang="en-US" sz="2400" dirty="0">
                    <a:latin typeface="+mj-lt"/>
                  </a:rPr>
                  <a:t>Parameter vector </a:t>
                </a:r>
                <a14:m>
                  <m:oMath xmlns:m="http://schemas.openxmlformats.org/officeDocument/2006/math">
                    <m:r>
                      <a:rPr lang="en-US" sz="2400" b="1" i="1">
                        <a:latin typeface="Cambria Math"/>
                      </a:rPr>
                      <m:t>𝜶</m:t>
                    </m:r>
                  </m:oMath>
                </a14:m>
                <a:r>
                  <a:rPr lang="en-US" sz="2400" dirty="0">
                    <a:latin typeface="+mj-lt"/>
                  </a:rPr>
                  <a:t> and matrix </a:t>
                </a:r>
                <a14:m>
                  <m:oMath xmlns:m="http://schemas.openxmlformats.org/officeDocument/2006/math">
                    <m:r>
                      <a:rPr lang="en-US" sz="2400" b="1" i="1">
                        <a:latin typeface="Cambria Math"/>
                      </a:rPr>
                      <m:t>𝜷</m:t>
                    </m:r>
                  </m:oMath>
                </a14:m>
                <a:r>
                  <a:rPr lang="en-US" sz="2400" dirty="0"/>
                  <a:t> can be estimated using Expectation Maximization (EM) method. </a:t>
                </a:r>
              </a:p>
              <a:p>
                <a:endParaRPr lang="en-US" sz="2400" dirty="0">
                  <a:latin typeface="+mj-lt"/>
                </a:endParaRPr>
              </a:p>
            </p:txBody>
          </p:sp>
        </mc:Choice>
        <mc:Fallback>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a:blip r:embed="rId4"/>
                <a:stretch>
                  <a:fillRect l="-963" t="-909" r="-1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822382" y="2357507"/>
                <a:ext cx="7434529" cy="9025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𝑃</m:t>
                      </m:r>
                      <m:d>
                        <m:dPr>
                          <m:ctrlPr>
                            <a:rPr lang="en-US" i="1">
                              <a:latin typeface="Cambria Math" panose="02040503050406030204" pitchFamily="18" charset="0"/>
                            </a:rPr>
                          </m:ctrlPr>
                        </m:dPr>
                        <m:e>
                          <m:r>
                            <a:rPr lang="en-US" b="1" i="1">
                              <a:latin typeface="Cambria Math"/>
                            </a:rPr>
                            <m:t>𝑾</m:t>
                          </m:r>
                          <m:r>
                            <a:rPr lang="en-US" i="1">
                              <a:latin typeface="Cambria Math"/>
                            </a:rPr>
                            <m:t>, </m:t>
                          </m:r>
                          <m:r>
                            <a:rPr lang="en-US" b="1" i="1">
                              <a:latin typeface="Cambria Math"/>
                            </a:rPr>
                            <m:t>𝑻</m:t>
                          </m:r>
                          <m:r>
                            <a:rPr lang="en-US" i="1">
                              <a:latin typeface="Cambria Math"/>
                            </a:rPr>
                            <m:t>, </m:t>
                          </m:r>
                          <m:r>
                            <a:rPr lang="en-US" b="1" i="1">
                              <a:latin typeface="Cambria Math"/>
                            </a:rPr>
                            <m:t>𝜽</m:t>
                          </m:r>
                          <m:r>
                            <a:rPr lang="en-US" b="1" i="1">
                              <a:latin typeface="Cambria Math"/>
                            </a:rPr>
                            <m:t>,</m:t>
                          </m:r>
                          <m:r>
                            <a:rPr lang="en-US" b="1" i="1">
                              <a:latin typeface="Cambria Math"/>
                            </a:rPr>
                            <m:t>𝒑</m:t>
                          </m:r>
                          <m:r>
                            <a:rPr lang="en-US" b="1" i="1">
                              <a:latin typeface="Cambria Math"/>
                            </a:rPr>
                            <m:t>;</m:t>
                          </m:r>
                          <m:r>
                            <a:rPr lang="en-US" b="1" i="1">
                              <a:latin typeface="Cambria Math"/>
                            </a:rPr>
                            <m:t>𝜶</m:t>
                          </m:r>
                          <m:r>
                            <a:rPr lang="en-US" i="1">
                              <a:latin typeface="Cambria Math"/>
                            </a:rPr>
                            <m:t>,</m:t>
                          </m:r>
                          <m:r>
                            <a:rPr lang="en-US" b="1" i="1">
                              <a:latin typeface="Cambria Math"/>
                            </a:rPr>
                            <m:t>𝜷</m:t>
                          </m:r>
                        </m:e>
                      </m:d>
                      <m:r>
                        <a:rPr lang="en-US" i="1">
                          <a:latin typeface="Cambria Math"/>
                        </a:rPr>
                        <m:t>= </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𝐾</m:t>
                          </m:r>
                        </m:sup>
                        <m:e>
                          <m:r>
                            <a:rPr lang="en-US" i="1">
                              <a:latin typeface="Cambria Math"/>
                            </a:rPr>
                            <m:t>𝑃</m:t>
                          </m:r>
                          <m:r>
                            <a:rPr lang="en-US" i="1">
                              <a:latin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r>
                            <a:rPr lang="en-US" i="1">
                              <a:latin typeface="Cambria Math"/>
                            </a:rPr>
                            <m:t>;</m:t>
                          </m:r>
                        </m:e>
                      </m:nary>
                      <m:r>
                        <a:rPr lang="en-US" i="1">
                          <a:latin typeface="Cambria Math"/>
                        </a:rPr>
                        <m:t>𝛽</m:t>
                      </m:r>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𝑗</m:t>
                          </m:r>
                          <m:r>
                            <a:rPr lang="en-US" i="1">
                              <a:latin typeface="Cambria Math"/>
                            </a:rPr>
                            <m:t>=1</m:t>
                          </m:r>
                        </m:sub>
                        <m:sup>
                          <m:r>
                            <a:rPr lang="en-US" i="1">
                              <a:latin typeface="Cambria Math"/>
                            </a:rPr>
                            <m:t>𝑀</m:t>
                          </m:r>
                        </m:sup>
                        <m:e>
                          <m:r>
                            <a:rPr lang="en-US" i="1">
                              <a:latin typeface="Cambria Math"/>
                            </a:rPr>
                            <m:t>𝑃</m:t>
                          </m:r>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r>
                            <a:rPr lang="en-US" i="1">
                              <a:latin typeface="Cambria Math"/>
                            </a:rPr>
                            <m:t>;</m:t>
                          </m:r>
                        </m:e>
                      </m:nary>
                      <m:r>
                        <a:rPr lang="en-US" i="1">
                          <a:latin typeface="Cambria Math"/>
                        </a:rPr>
                        <m:t>𝛼</m:t>
                      </m:r>
                      <m:r>
                        <a:rPr lang="en-US" i="1">
                          <a:latin typeface="Cambria Math"/>
                        </a:rPr>
                        <m:t>) </m:t>
                      </m:r>
                      <m:nary>
                        <m:naryPr>
                          <m:chr m:val="∏"/>
                          <m:limLoc m:val="undOvr"/>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a:rPr>
                            <m:t>=1</m:t>
                          </m:r>
                        </m:sub>
                        <m:sup>
                          <m:r>
                            <a:rPr lang="en-US" i="1">
                              <a:latin typeface="Cambria Math"/>
                            </a:rPr>
                            <m:t>𝑁</m:t>
                          </m:r>
                        </m:sup>
                        <m:e>
                          <m:r>
                            <a:rPr lang="en-US" i="1">
                              <a:latin typeface="Cambria Math"/>
                            </a:rPr>
                            <m:t>𝑃</m:t>
                          </m:r>
                          <m:r>
                            <a:rPr lang="en-US" i="1">
                              <a:latin typeface="Cambria Math"/>
                            </a:rPr>
                            <m:t>(</m:t>
                          </m:r>
                          <m:sSub>
                            <m:sSubPr>
                              <m:ctrlPr>
                                <a:rPr lang="en-US" i="1">
                                  <a:latin typeface="Cambria Math" panose="02040503050406030204" pitchFamily="18" charset="0"/>
                                </a:rPr>
                              </m:ctrlPr>
                            </m:sSubPr>
                            <m:e>
                              <m:r>
                                <a:rPr lang="en-US" i="1">
                                  <a:latin typeface="Cambria Math"/>
                                </a:rPr>
                                <m:t>𝑡</m:t>
                              </m:r>
                            </m:e>
                            <m:sub>
                              <m:sSub>
                                <m:sSubPr>
                                  <m:ctrlPr>
                                    <a:rPr lang="en-US" i="1">
                                      <a:latin typeface="Cambria Math" panose="02040503050406030204" pitchFamily="18" charset="0"/>
                                    </a:rPr>
                                  </m:ctrlPr>
                                </m:sSubPr>
                                <m:e>
                                  <m:r>
                                    <a:rPr lang="en-US" i="1">
                                      <a:latin typeface="Cambria Math"/>
                                    </a:rPr>
                                    <m:t>𝑤</m:t>
                                  </m:r>
                                </m:e>
                                <m:sub>
                                  <m:r>
                                    <a:rPr lang="en-US" i="1">
                                      <a:latin typeface="Cambria Math"/>
                                    </a:rPr>
                                    <m:t>𝑗</m:t>
                                  </m:r>
                                  <m:r>
                                    <a:rPr lang="en-US" i="1">
                                      <a:latin typeface="Cambria Math"/>
                                    </a:rPr>
                                    <m:t>,</m:t>
                                  </m:r>
                                  <m:r>
                                    <a:rPr lang="en-US" b="0" i="1" smtClean="0">
                                      <a:latin typeface="Cambria Math" panose="02040503050406030204" pitchFamily="18" charset="0"/>
                                    </a:rPr>
                                    <m:t>𝑘</m:t>
                                  </m:r>
                                </m:sub>
                              </m:sSub>
                            </m:sub>
                          </m:sSub>
                          <m:r>
                            <a:rPr lang="en-US" i="1">
                              <a:latin typeface="Cambria Math"/>
                            </a:rPr>
                            <m:t>|</m:t>
                          </m:r>
                          <m:sSub>
                            <m:sSubPr>
                              <m:ctrlPr>
                                <a:rPr lang="en-US" i="1">
                                  <a:latin typeface="Cambria Math" panose="02040503050406030204" pitchFamily="18" charset="0"/>
                                </a:rPr>
                              </m:ctrlPr>
                            </m:sSubPr>
                            <m:e>
                              <m:r>
                                <a:rPr lang="en-US" i="1">
                                  <a:latin typeface="Cambria Math"/>
                                </a:rPr>
                                <m:t>𝜃</m:t>
                              </m:r>
                            </m:e>
                            <m:sub>
                              <m:r>
                                <a:rPr lang="en-US" i="1">
                                  <a:latin typeface="Cambria Math"/>
                                </a:rPr>
                                <m:t>𝑗</m:t>
                              </m:r>
                            </m:sub>
                          </m:sSub>
                          <m:r>
                            <a:rPr lang="en-US" i="1">
                              <a:latin typeface="Cambria Math"/>
                            </a:rPr>
                            <m:t>)</m:t>
                          </m:r>
                          <m:r>
                            <a:rPr lang="en-US" i="1">
                              <a:latin typeface="Cambria Math"/>
                            </a:rPr>
                            <m:t>𝑃</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m:t>
                              </m:r>
                              <m:r>
                                <a:rPr lang="en-US" i="1">
                                  <a:latin typeface="Cambria Math"/>
                                </a:rPr>
                                <m:t>,</m:t>
                              </m:r>
                              <m:r>
                                <a:rPr lang="en-US" b="0" i="1" smtClean="0">
                                  <a:latin typeface="Cambria Math" panose="02040503050406030204" pitchFamily="18" charset="0"/>
                                </a:rPr>
                                <m:t>𝑘</m:t>
                              </m:r>
                            </m:sub>
                          </m:sSub>
                          <m:r>
                            <a:rPr lang="en-US" i="1">
                              <a:latin typeface="Cambria Math"/>
                            </a:rPr>
                            <m:t>|</m:t>
                          </m:r>
                          <m:sSub>
                            <m:sSubPr>
                              <m:ctrlPr>
                                <a:rPr lang="en-US" i="1">
                                  <a:latin typeface="Cambria Math" panose="02040503050406030204" pitchFamily="18" charset="0"/>
                                </a:rPr>
                              </m:ctrlPr>
                            </m:sSubPr>
                            <m:e>
                              <m:r>
                                <a:rPr lang="en-US" i="1">
                                  <a:latin typeface="Cambria Math"/>
                                </a:rPr>
                                <m:t>𝑝</m:t>
                              </m:r>
                            </m:e>
                            <m:sub>
                              <m:sSub>
                                <m:sSubPr>
                                  <m:ctrlPr>
                                    <a:rPr lang="en-US" i="1" smtClean="0">
                                      <a:latin typeface="Cambria Math" panose="02040503050406030204" pitchFamily="18" charset="0"/>
                                    </a:rPr>
                                  </m:ctrlPr>
                                </m:sSubPr>
                                <m:e>
                                  <m:r>
                                    <a:rPr lang="en-US" i="1">
                                      <a:latin typeface="Cambria Math"/>
                                    </a:rPr>
                                    <m:t>𝑤</m:t>
                                  </m:r>
                                </m:e>
                                <m:sub>
                                  <m:r>
                                    <a:rPr lang="en-US" b="0" i="1" smtClean="0">
                                      <a:latin typeface="Cambria Math" panose="02040503050406030204" pitchFamily="18" charset="0"/>
                                    </a:rPr>
                                    <m:t>𝑗</m:t>
                                  </m:r>
                                  <m:r>
                                    <a:rPr lang="en-US" i="1">
                                      <a:latin typeface="Cambria Math"/>
                                    </a:rPr>
                                    <m:t>,</m:t>
                                  </m:r>
                                  <m:r>
                                    <a:rPr lang="en-US" b="0" i="1" smtClean="0">
                                      <a:latin typeface="Cambria Math" panose="02040503050406030204" pitchFamily="18" charset="0"/>
                                    </a:rPr>
                                    <m:t>𝑘</m:t>
                                  </m:r>
                                </m:sub>
                              </m:sSub>
                            </m:sub>
                          </m:sSub>
                          <m:r>
                            <a:rPr lang="en-US" i="1">
                              <a:latin typeface="Cambria Math"/>
                            </a:rPr>
                            <m:t>)</m:t>
                          </m:r>
                        </m:e>
                      </m:nary>
                    </m:oMath>
                  </m:oMathPara>
                </a14:m>
                <a:endParaRPr lang="en-US" sz="2000" dirty="0"/>
              </a:p>
            </p:txBody>
          </p:sp>
        </mc:Choice>
        <mc:Fallback>
          <p:sp>
            <p:nvSpPr>
              <p:cNvPr id="11" name="Rectangle 10"/>
              <p:cNvSpPr>
                <a:spLocks noRot="1" noChangeAspect="1" noMove="1" noResize="1" noEditPoints="1" noAdjustHandles="1" noChangeArrowheads="1" noChangeShapeType="1" noTextEdit="1"/>
              </p:cNvSpPr>
              <p:nvPr/>
            </p:nvSpPr>
            <p:spPr>
              <a:xfrm>
                <a:off x="822382" y="2357507"/>
                <a:ext cx="7434529" cy="902555"/>
              </a:xfrm>
              <a:prstGeom prst="rect">
                <a:avLst/>
              </a:prstGeom>
              <a:blipFill>
                <a:blip r:embed="rId5"/>
                <a:stretch>
                  <a:fillRect/>
                </a:stretch>
              </a:blipFill>
            </p:spPr>
            <p:txBody>
              <a:bodyPr/>
              <a:lstStyle/>
              <a:p>
                <a:r>
                  <a:rPr lang="en-US">
                    <a:noFill/>
                  </a:rPr>
                  <a:t> </a:t>
                </a:r>
              </a:p>
            </p:txBody>
          </p:sp>
        </mc:Fallback>
      </mc:AlternateContent>
      <p:sp>
        <p:nvSpPr>
          <p:cNvPr id="6" name="TextBox 5"/>
          <p:cNvSpPr txBox="1"/>
          <p:nvPr/>
        </p:nvSpPr>
        <p:spPr>
          <a:xfrm>
            <a:off x="6900103" y="3084950"/>
            <a:ext cx="1236044" cy="369332"/>
          </a:xfrm>
          <a:prstGeom prst="rect">
            <a:avLst/>
          </a:prstGeom>
          <a:noFill/>
        </p:spPr>
        <p:txBody>
          <a:bodyPr wrap="none" rtlCol="0">
            <a:spAutoFit/>
          </a:bodyPr>
          <a:lstStyle/>
          <a:p>
            <a:r>
              <a:rPr lang="en-US" dirty="0">
                <a:solidFill>
                  <a:srgbClr val="00B050"/>
                </a:solidFill>
              </a:rPr>
              <a:t>Word Level</a:t>
            </a:r>
          </a:p>
        </p:txBody>
      </p:sp>
      <p:sp>
        <p:nvSpPr>
          <p:cNvPr id="14" name="TextBox 13"/>
          <p:cNvSpPr txBox="1"/>
          <p:nvPr/>
        </p:nvSpPr>
        <p:spPr>
          <a:xfrm>
            <a:off x="6476300" y="3576707"/>
            <a:ext cx="1753300" cy="369332"/>
          </a:xfrm>
          <a:prstGeom prst="rect">
            <a:avLst/>
          </a:prstGeom>
          <a:noFill/>
        </p:spPr>
        <p:txBody>
          <a:bodyPr wrap="none" rtlCol="0">
            <a:spAutoFit/>
          </a:bodyPr>
          <a:lstStyle/>
          <a:p>
            <a:r>
              <a:rPr lang="en-US" dirty="0">
                <a:solidFill>
                  <a:srgbClr val="0000CC"/>
                </a:solidFill>
              </a:rPr>
              <a:t>Document Level </a:t>
            </a:r>
          </a:p>
        </p:txBody>
      </p:sp>
      <p:sp>
        <p:nvSpPr>
          <p:cNvPr id="12" name="Rectangle 11"/>
          <p:cNvSpPr/>
          <p:nvPr/>
        </p:nvSpPr>
        <p:spPr>
          <a:xfrm>
            <a:off x="5867400" y="2509907"/>
            <a:ext cx="2268747" cy="609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2357507"/>
            <a:ext cx="3581400" cy="12192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52800" y="2245146"/>
            <a:ext cx="4952999" cy="1826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001773" y="4072090"/>
            <a:ext cx="1258806" cy="369332"/>
          </a:xfrm>
          <a:prstGeom prst="rect">
            <a:avLst/>
          </a:prstGeom>
          <a:noFill/>
        </p:spPr>
        <p:txBody>
          <a:bodyPr wrap="none" rtlCol="0">
            <a:spAutoFit/>
          </a:bodyPr>
          <a:lstStyle/>
          <a:p>
            <a:r>
              <a:rPr lang="en-US" dirty="0">
                <a:solidFill>
                  <a:srgbClr val="FF0000"/>
                </a:solidFill>
              </a:rPr>
              <a:t>Topic Level </a:t>
            </a:r>
          </a:p>
        </p:txBody>
      </p:sp>
      <p:sp>
        <p:nvSpPr>
          <p:cNvPr id="3" name="Oval 2"/>
          <p:cNvSpPr/>
          <p:nvPr/>
        </p:nvSpPr>
        <p:spPr>
          <a:xfrm>
            <a:off x="2164081" y="2357507"/>
            <a:ext cx="457200" cy="109677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0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2" grpId="0" animBg="1"/>
      <p:bldP spid="16" grpId="0" animBg="1"/>
      <p:bldP spid="1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Topic Extraction Results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Content Placeholder 2"/>
              <p:cNvSpPr>
                <a:spLocks noGrp="1"/>
              </p:cNvSpPr>
              <p:nvPr>
                <p:ph idx="1"/>
              </p:nvPr>
            </p:nvSpPr>
            <p:spPr>
              <a:xfrm>
                <a:off x="457200" y="762000"/>
                <a:ext cx="8229600" cy="5364163"/>
              </a:xfrm>
            </p:spPr>
            <p:txBody>
              <a:bodyPr>
                <a:normAutofit/>
              </a:bodyPr>
              <a:lstStyle/>
              <a:p>
                <a:r>
                  <a:rPr lang="en-US" sz="1800" dirty="0"/>
                  <a:t>Word probabilities </a:t>
                </a:r>
                <a14:m>
                  <m:oMath xmlns:m="http://schemas.openxmlformats.org/officeDocument/2006/math">
                    <m:r>
                      <a:rPr lang="en-US" sz="1800" b="1" i="1">
                        <a:latin typeface="Cambria Math"/>
                      </a:rPr>
                      <m:t>𝒑</m:t>
                    </m:r>
                    <m:r>
                      <a:rPr lang="en-US" sz="1800" b="1" i="1">
                        <a:latin typeface="Cambria Math"/>
                      </a:rPr>
                      <m:t> </m:t>
                    </m:r>
                  </m:oMath>
                </a14:m>
                <a:r>
                  <a:rPr lang="en-US" sz="1800" dirty="0"/>
                  <a:t>over entire dictionary for each topic</a:t>
                </a:r>
                <a:endParaRPr lang="en-US" sz="1800" b="1" dirty="0"/>
              </a:p>
              <a:p>
                <a:pPr lvl="1"/>
                <a:r>
                  <a:rPr lang="en-US" sz="1800" dirty="0"/>
                  <a:t>E.g. 384 words with non-zero probability from 19175 distinct words dictionary</a:t>
                </a:r>
              </a:p>
              <a:p>
                <a:pPr lvl="1"/>
                <a:endParaRPr lang="en-US" sz="1800" dirty="0"/>
              </a:p>
              <a:p>
                <a:pPr lvl="1"/>
                <a:r>
                  <a:rPr lang="en-US" sz="1800" dirty="0"/>
                  <a:t> </a:t>
                </a:r>
              </a:p>
              <a:p>
                <a:endParaRPr lang="en-US" sz="1800" dirty="0"/>
              </a:p>
              <a:p>
                <a:endParaRPr lang="en-US" sz="1800" dirty="0"/>
              </a:p>
              <a:p>
                <a:endParaRPr lang="en-US" sz="1800" dirty="0"/>
              </a:p>
              <a:p>
                <a:endParaRPr lang="en-US" sz="1800" dirty="0"/>
              </a:p>
              <a:p>
                <a:r>
                  <a:rPr lang="en-US" sz="1800" dirty="0"/>
                  <a:t>Usually only first 10 probable words will be displayed.</a:t>
                </a:r>
              </a:p>
              <a:p>
                <a:pPr lvl="1"/>
                <a:r>
                  <a:rPr lang="en-US" sz="1800" dirty="0"/>
                  <a:t>In this case, accounts for  26.5% of total frequency </a:t>
                </a:r>
              </a:p>
              <a:p>
                <a:endParaRPr lang="en-US" sz="1800" dirty="0"/>
              </a:p>
              <a:p>
                <a:endParaRPr lang="en-US" sz="1800" dirty="0"/>
              </a:p>
              <a:p>
                <a:endParaRPr lang="en-US" sz="1800" b="1" dirty="0"/>
              </a:p>
              <a:p>
                <a:endParaRPr lang="en-US" sz="1800" dirty="0"/>
              </a:p>
              <a:p>
                <a:endParaRPr lang="en-US" sz="1800" dirty="0"/>
              </a:p>
              <a:p>
                <a:r>
                  <a:rPr lang="en-US" sz="1800" dirty="0"/>
                  <a:t>The proportions of each topic (topic probabilities) </a:t>
                </a:r>
                <a14:m>
                  <m:oMath xmlns:m="http://schemas.openxmlformats.org/officeDocument/2006/math">
                    <m:r>
                      <a:rPr lang="en-US" sz="1800" b="1" i="1">
                        <a:latin typeface="Cambria Math"/>
                        <a:ea typeface="Cambria Math"/>
                      </a:rPr>
                      <m:t>𝜽</m:t>
                    </m:r>
                    <m:r>
                      <a:rPr lang="en-US" sz="1800" b="1" i="1">
                        <a:latin typeface="Cambria Math"/>
                        <a:ea typeface="Cambria Math"/>
                      </a:rPr>
                      <m:t> </m:t>
                    </m:r>
                  </m:oMath>
                </a14:m>
                <a:r>
                  <a:rPr lang="en-US" sz="1800" dirty="0"/>
                  <a:t>for a particular document </a:t>
                </a:r>
              </a:p>
            </p:txBody>
          </p:sp>
        </mc:Choice>
        <mc:Fallback>
          <p:sp>
            <p:nvSpPr>
              <p:cNvPr id="12"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a:blip r:embed="rId4"/>
                <a:stretch>
                  <a:fillRect l="-444" t="-568" b="-682"/>
                </a:stretch>
              </a:blipFill>
            </p:spPr>
            <p:txBody>
              <a:bodyPr/>
              <a:lstStyle/>
              <a:p>
                <a:r>
                  <a:rPr lang="en-US">
                    <a:noFill/>
                  </a:rPr>
                  <a:t> </a:t>
                </a:r>
              </a:p>
            </p:txBody>
          </p:sp>
        </mc:Fallback>
      </mc:AlternateContent>
      <p:pic>
        <p:nvPicPr>
          <p:cNvPr id="13" name="Picture 12" descr="D:\002.Learning\003.Python_Project\CC\Figures\Sample Topic word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020" y="1524000"/>
            <a:ext cx="8102780" cy="1905000"/>
          </a:xfrm>
          <a:prstGeom prst="rect">
            <a:avLst/>
          </a:prstGeom>
          <a:noFill/>
          <a:ln>
            <a:noFill/>
          </a:ln>
        </p:spPr>
      </p:pic>
      <p:pic>
        <p:nvPicPr>
          <p:cNvPr id="14" name="Picture 13" descr="D:\002.Learning\003.Python_Project\CC\Figures\Sample Topic word distribution_10words.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0" y="4267200"/>
            <a:ext cx="4114800" cy="1227263"/>
          </a:xfrm>
          <a:prstGeom prst="rect">
            <a:avLst/>
          </a:prstGeom>
          <a:noFill/>
          <a:ln>
            <a:noFill/>
          </a:ln>
        </p:spPr>
      </p:pic>
    </p:spTree>
    <p:extLst>
      <p:ext uri="{BB962C8B-B14F-4D97-AF65-F5344CB8AC3E}">
        <p14:creationId xmlns:p14="http://schemas.microsoft.com/office/powerpoint/2010/main" val="363825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229600" cy="792162"/>
          </a:xfrm>
        </p:spPr>
        <p:txBody>
          <a:bodyPr>
            <a:noAutofit/>
          </a:bodyPr>
          <a:lstStyle/>
          <a:p>
            <a:pPr algn="l"/>
            <a:r>
              <a:rPr lang="en-US" sz="2800" dirty="0">
                <a:latin typeface="+mn-lt"/>
              </a:rPr>
              <a:t>About Me</a:t>
            </a:r>
          </a:p>
        </p:txBody>
      </p:sp>
      <p:sp>
        <p:nvSpPr>
          <p:cNvPr id="3" name="Content Placeholder 2"/>
          <p:cNvSpPr>
            <a:spLocks noGrp="1"/>
          </p:cNvSpPr>
          <p:nvPr>
            <p:ph idx="1"/>
          </p:nvPr>
        </p:nvSpPr>
        <p:spPr>
          <a:xfrm>
            <a:off x="3733800" y="1219200"/>
            <a:ext cx="4953000" cy="4906963"/>
          </a:xfrm>
        </p:spPr>
        <p:txBody>
          <a:bodyPr>
            <a:normAutofit/>
          </a:bodyPr>
          <a:lstStyle/>
          <a:p>
            <a:r>
              <a:rPr lang="en-US" sz="2400" dirty="0"/>
              <a:t>ISU PhD in Materials Science and Engineering in 2011</a:t>
            </a:r>
          </a:p>
          <a:p>
            <a:r>
              <a:rPr lang="en-US" sz="2400" dirty="0"/>
              <a:t>Dallas Area (Plano TX)</a:t>
            </a:r>
          </a:p>
          <a:p>
            <a:r>
              <a:rPr lang="en-US" sz="2400" dirty="0"/>
              <a:t>Work in Capital One Home Loan</a:t>
            </a:r>
          </a:p>
          <a:p>
            <a:r>
              <a:rPr lang="en-US" sz="2400" dirty="0"/>
              <a:t>Principal Data Analyst</a:t>
            </a:r>
          </a:p>
          <a:p>
            <a:pPr lvl="1"/>
            <a:r>
              <a:rPr lang="en-US" sz="2000" dirty="0"/>
              <a:t>Loan Origination</a:t>
            </a:r>
          </a:p>
          <a:p>
            <a:pPr lvl="1"/>
            <a:r>
              <a:rPr lang="en-US" sz="2000" dirty="0"/>
              <a:t>Customer Experience</a:t>
            </a:r>
          </a:p>
          <a:p>
            <a:pPr lvl="1"/>
            <a:r>
              <a:rPr lang="en-US" sz="2000" dirty="0"/>
              <a:t>Compliance and Risk</a:t>
            </a:r>
          </a:p>
          <a:p>
            <a:endParaRPr lang="en-US" sz="2400" dirty="0"/>
          </a:p>
          <a:p>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1600"/>
            <a:ext cx="2029143"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75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Sentimental Analysis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762000"/>
            <a:ext cx="8229600" cy="5364163"/>
          </a:xfrm>
        </p:spPr>
        <p:txBody>
          <a:bodyPr>
            <a:normAutofit/>
          </a:bodyPr>
          <a:lstStyle/>
          <a:p>
            <a:r>
              <a:rPr lang="en-US" sz="2000" dirty="0"/>
              <a:t>Analyze reviewer’s emotion and sentimental polarity</a:t>
            </a:r>
          </a:p>
          <a:p>
            <a:r>
              <a:rPr lang="en-US" sz="2000" dirty="0"/>
              <a:t>Most obvious indicators: </a:t>
            </a:r>
          </a:p>
          <a:p>
            <a:pPr lvl="1"/>
            <a:r>
              <a:rPr lang="en-US" sz="1600" dirty="0"/>
              <a:t>Positive words: ‘good’, ‘awesome’, ‘delicious’ , ‘</a:t>
            </a:r>
            <a:r>
              <a:rPr lang="en-US" sz="1600" dirty="0" err="1"/>
              <a:t>ymmmmy</a:t>
            </a:r>
            <a:r>
              <a:rPr lang="en-US" sz="1600" dirty="0"/>
              <a:t>’ , ‘</a:t>
            </a:r>
            <a:r>
              <a:rPr lang="en-US" sz="1600" dirty="0">
                <a:sym typeface="Wingdings" panose="05000000000000000000" pitchFamily="2" charset="2"/>
              </a:rPr>
              <a:t>’</a:t>
            </a:r>
            <a:endParaRPr lang="en-US" sz="1600" dirty="0"/>
          </a:p>
          <a:p>
            <a:pPr lvl="1"/>
            <a:r>
              <a:rPr lang="en-US" sz="1600" dirty="0"/>
              <a:t>Negative words: ‘bad’, ‘awful’, ‘terrible’ </a:t>
            </a:r>
          </a:p>
          <a:p>
            <a:pPr lvl="1"/>
            <a:r>
              <a:rPr lang="en-US" sz="1600" dirty="0"/>
              <a:t>Phrases and idioms: ‘piece of cake’ , ‘not my cup of tea’</a:t>
            </a:r>
          </a:p>
          <a:p>
            <a:pPr lvl="1"/>
            <a:endParaRPr lang="en-US" sz="2000" dirty="0"/>
          </a:p>
          <a:p>
            <a:r>
              <a:rPr lang="en-US" sz="2000" dirty="0"/>
              <a:t>A important approach is to compare the documents against a collection of sentimental words and phrases, that is, a sentiment lexicon</a:t>
            </a:r>
          </a:p>
          <a:p>
            <a:endParaRPr lang="en-US" sz="2000" dirty="0"/>
          </a:p>
          <a:p>
            <a:r>
              <a:rPr lang="en-US" sz="2000" dirty="0"/>
              <a:t>The current study utilized the VADER (Valence Aware Dictionary for </a:t>
            </a:r>
            <a:r>
              <a:rPr lang="en-US" sz="2000" dirty="0" err="1"/>
              <a:t>sEntiment</a:t>
            </a:r>
            <a:r>
              <a:rPr lang="en-US" sz="2000" dirty="0"/>
              <a:t> Reasoning) lexicon </a:t>
            </a:r>
            <a:endParaRPr lang="en-US" sz="2000" b="1" dirty="0"/>
          </a:p>
          <a:p>
            <a:pPr lvl="1"/>
            <a:r>
              <a:rPr lang="en-US" sz="1600" dirty="0"/>
              <a:t>Introduced in 2014 based on existing well-established and human-validated sentiment lexicons with additional lexical features in social media </a:t>
            </a:r>
          </a:p>
          <a:p>
            <a:pPr lvl="1"/>
            <a:r>
              <a:rPr lang="en-US" sz="1600" dirty="0"/>
              <a:t>7500 lexical features, including regular single words, abbreviations like ‘</a:t>
            </a:r>
            <a:r>
              <a:rPr lang="en-US" sz="1600" dirty="0" err="1"/>
              <a:t>plz</a:t>
            </a:r>
            <a:r>
              <a:rPr lang="en-US" sz="1600" dirty="0"/>
              <a:t>’, emoticons like “:)” and “:-(“, and social media morphology of words</a:t>
            </a:r>
          </a:p>
          <a:p>
            <a:pPr lvl="1"/>
            <a:r>
              <a:rPr lang="en-US" sz="1600" dirty="0"/>
              <a:t>Sentiment polarity score on a scale of [-4, 4] for each lexical feature based on statistical results of human rating under careful training and strict quality control procedures</a:t>
            </a:r>
            <a:endParaRPr lang="en-US" sz="1600" b="1" dirty="0"/>
          </a:p>
        </p:txBody>
      </p:sp>
    </p:spTree>
    <p:extLst>
      <p:ext uri="{BB962C8B-B14F-4D97-AF65-F5344CB8AC3E}">
        <p14:creationId xmlns:p14="http://schemas.microsoft.com/office/powerpoint/2010/main" val="262494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Data Description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a:t>Yelp reviews about restaurants around university of Illinois, Champaign and Urbane (UIUC), about 300 business and 11205 reviews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8" name="Picture 47" descr="D:\002.Learning\003.Python_Project\Yelp_Text_Mining\R\IL.png"/>
          <p:cNvPicPr/>
          <p:nvPr/>
        </p:nvPicPr>
        <p:blipFill rotWithShape="1">
          <a:blip r:embed="rId4" cstate="print">
            <a:extLst>
              <a:ext uri="{28A0092B-C50C-407E-A947-70E740481C1C}">
                <a14:useLocalDpi xmlns:a14="http://schemas.microsoft.com/office/drawing/2010/main" val="0"/>
              </a:ext>
            </a:extLst>
          </a:blip>
          <a:srcRect l="17869" r="16459"/>
          <a:stretch/>
        </p:blipFill>
        <p:spPr bwMode="auto">
          <a:xfrm>
            <a:off x="584020" y="2057400"/>
            <a:ext cx="4445000" cy="3904297"/>
          </a:xfrm>
          <a:prstGeom prst="rect">
            <a:avLst/>
          </a:prstGeom>
          <a:noFill/>
          <a:ln>
            <a:noFill/>
          </a:ln>
          <a:extLst>
            <a:ext uri="{53640926-AAD7-44D8-BBD7-CCE9431645EC}">
              <a14:shadowObscured xmlns:a14="http://schemas.microsoft.com/office/drawing/2010/main"/>
            </a:ext>
          </a:extLst>
        </p:spPr>
      </p:pic>
      <p:sp>
        <p:nvSpPr>
          <p:cNvPr id="12" name="TextBox 11"/>
          <p:cNvSpPr txBox="1"/>
          <p:nvPr/>
        </p:nvSpPr>
        <p:spPr>
          <a:xfrm>
            <a:off x="5410200" y="2438400"/>
            <a:ext cx="3505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Buisiness</a:t>
            </a:r>
            <a:r>
              <a:rPr lang="en-US" dirty="0"/>
              <a:t> id:</a:t>
            </a:r>
          </a:p>
          <a:p>
            <a:pPr marL="285750" indent="-285750">
              <a:buFont typeface="Arial" panose="020B0604020202020204" pitchFamily="34" charset="0"/>
              <a:buChar char="•"/>
            </a:pPr>
            <a:r>
              <a:rPr lang="en-US" dirty="0"/>
              <a:t>Review id</a:t>
            </a:r>
          </a:p>
          <a:p>
            <a:pPr marL="285750" indent="-285750">
              <a:buFont typeface="Arial" panose="020B0604020202020204" pitchFamily="34" charset="0"/>
              <a:buChar char="•"/>
            </a:pPr>
            <a:r>
              <a:rPr lang="en-US" dirty="0"/>
              <a:t>Rating</a:t>
            </a:r>
          </a:p>
          <a:p>
            <a:pPr marL="285750" indent="-285750">
              <a:buFont typeface="Arial" panose="020B0604020202020204" pitchFamily="34" charset="0"/>
              <a:buChar char="•"/>
            </a:pPr>
            <a:r>
              <a:rPr lang="en-US" dirty="0"/>
              <a:t>Review Text</a:t>
            </a:r>
          </a:p>
        </p:txBody>
      </p:sp>
    </p:spTree>
    <p:extLst>
      <p:ext uri="{BB962C8B-B14F-4D97-AF65-F5344CB8AC3E}">
        <p14:creationId xmlns:p14="http://schemas.microsoft.com/office/powerpoint/2010/main" val="2470441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Data Description</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Review Stars Distributi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924" y="1320265"/>
            <a:ext cx="2918460" cy="2012315"/>
          </a:xfrm>
          <a:prstGeom prst="rect">
            <a:avLst/>
          </a:prstGeom>
          <a:noFill/>
          <a:ln>
            <a:noFill/>
          </a:ln>
        </p:spPr>
      </p:pic>
      <p:pic>
        <p:nvPicPr>
          <p:cNvPr id="12" name="Picture 11" descr="D:\002.Learning\003.Python_Project\Yelp_Text_Mining\Models\IL_Topic_Models\Biz Stars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1291040"/>
            <a:ext cx="2867025" cy="2012315"/>
          </a:xfrm>
          <a:prstGeom prst="rect">
            <a:avLst/>
          </a:prstGeom>
          <a:noFill/>
          <a:ln>
            <a:noFill/>
          </a:ln>
        </p:spPr>
      </p:pic>
      <p:sp>
        <p:nvSpPr>
          <p:cNvPr id="6" name="TextBox 5"/>
          <p:cNvSpPr txBox="1"/>
          <p:nvPr/>
        </p:nvSpPr>
        <p:spPr>
          <a:xfrm>
            <a:off x="591209" y="949495"/>
            <a:ext cx="3203890" cy="369332"/>
          </a:xfrm>
          <a:prstGeom prst="rect">
            <a:avLst/>
          </a:prstGeom>
          <a:noFill/>
        </p:spPr>
        <p:txBody>
          <a:bodyPr wrap="none" rtlCol="0">
            <a:spAutoFit/>
          </a:bodyPr>
          <a:lstStyle/>
          <a:p>
            <a:r>
              <a:rPr lang="en-US" altLang="zh-CN" dirty="0"/>
              <a:t>Rating distribution</a:t>
            </a:r>
            <a:r>
              <a:rPr lang="zh-CN" altLang="en-US" dirty="0"/>
              <a:t> </a:t>
            </a:r>
            <a:r>
              <a:rPr lang="en-US" altLang="zh-CN" dirty="0"/>
              <a:t>of all reviews</a:t>
            </a:r>
            <a:endParaRPr lang="en-US" dirty="0"/>
          </a:p>
        </p:txBody>
      </p:sp>
      <p:sp>
        <p:nvSpPr>
          <p:cNvPr id="13" name="TextBox 12"/>
          <p:cNvSpPr txBox="1"/>
          <p:nvPr/>
        </p:nvSpPr>
        <p:spPr>
          <a:xfrm>
            <a:off x="4300947" y="977780"/>
            <a:ext cx="4229299" cy="369332"/>
          </a:xfrm>
          <a:prstGeom prst="rect">
            <a:avLst/>
          </a:prstGeom>
          <a:noFill/>
        </p:spPr>
        <p:txBody>
          <a:bodyPr wrap="none" rtlCol="0">
            <a:spAutoFit/>
          </a:bodyPr>
          <a:lstStyle/>
          <a:p>
            <a:r>
              <a:rPr lang="en-US" altLang="zh-CN" dirty="0"/>
              <a:t>Distribution</a:t>
            </a:r>
            <a:r>
              <a:rPr lang="zh-CN" altLang="en-US" dirty="0"/>
              <a:t> </a:t>
            </a:r>
            <a:r>
              <a:rPr lang="en-US" altLang="zh-CN" dirty="0"/>
              <a:t>of average rating of businesses</a:t>
            </a:r>
            <a:endParaRPr lang="en-US" dirty="0"/>
          </a:p>
        </p:txBody>
      </p:sp>
      <p:pic>
        <p:nvPicPr>
          <p:cNvPr id="14" name="Picture 13" descr="D:\002.Learning\003.Python_Project\Yelp_Text_Mining\Models\IL_Topic_Models\Review Length vs Rating.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3073" y="3962400"/>
            <a:ext cx="3131820" cy="2152650"/>
          </a:xfrm>
          <a:prstGeom prst="rect">
            <a:avLst/>
          </a:prstGeom>
          <a:noFill/>
          <a:ln>
            <a:noFill/>
          </a:ln>
        </p:spPr>
      </p:pic>
      <p:sp>
        <p:nvSpPr>
          <p:cNvPr id="8" name="Rectangle 7"/>
          <p:cNvSpPr/>
          <p:nvPr/>
        </p:nvSpPr>
        <p:spPr>
          <a:xfrm>
            <a:off x="2606114" y="3593068"/>
            <a:ext cx="2449581" cy="369332"/>
          </a:xfrm>
          <a:prstGeom prst="rect">
            <a:avLst/>
          </a:prstGeom>
        </p:spPr>
        <p:txBody>
          <a:bodyPr wrap="none">
            <a:spAutoFit/>
          </a:bodyPr>
          <a:lstStyle/>
          <a:p>
            <a:r>
              <a:rPr lang="en-US" altLang="zh-CN" dirty="0"/>
              <a:t>Rating vs Review length </a:t>
            </a:r>
            <a:endParaRPr lang="en-US" dirty="0"/>
          </a:p>
        </p:txBody>
      </p:sp>
      <p:sp>
        <p:nvSpPr>
          <p:cNvPr id="15" name="TextBox 14"/>
          <p:cNvSpPr txBox="1"/>
          <p:nvPr/>
        </p:nvSpPr>
        <p:spPr>
          <a:xfrm>
            <a:off x="5590670" y="4267200"/>
            <a:ext cx="3096130" cy="1477328"/>
          </a:xfrm>
          <a:prstGeom prst="rect">
            <a:avLst/>
          </a:prstGeom>
          <a:noFill/>
        </p:spPr>
        <p:txBody>
          <a:bodyPr wrap="square" rtlCol="0">
            <a:spAutoFit/>
          </a:bodyPr>
          <a:lstStyle/>
          <a:p>
            <a:r>
              <a:rPr lang="en-US" dirty="0"/>
              <a:t>reviewer giving extremely high or low ratings tend to write longer reviews to justify their ratings.</a:t>
            </a:r>
          </a:p>
          <a:p>
            <a:endParaRPr lang="en-US" dirty="0"/>
          </a:p>
        </p:txBody>
      </p:sp>
    </p:spTree>
    <p:extLst>
      <p:ext uri="{BB962C8B-B14F-4D97-AF65-F5344CB8AC3E}">
        <p14:creationId xmlns:p14="http://schemas.microsoft.com/office/powerpoint/2010/main" val="2150687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Data Preprocessing</a:t>
            </a:r>
            <a:endParaRPr lang="en-US" sz="2400" b="1"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a:t>Tokenizing sentences into bag of words</a:t>
            </a:r>
          </a:p>
          <a:p>
            <a:pPr marL="400050" lvl="1" indent="0">
              <a:buNone/>
            </a:pPr>
            <a:r>
              <a:rPr lang="en-US" sz="1600" dirty="0"/>
              <a:t>In text mining, documents are simply represented as bags of words. Each sentence can be converted into a vector of distinct terms and terms frequency. </a:t>
            </a:r>
          </a:p>
          <a:p>
            <a:r>
              <a:rPr lang="en-US" sz="2000" b="1" dirty="0"/>
              <a:t>Removing stop words and punctuations</a:t>
            </a:r>
          </a:p>
          <a:p>
            <a:pPr marL="400050" lvl="1" indent="0">
              <a:buNone/>
            </a:pPr>
            <a:r>
              <a:rPr lang="en-US" sz="1600" dirty="0"/>
              <a:t>Stop words refer to the most common words in the language which does not provide too much information for the document, such as ‘we’, ‘the’ and ‘there’. Stop words were removed against the NLTK stop words dictionary, which includes 153 words for English language </a:t>
            </a:r>
          </a:p>
          <a:p>
            <a:r>
              <a:rPr lang="en-US" sz="2000" b="1" dirty="0"/>
              <a:t>Lemmatization</a:t>
            </a:r>
          </a:p>
          <a:p>
            <a:pPr marL="400050" lvl="1" indent="0">
              <a:buNone/>
            </a:pPr>
            <a:r>
              <a:rPr lang="en-US" sz="1600" dirty="0"/>
              <a:t>Words have different forms, such as ‘do’, ‘did’ and ‘doing’, and different derivations, such as ‘memory’ and ‘memorize’. Lemmatization refers to converting different forms or derivation of terms to the base or dictionary form of a word, which is known as the lemma.</a:t>
            </a:r>
          </a:p>
          <a:p>
            <a:pPr marL="400050" lvl="1" indent="0">
              <a:buNone/>
            </a:pPr>
            <a:endParaRPr lang="en-US" sz="1600" dirty="0"/>
          </a:p>
          <a:p>
            <a:pPr marL="400050" lvl="1" indent="0">
              <a:buNone/>
            </a:pPr>
            <a:r>
              <a:rPr lang="en-US" sz="1600" dirty="0"/>
              <a:t>Since VADER lexicon is able to evaluate the stop words and punctuation, the review texts are only tokenized before sentimental analysis. </a:t>
            </a:r>
          </a:p>
          <a:p>
            <a:endParaRPr lang="en-US" sz="20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7937"/>
            <a:ext cx="8229600" cy="792162"/>
          </a:xfrm>
        </p:spPr>
        <p:txBody>
          <a:bodyPr>
            <a:noAutofit/>
          </a:bodyPr>
          <a:lstStyle/>
          <a:p>
            <a:pPr algn="l"/>
            <a:r>
              <a:rPr lang="en-US" sz="2400" b="1" dirty="0"/>
              <a:t>Feature Extraction: Bigram/Trigram Phrases </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a:t>Extracted phrases provided comprehensive information about the content of customer reviews.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947219728"/>
              </p:ext>
            </p:extLst>
          </p:nvPr>
        </p:nvGraphicFramePr>
        <p:xfrm>
          <a:off x="1295400" y="1752600"/>
          <a:ext cx="2019300" cy="4000500"/>
        </p:xfrm>
        <a:graphic>
          <a:graphicData uri="http://schemas.openxmlformats.org/drawingml/2006/table">
            <a:tbl>
              <a:tblPr/>
              <a:tblGrid>
                <a:gridCol w="13716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200025">
                <a:tc>
                  <a:txBody>
                    <a:bodyPr/>
                    <a:lstStyle/>
                    <a:p>
                      <a:pPr algn="ctr" fontAlgn="ctr"/>
                      <a:r>
                        <a:rPr lang="en-US" sz="1100" b="1" i="0" u="none" strike="noStrike" dirty="0">
                          <a:solidFill>
                            <a:srgbClr val="000000"/>
                          </a:solidFill>
                          <a:effectLst/>
                          <a:latin typeface="Calibri"/>
                        </a:rPr>
                        <a:t>Bigram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ctr"/>
                      <a:r>
                        <a:rPr lang="en-US" sz="1100" b="0" i="0" u="none" strike="noStrike" dirty="0" err="1">
                          <a:solidFill>
                            <a:srgbClr val="000000"/>
                          </a:solidFill>
                          <a:effectLst/>
                          <a:latin typeface="Calibri"/>
                        </a:rPr>
                        <a:t>pretty_good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ctr"/>
                      <a:r>
                        <a:rPr lang="en-US" sz="1100" b="0" i="0" u="none" strike="noStrike" dirty="0" err="1">
                          <a:solidFill>
                            <a:srgbClr val="000000"/>
                          </a:solidFill>
                          <a:effectLst/>
                          <a:latin typeface="Calibri"/>
                        </a:rPr>
                        <a:t>food_good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fontAlgn="ctr"/>
                      <a:r>
                        <a:rPr lang="en-US" sz="1100" b="0" i="0" u="none" strike="noStrike" dirty="0" err="1">
                          <a:solidFill>
                            <a:srgbClr val="000000"/>
                          </a:solidFill>
                          <a:effectLst/>
                          <a:latin typeface="Calibri"/>
                        </a:rPr>
                        <a:t>good_food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361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fontAlgn="ctr"/>
                      <a:r>
                        <a:rPr lang="en-US" sz="1100" b="0" i="0" u="none" strike="noStrike" dirty="0" err="1">
                          <a:solidFill>
                            <a:srgbClr val="000000"/>
                          </a:solidFill>
                          <a:effectLst/>
                          <a:latin typeface="Calibri"/>
                        </a:rPr>
                        <a:t>great_place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fontAlgn="ctr"/>
                      <a:r>
                        <a:rPr lang="en-US" sz="1100" b="0" i="0" u="none" strike="noStrike" dirty="0" err="1">
                          <a:solidFill>
                            <a:srgbClr val="000000"/>
                          </a:solidFill>
                          <a:effectLst/>
                          <a:latin typeface="Calibri"/>
                        </a:rPr>
                        <a:t>black_dog</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fontAlgn="ctr"/>
                      <a:r>
                        <a:rPr lang="en-US" sz="1100" b="0" i="0" u="none" strike="noStrike" dirty="0" err="1">
                          <a:solidFill>
                            <a:srgbClr val="000000"/>
                          </a:solidFill>
                          <a:effectLst/>
                          <a:latin typeface="Calibri"/>
                        </a:rPr>
                        <a:t>champaign_urbana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fontAlgn="ctr"/>
                      <a:r>
                        <a:rPr lang="en-US" sz="1100" b="0" i="0" u="none" strike="noStrike">
                          <a:solidFill>
                            <a:srgbClr val="000000"/>
                          </a:solidFill>
                          <a:effectLst/>
                          <a:latin typeface="Calibri"/>
                        </a:rPr>
                        <a:t>5_star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fontAlgn="ctr"/>
                      <a:r>
                        <a:rPr lang="en-US" sz="1100" b="0" i="0" u="none" strike="noStrike" dirty="0" err="1">
                          <a:solidFill>
                            <a:srgbClr val="000000"/>
                          </a:solidFill>
                          <a:effectLst/>
                          <a:latin typeface="Calibri"/>
                        </a:rPr>
                        <a:t>chinese_food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fontAlgn="ctr"/>
                      <a:r>
                        <a:rPr lang="en-US" sz="1100" b="0" i="0" u="none" strike="noStrike" dirty="0" err="1">
                          <a:solidFill>
                            <a:srgbClr val="000000"/>
                          </a:solidFill>
                          <a:effectLst/>
                          <a:latin typeface="Calibri"/>
                        </a:rPr>
                        <a:t>mexican_food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fontAlgn="ctr"/>
                      <a:r>
                        <a:rPr lang="en-US" sz="1100" b="0" i="0" u="none" strike="noStrike" dirty="0" err="1">
                          <a:solidFill>
                            <a:srgbClr val="000000"/>
                          </a:solidFill>
                          <a:effectLst/>
                          <a:latin typeface="Calibri"/>
                        </a:rPr>
                        <a:t>food_great</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fontAlgn="ctr"/>
                      <a:r>
                        <a:rPr lang="en-US" sz="1100" b="0" i="0" u="none" strike="noStrike" dirty="0" err="1">
                          <a:solidFill>
                            <a:srgbClr val="000000"/>
                          </a:solidFill>
                          <a:effectLst/>
                          <a:latin typeface="Calibri"/>
                        </a:rPr>
                        <a:t>great_food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fontAlgn="ctr"/>
                      <a:r>
                        <a:rPr lang="en-US" sz="1100" b="0" i="0" u="none" strike="noStrike" dirty="0" err="1">
                          <a:solidFill>
                            <a:srgbClr val="000000"/>
                          </a:solidFill>
                          <a:effectLst/>
                          <a:latin typeface="Calibri"/>
                        </a:rPr>
                        <a:t>burnt_end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fontAlgn="ctr"/>
                      <a:r>
                        <a:rPr lang="en-US" sz="1100" b="0" i="0" u="none" strike="noStrike" dirty="0" err="1">
                          <a:solidFill>
                            <a:srgbClr val="000000"/>
                          </a:solidFill>
                          <a:effectLst/>
                          <a:latin typeface="Calibri"/>
                        </a:rPr>
                        <a:t>deep_dish</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fontAlgn="ctr"/>
                      <a:r>
                        <a:rPr lang="en-US" sz="1100" b="0" i="0" u="none" strike="noStrike" dirty="0" err="1">
                          <a:solidFill>
                            <a:srgbClr val="000000"/>
                          </a:solidFill>
                          <a:effectLst/>
                          <a:latin typeface="Calibri"/>
                        </a:rPr>
                        <a:t>sweet_potato</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fontAlgn="ctr"/>
                      <a:r>
                        <a:rPr lang="en-US" sz="1100" b="0" i="0" u="none" strike="noStrike" dirty="0" err="1">
                          <a:solidFill>
                            <a:srgbClr val="000000"/>
                          </a:solidFill>
                          <a:effectLst/>
                          <a:latin typeface="Calibri"/>
                        </a:rPr>
                        <a:t>pad_thai</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0025">
                <a:tc>
                  <a:txBody>
                    <a:bodyPr/>
                    <a:lstStyle/>
                    <a:p>
                      <a:pPr algn="ctr" fontAlgn="ctr"/>
                      <a:r>
                        <a:rPr lang="en-US" sz="1100" b="0" i="0" u="none" strike="noStrike" dirty="0" err="1">
                          <a:solidFill>
                            <a:srgbClr val="000000"/>
                          </a:solidFill>
                          <a:effectLst/>
                          <a:latin typeface="Calibri"/>
                        </a:rPr>
                        <a:t>pulled_pork</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0025">
                <a:tc>
                  <a:txBody>
                    <a:bodyPr/>
                    <a:lstStyle/>
                    <a:p>
                      <a:pPr algn="ctr" fontAlgn="ctr"/>
                      <a:r>
                        <a:rPr lang="en-US" sz="1100" b="0" i="0" u="none" strike="noStrike" dirty="0" err="1">
                          <a:solidFill>
                            <a:srgbClr val="000000"/>
                          </a:solidFill>
                          <a:effectLst/>
                          <a:latin typeface="Calibri"/>
                        </a:rPr>
                        <a:t>love_place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00025">
                <a:tc>
                  <a:txBody>
                    <a:bodyPr/>
                    <a:lstStyle/>
                    <a:p>
                      <a:pPr algn="ctr" fontAlgn="ctr"/>
                      <a:r>
                        <a:rPr lang="en-US" sz="1100" b="0" i="0" u="none" strike="noStrike" dirty="0" err="1">
                          <a:solidFill>
                            <a:srgbClr val="000000"/>
                          </a:solidFill>
                          <a:effectLst/>
                          <a:latin typeface="Calibri"/>
                        </a:rPr>
                        <a:t>fried_rice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00025">
                <a:tc>
                  <a:txBody>
                    <a:bodyPr/>
                    <a:lstStyle/>
                    <a:p>
                      <a:pPr algn="ctr" fontAlgn="ctr"/>
                      <a:r>
                        <a:rPr lang="en-US" sz="1100" b="0" i="0" u="none" strike="noStrike" dirty="0" err="1">
                          <a:solidFill>
                            <a:srgbClr val="000000"/>
                          </a:solidFill>
                          <a:effectLst/>
                          <a:latin typeface="Calibri"/>
                        </a:rPr>
                        <a:t>service_good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97278779"/>
              </p:ext>
            </p:extLst>
          </p:nvPr>
        </p:nvGraphicFramePr>
        <p:xfrm>
          <a:off x="4343400" y="1752600"/>
          <a:ext cx="2667000" cy="4000500"/>
        </p:xfrm>
        <a:graphic>
          <a:graphicData uri="http://schemas.openxmlformats.org/drawingml/2006/table">
            <a:tbl>
              <a:tblPr/>
              <a:tblGrid>
                <a:gridCol w="1828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00025">
                <a:tc>
                  <a:txBody>
                    <a:bodyPr/>
                    <a:lstStyle/>
                    <a:p>
                      <a:pPr algn="ctr" fontAlgn="ctr"/>
                      <a:r>
                        <a:rPr lang="en-US" sz="1100" b="1" i="0" u="none" strike="noStrike" dirty="0">
                          <a:solidFill>
                            <a:srgbClr val="000000"/>
                          </a:solidFill>
                          <a:effectLst/>
                          <a:latin typeface="Calibri"/>
                        </a:rPr>
                        <a:t>Trigram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ctr" fontAlgn="ctr"/>
                      <a:r>
                        <a:rPr lang="en-US" sz="1100" b="0" i="0" u="none" strike="noStrike">
                          <a:solidFill>
                            <a:srgbClr val="000000"/>
                          </a:solidFill>
                          <a:effectLst/>
                          <a:latin typeface="Calibri"/>
                        </a:rPr>
                        <a:t>sweet_potato_fry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ctr" fontAlgn="ctr"/>
                      <a:r>
                        <a:rPr lang="en-US" sz="1100" b="0" i="0" u="none" strike="noStrike">
                          <a:solidFill>
                            <a:srgbClr val="000000"/>
                          </a:solidFill>
                          <a:effectLst/>
                          <a:latin typeface="Calibri"/>
                        </a:rPr>
                        <a:t>deep_dish_pizza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ctr" fontAlgn="ctr"/>
                      <a:r>
                        <a:rPr lang="en-US" sz="1100" b="0" i="0" u="none" strike="noStrike">
                          <a:solidFill>
                            <a:srgbClr val="000000"/>
                          </a:solidFill>
                          <a:effectLst/>
                          <a:latin typeface="Calibri"/>
                        </a:rPr>
                        <a:t>food_pretty_good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ctr" fontAlgn="ctr"/>
                      <a:r>
                        <a:rPr lang="en-US" sz="1100" b="0" i="0" u="none" strike="noStrike">
                          <a:solidFill>
                            <a:srgbClr val="000000"/>
                          </a:solidFill>
                          <a:effectLst/>
                          <a:latin typeface="Calibri"/>
                        </a:rPr>
                        <a:t>champaign_urbana_area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ctr" fontAlgn="ctr"/>
                      <a:r>
                        <a:rPr lang="en-US" sz="1100" b="0" i="0" u="none" strike="noStrike">
                          <a:solidFill>
                            <a:srgbClr val="000000"/>
                          </a:solidFill>
                          <a:effectLst/>
                          <a:latin typeface="Calibri"/>
                        </a:rPr>
                        <a:t>thin_crust_pizza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ctr" fontAlgn="ctr"/>
                      <a:r>
                        <a:rPr lang="en-US" sz="1100" b="0" i="0" u="none" strike="noStrike">
                          <a:solidFill>
                            <a:srgbClr val="000000"/>
                          </a:solidFill>
                          <a:effectLst/>
                          <a:latin typeface="Calibri"/>
                        </a:rPr>
                        <a:t>chicago_style_pizza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algn="ctr" fontAlgn="ctr"/>
                      <a:r>
                        <a:rPr lang="en-US" sz="1100" b="0" i="0" u="none" strike="noStrike">
                          <a:solidFill>
                            <a:srgbClr val="000000"/>
                          </a:solidFill>
                          <a:effectLst/>
                          <a:latin typeface="Calibri"/>
                        </a:rPr>
                        <a:t>baked_potato_casserole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pPr algn="ctr" fontAlgn="ctr"/>
                      <a:r>
                        <a:rPr lang="en-US" sz="1100" b="0" i="0" u="none" strike="noStrike">
                          <a:solidFill>
                            <a:srgbClr val="000000"/>
                          </a:solidFill>
                          <a:effectLst/>
                          <a:latin typeface="Calibri"/>
                        </a:rPr>
                        <a:t>pulled_pork_sandwich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fontAlgn="ctr"/>
                      <a:r>
                        <a:rPr lang="en-US" sz="1100" b="0" i="0" u="none" strike="noStrike">
                          <a:solidFill>
                            <a:srgbClr val="000000"/>
                          </a:solidFill>
                          <a:effectLst/>
                          <a:latin typeface="Calibri"/>
                        </a:rPr>
                        <a:t>authentic_mexican_food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ctr" fontAlgn="ctr"/>
                      <a:r>
                        <a:rPr lang="en-US" sz="1100" b="0" i="0" u="none" strike="noStrike">
                          <a:solidFill>
                            <a:srgbClr val="000000"/>
                          </a:solidFill>
                          <a:effectLst/>
                          <a:latin typeface="Calibri"/>
                        </a:rPr>
                        <a:t>general_tso_chicken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0025">
                <a:tc>
                  <a:txBody>
                    <a:bodyPr/>
                    <a:lstStyle/>
                    <a:p>
                      <a:pPr algn="ctr" fontAlgn="ctr"/>
                      <a:r>
                        <a:rPr lang="en-US" sz="1100" b="0" i="0" u="none" strike="noStrike">
                          <a:solidFill>
                            <a:srgbClr val="000000"/>
                          </a:solidFill>
                          <a:effectLst/>
                          <a:latin typeface="Calibri"/>
                        </a:rPr>
                        <a:t>bi_bim_bap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ctr" fontAlgn="ctr"/>
                      <a:r>
                        <a:rPr lang="en-US" sz="1100" b="0" i="0" u="none" strike="noStrike">
                          <a:solidFill>
                            <a:srgbClr val="000000"/>
                          </a:solidFill>
                          <a:effectLst/>
                          <a:latin typeface="Calibri"/>
                        </a:rPr>
                        <a:t>place_champaign_urbana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0025">
                <a:tc>
                  <a:txBody>
                    <a:bodyPr/>
                    <a:lstStyle/>
                    <a:p>
                      <a:pPr algn="ctr" fontAlgn="ctr"/>
                      <a:r>
                        <a:rPr lang="en-US" sz="1100" b="0" i="0" u="none" strike="noStrike">
                          <a:solidFill>
                            <a:srgbClr val="000000"/>
                          </a:solidFill>
                          <a:effectLst/>
                          <a:latin typeface="Calibri"/>
                        </a:rPr>
                        <a:t>great_beer_selection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ctr" fontAlgn="ctr"/>
                      <a:r>
                        <a:rPr lang="en-US" sz="1100" b="0" i="0" u="none" strike="noStrike">
                          <a:solidFill>
                            <a:srgbClr val="000000"/>
                          </a:solidFill>
                          <a:effectLst/>
                          <a:latin typeface="Calibri"/>
                        </a:rPr>
                        <a:t>restaurant_champaign_urbana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0025">
                <a:tc>
                  <a:txBody>
                    <a:bodyPr/>
                    <a:lstStyle/>
                    <a:p>
                      <a:pPr algn="ctr" fontAlgn="ctr"/>
                      <a:r>
                        <a:rPr lang="en-US" sz="1100" b="0" i="0" u="none" strike="noStrike">
                          <a:solidFill>
                            <a:srgbClr val="000000"/>
                          </a:solidFill>
                          <a:effectLst/>
                          <a:latin typeface="Calibri"/>
                        </a:rPr>
                        <a:t>authentic_chinese_food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0025">
                <a:tc>
                  <a:txBody>
                    <a:bodyPr/>
                    <a:lstStyle/>
                    <a:p>
                      <a:pPr algn="ctr" fontAlgn="ctr"/>
                      <a:r>
                        <a:rPr lang="en-US" sz="1100" b="0" i="0" u="none" strike="noStrike">
                          <a:solidFill>
                            <a:srgbClr val="000000"/>
                          </a:solidFill>
                          <a:effectLst/>
                          <a:latin typeface="Calibri"/>
                        </a:rPr>
                        <a:t>big_grove_tavern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0025">
                <a:tc>
                  <a:txBody>
                    <a:bodyPr/>
                    <a:lstStyle/>
                    <a:p>
                      <a:pPr algn="ctr" fontAlgn="ctr"/>
                      <a:r>
                        <a:rPr lang="en-US" sz="1100" b="0" i="0" u="none" strike="noStrike">
                          <a:solidFill>
                            <a:srgbClr val="000000"/>
                          </a:solidFill>
                          <a:effectLst/>
                          <a:latin typeface="Calibri"/>
                        </a:rPr>
                        <a:t>highly_recommend_place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00025">
                <a:tc>
                  <a:txBody>
                    <a:bodyPr/>
                    <a:lstStyle/>
                    <a:p>
                      <a:pPr algn="ctr" fontAlgn="ctr"/>
                      <a:r>
                        <a:rPr lang="en-US" sz="1100" b="0" i="0" u="none" strike="noStrike">
                          <a:solidFill>
                            <a:srgbClr val="000000"/>
                          </a:solidFill>
                          <a:effectLst/>
                          <a:latin typeface="Calibri"/>
                        </a:rPr>
                        <a:t>hot_sour_soup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00025">
                <a:tc>
                  <a:txBody>
                    <a:bodyPr/>
                    <a:lstStyle/>
                    <a:p>
                      <a:pPr algn="ctr" fontAlgn="ctr"/>
                      <a:r>
                        <a:rPr lang="en-US" sz="1100" b="0" i="0" u="none" strike="noStrike" dirty="0" err="1">
                          <a:solidFill>
                            <a:srgbClr val="000000"/>
                          </a:solidFill>
                          <a:effectLst/>
                          <a:latin typeface="Calibri"/>
                        </a:rPr>
                        <a:t>thai_iced_tea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31837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7937"/>
            <a:ext cx="8229600" cy="601663"/>
          </a:xfrm>
        </p:spPr>
        <p:txBody>
          <a:bodyPr>
            <a:noAutofit/>
          </a:bodyPr>
          <a:lstStyle/>
          <a:p>
            <a:pPr algn="l"/>
            <a:r>
              <a:rPr lang="en-US" sz="2400" b="1" dirty="0"/>
              <a:t>Feature Extraction: LDA Topic Extraction</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a:t>A topic number of 50 was used for LDA topic modeling</a:t>
            </a:r>
          </a:p>
          <a:p>
            <a:r>
              <a:rPr lang="en-US" sz="1400" dirty="0"/>
              <a:t>“</a:t>
            </a:r>
            <a:r>
              <a:rPr lang="en-US" sz="1400" i="1" dirty="0"/>
              <a:t>I think this one is actually a 3.5 star, if that were allowed...An unpretentious little neighborhood spot, this bar and grill has a 'sports bar' theme but a very relaxed, although almost too clean for, near-dive-y feel.  Not crammed with student crowds and a good mix of ages although many boomer types were represented. On U of I basketball nights, they serve free chili.  Our dinner plans canceled abruptly, two housemates and I headed over to check it out. Expecting a watery, bean heavy chili soup; I was pleasantly shocked by the meaty and rich actuality. It was </a:t>
            </a:r>
            <a:r>
              <a:rPr lang="en-US" sz="1400" i="1" dirty="0" err="1"/>
              <a:t>sooo</a:t>
            </a:r>
            <a:r>
              <a:rPr lang="en-US" sz="1400" i="1" dirty="0"/>
              <a:t> good that we all decided to stop by sometime to try menu items we'd actually pay for in cash! Drinks were good, and strong after they realized we'd tip.  The bar was crowded, but not unpleasantly.  Only complaint was that the fresh diced onion and grated cheese toppers were not refilled after they ran out.</a:t>
            </a:r>
            <a:r>
              <a:rPr lang="en-US" sz="1400" dirty="0"/>
              <a:t>”</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08351505"/>
              </p:ext>
            </p:extLst>
          </p:nvPr>
        </p:nvGraphicFramePr>
        <p:xfrm>
          <a:off x="990600" y="3200400"/>
          <a:ext cx="7315201" cy="2830097"/>
        </p:xfrm>
        <a:graphic>
          <a:graphicData uri="http://schemas.openxmlformats.org/drawingml/2006/table">
            <a:tbl>
              <a:tblPr firstRow="1" firstCol="1" bandRow="1"/>
              <a:tblGrid>
                <a:gridCol w="527039">
                  <a:extLst>
                    <a:ext uri="{9D8B030D-6E8A-4147-A177-3AD203B41FA5}">
                      <a16:colId xmlns:a16="http://schemas.microsoft.com/office/drawing/2014/main" val="20000"/>
                    </a:ext>
                  </a:extLst>
                </a:gridCol>
                <a:gridCol w="4370476">
                  <a:extLst>
                    <a:ext uri="{9D8B030D-6E8A-4147-A177-3AD203B41FA5}">
                      <a16:colId xmlns:a16="http://schemas.microsoft.com/office/drawing/2014/main" val="20001"/>
                    </a:ext>
                  </a:extLst>
                </a:gridCol>
                <a:gridCol w="1111442">
                  <a:extLst>
                    <a:ext uri="{9D8B030D-6E8A-4147-A177-3AD203B41FA5}">
                      <a16:colId xmlns:a16="http://schemas.microsoft.com/office/drawing/2014/main" val="20002"/>
                    </a:ext>
                  </a:extLst>
                </a:gridCol>
                <a:gridCol w="1306244">
                  <a:extLst>
                    <a:ext uri="{9D8B030D-6E8A-4147-A177-3AD203B41FA5}">
                      <a16:colId xmlns:a16="http://schemas.microsoft.com/office/drawing/2014/main" val="20003"/>
                    </a:ext>
                  </a:extLst>
                </a:gridCol>
              </a:tblGrid>
              <a:tr h="331694">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Index</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Topic (10 most probable words out of 19175 words dictionary)</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Proportion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Manual Interpretation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29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0.130*beer + 0.088*bar + 0.040*drink + 0.038*selection + 0.026*place + 0.021*good + 0.021*bartender + 0.020*game + 0.018*night + 0.018*tap</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Bar</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0.033*italian + 0.014*walking + 0.013*chili + 0.011*turkey + 0.010*fault + 0.010*husband + 0.010*7 + 0.009*lunch + 0.009*pasta + 0.009*opted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12.1%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Food-Chili</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0.045*place + 0.038*nice + 0.024*table + 0.023*seating + 0.022*good + 0.018*great + 0.018*staff + 0.017*area + 0.016*spot + 0.015*sit</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Service</a:t>
                      </a:r>
                      <a:endParaRPr lang="en-US" sz="1400">
                        <a:effectLst/>
                        <a:latin typeface="Calibri"/>
                        <a:ea typeface="等线"/>
                        <a:cs typeface="Times New Roman"/>
                      </a:endParaRPr>
                    </a:p>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(Seating)</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0.031*table + 0.024*time + 0.024*waitress + 0.022*asked + 0.021*food + 0.019*server + 0.018*didn + 0.018*service + 0.017*drink + 0.015*ordered'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11.3%</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07000"/>
                        </a:lnSpc>
                        <a:spcBef>
                          <a:spcPts val="0"/>
                        </a:spcBef>
                        <a:spcAft>
                          <a:spcPts val="0"/>
                        </a:spcAft>
                      </a:pPr>
                      <a:r>
                        <a:rPr lang="en-US" sz="1050" dirty="0">
                          <a:solidFill>
                            <a:srgbClr val="000000"/>
                          </a:solidFill>
                          <a:effectLst/>
                          <a:latin typeface="Calibri"/>
                          <a:ea typeface="Times New Roman"/>
                          <a:cs typeface="Calibri"/>
                        </a:rPr>
                        <a:t>Service</a:t>
                      </a:r>
                      <a:endParaRPr lang="en-US" sz="1400" dirty="0">
                        <a:effectLst/>
                        <a:latin typeface="Calibri"/>
                        <a:ea typeface="等线"/>
                        <a:cs typeface="Times New Roman"/>
                      </a:endParaRPr>
                    </a:p>
                    <a:p>
                      <a:pPr marL="0" marR="114300" algn="ctr">
                        <a:lnSpc>
                          <a:spcPct val="107000"/>
                        </a:lnSpc>
                        <a:spcBef>
                          <a:spcPts val="0"/>
                        </a:spcBef>
                        <a:spcAft>
                          <a:spcPts val="0"/>
                        </a:spcAft>
                      </a:pPr>
                      <a:r>
                        <a:rPr lang="en-US" sz="1050" dirty="0">
                          <a:solidFill>
                            <a:srgbClr val="000000"/>
                          </a:solidFill>
                          <a:effectLst/>
                          <a:latin typeface="Calibri"/>
                          <a:ea typeface="Times New Roman"/>
                          <a:cs typeface="Calibri"/>
                        </a:rPr>
                        <a:t> (waiting)</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7541">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45</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dirty="0">
                          <a:solidFill>
                            <a:srgbClr val="000000"/>
                          </a:solidFill>
                          <a:effectLst/>
                          <a:latin typeface="Calibri"/>
                          <a:cs typeface="Times New Roman"/>
                        </a:rPr>
                        <a:t>0.066*cheese + 0.049*salad + 0.034*bread + 0.028*good + 0.024*sandwich + 0.018*tomato + 0.016*onion + 0.015*soup + 0.015*chicken + 0.013*lunch</a:t>
                      </a:r>
                      <a:endParaRPr lang="en-US" sz="1400" dirty="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9.8%</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Food-cheese</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23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76200"/>
            <a:ext cx="8229600" cy="792162"/>
          </a:xfrm>
        </p:spPr>
        <p:txBody>
          <a:bodyPr>
            <a:noAutofit/>
          </a:bodyPr>
          <a:lstStyle/>
          <a:p>
            <a:pPr algn="l"/>
            <a:r>
              <a:rPr lang="en-US" sz="2400" b="1" dirty="0"/>
              <a:t>Feature Extraction: Sentimental Intensity</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a:t>Sentimental polarity of customers was evaluated based on a [-1,1] scale; where -1 represent absolute negative, 0 as neutral and 1 means positive. </a:t>
            </a:r>
          </a:p>
          <a:p>
            <a:r>
              <a:rPr lang="en-US" sz="1800" dirty="0"/>
              <a:t>The polarity score of each sentence was derived using VADER approach. </a:t>
            </a:r>
          </a:p>
          <a:p>
            <a:r>
              <a:rPr lang="en-US" sz="1800" dirty="0"/>
              <a:t>The polarity score of each review is derived by averaging of polarity scores of sentences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Histogram of Polarity Scor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8657" y="3276600"/>
            <a:ext cx="4343400" cy="2590800"/>
          </a:xfrm>
          <a:prstGeom prst="rect">
            <a:avLst/>
          </a:prstGeom>
          <a:noFill/>
          <a:ln>
            <a:noFill/>
          </a:ln>
        </p:spPr>
      </p:pic>
      <p:sp>
        <p:nvSpPr>
          <p:cNvPr id="6" name="Rectangle 5"/>
          <p:cNvSpPr/>
          <p:nvPr/>
        </p:nvSpPr>
        <p:spPr>
          <a:xfrm>
            <a:off x="2057400" y="2754868"/>
            <a:ext cx="5712843" cy="369332"/>
          </a:xfrm>
          <a:prstGeom prst="rect">
            <a:avLst/>
          </a:prstGeom>
        </p:spPr>
        <p:txBody>
          <a:bodyPr wrap="square">
            <a:spAutoFit/>
          </a:bodyPr>
          <a:lstStyle/>
          <a:p>
            <a:r>
              <a:rPr lang="en-US" dirty="0"/>
              <a:t>Distributions of derived sentiment polarity/intensity scores</a:t>
            </a:r>
          </a:p>
        </p:txBody>
      </p:sp>
    </p:spTree>
    <p:extLst>
      <p:ext uri="{BB962C8B-B14F-4D97-AF65-F5344CB8AC3E}">
        <p14:creationId xmlns:p14="http://schemas.microsoft.com/office/powerpoint/2010/main" val="215068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38878"/>
            <a:ext cx="8229600" cy="792162"/>
          </a:xfrm>
        </p:spPr>
        <p:txBody>
          <a:bodyPr>
            <a:noAutofit/>
          </a:bodyPr>
          <a:lstStyle/>
          <a:p>
            <a:pPr algn="l"/>
            <a:r>
              <a:rPr lang="en-US" sz="2400" b="1" dirty="0"/>
              <a:t>Predictive Analysis</a:t>
            </a:r>
            <a:endParaRPr lang="en-US" sz="2400" b="1" dirty="0">
              <a:latin typeface="+mn-lt"/>
            </a:endParaRPr>
          </a:p>
        </p:txBody>
      </p:sp>
      <p:sp>
        <p:nvSpPr>
          <p:cNvPr id="3" name="Content Placeholder 2"/>
          <p:cNvSpPr>
            <a:spLocks noGrp="1"/>
          </p:cNvSpPr>
          <p:nvPr>
            <p:ph idx="1"/>
          </p:nvPr>
        </p:nvSpPr>
        <p:spPr>
          <a:xfrm>
            <a:off x="457200" y="884237"/>
            <a:ext cx="8229600" cy="5364163"/>
          </a:xfrm>
        </p:spPr>
        <p:txBody>
          <a:bodyPr>
            <a:noAutofit/>
          </a:bodyPr>
          <a:lstStyle/>
          <a:p>
            <a:r>
              <a:rPr lang="en-US" sz="1800" dirty="0"/>
              <a:t>Review ratings in a range of 1 to 5 can be considered either numerical or categorical, as there is no distinct difference when a 1 star review is misclassified as a 2, while it is a terrible error if it is labeled as 5.  Both approaches were implemented and compared. </a:t>
            </a:r>
          </a:p>
          <a:p>
            <a:endParaRPr lang="en-US" sz="1800" dirty="0"/>
          </a:p>
          <a:p>
            <a:r>
              <a:rPr lang="en-US" sz="1800" dirty="0"/>
              <a:t>According to methodology of Net Promoter Score(NPS), an industrial system for measuring customer experience, Ratings 1 to 3 were relabeled as ‘detractor’, 4 as ‘indifference’ and 5 as ‘promoter’ for building the classification models </a:t>
            </a:r>
          </a:p>
          <a:p>
            <a:pPr marL="0" indent="0">
              <a:buNone/>
            </a:pPr>
            <a:endParaRPr lang="en-US" sz="1800" dirty="0"/>
          </a:p>
          <a:p>
            <a:r>
              <a:rPr lang="en-US" sz="1800" dirty="0"/>
              <a:t>Explanatory Variables</a:t>
            </a:r>
          </a:p>
          <a:p>
            <a:pPr lvl="1"/>
            <a:r>
              <a:rPr lang="en-US" sz="1800" dirty="0"/>
              <a:t>sentimental polarity scores</a:t>
            </a:r>
          </a:p>
          <a:p>
            <a:pPr lvl="1"/>
            <a:r>
              <a:rPr lang="en-US" sz="1800" dirty="0"/>
              <a:t>length of review</a:t>
            </a:r>
          </a:p>
          <a:p>
            <a:pPr lvl="1"/>
            <a:r>
              <a:rPr lang="en-US" sz="1800" dirty="0"/>
              <a:t>600 most frequent bigram and trigram phrases</a:t>
            </a:r>
          </a:p>
          <a:p>
            <a:pPr lvl="1"/>
            <a:r>
              <a:rPr lang="en-US" sz="1800" dirty="0"/>
              <a:t>the proportion for each of the 50 topics evaluated by LDA model</a:t>
            </a:r>
          </a:p>
          <a:p>
            <a:pPr lvl="1"/>
            <a:r>
              <a:rPr lang="en-US" sz="1800" dirty="0"/>
              <a:t>Totally 652 attributes were used as explanatory variables.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Predictive Analysis: Regression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a:bodyPr>
              <a:lstStyle/>
              <a:p>
                <a:r>
                  <a:rPr lang="en-US" sz="1800" dirty="0"/>
                  <a:t>Performance was evaluated by 5 folder cross validation in term of R-squared, calculated on the hold out data</a:t>
                </a:r>
              </a:p>
              <a:p>
                <a:endParaRPr lang="en-US" sz="1800" dirty="0"/>
              </a:p>
              <a:p>
                <a:endParaRPr lang="en-US" sz="1800" dirty="0"/>
              </a:p>
              <a:p>
                <a:endParaRPr lang="en-US" sz="1800" dirty="0"/>
              </a:p>
              <a:p>
                <a14:m>
                  <m:oMath xmlns:m="http://schemas.openxmlformats.org/officeDocument/2006/math">
                    <m:sSup>
                      <m:sSupPr>
                        <m:ctrlPr>
                          <a:rPr lang="en-US" sz="1800" i="1">
                            <a:latin typeface="Cambria Math" panose="02040503050406030204" pitchFamily="18" charset="0"/>
                          </a:rPr>
                        </m:ctrlPr>
                      </m:sSupPr>
                      <m:e>
                        <m:r>
                          <a:rPr lang="en-US" sz="1800" i="1">
                            <a:latin typeface="Cambria Math"/>
                          </a:rPr>
                          <m:t>𝑅</m:t>
                        </m:r>
                      </m:e>
                      <m:sup>
                        <m:r>
                          <a:rPr lang="en-US" sz="1800" i="1">
                            <a:latin typeface="Cambria Math"/>
                          </a:rPr>
                          <m:t>2</m:t>
                        </m:r>
                      </m:sup>
                    </m:sSup>
                  </m:oMath>
                </a14:m>
                <a:r>
                  <a:rPr lang="en-US" sz="1800" dirty="0"/>
                  <a:t> calculated on the hold out data, can be negative when the performance of model built on the training dataset is so poor that the mean of test data actually provides a better fit than the predicted values.</a:t>
                </a:r>
              </a:p>
              <a:p>
                <a:endParaRPr lang="en-US" sz="1800" dirty="0"/>
              </a:p>
              <a:p>
                <a:r>
                  <a:rPr lang="en-US" sz="1800" dirty="0"/>
                  <a:t>Linear regression, lasso, support vector machine, and random forest methods were used to build the regression models.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3"/>
                <a:stretch>
                  <a:fillRect l="-444" t="-59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28</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6" name="Rectangle 5"/>
              <p:cNvSpPr/>
              <p:nvPr/>
            </p:nvSpPr>
            <p:spPr>
              <a:xfrm>
                <a:off x="2667000" y="1676400"/>
                <a:ext cx="3348674" cy="8219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𝑅</m:t>
                          </m:r>
                        </m:e>
                        <m:sup>
                          <m:r>
                            <a:rPr lang="en-US" i="1">
                              <a:latin typeface="Cambria Math"/>
                            </a:rPr>
                            <m:t>2</m:t>
                          </m:r>
                        </m:sup>
                      </m:sSup>
                      <m:r>
                        <a:rPr lang="en-US" i="1">
                          <a:latin typeface="Cambria Math"/>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𝑆𝑆</m:t>
                              </m:r>
                            </m:e>
                            <m:sub>
                              <m:r>
                                <a:rPr lang="en-US" i="1">
                                  <a:latin typeface="Cambria Math"/>
                                </a:rPr>
                                <m:t>𝑟𝑒𝑠</m:t>
                              </m:r>
                            </m:sub>
                          </m:sSub>
                        </m:num>
                        <m:den>
                          <m:sSub>
                            <m:sSubPr>
                              <m:ctrlPr>
                                <a:rPr lang="en-US" i="1">
                                  <a:latin typeface="Cambria Math" panose="02040503050406030204" pitchFamily="18" charset="0"/>
                                </a:rPr>
                              </m:ctrlPr>
                            </m:sSubPr>
                            <m:e>
                              <m:r>
                                <a:rPr lang="en-US" i="1">
                                  <a:latin typeface="Cambria Math"/>
                                </a:rPr>
                                <m:t>𝑆𝑆</m:t>
                              </m:r>
                            </m:e>
                            <m:sub>
                              <m:r>
                                <a:rPr lang="en-US" i="1">
                                  <a:latin typeface="Cambria Math"/>
                                </a:rPr>
                                <m:t>𝑡𝑜𝑡</m:t>
                              </m:r>
                            </m:sub>
                          </m:sSub>
                        </m:den>
                      </m:f>
                      <m:r>
                        <a:rPr lang="en-US" i="1">
                          <a:latin typeface="Cambria Math"/>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e>
                              </m:acc>
                              <m:r>
                                <a:rPr lang="en-US" i="1">
                                  <a:latin typeface="Cambria Math"/>
                                </a:rPr>
                                <m:t>)</m:t>
                              </m:r>
                            </m:e>
                            <m:sup>
                              <m:r>
                                <a:rPr lang="en-US" i="1">
                                  <a:latin typeface="Cambria Math"/>
                                </a:rPr>
                                <m:t>2</m:t>
                              </m:r>
                            </m:sup>
                          </m:sSup>
                        </m:num>
                        <m:den>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panose="02040503050406030204" pitchFamily="18" charset="0"/>
                                    </a:rPr>
                                  </m:ctrlPr>
                                </m:accPr>
                                <m:e>
                                  <m:r>
                                    <a:rPr lang="en-US" i="1">
                                      <a:latin typeface="Cambria Math"/>
                                    </a:rPr>
                                    <m:t>𝑦</m:t>
                                  </m:r>
                                </m:e>
                              </m:acc>
                              <m:r>
                                <a:rPr lang="en-US" i="1">
                                  <a:latin typeface="Cambria Math"/>
                                </a:rPr>
                                <m:t>)</m:t>
                              </m:r>
                            </m:e>
                            <m:sup>
                              <m:r>
                                <a:rPr lang="en-US" i="1">
                                  <a:latin typeface="Cambria Math"/>
                                </a:rPr>
                                <m:t>2</m:t>
                              </m:r>
                            </m:sup>
                          </m:sSup>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667000" y="1676400"/>
                <a:ext cx="3348674" cy="8219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068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48873" y="7937"/>
            <a:ext cx="8229600" cy="792162"/>
          </a:xfrm>
        </p:spPr>
        <p:txBody>
          <a:bodyPr>
            <a:noAutofit/>
          </a:bodyPr>
          <a:lstStyle/>
          <a:p>
            <a:pPr algn="l"/>
            <a:r>
              <a:rPr lang="en-US" sz="2400" b="1" dirty="0"/>
              <a:t>Predictive Analysis: Regression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a:t>Performance comparison: Random Forest has the best performance</a:t>
            </a:r>
          </a:p>
          <a:p>
            <a:endParaRPr lang="en-US" sz="1800" dirty="0"/>
          </a:p>
          <a:p>
            <a:endParaRPr lang="en-US" sz="1800" dirty="0"/>
          </a:p>
          <a:p>
            <a:endParaRPr lang="en-US" sz="1800" dirty="0"/>
          </a:p>
          <a:p>
            <a:endParaRPr lang="en-US" sz="1800" dirty="0"/>
          </a:p>
          <a:p>
            <a:endParaRPr lang="en-US" sz="1800" dirty="0"/>
          </a:p>
          <a:p>
            <a:r>
              <a:rPr lang="en-US" sz="1800" dirty="0"/>
              <a:t>The negative R</a:t>
            </a:r>
            <a:r>
              <a:rPr lang="en-US" sz="1800" baseline="30000" dirty="0"/>
              <a:t>2 </a:t>
            </a:r>
            <a:r>
              <a:rPr lang="en-US" sz="1800" dirty="0"/>
              <a:t>indicates that linear regression and support vector machine regression show strong sign of overfitting when applied to this data</a:t>
            </a:r>
          </a:p>
          <a:p>
            <a:endParaRPr lang="en-US" sz="1800" dirty="0"/>
          </a:p>
          <a:p>
            <a:r>
              <a:rPr lang="en-US" sz="1800" dirty="0"/>
              <a:t>Variables importance from Random Forest model:</a:t>
            </a:r>
          </a:p>
          <a:p>
            <a:pPr lvl="1"/>
            <a:r>
              <a:rPr lang="en-US" sz="1400" dirty="0"/>
              <a:t>Sentimental score&gt;&gt;review length&gt; LDA topics&gt;</a:t>
            </a:r>
            <a:r>
              <a:rPr lang="en-US" sz="1400" dirty="0" err="1"/>
              <a:t>ngram</a:t>
            </a:r>
            <a:r>
              <a:rPr lang="en-US" sz="1400" dirty="0"/>
              <a:t> phrases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341199389"/>
              </p:ext>
            </p:extLst>
          </p:nvPr>
        </p:nvGraphicFramePr>
        <p:xfrm>
          <a:off x="1143000" y="1295400"/>
          <a:ext cx="7315198" cy="1141415"/>
        </p:xfrm>
        <a:graphic>
          <a:graphicData uri="http://schemas.openxmlformats.org/drawingml/2006/table">
            <a:tbl>
              <a:tblPr firstRow="1" firstCol="1" bandRow="1"/>
              <a:tblGrid>
                <a:gridCol w="16256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905479">
                  <a:extLst>
                    <a:ext uri="{9D8B030D-6E8A-4147-A177-3AD203B41FA5}">
                      <a16:colId xmlns:a16="http://schemas.microsoft.com/office/drawing/2014/main" val="20002"/>
                    </a:ext>
                  </a:extLst>
                </a:gridCol>
                <a:gridCol w="905479">
                  <a:extLst>
                    <a:ext uri="{9D8B030D-6E8A-4147-A177-3AD203B41FA5}">
                      <a16:colId xmlns:a16="http://schemas.microsoft.com/office/drawing/2014/main" val="20003"/>
                    </a:ext>
                  </a:extLst>
                </a:gridCol>
                <a:gridCol w="905479">
                  <a:extLst>
                    <a:ext uri="{9D8B030D-6E8A-4147-A177-3AD203B41FA5}">
                      <a16:colId xmlns:a16="http://schemas.microsoft.com/office/drawing/2014/main" val="20004"/>
                    </a:ext>
                  </a:extLst>
                </a:gridCol>
                <a:gridCol w="905479">
                  <a:extLst>
                    <a:ext uri="{9D8B030D-6E8A-4147-A177-3AD203B41FA5}">
                      <a16:colId xmlns:a16="http://schemas.microsoft.com/office/drawing/2014/main" val="20005"/>
                    </a:ext>
                  </a:extLst>
                </a:gridCol>
                <a:gridCol w="1336162">
                  <a:extLst>
                    <a:ext uri="{9D8B030D-6E8A-4147-A177-3AD203B41FA5}">
                      <a16:colId xmlns:a16="http://schemas.microsoft.com/office/drawing/2014/main" val="20006"/>
                    </a:ext>
                  </a:extLst>
                </a:gridCol>
              </a:tblGrid>
              <a:tr h="0">
                <a:tc>
                  <a:txBody>
                    <a:bodyPr/>
                    <a:lstStyle/>
                    <a:p>
                      <a:pPr marL="0" marR="0" algn="just">
                        <a:lnSpc>
                          <a:spcPct val="107000"/>
                        </a:lnSpc>
                        <a:spcBef>
                          <a:spcPts val="0"/>
                        </a:spcBef>
                        <a:spcAft>
                          <a:spcPts val="0"/>
                        </a:spcAft>
                      </a:pPr>
                      <a:r>
                        <a:rPr lang="en-US" sz="1400" dirty="0">
                          <a:effectLst/>
                          <a:latin typeface="Calibri"/>
                          <a:ea typeface="等线"/>
                          <a:cs typeface="Calibri"/>
                        </a:rPr>
                        <a:t>Model</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5 fold Predicted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Average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9385">
                <a:tc>
                  <a:txBody>
                    <a:bodyPr/>
                    <a:lstStyle/>
                    <a:p>
                      <a:pPr marL="0" marR="0">
                        <a:lnSpc>
                          <a:spcPct val="107000"/>
                        </a:lnSpc>
                        <a:spcBef>
                          <a:spcPts val="0"/>
                        </a:spcBef>
                        <a:spcAft>
                          <a:spcPts val="0"/>
                        </a:spcAft>
                      </a:pPr>
                      <a:r>
                        <a:rPr lang="en-US" sz="1400">
                          <a:effectLst/>
                          <a:latin typeface="Calibri"/>
                          <a:ea typeface="等线"/>
                          <a:cs typeface="Calibri"/>
                        </a:rPr>
                        <a:t>Linear Regression</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0.3896</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0.3083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0.3504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-6.104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0.4229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-0.92656</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0815">
                <a:tc>
                  <a:txBody>
                    <a:bodyPr/>
                    <a:lstStyle/>
                    <a:p>
                      <a:pPr marL="0" marR="0">
                        <a:lnSpc>
                          <a:spcPct val="107000"/>
                        </a:lnSpc>
                        <a:spcBef>
                          <a:spcPts val="0"/>
                        </a:spcBef>
                        <a:spcAft>
                          <a:spcPts val="0"/>
                        </a:spcAft>
                      </a:pPr>
                      <a:r>
                        <a:rPr lang="en-US" sz="1400">
                          <a:effectLst/>
                          <a:latin typeface="Calibri"/>
                          <a:ea typeface="等线"/>
                          <a:cs typeface="Calibri"/>
                        </a:rPr>
                        <a:t>Lasso</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0.2170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0.2299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0.2151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0.1537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0.2430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0.21174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tabLst>
                          <a:tab pos="779145" algn="l"/>
                        </a:tabLst>
                      </a:pPr>
                      <a:r>
                        <a:rPr lang="en-US" sz="1400">
                          <a:effectLst/>
                          <a:latin typeface="Calibri"/>
                          <a:ea typeface="等线"/>
                          <a:cs typeface="Calibri"/>
                        </a:rPr>
                        <a:t>SVR</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-0.0712</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-0.0027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0.0584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0.0281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0.0321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400" dirty="0">
                          <a:effectLst/>
                          <a:latin typeface="Calibri"/>
                          <a:ea typeface="等线"/>
                          <a:cs typeface="Calibri"/>
                        </a:rPr>
                        <a:t>Random Forest</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0.3813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0.3189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0.3761</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0.3217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0.4460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0.3688</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2" name="Picture 11" descr="D:\002.Learning\003.Python_Project\Yelp_Text_Mining\Models\IL_Topic_Models\Random_Forest_Regression_Importan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4255009"/>
            <a:ext cx="5715333" cy="1993391"/>
          </a:xfrm>
          <a:prstGeom prst="rect">
            <a:avLst/>
          </a:prstGeom>
          <a:noFill/>
          <a:ln>
            <a:noFill/>
          </a:ln>
        </p:spPr>
      </p:pic>
    </p:spTree>
    <p:extLst>
      <p:ext uri="{BB962C8B-B14F-4D97-AF65-F5344CB8AC3E}">
        <p14:creationId xmlns:p14="http://schemas.microsoft.com/office/powerpoint/2010/main" val="215068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229600" cy="792162"/>
          </a:xfrm>
        </p:spPr>
        <p:txBody>
          <a:bodyPr>
            <a:noAutofit/>
          </a:bodyPr>
          <a:lstStyle/>
          <a:p>
            <a:pPr algn="l"/>
            <a:r>
              <a:rPr lang="en-US" sz="2800" dirty="0">
                <a:latin typeface="+mn-lt"/>
              </a:rPr>
              <a:t>Table of Content</a:t>
            </a: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t>Introduction</a:t>
            </a:r>
          </a:p>
          <a:p>
            <a:r>
              <a:rPr lang="en-US" sz="2400" dirty="0"/>
              <a:t>Background of Text Mining</a:t>
            </a:r>
          </a:p>
          <a:p>
            <a:r>
              <a:rPr lang="en-US" sz="2400" dirty="0"/>
              <a:t>Data Description</a:t>
            </a:r>
          </a:p>
          <a:p>
            <a:r>
              <a:rPr lang="en-US" sz="2400" dirty="0"/>
              <a:t>Preprocessing</a:t>
            </a:r>
          </a:p>
          <a:p>
            <a:r>
              <a:rPr lang="en-US" sz="2400" dirty="0"/>
              <a:t>Feature Extraction</a:t>
            </a:r>
          </a:p>
          <a:p>
            <a:r>
              <a:rPr lang="en-US" sz="2400" dirty="0"/>
              <a:t>Predictive Analysis</a:t>
            </a:r>
          </a:p>
          <a:p>
            <a:r>
              <a:rPr lang="en-US" sz="2400" dirty="0"/>
              <a:t>Conclusion</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4242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4688" y="12999"/>
            <a:ext cx="8229600" cy="792162"/>
          </a:xfrm>
        </p:spPr>
        <p:txBody>
          <a:bodyPr>
            <a:noAutofit/>
          </a:bodyPr>
          <a:lstStyle/>
          <a:p>
            <a:pPr algn="l"/>
            <a:r>
              <a:rPr lang="en-US" sz="2400" b="1" dirty="0"/>
              <a:t>Predictive Analysis: Classification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r>
                  <a:rPr lang="en-US" sz="1800" dirty="0"/>
                  <a:t>The performance of the model is evaluated using the metric of accuracy (ACC)</a:t>
                </a:r>
              </a:p>
              <a:p>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a:rPr>
                        <m:t>𝐴𝐶𝐶</m:t>
                      </m:r>
                      <m:r>
                        <a:rPr lang="en-US" sz="1600" i="1">
                          <a:latin typeface="Cambria Math"/>
                        </a:rPr>
                        <m:t>=</m:t>
                      </m:r>
                      <m:f>
                        <m:fPr>
                          <m:ctrlPr>
                            <a:rPr lang="en-US" sz="1600" i="1">
                              <a:latin typeface="Cambria Math" panose="02040503050406030204" pitchFamily="18" charset="0"/>
                            </a:rPr>
                          </m:ctrlPr>
                        </m:fPr>
                        <m:num>
                          <m:r>
                            <a:rPr lang="en-US" sz="1600" i="1">
                              <a:latin typeface="Cambria Math"/>
                            </a:rPr>
                            <m:t>𝑇𝑟𝑢𝑒</m:t>
                          </m:r>
                          <m:r>
                            <a:rPr lang="en-US" sz="1600" i="1">
                              <a:latin typeface="Cambria Math"/>
                            </a:rPr>
                            <m:t> </m:t>
                          </m:r>
                          <m:r>
                            <a:rPr lang="en-US" sz="1600" i="1">
                              <a:latin typeface="Cambria Math"/>
                            </a:rPr>
                            <m:t>𝑃𝑜𝑠𝑖𝑡𝑖𝑣𝑒</m:t>
                          </m:r>
                          <m:r>
                            <a:rPr lang="en-US" sz="1600" i="1">
                              <a:latin typeface="Cambria Math"/>
                            </a:rPr>
                            <m:t>+</m:t>
                          </m:r>
                          <m:r>
                            <a:rPr lang="en-US" sz="1600" i="1">
                              <a:latin typeface="Cambria Math"/>
                            </a:rPr>
                            <m:t>𝑇𝑟𝑢𝑒</m:t>
                          </m:r>
                          <m:r>
                            <a:rPr lang="en-US" sz="1600" i="1">
                              <a:latin typeface="Cambria Math"/>
                            </a:rPr>
                            <m:t> </m:t>
                          </m:r>
                          <m:r>
                            <a:rPr lang="en-US" sz="1600" i="1">
                              <a:latin typeface="Cambria Math"/>
                            </a:rPr>
                            <m:t>𝑁𝑒𝑔𝑎𝑡𝑖𝑣𝑒</m:t>
                          </m:r>
                        </m:num>
                        <m:den>
                          <m:r>
                            <a:rPr lang="en-US" sz="1600" i="1">
                              <a:latin typeface="Cambria Math"/>
                            </a:rPr>
                            <m:t>𝑁</m:t>
                          </m:r>
                        </m:den>
                      </m:f>
                    </m:oMath>
                  </m:oMathPara>
                </a14:m>
                <a:endParaRPr lang="en-US" sz="16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US" sz="1800" dirty="0"/>
              </a:p>
              <a:p>
                <a:r>
                  <a:rPr lang="en-US" sz="1800" dirty="0"/>
                  <a:t>Variables importance from Random Forest model:</a:t>
                </a:r>
              </a:p>
              <a:p>
                <a:pPr lvl="1"/>
                <a:r>
                  <a:rPr lang="en-US" sz="1400" dirty="0"/>
                  <a:t>Sentimental score&gt;review length&gt; LDA topics&gt;</a:t>
                </a:r>
                <a:r>
                  <a:rPr lang="en-US" sz="1400" dirty="0" err="1"/>
                  <a:t>ngram</a:t>
                </a:r>
                <a:r>
                  <a:rPr lang="en-US" sz="1400" dirty="0"/>
                  <a:t> phrases</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3"/>
                <a:stretch>
                  <a:fillRect l="-444" t="-56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30</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01495066"/>
              </p:ext>
            </p:extLst>
          </p:nvPr>
        </p:nvGraphicFramePr>
        <p:xfrm>
          <a:off x="1184911" y="2133600"/>
          <a:ext cx="6774178" cy="1209384"/>
        </p:xfrm>
        <a:graphic>
          <a:graphicData uri="http://schemas.openxmlformats.org/drawingml/2006/table">
            <a:tbl>
              <a:tblPr firstRow="1" firstCol="1" bandRow="1"/>
              <a:tblGrid>
                <a:gridCol w="1597165">
                  <a:extLst>
                    <a:ext uri="{9D8B030D-6E8A-4147-A177-3AD203B41FA5}">
                      <a16:colId xmlns:a16="http://schemas.microsoft.com/office/drawing/2014/main" val="20000"/>
                    </a:ext>
                  </a:extLst>
                </a:gridCol>
                <a:gridCol w="660895">
                  <a:extLst>
                    <a:ext uri="{9D8B030D-6E8A-4147-A177-3AD203B41FA5}">
                      <a16:colId xmlns:a16="http://schemas.microsoft.com/office/drawing/2014/main" val="20001"/>
                    </a:ext>
                  </a:extLst>
                </a:gridCol>
                <a:gridCol w="867425">
                  <a:extLst>
                    <a:ext uri="{9D8B030D-6E8A-4147-A177-3AD203B41FA5}">
                      <a16:colId xmlns:a16="http://schemas.microsoft.com/office/drawing/2014/main" val="20002"/>
                    </a:ext>
                  </a:extLst>
                </a:gridCol>
                <a:gridCol w="867425">
                  <a:extLst>
                    <a:ext uri="{9D8B030D-6E8A-4147-A177-3AD203B41FA5}">
                      <a16:colId xmlns:a16="http://schemas.microsoft.com/office/drawing/2014/main" val="20003"/>
                    </a:ext>
                  </a:extLst>
                </a:gridCol>
                <a:gridCol w="867425">
                  <a:extLst>
                    <a:ext uri="{9D8B030D-6E8A-4147-A177-3AD203B41FA5}">
                      <a16:colId xmlns:a16="http://schemas.microsoft.com/office/drawing/2014/main" val="20004"/>
                    </a:ext>
                  </a:extLst>
                </a:gridCol>
                <a:gridCol w="867425">
                  <a:extLst>
                    <a:ext uri="{9D8B030D-6E8A-4147-A177-3AD203B41FA5}">
                      <a16:colId xmlns:a16="http://schemas.microsoft.com/office/drawing/2014/main" val="20005"/>
                    </a:ext>
                  </a:extLst>
                </a:gridCol>
                <a:gridCol w="1046418">
                  <a:extLst>
                    <a:ext uri="{9D8B030D-6E8A-4147-A177-3AD203B41FA5}">
                      <a16:colId xmlns:a16="http://schemas.microsoft.com/office/drawing/2014/main" val="20006"/>
                    </a:ext>
                  </a:extLst>
                </a:gridCol>
              </a:tblGrid>
              <a:tr h="230849">
                <a:tc>
                  <a:txBody>
                    <a:bodyPr/>
                    <a:lstStyle/>
                    <a:p>
                      <a:pPr marL="0" marR="0" algn="ctr">
                        <a:lnSpc>
                          <a:spcPct val="107000"/>
                        </a:lnSpc>
                        <a:spcBef>
                          <a:spcPts val="0"/>
                        </a:spcBef>
                        <a:spcAft>
                          <a:spcPts val="0"/>
                        </a:spcAft>
                      </a:pPr>
                      <a:r>
                        <a:rPr lang="en-US" sz="1200" dirty="0">
                          <a:effectLst/>
                          <a:latin typeface="Calibri"/>
                          <a:ea typeface="等线"/>
                          <a:cs typeface="Calibri"/>
                        </a:rPr>
                        <a:t>Model</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5 fold Accuracy</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Average</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4860">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Logistic regression</a:t>
                      </a:r>
                      <a:endParaRPr lang="en-US" sz="1200">
                        <a:effectLst/>
                        <a:latin typeface="Calibri"/>
                        <a:ea typeface="等线"/>
                        <a:cs typeface="Times New Roman"/>
                      </a:endParaRPr>
                    </a:p>
                    <a:p>
                      <a:pPr marL="0" marR="0" algn="ctr">
                        <a:lnSpc>
                          <a:spcPct val="107000"/>
                        </a:lnSpc>
                        <a:spcBef>
                          <a:spcPts val="0"/>
                        </a:spcBef>
                        <a:spcAft>
                          <a:spcPts val="0"/>
                        </a:spcAft>
                      </a:pPr>
                      <a:r>
                        <a:rPr lang="en-US" sz="1200">
                          <a:solidFill>
                            <a:srgbClr val="000000"/>
                          </a:solidFill>
                          <a:effectLst/>
                          <a:latin typeface="Calibri"/>
                          <a:ea typeface="等线"/>
                          <a:cs typeface="Calibri"/>
                        </a:rPr>
                        <a:t>(one vs 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0.5660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0.5368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0.5443</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431">
                <a:tc>
                  <a:txBody>
                    <a:bodyPr/>
                    <a:lstStyle/>
                    <a:p>
                      <a:pPr marL="0" marR="0" algn="ctr">
                        <a:lnSpc>
                          <a:spcPct val="107000"/>
                        </a:lnSpc>
                        <a:spcBef>
                          <a:spcPts val="0"/>
                        </a:spcBef>
                        <a:spcAft>
                          <a:spcPts val="0"/>
                        </a:spcAft>
                        <a:tabLst>
                          <a:tab pos="779145" algn="l"/>
                        </a:tabLst>
                      </a:pPr>
                      <a:r>
                        <a:rPr lang="en-US" sz="1200">
                          <a:effectLst/>
                          <a:latin typeface="Calibri"/>
                          <a:ea typeface="等线"/>
                          <a:cs typeface="Calibri"/>
                        </a:rPr>
                        <a:t>SVC</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0.3898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0.3922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0.3837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0.4107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431">
                <a:tc>
                  <a:txBody>
                    <a:bodyPr/>
                    <a:lstStyle/>
                    <a:p>
                      <a:pPr marL="0" marR="0" algn="ctr">
                        <a:lnSpc>
                          <a:spcPct val="107000"/>
                        </a:lnSpc>
                        <a:spcBef>
                          <a:spcPts val="0"/>
                        </a:spcBef>
                        <a:spcAft>
                          <a:spcPts val="0"/>
                        </a:spcAft>
                      </a:pPr>
                      <a:r>
                        <a:rPr lang="en-US" sz="1200">
                          <a:effectLst/>
                          <a:latin typeface="Calibri"/>
                          <a:ea typeface="等线"/>
                          <a:cs typeface="Calibri"/>
                        </a:rPr>
                        <a:t>Random Forest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0.5227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0.4796</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431">
                <a:tc>
                  <a:txBody>
                    <a:bodyPr/>
                    <a:lstStyle/>
                    <a:p>
                      <a:pPr marL="0" marR="0" algn="ctr">
                        <a:lnSpc>
                          <a:spcPct val="107000"/>
                        </a:lnSpc>
                        <a:spcBef>
                          <a:spcPts val="0"/>
                        </a:spcBef>
                        <a:spcAft>
                          <a:spcPts val="0"/>
                        </a:spcAft>
                      </a:pPr>
                      <a:r>
                        <a:rPr lang="en-US" sz="1200" dirty="0">
                          <a:effectLst/>
                          <a:latin typeface="Calibri"/>
                          <a:ea typeface="等线"/>
                          <a:cs typeface="Calibri"/>
                        </a:rPr>
                        <a:t>k-nearest Neighbors</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0.4054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0.4234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0.4011</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a:solidFill>
                            <a:srgbClr val="000000"/>
                          </a:solidFill>
                          <a:effectLst/>
                          <a:latin typeface="Calibri"/>
                          <a:cs typeface="Times New Roman"/>
                        </a:rPr>
                        <a:t>0.4097</a:t>
                      </a:r>
                      <a:endParaRPr lang="en-US" sz="12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2" name="Picture 11" descr="D:\002.Learning\003.Python_Project\CC\Figures\Classification_Importance_RandomForest.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4191000"/>
            <a:ext cx="5943600" cy="2126615"/>
          </a:xfrm>
          <a:prstGeom prst="rect">
            <a:avLst/>
          </a:prstGeom>
          <a:noFill/>
          <a:ln>
            <a:noFill/>
          </a:ln>
        </p:spPr>
      </p:pic>
    </p:spTree>
    <p:extLst>
      <p:ext uri="{BB962C8B-B14F-4D97-AF65-F5344CB8AC3E}">
        <p14:creationId xmlns:p14="http://schemas.microsoft.com/office/powerpoint/2010/main" val="2150687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601662"/>
          </a:xfrm>
        </p:spPr>
        <p:txBody>
          <a:bodyPr>
            <a:noAutofit/>
          </a:bodyPr>
          <a:lstStyle/>
          <a:p>
            <a:pPr algn="l"/>
            <a:r>
              <a:rPr lang="en-US" sz="2400" b="1" dirty="0"/>
              <a:t>Representation and visualization of individual restaurant</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sz="1800" dirty="0"/>
              <a:t>With the bigram and trigram phrases extracted, a visualization tool was built using Python as data engine and Tableau as visualization platform.</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dirty="0"/>
              <a:t>Live Demo:</a:t>
            </a:r>
          </a:p>
          <a:p>
            <a:r>
              <a:rPr lang="en-US" sz="1800" dirty="0"/>
              <a:t>Most frequently mentioned dish ‘deviled egg’ with a median rating of 4</a:t>
            </a:r>
          </a:p>
          <a:p>
            <a:r>
              <a:rPr lang="en-US" sz="1800" dirty="0"/>
              <a:t>The food is ‘local sourced’ with a median rating of 3.5</a:t>
            </a:r>
          </a:p>
          <a:p>
            <a:r>
              <a:rPr lang="en-US" sz="1800" dirty="0"/>
              <a:t>The ‘portion size’ may be not so good with a median rating of 2.5. </a:t>
            </a:r>
          </a:p>
          <a:p>
            <a:r>
              <a:rPr lang="en-US" sz="1800" dirty="0"/>
              <a:t>This restaurant is also good for ‘date night’ with median rating of 4 and the review with ‘college town’ tend to have a lower review rating.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4" cstate="print"/>
          <a:srcRect b="4546"/>
          <a:stretch/>
        </p:blipFill>
        <p:spPr bwMode="auto">
          <a:xfrm>
            <a:off x="1447800" y="1295400"/>
            <a:ext cx="5867400" cy="3000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0687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Conclusion</a:t>
            </a:r>
            <a:endParaRPr lang="en-US" sz="2400"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1800" dirty="0"/>
              <a:t>The current study used multiple text mining techniques, such as bigram, trigram, LDA topic modeling and VADER sentimental intensity, to extract sematic features from review texts and built predictive models for review ratings on top of these features. </a:t>
            </a:r>
          </a:p>
          <a:p>
            <a:endParaRPr lang="en-US" sz="1800" dirty="0"/>
          </a:p>
          <a:p>
            <a:r>
              <a:rPr lang="en-US" sz="1800" dirty="0"/>
              <a:t>Sentimental intensity is most influential in the predicting the review rating</a:t>
            </a:r>
          </a:p>
          <a:p>
            <a:endParaRPr lang="en-US" sz="1800" dirty="0"/>
          </a:p>
          <a:p>
            <a:r>
              <a:rPr lang="en-US" sz="1800" dirty="0"/>
              <a:t>LDA extracted topics provided much more comprehensive information than the bigram and trigram phrases and can be considered as a great tool for text dimension reduction.</a:t>
            </a:r>
          </a:p>
          <a:p>
            <a:endParaRPr lang="en-US" sz="1800" dirty="0"/>
          </a:p>
          <a:p>
            <a:r>
              <a:rPr lang="en-US" sz="1800" dirty="0"/>
              <a:t>Bigram and trigram features, which are easier for human interpretation than the LDA topics, were used to build a word cloud visualization tool, allowing quick human browsing and evaluation for large amount of reviews of a particular restaurant.</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4046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2209800"/>
            <a:ext cx="8229600" cy="792162"/>
          </a:xfrm>
        </p:spPr>
        <p:txBody>
          <a:bodyPr>
            <a:noAutofit/>
          </a:bodyPr>
          <a:lstStyle/>
          <a:p>
            <a:r>
              <a:rPr lang="en-US" sz="2800" dirty="0"/>
              <a:t>Introduction</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50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568199" y="312738"/>
            <a:ext cx="8610600" cy="792162"/>
          </a:xfrm>
        </p:spPr>
        <p:txBody>
          <a:bodyPr>
            <a:noAutofit/>
          </a:bodyPr>
          <a:lstStyle/>
          <a:p>
            <a:pPr algn="l"/>
            <a:r>
              <a:rPr lang="en-US" sz="2400" dirty="0">
                <a:latin typeface="+mn-lt"/>
              </a:rPr>
              <a:t>Today online customer reviews provide much larger review coverage and convenient access for potential customers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4" y="1441069"/>
            <a:ext cx="2673601"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602" y="2245662"/>
            <a:ext cx="1749425"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105400" y="1441069"/>
            <a:ext cx="2597276"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000" y="2272979"/>
            <a:ext cx="1860800"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39" y="4191000"/>
            <a:ext cx="28003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16320" t="25333" r="16834" b="11111"/>
          <a:stretch/>
        </p:blipFill>
        <p:spPr bwMode="auto">
          <a:xfrm>
            <a:off x="2227602" y="3716364"/>
            <a:ext cx="1749096" cy="1035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5000" y="3722835"/>
            <a:ext cx="1925676"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5666" y="4657725"/>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rotWithShape="1">
          <a:blip r:embed="rId12">
            <a:extLst>
              <a:ext uri="{28A0092B-C50C-407E-A947-70E740481C1C}">
                <a14:useLocalDpi xmlns:a14="http://schemas.microsoft.com/office/drawing/2010/main" val="0"/>
              </a:ext>
            </a:extLst>
          </a:blip>
          <a:srcRect t="36917" b="31542"/>
          <a:stretch/>
        </p:blipFill>
        <p:spPr bwMode="auto">
          <a:xfrm>
            <a:off x="3886200" y="5470495"/>
            <a:ext cx="2892362" cy="50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06515" y="3810000"/>
            <a:ext cx="165952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7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458200" cy="792162"/>
          </a:xfrm>
        </p:spPr>
        <p:txBody>
          <a:bodyPr>
            <a:noAutofit/>
          </a:bodyPr>
          <a:lstStyle/>
          <a:p>
            <a:pPr algn="l"/>
            <a:r>
              <a:rPr lang="en-US" sz="2400" dirty="0"/>
              <a:t>Online customer reviews have tremendous impacts on reputation and revenue of products and local businesses</a:t>
            </a:r>
          </a:p>
        </p:txBody>
      </p:sp>
      <p:sp>
        <p:nvSpPr>
          <p:cNvPr id="3" name="Content Placeholder 2"/>
          <p:cNvSpPr>
            <a:spLocks noGrp="1"/>
          </p:cNvSpPr>
          <p:nvPr>
            <p:ph idx="1"/>
          </p:nvPr>
        </p:nvSpPr>
        <p:spPr>
          <a:xfrm>
            <a:off x="461513" y="3505200"/>
            <a:ext cx="8229600" cy="2316163"/>
          </a:xfrm>
        </p:spPr>
        <p:txBody>
          <a:bodyPr>
            <a:normAutofit/>
          </a:bodyPr>
          <a:lstStyle/>
          <a:p>
            <a:r>
              <a:rPr lang="en-US" sz="1800" dirty="0"/>
              <a:t>San Francisco metropolitan area,   a Yelp rating increase from </a:t>
            </a:r>
            <a:r>
              <a:rPr lang="en-US" sz="1800" b="1" dirty="0">
                <a:solidFill>
                  <a:srgbClr val="FF0000"/>
                </a:solidFill>
              </a:rPr>
              <a:t>3.5 to 4 </a:t>
            </a:r>
            <a:r>
              <a:rPr lang="en-US" sz="1800" dirty="0"/>
              <a:t>can cause restaurants to sell out table reservations </a:t>
            </a:r>
            <a:r>
              <a:rPr lang="en-US" sz="1800" b="1" dirty="0">
                <a:solidFill>
                  <a:srgbClr val="FF0000"/>
                </a:solidFill>
              </a:rPr>
              <a:t>19%</a:t>
            </a:r>
            <a:r>
              <a:rPr lang="en-US" sz="1800" dirty="0"/>
              <a:t> more frequently </a:t>
            </a:r>
          </a:p>
          <a:p>
            <a:endParaRPr lang="en-US" sz="1800" dirty="0"/>
          </a:p>
          <a:p>
            <a:r>
              <a:rPr lang="en-US" sz="1800" dirty="0"/>
              <a:t>Another study in the Seattle area found that  a one-star increase in Yelp rating leads to a </a:t>
            </a:r>
            <a:r>
              <a:rPr lang="en-US" sz="1800" b="1" dirty="0">
                <a:solidFill>
                  <a:srgbClr val="FF0000"/>
                </a:solidFill>
              </a:rPr>
              <a:t>5 to 9 percent increase </a:t>
            </a:r>
            <a:r>
              <a:rPr lang="en-US" sz="1800" dirty="0"/>
              <a:t>in revenue for non-chain  restaurants  and an increasing Yelp coverage to the local market actually can cause a market share decline for the chain restaurants</a:t>
            </a:r>
          </a:p>
          <a:p>
            <a:endParaRPr lang="en-US" sz="18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TextBox 3"/>
          <p:cNvSpPr txBox="1"/>
          <p:nvPr/>
        </p:nvSpPr>
        <p:spPr>
          <a:xfrm>
            <a:off x="2057400" y="5562600"/>
            <a:ext cx="6893234" cy="784830"/>
          </a:xfrm>
          <a:prstGeom prst="rect">
            <a:avLst/>
          </a:prstGeom>
          <a:noFill/>
        </p:spPr>
        <p:txBody>
          <a:bodyPr wrap="none" rtlCol="0">
            <a:spAutoFit/>
          </a:bodyPr>
          <a:lstStyle/>
          <a:p>
            <a:pPr algn="r"/>
            <a:r>
              <a:rPr lang="en-US" sz="900" i="1" dirty="0">
                <a:hlinkClick r:id="rId4"/>
              </a:rPr>
              <a:t>https://www.wiideman.com/blog/local-seo/study-how-important-are-yelp-reviews-really</a:t>
            </a:r>
            <a:endParaRPr lang="en-US" sz="900" i="1" dirty="0"/>
          </a:p>
          <a:p>
            <a:pPr algn="r"/>
            <a:r>
              <a:rPr lang="en-US" sz="900" i="1" dirty="0"/>
              <a:t>Anderson, M. and </a:t>
            </a:r>
            <a:r>
              <a:rPr lang="en-US" sz="900" i="1" dirty="0" err="1"/>
              <a:t>Magruder</a:t>
            </a:r>
            <a:r>
              <a:rPr lang="en-US" sz="900" i="1" dirty="0"/>
              <a:t>, J. (2012), Learning from the crowd: Regression discontinuity estimates of the effects of an online review database, </a:t>
            </a:r>
          </a:p>
          <a:p>
            <a:pPr algn="r"/>
            <a:r>
              <a:rPr lang="en-US" sz="900" i="1" dirty="0"/>
              <a:t>            The Economic Journal, </a:t>
            </a:r>
            <a:r>
              <a:rPr lang="en-US" sz="900" b="1" i="1" dirty="0"/>
              <a:t>563</a:t>
            </a:r>
            <a:r>
              <a:rPr lang="en-US" sz="900" i="1" dirty="0"/>
              <a:t>, 957–989 </a:t>
            </a:r>
          </a:p>
          <a:p>
            <a:pPr algn="r"/>
            <a:r>
              <a:rPr lang="en-US" sz="900" i="1" dirty="0"/>
              <a:t>Luca, M. (2011), Reviews, Reputation, and Revenue: The Case of Yelp.com, Harvard Business School NOM Unit Working Paper No. 12-016</a:t>
            </a:r>
          </a:p>
          <a:p>
            <a:pPr algn="r"/>
            <a:endParaRPr lang="en-US" sz="900" i="1" dirty="0"/>
          </a:p>
        </p:txBody>
      </p:sp>
      <p:pic>
        <p:nvPicPr>
          <p:cNvPr id="5" name="Picture 2" descr="Image result for yelp reviews impact local purchase"/>
          <p:cNvPicPr>
            <a:picLocks noChangeAspect="1" noChangeArrowheads="1"/>
          </p:cNvPicPr>
          <p:nvPr/>
        </p:nvPicPr>
        <p:blipFill rotWithShape="1">
          <a:blip r:embed="rId5">
            <a:extLst>
              <a:ext uri="{28A0092B-C50C-407E-A947-70E740481C1C}">
                <a14:useLocalDpi xmlns:a14="http://schemas.microsoft.com/office/drawing/2010/main" val="0"/>
              </a:ext>
            </a:extLst>
          </a:blip>
          <a:srcRect r="22894" b="66840"/>
          <a:stretch/>
        </p:blipFill>
        <p:spPr bwMode="auto">
          <a:xfrm>
            <a:off x="1939150" y="1233055"/>
            <a:ext cx="4385449" cy="221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91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2209800"/>
            <a:ext cx="8229600" cy="792162"/>
          </a:xfrm>
        </p:spPr>
        <p:txBody>
          <a:bodyPr>
            <a:noAutofit/>
          </a:bodyPr>
          <a:lstStyle/>
          <a:p>
            <a:r>
              <a:rPr lang="en-US" sz="2800" dirty="0"/>
              <a:t>Background of Text Mining</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65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0" y="1162902"/>
            <a:ext cx="2553570" cy="1621100"/>
            <a:chOff x="762000" y="1162902"/>
            <a:chExt cx="2553570" cy="1621100"/>
          </a:xfrm>
        </p:grpSpPr>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728"/>
            <a:stretch/>
          </p:blipFill>
          <p:spPr bwMode="auto">
            <a:xfrm>
              <a:off x="762000" y="1162902"/>
              <a:ext cx="2553570" cy="119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1028733" y="2414670"/>
              <a:ext cx="1955472" cy="369332"/>
            </a:xfrm>
            <a:prstGeom prst="rect">
              <a:avLst/>
            </a:prstGeom>
          </p:spPr>
          <p:txBody>
            <a:bodyPr wrap="none">
              <a:spAutoFit/>
            </a:bodyPr>
            <a:lstStyle/>
            <a:p>
              <a:r>
                <a:rPr lang="en-US" dirty="0"/>
                <a:t>Word, punctuation</a:t>
              </a:r>
            </a:p>
          </p:txBody>
        </p:sp>
      </p:grpSp>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347213" y="304800"/>
            <a:ext cx="8458200" cy="563562"/>
          </a:xfrm>
        </p:spPr>
        <p:txBody>
          <a:bodyPr>
            <a:noAutofit/>
          </a:bodyPr>
          <a:lstStyle/>
          <a:p>
            <a:pPr algn="l"/>
            <a:r>
              <a:rPr lang="en-US" sz="2400" dirty="0"/>
              <a:t>Subjects of text mining : words, document, corpus, dictionary</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8</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6" name="AutoShape 4" descr="Image result for docu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733" y="3992592"/>
            <a:ext cx="2020104" cy="134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743200" y="1381550"/>
            <a:ext cx="2689191" cy="2689316"/>
            <a:chOff x="2743200" y="1381550"/>
            <a:chExt cx="2689191" cy="2689316"/>
          </a:xfrm>
        </p:grpSpPr>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90500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a:xfrm>
              <a:off x="3004267" y="1381550"/>
              <a:ext cx="1491533" cy="94254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286000"/>
              <a:ext cx="1752600" cy="7619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67200" y="3701534"/>
              <a:ext cx="1165191" cy="369332"/>
            </a:xfrm>
            <a:prstGeom prst="rect">
              <a:avLst/>
            </a:prstGeom>
          </p:spPr>
          <p:txBody>
            <a:bodyPr wrap="none">
              <a:spAutoFit/>
            </a:bodyPr>
            <a:lstStyle/>
            <a:p>
              <a:r>
                <a:rPr lang="en-US" dirty="0"/>
                <a:t>Document</a:t>
              </a:r>
            </a:p>
          </p:txBody>
        </p:sp>
      </p:grpSp>
      <p:grpSp>
        <p:nvGrpSpPr>
          <p:cNvPr id="12" name="Group 11"/>
          <p:cNvGrpSpPr/>
          <p:nvPr/>
        </p:nvGrpSpPr>
        <p:grpSpPr>
          <a:xfrm>
            <a:off x="4267200" y="2057400"/>
            <a:ext cx="4105885" cy="4045982"/>
            <a:chOff x="4267200" y="2057400"/>
            <a:chExt cx="4105885" cy="4045982"/>
          </a:xfrm>
        </p:grpSpPr>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895600"/>
              <a:ext cx="189608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5257800" y="2057400"/>
              <a:ext cx="1447800" cy="19050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3293673"/>
              <a:ext cx="2362200" cy="5925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017077" y="5734050"/>
              <a:ext cx="1277081" cy="369332"/>
            </a:xfrm>
            <a:prstGeom prst="rect">
              <a:avLst/>
            </a:prstGeom>
          </p:spPr>
          <p:txBody>
            <a:bodyPr wrap="none">
              <a:spAutoFit/>
            </a:bodyPr>
            <a:lstStyle/>
            <a:p>
              <a:r>
                <a:rPr lang="en-US" dirty="0"/>
                <a:t>Text Corpus</a:t>
              </a:r>
            </a:p>
          </p:txBody>
        </p:sp>
      </p:grpSp>
      <p:sp>
        <p:nvSpPr>
          <p:cNvPr id="35" name="Rectangle 34"/>
          <p:cNvSpPr/>
          <p:nvPr/>
        </p:nvSpPr>
        <p:spPr>
          <a:xfrm>
            <a:off x="618171" y="5373973"/>
            <a:ext cx="4861331" cy="369332"/>
          </a:xfrm>
          <a:prstGeom prst="rect">
            <a:avLst/>
          </a:prstGeom>
        </p:spPr>
        <p:txBody>
          <a:bodyPr wrap="none">
            <a:spAutoFit/>
          </a:bodyPr>
          <a:lstStyle/>
          <a:p>
            <a:r>
              <a:rPr lang="en-US" dirty="0"/>
              <a:t>Dictionary: collection of distinct words in a corpus</a:t>
            </a:r>
          </a:p>
        </p:txBody>
      </p:sp>
    </p:spTree>
    <p:extLst>
      <p:ext uri="{BB962C8B-B14F-4D97-AF65-F5344CB8AC3E}">
        <p14:creationId xmlns:p14="http://schemas.microsoft.com/office/powerpoint/2010/main" val="26273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76200"/>
            <a:ext cx="8229600" cy="792162"/>
          </a:xfrm>
        </p:spPr>
        <p:txBody>
          <a:bodyPr>
            <a:noAutofit/>
          </a:bodyPr>
          <a:lstStyle/>
          <a:p>
            <a:pPr algn="l"/>
            <a:r>
              <a:rPr lang="en-US" sz="2800" dirty="0"/>
              <a:t>Text Representation: Bag of words </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ounded Rectangular Callout 12"/>
          <p:cNvSpPr/>
          <p:nvPr/>
        </p:nvSpPr>
        <p:spPr>
          <a:xfrm>
            <a:off x="495064" y="1676400"/>
            <a:ext cx="3499150" cy="1295400"/>
          </a:xfrm>
          <a:prstGeom prst="wedgeRoundRectCallout">
            <a:avLst>
              <a:gd name="adj1" fmla="val -30600"/>
              <a:gd name="adj2" fmla="val 71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time eating there tonight, and it was a great experience. </a:t>
            </a:r>
          </a:p>
          <a:p>
            <a:r>
              <a:rPr lang="en-US" dirty="0"/>
              <a:t>The service was terrific and the food was delicious.</a:t>
            </a:r>
          </a:p>
        </p:txBody>
      </p:sp>
      <p:graphicFrame>
        <p:nvGraphicFramePr>
          <p:cNvPr id="16" name="Table 15"/>
          <p:cNvGraphicFramePr>
            <a:graphicFrameLocks noGrp="1"/>
          </p:cNvGraphicFramePr>
          <p:nvPr>
            <p:extLst>
              <p:ext uri="{D42A27DB-BD31-4B8C-83A1-F6EECF244321}">
                <p14:modId xmlns:p14="http://schemas.microsoft.com/office/powerpoint/2010/main" val="3178971271"/>
              </p:ext>
            </p:extLst>
          </p:nvPr>
        </p:nvGraphicFramePr>
        <p:xfrm>
          <a:off x="7162800" y="1447800"/>
          <a:ext cx="1409700" cy="3415665"/>
        </p:xfrm>
        <a:graphic>
          <a:graphicData uri="http://schemas.openxmlformats.org/drawingml/2006/table">
            <a:tbl>
              <a:tblPr/>
              <a:tblGrid>
                <a:gridCol w="7366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tblGrid>
              <a:tr h="58946">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0" u="none" strike="noStrike" dirty="0">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0" u="none" strike="noStrike" dirty="0">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100" b="0" i="0" u="none" strike="noStrike" dirty="0">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100" b="0" i="0" u="none" strike="noStrike" dirty="0">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100" b="0" i="0" u="none" strike="noStrike" dirty="0">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fontAlgn="b"/>
                      <a:r>
                        <a:rPr lang="en-US" sz="1100" b="0" i="0" u="none" strike="noStrike" dirty="0">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fontAlgn="b"/>
                      <a:r>
                        <a:rPr lang="en-US" sz="1100" b="0" i="0" u="none" strike="noStrike" dirty="0">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ctr" fontAlgn="b"/>
                      <a:r>
                        <a:rPr lang="en-US" sz="1100" b="0" i="0" u="none" strike="noStrike" dirty="0">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ctr" fontAlgn="b"/>
                      <a:r>
                        <a:rPr lang="en-US" sz="1100" b="0" i="0" u="none" strike="noStrike" dirty="0">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ctr" fontAlgn="b"/>
                      <a:r>
                        <a:rPr lang="en-US" sz="1100" b="0" i="0" u="none" strike="noStrike" dirty="0">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ctr" fontAlgn="b"/>
                      <a:r>
                        <a:rPr lang="en-US" sz="1100" b="0" i="0" u="none" strike="noStrike" dirty="0">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a:txBody>
                    <a:bodyPr/>
                    <a:lstStyle/>
                    <a:p>
                      <a:pPr algn="ctr" fontAlgn="b"/>
                      <a:r>
                        <a:rPr lang="en-US" sz="1100" b="0" i="0" u="none" strike="noStrike" dirty="0">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0500">
                <a:tc>
                  <a:txBody>
                    <a:bodyPr/>
                    <a:lstStyle/>
                    <a:p>
                      <a:pPr algn="ctr" fontAlgn="b"/>
                      <a:r>
                        <a:rPr lang="en-US" sz="1100" b="0" i="0" u="none" strike="noStrike" dirty="0">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17" name="TextBox 16"/>
          <p:cNvSpPr txBox="1"/>
          <p:nvPr/>
        </p:nvSpPr>
        <p:spPr>
          <a:xfrm>
            <a:off x="460375" y="3810000"/>
            <a:ext cx="44164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syntax of the sentence is intentionally ignored for simplicity and efficiency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order of words can be changed without impacting the outcome of vector representation. </a:t>
            </a:r>
          </a:p>
        </p:txBody>
      </p:sp>
      <p:sp>
        <p:nvSpPr>
          <p:cNvPr id="19" name="TextBox 18"/>
          <p:cNvSpPr txBox="1"/>
          <p:nvPr/>
        </p:nvSpPr>
        <p:spPr>
          <a:xfrm>
            <a:off x="7010400" y="1055464"/>
            <a:ext cx="1648978" cy="369332"/>
          </a:xfrm>
          <a:prstGeom prst="rect">
            <a:avLst/>
          </a:prstGeom>
          <a:noFill/>
        </p:spPr>
        <p:txBody>
          <a:bodyPr wrap="none" rtlCol="0">
            <a:spAutoFit/>
          </a:bodyPr>
          <a:lstStyle/>
          <a:p>
            <a:r>
              <a:rPr lang="en-US" dirty="0"/>
              <a:t>Unigram Vector</a:t>
            </a:r>
          </a:p>
        </p:txBody>
      </p:sp>
      <p:grpSp>
        <p:nvGrpSpPr>
          <p:cNvPr id="3" name="Group 2"/>
          <p:cNvGrpSpPr/>
          <p:nvPr/>
        </p:nvGrpSpPr>
        <p:grpSpPr>
          <a:xfrm>
            <a:off x="4293798" y="800100"/>
            <a:ext cx="2758909" cy="2362200"/>
            <a:chOff x="4293798" y="800100"/>
            <a:chExt cx="2758909" cy="2362200"/>
          </a:xfrm>
        </p:grpSpPr>
        <p:pic>
          <p:nvPicPr>
            <p:cNvPr id="2054"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507" y="800100"/>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995" t="12440" r="9569" b="9330"/>
            <a:stretch/>
          </p:blipFill>
          <p:spPr bwMode="auto">
            <a:xfrm>
              <a:off x="5133852" y="1866899"/>
              <a:ext cx="1475509" cy="1132610"/>
            </a:xfrm>
            <a:prstGeom prst="octagon">
              <a:avLst>
                <a:gd name="adj" fmla="val 17890"/>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a:xfrm>
              <a:off x="4293798" y="1981200"/>
              <a:ext cx="583002" cy="533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622473" y="1192896"/>
            <a:ext cx="1358727" cy="369332"/>
          </a:xfrm>
          <a:prstGeom prst="rect">
            <a:avLst/>
          </a:prstGeom>
          <a:noFill/>
        </p:spPr>
        <p:txBody>
          <a:bodyPr wrap="square" rtlCol="0">
            <a:spAutoFit/>
          </a:bodyPr>
          <a:lstStyle/>
          <a:p>
            <a:r>
              <a:rPr lang="en-US" dirty="0"/>
              <a:t>Time First</a:t>
            </a:r>
          </a:p>
        </p:txBody>
      </p:sp>
    </p:spTree>
    <p:extLst>
      <p:ext uri="{BB962C8B-B14F-4D97-AF65-F5344CB8AC3E}">
        <p14:creationId xmlns:p14="http://schemas.microsoft.com/office/powerpoint/2010/main" val="411127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1829</TotalTime>
  <Words>4097</Words>
  <Application>Microsoft Office PowerPoint</Application>
  <PresentationFormat>On-screen Show (4:3)</PresentationFormat>
  <Paragraphs>811</Paragraphs>
  <Slides>33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宋体</vt:lpstr>
      <vt:lpstr>Arial</vt:lpstr>
      <vt:lpstr>Book Antiqua</vt:lpstr>
      <vt:lpstr>Calibri</vt:lpstr>
      <vt:lpstr>Cambria Math</vt:lpstr>
      <vt:lpstr>等线</vt:lpstr>
      <vt:lpstr>Times New Roman</vt:lpstr>
      <vt:lpstr>Wingdings</vt:lpstr>
      <vt:lpstr>Office Theme</vt:lpstr>
      <vt:lpstr>Text Mining Analysis on Yelp Restaurant Reviews and Rating Prediction </vt:lpstr>
      <vt:lpstr>About Me</vt:lpstr>
      <vt:lpstr>Table of Content</vt:lpstr>
      <vt:lpstr>Introduction</vt:lpstr>
      <vt:lpstr>Today online customer reviews provide much larger review coverage and convenient access for potential customers</vt:lpstr>
      <vt:lpstr>Online customer reviews have tremendous impacts on reputation and revenue of products and local businesses</vt:lpstr>
      <vt:lpstr>Background of Text Mining</vt:lpstr>
      <vt:lpstr>Subjects of text mining : words, document, corpus, dictionary</vt:lpstr>
      <vt:lpstr>Text Representation: Bag of words </vt:lpstr>
      <vt:lpstr>Text Representation: Unigram, Bigram and Trigram</vt:lpstr>
      <vt:lpstr>Text Representation: Vector based on a corpus</vt:lpstr>
      <vt:lpstr>Topic Modeling and Extraction</vt:lpstr>
      <vt:lpstr>Generative Statistical Model</vt:lpstr>
      <vt:lpstr>Generative Model: LDA (Latent Dirichlet Allocation) Model </vt:lpstr>
      <vt:lpstr>LDA Generative Process</vt:lpstr>
      <vt:lpstr>Generative Model: LDA</vt:lpstr>
      <vt:lpstr>LDA: Generative Process</vt:lpstr>
      <vt:lpstr>LDA: Parameter Estimate</vt:lpstr>
      <vt:lpstr>LDA Topic Extraction Results</vt:lpstr>
      <vt:lpstr>Sentimental Analysis</vt:lpstr>
      <vt:lpstr>Data Description</vt:lpstr>
      <vt:lpstr>Data Description</vt:lpstr>
      <vt:lpstr>Data Preprocessing</vt:lpstr>
      <vt:lpstr>Feature Extraction: Bigram/Trigram Phrases </vt:lpstr>
      <vt:lpstr>Feature Extraction: LDA Topic Extraction</vt:lpstr>
      <vt:lpstr>Feature Extraction: Sentimental Intensity</vt:lpstr>
      <vt:lpstr>Predictive Analysis</vt:lpstr>
      <vt:lpstr>Predictive Analysis: Regression</vt:lpstr>
      <vt:lpstr>Predictive Analysis: Regression</vt:lpstr>
      <vt:lpstr>Predictive Analysis: Classification</vt:lpstr>
      <vt:lpstr>Representation and visualization of individual restaurant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WHDesktop</dc:creator>
  <cp:lastModifiedBy>Hu, Wei</cp:lastModifiedBy>
  <cp:revision>259</cp:revision>
  <dcterms:created xsi:type="dcterms:W3CDTF">2006-08-16T00:00:00Z</dcterms:created>
  <dcterms:modified xsi:type="dcterms:W3CDTF">2017-04-11T22:22:25Z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Personal</vt:lpwstr>
  </property>
</Properties>
</file>