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7" r:id="rId2"/>
    <p:sldId id="262" r:id="rId3"/>
    <p:sldId id="258" r:id="rId4"/>
    <p:sldId id="256" r:id="rId5"/>
    <p:sldId id="259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2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>
      <p:cViewPr varScale="1">
        <p:scale>
          <a:sx n="110" d="100"/>
          <a:sy n="110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6B28-4E24-4BD8-85E7-15485E36F105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20E-B5B7-4F69-A76A-98291E22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020E-B5B7-4F69-A76A-98291E228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6F0E-9E30-4802-A5D3-03AF98DB94DA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7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B3FF-7B89-4AF9-9365-B9A25E31694F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529-FD87-4D37-BFB0-874800F6569C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E45-EA29-4CEC-83CB-BEB1C302F228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95C-379A-4502-8D1D-835F05CFF28D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4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F67D-3FDA-41E2-9F6F-DA62695D3E09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3DBD-B1F0-4DB0-A1F5-E8837EDA4073}" type="datetime1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43C0-0C9C-48AA-A18D-101D9FC4D10A}" type="datetime1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BC3-AA06-429F-AED6-8BD6F7B7B1CF}" type="datetime1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AB0D-3EB4-4528-823A-34C6F327B1D5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C658-E00B-4672-AB80-C21F973FB1A8}" type="datetime1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5AF7-34A3-45E5-AE4B-878BBB091DAF}" type="datetime1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ideman.com/blog/local-seo/study-how-important-are-yelp-reviews-really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02.Learning\003.Python_Project\CC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9912"/>
            <a:ext cx="9144000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Text Mining Analysis on Yelp Restaurant Reviews and Rating Prediction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Wei Hu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Major Professor: M.Q. Meeker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04-12-2017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2345963" cy="369332"/>
          </a:xfrm>
          <a:prstGeom prst="rect">
            <a:avLst/>
          </a:prstGeom>
          <a:noFill/>
          <a:ln w="15875">
            <a:solidFill>
              <a:srgbClr val="C8102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Master Final Oral Exam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+mn-lt"/>
              </a:rPr>
              <a:t>Table of Content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Background of Text Mining</a:t>
            </a:r>
          </a:p>
          <a:p>
            <a:r>
              <a:rPr lang="en-US" sz="2400" dirty="0" smtClean="0"/>
              <a:t>Data Description</a:t>
            </a:r>
          </a:p>
          <a:p>
            <a:r>
              <a:rPr lang="en-US" sz="2400" dirty="0" smtClean="0"/>
              <a:t>Preprocessing</a:t>
            </a:r>
          </a:p>
          <a:p>
            <a:r>
              <a:rPr lang="en-US" sz="2400" dirty="0" smtClean="0"/>
              <a:t>Feature Extraction</a:t>
            </a:r>
          </a:p>
          <a:p>
            <a:r>
              <a:rPr lang="en-US" sz="2400" dirty="0" smtClean="0"/>
              <a:t>Predictive Analysis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99" y="312738"/>
            <a:ext cx="8610600" cy="7921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+mn-lt"/>
              </a:rPr>
              <a:t>Today online customer reviews provide much larger review coverage and convenient access for potential customers</a:t>
            </a:r>
            <a:endParaRPr lang="en-US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4" y="1441069"/>
            <a:ext cx="2673601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02" y="2245662"/>
            <a:ext cx="1749425" cy="1249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5400" y="1441069"/>
            <a:ext cx="2597276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0" y="2272979"/>
            <a:ext cx="1860800" cy="1249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9" y="4191000"/>
            <a:ext cx="2800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0" t="25333" r="16834" b="11111"/>
          <a:stretch/>
        </p:blipFill>
        <p:spPr bwMode="auto">
          <a:xfrm>
            <a:off x="2227602" y="3716364"/>
            <a:ext cx="1749096" cy="103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00" y="3722835"/>
            <a:ext cx="192567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66" y="4657725"/>
            <a:ext cx="2181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7" b="31542"/>
          <a:stretch/>
        </p:blipFill>
        <p:spPr bwMode="auto">
          <a:xfrm>
            <a:off x="3886200" y="5470495"/>
            <a:ext cx="2892362" cy="50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15" y="3810000"/>
            <a:ext cx="165952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7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13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Online customer reviews have tremendous impacts on reputation and revenue of products and local businesses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316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San </a:t>
            </a:r>
            <a:r>
              <a:rPr lang="en-US" sz="1800" dirty="0"/>
              <a:t>Francisco metropolitan area,   a rating increase from </a:t>
            </a:r>
            <a:r>
              <a:rPr lang="en-US" sz="1800" b="1" dirty="0">
                <a:solidFill>
                  <a:srgbClr val="FF0000"/>
                </a:solidFill>
              </a:rPr>
              <a:t>3.5 to 4 </a:t>
            </a:r>
            <a:r>
              <a:rPr lang="en-US" sz="1800" dirty="0"/>
              <a:t>can cause restaurants to sell out table reservations </a:t>
            </a:r>
            <a:r>
              <a:rPr lang="en-US" sz="1800" b="1" dirty="0">
                <a:solidFill>
                  <a:srgbClr val="FF0000"/>
                </a:solidFill>
              </a:rPr>
              <a:t>19%</a:t>
            </a:r>
            <a:r>
              <a:rPr lang="en-US" sz="1800" dirty="0"/>
              <a:t> more frequently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Another study in the Seattle area found that  a one-star increase in Yelp rating leads to a </a:t>
            </a:r>
            <a:r>
              <a:rPr lang="en-US" sz="1800" b="1" dirty="0">
                <a:solidFill>
                  <a:srgbClr val="FF0000"/>
                </a:solidFill>
              </a:rPr>
              <a:t>5 to 9 percent increase </a:t>
            </a:r>
            <a:r>
              <a:rPr lang="en-US" sz="1800" dirty="0"/>
              <a:t>in revenue for non-chain  restaurants  and an increasing Yelp coverage to the local market actually can cause a market share decline for the chain </a:t>
            </a:r>
            <a:r>
              <a:rPr lang="en-US" sz="1800" dirty="0" smtClean="0"/>
              <a:t>restaurants</a:t>
            </a:r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02" y="1295400"/>
            <a:ext cx="323823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5562600"/>
            <a:ext cx="68932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i="1" dirty="0">
                <a:hlinkClick r:id="rId5"/>
              </a:rPr>
              <a:t>https://</a:t>
            </a:r>
            <a:r>
              <a:rPr lang="en-US" sz="900" i="1" dirty="0" smtClean="0">
                <a:hlinkClick r:id="rId5"/>
              </a:rPr>
              <a:t>www.wiideman.com/blog/local-seo/study-how-important-are-yelp-reviews-really</a:t>
            </a:r>
            <a:endParaRPr lang="en-US" sz="900" i="1" dirty="0" smtClean="0"/>
          </a:p>
          <a:p>
            <a:pPr algn="r"/>
            <a:r>
              <a:rPr lang="en-US" sz="900" i="1" dirty="0" smtClean="0"/>
              <a:t>Anderson</a:t>
            </a:r>
            <a:r>
              <a:rPr lang="en-US" sz="900" i="1" dirty="0"/>
              <a:t>, M. and </a:t>
            </a:r>
            <a:r>
              <a:rPr lang="en-US" sz="900" i="1" dirty="0" err="1"/>
              <a:t>Magruder</a:t>
            </a:r>
            <a:r>
              <a:rPr lang="en-US" sz="900" i="1" dirty="0"/>
              <a:t>, J. (2012), Learning from the crowd: Regression discontinuity estimates of the effects of an online review database, </a:t>
            </a:r>
            <a:endParaRPr lang="en-US" sz="900" i="1" dirty="0" smtClean="0"/>
          </a:p>
          <a:p>
            <a:pPr algn="r"/>
            <a:r>
              <a:rPr lang="en-US" sz="900" i="1" dirty="0"/>
              <a:t> </a:t>
            </a:r>
            <a:r>
              <a:rPr lang="en-US" sz="900" i="1" dirty="0" smtClean="0"/>
              <a:t>           The </a:t>
            </a:r>
            <a:r>
              <a:rPr lang="en-US" sz="900" i="1" dirty="0"/>
              <a:t>Economic Journal, </a:t>
            </a:r>
            <a:r>
              <a:rPr lang="en-US" sz="900" b="1" i="1" dirty="0"/>
              <a:t>563</a:t>
            </a:r>
            <a:r>
              <a:rPr lang="en-US" sz="900" i="1" dirty="0"/>
              <a:t>, 957–989 </a:t>
            </a:r>
          </a:p>
          <a:p>
            <a:pPr algn="r"/>
            <a:r>
              <a:rPr lang="en-US" sz="900" i="1" dirty="0" smtClean="0"/>
              <a:t>Luca</a:t>
            </a:r>
            <a:r>
              <a:rPr lang="en-US" sz="900" i="1" dirty="0"/>
              <a:t>, M. (2011), Reviews, Reputation, and Revenue: The Case of Yelp.com, Harvard Business School NOM Unit Working Paper No. 12-016</a:t>
            </a:r>
          </a:p>
          <a:p>
            <a:pPr algn="r"/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6739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13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13" y="304800"/>
            <a:ext cx="84582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Subjects of text mining : </a:t>
            </a:r>
            <a:r>
              <a:rPr lang="en-US" sz="2400" dirty="0"/>
              <a:t>words, document, corpus, dictionary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8"/>
          <a:stretch/>
        </p:blipFill>
        <p:spPr bwMode="auto">
          <a:xfrm>
            <a:off x="762000" y="1162902"/>
            <a:ext cx="2553570" cy="119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 descr="Image result for docu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1064649" cy="13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95600"/>
            <a:ext cx="18960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33" y="3992592"/>
            <a:ext cx="2020104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04267" y="1381550"/>
            <a:ext cx="1491533" cy="942549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2286000"/>
            <a:ext cx="1752600" cy="76199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1849" y="1981199"/>
            <a:ext cx="1373751" cy="19812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67200" y="3293673"/>
            <a:ext cx="2362200" cy="59252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73606" y="241467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267200" y="3701534"/>
            <a:ext cx="116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017077" y="57340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8171" y="5373973"/>
            <a:ext cx="4861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Dictionary: collection of distinct words in a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Text Representation: Bag of words </a:t>
            </a:r>
            <a:endParaRPr lang="en-US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62000" y="1524000"/>
            <a:ext cx="3499150" cy="1295400"/>
          </a:xfrm>
          <a:prstGeom prst="wedgeRoundRectCallout">
            <a:avLst>
              <a:gd name="adj1" fmla="val -30600"/>
              <a:gd name="adj2" fmla="val 712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/>
              <a:t>First time eating there tonight, and it was a great experience. </a:t>
            </a:r>
          </a:p>
          <a:p>
            <a:r>
              <a:rPr lang="en-US" sz="1600" i="1" dirty="0"/>
              <a:t>The service is terrific and the food is </a:t>
            </a:r>
            <a:r>
              <a:rPr lang="en-US" sz="1600" i="1" dirty="0" smtClean="0"/>
              <a:t>delicious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10605"/>
              </p:ext>
            </p:extLst>
          </p:nvPr>
        </p:nvGraphicFramePr>
        <p:xfrm>
          <a:off x="5638800" y="1547004"/>
          <a:ext cx="1409700" cy="3619500"/>
        </p:xfrm>
        <a:graphic>
          <a:graphicData uri="http://schemas.openxmlformats.org/drawingml/2006/table">
            <a:tbl>
              <a:tblPr/>
              <a:tblGrid>
                <a:gridCol w="736600"/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delicious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terrific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0375" y="3810000"/>
            <a:ext cx="4416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syntax of the sentence is intentionally ignored for simplicity and </a:t>
            </a:r>
            <a:r>
              <a:rPr lang="en-US" sz="1600" dirty="0" smtClean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order of words can be changed without impacting the outcome of vector representation. 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4522398" y="1902843"/>
            <a:ext cx="990600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99030" y="1154668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41646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Text Representation: </a:t>
            </a:r>
            <a:r>
              <a:rPr lang="en-US" sz="2400" dirty="0" smtClean="0"/>
              <a:t>Unigram, Bigram and Trigram</a:t>
            </a:r>
            <a:endParaRPr lang="en-US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07543"/>
              </p:ext>
            </p:extLst>
          </p:nvPr>
        </p:nvGraphicFramePr>
        <p:xfrm>
          <a:off x="471877" y="1309640"/>
          <a:ext cx="1409700" cy="3619500"/>
        </p:xfrm>
        <a:graphic>
          <a:graphicData uri="http://schemas.openxmlformats.org/drawingml/2006/table">
            <a:tbl>
              <a:tblPr/>
              <a:tblGrid>
                <a:gridCol w="736600"/>
                <a:gridCol w="673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delicious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experience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terrific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2107" y="917304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Unigram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8148" y="917304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Bigram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71551"/>
              </p:ext>
            </p:extLst>
          </p:nvPr>
        </p:nvGraphicFramePr>
        <p:xfrm>
          <a:off x="2133600" y="1286636"/>
          <a:ext cx="1770538" cy="4381500"/>
        </p:xfrm>
        <a:graphic>
          <a:graphicData uri="http://schemas.openxmlformats.org/drawingml/2006/table">
            <a:tbl>
              <a:tblPr/>
              <a:tblGrid>
                <a:gridCol w="1022825"/>
                <a:gridCol w="74771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Frequency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 the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great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and 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and the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delicious 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eating there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experience 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first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food 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great experience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delicious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terrific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was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service 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terrific 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food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there tonight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 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tonight ,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was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32703"/>
              </p:ext>
            </p:extLst>
          </p:nvPr>
        </p:nvGraphicFramePr>
        <p:xfrm>
          <a:off x="4191000" y="1286636"/>
          <a:ext cx="2188234" cy="4191000"/>
        </p:xfrm>
        <a:graphic>
          <a:graphicData uri="http://schemas.openxmlformats.org/drawingml/2006/table">
            <a:tbl>
              <a:tblPr/>
              <a:tblGrid>
                <a:gridCol w="1485900"/>
                <a:gridCol w="70233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and 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the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great experience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it was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the food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eating there tonight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experience . the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time eating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food is delicious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 experience 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delicious 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terrific 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 was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service is terrific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terrific and the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food 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service 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there tonight ,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eating there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tonight , 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 a great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21834" y="907406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Trigram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rgbClr val="C8102E"/>
                </a:solidFill>
              </a:rPr>
              <a:t>Iowa State University</a:t>
            </a:r>
            <a:endParaRPr lang="en-US" cap="small" dirty="0">
              <a:solidFill>
                <a:srgbClr val="C810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48400"/>
            <a:ext cx="3029309" cy="3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653009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Department of Statistics</a:t>
            </a:r>
            <a:endParaRPr lang="en-US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AutoShape 2" descr="Image result for yel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yel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603</Words>
  <Application>Microsoft Office PowerPoint</Application>
  <PresentationFormat>On-screen Show (4:3)</PresentationFormat>
  <Paragraphs>240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Text Mining Analysis on Yelp Restaurant Reviews and Rating Prediction </vt:lpstr>
      <vt:lpstr>Table of Content</vt:lpstr>
      <vt:lpstr>Today online customer reviews provide much larger review coverage and convenient access for potential customers</vt:lpstr>
      <vt:lpstr>Online customer reviews have tremendous impacts on reputation and revenue of products and local businesses</vt:lpstr>
      <vt:lpstr>Subjects of text mining : words, document, corpus, dictionary</vt:lpstr>
      <vt:lpstr>Text Representation: Bag of words </vt:lpstr>
      <vt:lpstr>Text Representation: Unigram, Bigram and Trigram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WHDesktop</dc:creator>
  <cp:lastModifiedBy>WHDesktop</cp:lastModifiedBy>
  <cp:revision>46</cp:revision>
  <dcterms:created xsi:type="dcterms:W3CDTF">2006-08-16T00:00:00Z</dcterms:created>
  <dcterms:modified xsi:type="dcterms:W3CDTF">2017-04-07T06:39:31Z</dcterms:modified>
</cp:coreProperties>
</file>