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4"/>
  </p:notesMasterIdLst>
  <p:handoutMasterIdLst>
    <p:handoutMasterId r:id="rId27"/>
  </p:handoutMasterIdLst>
  <p:sldIdLst>
    <p:sldId id="256" r:id="rId3"/>
    <p:sldId id="257" r:id="rId5"/>
    <p:sldId id="258" r:id="rId6"/>
    <p:sldId id="529" r:id="rId7"/>
    <p:sldId id="441" r:id="rId8"/>
    <p:sldId id="509" r:id="rId9"/>
    <p:sldId id="603" r:id="rId10"/>
    <p:sldId id="574" r:id="rId11"/>
    <p:sldId id="325" r:id="rId12"/>
    <p:sldId id="530" r:id="rId13"/>
    <p:sldId id="545" r:id="rId14"/>
    <p:sldId id="573" r:id="rId15"/>
    <p:sldId id="592" r:id="rId16"/>
    <p:sldId id="591" r:id="rId17"/>
    <p:sldId id="590" r:id="rId18"/>
    <p:sldId id="559" r:id="rId19"/>
    <p:sldId id="572" r:id="rId20"/>
    <p:sldId id="326" r:id="rId21"/>
    <p:sldId id="589" r:id="rId22"/>
    <p:sldId id="265" r:id="rId23"/>
    <p:sldId id="556" r:id="rId24"/>
    <p:sldId id="561" r:id="rId25"/>
    <p:sldId id="26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9CFFF"/>
    <a:srgbClr val="063693"/>
    <a:srgbClr val="003296"/>
    <a:srgbClr val="D9E0EF"/>
    <a:srgbClr val="F7F9FC"/>
    <a:srgbClr val="004BB7"/>
    <a:srgbClr val="0050FF"/>
    <a:srgbClr val="F5F4F4"/>
    <a:srgbClr val="D9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45" autoAdjust="0"/>
    <p:restoredTop sz="94660"/>
  </p:normalViewPr>
  <p:slideViewPr>
    <p:cSldViewPr snapToGrid="0">
      <p:cViewPr varScale="1">
        <p:scale>
          <a:sx n="113" d="100"/>
          <a:sy n="113" d="100"/>
        </p:scale>
        <p:origin x="1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cs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rPr>
            </a:fld>
            <a:endParaRPr lang="zh-CN" altLang="en-US">
              <a:latin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cs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rPr>
            </a:fld>
            <a:endParaRPr lang="zh-CN" altLang="en-US">
              <a:latin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cs typeface="微软雅黑" panose="020B0503020204020204"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cs typeface="微软雅黑" panose="020B0503020204020204"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在wl_display_connect(const char *name)</a:t>
            </a:r>
            <a:r>
              <a:rPr lang="en-US" altLang="zh-CN"/>
              <a:t>   </a:t>
            </a:r>
            <a:r>
              <a:rPr lang="zh-CN" altLang="en-US"/>
              <a:t>中，如果</a:t>
            </a:r>
            <a:r>
              <a:rPr lang="en-US" altLang="zh-CN"/>
              <a:t>name </a:t>
            </a:r>
            <a:r>
              <a:rPr lang="zh-CN" altLang="en-US"/>
              <a:t>为空，则使用</a:t>
            </a:r>
            <a:r>
              <a:rPr lang="en-US" altLang="zh-CN"/>
              <a:t>WAYLAN_DISPLAY </a:t>
            </a:r>
            <a:r>
              <a:rPr lang="zh-CN" altLang="en-US"/>
              <a:t>环境变量，如果</a:t>
            </a:r>
            <a:r>
              <a:rPr lang="en-US" altLang="zh-CN"/>
              <a:t>WAYLAND_SOCKET </a:t>
            </a:r>
            <a:r>
              <a:rPr lang="zh-CN" altLang="en-US"/>
              <a:t>设置了，就用这个</a:t>
            </a:r>
            <a:r>
              <a:rPr lang="en-US" altLang="zh-CN"/>
              <a:t>socket </a:t>
            </a:r>
            <a:r>
              <a:rPr lang="zh-CN" altLang="en-US"/>
              <a:t>创建一个</a:t>
            </a:r>
            <a:r>
              <a:rPr lang="en-US" altLang="zh-CN"/>
              <a:t>display_socket </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在wl_display_connect(const char *name)</a:t>
            </a:r>
            <a:r>
              <a:rPr lang="en-US" altLang="zh-CN"/>
              <a:t>   </a:t>
            </a:r>
            <a:r>
              <a:rPr lang="zh-CN" altLang="en-US"/>
              <a:t>中，如果</a:t>
            </a:r>
            <a:r>
              <a:rPr lang="en-US" altLang="zh-CN"/>
              <a:t>name </a:t>
            </a:r>
            <a:r>
              <a:rPr lang="zh-CN" altLang="en-US"/>
              <a:t>为空，则使用</a:t>
            </a:r>
            <a:r>
              <a:rPr lang="en-US" altLang="zh-CN"/>
              <a:t>WAYLAN_DISPLAY </a:t>
            </a:r>
            <a:r>
              <a:rPr lang="zh-CN" altLang="en-US"/>
              <a:t>环境变量，如果</a:t>
            </a:r>
            <a:r>
              <a:rPr lang="en-US" altLang="zh-CN"/>
              <a:t>WAYLAND_SOCKET </a:t>
            </a:r>
            <a:r>
              <a:rPr lang="zh-CN" altLang="en-US"/>
              <a:t>设置了，就用这个</a:t>
            </a:r>
            <a:r>
              <a:rPr lang="en-US" altLang="zh-CN"/>
              <a:t>socket </a:t>
            </a:r>
            <a:r>
              <a:rPr lang="zh-CN" altLang="en-US"/>
              <a:t>创建一个</a:t>
            </a:r>
            <a:r>
              <a:rPr lang="en-US" altLang="zh-CN"/>
              <a:t>display_socket </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indent="0" algn="l">
              <a:buFont typeface="Arial" panose="02080604020202020204" pitchFamily="34" charset="0"/>
              <a:buNone/>
            </a:pPr>
            <a:r>
              <a:rPr lang="zh-CN" altLang="en-US" i="1">
                <a:solidFill>
                  <a:schemeClr val="bg1">
                    <a:lumMod val="50000"/>
                  </a:schemeClr>
                </a:solidFill>
                <a:sym typeface="+mn-ea"/>
              </a:rPr>
              <a:t>主要针对上一章节问题的汇总， 提供可行的解决措施、责任人与时间，如果需要产线或公司协助，可写在最后一章</a:t>
            </a:r>
            <a:endParaRPr lang="zh-CN" altLang="en-US" i="1">
              <a:solidFill>
                <a:schemeClr val="bg1">
                  <a:lumMod val="50000"/>
                </a:schemeClr>
              </a:solidFill>
              <a:cs typeface="微软雅黑" panose="020B0503020204020204" charset="-122"/>
            </a:endParaRPr>
          </a:p>
          <a:p>
            <a:pPr indent="0" algn="l">
              <a:buFont typeface="Arial" panose="02080604020202020204" pitchFamily="34" charset="0"/>
              <a:buNone/>
            </a:pPr>
            <a:r>
              <a:rPr lang="zh-CN" altLang="en-US" i="1">
                <a:solidFill>
                  <a:schemeClr val="bg1">
                    <a:lumMod val="50000"/>
                  </a:schemeClr>
                </a:solidFill>
                <a:sym typeface="+mn-ea"/>
              </a:rPr>
              <a:t>（注：需遵守SMART原则）</a:t>
            </a:r>
            <a:endParaRPr lang="zh-CN" altLang="en-US" i="1">
              <a:solidFill>
                <a:schemeClr val="bg1">
                  <a:lumMod val="50000"/>
                </a:schemeClr>
              </a:solidFill>
              <a:cs typeface="微软雅黑" panose="020B0503020204020204" charset="-122"/>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lnSpc>
                <a:spcPct val="150000"/>
              </a:lnSpc>
            </a:pPr>
            <a:r>
              <a:rPr lang="zh-CN" altLang="en-US" dirty="0">
                <a:latin typeface="+mn-ea"/>
                <a:sym typeface="+mn-ea"/>
              </a:rPr>
              <a:t>一、第</a:t>
            </a:r>
            <a:r>
              <a:rPr lang="en-US" altLang="zh-CN" dirty="0">
                <a:latin typeface="+mn-ea"/>
                <a:sym typeface="+mn-ea"/>
              </a:rPr>
              <a:t>1</a:t>
            </a:r>
            <a:r>
              <a:rPr lang="zh-CN" altLang="en-US" dirty="0">
                <a:latin typeface="+mn-ea"/>
                <a:sym typeface="+mn-ea"/>
              </a:rPr>
              <a:t>、</a:t>
            </a:r>
            <a:r>
              <a:rPr lang="en-US" altLang="zh-CN" dirty="0">
                <a:latin typeface="+mn-ea"/>
                <a:sym typeface="+mn-ea"/>
              </a:rPr>
              <a:t>2</a:t>
            </a:r>
            <a:r>
              <a:rPr lang="zh-CN" altLang="en-US" dirty="0">
                <a:latin typeface="+mn-ea"/>
                <a:sym typeface="+mn-ea"/>
              </a:rPr>
              <a:t>、</a:t>
            </a:r>
            <a:r>
              <a:rPr lang="en-US" altLang="zh-CN" dirty="0">
                <a:latin typeface="+mn-ea"/>
                <a:sym typeface="+mn-ea"/>
              </a:rPr>
              <a:t>3</a:t>
            </a:r>
            <a:r>
              <a:rPr lang="zh-CN" altLang="en-US" dirty="0">
                <a:latin typeface="+mn-ea"/>
                <a:sym typeface="+mn-ea"/>
              </a:rPr>
              <a:t>部分是第</a:t>
            </a:r>
            <a:r>
              <a:rPr lang="en-US" altLang="zh-CN" dirty="0">
                <a:latin typeface="+mn-ea"/>
                <a:sym typeface="+mn-ea"/>
              </a:rPr>
              <a:t>4</a:t>
            </a:r>
            <a:r>
              <a:rPr lang="zh-CN" altLang="en-US" dirty="0">
                <a:latin typeface="+mn-ea"/>
                <a:sym typeface="+mn-ea"/>
              </a:rPr>
              <a:t>部分的基础，是为了确保年度工作目标</a:t>
            </a:r>
            <a:r>
              <a:rPr lang="en-US" altLang="zh-CN" dirty="0">
                <a:latin typeface="+mn-ea"/>
                <a:sym typeface="+mn-ea"/>
              </a:rPr>
              <a:t>     </a:t>
            </a:r>
            <a:r>
              <a:rPr lang="zh-CN" altLang="en-US" b="1" dirty="0">
                <a:solidFill>
                  <a:srgbClr val="FFC000"/>
                </a:solidFill>
                <a:latin typeface="+mn-ea"/>
                <a:sym typeface="+mn-ea"/>
              </a:rPr>
              <a:t>准确性、科学性、可量化性</a:t>
            </a:r>
            <a:endParaRPr lang="zh-CN" altLang="en-US" b="1" dirty="0">
              <a:solidFill>
                <a:srgbClr val="FFC000"/>
              </a:solidFill>
              <a:latin typeface="+mn-ea"/>
              <a:sym typeface="+mn-ea"/>
            </a:endParaRPr>
          </a:p>
          <a:p>
            <a:pPr algn="l">
              <a:lnSpc>
                <a:spcPct val="150000"/>
              </a:lnSpc>
            </a:pPr>
            <a:r>
              <a:rPr lang="en-US" altLang="zh-CN" dirty="0">
                <a:latin typeface="+mn-ea"/>
                <a:sym typeface="+mn-ea"/>
              </a:rPr>
              <a:t>      </a:t>
            </a:r>
            <a:r>
              <a:rPr lang="zh-CN" altLang="en-US" dirty="0">
                <a:latin typeface="+mn-ea"/>
                <a:sym typeface="+mn-ea"/>
              </a:rPr>
              <a:t>主要内容输出：部门工作总结；部门避错机制</a:t>
            </a:r>
            <a:endParaRPr lang="en-US" altLang="zh-CN" dirty="0">
              <a:latin typeface="+mn-ea"/>
            </a:endParaRPr>
          </a:p>
          <a:p>
            <a:pPr algn="l">
              <a:lnSpc>
                <a:spcPct val="150000"/>
              </a:lnSpc>
            </a:pPr>
            <a:endParaRPr lang="zh-CN" altLang="en-US" b="1" dirty="0">
              <a:solidFill>
                <a:srgbClr val="FFC000"/>
              </a:solidFill>
              <a:latin typeface="+mn-ea"/>
              <a:sym typeface="+mn-ea"/>
            </a:endParaRPr>
          </a:p>
          <a:p>
            <a:pPr algn="l">
              <a:lnSpc>
                <a:spcPct val="150000"/>
              </a:lnSpc>
            </a:pPr>
            <a:r>
              <a:rPr lang="zh-CN" altLang="en-US" dirty="0">
                <a:latin typeface="+mn-ea"/>
                <a:sym typeface="+mn-ea"/>
              </a:rPr>
              <a:t>二、第</a:t>
            </a:r>
            <a:r>
              <a:rPr lang="en-US" altLang="zh-CN" dirty="0">
                <a:latin typeface="+mn-ea"/>
                <a:sym typeface="+mn-ea"/>
              </a:rPr>
              <a:t>4</a:t>
            </a:r>
            <a:r>
              <a:rPr lang="zh-CN" altLang="en-US" dirty="0">
                <a:latin typeface="+mn-ea"/>
                <a:sym typeface="+mn-ea"/>
              </a:rPr>
              <a:t>部分是为了承接产线的战略目标</a:t>
            </a:r>
            <a:r>
              <a:rPr lang="en-US" altLang="zh-CN" dirty="0">
                <a:latin typeface="+mn-ea"/>
                <a:sym typeface="+mn-ea"/>
              </a:rPr>
              <a:t>,</a:t>
            </a:r>
            <a:r>
              <a:rPr lang="zh-CN" altLang="en-US" dirty="0">
                <a:latin typeface="+mn-ea"/>
                <a:sym typeface="+mn-ea"/>
              </a:rPr>
              <a:t>确保各部门工作目标加起来可以支持战略目标的达成</a:t>
            </a:r>
            <a:endParaRPr lang="zh-CN" altLang="en-US" dirty="0">
              <a:latin typeface="+mn-ea"/>
              <a:sym typeface="+mn-ea"/>
            </a:endParaRPr>
          </a:p>
          <a:p>
            <a:pPr algn="l">
              <a:lnSpc>
                <a:spcPct val="150000"/>
              </a:lnSpc>
            </a:pPr>
            <a:r>
              <a:rPr lang="en-US" altLang="zh-CN" dirty="0">
                <a:latin typeface="微软雅黑" panose="020B0503020204020204" charset="-122"/>
                <a:ea typeface="微软雅黑" panose="020B0503020204020204" charset="-122"/>
                <a:sym typeface="+mn-ea"/>
              </a:rPr>
              <a:t>       </a:t>
            </a:r>
            <a:r>
              <a:rPr lang="zh-CN" altLang="en-US" dirty="0">
                <a:latin typeface="微软雅黑" panose="020B0503020204020204" charset="-122"/>
                <a:ea typeface="微软雅黑" panose="020B0503020204020204" charset="-122"/>
                <a:sym typeface="+mn-ea"/>
              </a:rPr>
              <a:t>主要内容输出：结合产线给出的</a:t>
            </a:r>
            <a:r>
              <a:rPr lang="en-US" altLang="zh-CN" dirty="0">
                <a:latin typeface="微软雅黑" panose="020B0503020204020204" charset="-122"/>
                <a:ea typeface="微软雅黑" panose="020B0503020204020204" charset="-122"/>
                <a:sym typeface="+mn-ea"/>
              </a:rPr>
              <a:t>2022 BP</a:t>
            </a:r>
            <a:r>
              <a:rPr lang="zh-CN" altLang="en-US" dirty="0">
                <a:latin typeface="微软雅黑" panose="020B0503020204020204" charset="-122"/>
                <a:ea typeface="微软雅黑" panose="020B0503020204020204" charset="-122"/>
                <a:sym typeface="+mn-ea"/>
              </a:rPr>
              <a:t>安排，给出部门</a:t>
            </a:r>
            <a:r>
              <a:rPr lang="en-US" altLang="zh-CN" dirty="0">
                <a:latin typeface="微软雅黑" panose="020B0503020204020204" charset="-122"/>
                <a:ea typeface="微软雅黑" panose="020B0503020204020204" charset="-122"/>
                <a:sym typeface="+mn-ea"/>
              </a:rPr>
              <a:t>2022</a:t>
            </a:r>
            <a:r>
              <a:rPr lang="zh-CN" altLang="en-US" dirty="0">
                <a:latin typeface="微软雅黑" panose="020B0503020204020204" charset="-122"/>
                <a:ea typeface="微软雅黑" panose="020B0503020204020204" charset="-122"/>
                <a:sym typeface="+mn-ea"/>
              </a:rPr>
              <a:t>年度工作目标</a:t>
            </a:r>
            <a:endParaRPr lang="en-US" altLang="zh-CN" dirty="0">
              <a:latin typeface="微软雅黑" panose="020B0503020204020204" charset="-122"/>
              <a:ea typeface="微软雅黑" panose="020B0503020204020204" charset="-122"/>
            </a:endParaRPr>
          </a:p>
          <a:p>
            <a:pPr algn="l">
              <a:lnSpc>
                <a:spcPct val="150000"/>
              </a:lnSpc>
            </a:pPr>
            <a:endParaRPr lang="zh-CN" altLang="en-US" dirty="0">
              <a:latin typeface="+mn-ea"/>
              <a:sym typeface="+mn-ea"/>
            </a:endParaRPr>
          </a:p>
          <a:p>
            <a:pPr algn="l">
              <a:lnSpc>
                <a:spcPct val="150000"/>
              </a:lnSpc>
            </a:pPr>
            <a:r>
              <a:rPr lang="zh-CN" altLang="en-US" dirty="0">
                <a:latin typeface="+mn-ea"/>
                <a:sym typeface="+mn-ea"/>
              </a:rPr>
              <a:t>三、第</a:t>
            </a:r>
            <a:r>
              <a:rPr lang="en-US" altLang="zh-CN" dirty="0">
                <a:latin typeface="+mn-ea"/>
                <a:sym typeface="+mn-ea"/>
              </a:rPr>
              <a:t>5</a:t>
            </a:r>
            <a:r>
              <a:rPr lang="zh-CN" altLang="en-US" dirty="0">
                <a:latin typeface="+mn-ea"/>
                <a:sym typeface="+mn-ea"/>
              </a:rPr>
              <a:t>部分是为了支撑</a:t>
            </a:r>
            <a:r>
              <a:rPr lang="en-US" altLang="zh-CN" dirty="0">
                <a:latin typeface="+mn-ea"/>
                <a:sym typeface="+mn-ea"/>
              </a:rPr>
              <a:t>4</a:t>
            </a:r>
            <a:r>
              <a:rPr lang="zh-CN" altLang="en-US" dirty="0">
                <a:latin typeface="+mn-ea"/>
                <a:sym typeface="+mn-ea"/>
              </a:rPr>
              <a:t>的达成</a:t>
            </a:r>
            <a:endParaRPr lang="zh-CN" altLang="en-US" dirty="0">
              <a:latin typeface="+mn-ea"/>
              <a:sym typeface="+mn-ea"/>
            </a:endParaRPr>
          </a:p>
          <a:p>
            <a:pPr algn="l">
              <a:lnSpc>
                <a:spcPct val="150000"/>
              </a:lnSpc>
            </a:pPr>
            <a:r>
              <a:rPr lang="en-US" altLang="zh-CN" dirty="0">
                <a:latin typeface="+mn-ea"/>
              </a:rPr>
              <a:t>      </a:t>
            </a:r>
            <a:r>
              <a:rPr lang="zh-CN" altLang="en-US" dirty="0">
                <a:latin typeface="+mn-ea"/>
              </a:rPr>
              <a:t>主要内容输出：为了实现目标而制定的工作计划，必须要做到smart化，把工作落实到具体责任人</a:t>
            </a:r>
            <a:endParaRPr lang="zh-CN" altLang="en-US" dirty="0">
              <a:latin typeface="+mn-ea"/>
            </a:endParaRPr>
          </a:p>
          <a:p>
            <a:pPr algn="l">
              <a:lnSpc>
                <a:spcPct val="150000"/>
              </a:lnSpc>
            </a:pPr>
            <a:endParaRPr lang="zh-CN" altLang="en-US" dirty="0">
              <a:latin typeface="+mn-ea"/>
            </a:endParaRPr>
          </a:p>
          <a:p>
            <a:pPr algn="l">
              <a:lnSpc>
                <a:spcPct val="150000"/>
              </a:lnSpc>
            </a:pPr>
            <a:r>
              <a:rPr lang="zh-CN" altLang="en-US" dirty="0">
                <a:latin typeface="+mn-ea"/>
              </a:rPr>
              <a:t>四、第</a:t>
            </a:r>
            <a:r>
              <a:rPr lang="en-US" altLang="zh-CN" dirty="0">
                <a:latin typeface="+mn-ea"/>
              </a:rPr>
              <a:t>6</a:t>
            </a:r>
            <a:r>
              <a:rPr lang="zh-CN" altLang="en-US" dirty="0">
                <a:latin typeface="+mn-ea"/>
              </a:rPr>
              <a:t>部分为需讨论的问题及建议</a:t>
            </a:r>
            <a:endParaRPr lang="zh-CN" altLang="en-US" dirty="0">
              <a:latin typeface="+mn-ea"/>
            </a:endParaRPr>
          </a:p>
          <a:p>
            <a:pPr algn="l">
              <a:lnSpc>
                <a:spcPct val="150000"/>
              </a:lnSpc>
            </a:pPr>
            <a:r>
              <a:rPr lang="zh-CN" altLang="en-US" dirty="0">
                <a:latin typeface="+mn-ea"/>
              </a:rPr>
              <a:t>      主要内容输出：年度会议需讨论的问题；给公司及产线的建议。</a:t>
            </a:r>
            <a:endParaRPr lang="zh-CN" altLang="en-US" dirty="0">
              <a:latin typeface="+mn-ea"/>
            </a:endParaRPr>
          </a:p>
          <a:p>
            <a:pPr algn="ctr">
              <a:lnSpc>
                <a:spcPct val="150000"/>
              </a:lnSpc>
            </a:pPr>
            <a:endParaRPr lang="zh-CN" altLang="en-US" b="1" dirty="0">
              <a:solidFill>
                <a:srgbClr val="FFC000"/>
              </a:solidFill>
              <a:latin typeface="+mn-ea"/>
            </a:endParaRPr>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i="1">
                <a:solidFill>
                  <a:schemeClr val="tx1">
                    <a:lumMod val="50000"/>
                    <a:lumOff val="50000"/>
                  </a:schemeClr>
                </a:solidFill>
                <a:sym typeface="+mn-ea"/>
              </a:rPr>
              <a:t>此章节以</a:t>
            </a:r>
            <a:r>
              <a:rPr lang="zh-CN" altLang="en-US" b="1" i="1">
                <a:solidFill>
                  <a:schemeClr val="tx1">
                    <a:lumMod val="50000"/>
                    <a:lumOff val="50000"/>
                  </a:schemeClr>
                </a:solidFill>
                <a:sym typeface="+mn-ea"/>
              </a:rPr>
              <a:t>可量化的数据</a:t>
            </a:r>
            <a:r>
              <a:rPr lang="zh-CN" altLang="en-US" i="1">
                <a:solidFill>
                  <a:schemeClr val="tx1">
                    <a:lumMod val="50000"/>
                    <a:lumOff val="50000"/>
                  </a:schemeClr>
                </a:solidFill>
                <a:sym typeface="+mn-ea"/>
              </a:rPr>
              <a:t>为主，</a:t>
            </a:r>
            <a:r>
              <a:rPr lang="zh-CN" altLang="en-US" b="1" i="1">
                <a:solidFill>
                  <a:schemeClr val="tx1">
                    <a:lumMod val="50000"/>
                    <a:lumOff val="50000"/>
                  </a:schemeClr>
                </a:solidFill>
                <a:sym typeface="+mn-ea"/>
              </a:rPr>
              <a:t>要求简单明了</a:t>
            </a:r>
            <a:r>
              <a:rPr lang="zh-CN" altLang="en-US" i="1">
                <a:solidFill>
                  <a:schemeClr val="tx1">
                    <a:lumMod val="50000"/>
                    <a:lumOff val="50000"/>
                  </a:schemeClr>
                </a:solidFill>
                <a:sym typeface="+mn-ea"/>
              </a:rPr>
              <a:t>，要表明工作成果，可以与2020年做一个整体的对比分析，具体的数据分析在第二章节中</a:t>
            </a:r>
            <a:endParaRPr lang="zh-CN" altLang="en-US" i="1">
              <a:solidFill>
                <a:schemeClr val="tx1">
                  <a:lumMod val="50000"/>
                  <a:lumOff val="50000"/>
                </a:schemeClr>
              </a:solidFill>
              <a:cs typeface="微软雅黑" panose="020B0503020204020204" charset="-122"/>
              <a:sym typeface="+mn-ea"/>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X forwarding</a:t>
            </a:r>
            <a:endParaRPr lang="zh-CN" altLang="en-US"/>
          </a:p>
          <a:p>
            <a:r>
              <a:rPr lang="zh-CN" altLang="en-US">
                <a:sym typeface="+mn-ea"/>
              </a:rPr>
              <a:t>显示服务器是位于图形界面和内核之间的 GUI 的基本组件。它的主要任务是协调其客户端（运行 GUI 界面的程序和应用程序）与操作系统的其余部分、硬件以及彼此之间的输入和输出。它通过显示服务器协议与其客户端进行通信，该协议可以是网络透明的且具有网络能力</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首页">
    <p:spTree>
      <p:nvGrpSpPr>
        <p:cNvPr id="1" name=""/>
        <p:cNvGrpSpPr/>
        <p:nvPr/>
      </p:nvGrpSpPr>
      <p:grpSpPr>
        <a:xfrm>
          <a:off x="0" y="0"/>
          <a:ext cx="0" cy="0"/>
          <a:chOff x="0" y="0"/>
          <a:chExt cx="0" cy="0"/>
        </a:xfrm>
      </p:grpSpPr>
      <p:pic>
        <p:nvPicPr>
          <p:cNvPr id="3" name="图片 2" descr="new logo_画板 1 副本 5"/>
          <p:cNvPicPr>
            <a:picLocks noChangeAspect="1"/>
          </p:cNvPicPr>
          <p:nvPr userDrawn="1"/>
        </p:nvPicPr>
        <p:blipFill>
          <a:blip r:embed="rId2"/>
          <a:stretch>
            <a:fillRect/>
          </a:stretch>
        </p:blipFill>
        <p:spPr>
          <a:xfrm>
            <a:off x="576135" y="534035"/>
            <a:ext cx="1829050" cy="432000"/>
          </a:xfrm>
          <a:prstGeom prst="rect">
            <a:avLst/>
          </a:prstGeom>
        </p:spPr>
      </p:pic>
      <p:pic>
        <p:nvPicPr>
          <p:cNvPr id="2052" name="图片 5" descr="new logo_画板 1 副本 5"/>
          <p:cNvPicPr>
            <a:picLocks noChangeAspect="1"/>
          </p:cNvPicPr>
          <p:nvPr userDrawn="1"/>
        </p:nvPicPr>
        <p:blipFill>
          <a:blip r:embed="rId3"/>
          <a:srcRect l="4673" t="37072" r="-4673" b="33192"/>
          <a:stretch>
            <a:fillRect/>
          </a:stretch>
        </p:blipFill>
        <p:spPr>
          <a:xfrm>
            <a:off x="7568525" y="5881370"/>
            <a:ext cx="4540480" cy="579120"/>
          </a:xfrm>
          <a:prstGeom prst="rect">
            <a:avLst/>
          </a:prstGeom>
          <a:noFill/>
          <a:ln w="9525">
            <a:noFill/>
          </a:ln>
        </p:spPr>
      </p:pic>
      <p:pic>
        <p:nvPicPr>
          <p:cNvPr id="2" name="图片 1"/>
          <p:cNvPicPr/>
          <p:nvPr userDrawn="1"/>
        </p:nvPicPr>
        <p:blipFill>
          <a:blip r:embed="rId4">
            <a:extLst>
              <a:ext uri="{28A0092B-C50C-407E-A947-70E740481C1C}">
                <a14:useLocalDpi xmlns:a14="http://schemas.microsoft.com/office/drawing/2010/main" val="0"/>
              </a:ext>
            </a:extLst>
          </a:blip>
          <a:stretch>
            <a:fillRect/>
          </a:stretch>
        </p:blipFill>
        <p:spPr>
          <a:xfrm>
            <a:off x="-24138" y="-23259"/>
            <a:ext cx="12244045" cy="6905178"/>
          </a:xfrm>
          <a:prstGeom prst="rect">
            <a:avLst/>
          </a:prstGeom>
        </p:spPr>
      </p:pic>
      <p:pic>
        <p:nvPicPr>
          <p:cNvPr id="9" name="图片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89627" y="679102"/>
            <a:ext cx="6514077" cy="680780"/>
          </a:xfrm>
          <a:prstGeom prst="rect">
            <a:avLst/>
          </a:prstGeom>
        </p:spPr>
      </p:pic>
      <p:sp>
        <p:nvSpPr>
          <p:cNvPr id="4" name="标题 3"/>
          <p:cNvSpPr>
            <a:spLocks noGrp="1"/>
          </p:cNvSpPr>
          <p:nvPr>
            <p:ph type="ctrTitle" hasCustomPrompt="1"/>
          </p:nvPr>
        </p:nvSpPr>
        <p:spPr>
          <a:xfrm>
            <a:off x="589621" y="2117725"/>
            <a:ext cx="9147022" cy="1082040"/>
          </a:xfrm>
        </p:spPr>
        <p:txBody>
          <a:bodyPr anchor="b">
            <a:noAutofit/>
          </a:bodyPr>
          <a:lstStyle>
            <a:lvl1pPr algn="l">
              <a:lnSpc>
                <a:spcPct val="130000"/>
              </a:lnSpc>
              <a:defRPr sz="4400">
                <a:solidFill>
                  <a:srgbClr val="004BB7"/>
                </a:solidFill>
                <a:effectLst/>
                <a:latin typeface="微软雅黑" panose="020B0503020204020204" charset="-122"/>
                <a:ea typeface="微软雅黑" panose="020B0503020204020204" charset="-122"/>
              </a:defRPr>
            </a:lvl1pPr>
          </a:lstStyle>
          <a:p>
            <a:r>
              <a:rPr lang="zh-CN" altLang="en-US" dirty="0"/>
              <a:t>单击此处添加标题</a:t>
            </a:r>
            <a:endParaRPr lang="zh-CN" altLang="en-US" dirty="0"/>
          </a:p>
        </p:txBody>
      </p:sp>
      <p:sp>
        <p:nvSpPr>
          <p:cNvPr id="5" name="副标题 4"/>
          <p:cNvSpPr>
            <a:spLocks noGrp="1"/>
          </p:cNvSpPr>
          <p:nvPr>
            <p:ph type="subTitle" idx="1" hasCustomPrompt="1"/>
          </p:nvPr>
        </p:nvSpPr>
        <p:spPr>
          <a:xfrm>
            <a:off x="575651" y="3416300"/>
            <a:ext cx="9147022" cy="942975"/>
          </a:xfrm>
        </p:spPr>
        <p:txBody>
          <a:bodyPr>
            <a:normAutofit/>
          </a:bodyPr>
          <a:lstStyle>
            <a:lvl1pPr marL="0" indent="0" algn="l">
              <a:buNone/>
              <a:defRPr sz="3200">
                <a:solidFill>
                  <a:srgbClr val="004BB7"/>
                </a:solidFill>
                <a:effectLst/>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pic>
        <p:nvPicPr>
          <p:cNvPr id="8" name="图片 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814028" y="6325813"/>
            <a:ext cx="1838451" cy="368614"/>
          </a:xfrm>
          <a:prstGeom prst="rect">
            <a:avLst/>
          </a:prstGeom>
        </p:spPr>
      </p:pic>
      <p:pic>
        <p:nvPicPr>
          <p:cNvPr id="7" name="图片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空白">
    <p:spTree>
      <p:nvGrpSpPr>
        <p:cNvPr id="1" name=""/>
        <p:cNvGrpSpPr/>
        <p:nvPr/>
      </p:nvGrpSpPr>
      <p:grpSpPr>
        <a:xfrm>
          <a:off x="0" y="0"/>
          <a:ext cx="0" cy="0"/>
          <a:chOff x="0" y="0"/>
          <a:chExt cx="0" cy="0"/>
        </a:xfrm>
      </p:grpSpPr>
      <p:pic>
        <p:nvPicPr>
          <p:cNvPr id="2" name="图片 7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spTree>
  </p:cSld>
  <p:clrMapOvr>
    <a:masterClrMapping/>
  </p:clrMapOvr>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结尾">
    <p:spTree>
      <p:nvGrpSpPr>
        <p:cNvPr id="1" name=""/>
        <p:cNvGrpSpPr/>
        <p:nvPr/>
      </p:nvGrpSpPr>
      <p:grpSpPr>
        <a:xfrm>
          <a:off x="0" y="0"/>
          <a:ext cx="0" cy="0"/>
          <a:chOff x="0" y="0"/>
          <a:chExt cx="0" cy="0"/>
        </a:xfrm>
      </p:grpSpPr>
      <p:pic>
        <p:nvPicPr>
          <p:cNvPr id="9" name="图片 8"/>
          <p:cNvPicPr/>
          <p:nvPr userDrawn="1"/>
        </p:nvPicPr>
        <p:blipFill>
          <a:blip r:embed="rId2">
            <a:extLst>
              <a:ext uri="{28A0092B-C50C-407E-A947-70E740481C1C}">
                <a14:useLocalDpi xmlns:a14="http://schemas.microsoft.com/office/drawing/2010/main" val="0"/>
              </a:ext>
            </a:extLst>
          </a:blip>
          <a:stretch>
            <a:fillRect/>
          </a:stretch>
        </p:blipFill>
        <p:spPr>
          <a:xfrm>
            <a:off x="-24138" y="-23259"/>
            <a:ext cx="12244045" cy="6905178"/>
          </a:xfrm>
          <a:prstGeom prst="rect">
            <a:avLst/>
          </a:prstGeom>
        </p:spPr>
      </p:pic>
      <p:pic>
        <p:nvPicPr>
          <p:cNvPr id="6148"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8675" y="5389557"/>
            <a:ext cx="1331390" cy="1257312"/>
          </a:xfrm>
          <a:prstGeom prst="rect">
            <a:avLst/>
          </a:prstGeom>
          <a:noFill/>
          <a:ln w="9525">
            <a:noFill/>
          </a:ln>
        </p:spPr>
      </p:pic>
      <p:sp>
        <p:nvSpPr>
          <p:cNvPr id="3" name="圆角矩形 2"/>
          <p:cNvSpPr/>
          <p:nvPr userDrawn="1"/>
        </p:nvSpPr>
        <p:spPr>
          <a:xfrm>
            <a:off x="4508084" y="5937250"/>
            <a:ext cx="3392656" cy="313055"/>
          </a:xfrm>
          <a:prstGeom prst="roundRect">
            <a:avLst>
              <a:gd name="adj" fmla="val 50000"/>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cs typeface="微软雅黑" panose="020B0503020204020204" charset="-122"/>
            </a:endParaRPr>
          </a:p>
        </p:txBody>
      </p: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89627" y="679102"/>
            <a:ext cx="6514077" cy="680780"/>
          </a:xfrm>
          <a:prstGeom prst="rect">
            <a:avLst/>
          </a:prstGeom>
        </p:spPr>
      </p:pic>
      <p:pic>
        <p:nvPicPr>
          <p:cNvPr id="8" name="图片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目录">
    <p:spTree>
      <p:nvGrpSpPr>
        <p:cNvPr id="1" name=""/>
        <p:cNvGrpSpPr/>
        <p:nvPr/>
      </p:nvGrpSpPr>
      <p:grpSpPr>
        <a:xfrm>
          <a:off x="0" y="0"/>
          <a:ext cx="0" cy="0"/>
          <a:chOff x="0" y="0"/>
          <a:chExt cx="0" cy="0"/>
        </a:xfrm>
      </p:grpSpPr>
      <p:cxnSp>
        <p:nvCxnSpPr>
          <p:cNvPr id="9" name="直接连接符 8"/>
          <p:cNvCxnSpPr/>
          <p:nvPr userDrawn="1"/>
        </p:nvCxnSpPr>
        <p:spPr>
          <a:xfrm>
            <a:off x="628223" y="1997710"/>
            <a:ext cx="2880952" cy="0"/>
          </a:xfrm>
          <a:prstGeom prst="line">
            <a:avLst/>
          </a:prstGeom>
          <a:ln>
            <a:solidFill>
              <a:srgbClr val="004BB7"/>
            </a:solidFill>
          </a:ln>
        </p:spPr>
        <p:style>
          <a:lnRef idx="1">
            <a:schemeClr val="dk1"/>
          </a:lnRef>
          <a:fillRef idx="0">
            <a:schemeClr val="dk1"/>
          </a:fillRef>
          <a:effectRef idx="0">
            <a:schemeClr val="dk1"/>
          </a:effectRef>
          <a:fontRef idx="minor">
            <a:schemeClr val="tx1"/>
          </a:fontRef>
        </p:style>
      </p:cxnSp>
      <p:cxnSp>
        <p:nvCxnSpPr>
          <p:cNvPr id="22" name="直接连接符 21"/>
          <p:cNvCxnSpPr/>
          <p:nvPr userDrawn="1"/>
        </p:nvCxnSpPr>
        <p:spPr>
          <a:xfrm>
            <a:off x="628223" y="3223895"/>
            <a:ext cx="2880952" cy="0"/>
          </a:xfrm>
          <a:prstGeom prst="line">
            <a:avLst/>
          </a:prstGeom>
          <a:ln>
            <a:solidFill>
              <a:srgbClr val="004BB7"/>
            </a:solidFill>
          </a:ln>
        </p:spPr>
        <p:style>
          <a:lnRef idx="1">
            <a:schemeClr val="dk1"/>
          </a:lnRef>
          <a:fillRef idx="0">
            <a:schemeClr val="dk1"/>
          </a:fillRef>
          <a:effectRef idx="0">
            <a:schemeClr val="dk1"/>
          </a:effectRef>
          <a:fontRef idx="minor">
            <a:schemeClr val="tx1"/>
          </a:fontRef>
        </p:style>
      </p:cxn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pic>
        <p:nvPicPr>
          <p:cNvPr id="4" name="图片 716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spTree>
  </p:cSld>
  <p:clrMapOvr>
    <a:masterClrMapping/>
  </p:clrMapOvr>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小节标题">
    <p:spTree>
      <p:nvGrpSpPr>
        <p:cNvPr id="1" name=""/>
        <p:cNvGrpSpPr/>
        <p:nvPr/>
      </p:nvGrpSpPr>
      <p:grpSpPr>
        <a:xfrm>
          <a:off x="0" y="0"/>
          <a:ext cx="0" cy="0"/>
          <a:chOff x="0" y="0"/>
          <a:chExt cx="0" cy="0"/>
        </a:xfrm>
      </p:grpSpPr>
      <p:pic>
        <p:nvPicPr>
          <p:cNvPr id="5122" name="图片 7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cxnSp>
        <p:nvCxnSpPr>
          <p:cNvPr id="9" name="直接连接符 8"/>
          <p:cNvCxnSpPr/>
          <p:nvPr userDrawn="1"/>
        </p:nvCxnSpPr>
        <p:spPr>
          <a:xfrm>
            <a:off x="3643564" y="4128770"/>
            <a:ext cx="5401784" cy="0"/>
          </a:xfrm>
          <a:prstGeom prst="line">
            <a:avLst/>
          </a:prstGeom>
          <a:ln>
            <a:solidFill>
              <a:srgbClr val="004BB7"/>
            </a:solidFill>
          </a:ln>
        </p:spPr>
        <p:style>
          <a:lnRef idx="1">
            <a:schemeClr val="dk1"/>
          </a:lnRef>
          <a:fillRef idx="0">
            <a:schemeClr val="dk1"/>
          </a:fillRef>
          <a:effectRef idx="0">
            <a:schemeClr val="dk1"/>
          </a:effectRef>
          <a:fontRef idx="minor">
            <a:schemeClr val="tx1"/>
          </a:fontRef>
        </p:style>
      </p:cxnSp>
      <p:cxnSp>
        <p:nvCxnSpPr>
          <p:cNvPr id="14" name="直接连接符 13"/>
          <p:cNvCxnSpPr/>
          <p:nvPr userDrawn="1"/>
        </p:nvCxnSpPr>
        <p:spPr>
          <a:xfrm>
            <a:off x="3643564" y="2164715"/>
            <a:ext cx="5401784" cy="0"/>
          </a:xfrm>
          <a:prstGeom prst="line">
            <a:avLst/>
          </a:prstGeom>
          <a:ln>
            <a:solidFill>
              <a:srgbClr val="004BB7"/>
            </a:solidFill>
          </a:ln>
        </p:spPr>
        <p:style>
          <a:lnRef idx="1">
            <a:schemeClr val="dk1"/>
          </a:lnRef>
          <a:fillRef idx="0">
            <a:schemeClr val="dk1"/>
          </a:fillRef>
          <a:effectRef idx="0">
            <a:schemeClr val="dk1"/>
          </a:effectRef>
          <a:fontRef idx="minor">
            <a:schemeClr val="tx1"/>
          </a:fontRef>
        </p:style>
      </p:cxnSp>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pic>
        <p:nvPicPr>
          <p:cNvPr id="4" name="图片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pic>
        <p:nvPicPr>
          <p:cNvPr id="10" name="图片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40006" y="2767965"/>
            <a:ext cx="4206240" cy="609600"/>
          </a:xfrm>
          <a:prstGeom prst="rect">
            <a:avLst/>
          </a:prstGeom>
        </p:spPr>
      </p:pic>
    </p:spTree>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列表">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590129" y="1353820"/>
            <a:ext cx="5183312" cy="4351338"/>
          </a:xfrm>
        </p:spPr>
        <p:txBody>
          <a:bodyPr>
            <a:normAutofit/>
          </a:bodyPr>
          <a:lstStyle>
            <a:lvl1pPr>
              <a:lnSpc>
                <a:spcPct val="150000"/>
              </a:lnSpc>
              <a:buFont typeface="Wingdings" panose="05000000000000000000" charset="0"/>
              <a:buChar char=""/>
              <a:defRPr kumimoji="0" lang="zh-CN" altLang="en-US" sz="24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a:lnSpc>
                <a:spcPct val="150000"/>
              </a:lnSpc>
              <a:buFont typeface="Wingdings" panose="05000000000000000000" charset="0"/>
              <a:buChar char=""/>
              <a:defRPr kumimoji="0" lang="zh-CN" altLang="en-US" sz="20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a:lnSpc>
                <a:spcPct val="150000"/>
              </a:lnSpc>
              <a:buFont typeface="Wingdings" panose="05000000000000000000" charset="0"/>
              <a:buChar char=""/>
              <a:defRPr kumimoji="0" lang="zh-CN" altLang="en-US" sz="18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378647" y="1353820"/>
            <a:ext cx="5183312" cy="4351338"/>
          </a:xfrm>
        </p:spPr>
        <p:txBody>
          <a:bodyPr>
            <a:normAutofit/>
          </a:bodyPr>
          <a:lstStyle>
            <a:lvl1pPr marL="0" indent="0">
              <a:lnSpc>
                <a:spcPct val="150000"/>
              </a:lnSpc>
              <a:buFont typeface="Wingdings" panose="05000000000000000000" charset="0"/>
              <a:buChar char=""/>
              <a:defRPr kumimoji="0" lang="zh-CN" altLang="en-US" sz="24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a:lnSpc>
                <a:spcPct val="150000"/>
              </a:lnSpc>
              <a:buFont typeface="Wingdings" panose="05000000000000000000" charset="0"/>
              <a:buChar char=""/>
              <a:defRPr kumimoji="0" lang="zh-CN" altLang="en-US" sz="20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a:lnSpc>
                <a:spcPct val="150000"/>
              </a:lnSpc>
              <a:buFont typeface="Wingdings" panose="05000000000000000000" charset="0"/>
              <a:buChar char=""/>
              <a:defRPr kumimoji="0" lang="zh-CN" altLang="en-US" sz="18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sp>
        <p:nvSpPr>
          <p:cNvPr id="2" name="标题 1"/>
          <p:cNvSpPr>
            <a:spLocks noGrp="1"/>
          </p:cNvSpPr>
          <p:nvPr>
            <p:ph type="title" hasCustomPrompt="1"/>
          </p:nvPr>
        </p:nvSpPr>
        <p:spPr>
          <a:xfrm>
            <a:off x="589915" y="313690"/>
            <a:ext cx="7084695" cy="389890"/>
          </a:xfrm>
        </p:spPr>
        <p:txBody>
          <a:bodyPr anchor="ctr" anchorCtr="0">
            <a:noAutofit/>
          </a:bodyPr>
          <a:lstStyle>
            <a:lvl1pPr>
              <a:defRPr sz="2800" b="1">
                <a:solidFill>
                  <a:srgbClr val="003296"/>
                </a:solidFill>
                <a:effectLst/>
              </a:defRPr>
            </a:lvl1pPr>
          </a:lstStyle>
          <a:p>
            <a:r>
              <a:rPr lang="zh-CN" altLang="en-US" dirty="0"/>
              <a:t>单击此处编辑标题</a:t>
            </a:r>
            <a:endParaRPr lang="zh-CN" altLang="en-US" dirty="0"/>
          </a:p>
        </p:txBody>
      </p:sp>
      <p:pic>
        <p:nvPicPr>
          <p:cNvPr id="6" name="图片 716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spTree>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三栏列表">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590192" y="1442720"/>
            <a:ext cx="3353273" cy="4495165"/>
          </a:xfrm>
        </p:spPr>
        <p:txBody>
          <a:bodyPr/>
          <a:lstStyle>
            <a:lvl1pPr eaLnBrk="1" fontAlgn="auto" latinLnBrk="0" hangingPunct="1">
              <a:lnSpc>
                <a:spcPct val="130000"/>
              </a:lnSpc>
              <a:buSzPct val="80000"/>
              <a:buFont typeface="Wingdings" panose="05000000000000000000" charset="0"/>
              <a:buChar char=""/>
              <a:defRPr sz="2400">
                <a:solidFill>
                  <a:srgbClr val="003296"/>
                </a:solidFill>
                <a:latin typeface="微软雅黑" panose="020B0503020204020204" charset="-122"/>
                <a:ea typeface="微软雅黑" panose="020B0503020204020204" charset="-122"/>
              </a:defRPr>
            </a:lvl1pPr>
            <a:lvl2pPr eaLnBrk="1" fontAlgn="auto" latinLnBrk="0" hangingPunct="1">
              <a:lnSpc>
                <a:spcPct val="130000"/>
              </a:lnSpc>
              <a:buFont typeface="Wingdings" panose="05000000000000000000" charset="0"/>
              <a:buChar char=""/>
              <a:defRPr sz="2000">
                <a:solidFill>
                  <a:srgbClr val="003296"/>
                </a:solidFill>
                <a:latin typeface="微软雅黑" panose="020B0503020204020204" charset="-122"/>
                <a:ea typeface="微软雅黑" panose="020B0503020204020204" charset="-122"/>
              </a:defRPr>
            </a:lvl2pPr>
            <a:lvl3pPr marL="914400" indent="0" eaLnBrk="1" fontAlgn="auto" latinLnBrk="0" hangingPunct="1">
              <a:lnSpc>
                <a:spcPct val="100000"/>
              </a:lnSpc>
              <a:buNone/>
              <a:defRPr sz="1800"/>
            </a:lvl3pPr>
            <a:lvl4pPr marL="1371600" indent="0" eaLnBrk="1" fontAlgn="auto" latinLnBrk="0" hangingPunct="1">
              <a:lnSpc>
                <a:spcPct val="100000"/>
              </a:lnSpc>
              <a:buNone/>
              <a:defRPr sz="1600"/>
            </a:lvl4pPr>
            <a:lvl5pPr marL="1828800" indent="0" eaLnBrk="1" fontAlgn="auto" latinLnBrk="0" hangingPunct="1">
              <a:lnSpc>
                <a:spcPct val="100000"/>
              </a:lnSpc>
              <a:buNone/>
              <a:defRPr/>
            </a:lvl5pPr>
          </a:lstStyle>
          <a:p>
            <a:pPr lvl="0"/>
            <a:r>
              <a:rPr lang="zh-CN" altLang="en-US"/>
              <a:t>单击此处编辑母版文本样式</a:t>
            </a:r>
            <a:endParaRPr lang="zh-CN" altLang="en-US"/>
          </a:p>
          <a:p>
            <a:pPr lvl="1"/>
            <a:r>
              <a:rPr lang="zh-CN" altLang="en-US"/>
              <a:t>第二级</a:t>
            </a:r>
            <a:endParaRPr lang="zh-CN" altLang="en-US"/>
          </a:p>
        </p:txBody>
      </p:sp>
      <p:sp>
        <p:nvSpPr>
          <p:cNvPr id="8" name="内容占位符 7"/>
          <p:cNvSpPr>
            <a:spLocks noGrp="1"/>
          </p:cNvSpPr>
          <p:nvPr>
            <p:ph sz="half" idx="13"/>
          </p:nvPr>
        </p:nvSpPr>
        <p:spPr>
          <a:xfrm>
            <a:off x="4419791" y="1442720"/>
            <a:ext cx="3353273" cy="4495165"/>
          </a:xfrm>
        </p:spPr>
        <p:txBody>
          <a:bodyPr/>
          <a:lstStyle>
            <a:lvl1pPr marL="0" marR="0" lvl="0" indent="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400" b="0" i="0" u="none" strike="noStrike" kern="1200" cap="none" spc="0" normalizeH="0" baseline="0" noProof="1" smtClean="0">
                <a:solidFill>
                  <a:srgbClr val="003296"/>
                </a:solidFill>
                <a:latin typeface="微软雅黑" panose="020B0503020204020204" charset="-122"/>
                <a:ea typeface="微软雅黑" panose="020B0503020204020204" charset="-122"/>
                <a:cs typeface="微软雅黑" panose="020B0503020204020204" charset="-122"/>
              </a:defRPr>
            </a:lvl1pPr>
            <a:lvl2pPr marL="457200" marR="0" lvl="1" indent="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000" b="0" i="0" u="none" strike="noStrike" kern="1200" cap="none" spc="0" normalizeH="0" baseline="0" noProof="1" smtClean="0">
                <a:solidFill>
                  <a:srgbClr val="003296"/>
                </a:solidFill>
                <a:latin typeface="微软雅黑" panose="020B0503020204020204" charset="-122"/>
                <a:ea typeface="微软雅黑" panose="020B0503020204020204" charset="-122"/>
                <a:cs typeface="微软雅黑" panose="020B0503020204020204" charset="-122"/>
              </a:defRPr>
            </a:lvl2pPr>
            <a:lvl3pPr marL="914400" indent="0" eaLnBrk="1" fontAlgn="auto" latinLnBrk="0" hangingPunct="1">
              <a:lnSpc>
                <a:spcPct val="100000"/>
              </a:lnSpc>
              <a:buNone/>
              <a:defRPr sz="1800"/>
            </a:lvl3pPr>
            <a:lvl4pPr marL="1371600" indent="0" eaLnBrk="1" fontAlgn="auto" latinLnBrk="0" hangingPunct="1">
              <a:lnSpc>
                <a:spcPct val="100000"/>
              </a:lnSpc>
              <a:buNone/>
              <a:defRPr sz="1600"/>
            </a:lvl4pPr>
            <a:lvl5pPr marL="1828800" indent="0" eaLnBrk="1" fontAlgn="auto" latinLnBrk="0" hangingPunct="1">
              <a:lnSpc>
                <a:spcPct val="100000"/>
              </a:lnSpc>
              <a:buNone/>
              <a:defRPr/>
            </a:lvl5pPr>
          </a:lstStyle>
          <a:p>
            <a:pPr lvl="0"/>
            <a:r>
              <a:rPr lang="zh-CN" altLang="en-US"/>
              <a:t>单击此处编辑母版文本样式</a:t>
            </a:r>
            <a:endParaRPr lang="zh-CN" altLang="en-US"/>
          </a:p>
          <a:p>
            <a:pPr lvl="1"/>
            <a:r>
              <a:rPr lang="zh-CN" altLang="en-US"/>
              <a:t>第二级</a:t>
            </a:r>
            <a:endParaRPr lang="zh-CN" altLang="en-US"/>
          </a:p>
        </p:txBody>
      </p:sp>
      <p:sp>
        <p:nvSpPr>
          <p:cNvPr id="9" name="内容占位符 8"/>
          <p:cNvSpPr>
            <a:spLocks noGrp="1"/>
          </p:cNvSpPr>
          <p:nvPr>
            <p:ph sz="half" idx="23"/>
          </p:nvPr>
        </p:nvSpPr>
        <p:spPr>
          <a:xfrm>
            <a:off x="8149694" y="1442720"/>
            <a:ext cx="3353273" cy="4495165"/>
          </a:xfrm>
        </p:spPr>
        <p:txBody>
          <a:bodyPr/>
          <a:lstStyle>
            <a:lvl1pPr marR="0" lvl="0" indent="-22860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400" b="0" i="0" u="none" strike="noStrike" kern="1200" cap="none" spc="0" normalizeH="0" baseline="0" noProof="1" smtClean="0">
                <a:solidFill>
                  <a:srgbClr val="003296"/>
                </a:solidFill>
                <a:latin typeface="微软雅黑" panose="020B0503020204020204" charset="-122"/>
                <a:ea typeface="微软雅黑" panose="020B0503020204020204" charset="-122"/>
                <a:cs typeface="微软雅黑" panose="020B0503020204020204" charset="-122"/>
              </a:defRPr>
            </a:lvl1pPr>
            <a:lvl2pPr marR="0" lvl="1" indent="-22860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000" b="0" i="0" u="none" strike="noStrike" kern="1200" cap="none" spc="0" normalizeH="0" baseline="0" noProof="1" smtClean="0">
                <a:solidFill>
                  <a:srgbClr val="003296"/>
                </a:solidFill>
                <a:latin typeface="微软雅黑" panose="020B0503020204020204" charset="-122"/>
                <a:ea typeface="微软雅黑" panose="020B0503020204020204" charset="-122"/>
                <a:cs typeface="微软雅黑" panose="020B0503020204020204" charset="-122"/>
              </a:defRPr>
            </a:lvl2pPr>
            <a:lvl3pPr marL="914400" indent="0" eaLnBrk="1" fontAlgn="auto" latinLnBrk="0" hangingPunct="1">
              <a:lnSpc>
                <a:spcPct val="100000"/>
              </a:lnSpc>
              <a:buNone/>
              <a:defRPr sz="1800"/>
            </a:lvl3pPr>
            <a:lvl4pPr marL="1371600" indent="0" eaLnBrk="1" fontAlgn="auto" latinLnBrk="0" hangingPunct="1">
              <a:lnSpc>
                <a:spcPct val="100000"/>
              </a:lnSpc>
              <a:buNone/>
              <a:defRPr sz="1600"/>
            </a:lvl4pPr>
            <a:lvl5pPr marL="1828800" indent="0" eaLnBrk="1" fontAlgn="auto" latinLnBrk="0" hangingPunct="1">
              <a:lnSpc>
                <a:spcPct val="100000"/>
              </a:lnSpc>
              <a:buNone/>
              <a:defRPr/>
            </a:lvl5pPr>
          </a:lstStyle>
          <a:p>
            <a:pPr lvl="0"/>
            <a:r>
              <a:rPr lang="zh-CN" altLang="en-US"/>
              <a:t>单击此处编辑母版文本样式</a:t>
            </a:r>
            <a:endParaRPr lang="zh-CN" altLang="en-US"/>
          </a:p>
          <a:p>
            <a:pPr lvl="1"/>
            <a:r>
              <a:rPr lang="zh-CN" altLang="en-US"/>
              <a:t>第二级</a:t>
            </a:r>
            <a:endParaRPr lang="zh-CN" altLang="en-US"/>
          </a:p>
        </p:txBody>
      </p:sp>
      <p:pic>
        <p:nvPicPr>
          <p:cNvPr id="5122" name="图片 7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sp>
        <p:nvSpPr>
          <p:cNvPr id="6" name="标题 5"/>
          <p:cNvSpPr>
            <a:spLocks noGrp="1"/>
          </p:cNvSpPr>
          <p:nvPr>
            <p:ph type="title" hasCustomPrompt="1"/>
          </p:nvPr>
        </p:nvSpPr>
        <p:spPr>
          <a:xfrm>
            <a:off x="589915" y="313690"/>
            <a:ext cx="7084695" cy="389890"/>
          </a:xfrm>
        </p:spPr>
        <p:txBody>
          <a:bodyPr anchor="ctr" anchorCtr="0">
            <a:noAutofit/>
          </a:bodyPr>
          <a:lstStyle>
            <a:lvl1pPr>
              <a:defRPr sz="2800" b="1">
                <a:solidFill>
                  <a:srgbClr val="003296"/>
                </a:solidFill>
                <a:effectLst/>
              </a:defRPr>
            </a:lvl1pPr>
          </a:lstStyle>
          <a:p>
            <a:r>
              <a:rPr lang="zh-CN" altLang="en-US" dirty="0"/>
              <a:t>单击此处编辑标题</a:t>
            </a:r>
            <a:endParaRPr lang="zh-CN" altLang="en-US" dirty="0"/>
          </a:p>
        </p:txBody>
      </p: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spTree>
  </p:cSld>
  <p:clrMapOvr>
    <a:masterClrMapping/>
  </p:clrMapOvr>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三栏展示及简介">
    <p:spTree>
      <p:nvGrpSpPr>
        <p:cNvPr id="1" name=""/>
        <p:cNvGrpSpPr/>
        <p:nvPr/>
      </p:nvGrpSpPr>
      <p:grpSpPr>
        <a:xfrm>
          <a:off x="0" y="0"/>
          <a:ext cx="0" cy="0"/>
          <a:chOff x="0" y="0"/>
          <a:chExt cx="0" cy="0"/>
        </a:xfrm>
      </p:grpSpPr>
      <p:sp>
        <p:nvSpPr>
          <p:cNvPr id="30" name="文本占位符 29"/>
          <p:cNvSpPr>
            <a:spLocks noGrp="1"/>
          </p:cNvSpPr>
          <p:nvPr>
            <p:ph type="body" idx="19" hasCustomPrompt="1"/>
          </p:nvPr>
        </p:nvSpPr>
        <p:spPr>
          <a:xfrm>
            <a:off x="781308" y="3336290"/>
            <a:ext cx="3309443" cy="779145"/>
          </a:xfrm>
        </p:spPr>
        <p:txBody>
          <a:bodyPr lIns="71755" tIns="71755" rIns="71755" bIns="71755" anchor="t" anchorCtr="0"/>
          <a:lstStyle>
            <a:lvl1pPr marL="0" indent="0" algn="ctr">
              <a:buNone/>
              <a:defRPr sz="20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sym typeface="+mn-ea"/>
              </a:rPr>
              <a:t>单击此处输入简介</a:t>
            </a:r>
            <a:endParaRPr lang="zh-CN" altLang="en-US"/>
          </a:p>
        </p:txBody>
      </p:sp>
      <p:sp>
        <p:nvSpPr>
          <p:cNvPr id="6" name="文本占位符 5"/>
          <p:cNvSpPr>
            <a:spLocks noGrp="1"/>
          </p:cNvSpPr>
          <p:nvPr>
            <p:ph type="body" idx="21" hasCustomPrompt="1"/>
          </p:nvPr>
        </p:nvSpPr>
        <p:spPr>
          <a:xfrm>
            <a:off x="4488393" y="3336290"/>
            <a:ext cx="3308173" cy="779145"/>
          </a:xfrm>
        </p:spPr>
        <p:txBody>
          <a:bodyPr lIns="71755" tIns="71755" rIns="71755" bIns="71755" anchor="t" anchorCtr="0"/>
          <a:lstStyle>
            <a:lvl1pPr marL="0" indent="0" algn="ctr">
              <a:buNone/>
              <a:defRPr sz="20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sym typeface="+mn-ea"/>
              </a:rPr>
              <a:t>单击此处输入简介</a:t>
            </a:r>
            <a:endParaRPr lang="zh-CN" altLang="en-US"/>
          </a:p>
        </p:txBody>
      </p:sp>
      <p:sp>
        <p:nvSpPr>
          <p:cNvPr id="7" name="文本占位符 6"/>
          <p:cNvSpPr>
            <a:spLocks noGrp="1"/>
          </p:cNvSpPr>
          <p:nvPr>
            <p:ph type="body" idx="22" hasCustomPrompt="1"/>
          </p:nvPr>
        </p:nvSpPr>
        <p:spPr>
          <a:xfrm>
            <a:off x="8192301" y="3336290"/>
            <a:ext cx="3311984" cy="779145"/>
          </a:xfrm>
        </p:spPr>
        <p:txBody>
          <a:bodyPr lIns="71755" tIns="71755" rIns="71755" bIns="71755" anchor="t" anchorCtr="0"/>
          <a:lstStyle>
            <a:lvl1pPr marL="0" indent="0" algn="ctr">
              <a:buNone/>
              <a:defRPr sz="20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sym typeface="+mn-ea"/>
              </a:rPr>
              <a:t>单击此处输入简介</a:t>
            </a:r>
            <a:endParaRPr lang="zh-CN" altLang="en-US"/>
          </a:p>
        </p:txBody>
      </p:sp>
      <p:sp>
        <p:nvSpPr>
          <p:cNvPr id="12" name="龙芯…"/>
          <p:cNvSpPr/>
          <p:nvPr userDrawn="1"/>
        </p:nvSpPr>
        <p:spPr>
          <a:xfrm>
            <a:off x="963613" y="4209415"/>
            <a:ext cx="2944833" cy="1724660"/>
          </a:xfrm>
          <a:prstGeom prst="roundRect">
            <a:avLst>
              <a:gd name="adj" fmla="val 11206"/>
            </a:avLst>
          </a:prstGeom>
          <a:solidFill>
            <a:srgbClr val="003296"/>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lIns="0" tIns="0" rIns="0" bIns="0" numCol="1" spcCol="0" rtlCol="0" fromWordArt="0" anchor="ctr" anchorCtr="0" forceAA="0" compatLnSpc="1">
            <a:noAutofit/>
          </a:bodyPr>
          <a:lstStyle/>
          <a:p>
            <a:pPr lvl="0" algn="ctr"/>
            <a:endParaRPr lang="zh-CN" altLang="en-US">
              <a:cs typeface="微软雅黑" panose="020B0503020204020204" charset="-122"/>
            </a:endParaRPr>
          </a:p>
        </p:txBody>
      </p:sp>
      <p:sp>
        <p:nvSpPr>
          <p:cNvPr id="13" name="文本占位符 12"/>
          <p:cNvSpPr>
            <a:spLocks noGrp="1"/>
          </p:cNvSpPr>
          <p:nvPr>
            <p:ph type="body" idx="15" hasCustomPrompt="1"/>
          </p:nvPr>
        </p:nvSpPr>
        <p:spPr>
          <a:xfrm>
            <a:off x="1007443" y="4371975"/>
            <a:ext cx="2770785" cy="1562100"/>
          </a:xfrm>
          <a:noFill/>
          <a:extLst>
            <a:ext uri="{909E8E84-426E-40DD-AFC4-6F175D3DCCD1}">
              <a14:hiddenFill xmlns:a14="http://schemas.microsoft.com/office/drawing/2010/main">
                <a:solidFill>
                  <a:srgbClr val="0050FF"/>
                </a:solidFill>
              </a14:hiddenFill>
            </a:ext>
          </a:extLst>
        </p:spPr>
        <p:txBody>
          <a:bodyPr lIns="71755" tIns="71755" rIns="71755" bIns="71755" anchor="t" anchorCtr="0">
            <a:noAutofit/>
          </a:bodyPr>
          <a:lstStyle>
            <a:lvl1pPr marL="0" indent="0" algn="l" eaLnBrk="1" fontAlgn="auto" latinLnBrk="0" hangingPunct="1">
              <a:lnSpc>
                <a:spcPct val="130000"/>
              </a:lnSpc>
              <a:buNone/>
              <a:defRPr sz="1800">
                <a:solidFill>
                  <a:srgbClr val="F5F4F4"/>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单击此处输入简介说明</a:t>
            </a:r>
            <a:r>
              <a:rPr lang="zh-CN" altLang="en-US">
                <a:sym typeface="+mn-ea"/>
              </a:rPr>
              <a:t>单击此处输入简介说明单击此处输入简介说明</a:t>
            </a:r>
            <a:endParaRPr lang="zh-CN" altLang="en-US">
              <a:sym typeface="+mn-ea"/>
            </a:endParaRPr>
          </a:p>
        </p:txBody>
      </p:sp>
      <p:sp>
        <p:nvSpPr>
          <p:cNvPr id="15" name="龙芯…"/>
          <p:cNvSpPr/>
          <p:nvPr userDrawn="1"/>
        </p:nvSpPr>
        <p:spPr>
          <a:xfrm>
            <a:off x="8375877" y="4209415"/>
            <a:ext cx="2944833" cy="1724660"/>
          </a:xfrm>
          <a:prstGeom prst="roundRect">
            <a:avLst>
              <a:gd name="adj" fmla="val 11206"/>
            </a:avLst>
          </a:prstGeom>
          <a:solidFill>
            <a:srgbClr val="003296"/>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lIns="0" tIns="0" rIns="0" bIns="0" numCol="1" spcCol="0" rtlCol="0" fromWordArt="0" anchor="ctr" anchorCtr="0" forceAA="0" compatLnSpc="1">
            <a:noAutofit/>
          </a:bodyPr>
          <a:lstStyle/>
          <a:p>
            <a:pPr lvl="0" algn="ctr"/>
            <a:endParaRPr lang="zh-CN" altLang="en-US" sz="220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22" name="文本占位符 21"/>
          <p:cNvSpPr>
            <a:spLocks noGrp="1"/>
          </p:cNvSpPr>
          <p:nvPr>
            <p:ph type="body" idx="26" hasCustomPrompt="1"/>
          </p:nvPr>
        </p:nvSpPr>
        <p:spPr>
          <a:xfrm>
            <a:off x="8441303" y="4305300"/>
            <a:ext cx="2813980" cy="1562100"/>
          </a:xfrm>
        </p:spPr>
        <p:txBody>
          <a:bodyPr lIns="71755" tIns="71755" rIns="71755" bIns="71755" anchor="t" anchorCtr="0">
            <a:noAutofit/>
          </a:bodyPr>
          <a:lstStyle>
            <a:lvl1pPr marL="0" indent="0" algn="l" eaLnBrk="1" fontAlgn="auto" latinLnBrk="0" hangingPunct="1">
              <a:lnSpc>
                <a:spcPct val="130000"/>
              </a:lnSpc>
              <a:buNone/>
              <a:defRPr sz="1800">
                <a:solidFill>
                  <a:srgbClr val="F5F4F4"/>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单击此处输入简介说明</a:t>
            </a:r>
            <a:r>
              <a:rPr lang="zh-CN" altLang="en-US">
                <a:sym typeface="+mn-ea"/>
              </a:rPr>
              <a:t>单击此处输入简介说明单击此处输入简介说明单击此处输入简介说明</a:t>
            </a:r>
            <a:endParaRPr lang="zh-CN" altLang="en-US">
              <a:sym typeface="+mn-ea"/>
            </a:endParaRPr>
          </a:p>
        </p:txBody>
      </p:sp>
      <p:sp>
        <p:nvSpPr>
          <p:cNvPr id="28" name="龙芯…"/>
          <p:cNvSpPr/>
          <p:nvPr userDrawn="1"/>
        </p:nvSpPr>
        <p:spPr>
          <a:xfrm>
            <a:off x="4670063" y="4209415"/>
            <a:ext cx="2944833" cy="1724660"/>
          </a:xfrm>
          <a:prstGeom prst="roundRect">
            <a:avLst>
              <a:gd name="adj" fmla="val 11206"/>
            </a:avLst>
          </a:prstGeom>
          <a:solidFill>
            <a:srgbClr val="003296"/>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lIns="0" tIns="0" rIns="0" bIns="0" numCol="1" spcCol="0" rtlCol="0" fromWordArt="0" anchor="ctr" anchorCtr="0" forceAA="0" compatLnSpc="1">
            <a:noAutofit/>
          </a:bodyPr>
          <a:lstStyle/>
          <a:p>
            <a:pPr lvl="0" algn="ctr"/>
            <a:endParaRPr lang="zh-CN" altLang="en-US" sz="220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29" name="文本占位符 28"/>
          <p:cNvSpPr>
            <a:spLocks noGrp="1"/>
          </p:cNvSpPr>
          <p:nvPr>
            <p:ph type="body" idx="27" hasCustomPrompt="1"/>
          </p:nvPr>
        </p:nvSpPr>
        <p:spPr>
          <a:xfrm>
            <a:off x="4751370" y="4305300"/>
            <a:ext cx="2782219" cy="1562100"/>
          </a:xfrm>
        </p:spPr>
        <p:txBody>
          <a:bodyPr lIns="71755" tIns="71755" rIns="71755" bIns="71755" anchor="t" anchorCtr="0">
            <a:noAutofit/>
          </a:bodyPr>
          <a:lstStyle>
            <a:lvl1pPr marL="0" indent="0" algn="l" eaLnBrk="1" fontAlgn="auto" latinLnBrk="0" hangingPunct="1">
              <a:lnSpc>
                <a:spcPct val="130000"/>
              </a:lnSpc>
              <a:buNone/>
              <a:defRPr sz="1800">
                <a:solidFill>
                  <a:srgbClr val="F5F4F4"/>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单击此处输入简介说明</a:t>
            </a:r>
            <a:r>
              <a:rPr lang="zh-CN" altLang="en-US">
                <a:sym typeface="+mn-ea"/>
              </a:rPr>
              <a:t>单击此处输入简介说明单击此处输入简介说明单击此处输入简介说明</a:t>
            </a:r>
            <a:endParaRPr lang="zh-CN" altLang="en-US">
              <a:sym typeface="+mn-ea"/>
            </a:endParaRPr>
          </a:p>
        </p:txBody>
      </p:sp>
      <p:sp>
        <p:nvSpPr>
          <p:cNvPr id="2" name="图片占位符 1"/>
          <p:cNvSpPr>
            <a:spLocks noGrp="1"/>
          </p:cNvSpPr>
          <p:nvPr>
            <p:ph type="pic" idx="1"/>
          </p:nvPr>
        </p:nvSpPr>
        <p:spPr>
          <a:xfrm>
            <a:off x="1739205" y="1848485"/>
            <a:ext cx="1393650" cy="1225550"/>
          </a:xfrm>
          <a:ln w="50800" cap="rnd" cmpd="sng">
            <a:no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5" name="图片占位符 4"/>
          <p:cNvSpPr>
            <a:spLocks noGrp="1"/>
          </p:cNvSpPr>
          <p:nvPr>
            <p:ph type="pic" idx="28"/>
          </p:nvPr>
        </p:nvSpPr>
        <p:spPr>
          <a:xfrm>
            <a:off x="5445654" y="1848485"/>
            <a:ext cx="1393650" cy="1225550"/>
          </a:xfrm>
          <a:ln w="50800" cap="rnd" cmpd="sng">
            <a:no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6" name="图片占位符 15"/>
          <p:cNvSpPr>
            <a:spLocks noGrp="1"/>
          </p:cNvSpPr>
          <p:nvPr>
            <p:ph type="pic" idx="29"/>
          </p:nvPr>
        </p:nvSpPr>
        <p:spPr>
          <a:xfrm>
            <a:off x="9151468" y="1848485"/>
            <a:ext cx="1393650" cy="1225550"/>
          </a:xfrm>
          <a:ln w="50800" cap="rnd" cmpd="sng">
            <a:no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pic>
        <p:nvPicPr>
          <p:cNvPr id="5122" name="图片 7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sp>
        <p:nvSpPr>
          <p:cNvPr id="9" name="标题 8"/>
          <p:cNvSpPr>
            <a:spLocks noGrp="1"/>
          </p:cNvSpPr>
          <p:nvPr>
            <p:ph type="title" hasCustomPrompt="1"/>
          </p:nvPr>
        </p:nvSpPr>
        <p:spPr>
          <a:xfrm>
            <a:off x="589915" y="313690"/>
            <a:ext cx="7084695" cy="389890"/>
          </a:xfrm>
        </p:spPr>
        <p:txBody>
          <a:bodyPr anchor="ctr" anchorCtr="0">
            <a:noAutofit/>
          </a:bodyPr>
          <a:lstStyle>
            <a:lvl1pPr>
              <a:defRPr sz="2800" b="1">
                <a:solidFill>
                  <a:srgbClr val="004BB7"/>
                </a:solidFill>
                <a:effectLst/>
              </a:defRPr>
            </a:lvl1pPr>
          </a:lstStyle>
          <a:p>
            <a:r>
              <a:rPr lang="zh-CN" altLang="en-US" dirty="0"/>
              <a:t>单击此处编辑标题</a:t>
            </a:r>
            <a:endParaRPr lang="zh-CN" altLang="en-US" dirty="0"/>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spTree>
  </p:cSld>
  <p:clrMapOvr>
    <a:masterClrMapping/>
  </p:clrMapOv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人物介绍">
    <p:spTree>
      <p:nvGrpSpPr>
        <p:cNvPr id="1" name=""/>
        <p:cNvGrpSpPr/>
        <p:nvPr/>
      </p:nvGrpSpPr>
      <p:grpSpPr>
        <a:xfrm>
          <a:off x="0" y="0"/>
          <a:ext cx="0" cy="0"/>
          <a:chOff x="0" y="0"/>
          <a:chExt cx="0" cy="0"/>
        </a:xfrm>
      </p:grpSpPr>
      <p:sp>
        <p:nvSpPr>
          <p:cNvPr id="22" name="文本占位符 21"/>
          <p:cNvSpPr>
            <a:spLocks noGrp="1"/>
          </p:cNvSpPr>
          <p:nvPr>
            <p:ph type="body" idx="1" hasCustomPrompt="1"/>
          </p:nvPr>
        </p:nvSpPr>
        <p:spPr>
          <a:xfrm>
            <a:off x="5585460" y="1515110"/>
            <a:ext cx="5302250" cy="680720"/>
          </a:xfrm>
        </p:spPr>
        <p:txBody>
          <a:bodyPr lIns="107950" tIns="71755" rIns="107950" bIns="71755" anchor="t" anchorCtr="0">
            <a:noAutofit/>
          </a:bodyPr>
          <a:lstStyle>
            <a:lvl1pPr marL="0" indent="0" algn="l">
              <a:buNone/>
              <a:defRPr sz="24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单击此处添加段落标题</a:t>
            </a:r>
            <a:endParaRPr lang="zh-CN" altLang="en-US"/>
          </a:p>
        </p:txBody>
      </p:sp>
      <p:sp>
        <p:nvSpPr>
          <p:cNvPr id="8" name="文本占位符 7"/>
          <p:cNvSpPr>
            <a:spLocks noGrp="1"/>
          </p:cNvSpPr>
          <p:nvPr>
            <p:ph type="body" idx="21" hasCustomPrompt="1"/>
          </p:nvPr>
        </p:nvSpPr>
        <p:spPr>
          <a:xfrm>
            <a:off x="5585460" y="2494280"/>
            <a:ext cx="5302250" cy="3162935"/>
          </a:xfrm>
        </p:spPr>
        <p:txBody>
          <a:bodyPr lIns="107950" tIns="71755" rIns="107950" bIns="71755" anchor="t" anchorCtr="0">
            <a:noAutofit/>
          </a:bodyPr>
          <a:lstStyle>
            <a:lvl1pPr marL="0" indent="0" algn="l" eaLnBrk="1" fontAlgn="auto" latinLnBrk="0" hangingPunct="1">
              <a:lnSpc>
                <a:spcPct val="130000"/>
              </a:lnSpc>
              <a:buFont typeface="Arial" panose="02080604020202020204" pitchFamily="34" charset="0"/>
              <a:buNone/>
              <a:defRPr sz="20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单击此处添加段落文字</a:t>
            </a:r>
            <a:r>
              <a:rPr lang="zh-CN" altLang="en-US">
                <a:sym typeface="+mn-ea"/>
              </a:rPr>
              <a:t>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a:t>
            </a:r>
            <a:endParaRPr lang="zh-CN" altLang="en-US">
              <a:sym typeface="+mn-ea"/>
            </a:endParaRPr>
          </a:p>
        </p:txBody>
      </p:sp>
      <p:sp>
        <p:nvSpPr>
          <p:cNvPr id="13" name="图片占位符 12"/>
          <p:cNvSpPr>
            <a:spLocks noGrp="1"/>
          </p:cNvSpPr>
          <p:nvPr>
            <p:ph type="pic" idx="24"/>
          </p:nvPr>
        </p:nvSpPr>
        <p:spPr>
          <a:xfrm>
            <a:off x="1300243" y="1515110"/>
            <a:ext cx="3689934" cy="3244215"/>
          </a:xfrm>
          <a:ln w="50800" cap="rnd" cmpd="sng">
            <a:solidFill>
              <a:schemeClr val="accent1">
                <a:lumMod val="40000"/>
                <a:lumOff val="60000"/>
                <a:alpha val="30000"/>
              </a:schemeClr>
            </a:solid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6" name="龙芯…"/>
          <p:cNvSpPr/>
          <p:nvPr userDrawn="1"/>
        </p:nvSpPr>
        <p:spPr>
          <a:xfrm>
            <a:off x="1727715" y="5190490"/>
            <a:ext cx="2835577" cy="466725"/>
          </a:xfrm>
          <a:prstGeom prst="roundRect">
            <a:avLst>
              <a:gd name="adj" fmla="val 24941"/>
            </a:avLst>
          </a:prstGeom>
          <a:solidFill>
            <a:srgbClr val="003296"/>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anchor="ctr" anchorCtr="0" compatLnSpc="1"/>
          <a:lstStyle/>
          <a:p>
            <a:pPr algn="ctr"/>
            <a:endParaRPr lang="zh-CN" altLang="en-US" sz="140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pic>
        <p:nvPicPr>
          <p:cNvPr id="5122" name="图片 7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sp>
        <p:nvSpPr>
          <p:cNvPr id="3" name="标题 2"/>
          <p:cNvSpPr>
            <a:spLocks noGrp="1"/>
          </p:cNvSpPr>
          <p:nvPr>
            <p:ph type="title" hasCustomPrompt="1"/>
          </p:nvPr>
        </p:nvSpPr>
        <p:spPr>
          <a:xfrm>
            <a:off x="589915" y="313690"/>
            <a:ext cx="7084695" cy="389890"/>
          </a:xfrm>
        </p:spPr>
        <p:txBody>
          <a:bodyPr anchor="ctr" anchorCtr="0">
            <a:noAutofit/>
          </a:bodyPr>
          <a:lstStyle>
            <a:lvl1pPr>
              <a:defRPr sz="2800" b="1">
                <a:solidFill>
                  <a:srgbClr val="003296"/>
                </a:solidFill>
                <a:effectLst/>
              </a:defRPr>
            </a:lvl1pPr>
          </a:lstStyle>
          <a:p>
            <a:r>
              <a:rPr lang="zh-CN" altLang="en-US" dirty="0"/>
              <a:t>单击此处编辑标题</a:t>
            </a:r>
            <a:endParaRPr lang="zh-CN" altLang="en-US" dirty="0"/>
          </a:p>
        </p:txBody>
      </p: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spTree>
  </p:cSld>
  <p:clrMapOvr>
    <a:masterClrMapping/>
  </p:clrMapOv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标题和内容">
    <p:spTree>
      <p:nvGrpSpPr>
        <p:cNvPr id="1" name=""/>
        <p:cNvGrpSpPr/>
        <p:nvPr/>
      </p:nvGrpSpPr>
      <p:grpSpPr>
        <a:xfrm>
          <a:off x="0" y="0"/>
          <a:ext cx="0" cy="0"/>
          <a:chOff x="0" y="0"/>
          <a:chExt cx="0" cy="0"/>
        </a:xfrm>
      </p:grpSpPr>
      <p:pic>
        <p:nvPicPr>
          <p:cNvPr id="3" name="图片 7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sp>
        <p:nvSpPr>
          <p:cNvPr id="6" name="文本占位符 5"/>
          <p:cNvSpPr>
            <a:spLocks noGrp="1"/>
          </p:cNvSpPr>
          <p:nvPr>
            <p:ph type="body" idx="1" hasCustomPrompt="1"/>
          </p:nvPr>
        </p:nvSpPr>
        <p:spPr>
          <a:xfrm>
            <a:off x="589915" y="1249680"/>
            <a:ext cx="10887710" cy="4927600"/>
          </a:xfrm>
          <a:prstGeom prst="rect">
            <a:avLst/>
          </a:prstGeom>
        </p:spPr>
        <p:txBody>
          <a:bodyPr vert="horz" lIns="91440" tIns="45720" rIns="91440" bIns="45720" rtlCol="0">
            <a:normAutofit/>
          </a:bodyPr>
          <a:lstStyle>
            <a:lvl1pPr>
              <a:defRPr sz="2400">
                <a:solidFill>
                  <a:srgbClr val="003296"/>
                </a:solidFill>
              </a:defRPr>
            </a:lvl1pPr>
            <a:lvl2pPr>
              <a:defRPr sz="2000">
                <a:solidFill>
                  <a:srgbClr val="003296"/>
                </a:solidFill>
              </a:defRPr>
            </a:lvl2pPr>
            <a:lvl3pPr>
              <a:defRPr sz="1800">
                <a:solidFill>
                  <a:srgbClr val="003296"/>
                </a:solidFill>
              </a:defRPr>
            </a:lvl3pPr>
            <a:lvl4pPr>
              <a:defRPr sz="1600">
                <a:solidFill>
                  <a:srgbClr val="003296"/>
                </a:solidFill>
              </a:defRPr>
            </a:lvl4pPr>
            <a:lvl5pPr>
              <a:defRPr sz="1600">
                <a:solidFill>
                  <a:srgbClr val="003296"/>
                </a:solidFill>
              </a:defRPr>
            </a:lvl5pPr>
          </a:lstStyle>
          <a:p>
            <a:pPr lvl="0"/>
            <a:r>
              <a:rPr lang="zh-CN" altLang="en-US" dirty="0"/>
              <a:t>单击此处编辑文本样式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sp>
        <p:nvSpPr>
          <p:cNvPr id="8" name="标题 7"/>
          <p:cNvSpPr>
            <a:spLocks noGrp="1"/>
          </p:cNvSpPr>
          <p:nvPr>
            <p:ph type="title" hasCustomPrompt="1"/>
          </p:nvPr>
        </p:nvSpPr>
        <p:spPr>
          <a:xfrm>
            <a:off x="589915" y="313690"/>
            <a:ext cx="7084695" cy="389890"/>
          </a:xfrm>
        </p:spPr>
        <p:txBody>
          <a:bodyPr anchor="ctr" anchorCtr="0">
            <a:noAutofit/>
          </a:bodyPr>
          <a:lstStyle>
            <a:lvl1pPr>
              <a:defRPr sz="2800" b="1">
                <a:solidFill>
                  <a:srgbClr val="003296"/>
                </a:solidFill>
                <a:effectLst/>
              </a:defRPr>
            </a:lvl1pPr>
          </a:lstStyle>
          <a:p>
            <a:r>
              <a:rPr lang="zh-CN" altLang="en-US" dirty="0"/>
              <a:t>单击此处编辑标题</a:t>
            </a:r>
            <a:endParaRPr lang="zh-CN" altLang="en-US" dirty="0"/>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spTree>
  </p:cSld>
  <p:clrMapOvr>
    <a:masterClrMapping/>
  </p:clrMapOv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仅标题">
    <p:spTree>
      <p:nvGrpSpPr>
        <p:cNvPr id="1" name=""/>
        <p:cNvGrpSpPr/>
        <p:nvPr/>
      </p:nvGrpSpPr>
      <p:grpSpPr>
        <a:xfrm>
          <a:off x="0" y="0"/>
          <a:ext cx="0" cy="0"/>
          <a:chOff x="0" y="0"/>
          <a:chExt cx="0" cy="0"/>
        </a:xfrm>
      </p:grpSpPr>
      <p:pic>
        <p:nvPicPr>
          <p:cNvPr id="3" name="图片 7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sp>
        <p:nvSpPr>
          <p:cNvPr id="5" name="标题 4"/>
          <p:cNvSpPr>
            <a:spLocks noGrp="1"/>
          </p:cNvSpPr>
          <p:nvPr>
            <p:ph type="title" hasCustomPrompt="1"/>
          </p:nvPr>
        </p:nvSpPr>
        <p:spPr>
          <a:xfrm>
            <a:off x="589915" y="313690"/>
            <a:ext cx="7084695" cy="389890"/>
          </a:xfrm>
        </p:spPr>
        <p:txBody>
          <a:bodyPr anchor="ctr" anchorCtr="0">
            <a:noAutofit/>
          </a:bodyPr>
          <a:lstStyle>
            <a:lvl1pPr>
              <a:defRPr sz="2800" b="1">
                <a:solidFill>
                  <a:srgbClr val="003296"/>
                </a:solidFill>
                <a:effectLst/>
              </a:defRPr>
            </a:lvl1pPr>
          </a:lstStyle>
          <a:p>
            <a:r>
              <a:rPr lang="zh-CN" altLang="en-US" dirty="0"/>
              <a:t>单击此处编辑标题</a:t>
            </a:r>
            <a:endParaRPr lang="zh-CN" altLang="en-US" dirty="0"/>
          </a:p>
        </p:txBody>
      </p:sp>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pic>
        <p:nvPicPr>
          <p:cNvPr id="8" name="图片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spTree>
  </p:cSld>
  <p:clrMapOvr>
    <a:masterClrMapping/>
  </p:clrMapOvr>
  <p:transition/>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44919" y="300355"/>
            <a:ext cx="11012633" cy="68707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344919" y="1249680"/>
            <a:ext cx="11012633" cy="49276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灯片编号占位符 4"/>
          <p:cNvSpPr>
            <a:spLocks noGrp="1"/>
          </p:cNvSpPr>
          <p:nvPr userDrawn="1"/>
        </p:nvSpPr>
        <p:spPr>
          <a:xfrm>
            <a:off x="10422733" y="6425565"/>
            <a:ext cx="1397065" cy="307975"/>
          </a:xfrm>
        </p:spPr>
        <p:txBody>
          <a:bodyPr/>
          <a:lstStyle>
            <a:defPPr>
              <a:defRPr lang="zh-CN"/>
            </a:defPPr>
            <a:lvl1pPr marL="0" algn="ctr" defTabSz="914400" rtl="0" eaLnBrk="1" latinLnBrk="0" hangingPunct="1">
              <a:defRPr sz="1000" kern="1200">
                <a:solidFill>
                  <a:schemeClr val="bg1">
                    <a:lumMod val="50000"/>
                  </a:schemeClr>
                </a:solidFill>
                <a:latin typeface="Noto Sans CJK SC Regular" panose="020B0500000000000000" charset="-122"/>
                <a:ea typeface="Noto Sans CJK SC Regular" panose="020B0500000000000000"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mtClean="0">
                <a:solidFill>
                  <a:srgbClr val="003296"/>
                </a:solidFill>
                <a:latin typeface="微软雅黑" panose="020B0503020204020204" charset="-122"/>
                <a:ea typeface="微软雅黑" panose="020B0503020204020204" charset="-122"/>
                <a:cs typeface="微软雅黑" panose="020B0503020204020204" charset="-122"/>
              </a:rPr>
            </a:fld>
            <a:endParaRPr lang="en-US" altLang="zh-CN">
              <a:solidFill>
                <a:srgbClr val="003296"/>
              </a:solidFill>
              <a:latin typeface="微软雅黑" panose="020B0503020204020204" charset="-122"/>
              <a:ea typeface="微软雅黑" panose="020B0503020204020204" charset="-122"/>
              <a:cs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l" defTabSz="914400" rtl="0" eaLnBrk="1" latinLnBrk="0" hangingPunct="1">
        <a:lnSpc>
          <a:spcPct val="90000"/>
        </a:lnSpc>
        <a:spcBef>
          <a:spcPct val="0"/>
        </a:spcBef>
        <a:buNone/>
        <a:defRPr sz="4400" kern="1200">
          <a:solidFill>
            <a:srgbClr val="003296"/>
          </a:solidFill>
          <a:latin typeface="微软雅黑" panose="020B0503020204020204" charset="-122"/>
          <a:ea typeface="微软雅黑" panose="020B0503020204020204" charset="-122"/>
          <a:cs typeface="微软雅黑" panose="020B0503020204020204" charset="-122"/>
        </a:defRPr>
      </a:lvl1pPr>
    </p:titleStyle>
    <p:bodyStyle>
      <a:lvl1pPr marL="228600" indent="-228600" algn="l" defTabSz="914400" rtl="0" eaLnBrk="1" latinLnBrk="0" hangingPunct="1">
        <a:lnSpc>
          <a:spcPct val="150000"/>
        </a:lnSpc>
        <a:spcBef>
          <a:spcPts val="1000"/>
        </a:spcBef>
        <a:buFont typeface="Wingdings" panose="05000000000000000000" charset="0"/>
        <a:buChar char=""/>
        <a:defRPr sz="2800" kern="1200">
          <a:solidFill>
            <a:srgbClr val="003296"/>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150000"/>
        </a:lnSpc>
        <a:spcBef>
          <a:spcPts val="500"/>
        </a:spcBef>
        <a:buFont typeface="Wingdings" panose="05000000000000000000" charset="0"/>
        <a:buChar char=""/>
        <a:defRPr sz="2400" kern="1200">
          <a:solidFill>
            <a:srgbClr val="003296"/>
          </a:solidFill>
          <a:latin typeface="微软雅黑" panose="020B0503020204020204" charset="-122"/>
          <a:ea typeface="微软雅黑" panose="020B0503020204020204" charset="-122"/>
          <a:cs typeface="微软雅黑" panose="020B0503020204020204" charset="-122"/>
        </a:defRPr>
      </a:lvl2pPr>
      <a:lvl3pPr marL="1143000" indent="-228600" algn="l" defTabSz="914400" rtl="0" eaLnBrk="1" latinLnBrk="0" hangingPunct="1">
        <a:lnSpc>
          <a:spcPct val="150000"/>
        </a:lnSpc>
        <a:spcBef>
          <a:spcPts val="500"/>
        </a:spcBef>
        <a:buFont typeface="Wingdings" panose="05000000000000000000" charset="0"/>
        <a:buChar char=""/>
        <a:defRPr sz="2000" kern="1200">
          <a:solidFill>
            <a:srgbClr val="003296"/>
          </a:solidFill>
          <a:latin typeface="微软雅黑" panose="020B0503020204020204" charset="-122"/>
          <a:ea typeface="微软雅黑" panose="020B0503020204020204" charset="-122"/>
          <a:cs typeface="微软雅黑" panose="020B0503020204020204" charset="-122"/>
        </a:defRPr>
      </a:lvl3pPr>
      <a:lvl4pPr marL="1600200" indent="-228600" algn="l" defTabSz="914400" rtl="0" eaLnBrk="1" latinLnBrk="0" hangingPunct="1">
        <a:lnSpc>
          <a:spcPct val="150000"/>
        </a:lnSpc>
        <a:spcBef>
          <a:spcPts val="500"/>
        </a:spcBef>
        <a:buFont typeface="Wingdings" panose="05000000000000000000" charset="0"/>
        <a:buChar char=""/>
        <a:defRPr sz="1800" kern="1200">
          <a:solidFill>
            <a:srgbClr val="003296"/>
          </a:solidFill>
          <a:latin typeface="微软雅黑" panose="020B0503020204020204" charset="-122"/>
          <a:ea typeface="微软雅黑" panose="020B0503020204020204" charset="-122"/>
          <a:cs typeface="微软雅黑" panose="020B0503020204020204" charset="-122"/>
        </a:defRPr>
      </a:lvl4pPr>
      <a:lvl5pPr marL="2057400" indent="-228600" algn="l" defTabSz="914400" rtl="0" eaLnBrk="1" latinLnBrk="0" hangingPunct="1">
        <a:lnSpc>
          <a:spcPct val="150000"/>
        </a:lnSpc>
        <a:spcBef>
          <a:spcPts val="500"/>
        </a:spcBef>
        <a:buFont typeface="Wingdings" panose="05000000000000000000" charset="0"/>
        <a:buChar char=""/>
        <a:defRPr sz="1800" kern="1200">
          <a:solidFill>
            <a:srgbClr val="003296"/>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9.xml"/><Relationship Id="rId2" Type="http://schemas.openxmlformats.org/officeDocument/2006/relationships/image" Target="../media/image11.png"/><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9.xml"/><Relationship Id="rId2" Type="http://schemas.openxmlformats.org/officeDocument/2006/relationships/image" Target="../media/image13.png"/><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1.vml"/><Relationship Id="rId3" Type="http://schemas.openxmlformats.org/officeDocument/2006/relationships/slideLayout" Target="../slideLayouts/slideLayout9.xml"/><Relationship Id="rId2" Type="http://schemas.openxmlformats.org/officeDocument/2006/relationships/image" Target="../media/image17.png"/><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0.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2.vml"/><Relationship Id="rId3" Type="http://schemas.openxmlformats.org/officeDocument/2006/relationships/slideLayout" Target="../slideLayouts/slideLayout9.xml"/><Relationship Id="rId2" Type="http://schemas.openxmlformats.org/officeDocument/2006/relationships/image" Target="../media/image18.emf"/><Relationship Id="rId1"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hyperlink" Target="https://shimo.im/docs/KctddTpj8crpR8G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solidFill>
                  <a:srgbClr val="003296"/>
                </a:solidFill>
              </a:rPr>
              <a:t>X11 </a:t>
            </a:r>
            <a:r>
              <a:rPr lang="zh-CN" altLang="en-US">
                <a:solidFill>
                  <a:srgbClr val="003296"/>
                </a:solidFill>
              </a:rPr>
              <a:t>和</a:t>
            </a:r>
            <a:r>
              <a:rPr lang="en-US" altLang="zh-CN">
                <a:solidFill>
                  <a:srgbClr val="003296"/>
                </a:solidFill>
              </a:rPr>
              <a:t>Wayland </a:t>
            </a:r>
            <a:endParaRPr lang="zh-CN" altLang="en-US">
              <a:solidFill>
                <a:srgbClr val="003296"/>
              </a:solidFill>
            </a:endParaRPr>
          </a:p>
        </p:txBody>
      </p:sp>
      <p:sp>
        <p:nvSpPr>
          <p:cNvPr id="7" name="副标题 6"/>
          <p:cNvSpPr>
            <a:spLocks noGrp="1"/>
          </p:cNvSpPr>
          <p:nvPr>
            <p:ph type="subTitle" idx="1"/>
          </p:nvPr>
        </p:nvSpPr>
        <p:spPr/>
        <p:txBody>
          <a:bodyPr/>
          <a:lstStyle/>
          <a:p>
            <a:r>
              <a:rPr lang="zh-CN" altLang="en-US">
                <a:solidFill>
                  <a:srgbClr val="003296"/>
                </a:solidFill>
              </a:rPr>
              <a:t>——北京研发部</a:t>
            </a:r>
            <a:endParaRPr lang="zh-CN" altLang="en-US">
              <a:solidFill>
                <a:srgbClr val="003296"/>
              </a:solidFill>
            </a:endParaRPr>
          </a:p>
        </p:txBody>
      </p:sp>
      <p:sp>
        <p:nvSpPr>
          <p:cNvPr id="4" name="Shape 39"/>
          <p:cNvSpPr txBox="1"/>
          <p:nvPr/>
        </p:nvSpPr>
        <p:spPr>
          <a:xfrm>
            <a:off x="590024" y="4653598"/>
            <a:ext cx="4100512" cy="461962"/>
          </a:xfrm>
          <a:prstGeom prst="rect">
            <a:avLst/>
          </a:prstGeom>
          <a:noFill/>
          <a:ln w="9525">
            <a:noFill/>
          </a:ln>
        </p:spPr>
        <p:txBody>
          <a:bodyPr lIns="91425" tIns="45700" rIns="91425" bIns="45700" anchor="t" anchorCtr="0"/>
          <a:lstStyle/>
          <a:p>
            <a:pPr indent="0">
              <a:buSzPct val="25000"/>
            </a:pPr>
            <a:r>
              <a:rPr lang="zh-CN" altLang="en-US" sz="2000" b="1" dirty="0">
                <a:solidFill>
                  <a:srgbClr val="004BB7"/>
                </a:solidFill>
                <a:latin typeface="微软雅黑" panose="020B0503020204020204" charset="-122"/>
                <a:ea typeface="微软雅黑" panose="020B0503020204020204" charset="-122"/>
                <a:cs typeface="微软雅黑" panose="020B0503020204020204" charset="-122"/>
                <a:sym typeface="微软雅黑" panose="020B0503020204020204" charset="-122"/>
              </a:rPr>
              <a:t>张海东</a:t>
            </a:r>
            <a:endParaRPr lang="en-US" altLang="zh-CN" sz="2000" b="1" dirty="0">
              <a:solidFill>
                <a:srgbClr val="004BB7"/>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5" name="Shape 39"/>
          <p:cNvSpPr txBox="1"/>
          <p:nvPr/>
        </p:nvSpPr>
        <p:spPr>
          <a:xfrm>
            <a:off x="590024" y="5286693"/>
            <a:ext cx="4100512" cy="461962"/>
          </a:xfrm>
          <a:prstGeom prst="rect">
            <a:avLst/>
          </a:prstGeom>
          <a:noFill/>
          <a:ln w="9525">
            <a:noFill/>
          </a:ln>
        </p:spPr>
        <p:txBody>
          <a:bodyPr lIns="91425" tIns="45700" rIns="91425" bIns="45700" anchor="t" anchorCtr="0"/>
          <a:lstStyle/>
          <a:p>
            <a:pPr indent="0">
              <a:buSzPct val="25000"/>
            </a:pPr>
            <a:r>
              <a:rPr lang="en-US" altLang="zh-CN" sz="2000" b="1">
                <a:solidFill>
                  <a:srgbClr val="003296"/>
                </a:solidFill>
                <a:latin typeface="微软雅黑" panose="020B0503020204020204" charset="-122"/>
                <a:ea typeface="微软雅黑" panose="020B0503020204020204" charset="-122"/>
                <a:cs typeface="微软雅黑" panose="020B0503020204020204" charset="-122"/>
                <a:sym typeface="微软雅黑" panose="020B0503020204020204" charset="-122"/>
              </a:rPr>
              <a:t>2022</a:t>
            </a:r>
            <a:r>
              <a:rPr lang="zh-CN" altLang="en-US" sz="2000" b="1">
                <a:solidFill>
                  <a:srgbClr val="003296"/>
                </a:solidFill>
                <a:latin typeface="微软雅黑" panose="020B0503020204020204" charset="-122"/>
                <a:ea typeface="微软雅黑" panose="020B0503020204020204" charset="-122"/>
                <a:cs typeface="微软雅黑" panose="020B0503020204020204" charset="-122"/>
                <a:sym typeface="微软雅黑" panose="020B0503020204020204" charset="-122"/>
              </a:rPr>
              <a:t>年</a:t>
            </a:r>
            <a:r>
              <a:rPr lang="en-US" altLang="zh-CN" sz="2000" b="1">
                <a:solidFill>
                  <a:srgbClr val="003296"/>
                </a:solidFill>
                <a:latin typeface="微软雅黑" panose="020B0503020204020204" charset="-122"/>
                <a:ea typeface="微软雅黑" panose="020B0503020204020204" charset="-122"/>
                <a:cs typeface="微软雅黑" panose="020B0503020204020204" charset="-122"/>
                <a:sym typeface="微软雅黑" panose="020B0503020204020204" charset="-122"/>
              </a:rPr>
              <a:t>1</a:t>
            </a:r>
            <a:r>
              <a:rPr lang="zh-CN" altLang="en-US" sz="2000" b="1">
                <a:solidFill>
                  <a:srgbClr val="003296"/>
                </a:solidFill>
                <a:latin typeface="微软雅黑" panose="020B0503020204020204" charset="-122"/>
                <a:ea typeface="微软雅黑" panose="020B0503020204020204" charset="-122"/>
                <a:cs typeface="微软雅黑" panose="020B0503020204020204" charset="-122"/>
                <a:sym typeface="微软雅黑" panose="020B0503020204020204" charset="-122"/>
              </a:rPr>
              <a:t>月</a:t>
            </a:r>
            <a:r>
              <a:rPr lang="en-US" altLang="zh-CN" sz="2000" b="1">
                <a:solidFill>
                  <a:srgbClr val="003296"/>
                </a:solidFill>
                <a:latin typeface="微软雅黑" panose="020B0503020204020204" charset="-122"/>
                <a:ea typeface="微软雅黑" panose="020B0503020204020204" charset="-122"/>
                <a:cs typeface="微软雅黑" panose="020B0503020204020204" charset="-122"/>
                <a:sym typeface="微软雅黑" panose="020B0503020204020204" charset="-122"/>
              </a:rPr>
              <a:t>5</a:t>
            </a:r>
            <a:r>
              <a:rPr lang="zh-CN" altLang="en-US" sz="2000" b="1">
                <a:solidFill>
                  <a:srgbClr val="003296"/>
                </a:solidFill>
                <a:latin typeface="微软雅黑" panose="020B0503020204020204" charset="-122"/>
                <a:ea typeface="微软雅黑" panose="020B0503020204020204" charset="-122"/>
                <a:cs typeface="微软雅黑" panose="020B0503020204020204" charset="-122"/>
                <a:sym typeface="微软雅黑" panose="020B0503020204020204" charset="-122"/>
              </a:rPr>
              <a:t>日</a:t>
            </a:r>
            <a:endParaRPr lang="zh-CN" altLang="en-US" sz="2000" b="1">
              <a:solidFill>
                <a:srgbClr val="003296"/>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en-US" altLang="zh-CN" dirty="0">
                <a:solidFill>
                  <a:srgbClr val="063693"/>
                </a:solidFill>
                <a:cs typeface="+mn-ea"/>
                <a:sym typeface="+mn-lt"/>
              </a:rPr>
              <a:t>X11</a:t>
            </a:r>
            <a:r>
              <a:rPr lang="zh-CN" altLang="en-US" dirty="0">
                <a:solidFill>
                  <a:srgbClr val="063693"/>
                </a:solidFill>
                <a:cs typeface="+mn-ea"/>
                <a:sym typeface="+mn-lt"/>
              </a:rPr>
              <a:t>的</a:t>
            </a:r>
            <a:r>
              <a:rPr lang="zh-CN" altLang="en-US" dirty="0">
                <a:solidFill>
                  <a:srgbClr val="063693"/>
                </a:solidFill>
                <a:cs typeface="+mn-ea"/>
                <a:sym typeface="+mn-lt"/>
              </a:rPr>
              <a:t>架构</a:t>
            </a:r>
            <a:endParaRPr lang="zh-CN" altLang="en-US" dirty="0">
              <a:solidFill>
                <a:srgbClr val="063693"/>
              </a:solidFill>
              <a:cs typeface="+mn-ea"/>
              <a:sym typeface="+mn-lt"/>
            </a:endParaRPr>
          </a:p>
        </p:txBody>
      </p:sp>
      <p:pic>
        <p:nvPicPr>
          <p:cNvPr id="100" name="图片 99"/>
          <p:cNvPicPr/>
          <p:nvPr>
            <p:custDataLst>
              <p:tags r:id="rId1"/>
            </p:custDataLst>
          </p:nvPr>
        </p:nvPicPr>
        <p:blipFill>
          <a:blip r:embed="rId2"/>
          <a:stretch>
            <a:fillRect/>
          </a:stretch>
        </p:blipFill>
        <p:spPr>
          <a:xfrm>
            <a:off x="673418" y="1090930"/>
            <a:ext cx="4143375" cy="4381500"/>
          </a:xfrm>
          <a:prstGeom prst="rect">
            <a:avLst/>
          </a:prstGeom>
          <a:noFill/>
          <a:ln w="9525">
            <a:noFill/>
          </a:ln>
        </p:spPr>
      </p:pic>
      <p:sp>
        <p:nvSpPr>
          <p:cNvPr id="2" name="文本框 1"/>
          <p:cNvSpPr txBox="1"/>
          <p:nvPr/>
        </p:nvSpPr>
        <p:spPr>
          <a:xfrm>
            <a:off x="5405120" y="1090930"/>
            <a:ext cx="5650865" cy="3969385"/>
          </a:xfrm>
          <a:prstGeom prst="rect">
            <a:avLst/>
          </a:prstGeom>
          <a:noFill/>
        </p:spPr>
        <p:txBody>
          <a:bodyPr wrap="square" rtlCol="0">
            <a:spAutoFit/>
          </a:bodyPr>
          <a:p>
            <a:pPr marL="228600" indent="-228600">
              <a:lnSpc>
                <a:spcPct val="150000"/>
              </a:lnSpc>
              <a:buFont typeface="+mj-ea"/>
              <a:buAutoNum type="circleNumDbPlain"/>
            </a:pPr>
            <a:r>
              <a:rPr lang="zh-CN" altLang="en-US" sz="1200"/>
              <a:t>内核从输入设备获取事件，并通过evdev输入驱动程序将其发送到X</a:t>
            </a:r>
            <a:r>
              <a:rPr lang="zh-CN" altLang="en-US" sz="1200">
                <a:sym typeface="+mn-ea"/>
              </a:rPr>
              <a:t>服务器</a:t>
            </a:r>
            <a:r>
              <a:rPr lang="zh-CN" altLang="en-US" sz="1200"/>
              <a:t>。</a:t>
            </a:r>
            <a:endParaRPr lang="zh-CN" altLang="en-US" sz="1200"/>
          </a:p>
          <a:p>
            <a:pPr marL="228600" indent="-228600">
              <a:lnSpc>
                <a:spcPct val="150000"/>
              </a:lnSpc>
              <a:buFont typeface="+mj-ea"/>
              <a:buAutoNum type="circleNumDbPlain"/>
            </a:pPr>
            <a:r>
              <a:rPr lang="zh-CN" altLang="en-US" sz="1200"/>
              <a:t> X服务器确定事件影响的窗口，并将其发送给在该窗口上为相关事件选择的客户端。</a:t>
            </a:r>
            <a:endParaRPr lang="zh-CN" altLang="en-US" sz="1200"/>
          </a:p>
          <a:p>
            <a:pPr marL="228600" indent="-228600">
              <a:lnSpc>
                <a:spcPct val="150000"/>
              </a:lnSpc>
              <a:buFont typeface="+mj-ea"/>
              <a:buAutoNum type="circleNumDbPlain"/>
            </a:pPr>
            <a:r>
              <a:rPr lang="zh-CN" altLang="en-US" sz="1200"/>
              <a:t> 客户机查看事件并决定要做什么。通常，用户界面必须根据事件进行更改-可能是单击了复选框，或者指针输入了必须高亮显示的按钮。因此，客户机将渲染请求发送回X服务器。</a:t>
            </a:r>
            <a:endParaRPr lang="zh-CN" altLang="en-US" sz="1200"/>
          </a:p>
          <a:p>
            <a:pPr marL="228600" indent="-228600">
              <a:lnSpc>
                <a:spcPct val="150000"/>
              </a:lnSpc>
              <a:buFont typeface="+mj-ea"/>
              <a:buAutoNum type="circleNumDbPlain"/>
            </a:pPr>
            <a:r>
              <a:rPr lang="zh-CN" altLang="en-US" sz="1200"/>
              <a:t> 当X服务器收到渲染请求时，它会将其发送给驱动程序，让驱动程序对硬件进行编程以进行渲染。X服务器还计算渲染的边界区域，并将其作为</a:t>
            </a:r>
            <a:r>
              <a:rPr lang="en-US" altLang="zh-CN" sz="1200"/>
              <a:t>Damage</a:t>
            </a:r>
            <a:r>
              <a:rPr lang="zh-CN" altLang="en-US" sz="1200"/>
              <a:t>事件发送给合成器。</a:t>
            </a:r>
            <a:endParaRPr lang="zh-CN" altLang="en-US" sz="1200"/>
          </a:p>
          <a:p>
            <a:pPr marL="228600" indent="-228600">
              <a:lnSpc>
                <a:spcPct val="150000"/>
              </a:lnSpc>
              <a:buFont typeface="+mj-ea"/>
              <a:buAutoNum type="circleNumDbPlain"/>
            </a:pPr>
            <a:r>
              <a:rPr lang="zh-CN" altLang="en-US" sz="1200"/>
              <a:t> </a:t>
            </a:r>
            <a:r>
              <a:rPr lang="en-US" altLang="zh-CN" sz="1200"/>
              <a:t>Damage</a:t>
            </a:r>
            <a:r>
              <a:rPr lang="zh-CN" altLang="en-US" sz="1200"/>
              <a:t>事件告诉合成器窗口中发生了更改，它必须重新组合该窗口可见的屏幕部分。合成器负责根据其场景图和X窗口的内容呈现整个屏幕内容。然而，它必须通过X服务器来呈现这个。</a:t>
            </a:r>
            <a:endParaRPr lang="zh-CN" altLang="en-US" sz="1200"/>
          </a:p>
          <a:p>
            <a:pPr marL="228600" indent="-228600">
              <a:lnSpc>
                <a:spcPct val="150000"/>
              </a:lnSpc>
              <a:buFont typeface="+mj-ea"/>
              <a:buAutoNum type="circleNumDbPlain"/>
            </a:pPr>
            <a:r>
              <a:rPr lang="zh-CN" altLang="en-US" sz="1200"/>
              <a:t> X服务器从合成器接收渲染请求，并将合成器后缓冲区复制到前缓冲区，或执行页面翻转。</a:t>
            </a:r>
            <a:endParaRPr lang="zh-CN" altLang="en-US" sz="12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en-US" altLang="zh-CN" dirty="0">
                <a:solidFill>
                  <a:srgbClr val="063693"/>
                </a:solidFill>
                <a:cs typeface="+mn-ea"/>
                <a:sym typeface="+mn-lt"/>
              </a:rPr>
              <a:t>wayland</a:t>
            </a:r>
            <a:r>
              <a:rPr lang="zh-CN" altLang="en-US" dirty="0">
                <a:solidFill>
                  <a:srgbClr val="063693"/>
                </a:solidFill>
                <a:cs typeface="+mn-ea"/>
                <a:sym typeface="+mn-lt"/>
              </a:rPr>
              <a:t>的</a:t>
            </a:r>
            <a:r>
              <a:rPr lang="zh-CN" altLang="en-US" dirty="0">
                <a:solidFill>
                  <a:srgbClr val="063693"/>
                </a:solidFill>
                <a:cs typeface="+mn-ea"/>
                <a:sym typeface="+mn-lt"/>
              </a:rPr>
              <a:t>架构</a:t>
            </a:r>
            <a:endParaRPr lang="zh-CN" altLang="en-US" dirty="0">
              <a:solidFill>
                <a:srgbClr val="063693"/>
              </a:solidFill>
              <a:cs typeface="+mn-ea"/>
              <a:sym typeface="+mn-lt"/>
            </a:endParaRPr>
          </a:p>
        </p:txBody>
      </p:sp>
      <p:pic>
        <p:nvPicPr>
          <p:cNvPr id="101" name="图片 100"/>
          <p:cNvPicPr/>
          <p:nvPr/>
        </p:nvPicPr>
        <p:blipFill>
          <a:blip r:embed="rId1"/>
          <a:stretch>
            <a:fillRect/>
          </a:stretch>
        </p:blipFill>
        <p:spPr>
          <a:xfrm>
            <a:off x="460375" y="1193800"/>
            <a:ext cx="3468370" cy="4203065"/>
          </a:xfrm>
          <a:prstGeom prst="rect">
            <a:avLst/>
          </a:prstGeom>
          <a:noFill/>
          <a:ln w="9525">
            <a:noFill/>
          </a:ln>
        </p:spPr>
      </p:pic>
      <p:sp>
        <p:nvSpPr>
          <p:cNvPr id="2" name="文本框 1"/>
          <p:cNvSpPr txBox="1"/>
          <p:nvPr/>
        </p:nvSpPr>
        <p:spPr>
          <a:xfrm>
            <a:off x="4798060" y="1779905"/>
            <a:ext cx="5156200" cy="3138170"/>
          </a:xfrm>
          <a:prstGeom prst="rect">
            <a:avLst/>
          </a:prstGeom>
          <a:noFill/>
        </p:spPr>
        <p:txBody>
          <a:bodyPr wrap="square" rtlCol="0">
            <a:spAutoFit/>
          </a:bodyPr>
          <a:p>
            <a:pPr marL="228600" indent="-228600">
              <a:lnSpc>
                <a:spcPct val="150000"/>
              </a:lnSpc>
              <a:buFont typeface="+mj-ea"/>
              <a:buAutoNum type="circleNumDbPlain"/>
            </a:pPr>
            <a:r>
              <a:rPr lang="zh-CN" altLang="en-US" sz="1200"/>
              <a:t>内核获取一个事件并将其发送给合成器。这类似于X案例，意味着所有输入驱动程序是重用</a:t>
            </a:r>
            <a:r>
              <a:rPr lang="zh-CN" altLang="en-US" sz="1200"/>
              <a:t>的。</a:t>
            </a:r>
            <a:endParaRPr lang="zh-CN" altLang="en-US" sz="1200"/>
          </a:p>
          <a:p>
            <a:pPr marL="228600" indent="-228600">
              <a:lnSpc>
                <a:spcPct val="150000"/>
              </a:lnSpc>
              <a:buFont typeface="+mj-ea"/>
              <a:buAutoNum type="circleNumDbPlain"/>
            </a:pPr>
            <a:r>
              <a:rPr lang="zh-CN" altLang="en-US" sz="1200"/>
              <a:t>合成器查看其场景图以确定哪个窗口应接收事件。合成器可以选择正确的窗口，并通过应用逆变换将屏幕坐标转换为窗口局部坐标。发送给</a:t>
            </a:r>
            <a:r>
              <a:rPr lang="zh-CN" altLang="en-US" sz="1200"/>
              <a:t>窗口</a:t>
            </a:r>
            <a:endParaRPr lang="zh-CN" altLang="en-US" sz="1200"/>
          </a:p>
          <a:p>
            <a:pPr marL="228600" indent="-228600">
              <a:lnSpc>
                <a:spcPct val="150000"/>
              </a:lnSpc>
              <a:buFont typeface="+mj-ea"/>
              <a:buAutoNum type="circleNumDbPlain"/>
            </a:pPr>
            <a:r>
              <a:rPr lang="zh-CN" altLang="en-US" sz="1200"/>
              <a:t>与X案例一样，当客户端接收到事件时，它会更新UI作为响应。但是在Wayland案例中，渲染在客户端进行，客户端只向合成器发送一个请求，以指示已更新的区域。</a:t>
            </a:r>
            <a:endParaRPr lang="zh-CN" altLang="en-US" sz="1200"/>
          </a:p>
          <a:p>
            <a:pPr marL="228600" indent="-228600">
              <a:lnSpc>
                <a:spcPct val="150000"/>
              </a:lnSpc>
              <a:buFont typeface="+mj-ea"/>
              <a:buAutoNum type="circleNumDbPlain"/>
            </a:pPr>
            <a:r>
              <a:rPr lang="zh-CN" altLang="en-US" sz="1200"/>
              <a:t>合成器从客户端收集损坏请求，然后重新组合屏幕。然后，合成器可以直接发出ioctl，用KMS安排页面翻转。</a:t>
            </a:r>
            <a:endParaRPr lang="zh-CN" altLang="en-US"/>
          </a:p>
          <a:p>
            <a:endParaRPr lang="zh-CN" alt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en-US" altLang="zh-CN" dirty="0">
                <a:solidFill>
                  <a:srgbClr val="063693"/>
                </a:solidFill>
                <a:cs typeface="+mn-ea"/>
                <a:sym typeface="+mn-lt"/>
              </a:rPr>
              <a:t>wayland</a:t>
            </a:r>
            <a:r>
              <a:rPr lang="zh-CN" altLang="en-US" dirty="0">
                <a:solidFill>
                  <a:srgbClr val="063693"/>
                </a:solidFill>
                <a:cs typeface="+mn-ea"/>
                <a:sym typeface="+mn-lt"/>
              </a:rPr>
              <a:t>的架构</a:t>
            </a:r>
            <a:endParaRPr lang="en-US" altLang="zh-CN" dirty="0">
              <a:solidFill>
                <a:srgbClr val="063693"/>
              </a:solidFill>
              <a:cs typeface="+mn-ea"/>
              <a:sym typeface="+mn-lt"/>
            </a:endParaRPr>
          </a:p>
        </p:txBody>
      </p:sp>
      <p:pic>
        <p:nvPicPr>
          <p:cNvPr id="2" name="图片 1"/>
          <p:cNvPicPr>
            <a:picLocks noChangeAspect="1"/>
          </p:cNvPicPr>
          <p:nvPr>
            <p:custDataLst>
              <p:tags r:id="rId1"/>
            </p:custDataLst>
          </p:nvPr>
        </p:nvPicPr>
        <p:blipFill>
          <a:blip r:embed="rId2"/>
          <a:stretch>
            <a:fillRect/>
          </a:stretch>
        </p:blipFill>
        <p:spPr>
          <a:xfrm>
            <a:off x="589915" y="869950"/>
            <a:ext cx="6361430" cy="4914265"/>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图片 100"/>
          <p:cNvPicPr/>
          <p:nvPr/>
        </p:nvPicPr>
        <p:blipFill>
          <a:blip r:embed="rId1"/>
          <a:stretch>
            <a:fillRect/>
          </a:stretch>
        </p:blipFill>
        <p:spPr>
          <a:xfrm>
            <a:off x="281305" y="186690"/>
            <a:ext cx="11384280" cy="6485255"/>
          </a:xfrm>
          <a:prstGeom prst="rect">
            <a:avLst/>
          </a:prstGeom>
          <a:noFill/>
          <a:ln w="9525">
            <a:noFill/>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14339"/>
          <p:cNvSpPr txBox="1"/>
          <p:nvPr/>
        </p:nvSpPr>
        <p:spPr>
          <a:xfrm>
            <a:off x="2873563" y="2656841"/>
            <a:ext cx="6927057" cy="666115"/>
          </a:xfrm>
          <a:prstGeom prst="rect">
            <a:avLst/>
          </a:prstGeom>
          <a:noFill/>
          <a:ln w="12700">
            <a:noFill/>
          </a:ln>
        </p:spPr>
        <p:txBody>
          <a:bodyPr wrap="square" lIns="25400" tIns="25400" rIns="25400" bIns="25400" anchor="ctr" anchorCtr="0">
            <a:spAutoFit/>
          </a:bodyPr>
          <a:lstStyle/>
          <a:p>
            <a:pPr algn="ctr" hangingPunct="0"/>
            <a:r>
              <a:rPr lang="en-US" altLang="zh-CN" sz="4000" b="1">
                <a:solidFill>
                  <a:srgbClr val="063693"/>
                </a:solidFill>
                <a:latin typeface="微软雅黑" panose="020B0503020204020204" charset="-122"/>
                <a:ea typeface="微软雅黑" panose="020B0503020204020204" charset="-122"/>
                <a:cs typeface="微软雅黑" panose="020B0503020204020204" charset="-122"/>
                <a:sym typeface="微软雅黑" panose="020B0503020204020204" charset="-122"/>
              </a:rPr>
              <a:t>3. </a:t>
            </a:r>
            <a:r>
              <a:rPr lang="en-US" altLang="zh-CN" sz="4000" dirty="0">
                <a:solidFill>
                  <a:srgbClr val="063693"/>
                </a:solidFill>
                <a:latin typeface="微软雅黑" panose="020B0503020204020204" charset="-122"/>
                <a:ea typeface="微软雅黑" panose="020B0503020204020204" charset="-122"/>
                <a:cs typeface="+mn-ea"/>
                <a:sym typeface="+mn-lt"/>
              </a:rPr>
              <a:t>wayland</a:t>
            </a:r>
            <a:r>
              <a:rPr lang="zh-CN" altLang="en-US" sz="4000" dirty="0">
                <a:solidFill>
                  <a:srgbClr val="063693"/>
                </a:solidFill>
                <a:latin typeface="微软雅黑" panose="020B0503020204020204" charset="-122"/>
                <a:ea typeface="微软雅黑" panose="020B0503020204020204" charset="-122"/>
                <a:cs typeface="+mn-ea"/>
                <a:sym typeface="+mn-lt"/>
              </a:rPr>
              <a:t>和</a:t>
            </a:r>
            <a:r>
              <a:rPr lang="en-US" altLang="zh-CN" sz="4000" dirty="0">
                <a:solidFill>
                  <a:srgbClr val="063693"/>
                </a:solidFill>
                <a:latin typeface="微软雅黑" panose="020B0503020204020204" charset="-122"/>
                <a:ea typeface="微软雅黑" panose="020B0503020204020204" charset="-122"/>
                <a:cs typeface="+mn-ea"/>
                <a:sym typeface="+mn-lt"/>
              </a:rPr>
              <a:t>Xwayland</a:t>
            </a:r>
            <a:endParaRPr lang="en-US" altLang="zh-CN" sz="4000" b="1" dirty="0">
              <a:solidFill>
                <a:srgbClr val="063693"/>
              </a:solidFill>
              <a:latin typeface="微软雅黑" panose="020B0503020204020204" charset="-122"/>
              <a:ea typeface="微软雅黑" panose="020B050302020402020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en-US" altLang="zh-CN" dirty="0">
                <a:solidFill>
                  <a:srgbClr val="063693"/>
                </a:solidFill>
                <a:cs typeface="+mn-ea"/>
                <a:sym typeface="+mn-lt"/>
              </a:rPr>
              <a:t>Xwayland</a:t>
            </a:r>
            <a:endParaRPr lang="zh-CN" altLang="en-US" dirty="0">
              <a:solidFill>
                <a:srgbClr val="063693"/>
              </a:solidFill>
              <a:cs typeface="+mn-ea"/>
              <a:sym typeface="+mn-lt"/>
            </a:endParaRPr>
          </a:p>
        </p:txBody>
      </p:sp>
      <p:sp>
        <p:nvSpPr>
          <p:cNvPr id="2" name="文本框 1"/>
          <p:cNvSpPr txBox="1"/>
          <p:nvPr/>
        </p:nvSpPr>
        <p:spPr>
          <a:xfrm>
            <a:off x="690880" y="896620"/>
            <a:ext cx="5751195" cy="4615815"/>
          </a:xfrm>
          <a:prstGeom prst="rect">
            <a:avLst/>
          </a:prstGeom>
          <a:noFill/>
        </p:spPr>
        <p:txBody>
          <a:bodyPr wrap="square" rtlCol="0">
            <a:spAutoFit/>
          </a:bodyPr>
          <a:p>
            <a:pPr marL="285750" indent="-285750" algn="l">
              <a:lnSpc>
                <a:spcPct val="150000"/>
              </a:lnSpc>
              <a:buFont typeface="Arial" panose="02080604020202020204" pitchFamily="34" charset="0"/>
              <a:buChar char="•"/>
            </a:pPr>
            <a:r>
              <a:rPr lang="en-US" altLang="zh-CN" sz="1400"/>
              <a:t> Xwayland </a:t>
            </a:r>
            <a:r>
              <a:rPr lang="zh-CN" altLang="en-US" sz="1400"/>
              <a:t>是在</a:t>
            </a:r>
            <a:r>
              <a:rPr lang="en-US" altLang="zh-CN" sz="1400"/>
              <a:t>wayland </a:t>
            </a:r>
            <a:r>
              <a:rPr lang="zh-CN" altLang="en-US" sz="1400"/>
              <a:t>协议</a:t>
            </a:r>
            <a:r>
              <a:rPr lang="zh-CN" altLang="en-US" sz="1400">
                <a:sym typeface="+mn-ea"/>
              </a:rPr>
              <a:t>平台</a:t>
            </a:r>
            <a:r>
              <a:rPr lang="zh-CN" altLang="en-US" sz="1400"/>
              <a:t>上，为了兼容</a:t>
            </a:r>
            <a:r>
              <a:rPr lang="en-US" altLang="zh-CN" sz="1400"/>
              <a:t>X11 </a:t>
            </a:r>
            <a:r>
              <a:rPr lang="zh-CN" altLang="en-US" sz="1400"/>
              <a:t>协议，由合成器启动的一个程序，这个程序是</a:t>
            </a:r>
            <a:r>
              <a:rPr lang="en-US" altLang="zh-CN" sz="1400"/>
              <a:t>wayland </a:t>
            </a:r>
            <a:r>
              <a:rPr lang="zh-CN" altLang="en-US" sz="1400"/>
              <a:t>合成器的客户端，同时</a:t>
            </a:r>
            <a:r>
              <a:rPr lang="en-US" altLang="zh-CN" sz="1400"/>
              <a:t>wayland </a:t>
            </a:r>
            <a:r>
              <a:rPr lang="zh-CN" altLang="en-US" sz="1400"/>
              <a:t>合成器也是</a:t>
            </a:r>
            <a:r>
              <a:rPr lang="en-US" altLang="zh-CN" sz="1400"/>
              <a:t>Xwayland </a:t>
            </a:r>
            <a:r>
              <a:rPr lang="zh-CN" altLang="en-US" sz="1400"/>
              <a:t>的</a:t>
            </a:r>
            <a:r>
              <a:rPr lang="zh-CN" altLang="en-US" sz="1400"/>
              <a:t>客户端。</a:t>
            </a:r>
            <a:endParaRPr lang="zh-CN" altLang="en-US" sz="1400"/>
          </a:p>
          <a:p>
            <a:pPr marL="285750" indent="-285750" algn="l">
              <a:lnSpc>
                <a:spcPct val="150000"/>
              </a:lnSpc>
              <a:buFont typeface="Arial" panose="02080604020202020204" pitchFamily="34" charset="0"/>
              <a:buChar char="•"/>
            </a:pPr>
            <a:r>
              <a:rPr lang="zh-CN" altLang="en-US" sz="1400"/>
              <a:t>X11应用程序连接到Xwayland，就像它连接到任何X服务器一样。Xwayland处理所有X11请求。另一方面，Xwayland是连接到Wayland合成器的Wayland客户端。</a:t>
            </a:r>
            <a:endParaRPr lang="zh-CN" altLang="en-US" sz="1400"/>
          </a:p>
          <a:p>
            <a:pPr marL="285750" indent="-285750" algn="l">
              <a:lnSpc>
                <a:spcPct val="150000"/>
              </a:lnSpc>
              <a:buFont typeface="Arial" panose="02080604020202020204" pitchFamily="34" charset="0"/>
              <a:buChar char="•"/>
            </a:pPr>
            <a:r>
              <a:rPr lang="zh-CN" altLang="en-US" sz="1400"/>
              <a:t>Xwayland是一个完整的X11服务器，就像Xorg一样，但它不是驱动显示器和打开输入设备，而是充当Wayland客户端。</a:t>
            </a:r>
            <a:endParaRPr lang="zh-CN" altLang="en-US" sz="1400"/>
          </a:p>
          <a:p>
            <a:pPr marL="285750" indent="-285750" algn="l">
              <a:lnSpc>
                <a:spcPct val="150000"/>
              </a:lnSpc>
              <a:buFont typeface="Arial" panose="02080604020202020204" pitchFamily="34" charset="0"/>
              <a:buChar char="•"/>
            </a:pPr>
            <a:r>
              <a:rPr lang="zh-CN" altLang="en-US" sz="1400"/>
              <a:t>X11窗口管理器（XWM）是Wayland合成器不可分割的一部分</a:t>
            </a:r>
            <a:endParaRPr lang="zh-CN" altLang="en-US" sz="1400"/>
          </a:p>
          <a:p>
            <a:pPr marL="285750" indent="-285750" algn="l">
              <a:lnSpc>
                <a:spcPct val="150000"/>
              </a:lnSpc>
              <a:buFont typeface="Arial" panose="02080604020202020204" pitchFamily="34" charset="0"/>
              <a:buChar char="•"/>
            </a:pPr>
            <a:r>
              <a:rPr lang="zh-CN" altLang="en-US" sz="1400"/>
              <a:t>由于Xwayland使用Wayland进行输入和输出，因此它对Xorg使用的设备驱动程序没有任何用处。xf86 video-*或xf86 input-*模块均未使用。Xwayland服务器也没有配置文件。对于可选的硬件加速渲染，Xwayland使用Glamer。</a:t>
            </a:r>
            <a:endParaRPr lang="zh-CN" altLang="en-US" sz="1400"/>
          </a:p>
          <a:p>
            <a:pPr marL="285750" indent="-285750" algn="l">
              <a:lnSpc>
                <a:spcPct val="150000"/>
              </a:lnSpc>
              <a:buFont typeface="Arial" panose="02080604020202020204" pitchFamily="34" charset="0"/>
              <a:buChar char="•"/>
            </a:pPr>
            <a:endParaRPr lang="zh-CN" altLang="en-US" sz="1400"/>
          </a:p>
        </p:txBody>
      </p:sp>
      <p:pic>
        <p:nvPicPr>
          <p:cNvPr id="100" name="图片 99"/>
          <p:cNvPicPr/>
          <p:nvPr/>
        </p:nvPicPr>
        <p:blipFill>
          <a:blip r:embed="rId1"/>
          <a:stretch>
            <a:fillRect/>
          </a:stretch>
        </p:blipFill>
        <p:spPr>
          <a:xfrm>
            <a:off x="6936105" y="1157605"/>
            <a:ext cx="3750945" cy="4011930"/>
          </a:xfrm>
          <a:prstGeom prst="rect">
            <a:avLst/>
          </a:prstGeom>
          <a:noFill/>
          <a:ln w="9525">
            <a:noFill/>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en-US" altLang="zh-CN" dirty="0">
                <a:solidFill>
                  <a:srgbClr val="063693"/>
                </a:solidFill>
                <a:cs typeface="+mn-ea"/>
                <a:sym typeface="+mn-lt"/>
              </a:rPr>
              <a:t>Xwayland </a:t>
            </a:r>
            <a:r>
              <a:rPr lang="zh-CN" altLang="en-US" dirty="0">
                <a:solidFill>
                  <a:srgbClr val="063693"/>
                </a:solidFill>
                <a:cs typeface="+mn-ea"/>
                <a:sym typeface="+mn-lt"/>
              </a:rPr>
              <a:t>和</a:t>
            </a:r>
            <a:r>
              <a:rPr lang="en-US" altLang="zh-CN" dirty="0">
                <a:solidFill>
                  <a:srgbClr val="063693"/>
                </a:solidFill>
                <a:cs typeface="+mn-ea"/>
                <a:sym typeface="+mn-lt"/>
              </a:rPr>
              <a:t> Xorg </a:t>
            </a:r>
            <a:endParaRPr lang="zh-CN" altLang="en-US" dirty="0">
              <a:solidFill>
                <a:srgbClr val="063693"/>
              </a:solidFill>
              <a:cs typeface="+mn-ea"/>
              <a:sym typeface="+mn-lt"/>
            </a:endParaRPr>
          </a:p>
        </p:txBody>
      </p:sp>
      <p:sp>
        <p:nvSpPr>
          <p:cNvPr id="12" name="文本框 11"/>
          <p:cNvSpPr txBox="1"/>
          <p:nvPr/>
        </p:nvSpPr>
        <p:spPr>
          <a:xfrm>
            <a:off x="589915" y="1146175"/>
            <a:ext cx="9084310" cy="2584450"/>
          </a:xfrm>
          <a:prstGeom prst="rect">
            <a:avLst/>
          </a:prstGeom>
          <a:noFill/>
        </p:spPr>
        <p:txBody>
          <a:bodyPr wrap="square" rtlCol="0">
            <a:spAutoFit/>
          </a:bodyPr>
          <a:p>
            <a:pPr marL="285750" indent="-285750" algn="l">
              <a:lnSpc>
                <a:spcPct val="150000"/>
              </a:lnSpc>
              <a:buFont typeface="Arial" panose="02080604020202020204" pitchFamily="34" charset="0"/>
              <a:buChar char="•"/>
            </a:pPr>
            <a:r>
              <a:rPr lang="en-US" altLang="zh-CN"/>
              <a:t> </a:t>
            </a:r>
            <a:r>
              <a:rPr lang="en-US" altLang="zh-CN" dirty="0">
                <a:solidFill>
                  <a:srgbClr val="063693"/>
                </a:solidFill>
                <a:cs typeface="+mn-ea"/>
                <a:sym typeface="+mn-lt"/>
              </a:rPr>
              <a:t>Xwayland </a:t>
            </a:r>
            <a:r>
              <a:rPr lang="zh-CN" altLang="en-US" dirty="0">
                <a:solidFill>
                  <a:srgbClr val="063693"/>
                </a:solidFill>
                <a:cs typeface="+mn-ea"/>
                <a:sym typeface="+mn-lt"/>
              </a:rPr>
              <a:t>和</a:t>
            </a:r>
            <a:r>
              <a:rPr lang="en-US" altLang="zh-CN" dirty="0">
                <a:solidFill>
                  <a:srgbClr val="063693"/>
                </a:solidFill>
                <a:cs typeface="+mn-ea"/>
                <a:sym typeface="+mn-lt"/>
              </a:rPr>
              <a:t> Xorg</a:t>
            </a:r>
            <a:r>
              <a:rPr lang="zh-CN" altLang="en-US" dirty="0">
                <a:solidFill>
                  <a:srgbClr val="063693"/>
                </a:solidFill>
                <a:cs typeface="+mn-ea"/>
                <a:sym typeface="+mn-lt"/>
              </a:rPr>
              <a:t>都是一个执行程序</a:t>
            </a:r>
            <a:endParaRPr lang="zh-CN" altLang="en-US" dirty="0">
              <a:solidFill>
                <a:srgbClr val="063693"/>
              </a:solidFill>
              <a:cs typeface="+mn-ea"/>
              <a:sym typeface="+mn-lt"/>
            </a:endParaRPr>
          </a:p>
          <a:p>
            <a:pPr marL="285750" indent="-285750" algn="l">
              <a:lnSpc>
                <a:spcPct val="150000"/>
              </a:lnSpc>
              <a:buFont typeface="Arial" panose="02080604020202020204" pitchFamily="34" charset="0"/>
              <a:buChar char="•"/>
            </a:pPr>
            <a:r>
              <a:rPr lang="en-US" altLang="zh-CN" dirty="0">
                <a:solidFill>
                  <a:srgbClr val="063693"/>
                </a:solidFill>
                <a:cs typeface="+mn-ea"/>
                <a:sym typeface="+mn-lt"/>
              </a:rPr>
              <a:t> Xorg </a:t>
            </a:r>
            <a:r>
              <a:rPr lang="zh-CN" altLang="en-US" dirty="0">
                <a:solidFill>
                  <a:srgbClr val="063693"/>
                </a:solidFill>
                <a:cs typeface="+mn-ea"/>
                <a:sym typeface="+mn-lt"/>
              </a:rPr>
              <a:t>和</a:t>
            </a:r>
            <a:r>
              <a:rPr lang="en-US" altLang="zh-CN" dirty="0">
                <a:solidFill>
                  <a:srgbClr val="063693"/>
                </a:solidFill>
                <a:cs typeface="+mn-ea"/>
                <a:sym typeface="+mn-lt"/>
              </a:rPr>
              <a:t>Xwayland </a:t>
            </a:r>
            <a:r>
              <a:rPr lang="zh-CN" altLang="en-US" dirty="0">
                <a:solidFill>
                  <a:srgbClr val="063693"/>
                </a:solidFill>
                <a:cs typeface="+mn-ea"/>
                <a:sym typeface="+mn-lt"/>
              </a:rPr>
              <a:t>的</a:t>
            </a:r>
            <a:r>
              <a:rPr lang="zh-CN" altLang="en-US" dirty="0">
                <a:solidFill>
                  <a:srgbClr val="063693"/>
                </a:solidFill>
                <a:cs typeface="+mn-ea"/>
                <a:sym typeface="+mn-lt"/>
              </a:rPr>
              <a:t>代码都是在</a:t>
            </a:r>
            <a:r>
              <a:rPr lang="en-US" altLang="zh-CN" dirty="0">
                <a:solidFill>
                  <a:srgbClr val="063693"/>
                </a:solidFill>
                <a:cs typeface="+mn-ea"/>
                <a:sym typeface="+mn-lt"/>
              </a:rPr>
              <a:t>Xorg/Xserver </a:t>
            </a:r>
            <a:r>
              <a:rPr lang="zh-CN" altLang="en-US" dirty="0">
                <a:solidFill>
                  <a:srgbClr val="063693"/>
                </a:solidFill>
                <a:cs typeface="+mn-ea"/>
                <a:sym typeface="+mn-lt"/>
              </a:rPr>
              <a:t>中</a:t>
            </a:r>
            <a:endParaRPr lang="zh-CN" altLang="en-US" dirty="0">
              <a:solidFill>
                <a:srgbClr val="063693"/>
              </a:solidFill>
              <a:cs typeface="+mn-ea"/>
              <a:sym typeface="+mn-lt"/>
            </a:endParaRPr>
          </a:p>
          <a:p>
            <a:pPr marL="285750" indent="-285750" algn="l">
              <a:lnSpc>
                <a:spcPct val="150000"/>
              </a:lnSpc>
              <a:buFont typeface="Arial" panose="02080604020202020204" pitchFamily="34" charset="0"/>
              <a:buChar char="•"/>
            </a:pPr>
            <a:r>
              <a:rPr lang="en-US" altLang="zh-CN" dirty="0">
                <a:solidFill>
                  <a:srgbClr val="063693"/>
                </a:solidFill>
                <a:cs typeface="+mn-ea"/>
                <a:sym typeface="+mn-lt"/>
              </a:rPr>
              <a:t>Xorg </a:t>
            </a:r>
            <a:r>
              <a:rPr lang="zh-CN" altLang="en-US" dirty="0">
                <a:solidFill>
                  <a:srgbClr val="063693"/>
                </a:solidFill>
                <a:cs typeface="+mn-ea"/>
                <a:sym typeface="+mn-lt"/>
              </a:rPr>
              <a:t>是</a:t>
            </a:r>
            <a:r>
              <a:rPr lang="en-US" altLang="zh-CN" dirty="0">
                <a:solidFill>
                  <a:srgbClr val="063693"/>
                </a:solidFill>
                <a:cs typeface="+mn-ea"/>
                <a:sym typeface="+mn-lt"/>
              </a:rPr>
              <a:t>root </a:t>
            </a:r>
            <a:r>
              <a:rPr lang="zh-CN" altLang="en-US" dirty="0">
                <a:solidFill>
                  <a:srgbClr val="063693"/>
                </a:solidFill>
                <a:cs typeface="+mn-ea"/>
                <a:sym typeface="+mn-lt"/>
              </a:rPr>
              <a:t>账号启动，不同的</a:t>
            </a:r>
            <a:r>
              <a:rPr lang="en-US" altLang="zh-CN" dirty="0">
                <a:solidFill>
                  <a:srgbClr val="063693"/>
                </a:solidFill>
                <a:cs typeface="+mn-ea"/>
                <a:sym typeface="+mn-lt"/>
              </a:rPr>
              <a:t>VT</a:t>
            </a:r>
            <a:r>
              <a:rPr lang="zh-CN" altLang="en-US" dirty="0">
                <a:solidFill>
                  <a:srgbClr val="063693"/>
                </a:solidFill>
                <a:cs typeface="+mn-ea"/>
                <a:sym typeface="+mn-lt"/>
              </a:rPr>
              <a:t>对应着一个新的程序，每个程序对应一个</a:t>
            </a:r>
            <a:r>
              <a:rPr lang="en-US" altLang="zh-CN" dirty="0">
                <a:solidFill>
                  <a:srgbClr val="063693"/>
                </a:solidFill>
                <a:cs typeface="+mn-ea"/>
                <a:sym typeface="+mn-lt"/>
              </a:rPr>
              <a:t>DisplayID</a:t>
            </a:r>
            <a:endParaRPr lang="en-US" altLang="zh-CN" dirty="0">
              <a:solidFill>
                <a:srgbClr val="063693"/>
              </a:solidFill>
              <a:cs typeface="+mn-ea"/>
              <a:sym typeface="+mn-lt"/>
            </a:endParaRPr>
          </a:p>
          <a:p>
            <a:pPr marL="742950" lvl="1" indent="-285750" algn="l">
              <a:lnSpc>
                <a:spcPct val="150000"/>
              </a:lnSpc>
              <a:buFont typeface="Arial" panose="02080604020202020204" pitchFamily="34" charset="0"/>
              <a:buChar char="•"/>
            </a:pPr>
            <a:r>
              <a:rPr lang="zh-CN" altLang="en-US" dirty="0">
                <a:solidFill>
                  <a:srgbClr val="063693"/>
                </a:solidFill>
                <a:cs typeface="+mn-ea"/>
                <a:sym typeface="+mn-lt"/>
              </a:rPr>
              <a:t>启动命令行</a:t>
            </a:r>
            <a:endParaRPr lang="en-US" altLang="zh-CN" dirty="0">
              <a:solidFill>
                <a:srgbClr val="063693"/>
              </a:solidFill>
              <a:cs typeface="+mn-ea"/>
              <a:sym typeface="+mn-lt"/>
            </a:endParaRPr>
          </a:p>
          <a:p>
            <a:pPr marL="285750" indent="-285750" algn="l">
              <a:lnSpc>
                <a:spcPct val="150000"/>
              </a:lnSpc>
              <a:buFont typeface="Arial" panose="02080604020202020204" pitchFamily="34" charset="0"/>
              <a:buChar char="•"/>
            </a:pPr>
            <a:r>
              <a:rPr lang="en-US" altLang="zh-CN" dirty="0">
                <a:solidFill>
                  <a:srgbClr val="063693"/>
                </a:solidFill>
                <a:cs typeface="+mn-ea"/>
                <a:sym typeface="+mn-lt"/>
              </a:rPr>
              <a:t>Xwayland </a:t>
            </a:r>
            <a:r>
              <a:rPr lang="zh-CN" altLang="en-US" dirty="0">
                <a:solidFill>
                  <a:srgbClr val="063693"/>
                </a:solidFill>
                <a:cs typeface="+mn-ea"/>
                <a:sym typeface="+mn-lt"/>
              </a:rPr>
              <a:t>是由合成器启动</a:t>
            </a:r>
            <a:endParaRPr lang="zh-CN" altLang="en-US" dirty="0">
              <a:solidFill>
                <a:srgbClr val="063693"/>
              </a:solidFill>
              <a:cs typeface="+mn-ea"/>
              <a:sym typeface="+mn-lt"/>
            </a:endParaRPr>
          </a:p>
          <a:p>
            <a:pPr marL="742950" lvl="1" indent="-285750" algn="l">
              <a:lnSpc>
                <a:spcPct val="150000"/>
              </a:lnSpc>
              <a:buFont typeface="Arial" panose="02080604020202020204" pitchFamily="34" charset="0"/>
              <a:buChar char="•"/>
            </a:pPr>
            <a:r>
              <a:rPr lang="zh-CN" altLang="en-US" dirty="0">
                <a:solidFill>
                  <a:srgbClr val="063693"/>
                </a:solidFill>
                <a:cs typeface="+mn-ea"/>
                <a:sym typeface="+mn-lt"/>
              </a:rPr>
              <a:t>启动命令行</a:t>
            </a:r>
            <a:r>
              <a:rPr lang="en-US" altLang="zh-CN" dirty="0">
                <a:solidFill>
                  <a:srgbClr val="063693"/>
                </a:solidFill>
                <a:cs typeface="+mn-ea"/>
                <a:sym typeface="+mn-lt"/>
              </a:rPr>
              <a:t> -DisplayID 57 --rootless -wm 52 -noscreen</a:t>
            </a:r>
            <a:endParaRPr lang="en-US" altLang="zh-CN"/>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en-US" altLang="zh-CN" dirty="0">
                <a:solidFill>
                  <a:srgbClr val="063693"/>
                </a:solidFill>
                <a:cs typeface="+mn-ea"/>
                <a:sym typeface="+mn-lt"/>
              </a:rPr>
              <a:t>Xwayland </a:t>
            </a:r>
            <a:r>
              <a:rPr lang="zh-CN" altLang="en-US" dirty="0">
                <a:solidFill>
                  <a:srgbClr val="063693"/>
                </a:solidFill>
                <a:cs typeface="+mn-ea"/>
                <a:sym typeface="+mn-lt"/>
              </a:rPr>
              <a:t>和</a:t>
            </a:r>
            <a:r>
              <a:rPr lang="en-US" altLang="zh-CN" dirty="0">
                <a:solidFill>
                  <a:srgbClr val="063693"/>
                </a:solidFill>
                <a:cs typeface="+mn-ea"/>
                <a:sym typeface="+mn-lt"/>
              </a:rPr>
              <a:t> </a:t>
            </a:r>
            <a:r>
              <a:rPr lang="zh-CN" altLang="en-US" dirty="0">
                <a:solidFill>
                  <a:srgbClr val="063693"/>
                </a:solidFill>
                <a:cs typeface="+mn-ea"/>
                <a:sym typeface="+mn-lt"/>
              </a:rPr>
              <a:t>合成器</a:t>
            </a:r>
            <a:r>
              <a:rPr lang="en-US" altLang="zh-CN" dirty="0">
                <a:solidFill>
                  <a:srgbClr val="063693"/>
                </a:solidFill>
                <a:cs typeface="+mn-ea"/>
                <a:sym typeface="+mn-lt"/>
              </a:rPr>
              <a:t>kwin</a:t>
            </a:r>
            <a:r>
              <a:rPr lang="zh-CN" altLang="en-US" dirty="0">
                <a:solidFill>
                  <a:srgbClr val="063693"/>
                </a:solidFill>
                <a:cs typeface="+mn-ea"/>
                <a:sym typeface="+mn-lt"/>
              </a:rPr>
              <a:t>的</a:t>
            </a:r>
            <a:r>
              <a:rPr lang="zh-CN" altLang="en-US" dirty="0">
                <a:solidFill>
                  <a:srgbClr val="063693"/>
                </a:solidFill>
                <a:cs typeface="+mn-ea"/>
                <a:sym typeface="+mn-lt"/>
              </a:rPr>
              <a:t>交互</a:t>
            </a:r>
            <a:endParaRPr lang="zh-CN" altLang="en-US" dirty="0">
              <a:solidFill>
                <a:srgbClr val="063693"/>
              </a:solidFill>
              <a:cs typeface="+mn-ea"/>
              <a:sym typeface="+mn-lt"/>
            </a:endParaRPr>
          </a:p>
        </p:txBody>
      </p:sp>
      <p:pic>
        <p:nvPicPr>
          <p:cNvPr id="3" name="图片 2"/>
          <p:cNvPicPr>
            <a:picLocks noChangeAspect="1"/>
          </p:cNvPicPr>
          <p:nvPr/>
        </p:nvPicPr>
        <p:blipFill>
          <a:blip r:embed="rId1"/>
          <a:stretch>
            <a:fillRect/>
          </a:stretch>
        </p:blipFill>
        <p:spPr>
          <a:xfrm>
            <a:off x="661670" y="780415"/>
            <a:ext cx="8836660" cy="5712460"/>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14339"/>
          <p:cNvSpPr txBox="1"/>
          <p:nvPr/>
        </p:nvSpPr>
        <p:spPr>
          <a:xfrm>
            <a:off x="2873563" y="2656841"/>
            <a:ext cx="6927057" cy="666115"/>
          </a:xfrm>
          <a:prstGeom prst="rect">
            <a:avLst/>
          </a:prstGeom>
          <a:noFill/>
          <a:ln w="12700">
            <a:noFill/>
          </a:ln>
        </p:spPr>
        <p:txBody>
          <a:bodyPr wrap="square" lIns="25400" tIns="25400" rIns="25400" bIns="25400" anchor="ctr" anchorCtr="0">
            <a:spAutoFit/>
          </a:bodyPr>
          <a:lstStyle/>
          <a:p>
            <a:pPr algn="ctr" hangingPunct="0"/>
            <a:r>
              <a:rPr lang="en-US" altLang="zh-CN" sz="4000" b="1">
                <a:solidFill>
                  <a:srgbClr val="063693"/>
                </a:solidFill>
                <a:latin typeface="微软雅黑" panose="020B0503020204020204" charset="-122"/>
                <a:ea typeface="微软雅黑" panose="020B0503020204020204" charset="-122"/>
                <a:cs typeface="微软雅黑" panose="020B0503020204020204" charset="-122"/>
                <a:sym typeface="微软雅黑" panose="020B0503020204020204" charset="-122"/>
              </a:rPr>
              <a:t>3. </a:t>
            </a:r>
            <a:r>
              <a:rPr lang="en-US" sz="4000" dirty="0">
                <a:solidFill>
                  <a:srgbClr val="063693"/>
                </a:solidFill>
                <a:latin typeface="微软雅黑" panose="020B0503020204020204" charset="-122"/>
                <a:ea typeface="微软雅黑" panose="020B0503020204020204" charset="-122"/>
                <a:cs typeface="+mn-ea"/>
                <a:sym typeface="+mn-lt"/>
              </a:rPr>
              <a:t>X11 </a:t>
            </a:r>
            <a:r>
              <a:rPr lang="zh-CN" altLang="en-US" sz="4000" dirty="0">
                <a:solidFill>
                  <a:srgbClr val="063693"/>
                </a:solidFill>
                <a:latin typeface="微软雅黑" panose="020B0503020204020204" charset="-122"/>
                <a:ea typeface="微软雅黑" panose="020B0503020204020204" charset="-122"/>
                <a:cs typeface="+mn-ea"/>
                <a:sym typeface="+mn-lt"/>
              </a:rPr>
              <a:t>和</a:t>
            </a:r>
            <a:r>
              <a:rPr lang="en-US" altLang="zh-CN" sz="4000" dirty="0">
                <a:solidFill>
                  <a:srgbClr val="063693"/>
                </a:solidFill>
                <a:latin typeface="微软雅黑" panose="020B0503020204020204" charset="-122"/>
                <a:ea typeface="微软雅黑" panose="020B0503020204020204" charset="-122"/>
                <a:cs typeface="+mn-ea"/>
                <a:sym typeface="+mn-lt"/>
              </a:rPr>
              <a:t>wayland </a:t>
            </a:r>
            <a:r>
              <a:rPr lang="zh-CN" altLang="en-US" sz="4000" dirty="0">
                <a:solidFill>
                  <a:srgbClr val="063693"/>
                </a:solidFill>
                <a:latin typeface="微软雅黑" panose="020B0503020204020204" charset="-122"/>
                <a:ea typeface="微软雅黑" panose="020B0503020204020204" charset="-122"/>
                <a:cs typeface="+mn-ea"/>
                <a:sym typeface="+mn-lt"/>
              </a:rPr>
              <a:t>的窗口</a:t>
            </a:r>
            <a:endParaRPr lang="zh-CN" altLang="en-US" sz="4000" b="1">
              <a:solidFill>
                <a:srgbClr val="063693"/>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en-US" altLang="zh-CN" dirty="0">
                <a:solidFill>
                  <a:srgbClr val="063693"/>
                </a:solidFill>
                <a:cs typeface="+mn-ea"/>
                <a:sym typeface="+mn-lt"/>
              </a:rPr>
              <a:t>X11</a:t>
            </a:r>
            <a:r>
              <a:rPr lang="zh-CN" altLang="en-US" dirty="0">
                <a:solidFill>
                  <a:srgbClr val="063693"/>
                </a:solidFill>
                <a:cs typeface="+mn-ea"/>
                <a:sym typeface="+mn-lt"/>
              </a:rPr>
              <a:t>窗口的</a:t>
            </a:r>
            <a:r>
              <a:rPr lang="zh-CN" altLang="en-US" dirty="0">
                <a:solidFill>
                  <a:srgbClr val="063693"/>
                </a:solidFill>
                <a:cs typeface="+mn-ea"/>
                <a:sym typeface="+mn-lt"/>
              </a:rPr>
              <a:t>创建</a:t>
            </a:r>
            <a:endParaRPr lang="zh-CN" altLang="en-US" dirty="0">
              <a:solidFill>
                <a:srgbClr val="063693"/>
              </a:solidFill>
              <a:cs typeface="+mn-ea"/>
              <a:sym typeface="+mn-lt"/>
            </a:endParaRPr>
          </a:p>
        </p:txBody>
      </p:sp>
      <p:sp>
        <p:nvSpPr>
          <p:cNvPr id="2" name="文本框 1"/>
          <p:cNvSpPr txBox="1"/>
          <p:nvPr/>
        </p:nvSpPr>
        <p:spPr>
          <a:xfrm>
            <a:off x="818515" y="1526540"/>
            <a:ext cx="3563620" cy="2445385"/>
          </a:xfrm>
          <a:prstGeom prst="rect">
            <a:avLst/>
          </a:prstGeom>
          <a:noFill/>
        </p:spPr>
        <p:txBody>
          <a:bodyPr wrap="square" rtlCol="0" anchor="t">
            <a:spAutoFit/>
          </a:bodyPr>
          <a:p>
            <a:pPr marL="285750" indent="-285750" algn="l">
              <a:lnSpc>
                <a:spcPct val="150000"/>
              </a:lnSpc>
              <a:buFont typeface="Arial" panose="02080604020202020204" pitchFamily="34" charset="0"/>
              <a:buChar char="•"/>
            </a:pPr>
            <a:r>
              <a:rPr lang="en-US" altLang="zh-CN">
                <a:solidFill>
                  <a:schemeClr val="bg1">
                    <a:lumMod val="50000"/>
                  </a:schemeClr>
                </a:solidFill>
                <a:cs typeface="微软雅黑" panose="020B0503020204020204" charset="-122"/>
              </a:rPr>
              <a:t>XCreateWindow</a:t>
            </a:r>
            <a:endParaRPr lang="en-US" altLang="zh-CN">
              <a:solidFill>
                <a:schemeClr val="bg1">
                  <a:lumMod val="50000"/>
                </a:schemeClr>
              </a:solidFill>
              <a:cs typeface="微软雅黑" panose="020B0503020204020204" charset="-122"/>
            </a:endParaRPr>
          </a:p>
          <a:p>
            <a:pPr marL="742950" lvl="1" indent="-285750" algn="l">
              <a:lnSpc>
                <a:spcPct val="150000"/>
              </a:lnSpc>
              <a:buFont typeface="Arial" panose="02080604020202020204" pitchFamily="34" charset="0"/>
              <a:buChar char="•"/>
            </a:pPr>
            <a:r>
              <a:rPr lang="en-US" altLang="zh-CN">
                <a:solidFill>
                  <a:schemeClr val="bg1">
                    <a:lumMod val="50000"/>
                  </a:schemeClr>
                </a:solidFill>
                <a:cs typeface="微软雅黑" panose="020B0503020204020204" charset="-122"/>
              </a:rPr>
              <a:t>Property</a:t>
            </a:r>
            <a:endParaRPr lang="en-US" altLang="zh-CN">
              <a:solidFill>
                <a:schemeClr val="bg1">
                  <a:lumMod val="50000"/>
                </a:schemeClr>
              </a:solidFill>
              <a:cs typeface="微软雅黑" panose="020B0503020204020204" charset="-122"/>
            </a:endParaRPr>
          </a:p>
          <a:p>
            <a:pPr marL="742950" lvl="1" indent="-285750" algn="l">
              <a:lnSpc>
                <a:spcPct val="150000"/>
              </a:lnSpc>
              <a:buFont typeface="Arial" panose="02080604020202020204" pitchFamily="34" charset="0"/>
              <a:buChar char="•"/>
            </a:pPr>
            <a:r>
              <a:rPr lang="en-US" altLang="zh-CN">
                <a:solidFill>
                  <a:schemeClr val="bg1">
                    <a:lumMod val="50000"/>
                  </a:schemeClr>
                </a:solidFill>
                <a:cs typeface="微软雅黑" panose="020B0503020204020204" charset="-122"/>
              </a:rPr>
              <a:t>attri</a:t>
            </a:r>
            <a:r>
              <a:rPr lang="en-US" altLang="zh-CN">
                <a:solidFill>
                  <a:schemeClr val="bg1">
                    <a:lumMod val="50000"/>
                  </a:schemeClr>
                </a:solidFill>
                <a:cs typeface="微软雅黑" panose="020B0503020204020204" charset="-122"/>
              </a:rPr>
              <a:t>bute</a:t>
            </a:r>
            <a:endParaRPr lang="en-US" altLang="zh-CN">
              <a:solidFill>
                <a:schemeClr val="bg1">
                  <a:lumMod val="50000"/>
                </a:schemeClr>
              </a:solidFill>
              <a:cs typeface="微软雅黑" panose="020B0503020204020204" charset="-122"/>
            </a:endParaRPr>
          </a:p>
          <a:p>
            <a:pPr marL="285750" indent="-285750" algn="l">
              <a:lnSpc>
                <a:spcPct val="150000"/>
              </a:lnSpc>
              <a:buFont typeface="Arial" panose="02080604020202020204" pitchFamily="34" charset="0"/>
              <a:buChar char="•"/>
            </a:pPr>
            <a:r>
              <a:rPr lang="en-US" altLang="zh-CN">
                <a:solidFill>
                  <a:schemeClr val="bg1">
                    <a:lumMod val="50000"/>
                  </a:schemeClr>
                </a:solidFill>
                <a:cs typeface="微软雅黑" panose="020B0503020204020204" charset="-122"/>
              </a:rPr>
              <a:t>map</a:t>
            </a:r>
            <a:r>
              <a:rPr lang="en-US" altLang="zh-CN">
                <a:solidFill>
                  <a:schemeClr val="bg1">
                    <a:lumMod val="50000"/>
                  </a:schemeClr>
                </a:solidFill>
                <a:cs typeface="微软雅黑" panose="020B0503020204020204" charset="-122"/>
              </a:rPr>
              <a:t>window</a:t>
            </a:r>
            <a:endParaRPr lang="en-US" altLang="zh-CN">
              <a:solidFill>
                <a:schemeClr val="bg1">
                  <a:lumMod val="50000"/>
                </a:schemeClr>
              </a:solidFill>
              <a:cs typeface="微软雅黑" panose="020B0503020204020204" charset="-122"/>
            </a:endParaRPr>
          </a:p>
          <a:p>
            <a:pPr marL="285750" indent="-285750" algn="l">
              <a:lnSpc>
                <a:spcPct val="150000"/>
              </a:lnSpc>
              <a:buFont typeface="Arial" panose="02080604020202020204" pitchFamily="34" charset="0"/>
              <a:buChar char="•"/>
            </a:pPr>
            <a:r>
              <a:rPr lang="en-US" altLang="zh-CN">
                <a:solidFill>
                  <a:schemeClr val="bg1">
                    <a:lumMod val="50000"/>
                  </a:schemeClr>
                </a:solidFill>
                <a:cs typeface="微软雅黑" panose="020B0503020204020204" charset="-122"/>
              </a:rPr>
              <a:t>Destroy</a:t>
            </a:r>
            <a:r>
              <a:rPr lang="en-US" altLang="zh-CN">
                <a:solidFill>
                  <a:schemeClr val="bg1">
                    <a:lumMod val="50000"/>
                  </a:schemeClr>
                </a:solidFill>
                <a:cs typeface="微软雅黑" panose="020B0503020204020204" charset="-122"/>
              </a:rPr>
              <a:t>Window</a:t>
            </a:r>
            <a:endParaRPr lang="zh-CN" altLang="en-US" i="1">
              <a:solidFill>
                <a:schemeClr val="bg1">
                  <a:lumMod val="50000"/>
                </a:schemeClr>
              </a:solidFill>
              <a:cs typeface="微软雅黑" panose="020B0503020204020204" charset="-122"/>
            </a:endParaRPr>
          </a:p>
          <a:p>
            <a:pPr indent="0" algn="l">
              <a:buFont typeface="Arial" panose="02080604020202020204" pitchFamily="34" charset="0"/>
              <a:buNone/>
            </a:pPr>
            <a:endParaRPr lang="zh-CN" altLang="en-US" i="1">
              <a:solidFill>
                <a:schemeClr val="bg1">
                  <a:lumMod val="50000"/>
                </a:schemeClr>
              </a:solidFill>
              <a:cs typeface="微软雅黑" panose="020B0503020204020204" charset="-122"/>
            </a:endParaRPr>
          </a:p>
        </p:txBody>
      </p:sp>
      <p:sp>
        <p:nvSpPr>
          <p:cNvPr id="5" name="文本框 4"/>
          <p:cNvSpPr txBox="1"/>
          <p:nvPr/>
        </p:nvSpPr>
        <p:spPr>
          <a:xfrm>
            <a:off x="5788025" y="919480"/>
            <a:ext cx="1591310" cy="929640"/>
          </a:xfrm>
          <a:prstGeom prst="rect">
            <a:avLst/>
          </a:prstGeom>
          <a:noFill/>
        </p:spPr>
        <p:txBody>
          <a:bodyPr wrap="none" rtlCol="0">
            <a:normAutofit/>
          </a:bodyPr>
          <a:p>
            <a:pPr algn="l"/>
            <a:endParaRPr lang="zh-CN" altLang="en-US"/>
          </a:p>
        </p:txBody>
      </p:sp>
      <p:graphicFrame>
        <p:nvGraphicFramePr>
          <p:cNvPr id="11" name="对象 10">
            <a:hlinkClick r:id="" action="ppaction://ole?verb="/>
          </p:cNvPr>
          <p:cNvGraphicFramePr>
            <a:graphicFrameLocks noChangeAspect="1"/>
          </p:cNvGraphicFramePr>
          <p:nvPr/>
        </p:nvGraphicFramePr>
        <p:xfrm>
          <a:off x="5312410" y="795020"/>
          <a:ext cx="3509645" cy="4031615"/>
        </p:xfrm>
        <a:graphic>
          <a:graphicData uri="http://schemas.openxmlformats.org/presentationml/2006/ole">
            <mc:AlternateContent xmlns:mc="http://schemas.openxmlformats.org/markup-compatibility/2006">
              <mc:Choice xmlns:v="urn:schemas-microsoft-com:vml" Requires="v">
                <p:oleObj spid="_x0000_s1025" name="" r:id="rId1" imgW="5276850" imgH="8724900" progId="Word.Document.8">
                  <p:embed/>
                </p:oleObj>
              </mc:Choice>
              <mc:Fallback>
                <p:oleObj name="" r:id="rId1" imgW="5276850" imgH="8724900" progId="Word.Document.8">
                  <p:embed/>
                  <p:pic>
                    <p:nvPicPr>
                      <p:cNvPr id="0" name="图片 1024"/>
                      <p:cNvPicPr/>
                      <p:nvPr/>
                    </p:nvPicPr>
                    <p:blipFill>
                      <a:blip r:embed="rId2"/>
                      <a:stretch>
                        <a:fillRect/>
                      </a:stretch>
                    </p:blipFill>
                    <p:spPr>
                      <a:xfrm>
                        <a:off x="5312410" y="795020"/>
                        <a:ext cx="3509645" cy="4031615"/>
                      </a:xfrm>
                      <a:prstGeom prst="rect">
                        <a:avLst/>
                      </a:prstGeom>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userDrawn="1"/>
        </p:nvSpPr>
        <p:spPr>
          <a:xfrm>
            <a:off x="6010384" y="4288790"/>
            <a:ext cx="4269105" cy="482600"/>
          </a:xfrm>
          <a:prstGeom prst="rect">
            <a:avLst/>
          </a:prstGeom>
          <a:blipFill rotWithShape="1">
            <a:blip r:embed="rId1"/>
            <a:stretch>
              <a:fillRect/>
            </a:stretch>
          </a:blipFill>
          <a:ln w="9525">
            <a:noFill/>
          </a:ln>
        </p:spPr>
        <p:txBody>
          <a:bodyPr anchor="ctr"/>
          <a:p>
            <a:pPr indent="0"/>
            <a:endParaRPr lang="zh-CN" altLang="en-US" sz="2800" b="1" dirty="0">
              <a:solidFill>
                <a:srgbClr val="0050FF"/>
              </a:solidFill>
              <a:latin typeface="微软雅黑" panose="020B0503020204020204" charset="-122"/>
              <a:ea typeface="微软雅黑" panose="020B0503020204020204" charset="-122"/>
              <a:cs typeface="微软雅黑" panose="020B0503020204020204" charset="-122"/>
            </a:endParaRPr>
          </a:p>
        </p:txBody>
      </p:sp>
      <p:sp>
        <p:nvSpPr>
          <p:cNvPr id="9" name="标题 1"/>
          <p:cNvSpPr>
            <a:spLocks noGrp="1"/>
          </p:cNvSpPr>
          <p:nvPr userDrawn="1"/>
        </p:nvSpPr>
        <p:spPr>
          <a:xfrm>
            <a:off x="4998194" y="4200525"/>
            <a:ext cx="913765" cy="570865"/>
          </a:xfrm>
          <a:prstGeom prst="rect">
            <a:avLst/>
          </a:prstGeom>
          <a:blipFill rotWithShape="1">
            <a:blip r:embed="rId1"/>
            <a:stretch>
              <a:fillRect/>
            </a:stretch>
          </a:blipFill>
          <a:ln w="9525">
            <a:noFill/>
          </a:ln>
        </p:spPr>
        <p:txBody>
          <a:bodyPr anchor="ctr"/>
          <a:p>
            <a:pPr algn="l">
              <a:lnSpc>
                <a:spcPct val="150000"/>
              </a:lnSpc>
              <a:spcBef>
                <a:spcPts val="565"/>
              </a:spcBef>
              <a:buClrTx/>
              <a:buSzTx/>
              <a:buFontTx/>
            </a:pPr>
            <a:r>
              <a:rPr lang="en-US" altLang="zh-CN" sz="2800" dirty="0">
                <a:solidFill>
                  <a:srgbClr val="063693"/>
                </a:solidFill>
                <a:latin typeface="微软雅黑" panose="020B0503020204020204" charset="-122"/>
                <a:ea typeface="微软雅黑" panose="020B0503020204020204" charset="-122"/>
                <a:cs typeface="+mn-ea"/>
              </a:rPr>
              <a:t>5</a:t>
            </a:r>
            <a:endParaRPr lang="en-US" altLang="zh-CN" sz="2800" dirty="0">
              <a:solidFill>
                <a:srgbClr val="063693"/>
              </a:solidFill>
              <a:latin typeface="微软雅黑" panose="020B0503020204020204" charset="-122"/>
              <a:ea typeface="微软雅黑" panose="020B0503020204020204" charset="-122"/>
              <a:cs typeface="+mn-ea"/>
            </a:endParaRPr>
          </a:p>
        </p:txBody>
      </p:sp>
      <p:sp>
        <p:nvSpPr>
          <p:cNvPr id="7" name="标题 1"/>
          <p:cNvSpPr>
            <a:spLocks noGrp="1"/>
          </p:cNvSpPr>
          <p:nvPr userDrawn="1"/>
        </p:nvSpPr>
        <p:spPr>
          <a:xfrm>
            <a:off x="5982444" y="2799715"/>
            <a:ext cx="4269105" cy="482600"/>
          </a:xfrm>
          <a:prstGeom prst="rect">
            <a:avLst/>
          </a:prstGeom>
          <a:blipFill rotWithShape="1">
            <a:blip r:embed="rId1"/>
            <a:stretch>
              <a:fillRect/>
            </a:stretch>
          </a:blipFill>
          <a:ln w="9525">
            <a:noFill/>
          </a:ln>
        </p:spPr>
        <p:txBody>
          <a:bodyPr anchor="ctr"/>
          <a:lstStyle/>
          <a:p>
            <a:pPr indent="0"/>
            <a:endParaRPr lang="zh-CN" altLang="en-US" sz="2800" b="1" dirty="0">
              <a:solidFill>
                <a:srgbClr val="0050FF"/>
              </a:solidFill>
              <a:latin typeface="微软雅黑" panose="020B0503020204020204" charset="-122"/>
              <a:ea typeface="微软雅黑" panose="020B0503020204020204" charset="-122"/>
              <a:cs typeface="微软雅黑" panose="020B0503020204020204" charset="-122"/>
            </a:endParaRPr>
          </a:p>
        </p:txBody>
      </p:sp>
      <p:sp>
        <p:nvSpPr>
          <p:cNvPr id="6" name="标题 1"/>
          <p:cNvSpPr>
            <a:spLocks noGrp="1"/>
          </p:cNvSpPr>
          <p:nvPr userDrawn="1"/>
        </p:nvSpPr>
        <p:spPr>
          <a:xfrm>
            <a:off x="5982444" y="2121535"/>
            <a:ext cx="4269105" cy="482600"/>
          </a:xfrm>
          <a:prstGeom prst="rect">
            <a:avLst/>
          </a:prstGeom>
          <a:blipFill rotWithShape="1">
            <a:blip r:embed="rId1"/>
            <a:stretch>
              <a:fillRect/>
            </a:stretch>
          </a:blipFill>
          <a:ln w="9525">
            <a:noFill/>
          </a:ln>
        </p:spPr>
        <p:txBody>
          <a:bodyPr anchor="ctr"/>
          <a:lstStyle/>
          <a:p>
            <a:pPr indent="0"/>
            <a:endParaRPr lang="zh-CN" altLang="en-US" sz="2800" b="1" dirty="0">
              <a:solidFill>
                <a:srgbClr val="0050FF"/>
              </a:solidFill>
              <a:latin typeface="微软雅黑" panose="020B0503020204020204" charset="-122"/>
              <a:ea typeface="微软雅黑" panose="020B0503020204020204" charset="-122"/>
              <a:cs typeface="微软雅黑" panose="020B0503020204020204" charset="-122"/>
            </a:endParaRPr>
          </a:p>
        </p:txBody>
      </p:sp>
      <p:sp>
        <p:nvSpPr>
          <p:cNvPr id="32773" name="标题 1"/>
          <p:cNvSpPr>
            <a:spLocks noGrp="1"/>
          </p:cNvSpPr>
          <p:nvPr userDrawn="1"/>
        </p:nvSpPr>
        <p:spPr>
          <a:xfrm>
            <a:off x="5982444" y="1416050"/>
            <a:ext cx="4269105" cy="482600"/>
          </a:xfrm>
          <a:prstGeom prst="rect">
            <a:avLst/>
          </a:prstGeom>
          <a:blipFill rotWithShape="1">
            <a:blip r:embed="rId1"/>
            <a:stretch>
              <a:fillRect/>
            </a:stretch>
          </a:blipFill>
          <a:ln w="9525">
            <a:noFill/>
          </a:ln>
        </p:spPr>
        <p:txBody>
          <a:bodyPr anchor="ctr"/>
          <a:lstStyle/>
          <a:p>
            <a:pPr indent="0"/>
            <a:endParaRPr lang="zh-CN" altLang="en-US" sz="2800" b="1" dirty="0">
              <a:solidFill>
                <a:srgbClr val="0050FF"/>
              </a:solidFill>
              <a:latin typeface="微软雅黑" panose="020B0503020204020204" charset="-122"/>
              <a:ea typeface="微软雅黑" panose="020B0503020204020204" charset="-122"/>
              <a:cs typeface="微软雅黑" panose="020B0503020204020204" charset="-122"/>
            </a:endParaRPr>
          </a:p>
        </p:txBody>
      </p:sp>
      <p:sp>
        <p:nvSpPr>
          <p:cNvPr id="4" name="标题 1"/>
          <p:cNvSpPr>
            <a:spLocks noGrp="1"/>
          </p:cNvSpPr>
          <p:nvPr userDrawn="1"/>
        </p:nvSpPr>
        <p:spPr>
          <a:xfrm>
            <a:off x="4995654" y="2678430"/>
            <a:ext cx="913765" cy="570865"/>
          </a:xfrm>
          <a:prstGeom prst="rect">
            <a:avLst/>
          </a:prstGeom>
          <a:blipFill rotWithShape="1">
            <a:blip r:embed="rId1"/>
            <a:stretch>
              <a:fillRect/>
            </a:stretch>
          </a:blipFill>
          <a:ln w="9525">
            <a:noFill/>
          </a:ln>
        </p:spPr>
        <p:txBody>
          <a:bodyPr anchor="ctr"/>
          <a:lstStyle/>
          <a:p>
            <a:pPr algn="l">
              <a:lnSpc>
                <a:spcPct val="150000"/>
              </a:lnSpc>
              <a:spcBef>
                <a:spcPts val="565"/>
              </a:spcBef>
              <a:buClrTx/>
              <a:buSzTx/>
              <a:buFontTx/>
            </a:pPr>
            <a:r>
              <a:rPr lang="zh-CN" altLang="en-US" sz="2800" dirty="0">
                <a:solidFill>
                  <a:srgbClr val="063693"/>
                </a:solidFill>
                <a:latin typeface="微软雅黑" panose="020B0503020204020204" charset="-122"/>
                <a:ea typeface="微软雅黑" panose="020B0503020204020204" charset="-122"/>
                <a:cs typeface="+mn-ea"/>
              </a:rPr>
              <a:t>3</a:t>
            </a:r>
            <a:endParaRPr lang="zh-CN" altLang="en-US" sz="2800" dirty="0">
              <a:solidFill>
                <a:srgbClr val="063693"/>
              </a:solidFill>
              <a:latin typeface="微软雅黑" panose="020B0503020204020204" charset="-122"/>
              <a:ea typeface="微软雅黑" panose="020B0503020204020204" charset="-122"/>
              <a:cs typeface="+mn-ea"/>
            </a:endParaRPr>
          </a:p>
        </p:txBody>
      </p:sp>
      <p:sp>
        <p:nvSpPr>
          <p:cNvPr id="3" name="标题 1"/>
          <p:cNvSpPr>
            <a:spLocks noGrp="1"/>
          </p:cNvSpPr>
          <p:nvPr userDrawn="1"/>
        </p:nvSpPr>
        <p:spPr>
          <a:xfrm>
            <a:off x="4998194" y="2007235"/>
            <a:ext cx="911225" cy="596900"/>
          </a:xfrm>
          <a:prstGeom prst="rect">
            <a:avLst/>
          </a:prstGeom>
          <a:blipFill rotWithShape="1">
            <a:blip r:embed="rId1"/>
            <a:stretch>
              <a:fillRect/>
            </a:stretch>
          </a:blipFill>
          <a:ln w="9525">
            <a:noFill/>
          </a:ln>
        </p:spPr>
        <p:txBody>
          <a:bodyPr anchor="ctr"/>
          <a:lstStyle/>
          <a:p>
            <a:pPr algn="l">
              <a:lnSpc>
                <a:spcPct val="150000"/>
              </a:lnSpc>
              <a:spcBef>
                <a:spcPts val="565"/>
              </a:spcBef>
              <a:buClrTx/>
              <a:buSzTx/>
              <a:buFontTx/>
            </a:pPr>
            <a:r>
              <a:rPr lang="zh-CN" altLang="en-US" sz="2800" dirty="0">
                <a:solidFill>
                  <a:srgbClr val="063693"/>
                </a:solidFill>
                <a:latin typeface="微软雅黑" panose="020B0503020204020204" charset="-122"/>
                <a:ea typeface="微软雅黑" panose="020B0503020204020204" charset="-122"/>
                <a:cs typeface="+mn-ea"/>
              </a:rPr>
              <a:t>2</a:t>
            </a:r>
            <a:endParaRPr lang="zh-CN" altLang="en-US" sz="2800" dirty="0">
              <a:solidFill>
                <a:srgbClr val="063693"/>
              </a:solidFill>
              <a:latin typeface="微软雅黑" panose="020B0503020204020204" charset="-122"/>
              <a:ea typeface="微软雅黑" panose="020B0503020204020204" charset="-122"/>
              <a:cs typeface="+mn-ea"/>
            </a:endParaRPr>
          </a:p>
        </p:txBody>
      </p:sp>
      <p:sp>
        <p:nvSpPr>
          <p:cNvPr id="10" name="标题 1"/>
          <p:cNvSpPr>
            <a:spLocks noGrp="1"/>
          </p:cNvSpPr>
          <p:nvPr userDrawn="1"/>
        </p:nvSpPr>
        <p:spPr>
          <a:xfrm>
            <a:off x="4998194" y="1326515"/>
            <a:ext cx="911225" cy="572135"/>
          </a:xfrm>
          <a:prstGeom prst="rect">
            <a:avLst/>
          </a:prstGeom>
          <a:blipFill rotWithShape="1">
            <a:blip r:embed="rId1"/>
            <a:stretch>
              <a:fillRect/>
            </a:stretch>
          </a:blipFill>
          <a:ln w="9525">
            <a:noFill/>
          </a:ln>
        </p:spPr>
        <p:txBody>
          <a:bodyPr anchor="ctr"/>
          <a:lstStyle/>
          <a:p>
            <a:pPr algn="l">
              <a:lnSpc>
                <a:spcPct val="150000"/>
              </a:lnSpc>
              <a:spcBef>
                <a:spcPts val="565"/>
              </a:spcBef>
              <a:buClrTx/>
              <a:buSzTx/>
              <a:buFontTx/>
            </a:pPr>
            <a:r>
              <a:rPr lang="zh-CN" altLang="en-US" sz="2800" dirty="0">
                <a:solidFill>
                  <a:srgbClr val="063693"/>
                </a:solidFill>
                <a:latin typeface="微软雅黑" panose="020B0503020204020204" charset="-122"/>
                <a:ea typeface="微软雅黑" panose="020B0503020204020204" charset="-122"/>
                <a:cs typeface="+mn-ea"/>
              </a:rPr>
              <a:t>1</a:t>
            </a:r>
            <a:endParaRPr lang="zh-CN" altLang="en-US" sz="2800" dirty="0">
              <a:solidFill>
                <a:srgbClr val="063693"/>
              </a:solidFill>
              <a:latin typeface="微软雅黑" panose="020B0503020204020204" charset="-122"/>
              <a:ea typeface="微软雅黑" panose="020B0503020204020204" charset="-122"/>
              <a:cs typeface="+mn-ea"/>
            </a:endParaRPr>
          </a:p>
        </p:txBody>
      </p:sp>
      <p:sp>
        <p:nvSpPr>
          <p:cNvPr id="18" name="MH_Others_1"/>
          <p:cNvSpPr txBox="1"/>
          <p:nvPr>
            <p:custDataLst>
              <p:tags r:id="rId2"/>
            </p:custDataLst>
          </p:nvPr>
        </p:nvSpPr>
        <p:spPr>
          <a:xfrm>
            <a:off x="980394" y="2182297"/>
            <a:ext cx="2188731" cy="923290"/>
          </a:xfrm>
          <a:prstGeom prst="rect">
            <a:avLst/>
          </a:prstGeom>
          <a:noFill/>
        </p:spPr>
        <p:txBody>
          <a:bodyPr vert="horz" wrap="square" lIns="0" tIns="0" rIns="0" bIns="0" rtlCol="0" anchor="ctr" anchorCtr="0">
            <a:spAutoFit/>
          </a:bodyPr>
          <a:lstStyle/>
          <a:p>
            <a:pPr algn="dist"/>
            <a:r>
              <a:rPr lang="zh-CN" altLang="en-US" sz="6000" b="1" dirty="0">
                <a:solidFill>
                  <a:srgbClr val="063693"/>
                </a:solidFill>
                <a:latin typeface="微软雅黑" panose="020B0503020204020204" charset="-122"/>
                <a:ea typeface="微软雅黑" panose="020B0503020204020204" charset="-122"/>
                <a:cs typeface="+mn-ea"/>
                <a:sym typeface="+mn-lt"/>
              </a:rPr>
              <a:t>目录</a:t>
            </a:r>
            <a:endParaRPr lang="zh-CN" altLang="en-US" sz="6000" b="1" dirty="0">
              <a:solidFill>
                <a:srgbClr val="063693"/>
              </a:solidFill>
              <a:latin typeface="微软雅黑" panose="020B0503020204020204" charset="-122"/>
              <a:ea typeface="微软雅黑" panose="020B0503020204020204" charset="-122"/>
              <a:cs typeface="+mn-ea"/>
              <a:sym typeface="+mn-lt"/>
            </a:endParaRPr>
          </a:p>
        </p:txBody>
      </p:sp>
      <p:sp>
        <p:nvSpPr>
          <p:cNvPr id="14" name="标题 1"/>
          <p:cNvSpPr>
            <a:spLocks noGrp="1"/>
          </p:cNvSpPr>
          <p:nvPr userDrawn="1"/>
        </p:nvSpPr>
        <p:spPr>
          <a:xfrm>
            <a:off x="6082774" y="3449955"/>
            <a:ext cx="4269105" cy="482600"/>
          </a:xfrm>
          <a:prstGeom prst="rect">
            <a:avLst/>
          </a:prstGeom>
          <a:blipFill rotWithShape="1">
            <a:blip r:embed="rId1"/>
            <a:stretch>
              <a:fillRect/>
            </a:stretch>
          </a:blipFill>
          <a:ln w="9525">
            <a:noFill/>
          </a:ln>
        </p:spPr>
        <p:txBody>
          <a:bodyPr anchor="ctr"/>
          <a:p>
            <a:pPr indent="0"/>
            <a:endParaRPr lang="zh-CN" altLang="en-US" sz="2800" b="1" dirty="0">
              <a:solidFill>
                <a:srgbClr val="0050FF"/>
              </a:solidFill>
              <a:latin typeface="微软雅黑" panose="020B0503020204020204" charset="-122"/>
              <a:ea typeface="微软雅黑" panose="020B0503020204020204" charset="-122"/>
              <a:cs typeface="微软雅黑" panose="020B0503020204020204" charset="-122"/>
            </a:endParaRPr>
          </a:p>
        </p:txBody>
      </p:sp>
      <p:sp>
        <p:nvSpPr>
          <p:cNvPr id="19" name="MH_Others_2"/>
          <p:cNvSpPr txBox="1"/>
          <p:nvPr>
            <p:custDataLst>
              <p:tags r:id="rId3"/>
            </p:custDataLst>
          </p:nvPr>
        </p:nvSpPr>
        <p:spPr>
          <a:xfrm>
            <a:off x="795655" y="3334385"/>
            <a:ext cx="2557780" cy="430530"/>
          </a:xfrm>
          <a:prstGeom prst="rect">
            <a:avLst/>
          </a:prstGeom>
          <a:noFill/>
        </p:spPr>
        <p:txBody>
          <a:bodyPr wrap="square" lIns="0" tIns="0" rIns="0" bIns="0">
            <a:spAutoFit/>
          </a:bodyPr>
          <a:lstStyle/>
          <a:p>
            <a:pPr algn="dist">
              <a:defRPr/>
            </a:pPr>
            <a:r>
              <a:rPr lang="en-US" altLang="zh-CN" sz="2800" b="1" dirty="0">
                <a:solidFill>
                  <a:srgbClr val="063693"/>
                </a:solidFill>
                <a:latin typeface="微软雅黑" panose="020B0503020204020204" charset="-122"/>
                <a:ea typeface="微软雅黑" panose="020B0503020204020204" charset="-122"/>
                <a:cs typeface="+mn-ea"/>
                <a:sym typeface="+mn-lt"/>
              </a:rPr>
              <a:t>CONTENTS</a:t>
            </a:r>
            <a:endParaRPr lang="en-US" altLang="zh-CN" sz="2800" b="1" dirty="0">
              <a:solidFill>
                <a:srgbClr val="063693"/>
              </a:solidFill>
              <a:latin typeface="微软雅黑" panose="020B0503020204020204" charset="-122"/>
              <a:ea typeface="微软雅黑" panose="020B0503020204020204" charset="-122"/>
              <a:cs typeface="+mn-ea"/>
              <a:sym typeface="+mn-lt"/>
            </a:endParaRPr>
          </a:p>
        </p:txBody>
      </p:sp>
      <p:sp>
        <p:nvSpPr>
          <p:cNvPr id="13" name="标题 1"/>
          <p:cNvSpPr>
            <a:spLocks noGrp="1"/>
          </p:cNvSpPr>
          <p:nvPr userDrawn="1"/>
        </p:nvSpPr>
        <p:spPr>
          <a:xfrm>
            <a:off x="4995654" y="3361690"/>
            <a:ext cx="913765" cy="570865"/>
          </a:xfrm>
          <a:prstGeom prst="rect">
            <a:avLst/>
          </a:prstGeom>
          <a:blipFill rotWithShape="1">
            <a:blip r:embed="rId1"/>
            <a:stretch>
              <a:fillRect/>
            </a:stretch>
          </a:blipFill>
          <a:ln w="9525">
            <a:noFill/>
          </a:ln>
        </p:spPr>
        <p:txBody>
          <a:bodyPr anchor="ctr"/>
          <a:p>
            <a:pPr algn="l">
              <a:lnSpc>
                <a:spcPct val="150000"/>
              </a:lnSpc>
              <a:spcBef>
                <a:spcPts val="565"/>
              </a:spcBef>
              <a:buClrTx/>
              <a:buSzTx/>
              <a:buFontTx/>
            </a:pPr>
            <a:r>
              <a:rPr lang="en-US" altLang="zh-CN" sz="2800" dirty="0">
                <a:solidFill>
                  <a:srgbClr val="063693"/>
                </a:solidFill>
                <a:latin typeface="微软雅黑" panose="020B0503020204020204" charset="-122"/>
                <a:ea typeface="微软雅黑" panose="020B0503020204020204" charset="-122"/>
                <a:cs typeface="+mn-ea"/>
              </a:rPr>
              <a:t>4</a:t>
            </a:r>
            <a:endParaRPr lang="en-US" altLang="zh-CN" sz="2800" dirty="0">
              <a:solidFill>
                <a:srgbClr val="063693"/>
              </a:solidFill>
              <a:latin typeface="微软雅黑" panose="020B0503020204020204" charset="-122"/>
              <a:ea typeface="微软雅黑" panose="020B0503020204020204" charset="-122"/>
              <a:cs typeface="+mn-ea"/>
            </a:endParaRPr>
          </a:p>
        </p:txBody>
      </p:sp>
      <p:sp>
        <p:nvSpPr>
          <p:cNvPr id="28" name="矩形 39"/>
          <p:cNvSpPr>
            <a:spLocks noChangeArrowheads="1"/>
          </p:cNvSpPr>
          <p:nvPr/>
        </p:nvSpPr>
        <p:spPr bwMode="auto">
          <a:xfrm>
            <a:off x="5892800" y="1242695"/>
            <a:ext cx="4797425" cy="358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itchFamily="2" charset="-122"/>
              </a:defRPr>
            </a:lvl1pPr>
            <a:lvl2pPr marL="742950" indent="-285750">
              <a:defRPr>
                <a:solidFill>
                  <a:schemeClr val="tx1"/>
                </a:solidFill>
                <a:latin typeface="Calibri" panose="020F0502020204030204" charset="0"/>
                <a:ea typeface="宋体" pitchFamily="2" charset="-122"/>
              </a:defRPr>
            </a:lvl2pPr>
            <a:lvl3pPr marL="1143000" indent="-228600">
              <a:defRPr>
                <a:solidFill>
                  <a:schemeClr val="tx1"/>
                </a:solidFill>
                <a:latin typeface="Calibri" panose="020F0502020204030204" charset="0"/>
                <a:ea typeface="宋体" pitchFamily="2" charset="-122"/>
              </a:defRPr>
            </a:lvl3pPr>
            <a:lvl4pPr marL="1600200" indent="-228600">
              <a:defRPr>
                <a:solidFill>
                  <a:schemeClr val="tx1"/>
                </a:solidFill>
                <a:latin typeface="Calibri" panose="020F0502020204030204" charset="0"/>
                <a:ea typeface="宋体" pitchFamily="2" charset="-122"/>
              </a:defRPr>
            </a:lvl4pPr>
            <a:lvl5pPr marL="2057400" indent="-228600">
              <a:defRPr>
                <a:solidFill>
                  <a:schemeClr val="tx1"/>
                </a:solidFill>
                <a:latin typeface="Calibri" panose="020F050202020403020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itchFamily="2" charset="-122"/>
              </a:defRPr>
            </a:lvl9pPr>
          </a:lstStyle>
          <a:p>
            <a:pPr>
              <a:lnSpc>
                <a:spcPct val="150000"/>
              </a:lnSpc>
              <a:spcBef>
                <a:spcPts val="565"/>
              </a:spcBef>
            </a:pPr>
            <a:r>
              <a:rPr lang="en-US" sz="2800" dirty="0">
                <a:solidFill>
                  <a:srgbClr val="063693"/>
                </a:solidFill>
                <a:latin typeface="微软雅黑" panose="020B0503020204020204" charset="-122"/>
                <a:ea typeface="微软雅黑" panose="020B0503020204020204" charset="-122"/>
                <a:cs typeface="+mn-ea"/>
                <a:sym typeface="+mn-lt"/>
              </a:rPr>
              <a:t>X11</a:t>
            </a:r>
            <a:r>
              <a:rPr lang="zh-CN" altLang="en-US" sz="2800" dirty="0">
                <a:solidFill>
                  <a:srgbClr val="063693"/>
                </a:solidFill>
                <a:latin typeface="微软雅黑" panose="020B0503020204020204" charset="-122"/>
                <a:ea typeface="微软雅黑" panose="020B0503020204020204" charset="-122"/>
                <a:cs typeface="+mn-ea"/>
                <a:sym typeface="+mn-lt"/>
              </a:rPr>
              <a:t>和</a:t>
            </a:r>
            <a:r>
              <a:rPr lang="en-US" altLang="zh-CN" sz="2800" dirty="0">
                <a:solidFill>
                  <a:srgbClr val="063693"/>
                </a:solidFill>
                <a:latin typeface="微软雅黑" panose="020B0503020204020204" charset="-122"/>
                <a:ea typeface="微软雅黑" panose="020B0503020204020204" charset="-122"/>
                <a:cs typeface="+mn-ea"/>
                <a:sym typeface="+mn-lt"/>
              </a:rPr>
              <a:t>wayland </a:t>
            </a:r>
            <a:r>
              <a:rPr lang="zh-CN" altLang="en-US" sz="2800" dirty="0">
                <a:solidFill>
                  <a:srgbClr val="063693"/>
                </a:solidFill>
                <a:latin typeface="微软雅黑" panose="020B0503020204020204" charset="-122"/>
                <a:ea typeface="微软雅黑" panose="020B0503020204020204" charset="-122"/>
                <a:cs typeface="+mn-ea"/>
                <a:sym typeface="+mn-lt"/>
              </a:rPr>
              <a:t>协议</a:t>
            </a:r>
            <a:endParaRPr lang="zh-CN" altLang="en-US" sz="2800" dirty="0">
              <a:solidFill>
                <a:srgbClr val="063693"/>
              </a:solidFill>
              <a:latin typeface="微软雅黑" panose="020B0503020204020204" charset="-122"/>
              <a:ea typeface="微软雅黑" panose="020B0503020204020204" charset="-122"/>
              <a:cs typeface="+mn-ea"/>
              <a:sym typeface="+mn-lt"/>
            </a:endParaRPr>
          </a:p>
          <a:p>
            <a:pPr>
              <a:lnSpc>
                <a:spcPct val="150000"/>
              </a:lnSpc>
              <a:spcBef>
                <a:spcPts val="565"/>
              </a:spcBef>
            </a:pPr>
            <a:r>
              <a:rPr lang="en-US" sz="2800" dirty="0">
                <a:solidFill>
                  <a:srgbClr val="063693"/>
                </a:solidFill>
                <a:latin typeface="微软雅黑" panose="020B0503020204020204" charset="-122"/>
                <a:ea typeface="微软雅黑" panose="020B0503020204020204" charset="-122"/>
                <a:cs typeface="+mn-ea"/>
                <a:sym typeface="+mn-lt"/>
              </a:rPr>
              <a:t>X11 </a:t>
            </a:r>
            <a:r>
              <a:rPr lang="zh-CN" altLang="en-US" sz="2800" dirty="0">
                <a:solidFill>
                  <a:srgbClr val="063693"/>
                </a:solidFill>
                <a:latin typeface="微软雅黑" panose="020B0503020204020204" charset="-122"/>
                <a:ea typeface="微软雅黑" panose="020B0503020204020204" charset="-122"/>
                <a:cs typeface="+mn-ea"/>
                <a:sym typeface="+mn-lt"/>
              </a:rPr>
              <a:t>和</a:t>
            </a:r>
            <a:r>
              <a:rPr lang="en-US" altLang="zh-CN" sz="2800" dirty="0">
                <a:solidFill>
                  <a:srgbClr val="063693"/>
                </a:solidFill>
                <a:latin typeface="微软雅黑" panose="020B0503020204020204" charset="-122"/>
                <a:ea typeface="微软雅黑" panose="020B0503020204020204" charset="-122"/>
                <a:cs typeface="+mn-ea"/>
                <a:sym typeface="+mn-lt"/>
              </a:rPr>
              <a:t>wayland</a:t>
            </a:r>
            <a:r>
              <a:rPr lang="zh-CN" altLang="en-US" sz="2800" dirty="0">
                <a:solidFill>
                  <a:srgbClr val="063693"/>
                </a:solidFill>
                <a:latin typeface="微软雅黑" panose="020B0503020204020204" charset="-122"/>
                <a:ea typeface="微软雅黑" panose="020B0503020204020204" charset="-122"/>
                <a:cs typeface="+mn-ea"/>
                <a:sym typeface="+mn-lt"/>
              </a:rPr>
              <a:t>的架构</a:t>
            </a:r>
            <a:endParaRPr lang="zh-CN" altLang="en-US" sz="2800" dirty="0">
              <a:solidFill>
                <a:srgbClr val="063693"/>
              </a:solidFill>
              <a:latin typeface="微软雅黑" panose="020B0503020204020204" charset="-122"/>
              <a:ea typeface="微软雅黑" panose="020B0503020204020204" charset="-122"/>
              <a:cs typeface="+mn-ea"/>
              <a:sym typeface="+mn-lt"/>
            </a:endParaRPr>
          </a:p>
          <a:p>
            <a:pPr>
              <a:lnSpc>
                <a:spcPct val="150000"/>
              </a:lnSpc>
              <a:spcBef>
                <a:spcPts val="565"/>
              </a:spcBef>
            </a:pPr>
            <a:r>
              <a:rPr lang="en-US" sz="2800" dirty="0">
                <a:solidFill>
                  <a:srgbClr val="063693"/>
                </a:solidFill>
                <a:latin typeface="微软雅黑" panose="020B0503020204020204" charset="-122"/>
                <a:ea typeface="微软雅黑" panose="020B0503020204020204" charset="-122"/>
                <a:cs typeface="+mn-ea"/>
                <a:sym typeface="+mn-lt"/>
              </a:rPr>
              <a:t>wayland </a:t>
            </a:r>
            <a:r>
              <a:rPr lang="zh-CN" altLang="en-US" sz="2800" dirty="0">
                <a:solidFill>
                  <a:srgbClr val="063693"/>
                </a:solidFill>
                <a:latin typeface="微软雅黑" panose="020B0503020204020204" charset="-122"/>
                <a:ea typeface="微软雅黑" panose="020B0503020204020204" charset="-122"/>
                <a:cs typeface="+mn-ea"/>
                <a:sym typeface="+mn-lt"/>
              </a:rPr>
              <a:t>和</a:t>
            </a:r>
            <a:r>
              <a:rPr lang="en-US" altLang="zh-CN" sz="2800" dirty="0">
                <a:solidFill>
                  <a:srgbClr val="063693"/>
                </a:solidFill>
                <a:latin typeface="微软雅黑" panose="020B0503020204020204" charset="-122"/>
                <a:ea typeface="微软雅黑" panose="020B0503020204020204" charset="-122"/>
                <a:cs typeface="+mn-ea"/>
                <a:sym typeface="+mn-lt"/>
              </a:rPr>
              <a:t>Xwayland</a:t>
            </a:r>
            <a:endParaRPr lang="en-US" altLang="zh-CN" sz="2800" dirty="0">
              <a:solidFill>
                <a:srgbClr val="063693"/>
              </a:solidFill>
              <a:latin typeface="微软雅黑" panose="020B0503020204020204" charset="-122"/>
              <a:ea typeface="微软雅黑" panose="020B0503020204020204" charset="-122"/>
              <a:cs typeface="+mn-ea"/>
              <a:sym typeface="+mn-lt"/>
            </a:endParaRPr>
          </a:p>
          <a:p>
            <a:pPr>
              <a:lnSpc>
                <a:spcPct val="150000"/>
              </a:lnSpc>
              <a:spcBef>
                <a:spcPts val="565"/>
              </a:spcBef>
            </a:pPr>
            <a:r>
              <a:rPr lang="en-US" altLang="zh-CN" sz="2800" dirty="0">
                <a:solidFill>
                  <a:srgbClr val="063693"/>
                </a:solidFill>
                <a:latin typeface="微软雅黑" panose="020B0503020204020204" charset="-122"/>
                <a:ea typeface="微软雅黑" panose="020B0503020204020204" charset="-122"/>
                <a:cs typeface="+mn-ea"/>
                <a:sym typeface="+mn-lt"/>
              </a:rPr>
              <a:t>X11</a:t>
            </a:r>
            <a:r>
              <a:rPr lang="zh-CN" altLang="en-US" sz="2800" dirty="0">
                <a:solidFill>
                  <a:srgbClr val="063693"/>
                </a:solidFill>
                <a:latin typeface="微软雅黑" panose="020B0503020204020204" charset="-122"/>
                <a:ea typeface="微软雅黑" panose="020B0503020204020204" charset="-122"/>
                <a:cs typeface="+mn-ea"/>
                <a:sym typeface="+mn-lt"/>
              </a:rPr>
              <a:t>和</a:t>
            </a:r>
            <a:r>
              <a:rPr lang="en-US" altLang="zh-CN" sz="2800" dirty="0">
                <a:solidFill>
                  <a:srgbClr val="063693"/>
                </a:solidFill>
                <a:latin typeface="微软雅黑" panose="020B0503020204020204" charset="-122"/>
                <a:ea typeface="微软雅黑" panose="020B0503020204020204" charset="-122"/>
                <a:cs typeface="+mn-ea"/>
                <a:sym typeface="+mn-lt"/>
              </a:rPr>
              <a:t>wayland </a:t>
            </a:r>
            <a:r>
              <a:rPr lang="zh-CN" altLang="en-US" sz="2800" dirty="0">
                <a:solidFill>
                  <a:srgbClr val="063693"/>
                </a:solidFill>
                <a:latin typeface="微软雅黑" panose="020B0503020204020204" charset="-122"/>
                <a:ea typeface="微软雅黑" panose="020B0503020204020204" charset="-122"/>
                <a:cs typeface="+mn-ea"/>
                <a:sym typeface="+mn-lt"/>
              </a:rPr>
              <a:t>的</a:t>
            </a:r>
            <a:r>
              <a:rPr lang="zh-CN" altLang="en-US" sz="2800" dirty="0">
                <a:solidFill>
                  <a:srgbClr val="063693"/>
                </a:solidFill>
                <a:latin typeface="微软雅黑" panose="020B0503020204020204" charset="-122"/>
                <a:ea typeface="微软雅黑" panose="020B0503020204020204" charset="-122"/>
                <a:cs typeface="+mn-ea"/>
                <a:sym typeface="+mn-lt"/>
              </a:rPr>
              <a:t>窗口</a:t>
            </a:r>
            <a:endParaRPr lang="zh-CN" altLang="en-US" sz="2800" dirty="0">
              <a:solidFill>
                <a:srgbClr val="063693"/>
              </a:solidFill>
              <a:latin typeface="微软雅黑" panose="020B0503020204020204" charset="-122"/>
              <a:ea typeface="微软雅黑" panose="020B0503020204020204" charset="-122"/>
              <a:cs typeface="+mn-ea"/>
              <a:sym typeface="+mn-lt"/>
            </a:endParaRPr>
          </a:p>
          <a:p>
            <a:pPr>
              <a:lnSpc>
                <a:spcPct val="150000"/>
              </a:lnSpc>
              <a:spcBef>
                <a:spcPts val="565"/>
              </a:spcBef>
            </a:pPr>
            <a:r>
              <a:rPr lang="zh-CN" altLang="en-US" sz="2800" dirty="0">
                <a:solidFill>
                  <a:srgbClr val="063693"/>
                </a:solidFill>
                <a:latin typeface="微软雅黑" panose="020B0503020204020204" charset="-122"/>
                <a:ea typeface="微软雅黑" panose="020B0503020204020204" charset="-122"/>
                <a:cs typeface="+mn-ea"/>
                <a:sym typeface="+mn-lt"/>
              </a:rPr>
              <a:t>问题和讨论</a:t>
            </a:r>
            <a:endParaRPr lang="zh-CN" altLang="en-US" sz="2800" dirty="0">
              <a:solidFill>
                <a:srgbClr val="063693"/>
              </a:solidFill>
              <a:latin typeface="微软雅黑" panose="020B0503020204020204" charset="-122"/>
              <a:ea typeface="微软雅黑" panose="020B050302020402020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t>Wayland</a:t>
            </a:r>
            <a:r>
              <a:rPr lang="zh-CN" altLang="en-US"/>
              <a:t>窗口的创建</a:t>
            </a:r>
            <a:endParaRPr lang="zh-CN" altLang="en-US"/>
          </a:p>
        </p:txBody>
      </p:sp>
      <p:sp>
        <p:nvSpPr>
          <p:cNvPr id="5" name="文本框 4"/>
          <p:cNvSpPr txBox="1"/>
          <p:nvPr/>
        </p:nvSpPr>
        <p:spPr>
          <a:xfrm>
            <a:off x="934720" y="856615"/>
            <a:ext cx="3533775" cy="5326380"/>
          </a:xfrm>
          <a:prstGeom prst="rect">
            <a:avLst/>
          </a:prstGeom>
          <a:noFill/>
        </p:spPr>
        <p:txBody>
          <a:bodyPr wrap="square" rtlCol="0" anchor="t">
            <a:normAutofit fontScale="60000"/>
          </a:bodyPr>
          <a:p>
            <a:pPr marL="285750" indent="-285750" algn="l">
              <a:lnSpc>
                <a:spcPct val="150000"/>
              </a:lnSpc>
              <a:buFont typeface="Arial" panose="02080604020202020204" pitchFamily="34" charset="0"/>
              <a:buChar char="•"/>
            </a:pPr>
            <a:r>
              <a:rPr lang="en-US" altLang="zh-CN">
                <a:solidFill>
                  <a:schemeClr val="bg1">
                    <a:lumMod val="50000"/>
                  </a:schemeClr>
                </a:solidFill>
                <a:cs typeface="微软雅黑" panose="020B0503020204020204" charset="-122"/>
              </a:rPr>
              <a:t>create display and registry and bind all interface </a:t>
            </a:r>
            <a:endParaRPr lang="en-US" altLang="zh-CN">
              <a:solidFill>
                <a:schemeClr val="bg1">
                  <a:lumMod val="50000"/>
                </a:schemeClr>
              </a:solidFill>
              <a:cs typeface="微软雅黑" panose="020B0503020204020204" charset="-122"/>
            </a:endParaRPr>
          </a:p>
          <a:p>
            <a:pPr marL="285750" indent="-285750" algn="l">
              <a:lnSpc>
                <a:spcPct val="150000"/>
              </a:lnSpc>
              <a:buFont typeface="Arial" panose="02080604020202020204" pitchFamily="34" charset="0"/>
              <a:buChar char="•"/>
            </a:pPr>
            <a:r>
              <a:rPr lang="en-US" altLang="zh-CN">
                <a:solidFill>
                  <a:schemeClr val="bg1">
                    <a:lumMod val="50000"/>
                  </a:schemeClr>
                </a:solidFill>
                <a:cs typeface="微软雅黑" panose="020B0503020204020204" charset="-122"/>
              </a:rPr>
              <a:t>Bind to wl_compositor and use it to create a wl_surface.</a:t>
            </a:r>
            <a:endParaRPr lang="en-US" altLang="zh-CN">
              <a:solidFill>
                <a:schemeClr val="bg1">
                  <a:lumMod val="50000"/>
                </a:schemeClr>
              </a:solidFill>
              <a:cs typeface="微软雅黑" panose="020B0503020204020204" charset="-122"/>
            </a:endParaRPr>
          </a:p>
          <a:p>
            <a:pPr marL="285750" indent="-285750" algn="l">
              <a:lnSpc>
                <a:spcPct val="150000"/>
              </a:lnSpc>
              <a:buFont typeface="Arial" panose="02080604020202020204" pitchFamily="34" charset="0"/>
              <a:buChar char="•"/>
            </a:pPr>
            <a:r>
              <a:rPr lang="en-US" altLang="zh-CN">
                <a:solidFill>
                  <a:schemeClr val="bg1">
                    <a:lumMod val="50000"/>
                  </a:schemeClr>
                </a:solidFill>
                <a:cs typeface="微软雅黑" panose="020B0503020204020204" charset="-122"/>
              </a:rPr>
              <a:t>Bind to xdg_wm_base and use it to create an xdg_surface with your wl_surface.</a:t>
            </a:r>
            <a:endParaRPr lang="en-US" altLang="zh-CN">
              <a:solidFill>
                <a:schemeClr val="bg1">
                  <a:lumMod val="50000"/>
                </a:schemeClr>
              </a:solidFill>
              <a:cs typeface="微软雅黑" panose="020B0503020204020204" charset="-122"/>
            </a:endParaRPr>
          </a:p>
          <a:p>
            <a:pPr marL="285750" indent="-285750" algn="l">
              <a:lnSpc>
                <a:spcPct val="150000"/>
              </a:lnSpc>
              <a:buFont typeface="Arial" panose="02080604020202020204" pitchFamily="34" charset="0"/>
              <a:buChar char="•"/>
            </a:pPr>
            <a:r>
              <a:rPr lang="en-US" altLang="zh-CN">
                <a:solidFill>
                  <a:schemeClr val="bg1">
                    <a:lumMod val="50000"/>
                  </a:schemeClr>
                </a:solidFill>
                <a:cs typeface="微软雅黑" panose="020B0503020204020204" charset="-122"/>
              </a:rPr>
              <a:t>Create an xdg_toplevel from the xdg_surface with xdg_surface.get_toplevel.</a:t>
            </a:r>
            <a:endParaRPr lang="en-US" altLang="zh-CN">
              <a:solidFill>
                <a:schemeClr val="bg1">
                  <a:lumMod val="50000"/>
                </a:schemeClr>
              </a:solidFill>
              <a:cs typeface="微软雅黑" panose="020B0503020204020204" charset="-122"/>
            </a:endParaRPr>
          </a:p>
          <a:p>
            <a:pPr marL="285750" indent="-285750" algn="l">
              <a:lnSpc>
                <a:spcPct val="150000"/>
              </a:lnSpc>
              <a:buFont typeface="Arial" panose="02080604020202020204" pitchFamily="34" charset="0"/>
              <a:buChar char="•"/>
            </a:pPr>
            <a:r>
              <a:rPr lang="en-US" altLang="zh-CN">
                <a:solidFill>
                  <a:schemeClr val="bg1">
                    <a:lumMod val="50000"/>
                  </a:schemeClr>
                </a:solidFill>
                <a:cs typeface="微软雅黑" panose="020B0503020204020204" charset="-122"/>
              </a:rPr>
              <a:t>Configure a listener for the xdg_surface and await the configure event.</a:t>
            </a:r>
            <a:endParaRPr lang="en-US" altLang="zh-CN">
              <a:solidFill>
                <a:schemeClr val="bg1">
                  <a:lumMod val="50000"/>
                </a:schemeClr>
              </a:solidFill>
              <a:cs typeface="微软雅黑" panose="020B0503020204020204" charset="-122"/>
            </a:endParaRPr>
          </a:p>
          <a:p>
            <a:pPr marL="285750" indent="-285750" algn="l">
              <a:lnSpc>
                <a:spcPct val="150000"/>
              </a:lnSpc>
              <a:buFont typeface="Arial" panose="02080604020202020204" pitchFamily="34" charset="0"/>
              <a:buChar char="•"/>
            </a:pPr>
            <a:r>
              <a:rPr lang="en-US" altLang="zh-CN">
                <a:solidFill>
                  <a:schemeClr val="bg1">
                    <a:lumMod val="50000"/>
                  </a:schemeClr>
                </a:solidFill>
                <a:cs typeface="微软雅黑" panose="020B0503020204020204" charset="-122"/>
              </a:rPr>
              <a:t>Bind to the buffer allocation mechanism of your choosing (such as wl_shm) and allocate a shared buffer, then render your content to it.</a:t>
            </a:r>
            <a:endParaRPr lang="en-US" altLang="zh-CN">
              <a:solidFill>
                <a:schemeClr val="bg1">
                  <a:lumMod val="50000"/>
                </a:schemeClr>
              </a:solidFill>
              <a:cs typeface="微软雅黑" panose="020B0503020204020204" charset="-122"/>
            </a:endParaRPr>
          </a:p>
          <a:p>
            <a:pPr marL="285750" indent="-285750" algn="l">
              <a:lnSpc>
                <a:spcPct val="150000"/>
              </a:lnSpc>
              <a:buFont typeface="Arial" panose="02080604020202020204" pitchFamily="34" charset="0"/>
              <a:buChar char="•"/>
            </a:pPr>
            <a:r>
              <a:rPr lang="en-US" altLang="zh-CN">
                <a:solidFill>
                  <a:schemeClr val="bg1">
                    <a:lumMod val="50000"/>
                  </a:schemeClr>
                </a:solidFill>
                <a:cs typeface="微软雅黑" panose="020B0503020204020204" charset="-122"/>
              </a:rPr>
              <a:t>Use wl_surface.attach to attach the wl_buffer to the wl_surface.</a:t>
            </a:r>
            <a:endParaRPr lang="en-US" altLang="zh-CN">
              <a:solidFill>
                <a:schemeClr val="bg1">
                  <a:lumMod val="50000"/>
                </a:schemeClr>
              </a:solidFill>
              <a:cs typeface="微软雅黑" panose="020B0503020204020204" charset="-122"/>
            </a:endParaRPr>
          </a:p>
          <a:p>
            <a:pPr marL="285750" indent="-285750" algn="l">
              <a:lnSpc>
                <a:spcPct val="150000"/>
              </a:lnSpc>
              <a:buFont typeface="Arial" panose="02080604020202020204" pitchFamily="34" charset="0"/>
              <a:buChar char="•"/>
            </a:pPr>
            <a:r>
              <a:rPr lang="en-US" altLang="zh-CN">
                <a:solidFill>
                  <a:schemeClr val="bg1">
                    <a:lumMod val="50000"/>
                  </a:schemeClr>
                </a:solidFill>
                <a:cs typeface="微软雅黑" panose="020B0503020204020204" charset="-122"/>
              </a:rPr>
              <a:t>Use xdg_surface.ack_configure, passing it the serial from configure, acknowledging that you have prepared a suitable frame.</a:t>
            </a:r>
            <a:endParaRPr lang="en-US" altLang="zh-CN">
              <a:solidFill>
                <a:schemeClr val="bg1">
                  <a:lumMod val="50000"/>
                </a:schemeClr>
              </a:solidFill>
              <a:cs typeface="微软雅黑" panose="020B0503020204020204" charset="-122"/>
            </a:endParaRPr>
          </a:p>
          <a:p>
            <a:pPr marL="285750" indent="-285750" algn="l">
              <a:lnSpc>
                <a:spcPct val="150000"/>
              </a:lnSpc>
              <a:buFont typeface="Arial" panose="02080604020202020204" pitchFamily="34" charset="0"/>
              <a:buChar char="•"/>
            </a:pPr>
            <a:r>
              <a:rPr lang="en-US" altLang="zh-CN">
                <a:solidFill>
                  <a:schemeClr val="bg1">
                    <a:lumMod val="50000"/>
                  </a:schemeClr>
                </a:solidFill>
                <a:cs typeface="微软雅黑" panose="020B0503020204020204" charset="-122"/>
              </a:rPr>
              <a:t>Send a wl_surface.commit request.</a:t>
            </a:r>
            <a:endParaRPr lang="zh-CN" altLang="en-US" i="1">
              <a:solidFill>
                <a:schemeClr val="bg1">
                  <a:lumMod val="50000"/>
                </a:schemeClr>
              </a:solidFill>
              <a:cs typeface="微软雅黑" panose="020B0503020204020204" charset="-122"/>
            </a:endParaRPr>
          </a:p>
        </p:txBody>
      </p:sp>
      <p:graphicFrame>
        <p:nvGraphicFramePr>
          <p:cNvPr id="3" name="对象 2">
            <a:hlinkClick r:id="" action="ppaction://ole?verb="/>
          </p:cNvPr>
          <p:cNvGraphicFramePr>
            <a:graphicFrameLocks noChangeAspect="1"/>
          </p:cNvGraphicFramePr>
          <p:nvPr/>
        </p:nvGraphicFramePr>
        <p:xfrm>
          <a:off x="5177790" y="1341755"/>
          <a:ext cx="6287135" cy="4027805"/>
        </p:xfrm>
        <a:graphic>
          <a:graphicData uri="http://schemas.openxmlformats.org/presentationml/2006/ole">
            <mc:AlternateContent xmlns:mc="http://schemas.openxmlformats.org/markup-compatibility/2006">
              <mc:Choice xmlns:v="urn:schemas-microsoft-com:vml" Requires="v">
                <p:oleObj spid="_x0000_s2049" name="" r:id="rId1" imgW="5276850" imgH="8801100" progId="Word.Document.8">
                  <p:embed/>
                </p:oleObj>
              </mc:Choice>
              <mc:Fallback>
                <p:oleObj name="" r:id="rId1" imgW="5276850" imgH="8801100" progId="Word.Document.8">
                  <p:embed/>
                  <p:pic>
                    <p:nvPicPr>
                      <p:cNvPr id="0" name="图片 2048"/>
                      <p:cNvPicPr/>
                      <p:nvPr/>
                    </p:nvPicPr>
                    <p:blipFill>
                      <a:blip r:embed="rId2"/>
                      <a:stretch>
                        <a:fillRect/>
                      </a:stretch>
                    </p:blipFill>
                    <p:spPr>
                      <a:xfrm>
                        <a:off x="5177790" y="1341755"/>
                        <a:ext cx="6287135" cy="4027805"/>
                      </a:xfrm>
                      <a:prstGeom prst="rect">
                        <a:avLst/>
                      </a:prstGeom>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t> wayland </a:t>
            </a:r>
            <a:r>
              <a:rPr lang="zh-CN" altLang="en-US"/>
              <a:t>和</a:t>
            </a:r>
            <a:r>
              <a:rPr lang="en-US" altLang="zh-CN"/>
              <a:t> X11 </a:t>
            </a:r>
            <a:r>
              <a:rPr lang="zh-CN" altLang="en-US"/>
              <a:t>的客户端的</a:t>
            </a:r>
            <a:r>
              <a:rPr lang="zh-CN" altLang="en-US"/>
              <a:t>链接库</a:t>
            </a:r>
            <a:endParaRPr lang="zh-CN" altLang="en-US"/>
          </a:p>
        </p:txBody>
      </p:sp>
      <p:sp>
        <p:nvSpPr>
          <p:cNvPr id="3" name="文本框 2"/>
          <p:cNvSpPr txBox="1"/>
          <p:nvPr/>
        </p:nvSpPr>
        <p:spPr>
          <a:xfrm>
            <a:off x="708660" y="1146175"/>
            <a:ext cx="2723515" cy="368300"/>
          </a:xfrm>
          <a:prstGeom prst="rect">
            <a:avLst/>
          </a:prstGeom>
          <a:noFill/>
        </p:spPr>
        <p:txBody>
          <a:bodyPr wrap="none" rtlCol="0">
            <a:spAutoFit/>
          </a:bodyPr>
          <a:p>
            <a:r>
              <a:rPr lang="en-US" altLang="zh-CN"/>
              <a:t>X11 </a:t>
            </a:r>
            <a:r>
              <a:rPr lang="zh-CN" altLang="en-US"/>
              <a:t>客户端程序的</a:t>
            </a:r>
            <a:r>
              <a:rPr lang="zh-CN" altLang="en-US"/>
              <a:t>依赖库</a:t>
            </a:r>
            <a:endParaRPr lang="zh-CN" altLang="en-US"/>
          </a:p>
        </p:txBody>
      </p:sp>
      <p:sp>
        <p:nvSpPr>
          <p:cNvPr id="4" name="文本框 3"/>
          <p:cNvSpPr txBox="1"/>
          <p:nvPr/>
        </p:nvSpPr>
        <p:spPr>
          <a:xfrm>
            <a:off x="6660515" y="1146175"/>
            <a:ext cx="2753360" cy="368300"/>
          </a:xfrm>
          <a:prstGeom prst="rect">
            <a:avLst/>
          </a:prstGeom>
          <a:noFill/>
        </p:spPr>
        <p:txBody>
          <a:bodyPr wrap="none" rtlCol="0">
            <a:spAutoFit/>
          </a:bodyPr>
          <a:p>
            <a:r>
              <a:rPr lang="en-US" altLang="zh-CN"/>
              <a:t>wayland </a:t>
            </a:r>
            <a:r>
              <a:rPr lang="zh-CN" altLang="en-US"/>
              <a:t>客户端的</a:t>
            </a:r>
            <a:r>
              <a:rPr lang="zh-CN" altLang="en-US"/>
              <a:t>依赖库</a:t>
            </a:r>
            <a:endParaRPr lang="zh-CN" altLang="en-US"/>
          </a:p>
        </p:txBody>
      </p:sp>
      <p:sp>
        <p:nvSpPr>
          <p:cNvPr id="7" name="文本框 6"/>
          <p:cNvSpPr txBox="1"/>
          <p:nvPr/>
        </p:nvSpPr>
        <p:spPr>
          <a:xfrm>
            <a:off x="6660515" y="1697990"/>
            <a:ext cx="4874260" cy="3564255"/>
          </a:xfrm>
          <a:prstGeom prst="rect">
            <a:avLst/>
          </a:prstGeom>
          <a:noFill/>
        </p:spPr>
        <p:txBody>
          <a:bodyPr wrap="square" rtlCol="0">
            <a:normAutofit fontScale="50000"/>
          </a:bodyPr>
          <a:p>
            <a:pPr algn="l"/>
            <a:r>
              <a:rPr lang="zh-CN" altLang="en-US"/>
              <a:t>pkg_search_module(WaylandScanner REQUIRED wayland-scanner)</a:t>
            </a:r>
            <a:endParaRPr lang="zh-CN" altLang="en-US"/>
          </a:p>
          <a:p>
            <a:pPr algn="l"/>
            <a:r>
              <a:rPr lang="zh-CN" altLang="en-US"/>
              <a:t>set(WAYLAND-SCANNER ${WaylandScanner_PREFIX}/bin/wayland-scanner)</a:t>
            </a:r>
            <a:endParaRPr lang="zh-CN" altLang="en-US"/>
          </a:p>
          <a:p>
            <a:pPr algn="l"/>
            <a:endParaRPr lang="zh-CN" altLang="en-US"/>
          </a:p>
          <a:p>
            <a:pPr algn="l"/>
            <a:r>
              <a:rPr lang="zh-CN" altLang="en-US"/>
              <a:t>pkg_search_module(WaylandClient REQUIRED wayland-client)</a:t>
            </a:r>
            <a:endParaRPr lang="zh-CN" altLang="en-US"/>
          </a:p>
          <a:p>
            <a:pPr algn="l"/>
            <a:r>
              <a:rPr lang="zh-CN" altLang="en-US"/>
              <a:t>include_directories(${WaylandClient_INCLUDE_DIRS})</a:t>
            </a:r>
            <a:endParaRPr lang="zh-CN" altLang="en-US"/>
          </a:p>
          <a:p>
            <a:pPr algn="l"/>
            <a:endParaRPr lang="zh-CN" altLang="en-US"/>
          </a:p>
          <a:p>
            <a:pPr algn="l"/>
            <a:r>
              <a:rPr lang="zh-CN" altLang="en-US"/>
              <a:t>execute_process(COMMAND ${WAYLAND-SCANNER} client-header  /home/zhd/myworks/wayland/deploy/share/wayland-protocols/stable/xdg-shell/xdg-shell.xml ../xdg-shell-client-protocol.h)</a:t>
            </a:r>
            <a:endParaRPr lang="zh-CN" altLang="en-US"/>
          </a:p>
          <a:p>
            <a:pPr algn="l"/>
            <a:r>
              <a:rPr lang="zh-CN" altLang="en-US"/>
              <a:t>execute_process(COMMAND ${WAYLAND-SCANNER} private-code  /home/zhd/myworks/wayland/deploy/share/wayland-protocols/stable/xdg-shell/xdg-shell.xml ../xdg-shell-protocol.c)</a:t>
            </a:r>
            <a:endParaRPr lang="zh-CN" altLang="en-US"/>
          </a:p>
          <a:p>
            <a:pPr algn="l"/>
            <a:endParaRPr lang="zh-CN" altLang="en-US"/>
          </a:p>
          <a:p>
            <a:pPr algn="l"/>
            <a:r>
              <a:rPr lang="zh-CN" altLang="en-US"/>
              <a:t>set(DIR_SRCS ./wayland_main.c ./xdg-shell-protocol.c ./os-compatibility.c)</a:t>
            </a:r>
            <a:endParaRPr lang="zh-CN" altLang="en-US"/>
          </a:p>
          <a:p>
            <a:pPr algn="l"/>
            <a:endParaRPr lang="zh-CN" altLang="en-US"/>
          </a:p>
          <a:p>
            <a:pPr algn="l"/>
            <a:endParaRPr lang="zh-CN" altLang="en-US"/>
          </a:p>
          <a:p>
            <a:pPr algn="l"/>
            <a:r>
              <a:rPr lang="zh-CN" altLang="en-US"/>
              <a:t>add_executable(${PROJECT_NAME} ${DIR_SRCS})</a:t>
            </a:r>
            <a:endParaRPr lang="zh-CN" altLang="en-US"/>
          </a:p>
          <a:p>
            <a:pPr algn="l"/>
            <a:r>
              <a:rPr lang="zh-CN" altLang="en-US"/>
              <a:t>target_link_libraries(${PROJECT_NAME} ${WaylandClient_LINK_LIBRARIES})</a:t>
            </a:r>
            <a:endParaRPr lang="zh-CN" altLang="en-US"/>
          </a:p>
          <a:p>
            <a:pPr algn="l"/>
            <a:r>
              <a:rPr lang="zh-CN" altLang="en-US"/>
              <a:t>add_executable(${PROJECT_NAME} ${DIR_SRCS})</a:t>
            </a:r>
            <a:endParaRPr lang="zh-CN" altLang="en-US"/>
          </a:p>
          <a:p>
            <a:pPr algn="l"/>
            <a:r>
              <a:rPr lang="zh-CN" altLang="en-US"/>
              <a:t>target_link_libraries(${PROJECT_NAME} ${WaylandClient_LINK_LIBRARIES})</a:t>
            </a:r>
            <a:endParaRPr lang="zh-CN" altLang="en-US"/>
          </a:p>
        </p:txBody>
      </p:sp>
      <p:sp>
        <p:nvSpPr>
          <p:cNvPr id="9" name="文本框 8"/>
          <p:cNvSpPr txBox="1"/>
          <p:nvPr/>
        </p:nvSpPr>
        <p:spPr>
          <a:xfrm>
            <a:off x="777875" y="1957070"/>
            <a:ext cx="3608070" cy="881380"/>
          </a:xfrm>
          <a:prstGeom prst="rect">
            <a:avLst/>
          </a:prstGeom>
          <a:noFill/>
        </p:spPr>
        <p:txBody>
          <a:bodyPr wrap="square" rtlCol="0">
            <a:normAutofit fontScale="50000"/>
          </a:bodyPr>
          <a:p>
            <a:pPr algn="l"/>
            <a:r>
              <a:rPr lang="zh-CN" altLang="en-US">
                <a:sym typeface="+mn-ea"/>
              </a:rPr>
              <a:t> pkg_search_module(XCB REQUIRED xcb)</a:t>
            </a:r>
            <a:endParaRPr lang="zh-CN" altLang="en-US">
              <a:sym typeface="+mn-ea"/>
            </a:endParaRPr>
          </a:p>
          <a:p>
            <a:pPr algn="l"/>
            <a:r>
              <a:rPr lang="zh-CN" altLang="en-US">
                <a:sym typeface="+mn-ea"/>
              </a:rPr>
              <a:t> include_directories(${XCB_INCLUDE_DIRS})</a:t>
            </a:r>
            <a:endParaRPr lang="zh-CN" altLang="en-US">
              <a:sym typeface="+mn-ea"/>
            </a:endParaRPr>
          </a:p>
          <a:p>
            <a:pPr algn="l"/>
            <a:r>
              <a:rPr lang="zh-CN" altLang="en-US">
                <a:sym typeface="+mn-ea"/>
              </a:rPr>
              <a:t>add_executable(${PROJECT_NAME} ${DIR_SRCS}) target_link_libraries(${PROJECT_NAME} ${XCB_LIBRARIES})</a:t>
            </a:r>
            <a:endParaRPr lang="zh-C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14339"/>
          <p:cNvSpPr txBox="1"/>
          <p:nvPr/>
        </p:nvSpPr>
        <p:spPr>
          <a:xfrm>
            <a:off x="2873563" y="2656841"/>
            <a:ext cx="6927057" cy="666115"/>
          </a:xfrm>
          <a:prstGeom prst="rect">
            <a:avLst/>
          </a:prstGeom>
          <a:noFill/>
          <a:ln w="12700">
            <a:noFill/>
          </a:ln>
        </p:spPr>
        <p:txBody>
          <a:bodyPr wrap="square" lIns="25400" tIns="25400" rIns="25400" bIns="25400" anchor="ctr" anchorCtr="0">
            <a:spAutoFit/>
          </a:bodyPr>
          <a:lstStyle/>
          <a:p>
            <a:pPr algn="ctr" hangingPunct="0"/>
            <a:r>
              <a:rPr lang="en-US" altLang="zh-CN" sz="4000" b="1">
                <a:solidFill>
                  <a:srgbClr val="063693"/>
                </a:solidFill>
                <a:latin typeface="微软雅黑" panose="020B0503020204020204" charset="-122"/>
                <a:ea typeface="微软雅黑" panose="020B0503020204020204" charset="-122"/>
                <a:cs typeface="微软雅黑" panose="020B0503020204020204" charset="-122"/>
                <a:sym typeface="微软雅黑" panose="020B0503020204020204" charset="-122"/>
              </a:rPr>
              <a:t>5. </a:t>
            </a:r>
            <a:r>
              <a:rPr lang="zh-CN" altLang="en-US" sz="4000" dirty="0">
                <a:solidFill>
                  <a:srgbClr val="063693"/>
                </a:solidFill>
                <a:latin typeface="微软雅黑" panose="020B0503020204020204" charset="-122"/>
                <a:ea typeface="微软雅黑" panose="020B0503020204020204" charset="-122"/>
                <a:cs typeface="+mn-ea"/>
                <a:sym typeface="+mn-lt"/>
              </a:rPr>
              <a:t>问题和</a:t>
            </a:r>
            <a:r>
              <a:rPr lang="zh-CN" altLang="en-US" sz="4000" dirty="0">
                <a:solidFill>
                  <a:srgbClr val="063693"/>
                </a:solidFill>
                <a:latin typeface="微软雅黑" panose="020B0503020204020204" charset="-122"/>
                <a:ea typeface="微软雅黑" panose="020B0503020204020204" charset="-122"/>
                <a:cs typeface="+mn-ea"/>
                <a:sym typeface="+mn-lt"/>
              </a:rPr>
              <a:t>讨论</a:t>
            </a:r>
            <a:endParaRPr lang="zh-CN" altLang="en-US" sz="4000" dirty="0">
              <a:solidFill>
                <a:srgbClr val="063693"/>
              </a:solidFill>
              <a:latin typeface="微软雅黑" panose="020B0503020204020204" charset="-122"/>
              <a:ea typeface="微软雅黑" panose="020B050302020402020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14339"/>
          <p:cNvSpPr txBox="1"/>
          <p:nvPr/>
        </p:nvSpPr>
        <p:spPr>
          <a:xfrm>
            <a:off x="569704" y="2364423"/>
            <a:ext cx="6927057" cy="2435860"/>
          </a:xfrm>
          <a:prstGeom prst="rect">
            <a:avLst/>
          </a:prstGeom>
          <a:noFill/>
          <a:ln w="12700">
            <a:noFill/>
          </a:ln>
        </p:spPr>
        <p:txBody>
          <a:bodyPr wrap="square" lIns="25400" tIns="25400" rIns="25400" bIns="25400" anchor="ctr" anchorCtr="0">
            <a:spAutoFit/>
            <a:scene3d>
              <a:camera prst="orthographicFront"/>
              <a:lightRig rig="soft" dir="t">
                <a:rot lat="0" lon="0" rev="15600000"/>
              </a:lightRig>
            </a:scene3d>
            <a:sp3d extrusionH="57150" prstMaterial="softEdge">
              <a:bevelT w="25400" h="38100"/>
            </a:sp3d>
          </a:bodyPr>
          <a:lstStyle/>
          <a:p>
            <a:pPr fontAlgn="auto" hangingPunct="0">
              <a:spcBef>
                <a:spcPts val="1200"/>
              </a:spcBef>
              <a:spcAft>
                <a:spcPts val="1200"/>
              </a:spcAft>
            </a:pPr>
            <a:r>
              <a:rPr lang="zh-CN" altLang="en-US" sz="6500" b="1">
                <a:solidFill>
                  <a:srgbClr val="003296"/>
                </a:solidFill>
                <a:effectLst/>
                <a:latin typeface="微软雅黑" panose="020B0503020204020204" charset="-122"/>
                <a:ea typeface="微软雅黑" panose="020B0503020204020204" charset="-122"/>
                <a:cs typeface="微软雅黑" panose="020B0503020204020204" charset="-122"/>
                <a:sym typeface="微软雅黑" panose="020B0503020204020204" charset="-122"/>
              </a:rPr>
              <a:t>因理想而出生</a:t>
            </a:r>
            <a:endParaRPr lang="zh-CN" altLang="en-US" sz="6500" b="1">
              <a:solidFill>
                <a:srgbClr val="003296"/>
              </a:solidFill>
              <a:effectLst/>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fontAlgn="auto" hangingPunct="0">
              <a:spcBef>
                <a:spcPts val="1800"/>
              </a:spcBef>
              <a:spcAft>
                <a:spcPts val="1800"/>
              </a:spcAft>
            </a:pPr>
            <a:r>
              <a:rPr lang="zh-CN" altLang="en-US" sz="6500" b="1">
                <a:solidFill>
                  <a:srgbClr val="003296"/>
                </a:solidFill>
                <a:effectLst/>
                <a:latin typeface="微软雅黑" panose="020B0503020204020204" charset="-122"/>
                <a:ea typeface="微软雅黑" panose="020B0503020204020204" charset="-122"/>
                <a:cs typeface="微软雅黑" panose="020B0503020204020204" charset="-122"/>
                <a:sym typeface="微软雅黑" panose="020B0503020204020204" charset="-122"/>
              </a:rPr>
              <a:t>为责任而成长</a:t>
            </a:r>
            <a:endParaRPr lang="zh-CN" altLang="en-US" sz="6500" b="1">
              <a:solidFill>
                <a:srgbClr val="003296"/>
              </a:solidFill>
              <a:effectLst/>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pic>
        <p:nvPicPr>
          <p:cNvPr id="2" name="图片 1" descr="qrcode"/>
          <p:cNvPicPr>
            <a:picLocks noChangeAspect="1"/>
          </p:cNvPicPr>
          <p:nvPr/>
        </p:nvPicPr>
        <p:blipFill>
          <a:blip r:embed="rId1"/>
          <a:stretch>
            <a:fillRect/>
          </a:stretch>
        </p:blipFill>
        <p:spPr>
          <a:xfrm>
            <a:off x="8021320" y="2616200"/>
            <a:ext cx="4160520" cy="41605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14339"/>
          <p:cNvSpPr txBox="1"/>
          <p:nvPr/>
        </p:nvSpPr>
        <p:spPr>
          <a:xfrm>
            <a:off x="2873563" y="2656841"/>
            <a:ext cx="6927057" cy="666115"/>
          </a:xfrm>
          <a:prstGeom prst="rect">
            <a:avLst/>
          </a:prstGeom>
          <a:noFill/>
          <a:ln w="12700">
            <a:noFill/>
          </a:ln>
        </p:spPr>
        <p:txBody>
          <a:bodyPr wrap="square" lIns="25400" tIns="25400" rIns="25400" bIns="25400" anchor="ctr" anchorCtr="0">
            <a:spAutoFit/>
          </a:bodyPr>
          <a:lstStyle/>
          <a:p>
            <a:pPr algn="ctr" hangingPunct="0"/>
            <a:r>
              <a:rPr lang="en-US" altLang="zh-CN" sz="4000" b="1">
                <a:solidFill>
                  <a:srgbClr val="063693"/>
                </a:solidFill>
                <a:latin typeface="微软雅黑" panose="020B0503020204020204" charset="-122"/>
                <a:ea typeface="微软雅黑" panose="020B0503020204020204" charset="-122"/>
                <a:cs typeface="微软雅黑" panose="020B0503020204020204" charset="-122"/>
                <a:sym typeface="微软雅黑" panose="020B0503020204020204" charset="-122"/>
              </a:rPr>
              <a:t>1. </a:t>
            </a:r>
            <a:r>
              <a:rPr lang="en-US" sz="4000" dirty="0">
                <a:solidFill>
                  <a:srgbClr val="063693"/>
                </a:solidFill>
                <a:latin typeface="微软雅黑" panose="020B0503020204020204" charset="-122"/>
                <a:ea typeface="微软雅黑" panose="020B0503020204020204" charset="-122"/>
                <a:cs typeface="+mn-ea"/>
                <a:sym typeface="+mn-lt"/>
              </a:rPr>
              <a:t>X11</a:t>
            </a:r>
            <a:r>
              <a:rPr lang="zh-CN" altLang="en-US" sz="4000" dirty="0">
                <a:solidFill>
                  <a:srgbClr val="063693"/>
                </a:solidFill>
                <a:latin typeface="微软雅黑" panose="020B0503020204020204" charset="-122"/>
                <a:ea typeface="微软雅黑" panose="020B0503020204020204" charset="-122"/>
                <a:cs typeface="+mn-ea"/>
                <a:sym typeface="+mn-lt"/>
              </a:rPr>
              <a:t>和</a:t>
            </a:r>
            <a:r>
              <a:rPr lang="en-US" altLang="zh-CN" sz="4000" dirty="0">
                <a:solidFill>
                  <a:srgbClr val="063693"/>
                </a:solidFill>
                <a:latin typeface="微软雅黑" panose="020B0503020204020204" charset="-122"/>
                <a:ea typeface="微软雅黑" panose="020B0503020204020204" charset="-122"/>
                <a:cs typeface="+mn-ea"/>
                <a:sym typeface="+mn-lt"/>
              </a:rPr>
              <a:t>wayland </a:t>
            </a:r>
            <a:r>
              <a:rPr lang="zh-CN" altLang="en-US" sz="4000" dirty="0">
                <a:solidFill>
                  <a:srgbClr val="063693"/>
                </a:solidFill>
                <a:latin typeface="微软雅黑" panose="020B0503020204020204" charset="-122"/>
                <a:ea typeface="微软雅黑" panose="020B0503020204020204" charset="-122"/>
                <a:cs typeface="+mn-ea"/>
                <a:sym typeface="+mn-lt"/>
              </a:rPr>
              <a:t>协议</a:t>
            </a:r>
            <a:endParaRPr lang="zh-CN" altLang="en-US" sz="4000" b="1">
              <a:solidFill>
                <a:srgbClr val="063693"/>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dirty="0">
                <a:solidFill>
                  <a:srgbClr val="063693"/>
                </a:solidFill>
                <a:cs typeface="+mn-ea"/>
                <a:sym typeface="+mn-lt"/>
              </a:rPr>
              <a:t>显示服务器、合成器、窗口</a:t>
            </a:r>
            <a:r>
              <a:rPr lang="zh-CN" altLang="en-US" dirty="0">
                <a:solidFill>
                  <a:srgbClr val="063693"/>
                </a:solidFill>
                <a:cs typeface="+mn-ea"/>
                <a:sym typeface="+mn-lt"/>
              </a:rPr>
              <a:t>管理器</a:t>
            </a:r>
            <a:endParaRPr lang="zh-CN" altLang="en-US" dirty="0">
              <a:solidFill>
                <a:srgbClr val="063693"/>
              </a:solidFill>
              <a:cs typeface="+mn-ea"/>
              <a:sym typeface="+mn-lt"/>
            </a:endParaRPr>
          </a:p>
        </p:txBody>
      </p:sp>
      <p:sp>
        <p:nvSpPr>
          <p:cNvPr id="2" name="文本框 1"/>
          <p:cNvSpPr txBox="1"/>
          <p:nvPr/>
        </p:nvSpPr>
        <p:spPr>
          <a:xfrm>
            <a:off x="691515" y="1075690"/>
            <a:ext cx="10443210" cy="1614805"/>
          </a:xfrm>
          <a:prstGeom prst="rect">
            <a:avLst/>
          </a:prstGeom>
          <a:noFill/>
        </p:spPr>
        <p:txBody>
          <a:bodyPr wrap="square" rtlCol="0">
            <a:spAutoFit/>
          </a:bodyPr>
          <a:p>
            <a:pPr>
              <a:lnSpc>
                <a:spcPct val="150000"/>
              </a:lnSpc>
            </a:pPr>
            <a:r>
              <a:rPr lang="zh-CN" altLang="en-US" b="1">
                <a:solidFill>
                  <a:srgbClr val="FF0000"/>
                </a:solidFill>
              </a:rPr>
              <a:t>显示服务器</a:t>
            </a:r>
            <a:r>
              <a:rPr lang="zh-CN" altLang="en-US" b="1">
                <a:solidFill>
                  <a:schemeClr val="tx1"/>
                </a:solidFill>
              </a:rPr>
              <a:t>是一个程序，负责其客户端与操作系统其余部分之间以及硬件与操作系统之间的输入和输出协调</a:t>
            </a:r>
            <a:r>
              <a:rPr lang="zh-CN" altLang="en-US"/>
              <a:t>。</a:t>
            </a:r>
            <a:r>
              <a:rPr lang="zh-CN" altLang="en-US">
                <a:sym typeface="+mn-ea"/>
              </a:rPr>
              <a:t>显示服务器运行在内核之上</a:t>
            </a:r>
            <a:r>
              <a:rPr lang="zh-CN" altLang="en-US"/>
              <a:t>，有了显示服务器，您可以以图形方式（GUI）使用计算机。如果没有显示服务器，您将只能使用命令行界面（TTY）。</a:t>
            </a:r>
            <a:endParaRPr lang="zh-CN" altLang="en-US"/>
          </a:p>
          <a:p>
            <a:endParaRPr lang="zh-CN" altLang="en-US"/>
          </a:p>
        </p:txBody>
      </p:sp>
      <p:sp>
        <p:nvSpPr>
          <p:cNvPr id="3" name="文本框 2"/>
          <p:cNvSpPr txBox="1"/>
          <p:nvPr/>
        </p:nvSpPr>
        <p:spPr>
          <a:xfrm>
            <a:off x="691515" y="2552065"/>
            <a:ext cx="10443210" cy="1753235"/>
          </a:xfrm>
          <a:prstGeom prst="rect">
            <a:avLst/>
          </a:prstGeom>
          <a:noFill/>
        </p:spPr>
        <p:txBody>
          <a:bodyPr wrap="square" rtlCol="0">
            <a:spAutoFit/>
          </a:bodyPr>
          <a:p>
            <a:pPr>
              <a:lnSpc>
                <a:spcPct val="150000"/>
              </a:lnSpc>
            </a:pPr>
            <a:r>
              <a:rPr lang="zh-CN" altLang="en-US" b="1">
                <a:solidFill>
                  <a:srgbClr val="FF0000"/>
                </a:solidFill>
              </a:rPr>
              <a:t>窗口管理器</a:t>
            </a:r>
            <a:r>
              <a:rPr lang="zh-CN" altLang="en-US" b="1"/>
              <a:t>是</a:t>
            </a:r>
            <a:r>
              <a:rPr lang="zh-CN" altLang="en-US" b="1"/>
              <a:t>一个程序, 它控制窗口的外表,位置和提供用户去操作这些窗口程序的方法</a:t>
            </a:r>
            <a:r>
              <a:rPr lang="zh-CN" altLang="en-US"/>
              <a:t>。当窗口管理器开始运作时，每当要显示一</a:t>
            </a:r>
            <a:r>
              <a:rPr lang="zh-CN" altLang="en-US">
                <a:sym typeface="+mn-ea"/>
              </a:rPr>
              <a:t>个</a:t>
            </a:r>
            <a:r>
              <a:rPr lang="zh-CN" altLang="en-US"/>
              <a:t>客户端新窗口时，这个请求便会被重新导向到窗口管理器，它会决定窗口的初始位置。通常会在窗口顶部加上标题列，并在窗口周围加上装饰性的框架。当用户点击或者拖拽</a:t>
            </a:r>
            <a:r>
              <a:rPr lang="zh-CN" altLang="en-US"/>
              <a:t>窗口，窗口管理器会进行适当的动作（如移动或改变窗口的大小）。</a:t>
            </a:r>
            <a:endParaRPr lang="zh-CN" altLang="en-US"/>
          </a:p>
        </p:txBody>
      </p:sp>
      <p:sp>
        <p:nvSpPr>
          <p:cNvPr id="4" name="文本框 3"/>
          <p:cNvSpPr txBox="1"/>
          <p:nvPr/>
        </p:nvSpPr>
        <p:spPr>
          <a:xfrm>
            <a:off x="691515" y="4492625"/>
            <a:ext cx="10443210" cy="922020"/>
          </a:xfrm>
          <a:prstGeom prst="rect">
            <a:avLst/>
          </a:prstGeom>
          <a:noFill/>
        </p:spPr>
        <p:txBody>
          <a:bodyPr wrap="square" rtlCol="0">
            <a:spAutoFit/>
          </a:bodyPr>
          <a:p>
            <a:pPr>
              <a:lnSpc>
                <a:spcPct val="150000"/>
              </a:lnSpc>
            </a:pPr>
            <a:r>
              <a:rPr lang="zh-CN" altLang="en-US" b="1">
                <a:solidFill>
                  <a:srgbClr val="FF0000"/>
                </a:solidFill>
                <a:sym typeface="+mn-ea"/>
              </a:rPr>
              <a:t>窗口</a:t>
            </a:r>
            <a:r>
              <a:rPr lang="zh-CN" altLang="en-US" b="1">
                <a:solidFill>
                  <a:srgbClr val="FF0000"/>
                </a:solidFill>
                <a:sym typeface="+mn-ea"/>
              </a:rPr>
              <a:t>合成器</a:t>
            </a:r>
            <a:r>
              <a:rPr lang="zh-CN" altLang="en-US" b="1">
                <a:sym typeface="+mn-ea"/>
              </a:rPr>
              <a:t>是一个程序</a:t>
            </a:r>
            <a:r>
              <a:rPr lang="zh-CN" altLang="en-US" b="1"/>
              <a:t>，</a:t>
            </a:r>
            <a:r>
              <a:rPr lang="en-US" altLang="zh-CN" b="1"/>
              <a:t> </a:t>
            </a:r>
            <a:r>
              <a:rPr lang="zh-CN" altLang="en-US" b="1"/>
              <a:t>汇总所有客户端的渲染数据，实现各个界面窗口“合成”</a:t>
            </a:r>
            <a:r>
              <a:rPr lang="zh-CN" altLang="en-US"/>
              <a:t>，最后交给显示驱动，并在显示器上</a:t>
            </a:r>
            <a:r>
              <a:rPr lang="zh-CN" altLang="en-US"/>
              <a:t>呈现。</a:t>
            </a:r>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en-US" dirty="0">
                <a:solidFill>
                  <a:srgbClr val="063693"/>
                </a:solidFill>
                <a:cs typeface="+mn-ea"/>
                <a:sym typeface="+mn-lt"/>
              </a:rPr>
              <a:t>X11</a:t>
            </a:r>
            <a:r>
              <a:rPr lang="zh-CN" altLang="en-US" dirty="0">
                <a:solidFill>
                  <a:srgbClr val="063693"/>
                </a:solidFill>
                <a:cs typeface="+mn-ea"/>
                <a:sym typeface="+mn-lt"/>
              </a:rPr>
              <a:t>和</a:t>
            </a:r>
            <a:r>
              <a:rPr lang="en-US" altLang="zh-CN" dirty="0">
                <a:solidFill>
                  <a:srgbClr val="063693"/>
                </a:solidFill>
                <a:cs typeface="+mn-ea"/>
                <a:sym typeface="+mn-lt"/>
              </a:rPr>
              <a:t>wayland </a:t>
            </a:r>
            <a:r>
              <a:rPr lang="zh-CN" altLang="en-US" dirty="0">
                <a:solidFill>
                  <a:srgbClr val="063693"/>
                </a:solidFill>
                <a:cs typeface="+mn-ea"/>
                <a:sym typeface="+mn-lt"/>
              </a:rPr>
              <a:t>协议的概况</a:t>
            </a:r>
            <a:endParaRPr lang="zh-CN" altLang="en-US" dirty="0">
              <a:solidFill>
                <a:srgbClr val="063693"/>
              </a:solidFill>
              <a:cs typeface="+mn-ea"/>
              <a:sym typeface="+mn-lt"/>
            </a:endParaRPr>
          </a:p>
        </p:txBody>
      </p:sp>
      <p:sp>
        <p:nvSpPr>
          <p:cNvPr id="2" name="文本框 1"/>
          <p:cNvSpPr txBox="1"/>
          <p:nvPr/>
        </p:nvSpPr>
        <p:spPr>
          <a:xfrm>
            <a:off x="3990975" y="1010920"/>
            <a:ext cx="1091565" cy="368300"/>
          </a:xfrm>
          <a:prstGeom prst="rect">
            <a:avLst/>
          </a:prstGeom>
          <a:noFill/>
        </p:spPr>
        <p:txBody>
          <a:bodyPr wrap="square">
            <a:spAutoFit/>
          </a:bodyPr>
          <a:p>
            <a:pPr algn="just" latinLnBrk="1">
              <a:lnSpc>
                <a:spcPct val="150000"/>
              </a:lnSpc>
            </a:pPr>
            <a:r>
              <a:rPr lang="en-US" altLang="en-US" sz="1200" b="1" i="0" dirty="0">
                <a:solidFill>
                  <a:srgbClr val="003296"/>
                </a:solidFill>
                <a:effectLst/>
                <a:latin typeface="微软雅黑" panose="020B0503020204020204" charset="-122"/>
                <a:ea typeface="微软雅黑" panose="020B0503020204020204" charset="-122"/>
                <a:cs typeface="微软雅黑" panose="020B0503020204020204" charset="-122"/>
              </a:rPr>
              <a:t> x11</a:t>
            </a:r>
            <a:r>
              <a:rPr lang="zh-CN" altLang="en-US" sz="1200" b="1" i="0" dirty="0">
                <a:solidFill>
                  <a:srgbClr val="003296"/>
                </a:solidFill>
                <a:effectLst/>
                <a:latin typeface="微软雅黑" panose="020B0503020204020204" charset="-122"/>
                <a:ea typeface="微软雅黑" panose="020B0503020204020204" charset="-122"/>
                <a:cs typeface="微软雅黑" panose="020B0503020204020204" charset="-122"/>
              </a:rPr>
              <a:t>协议</a:t>
            </a:r>
            <a:endParaRPr lang="zh-CN" altLang="en-US" sz="1200" b="1" i="0" dirty="0">
              <a:solidFill>
                <a:schemeClr val="bg1">
                  <a:lumMod val="50000"/>
                </a:schemeClr>
              </a:solidFill>
              <a:effectLst/>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6459855" y="1010920"/>
            <a:ext cx="1349375" cy="368300"/>
          </a:xfrm>
          <a:prstGeom prst="rect">
            <a:avLst/>
          </a:prstGeom>
          <a:noFill/>
        </p:spPr>
        <p:txBody>
          <a:bodyPr wrap="square">
            <a:spAutoFit/>
          </a:bodyPr>
          <a:p>
            <a:pPr algn="just" latinLnBrk="1">
              <a:lnSpc>
                <a:spcPct val="150000"/>
              </a:lnSpc>
            </a:pPr>
            <a:r>
              <a:rPr lang="en-US" sz="1200" b="1" i="0" dirty="0">
                <a:solidFill>
                  <a:srgbClr val="003296"/>
                </a:solidFill>
                <a:effectLst/>
                <a:latin typeface="微软雅黑" panose="020B0503020204020204" charset="-122"/>
                <a:ea typeface="微软雅黑" panose="020B0503020204020204" charset="-122"/>
                <a:cs typeface="微软雅黑" panose="020B0503020204020204" charset="-122"/>
              </a:rPr>
              <a:t>wayland </a:t>
            </a:r>
            <a:r>
              <a:rPr lang="zh-CN" sz="1200" b="1" i="0" dirty="0">
                <a:solidFill>
                  <a:srgbClr val="003296"/>
                </a:solidFill>
                <a:effectLst/>
                <a:latin typeface="微软雅黑" panose="020B0503020204020204" charset="-122"/>
                <a:ea typeface="微软雅黑" panose="020B0503020204020204" charset="-122"/>
                <a:cs typeface="微软雅黑" panose="020B0503020204020204" charset="-122"/>
              </a:rPr>
              <a:t>协议</a:t>
            </a:r>
            <a:endParaRPr lang="en-US" altLang="zh-CN" sz="2000" b="1" i="0" dirty="0">
              <a:solidFill>
                <a:srgbClr val="003296"/>
              </a:solidFill>
              <a:effectLst/>
              <a:latin typeface="微软雅黑" panose="020B0503020204020204" charset="-122"/>
              <a:ea typeface="微软雅黑" panose="020B0503020204020204" charset="-122"/>
              <a:cs typeface="微软雅黑" panose="020B0503020204020204" charset="-122"/>
            </a:endParaRPr>
          </a:p>
        </p:txBody>
      </p:sp>
      <p:sp>
        <p:nvSpPr>
          <p:cNvPr id="8" name="圆角矩形 7"/>
          <p:cNvSpPr/>
          <p:nvPr/>
        </p:nvSpPr>
        <p:spPr>
          <a:xfrm>
            <a:off x="4248150" y="1751330"/>
            <a:ext cx="2959100" cy="45021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共同</a:t>
            </a:r>
            <a:r>
              <a:rPr lang="zh-CN" altLang="en-US" sz="1200"/>
              <a:t>点</a:t>
            </a:r>
            <a:endParaRPr lang="zh-CN" altLang="en-US" sz="1200"/>
          </a:p>
        </p:txBody>
      </p:sp>
      <p:sp>
        <p:nvSpPr>
          <p:cNvPr id="9" name="圆角矩形 8"/>
          <p:cNvSpPr/>
          <p:nvPr/>
        </p:nvSpPr>
        <p:spPr>
          <a:xfrm>
            <a:off x="960755" y="1791335"/>
            <a:ext cx="2705100" cy="410210"/>
          </a:xfrm>
          <a:prstGeom prst="roundRect">
            <a:avLst/>
          </a:prstGeom>
          <a:solidFill>
            <a:srgbClr val="004BB7"/>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a:sym typeface="+mn-ea"/>
              </a:rPr>
              <a:t>X11 </a:t>
            </a:r>
            <a:r>
              <a:rPr lang="zh-CN" altLang="en-US" sz="1200">
                <a:sym typeface="+mn-ea"/>
              </a:rPr>
              <a:t>协议</a:t>
            </a:r>
            <a:endParaRPr lang="zh-CN" altLang="en-US" sz="1200">
              <a:sym typeface="+mn-ea"/>
            </a:endParaRPr>
          </a:p>
        </p:txBody>
      </p:sp>
      <p:sp>
        <p:nvSpPr>
          <p:cNvPr id="10" name="圆角矩形 9"/>
          <p:cNvSpPr/>
          <p:nvPr/>
        </p:nvSpPr>
        <p:spPr>
          <a:xfrm>
            <a:off x="8249285" y="1771650"/>
            <a:ext cx="2733675" cy="450215"/>
          </a:xfrm>
          <a:prstGeom prst="roundRect">
            <a:avLst/>
          </a:prstGeom>
          <a:solidFill>
            <a:srgbClr val="0050FF"/>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a:sym typeface="+mn-ea"/>
              </a:rPr>
              <a:t>wayland</a:t>
            </a:r>
            <a:r>
              <a:rPr lang="zh-CN" altLang="en-US" sz="1200">
                <a:sym typeface="+mn-ea"/>
              </a:rPr>
              <a:t>协议</a:t>
            </a:r>
            <a:endParaRPr lang="zh-CN" altLang="en-US" sz="1200">
              <a:sym typeface="+mn-ea"/>
            </a:endParaRPr>
          </a:p>
        </p:txBody>
      </p:sp>
      <p:cxnSp>
        <p:nvCxnSpPr>
          <p:cNvPr id="11" name="曲线连接符 10"/>
          <p:cNvCxnSpPr>
            <a:stCxn id="2" idx="1"/>
            <a:endCxn id="9" idx="0"/>
          </p:cNvCxnSpPr>
          <p:nvPr/>
        </p:nvCxnSpPr>
        <p:spPr>
          <a:xfrm rot="10800000" flipV="1">
            <a:off x="2313305" y="1194435"/>
            <a:ext cx="1677670" cy="596265"/>
          </a:xfrm>
          <a:prstGeom prst="curvedConnector2">
            <a:avLst/>
          </a:prstGeom>
          <a:ln>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2" name="曲线连接符 11"/>
          <p:cNvCxnSpPr>
            <a:stCxn id="4" idx="3"/>
            <a:endCxn id="10" idx="0"/>
          </p:cNvCxnSpPr>
          <p:nvPr/>
        </p:nvCxnSpPr>
        <p:spPr>
          <a:xfrm>
            <a:off x="7809230" y="1195070"/>
            <a:ext cx="1807210" cy="576580"/>
          </a:xfrm>
          <a:prstGeom prst="curvedConnector2">
            <a:avLst/>
          </a:prstGeom>
          <a:ln>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3" name="曲线连接符 12"/>
          <p:cNvCxnSpPr>
            <a:stCxn id="2" idx="2"/>
            <a:endCxn id="8" idx="0"/>
          </p:cNvCxnSpPr>
          <p:nvPr/>
        </p:nvCxnSpPr>
        <p:spPr>
          <a:xfrm rot="5400000" flipV="1">
            <a:off x="4946015" y="969645"/>
            <a:ext cx="372110" cy="1190625"/>
          </a:xfrm>
          <a:prstGeom prst="curvedConnector3">
            <a:avLst>
              <a:gd name="adj1" fmla="val 49915"/>
            </a:avLst>
          </a:prstGeom>
          <a:ln>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4" name="曲线连接符 13"/>
          <p:cNvCxnSpPr>
            <a:stCxn id="4" idx="2"/>
            <a:endCxn id="8" idx="0"/>
          </p:cNvCxnSpPr>
          <p:nvPr/>
        </p:nvCxnSpPr>
        <p:spPr>
          <a:xfrm rot="5400000">
            <a:off x="6245225" y="861695"/>
            <a:ext cx="372110" cy="1407160"/>
          </a:xfrm>
          <a:prstGeom prst="curvedConnector3">
            <a:avLst>
              <a:gd name="adj1" fmla="val 50000"/>
            </a:avLst>
          </a:prstGeom>
          <a:ln>
            <a:solidFill>
              <a:schemeClr val="tx1"/>
            </a:solidFill>
          </a:ln>
        </p:spPr>
        <p:style>
          <a:lnRef idx="1">
            <a:schemeClr val="accent6"/>
          </a:lnRef>
          <a:fillRef idx="0">
            <a:schemeClr val="accent6"/>
          </a:fillRef>
          <a:effectRef idx="0">
            <a:schemeClr val="accent6"/>
          </a:effectRef>
          <a:fontRef idx="minor">
            <a:schemeClr val="tx1"/>
          </a:fontRef>
        </p:style>
      </p:cxnSp>
      <p:sp>
        <p:nvSpPr>
          <p:cNvPr id="15" name="圆角矩形 14"/>
          <p:cNvSpPr/>
          <p:nvPr/>
        </p:nvSpPr>
        <p:spPr>
          <a:xfrm>
            <a:off x="960755" y="2367280"/>
            <a:ext cx="2704465" cy="3599180"/>
          </a:xfrm>
          <a:prstGeom prst="roundRect">
            <a:avLst/>
          </a:prstGeom>
          <a:solidFill>
            <a:srgbClr val="004BB7"/>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1200">
              <a:sym typeface="+mn-ea"/>
            </a:endParaRPr>
          </a:p>
        </p:txBody>
      </p:sp>
      <p:sp>
        <p:nvSpPr>
          <p:cNvPr id="16" name="文本框 15"/>
          <p:cNvSpPr txBox="1"/>
          <p:nvPr/>
        </p:nvSpPr>
        <p:spPr>
          <a:xfrm>
            <a:off x="1149985" y="2602230"/>
            <a:ext cx="2276475" cy="3014980"/>
          </a:xfrm>
          <a:prstGeom prst="rect">
            <a:avLst/>
          </a:prstGeom>
          <a:noFill/>
        </p:spPr>
        <p:txBody>
          <a:bodyPr wrap="square" rtlCol="0">
            <a:spAutoFit/>
          </a:bodyPr>
          <a:p>
            <a:pPr marL="285750" indent="-285750">
              <a:lnSpc>
                <a:spcPct val="150000"/>
              </a:lnSpc>
              <a:buFont typeface="Arial" panose="02080604020202020204" pitchFamily="34" charset="0"/>
              <a:buChar char="•"/>
            </a:pPr>
            <a:r>
              <a:rPr lang="en-US" altLang="zh-CN" sz="1000">
                <a:solidFill>
                  <a:schemeClr val="bg1"/>
                </a:solidFill>
                <a:latin typeface="微软雅黑" panose="020B0503020204020204" charset="-122"/>
                <a:ea typeface="微软雅黑" panose="020B0503020204020204" charset="-122"/>
                <a:cs typeface="微软雅黑" panose="020B0503020204020204" charset="-122"/>
              </a:rPr>
              <a:t>X11是X Windows系统实现的协议</a:t>
            </a:r>
            <a:endParaRPr lang="en-US" altLang="zh-CN" sz="1000">
              <a:solidFill>
                <a:schemeClr val="bg1"/>
              </a:solidFill>
              <a:latin typeface="微软雅黑" panose="020B0503020204020204" charset="-122"/>
              <a:ea typeface="微软雅黑" panose="020B0503020204020204" charset="-122"/>
              <a:cs typeface="微软雅黑" panose="020B0503020204020204" charset="-122"/>
            </a:endParaRPr>
          </a:p>
          <a:p>
            <a:pPr marL="285750" indent="-285750">
              <a:lnSpc>
                <a:spcPct val="150000"/>
              </a:lnSpc>
              <a:buFont typeface="Arial" panose="02080604020202020204" pitchFamily="34" charset="0"/>
              <a:buChar char="•"/>
            </a:pPr>
            <a:r>
              <a:rPr lang="en-US" altLang="zh-CN" sz="1000">
                <a:solidFill>
                  <a:schemeClr val="bg1"/>
                </a:solidFill>
                <a:latin typeface="微软雅黑" panose="020B0503020204020204" charset="-122"/>
                <a:ea typeface="微软雅黑" panose="020B0503020204020204" charset="-122"/>
                <a:cs typeface="微软雅黑" panose="020B0503020204020204" charset="-122"/>
              </a:rPr>
              <a:t>1987</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开始使用，距今</a:t>
            </a:r>
            <a:r>
              <a:rPr lang="en-US" altLang="zh-CN" sz="1000">
                <a:solidFill>
                  <a:schemeClr val="bg1"/>
                </a:solidFill>
                <a:latin typeface="微软雅黑" panose="020B0503020204020204" charset="-122"/>
                <a:ea typeface="微软雅黑" panose="020B0503020204020204" charset="-122"/>
                <a:cs typeface="微软雅黑" panose="020B0503020204020204" charset="-122"/>
              </a:rPr>
              <a:t>35</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年</a:t>
            </a:r>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marL="285750" indent="-285750">
              <a:lnSpc>
                <a:spcPct val="150000"/>
              </a:lnSpc>
              <a:buFont typeface="Arial" panose="02080604020202020204" pitchFamily="34" charset="0"/>
              <a:buChar char="•"/>
            </a:pPr>
            <a:r>
              <a:rPr lang="zh-CN" altLang="en-US" sz="1000">
                <a:solidFill>
                  <a:schemeClr val="bg1"/>
                </a:solidFill>
                <a:latin typeface="微软雅黑" panose="020B0503020204020204" charset="-122"/>
                <a:ea typeface="微软雅黑" panose="020B0503020204020204" charset="-122"/>
                <a:cs typeface="微软雅黑" panose="020B0503020204020204" charset="-122"/>
              </a:rPr>
              <a:t>定义了</a:t>
            </a:r>
            <a:r>
              <a:rPr lang="en-US" altLang="zh-CN" sz="1000">
                <a:solidFill>
                  <a:schemeClr val="bg1"/>
                </a:solidFill>
                <a:latin typeface="微软雅黑" panose="020B0503020204020204" charset="-122"/>
                <a:ea typeface="微软雅黑" panose="020B0503020204020204" charset="-122"/>
                <a:cs typeface="微软雅黑" panose="020B0503020204020204" charset="-122"/>
              </a:rPr>
              <a:t>xcb/xlib </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作为最底层服务接口，被服务器调用</a:t>
            </a:r>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marL="285750" indent="-285750">
              <a:lnSpc>
                <a:spcPct val="150000"/>
              </a:lnSpc>
              <a:buFont typeface="Arial" panose="02080604020202020204" pitchFamily="34" charset="0"/>
              <a:buChar char="•"/>
            </a:pPr>
            <a:r>
              <a:rPr lang="en-US" altLang="zh-CN" sz="1000">
                <a:solidFill>
                  <a:schemeClr val="bg1"/>
                </a:solidFill>
                <a:latin typeface="微软雅黑" panose="020B0503020204020204" charset="-122"/>
                <a:ea typeface="微软雅黑" panose="020B0503020204020204" charset="-122"/>
                <a:cs typeface="微软雅黑" panose="020B0503020204020204" charset="-122"/>
              </a:rPr>
              <a:t>c/c++/qt/gtk </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等接口，例程和</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直接应用</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很多</a:t>
            </a:r>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marL="285750" indent="-285750">
              <a:lnSpc>
                <a:spcPct val="150000"/>
              </a:lnSpc>
              <a:buFont typeface="Arial" panose="02080604020202020204" pitchFamily="34" charset="0"/>
              <a:buChar char="•"/>
            </a:pPr>
            <a:r>
              <a:rPr lang="zh-CN" altLang="en-US" sz="1000">
                <a:solidFill>
                  <a:schemeClr val="bg1"/>
                </a:solidFill>
                <a:latin typeface="微软雅黑" panose="020B0503020204020204" charset="-122"/>
                <a:ea typeface="微软雅黑" panose="020B0503020204020204" charset="-122"/>
                <a:cs typeface="微软雅黑" panose="020B0503020204020204" charset="-122"/>
              </a:rPr>
              <a:t>网络透明，通过</a:t>
            </a:r>
            <a:r>
              <a:rPr lang="en-US" altLang="zh-CN" sz="1000">
                <a:solidFill>
                  <a:schemeClr val="bg1"/>
                </a:solidFill>
                <a:latin typeface="微软雅黑" panose="020B0503020204020204" charset="-122"/>
                <a:ea typeface="微软雅黑" panose="020B0503020204020204" charset="-122"/>
                <a:cs typeface="微软雅黑" panose="020B0503020204020204" charset="-122"/>
              </a:rPr>
              <a:t>X11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协议实现远程（</a:t>
            </a:r>
            <a:r>
              <a:rPr lang="en-US" altLang="zh-CN" sz="1000">
                <a:solidFill>
                  <a:schemeClr val="bg1"/>
                </a:solidFill>
                <a:latin typeface="微软雅黑" panose="020B0503020204020204" charset="-122"/>
                <a:ea typeface="微软雅黑" panose="020B0503020204020204" charset="-122"/>
                <a:cs typeface="微软雅黑" panose="020B0503020204020204" charset="-122"/>
              </a:rPr>
              <a:t>xdmcp)</a:t>
            </a:r>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marL="285750" indent="-285750">
              <a:lnSpc>
                <a:spcPct val="150000"/>
              </a:lnSpc>
              <a:buFont typeface="Arial" panose="02080604020202020204" pitchFamily="34" charset="0"/>
              <a:buChar char="•"/>
            </a:pPr>
            <a:r>
              <a:rPr lang="zh-CN" altLang="en-US" sz="1000">
                <a:solidFill>
                  <a:schemeClr val="bg1"/>
                </a:solidFill>
                <a:latin typeface="微软雅黑" panose="020B0503020204020204" charset="-122"/>
                <a:ea typeface="微软雅黑" panose="020B0503020204020204" charset="-122"/>
                <a:cs typeface="微软雅黑" panose="020B0503020204020204" charset="-122"/>
              </a:rPr>
              <a:t>具备绘图</a:t>
            </a:r>
            <a:r>
              <a:rPr lang="en-US" altLang="zh-CN" sz="1000">
                <a:solidFill>
                  <a:schemeClr val="bg1"/>
                </a:solidFill>
                <a:latin typeface="微软雅黑" panose="020B0503020204020204" charset="-122"/>
                <a:ea typeface="微软雅黑" panose="020B0503020204020204" charset="-122"/>
                <a:cs typeface="微软雅黑" panose="020B0503020204020204" charset="-122"/>
              </a:rPr>
              <a:t>API(xrender,x11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核心协议）</a:t>
            </a:r>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marL="285750" indent="-285750">
              <a:lnSpc>
                <a:spcPct val="150000"/>
              </a:lnSpc>
              <a:buFont typeface="Arial" panose="02080604020202020204" pitchFamily="34" charset="0"/>
              <a:buChar char="•"/>
            </a:pPr>
            <a:r>
              <a:rPr lang="en-US" altLang="zh-CN" sz="1000">
                <a:solidFill>
                  <a:schemeClr val="bg1"/>
                </a:solidFill>
                <a:latin typeface="微软雅黑" panose="020B0503020204020204" charset="-122"/>
                <a:ea typeface="微软雅黑" panose="020B0503020204020204" charset="-122"/>
                <a:cs typeface="微软雅黑" panose="020B0503020204020204" charset="-122"/>
              </a:rPr>
              <a:t>dri </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渲染架构复杂</a:t>
            </a:r>
            <a:r>
              <a:rPr lang="en-US" altLang="zh-CN" sz="1000">
                <a:solidFill>
                  <a:schemeClr val="bg1"/>
                </a:solidFill>
                <a:latin typeface="微软雅黑" panose="020B0503020204020204" charset="-122"/>
                <a:ea typeface="微软雅黑" panose="020B0503020204020204" charset="-122"/>
                <a:cs typeface="微软雅黑" panose="020B0503020204020204" charset="-122"/>
              </a:rPr>
              <a:t>(</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多种驱动</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支持）</a:t>
            </a:r>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marL="285750" indent="-285750">
              <a:buFont typeface="Arial" panose="02080604020202020204" pitchFamily="34" charset="0"/>
              <a:buChar char="•"/>
            </a:pPr>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 name="圆角矩形 17"/>
          <p:cNvSpPr/>
          <p:nvPr/>
        </p:nvSpPr>
        <p:spPr>
          <a:xfrm>
            <a:off x="4247515" y="2221865"/>
            <a:ext cx="2959735" cy="380936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t>1. </a:t>
            </a:r>
            <a:r>
              <a:rPr lang="zh-CN" altLang="en-US" sz="1200"/>
              <a:t>都是</a:t>
            </a:r>
            <a:r>
              <a:rPr lang="en-US" altLang="zh-CN" sz="1200"/>
              <a:t>server / client </a:t>
            </a:r>
            <a:r>
              <a:rPr lang="zh-CN" altLang="en-US" sz="1200"/>
              <a:t>结构</a:t>
            </a:r>
            <a:endParaRPr lang="zh-CN" altLang="en-US" sz="1200"/>
          </a:p>
          <a:p>
            <a:pPr algn="l"/>
            <a:r>
              <a:rPr lang="en-US" altLang="zh-CN" sz="1200"/>
              <a:t>2. </a:t>
            </a:r>
            <a:r>
              <a:rPr lang="zh-CN" altLang="en-US" sz="1200"/>
              <a:t>需要</a:t>
            </a:r>
            <a:r>
              <a:rPr lang="zh-CN" sz="1200">
                <a:sym typeface="+mn-ea"/>
              </a:rPr>
              <a:t>显示服务器</a:t>
            </a:r>
            <a:r>
              <a:rPr lang="en-US" altLang="zh-CN" sz="1200">
                <a:sym typeface="+mn-ea"/>
              </a:rPr>
              <a:t>  </a:t>
            </a:r>
            <a:r>
              <a:rPr lang="zh-CN" altLang="en-US" sz="1200">
                <a:sym typeface="+mn-ea"/>
              </a:rPr>
              <a:t>窗口管理器</a:t>
            </a:r>
            <a:r>
              <a:rPr lang="en-US" altLang="zh-CN" sz="1200">
                <a:sym typeface="+mn-ea"/>
              </a:rPr>
              <a:t> </a:t>
            </a:r>
            <a:r>
              <a:rPr lang="zh-CN" altLang="en-US" sz="1200">
                <a:sym typeface="+mn-ea"/>
              </a:rPr>
              <a:t>窗口</a:t>
            </a:r>
            <a:r>
              <a:rPr lang="en-US" altLang="zh-CN" sz="1200">
                <a:sym typeface="+mn-ea"/>
              </a:rPr>
              <a:t> </a:t>
            </a:r>
            <a:r>
              <a:rPr lang="zh-CN" altLang="en-US" sz="1200">
                <a:sym typeface="+mn-ea"/>
              </a:rPr>
              <a:t>合成器</a:t>
            </a:r>
            <a:endParaRPr lang="zh-CN" altLang="en-US" sz="1200">
              <a:sym typeface="+mn-ea"/>
            </a:endParaRPr>
          </a:p>
          <a:p>
            <a:pPr algn="l"/>
            <a:r>
              <a:rPr lang="en-US" altLang="zh-CN" sz="1200">
                <a:sym typeface="+mn-ea"/>
              </a:rPr>
              <a:t>3. </a:t>
            </a:r>
            <a:r>
              <a:rPr lang="zh-CN" altLang="en-US" sz="1200">
                <a:sym typeface="+mn-ea"/>
              </a:rPr>
              <a:t>通过</a:t>
            </a:r>
            <a:r>
              <a:rPr lang="en-US" altLang="zh-CN" sz="1200">
                <a:sym typeface="+mn-ea"/>
              </a:rPr>
              <a:t> UNIX domain stream socket </a:t>
            </a:r>
            <a:r>
              <a:rPr lang="zh-CN" altLang="en-US" sz="1200">
                <a:sym typeface="+mn-ea"/>
              </a:rPr>
              <a:t>做为基础链路</a:t>
            </a:r>
            <a:endParaRPr lang="en-US" altLang="zh-CN" sz="1200">
              <a:sym typeface="+mn-ea"/>
            </a:endParaRPr>
          </a:p>
          <a:p>
            <a:pPr algn="l"/>
            <a:endParaRPr lang="en-US" altLang="zh-CN" sz="1200">
              <a:sym typeface="+mn-ea"/>
            </a:endParaRPr>
          </a:p>
          <a:p>
            <a:pPr algn="l"/>
            <a:endParaRPr lang="en-US" altLang="zh-CN" sz="1200"/>
          </a:p>
        </p:txBody>
      </p:sp>
      <p:sp>
        <p:nvSpPr>
          <p:cNvPr id="19" name="圆角矩形 18"/>
          <p:cNvSpPr/>
          <p:nvPr/>
        </p:nvSpPr>
        <p:spPr>
          <a:xfrm>
            <a:off x="8278495" y="2602230"/>
            <a:ext cx="2790825" cy="3364230"/>
          </a:xfrm>
          <a:prstGeom prst="roundRect">
            <a:avLst/>
          </a:prstGeom>
          <a:solidFill>
            <a:srgbClr val="0050FF"/>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1200">
              <a:sym typeface="+mn-ea"/>
            </a:endParaRPr>
          </a:p>
        </p:txBody>
      </p:sp>
      <p:sp>
        <p:nvSpPr>
          <p:cNvPr id="20" name="文本框 19"/>
          <p:cNvSpPr txBox="1"/>
          <p:nvPr/>
        </p:nvSpPr>
        <p:spPr>
          <a:xfrm>
            <a:off x="8453120" y="2816860"/>
            <a:ext cx="2325370" cy="2630170"/>
          </a:xfrm>
          <a:prstGeom prst="rect">
            <a:avLst/>
          </a:prstGeom>
          <a:noFill/>
        </p:spPr>
        <p:txBody>
          <a:bodyPr wrap="square" rtlCol="0">
            <a:spAutoFit/>
          </a:bodyPr>
          <a:p>
            <a:pPr marL="285750" indent="-285750">
              <a:lnSpc>
                <a:spcPct val="150000"/>
              </a:lnSpc>
              <a:buFont typeface="Arial" panose="02080604020202020204" pitchFamily="34" charset="0"/>
              <a:buChar char="•"/>
            </a:pPr>
            <a:r>
              <a:rPr lang="en-US" altLang="zh-CN" sz="1000">
                <a:solidFill>
                  <a:schemeClr val="bg1"/>
                </a:solidFill>
                <a:latin typeface="微软雅黑" panose="020B0503020204020204" charset="-122"/>
                <a:ea typeface="微软雅黑" panose="020B0503020204020204" charset="-122"/>
                <a:cs typeface="微软雅黑" panose="020B0503020204020204" charset="-122"/>
              </a:rPr>
              <a:t>Wayland是Wayland Compositor使用的协议</a:t>
            </a:r>
            <a:endParaRPr lang="en-US" altLang="zh-CN" sz="1000">
              <a:solidFill>
                <a:schemeClr val="bg1"/>
              </a:solidFill>
              <a:latin typeface="微软雅黑" panose="020B0503020204020204" charset="-122"/>
              <a:ea typeface="微软雅黑" panose="020B0503020204020204" charset="-122"/>
              <a:cs typeface="微软雅黑" panose="020B0503020204020204" charset="-122"/>
            </a:endParaRPr>
          </a:p>
          <a:p>
            <a:pPr marL="285750" indent="-285750">
              <a:lnSpc>
                <a:spcPct val="150000"/>
              </a:lnSpc>
              <a:buFont typeface="Arial" panose="02080604020202020204" pitchFamily="34" charset="0"/>
              <a:buChar char="•"/>
            </a:pPr>
            <a:r>
              <a:rPr lang="en-US" altLang="zh-CN" sz="1000">
                <a:solidFill>
                  <a:schemeClr val="bg1"/>
                </a:solidFill>
                <a:latin typeface="微软雅黑" panose="020B0503020204020204" charset="-122"/>
                <a:ea typeface="微软雅黑" panose="020B0503020204020204" charset="-122"/>
                <a:cs typeface="微软雅黑" panose="020B0503020204020204" charset="-122"/>
              </a:rPr>
              <a:t>2010</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开始使用，距今</a:t>
            </a:r>
            <a:r>
              <a:rPr lang="en-US" altLang="zh-CN" sz="1000">
                <a:solidFill>
                  <a:schemeClr val="bg1"/>
                </a:solidFill>
                <a:latin typeface="微软雅黑" panose="020B0503020204020204" charset="-122"/>
                <a:ea typeface="微软雅黑" panose="020B0503020204020204" charset="-122"/>
                <a:cs typeface="微软雅黑" panose="020B0503020204020204" charset="-122"/>
              </a:rPr>
              <a:t>12</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年</a:t>
            </a:r>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marL="285750" indent="-285750">
              <a:lnSpc>
                <a:spcPct val="150000"/>
              </a:lnSpc>
              <a:buFont typeface="Arial" panose="02080604020202020204" pitchFamily="34" charset="0"/>
              <a:buChar char="•"/>
            </a:pPr>
            <a:r>
              <a:rPr lang="zh-CN" altLang="en-US" sz="1000">
                <a:solidFill>
                  <a:schemeClr val="bg1"/>
                </a:solidFill>
                <a:latin typeface="微软雅黑" panose="020B0503020204020204" charset="-122"/>
                <a:ea typeface="微软雅黑" panose="020B0503020204020204" charset="-122"/>
                <a:cs typeface="微软雅黑" panose="020B0503020204020204" charset="-122"/>
              </a:rPr>
              <a:t>定义了</a:t>
            </a:r>
            <a:r>
              <a:rPr lang="en-US" altLang="zh-CN" sz="1000">
                <a:solidFill>
                  <a:schemeClr val="bg1"/>
                </a:solidFill>
                <a:latin typeface="微软雅黑" panose="020B0503020204020204" charset="-122"/>
                <a:ea typeface="微软雅黑" panose="020B0503020204020204" charset="-122"/>
                <a:cs typeface="微软雅黑" panose="020B0503020204020204" charset="-122"/>
              </a:rPr>
              <a:t>waylandclient </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作为基础接口，被应用程序调用</a:t>
            </a:r>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marL="285750" indent="-285750">
              <a:lnSpc>
                <a:spcPct val="150000"/>
              </a:lnSpc>
              <a:buFont typeface="Arial" panose="02080604020202020204" pitchFamily="34" charset="0"/>
              <a:buChar char="•"/>
            </a:pPr>
            <a:r>
              <a:rPr lang="zh-CN" altLang="en-US" sz="1000">
                <a:solidFill>
                  <a:schemeClr val="bg1"/>
                </a:solidFill>
                <a:latin typeface="微软雅黑" panose="020B0503020204020204" charset="-122"/>
                <a:ea typeface="微软雅黑" panose="020B0503020204020204" charset="-122"/>
                <a:cs typeface="微软雅黑" panose="020B0503020204020204" charset="-122"/>
              </a:rPr>
              <a:t>例程不多，一般通过</a:t>
            </a:r>
            <a:r>
              <a:rPr lang="en-US" altLang="zh-CN" sz="1000">
                <a:solidFill>
                  <a:schemeClr val="bg1"/>
                </a:solidFill>
                <a:latin typeface="微软雅黑" panose="020B0503020204020204" charset="-122"/>
                <a:ea typeface="微软雅黑" panose="020B0503020204020204" charset="-122"/>
                <a:cs typeface="微软雅黑" panose="020B0503020204020204" charset="-122"/>
              </a:rPr>
              <a:t>QT </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或者</a:t>
            </a:r>
            <a:r>
              <a:rPr lang="en-US" altLang="zh-CN" sz="1000">
                <a:solidFill>
                  <a:schemeClr val="bg1"/>
                </a:solidFill>
                <a:latin typeface="微软雅黑" panose="020B0503020204020204" charset="-122"/>
                <a:ea typeface="微软雅黑" panose="020B0503020204020204" charset="-122"/>
                <a:cs typeface="微软雅黑" panose="020B0503020204020204" charset="-122"/>
              </a:rPr>
              <a:t>gtk</a:t>
            </a:r>
            <a:endParaRPr lang="en-US" altLang="zh-CN" sz="1000">
              <a:solidFill>
                <a:schemeClr val="bg1"/>
              </a:solidFill>
              <a:latin typeface="微软雅黑" panose="020B0503020204020204" charset="-122"/>
              <a:ea typeface="微软雅黑" panose="020B0503020204020204" charset="-122"/>
              <a:cs typeface="微软雅黑" panose="020B0503020204020204" charset="-122"/>
            </a:endParaRPr>
          </a:p>
          <a:p>
            <a:pPr marL="285750" indent="-285750">
              <a:lnSpc>
                <a:spcPct val="150000"/>
              </a:lnSpc>
              <a:buFont typeface="Arial" panose="02080604020202020204" pitchFamily="34" charset="0"/>
              <a:buChar char="•"/>
            </a:pPr>
            <a:r>
              <a:rPr lang="zh-CN" altLang="en-US" sz="1000">
                <a:solidFill>
                  <a:schemeClr val="bg1"/>
                </a:solidFill>
                <a:latin typeface="微软雅黑" panose="020B0503020204020204" charset="-122"/>
                <a:ea typeface="微软雅黑" panose="020B0503020204020204" charset="-122"/>
                <a:cs typeface="微软雅黑" panose="020B0503020204020204" charset="-122"/>
              </a:rPr>
              <a:t>只能单机使用，需要借助</a:t>
            </a:r>
            <a:r>
              <a:rPr lang="en-US" altLang="zh-CN" sz="1000">
                <a:solidFill>
                  <a:schemeClr val="bg1"/>
                </a:solidFill>
                <a:latin typeface="微软雅黑" panose="020B0503020204020204" charset="-122"/>
                <a:ea typeface="微软雅黑" panose="020B0503020204020204" charset="-122"/>
                <a:cs typeface="微软雅黑" panose="020B0503020204020204" charset="-122"/>
              </a:rPr>
              <a:t>rdp</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等协议实现远程</a:t>
            </a:r>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marL="285750" indent="-285750">
              <a:lnSpc>
                <a:spcPct val="150000"/>
              </a:lnSpc>
              <a:buFont typeface="Arial" panose="02080604020202020204" pitchFamily="34" charset="0"/>
              <a:buChar char="•"/>
            </a:pPr>
            <a:r>
              <a:rPr lang="zh-CN" altLang="en-US" sz="1000">
                <a:solidFill>
                  <a:schemeClr val="bg1"/>
                </a:solidFill>
                <a:latin typeface="微软雅黑" panose="020B0503020204020204" charset="-122"/>
                <a:ea typeface="微软雅黑" panose="020B0503020204020204" charset="-122"/>
                <a:cs typeface="微软雅黑" panose="020B0503020204020204" charset="-122"/>
              </a:rPr>
              <a:t>不做任何的绘图</a:t>
            </a:r>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marL="285750" indent="-285750">
              <a:lnSpc>
                <a:spcPct val="150000"/>
              </a:lnSpc>
              <a:buFont typeface="Arial" panose="02080604020202020204" pitchFamily="34" charset="0"/>
              <a:buChar char="•"/>
            </a:pPr>
            <a:r>
              <a:rPr lang="en-US" altLang="zh-CN" sz="1000">
                <a:solidFill>
                  <a:schemeClr val="bg1"/>
                </a:solidFill>
                <a:latin typeface="微软雅黑" panose="020B0503020204020204" charset="-122"/>
                <a:ea typeface="微软雅黑" panose="020B0503020204020204" charset="-122"/>
                <a:cs typeface="微软雅黑" panose="020B0503020204020204" charset="-122"/>
              </a:rPr>
              <a:t>dri</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渲染架构简单（</a:t>
            </a:r>
            <a:r>
              <a:rPr lang="en-US" altLang="zh-CN" sz="1000">
                <a:solidFill>
                  <a:schemeClr val="bg1"/>
                </a:solidFill>
                <a:latin typeface="微软雅黑" panose="020B0503020204020204" charset="-122"/>
                <a:ea typeface="微软雅黑" panose="020B0503020204020204" charset="-122"/>
                <a:cs typeface="微软雅黑" panose="020B0503020204020204" charset="-122"/>
              </a:rPr>
              <a:t>drm/gem)</a:t>
            </a:r>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marL="285750" indent="-285750">
              <a:lnSpc>
                <a:spcPct val="150000"/>
              </a:lnSpc>
              <a:buFont typeface="Arial" panose="02080604020202020204" pitchFamily="34" charset="0"/>
              <a:buChar char="•"/>
            </a:pPr>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en-US" dirty="0">
                <a:solidFill>
                  <a:srgbClr val="063693"/>
                </a:solidFill>
                <a:cs typeface="+mn-ea"/>
                <a:sym typeface="+mn-lt"/>
              </a:rPr>
              <a:t>X11</a:t>
            </a:r>
            <a:r>
              <a:rPr lang="zh-CN" altLang="en-US" dirty="0">
                <a:solidFill>
                  <a:srgbClr val="063693"/>
                </a:solidFill>
                <a:cs typeface="+mn-ea"/>
                <a:sym typeface="+mn-lt"/>
              </a:rPr>
              <a:t>和</a:t>
            </a:r>
            <a:r>
              <a:rPr lang="en-US" altLang="zh-CN" dirty="0">
                <a:solidFill>
                  <a:srgbClr val="063693"/>
                </a:solidFill>
                <a:cs typeface="+mn-ea"/>
                <a:sym typeface="+mn-lt"/>
              </a:rPr>
              <a:t>wayland  </a:t>
            </a:r>
            <a:r>
              <a:rPr lang="zh-CN" altLang="en-US" dirty="0">
                <a:solidFill>
                  <a:srgbClr val="063693"/>
                </a:solidFill>
                <a:cs typeface="+mn-ea"/>
                <a:sym typeface="+mn-lt"/>
              </a:rPr>
              <a:t>关键程序命名</a:t>
            </a:r>
            <a:endParaRPr lang="zh-CN" altLang="en-US" dirty="0">
              <a:solidFill>
                <a:srgbClr val="063693"/>
              </a:solidFill>
              <a:cs typeface="+mn-ea"/>
              <a:sym typeface="+mn-lt"/>
            </a:endParaRPr>
          </a:p>
        </p:txBody>
      </p:sp>
      <p:sp>
        <p:nvSpPr>
          <p:cNvPr id="2" name="文本框 1"/>
          <p:cNvSpPr txBox="1"/>
          <p:nvPr/>
        </p:nvSpPr>
        <p:spPr>
          <a:xfrm>
            <a:off x="1304925" y="1860550"/>
            <a:ext cx="1091565" cy="368300"/>
          </a:xfrm>
          <a:prstGeom prst="rect">
            <a:avLst/>
          </a:prstGeom>
          <a:noFill/>
        </p:spPr>
        <p:txBody>
          <a:bodyPr wrap="square">
            <a:spAutoFit/>
          </a:bodyPr>
          <a:p>
            <a:pPr algn="just" latinLnBrk="1">
              <a:lnSpc>
                <a:spcPct val="150000"/>
              </a:lnSpc>
            </a:pPr>
            <a:r>
              <a:rPr lang="en-US" altLang="en-US" sz="1200" b="1" i="0" dirty="0">
                <a:solidFill>
                  <a:srgbClr val="003296"/>
                </a:solidFill>
                <a:effectLst/>
                <a:latin typeface="微软雅黑" panose="020B0503020204020204" charset="-122"/>
                <a:ea typeface="微软雅黑" panose="020B0503020204020204" charset="-122"/>
                <a:cs typeface="微软雅黑" panose="020B0503020204020204" charset="-122"/>
              </a:rPr>
              <a:t> x11</a:t>
            </a:r>
            <a:r>
              <a:rPr lang="zh-CN" altLang="en-US" sz="1200" b="1" i="0" dirty="0">
                <a:solidFill>
                  <a:srgbClr val="003296"/>
                </a:solidFill>
                <a:effectLst/>
                <a:latin typeface="微软雅黑" panose="020B0503020204020204" charset="-122"/>
                <a:ea typeface="微软雅黑" panose="020B0503020204020204" charset="-122"/>
                <a:cs typeface="微软雅黑" panose="020B0503020204020204" charset="-122"/>
              </a:rPr>
              <a:t>协议</a:t>
            </a:r>
            <a:endParaRPr lang="zh-CN" altLang="en-US" sz="1200" b="1" i="0" dirty="0">
              <a:solidFill>
                <a:schemeClr val="bg1">
                  <a:lumMod val="50000"/>
                </a:schemeClr>
              </a:solidFill>
              <a:effectLst/>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1083310" y="4117340"/>
            <a:ext cx="1313180" cy="368300"/>
          </a:xfrm>
          <a:prstGeom prst="rect">
            <a:avLst/>
          </a:prstGeom>
          <a:noFill/>
        </p:spPr>
        <p:txBody>
          <a:bodyPr wrap="square">
            <a:spAutoFit/>
          </a:bodyPr>
          <a:p>
            <a:pPr algn="just" latinLnBrk="1">
              <a:lnSpc>
                <a:spcPct val="150000"/>
              </a:lnSpc>
            </a:pPr>
            <a:r>
              <a:rPr lang="en-US" sz="1200" b="1" i="0" dirty="0">
                <a:solidFill>
                  <a:srgbClr val="003296"/>
                </a:solidFill>
                <a:effectLst/>
                <a:latin typeface="微软雅黑" panose="020B0503020204020204" charset="-122"/>
                <a:ea typeface="微软雅黑" panose="020B0503020204020204" charset="-122"/>
                <a:cs typeface="微软雅黑" panose="020B0503020204020204" charset="-122"/>
              </a:rPr>
              <a:t>wayland </a:t>
            </a:r>
            <a:r>
              <a:rPr lang="zh-CN" sz="1200" b="1" i="0" dirty="0">
                <a:solidFill>
                  <a:srgbClr val="003296"/>
                </a:solidFill>
                <a:effectLst/>
                <a:latin typeface="微软雅黑" panose="020B0503020204020204" charset="-122"/>
                <a:ea typeface="微软雅黑" panose="020B0503020204020204" charset="-122"/>
                <a:cs typeface="微软雅黑" panose="020B0503020204020204" charset="-122"/>
              </a:rPr>
              <a:t>协议</a:t>
            </a:r>
            <a:endParaRPr lang="en-US" altLang="zh-CN" sz="2000" b="1" i="0" dirty="0">
              <a:solidFill>
                <a:srgbClr val="003296"/>
              </a:solidFill>
              <a:effectLst/>
              <a:latin typeface="微软雅黑" panose="020B0503020204020204" charset="-122"/>
              <a:ea typeface="微软雅黑" panose="020B0503020204020204" charset="-122"/>
              <a:cs typeface="微软雅黑" panose="020B0503020204020204" charset="-122"/>
            </a:endParaRPr>
          </a:p>
        </p:txBody>
      </p:sp>
      <p:sp>
        <p:nvSpPr>
          <p:cNvPr id="3" name="圆角矩形 2"/>
          <p:cNvSpPr/>
          <p:nvPr/>
        </p:nvSpPr>
        <p:spPr>
          <a:xfrm>
            <a:off x="2549525" y="1372235"/>
            <a:ext cx="1882140" cy="488315"/>
          </a:xfrm>
          <a:prstGeom prst="roundRect">
            <a:avLst/>
          </a:prstGeom>
          <a:solidFill>
            <a:srgbClr val="004BB7"/>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t>客户端</a:t>
            </a:r>
            <a:endParaRPr lang="zh-CN" altLang="en-US"/>
          </a:p>
        </p:txBody>
      </p:sp>
      <p:sp>
        <p:nvSpPr>
          <p:cNvPr id="5" name="圆角矩形 4"/>
          <p:cNvSpPr/>
          <p:nvPr/>
        </p:nvSpPr>
        <p:spPr>
          <a:xfrm>
            <a:off x="2549525" y="2652395"/>
            <a:ext cx="1882775" cy="673100"/>
          </a:xfrm>
          <a:prstGeom prst="roundRect">
            <a:avLst/>
          </a:prstGeom>
          <a:solidFill>
            <a:srgbClr val="004BB7"/>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t>显示服务器</a:t>
            </a:r>
            <a:r>
              <a:rPr lang="en-US" altLang="zh-CN"/>
              <a:t>                    </a:t>
            </a:r>
            <a:endParaRPr lang="en-US" altLang="zh-CN"/>
          </a:p>
          <a:p>
            <a:pPr algn="l"/>
            <a:r>
              <a:rPr lang="en-US" altLang="zh-CN"/>
              <a:t>display server</a:t>
            </a:r>
            <a:endParaRPr lang="en-US" altLang="zh-CN"/>
          </a:p>
        </p:txBody>
      </p:sp>
      <p:sp>
        <p:nvSpPr>
          <p:cNvPr id="6" name="圆角矩形 5"/>
          <p:cNvSpPr/>
          <p:nvPr/>
        </p:nvSpPr>
        <p:spPr>
          <a:xfrm>
            <a:off x="2549525" y="1977390"/>
            <a:ext cx="1882775" cy="488315"/>
          </a:xfrm>
          <a:prstGeom prst="roundRect">
            <a:avLst/>
          </a:prstGeom>
          <a:solidFill>
            <a:srgbClr val="004BB7"/>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t>窗口管理器</a:t>
            </a:r>
            <a:r>
              <a:rPr lang="en-US" altLang="zh-CN"/>
              <a:t> wm </a:t>
            </a:r>
            <a:endParaRPr lang="en-US" altLang="zh-CN"/>
          </a:p>
        </p:txBody>
      </p:sp>
      <p:sp>
        <p:nvSpPr>
          <p:cNvPr id="7" name="文本框 6"/>
          <p:cNvSpPr txBox="1"/>
          <p:nvPr/>
        </p:nvSpPr>
        <p:spPr>
          <a:xfrm>
            <a:off x="4585335" y="2037715"/>
            <a:ext cx="4757420" cy="368300"/>
          </a:xfrm>
          <a:prstGeom prst="rect">
            <a:avLst/>
          </a:prstGeom>
          <a:noFill/>
        </p:spPr>
        <p:txBody>
          <a:bodyPr wrap="square" rtlCol="0">
            <a:spAutoFit/>
          </a:bodyPr>
          <a:p>
            <a:r>
              <a:rPr lang="zh-CN" altLang="en-US"/>
              <a:t>具备窗口管理和窗口合成</a:t>
            </a:r>
            <a:r>
              <a:rPr lang="en-US" altLang="zh-CN"/>
              <a:t>: kwin/mutter</a:t>
            </a:r>
            <a:endParaRPr lang="zh-CN" altLang="en-US"/>
          </a:p>
        </p:txBody>
      </p:sp>
      <p:sp>
        <p:nvSpPr>
          <p:cNvPr id="8" name="文本框 7"/>
          <p:cNvSpPr txBox="1"/>
          <p:nvPr/>
        </p:nvSpPr>
        <p:spPr>
          <a:xfrm>
            <a:off x="4702175" y="2804795"/>
            <a:ext cx="5486400" cy="368300"/>
          </a:xfrm>
          <a:prstGeom prst="rect">
            <a:avLst/>
          </a:prstGeom>
          <a:noFill/>
        </p:spPr>
        <p:txBody>
          <a:bodyPr wrap="square" rtlCol="0">
            <a:spAutoFit/>
          </a:bodyPr>
          <a:p>
            <a:r>
              <a:rPr lang="zh-CN" altLang="en-US"/>
              <a:t>协议的实现：</a:t>
            </a:r>
            <a:r>
              <a:rPr lang="en-US" altLang="zh-CN"/>
              <a:t> Xorg</a:t>
            </a:r>
            <a:r>
              <a:rPr lang="zh-CN" altLang="en-US"/>
              <a:t>，输入设备事件的</a:t>
            </a:r>
            <a:r>
              <a:rPr lang="zh-CN" altLang="en-US"/>
              <a:t>分发</a:t>
            </a:r>
            <a:endParaRPr lang="zh-CN" altLang="en-US"/>
          </a:p>
        </p:txBody>
      </p:sp>
      <p:sp>
        <p:nvSpPr>
          <p:cNvPr id="9" name="圆角矩形 8"/>
          <p:cNvSpPr/>
          <p:nvPr/>
        </p:nvSpPr>
        <p:spPr>
          <a:xfrm>
            <a:off x="2549525" y="4117340"/>
            <a:ext cx="1882140" cy="488315"/>
          </a:xfrm>
          <a:prstGeom prst="roundRect">
            <a:avLst/>
          </a:prstGeom>
          <a:solidFill>
            <a:srgbClr val="004BB7"/>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t>客户端</a:t>
            </a:r>
            <a:endParaRPr lang="zh-CN" altLang="en-US"/>
          </a:p>
        </p:txBody>
      </p:sp>
      <p:sp>
        <p:nvSpPr>
          <p:cNvPr id="10" name="圆角矩形 9"/>
          <p:cNvSpPr/>
          <p:nvPr/>
        </p:nvSpPr>
        <p:spPr>
          <a:xfrm>
            <a:off x="2549525" y="4784725"/>
            <a:ext cx="1882775" cy="673100"/>
          </a:xfrm>
          <a:prstGeom prst="roundRect">
            <a:avLst/>
          </a:prstGeom>
          <a:solidFill>
            <a:srgbClr val="004BB7"/>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t>合成器</a:t>
            </a:r>
            <a:endParaRPr lang="zh-CN" altLang="en-US"/>
          </a:p>
        </p:txBody>
      </p:sp>
      <p:sp>
        <p:nvSpPr>
          <p:cNvPr id="11" name="文本框 10"/>
          <p:cNvSpPr txBox="1"/>
          <p:nvPr/>
        </p:nvSpPr>
        <p:spPr>
          <a:xfrm>
            <a:off x="4702175" y="1431925"/>
            <a:ext cx="5486400" cy="368300"/>
          </a:xfrm>
          <a:prstGeom prst="rect">
            <a:avLst/>
          </a:prstGeom>
          <a:noFill/>
        </p:spPr>
        <p:txBody>
          <a:bodyPr wrap="square" rtlCol="0">
            <a:spAutoFit/>
          </a:bodyPr>
          <a:p>
            <a:r>
              <a:rPr lang="en-US"/>
              <a:t>x11/xcb </a:t>
            </a:r>
            <a:r>
              <a:rPr lang="zh-CN" altLang="en-US"/>
              <a:t>客户端、</a:t>
            </a:r>
            <a:r>
              <a:rPr lang="en-US" altLang="zh-CN"/>
              <a:t>qt/gtk</a:t>
            </a:r>
            <a:r>
              <a:rPr lang="zh-CN" altLang="en-US"/>
              <a:t>客户端，通过</a:t>
            </a:r>
            <a:r>
              <a:rPr lang="en-US" altLang="zh-CN"/>
              <a:t>X11</a:t>
            </a:r>
            <a:r>
              <a:rPr lang="zh-CN" altLang="en-US"/>
              <a:t>协议</a:t>
            </a:r>
            <a:endParaRPr lang="zh-CN" altLang="en-US"/>
          </a:p>
        </p:txBody>
      </p:sp>
      <p:sp>
        <p:nvSpPr>
          <p:cNvPr id="13" name="文本框 12"/>
          <p:cNvSpPr txBox="1"/>
          <p:nvPr/>
        </p:nvSpPr>
        <p:spPr>
          <a:xfrm>
            <a:off x="4702175" y="4937125"/>
            <a:ext cx="4757420" cy="645160"/>
          </a:xfrm>
          <a:prstGeom prst="rect">
            <a:avLst/>
          </a:prstGeom>
          <a:noFill/>
        </p:spPr>
        <p:txBody>
          <a:bodyPr wrap="square" rtlCol="0">
            <a:spAutoFit/>
          </a:bodyPr>
          <a:p>
            <a:r>
              <a:rPr lang="zh-CN" altLang="en-US"/>
              <a:t>具备显示服务、窗口管理、窗口合成的功能，三合一，</a:t>
            </a:r>
            <a:r>
              <a:rPr lang="en-US" altLang="zh-CN"/>
              <a:t>kwin/mutter</a:t>
            </a:r>
            <a:endParaRPr lang="en-US" altLang="zh-CN"/>
          </a:p>
        </p:txBody>
      </p:sp>
      <p:sp>
        <p:nvSpPr>
          <p:cNvPr id="14" name="文本框 13"/>
          <p:cNvSpPr txBox="1"/>
          <p:nvPr/>
        </p:nvSpPr>
        <p:spPr>
          <a:xfrm>
            <a:off x="4702175" y="4177665"/>
            <a:ext cx="5486400" cy="368300"/>
          </a:xfrm>
          <a:prstGeom prst="rect">
            <a:avLst/>
          </a:prstGeom>
          <a:noFill/>
        </p:spPr>
        <p:txBody>
          <a:bodyPr wrap="square" rtlCol="0">
            <a:spAutoFit/>
          </a:bodyPr>
          <a:p>
            <a:r>
              <a:rPr lang="en-US"/>
              <a:t>x11/xcb </a:t>
            </a:r>
            <a:r>
              <a:rPr lang="zh-CN" altLang="en-US"/>
              <a:t>客户端、</a:t>
            </a:r>
            <a:r>
              <a:rPr lang="en-US" altLang="zh-CN"/>
              <a:t>qt/gtk</a:t>
            </a:r>
            <a:r>
              <a:rPr lang="zh-CN" altLang="en-US"/>
              <a:t>客户端，通过</a:t>
            </a:r>
            <a:r>
              <a:rPr lang="en-US" altLang="zh-CN"/>
              <a:t>wayland</a:t>
            </a:r>
            <a:r>
              <a:rPr lang="zh-CN" altLang="en-US"/>
              <a:t>协议</a:t>
            </a:r>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X11</a:t>
            </a:r>
            <a:r>
              <a:rPr lang="zh-CN" altLang="en-US"/>
              <a:t>和</a:t>
            </a:r>
            <a:r>
              <a:rPr lang="en-US" altLang="zh-CN"/>
              <a:t>wayland </a:t>
            </a:r>
            <a:r>
              <a:rPr lang="zh-CN" altLang="en-US"/>
              <a:t>协议格式</a:t>
            </a:r>
            <a:endParaRPr lang="zh-CN" altLang="en-US"/>
          </a:p>
        </p:txBody>
      </p:sp>
      <p:sp>
        <p:nvSpPr>
          <p:cNvPr id="5" name="文本框 4"/>
          <p:cNvSpPr txBox="1"/>
          <p:nvPr/>
        </p:nvSpPr>
        <p:spPr>
          <a:xfrm>
            <a:off x="589915" y="5045710"/>
            <a:ext cx="4507865" cy="368300"/>
          </a:xfrm>
          <a:prstGeom prst="rect">
            <a:avLst/>
          </a:prstGeom>
          <a:noFill/>
        </p:spPr>
        <p:txBody>
          <a:bodyPr wrap="square" rtlCol="0" anchor="t">
            <a:spAutoFit/>
          </a:bodyPr>
          <a:p>
            <a:pPr algn="l"/>
            <a:r>
              <a:rPr lang="zh-CN" altLang="en-US">
                <a:hlinkClick r:id="rId1" action="ppaction://hlinkfile"/>
              </a:rPr>
              <a:t>https://shimo.im/docs/KctddTpj8crpR8Gg</a:t>
            </a:r>
            <a:endParaRPr lang="zh-CN" altLang="en-US"/>
          </a:p>
        </p:txBody>
      </p:sp>
      <p:sp>
        <p:nvSpPr>
          <p:cNvPr id="6" name="文本框 5"/>
          <p:cNvSpPr txBox="1"/>
          <p:nvPr/>
        </p:nvSpPr>
        <p:spPr>
          <a:xfrm>
            <a:off x="589915" y="1548130"/>
            <a:ext cx="4664075" cy="3302000"/>
          </a:xfrm>
          <a:prstGeom prst="rect">
            <a:avLst/>
          </a:prstGeom>
          <a:noFill/>
        </p:spPr>
        <p:txBody>
          <a:bodyPr wrap="none" rtlCol="0">
            <a:normAutofit fontScale="90000" lnSpcReduction="10000"/>
          </a:bodyPr>
          <a:p>
            <a:pPr algn="l"/>
            <a:r>
              <a:rPr lang="zh-CN" altLang="en-US" sz="1200"/>
              <a:t>&lt;xcb header="dri2" extension-xname="DRI2" extension-name="DRI2"</a:t>
            </a:r>
            <a:endParaRPr lang="zh-CN" altLang="en-US" sz="1200"/>
          </a:p>
          <a:p>
            <a:pPr algn="l"/>
            <a:r>
              <a:rPr lang="zh-CN" altLang="en-US" sz="1200"/>
              <a:t>  major-version="1" minor-version="4"&gt;</a:t>
            </a:r>
            <a:endParaRPr lang="zh-CN" altLang="en-US" sz="1200"/>
          </a:p>
          <a:p>
            <a:pPr algn="l"/>
            <a:r>
              <a:rPr lang="zh-CN" altLang="en-US" sz="1200"/>
              <a:t>  &lt;import&gt;xproto&lt;/import&gt;</a:t>
            </a:r>
            <a:endParaRPr lang="zh-CN" altLang="en-US" sz="1200"/>
          </a:p>
          <a:p>
            <a:pPr algn="l"/>
            <a:endParaRPr lang="zh-CN" altLang="en-US" sz="1200"/>
          </a:p>
          <a:p>
            <a:pPr algn="l"/>
            <a:r>
              <a:rPr lang="en-US" altLang="zh-CN" sz="1200"/>
              <a:t>  ..............</a:t>
            </a:r>
            <a:endParaRPr lang="zh-CN" altLang="en-US" sz="1200"/>
          </a:p>
          <a:p>
            <a:pPr algn="l"/>
            <a:endParaRPr lang="zh-CN" altLang="en-US" sz="1200"/>
          </a:p>
          <a:p>
            <a:pPr algn="l"/>
            <a:r>
              <a:rPr lang="zh-CN" altLang="en-US" sz="1200"/>
              <a:t>&lt;request name="CopyRegion" opcode="6"&gt;</a:t>
            </a:r>
            <a:endParaRPr lang="zh-CN" altLang="en-US" sz="1200"/>
          </a:p>
          <a:p>
            <a:pPr algn="l"/>
            <a:r>
              <a:rPr lang="zh-CN" altLang="en-US" sz="1200"/>
              <a:t>    &lt;field type="DRAWABLE" name="drawable" /&gt;</a:t>
            </a:r>
            <a:endParaRPr lang="zh-CN" altLang="en-US" sz="1200"/>
          </a:p>
          <a:p>
            <a:pPr algn="l"/>
            <a:r>
              <a:rPr lang="zh-CN" altLang="en-US" sz="1200"/>
              <a:t>    &lt;field type="CARD32" name="region" /&gt;</a:t>
            </a:r>
            <a:endParaRPr lang="zh-CN" altLang="en-US" sz="1200"/>
          </a:p>
          <a:p>
            <a:pPr algn="l"/>
            <a:r>
              <a:rPr lang="zh-CN" altLang="en-US" sz="1200"/>
              <a:t>    &lt;field type="CARD32" name="dest" /&gt;</a:t>
            </a:r>
            <a:endParaRPr lang="zh-CN" altLang="en-US" sz="1200"/>
          </a:p>
          <a:p>
            <a:pPr algn="l"/>
            <a:r>
              <a:rPr lang="zh-CN" altLang="en-US" sz="1200"/>
              <a:t>    &lt;field type="CARD32" name="src" /&gt;</a:t>
            </a:r>
            <a:endParaRPr lang="zh-CN" altLang="en-US" sz="1200"/>
          </a:p>
          <a:p>
            <a:pPr algn="l"/>
            <a:r>
              <a:rPr lang="zh-CN" altLang="en-US" sz="1200"/>
              <a:t>    &lt;reply&gt;</a:t>
            </a:r>
            <a:endParaRPr lang="zh-CN" altLang="en-US" sz="1200"/>
          </a:p>
          <a:p>
            <a:pPr algn="l"/>
            <a:r>
              <a:rPr lang="zh-CN" altLang="en-US" sz="1200"/>
              <a:t>      &lt;pad bytes="1" /&gt;</a:t>
            </a:r>
            <a:endParaRPr lang="zh-CN" altLang="en-US" sz="1200"/>
          </a:p>
          <a:p>
            <a:pPr algn="l"/>
            <a:r>
              <a:rPr lang="zh-CN" altLang="en-US" sz="1200"/>
              <a:t>    &lt;/reply&gt;</a:t>
            </a:r>
            <a:endParaRPr lang="zh-CN" altLang="en-US" sz="1200"/>
          </a:p>
          <a:p>
            <a:pPr algn="l"/>
            <a:r>
              <a:rPr lang="zh-CN" altLang="en-US" sz="1200"/>
              <a:t>  &lt;/request&gt;</a:t>
            </a:r>
            <a:endParaRPr lang="zh-CN" altLang="en-US" sz="1200"/>
          </a:p>
          <a:p>
            <a:pPr algn="l"/>
            <a:endParaRPr lang="zh-CN" altLang="en-US" sz="1200"/>
          </a:p>
          <a:p>
            <a:pPr algn="l"/>
            <a:r>
              <a:rPr lang="zh-CN" altLang="en-US" sz="1200"/>
              <a:t>  &lt;event name="InvalidateBuffers" number="1"&gt;</a:t>
            </a:r>
            <a:endParaRPr lang="zh-CN" altLang="en-US" sz="1200"/>
          </a:p>
          <a:p>
            <a:pPr algn="l"/>
            <a:r>
              <a:rPr lang="zh-CN" altLang="en-US" sz="1200"/>
              <a:t>    &lt;pad bytes="1" /&gt;</a:t>
            </a:r>
            <a:endParaRPr lang="zh-CN" altLang="en-US" sz="1200"/>
          </a:p>
          <a:p>
            <a:pPr algn="l"/>
            <a:r>
              <a:rPr lang="zh-CN" altLang="en-US" sz="1200"/>
              <a:t>    &lt;field type="DRAWABLE" name="drawable" /&gt;</a:t>
            </a:r>
            <a:endParaRPr lang="zh-CN" altLang="en-US" sz="1200"/>
          </a:p>
          <a:p>
            <a:pPr algn="l"/>
            <a:r>
              <a:rPr lang="zh-CN" altLang="en-US" sz="1200"/>
              <a:t>  &lt;/event&gt;</a:t>
            </a:r>
            <a:endParaRPr lang="zh-CN" altLang="en-US" sz="1200"/>
          </a:p>
          <a:p>
            <a:pPr algn="l"/>
            <a:r>
              <a:rPr lang="zh-CN" altLang="en-US" sz="1200"/>
              <a:t>&lt;/xcb&gt;</a:t>
            </a:r>
            <a:endParaRPr lang="zh-CN" altLang="en-US" sz="1200"/>
          </a:p>
        </p:txBody>
      </p:sp>
      <p:sp>
        <p:nvSpPr>
          <p:cNvPr id="7" name="文本框 6"/>
          <p:cNvSpPr txBox="1"/>
          <p:nvPr/>
        </p:nvSpPr>
        <p:spPr>
          <a:xfrm>
            <a:off x="626110" y="1001395"/>
            <a:ext cx="2266950" cy="318770"/>
          </a:xfrm>
          <a:prstGeom prst="rect">
            <a:avLst/>
          </a:prstGeom>
          <a:noFill/>
        </p:spPr>
        <p:txBody>
          <a:bodyPr wrap="none" rtlCol="0">
            <a:normAutofit fontScale="80000"/>
          </a:bodyPr>
          <a:p>
            <a:pPr algn="l"/>
            <a:r>
              <a:rPr lang="en-US" altLang="zh-CN"/>
              <a:t>X11 </a:t>
            </a:r>
            <a:r>
              <a:rPr lang="zh-CN" altLang="en-US"/>
              <a:t>协议格式</a:t>
            </a:r>
            <a:endParaRPr lang="zh-CN" altLang="en-US"/>
          </a:p>
        </p:txBody>
      </p:sp>
      <p:sp>
        <p:nvSpPr>
          <p:cNvPr id="8" name="文本框 7"/>
          <p:cNvSpPr txBox="1"/>
          <p:nvPr/>
        </p:nvSpPr>
        <p:spPr>
          <a:xfrm>
            <a:off x="6819265" y="1001395"/>
            <a:ext cx="2266950" cy="318770"/>
          </a:xfrm>
          <a:prstGeom prst="rect">
            <a:avLst/>
          </a:prstGeom>
          <a:noFill/>
        </p:spPr>
        <p:txBody>
          <a:bodyPr wrap="none" rtlCol="0">
            <a:normAutofit fontScale="80000"/>
          </a:bodyPr>
          <a:p>
            <a:pPr algn="l"/>
            <a:r>
              <a:rPr lang="en-US" altLang="zh-CN"/>
              <a:t>wayland </a:t>
            </a:r>
            <a:r>
              <a:rPr lang="zh-CN" altLang="en-US"/>
              <a:t>协议格式</a:t>
            </a:r>
            <a:endParaRPr lang="zh-CN" altLang="en-US"/>
          </a:p>
        </p:txBody>
      </p:sp>
      <p:sp>
        <p:nvSpPr>
          <p:cNvPr id="9" name="文本框 8"/>
          <p:cNvSpPr txBox="1"/>
          <p:nvPr/>
        </p:nvSpPr>
        <p:spPr>
          <a:xfrm>
            <a:off x="6922135" y="1548130"/>
            <a:ext cx="4654550" cy="3302000"/>
          </a:xfrm>
          <a:prstGeom prst="rect">
            <a:avLst/>
          </a:prstGeom>
          <a:noFill/>
        </p:spPr>
        <p:txBody>
          <a:bodyPr wrap="none" rtlCol="0">
            <a:normAutofit/>
          </a:bodyPr>
          <a:p>
            <a:pPr algn="l"/>
            <a:r>
              <a:rPr lang="zh-CN" altLang="en-US" sz="1200"/>
              <a:t>&lt;?xml version="1.0" encoding="UTF-8"?&gt;</a:t>
            </a:r>
            <a:endParaRPr lang="zh-CN" altLang="en-US" sz="1200"/>
          </a:p>
          <a:p>
            <a:pPr algn="l"/>
            <a:r>
              <a:rPr lang="zh-CN" altLang="en-US" sz="1200"/>
              <a:t>&lt;protocol name="wayland"&gt;</a:t>
            </a:r>
            <a:endParaRPr lang="zh-CN" altLang="en-US" sz="1200"/>
          </a:p>
          <a:p>
            <a:pPr algn="l"/>
            <a:r>
              <a:rPr lang="zh-CN" altLang="en-US" sz="1200"/>
              <a:t>&lt;request name="get_registry"&gt;</a:t>
            </a:r>
            <a:endParaRPr lang="zh-CN" altLang="en-US" sz="1200"/>
          </a:p>
          <a:p>
            <a:pPr algn="l"/>
            <a:r>
              <a:rPr lang="zh-CN" altLang="en-US" sz="1200"/>
              <a:t>      &lt;description summary="get global registry object"&gt;</a:t>
            </a:r>
            <a:endParaRPr lang="zh-CN" altLang="en-US" sz="1200"/>
          </a:p>
          <a:p>
            <a:pPr algn="l"/>
            <a:r>
              <a:rPr lang="zh-CN" altLang="en-US" sz="1200"/>
              <a:t>	</a:t>
            </a:r>
            <a:endParaRPr lang="zh-CN" altLang="en-US" sz="1200"/>
          </a:p>
          <a:p>
            <a:pPr algn="l"/>
            <a:r>
              <a:rPr lang="zh-CN" altLang="en-US" sz="1200"/>
              <a:t>      &lt;/description&gt;</a:t>
            </a:r>
            <a:endParaRPr lang="zh-CN" altLang="en-US" sz="1200"/>
          </a:p>
          <a:p>
            <a:pPr algn="l"/>
            <a:r>
              <a:rPr lang="zh-CN" altLang="en-US" sz="1200"/>
              <a:t>      &lt;arg name="registry" type="new_id" interface="wl_registry"</a:t>
            </a:r>
            <a:endParaRPr lang="zh-CN" altLang="en-US" sz="1200"/>
          </a:p>
          <a:p>
            <a:pPr algn="l"/>
            <a:r>
              <a:rPr lang="zh-CN" altLang="en-US" sz="1200"/>
              <a:t>	   summary="global registry object"/&gt;</a:t>
            </a:r>
            <a:endParaRPr lang="zh-CN" altLang="en-US" sz="1200"/>
          </a:p>
          <a:p>
            <a:pPr algn="l"/>
            <a:r>
              <a:rPr lang="zh-CN" altLang="en-US" sz="1200"/>
              <a:t>    &lt;/request&gt;</a:t>
            </a:r>
            <a:endParaRPr lang="zh-CN" altLang="en-US" sz="1200"/>
          </a:p>
          <a:p>
            <a:pPr algn="l"/>
            <a:r>
              <a:rPr lang="zh-CN" altLang="en-US" sz="1200"/>
              <a:t>&lt;event name="delete_id"&gt;</a:t>
            </a:r>
            <a:endParaRPr lang="zh-CN" altLang="en-US" sz="1200"/>
          </a:p>
          <a:p>
            <a:pPr algn="l"/>
            <a:r>
              <a:rPr lang="zh-CN" altLang="en-US" sz="1200"/>
              <a:t>      &lt;description summary="acknowledge object ID deletion"&gt;</a:t>
            </a:r>
            <a:endParaRPr lang="zh-CN" altLang="en-US" sz="1200"/>
          </a:p>
          <a:p>
            <a:pPr algn="l"/>
            <a:r>
              <a:rPr lang="zh-CN" altLang="en-US" sz="1200"/>
              <a:t>	    &lt;/description&gt;</a:t>
            </a:r>
            <a:endParaRPr lang="zh-CN" altLang="en-US" sz="1200"/>
          </a:p>
          <a:p>
            <a:pPr algn="l"/>
            <a:r>
              <a:rPr lang="zh-CN" altLang="en-US" sz="1200"/>
              <a:t>      &lt;arg name="id" type="uint" summary="deleted object ID"/&gt;</a:t>
            </a:r>
            <a:endParaRPr lang="zh-CN" altLang="en-US" sz="1200"/>
          </a:p>
          <a:p>
            <a:pPr algn="l"/>
            <a:r>
              <a:rPr lang="zh-CN" altLang="en-US" sz="1200"/>
              <a:t>    &lt;/event&gt;</a:t>
            </a:r>
            <a:endParaRPr lang="zh-CN" altLang="en-US" sz="1200"/>
          </a:p>
          <a:p>
            <a:pPr algn="l"/>
            <a:r>
              <a:rPr lang="zh-CN" altLang="en-US" sz="1200"/>
              <a:t>&lt;/protocol&gt;</a:t>
            </a:r>
            <a:endParaRPr lang="zh-CN" altLang="en-US" sz="1200"/>
          </a:p>
        </p:txBody>
      </p:sp>
      <p:sp>
        <p:nvSpPr>
          <p:cNvPr id="10" name="文本框 9"/>
          <p:cNvSpPr txBox="1"/>
          <p:nvPr/>
        </p:nvSpPr>
        <p:spPr>
          <a:xfrm>
            <a:off x="6819265" y="5045710"/>
            <a:ext cx="4150360" cy="368300"/>
          </a:xfrm>
          <a:prstGeom prst="rect">
            <a:avLst/>
          </a:prstGeom>
          <a:noFill/>
        </p:spPr>
        <p:txBody>
          <a:bodyPr wrap="square" rtlCol="0" anchor="t">
            <a:spAutoFit/>
          </a:bodyPr>
          <a:p>
            <a:pPr algn="l"/>
            <a:r>
              <a:rPr lang="zh-CN" altLang="en-US"/>
              <a:t>https://wayland-book.com/</a:t>
            </a:r>
            <a:endParaRPr lang="zh-C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en-US" altLang="zh-CN" dirty="0">
                <a:solidFill>
                  <a:srgbClr val="063693"/>
                </a:solidFill>
                <a:cs typeface="+mn-ea"/>
                <a:sym typeface="+mn-lt"/>
              </a:rPr>
              <a:t>DISPLAY </a:t>
            </a:r>
            <a:endParaRPr lang="zh-CN" altLang="en-US" dirty="0">
              <a:solidFill>
                <a:srgbClr val="063693"/>
              </a:solidFill>
              <a:cs typeface="+mn-ea"/>
              <a:sym typeface="+mn-lt"/>
            </a:endParaRPr>
          </a:p>
        </p:txBody>
      </p:sp>
      <p:sp>
        <p:nvSpPr>
          <p:cNvPr id="12" name="文本框 11"/>
          <p:cNvSpPr txBox="1"/>
          <p:nvPr/>
        </p:nvSpPr>
        <p:spPr>
          <a:xfrm>
            <a:off x="1012825" y="1414780"/>
            <a:ext cx="4880610" cy="2999740"/>
          </a:xfrm>
          <a:prstGeom prst="rect">
            <a:avLst/>
          </a:prstGeom>
          <a:noFill/>
        </p:spPr>
        <p:txBody>
          <a:bodyPr wrap="none" rtlCol="0">
            <a:spAutoFit/>
          </a:bodyPr>
          <a:p>
            <a:pPr marL="285750" indent="-285750" algn="l">
              <a:lnSpc>
                <a:spcPct val="150000"/>
              </a:lnSpc>
              <a:buFont typeface="Arial" panose="02080604020202020204" pitchFamily="34" charset="0"/>
              <a:buChar char="•"/>
            </a:pPr>
            <a:r>
              <a:rPr lang="en-US" altLang="zh-CN"/>
              <a:t> </a:t>
            </a:r>
            <a:r>
              <a:rPr lang="en-US" altLang="zh-CN" dirty="0">
                <a:solidFill>
                  <a:srgbClr val="063693"/>
                </a:solidFill>
                <a:cs typeface="+mn-ea"/>
                <a:sym typeface="+mn-lt"/>
              </a:rPr>
              <a:t>DISPLAY  </a:t>
            </a:r>
            <a:r>
              <a:rPr lang="zh-CN" altLang="en-US"/>
              <a:t>设置将图形显示在</a:t>
            </a:r>
            <a:r>
              <a:rPr lang="zh-CN" altLang="en-US"/>
              <a:t>何处</a:t>
            </a:r>
            <a:endParaRPr lang="zh-CN" altLang="en-US"/>
          </a:p>
          <a:p>
            <a:pPr marL="285750" indent="-285750" algn="l">
              <a:lnSpc>
                <a:spcPct val="150000"/>
              </a:lnSpc>
              <a:buFont typeface="Arial" panose="02080604020202020204" pitchFamily="34" charset="0"/>
              <a:buChar char="•"/>
            </a:pPr>
            <a:r>
              <a:rPr lang="en-US" altLang="zh-CN"/>
              <a:t> X11</a:t>
            </a:r>
            <a:r>
              <a:rPr lang="zh-CN" altLang="en-US"/>
              <a:t>下，</a:t>
            </a:r>
            <a:r>
              <a:rPr lang="en-US" altLang="zh-CN"/>
              <a:t> export DISPLAY=:0.0</a:t>
            </a:r>
            <a:endParaRPr lang="en-US" altLang="zh-CN"/>
          </a:p>
          <a:p>
            <a:pPr marL="285750" indent="-285750" algn="l">
              <a:lnSpc>
                <a:spcPct val="150000"/>
              </a:lnSpc>
              <a:buFont typeface="Arial" panose="02080604020202020204" pitchFamily="34" charset="0"/>
              <a:buChar char="•"/>
            </a:pPr>
            <a:r>
              <a:rPr lang="en-US" altLang="zh-CN"/>
              <a:t>WAYLAND </a:t>
            </a:r>
            <a:r>
              <a:rPr lang="zh-CN" altLang="en-US"/>
              <a:t>下</a:t>
            </a:r>
            <a:endParaRPr lang="zh-CN" altLang="en-US"/>
          </a:p>
          <a:p>
            <a:pPr marL="742950" lvl="1" indent="-285750" algn="l">
              <a:lnSpc>
                <a:spcPct val="150000"/>
              </a:lnSpc>
              <a:buFont typeface="Arial" panose="02080604020202020204" pitchFamily="34" charset="0"/>
              <a:buChar char="•"/>
            </a:pPr>
            <a:r>
              <a:rPr lang="en-US" altLang="zh-CN"/>
              <a:t> export WAYLAND_DISPLAY=</a:t>
            </a:r>
            <a:r>
              <a:rPr lang="en-US" altLang="zh-CN"/>
              <a:t>wayland-0</a:t>
            </a:r>
            <a:endParaRPr lang="en-US" altLang="zh-CN"/>
          </a:p>
          <a:p>
            <a:pPr marL="742950" lvl="1" indent="-285750" algn="l">
              <a:lnSpc>
                <a:spcPct val="150000"/>
              </a:lnSpc>
              <a:buFont typeface="Arial" panose="02080604020202020204" pitchFamily="34" charset="0"/>
              <a:buChar char="•"/>
            </a:pPr>
            <a:r>
              <a:rPr lang="en-US" altLang="zh-CN"/>
              <a:t> </a:t>
            </a:r>
            <a:r>
              <a:rPr lang="en-US" altLang="zh-CN"/>
              <a:t>export XDG_SESSION_ID=1 </a:t>
            </a:r>
            <a:endParaRPr lang="en-US" altLang="zh-CN"/>
          </a:p>
          <a:p>
            <a:pPr marL="285750" indent="-285750" algn="l">
              <a:lnSpc>
                <a:spcPct val="150000"/>
              </a:lnSpc>
              <a:buFont typeface="Arial" panose="02080604020202020204" pitchFamily="34" charset="0"/>
              <a:buChar char="•"/>
            </a:pPr>
            <a:endParaRPr lang="en-US" altLang="zh-CN"/>
          </a:p>
          <a:p>
            <a:pPr marL="285750" indent="-285750" algn="l">
              <a:lnSpc>
                <a:spcPct val="150000"/>
              </a:lnSpc>
              <a:buFont typeface="Arial" panose="02080604020202020204" pitchFamily="34" charset="0"/>
              <a:buChar char="•"/>
            </a:pPr>
            <a:endParaRPr lang="en-US" altLang="zh-CN"/>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14339"/>
          <p:cNvSpPr txBox="1"/>
          <p:nvPr/>
        </p:nvSpPr>
        <p:spPr>
          <a:xfrm>
            <a:off x="2873563" y="2656841"/>
            <a:ext cx="6927057" cy="666115"/>
          </a:xfrm>
          <a:prstGeom prst="rect">
            <a:avLst/>
          </a:prstGeom>
          <a:noFill/>
          <a:ln w="12700">
            <a:noFill/>
          </a:ln>
        </p:spPr>
        <p:txBody>
          <a:bodyPr wrap="square" lIns="25400" tIns="25400" rIns="25400" bIns="25400" anchor="ctr" anchorCtr="0">
            <a:spAutoFit/>
          </a:bodyPr>
          <a:lstStyle/>
          <a:p>
            <a:pPr algn="ctr" hangingPunct="0"/>
            <a:r>
              <a:rPr lang="en-US" altLang="zh-CN" sz="4000" b="1">
                <a:solidFill>
                  <a:srgbClr val="063693"/>
                </a:solidFill>
                <a:latin typeface="微软雅黑" panose="020B0503020204020204" charset="-122"/>
                <a:ea typeface="微软雅黑" panose="020B0503020204020204" charset="-122"/>
                <a:cs typeface="微软雅黑" panose="020B0503020204020204" charset="-122"/>
                <a:sym typeface="微软雅黑" panose="020B0503020204020204" charset="-122"/>
              </a:rPr>
              <a:t>2. </a:t>
            </a:r>
            <a:r>
              <a:rPr lang="en-US" sz="4000" dirty="0">
                <a:solidFill>
                  <a:srgbClr val="063693"/>
                </a:solidFill>
                <a:latin typeface="微软雅黑" panose="020B0503020204020204" charset="-122"/>
                <a:ea typeface="微软雅黑" panose="020B0503020204020204" charset="-122"/>
                <a:cs typeface="+mn-ea"/>
                <a:sym typeface="+mn-lt"/>
              </a:rPr>
              <a:t>X11 </a:t>
            </a:r>
            <a:r>
              <a:rPr lang="zh-CN" altLang="en-US" sz="4000" dirty="0">
                <a:solidFill>
                  <a:srgbClr val="063693"/>
                </a:solidFill>
                <a:latin typeface="微软雅黑" panose="020B0503020204020204" charset="-122"/>
                <a:ea typeface="微软雅黑" panose="020B0503020204020204" charset="-122"/>
                <a:cs typeface="+mn-ea"/>
                <a:sym typeface="+mn-lt"/>
              </a:rPr>
              <a:t>和</a:t>
            </a:r>
            <a:r>
              <a:rPr lang="en-US" altLang="zh-CN" sz="4000" dirty="0">
                <a:solidFill>
                  <a:srgbClr val="063693"/>
                </a:solidFill>
                <a:latin typeface="微软雅黑" panose="020B0503020204020204" charset="-122"/>
                <a:ea typeface="微软雅黑" panose="020B0503020204020204" charset="-122"/>
                <a:cs typeface="+mn-ea"/>
                <a:sym typeface="+mn-lt"/>
              </a:rPr>
              <a:t>wayland</a:t>
            </a:r>
            <a:r>
              <a:rPr lang="zh-CN" altLang="en-US" sz="4000" dirty="0">
                <a:solidFill>
                  <a:srgbClr val="063693"/>
                </a:solidFill>
                <a:latin typeface="微软雅黑" panose="020B0503020204020204" charset="-122"/>
                <a:ea typeface="微软雅黑" panose="020B0503020204020204" charset="-122"/>
                <a:cs typeface="+mn-ea"/>
                <a:sym typeface="+mn-lt"/>
              </a:rPr>
              <a:t>的架构</a:t>
            </a:r>
            <a:endParaRPr lang="zh-CN" altLang="en-US" sz="4000" b="1">
              <a:solidFill>
                <a:srgbClr val="063693"/>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tags/tag1.xml><?xml version="1.0" encoding="utf-8"?>
<p:tagLst xmlns:p="http://schemas.openxmlformats.org/presentationml/2006/main">
  <p:tag name="MH" val="20160830110146"/>
  <p:tag name="MH_LIBRARY" val="CONTENTS"/>
  <p:tag name="MH_TYPE" val="OTHERS"/>
  <p:tag name="ID" val="553512"/>
</p:tagLst>
</file>

<file path=ppt/tags/tag2.xml><?xml version="1.0" encoding="utf-8"?>
<p:tagLst xmlns:p="http://schemas.openxmlformats.org/presentationml/2006/main">
  <p:tag name="MH" val="20160830110146"/>
  <p:tag name="MH_LIBRARY" val="CONTENTS"/>
  <p:tag name="MH_TYPE" val="OTHERS"/>
  <p:tag name="ID" val="553512"/>
</p:tagLst>
</file>

<file path=ppt/tags/tag3.xml><?xml version="1.0" encoding="utf-8"?>
<p:tagLst xmlns:p="http://schemas.openxmlformats.org/presentationml/2006/main">
  <p:tag name="KSO_WM_UNIT_PLACING_PICTURE_USER_VIEWPORT" val="{&quot;height&quot;:6900,&quot;width&quot;:6525}"/>
</p:tagLst>
</file>

<file path=ppt/tags/tag4.xml><?xml version="1.0" encoding="utf-8"?>
<p:tagLst xmlns:p="http://schemas.openxmlformats.org/presentationml/2006/main">
  <p:tag name="KSO_WM_UNIT_PLACING_PICTURE_USER_VIEWPORT" val="{&quot;height&quot;:9015,&quot;width&quot;:11670}"/>
</p:tagLst>
</file>

<file path=ppt/theme/theme1.xml><?xml version="1.0" encoding="utf-8"?>
<a:theme xmlns:a="http://schemas.openxmlformats.org/drawingml/2006/main" name="Office 主题">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微软雅黑"/>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ＭＳ Ｐゴシック"/>
        <a:font script="Hang" typeface="맑은 고딕"/>
        <a:font script="Hans" typeface="微软雅黑"/>
        <a:font script="Hant" typeface="新細明體"/>
        <a:font script="Arab" typeface="微软雅黑"/>
        <a:font script="Hebr" typeface="微软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normAutofit/>
      </a:bodyPr>
      <a:lstStyle>
        <a:defPPr algn="l">
          <a:defRPr lang="zh-CN" altLang="en-US"/>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ＭＳ Ｐゴシック"/>
        <a:font script="Hang" typeface="맑은 고딕"/>
        <a:font script="Hans" typeface="微软雅黑"/>
        <a:font script="Hant" typeface="新細明體"/>
        <a:font script="Arab" typeface="微软雅黑"/>
        <a:font script="Hebr" typeface="微软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ＭＳ Ｐゴシック"/>
        <a:font script="Hang" typeface="맑은 고딕"/>
        <a:font script="Hans" typeface="微软雅黑"/>
        <a:font script="Hant" typeface="新細明體"/>
        <a:font script="Arab" typeface="微软雅黑"/>
        <a:font script="Hebr" typeface="微软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5555</Words>
  <Application>WPS 演示</Application>
  <PresentationFormat>宽屏</PresentationFormat>
  <Paragraphs>258</Paragraphs>
  <Slides>23</Slides>
  <Notes>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23</vt:i4>
      </vt:variant>
    </vt:vector>
  </HeadingPairs>
  <TitlesOfParts>
    <vt:vector size="38" baseType="lpstr">
      <vt:lpstr>Arial</vt:lpstr>
      <vt:lpstr>宋体</vt:lpstr>
      <vt:lpstr>Wingdings</vt:lpstr>
      <vt:lpstr>Noto Sans CJK SC Regular</vt:lpstr>
      <vt:lpstr>微软雅黑</vt:lpstr>
      <vt:lpstr>文泉驿微米黑</vt:lpstr>
      <vt:lpstr>Wingdings</vt:lpstr>
      <vt:lpstr>DejaVu Sans</vt:lpstr>
      <vt:lpstr>Calibri</vt:lpstr>
      <vt:lpstr>宋体</vt:lpstr>
      <vt:lpstr>Arial Unicode MS</vt:lpstr>
      <vt:lpstr>文泉驿正黑</vt:lpstr>
      <vt:lpstr>Office 主题</vt:lpstr>
      <vt:lpstr>Word.Document.8</vt:lpstr>
      <vt:lpstr>Word.Document.8</vt:lpstr>
      <vt:lpstr>X11 和Wayland </vt:lpstr>
      <vt:lpstr>PowerPoint 演示文稿</vt:lpstr>
      <vt:lpstr>PowerPoint 演示文稿</vt:lpstr>
      <vt:lpstr>显示服务器、合成器、窗口管理器</vt:lpstr>
      <vt:lpstr>X11和wayland 协议的概况</vt:lpstr>
      <vt:lpstr>X11和wayland  关键程序命名</vt:lpstr>
      <vt:lpstr>X11和wayland 协议格式</vt:lpstr>
      <vt:lpstr>DISPLAY </vt:lpstr>
      <vt:lpstr>PowerPoint 演示文稿</vt:lpstr>
      <vt:lpstr>X11的架构</vt:lpstr>
      <vt:lpstr>wayland的架构</vt:lpstr>
      <vt:lpstr>wayland的架构</vt:lpstr>
      <vt:lpstr>PowerPoint 演示文稿</vt:lpstr>
      <vt:lpstr>PowerPoint 演示文稿</vt:lpstr>
      <vt:lpstr>Xwayland</vt:lpstr>
      <vt:lpstr>Xwayland 和 Xorg </vt:lpstr>
      <vt:lpstr>Xwayland 和 合成器kwin的交互</vt:lpstr>
      <vt:lpstr>PowerPoint 演示文稿</vt:lpstr>
      <vt:lpstr>X11窗口的创建</vt:lpstr>
      <vt:lpstr>Wayland窗口的创建</vt:lpstr>
      <vt:lpstr> wayland 和 X11 的客户端的链接库</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2022年度业务计划</dc:title>
  <dc:creator>统信软件</dc:creator>
  <cp:lastModifiedBy>zhd</cp:lastModifiedBy>
  <cp:revision>332</cp:revision>
  <dcterms:created xsi:type="dcterms:W3CDTF">2022-03-23T09:44:52Z</dcterms:created>
  <dcterms:modified xsi:type="dcterms:W3CDTF">2022-03-23T09:44:52Z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3E7E040D886444D19EA751A287399488</vt:lpwstr>
  </property>
  <property fmtid="{D5CDD505-2E9C-101B-9397-08002B2CF9AE}" pid="3" name="KSOProductBuildVer">
    <vt:lpwstr>2052-11.1.0.10920</vt:lpwstr>
  </property>
</Properties>
</file>