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12192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页眉占位符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日期占位符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A48B96-639E-45A3-A0BA-2464DFDB1FAA}" type="datetimeFigureOut">
              <a:rPr lang="zh-CN"/>
              <a:t/>
            </a:fld>
            <a:endParaRPr lang="zh-CN"/>
          </a:p>
        </p:txBody>
      </p:sp>
      <p:sp>
        <p:nvSpPr>
          <p:cNvPr id="6" name="幻灯片图像占位符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7" name="备注占位符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8" name="页脚占位符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837353-30EB-4A48-80EB-173D804AEFBD}" type="slidenum">
              <a:rPr lang="zh-CN"/>
              <a:t/>
            </a:fld>
            <a:endParaRPr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111   </a:t>
            </a:r>
            <a:r>
              <a:rPr lang="zh-CN"/>
              <a:t>最完美  </a:t>
            </a:r>
            <a:r>
              <a:rPr lang="en-US"/>
              <a:t>7</a:t>
            </a:r>
            <a:r>
              <a:rPr lang="zh-CN"/>
              <a:t>天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人类的推演 总是通过符号和文字的方 式来进行的</a:t>
            </a:r>
            <a:endParaRPr lang="zh-CN"/>
          </a:p>
          <a:p>
            <a:pPr>
              <a:defRPr/>
            </a:pPr>
            <a:r>
              <a:rPr lang="zh-CN"/>
              <a:t>  </a:t>
            </a:r>
            <a:endParaRPr lang="zh-CN"/>
          </a:p>
          <a:p>
            <a:pPr>
              <a:defRPr/>
            </a:pPr>
            <a:r>
              <a:rPr lang="zh-CN"/>
              <a:t>普遍文字 和 理性演算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普遍文字   不是化学符号，不是语言，</a:t>
            </a:r>
            <a:r>
              <a:rPr lang="en-US"/>
              <a:t>=====</a:t>
            </a:r>
            <a:r>
              <a:rPr lang="zh-CN"/>
              <a:t>》算数和代数的符号</a:t>
            </a:r>
            <a:endParaRPr lang="zh-CN"/>
          </a:p>
          <a:p>
            <a:pPr>
              <a:defRPr/>
            </a:pPr>
            <a:r>
              <a:rPr lang="zh-CN"/>
              <a:t>   </a:t>
            </a:r>
            <a:endParaRPr lang="zh-CN"/>
          </a:p>
          <a:p>
            <a:pPr>
              <a:defRPr/>
            </a:pPr>
            <a:r>
              <a:rPr lang="zh-CN"/>
              <a:t>理性演算     计算 或者操作  ，表征 一个思想 ，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《形而上学论》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 b="1">
                <a:solidFill>
                  <a:schemeClr val="bg1"/>
                </a:solidFill>
                <a:latin typeface="+mn-ea"/>
                <a:cs typeface="+mn-ea"/>
              </a:rPr>
              <a:t>《论中国人的自然神学》</a:t>
            </a:r>
            <a:endParaRPr lang="zh-CN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defRPr/>
            </a:pPr>
            <a:endParaRPr lang="zh-CN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defRPr/>
            </a:pPr>
            <a:r>
              <a:rPr lang="zh-CN" b="1">
                <a:solidFill>
                  <a:schemeClr val="bg1"/>
                </a:solidFill>
                <a:latin typeface="+mn-ea"/>
                <a:cs typeface="+mn-ea"/>
              </a:rPr>
              <a:t>旨为科学建立一个普通的语言，这种语言是理想的，合适的，用语句的方式反映实体。</a:t>
            </a:r>
            <a:endParaRPr lang="zh-CN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defRPr/>
            </a:pPr>
            <a:endParaRPr lang="zh-CN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上世纪  </a:t>
            </a:r>
            <a:r>
              <a:rPr lang="en-US"/>
              <a:t>80</a:t>
            </a:r>
            <a:r>
              <a:rPr lang="zh-CN"/>
              <a:t>年代   </a:t>
            </a:r>
            <a:r>
              <a:rPr lang="en-US"/>
              <a:t>1984 </a:t>
            </a:r>
            <a:r>
              <a:rPr lang="zh-CN"/>
              <a:t>年</a:t>
            </a:r>
            <a:endParaRPr lang="zh-CN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施乐公司本身并没有意识到PARC所开发技术的价值，20世纪60年代末，该公司吸取有关科学数据系统（SDS，后来XDS）的经验，不愿再次用未经考验的商业设计进入电子商务领域。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软件考古？？</a:t>
            </a:r>
            <a:endParaRPr lang="zh-CN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>
                <a:ea typeface="宋体"/>
              </a:rPr>
              <a:t>１</a:t>
            </a:r>
            <a:r>
              <a:rPr lang="en-US">
                <a:ea typeface="宋体"/>
              </a:rPr>
              <a:t>. </a:t>
            </a:r>
            <a:r>
              <a:rPr lang="zh-CN">
                <a:ea typeface="宋体"/>
              </a:rPr>
              <a:t>客户端　事件允许客户端程序相互通讯或者与窗管通许，</a:t>
            </a:r>
            <a:r>
              <a:rPr lang="en-US">
                <a:ea typeface="宋体"/>
              </a:rPr>
              <a:t>xserver</a:t>
            </a:r>
            <a:r>
              <a:rPr lang="zh-CN">
                <a:ea typeface="宋体"/>
              </a:rPr>
              <a:t>中转的。</a:t>
            </a:r>
            <a:endParaRPr lang="zh-CN">
              <a:ea typeface="宋体"/>
            </a:endParaRPr>
          </a:p>
          <a:p>
            <a:pPr>
              <a:defRPr/>
            </a:pPr>
            <a:r>
              <a:rPr lang="en-US">
                <a:ea typeface="宋体"/>
              </a:rPr>
              <a:t>2, </a:t>
            </a:r>
            <a:r>
              <a:rPr lang="zh-CN">
                <a:ea typeface="宋体"/>
              </a:rPr>
              <a:t>客户端选择　窗口所需要的时间</a:t>
            </a:r>
            <a:endParaRPr lang="zh-CN">
              <a:ea typeface="宋体"/>
            </a:endParaRPr>
          </a:p>
          <a:p>
            <a:pPr>
              <a:defRPr/>
            </a:pPr>
            <a:r>
              <a:rPr lang="zh-CN">
                <a:ea typeface="宋体"/>
              </a:rPr>
              <a:t>３</a:t>
            </a:r>
            <a:r>
              <a:rPr lang="en-US">
                <a:ea typeface="宋体"/>
              </a:rPr>
              <a:t>. </a:t>
            </a:r>
            <a:r>
              <a:rPr lang="zh-CN">
                <a:ea typeface="宋体"/>
              </a:rPr>
              <a:t>从　控件　到　ｒｏｏｔ　　，可以终结（不传播）　ｑｔ　</a:t>
            </a:r>
            <a:r>
              <a:rPr lang="en-US">
                <a:ea typeface="宋体"/>
              </a:rPr>
              <a:t>eventFilter</a:t>
            </a:r>
            <a:r>
              <a:rPr lang="zh-CN">
                <a:ea typeface="宋体"/>
              </a:rPr>
              <a:t>　　　处理了事件后，返回</a:t>
            </a:r>
            <a:r>
              <a:rPr lang="en-US">
                <a:ea typeface="宋体"/>
              </a:rPr>
              <a:t>true ,</a:t>
            </a:r>
            <a:r>
              <a:rPr lang="zh-CN">
                <a:ea typeface="宋体"/>
              </a:rPr>
              <a:t>就不在传播了。　</a:t>
            </a:r>
            <a:endParaRPr lang="zh-CN">
              <a:ea typeface="宋体"/>
            </a:endParaRPr>
          </a:p>
          <a:p>
            <a:pPr>
              <a:defRPr/>
            </a:pPr>
            <a:r>
              <a:rPr lang="zh-CN">
                <a:ea typeface="宋体"/>
              </a:rPr>
              <a:t>４</a:t>
            </a:r>
            <a:r>
              <a:rPr lang="en-US">
                <a:ea typeface="宋体"/>
              </a:rPr>
              <a:t>. </a:t>
            </a:r>
            <a:r>
              <a:rPr lang="zh-CN">
                <a:ea typeface="宋体"/>
              </a:rPr>
              <a:t>服务端可以直接给某个子窗口　发鼠标消息（　</a:t>
            </a:r>
            <a:r>
              <a:rPr lang="en-US">
                <a:ea typeface="宋体"/>
              </a:rPr>
              <a:t>button click ) </a:t>
            </a:r>
            <a:r>
              <a:rPr lang="zh-CN">
                <a:ea typeface="宋体"/>
              </a:rPr>
              <a:t>不经过窗管的。　　</a:t>
            </a:r>
            <a:endParaRPr lang="zh-CN">
              <a:ea typeface="宋体"/>
            </a:endParaRPr>
          </a:p>
          <a:p>
            <a:pPr>
              <a:defRPr/>
            </a:pPr>
            <a:r>
              <a:rPr lang="zh-CN">
                <a:ea typeface="宋体"/>
              </a:rPr>
              <a:t>５</a:t>
            </a:r>
            <a:r>
              <a:rPr lang="en-US">
                <a:ea typeface="宋体"/>
              </a:rPr>
              <a:t>. Qt  </a:t>
            </a:r>
            <a:r>
              <a:rPr lang="zh-CN">
                <a:ea typeface="宋体"/>
              </a:rPr>
              <a:t>的事件循环是</a:t>
            </a:r>
            <a:r>
              <a:rPr lang="en-US">
                <a:ea typeface="宋体"/>
              </a:rPr>
              <a:t>exec </a:t>
            </a:r>
            <a:endParaRPr lang="en-US">
              <a:ea typeface="宋体"/>
            </a:endParaRPr>
          </a:p>
          <a:p>
            <a:pPr>
              <a:defRPr/>
            </a:pPr>
            <a:r>
              <a:rPr lang="en-US">
                <a:ea typeface="宋体"/>
              </a:rPr>
              <a:t>installEventFilter</a:t>
            </a:r>
            <a:endParaRPr lang="en-US">
              <a:ea typeface="宋体"/>
            </a:endParaRPr>
          </a:p>
          <a:p>
            <a:pPr>
              <a:defRPr/>
            </a:pPr>
            <a:endParaRPr lang="zh-CN">
              <a:ea typeface="宋体"/>
            </a:endParaRPr>
          </a:p>
          <a:p>
            <a:pPr>
              <a:defRPr/>
            </a:pPr>
            <a:r>
              <a:rPr lang="en-US">
                <a:ea typeface="宋体"/>
              </a:rPr>
              <a:t>!!!!!!!!!!!!!!!!!  substruct redirect !!!!!!!!!!!!!!!!!!!</a:t>
            </a:r>
            <a:endParaRPr lang="zh-CN">
              <a:ea typeface="宋体"/>
            </a:endParaRPr>
          </a:p>
          <a:p>
            <a:pPr>
              <a:defRPr/>
            </a:pPr>
            <a:endParaRPr lang="zh-CN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>
                <a:ea typeface="宋体"/>
              </a:rPr>
              <a:t>１</a:t>
            </a:r>
            <a:r>
              <a:rPr lang="en-US">
                <a:ea typeface="宋体"/>
              </a:rPr>
              <a:t>. </a:t>
            </a:r>
            <a:r>
              <a:rPr lang="zh-CN">
                <a:ea typeface="宋体"/>
              </a:rPr>
              <a:t>客户端　事件允许客户端程序相互通讯或者与窗管通许，</a:t>
            </a:r>
            <a:r>
              <a:rPr lang="en-US">
                <a:ea typeface="宋体"/>
              </a:rPr>
              <a:t>xserver</a:t>
            </a:r>
            <a:r>
              <a:rPr lang="zh-CN">
                <a:ea typeface="宋体"/>
              </a:rPr>
              <a:t>中转的。</a:t>
            </a:r>
            <a:endParaRPr lang="zh-CN">
              <a:ea typeface="宋体"/>
            </a:endParaRPr>
          </a:p>
          <a:p>
            <a:pPr>
              <a:defRPr/>
            </a:pPr>
            <a:r>
              <a:rPr lang="en-US">
                <a:ea typeface="宋体"/>
              </a:rPr>
              <a:t>2, </a:t>
            </a:r>
            <a:r>
              <a:rPr lang="zh-CN">
                <a:ea typeface="宋体"/>
              </a:rPr>
              <a:t>客户端选择　窗口所需要的时间</a:t>
            </a:r>
            <a:endParaRPr lang="zh-CN">
              <a:ea typeface="宋体"/>
            </a:endParaRPr>
          </a:p>
          <a:p>
            <a:pPr>
              <a:defRPr/>
            </a:pPr>
            <a:endParaRPr lang="zh-CN">
              <a:ea typeface="宋体"/>
            </a:endParaRPr>
          </a:p>
          <a:p>
            <a:pPr>
              <a:defRPr/>
            </a:pPr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1.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逻辑学 发展 成为 代数的逻辑 和 语言的逻辑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1. </a:t>
            </a:r>
            <a:r>
              <a:rPr lang="zh-CN"/>
              <a:t>白 </a:t>
            </a:r>
            <a:r>
              <a:rPr lang="en-US"/>
              <a:t>x    </a:t>
            </a:r>
            <a:r>
              <a:rPr lang="zh-CN"/>
              <a:t>棉羊  </a:t>
            </a:r>
            <a:r>
              <a:rPr lang="en-US"/>
              <a:t>y   xy </a:t>
            </a:r>
            <a:r>
              <a:rPr lang="zh-CN"/>
              <a:t>交集  白绵羊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弗雷格   </a:t>
            </a:r>
            <a:r>
              <a:rPr lang="en-US"/>
              <a:t>1848 </a:t>
            </a:r>
            <a:r>
              <a:rPr lang="zh-CN"/>
              <a:t>年出生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为数学命题的几何概念给出逻辑定义，  再把数学命题从逻辑法则中推导出来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例如   昏星 和 启明星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en-US"/>
              <a:t>c </a:t>
            </a:r>
            <a:r>
              <a:rPr lang="zh-CN"/>
              <a:t>语言   </a:t>
            </a:r>
            <a:r>
              <a:rPr lang="en-US"/>
              <a:t>32</a:t>
            </a:r>
            <a:r>
              <a:rPr lang="zh-CN"/>
              <a:t>个关键字    </a:t>
            </a:r>
            <a:r>
              <a:rPr lang="en-US"/>
              <a:t>9 </a:t>
            </a:r>
            <a:r>
              <a:rPr lang="zh-CN"/>
              <a:t>个控制语法</a:t>
            </a:r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2013 </a:t>
            </a:r>
            <a:r>
              <a:rPr lang="zh-CN"/>
              <a:t>年 获得皇家赦免 ，著名的同性恋，长跑运动元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《论可计算数</a:t>
            </a:r>
            <a:r>
              <a:rPr lang="en-US"/>
              <a:t>hi</a:t>
            </a:r>
            <a:r>
              <a:rPr lang="zh-CN"/>
              <a:t>起在判定问题中的应用》  </a:t>
            </a:r>
            <a:r>
              <a:rPr lang="en-US"/>
              <a:t>---</a:t>
            </a:r>
            <a:r>
              <a:rPr lang="zh-CN"/>
              <a:t>》 用</a:t>
            </a:r>
            <a:r>
              <a:rPr lang="en-US"/>
              <a:t>0 1 </a:t>
            </a:r>
            <a:r>
              <a:rPr lang="zh-CN"/>
              <a:t>来就按人类可以解决的任何问题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也发明了一中计算机， 二战期破译密码 ，人工智能之父（ 《机器能思考吗》）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图灵机  是抽象的机器   做成一种通用机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１）在纸上写上或擦除某个符号；２）把注意力从纸的一个位置移动到另一个位置；而在每个阶段，人要决定下一步的动作，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依赖于（a）此人当前所关注的纸上某个位置的符号和（b）此人当前思维的状态。为了模拟人的这种运算过程，图灵构造出一台假想的机器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完备性，可以解决</a:t>
            </a:r>
            <a:endParaRPr lang="zh-CN"/>
          </a:p>
          <a:p>
            <a:pPr>
              <a:defRPr/>
            </a:pPr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en-US">
                <a:solidFill>
                  <a:schemeClr val="bg1"/>
                </a:solidFill>
                <a:cs typeface="+mn-ea"/>
              </a:rPr>
              <a:t>1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847 </a:t>
            </a:r>
            <a:r>
              <a:rPr lang="zh-CN">
                <a:solidFill>
                  <a:schemeClr val="bg1"/>
                </a:solidFill>
                <a:ea typeface="+mn-lt"/>
                <a:cs typeface="+mn-lt"/>
              </a:rPr>
              <a:t>　年  布尔 创建 代数语言</a:t>
            </a:r>
            <a:endParaRPr lang="zh-CN"/>
          </a:p>
          <a:p>
            <a:pPr>
              <a:defRPr/>
            </a:pPr>
            <a:r>
              <a:rPr lang="zh-CN"/>
              <a:t>这个时候的计算级，完成一个运算，并没有通用的概念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>
                <a:solidFill>
                  <a:schemeClr val="bg1"/>
                </a:solidFill>
                <a:ea typeface="+mn-lt"/>
                <a:cs typeface="+mn-lt"/>
              </a:rPr>
              <a:t>（差异引擎）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>
                <a:solidFill>
                  <a:schemeClr val="bg1"/>
                </a:solidFill>
                <a:ea typeface="+mn-lt"/>
                <a:cs typeface="+mn-lt"/>
              </a:rPr>
              <a:t>手摇曲柄。中四吨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zh-CN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zh-CN"/>
          </a:p>
          <a:p>
            <a:pPr>
              <a:defRPr/>
            </a:pPr>
            <a:endParaRPr lang="zh-CN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Z3在1941推出，速度更快，更可靠，并能够更好地执行复杂的计算。但最大的不同是，指令被存储在外部磁带，允许它作为一个全面运作的程控系统。也许最值得注意的是，楚泽在孤立中做了很多工作。他一直不知道Z3是图灵完备的，或者换句话说，能够解决任何可计算的数学问题，至少在理论上。他也不知道在世界其他地区同时发生的其他类似项目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1948年，英国的一个小组引进了曼彻斯特小型实验机，这是第一台运行基于冯·诺伊曼结构的存储程序的计算机</a:t>
            </a:r>
            <a:endParaRPr lang="zh-CN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体力劳动者？？？？？</a:t>
            </a:r>
            <a:endParaRPr lang="zh-CN"/>
          </a:p>
          <a:p>
            <a:pPr>
              <a:defRPr/>
            </a:pPr>
            <a:r>
              <a:rPr lang="zh-CN"/>
              <a:t> 20世纪50年代后期，出现人机矛盾：手工操作的慢速度和计算机的高速度之间形成了尖锐矛盾。</a:t>
            </a:r>
            <a:endParaRPr lang="zh-CN"/>
          </a:p>
          <a:p>
            <a:pPr>
              <a:defRPr/>
            </a:pPr>
            <a:r>
              <a:rPr lang="zh-CN"/>
              <a:t>出现批处理</a:t>
            </a:r>
            <a:endParaRPr lang="zh-CN"/>
          </a:p>
          <a:p>
            <a:pPr>
              <a:defRPr/>
            </a:pPr>
            <a:r>
              <a:rPr lang="zh-CN"/>
              <a:t>界面 就是纸条 和 机器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endParaRPr lang="zh-CN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20世纪60年代应用十分广泛，它极大缓解了人机矛盾及主机与外设的矛盾</a:t>
            </a:r>
            <a:endParaRPr lang="zh-CN"/>
          </a:p>
          <a:p>
            <a:pPr>
              <a:defRPr/>
            </a:pPr>
            <a:r>
              <a:rPr lang="zh-CN"/>
              <a:t>缺点：不提供人机交互能力，给用户使用计算机带来不便</a:t>
            </a:r>
            <a:endParaRPr lang="zh-CN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幻灯片图像占位符 1" hidden="0"/>
          <p:cNvSpPr/>
          <p:nvPr isPhoto="0" userDrawn="0">
            <p:ph type="sldImg" idx="2" hasCustomPrompt="0"/>
          </p:nvPr>
        </p:nvSpPr>
        <p:spPr bwMode="auto"/>
      </p:sp>
      <p:sp>
        <p:nvSpPr>
          <p:cNvPr id="5" name="文本占位符 2" hidden="0"/>
          <p:cNvSpPr/>
          <p:nvPr isPhoto="0" userDrawn="0">
            <p:ph type="body" idx="3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从上世纪60年代中期，国际上开始研制一些大型的通用操作系统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UNIX操作系统。这是一个通用的多用户分时交互型的操作系统。</a:t>
            </a:r>
            <a:endParaRPr lang="zh-CN"/>
          </a:p>
          <a:p>
            <a:pPr>
              <a:defRPr/>
            </a:pPr>
            <a:endParaRPr lang="zh-CN"/>
          </a:p>
          <a:p>
            <a:pPr>
              <a:defRPr/>
            </a:pPr>
            <a:r>
              <a:rPr lang="zh-CN"/>
              <a:t>多用户  分时  </a:t>
            </a:r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标题幻灯片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直角三角形 7" hidden="0"/>
          <p:cNvSpPr/>
          <p:nvPr isPhoto="0" userDrawn="0"/>
        </p:nvSpPr>
        <p:spPr bwMode="auto">
          <a:xfrm rot="10800000">
            <a:off x="9029700" y="-2"/>
            <a:ext cx="3162298" cy="3238501"/>
          </a:xfrm>
          <a:prstGeom prst="rtTriangle">
            <a:avLst/>
          </a:prstGeom>
          <a:solidFill>
            <a:srgbClr val="DD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5" name="直角三角形 8" hidden="0"/>
          <p:cNvSpPr/>
          <p:nvPr isPhoto="0" userDrawn="0"/>
        </p:nvSpPr>
        <p:spPr bwMode="auto">
          <a:xfrm>
            <a:off x="10464800" y="533400"/>
            <a:ext cx="1282700" cy="1270000"/>
          </a:xfrm>
          <a:prstGeom prst="rtTriangle">
            <a:avLst/>
          </a:prstGeom>
          <a:gradFill>
            <a:gsLst>
              <a:gs pos="0">
                <a:srgbClr val="0D7FC5"/>
              </a:gs>
              <a:gs pos="69000">
                <a:srgbClr val="2759A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6" name="直角三角形 9" hidden="0"/>
          <p:cNvSpPr/>
          <p:nvPr isPhoto="0" userDrawn="0"/>
        </p:nvSpPr>
        <p:spPr bwMode="auto">
          <a:xfrm rot="165233">
            <a:off x="9561840" y="704571"/>
            <a:ext cx="702206" cy="657154"/>
          </a:xfrm>
          <a:prstGeom prst="rtTriangle">
            <a:avLst/>
          </a:prstGeom>
          <a:gradFill>
            <a:gsLst>
              <a:gs pos="0">
                <a:srgbClr val="0D7FC5"/>
              </a:gs>
              <a:gs pos="69000">
                <a:srgbClr val="2759A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7" name="直角三角形 10" hidden="0"/>
          <p:cNvSpPr/>
          <p:nvPr isPhoto="0" userDrawn="0"/>
        </p:nvSpPr>
        <p:spPr bwMode="auto">
          <a:xfrm>
            <a:off x="10744200" y="1987693"/>
            <a:ext cx="457200" cy="476107"/>
          </a:xfrm>
          <a:prstGeom prst="rtTriangle">
            <a:avLst/>
          </a:prstGeom>
          <a:gradFill>
            <a:gsLst>
              <a:gs pos="0">
                <a:srgbClr val="0D7FC5"/>
              </a:gs>
              <a:gs pos="69000">
                <a:srgbClr val="2759A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8" name="直角三角形 11" hidden="0"/>
          <p:cNvSpPr/>
          <p:nvPr isPhoto="0" userDrawn="0"/>
        </p:nvSpPr>
        <p:spPr bwMode="auto">
          <a:xfrm rot="10800000">
            <a:off x="10109854" y="1932830"/>
            <a:ext cx="339144" cy="353169"/>
          </a:xfrm>
          <a:prstGeom prst="rtTriangle">
            <a:avLst/>
          </a:prstGeom>
          <a:solidFill>
            <a:srgbClr val="DD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9" name="直角三角形 17" hidden="0"/>
          <p:cNvSpPr/>
          <p:nvPr isPhoto="0" userDrawn="0"/>
        </p:nvSpPr>
        <p:spPr bwMode="auto">
          <a:xfrm>
            <a:off x="0" y="3619499"/>
            <a:ext cx="3162298" cy="3238501"/>
          </a:xfrm>
          <a:prstGeom prst="rtTriangle">
            <a:avLst/>
          </a:prstGeom>
          <a:solidFill>
            <a:srgbClr val="DD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10" name="直角三角形 18" hidden="0"/>
          <p:cNvSpPr/>
          <p:nvPr isPhoto="0" userDrawn="0"/>
        </p:nvSpPr>
        <p:spPr bwMode="auto">
          <a:xfrm rot="10800000">
            <a:off x="444498" y="5054598"/>
            <a:ext cx="1282700" cy="1270000"/>
          </a:xfrm>
          <a:prstGeom prst="rtTriangle">
            <a:avLst/>
          </a:prstGeom>
          <a:gradFill>
            <a:gsLst>
              <a:gs pos="0">
                <a:srgbClr val="0D7FC5"/>
              </a:gs>
              <a:gs pos="69000">
                <a:srgbClr val="2759A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11" name="直角三角形 19" hidden="0"/>
          <p:cNvSpPr/>
          <p:nvPr isPhoto="0" userDrawn="0"/>
        </p:nvSpPr>
        <p:spPr bwMode="auto">
          <a:xfrm rot="10965233">
            <a:off x="1927952" y="5496273"/>
            <a:ext cx="702206" cy="657154"/>
          </a:xfrm>
          <a:prstGeom prst="rtTriangle">
            <a:avLst/>
          </a:prstGeom>
          <a:gradFill>
            <a:gsLst>
              <a:gs pos="0">
                <a:srgbClr val="0D7FC5"/>
              </a:gs>
              <a:gs pos="69000">
                <a:srgbClr val="2759A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12" name="直角三角形 20" hidden="0"/>
          <p:cNvSpPr/>
          <p:nvPr isPhoto="0" userDrawn="0"/>
        </p:nvSpPr>
        <p:spPr bwMode="auto">
          <a:xfrm rot="10800000">
            <a:off x="990598" y="4394198"/>
            <a:ext cx="457200" cy="476107"/>
          </a:xfrm>
          <a:prstGeom prst="rtTriangle">
            <a:avLst/>
          </a:prstGeom>
          <a:gradFill>
            <a:gsLst>
              <a:gs pos="0">
                <a:srgbClr val="0D7FC5"/>
              </a:gs>
              <a:gs pos="69000">
                <a:srgbClr val="2759A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13" name="直角三角形 21" hidden="0"/>
          <p:cNvSpPr/>
          <p:nvPr isPhoto="0" userDrawn="0"/>
        </p:nvSpPr>
        <p:spPr bwMode="auto">
          <a:xfrm>
            <a:off x="1743000" y="4571999"/>
            <a:ext cx="339144" cy="353169"/>
          </a:xfrm>
          <a:prstGeom prst="rtTriangle">
            <a:avLst/>
          </a:prstGeom>
          <a:solidFill>
            <a:srgbClr val="DD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标题和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直角三角形 12" hidden="0"/>
          <p:cNvSpPr/>
          <p:nvPr isPhoto="0" userDrawn="1"/>
        </p:nvSpPr>
        <p:spPr bwMode="auto">
          <a:xfrm rot="5400000">
            <a:off x="0" y="0"/>
            <a:ext cx="914400" cy="914400"/>
          </a:xfrm>
          <a:prstGeom prst="rtTriangle">
            <a:avLst/>
          </a:prstGeom>
          <a:gradFill>
            <a:gsLst>
              <a:gs pos="0">
                <a:srgbClr val="0D7FC5"/>
              </a:gs>
              <a:gs pos="69000">
                <a:srgbClr val="2759A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5" name="直角三角形 13" hidden="0"/>
          <p:cNvSpPr/>
          <p:nvPr isPhoto="0" userDrawn="1"/>
        </p:nvSpPr>
        <p:spPr bwMode="auto">
          <a:xfrm rot="16199999">
            <a:off x="11290300" y="5943600"/>
            <a:ext cx="914400" cy="914400"/>
          </a:xfrm>
          <a:prstGeom prst="rtTriangle">
            <a:avLst/>
          </a:prstGeom>
          <a:gradFill>
            <a:gsLst>
              <a:gs pos="0">
                <a:srgbClr val="0D7FC5"/>
              </a:gs>
              <a:gs pos="69000">
                <a:srgbClr val="2759A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空白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82F288E0-7875-42C4-84C8-98DBBD3BF4D2}" type="datetimeFigureOut">
              <a:rPr lang="zh-CN"/>
              <a:t/>
            </a:fld>
            <a:endParaRPr lang="zh-CN"/>
          </a:p>
        </p:txBody>
      </p:sp>
      <p:sp>
        <p:nvSpPr>
          <p:cNvPr id="5" name="页脚占位符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7D9BB5D0-35E4-459D-AEF3-FE4D7C45CC19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45" hidden="0"/>
          <p:cNvSpPr>
            <a:spLocks noAdjustHandles="0" noChangeArrowheads="0"/>
          </p:cNvSpPr>
          <p:nvPr isPhoto="0" userDrawn="0"/>
        </p:nvSpPr>
        <p:spPr bwMode="auto">
          <a:xfrm>
            <a:off x="2156032" y="2559618"/>
            <a:ext cx="787993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X window </a:t>
            </a:r>
            <a:r>
              <a:rPr lang="zh-CN" sz="5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图形系统</a:t>
            </a:r>
            <a:endParaRPr lang="zh-CN" sz="54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5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6854825" y="4022090"/>
            <a:ext cx="3874135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zh-CN" sz="3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溯源和简介</a:t>
            </a:r>
            <a:endParaRPr lang="zh-CN" sz="36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20" hidden="0"/>
          <p:cNvSpPr/>
          <p:nvPr isPhoto="0" userDrawn="0"/>
        </p:nvSpPr>
        <p:spPr bwMode="auto">
          <a:xfrm>
            <a:off x="-1270" y="1608455"/>
            <a:ext cx="12193905" cy="3641090"/>
          </a:xfrm>
          <a:prstGeom prst="rect">
            <a:avLst/>
          </a:prstGeom>
          <a:gradFill>
            <a:gsLst>
              <a:gs pos="0">
                <a:srgbClr val="0D7FC5"/>
              </a:gs>
              <a:gs pos="70000">
                <a:srgbClr val="2759A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2278380" y="3146425"/>
            <a:ext cx="7350125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defRPr/>
            </a:pPr>
            <a:r>
              <a:rPr lang="zh-CN" sz="4800">
                <a:solidFill>
                  <a:schemeClr val="bg1"/>
                </a:solidFill>
              </a:rPr>
              <a:t>操作系统的发展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03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726440" y="339090"/>
            <a:ext cx="5106670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zh-CN" sz="3600" b="1"/>
              <a:t>手工操作 —— 穿孔卡片</a:t>
            </a:r>
            <a:endParaRPr lang="zh-CN" sz="3600" b="1"/>
          </a:p>
        </p:txBody>
      </p:sp>
      <p:pic>
        <p:nvPicPr>
          <p:cNvPr id="5" name="图片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541145" y="1569720"/>
            <a:ext cx="3133725" cy="2676525"/>
          </a:xfrm>
          <a:prstGeom prst="rect">
            <a:avLst/>
          </a:prstGeom>
        </p:spPr>
      </p:pic>
      <p:pic>
        <p:nvPicPr>
          <p:cNvPr id="6" name="图片 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614160" y="1884045"/>
            <a:ext cx="3581400" cy="2047875"/>
          </a:xfrm>
          <a:prstGeom prst="rect">
            <a:avLst/>
          </a:prstGeom>
        </p:spPr>
      </p:pic>
      <p:sp>
        <p:nvSpPr>
          <p:cNvPr id="7" name="文本框 4" hidden="0"/>
          <p:cNvSpPr>
            <a:spLocks noAdjustHandles="0" noChangeArrowheads="0"/>
          </p:cNvSpPr>
          <p:nvPr isPhoto="0" userDrawn="0"/>
        </p:nvSpPr>
        <p:spPr bwMode="auto">
          <a:xfrm>
            <a:off x="862330" y="4956175"/>
            <a:ext cx="10026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/>
              <a:t>程序员将对应于程序和数据的已穿孔的纸带（或卡片）装入输入机，然后启动输入机把程序和数据输入计算机内存，接着通过控制台开关启动程序针对数据运行；计算完毕，打印机输出计算结果；用户取走结果并卸下纸带（或卡片）后，才让下一个用户上机。</a:t>
            </a:r>
            <a:endParaRPr lang="zh-CN"/>
          </a:p>
          <a:p>
            <a:pPr>
              <a:defRPr/>
            </a:pPr>
            <a:endParaRPr lang="zh-CN"/>
          </a:p>
        </p:txBody>
      </p:sp>
      <p:sp>
        <p:nvSpPr>
          <p:cNvPr id="8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03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726440" y="339090"/>
            <a:ext cx="2472055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zh-CN" sz="3600" b="1"/>
              <a:t>批处理系统</a:t>
            </a:r>
            <a:endParaRPr lang="zh-CN" sz="3600" b="1"/>
          </a:p>
        </p:txBody>
      </p:sp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666750" y="1402080"/>
            <a:ext cx="10954385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sz="2400"/>
              <a:t>批处理系统：加载在计算机上的一个系统软件，在它的控制下，计算机能够自动地、成批地处理一个或多个用户的作业（这作业包括程序、数据和命令）。</a:t>
            </a:r>
            <a:endParaRPr lang="zh-CN" sz="2400"/>
          </a:p>
        </p:txBody>
      </p:sp>
      <p:pic>
        <p:nvPicPr>
          <p:cNvPr id="6" name="图片 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8940" y="2232025"/>
            <a:ext cx="10835005" cy="3649980"/>
          </a:xfrm>
          <a:prstGeom prst="rect">
            <a:avLst/>
          </a:prstGeom>
        </p:spPr>
      </p:pic>
      <p:sp>
        <p:nvSpPr>
          <p:cNvPr id="7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03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726440" y="339090"/>
            <a:ext cx="2014220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zh-CN" sz="3600" b="1"/>
              <a:t>分时系统</a:t>
            </a:r>
            <a:endParaRPr lang="zh-CN" sz="3600" b="1"/>
          </a:p>
        </p:txBody>
      </p:sp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681355" y="1289050"/>
            <a:ext cx="10569575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sz="2400"/>
              <a:t>由于CPU速度不断提高和采用分时技术，一台计算机可同时连接多个用户终端，而每个用户可在自己的终端上联机使用计算机，好象自己独占机器一样。</a:t>
            </a:r>
            <a:endParaRPr lang="zh-CN" sz="2400"/>
          </a:p>
        </p:txBody>
      </p:sp>
      <p:sp>
        <p:nvSpPr>
          <p:cNvPr id="6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726440" y="2390140"/>
            <a:ext cx="2014220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zh-CN" sz="3600" b="1"/>
              <a:t>通用系统</a:t>
            </a:r>
            <a:endParaRPr lang="zh-CN" sz="3600" b="1"/>
          </a:p>
        </p:txBody>
      </p:sp>
      <p:sp>
        <p:nvSpPr>
          <p:cNvPr id="7" name="文本框 4" hidden="0"/>
          <p:cNvSpPr>
            <a:spLocks noAdjustHandles="0" noChangeArrowheads="0"/>
          </p:cNvSpPr>
          <p:nvPr isPhoto="0" userDrawn="0"/>
        </p:nvSpPr>
        <p:spPr bwMode="auto">
          <a:xfrm>
            <a:off x="681355" y="3543935"/>
            <a:ext cx="10569575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sz="2400"/>
              <a:t>由于CPU速度不断提高和采用分时技术，一台计算机可同时连接多个用户终端，而每个用户可在自己的终端上联机使用计算机，好象自己独占机器一样。</a:t>
            </a:r>
            <a:endParaRPr lang="zh-CN" sz="2400"/>
          </a:p>
        </p:txBody>
      </p:sp>
      <p:sp>
        <p:nvSpPr>
          <p:cNvPr id="8" name="文本框 5" hidden="0"/>
          <p:cNvSpPr>
            <a:spLocks noAdjustHandles="0" noChangeArrowheads="0"/>
          </p:cNvSpPr>
          <p:nvPr isPhoto="0" userDrawn="0"/>
        </p:nvSpPr>
        <p:spPr bwMode="auto">
          <a:xfrm>
            <a:off x="681355" y="5067300"/>
            <a:ext cx="10346055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zh-CN" sz="2400" i="1">
                <a:solidFill>
                  <a:schemeClr val="tx1"/>
                </a:solidFill>
              </a:rPr>
              <a:t>每个用户可以通过自己的终端向系统发出各种操作控制命令，在充分的人机交互情况下，完成作业的运行</a:t>
            </a:r>
            <a:endParaRPr lang="zh-CN" sz="2400" i="1">
              <a:solidFill>
                <a:schemeClr val="tx1"/>
              </a:solidFill>
            </a:endParaRPr>
          </a:p>
        </p:txBody>
      </p:sp>
      <p:sp>
        <p:nvSpPr>
          <p:cNvPr id="9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03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704215" y="1168400"/>
            <a:ext cx="4303395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zh-CN" sz="3600" b="1"/>
              <a:t>个人计算机操作系统</a:t>
            </a:r>
            <a:endParaRPr lang="zh-CN" sz="3600" b="1"/>
          </a:p>
        </p:txBody>
      </p:sp>
      <p:sp>
        <p:nvSpPr>
          <p:cNvPr id="5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704215" y="2136775"/>
            <a:ext cx="54406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zh-CN"/>
              <a:t>提供更方便友好的用户接口和丰富功能的文件系统。</a:t>
            </a:r>
            <a:endParaRPr lang="zh-CN"/>
          </a:p>
          <a:p>
            <a:pPr algn="l">
              <a:defRPr/>
            </a:pPr>
            <a:endParaRPr lang="zh-CN"/>
          </a:p>
          <a:p>
            <a:pPr algn="l">
              <a:defRPr/>
            </a:pPr>
            <a:r>
              <a:rPr lang="en-US"/>
              <a:t>MSDOS</a:t>
            </a:r>
            <a:endParaRPr lang="en-US"/>
          </a:p>
          <a:p>
            <a:pPr algn="l">
              <a:defRPr/>
            </a:pPr>
            <a:r>
              <a:rPr lang="en-US"/>
              <a:t>windows 3.1</a:t>
            </a:r>
            <a:endParaRPr lang="en-US"/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/>
              <a:t>pctools</a:t>
            </a:r>
            <a:endParaRPr lang="en-US"/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/>
              <a:t>System 1.o </a:t>
            </a:r>
            <a:endParaRPr lang="en-US"/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/>
              <a:t>linux</a:t>
            </a:r>
            <a:endParaRPr lang="en-US"/>
          </a:p>
          <a:p>
            <a:pPr algn="l">
              <a:defRPr/>
            </a:pPr>
            <a:endParaRPr lang="en-US"/>
          </a:p>
        </p:txBody>
      </p:sp>
      <p:pic>
        <p:nvPicPr>
          <p:cNvPr id="6" name="图片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461760" y="2447290"/>
            <a:ext cx="4905375" cy="3257550"/>
          </a:xfrm>
          <a:prstGeom prst="rect">
            <a:avLst/>
          </a:prstGeom>
        </p:spPr>
      </p:pic>
      <p:sp>
        <p:nvSpPr>
          <p:cNvPr id="7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03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20" hidden="0"/>
          <p:cNvSpPr/>
          <p:nvPr isPhoto="0" userDrawn="0"/>
        </p:nvSpPr>
        <p:spPr bwMode="auto">
          <a:xfrm>
            <a:off x="-1270" y="1608455"/>
            <a:ext cx="12193905" cy="3641090"/>
          </a:xfrm>
          <a:prstGeom prst="rect">
            <a:avLst/>
          </a:prstGeom>
          <a:gradFill>
            <a:gsLst>
              <a:gs pos="0">
                <a:srgbClr val="0D7FC5"/>
              </a:gs>
              <a:gs pos="70000">
                <a:srgbClr val="2759A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2278380" y="3146425"/>
            <a:ext cx="7350125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defRPr/>
            </a:pPr>
            <a:r>
              <a:rPr lang="en-US" sz="4800">
                <a:solidFill>
                  <a:schemeClr val="bg1"/>
                </a:solidFill>
              </a:rPr>
              <a:t> </a:t>
            </a:r>
            <a:r>
              <a:rPr lang="zh-CN" sz="4800">
                <a:solidFill>
                  <a:schemeClr val="bg1"/>
                </a:solidFill>
              </a:rPr>
              <a:t>图形系统的发展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1111250" y="737870"/>
            <a:ext cx="1098550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zh-CN" sz="3600" b="1"/>
              <a:t>前身</a:t>
            </a:r>
            <a:endParaRPr lang="zh-CN" sz="3600" b="1"/>
          </a:p>
        </p:txBody>
      </p:sp>
      <p:sp>
        <p:nvSpPr>
          <p:cNvPr id="5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1428115" y="1605915"/>
            <a:ext cx="51130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en-US" sz="2800">
                <a:ea typeface="+mn-lt"/>
                <a:cs typeface="+mn-lt"/>
              </a:rPr>
              <a:t>Xerox </a:t>
            </a:r>
            <a:r>
              <a:rPr lang="zh-CN" sz="2800">
                <a:ea typeface="+mn-lt"/>
                <a:cs typeface="+mn-lt"/>
              </a:rPr>
              <a:t>公司   </a:t>
            </a:r>
            <a:r>
              <a:rPr lang="en-US" sz="2800">
                <a:ea typeface="+mn-lt"/>
                <a:cs typeface="+mn-lt"/>
              </a:rPr>
              <a:t>1973 </a:t>
            </a:r>
            <a:r>
              <a:rPr lang="zh-CN" sz="2800">
                <a:ea typeface="+mn-lt"/>
                <a:cs typeface="+mn-lt"/>
              </a:rPr>
              <a:t>提出了 位图显示软件 </a:t>
            </a:r>
            <a:r>
              <a:rPr lang="en-US" sz="2800">
                <a:ea typeface="+mn-lt"/>
                <a:cs typeface="+mn-lt"/>
              </a:rPr>
              <a:t>alto </a:t>
            </a:r>
            <a:r>
              <a:rPr lang="zh-CN" sz="2800">
                <a:ea typeface="+mn-lt"/>
                <a:cs typeface="+mn-lt"/>
              </a:rPr>
              <a:t>和 </a:t>
            </a:r>
            <a:r>
              <a:rPr lang="en-US" sz="2800">
                <a:ea typeface="+mn-lt"/>
                <a:cs typeface="+mn-lt"/>
              </a:rPr>
              <a:t>Star</a:t>
            </a:r>
            <a:r>
              <a:rPr lang="zh-CN" sz="2800">
                <a:ea typeface="+mn-lt"/>
                <a:cs typeface="+mn-lt"/>
              </a:rPr>
              <a:t>。 第一台个人电脑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 sz="2800">
              <a:ea typeface="+mn-lt"/>
              <a:cs typeface="+mn-lt"/>
            </a:endParaRPr>
          </a:p>
          <a:p>
            <a:pPr algn="l">
              <a:defRPr/>
            </a:pPr>
            <a:endParaRPr lang="en-US" sz="2800">
              <a:ea typeface="+mn-lt"/>
              <a:cs typeface="+mn-lt"/>
            </a:endParaRPr>
          </a:p>
          <a:p>
            <a:pPr algn="l">
              <a:defRPr/>
            </a:pPr>
            <a:r>
              <a:rPr lang="en-US" sz="2800">
                <a:ea typeface="+mn-lt"/>
                <a:cs typeface="+mn-lt"/>
              </a:rPr>
              <a:t>首次使用了桌面比拟（Desktop metaphor)和鼠标驱动的图形用户界面（GUI）技术。</a:t>
            </a:r>
            <a:endParaRPr lang="en-US" sz="2800">
              <a:ea typeface="+mn-lt"/>
              <a:cs typeface="+mn-lt"/>
            </a:endParaRPr>
          </a:p>
        </p:txBody>
      </p:sp>
      <p:pic>
        <p:nvPicPr>
          <p:cNvPr id="6" name="图片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890510" y="1605915"/>
            <a:ext cx="2929890" cy="3906520"/>
          </a:xfrm>
          <a:prstGeom prst="rect">
            <a:avLst/>
          </a:prstGeom>
        </p:spPr>
      </p:pic>
      <p:sp>
        <p:nvSpPr>
          <p:cNvPr id="7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1111250" y="737870"/>
            <a:ext cx="3836035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 sz="3600" b="1"/>
              <a:t>X window </a:t>
            </a:r>
            <a:r>
              <a:rPr lang="zh-CN" sz="3600" b="1"/>
              <a:t>的开发</a:t>
            </a:r>
            <a:endParaRPr lang="zh-CN" sz="3600" b="1"/>
          </a:p>
        </p:txBody>
      </p:sp>
      <p:sp>
        <p:nvSpPr>
          <p:cNvPr id="5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913130" y="3551555"/>
            <a:ext cx="103657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sz="2800"/>
              <a:t>从斯坦福（Stanford）大学得到了一套叫做W的实验性视窗系统。因为是根据W视窗系统的基础开始发展的，当发展到了足以和原先系统有明显区别时，他们把这个新系统叫做X。</a:t>
            </a:r>
            <a:endParaRPr lang="zh-CN" sz="2800"/>
          </a:p>
        </p:txBody>
      </p:sp>
      <p:sp>
        <p:nvSpPr>
          <p:cNvPr id="6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1111250" y="1854835"/>
            <a:ext cx="9476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zh-CN" sz="2800">
                <a:ea typeface="+mn-lt"/>
                <a:cs typeface="+mn-lt"/>
              </a:rPr>
              <a:t>一个任务：1984年在麻省理工学院（MIT）电脑科学研究室，开发一套在UNIX机器上运行优良的视窗系统。</a:t>
            </a:r>
            <a:endParaRPr lang="zh-CN" sz="2800">
              <a:ea typeface="+mn-lt"/>
              <a:cs typeface="+mn-lt"/>
            </a:endParaRPr>
          </a:p>
        </p:txBody>
      </p:sp>
      <p:sp>
        <p:nvSpPr>
          <p:cNvPr id="7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1111250" y="737870"/>
            <a:ext cx="3836035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 sz="3600" b="1"/>
              <a:t>X window </a:t>
            </a:r>
            <a:r>
              <a:rPr lang="zh-CN" sz="3600" b="1"/>
              <a:t>的版本</a:t>
            </a:r>
            <a:endParaRPr lang="zh-CN" sz="3600" b="1"/>
          </a:p>
        </p:txBody>
      </p:sp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1111250" y="1560830"/>
            <a:ext cx="9560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/>
              <a:buChar char="•"/>
              <a:defRPr/>
            </a:pPr>
            <a:r>
              <a:rPr lang="zh-CN" sz="1600">
                <a:ea typeface="+mn-lt"/>
                <a:cs typeface="+mn-lt"/>
              </a:rPr>
              <a:t>在1985年。制定了任何人只要付版权费便可使用X的授权许可</a:t>
            </a:r>
            <a:endParaRPr lang="zh-CN" sz="1600">
              <a:ea typeface="+mn-lt"/>
              <a:cs typeface="+mn-lt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zh-CN" sz="1600">
                <a:ea typeface="+mn-lt"/>
                <a:cs typeface="+mn-lt"/>
              </a:rPr>
              <a:t>第10版：1985年底。直到此时，在MIT以外的人和组织，才开始对X有实质的贡献</a:t>
            </a:r>
            <a:endParaRPr lang="zh-CN" sz="1600">
              <a:ea typeface="+mn-lt"/>
              <a:cs typeface="+mn-lt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zh-CN" sz="1600">
                <a:ea typeface="+mn-lt"/>
                <a:cs typeface="+mn-lt"/>
              </a:rPr>
              <a:t>第一套商业化的X产品DEC于1986年1月推出 。</a:t>
            </a:r>
            <a:endParaRPr lang="zh-CN" sz="1600">
              <a:ea typeface="+mn-lt"/>
              <a:cs typeface="+mn-lt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zh-CN" sz="1600">
                <a:ea typeface="+mn-lt"/>
                <a:cs typeface="+mn-lt"/>
              </a:rPr>
              <a:t>第10版第3次发行：1986年 2月。从此时起，X开始流传于世，人们把它移植到许多新的系统上。</a:t>
            </a:r>
            <a:endParaRPr lang="zh-CN" sz="1600">
              <a:ea typeface="+mn-lt"/>
              <a:cs typeface="+mn-lt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zh-CN" sz="1600">
                <a:ea typeface="+mn-lt"/>
                <a:cs typeface="+mn-lt"/>
              </a:rPr>
              <a:t>第11版第 1次发行：1987年 9月。</a:t>
            </a:r>
            <a:endParaRPr lang="zh-CN" sz="1600">
              <a:ea typeface="+mn-lt"/>
              <a:cs typeface="+mn-lt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zh-CN" sz="1600">
                <a:ea typeface="+mn-lt"/>
                <a:cs typeface="+mn-lt"/>
              </a:rPr>
              <a:t>第11版第 3次发行：1988年10月</a:t>
            </a:r>
            <a:endParaRPr lang="zh-CN" sz="1600">
              <a:ea typeface="+mn-lt"/>
              <a:cs typeface="+mn-lt"/>
            </a:endParaRPr>
          </a:p>
        </p:txBody>
      </p:sp>
      <p:sp>
        <p:nvSpPr>
          <p:cNvPr id="6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1262380" y="3631565"/>
            <a:ext cx="9173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zh-CN"/>
              <a:t>严格地说，X Window系统并不是一个软件，而是一个协议（protocal），这个协议定义一个系统成品所必需具备的功能（就如同 TCP/IP, DECnet 或IBM的 SNA，这些也都是协议，定义软件所应具备的功能）。任何系统能满足此协议及符合X协会其他的规范，便可称为X。</a:t>
            </a:r>
            <a:endParaRPr lang="zh-CN"/>
          </a:p>
          <a:p>
            <a:pPr algn="l">
              <a:defRPr/>
            </a:pPr>
            <a:endParaRPr lang="zh-CN"/>
          </a:p>
          <a:p>
            <a:pPr algn="l">
              <a:defRPr/>
            </a:pPr>
            <a:r>
              <a:rPr lang="zh-CN"/>
              <a:t>现在我们用的最新版本 </a:t>
            </a:r>
            <a:r>
              <a:rPr lang="en-US"/>
              <a:t>X11.7   (xdpyinfo) </a:t>
            </a:r>
            <a:endParaRPr lang="en-US"/>
          </a:p>
        </p:txBody>
      </p:sp>
      <p:sp>
        <p:nvSpPr>
          <p:cNvPr id="7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20" hidden="0"/>
          <p:cNvSpPr/>
          <p:nvPr isPhoto="0" userDrawn="0"/>
        </p:nvSpPr>
        <p:spPr bwMode="auto">
          <a:xfrm>
            <a:off x="-1270" y="1608455"/>
            <a:ext cx="12193905" cy="3641090"/>
          </a:xfrm>
          <a:prstGeom prst="rect">
            <a:avLst/>
          </a:prstGeom>
          <a:gradFill>
            <a:gsLst>
              <a:gs pos="0">
                <a:srgbClr val="0D7FC5"/>
              </a:gs>
              <a:gs pos="70000">
                <a:srgbClr val="2759A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2278380" y="3146425"/>
            <a:ext cx="7802245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defRPr/>
            </a:pPr>
            <a:r>
              <a:rPr lang="en-US" sz="4800">
                <a:solidFill>
                  <a:schemeClr val="bg1"/>
                </a:solidFill>
              </a:rPr>
              <a:t>X Window </a:t>
            </a:r>
            <a:r>
              <a:rPr lang="zh-CN" sz="4800">
                <a:solidFill>
                  <a:schemeClr val="bg1"/>
                </a:solidFill>
              </a:rPr>
              <a:t>图形系统的介绍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05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20" hidden="0"/>
          <p:cNvSpPr/>
          <p:nvPr isPhoto="0" userDrawn="0"/>
        </p:nvSpPr>
        <p:spPr bwMode="auto">
          <a:xfrm>
            <a:off x="-1270" y="1608455"/>
            <a:ext cx="12193905" cy="3641090"/>
          </a:xfrm>
          <a:prstGeom prst="rect">
            <a:avLst/>
          </a:prstGeom>
          <a:gradFill>
            <a:gsLst>
              <a:gs pos="0">
                <a:srgbClr val="0D7FC5"/>
              </a:gs>
              <a:gs pos="70000">
                <a:srgbClr val="2759A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5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2278380" y="3146425"/>
            <a:ext cx="7350125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defRPr/>
            </a:pPr>
            <a:r>
              <a:rPr lang="zh-CN" sz="4800">
                <a:solidFill>
                  <a:schemeClr val="bg1"/>
                </a:solidFill>
              </a:rPr>
              <a:t>计算机的哲学观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6" name="文本框 16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01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306310" y="1144905"/>
            <a:ext cx="5268595" cy="5020310"/>
          </a:xfrm>
          <a:prstGeom prst="rect">
            <a:avLst/>
          </a:prstGeom>
        </p:spPr>
      </p:pic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952500" y="452120"/>
            <a:ext cx="4491990" cy="6451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 sz="3600" b="1"/>
              <a:t>X11  协议的基本</a:t>
            </a:r>
            <a:r>
              <a:rPr lang="zh-CN" sz="3600" b="1"/>
              <a:t>流程</a:t>
            </a:r>
            <a:endParaRPr lang="zh-CN" sz="3600" b="1"/>
          </a:p>
        </p:txBody>
      </p:sp>
      <p:sp>
        <p:nvSpPr>
          <p:cNvPr id="6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1337945" y="1424940"/>
            <a:ext cx="55232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defRPr/>
            </a:pPr>
            <a:r>
              <a:rPr lang="zh-CN"/>
              <a:t>(</a:t>
            </a:r>
            <a:r>
              <a:rPr lang="zh-CN" sz="2400"/>
              <a:t>1) Xserver 响应内核给的输入</a:t>
            </a:r>
            <a:endParaRPr lang="zh-CN" sz="2400"/>
          </a:p>
          <a:p>
            <a:pPr algn="l">
              <a:lnSpc>
                <a:spcPct val="200000"/>
              </a:lnSpc>
              <a:defRPr/>
            </a:pPr>
            <a:r>
              <a:rPr lang="zh-CN" sz="2400"/>
              <a:t>(2) Xserver 确定这个事件和哪个窗口（X Client) 有关，就发给它</a:t>
            </a:r>
            <a:endParaRPr lang="zh-CN" sz="2400"/>
          </a:p>
          <a:p>
            <a:pPr algn="l">
              <a:lnSpc>
                <a:spcPct val="200000"/>
              </a:lnSpc>
              <a:defRPr/>
            </a:pPr>
            <a:r>
              <a:rPr lang="zh-CN" sz="2400"/>
              <a:t>(3) XClient 根据事件决定做什么，然后把呈现请求 给 xserver</a:t>
            </a:r>
            <a:endParaRPr lang="zh-CN" sz="2400"/>
          </a:p>
          <a:p>
            <a:pPr algn="l">
              <a:lnSpc>
                <a:spcPct val="200000"/>
              </a:lnSpc>
              <a:defRPr/>
            </a:pPr>
            <a:r>
              <a:rPr lang="zh-CN" sz="2400"/>
              <a:t>(4) Xserver 收到请求，给内核驱动，去呈现.</a:t>
            </a:r>
            <a:endParaRPr lang="zh-CN" sz="2400"/>
          </a:p>
        </p:txBody>
      </p:sp>
      <p:sp>
        <p:nvSpPr>
          <p:cNvPr id="7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952500" y="452120"/>
            <a:ext cx="5210809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600" b="1"/>
              <a:t>X11</a:t>
            </a:r>
            <a:r>
              <a:rPr lang="zh-CN" sz="3600" b="1">
                <a:ea typeface="宋体"/>
              </a:rPr>
              <a:t>系统的一些元素</a:t>
            </a:r>
            <a:endParaRPr lang="zh-CN" sz="3600" b="1">
              <a:ea typeface="宋体"/>
            </a:endParaRPr>
          </a:p>
        </p:txBody>
      </p:sp>
      <p:sp>
        <p:nvSpPr>
          <p:cNvPr id="5" name="文本框 10" hidden="0"/>
          <p:cNvSpPr>
            <a:spLocks noAdjustHandles="0" noChangeArrowheads="0"/>
          </p:cNvSpPr>
          <p:nvPr isPhoto="0" userDrawn="0"/>
        </p:nvSpPr>
        <p:spPr bwMode="auto">
          <a:xfrm>
            <a:off x="3759200" y="1990725"/>
            <a:ext cx="4006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>
                <a:solidFill>
                  <a:schemeClr val="bg1"/>
                </a:solidFill>
              </a:rPr>
              <a:t>X</a:t>
            </a:r>
            <a:r>
              <a:rPr lang="en-US" sz="2800"/>
              <a:t> </a:t>
            </a:r>
            <a:r>
              <a:rPr lang="en-US" sz="2800">
                <a:solidFill>
                  <a:schemeClr val="bg1"/>
                </a:solidFill>
              </a:rPr>
              <a:t>applications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7" name="矩形 1" hidden="0"/>
          <p:cNvSpPr/>
          <p:nvPr isPhoto="0" userDrawn="0"/>
        </p:nvSpPr>
        <p:spPr bwMode="auto">
          <a:xfrm>
            <a:off x="982980" y="1214120"/>
            <a:ext cx="1562100" cy="468566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pic>
        <p:nvPicPr>
          <p:cNvPr id="8" name="图片 8" descr="键盘 (3)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95730" y="4814570"/>
            <a:ext cx="779145" cy="353695"/>
          </a:xfrm>
          <a:prstGeom prst="rect">
            <a:avLst/>
          </a:prstGeom>
        </p:spPr>
      </p:pic>
      <p:pic>
        <p:nvPicPr>
          <p:cNvPr id="9" name="图片 3" descr="鼠标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515110" y="4207510"/>
            <a:ext cx="497840" cy="497840"/>
          </a:xfrm>
          <a:prstGeom prst="rect">
            <a:avLst/>
          </a:prstGeom>
        </p:spPr>
      </p:pic>
      <p:pic>
        <p:nvPicPr>
          <p:cNvPr id="10" name="图片 13" descr="显示器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5730" y="3093720"/>
            <a:ext cx="855345" cy="855345"/>
          </a:xfrm>
          <a:prstGeom prst="rect">
            <a:avLst/>
          </a:prstGeom>
        </p:spPr>
      </p:pic>
      <p:sp>
        <p:nvSpPr>
          <p:cNvPr id="11" name="文本框 14" hidden="0"/>
          <p:cNvSpPr>
            <a:spLocks noAdjustHandles="0" noChangeArrowheads="0"/>
          </p:cNvSpPr>
          <p:nvPr isPhoto="0" userDrawn="0"/>
        </p:nvSpPr>
        <p:spPr bwMode="auto">
          <a:xfrm>
            <a:off x="1271905" y="538416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Display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矩形 15" hidden="0"/>
          <p:cNvSpPr/>
          <p:nvPr isPhoto="0" userDrawn="0"/>
        </p:nvSpPr>
        <p:spPr bwMode="auto">
          <a:xfrm>
            <a:off x="2882899" y="1990725"/>
            <a:ext cx="1102995" cy="24911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/>
              <a:t>XServer</a:t>
            </a:r>
            <a:endParaRPr lang="en-US"/>
          </a:p>
        </p:txBody>
      </p:sp>
      <p:pic>
        <p:nvPicPr>
          <p:cNvPr id="13" name="图片 16" descr="显示器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5730" y="2219325"/>
            <a:ext cx="855345" cy="855345"/>
          </a:xfrm>
          <a:prstGeom prst="rect">
            <a:avLst/>
          </a:prstGeom>
        </p:spPr>
      </p:pic>
      <p:pic>
        <p:nvPicPr>
          <p:cNvPr id="14" name="图片 17" descr="显示器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5730" y="1332229"/>
            <a:ext cx="855345" cy="855345"/>
          </a:xfrm>
          <a:prstGeom prst="rect">
            <a:avLst/>
          </a:prstGeom>
        </p:spPr>
      </p:pic>
      <p:cxnSp>
        <p:nvCxnSpPr>
          <p:cNvPr id="15" name="曲线连接符 20" hidden="0"/>
          <p:cNvCxnSpPr>
            <a:cxnSpLocks/>
            <a:stCxn id="12" idx="3"/>
          </p:cNvCxnSpPr>
          <p:nvPr isPhoto="0" userDrawn="0"/>
        </p:nvCxnSpPr>
        <p:spPr bwMode="auto">
          <a:xfrm flipV="1">
            <a:off x="3985895" y="2187575"/>
            <a:ext cx="2469515" cy="1049020"/>
          </a:xfrm>
          <a:prstGeom prst="curvedConnector3">
            <a:avLst>
              <a:gd name="adj1" fmla="val 50013"/>
            </a:avLst>
          </a:prstGeom>
          <a:ln w="50800">
            <a:solidFill>
              <a:schemeClr val="accent1">
                <a:alpha val="9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25" hidden="0"/>
          <p:cNvSpPr/>
          <p:nvPr isPhoto="0" userDrawn="0"/>
        </p:nvSpPr>
        <p:spPr bwMode="auto">
          <a:xfrm>
            <a:off x="4406265" y="5424805"/>
            <a:ext cx="1628775" cy="28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zh-CN"/>
              <a:t>计算机</a:t>
            </a:r>
            <a:endParaRPr lang="zh-CN"/>
          </a:p>
        </p:txBody>
      </p:sp>
      <p:sp>
        <p:nvSpPr>
          <p:cNvPr id="17" name="矩形 18" hidden="0"/>
          <p:cNvSpPr/>
          <p:nvPr isPhoto="0" userDrawn="0"/>
        </p:nvSpPr>
        <p:spPr bwMode="auto">
          <a:xfrm>
            <a:off x="5610860" y="2058670"/>
            <a:ext cx="844550" cy="3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/>
              <a:t>client</a:t>
            </a:r>
            <a:endParaRPr lang="en-US"/>
          </a:p>
        </p:txBody>
      </p:sp>
      <p:sp>
        <p:nvSpPr>
          <p:cNvPr id="18" name="矩形 19" hidden="0"/>
          <p:cNvSpPr/>
          <p:nvPr isPhoto="0" userDrawn="0"/>
        </p:nvSpPr>
        <p:spPr bwMode="auto">
          <a:xfrm>
            <a:off x="5457825" y="4105910"/>
            <a:ext cx="844550" cy="3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zh-CN"/>
              <a:t>ＷＭ</a:t>
            </a:r>
            <a:endParaRPr lang="zh-CN"/>
          </a:p>
        </p:txBody>
      </p:sp>
      <p:sp>
        <p:nvSpPr>
          <p:cNvPr id="19" name="矩形 21" hidden="0"/>
          <p:cNvSpPr/>
          <p:nvPr isPhoto="0" userDrawn="0"/>
        </p:nvSpPr>
        <p:spPr bwMode="auto">
          <a:xfrm>
            <a:off x="5457825" y="3304540"/>
            <a:ext cx="844550" cy="3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/>
              <a:t>client</a:t>
            </a:r>
            <a:endParaRPr lang="en-US"/>
          </a:p>
        </p:txBody>
      </p:sp>
      <p:sp>
        <p:nvSpPr>
          <p:cNvPr id="20" name="矩形 22" hidden="0"/>
          <p:cNvSpPr/>
          <p:nvPr isPhoto="0" userDrawn="0"/>
        </p:nvSpPr>
        <p:spPr bwMode="auto">
          <a:xfrm>
            <a:off x="2743200" y="1214120"/>
            <a:ext cx="3921125" cy="46863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  <a:defRPr/>
            </a:pPr>
            <a:endParaRPr lang="zh-CN"/>
          </a:p>
        </p:txBody>
      </p:sp>
      <p:cxnSp>
        <p:nvCxnSpPr>
          <p:cNvPr id="21" name="曲线连接符 26" hidden="0"/>
          <p:cNvCxnSpPr>
            <a:cxnSpLocks/>
            <a:stCxn id="12" idx="3"/>
            <a:endCxn id="19" idx="1"/>
          </p:cNvCxnSpPr>
          <p:nvPr isPhoto="0" userDrawn="0"/>
        </p:nvCxnSpPr>
        <p:spPr bwMode="auto">
          <a:xfrm>
            <a:off x="3985895" y="3236595"/>
            <a:ext cx="1471930" cy="231140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1">
                <a:alpha val="9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7" hidden="0"/>
          <p:cNvCxnSpPr>
            <a:cxnSpLocks/>
            <a:stCxn id="7" idx="3"/>
            <a:endCxn id="12" idx="1"/>
          </p:cNvCxnSpPr>
          <p:nvPr isPhoto="0" userDrawn="0"/>
        </p:nvCxnSpPr>
        <p:spPr bwMode="auto">
          <a:xfrm flipV="1">
            <a:off x="2545080" y="3236595"/>
            <a:ext cx="337820" cy="320675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>
                <a:lumMod val="75000"/>
                <a:alpha val="9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9" hidden="0"/>
          <p:cNvCxnSpPr>
            <a:cxnSpLocks/>
            <a:stCxn id="12" idx="3"/>
            <a:endCxn id="18" idx="1"/>
          </p:cNvCxnSpPr>
          <p:nvPr isPhoto="0" userDrawn="0"/>
        </p:nvCxnSpPr>
        <p:spPr bwMode="auto">
          <a:xfrm>
            <a:off x="3985895" y="3236595"/>
            <a:ext cx="1471930" cy="1032510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1">
                <a:alpha val="9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 hidden="0"/>
          <p:cNvSpPr>
            <a:spLocks noAdjustHandles="0" noChangeArrowheads="0"/>
          </p:cNvSpPr>
          <p:nvPr isPhoto="0" userDrawn="0"/>
        </p:nvSpPr>
        <p:spPr bwMode="auto">
          <a:xfrm>
            <a:off x="4140835" y="2820670"/>
            <a:ext cx="844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IPC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25" name="图片 24" descr="1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302375" y="4105910"/>
            <a:ext cx="362585" cy="362585"/>
          </a:xfrm>
          <a:prstGeom prst="rect">
            <a:avLst/>
          </a:prstGeom>
        </p:spPr>
      </p:pic>
      <p:sp>
        <p:nvSpPr>
          <p:cNvPr id="26" name="文本框 28" hidden="0"/>
          <p:cNvSpPr>
            <a:spLocks noAdjustHandles="0" noChangeArrowheads="0"/>
          </p:cNvSpPr>
          <p:nvPr isPhoto="0" userDrawn="0"/>
        </p:nvSpPr>
        <p:spPr bwMode="auto">
          <a:xfrm>
            <a:off x="7199630" y="1483360"/>
            <a:ext cx="44443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zh-CN"/>
              <a:t>服务器和客户模式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en-US"/>
              <a:t>Display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952500" y="452120"/>
            <a:ext cx="5210809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600" b="1"/>
              <a:t>X11</a:t>
            </a:r>
            <a:r>
              <a:rPr lang="zh-CN" sz="3600" b="1">
                <a:ea typeface="宋体"/>
              </a:rPr>
              <a:t>系统的窗口和ＷＭ</a:t>
            </a:r>
            <a:endParaRPr lang="en-US" sz="3600" b="1">
              <a:ea typeface="宋体"/>
            </a:endParaRPr>
          </a:p>
        </p:txBody>
      </p:sp>
      <p:sp>
        <p:nvSpPr>
          <p:cNvPr id="5" name="文本框 10" hidden="0"/>
          <p:cNvSpPr>
            <a:spLocks noAdjustHandles="0" noChangeArrowheads="0"/>
          </p:cNvSpPr>
          <p:nvPr isPhoto="0" userDrawn="0"/>
        </p:nvSpPr>
        <p:spPr bwMode="auto">
          <a:xfrm>
            <a:off x="3759200" y="1990725"/>
            <a:ext cx="4006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>
                <a:solidFill>
                  <a:schemeClr val="bg1"/>
                </a:solidFill>
              </a:rPr>
              <a:t>X</a:t>
            </a:r>
            <a:r>
              <a:rPr lang="en-US" sz="2800"/>
              <a:t> </a:t>
            </a:r>
            <a:r>
              <a:rPr lang="en-US" sz="2800">
                <a:solidFill>
                  <a:schemeClr val="bg1"/>
                </a:solidFill>
              </a:rPr>
              <a:t>applications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7" name="文本框 28" hidden="0"/>
          <p:cNvSpPr>
            <a:spLocks noAdjustHandles="0" noChangeArrowheads="0"/>
          </p:cNvSpPr>
          <p:nvPr isPhoto="0" userDrawn="0"/>
        </p:nvSpPr>
        <p:spPr bwMode="auto">
          <a:xfrm>
            <a:off x="7199630" y="1483360"/>
            <a:ext cx="44443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zh-CN"/>
              <a:t>客户端指定</a:t>
            </a:r>
            <a:r>
              <a:rPr lang="en-US"/>
              <a:t>Hint (</a:t>
            </a:r>
            <a:r>
              <a:rPr lang="zh-CN">
                <a:ea typeface="宋体"/>
              </a:rPr>
              <a:t>布局，外观，会话方式）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zh-CN">
                <a:ea typeface="宋体"/>
              </a:rPr>
              <a:t>ｗｍ　是客户端</a:t>
            </a:r>
            <a:endParaRPr lang="zh-CN">
              <a:ea typeface="宋体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zh-CN">
                <a:ea typeface="宋体"/>
              </a:rPr>
              <a:t>ｗｍ有权利没责任，需要客户端的</a:t>
            </a:r>
            <a:r>
              <a:rPr lang="en-US">
                <a:ea typeface="宋体"/>
              </a:rPr>
              <a:t>hint</a:t>
            </a:r>
            <a:endParaRPr lang="en-US">
              <a:ea typeface="宋体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zh-CN">
                <a:ea typeface="宋体"/>
              </a:rPr>
              <a:t>ｗｍ　非必须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endParaRPr lang="zh-CN"/>
          </a:p>
        </p:txBody>
      </p:sp>
      <p:sp>
        <p:nvSpPr>
          <p:cNvPr id="8" name="矩形 4" hidden="0"/>
          <p:cNvSpPr/>
          <p:nvPr isPhoto="0" userDrawn="0"/>
        </p:nvSpPr>
        <p:spPr bwMode="auto">
          <a:xfrm>
            <a:off x="1061085" y="1645285"/>
            <a:ext cx="3974465" cy="37306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9" name="矩形 5" hidden="0"/>
          <p:cNvSpPr/>
          <p:nvPr isPhoto="0" userDrawn="0"/>
        </p:nvSpPr>
        <p:spPr bwMode="auto">
          <a:xfrm>
            <a:off x="1049020" y="1280795"/>
            <a:ext cx="3998595" cy="363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grpSp>
        <p:nvGrpSpPr>
          <p:cNvPr id="10" name="组合 6" hidden="0"/>
          <p:cNvGrpSpPr/>
          <p:nvPr isPhoto="0" userDrawn="0"/>
        </p:nvGrpSpPr>
        <p:grpSpPr bwMode="auto">
          <a:xfrm>
            <a:off x="3870960" y="1275715"/>
            <a:ext cx="1055370" cy="375920"/>
            <a:chOff x="5361" y="6809"/>
            <a:chExt cx="1662" cy="592"/>
          </a:xfrm>
        </p:grpSpPr>
        <p:sp>
          <p:nvSpPr>
            <p:cNvPr id="11" name="矩形 7" hidden="0"/>
            <p:cNvSpPr/>
            <p:nvPr isPhoto="0" userDrawn="0"/>
          </p:nvSpPr>
          <p:spPr bwMode="auto">
            <a:xfrm>
              <a:off x="5361" y="6809"/>
              <a:ext cx="1662" cy="593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pic>
          <p:nvPicPr>
            <p:cNvPr id="12" name="图片 9" descr="X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6624" y="6983"/>
              <a:ext cx="240" cy="240"/>
            </a:xfrm>
            <a:prstGeom prst="rect">
              <a:avLst/>
            </a:prstGeom>
          </p:spPr>
        </p:pic>
        <p:pic>
          <p:nvPicPr>
            <p:cNvPr id="13" name="图片 11" descr="一" hidden="0"/>
            <p:cNvPicPr>
              <a:picLocks noChangeAspect="1"/>
            </p:cNvPicPr>
            <p:nvPr isPhoto="0" userDrawn="0"/>
          </p:nvPicPr>
          <p:blipFill>
            <a:blip r:embed="rId3"/>
            <a:stretch/>
          </p:blipFill>
          <p:spPr bwMode="auto">
            <a:xfrm>
              <a:off x="5589" y="6983"/>
              <a:ext cx="240" cy="240"/>
            </a:xfrm>
            <a:prstGeom prst="rect">
              <a:avLst/>
            </a:prstGeom>
          </p:spPr>
        </p:pic>
        <p:pic>
          <p:nvPicPr>
            <p:cNvPr id="14" name="图片 30" descr="maximize (1)" hidden="0"/>
            <p:cNvPicPr>
              <a:picLocks noChangeAspect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6165" y="6986"/>
              <a:ext cx="240" cy="240"/>
            </a:xfrm>
            <a:prstGeom prst="rect">
              <a:avLst/>
            </a:prstGeom>
          </p:spPr>
        </p:pic>
      </p:grpSp>
      <p:grpSp>
        <p:nvGrpSpPr>
          <p:cNvPr id="15" name="组合 31" hidden="0"/>
          <p:cNvGrpSpPr/>
          <p:nvPr isPhoto="0" userDrawn="0"/>
        </p:nvGrpSpPr>
        <p:grpSpPr bwMode="auto">
          <a:xfrm>
            <a:off x="1696720" y="1911350"/>
            <a:ext cx="3997960" cy="4099560"/>
            <a:chOff x="3387" y="2309"/>
            <a:chExt cx="6296" cy="6456"/>
          </a:xfrm>
        </p:grpSpPr>
        <p:sp>
          <p:nvSpPr>
            <p:cNvPr id="16" name="矩形 32" hidden="0"/>
            <p:cNvSpPr/>
            <p:nvPr isPhoto="0" userDrawn="0"/>
          </p:nvSpPr>
          <p:spPr bwMode="auto">
            <a:xfrm>
              <a:off x="3406" y="2891"/>
              <a:ext cx="6259" cy="587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17" name="矩形 33" hidden="0"/>
            <p:cNvSpPr/>
            <p:nvPr isPhoto="0" userDrawn="0"/>
          </p:nvSpPr>
          <p:spPr bwMode="auto">
            <a:xfrm>
              <a:off x="3387" y="2317"/>
              <a:ext cx="6297" cy="5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grpSp>
          <p:nvGrpSpPr>
            <p:cNvPr id="18" name="组合 34" hidden="0"/>
            <p:cNvGrpSpPr/>
            <p:nvPr isPhoto="0" userDrawn="0"/>
          </p:nvGrpSpPr>
          <p:grpSpPr bwMode="auto">
            <a:xfrm>
              <a:off x="7830" y="2309"/>
              <a:ext cx="1662" cy="592"/>
              <a:chOff x="5361" y="6809"/>
              <a:chExt cx="1662" cy="592"/>
            </a:xfrm>
          </p:grpSpPr>
          <p:sp>
            <p:nvSpPr>
              <p:cNvPr id="19" name="矩形 35" hidden="0"/>
              <p:cNvSpPr/>
              <p:nvPr isPhoto="0" userDrawn="0"/>
            </p:nvSpPr>
            <p:spPr bwMode="auto">
              <a:xfrm>
                <a:off x="5361" y="6809"/>
                <a:ext cx="1662" cy="593"/>
              </a:xfrm>
              <a:prstGeom prst="rect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defRPr/>
                </a:pPr>
                <a:endParaRPr lang="zh-CN"/>
              </a:p>
            </p:txBody>
          </p:sp>
          <p:pic>
            <p:nvPicPr>
              <p:cNvPr id="20" name="图片 36" descr="X" hidden="0"/>
              <p:cNvPicPr>
                <a:picLocks noChangeAspect="1"/>
              </p:cNvPicPr>
              <p:nvPr isPhoto="0" userDrawn="0"/>
            </p:nvPicPr>
            <p:blipFill>
              <a:blip r:embed="rId2"/>
              <a:stretch/>
            </p:blipFill>
            <p:spPr bwMode="auto">
              <a:xfrm>
                <a:off x="6624" y="6983"/>
                <a:ext cx="240" cy="240"/>
              </a:xfrm>
              <a:prstGeom prst="rect">
                <a:avLst/>
              </a:prstGeom>
            </p:spPr>
          </p:pic>
          <p:pic>
            <p:nvPicPr>
              <p:cNvPr id="21" name="图片 37" descr="一" hidden="0"/>
              <p:cNvPicPr>
                <a:picLocks noChangeAspect="1"/>
              </p:cNvPicPr>
              <p:nvPr isPhoto="0" userDrawn="0"/>
            </p:nvPicPr>
            <p:blipFill>
              <a:blip r:embed="rId3"/>
              <a:stretch/>
            </p:blipFill>
            <p:spPr bwMode="auto">
              <a:xfrm>
                <a:off x="5589" y="6983"/>
                <a:ext cx="240" cy="240"/>
              </a:xfrm>
              <a:prstGeom prst="rect">
                <a:avLst/>
              </a:prstGeom>
            </p:spPr>
          </p:pic>
          <p:pic>
            <p:nvPicPr>
              <p:cNvPr id="22" name="图片 38" descr="maximize (1)" hidden="0"/>
              <p:cNvPicPr>
                <a:picLocks noChangeAspect="1"/>
              </p:cNvPicPr>
              <p:nvPr isPhoto="0" userDrawn="0"/>
            </p:nvPicPr>
            <p:blipFill>
              <a:blip r:embed="rId4"/>
              <a:stretch/>
            </p:blipFill>
            <p:spPr bwMode="auto">
              <a:xfrm>
                <a:off x="6165" y="6986"/>
                <a:ext cx="240" cy="240"/>
              </a:xfrm>
              <a:prstGeom prst="rect">
                <a:avLst/>
              </a:prstGeom>
            </p:spPr>
          </p:pic>
        </p:grpSp>
      </p:grpSp>
      <p:grpSp>
        <p:nvGrpSpPr>
          <p:cNvPr id="23" name="组合 39" hidden="0"/>
          <p:cNvGrpSpPr/>
          <p:nvPr isPhoto="0" userDrawn="0"/>
        </p:nvGrpSpPr>
        <p:grpSpPr bwMode="auto">
          <a:xfrm>
            <a:off x="2399665" y="2450465"/>
            <a:ext cx="3997960" cy="4099560"/>
            <a:chOff x="3387" y="2309"/>
            <a:chExt cx="6296" cy="6456"/>
          </a:xfrm>
        </p:grpSpPr>
        <p:sp>
          <p:nvSpPr>
            <p:cNvPr id="24" name="矩形 40" hidden="0"/>
            <p:cNvSpPr/>
            <p:nvPr isPhoto="0" userDrawn="0"/>
          </p:nvSpPr>
          <p:spPr bwMode="auto">
            <a:xfrm>
              <a:off x="3406" y="2891"/>
              <a:ext cx="6259" cy="587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25" name="矩形 41" hidden="0"/>
            <p:cNvSpPr/>
            <p:nvPr isPhoto="0" userDrawn="0"/>
          </p:nvSpPr>
          <p:spPr bwMode="auto">
            <a:xfrm>
              <a:off x="3387" y="2317"/>
              <a:ext cx="6297" cy="5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grpSp>
          <p:nvGrpSpPr>
            <p:cNvPr id="26" name="组合 42" hidden="0"/>
            <p:cNvGrpSpPr/>
            <p:nvPr isPhoto="0" userDrawn="0"/>
          </p:nvGrpSpPr>
          <p:grpSpPr bwMode="auto">
            <a:xfrm>
              <a:off x="7830" y="2309"/>
              <a:ext cx="1662" cy="592"/>
              <a:chOff x="5361" y="6809"/>
              <a:chExt cx="1662" cy="592"/>
            </a:xfrm>
          </p:grpSpPr>
          <p:sp>
            <p:nvSpPr>
              <p:cNvPr id="27" name="矩形 43" hidden="0"/>
              <p:cNvSpPr/>
              <p:nvPr isPhoto="0" userDrawn="0"/>
            </p:nvSpPr>
            <p:spPr bwMode="auto">
              <a:xfrm>
                <a:off x="5361" y="6809"/>
                <a:ext cx="1662" cy="593"/>
              </a:xfrm>
              <a:prstGeom prst="rect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defRPr/>
                </a:pPr>
                <a:endParaRPr lang="zh-CN"/>
              </a:p>
            </p:txBody>
          </p:sp>
          <p:pic>
            <p:nvPicPr>
              <p:cNvPr id="28" name="图片 44" descr="X" hidden="0"/>
              <p:cNvPicPr>
                <a:picLocks noChangeAspect="1"/>
              </p:cNvPicPr>
              <p:nvPr isPhoto="0" userDrawn="0"/>
            </p:nvPicPr>
            <p:blipFill>
              <a:blip r:embed="rId2"/>
              <a:stretch/>
            </p:blipFill>
            <p:spPr bwMode="auto">
              <a:xfrm>
                <a:off x="6624" y="6983"/>
                <a:ext cx="240" cy="240"/>
              </a:xfrm>
              <a:prstGeom prst="rect">
                <a:avLst/>
              </a:prstGeom>
            </p:spPr>
          </p:pic>
          <p:pic>
            <p:nvPicPr>
              <p:cNvPr id="29" name="图片 45" descr="一" hidden="0"/>
              <p:cNvPicPr>
                <a:picLocks noChangeAspect="1"/>
              </p:cNvPicPr>
              <p:nvPr isPhoto="0" userDrawn="0"/>
            </p:nvPicPr>
            <p:blipFill>
              <a:blip r:embed="rId3"/>
              <a:stretch/>
            </p:blipFill>
            <p:spPr bwMode="auto">
              <a:xfrm>
                <a:off x="5589" y="6983"/>
                <a:ext cx="240" cy="240"/>
              </a:xfrm>
              <a:prstGeom prst="rect">
                <a:avLst/>
              </a:prstGeom>
            </p:spPr>
          </p:pic>
          <p:pic>
            <p:nvPicPr>
              <p:cNvPr id="30" name="图片 46" descr="maximize (1)" hidden="0"/>
              <p:cNvPicPr>
                <a:picLocks noChangeAspect="1"/>
              </p:cNvPicPr>
              <p:nvPr isPhoto="0" userDrawn="0"/>
            </p:nvPicPr>
            <p:blipFill>
              <a:blip r:embed="rId4"/>
              <a:stretch/>
            </p:blipFill>
            <p:spPr bwMode="auto">
              <a:xfrm>
                <a:off x="6165" y="6986"/>
                <a:ext cx="240" cy="240"/>
              </a:xfrm>
              <a:prstGeom prst="rect">
                <a:avLst/>
              </a:prstGeom>
            </p:spPr>
          </p:pic>
        </p:grpSp>
      </p:grpSp>
      <p:grpSp>
        <p:nvGrpSpPr>
          <p:cNvPr id="31" name="组合 47" hidden="0"/>
          <p:cNvGrpSpPr/>
          <p:nvPr isPhoto="0" userDrawn="0"/>
        </p:nvGrpSpPr>
        <p:grpSpPr bwMode="auto">
          <a:xfrm>
            <a:off x="-102870" y="1788160"/>
            <a:ext cx="2218055" cy="492125"/>
            <a:chOff x="1545" y="5690"/>
            <a:chExt cx="3493" cy="775"/>
          </a:xfrm>
        </p:grpSpPr>
        <p:sp>
          <p:nvSpPr>
            <p:cNvPr id="32" name="文本框 48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1545" y="5869"/>
              <a:ext cx="34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defRPr/>
              </a:pPr>
              <a:r>
                <a:rPr lang="en-US">
                  <a:solidFill>
                    <a:schemeClr val="bg1"/>
                  </a:solidFill>
                </a:rPr>
                <a:t> </a:t>
              </a:r>
              <a:r>
                <a:rPr lang="zh-CN">
                  <a:solidFill>
                    <a:schemeClr val="bg1"/>
                  </a:solidFill>
                </a:rPr>
                <a:t>管理窗口</a:t>
              </a:r>
              <a:endParaRPr lang="zh-CN">
                <a:solidFill>
                  <a:schemeClr val="bg1"/>
                </a:solidFill>
              </a:endParaRPr>
            </a:p>
          </p:txBody>
        </p:sp>
        <p:pic>
          <p:nvPicPr>
            <p:cNvPr id="33" name="图片 49" descr="police-11" hidden="0"/>
            <p:cNvPicPr>
              <a:picLocks noChangeAspect="1"/>
            </p:cNvPicPr>
            <p:nvPr isPhoto="0" userDrawn="0"/>
          </p:nvPicPr>
          <p:blipFill>
            <a:blip r:embed="rId5"/>
            <a:stretch/>
          </p:blipFill>
          <p:spPr bwMode="auto">
            <a:xfrm>
              <a:off x="3359" y="5690"/>
              <a:ext cx="775" cy="7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47" hidden="0"/>
          <p:cNvSpPr/>
          <p:nvPr isPhoto="0" userDrawn="0"/>
        </p:nvSpPr>
        <p:spPr bwMode="auto">
          <a:xfrm>
            <a:off x="-635" y="1389380"/>
            <a:ext cx="12193270" cy="4291330"/>
          </a:xfrm>
          <a:prstGeom prst="rect">
            <a:avLst/>
          </a:prstGeom>
          <a:gradFill>
            <a:gsLst>
              <a:gs pos="0">
                <a:srgbClr val="0D7FC5"/>
              </a:gs>
              <a:gs pos="70000">
                <a:srgbClr val="2759A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952500" y="452120"/>
            <a:ext cx="5210809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600" b="1"/>
              <a:t>X11</a:t>
            </a:r>
            <a:r>
              <a:rPr lang="zh-CN" sz="3600" b="1">
                <a:ea typeface="宋体"/>
              </a:rPr>
              <a:t>系统的事件</a:t>
            </a:r>
            <a:endParaRPr lang="zh-CN" sz="3600" b="1">
              <a:ea typeface="宋体"/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7" name="矩形 4" hidden="0"/>
          <p:cNvSpPr/>
          <p:nvPr isPhoto="0" userDrawn="0"/>
        </p:nvSpPr>
        <p:spPr bwMode="auto">
          <a:xfrm>
            <a:off x="5019040" y="1541145"/>
            <a:ext cx="4758690" cy="377063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8" name="矩形 5" hidden="0"/>
          <p:cNvSpPr/>
          <p:nvPr isPhoto="0" userDrawn="0"/>
        </p:nvSpPr>
        <p:spPr bwMode="auto">
          <a:xfrm>
            <a:off x="2315845" y="5030470"/>
            <a:ext cx="1256030" cy="3975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/>
              <a:t>xorg驱动</a:t>
            </a:r>
            <a:endParaRPr lang="en-US"/>
          </a:p>
        </p:txBody>
      </p:sp>
      <p:sp>
        <p:nvSpPr>
          <p:cNvPr id="9" name="矩形 6" hidden="0"/>
          <p:cNvSpPr/>
          <p:nvPr isPhoto="0" userDrawn="0"/>
        </p:nvSpPr>
        <p:spPr bwMode="auto">
          <a:xfrm>
            <a:off x="7066915" y="1987550"/>
            <a:ext cx="960755" cy="3975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endParaRPr lang="en-US"/>
          </a:p>
        </p:txBody>
      </p:sp>
      <p:sp>
        <p:nvSpPr>
          <p:cNvPr id="10" name="矩形 7" hidden="0"/>
          <p:cNvSpPr/>
          <p:nvPr isPhoto="0" userDrawn="0"/>
        </p:nvSpPr>
        <p:spPr bwMode="auto">
          <a:xfrm>
            <a:off x="7437120" y="1987550"/>
            <a:ext cx="960755" cy="3975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endParaRPr lang="en-US"/>
          </a:p>
        </p:txBody>
      </p:sp>
      <p:sp>
        <p:nvSpPr>
          <p:cNvPr id="11" name="矩形 9" hidden="0"/>
          <p:cNvSpPr/>
          <p:nvPr isPhoto="0" userDrawn="0"/>
        </p:nvSpPr>
        <p:spPr bwMode="auto">
          <a:xfrm>
            <a:off x="8397875" y="1987550"/>
            <a:ext cx="960755" cy="3975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endParaRPr lang="en-US"/>
          </a:p>
        </p:txBody>
      </p:sp>
      <p:cxnSp>
        <p:nvCxnSpPr>
          <p:cNvPr id="12" name="直接箭头连接符 11" hidden="0"/>
          <p:cNvCxnSpPr>
            <a:cxnSpLocks/>
          </p:cNvCxnSpPr>
          <p:nvPr isPhoto="0" userDrawn="0"/>
        </p:nvCxnSpPr>
        <p:spPr bwMode="auto">
          <a:xfrm flipV="1">
            <a:off x="5515610" y="2550795"/>
            <a:ext cx="381000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30" hidden="0"/>
          <p:cNvSpPr>
            <a:spLocks noAdjustHandles="0" noChangeArrowheads="0"/>
          </p:cNvSpPr>
          <p:nvPr isPhoto="0" userDrawn="0"/>
        </p:nvSpPr>
        <p:spPr bwMode="auto">
          <a:xfrm>
            <a:off x="6774815" y="2385060"/>
            <a:ext cx="154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事件数据包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4" name="文本框 31" hidden="0"/>
          <p:cNvSpPr>
            <a:spLocks noAdjustHandles="0" noChangeArrowheads="0"/>
          </p:cNvSpPr>
          <p:nvPr isPhoto="0" userDrawn="0"/>
        </p:nvSpPr>
        <p:spPr bwMode="auto">
          <a:xfrm>
            <a:off x="7052310" y="482028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XLIB/XCB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右箭头 32" hidden="0"/>
          <p:cNvSpPr/>
          <p:nvPr isPhoto="0" userDrawn="0"/>
        </p:nvSpPr>
        <p:spPr bwMode="auto">
          <a:xfrm>
            <a:off x="4058285" y="3090545"/>
            <a:ext cx="960755" cy="397510"/>
          </a:xfrm>
          <a:prstGeom prst="rightArrow">
            <a:avLst>
              <a:gd name="adj1" fmla="val 50000"/>
              <a:gd name="adj2" fmla="val 5000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endParaRPr lang="en-US"/>
          </a:p>
        </p:txBody>
      </p:sp>
      <p:sp>
        <p:nvSpPr>
          <p:cNvPr id="16" name="矩形 33" hidden="0"/>
          <p:cNvSpPr/>
          <p:nvPr isPhoto="0" userDrawn="0"/>
        </p:nvSpPr>
        <p:spPr bwMode="auto">
          <a:xfrm>
            <a:off x="9777730" y="1545590"/>
            <a:ext cx="1965960" cy="3766185"/>
          </a:xfrm>
          <a:prstGeom prst="rect">
            <a:avLst/>
          </a:prstGeom>
          <a:noFill/>
          <a:ln w="317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17" name="文本框 34" hidden="0"/>
          <p:cNvSpPr>
            <a:spLocks noAdjustHandles="0" noChangeArrowheads="0"/>
          </p:cNvSpPr>
          <p:nvPr isPhoto="0" userDrawn="0"/>
        </p:nvSpPr>
        <p:spPr bwMode="auto">
          <a:xfrm>
            <a:off x="10485755" y="482028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XClient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矩形 35" hidden="0"/>
          <p:cNvSpPr/>
          <p:nvPr isPhoto="0" userDrawn="0"/>
        </p:nvSpPr>
        <p:spPr bwMode="auto">
          <a:xfrm>
            <a:off x="10217785" y="2753360"/>
            <a:ext cx="850265" cy="1181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/>
              <a:t>Event</a:t>
            </a:r>
            <a:endParaRPr lang="en-US"/>
          </a:p>
        </p:txBody>
      </p:sp>
      <p:sp>
        <p:nvSpPr>
          <p:cNvPr id="19" name="矩形 36" hidden="0"/>
          <p:cNvSpPr/>
          <p:nvPr isPhoto="0" userDrawn="0"/>
        </p:nvSpPr>
        <p:spPr bwMode="auto">
          <a:xfrm>
            <a:off x="10217785" y="4039870"/>
            <a:ext cx="849630" cy="4203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/>
              <a:t>处理</a:t>
            </a:r>
            <a:endParaRPr lang="en-US"/>
          </a:p>
        </p:txBody>
      </p:sp>
      <p:sp>
        <p:nvSpPr>
          <p:cNvPr id="20" name="圆角右箭头 37" hidden="0"/>
          <p:cNvSpPr/>
          <p:nvPr isPhoto="0" userDrawn="0"/>
        </p:nvSpPr>
        <p:spPr bwMode="auto">
          <a:xfrm rot="5400000">
            <a:off x="9980295" y="1717675"/>
            <a:ext cx="431165" cy="125603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endParaRPr lang="en-US"/>
          </a:p>
        </p:txBody>
      </p:sp>
      <p:sp>
        <p:nvSpPr>
          <p:cNvPr id="21" name="矩形 38" hidden="0"/>
          <p:cNvSpPr/>
          <p:nvPr isPhoto="0" userDrawn="0"/>
        </p:nvSpPr>
        <p:spPr bwMode="auto">
          <a:xfrm>
            <a:off x="303530" y="3345815"/>
            <a:ext cx="1290955" cy="788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defRPr/>
            </a:pPr>
            <a:r>
              <a:rPr lang="en-US"/>
              <a:t>    evenv       </a:t>
            </a:r>
            <a:endParaRPr lang="zh-CN"/>
          </a:p>
        </p:txBody>
      </p:sp>
      <p:pic>
        <p:nvPicPr>
          <p:cNvPr id="22" name="图片 39" descr="鼠标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4280000">
            <a:off x="866140" y="2644775"/>
            <a:ext cx="497840" cy="497840"/>
          </a:xfrm>
          <a:prstGeom prst="rect">
            <a:avLst/>
          </a:prstGeom>
        </p:spPr>
      </p:pic>
      <p:cxnSp>
        <p:nvCxnSpPr>
          <p:cNvPr id="23" name="曲线连接符 40" hidden="0"/>
          <p:cNvCxnSpPr>
            <a:cxnSpLocks/>
            <a:endCxn id="21" idx="0"/>
          </p:cNvCxnSpPr>
          <p:nvPr isPhoto="0" userDrawn="0"/>
        </p:nvCxnSpPr>
        <p:spPr bwMode="auto">
          <a:xfrm rot="5400000">
            <a:off x="196850" y="2261870"/>
            <a:ext cx="1835785" cy="330835"/>
          </a:xfrm>
          <a:prstGeom prst="curvedConnector3">
            <a:avLst>
              <a:gd name="adj1" fmla="val 50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41" hidden="0"/>
          <p:cNvSpPr/>
          <p:nvPr isPhoto="0" userDrawn="0"/>
        </p:nvSpPr>
        <p:spPr bwMode="auto">
          <a:xfrm>
            <a:off x="1829435" y="2753360"/>
            <a:ext cx="2228850" cy="1962150"/>
          </a:xfrm>
          <a:prstGeom prst="rect">
            <a:avLst/>
          </a:prstGeom>
          <a:noFill/>
          <a:ln w="19050">
            <a:solidFill>
              <a:srgbClr val="0BD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25" name="左弧形箭头 42" hidden="0"/>
          <p:cNvSpPr/>
          <p:nvPr isPhoto="0" userDrawn="0"/>
        </p:nvSpPr>
        <p:spPr bwMode="auto">
          <a:xfrm>
            <a:off x="2229485" y="3473450"/>
            <a:ext cx="457200" cy="533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  <a:defRPr/>
            </a:pPr>
            <a:endParaRPr lang="en-US"/>
          </a:p>
        </p:txBody>
      </p:sp>
      <p:sp>
        <p:nvSpPr>
          <p:cNvPr id="26" name="文本框 43" hidden="0"/>
          <p:cNvSpPr>
            <a:spLocks noAdjustHandles="0" noChangeArrowheads="0"/>
          </p:cNvSpPr>
          <p:nvPr isPhoto="0" userDrawn="0"/>
        </p:nvSpPr>
        <p:spPr bwMode="auto">
          <a:xfrm>
            <a:off x="2801620" y="3498215"/>
            <a:ext cx="101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1200">
                <a:solidFill>
                  <a:schemeClr val="bg1"/>
                </a:solidFill>
              </a:rPr>
              <a:t>Dispath </a:t>
            </a:r>
            <a:endParaRPr lang="en-US" sz="120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sz="1200">
                <a:solidFill>
                  <a:schemeClr val="bg1"/>
                </a:solidFill>
              </a:rPr>
              <a:t>循环</a:t>
            </a:r>
            <a:endParaRPr lang="zh-CN" sz="1200">
              <a:solidFill>
                <a:schemeClr val="bg1"/>
              </a:solidFill>
            </a:endParaRPr>
          </a:p>
        </p:txBody>
      </p:sp>
      <p:sp>
        <p:nvSpPr>
          <p:cNvPr id="27" name="文本框 44" hidden="0"/>
          <p:cNvSpPr>
            <a:spLocks noAdjustHandles="0" noChangeArrowheads="0"/>
          </p:cNvSpPr>
          <p:nvPr isPhoto="0" userDrawn="0"/>
        </p:nvSpPr>
        <p:spPr bwMode="auto">
          <a:xfrm>
            <a:off x="2439670" y="423354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XServer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8" name="直接连接符 45" hidden="0"/>
          <p:cNvCxnSpPr>
            <a:cxnSpLocks/>
            <a:stCxn id="21" idx="3"/>
            <a:endCxn id="24" idx="1"/>
          </p:cNvCxnSpPr>
          <p:nvPr isPhoto="0" userDrawn="0"/>
        </p:nvCxnSpPr>
        <p:spPr bwMode="auto">
          <a:xfrm flipV="1">
            <a:off x="1594485" y="3734435"/>
            <a:ext cx="23495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6" hidden="0"/>
          <p:cNvSpPr>
            <a:spLocks noAdjustHandles="0" noChangeArrowheads="0"/>
          </p:cNvSpPr>
          <p:nvPr isPhoto="0" userDrawn="0"/>
        </p:nvSpPr>
        <p:spPr bwMode="auto">
          <a:xfrm>
            <a:off x="495300" y="5681345"/>
            <a:ext cx="301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Event </a:t>
            </a:r>
            <a:r>
              <a:rPr lang="zh-CN">
                <a:solidFill>
                  <a:schemeClr val="tx1"/>
                </a:solidFill>
              </a:rPr>
              <a:t>是单线程的分发的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952500" y="452120"/>
            <a:ext cx="5210809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600" b="1"/>
              <a:t>X11</a:t>
            </a:r>
            <a:r>
              <a:rPr lang="zh-CN" sz="3600" b="1">
                <a:ea typeface="宋体"/>
              </a:rPr>
              <a:t>系统的事件流</a:t>
            </a:r>
            <a:endParaRPr lang="en-US" sz="3600" b="1">
              <a:ea typeface="宋体"/>
            </a:endParaRPr>
          </a:p>
        </p:txBody>
      </p:sp>
      <p:sp>
        <p:nvSpPr>
          <p:cNvPr id="5" name="文本框 10" hidden="0"/>
          <p:cNvSpPr>
            <a:spLocks noAdjustHandles="0" noChangeArrowheads="0"/>
          </p:cNvSpPr>
          <p:nvPr isPhoto="0" userDrawn="0"/>
        </p:nvSpPr>
        <p:spPr bwMode="auto">
          <a:xfrm>
            <a:off x="3759200" y="1990725"/>
            <a:ext cx="4006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>
                <a:solidFill>
                  <a:schemeClr val="bg1"/>
                </a:solidFill>
              </a:rPr>
              <a:t>X</a:t>
            </a:r>
            <a:r>
              <a:rPr lang="en-US" sz="2800"/>
              <a:t> </a:t>
            </a:r>
            <a:r>
              <a:rPr lang="en-US" sz="2800">
                <a:solidFill>
                  <a:schemeClr val="bg1"/>
                </a:solidFill>
              </a:rPr>
              <a:t>applications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7" name="文本框 28" hidden="0"/>
          <p:cNvSpPr>
            <a:spLocks noAdjustHandles="0" noChangeArrowheads="0"/>
          </p:cNvSpPr>
          <p:nvPr isPhoto="0" userDrawn="0"/>
        </p:nvSpPr>
        <p:spPr bwMode="auto">
          <a:xfrm>
            <a:off x="1147445" y="1613535"/>
            <a:ext cx="94208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zh-CN">
                <a:ea typeface="宋体"/>
              </a:rPr>
              <a:t>事件源：设备</a:t>
            </a:r>
            <a:r>
              <a:rPr lang="en-US">
                <a:ea typeface="宋体"/>
              </a:rPr>
              <a:t>/ </a:t>
            </a:r>
            <a:r>
              <a:rPr lang="zh-CN">
                <a:ea typeface="宋体"/>
              </a:rPr>
              <a:t>客户端</a:t>
            </a:r>
            <a:endParaRPr lang="zh-CN">
              <a:ea typeface="宋体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en-US">
                <a:ea typeface="宋体"/>
              </a:rPr>
              <a:t>XSelectInput  </a:t>
            </a:r>
            <a:r>
              <a:rPr lang="zh-CN">
                <a:ea typeface="宋体"/>
              </a:rPr>
              <a:t>或者　</a:t>
            </a:r>
            <a:r>
              <a:rPr lang="en-US">
                <a:ea typeface="宋体"/>
              </a:rPr>
              <a:t>XChangeWindowAttributes </a:t>
            </a:r>
            <a:r>
              <a:rPr lang="zh-CN">
                <a:ea typeface="宋体"/>
              </a:rPr>
              <a:t>设置</a:t>
            </a:r>
            <a:r>
              <a:rPr lang="en-US">
                <a:ea typeface="宋体"/>
              </a:rPr>
              <a:t>event_mask</a:t>
            </a:r>
            <a:endParaRPr lang="en-US">
              <a:ea typeface="宋体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zh-CN">
                <a:ea typeface="宋体"/>
              </a:rPr>
              <a:t>沿着窗口层次向上传播，确定是否加入事件队列</a:t>
            </a:r>
            <a:endParaRPr lang="zh-CN">
              <a:ea typeface="宋体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"/>
              <a:defRPr/>
            </a:pPr>
            <a:r>
              <a:rPr lang="zh-CN">
                <a:ea typeface="宋体"/>
              </a:rPr>
              <a:t>事件循环 </a:t>
            </a:r>
            <a:r>
              <a:rPr lang="en-US">
                <a:ea typeface="宋体"/>
              </a:rPr>
              <a:t>XNextEvent</a:t>
            </a:r>
            <a:endParaRPr lang="en-US"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952500" y="452120"/>
            <a:ext cx="5210809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600" b="1"/>
              <a:t>X11</a:t>
            </a:r>
            <a:r>
              <a:rPr lang="zh-CN" sz="3600" b="1">
                <a:ea typeface="宋体"/>
              </a:rPr>
              <a:t>系统的事件流</a:t>
            </a:r>
            <a:endParaRPr lang="en-US" sz="3600" b="1">
              <a:ea typeface="宋体"/>
            </a:endParaRPr>
          </a:p>
        </p:txBody>
      </p:sp>
      <p:sp>
        <p:nvSpPr>
          <p:cNvPr id="5" name="文本框 10" hidden="0"/>
          <p:cNvSpPr>
            <a:spLocks noAdjustHandles="0" noChangeArrowheads="0"/>
          </p:cNvSpPr>
          <p:nvPr isPhoto="0" userDrawn="0"/>
        </p:nvSpPr>
        <p:spPr bwMode="auto">
          <a:xfrm>
            <a:off x="3759200" y="1990725"/>
            <a:ext cx="4006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>
                <a:solidFill>
                  <a:schemeClr val="bg1"/>
                </a:solidFill>
              </a:rPr>
              <a:t>X</a:t>
            </a:r>
            <a:r>
              <a:rPr lang="en-US" sz="2800"/>
              <a:t> </a:t>
            </a:r>
            <a:r>
              <a:rPr lang="en-US" sz="2800">
                <a:solidFill>
                  <a:schemeClr val="bg1"/>
                </a:solidFill>
              </a:rPr>
              <a:t>applications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pic>
        <p:nvPicPr>
          <p:cNvPr id="7" name="图片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652270" y="1114425"/>
            <a:ext cx="8886825" cy="550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9" hidden="0"/>
          <p:cNvSpPr/>
          <p:nvPr isPhoto="0" userDrawn="0"/>
        </p:nvSpPr>
        <p:spPr bwMode="auto">
          <a:xfrm>
            <a:off x="1111250" y="1379855"/>
            <a:ext cx="8057515" cy="446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5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952500" y="452120"/>
            <a:ext cx="5210809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600" b="1"/>
              <a:t>X11  协议的</a:t>
            </a:r>
            <a:r>
              <a:rPr lang="zh-CN" sz="3600" b="1"/>
              <a:t>实现</a:t>
            </a:r>
            <a:endParaRPr lang="zh-CN" sz="3600" b="1"/>
          </a:p>
        </p:txBody>
      </p:sp>
      <p:sp>
        <p:nvSpPr>
          <p:cNvPr id="6" name="矩形 4" hidden="0"/>
          <p:cNvSpPr/>
          <p:nvPr isPhoto="0" userDrawn="0"/>
        </p:nvSpPr>
        <p:spPr bwMode="auto">
          <a:xfrm>
            <a:off x="1224280" y="5121275"/>
            <a:ext cx="7921625" cy="72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/>
              <a:t>xcb.xlb</a:t>
            </a:r>
            <a:endParaRPr lang="en-US"/>
          </a:p>
        </p:txBody>
      </p:sp>
      <p:sp>
        <p:nvSpPr>
          <p:cNvPr id="7" name="矩形 5" hidden="0"/>
          <p:cNvSpPr/>
          <p:nvPr isPhoto="0" userDrawn="0"/>
        </p:nvSpPr>
        <p:spPr bwMode="auto">
          <a:xfrm>
            <a:off x="1224280" y="3921760"/>
            <a:ext cx="3213735" cy="119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/>
              <a:t>QT</a:t>
            </a:r>
            <a:endParaRPr lang="en-US"/>
          </a:p>
        </p:txBody>
      </p:sp>
      <p:sp>
        <p:nvSpPr>
          <p:cNvPr id="8" name="矩形 6" hidden="0"/>
          <p:cNvSpPr/>
          <p:nvPr isPhoto="0" userDrawn="0"/>
        </p:nvSpPr>
        <p:spPr bwMode="auto">
          <a:xfrm>
            <a:off x="1224280" y="2722245"/>
            <a:ext cx="3213735" cy="119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/>
              <a:t>Dtk</a:t>
            </a:r>
            <a:endParaRPr lang="en-US"/>
          </a:p>
        </p:txBody>
      </p:sp>
      <p:sp>
        <p:nvSpPr>
          <p:cNvPr id="9" name="矩形 7" hidden="0"/>
          <p:cNvSpPr/>
          <p:nvPr isPhoto="0" userDrawn="0"/>
        </p:nvSpPr>
        <p:spPr bwMode="auto">
          <a:xfrm>
            <a:off x="5932170" y="3921760"/>
            <a:ext cx="3213735" cy="119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/>
              <a:t>gtk</a:t>
            </a:r>
            <a:endParaRPr lang="en-US"/>
          </a:p>
        </p:txBody>
      </p:sp>
      <p:sp>
        <p:nvSpPr>
          <p:cNvPr id="10" name="文本框 10" hidden="0"/>
          <p:cNvSpPr>
            <a:spLocks noAdjustHandles="0" noChangeArrowheads="0"/>
          </p:cNvSpPr>
          <p:nvPr isPhoto="0" userDrawn="0"/>
        </p:nvSpPr>
        <p:spPr bwMode="auto">
          <a:xfrm>
            <a:off x="3759200" y="1990725"/>
            <a:ext cx="4006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>
                <a:solidFill>
                  <a:schemeClr val="bg1"/>
                </a:solidFill>
              </a:rPr>
              <a:t>X</a:t>
            </a:r>
            <a:r>
              <a:rPr lang="en-US" sz="2800"/>
              <a:t> </a:t>
            </a:r>
            <a:r>
              <a:rPr lang="en-US" sz="2800">
                <a:solidFill>
                  <a:schemeClr val="bg1"/>
                </a:solidFill>
              </a:rPr>
              <a:t>applications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矩形 11" hidden="0"/>
          <p:cNvSpPr/>
          <p:nvPr isPhoto="0" userDrawn="0"/>
        </p:nvSpPr>
        <p:spPr bwMode="auto">
          <a:xfrm>
            <a:off x="1111250" y="6062980"/>
            <a:ext cx="8056880" cy="495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en-US"/>
              <a:t>Xorg</a:t>
            </a:r>
            <a:endParaRPr lang="en-US"/>
          </a:p>
        </p:txBody>
      </p:sp>
      <p:sp>
        <p:nvSpPr>
          <p:cNvPr id="12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04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45" hidden="0"/>
          <p:cNvSpPr>
            <a:spLocks noAdjustHandles="0" noChangeArrowheads="0"/>
          </p:cNvSpPr>
          <p:nvPr isPhoto="0" userDrawn="0"/>
        </p:nvSpPr>
        <p:spPr bwMode="auto">
          <a:xfrm>
            <a:off x="2593620" y="2559618"/>
            <a:ext cx="7004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sz="5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谢谢观看</a:t>
            </a:r>
            <a:endParaRPr lang="zh-CN" sz="54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5" name="图片 1" descr="qrcode (4)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64635" y="3660140"/>
            <a:ext cx="3149600" cy="314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1423670" y="245745"/>
            <a:ext cx="4288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？（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1646 - 1716</a:t>
            </a:r>
            <a:r>
              <a:rPr lang="zh-CN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）</a:t>
            </a:r>
            <a:endParaRPr lang="zh-CN" sz="24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5" name="文本框 16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01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6" name="文本框 17" hidden="0"/>
          <p:cNvSpPr>
            <a:spLocks noAdjustHandles="0" noChangeArrowheads="0"/>
          </p:cNvSpPr>
          <p:nvPr isPhoto="0" userDrawn="0"/>
        </p:nvSpPr>
        <p:spPr bwMode="auto">
          <a:xfrm>
            <a:off x="4234752" y="2856484"/>
            <a:ext cx="27108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defRPr/>
            </a:pPr>
            <a:r>
              <a:rPr lang="zh-CN" sz="2800" b="1" i="1">
                <a:latin typeface="Cambria Math"/>
                <a:cs typeface="Cambria Math"/>
              </a:rPr>
              <a:t>(uv)' = u'v + uv'</a:t>
            </a:r>
            <a:endParaRPr lang="zh-CN" sz="2800" b="1" i="1">
              <a:latin typeface="Cambria Math"/>
              <a:cs typeface="Cambria Math"/>
            </a:endParaRPr>
          </a:p>
        </p:txBody>
      </p:sp>
      <p:pic>
        <p:nvPicPr>
          <p:cNvPr id="7" name="图片 1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37235" y="2207260"/>
            <a:ext cx="3001645" cy="3823970"/>
          </a:xfrm>
          <a:prstGeom prst="rect">
            <a:avLst/>
          </a:prstGeom>
        </p:spPr>
      </p:pic>
      <p:grpSp>
        <p:nvGrpSpPr>
          <p:cNvPr id="8" name="组合 19" hidden="0"/>
          <p:cNvGrpSpPr/>
          <p:nvPr isPhoto="0" userDrawn="0"/>
        </p:nvGrpSpPr>
        <p:grpSpPr bwMode="auto">
          <a:xfrm>
            <a:off x="4304030" y="1002030"/>
            <a:ext cx="6826250" cy="5158105"/>
            <a:chOff x="349477" y="2119085"/>
            <a:chExt cx="6398986" cy="3766456"/>
          </a:xfrm>
        </p:grpSpPr>
        <p:sp>
          <p:nvSpPr>
            <p:cNvPr id="9" name="矩形 20" hidden="0"/>
            <p:cNvSpPr/>
            <p:nvPr isPhoto="0" userDrawn="0"/>
          </p:nvSpPr>
          <p:spPr bwMode="auto">
            <a:xfrm>
              <a:off x="349477" y="2119085"/>
              <a:ext cx="6398986" cy="3766456"/>
            </a:xfrm>
            <a:prstGeom prst="rect">
              <a:avLst/>
            </a:prstGeom>
            <a:gradFill>
              <a:gsLst>
                <a:gs pos="0">
                  <a:srgbClr val="0D7FC5"/>
                </a:gs>
                <a:gs pos="70000">
                  <a:srgbClr val="2759A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>
                <a:cs typeface="+mn-ea"/>
              </a:endParaRPr>
            </a:p>
          </p:txBody>
        </p:sp>
        <p:sp>
          <p:nvSpPr>
            <p:cNvPr id="10" name="文本框 22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594559" y="2359243"/>
              <a:ext cx="5688579" cy="2797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Wingdings"/>
                <a:buChar char=""/>
                <a:defRPr/>
              </a:pPr>
              <a:r>
                <a:rPr lang="zh-CN" b="1">
                  <a:solidFill>
                    <a:schemeClr val="bg1"/>
                  </a:solidFill>
                  <a:latin typeface="+mn-ea"/>
                  <a:cs typeface="+mn-ea"/>
                </a:rPr>
                <a:t>莱布尼兹，德国人，17世纪最有才气的知识分子。哲学家，数学家。</a:t>
              </a:r>
              <a:endParaRPr lang="zh-CN" b="1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indent="0">
                <a:lnSpc>
                  <a:spcPct val="150000"/>
                </a:lnSpc>
                <a:buFont typeface="Wingdings"/>
                <a:buNone/>
                <a:defRPr/>
              </a:pPr>
              <a:endParaRPr lang="zh-CN" b="1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/>
                <a:buChar char=""/>
                <a:defRPr/>
              </a:pPr>
              <a:r>
                <a:rPr lang="zh-CN" b="1">
                  <a:solidFill>
                    <a:schemeClr val="bg1"/>
                  </a:solidFill>
                  <a:latin typeface="+mn-ea"/>
                  <a:cs typeface="+mn-ea"/>
                </a:rPr>
                <a:t>期望人类的思维可以像代数运算那样符号化</a:t>
              </a:r>
              <a:endParaRPr lang="zh-CN" b="1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indent="0">
                <a:lnSpc>
                  <a:spcPct val="150000"/>
                </a:lnSpc>
                <a:buFont typeface="Wingdings"/>
                <a:buNone/>
                <a:defRPr/>
              </a:pPr>
              <a:endParaRPr lang="zh-CN" b="1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Wingdings"/>
                <a:buChar char=""/>
                <a:defRPr/>
              </a:pPr>
              <a:r>
                <a:rPr lang="en-US" sz="1600">
                  <a:solidFill>
                    <a:schemeClr val="bg1"/>
                  </a:solidFill>
                  <a:cs typeface="+mn-ea"/>
                </a:rPr>
                <a:t> </a:t>
              </a:r>
              <a:r>
                <a:rPr lang="zh-CN" sz="1800" b="1">
                  <a:solidFill>
                    <a:schemeClr val="bg1"/>
                  </a:solidFill>
                  <a:latin typeface="+mn-ea"/>
                  <a:cs typeface="+mn-ea"/>
                </a:rPr>
                <a:t>发明并完善了二进制 ， “二进制乃是具有世界普遍性的、最完美的逻辑语言”</a:t>
              </a:r>
              <a:endParaRPr lang="zh-CN" sz="1800" b="1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Wingdings"/>
                <a:buChar char=""/>
                <a:defRPr/>
              </a:pPr>
              <a:endParaRPr lang="zh-CN" sz="1800" b="1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Wingdings"/>
                <a:buChar char=""/>
                <a:defRPr/>
              </a:pPr>
              <a:r>
                <a:rPr lang="zh-CN" sz="1800" b="1">
                  <a:solidFill>
                    <a:schemeClr val="bg1"/>
                  </a:solidFill>
                  <a:latin typeface="+mn-ea"/>
                  <a:cs typeface="+mn-ea"/>
                </a:rPr>
                <a:t>莱布尼兹纲领（逻辑学）</a:t>
              </a:r>
              <a:endParaRPr lang="zh-CN" sz="18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1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421005" y="245745"/>
            <a:ext cx="4288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莱布尼兹 （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1646 - 1716</a:t>
            </a:r>
            <a:r>
              <a:rPr lang="zh-CN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）</a:t>
            </a:r>
            <a:endParaRPr lang="zh-CN" sz="24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22" hidden="0"/>
          <p:cNvSpPr>
            <a:spLocks noAdjustHandles="0" noChangeArrowheads="0"/>
          </p:cNvSpPr>
          <p:nvPr isPhoto="0" userDrawn="0"/>
        </p:nvSpPr>
        <p:spPr bwMode="auto">
          <a:xfrm>
            <a:off x="668240" y="182281"/>
            <a:ext cx="11268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布尔（</a:t>
            </a: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1815-1864</a:t>
            </a:r>
            <a:r>
              <a:rPr lang="zh-CN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）  弗雷格（</a:t>
            </a: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1848-1925</a:t>
            </a:r>
            <a:r>
              <a:rPr lang="zh-CN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）</a:t>
            </a:r>
            <a:endParaRPr lang="zh-CN" sz="44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5" name="文本框 39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01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6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668020" y="1966595"/>
            <a:ext cx="5212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/>
              <a:buChar char=""/>
              <a:defRPr/>
            </a:pPr>
            <a:r>
              <a:rPr lang="zh-CN"/>
              <a:t>布尔代数 </a:t>
            </a:r>
            <a:r>
              <a:rPr lang="en-US"/>
              <a:t>0   1</a:t>
            </a:r>
            <a:endParaRPr lang="en-US"/>
          </a:p>
          <a:p>
            <a:pPr marL="285750" indent="-285750">
              <a:buFont typeface="Wingdings"/>
              <a:buChar char=""/>
              <a:defRPr/>
            </a:pPr>
            <a:r>
              <a:rPr lang="zh-CN"/>
              <a:t>运算  </a:t>
            </a:r>
            <a:r>
              <a:rPr lang="en-US"/>
              <a:t>not and  or</a:t>
            </a:r>
            <a:endParaRPr lang="en-US"/>
          </a:p>
          <a:p>
            <a:pPr marL="285750" indent="-285750">
              <a:buFont typeface="Wingdings"/>
              <a:buChar char=""/>
              <a:defRPr/>
            </a:pPr>
            <a:endParaRPr lang="en-US"/>
          </a:p>
          <a:p>
            <a:pPr marL="285750" indent="-285750">
              <a:buFont typeface="Wingdings"/>
              <a:buChar char=""/>
              <a:defRPr/>
            </a:pPr>
            <a:r>
              <a:rPr lang="zh-CN"/>
              <a:t>象牙是白的      </a:t>
            </a:r>
            <a:r>
              <a:rPr lang="en-US"/>
              <a:t>1   </a:t>
            </a:r>
            <a:r>
              <a:rPr lang="zh-CN"/>
              <a:t>象牙不是白的  </a:t>
            </a:r>
            <a:r>
              <a:rPr lang="en-US"/>
              <a:t>0</a:t>
            </a:r>
            <a:endParaRPr lang="en-US"/>
          </a:p>
          <a:p>
            <a:pPr marL="285750" indent="-285750">
              <a:buFont typeface="Wingdings"/>
              <a:buChar char=""/>
              <a:defRPr/>
            </a:pPr>
            <a:endParaRPr lang="en-US"/>
          </a:p>
          <a:p>
            <a:pPr marL="285750" indent="-285750">
              <a:buFont typeface="Wingdings"/>
              <a:buChar char=""/>
              <a:defRPr/>
            </a:pPr>
            <a:r>
              <a:rPr lang="en-US"/>
              <a:t>1938  </a:t>
            </a:r>
            <a:r>
              <a:rPr lang="zh-CN"/>
              <a:t>布尔代数成为数字电路的</a:t>
            </a:r>
            <a:endParaRPr lang="zh-CN"/>
          </a:p>
          <a:p>
            <a:pPr indent="0">
              <a:buFont typeface="Wingdings"/>
              <a:buNone/>
              <a:defRPr/>
            </a:pPr>
            <a:r>
              <a:rPr lang="zh-CN"/>
              <a:t>基础。所有的数学运算全部装欢位二值的布尔运算</a:t>
            </a:r>
            <a:endParaRPr lang="zh-CN"/>
          </a:p>
          <a:p>
            <a:pPr marL="285750" indent="-285750">
              <a:buFont typeface="Wingdings"/>
              <a:buChar char=""/>
              <a:defRPr/>
            </a:pPr>
            <a:endParaRPr lang="zh-CN"/>
          </a:p>
        </p:txBody>
      </p:sp>
      <p:sp>
        <p:nvSpPr>
          <p:cNvPr id="7" name="文本框 2" hidden="0"/>
          <p:cNvSpPr>
            <a:spLocks noAdjustHandles="0" noChangeArrowheads="0"/>
          </p:cNvSpPr>
          <p:nvPr isPhoto="0" userDrawn="0"/>
        </p:nvSpPr>
        <p:spPr bwMode="auto">
          <a:xfrm>
            <a:off x="1210310" y="1360805"/>
            <a:ext cx="1918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zh-CN"/>
              <a:t>布尔  代数逻辑学</a:t>
            </a:r>
            <a:endParaRPr lang="zh-CN"/>
          </a:p>
        </p:txBody>
      </p:sp>
      <p:sp>
        <p:nvSpPr>
          <p:cNvPr id="8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6716394" y="1966595"/>
            <a:ext cx="51117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/>
              <a:buChar char=""/>
              <a:defRPr/>
            </a:pPr>
            <a:r>
              <a:rPr lang="zh-CN"/>
              <a:t>通过对语言的逻辑分析，使哲学像科学一样精确化，形 式化， 技术化。</a:t>
            </a:r>
            <a:endParaRPr lang="zh-CN"/>
          </a:p>
          <a:p>
            <a:pPr indent="0">
              <a:buFont typeface="Wingdings"/>
              <a:buNone/>
              <a:defRPr/>
            </a:pPr>
            <a:endParaRPr lang="zh-CN"/>
          </a:p>
          <a:p>
            <a:pPr marL="285750" indent="-285750">
              <a:buFont typeface="Wingdings"/>
              <a:buChar char=""/>
              <a:defRPr/>
            </a:pPr>
            <a:r>
              <a:rPr lang="zh-CN"/>
              <a:t>从数理逻辑学 入手，</a:t>
            </a:r>
            <a:r>
              <a:rPr lang="zh-CN"/>
              <a:t> 分析哲学运动</a:t>
            </a:r>
            <a:endParaRPr lang="zh-CN"/>
          </a:p>
          <a:p>
            <a:pPr marL="285750" indent="-285750">
              <a:buFont typeface="Arial"/>
              <a:buChar char="•"/>
              <a:defRPr/>
            </a:pPr>
            <a:endParaRPr lang="zh-CN"/>
          </a:p>
          <a:p>
            <a:pPr marL="285750" indent="-285750">
              <a:buFont typeface="Wingdings"/>
              <a:buChar char=""/>
              <a:defRPr/>
            </a:pPr>
            <a:r>
              <a:rPr lang="zh-CN"/>
              <a:t>学习数学用自然语言。 想提供理想的逻辑系统， </a:t>
            </a:r>
            <a:endParaRPr lang="zh-CN"/>
          </a:p>
          <a:p>
            <a:pPr indent="0">
              <a:buFont typeface="Arial"/>
              <a:buNone/>
              <a:defRPr/>
            </a:pPr>
            <a:r>
              <a:rPr lang="zh-CN"/>
              <a:t>    然后用这个逻辑系统重组数学</a:t>
            </a:r>
            <a:endParaRPr lang="zh-CN"/>
          </a:p>
          <a:p>
            <a:pPr indent="0">
              <a:buFont typeface="Arial"/>
              <a:buNone/>
              <a:defRPr/>
            </a:pPr>
            <a:endParaRPr lang="zh-CN"/>
          </a:p>
          <a:p>
            <a:pPr indent="0">
              <a:buFont typeface="Arial"/>
              <a:buNone/>
              <a:defRPr/>
            </a:pPr>
            <a:endParaRPr lang="zh-CN"/>
          </a:p>
          <a:p>
            <a:pPr marL="285750" indent="-285750">
              <a:buFont typeface="Wingdings"/>
              <a:buChar char=""/>
              <a:defRPr/>
            </a:pPr>
            <a:r>
              <a:rPr lang="zh-CN"/>
              <a:t>他创建了概念文字的概念，  符号的意义和意谓。</a:t>
            </a:r>
            <a:endParaRPr lang="zh-CN"/>
          </a:p>
          <a:p>
            <a:pPr indent="0">
              <a:buFont typeface="Arial"/>
              <a:buNone/>
              <a:defRPr/>
            </a:pPr>
            <a:endParaRPr lang="zh-CN"/>
          </a:p>
          <a:p>
            <a:pPr indent="0">
              <a:buFont typeface="Arial"/>
              <a:buNone/>
              <a:defRPr/>
            </a:pPr>
            <a:r>
              <a:rPr lang="zh-CN"/>
              <a:t>      </a:t>
            </a:r>
            <a:endParaRPr lang="zh-CN"/>
          </a:p>
        </p:txBody>
      </p:sp>
      <p:sp>
        <p:nvSpPr>
          <p:cNvPr id="9" name="文本框 4" hidden="0"/>
          <p:cNvSpPr>
            <a:spLocks noAdjustHandles="0" noChangeArrowheads="0"/>
          </p:cNvSpPr>
          <p:nvPr isPhoto="0" userDrawn="0"/>
        </p:nvSpPr>
        <p:spPr bwMode="auto">
          <a:xfrm>
            <a:off x="7035800" y="1360805"/>
            <a:ext cx="2079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zh-CN"/>
              <a:t>弗雷格 语言逻辑学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22" hidden="0"/>
          <p:cNvSpPr>
            <a:spLocks noAdjustHandles="0" noChangeArrowheads="0"/>
          </p:cNvSpPr>
          <p:nvPr isPhoto="0" userDrawn="0"/>
        </p:nvSpPr>
        <p:spPr bwMode="auto">
          <a:xfrm>
            <a:off x="687290" y="225461"/>
            <a:ext cx="52812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zh-CN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图灵（</a:t>
            </a: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1912-1954</a:t>
            </a:r>
            <a:r>
              <a:rPr lang="zh-CN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）</a:t>
            </a:r>
            <a:endParaRPr lang="zh-CN" sz="44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5" name="文本框 39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01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6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822960" y="1361440"/>
            <a:ext cx="56051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/>
              <a:buChar char=""/>
              <a:defRPr/>
            </a:pPr>
            <a:r>
              <a:rPr lang="zh-CN"/>
              <a:t>计算科学之父，   图灵机，实现了莱布尼兹的梦想</a:t>
            </a:r>
            <a:endParaRPr lang="zh-CN"/>
          </a:p>
          <a:p>
            <a:pPr>
              <a:defRPr/>
            </a:pPr>
            <a:endParaRPr lang="zh-CN"/>
          </a:p>
          <a:p>
            <a:pPr marL="285750" indent="-285750">
              <a:buFont typeface="Wingdings"/>
              <a:buChar char=""/>
              <a:defRPr/>
            </a:pPr>
            <a:r>
              <a:rPr lang="zh-CN"/>
              <a:t>人类可以和机器进行精确的语言交流</a:t>
            </a:r>
            <a:endParaRPr lang="zh-CN"/>
          </a:p>
          <a:p>
            <a:pPr>
              <a:defRPr/>
            </a:pPr>
            <a:endParaRPr lang="zh-CN"/>
          </a:p>
          <a:p>
            <a:pPr marL="285750" indent="-285750">
              <a:buFont typeface="Wingdings"/>
              <a:buChar char=""/>
              <a:defRPr/>
            </a:pPr>
            <a:r>
              <a:rPr lang="zh-CN"/>
              <a:t>图灵机模型 为现代计算机逻辑工作方式奠定了基础</a:t>
            </a:r>
            <a:endParaRPr lang="zh-CN"/>
          </a:p>
          <a:p>
            <a:pPr marL="285750" indent="-285750">
              <a:buFont typeface="Wingdings"/>
              <a:buChar char=""/>
              <a:defRPr/>
            </a:pPr>
            <a:endParaRPr lang="zh-CN"/>
          </a:p>
          <a:p>
            <a:pPr marL="285750" indent="-285750">
              <a:buFont typeface="Wingdings"/>
              <a:buChar char=""/>
              <a:defRPr/>
            </a:pPr>
            <a:r>
              <a:rPr lang="zh-CN"/>
              <a:t>图灵完备</a:t>
            </a:r>
            <a:endParaRPr lang="zh-CN"/>
          </a:p>
        </p:txBody>
      </p:sp>
      <p:pic>
        <p:nvPicPr>
          <p:cNvPr id="7" name="图片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146800" y="3230245"/>
            <a:ext cx="5808345" cy="250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20" hidden="0"/>
          <p:cNvSpPr/>
          <p:nvPr isPhoto="0" userDrawn="0"/>
        </p:nvSpPr>
        <p:spPr bwMode="auto">
          <a:xfrm>
            <a:off x="-1270" y="1608455"/>
            <a:ext cx="12193905" cy="3641090"/>
          </a:xfrm>
          <a:prstGeom prst="rect">
            <a:avLst/>
          </a:prstGeom>
          <a:gradFill>
            <a:gsLst>
              <a:gs pos="0">
                <a:srgbClr val="0D7FC5"/>
              </a:gs>
              <a:gs pos="70000">
                <a:srgbClr val="2759A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5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3061335" y="3044825"/>
            <a:ext cx="6579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defRPr/>
            </a:pPr>
            <a:r>
              <a:rPr lang="zh-CN" sz="4400">
                <a:solidFill>
                  <a:schemeClr val="bg1"/>
                </a:solidFill>
                <a:cs typeface="+mn-ea"/>
              </a:rPr>
              <a:t>计算机的制造</a:t>
            </a:r>
            <a:endParaRPr lang="zh-CN" sz="4400">
              <a:solidFill>
                <a:schemeClr val="bg1"/>
              </a:solidFill>
              <a:cs typeface="+mn-ea"/>
            </a:endParaRPr>
          </a:p>
        </p:txBody>
      </p:sp>
      <p:sp>
        <p:nvSpPr>
          <p:cNvPr id="6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02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组合 7" hidden="0"/>
          <p:cNvGrpSpPr/>
          <p:nvPr isPhoto="0" userDrawn="0"/>
        </p:nvGrpSpPr>
        <p:grpSpPr bwMode="auto">
          <a:xfrm>
            <a:off x="876935" y="1262380"/>
            <a:ext cx="9752965" cy="4876165"/>
            <a:chOff x="-320331" y="1898334"/>
            <a:chExt cx="6398987" cy="6418219"/>
          </a:xfrm>
        </p:grpSpPr>
        <p:sp>
          <p:nvSpPr>
            <p:cNvPr id="5" name="矩形 2" hidden="0"/>
            <p:cNvSpPr/>
            <p:nvPr isPhoto="0" userDrawn="0"/>
          </p:nvSpPr>
          <p:spPr bwMode="auto">
            <a:xfrm>
              <a:off x="-320329" y="2014765"/>
              <a:ext cx="6398986" cy="6301787"/>
            </a:xfrm>
            <a:prstGeom prst="rect">
              <a:avLst/>
            </a:prstGeom>
            <a:gradFill>
              <a:gsLst>
                <a:gs pos="0">
                  <a:srgbClr val="0D7FC5"/>
                </a:gs>
                <a:gs pos="70000">
                  <a:srgbClr val="2759A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cs typeface="+mn-ea"/>
              </a:endParaRPr>
            </a:p>
          </p:txBody>
        </p:sp>
        <p:sp>
          <p:nvSpPr>
            <p:cNvPr id="6" name="文本框 5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-320331" y="1898334"/>
              <a:ext cx="5840975" cy="540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zh-CN">
                <a:solidFill>
                  <a:schemeClr val="bg1"/>
                </a:solidFill>
                <a:ea typeface="+mn-lt"/>
                <a:cs typeface="+mn-lt"/>
              </a:endParaRPr>
            </a:p>
            <a:p>
              <a:pPr marL="342900" indent="-34290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zh-CN" sz="2400">
                  <a:solidFill>
                    <a:schemeClr val="bg1"/>
                  </a:solidFill>
                  <a:ea typeface="+mn-lt"/>
                  <a:cs typeface="+mn-lt"/>
                </a:rPr>
                <a:t>1886</a:t>
              </a:r>
              <a:r>
                <a:rPr lang="en-US" sz="240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zh-CN" sz="2400">
                  <a:solidFill>
                    <a:schemeClr val="bg1"/>
                  </a:solidFill>
                  <a:ea typeface="+mn-lt"/>
                  <a:cs typeface="+mn-lt"/>
                </a:rPr>
                <a:t>年   用电子开关电路进行布尔运行。 布尔逻辑成为电子计算机的设计工具</a:t>
              </a:r>
              <a:r>
                <a:rPr lang="en-US" sz="240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  <a:endParaRPr lang="en-US" sz="24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indent="0">
                <a:lnSpc>
                  <a:spcPct val="150000"/>
                </a:lnSpc>
                <a:buFont typeface="Arial"/>
                <a:buNone/>
                <a:defRPr/>
              </a:pPr>
              <a:endParaRPr lang="zh-CN" sz="24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marL="342900" indent="-34290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2400">
                  <a:solidFill>
                    <a:schemeClr val="bg1"/>
                  </a:solidFill>
                  <a:ea typeface="+mn-lt"/>
                  <a:cs typeface="+mn-lt"/>
                </a:rPr>
                <a:t>19</a:t>
              </a:r>
              <a:r>
                <a:rPr lang="zh-CN" sz="2400">
                  <a:solidFill>
                    <a:schemeClr val="bg1"/>
                  </a:solidFill>
                  <a:ea typeface="+mn-lt"/>
                  <a:cs typeface="+mn-lt"/>
                </a:rPr>
                <a:t>世纪初， 巴贝奇 尝试建造世界第一台机械计算机，可以输入数字，内存，处理器和 输出结果。，失败了</a:t>
              </a:r>
              <a:endParaRPr lang="zh-CN" sz="24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>
                <a:solidFill>
                  <a:schemeClr val="bg1"/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</p:grpSp>
      <p:sp>
        <p:nvSpPr>
          <p:cNvPr id="7" name="文本框 6" hidden="0"/>
          <p:cNvSpPr>
            <a:spLocks noAdjustHandles="0" noChangeArrowheads="0"/>
          </p:cNvSpPr>
          <p:nvPr isPhoto="0" userDrawn="0"/>
        </p:nvSpPr>
        <p:spPr bwMode="auto">
          <a:xfrm>
            <a:off x="1100078" y="293370"/>
            <a:ext cx="42595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</a:t>
            </a:r>
            <a:r>
              <a:rPr lang="zh-CN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初级阶段计算机</a:t>
            </a:r>
            <a:endParaRPr lang="zh-CN" sz="44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8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02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pic>
        <p:nvPicPr>
          <p:cNvPr id="9" name="图片 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76935" y="1248409"/>
            <a:ext cx="9752965" cy="50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组合 7" hidden="0"/>
          <p:cNvGrpSpPr/>
          <p:nvPr isPhoto="0" userDrawn="0"/>
        </p:nvGrpSpPr>
        <p:grpSpPr bwMode="auto">
          <a:xfrm>
            <a:off x="377825" y="1329690"/>
            <a:ext cx="7778115" cy="2339407"/>
            <a:chOff x="349477" y="2119085"/>
            <a:chExt cx="6398986" cy="5346445"/>
          </a:xfrm>
        </p:grpSpPr>
        <p:sp>
          <p:nvSpPr>
            <p:cNvPr id="5" name="矩形 2" hidden="0"/>
            <p:cNvSpPr/>
            <p:nvPr isPhoto="0" userDrawn="0"/>
          </p:nvSpPr>
          <p:spPr bwMode="auto">
            <a:xfrm>
              <a:off x="349477" y="2119085"/>
              <a:ext cx="6398986" cy="3766456"/>
            </a:xfrm>
            <a:prstGeom prst="rect">
              <a:avLst/>
            </a:prstGeom>
            <a:gradFill>
              <a:gsLst>
                <a:gs pos="0">
                  <a:srgbClr val="0D7FC5"/>
                </a:gs>
                <a:gs pos="70000">
                  <a:srgbClr val="2759A8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cs typeface="+mn-ea"/>
              </a:endParaRPr>
            </a:p>
          </p:txBody>
        </p:sp>
        <p:sp>
          <p:nvSpPr>
            <p:cNvPr id="6" name="文本框 5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704680" y="2509615"/>
              <a:ext cx="5688579" cy="495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>
                  <a:solidFill>
                    <a:schemeClr val="bg1"/>
                  </a:solidFill>
                  <a:ea typeface="+mn-lt"/>
                  <a:cs typeface="+mn-lt"/>
                </a:rPr>
                <a:t>德国工程师 克兰德·楚泽 </a:t>
              </a:r>
              <a:r>
                <a:rPr lang="en-US">
                  <a:solidFill>
                    <a:schemeClr val="bg1"/>
                  </a:solidFill>
                  <a:ea typeface="+mn-lt"/>
                  <a:cs typeface="+mn-lt"/>
                </a:rPr>
                <a:t>1941 </a:t>
              </a:r>
              <a:r>
                <a:rPr lang="zh-CN">
                  <a:solidFill>
                    <a:schemeClr val="bg1"/>
                  </a:solidFill>
                  <a:ea typeface="+mn-lt"/>
                  <a:cs typeface="+mn-lt"/>
                </a:rPr>
                <a:t>年推出，可以执行复杂的计算。</a:t>
              </a:r>
              <a:endParaRPr lang="zh-CN">
                <a:solidFill>
                  <a:schemeClr val="bg1"/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>
                <a:solidFill>
                  <a:schemeClr val="bg1"/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>
                  <a:solidFill>
                    <a:schemeClr val="bg1"/>
                  </a:solidFill>
                  <a:ea typeface="+mn-lt"/>
                  <a:cs typeface="+mn-lt"/>
                </a:rPr>
                <a:t>此时他还不知道他的计算机是图灵完备的</a:t>
              </a:r>
              <a:endParaRPr lang="zh-CN">
                <a:solidFill>
                  <a:schemeClr val="bg1"/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>
                <a:solidFill>
                  <a:schemeClr val="bg1"/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</p:grpSp>
      <p:sp>
        <p:nvSpPr>
          <p:cNvPr id="7" name="文本框 6" hidden="0"/>
          <p:cNvSpPr>
            <a:spLocks noAdjustHandles="0" noChangeArrowheads="0"/>
          </p:cNvSpPr>
          <p:nvPr isPhoto="0" userDrawn="0"/>
        </p:nvSpPr>
        <p:spPr bwMode="auto">
          <a:xfrm>
            <a:off x="378083" y="561340"/>
            <a:ext cx="43713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</a:t>
            </a: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Z1 Z2  Z3 </a:t>
            </a:r>
            <a:r>
              <a:rPr lang="zh-CN" sz="3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计算机器</a:t>
            </a:r>
            <a:endParaRPr lang="zh-CN" sz="36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8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02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  <p:sp>
        <p:nvSpPr>
          <p:cNvPr id="9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378083" y="3242945"/>
            <a:ext cx="64439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</a:t>
            </a:r>
            <a:r>
              <a:rPr sz="3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第一个全面运作的电子通用计算机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10" name="矩形 4" hidden="0"/>
          <p:cNvSpPr/>
          <p:nvPr isPhoto="0" userDrawn="0"/>
        </p:nvSpPr>
        <p:spPr bwMode="auto">
          <a:xfrm>
            <a:off x="377825" y="4218305"/>
            <a:ext cx="7778115" cy="1648062"/>
          </a:xfrm>
          <a:prstGeom prst="rect">
            <a:avLst/>
          </a:prstGeom>
          <a:gradFill>
            <a:gsLst>
              <a:gs pos="0">
                <a:srgbClr val="0D7FC5"/>
              </a:gs>
              <a:gs pos="70000">
                <a:srgbClr val="2759A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cs typeface="+mn-ea"/>
            </a:endParaRPr>
          </a:p>
        </p:txBody>
      </p:sp>
      <p:sp>
        <p:nvSpPr>
          <p:cNvPr id="11" name="文本框 8" hidden="0"/>
          <p:cNvSpPr>
            <a:spLocks noAdjustHandles="0" noChangeArrowheads="0"/>
          </p:cNvSpPr>
          <p:nvPr isPhoto="0" userDrawn="0"/>
        </p:nvSpPr>
        <p:spPr bwMode="auto">
          <a:xfrm>
            <a:off x="573997" y="4201861"/>
            <a:ext cx="691459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>
                <a:solidFill>
                  <a:schemeClr val="bg1"/>
                </a:solidFill>
                <a:ea typeface="+mn-lt"/>
                <a:cs typeface="+mn-lt"/>
              </a:rPr>
              <a:t>IBM资助的哈佛大学马克I，它于1944推出</a:t>
            </a:r>
            <a:endParaRPr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12" name="图片 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488680" y="2977515"/>
            <a:ext cx="3408045" cy="261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1" hidden="0"/>
          <p:cNvSpPr>
            <a:spLocks noAdjustHandles="0" noChangeArrowheads="0"/>
          </p:cNvSpPr>
          <p:nvPr isPhoto="0" userDrawn="0"/>
        </p:nvSpPr>
        <p:spPr bwMode="auto">
          <a:xfrm>
            <a:off x="1100455" y="504825"/>
            <a:ext cx="44869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defRPr/>
            </a:pPr>
            <a:r>
              <a:rPr lang="zh-CN" sz="3200"/>
              <a:t>冯 诺伊曼 架构的计算机</a:t>
            </a:r>
            <a:endParaRPr lang="zh-CN" sz="3200"/>
          </a:p>
        </p:txBody>
      </p:sp>
      <p:pic>
        <p:nvPicPr>
          <p:cNvPr id="5" name="图片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333500" y="1307465"/>
            <a:ext cx="6762750" cy="3609975"/>
          </a:xfrm>
          <a:prstGeom prst="rect">
            <a:avLst/>
          </a:prstGeom>
        </p:spPr>
      </p:pic>
      <p:sp>
        <p:nvSpPr>
          <p:cNvPr id="6" name="文本框 3" hidden="0"/>
          <p:cNvSpPr>
            <a:spLocks noAdjustHandles="0" noChangeArrowheads="0"/>
          </p:cNvSpPr>
          <p:nvPr isPhoto="0" userDrawn="0"/>
        </p:nvSpPr>
        <p:spPr bwMode="auto">
          <a:xfrm>
            <a:off x="1333500" y="5136514"/>
            <a:ext cx="9961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zh-CN" sz="2000"/>
              <a:t>1948年，英国的一个小组引进了曼彻斯特小型实验机，这是第一台运行基于冯·诺伊曼结构的存储程序的计算机。</a:t>
            </a:r>
            <a:endParaRPr lang="zh-CN" sz="2000"/>
          </a:p>
          <a:p>
            <a:pPr>
              <a:defRPr/>
            </a:pPr>
            <a:endParaRPr lang="zh-CN" sz="2000"/>
          </a:p>
        </p:txBody>
      </p:sp>
      <p:sp>
        <p:nvSpPr>
          <p:cNvPr id="7" name="文本框 12" hidden="0"/>
          <p:cNvSpPr>
            <a:spLocks noAdjustHandles="0" noChangeArrowheads="0"/>
          </p:cNvSpPr>
          <p:nvPr isPhoto="0" userDrawn="0"/>
        </p:nvSpPr>
        <p:spPr bwMode="auto">
          <a:xfrm>
            <a:off x="11643857" y="6324879"/>
            <a:ext cx="54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cs typeface="+mn-ea"/>
              </a:rPr>
              <a:t>02</a:t>
            </a:r>
            <a:endParaRPr lang="zh-CN" sz="200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tug4xdt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ONLYOFFICE/5.5.3.39</Application>
  <DocSecurity>0</DocSecurity>
  <PresentationFormat>宽屏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dc:identifier/>
  <dc:language/>
  <cp:lastModifiedBy>tanfang</cp:lastModifiedBy>
  <cp:revision>88</cp:revision>
  <dcterms:created xsi:type="dcterms:W3CDTF">2020-11-25T08:03:53Z</dcterms:created>
  <dcterms:modified xsi:type="dcterms:W3CDTF">2021-10-11T10:11:39Z</dcterms:modified>
  <cp:category/>
  <cp:contentStatus/>
  <cp:version/>
</cp:coreProperties>
</file>