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98" r:id="rId3"/>
    <p:sldId id="397" r:id="rId5"/>
    <p:sldId id="339" r:id="rId6"/>
    <p:sldId id="360" r:id="rId7"/>
    <p:sldId id="383" r:id="rId8"/>
    <p:sldId id="368" r:id="rId9"/>
    <p:sldId id="363" r:id="rId10"/>
    <p:sldId id="376" r:id="rId11"/>
    <p:sldId id="362" r:id="rId12"/>
    <p:sldId id="364" r:id="rId13"/>
    <p:sldId id="365" r:id="rId14"/>
    <p:sldId id="370" r:id="rId15"/>
    <p:sldId id="394" r:id="rId16"/>
    <p:sldId id="393" r:id="rId17"/>
    <p:sldId id="413" r:id="rId18"/>
    <p:sldId id="265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6271" autoAdjust="0"/>
  </p:normalViewPr>
  <p:slideViewPr>
    <p:cSldViewPr snapToGrid="0" snapToObjects="1">
      <p:cViewPr varScale="1">
        <p:scale>
          <a:sx n="80" d="100"/>
          <a:sy n="80" d="100"/>
        </p:scale>
        <p:origin x="-1104" y="-96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、以前为什么要用</a:t>
            </a:r>
            <a:r>
              <a:rPr kumimoji="1" lang="en-US" altLang="zh-CN" dirty="0"/>
              <a:t>gulp</a:t>
            </a:r>
            <a:r>
              <a:rPr kumimoji="1" lang="zh-CN" altLang="en-US" dirty="0"/>
              <a:t>、现在为什么要用</a:t>
            </a:r>
            <a:r>
              <a:rPr kumimoji="1" lang="en-US" altLang="zh-CN" dirty="0"/>
              <a:t>webpack</a:t>
            </a:r>
            <a:endParaRPr kumimoji="1"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	gulp</a:t>
            </a:r>
            <a:r>
              <a:rPr kumimoji="1" lang="zh-CN" altLang="en-US" dirty="0"/>
              <a:t>打包没有什么多余的代码，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打包会出现很多多余的代码</a:t>
            </a:r>
            <a:endParaRPr kumimoji="1"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2</a:t>
            </a:r>
            <a:r>
              <a:rPr kumimoji="1" lang="zh-CN" altLang="en-US" dirty="0"/>
              <a:t>、为什么不用</a:t>
            </a:r>
            <a:r>
              <a:rPr kumimoji="1" lang="en-US" altLang="zh-CN" dirty="0"/>
              <a:t>parcel</a:t>
            </a:r>
            <a:r>
              <a:rPr kumimoji="1" lang="zh-CN" altLang="en-US" dirty="0"/>
              <a:t>，因为社区不活跃，插件不多，不能满足前端复杂的业务场景。不过简单的项目可以使用，后面有时间讲一下</a:t>
            </a:r>
            <a:r>
              <a:rPr kumimoji="1" lang="en-US" altLang="zh-CN" dirty="0"/>
              <a:t>parcel</a:t>
            </a:r>
            <a:r>
              <a:rPr kumimoji="1" lang="zh-CN" altLang="en-US" dirty="0"/>
              <a:t>的案例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" y="37465"/>
            <a:ext cx="9163685" cy="94170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签到二维码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393065" y="858520"/>
            <a:ext cx="673989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endParaRPr kumimoji="1" lang="zh-CN" altLang="en-US" dirty="0" smtClean="0"/>
          </a:p>
          <a:p>
            <a:pPr algn="l"/>
            <a:endParaRPr lang="zh-CN" altLang="en-US"/>
          </a:p>
        </p:txBody>
      </p:sp>
      <p:pic>
        <p:nvPicPr>
          <p:cNvPr id="3" name="图片 2" descr="Y_07961`3))J9OR1]MCZZ)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711200"/>
            <a:ext cx="4055110" cy="394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Webpack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个核心概念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279400" y="904875"/>
            <a:ext cx="87236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3. loaders</a:t>
            </a:r>
            <a:r>
              <a:rPr kumimoji="1" lang="zh-CN" altLang="en-US" sz="2000" dirty="0" smtClean="0"/>
              <a:t>：加载器将所有类型的文件转换为</a:t>
            </a:r>
            <a:r>
              <a:rPr kumimoji="1" lang="en-US" altLang="zh-CN" sz="2000" dirty="0" smtClean="0"/>
              <a:t>webpack</a:t>
            </a:r>
            <a:r>
              <a:rPr kumimoji="1" lang="zh-CN" altLang="en-US" sz="2000" dirty="0" smtClean="0"/>
              <a:t>能够处理的模块。它是用于在导入或加载这些文件时进行预处理。支持的语言有</a:t>
            </a:r>
            <a:r>
              <a:rPr kumimoji="1" lang="en-US" altLang="zh-CN" sz="2000" dirty="0" smtClean="0"/>
              <a:t>(jsx-&gt;js less-&gt;css scss-&gt;css img-&gt;base64,vue</a:t>
            </a:r>
            <a:r>
              <a:rPr kumimoji="1" lang="zh-CN" altLang="en-US" sz="2000" dirty="0" smtClean="0"/>
              <a:t>文件分离等</a:t>
            </a:r>
            <a:r>
              <a:rPr kumimoji="1" lang="en-US" altLang="zh-CN" sz="2000" dirty="0" smtClean="0"/>
              <a:t>) </a:t>
            </a:r>
            <a:endParaRPr kumimoji="1" lang="zh-CN" altLang="en-US" sz="20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4. plugins</a:t>
            </a:r>
            <a:r>
              <a:rPr kumimoji="1" lang="zh-CN" altLang="en-US" sz="2000" dirty="0" smtClean="0"/>
              <a:t>：在编译期间使用。插件的范围包括，从打包优化和压缩，一直到重新定义环境中的变量。插件可以用来处理各种各样的任务</a:t>
            </a:r>
            <a:endParaRPr kumimoji="1"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75438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6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Webpack</a:t>
            </a:r>
            <a:r>
              <a:rPr kumimoji="1" lang="zh-CN" altLang="en-US" sz="2800" dirty="0" smtClean="0"/>
              <a:t>配置文件</a:t>
            </a:r>
            <a:r>
              <a:rPr kumimoji="1" lang="zh-CN" sz="2800" dirty="0" smtClean="0"/>
              <a:t>其他属性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737578" y="811530"/>
            <a:ext cx="7907311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1. mode  </a:t>
            </a:r>
            <a:r>
              <a:rPr kumimoji="1" lang="zh-CN" altLang="en-US" sz="2000" dirty="0" smtClean="0"/>
              <a:t>开发或生产模式</a:t>
            </a:r>
            <a:endParaRPr kumimoji="1" lang="zh-CN" altLang="en-US" sz="20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2. devServer </a:t>
            </a:r>
            <a:r>
              <a:rPr kumimoji="1" lang="zh-CN" altLang="en-US" sz="2000" dirty="0" smtClean="0"/>
              <a:t>服务</a:t>
            </a:r>
            <a:endParaRPr kumimoji="1" lang="en-US" altLang="zh-CN" sz="20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3.devtool  </a:t>
            </a:r>
            <a:r>
              <a:rPr kumimoji="1" lang="zh-CN" altLang="en-US" sz="2000" dirty="0" smtClean="0"/>
              <a:t>调试模式</a:t>
            </a:r>
            <a:endParaRPr kumimoji="1" lang="en-US" altLang="zh-CN" sz="20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4.resolve  </a:t>
            </a:r>
            <a:r>
              <a:rPr kumimoji="1" lang="zh-CN" altLang="en-US" sz="2000" dirty="0" smtClean="0"/>
              <a:t>解析文件</a:t>
            </a:r>
            <a:endParaRPr kumimoji="1" lang="zh-CN" altLang="en-US" sz="20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5.externals </a:t>
            </a:r>
            <a:r>
              <a:rPr kumimoji="1" lang="zh-CN" altLang="en-US" sz="2000" dirty="0" smtClean="0"/>
              <a:t>外部拓展</a:t>
            </a:r>
            <a:endParaRPr kumimoji="1"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75438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7</a:t>
            </a:r>
            <a:r>
              <a:rPr kumimoji="1" lang="zh-CN" altLang="en-US" sz="2800" dirty="0" smtClean="0"/>
              <a:t>、</a:t>
            </a:r>
            <a:r>
              <a:rPr kumimoji="1" lang="en-US" sz="2800" dirty="0" smtClean="0"/>
              <a:t>vue</a:t>
            </a:r>
            <a:r>
              <a:rPr kumimoji="1" lang="zh-CN" altLang="en-US" sz="2800" dirty="0" smtClean="0"/>
              <a:t>项目配置步骤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351790" y="733425"/>
            <a:ext cx="8773160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：配置</a:t>
            </a:r>
            <a:r>
              <a:rPr kumimoji="1" lang="en-US" altLang="zh-CN" sz="2400" dirty="0" smtClean="0"/>
              <a:t>es6</a:t>
            </a:r>
            <a:r>
              <a:rPr kumimoji="1" lang="zh-CN" altLang="en-US" sz="2400" dirty="0" smtClean="0"/>
              <a:t>简单项目 </a:t>
            </a:r>
            <a:r>
              <a:rPr kumimoji="1" lang="en-US" altLang="zh-CN" sz="2400" dirty="0" smtClean="0"/>
              <a:t>+ node</a:t>
            </a:r>
            <a:r>
              <a:rPr kumimoji="1" lang="zh-CN" altLang="en-US" sz="2400" dirty="0" smtClean="0"/>
              <a:t>内置核心模块</a:t>
            </a:r>
            <a:endParaRPr kumimoji="1" lang="zh-CN" altLang="en-US" sz="2400" dirty="0" smtClean="0"/>
          </a:p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：配置</a:t>
            </a:r>
            <a:r>
              <a:rPr kumimoji="1" lang="en-US" altLang="zh-CN" sz="2400" dirty="0" smtClean="0"/>
              <a:t>vue</a:t>
            </a:r>
            <a:r>
              <a:rPr kumimoji="1" lang="zh-CN" altLang="en-US" sz="2400" dirty="0" smtClean="0"/>
              <a:t>项目 </a:t>
            </a:r>
            <a:r>
              <a:rPr kumimoji="1" lang="en-US" altLang="zh-CN" sz="2400" dirty="0" smtClean="0"/>
              <a:t>+  babel</a:t>
            </a:r>
            <a:r>
              <a:rPr kumimoji="1" lang="zh-CN" altLang="en-US" sz="2400" dirty="0" smtClean="0"/>
              <a:t>配置 </a:t>
            </a:r>
            <a:r>
              <a:rPr kumimoji="1" lang="en-US" altLang="zh-CN" sz="2400" dirty="0" smtClean="0"/>
              <a:t>+  </a:t>
            </a:r>
            <a:r>
              <a:rPr kumimoji="1" lang="zh-CN" altLang="en-US" sz="2400" dirty="0" smtClean="0"/>
              <a:t>提取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+   </a:t>
            </a:r>
            <a:r>
              <a:rPr kumimoji="1" lang="zh-CN" altLang="en-US" sz="2400" dirty="0" smtClean="0"/>
              <a:t>浏览器自动更新 </a:t>
            </a:r>
            <a:r>
              <a:rPr kumimoji="1" lang="en-US" altLang="zh-CN" sz="2400" dirty="0" smtClean="0"/>
              <a:t>+ 		webpack</a:t>
            </a:r>
            <a:r>
              <a:rPr kumimoji="1" lang="zh-CN" altLang="en-US" sz="2400" dirty="0" smtClean="0"/>
              <a:t>调试</a:t>
            </a:r>
            <a:endParaRPr kumimoji="1" lang="zh-CN" altLang="en-US" sz="2400" dirty="0" smtClean="0"/>
          </a:p>
          <a:p>
            <a:pPr fontAlgn="auto">
              <a:lnSpc>
                <a:spcPts val="3400"/>
              </a:lnSpc>
            </a:pPr>
            <a:r>
              <a:rPr kumimoji="1" lang="zh-CN" sz="2400" dirty="0" smtClean="0"/>
              <a:t>步骤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：结合</a:t>
            </a:r>
            <a:r>
              <a:rPr kumimoji="1" lang="en-US" altLang="zh-CN" sz="2400" dirty="0" smtClean="0"/>
              <a:t>node</a:t>
            </a:r>
            <a:r>
              <a:rPr kumimoji="1" lang="zh-CN" altLang="en-US" sz="2400" dirty="0" smtClean="0"/>
              <a:t>支持模块热更新</a:t>
            </a:r>
            <a:r>
              <a:rPr kumimoji="1" lang="en-US" altLang="zh-CN" sz="2400" dirty="0" smtClean="0"/>
              <a:t>(express)</a:t>
            </a:r>
            <a:r>
              <a:rPr kumimoji="1" lang="zh-CN" altLang="en-US" sz="2400" dirty="0" smtClean="0"/>
              <a:t>、复制文件目录、清</a:t>
            </a:r>
            <a:r>
              <a:rPr kumimoji="1" lang="en-US" altLang="zh-CN" sz="2400" dirty="0" smtClean="0"/>
              <a:t>		</a:t>
            </a:r>
            <a:r>
              <a:rPr kumimoji="1" lang="zh-CN" altLang="en-US" sz="2400" dirty="0" smtClean="0"/>
              <a:t>空文件夹</a:t>
            </a:r>
            <a:endParaRPr kumimoji="1" lang="zh-CN" altLang="en-US" sz="2400" dirty="0" smtClean="0"/>
          </a:p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：区分开发和压缩打包拆分，配置是否压缩</a:t>
            </a:r>
            <a:r>
              <a:rPr kumimoji="1" lang="en-US" altLang="zh-CN" sz="2400" dirty="0" smtClean="0"/>
              <a:t>css(</a:t>
            </a:r>
            <a:r>
              <a:rPr kumimoji="1" lang="zh-CN" altLang="en-US" sz="2400" dirty="0" smtClean="0"/>
              <a:t>增加</a:t>
            </a:r>
            <a:r>
              <a:rPr kumimoji="1" lang="en-US" altLang="zh-CN" sz="2400" dirty="0" smtClean="0"/>
              <a:t>js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css		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hash)</a:t>
            </a:r>
            <a:endParaRPr kumimoji="1" lang="zh-CN" altLang="en-US" sz="2400" dirty="0" smtClean="0"/>
          </a:p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：配置本地开发和压缩 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各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种环境</a:t>
            </a:r>
            <a:r>
              <a:rPr kumimoji="1" lang="en-US" altLang="zh-CN" sz="2400" dirty="0" smtClean="0"/>
              <a:t>)+</a:t>
            </a:r>
            <a:r>
              <a:rPr kumimoji="1" lang="zh-CN" altLang="en-US" sz="2400" dirty="0" smtClean="0"/>
              <a:t>文件解析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处理图片</a:t>
            </a:r>
            <a:r>
              <a:rPr kumimoji="1" lang="en-US" altLang="zh-CN" sz="2400" dirty="0" smtClean="0"/>
              <a:t>+		</a:t>
            </a:r>
            <a:r>
              <a:rPr kumimoji="1" lang="zh-CN" altLang="en-US" sz="2400" dirty="0" smtClean="0"/>
              <a:t>字体</a:t>
            </a:r>
            <a:endParaRPr kumimoji="1" lang="zh-CN" altLang="en-US" sz="2000" dirty="0" smtClean="0"/>
          </a:p>
          <a:p>
            <a:pPr fontAlgn="auto">
              <a:lnSpc>
                <a:spcPct val="150000"/>
              </a:lnSpc>
            </a:pPr>
            <a:endParaRPr kumimoji="1"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75438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7</a:t>
            </a:r>
            <a:r>
              <a:rPr kumimoji="1" lang="zh-CN" altLang="en-US" sz="2800" dirty="0" smtClean="0"/>
              <a:t>、</a:t>
            </a:r>
            <a:r>
              <a:rPr kumimoji="1" lang="en-US" sz="2800" dirty="0" smtClean="0"/>
              <a:t>vue</a:t>
            </a:r>
            <a:r>
              <a:rPr kumimoji="1" lang="zh-CN" altLang="en-US" sz="2800" dirty="0" smtClean="0"/>
              <a:t>项目配置步骤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351790" y="733425"/>
            <a:ext cx="8773160" cy="227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6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webpack</a:t>
            </a:r>
            <a:r>
              <a:rPr kumimoji="1" lang="zh-CN" altLang="en-US" sz="2400" dirty="0" smtClean="0"/>
              <a:t>新插件压缩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stylus</a:t>
            </a:r>
            <a:r>
              <a:rPr kumimoji="1" lang="zh-CN" altLang="en-US" sz="2400" dirty="0" smtClean="0"/>
              <a:t>支持、</a:t>
            </a:r>
            <a:r>
              <a:rPr kumimoji="1" lang="en-US" altLang="zh-CN" sz="2400" dirty="0" smtClean="0"/>
              <a:t>cssNext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cssnano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为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添加兼容性前缀、去除</a:t>
            </a:r>
            <a:r>
              <a:rPr kumimoji="1" lang="en-US" altLang="zh-CN" sz="2400" dirty="0" smtClean="0"/>
              <a:t>console</a:t>
            </a:r>
            <a:r>
              <a:rPr kumimoji="1" lang="zh-CN" altLang="en-US" sz="2400" dirty="0" smtClean="0"/>
              <a:t>、注释、增加多核压缩</a:t>
            </a:r>
            <a:endParaRPr kumimoji="1" lang="zh-CN" altLang="en-US" sz="2400" dirty="0" smtClean="0"/>
          </a:p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7</a:t>
            </a:r>
            <a:r>
              <a:rPr kumimoji="1" lang="zh-CN" altLang="en-US" sz="2400" dirty="0" smtClean="0"/>
              <a:t>：提取框架公共</a:t>
            </a:r>
            <a:r>
              <a:rPr kumimoji="1" lang="en-US" altLang="zh-CN" sz="2400" dirty="0" smtClean="0"/>
              <a:t>js(vue.js)</a:t>
            </a:r>
            <a:r>
              <a:rPr kumimoji="1" lang="zh-CN" altLang="en-US" sz="2400" dirty="0" smtClean="0"/>
              <a:t>等</a:t>
            </a:r>
            <a:endParaRPr kumimoji="1" lang="zh-CN" altLang="en-US" sz="2400" dirty="0" smtClean="0"/>
          </a:p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8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 smtClean="0">
                <a:sym typeface="+mn-ea"/>
              </a:rPr>
              <a:t>项目配置按需加载</a:t>
            </a:r>
            <a:endParaRPr kumimoji="1" lang="zh-CN" altLang="en-US" sz="2400" dirty="0" smtClean="0"/>
          </a:p>
          <a:p>
            <a:pPr fontAlgn="auto">
              <a:lnSpc>
                <a:spcPts val="3400"/>
              </a:lnSpc>
            </a:pPr>
            <a:r>
              <a:rPr kumimoji="1" lang="zh-CN" altLang="en-US" sz="2400" dirty="0" smtClean="0"/>
              <a:t>步骤</a:t>
            </a:r>
            <a:r>
              <a:rPr kumimoji="1" lang="en-US" altLang="zh-CN" sz="2400" dirty="0" smtClean="0"/>
              <a:t>9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webpack</a:t>
            </a:r>
            <a:r>
              <a:rPr kumimoji="1" lang="zh-CN" altLang="en-US" sz="2400" dirty="0" smtClean="0"/>
              <a:t>插件编写，以及实际项目碰到业务场景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8"/>
          <p:cNvSpPr txBox="1"/>
          <p:nvPr/>
        </p:nvSpPr>
        <p:spPr>
          <a:xfrm>
            <a:off x="-8255" y="1600200"/>
            <a:ext cx="9160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kumimoji="1" lang="zh-CN" altLang="en-US" sz="3200" dirty="0" smtClean="0"/>
              <a:t>让我们一起来搂代码</a:t>
            </a:r>
            <a:endParaRPr kumimoji="1"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" y="37465"/>
            <a:ext cx="9163685" cy="94170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签到二维码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393065" y="858520"/>
            <a:ext cx="673989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endParaRPr kumimoji="1" lang="zh-CN" altLang="en-US" dirty="0" smtClean="0"/>
          </a:p>
          <a:p>
            <a:pPr algn="l"/>
            <a:endParaRPr lang="zh-CN" altLang="en-US"/>
          </a:p>
        </p:txBody>
      </p:sp>
      <p:pic>
        <p:nvPicPr>
          <p:cNvPr id="3" name="图片 2" descr="Y_07961`3))J9OR1]MCZZ)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711200"/>
            <a:ext cx="4055110" cy="394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7412" y="187642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</a:rPr>
              <a:t>谢谢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530" y="1354455"/>
            <a:ext cx="7147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Webpack 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自动化构建工具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信息技术部 无线技术 组件与支撑小组 胡星</a:t>
            </a:r>
            <a:endParaRPr kumimoji="1" lang="zh-CN" altLang="en-US" sz="24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1650" y="3219450"/>
            <a:ext cx="1881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2018-06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" y="37465"/>
            <a:ext cx="9163685" cy="94170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 smtClean="0"/>
              <a:t>目录</a:t>
            </a:r>
            <a:endParaRPr kumimoji="1"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393065" y="858520"/>
            <a:ext cx="673989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kumimoji="1" lang="en-US" altLang="zh-CN" sz="2400" dirty="0" smtClean="0">
                <a:sym typeface="+mn-ea"/>
              </a:rPr>
              <a:t>1</a:t>
            </a:r>
            <a:r>
              <a:rPr kumimoji="1" lang="zh-CN" altLang="en-US" sz="2400" dirty="0" smtClean="0">
                <a:sym typeface="+mn-ea"/>
              </a:rPr>
              <a:t>、自动化构建工具好处</a:t>
            </a:r>
            <a:endParaRPr lang="en-US" altLang="zh-CN" sz="2400" b="1" dirty="0" smtClean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2</a:t>
            </a:r>
            <a:r>
              <a:rPr lang="zh-CN" altLang="en-US" sz="2400" b="1" dirty="0" smtClean="0">
                <a:sym typeface="+mn-ea"/>
              </a:rPr>
              <a:t>、</a:t>
            </a:r>
            <a:r>
              <a:rPr kumimoji="1" lang="en-US" altLang="zh-CN" sz="2400" dirty="0" smtClean="0">
                <a:sym typeface="+mn-ea"/>
              </a:rPr>
              <a:t>Webpack</a:t>
            </a:r>
            <a:r>
              <a:rPr kumimoji="1" lang="zh-CN" altLang="en-US" sz="2400" dirty="0" smtClean="0">
                <a:sym typeface="+mn-ea"/>
              </a:rPr>
              <a:t>是什么？</a:t>
            </a:r>
            <a:endParaRPr kumimoji="1" lang="zh-CN" altLang="en-US" sz="2400" dirty="0" smtClean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kumimoji="1" lang="zh-CN" altLang="en-US" sz="2400" dirty="0" smtClean="0">
                <a:sym typeface="+mn-ea"/>
              </a:rPr>
              <a:t>为什么选用</a:t>
            </a:r>
            <a:r>
              <a:rPr kumimoji="1" lang="en-US" altLang="zh-CN" sz="2400" dirty="0" smtClean="0">
                <a:sym typeface="+mn-ea"/>
              </a:rPr>
              <a:t>Webpack</a:t>
            </a:r>
            <a:endParaRPr kumimoji="1" lang="en-US" altLang="zh-CN" sz="2400" dirty="0" smtClean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kumimoji="1" lang="en-US" altLang="zh-CN" sz="2400" dirty="0" smtClean="0">
                <a:sym typeface="+mn-ea"/>
              </a:rPr>
              <a:t>4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en-US" altLang="zh-CN" sz="2400" dirty="0" smtClean="0">
                <a:sym typeface="+mn-ea"/>
              </a:rPr>
              <a:t>Webpack </a:t>
            </a:r>
            <a:r>
              <a:rPr kumimoji="1" lang="zh-CN" altLang="en-US" sz="2400" dirty="0" smtClean="0">
                <a:sym typeface="+mn-ea"/>
              </a:rPr>
              <a:t>与 </a:t>
            </a:r>
            <a:r>
              <a:rPr kumimoji="1" lang="en-US" altLang="zh-CN" sz="2400" dirty="0" smtClean="0">
                <a:sym typeface="+mn-ea"/>
              </a:rPr>
              <a:t>gulp/grunt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en-US" altLang="zh-CN" sz="2400" dirty="0" smtClean="0">
                <a:sym typeface="+mn-ea"/>
              </a:rPr>
              <a:t>parcel</a:t>
            </a:r>
            <a:r>
              <a:rPr kumimoji="1" lang="zh-CN" altLang="en-US" sz="2400" dirty="0" smtClean="0">
                <a:sym typeface="+mn-ea"/>
              </a:rPr>
              <a:t>区别</a:t>
            </a:r>
            <a:endParaRPr kumimoji="1" lang="en-US" altLang="zh-CN" sz="2400" dirty="0" smtClean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kumimoji="1" lang="en-US" altLang="zh-CN" sz="2400" dirty="0" smtClean="0">
                <a:sym typeface="+mn-ea"/>
              </a:rPr>
              <a:t>5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en-US" altLang="zh-CN" sz="2400" dirty="0" smtClean="0">
                <a:sym typeface="+mn-ea"/>
              </a:rPr>
              <a:t>Webpack</a:t>
            </a:r>
            <a:r>
              <a:rPr kumimoji="1" lang="zh-CN" altLang="en-US" sz="2400" dirty="0" smtClean="0">
                <a:sym typeface="+mn-ea"/>
              </a:rPr>
              <a:t>的</a:t>
            </a:r>
            <a:r>
              <a:rPr kumimoji="1" lang="en-US" altLang="zh-CN" sz="2400" dirty="0" smtClean="0">
                <a:sym typeface="+mn-ea"/>
              </a:rPr>
              <a:t>4</a:t>
            </a:r>
            <a:r>
              <a:rPr kumimoji="1" lang="zh-CN" altLang="en-US" sz="2400" dirty="0" smtClean="0">
                <a:sym typeface="+mn-ea"/>
              </a:rPr>
              <a:t>个核心概念</a:t>
            </a:r>
            <a:endParaRPr kumimoji="1" lang="zh-CN" altLang="en-US" sz="2400" dirty="0" smtClean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kumimoji="1" lang="en-US" altLang="zh-CN" sz="2400" dirty="0" smtClean="0">
                <a:sym typeface="+mn-ea"/>
              </a:rPr>
              <a:t>6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en-US" altLang="zh-CN" sz="2400" dirty="0" smtClean="0">
                <a:sym typeface="+mn-ea"/>
              </a:rPr>
              <a:t>Webpack</a:t>
            </a:r>
            <a:r>
              <a:rPr kumimoji="1" lang="zh-CN" altLang="en-US" sz="2400" dirty="0" smtClean="0">
                <a:sym typeface="+mn-ea"/>
              </a:rPr>
              <a:t>配置文件</a:t>
            </a:r>
            <a:r>
              <a:rPr kumimoji="1" lang="zh-CN" sz="2400" dirty="0" smtClean="0">
                <a:sym typeface="+mn-ea"/>
              </a:rPr>
              <a:t>其他属性</a:t>
            </a:r>
            <a:endParaRPr kumimoji="1" lang="zh-CN" sz="2400" dirty="0" smtClean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kumimoji="1" lang="en-US" altLang="zh-CN" sz="2400" dirty="0" smtClean="0">
                <a:sym typeface="+mn-ea"/>
              </a:rPr>
              <a:t>7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zh-CN" altLang="en-US" sz="2400" b="1" dirty="0" smtClean="0">
                <a:solidFill>
                  <a:srgbClr val="FF0000"/>
                </a:solidFill>
                <a:sym typeface="+mn-ea"/>
              </a:rPr>
              <a:t>实战项目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kumimoji="1" lang="zh-CN" altLang="en-US" sz="2400" b="1" dirty="0" smtClean="0">
                <a:solidFill>
                  <a:srgbClr val="FF0000"/>
                </a:solidFill>
                <a:sym typeface="+mn-ea"/>
              </a:rPr>
              <a:t>从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+mn-ea"/>
              </a:rPr>
              <a:t>0</a:t>
            </a:r>
            <a:r>
              <a:rPr kumimoji="1" lang="zh-CN" altLang="en-US" sz="2400" b="1" dirty="0" smtClean="0">
                <a:solidFill>
                  <a:srgbClr val="FF0000"/>
                </a:solidFill>
                <a:sym typeface="+mn-ea"/>
              </a:rPr>
              <a:t>到</a:t>
            </a:r>
            <a:r>
              <a:rPr kumimoji="1" lang="en-US" altLang="zh-CN" sz="2400" b="1" dirty="0" smtClean="0">
                <a:solidFill>
                  <a:srgbClr val="FF0000"/>
                </a:solidFill>
                <a:sym typeface="+mn-ea"/>
              </a:rPr>
              <a:t>1)</a:t>
            </a:r>
            <a:endParaRPr kumimoji="1" lang="zh-CN" altLang="en-US" dirty="0" smtClean="0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、自动化构建工具好处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306705" y="904875"/>
            <a:ext cx="8380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、代码优化，优化发布流程，模块化等</a:t>
            </a:r>
            <a:endParaRPr kumimoji="1"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、解决效率问题</a:t>
            </a:r>
            <a:endParaRPr kumimoji="1"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、避免人工误操作，导致生产</a:t>
            </a:r>
            <a:r>
              <a:rPr kumimoji="1" lang="en-US" altLang="zh-CN" sz="2400" dirty="0" smtClean="0"/>
              <a:t>bug</a:t>
            </a:r>
            <a:r>
              <a:rPr kumimoji="1" lang="zh-CN" altLang="en-US" sz="2400" dirty="0" smtClean="0"/>
              <a:t>。比如切换各个环境、拷贝文件夹等，配置好后只需换一个命令行即可</a:t>
            </a:r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Webpack</a:t>
            </a:r>
            <a:r>
              <a:rPr kumimoji="1" lang="zh-CN" altLang="en-US" sz="2800" dirty="0" smtClean="0"/>
              <a:t>是什么？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306705" y="904875"/>
            <a:ext cx="8380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1. js</a:t>
            </a:r>
            <a:r>
              <a:rPr kumimoji="1" lang="zh-CN" altLang="en-US" sz="2400" dirty="0" smtClean="0"/>
              <a:t>应用程序静态模块打包器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>
                <a:sym typeface="+mn-ea"/>
              </a:rPr>
              <a:t>module bundler</a:t>
            </a:r>
            <a:r>
              <a:rPr kumimoji="1" lang="en-US" altLang="zh-CN" sz="2400" dirty="0" smtClean="0"/>
              <a:t>)	</a:t>
            </a:r>
            <a:endParaRPr kumimoji="1"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2.webpack</a:t>
            </a:r>
            <a:r>
              <a:rPr kumimoji="1" lang="zh-CN" altLang="en-US" sz="2400" dirty="0" smtClean="0"/>
              <a:t>会分析项目，</a:t>
            </a:r>
            <a:r>
              <a:rPr kumimoji="1" lang="zh-CN" altLang="en-US" sz="2400" dirty="0" smtClean="0">
                <a:sym typeface="+mn-ea"/>
              </a:rPr>
              <a:t>递归地构建一个依赖关系图</a:t>
            </a:r>
            <a:r>
              <a:rPr kumimoji="1" lang="en-US" altLang="zh-CN" sz="2400" dirty="0" smtClean="0">
                <a:sym typeface="+mn-ea"/>
              </a:rPr>
              <a:t>	</a:t>
            </a:r>
            <a:r>
              <a:rPr kumimoji="1" lang="zh-CN" altLang="en-US" sz="2400" dirty="0" smtClean="0">
                <a:sym typeface="+mn-ea"/>
              </a:rPr>
              <a:t>(dependency graph)，将所有模块打包成一个或多个</a:t>
            </a:r>
            <a:r>
              <a:rPr kumimoji="1" lang="en-US" altLang="zh-CN" sz="2400" dirty="0" smtClean="0">
                <a:sym typeface="+mn-ea"/>
              </a:rPr>
              <a:t>bundle</a:t>
            </a:r>
            <a:endParaRPr kumimoji="1"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3. webpack4 </a:t>
            </a:r>
            <a:r>
              <a:rPr kumimoji="1" lang="zh-CN" altLang="en-US" sz="2400" dirty="0" smtClean="0"/>
              <a:t>号称是</a:t>
            </a:r>
            <a:r>
              <a:rPr kumimoji="1" lang="en-US" altLang="zh-CN" sz="2400" dirty="0" smtClean="0"/>
              <a:t>0</a:t>
            </a:r>
            <a:r>
              <a:rPr kumimoji="1" lang="zh-CN" altLang="en-US" sz="2400" dirty="0" smtClean="0"/>
              <a:t>配置</a:t>
            </a:r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560070"/>
            <a:ext cx="7467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、为什么使用</a:t>
            </a:r>
            <a:r>
              <a:rPr kumimoji="1" lang="en-US" altLang="zh-CN" sz="2800" dirty="0" smtClean="0"/>
              <a:t>Webpack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481330" y="904875"/>
            <a:ext cx="86264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sz="2400" dirty="0" smtClean="0"/>
              <a:t>1.  </a:t>
            </a:r>
            <a:r>
              <a:rPr kumimoji="1" lang="zh-CN" altLang="en-US" sz="2400" dirty="0" smtClean="0"/>
              <a:t>模块化打包工具 ，能将复杂的程序细化为小文件</a:t>
            </a:r>
            <a:endParaRPr kumimoji="1"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2. </a:t>
            </a:r>
            <a:r>
              <a:rPr kumimoji="1" lang="zh-CN" altLang="en-US" sz="2400" dirty="0" smtClean="0"/>
              <a:t>能将类似</a:t>
            </a:r>
            <a:r>
              <a:rPr kumimoji="1" lang="en-US" altLang="zh-CN" sz="2400" dirty="0" smtClean="0"/>
              <a:t>es6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TypeScript</a:t>
            </a:r>
            <a:r>
              <a:rPr kumimoji="1" lang="zh-CN" altLang="en-US" sz="2400" dirty="0" smtClean="0"/>
              <a:t>等语言转换为浏览器识别的</a:t>
            </a:r>
            <a:r>
              <a:rPr kumimoji="1" lang="en-US" altLang="zh-CN" sz="2400" dirty="0" smtClean="0"/>
              <a:t>es5</a:t>
            </a:r>
            <a:r>
              <a:rPr kumimoji="1" lang="zh-CN" altLang="en-US" sz="2400" dirty="0" smtClean="0"/>
              <a:t>语言</a:t>
            </a:r>
            <a:endParaRPr kumimoji="1"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3. </a:t>
            </a:r>
            <a:r>
              <a:rPr kumimoji="1" lang="zh-CN" altLang="en-US" sz="2400" dirty="0" smtClean="0"/>
              <a:t>处理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scss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sass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cssNext</a:t>
            </a:r>
            <a:r>
              <a:rPr kumimoji="1" lang="zh-CN" altLang="en-US" sz="2400" dirty="0" smtClean="0"/>
              <a:t>等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的预处理器或后处理器</a:t>
            </a:r>
            <a:endParaRPr kumimoji="1"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4. </a:t>
            </a:r>
            <a:r>
              <a:rPr kumimoji="1" lang="zh-CN" altLang="en-US" sz="2400" dirty="0" smtClean="0"/>
              <a:t>能改善开发效率</a:t>
            </a:r>
            <a:endParaRPr kumimoji="1"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5. </a:t>
            </a:r>
            <a:r>
              <a:rPr kumimoji="1" lang="zh-CN" altLang="en-US" sz="2400" dirty="0" smtClean="0"/>
              <a:t>社区活跃，有更多的插件使用</a:t>
            </a:r>
            <a:endParaRPr kumimoji="1"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6. </a:t>
            </a:r>
            <a:r>
              <a:rPr kumimoji="1" lang="zh-CN" altLang="en-US" sz="2400" dirty="0" smtClean="0"/>
              <a:t>三大框架</a:t>
            </a:r>
            <a:r>
              <a:rPr kumimoji="1" lang="en-US" altLang="zh-CN" sz="2400" dirty="0" smtClean="0"/>
              <a:t>Vue/React/Angular</a:t>
            </a:r>
            <a:r>
              <a:rPr kumimoji="1" lang="zh-CN" altLang="en-US" sz="2400" dirty="0" smtClean="0"/>
              <a:t>都支持</a:t>
            </a:r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Webpack </a:t>
            </a:r>
            <a:r>
              <a:rPr kumimoji="1" lang="zh-CN" altLang="en-US" sz="2800" dirty="0" smtClean="0"/>
              <a:t>与 </a:t>
            </a:r>
            <a:r>
              <a:rPr kumimoji="1" lang="en-US" altLang="zh-CN" sz="2800" dirty="0" smtClean="0"/>
              <a:t>gulp/grunt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parcel</a:t>
            </a:r>
            <a:r>
              <a:rPr kumimoji="1" lang="zh-CN" altLang="en-US" sz="2800" dirty="0" smtClean="0"/>
              <a:t>区别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481330" y="904875"/>
            <a:ext cx="81819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、流式打包工具：</a:t>
            </a:r>
            <a:r>
              <a:rPr kumimoji="1" lang="en-US" altLang="zh-CN" sz="2400" dirty="0" smtClean="0"/>
              <a:t>gulp</a:t>
            </a:r>
            <a:endParaRPr kumimoji="1"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>
                <a:sym typeface="+mn-ea"/>
              </a:rPr>
              <a:t>grunt</a:t>
            </a:r>
            <a:endParaRPr kumimoji="1"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、模块化打包工具：</a:t>
            </a:r>
            <a:r>
              <a:rPr kumimoji="1" lang="en-US" altLang="zh-CN" sz="2400" dirty="0" smtClean="0">
                <a:sym typeface="+mn-ea"/>
              </a:rPr>
              <a:t>parcel</a:t>
            </a:r>
            <a:r>
              <a:rPr kumimoji="1" lang="zh-CN" altLang="en-US" sz="2400" dirty="0" smtClean="0">
                <a:sym typeface="+mn-ea"/>
              </a:rPr>
              <a:t>、</a:t>
            </a:r>
            <a:r>
              <a:rPr kumimoji="1" lang="en-US" altLang="zh-CN" sz="2400" dirty="0" smtClean="0">
                <a:sym typeface="+mn-ea"/>
              </a:rPr>
              <a:t>webpack</a:t>
            </a:r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048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Webpack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个核心概念</a:t>
            </a:r>
            <a:endParaRPr kumimoji="1" lang="zh-CN" altLang="en-US" sz="2800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779488" y="904875"/>
            <a:ext cx="790731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000" dirty="0" smtClean="0">
                <a:sym typeface="+mn-ea"/>
              </a:rPr>
              <a:t>	</a:t>
            </a:r>
            <a:r>
              <a:rPr kumimoji="1" lang="zh-CN" altLang="en-US" sz="2000" dirty="0" smtClean="0">
                <a:sym typeface="+mn-ea"/>
              </a:rPr>
              <a:t>从</a:t>
            </a:r>
            <a:r>
              <a:rPr kumimoji="1" lang="en-US" altLang="zh-CN" sz="2000" dirty="0" smtClean="0">
                <a:sym typeface="+mn-ea"/>
              </a:rPr>
              <a:t>webpack4.0.0</a:t>
            </a:r>
            <a:r>
              <a:rPr kumimoji="1" lang="zh-CN" altLang="en-US" sz="2000" dirty="0" smtClean="0">
                <a:sym typeface="+mn-ea"/>
              </a:rPr>
              <a:t>开始，可以不用引入一个配置文件。</a:t>
            </a:r>
            <a:r>
              <a:rPr kumimoji="1" lang="en-US" altLang="zh-CN" sz="2000" dirty="0" smtClean="0">
                <a:sym typeface="+mn-ea"/>
              </a:rPr>
              <a:t>webpack</a:t>
            </a:r>
            <a:r>
              <a:rPr kumimoji="1" lang="zh-CN" altLang="en-US" sz="2000" dirty="0" smtClean="0">
                <a:sym typeface="+mn-ea"/>
              </a:rPr>
              <a:t>仍然可以高度可配置。</a:t>
            </a:r>
            <a:endParaRPr kumimoji="1" lang="zh-CN" altLang="en-US" sz="20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1. entry</a:t>
            </a:r>
            <a:r>
              <a:rPr kumimoji="1" lang="zh-CN" altLang="en-US" sz="2000" dirty="0" smtClean="0"/>
              <a:t>：告诉</a:t>
            </a:r>
            <a:r>
              <a:rPr kumimoji="1" lang="en-US" altLang="zh-CN" sz="2000" dirty="0" smtClean="0"/>
              <a:t>webpack</a:t>
            </a:r>
            <a:r>
              <a:rPr kumimoji="1" lang="zh-CN" altLang="en-US" sz="2000" dirty="0" smtClean="0"/>
              <a:t>从哪里开始通过依赖关系图要打包哪些文件</a:t>
            </a:r>
            <a:r>
              <a:rPr kumimoji="1" lang="en-US" altLang="zh-CN" sz="2000" dirty="0" smtClean="0"/>
              <a:t>(3</a:t>
            </a:r>
            <a:r>
              <a:rPr kumimoji="1" lang="zh-CN" altLang="en-US" sz="2000" dirty="0" smtClean="0"/>
              <a:t>种形式：</a:t>
            </a:r>
            <a:r>
              <a:rPr kumimoji="1" lang="en-US" altLang="zh-CN" sz="2000" dirty="0" smtClean="0"/>
              <a:t>String,Array,Object)</a:t>
            </a:r>
            <a:endParaRPr kumimoji="1" lang="zh-CN" altLang="en-US" sz="2000" dirty="0" smtClean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 smtClean="0"/>
              <a:t>2. output</a:t>
            </a:r>
            <a:r>
              <a:rPr kumimoji="1" lang="zh-CN" altLang="en-US" sz="2000" dirty="0" smtClean="0"/>
              <a:t>：将已编译好的文件输出到指定目录，只能有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个出口</a:t>
            </a:r>
            <a:r>
              <a:rPr kumimoji="1" lang="en-US" altLang="zh-CN" sz="2000" dirty="0" smtClean="0"/>
              <a:t>(3</a:t>
            </a:r>
            <a:r>
              <a:rPr kumimoji="1" lang="zh-CN" altLang="en-US" sz="2000" dirty="0" smtClean="0"/>
              <a:t>个属性：</a:t>
            </a:r>
            <a:r>
              <a:rPr kumimoji="1" lang="en-US" altLang="zh-CN" sz="2000" dirty="0" smtClean="0"/>
              <a:t>path,public,filename)</a:t>
            </a:r>
            <a:endParaRPr kumimoji="1"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WPS 演示</Application>
  <PresentationFormat>全屏显示(16:9)</PresentationFormat>
  <Paragraphs>90</Paragraphs>
  <Slides>16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等线</vt:lpstr>
      <vt:lpstr>Office 主题</vt:lpstr>
      <vt:lpstr>签到二维码</vt:lpstr>
      <vt:lpstr>PowerPoint 演示文稿</vt:lpstr>
      <vt:lpstr>目录</vt:lpstr>
      <vt:lpstr>1、自动化构建工具好处</vt:lpstr>
      <vt:lpstr>2、Webpack是什么？</vt:lpstr>
      <vt:lpstr>PowerPoint 演示文稿</vt:lpstr>
      <vt:lpstr>3、为什么使用Webpack</vt:lpstr>
      <vt:lpstr>4、Webpack 与 gulp/grunt、parcel区别</vt:lpstr>
      <vt:lpstr>5、Webpack的4个核心概念</vt:lpstr>
      <vt:lpstr>5、Webpack的4个核心概念</vt:lpstr>
      <vt:lpstr>6、Webpack配置文件其他属性</vt:lpstr>
      <vt:lpstr>7、vue项目配置步骤</vt:lpstr>
      <vt:lpstr>7、vue项目配置步骤</vt:lpstr>
      <vt:lpstr>PowerPoint 演示文稿</vt:lpstr>
      <vt:lpstr>签到二维码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huxing</cp:lastModifiedBy>
  <cp:revision>451</cp:revision>
  <dcterms:created xsi:type="dcterms:W3CDTF">2015-11-23T02:26:00Z</dcterms:created>
  <dcterms:modified xsi:type="dcterms:W3CDTF">2018-06-06T08:20:57Z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