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Aileron Bold" charset="1" panose="00000800000000000000"/>
      <p:regular r:id="rId21"/>
    </p:embeddedFont>
    <p:embeddedFont>
      <p:font typeface="Aileron" charset="1" panose="00000500000000000000"/>
      <p:regular r:id="rId22"/>
    </p:embeddedFont>
    <p:embeddedFont>
      <p:font typeface="Aileron Heavy" charset="1" panose="00000A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6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Relationship Id="rId4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8.png" Type="http://schemas.openxmlformats.org/officeDocument/2006/relationships/image"/><Relationship Id="rId4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5.png" Type="http://schemas.openxmlformats.org/officeDocument/2006/relationships/image"/><Relationship Id="rId4" Target="../media/image1.png" Type="http://schemas.openxmlformats.org/officeDocument/2006/relationships/image"/><Relationship Id="rId5" Target="../media/image4.png" Type="http://schemas.openxmlformats.org/officeDocument/2006/relationships/image"/><Relationship Id="rId6" Target="../media/image6.png" Type="http://schemas.openxmlformats.org/officeDocument/2006/relationships/image"/><Relationship Id="rId7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32890">
            <a:off x="15633874" y="2828175"/>
            <a:ext cx="1525575" cy="1332871"/>
          </a:xfrm>
          <a:custGeom>
            <a:avLst/>
            <a:gdLst/>
            <a:ahLst/>
            <a:cxnLst/>
            <a:rect r="r" b="b" t="t" l="l"/>
            <a:pathLst>
              <a:path h="1332871" w="1525575">
                <a:moveTo>
                  <a:pt x="0" y="0"/>
                </a:moveTo>
                <a:lnTo>
                  <a:pt x="1525575" y="0"/>
                </a:lnTo>
                <a:lnTo>
                  <a:pt x="1525575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08236" y="1028700"/>
            <a:ext cx="14688425" cy="8487775"/>
          </a:xfrm>
          <a:custGeom>
            <a:avLst/>
            <a:gdLst/>
            <a:ahLst/>
            <a:cxnLst/>
            <a:rect r="r" b="b" t="t" l="l"/>
            <a:pathLst>
              <a:path h="8487775" w="14688425">
                <a:moveTo>
                  <a:pt x="0" y="0"/>
                </a:moveTo>
                <a:lnTo>
                  <a:pt x="14688425" y="0"/>
                </a:lnTo>
                <a:lnTo>
                  <a:pt x="14688425" y="8487775"/>
                </a:lnTo>
                <a:lnTo>
                  <a:pt x="0" y="84877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78519" y="1070219"/>
            <a:ext cx="1101991" cy="1045871"/>
          </a:xfrm>
          <a:custGeom>
            <a:avLst/>
            <a:gdLst/>
            <a:ahLst/>
            <a:cxnLst/>
            <a:rect r="r" b="b" t="t" l="l"/>
            <a:pathLst>
              <a:path h="1045871" w="1101991">
                <a:moveTo>
                  <a:pt x="0" y="0"/>
                </a:moveTo>
                <a:lnTo>
                  <a:pt x="1101991" y="0"/>
                </a:lnTo>
                <a:lnTo>
                  <a:pt x="1101991" y="1045871"/>
                </a:lnTo>
                <a:lnTo>
                  <a:pt x="0" y="1045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30568" y="3037132"/>
            <a:ext cx="15026864" cy="4212735"/>
            <a:chOff x="0" y="0"/>
            <a:chExt cx="20035819" cy="561698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04775"/>
              <a:ext cx="20035819" cy="454076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3200"/>
                </a:lnSpc>
              </a:pPr>
              <a:r>
                <a:rPr lang="en-US" sz="12000" b="true">
                  <a:solidFill>
                    <a:srgbClr val="000000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Làm chủ Git &amp; Quy trình Quản lý Code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2729713" y="4816540"/>
              <a:ext cx="14576394" cy="8004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040"/>
                </a:lnSpc>
                <a:spcBef>
                  <a:spcPct val="0"/>
                </a:spcBef>
              </a:pPr>
              <a:r>
                <a:rPr lang="en-US" sz="3600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Tổng quan cơ bản về git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130875" y="3494611"/>
            <a:ext cx="2502028" cy="1339529"/>
          </a:xfrm>
          <a:custGeom>
            <a:avLst/>
            <a:gdLst/>
            <a:ahLst/>
            <a:cxnLst/>
            <a:rect r="r" b="b" t="t" l="l"/>
            <a:pathLst>
              <a:path h="1339529" w="2502028">
                <a:moveTo>
                  <a:pt x="0" y="0"/>
                </a:moveTo>
                <a:lnTo>
                  <a:pt x="2502028" y="0"/>
                </a:lnTo>
                <a:lnTo>
                  <a:pt x="2502028" y="1339529"/>
                </a:lnTo>
                <a:lnTo>
                  <a:pt x="0" y="133952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440143" y="1277958"/>
            <a:ext cx="2027125" cy="2216653"/>
          </a:xfrm>
          <a:custGeom>
            <a:avLst/>
            <a:gdLst/>
            <a:ahLst/>
            <a:cxnLst/>
            <a:rect r="r" b="b" t="t" l="l"/>
            <a:pathLst>
              <a:path h="2216653" w="2027125">
                <a:moveTo>
                  <a:pt x="0" y="0"/>
                </a:moveTo>
                <a:lnTo>
                  <a:pt x="2027125" y="0"/>
                </a:lnTo>
                <a:lnTo>
                  <a:pt x="2027125" y="2216653"/>
                </a:lnTo>
                <a:lnTo>
                  <a:pt x="0" y="22166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911163" y="1028700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7925507">
            <a:off x="945449" y="8056054"/>
            <a:ext cx="1525575" cy="1332871"/>
          </a:xfrm>
          <a:custGeom>
            <a:avLst/>
            <a:gdLst/>
            <a:ahLst/>
            <a:cxnLst/>
            <a:rect r="r" b="b" t="t" l="l"/>
            <a:pathLst>
              <a:path h="1332871" w="1525575">
                <a:moveTo>
                  <a:pt x="0" y="0"/>
                </a:moveTo>
                <a:lnTo>
                  <a:pt x="1525574" y="0"/>
                </a:lnTo>
                <a:lnTo>
                  <a:pt x="1525574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2846079">
            <a:off x="16571302" y="5960275"/>
            <a:ext cx="930350" cy="882971"/>
          </a:xfrm>
          <a:custGeom>
            <a:avLst/>
            <a:gdLst/>
            <a:ahLst/>
            <a:cxnLst/>
            <a:rect r="r" b="b" t="t" l="l"/>
            <a:pathLst>
              <a:path h="882971" w="930350">
                <a:moveTo>
                  <a:pt x="0" y="0"/>
                </a:moveTo>
                <a:lnTo>
                  <a:pt x="930349" y="0"/>
                </a:lnTo>
                <a:lnTo>
                  <a:pt x="930349" y="882971"/>
                </a:lnTo>
                <a:lnTo>
                  <a:pt x="0" y="8829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80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93720" y="7726266"/>
            <a:ext cx="2304999" cy="1234044"/>
          </a:xfrm>
          <a:custGeom>
            <a:avLst/>
            <a:gdLst/>
            <a:ahLst/>
            <a:cxnLst/>
            <a:rect r="r" b="b" t="t" l="l"/>
            <a:pathLst>
              <a:path h="1234044" w="2304999">
                <a:moveTo>
                  <a:pt x="0" y="0"/>
                </a:moveTo>
                <a:lnTo>
                  <a:pt x="2304999" y="0"/>
                </a:lnTo>
                <a:lnTo>
                  <a:pt x="2304999" y="1234044"/>
                </a:lnTo>
                <a:lnTo>
                  <a:pt x="0" y="12340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412724"/>
            <a:ext cx="2402463" cy="2627083"/>
          </a:xfrm>
          <a:custGeom>
            <a:avLst/>
            <a:gdLst/>
            <a:ahLst/>
            <a:cxnLst/>
            <a:rect r="r" b="b" t="t" l="l"/>
            <a:pathLst>
              <a:path h="2627083" w="2402463">
                <a:moveTo>
                  <a:pt x="0" y="0"/>
                </a:moveTo>
                <a:lnTo>
                  <a:pt x="2402463" y="0"/>
                </a:lnTo>
                <a:lnTo>
                  <a:pt x="2402463" y="2627084"/>
                </a:lnTo>
                <a:lnTo>
                  <a:pt x="0" y="26270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493371" y="6077281"/>
            <a:ext cx="11301259" cy="4209719"/>
          </a:xfrm>
          <a:custGeom>
            <a:avLst/>
            <a:gdLst/>
            <a:ahLst/>
            <a:cxnLst/>
            <a:rect r="r" b="b" t="t" l="l"/>
            <a:pathLst>
              <a:path h="4209719" w="11301259">
                <a:moveTo>
                  <a:pt x="0" y="0"/>
                </a:moveTo>
                <a:lnTo>
                  <a:pt x="11301258" y="0"/>
                </a:lnTo>
                <a:lnTo>
                  <a:pt x="11301258" y="4209719"/>
                </a:lnTo>
                <a:lnTo>
                  <a:pt x="0" y="42097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229931" y="190094"/>
            <a:ext cx="14330880" cy="5905881"/>
            <a:chOff x="0" y="0"/>
            <a:chExt cx="19107840" cy="787450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19107840" cy="13073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72"/>
                </a:lnSpc>
                <a:spcBef>
                  <a:spcPct val="0"/>
                </a:spcBef>
              </a:pPr>
              <a:r>
                <a:rPr lang="en-US" sz="6400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Quy ước commit message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761363"/>
              <a:ext cx="19088385" cy="6113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 spc="31">
                  <a:solidFill>
                    <a:srgbClr val="F3F3F3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feat</a:t>
              </a:r>
              <a:r>
                <a:rPr lang="en-US" sz="2400" spc="31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: t</a:t>
              </a:r>
              <a:r>
                <a:rPr lang="en-US" sz="2400" spc="31" u="none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hêm một feature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 spc="31" u="none">
                  <a:solidFill>
                    <a:srgbClr val="F3F3F3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fix</a:t>
              </a:r>
              <a:r>
                <a:rPr lang="en-US" sz="2400" spc="31" u="none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: fix bug cho hệ thống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 spc="31" u="none">
                  <a:solidFill>
                    <a:srgbClr val="F3F3F3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refactor</a:t>
              </a:r>
              <a:r>
                <a:rPr lang="en-US" sz="2400" spc="31" u="none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: sửa code nhưng không fix bug cũng không thêm feature hoặc đôi khi bug cũng được fix từ việc refactor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 spc="31" u="none">
                  <a:solidFill>
                    <a:srgbClr val="F3F3F3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docs</a:t>
              </a:r>
              <a:r>
                <a:rPr lang="en-US" sz="2400" spc="31" u="none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: thêm/thay đổi document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 spc="31" u="none">
                  <a:solidFill>
                    <a:srgbClr val="F3F3F3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chore</a:t>
              </a:r>
              <a:r>
                <a:rPr lang="en-US" sz="2400" spc="31" u="none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: những sửa đổi nhỏ nhặt không liên quan tới code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 spc="31" u="none">
                  <a:solidFill>
                    <a:srgbClr val="F3F3F3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style</a:t>
              </a:r>
              <a:r>
                <a:rPr lang="en-US" sz="2400" spc="31" u="none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: những thay đổi không làm thay đổi ý nghĩa của code như thay đổi css/ui chẳng hạn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 spc="31" u="none">
                  <a:solidFill>
                    <a:srgbClr val="F3F3F3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perf</a:t>
              </a:r>
              <a:r>
                <a:rPr lang="en-US" sz="2400" spc="31" u="none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: code cải tiến về mặt hiệu năng xử lý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 spc="31" u="none">
                  <a:solidFill>
                    <a:srgbClr val="F3F3F3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vendor</a:t>
              </a:r>
              <a:r>
                <a:rPr lang="en-US" sz="2400" spc="31" u="none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: cập nhật version cho các dependencies, packages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b="true" sz="2400" spc="31" u="none">
                  <a:solidFill>
                    <a:srgbClr val="F3F3F3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test</a:t>
              </a:r>
              <a:r>
                <a:rPr lang="en-US" sz="2400" spc="31" u="none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: Thêm/sửa test</a:t>
              </a:r>
            </a:p>
            <a:p>
              <a:pPr algn="l" marL="0" indent="0" lvl="0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232616" y="6346440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21845" y="321243"/>
            <a:ext cx="11244311" cy="6915251"/>
          </a:xfrm>
          <a:custGeom>
            <a:avLst/>
            <a:gdLst/>
            <a:ahLst/>
            <a:cxnLst/>
            <a:rect r="r" b="b" t="t" l="l"/>
            <a:pathLst>
              <a:path h="6915251" w="11244311">
                <a:moveTo>
                  <a:pt x="0" y="0"/>
                </a:moveTo>
                <a:lnTo>
                  <a:pt x="11244310" y="0"/>
                </a:lnTo>
                <a:lnTo>
                  <a:pt x="11244310" y="6915251"/>
                </a:lnTo>
                <a:lnTo>
                  <a:pt x="0" y="69152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972696" y="7236494"/>
            <a:ext cx="16342608" cy="2311480"/>
            <a:chOff x="0" y="0"/>
            <a:chExt cx="21790143" cy="308197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9050"/>
              <a:ext cx="21790143" cy="13073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72"/>
                </a:lnSpc>
                <a:spcBef>
                  <a:spcPct val="0"/>
                </a:spcBef>
              </a:pPr>
              <a:r>
                <a:rPr lang="en-US" sz="6400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GitFlow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032003"/>
              <a:ext cx="21790143" cy="1049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 spc="31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Gitflow chỉ là một ý tưở</a:t>
              </a:r>
              <a:r>
                <a:rPr lang="en-US" sz="2400" spc="31" u="none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ng trừu tượng về quy trình sử dụng Git, Nó chỉ ra cách thức setup các loại branchs khác nhau và cách thức để merge chúng lại với nhau.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80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74754" y="829274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3" y="0"/>
                </a:lnTo>
                <a:lnTo>
                  <a:pt x="2037233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729394">
            <a:off x="16291382" y="1096941"/>
            <a:ext cx="1181415" cy="1032184"/>
          </a:xfrm>
          <a:custGeom>
            <a:avLst/>
            <a:gdLst/>
            <a:ahLst/>
            <a:cxnLst/>
            <a:rect r="r" b="b" t="t" l="l"/>
            <a:pathLst>
              <a:path h="1032184" w="1181415">
                <a:moveTo>
                  <a:pt x="0" y="0"/>
                </a:moveTo>
                <a:lnTo>
                  <a:pt x="1181416" y="0"/>
                </a:lnTo>
                <a:lnTo>
                  <a:pt x="1181416" y="1032184"/>
                </a:lnTo>
                <a:lnTo>
                  <a:pt x="0" y="10321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258646">
            <a:off x="14444861" y="5891560"/>
            <a:ext cx="1464004" cy="1525575"/>
          </a:xfrm>
          <a:custGeom>
            <a:avLst/>
            <a:gdLst/>
            <a:ahLst/>
            <a:cxnLst/>
            <a:rect r="r" b="b" t="t" l="l"/>
            <a:pathLst>
              <a:path h="1525575" w="1464004">
                <a:moveTo>
                  <a:pt x="0" y="0"/>
                </a:moveTo>
                <a:lnTo>
                  <a:pt x="1464004" y="0"/>
                </a:lnTo>
                <a:lnTo>
                  <a:pt x="1464004" y="1525575"/>
                </a:lnTo>
                <a:lnTo>
                  <a:pt x="0" y="15255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493371" y="712490"/>
            <a:ext cx="11301259" cy="5000807"/>
          </a:xfrm>
          <a:custGeom>
            <a:avLst/>
            <a:gdLst/>
            <a:ahLst/>
            <a:cxnLst/>
            <a:rect r="r" b="b" t="t" l="l"/>
            <a:pathLst>
              <a:path h="5000807" w="11301259">
                <a:moveTo>
                  <a:pt x="0" y="0"/>
                </a:moveTo>
                <a:lnTo>
                  <a:pt x="11301258" y="0"/>
                </a:lnTo>
                <a:lnTo>
                  <a:pt x="11301258" y="5000807"/>
                </a:lnTo>
                <a:lnTo>
                  <a:pt x="0" y="50008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62216" y="6540460"/>
            <a:ext cx="13181465" cy="2311480"/>
            <a:chOff x="0" y="0"/>
            <a:chExt cx="17575287" cy="308197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-19050"/>
              <a:ext cx="17575287" cy="13073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72"/>
                </a:lnSpc>
                <a:spcBef>
                  <a:spcPct val="0"/>
                </a:spcBef>
              </a:pPr>
              <a:r>
                <a:rPr lang="en-US" b="true" sz="6400">
                  <a:solidFill>
                    <a:srgbClr val="F3F3F3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Git Conflict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2032003"/>
              <a:ext cx="12267675" cy="104997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 spc="31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Khi nhiều d</a:t>
              </a:r>
              <a:r>
                <a:rPr lang="en-US" sz="2400" spc="31" u="none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eveloper mà cùng chỉnh sửa ở cùng một dùng code thì khả năng bị conflict khi merge là vô cùng cao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32890">
            <a:off x="10353087" y="1168924"/>
            <a:ext cx="849728" cy="742394"/>
          </a:xfrm>
          <a:custGeom>
            <a:avLst/>
            <a:gdLst/>
            <a:ahLst/>
            <a:cxnLst/>
            <a:rect r="r" b="b" t="t" l="l"/>
            <a:pathLst>
              <a:path h="742394" w="849728">
                <a:moveTo>
                  <a:pt x="0" y="0"/>
                </a:moveTo>
                <a:lnTo>
                  <a:pt x="849727" y="0"/>
                </a:lnTo>
                <a:lnTo>
                  <a:pt x="849727" y="742394"/>
                </a:lnTo>
                <a:lnTo>
                  <a:pt x="0" y="7423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2310281"/>
            <a:ext cx="8560717" cy="5666438"/>
          </a:xfrm>
          <a:custGeom>
            <a:avLst/>
            <a:gdLst/>
            <a:ahLst/>
            <a:cxnLst/>
            <a:rect r="r" b="b" t="t" l="l"/>
            <a:pathLst>
              <a:path h="5666438" w="8560717">
                <a:moveTo>
                  <a:pt x="0" y="0"/>
                </a:moveTo>
                <a:lnTo>
                  <a:pt x="8560717" y="0"/>
                </a:lnTo>
                <a:lnTo>
                  <a:pt x="8560717" y="5666438"/>
                </a:lnTo>
                <a:lnTo>
                  <a:pt x="0" y="56664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2612243">
            <a:off x="8189389" y="7212894"/>
            <a:ext cx="1476586" cy="1064112"/>
          </a:xfrm>
          <a:custGeom>
            <a:avLst/>
            <a:gdLst/>
            <a:ahLst/>
            <a:cxnLst/>
            <a:rect r="r" b="b" t="t" l="l"/>
            <a:pathLst>
              <a:path h="1064112" w="1476586">
                <a:moveTo>
                  <a:pt x="0" y="0"/>
                </a:moveTo>
                <a:lnTo>
                  <a:pt x="1476586" y="0"/>
                </a:lnTo>
                <a:lnTo>
                  <a:pt x="1476586" y="1064112"/>
                </a:lnTo>
                <a:lnTo>
                  <a:pt x="0" y="10641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101156" y="2542050"/>
            <a:ext cx="7158144" cy="5202900"/>
            <a:chOff x="0" y="0"/>
            <a:chExt cx="9544192" cy="6937200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913023" y="-19050"/>
              <a:ext cx="8293668" cy="26281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872"/>
                </a:lnSpc>
                <a:spcBef>
                  <a:spcPct val="0"/>
                </a:spcBef>
              </a:pPr>
              <a:r>
                <a:rPr lang="en-US" b="true" sz="6400">
                  <a:solidFill>
                    <a:srgbClr val="000000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Xử lý Git Confilg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906855"/>
              <a:ext cx="9544192" cy="4030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 spc="31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Sử dụng công cụ hỗ trợ: Dùng git mergetool hoặc tích hợp sẵn trong IDE</a:t>
              </a:r>
            </a:p>
            <a:p>
              <a:pPr algn="l" marL="518160" indent="-259080" lvl="1">
                <a:lnSpc>
                  <a:spcPts val="3600"/>
                </a:lnSpc>
                <a:buFont typeface="Arial"/>
                <a:buChar char="•"/>
              </a:pPr>
              <a:r>
                <a:rPr lang="en-US" sz="2400" spc="31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Xem và chỉnh sửa thủ công: Mở file có xung đột, loại bỏ các phần được đánh dấu &lt;&lt;&lt;&lt;, ====, &gt;&gt;&gt;&gt;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 spc="31">
                  <a:solidFill>
                    <a:srgbClr val="000000"/>
                  </a:solidFill>
                  <a:latin typeface="Aileron"/>
                  <a:ea typeface="Aileron"/>
                  <a:cs typeface="Aileron"/>
                  <a:sym typeface="Aileron"/>
                </a:rPr>
                <a:t>Kiểm tra lại: Sau khi xử lý, chạy lại lệnh git status và git diff để xác nhận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80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2824" y="1104591"/>
            <a:ext cx="17802352" cy="8077817"/>
          </a:xfrm>
          <a:custGeom>
            <a:avLst/>
            <a:gdLst/>
            <a:ahLst/>
            <a:cxnLst/>
            <a:rect r="r" b="b" t="t" l="l"/>
            <a:pathLst>
              <a:path h="8077817" w="17802352">
                <a:moveTo>
                  <a:pt x="0" y="0"/>
                </a:moveTo>
                <a:lnTo>
                  <a:pt x="17802352" y="0"/>
                </a:lnTo>
                <a:lnTo>
                  <a:pt x="17802352" y="8077818"/>
                </a:lnTo>
                <a:lnTo>
                  <a:pt x="0" y="8077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80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12109" y="3760036"/>
            <a:ext cx="13663782" cy="2843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0"/>
              </a:lnSpc>
              <a:spcBef>
                <a:spcPct val="0"/>
              </a:spcBef>
            </a:pPr>
            <a:r>
              <a:rPr lang="en-US" sz="10000">
                <a:solidFill>
                  <a:srgbClr val="F3F3F3"/>
                </a:solidFill>
                <a:latin typeface="Aileron"/>
                <a:ea typeface="Aileron"/>
                <a:cs typeface="Aileron"/>
                <a:sym typeface="Aileron"/>
              </a:rPr>
              <a:t>Cảm ơn mọi người đã lắng nghe!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814778" y="6512676"/>
            <a:ext cx="8765490" cy="5065179"/>
          </a:xfrm>
          <a:custGeom>
            <a:avLst/>
            <a:gdLst/>
            <a:ahLst/>
            <a:cxnLst/>
            <a:rect r="r" b="b" t="t" l="l"/>
            <a:pathLst>
              <a:path h="5065179" w="8765490">
                <a:moveTo>
                  <a:pt x="0" y="0"/>
                </a:moveTo>
                <a:lnTo>
                  <a:pt x="8765490" y="0"/>
                </a:lnTo>
                <a:lnTo>
                  <a:pt x="8765490" y="5065179"/>
                </a:lnTo>
                <a:lnTo>
                  <a:pt x="0" y="506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17328" y="-790402"/>
            <a:ext cx="3223648" cy="3735639"/>
          </a:xfrm>
          <a:custGeom>
            <a:avLst/>
            <a:gdLst/>
            <a:ahLst/>
            <a:cxnLst/>
            <a:rect r="r" b="b" t="t" l="l"/>
            <a:pathLst>
              <a:path h="3735639" w="3223648">
                <a:moveTo>
                  <a:pt x="0" y="0"/>
                </a:moveTo>
                <a:lnTo>
                  <a:pt x="3223648" y="0"/>
                </a:lnTo>
                <a:lnTo>
                  <a:pt x="3223648" y="3735639"/>
                </a:lnTo>
                <a:lnTo>
                  <a:pt x="0" y="37356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22722">
            <a:off x="271786" y="612605"/>
            <a:ext cx="2476725" cy="1325983"/>
          </a:xfrm>
          <a:custGeom>
            <a:avLst/>
            <a:gdLst/>
            <a:ahLst/>
            <a:cxnLst/>
            <a:rect r="r" b="b" t="t" l="l"/>
            <a:pathLst>
              <a:path h="1325983" w="2476725">
                <a:moveTo>
                  <a:pt x="0" y="0"/>
                </a:moveTo>
                <a:lnTo>
                  <a:pt x="2476725" y="0"/>
                </a:lnTo>
                <a:lnTo>
                  <a:pt x="2476725" y="1325982"/>
                </a:lnTo>
                <a:lnTo>
                  <a:pt x="0" y="1325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32890">
            <a:off x="15919520" y="2074708"/>
            <a:ext cx="1181415" cy="1032184"/>
          </a:xfrm>
          <a:custGeom>
            <a:avLst/>
            <a:gdLst/>
            <a:ahLst/>
            <a:cxnLst/>
            <a:rect r="r" b="b" t="t" l="l"/>
            <a:pathLst>
              <a:path h="1032184" w="1181415">
                <a:moveTo>
                  <a:pt x="0" y="0"/>
                </a:moveTo>
                <a:lnTo>
                  <a:pt x="1181416" y="0"/>
                </a:lnTo>
                <a:lnTo>
                  <a:pt x="1181416" y="1032184"/>
                </a:lnTo>
                <a:lnTo>
                  <a:pt x="0" y="1032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41695" y="7263356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8"/>
                </a:lnTo>
                <a:lnTo>
                  <a:pt x="0" y="1468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344955" y="3279592"/>
            <a:ext cx="8914345" cy="3727817"/>
          </a:xfrm>
          <a:custGeom>
            <a:avLst/>
            <a:gdLst/>
            <a:ahLst/>
            <a:cxnLst/>
            <a:rect r="r" b="b" t="t" l="l"/>
            <a:pathLst>
              <a:path h="3727817" w="8914345">
                <a:moveTo>
                  <a:pt x="0" y="0"/>
                </a:moveTo>
                <a:lnTo>
                  <a:pt x="8914345" y="0"/>
                </a:lnTo>
                <a:lnTo>
                  <a:pt x="8914345" y="3727816"/>
                </a:lnTo>
                <a:lnTo>
                  <a:pt x="0" y="3727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524000" y="3378220"/>
            <a:ext cx="7137809" cy="3530560"/>
            <a:chOff x="0" y="0"/>
            <a:chExt cx="9517079" cy="470741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9517079" cy="13073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72"/>
                </a:lnSpc>
                <a:spcBef>
                  <a:spcPct val="0"/>
                </a:spcBef>
              </a:pPr>
              <a:r>
                <a:rPr lang="en-US" b="true" sz="6400">
                  <a:solidFill>
                    <a:srgbClr val="F3F3F3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Git là gì?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032003"/>
              <a:ext cx="8177523" cy="26754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359"/>
                </a:lnSpc>
              </a:pPr>
              <a:r>
                <a:rPr lang="en-US" sz="2400" spc="31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Gi</a:t>
              </a:r>
              <a:r>
                <a:rPr lang="en-US" sz="2400" spc="31" u="none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t là một hệ thống quản lý phiên bản phân tán (Distributed Version Control System - DVCS) cho phép nhiều lập trình viên làm việc cùng một lúc trên một dự án mà không làm mất dữ liệu của nhau.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80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943045" y="2717720"/>
            <a:ext cx="7137809" cy="4851561"/>
            <a:chOff x="0" y="0"/>
            <a:chExt cx="9517079" cy="646874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"/>
              <a:ext cx="9517079" cy="13073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72"/>
                </a:lnSpc>
                <a:spcBef>
                  <a:spcPct val="0"/>
                </a:spcBef>
              </a:pPr>
              <a:r>
                <a:rPr lang="en-US" b="true" sz="6400">
                  <a:solidFill>
                    <a:srgbClr val="F3F3F3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Chức năng chính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32003"/>
              <a:ext cx="8177523" cy="44367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 spc="31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Theo dõi và ghi lại lịch sử thay đổi của mã nguồn. 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 spc="31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Hỗ trợ làm việc trên nhiều nhánh (branch) để phát triển tính năng mới mà không ảnh hưởng đến mã nguồn chính (main branch).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 spc="31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Cung cấp khả năng khôi phục lại các phiên bản trước đó của mã nguồn.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432890">
            <a:off x="7506525" y="1912583"/>
            <a:ext cx="1181415" cy="1032184"/>
          </a:xfrm>
          <a:custGeom>
            <a:avLst/>
            <a:gdLst/>
            <a:ahLst/>
            <a:cxnLst/>
            <a:rect r="r" b="b" t="t" l="l"/>
            <a:pathLst>
              <a:path h="1032184" w="1181415">
                <a:moveTo>
                  <a:pt x="0" y="0"/>
                </a:moveTo>
                <a:lnTo>
                  <a:pt x="1181415" y="0"/>
                </a:lnTo>
                <a:lnTo>
                  <a:pt x="1181415" y="1032183"/>
                </a:lnTo>
                <a:lnTo>
                  <a:pt x="0" y="10321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7101231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279592"/>
            <a:ext cx="8914345" cy="3727817"/>
          </a:xfrm>
          <a:custGeom>
            <a:avLst/>
            <a:gdLst/>
            <a:ahLst/>
            <a:cxnLst/>
            <a:rect r="r" b="b" t="t" l="l"/>
            <a:pathLst>
              <a:path h="3727817" w="8914345">
                <a:moveTo>
                  <a:pt x="0" y="0"/>
                </a:moveTo>
                <a:lnTo>
                  <a:pt x="8914345" y="0"/>
                </a:lnTo>
                <a:lnTo>
                  <a:pt x="8914345" y="3727816"/>
                </a:lnTo>
                <a:lnTo>
                  <a:pt x="0" y="3727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24000" y="3555920"/>
            <a:ext cx="7137809" cy="3175161"/>
            <a:chOff x="0" y="0"/>
            <a:chExt cx="9517079" cy="4233548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19050"/>
              <a:ext cx="9517079" cy="13073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72"/>
                </a:lnSpc>
                <a:spcBef>
                  <a:spcPct val="0"/>
                </a:spcBef>
              </a:pPr>
              <a:r>
                <a:rPr lang="en-US" b="true" sz="6400">
                  <a:solidFill>
                    <a:srgbClr val="F3F3F3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Khái niệm cơ bản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32003"/>
              <a:ext cx="8177523" cy="2201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 spc="31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Repository:  Local, Remote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 spc="31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Commit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 spc="31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Branch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 spc="31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Merge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432890">
            <a:off x="15919520" y="2074708"/>
            <a:ext cx="1181415" cy="1032184"/>
          </a:xfrm>
          <a:custGeom>
            <a:avLst/>
            <a:gdLst/>
            <a:ahLst/>
            <a:cxnLst/>
            <a:rect r="r" b="b" t="t" l="l"/>
            <a:pathLst>
              <a:path h="1032184" w="1181415">
                <a:moveTo>
                  <a:pt x="0" y="0"/>
                </a:moveTo>
                <a:lnTo>
                  <a:pt x="1181416" y="0"/>
                </a:lnTo>
                <a:lnTo>
                  <a:pt x="1181416" y="1032184"/>
                </a:lnTo>
                <a:lnTo>
                  <a:pt x="0" y="10321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41695" y="7263356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8"/>
                </a:lnTo>
                <a:lnTo>
                  <a:pt x="0" y="14681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344955" y="3279592"/>
            <a:ext cx="8914345" cy="3727817"/>
          </a:xfrm>
          <a:custGeom>
            <a:avLst/>
            <a:gdLst/>
            <a:ahLst/>
            <a:cxnLst/>
            <a:rect r="r" b="b" t="t" l="l"/>
            <a:pathLst>
              <a:path h="3727817" w="8914345">
                <a:moveTo>
                  <a:pt x="0" y="0"/>
                </a:moveTo>
                <a:lnTo>
                  <a:pt x="8914345" y="0"/>
                </a:lnTo>
                <a:lnTo>
                  <a:pt x="8914345" y="3727816"/>
                </a:lnTo>
                <a:lnTo>
                  <a:pt x="0" y="37278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12109" y="4458118"/>
            <a:ext cx="13663782" cy="14469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0"/>
              </a:lnSpc>
              <a:spcBef>
                <a:spcPct val="0"/>
              </a:spcBef>
            </a:pPr>
            <a:r>
              <a:rPr lang="en-US" sz="10000">
                <a:solidFill>
                  <a:srgbClr val="F3F3F3"/>
                </a:solidFill>
                <a:latin typeface="Aileron"/>
                <a:ea typeface="Aileron"/>
                <a:cs typeface="Aileron"/>
                <a:sym typeface="Aileron"/>
              </a:rPr>
              <a:t>GitHub &amp; GitLab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814778" y="6512676"/>
            <a:ext cx="8765490" cy="5065179"/>
          </a:xfrm>
          <a:custGeom>
            <a:avLst/>
            <a:gdLst/>
            <a:ahLst/>
            <a:cxnLst/>
            <a:rect r="r" b="b" t="t" l="l"/>
            <a:pathLst>
              <a:path h="5065179" w="8765490">
                <a:moveTo>
                  <a:pt x="0" y="0"/>
                </a:moveTo>
                <a:lnTo>
                  <a:pt x="8765490" y="0"/>
                </a:lnTo>
                <a:lnTo>
                  <a:pt x="8765490" y="5065179"/>
                </a:lnTo>
                <a:lnTo>
                  <a:pt x="0" y="506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17328" y="-790402"/>
            <a:ext cx="3223648" cy="3735639"/>
          </a:xfrm>
          <a:custGeom>
            <a:avLst/>
            <a:gdLst/>
            <a:ahLst/>
            <a:cxnLst/>
            <a:rect r="r" b="b" t="t" l="l"/>
            <a:pathLst>
              <a:path h="3735639" w="3223648">
                <a:moveTo>
                  <a:pt x="0" y="0"/>
                </a:moveTo>
                <a:lnTo>
                  <a:pt x="3223648" y="0"/>
                </a:lnTo>
                <a:lnTo>
                  <a:pt x="3223648" y="3735639"/>
                </a:lnTo>
                <a:lnTo>
                  <a:pt x="0" y="37356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22722">
            <a:off x="271786" y="612605"/>
            <a:ext cx="2476725" cy="1325983"/>
          </a:xfrm>
          <a:custGeom>
            <a:avLst/>
            <a:gdLst/>
            <a:ahLst/>
            <a:cxnLst/>
            <a:rect r="r" b="b" t="t" l="l"/>
            <a:pathLst>
              <a:path h="1325983" w="2476725">
                <a:moveTo>
                  <a:pt x="0" y="0"/>
                </a:moveTo>
                <a:lnTo>
                  <a:pt x="2476725" y="0"/>
                </a:lnTo>
                <a:lnTo>
                  <a:pt x="2476725" y="1325982"/>
                </a:lnTo>
                <a:lnTo>
                  <a:pt x="0" y="1325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432890">
            <a:off x="7506525" y="1912583"/>
            <a:ext cx="1181415" cy="1032184"/>
          </a:xfrm>
          <a:custGeom>
            <a:avLst/>
            <a:gdLst/>
            <a:ahLst/>
            <a:cxnLst/>
            <a:rect r="r" b="b" t="t" l="l"/>
            <a:pathLst>
              <a:path h="1032184" w="1181415">
                <a:moveTo>
                  <a:pt x="0" y="0"/>
                </a:moveTo>
                <a:lnTo>
                  <a:pt x="1181415" y="0"/>
                </a:lnTo>
                <a:lnTo>
                  <a:pt x="1181415" y="1032183"/>
                </a:lnTo>
                <a:lnTo>
                  <a:pt x="0" y="10321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7101231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2972229"/>
            <a:ext cx="8363416" cy="4342543"/>
          </a:xfrm>
          <a:custGeom>
            <a:avLst/>
            <a:gdLst/>
            <a:ahLst/>
            <a:cxnLst/>
            <a:rect r="r" b="b" t="t" l="l"/>
            <a:pathLst>
              <a:path h="4342543" w="8363416">
                <a:moveTo>
                  <a:pt x="0" y="0"/>
                </a:moveTo>
                <a:lnTo>
                  <a:pt x="8363416" y="0"/>
                </a:lnTo>
                <a:lnTo>
                  <a:pt x="8363416" y="4342542"/>
                </a:lnTo>
                <a:lnTo>
                  <a:pt x="0" y="43425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121491" y="3555920"/>
            <a:ext cx="7137809" cy="3175161"/>
            <a:chOff x="0" y="0"/>
            <a:chExt cx="9517079" cy="423354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19050"/>
              <a:ext cx="9517079" cy="13073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872"/>
                </a:lnSpc>
                <a:spcBef>
                  <a:spcPct val="0"/>
                </a:spcBef>
              </a:pPr>
              <a:r>
                <a:rPr lang="en-US" b="true" sz="6400">
                  <a:solidFill>
                    <a:srgbClr val="F3F3F3"/>
                  </a:solidFill>
                  <a:latin typeface="Aileron Heavy"/>
                  <a:ea typeface="Aileron Heavy"/>
                  <a:cs typeface="Aileron Heavy"/>
                  <a:sym typeface="Aileron Heavy"/>
                </a:rPr>
                <a:t>Khái niệm chung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032003"/>
              <a:ext cx="8177523" cy="22015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 spc="31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GitHub là một nền tảng lưu trữ mã nguồn  </a:t>
              </a:r>
            </a:p>
            <a:p>
              <a:pPr algn="l" marL="518160" indent="-259080" lvl="1">
                <a:lnSpc>
                  <a:spcPts val="3359"/>
                </a:lnSpc>
                <a:buFont typeface="Arial"/>
                <a:buChar char="•"/>
              </a:pPr>
              <a:r>
                <a:rPr lang="en-US" sz="2400" spc="31">
                  <a:solidFill>
                    <a:srgbClr val="F3F3F3"/>
                  </a:solidFill>
                  <a:latin typeface="Aileron"/>
                  <a:ea typeface="Aileron"/>
                  <a:cs typeface="Aileron"/>
                  <a:sym typeface="Aileron"/>
                </a:rPr>
                <a:t>GitLab là một giải pháp quản lý mã nguồn doanh nghiệp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3F3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09650"/>
            <a:ext cx="7804949" cy="9852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2"/>
              </a:lnSpc>
              <a:spcBef>
                <a:spcPct val="0"/>
              </a:spcBef>
            </a:pPr>
            <a:r>
              <a:rPr lang="en-US" b="true" sz="6400">
                <a:solidFill>
                  <a:srgbClr val="000000"/>
                </a:solidFill>
                <a:latin typeface="Aileron Heavy"/>
                <a:ea typeface="Aileron Heavy"/>
                <a:cs typeface="Aileron Heavy"/>
                <a:sym typeface="Aileron Heavy"/>
              </a:rPr>
              <a:t>Đặc điểm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7162" y="6337935"/>
            <a:ext cx="4395225" cy="2501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31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Git: 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31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Hệ thống quản lý phiên bản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31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Quản lý lịch sử thay đổi, làm việc offline, hỗ trợ làm việc nhóm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946387" y="6337935"/>
            <a:ext cx="4395225" cy="3339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31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GitHub: 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31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Nền tảng lưu trữ repo dựa trên Git 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31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Tích hợp với các công cụ CI/CD, review code, quản lý issue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31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Hỗ trợ cộng đồng mã nguồn mở mạnh mẽ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864075" y="6337935"/>
            <a:ext cx="4395225" cy="2920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400" spc="31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GitLab: 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31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Tương tự GitHub, nhưng có tích hợp CI/CD mạnh mẽ, hỗ trợ DevOps </a:t>
            </a:r>
          </a:p>
          <a:p>
            <a:pPr algn="l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 spc="31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Cung cấp các tính năng quản lý dự án từ đầu đến cuối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1571341" y="540437"/>
            <a:ext cx="5687959" cy="4603063"/>
          </a:xfrm>
          <a:custGeom>
            <a:avLst/>
            <a:gdLst/>
            <a:ahLst/>
            <a:cxnLst/>
            <a:rect r="r" b="b" t="t" l="l"/>
            <a:pathLst>
              <a:path h="4603063" w="5687959">
                <a:moveTo>
                  <a:pt x="0" y="0"/>
                </a:moveTo>
                <a:lnTo>
                  <a:pt x="5687959" y="0"/>
                </a:lnTo>
                <a:lnTo>
                  <a:pt x="5687959" y="4603063"/>
                </a:lnTo>
                <a:lnTo>
                  <a:pt x="0" y="46030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E808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12109" y="3760036"/>
            <a:ext cx="13663782" cy="28431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000"/>
              </a:lnSpc>
              <a:spcBef>
                <a:spcPct val="0"/>
              </a:spcBef>
            </a:pPr>
            <a:r>
              <a:rPr lang="en-US" sz="10000">
                <a:solidFill>
                  <a:srgbClr val="F3F3F3"/>
                </a:solidFill>
                <a:latin typeface="Aileron"/>
                <a:ea typeface="Aileron"/>
                <a:cs typeface="Aileron"/>
                <a:sym typeface="Aileron"/>
              </a:rPr>
              <a:t>Các lệnh git cơ bản thường gặp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814778" y="6512676"/>
            <a:ext cx="8765490" cy="5065179"/>
          </a:xfrm>
          <a:custGeom>
            <a:avLst/>
            <a:gdLst/>
            <a:ahLst/>
            <a:cxnLst/>
            <a:rect r="r" b="b" t="t" l="l"/>
            <a:pathLst>
              <a:path h="5065179" w="8765490">
                <a:moveTo>
                  <a:pt x="0" y="0"/>
                </a:moveTo>
                <a:lnTo>
                  <a:pt x="8765490" y="0"/>
                </a:lnTo>
                <a:lnTo>
                  <a:pt x="8765490" y="5065179"/>
                </a:lnTo>
                <a:lnTo>
                  <a:pt x="0" y="50651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117328" y="-790402"/>
            <a:ext cx="3223648" cy="3735639"/>
          </a:xfrm>
          <a:custGeom>
            <a:avLst/>
            <a:gdLst/>
            <a:ahLst/>
            <a:cxnLst/>
            <a:rect r="r" b="b" t="t" l="l"/>
            <a:pathLst>
              <a:path h="3735639" w="3223648">
                <a:moveTo>
                  <a:pt x="0" y="0"/>
                </a:moveTo>
                <a:lnTo>
                  <a:pt x="3223648" y="0"/>
                </a:lnTo>
                <a:lnTo>
                  <a:pt x="3223648" y="3735639"/>
                </a:lnTo>
                <a:lnTo>
                  <a:pt x="0" y="37356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122722">
            <a:off x="271786" y="612605"/>
            <a:ext cx="2476725" cy="1325983"/>
          </a:xfrm>
          <a:custGeom>
            <a:avLst/>
            <a:gdLst/>
            <a:ahLst/>
            <a:cxnLst/>
            <a:rect r="r" b="b" t="t" l="l"/>
            <a:pathLst>
              <a:path h="1325983" w="2476725">
                <a:moveTo>
                  <a:pt x="0" y="0"/>
                </a:moveTo>
                <a:lnTo>
                  <a:pt x="2476725" y="0"/>
                </a:lnTo>
                <a:lnTo>
                  <a:pt x="2476725" y="1325982"/>
                </a:lnTo>
                <a:lnTo>
                  <a:pt x="0" y="1325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86351" y="636940"/>
            <a:ext cx="14715298" cy="9013120"/>
          </a:xfrm>
          <a:custGeom>
            <a:avLst/>
            <a:gdLst/>
            <a:ahLst/>
            <a:cxnLst/>
            <a:rect r="r" b="b" t="t" l="l"/>
            <a:pathLst>
              <a:path h="9013120" w="14715298">
                <a:moveTo>
                  <a:pt x="0" y="0"/>
                </a:moveTo>
                <a:lnTo>
                  <a:pt x="14715298" y="0"/>
                </a:lnTo>
                <a:lnTo>
                  <a:pt x="14715298" y="9013120"/>
                </a:lnTo>
                <a:lnTo>
                  <a:pt x="0" y="90131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680864" y="-759448"/>
            <a:ext cx="2402463" cy="2627083"/>
          </a:xfrm>
          <a:custGeom>
            <a:avLst/>
            <a:gdLst/>
            <a:ahLst/>
            <a:cxnLst/>
            <a:rect r="r" b="b" t="t" l="l"/>
            <a:pathLst>
              <a:path h="2627083" w="2402463">
                <a:moveTo>
                  <a:pt x="0" y="0"/>
                </a:moveTo>
                <a:lnTo>
                  <a:pt x="2402463" y="0"/>
                </a:lnTo>
                <a:lnTo>
                  <a:pt x="2402463" y="2627083"/>
                </a:lnTo>
                <a:lnTo>
                  <a:pt x="0" y="26270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432890">
            <a:off x="15946219" y="1449654"/>
            <a:ext cx="1525575" cy="1332871"/>
          </a:xfrm>
          <a:custGeom>
            <a:avLst/>
            <a:gdLst/>
            <a:ahLst/>
            <a:cxnLst/>
            <a:rect r="r" b="b" t="t" l="l"/>
            <a:pathLst>
              <a:path h="1332871" w="1525575">
                <a:moveTo>
                  <a:pt x="0" y="0"/>
                </a:moveTo>
                <a:lnTo>
                  <a:pt x="1525575" y="0"/>
                </a:lnTo>
                <a:lnTo>
                  <a:pt x="1525575" y="1332871"/>
                </a:lnTo>
                <a:lnTo>
                  <a:pt x="0" y="133287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133679" y="9448445"/>
            <a:ext cx="2304999" cy="1234044"/>
          </a:xfrm>
          <a:custGeom>
            <a:avLst/>
            <a:gdLst/>
            <a:ahLst/>
            <a:cxnLst/>
            <a:rect r="r" b="b" t="t" l="l"/>
            <a:pathLst>
              <a:path h="1234044" w="2304999">
                <a:moveTo>
                  <a:pt x="0" y="0"/>
                </a:moveTo>
                <a:lnTo>
                  <a:pt x="2304999" y="0"/>
                </a:lnTo>
                <a:lnTo>
                  <a:pt x="2304999" y="1234045"/>
                </a:lnTo>
                <a:lnTo>
                  <a:pt x="0" y="123404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882095" y="-744854"/>
            <a:ext cx="2037234" cy="1468147"/>
          </a:xfrm>
          <a:custGeom>
            <a:avLst/>
            <a:gdLst/>
            <a:ahLst/>
            <a:cxnLst/>
            <a:rect r="r" b="b" t="t" l="l"/>
            <a:pathLst>
              <a:path h="1468147" w="2037234">
                <a:moveTo>
                  <a:pt x="0" y="0"/>
                </a:moveTo>
                <a:lnTo>
                  <a:pt x="2037234" y="0"/>
                </a:lnTo>
                <a:lnTo>
                  <a:pt x="2037234" y="1468147"/>
                </a:lnTo>
                <a:lnTo>
                  <a:pt x="0" y="14681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925507">
            <a:off x="703713" y="5489833"/>
            <a:ext cx="1525575" cy="1332871"/>
          </a:xfrm>
          <a:custGeom>
            <a:avLst/>
            <a:gdLst/>
            <a:ahLst/>
            <a:cxnLst/>
            <a:rect r="r" b="b" t="t" l="l"/>
            <a:pathLst>
              <a:path h="1332871" w="1525575">
                <a:moveTo>
                  <a:pt x="0" y="0"/>
                </a:moveTo>
                <a:lnTo>
                  <a:pt x="1525574" y="0"/>
                </a:lnTo>
                <a:lnTo>
                  <a:pt x="1525574" y="1332870"/>
                </a:lnTo>
                <a:lnTo>
                  <a:pt x="0" y="13328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846079">
            <a:off x="16243832" y="8175576"/>
            <a:ext cx="930350" cy="882971"/>
          </a:xfrm>
          <a:custGeom>
            <a:avLst/>
            <a:gdLst/>
            <a:ahLst/>
            <a:cxnLst/>
            <a:rect r="r" b="b" t="t" l="l"/>
            <a:pathLst>
              <a:path h="882971" w="930350">
                <a:moveTo>
                  <a:pt x="0" y="0"/>
                </a:moveTo>
                <a:lnTo>
                  <a:pt x="930349" y="0"/>
                </a:lnTo>
                <a:lnTo>
                  <a:pt x="930349" y="882971"/>
                </a:lnTo>
                <a:lnTo>
                  <a:pt x="0" y="88297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DAGiMAz2iwM</dc:identifier>
  <dcterms:modified xsi:type="dcterms:W3CDTF">2011-08-01T06:04:30Z</dcterms:modified>
  <cp:revision>1</cp:revision>
  <dc:title>The Internet of Things</dc:title>
</cp:coreProperties>
</file>