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60" r:id="rId6"/>
    <p:sldId id="264" r:id="rId7"/>
    <p:sldId id="265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Josefin Sans" pitchFamily="2" charset="0"/>
      <p:regular r:id="rId14"/>
      <p:bold r:id="rId15"/>
    </p:embeddedFont>
    <p:embeddedFont>
      <p:font typeface="Josefin Sans Bold" pitchFamily="2" charset="0"/>
      <p:regular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DDDE"/>
    <a:srgbClr val="2B4B8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431DB-C74F-09FA-E7F8-25562860D01B}" v="56" dt="2025-10-02T02:56:40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1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Điểm TB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Word</c:v>
                </c:pt>
                <c:pt idx="1">
                  <c:v>Excel</c:v>
                </c:pt>
                <c:pt idx="2">
                  <c:v>PowerPoint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7.3</c:v>
                </c:pt>
                <c:pt idx="1">
                  <c:v>6.2</c:v>
                </c:pt>
                <c:pt idx="2">
                  <c:v>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58-4BC9-9801-F3DEB0A56A1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0273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1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E0231-AE41-4687-AEBF-39EF60BA8241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2128-0B3C-49BA-BB7F-EF54134FF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5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12128-0B3C-49BA-BB7F-EF54134FF2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Gợi ý: Dùng Animations &gt; Appear (By Paragraph) để hiện lần lượt các bullet.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Gợi ý: Insert &gt; SmartArt &gt; Process để trình bày quy trình khảo sát; dùng Add Shape để thêm bước.</a:t>
            </a:r>
          </a:p>
          <a:p>
            <a:r>
              <a:t>Gợi ý: Dùng Animations &gt; Appear (By Paragraph) để hiện lần lượt các bullet.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Gợi ý: Dùng Animations &gt; Appear (By Paragraph) để hiện lần lượt các bullet.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12976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2834" y="-1921745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2095190" y="202115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011803" y="7612736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455264" y="8507959"/>
            <a:ext cx="1832736" cy="1779041"/>
          </a:xfrm>
          <a:custGeom>
            <a:avLst/>
            <a:gdLst/>
            <a:ahLst/>
            <a:cxnLst/>
            <a:rect l="l" t="t" r="r" b="b"/>
            <a:pathLst>
              <a:path w="1832736" h="1779041">
                <a:moveTo>
                  <a:pt x="0" y="0"/>
                </a:moveTo>
                <a:lnTo>
                  <a:pt x="1832736" y="0"/>
                </a:lnTo>
                <a:lnTo>
                  <a:pt x="1832736" y="1779041"/>
                </a:lnTo>
                <a:lnTo>
                  <a:pt x="0" y="177904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3532" t="-9139" r="-7600" b="-15649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902445" y="3233002"/>
            <a:ext cx="8217084" cy="3200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2"/>
              </a:lnSpc>
            </a:pPr>
            <a:r>
              <a:rPr lang="en-US" sz="7475" b="1" dirty="0">
                <a:solidFill>
                  <a:srgbClr val="FFC6BB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TỔNG KẾT KHẢO SÁT CNTT 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02445" y="6842908"/>
            <a:ext cx="8964193" cy="179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Khoa </a:t>
            </a:r>
            <a:r>
              <a:rPr lang="en-US" sz="3399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Công</a:t>
            </a:r>
            <a:r>
              <a:rPr lang="en-US" sz="3399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399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Nghệ</a:t>
            </a:r>
            <a:r>
              <a:rPr lang="en-US" sz="3399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399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Thông</a:t>
            </a:r>
            <a:r>
              <a:rPr lang="en-US" sz="3399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Tin</a:t>
            </a:r>
          </a:p>
          <a:p>
            <a:pPr algn="l">
              <a:lnSpc>
                <a:spcPts val="4759"/>
              </a:lnSpc>
            </a:pPr>
            <a:r>
              <a:rPr lang="en-US" sz="3399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Học</a:t>
            </a:r>
            <a:r>
              <a:rPr lang="en-US" sz="3399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399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Viện</a:t>
            </a:r>
            <a:r>
              <a:rPr lang="en-US" sz="3399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399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Công</a:t>
            </a:r>
            <a:r>
              <a:rPr lang="en-US" sz="3399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399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Nghệ</a:t>
            </a:r>
            <a:r>
              <a:rPr lang="en-US" sz="3399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399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Bưu</a:t>
            </a:r>
            <a:r>
              <a:rPr lang="en-US" sz="3399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399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Chính</a:t>
            </a:r>
            <a:r>
              <a:rPr lang="en-US" sz="3399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399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Viễn</a:t>
            </a:r>
            <a:r>
              <a:rPr lang="en-US" sz="3399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3399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Thông</a:t>
            </a:r>
            <a:endParaRPr lang="en-US" sz="3399" dirty="0">
              <a:solidFill>
                <a:srgbClr val="B5FAFA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algn="l">
              <a:lnSpc>
                <a:spcPts val="4760"/>
              </a:lnSpc>
            </a:pPr>
            <a:endParaRPr lang="en-US" sz="3399" dirty="0">
              <a:solidFill>
                <a:srgbClr val="B5FAFA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">
            <a:extLst>
              <a:ext uri="{FF2B5EF4-FFF2-40B4-BE49-F238E27FC236}">
                <a16:creationId xmlns:a16="http://schemas.microsoft.com/office/drawing/2014/main" id="{7C99AE87-2459-4203-A1E9-249B91C97D76}"/>
              </a:ext>
            </a:extLst>
          </p:cNvPr>
          <p:cNvSpPr txBox="1"/>
          <p:nvPr/>
        </p:nvSpPr>
        <p:spPr>
          <a:xfrm>
            <a:off x="1028700" y="1009650"/>
            <a:ext cx="16135350" cy="99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Mục</a:t>
            </a:r>
            <a:r>
              <a:rPr lang="en-US" sz="64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64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Lục</a:t>
            </a:r>
            <a:endParaRPr lang="en-US" sz="6400" b="1" dirty="0">
              <a:solidFill>
                <a:srgbClr val="2B4B82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E679507E-3185-4BD5-86B7-4EC11AEE9A58}"/>
              </a:ext>
            </a:extLst>
          </p:cNvPr>
          <p:cNvSpPr txBox="1"/>
          <p:nvPr/>
        </p:nvSpPr>
        <p:spPr>
          <a:xfrm>
            <a:off x="4584432" y="4832721"/>
            <a:ext cx="2401669" cy="1337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Phương</a:t>
            </a:r>
            <a:r>
              <a:rPr lang="en-US" sz="36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pháp</a:t>
            </a:r>
            <a:r>
              <a:rPr lang="en-US" sz="36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thực</a:t>
            </a:r>
            <a:r>
              <a:rPr lang="en-US" sz="36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hiện</a:t>
            </a:r>
            <a:endParaRPr lang="en-US" sz="3600" b="1" dirty="0">
              <a:solidFill>
                <a:srgbClr val="2B4B82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B986FF17-FD30-4AF1-8301-DAD272A95607}"/>
              </a:ext>
            </a:extLst>
          </p:cNvPr>
          <p:cNvSpPr txBox="1"/>
          <p:nvPr/>
        </p:nvSpPr>
        <p:spPr>
          <a:xfrm>
            <a:off x="157567" y="3304523"/>
            <a:ext cx="2459408" cy="482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 spc="478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Mục</a:t>
            </a:r>
            <a:endParaRPr lang="en-US" sz="2799" b="1" spc="478" dirty="0">
              <a:solidFill>
                <a:srgbClr val="2B4B82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184D358A-F33D-43DD-B0AB-788A25993837}"/>
              </a:ext>
            </a:extLst>
          </p:cNvPr>
          <p:cNvSpPr txBox="1"/>
          <p:nvPr/>
        </p:nvSpPr>
        <p:spPr>
          <a:xfrm>
            <a:off x="7725202" y="4204220"/>
            <a:ext cx="2647096" cy="901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Thống</a:t>
            </a:r>
            <a:r>
              <a:rPr lang="en-US" sz="36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kê</a:t>
            </a:r>
            <a:r>
              <a:rPr lang="en-US" sz="36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Kĩ</a:t>
            </a:r>
            <a:r>
              <a:rPr lang="en-US" sz="36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năng</a:t>
            </a:r>
            <a:endParaRPr lang="en-US" sz="3600" b="1" dirty="0">
              <a:solidFill>
                <a:srgbClr val="2B4B82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51" name="TextBox 18">
            <a:extLst>
              <a:ext uri="{FF2B5EF4-FFF2-40B4-BE49-F238E27FC236}">
                <a16:creationId xmlns:a16="http://schemas.microsoft.com/office/drawing/2014/main" id="{07C29E74-51A0-427C-B56A-DD771E8C67F7}"/>
              </a:ext>
            </a:extLst>
          </p:cNvPr>
          <p:cNvSpPr txBox="1"/>
          <p:nvPr/>
        </p:nvSpPr>
        <p:spPr>
          <a:xfrm>
            <a:off x="10959660" y="5050729"/>
            <a:ext cx="3744982" cy="901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Kết</a:t>
            </a:r>
            <a:r>
              <a:rPr lang="en-US" sz="36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luận</a:t>
            </a:r>
            <a:r>
              <a:rPr lang="en-US" sz="36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và</a:t>
            </a:r>
            <a:r>
              <a:rPr lang="en-US" sz="36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kiến</a:t>
            </a:r>
            <a:r>
              <a:rPr lang="en-US" sz="36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nghị</a:t>
            </a:r>
            <a:endParaRPr lang="en-US" sz="3600" b="1" dirty="0">
              <a:solidFill>
                <a:srgbClr val="2B4B82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0135D504-DDC1-4281-A816-8228763C4B0E}"/>
              </a:ext>
            </a:extLst>
          </p:cNvPr>
          <p:cNvSpPr txBox="1"/>
          <p:nvPr/>
        </p:nvSpPr>
        <p:spPr>
          <a:xfrm>
            <a:off x="14542316" y="4140706"/>
            <a:ext cx="2459408" cy="46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Tổng</a:t>
            </a:r>
            <a:r>
              <a:rPr lang="en-US" sz="36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Kết</a:t>
            </a:r>
            <a:endParaRPr lang="en-US" sz="3600" b="1" dirty="0">
              <a:solidFill>
                <a:srgbClr val="2B4B82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grpSp>
        <p:nvGrpSpPr>
          <p:cNvPr id="56" name="Group 23">
            <a:extLst>
              <a:ext uri="{FF2B5EF4-FFF2-40B4-BE49-F238E27FC236}">
                <a16:creationId xmlns:a16="http://schemas.microsoft.com/office/drawing/2014/main" id="{EFDE5312-DA2A-408D-9FEB-E5F9974ACDF7}"/>
              </a:ext>
            </a:extLst>
          </p:cNvPr>
          <p:cNvGrpSpPr/>
          <p:nvPr/>
        </p:nvGrpSpPr>
        <p:grpSpPr>
          <a:xfrm>
            <a:off x="2051969" y="3258915"/>
            <a:ext cx="14021736" cy="669290"/>
            <a:chOff x="0" y="0"/>
            <a:chExt cx="18695648" cy="892387"/>
          </a:xfrm>
        </p:grpSpPr>
        <p:sp>
          <p:nvSpPr>
            <p:cNvPr id="57" name="TextBox 24">
              <a:extLst>
                <a:ext uri="{FF2B5EF4-FFF2-40B4-BE49-F238E27FC236}">
                  <a16:creationId xmlns:a16="http://schemas.microsoft.com/office/drawing/2014/main" id="{8FCAB315-0296-4951-9CE3-A885970E62F2}"/>
                </a:ext>
              </a:extLst>
            </p:cNvPr>
            <p:cNvSpPr txBox="1"/>
            <p:nvPr/>
          </p:nvSpPr>
          <p:spPr>
            <a:xfrm>
              <a:off x="0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1" spc="752" dirty="0">
                  <a:solidFill>
                    <a:srgbClr val="2B4B82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1</a:t>
              </a:r>
            </a:p>
          </p:txBody>
        </p:sp>
        <p:sp>
          <p:nvSpPr>
            <p:cNvPr id="58" name="TextBox 25">
              <a:extLst>
                <a:ext uri="{FF2B5EF4-FFF2-40B4-BE49-F238E27FC236}">
                  <a16:creationId xmlns:a16="http://schemas.microsoft.com/office/drawing/2014/main" id="{322FCF21-CD00-458F-A610-09AA1F671E85}"/>
                </a:ext>
              </a:extLst>
            </p:cNvPr>
            <p:cNvSpPr txBox="1"/>
            <p:nvPr/>
          </p:nvSpPr>
          <p:spPr>
            <a:xfrm>
              <a:off x="4575484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1" spc="752">
                  <a:solidFill>
                    <a:srgbClr val="2B4B82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2</a:t>
              </a:r>
            </a:p>
          </p:txBody>
        </p:sp>
        <p:sp>
          <p:nvSpPr>
            <p:cNvPr id="59" name="TextBox 26">
              <a:extLst>
                <a:ext uri="{FF2B5EF4-FFF2-40B4-BE49-F238E27FC236}">
                  <a16:creationId xmlns:a16="http://schemas.microsoft.com/office/drawing/2014/main" id="{C6988CAF-079E-4779-9F4C-94CDAFEC814E}"/>
                </a:ext>
              </a:extLst>
            </p:cNvPr>
            <p:cNvSpPr txBox="1"/>
            <p:nvPr/>
          </p:nvSpPr>
          <p:spPr>
            <a:xfrm>
              <a:off x="8926794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1" spc="752">
                  <a:solidFill>
                    <a:srgbClr val="2B4B82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3</a:t>
              </a: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C9BF2079-5EAE-4549-B82F-5093121C72C8}"/>
                </a:ext>
              </a:extLst>
            </p:cNvPr>
            <p:cNvSpPr txBox="1"/>
            <p:nvPr/>
          </p:nvSpPr>
          <p:spPr>
            <a:xfrm>
              <a:off x="13670775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1" spc="752">
                  <a:solidFill>
                    <a:srgbClr val="2B4B82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4</a:t>
              </a:r>
            </a:p>
          </p:txBody>
        </p:sp>
        <p:sp>
          <p:nvSpPr>
            <p:cNvPr id="61" name="TextBox 28">
              <a:extLst>
                <a:ext uri="{FF2B5EF4-FFF2-40B4-BE49-F238E27FC236}">
                  <a16:creationId xmlns:a16="http://schemas.microsoft.com/office/drawing/2014/main" id="{217F0143-D573-42F3-BEBD-DA24D8489881}"/>
                </a:ext>
              </a:extLst>
            </p:cNvPr>
            <p:cNvSpPr txBox="1"/>
            <p:nvPr/>
          </p:nvSpPr>
          <p:spPr>
            <a:xfrm>
              <a:off x="17891155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1" spc="752">
                  <a:solidFill>
                    <a:srgbClr val="2B4B82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5</a:t>
              </a:r>
            </a:p>
          </p:txBody>
        </p:sp>
        <p:sp>
          <p:nvSpPr>
            <p:cNvPr id="62" name="AutoShape 29">
              <a:extLst>
                <a:ext uri="{FF2B5EF4-FFF2-40B4-BE49-F238E27FC236}">
                  <a16:creationId xmlns:a16="http://schemas.microsoft.com/office/drawing/2014/main" id="{3AE08767-AA7E-4AB7-9A00-646D68E0BB86}"/>
                </a:ext>
              </a:extLst>
            </p:cNvPr>
            <p:cNvSpPr/>
            <p:nvPr/>
          </p:nvSpPr>
          <p:spPr>
            <a:xfrm>
              <a:off x="804493" y="3953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3" name="AutoShape 30">
              <a:extLst>
                <a:ext uri="{FF2B5EF4-FFF2-40B4-BE49-F238E27FC236}">
                  <a16:creationId xmlns:a16="http://schemas.microsoft.com/office/drawing/2014/main" id="{4971220F-DF0E-40EC-9E0D-C8225FD7571C}"/>
                </a:ext>
              </a:extLst>
            </p:cNvPr>
            <p:cNvSpPr/>
            <p:nvPr/>
          </p:nvSpPr>
          <p:spPr>
            <a:xfrm>
              <a:off x="5397334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" name="AutoShape 31">
              <a:extLst>
                <a:ext uri="{FF2B5EF4-FFF2-40B4-BE49-F238E27FC236}">
                  <a16:creationId xmlns:a16="http://schemas.microsoft.com/office/drawing/2014/main" id="{DD975A9C-C837-45F7-898A-84880828BD9E}"/>
                </a:ext>
              </a:extLst>
            </p:cNvPr>
            <p:cNvSpPr/>
            <p:nvPr/>
          </p:nvSpPr>
          <p:spPr>
            <a:xfrm>
              <a:off x="9980379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5" name="AutoShape 32">
              <a:extLst>
                <a:ext uri="{FF2B5EF4-FFF2-40B4-BE49-F238E27FC236}">
                  <a16:creationId xmlns:a16="http://schemas.microsoft.com/office/drawing/2014/main" id="{DE566AA6-2A8A-4269-9368-3CBE1CCD56BE}"/>
                </a:ext>
              </a:extLst>
            </p:cNvPr>
            <p:cNvSpPr/>
            <p:nvPr/>
          </p:nvSpPr>
          <p:spPr>
            <a:xfrm>
              <a:off x="14361695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66" name="TextBox 6">
            <a:extLst>
              <a:ext uri="{FF2B5EF4-FFF2-40B4-BE49-F238E27FC236}">
                <a16:creationId xmlns:a16="http://schemas.microsoft.com/office/drawing/2014/main" id="{0F70F9D5-E540-4F61-8EE8-DEF8D608C295}"/>
              </a:ext>
            </a:extLst>
          </p:cNvPr>
          <p:cNvSpPr txBox="1"/>
          <p:nvPr/>
        </p:nvSpPr>
        <p:spPr>
          <a:xfrm>
            <a:off x="518964" y="4155454"/>
            <a:ext cx="3669379" cy="901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Mục</a:t>
            </a:r>
            <a:r>
              <a:rPr lang="en-US" sz="36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tiêu</a:t>
            </a:r>
            <a:r>
              <a:rPr lang="en-US" sz="36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khảo</a:t>
            </a:r>
            <a:r>
              <a:rPr lang="en-US" sz="36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36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sát</a:t>
            </a:r>
            <a:endParaRPr lang="en-US" sz="3600" b="1" dirty="0">
              <a:solidFill>
                <a:srgbClr val="2B4B82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67" name="Freeform 8">
            <a:extLst>
              <a:ext uri="{FF2B5EF4-FFF2-40B4-BE49-F238E27FC236}">
                <a16:creationId xmlns:a16="http://schemas.microsoft.com/office/drawing/2014/main" id="{2A0F4105-77CF-4695-95CE-625E5DAB6AF9}"/>
              </a:ext>
            </a:extLst>
          </p:cNvPr>
          <p:cNvSpPr/>
          <p:nvPr/>
        </p:nvSpPr>
        <p:spPr>
          <a:xfrm>
            <a:off x="16455264" y="8507959"/>
            <a:ext cx="1832736" cy="1779041"/>
          </a:xfrm>
          <a:custGeom>
            <a:avLst/>
            <a:gdLst/>
            <a:ahLst/>
            <a:cxnLst/>
            <a:rect l="l" t="t" r="r" b="b"/>
            <a:pathLst>
              <a:path w="1832736" h="1779041">
                <a:moveTo>
                  <a:pt x="0" y="0"/>
                </a:moveTo>
                <a:lnTo>
                  <a:pt x="1832736" y="0"/>
                </a:lnTo>
                <a:lnTo>
                  <a:pt x="1832736" y="1779041"/>
                </a:lnTo>
                <a:lnTo>
                  <a:pt x="0" y="17790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532" t="-9139" r="-7600" b="-15649"/>
            </a:stretch>
          </a:blipFill>
        </p:spPr>
      </p:sp>
    </p:spTree>
    <p:extLst>
      <p:ext uri="{BB962C8B-B14F-4D97-AF65-F5344CB8AC3E}">
        <p14:creationId xmlns:p14="http://schemas.microsoft.com/office/powerpoint/2010/main" val="384068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63519" y="1674841"/>
            <a:ext cx="8346158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300" b="1" dirty="0">
                <a:solidFill>
                  <a:srgbClr val="FFC6BB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🎯</a:t>
            </a:r>
            <a:r>
              <a:rPr lang="en-US" sz="6300" b="1" dirty="0" err="1">
                <a:solidFill>
                  <a:srgbClr val="FFC6BB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Mục</a:t>
            </a:r>
            <a:r>
              <a:rPr lang="en-US" sz="6300" b="1" dirty="0">
                <a:solidFill>
                  <a:srgbClr val="FFC6BB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6300" b="1" dirty="0" err="1">
                <a:solidFill>
                  <a:srgbClr val="FFC6BB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tiêu</a:t>
            </a:r>
            <a:r>
              <a:rPr lang="en-US" sz="6300" b="1" dirty="0">
                <a:solidFill>
                  <a:srgbClr val="FFC6BB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6300" b="1" dirty="0" err="1">
                <a:solidFill>
                  <a:srgbClr val="FFC6BB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khảo</a:t>
            </a:r>
            <a:r>
              <a:rPr lang="en-US" sz="6300" b="1" dirty="0">
                <a:solidFill>
                  <a:srgbClr val="FFC6BB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6300" b="1" dirty="0" err="1">
                <a:solidFill>
                  <a:srgbClr val="FFC6BB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sát</a:t>
            </a:r>
            <a:endParaRPr lang="en-US" sz="6300" b="1" dirty="0">
              <a:solidFill>
                <a:srgbClr val="FFC6BB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417204" y="3157169"/>
            <a:ext cx="8592473" cy="3452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9918" lvl="1" indent="-304959" algn="just">
              <a:lnSpc>
                <a:spcPts val="3955"/>
              </a:lnSpc>
              <a:buFont typeface="Arial"/>
              <a:buChar char="•"/>
            </a:pP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Đánh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giá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mức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độ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sử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dụng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Word, Excel, PowerPoint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của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sinh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viên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</a:p>
          <a:p>
            <a:pPr marL="609918" lvl="1" indent="-304959" algn="just">
              <a:lnSpc>
                <a:spcPts val="3955"/>
              </a:lnSpc>
              <a:buFont typeface="Arial"/>
              <a:buChar char="•"/>
            </a:pP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Xác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định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điểm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mạnh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,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điểm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yếu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trong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kỹ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năng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tin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học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</a:p>
          <a:p>
            <a:pPr marL="609918" lvl="1" indent="-304959" algn="just">
              <a:lnSpc>
                <a:spcPts val="3955"/>
              </a:lnSpc>
              <a:buFont typeface="Arial"/>
              <a:buChar char="•"/>
            </a:pP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Đề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xuất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cải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tiến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chương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trình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đào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tạo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CNTT.</a:t>
            </a:r>
          </a:p>
          <a:p>
            <a:pPr marL="609918" lvl="1" indent="-304959" algn="just">
              <a:lnSpc>
                <a:spcPts val="3955"/>
              </a:lnSpc>
              <a:buFont typeface="Arial"/>
              <a:buChar char="•"/>
            </a:pP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Nâng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cao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ý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thức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tự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học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và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rèn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luyện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kỹ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25" dirty="0" err="1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năng</a:t>
            </a:r>
            <a:r>
              <a:rPr lang="en-US" sz="2825" dirty="0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</a:p>
          <a:p>
            <a:pPr algn="just">
              <a:lnSpc>
                <a:spcPts val="3955"/>
              </a:lnSpc>
            </a:pPr>
            <a:endParaRPr lang="en-US" sz="2825" dirty="0">
              <a:solidFill>
                <a:srgbClr val="B5FAFA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09758" y="1684366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380976" y="2475095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495732" y="3214319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50394D4-5E72-407E-A2F2-E8648E1F825D}"/>
              </a:ext>
            </a:extLst>
          </p:cNvPr>
          <p:cNvSpPr/>
          <p:nvPr/>
        </p:nvSpPr>
        <p:spPr>
          <a:xfrm>
            <a:off x="16455264" y="8507959"/>
            <a:ext cx="1832736" cy="1779041"/>
          </a:xfrm>
          <a:custGeom>
            <a:avLst/>
            <a:gdLst/>
            <a:ahLst/>
            <a:cxnLst/>
            <a:rect l="l" t="t" r="r" b="b"/>
            <a:pathLst>
              <a:path w="1832736" h="1779041">
                <a:moveTo>
                  <a:pt x="0" y="0"/>
                </a:moveTo>
                <a:lnTo>
                  <a:pt x="1832736" y="0"/>
                </a:lnTo>
                <a:lnTo>
                  <a:pt x="1832736" y="1779041"/>
                </a:lnTo>
                <a:lnTo>
                  <a:pt x="0" y="17790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3532" t="-9139" r="-7600" b="-15649"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59714" y="2438258"/>
            <a:ext cx="5131837" cy="4114800"/>
          </a:xfrm>
          <a:custGeom>
            <a:avLst/>
            <a:gdLst/>
            <a:ahLst/>
            <a:cxnLst/>
            <a:rect l="l" t="t" r="r" b="b"/>
            <a:pathLst>
              <a:path w="5131837" h="4114800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90600" y="2095500"/>
            <a:ext cx="9768230" cy="196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 dirty="0" err="1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Phương</a:t>
            </a:r>
            <a:r>
              <a:rPr lang="en-US" sz="6399" b="1" dirty="0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6399" b="1" dirty="0" err="1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pháp</a:t>
            </a:r>
            <a:r>
              <a:rPr lang="en-US" sz="6399" b="1" dirty="0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6399" b="1" dirty="0" err="1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thực</a:t>
            </a:r>
            <a:r>
              <a:rPr lang="en-US" sz="6399" b="1" dirty="0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6399" b="1" dirty="0" err="1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hiện</a:t>
            </a:r>
            <a:endParaRPr lang="en-US" sz="6399" b="1" dirty="0">
              <a:solidFill>
                <a:srgbClr val="31356E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  <a:p>
            <a:pPr algn="l">
              <a:lnSpc>
                <a:spcPts val="7680"/>
              </a:lnSpc>
            </a:pPr>
            <a:endParaRPr lang="en-US" sz="6399" b="1" dirty="0">
              <a:solidFill>
                <a:srgbClr val="31356E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0600" y="4295883"/>
            <a:ext cx="9358913" cy="395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l">
              <a:lnSpc>
                <a:spcPts val="3480"/>
              </a:lnSpc>
              <a:buFont typeface="Arial"/>
              <a:buChar char="•"/>
            </a:pP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Khảo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sát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trực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tuyến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bằng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Google Form.</a:t>
            </a:r>
          </a:p>
          <a:p>
            <a:pPr marL="626111" lvl="1" indent="-313055" algn="l">
              <a:lnSpc>
                <a:spcPts val="3480"/>
              </a:lnSpc>
              <a:buFont typeface="Arial"/>
              <a:buChar char="•"/>
            </a:pP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Các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câu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hỏi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tập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trung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vào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kỹ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năng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Word, Excel, PowerPoint.</a:t>
            </a:r>
          </a:p>
          <a:p>
            <a:pPr marL="626111" lvl="1" indent="-313055" algn="l">
              <a:lnSpc>
                <a:spcPts val="3480"/>
              </a:lnSpc>
              <a:buFont typeface="Arial"/>
              <a:buChar char="•"/>
            </a:pP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Thu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thập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dữ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liệu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từ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20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sinh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viên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nhiều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ngành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khác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nhau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</a:p>
          <a:p>
            <a:pPr marL="626111" lvl="1" indent="-313055" algn="l">
              <a:lnSpc>
                <a:spcPts val="3480"/>
              </a:lnSpc>
              <a:buFont typeface="Arial"/>
              <a:buChar char="•"/>
            </a:pP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Xử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lý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và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phân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tích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dữ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liệu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bằng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Excel (SUM, AVERAGE, MAX, MIN,…).</a:t>
            </a:r>
          </a:p>
          <a:p>
            <a:pPr marL="626110" lvl="1" indent="-313055" algn="l">
              <a:lnSpc>
                <a:spcPts val="3480"/>
              </a:lnSpc>
              <a:buFont typeface="Arial"/>
              <a:buChar char="•"/>
            </a:pP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Tổng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hợp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kết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quả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thành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báo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cáo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và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biểu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900" dirty="0" err="1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đồ</a:t>
            </a:r>
            <a:r>
              <a:rPr lang="en-US" sz="2900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</a:p>
          <a:p>
            <a:pPr algn="l">
              <a:lnSpc>
                <a:spcPts val="3480"/>
              </a:lnSpc>
            </a:pPr>
            <a:endParaRPr lang="en-US" sz="2900" dirty="0">
              <a:solidFill>
                <a:srgbClr val="2B4B8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7A15D0BA-2A0C-4B7F-988E-51E2783669D6}"/>
              </a:ext>
            </a:extLst>
          </p:cNvPr>
          <p:cNvSpPr/>
          <p:nvPr/>
        </p:nvSpPr>
        <p:spPr>
          <a:xfrm>
            <a:off x="16455264" y="8507959"/>
            <a:ext cx="1832736" cy="1779041"/>
          </a:xfrm>
          <a:custGeom>
            <a:avLst/>
            <a:gdLst/>
            <a:ahLst/>
            <a:cxnLst/>
            <a:rect l="l" t="t" r="r" b="b"/>
            <a:pathLst>
              <a:path w="1832736" h="1779041">
                <a:moveTo>
                  <a:pt x="0" y="0"/>
                </a:moveTo>
                <a:lnTo>
                  <a:pt x="1832736" y="0"/>
                </a:lnTo>
                <a:lnTo>
                  <a:pt x="1832736" y="1779041"/>
                </a:lnTo>
                <a:lnTo>
                  <a:pt x="0" y="17790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532" t="-9139" r="-7600" b="-15649"/>
            </a:stretch>
          </a:blipFill>
        </p:spPr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BDA32-2DF8-B5E7-9C67-93A67D8E2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7F9E114-1B35-7F43-760E-B51B6133B1B9}"/>
              </a:ext>
            </a:extLst>
          </p:cNvPr>
          <p:cNvSpPr txBox="1"/>
          <p:nvPr/>
        </p:nvSpPr>
        <p:spPr>
          <a:xfrm>
            <a:off x="8767776" y="3051572"/>
            <a:ext cx="9273497" cy="937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6300" b="1" dirty="0">
                <a:solidFill>
                  <a:srgbClr val="FFC6BB"/>
                </a:solidFill>
                <a:latin typeface="Josefin Sans Bold"/>
                <a:ea typeface="+mn-lt"/>
                <a:cs typeface="+mn-lt"/>
                <a:sym typeface="Josefin Sans Bold"/>
              </a:rPr>
              <a:t>🎯</a:t>
            </a:r>
            <a:r>
              <a:rPr lang="en-US" sz="6300" b="1" dirty="0" err="1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Thống</a:t>
            </a:r>
            <a:r>
              <a:rPr lang="en-US" sz="6300" b="1" dirty="0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 </a:t>
            </a:r>
            <a:r>
              <a:rPr lang="en-US" sz="6300" b="1" dirty="0" err="1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kê</a:t>
            </a:r>
            <a:r>
              <a:rPr lang="en-US" sz="6300" b="1" dirty="0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 </a:t>
            </a:r>
            <a:r>
              <a:rPr lang="en-US" sz="6300" b="1" dirty="0" err="1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kỹ</a:t>
            </a:r>
            <a:r>
              <a:rPr lang="en-US" sz="6300" b="1" dirty="0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 </a:t>
            </a:r>
            <a:r>
              <a:rPr lang="en-US" sz="6300" b="1" dirty="0" err="1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năng</a:t>
            </a:r>
            <a:r>
              <a:rPr lang="en-US" sz="6300" b="1" dirty="0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 CNTT </a:t>
            </a:r>
            <a:endParaRPr lang="en-US" sz="6300" b="1" dirty="0">
              <a:solidFill>
                <a:srgbClr val="FFC6BB"/>
              </a:solidFill>
              <a:ea typeface="Calibri"/>
              <a:cs typeface="Calibri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7E99740-0E1F-111A-15EF-FC28B9DD5D46}"/>
              </a:ext>
            </a:extLst>
          </p:cNvPr>
          <p:cNvSpPr txBox="1"/>
          <p:nvPr/>
        </p:nvSpPr>
        <p:spPr>
          <a:xfrm>
            <a:off x="9448800" y="4533900"/>
            <a:ext cx="8592473" cy="178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>
              <a:buFont typeface="Arial"/>
              <a:buChar char="•"/>
            </a:pP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Kỹ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năng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Word: Trung 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bình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7.3 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điểm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(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mức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khá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).</a:t>
            </a:r>
            <a:endParaRPr lang="en-US" sz="2800" b="1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Kỹ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năng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Excel: Trung 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bình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6.2 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điểm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(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còn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yếu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).</a:t>
            </a:r>
            <a:endParaRPr lang="en-US" sz="2800" b="1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Kỹ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năng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PowerPoint: Trung 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bình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7.8 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điểm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(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tốt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</a:t>
            </a:r>
            <a:r>
              <a:rPr lang="en-US" sz="2800" b="1" dirty="0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nhất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).</a:t>
            </a:r>
            <a:endParaRPr lang="en-US" sz="2800" b="1" dirty="0">
              <a:ea typeface="Calibri"/>
              <a:cs typeface="Calibri"/>
            </a:endParaRPr>
          </a:p>
          <a:p>
            <a:pPr marL="609600" lvl="1" indent="-304800">
              <a:lnSpc>
                <a:spcPts val="3954"/>
              </a:lnSpc>
              <a:buFont typeface="Arial"/>
              <a:buChar char="•"/>
            </a:pPr>
            <a:endParaRPr lang="en-US" sz="2800" b="1" dirty="0">
              <a:solidFill>
                <a:srgbClr val="B5FAFA"/>
              </a:solidFill>
              <a:latin typeface="Josefin Sans"/>
              <a:ea typeface="Josefin Sans"/>
              <a:cs typeface="Josefin San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ECC904-C9B4-4941-AE39-45438BE94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45767"/>
              </p:ext>
            </p:extLst>
          </p:nvPr>
        </p:nvGraphicFramePr>
        <p:xfrm>
          <a:off x="1280160" y="2705100"/>
          <a:ext cx="621792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Freeform 8">
            <a:extLst>
              <a:ext uri="{FF2B5EF4-FFF2-40B4-BE49-F238E27FC236}">
                <a16:creationId xmlns:a16="http://schemas.microsoft.com/office/drawing/2014/main" id="{28AFF5A4-BA96-452F-89AA-618BA6217F32}"/>
              </a:ext>
            </a:extLst>
          </p:cNvPr>
          <p:cNvSpPr/>
          <p:nvPr/>
        </p:nvSpPr>
        <p:spPr>
          <a:xfrm>
            <a:off x="16455264" y="8507959"/>
            <a:ext cx="1832736" cy="1779041"/>
          </a:xfrm>
          <a:custGeom>
            <a:avLst/>
            <a:gdLst/>
            <a:ahLst/>
            <a:cxnLst/>
            <a:rect l="l" t="t" r="r" b="b"/>
            <a:pathLst>
              <a:path w="1832736" h="1779041">
                <a:moveTo>
                  <a:pt x="0" y="0"/>
                </a:moveTo>
                <a:lnTo>
                  <a:pt x="1832736" y="0"/>
                </a:lnTo>
                <a:lnTo>
                  <a:pt x="1832736" y="1779041"/>
                </a:lnTo>
                <a:lnTo>
                  <a:pt x="0" y="17790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532" t="-9139" r="-7600" b="-15649"/>
            </a:stretch>
          </a:blipFill>
        </p:spPr>
      </p:sp>
    </p:spTree>
    <p:extLst>
      <p:ext uri="{BB962C8B-B14F-4D97-AF65-F5344CB8AC3E}">
        <p14:creationId xmlns:p14="http://schemas.microsoft.com/office/powerpoint/2010/main" val="2837132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6726B363-8175-4A9C-856D-E3116DB867B5}"/>
              </a:ext>
            </a:extLst>
          </p:cNvPr>
          <p:cNvSpPr txBox="1"/>
          <p:nvPr/>
        </p:nvSpPr>
        <p:spPr>
          <a:xfrm>
            <a:off x="8408053" y="2607694"/>
            <a:ext cx="9319119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76"/>
              </a:lnSpc>
            </a:pPr>
            <a:r>
              <a:rPr lang="en-US" sz="64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Kết</a:t>
            </a:r>
            <a:r>
              <a:rPr lang="en-US" sz="64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64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luận</a:t>
            </a:r>
            <a:r>
              <a:rPr lang="en-US" sz="64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64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và</a:t>
            </a:r>
            <a:r>
              <a:rPr lang="en-US" sz="64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64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kiến</a:t>
            </a:r>
            <a:r>
              <a:rPr lang="en-US" sz="6400" b="1" dirty="0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6400" b="1" dirty="0" err="1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nghị</a:t>
            </a:r>
            <a:endParaRPr lang="en-US" sz="6400" b="1" dirty="0">
              <a:solidFill>
                <a:srgbClr val="2B4B82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1F095BC9-B59C-4B7B-BDC8-6D88F2B5282A}"/>
              </a:ext>
            </a:extLst>
          </p:cNvPr>
          <p:cNvSpPr/>
          <p:nvPr/>
        </p:nvSpPr>
        <p:spPr>
          <a:xfrm>
            <a:off x="4610774" y="1441513"/>
            <a:ext cx="2645731" cy="1625922"/>
          </a:xfrm>
          <a:custGeom>
            <a:avLst/>
            <a:gdLst/>
            <a:ahLst/>
            <a:cxnLst/>
            <a:rect l="l" t="t" r="r" b="b"/>
            <a:pathLst>
              <a:path w="2645731" h="1625922">
                <a:moveTo>
                  <a:pt x="0" y="0"/>
                </a:moveTo>
                <a:lnTo>
                  <a:pt x="2645731" y="0"/>
                </a:lnTo>
                <a:lnTo>
                  <a:pt x="2645731" y="1625922"/>
                </a:lnTo>
                <a:lnTo>
                  <a:pt x="0" y="16259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BF5FD48C-C5A6-47A2-B45E-45E00AB77B8C}"/>
              </a:ext>
            </a:extLst>
          </p:cNvPr>
          <p:cNvSpPr/>
          <p:nvPr/>
        </p:nvSpPr>
        <p:spPr>
          <a:xfrm>
            <a:off x="-2879313" y="5316566"/>
            <a:ext cx="5758626" cy="4114800"/>
          </a:xfrm>
          <a:custGeom>
            <a:avLst/>
            <a:gdLst/>
            <a:ahLst/>
            <a:cxnLst/>
            <a:rect l="l" t="t" r="r" b="b"/>
            <a:pathLst>
              <a:path w="5758626" h="4114800">
                <a:moveTo>
                  <a:pt x="0" y="0"/>
                </a:moveTo>
                <a:lnTo>
                  <a:pt x="5758626" y="0"/>
                </a:lnTo>
                <a:lnTo>
                  <a:pt x="5758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F3F3B10-8EE8-476B-9B6B-8CDC9353DC16}"/>
              </a:ext>
            </a:extLst>
          </p:cNvPr>
          <p:cNvSpPr/>
          <p:nvPr/>
        </p:nvSpPr>
        <p:spPr>
          <a:xfrm>
            <a:off x="6340312" y="-1788377"/>
            <a:ext cx="1491622" cy="3229890"/>
          </a:xfrm>
          <a:custGeom>
            <a:avLst/>
            <a:gdLst/>
            <a:ahLst/>
            <a:cxnLst/>
            <a:rect l="l" t="t" r="r" b="b"/>
            <a:pathLst>
              <a:path w="1491622" h="3229890">
                <a:moveTo>
                  <a:pt x="0" y="0"/>
                </a:moveTo>
                <a:lnTo>
                  <a:pt x="1491622" y="0"/>
                </a:lnTo>
                <a:lnTo>
                  <a:pt x="1491622" y="3229890"/>
                </a:lnTo>
                <a:lnTo>
                  <a:pt x="0" y="32298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CA7D3D30-309D-4791-B0B8-D612E594506D}"/>
              </a:ext>
            </a:extLst>
          </p:cNvPr>
          <p:cNvSpPr/>
          <p:nvPr/>
        </p:nvSpPr>
        <p:spPr>
          <a:xfrm>
            <a:off x="8242167" y="-1536821"/>
            <a:ext cx="3748344" cy="3073642"/>
          </a:xfrm>
          <a:custGeom>
            <a:avLst/>
            <a:gdLst/>
            <a:ahLst/>
            <a:cxnLst/>
            <a:rect l="l" t="t" r="r" b="b"/>
            <a:pathLst>
              <a:path w="3748344" h="3073642">
                <a:moveTo>
                  <a:pt x="0" y="0"/>
                </a:moveTo>
                <a:lnTo>
                  <a:pt x="3748345" y="0"/>
                </a:lnTo>
                <a:lnTo>
                  <a:pt x="3748345" y="3073642"/>
                </a:lnTo>
                <a:lnTo>
                  <a:pt x="0" y="30736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9841F30F-B0D9-4AA5-9B85-F0D8A9CB4F75}"/>
              </a:ext>
            </a:extLst>
          </p:cNvPr>
          <p:cNvSpPr/>
          <p:nvPr/>
        </p:nvSpPr>
        <p:spPr>
          <a:xfrm>
            <a:off x="-566643" y="-2441088"/>
            <a:ext cx="4317873" cy="5892879"/>
          </a:xfrm>
          <a:custGeom>
            <a:avLst/>
            <a:gdLst/>
            <a:ahLst/>
            <a:cxnLst/>
            <a:rect l="l" t="t" r="r" b="b"/>
            <a:pathLst>
              <a:path w="4317873" h="5892879">
                <a:moveTo>
                  <a:pt x="0" y="0"/>
                </a:moveTo>
                <a:lnTo>
                  <a:pt x="4317873" y="0"/>
                </a:lnTo>
                <a:lnTo>
                  <a:pt x="4317873" y="5892879"/>
                </a:lnTo>
                <a:lnTo>
                  <a:pt x="0" y="58928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E9B6F14E-8D46-4077-97B8-ED4132B0D54C}"/>
              </a:ext>
            </a:extLst>
          </p:cNvPr>
          <p:cNvSpPr/>
          <p:nvPr/>
        </p:nvSpPr>
        <p:spPr>
          <a:xfrm flipH="1">
            <a:off x="1742874" y="3067435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4597438" y="0"/>
                </a:moveTo>
                <a:lnTo>
                  <a:pt x="0" y="0"/>
                </a:lnTo>
                <a:lnTo>
                  <a:pt x="0" y="2842053"/>
                </a:lnTo>
                <a:lnTo>
                  <a:pt x="4597438" y="2842053"/>
                </a:lnTo>
                <a:lnTo>
                  <a:pt x="459743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E2CDA4EF-EC94-471A-B9E8-77EA0102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246" y="3644877"/>
            <a:ext cx="825787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800" b="1" dirty="0" err="1">
                <a:solidFill>
                  <a:srgbClr val="2B4B82"/>
                </a:solidFill>
                <a:latin typeface="Josefin Sans" pitchFamily="2" charset="0"/>
              </a:rPr>
              <a:t>Kết</a:t>
            </a:r>
            <a:r>
              <a:rPr lang="en-US" altLang="en-US" sz="2800" b="1" dirty="0">
                <a:solidFill>
                  <a:srgbClr val="2B4B82"/>
                </a:solidFill>
                <a:latin typeface="Josefin Sans" pitchFamily="2" charset="0"/>
              </a:rPr>
              <a:t> </a:t>
            </a:r>
            <a:r>
              <a:rPr lang="en-US" altLang="en-US" sz="2800" b="1" dirty="0" err="1">
                <a:solidFill>
                  <a:srgbClr val="2B4B82"/>
                </a:solidFill>
                <a:latin typeface="Josefin Sans" pitchFamily="2" charset="0"/>
              </a:rPr>
              <a:t>Luận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2B4B82"/>
              </a:solidFill>
              <a:effectLst/>
              <a:latin typeface="Josefin Sans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sz="2800" dirty="0">
                <a:solidFill>
                  <a:srgbClr val="2B4B82"/>
                </a:solidFill>
              </a:rPr>
              <a:t>Nhìn chung, sinh viên có </a:t>
            </a:r>
            <a:r>
              <a:rPr lang="vi-VN" sz="2800" b="1" dirty="0">
                <a:solidFill>
                  <a:srgbClr val="2B4B82"/>
                </a:solidFill>
              </a:rPr>
              <a:t>nền tảng CNTT cơ bản</a:t>
            </a:r>
            <a:r>
              <a:rPr lang="vi-VN" sz="2800" dirty="0">
                <a:solidFill>
                  <a:srgbClr val="2B4B82"/>
                </a:solidFill>
              </a:rPr>
              <a:t>, nhưng cần bổ sung thêm thực hành và ứng dụng thực tế.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B4B82"/>
                </a:solidFill>
                <a:effectLst/>
                <a:latin typeface="Josefin Sans" pitchFamily="2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B4B82"/>
              </a:solidFill>
              <a:effectLst/>
              <a:latin typeface="Josefin Sans" pitchFamily="2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9257CF75-0D83-423A-B912-C85E0ED30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246" y="5926806"/>
            <a:ext cx="825787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dirty="0">
                <a:solidFill>
                  <a:srgbClr val="2B4B82"/>
                </a:solidFill>
                <a:latin typeface="Josefin Sans" pitchFamily="2" charset="0"/>
              </a:rPr>
              <a:t>2.   </a:t>
            </a:r>
            <a:r>
              <a:rPr lang="en-US" altLang="en-US" sz="2800" b="1" dirty="0" err="1">
                <a:solidFill>
                  <a:srgbClr val="2B4B82"/>
                </a:solidFill>
                <a:latin typeface="Josefin Sans" pitchFamily="2" charset="0"/>
              </a:rPr>
              <a:t>Kiến</a:t>
            </a:r>
            <a:r>
              <a:rPr lang="en-US" altLang="en-US" sz="2800" b="1" dirty="0">
                <a:solidFill>
                  <a:srgbClr val="2B4B82"/>
                </a:solidFill>
                <a:latin typeface="Josefin Sans" pitchFamily="2" charset="0"/>
              </a:rPr>
              <a:t> </a:t>
            </a:r>
            <a:r>
              <a:rPr lang="en-US" altLang="en-US" sz="2800" b="1" dirty="0" err="1">
                <a:solidFill>
                  <a:srgbClr val="2B4B82"/>
                </a:solidFill>
                <a:latin typeface="Josefin Sans" pitchFamily="2" charset="0"/>
              </a:rPr>
              <a:t>nghị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2B4B82"/>
              </a:solidFill>
              <a:effectLst/>
              <a:latin typeface="Josefin Sans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sz="2800" b="1" dirty="0">
                <a:solidFill>
                  <a:srgbClr val="2B4B82"/>
                </a:solidFill>
                <a:highlight>
                  <a:srgbClr val="94DDDE"/>
                </a:highlight>
              </a:rPr>
              <a:t>Tăng cường thực hành Excel</a:t>
            </a:r>
            <a:r>
              <a:rPr lang="vi-VN" sz="2800" dirty="0">
                <a:solidFill>
                  <a:srgbClr val="2B4B82"/>
                </a:solidFill>
                <a:highlight>
                  <a:srgbClr val="94DDDE"/>
                </a:highlight>
              </a:rPr>
              <a:t> trong chương trình học (bài tập, dự án nhỏ, tình huống thực tế)</a:t>
            </a:r>
            <a:r>
              <a:rPr lang="en-US" sz="2800" dirty="0">
                <a:solidFill>
                  <a:srgbClr val="2B4B82"/>
                </a:solidFill>
                <a:highlight>
                  <a:srgbClr val="94DDDE"/>
                </a:highlight>
              </a:rPr>
              <a:t>.</a:t>
            </a:r>
            <a:br>
              <a:rPr lang="en-US" sz="2800" dirty="0">
                <a:solidFill>
                  <a:srgbClr val="2B4B82"/>
                </a:solidFill>
                <a:highlight>
                  <a:srgbClr val="94DDDE"/>
                </a:highlight>
              </a:rPr>
            </a:br>
            <a:r>
              <a:rPr lang="vi-VN" sz="2800" dirty="0">
                <a:solidFill>
                  <a:srgbClr val="2B4B82"/>
                </a:solidFill>
                <a:highlight>
                  <a:srgbClr val="94DDDE"/>
                </a:highlight>
              </a:rPr>
              <a:t>Khuyến khích sinh viên </a:t>
            </a:r>
            <a:r>
              <a:rPr lang="vi-VN" sz="2800" b="1" dirty="0">
                <a:solidFill>
                  <a:srgbClr val="2B4B82"/>
                </a:solidFill>
                <a:highlight>
                  <a:srgbClr val="94DDDE"/>
                </a:highlight>
              </a:rPr>
              <a:t>tự học và luyện tập thường xuyên</a:t>
            </a:r>
            <a:r>
              <a:rPr lang="vi-VN" sz="2800" dirty="0">
                <a:solidFill>
                  <a:srgbClr val="2B4B82"/>
                </a:solidFill>
                <a:highlight>
                  <a:srgbClr val="94DDDE"/>
                </a:highlight>
              </a:rPr>
              <a:t> trên các phần mềm Office.</a:t>
            </a:r>
            <a:br>
              <a:rPr lang="en-US" sz="2800" dirty="0">
                <a:solidFill>
                  <a:srgbClr val="2B4B82"/>
                </a:solidFill>
                <a:highlight>
                  <a:srgbClr val="94DDDE"/>
                </a:highlight>
              </a:rPr>
            </a:br>
            <a:r>
              <a:rPr lang="vi-VN" sz="2800" dirty="0">
                <a:solidFill>
                  <a:srgbClr val="2B4B82"/>
                </a:solidFill>
                <a:highlight>
                  <a:srgbClr val="94DDDE"/>
                </a:highlight>
              </a:rPr>
              <a:t>Đưa kỹ năng CNTT vào </a:t>
            </a:r>
            <a:r>
              <a:rPr lang="vi-VN" sz="2800" b="1" dirty="0">
                <a:solidFill>
                  <a:srgbClr val="2B4B82"/>
                </a:solidFill>
                <a:highlight>
                  <a:srgbClr val="94DDDE"/>
                </a:highlight>
              </a:rPr>
              <a:t>tiêu chí đánh giá rèn luyện</a:t>
            </a:r>
            <a:r>
              <a:rPr lang="vi-VN" sz="2800" dirty="0">
                <a:solidFill>
                  <a:srgbClr val="2B4B82"/>
                </a:solidFill>
                <a:highlight>
                  <a:srgbClr val="94DDDE"/>
                </a:highlight>
              </a:rPr>
              <a:t> để nâng cao ý thức và động lực học tập.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B4B82"/>
                </a:solidFill>
                <a:effectLst/>
                <a:latin typeface="Josefin Sans" pitchFamily="2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B4B82"/>
              </a:solidFill>
              <a:effectLst/>
              <a:latin typeface="Josefin Sans" pitchFamily="2" charset="0"/>
            </a:endParaRP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8BBACCDF-77BE-4054-ADF2-53F2C39A1949}"/>
              </a:ext>
            </a:extLst>
          </p:cNvPr>
          <p:cNvSpPr/>
          <p:nvPr/>
        </p:nvSpPr>
        <p:spPr>
          <a:xfrm>
            <a:off x="16455264" y="8507959"/>
            <a:ext cx="1832736" cy="1779041"/>
          </a:xfrm>
          <a:custGeom>
            <a:avLst/>
            <a:gdLst/>
            <a:ahLst/>
            <a:cxnLst/>
            <a:rect l="l" t="t" r="r" b="b"/>
            <a:pathLst>
              <a:path w="1832736" h="1779041">
                <a:moveTo>
                  <a:pt x="0" y="0"/>
                </a:moveTo>
                <a:lnTo>
                  <a:pt x="1832736" y="0"/>
                </a:lnTo>
                <a:lnTo>
                  <a:pt x="1832736" y="1779041"/>
                </a:lnTo>
                <a:lnTo>
                  <a:pt x="0" y="177904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3532" t="-9139" r="-7600" b="-15649"/>
            </a:stretch>
          </a:blipFill>
        </p:spPr>
      </p:sp>
    </p:spTree>
    <p:extLst>
      <p:ext uri="{BB962C8B-B14F-4D97-AF65-F5344CB8AC3E}">
        <p14:creationId xmlns:p14="http://schemas.microsoft.com/office/powerpoint/2010/main" val="24707675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5ADE5C21-1AF4-4C73-AF4F-8A542124EDB2}"/>
              </a:ext>
            </a:extLst>
          </p:cNvPr>
          <p:cNvSpPr/>
          <p:nvPr/>
        </p:nvSpPr>
        <p:spPr>
          <a:xfrm>
            <a:off x="1851762" y="1107504"/>
            <a:ext cx="3489749" cy="2861594"/>
          </a:xfrm>
          <a:custGeom>
            <a:avLst/>
            <a:gdLst/>
            <a:ahLst/>
            <a:cxnLst/>
            <a:rect l="l" t="t" r="r" b="b"/>
            <a:pathLst>
              <a:path w="3489749" h="2861594">
                <a:moveTo>
                  <a:pt x="0" y="0"/>
                </a:moveTo>
                <a:lnTo>
                  <a:pt x="3489749" y="0"/>
                </a:lnTo>
                <a:lnTo>
                  <a:pt x="3489749" y="2861593"/>
                </a:lnTo>
                <a:lnTo>
                  <a:pt x="0" y="286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8A6B3F8A-3293-4913-8E7B-DF662CAE934B}"/>
              </a:ext>
            </a:extLst>
          </p:cNvPr>
          <p:cNvSpPr/>
          <p:nvPr/>
        </p:nvSpPr>
        <p:spPr>
          <a:xfrm>
            <a:off x="1490793" y="4342477"/>
            <a:ext cx="4618653" cy="4114800"/>
          </a:xfrm>
          <a:custGeom>
            <a:avLst/>
            <a:gdLst/>
            <a:ahLst/>
            <a:cxnLst/>
            <a:rect l="l" t="t" r="r" b="b"/>
            <a:pathLst>
              <a:path w="4618653" h="4114800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004B4355-45CE-48DB-B0BD-7741F472A400}"/>
              </a:ext>
            </a:extLst>
          </p:cNvPr>
          <p:cNvSpPr txBox="1"/>
          <p:nvPr/>
        </p:nvSpPr>
        <p:spPr>
          <a:xfrm>
            <a:off x="8182828" y="2151924"/>
            <a:ext cx="9285723" cy="1013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9600" b="1" dirty="0" err="1">
                <a:solidFill>
                  <a:srgbClr val="94DDD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Tổng</a:t>
            </a:r>
            <a:r>
              <a:rPr lang="en-US" sz="9600" b="1" dirty="0">
                <a:solidFill>
                  <a:srgbClr val="94DDD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</a:t>
            </a:r>
            <a:r>
              <a:rPr lang="en-US" sz="9600" b="1" dirty="0" err="1">
                <a:solidFill>
                  <a:srgbClr val="94DDD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Kết</a:t>
            </a:r>
            <a:endParaRPr lang="en-US" sz="9600" b="1" dirty="0">
              <a:solidFill>
                <a:srgbClr val="94DDDE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ECC9460-B78A-4833-8938-66842E3A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232" y="3127563"/>
            <a:ext cx="600203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Kết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quả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giúp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đánh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giá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thực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trạng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kỹ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năng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CNTT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của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sinh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viên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Đây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là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cơ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sở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quan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trọng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để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nhà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trường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nâng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cao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chất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lượng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đào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tạo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Cùng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nhau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rèn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luyện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kỹ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năng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CNTT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để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sẵn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sàng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hội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nhập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tương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lai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DDDE"/>
                </a:solidFill>
                <a:effectLst/>
                <a:latin typeface="+mj-lt"/>
              </a:rPr>
              <a:t> 🚀.</a:t>
            </a: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860EBD28-D454-4406-BA71-2956ED1F2728}"/>
              </a:ext>
            </a:extLst>
          </p:cNvPr>
          <p:cNvSpPr/>
          <p:nvPr/>
        </p:nvSpPr>
        <p:spPr>
          <a:xfrm>
            <a:off x="16455264" y="8507959"/>
            <a:ext cx="1832736" cy="1779041"/>
          </a:xfrm>
          <a:custGeom>
            <a:avLst/>
            <a:gdLst/>
            <a:ahLst/>
            <a:cxnLst/>
            <a:rect l="l" t="t" r="r" b="b"/>
            <a:pathLst>
              <a:path w="1832736" h="1779041">
                <a:moveTo>
                  <a:pt x="0" y="0"/>
                </a:moveTo>
                <a:lnTo>
                  <a:pt x="1832736" y="0"/>
                </a:lnTo>
                <a:lnTo>
                  <a:pt x="1832736" y="1779041"/>
                </a:lnTo>
                <a:lnTo>
                  <a:pt x="0" y="17790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532" t="-9139" r="-7600" b="-15649"/>
            </a:stretch>
          </a:blipFill>
        </p:spPr>
      </p:sp>
    </p:spTree>
    <p:extLst>
      <p:ext uri="{BB962C8B-B14F-4D97-AF65-F5344CB8AC3E}">
        <p14:creationId xmlns:p14="http://schemas.microsoft.com/office/powerpoint/2010/main" val="4037038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441</Words>
  <Application>Microsoft Office PowerPoint</Application>
  <PresentationFormat>Custom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Josefin Sans Bold</vt:lpstr>
      <vt:lpstr>Arial</vt:lpstr>
      <vt:lpstr>Josefin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Các thành phần Cùng kích thước &amp; Giả lập Công nghệ trong Giáo dục Bản thuyết trình Công nghệ</dc:title>
  <cp:lastModifiedBy>K H</cp:lastModifiedBy>
  <cp:revision>31</cp:revision>
  <dcterms:created xsi:type="dcterms:W3CDTF">2006-08-16T00:00:00Z</dcterms:created>
  <dcterms:modified xsi:type="dcterms:W3CDTF">2025-10-02T21:54:24Z</dcterms:modified>
  <dc:identifier>DAG0mr61Uug</dc:identifier>
</cp:coreProperties>
</file>