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30" r:id="rId3"/>
    <p:sldId id="257" r:id="rId4"/>
    <p:sldId id="26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31" r:id="rId14"/>
    <p:sldId id="309" r:id="rId15"/>
    <p:sldId id="310" r:id="rId16"/>
    <p:sldId id="33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  <p:sldId id="321" r:id="rId26"/>
    <p:sldId id="322" r:id="rId27"/>
    <p:sldId id="323" r:id="rId28"/>
    <p:sldId id="333" r:id="rId29"/>
    <p:sldId id="324" r:id="rId30"/>
    <p:sldId id="325" r:id="rId31"/>
    <p:sldId id="32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2"/>
    <p:restoredTop sz="94421"/>
  </p:normalViewPr>
  <p:slideViewPr>
    <p:cSldViewPr snapToGrid="0" snapToObjects="1">
      <p:cViewPr varScale="1">
        <p:scale>
          <a:sx n="70" d="100"/>
          <a:sy n="70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codegym-vn</a:t>
            </a:r>
            <a:r>
              <a:rPr lang="en-US" dirty="0" smtClean="0"/>
              <a:t>/java-geometric-inheritance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063"/>
          </a:xfrm>
        </p:spPr>
        <p:txBody>
          <a:bodyPr>
            <a:normAutofit/>
          </a:bodyPr>
          <a:lstStyle/>
          <a:p>
            <a:r>
              <a:rPr lang="en-US" noProof="1" smtClean="0"/>
              <a:t>Bài 4</a:t>
            </a:r>
            <a:br>
              <a:rPr lang="en-US" noProof="1" smtClean="0"/>
            </a:br>
            <a:r>
              <a:rPr lang="vi-VN" b="1" noProof="1" smtClean="0"/>
              <a:t>Inheritance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184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thừa: Ví dụ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7073900" cy="612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736600"/>
            <a:ext cx="5511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Override</a:t>
            </a:r>
            <a:r>
              <a:rPr lang="en-US" dirty="0" smtClean="0"/>
              <a:t>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đè</a:t>
            </a:r>
            <a:r>
              <a:rPr lang="en-US" dirty="0"/>
              <a:t>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vi(</a:t>
            </a:r>
            <a:r>
              <a:rPr lang="en-US" i="1" dirty="0"/>
              <a:t>behavior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</a:t>
            </a:r>
            <a:r>
              <a:rPr lang="en-US" i="1" dirty="0"/>
              <a:t>method</a:t>
            </a:r>
            <a:r>
              <a:rPr lang="en-US" dirty="0"/>
              <a:t>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cha(</a:t>
            </a:r>
            <a:r>
              <a:rPr lang="en-US" i="1" dirty="0"/>
              <a:t>base class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con(</a:t>
            </a:r>
            <a:r>
              <a:rPr lang="en-US" i="1" dirty="0"/>
              <a:t>derived class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logic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 </a:t>
            </a:r>
            <a:r>
              <a:rPr lang="mr-IN" noProof="1" smtClean="0"/>
              <a:t>–</a:t>
            </a:r>
            <a:r>
              <a:rPr lang="en-US" noProof="1" smtClean="0"/>
              <a:t> Đặc điểm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22997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(</a:t>
            </a:r>
            <a:r>
              <a:rPr lang="en-US" i="1" dirty="0"/>
              <a:t>access modifier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i="1" dirty="0"/>
              <a:t>public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protected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access modifier </a:t>
            </a:r>
            <a:r>
              <a:rPr lang="en-US" dirty="0" err="1"/>
              <a:t>của</a:t>
            </a:r>
            <a:r>
              <a:rPr lang="en-US" dirty="0"/>
              <a:t> method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(method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access modifier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implement </a:t>
            </a:r>
            <a:r>
              <a:rPr lang="en-US" dirty="0" err="1"/>
              <a:t>một</a:t>
            </a:r>
            <a:r>
              <a:rPr lang="en-US" dirty="0"/>
              <a:t> inherited method, property, indexer </a:t>
            </a:r>
            <a:r>
              <a:rPr lang="en-US" dirty="0" err="1"/>
              <a:t>hoặc</a:t>
            </a:r>
            <a:r>
              <a:rPr lang="en-US" dirty="0"/>
              <a:t> event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i="1" dirty="0"/>
              <a:t>abstract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virtual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method, 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non-virtual</a:t>
            </a:r>
            <a:r>
              <a:rPr lang="en-US" dirty="0"/>
              <a:t> method.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modifiers </a:t>
            </a:r>
            <a:r>
              <a:rPr lang="en-US" dirty="0" err="1" smtClean="0"/>
              <a:t>như</a:t>
            </a:r>
            <a:r>
              <a:rPr lang="en-US" dirty="0"/>
              <a:t> </a:t>
            </a:r>
            <a:r>
              <a:rPr lang="en-US" i="1" dirty="0"/>
              <a:t>new</a:t>
            </a:r>
            <a:r>
              <a:rPr lang="en-US" dirty="0"/>
              <a:t>, </a:t>
            </a:r>
            <a:r>
              <a:rPr lang="en-US" i="1" dirty="0"/>
              <a:t>static</a:t>
            </a:r>
            <a:r>
              <a:rPr lang="en-US" dirty="0"/>
              <a:t>, </a:t>
            </a:r>
            <a:r>
              <a:rPr lang="en-US" i="1" dirty="0"/>
              <a:t>virtual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b="1" dirty="0" err="1"/>
              <a:t>override</a:t>
            </a:r>
            <a:r>
              <a:rPr lang="en-US" dirty="0" err="1"/>
              <a:t>method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76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overriding: Ví dụ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8200" y="1378357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</a:t>
            </a:r>
            <a:r>
              <a:rPr lang="en-US" sz="2000" b="1" noProof="1">
                <a:solidFill>
                  <a:srgbClr val="000080"/>
                </a:solidFill>
              </a:rPr>
              <a:t>c </a:t>
            </a:r>
            <a:r>
              <a:rPr lang="en-US" sz="2000" b="1" dirty="0">
                <a:solidFill>
                  <a:srgbClr val="000080"/>
                </a:solidFill>
              </a:rPr>
              <a:t>virtual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Geometric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6" name="Rectangle 5"/>
          <p:cNvSpPr/>
          <p:nvPr/>
        </p:nvSpPr>
        <p:spPr>
          <a:xfrm>
            <a:off x="838200" y="3498443"/>
            <a:ext cx="5273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Rectangle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7" name="Rectangle 6"/>
          <p:cNvSpPr/>
          <p:nvPr/>
        </p:nvSpPr>
        <p:spPr>
          <a:xfrm>
            <a:off x="6698142" y="1606957"/>
            <a:ext cx="46556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Geometric geoObj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Geometric();</a:t>
            </a:r>
            <a:br>
              <a:rPr lang="en-US" sz="2000" noProof="1" smtClean="0"/>
            </a:br>
            <a:r>
              <a:rPr lang="en-US" sz="2000" noProof="1" smtClean="0"/>
              <a:t>    Console.WriteLine(geoObj.GetName());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br>
              <a:rPr lang="en-US" sz="2000" noProof="1" smtClean="0"/>
            </a:br>
            <a:r>
              <a:rPr lang="en-US" sz="2000" noProof="1" smtClean="0"/>
              <a:t>    Rectangle rectObj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Rectangle();</a:t>
            </a:r>
            <a:br>
              <a:rPr lang="en-US" sz="2000" noProof="1" smtClean="0"/>
            </a:br>
            <a:r>
              <a:rPr lang="en-US" sz="2000" noProof="1" smtClean="0"/>
              <a:t>    Console.WriteLine(rectObj.GetName());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8" name="Rectangle 7"/>
          <p:cNvSpPr/>
          <p:nvPr/>
        </p:nvSpPr>
        <p:spPr>
          <a:xfrm>
            <a:off x="6698142" y="5221991"/>
            <a:ext cx="4083996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 am a </a:t>
            </a:r>
            <a:r>
              <a:rPr lang="en-US" sz="2400" smtClean="0"/>
              <a:t>Geometric object</a:t>
            </a:r>
          </a:p>
          <a:p>
            <a:r>
              <a:rPr lang="en-US" sz="2400" dirty="0" smtClean="0"/>
              <a:t>I am a Rectangle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4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base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base được sử dụng ở lớp con để gọi đến constructor hoặc phương thức của lớp cha</a:t>
            </a:r>
          </a:p>
          <a:p>
            <a:r>
              <a:rPr lang="en-US" noProof="1" smtClean="0"/>
              <a:t>Ví dụ, gọi constructor của lớp cha: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3006865"/>
            <a:ext cx="38184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sz="2000" noProof="1" smtClean="0"/>
              <a:t>String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Geometric(String 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name;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Rectangle 4"/>
          <p:cNvSpPr/>
          <p:nvPr/>
        </p:nvSpPr>
        <p:spPr>
          <a:xfrm>
            <a:off x="5486400" y="3006865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Rectangle(String name,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width,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height):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base(name)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 </a:t>
            </a:r>
            <a:r>
              <a:rPr lang="en-US" sz="2000" noProof="1" smtClean="0"/>
              <a:t>= width;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 </a:t>
            </a:r>
            <a:r>
              <a:rPr lang="en-US" sz="2000" noProof="1" smtClean="0"/>
              <a:t>= height;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35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59419"/>
            <a:ext cx="6680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Từ khoá super: Gọi phương thức của lớp cha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8180"/>
            <a:ext cx="424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068002"/>
            <a:ext cx="6235700" cy="56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Object và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Lớp Object là lớp gốc của tất cả các lớp trong C#</a:t>
            </a:r>
          </a:p>
          <a:p>
            <a:r>
              <a:rPr lang="en-US" noProof="1" smtClean="0"/>
              <a:t>Tất cả các lớp trong C# đều kế thừa từ lớp Object</a:t>
            </a:r>
          </a:p>
          <a:p>
            <a:r>
              <a:rPr lang="en-US" noProof="1" smtClean="0"/>
              <a:t>Lớp Object có một phương thức được sử dụng thông dụng đó là ToString(): Trả về một chuỗi mô tả đối tượng</a:t>
            </a:r>
          </a:p>
          <a:p>
            <a:r>
              <a:rPr lang="en-US" noProof="1" smtClean="0"/>
              <a:t>Mô tả của phương thức toString() là:</a:t>
            </a:r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3189" y="3557053"/>
            <a:ext cx="392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virtual </a:t>
            </a:r>
            <a:r>
              <a:rPr lang="en-US" sz="2400" noProof="1" smtClean="0"/>
              <a:t>String ToString()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2233189" y="4636175"/>
            <a:ext cx="466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Console.WriteLine(circle.ToString());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 smtClean="0"/>
              <a:t>Access Modifier”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</a:t>
            </a:r>
            <a:r>
              <a:rPr lang="en-US" dirty="0"/>
              <a:t>Access Modifier”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0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Override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lớp có thể ghi đè phương thức ToString() để mô tả đối tượng tốt hơn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636520" y="2040553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noProof="1" smtClean="0"/>
              <a:t>Circle(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radius)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 </a:t>
            </a:r>
            <a:r>
              <a:rPr lang="en-US" sz="2400" noProof="1" smtClean="0"/>
              <a:t>= radius;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/>
            </a:r>
            <a:br>
              <a:rPr lang="en-US" sz="2400" noProof="1" smtClean="0">
                <a:solidFill>
                  <a:srgbClr val="808000"/>
                </a:solidFill>
                <a:effectLst/>
              </a:rPr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400" noProof="1" smtClean="0"/>
              <a:t>String ToString()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"I am a Circle, my radius is " </a:t>
            </a:r>
            <a:r>
              <a:rPr lang="en-US" sz="2400" noProof="1" smtClean="0"/>
              <a:t>+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7914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514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Polymorphism (Đa hình) là cơ chế cho phép một biến thuộc kiểu dữ liệu cha có thể trỏ đến một đối tượng thuộc lớp con</a:t>
            </a:r>
          </a:p>
          <a:p>
            <a:r>
              <a:rPr lang="en-US" noProof="1" smtClean="0"/>
              <a:t>Khi khai báo một lớp, đồng nghĩa với tạo ra một kiểu dữ liệu mới</a:t>
            </a:r>
          </a:p>
          <a:p>
            <a:r>
              <a:rPr lang="en-US" noProof="1" smtClean="0"/>
              <a:t>Khi một lớp con kế thừa lớp cha thì kiểu dữ liệu của lớp cha được gọi là supertype, kiểu dữ liệu của lớp con được gọi là subtype</a:t>
            </a:r>
          </a:p>
          <a:p>
            <a:r>
              <a:rPr lang="en-US" noProof="1" smtClean="0"/>
              <a:t>Ví dụ: </a:t>
            </a:r>
            <a:r>
              <a:rPr lang="en-US" i="1" noProof="1" smtClean="0"/>
              <a:t>Geometric</a:t>
            </a:r>
            <a:r>
              <a:rPr lang="en-US" noProof="1" smtClean="0"/>
              <a:t> là supertype của </a:t>
            </a:r>
            <a:r>
              <a:rPr lang="en-US" i="1" noProof="1" smtClean="0"/>
              <a:t>Circle</a:t>
            </a:r>
            <a:r>
              <a:rPr lang="en-US" noProof="1" smtClean="0"/>
              <a:t>, và </a:t>
            </a:r>
            <a:r>
              <a:rPr lang="en-US" i="1" noProof="1" smtClean="0"/>
              <a:t>Circle</a:t>
            </a:r>
            <a:r>
              <a:rPr lang="en-US" noProof="1" smtClean="0"/>
              <a:t> là subtype của </a:t>
            </a:r>
            <a:r>
              <a:rPr lang="en-US" i="1" noProof="1" smtClean="0"/>
              <a:t>Geometric.</a:t>
            </a:r>
            <a:r>
              <a:rPr lang="en-US" noProof="1" smtClean="0"/>
              <a:t> Tất cả các đối tượng của lớp </a:t>
            </a:r>
            <a:r>
              <a:rPr lang="en-US" i="1" noProof="1" smtClean="0"/>
              <a:t>Circle</a:t>
            </a:r>
            <a:r>
              <a:rPr lang="en-US" noProof="1" smtClean="0"/>
              <a:t> đều là </a:t>
            </a:r>
            <a:r>
              <a:rPr lang="en-US" i="1" noProof="1" smtClean="0"/>
              <a:t>Geometric</a:t>
            </a:r>
            <a:r>
              <a:rPr lang="en-US" noProof="1" smtClean="0"/>
              <a:t>, nhưng không phải ngược lại.</a:t>
            </a:r>
          </a:p>
          <a:p>
            <a:r>
              <a:rPr lang="en-US" noProof="1" smtClean="0"/>
              <a:t>Tính đa hình, cho phép khai báo sau: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9728" y="5946131"/>
            <a:ext cx="530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Geometric geometricObj =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noProof="1" smtClean="0"/>
              <a:t>Circle(</a:t>
            </a:r>
            <a:r>
              <a:rPr lang="en-US" sz="2400" noProof="1" smtClean="0">
                <a:solidFill>
                  <a:srgbClr val="0000FF"/>
                </a:solidFill>
                <a:effectLst/>
              </a:rPr>
              <a:t>1</a:t>
            </a:r>
            <a:r>
              <a:rPr lang="en-US" sz="2400" noProof="1" smtClean="0"/>
              <a:t>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738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3606"/>
            <a:ext cx="4241800" cy="582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62" y="0"/>
            <a:ext cx="7478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(Casting)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Ép kiểu là cơ chế chuyển đổi một tham chiếu đến đối tượng thuộc toại này thành tham chiếu đến đối tượng thuộc loại khác</a:t>
            </a:r>
          </a:p>
          <a:p>
            <a:r>
              <a:rPr lang="en-US" noProof="1" smtClean="0"/>
              <a:t>Có 2 loại ép kiểu:</a:t>
            </a:r>
          </a:p>
          <a:p>
            <a:pPr lvl="1"/>
            <a:r>
              <a:rPr lang="en-US" noProof="1" smtClean="0"/>
              <a:t>Implicit casting (ép kiểu ngầm định): không cần cú pháp ép kiểu, vì nó là luôn đúng, ép từ liểu con về kiểu base.</a:t>
            </a:r>
          </a:p>
          <a:p>
            <a:pPr lvl="1"/>
            <a:r>
              <a:rPr lang="en-US" noProof="1" smtClean="0"/>
              <a:t>Explicit casting (ép kiểu tường minh): Ép từ  base xuống kiểu con</a:t>
            </a:r>
          </a:p>
          <a:p>
            <a:r>
              <a:rPr lang="en-US" noProof="1" smtClean="0"/>
              <a:t>Ví dụ: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2160" y="4379928"/>
            <a:ext cx="5273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Object o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>Geometric g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Circle c = (Circle) g;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379929"/>
            <a:ext cx="205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51120" y="4610762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54133" y="4763162"/>
            <a:ext cx="1913467" cy="18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41570" y="5558698"/>
            <a:ext cx="20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7490" y="5770719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</a:t>
            </a:r>
            <a:r>
              <a:rPr lang="en-US" noProof="1" smtClean="0"/>
              <a:t> casting vs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noProof="1" smtClean="0"/>
              <a:t>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  </a:t>
            </a: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022"/>
            <a:ext cx="4638371" cy="123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6938"/>
            <a:ext cx="4552892" cy="1133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145422"/>
            <a:ext cx="3695700" cy="1206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726938"/>
            <a:ext cx="5969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instanceof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Toán tử instanceof giúp kiểm tra kiểu của một đối tượng</a:t>
            </a:r>
          </a:p>
          <a:p>
            <a:r>
              <a:rPr lang="en-US" noProof="1" smtClean="0"/>
              <a:t>Giá trị trả về có kiểu boolean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036320" y="2941648"/>
            <a:ext cx="10607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noProof="1" smtClean="0"/>
              <a:t>(myObject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instanceof </a:t>
            </a:r>
            <a:r>
              <a:rPr lang="en-US" sz="2400" noProof="1" smtClean="0"/>
              <a:t>Circle) {</a:t>
            </a:r>
            <a:br>
              <a:rPr lang="en-US" sz="2400" noProof="1" smtClean="0"/>
            </a:br>
            <a:r>
              <a:rPr lang="en-US" sz="2400" noProof="1" smtClean="0"/>
              <a:t>    Console.WriteLine(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"The circle diameter is " </a:t>
            </a:r>
            <a:r>
              <a:rPr lang="en-US" sz="2400" noProof="1" smtClean="0"/>
              <a:t>+ ((Circle)myObject).getDiameter()); 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5" name="TextBox 4"/>
          <p:cNvSpPr txBox="1"/>
          <p:nvPr/>
        </p:nvSpPr>
        <p:spPr>
          <a:xfrm>
            <a:off x="838199" y="5492383"/>
            <a:ext cx="1080516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</a:rPr>
              <a:t>Lưu ý:</a:t>
            </a:r>
            <a:r>
              <a:rPr lang="en-US" sz="2400" noProof="1" smtClean="0">
                <a:solidFill>
                  <a:schemeClr val="bg1"/>
                </a:solidFill>
              </a:rPr>
              <a:t> Nếu không ép sang kiểu Circle thì không thể gọi phương thức getDiameter() được.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 typeof, GetType, is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typeof</a:t>
            </a:r>
            <a:r>
              <a:rPr lang="en-US" dirty="0"/>
              <a:t> takes a type name (which you specify at compile time).</a:t>
            </a:r>
          </a:p>
          <a:p>
            <a:pPr fontAlgn="base"/>
            <a:r>
              <a:rPr lang="en-US" dirty="0" err="1"/>
              <a:t>GetType</a:t>
            </a:r>
            <a:r>
              <a:rPr lang="en-US" dirty="0"/>
              <a:t> gets the runtime type of an instance.</a:t>
            </a:r>
          </a:p>
          <a:p>
            <a:pPr fontAlgn="base"/>
            <a:r>
              <a:rPr lang="en-US" dirty="0"/>
              <a:t>is returns true if an instance is in the inheritance tree.</a:t>
            </a:r>
          </a:p>
          <a:p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014664"/>
            <a:ext cx="8406355" cy="3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/>
              <a:t>sealed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Trình bày được cơ chế kế thừa</a:t>
            </a:r>
          </a:p>
          <a:p>
            <a:r>
              <a:rPr lang="en-US" noProof="1"/>
              <a:t>Triển khai được cơ chế kế thừa giữa các lớp</a:t>
            </a:r>
          </a:p>
          <a:p>
            <a:r>
              <a:rPr lang="en-US" noProof="1"/>
              <a:t>Trình bày được cơ chế ghi đè phương thức (method overriding)</a:t>
            </a:r>
          </a:p>
          <a:p>
            <a:r>
              <a:rPr lang="en-US" noProof="1"/>
              <a:t>Biểu diễn được mối quan hệ kế thừa bằng các ký hiệu</a:t>
            </a:r>
          </a:p>
          <a:p>
            <a:r>
              <a:rPr lang="en-US" noProof="1"/>
              <a:t>Trình bày được ý nghĩa của từ khoá final</a:t>
            </a:r>
          </a:p>
          <a:p>
            <a:r>
              <a:rPr lang="en-US" noProof="1"/>
              <a:t>Trình bày được khái niệm Polymophism</a:t>
            </a:r>
          </a:p>
          <a:p>
            <a:r>
              <a:rPr lang="en-US" noProof="1"/>
              <a:t>Trình bày được phương thức </a:t>
            </a:r>
            <a:r>
              <a:rPr lang="en-US" noProof="1" smtClean="0"/>
              <a:t>ToString</a:t>
            </a:r>
            <a:r>
              <a:rPr lang="en-US" noProof="1"/>
              <a:t>() của lớp Object</a:t>
            </a:r>
          </a:p>
          <a:p>
            <a:r>
              <a:rPr lang="en-US" noProof="1"/>
              <a:t>Trình bày được cơ chế ép kiểu (casting)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30091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dirty="0"/>
              <a:t>sealed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áp dụng cho </a:t>
            </a:r>
            <a:r>
              <a:rPr lang="en-US" noProof="1" smtClean="0"/>
              <a:t>lớp để </a:t>
            </a:r>
            <a:r>
              <a:rPr lang="en-US" noProof="1" smtClean="0"/>
              <a:t>ngăn ngừa việc kế thừa </a:t>
            </a:r>
            <a:r>
              <a:rPr lang="en-US" noProof="1" smtClean="0"/>
              <a:t>và phương thức ngăn ngừa cho việc override (ghi đè).</a:t>
            </a:r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336800" y="262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400" noProof="1" smtClean="0"/>
              <a:t>Animal {</a:t>
            </a:r>
          </a:p>
          <a:p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2336800" y="42379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void </a:t>
            </a:r>
            <a:r>
              <a:rPr lang="en-US" sz="2400" noProof="1" smtClean="0"/>
              <a:t>display(){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570338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/>
              <a:t>Kế thừa là cơ chế cho phép một lớp thừa hưởng các đặc điểm và hành vi của một lớp khác</a:t>
            </a:r>
          </a:p>
          <a:p>
            <a:r>
              <a:rPr lang="en-US" noProof="1" smtClean="0"/>
              <a:t>Lớp được kế thừa gọi là lớp cha, lớp kế thừa gọi là lớp con</a:t>
            </a:r>
          </a:p>
          <a:p>
            <a:r>
              <a:rPr lang="en-US" noProof="1" smtClean="0"/>
              <a:t>Ghi đè phương thức là hình thức lớp con viết lại các phương thức đã có của lớp cha</a:t>
            </a:r>
          </a:p>
          <a:p>
            <a:r>
              <a:rPr lang="en-US" noProof="1" smtClean="0"/>
              <a:t>Sử dụng mũi tên rỗng để biểu diễn mối quan hệ kế thừa giữa các lớp</a:t>
            </a:r>
          </a:p>
          <a:p>
            <a:r>
              <a:rPr lang="en-US" noProof="1" smtClean="0"/>
              <a:t>C# không hỗ trợ đa kế thừa</a:t>
            </a:r>
          </a:p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được sử dụng để ngăn chặn việc kế thừa từ một lớp và việc ghi đè phương thức</a:t>
            </a:r>
            <a:endParaRPr lang="en-US" noProof="1"/>
          </a:p>
          <a:p>
            <a:r>
              <a:rPr lang="en-US" noProof="1" smtClean="0"/>
              <a:t>Đa hình là cơ chế cho phép một biến kiểu cha có thể trỏ đến các đối tượng kiểu con</a:t>
            </a:r>
          </a:p>
          <a:p>
            <a:r>
              <a:rPr lang="en-US" noProof="1" smtClean="0"/>
              <a:t>Lớp Object là lớp cha của tất cả các lớp trong C#</a:t>
            </a:r>
          </a:p>
          <a:p>
            <a:r>
              <a:rPr lang="en-US" noProof="1" smtClean="0"/>
              <a:t>Phương thức ToString() được sử dụng để trả về một chuỗi mô tả đối tượng</a:t>
            </a:r>
            <a:endParaRPr lang="en-US" noProof="1"/>
          </a:p>
          <a:p>
            <a:r>
              <a:rPr lang="en-US" noProof="1" smtClean="0"/>
              <a:t>Ép kiểu là hình thức chuyển đổi tham chiếu đối tượng từ một kiểu này sang tham chiếu đối tượng thuộc kiểu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/>
              <a:t>Interface và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5737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Kế thừa là cơ chế cho phép một lớp Con sử dụng lại các đặc điểm và hành vi đã được định nghĩa trong lớp Cha</a:t>
            </a:r>
          </a:p>
          <a:p>
            <a:r>
              <a:rPr lang="en-US" noProof="1" smtClean="0"/>
              <a:t>Ví dụ</a:t>
            </a:r>
          </a:p>
          <a:p>
            <a:pPr lvl="1"/>
            <a:r>
              <a:rPr lang="en-US" sz="2400" noProof="1" smtClean="0"/>
              <a:t>Lớp Cha: Car</a:t>
            </a:r>
          </a:p>
          <a:p>
            <a:pPr lvl="1"/>
            <a:r>
              <a:rPr lang="en-US" noProof="1" smtClean="0"/>
              <a:t>Lớp Con: Sports Car, Luxury Car, Family Car</a:t>
            </a:r>
            <a:endParaRPr lang="en-US" noProof="1"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0818" y="3399097"/>
            <a:ext cx="4342228" cy="3163481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8486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Quan hệ is-a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Quan hệ giữa lớp con và lớp cha là quan hệ </a:t>
            </a:r>
            <a:r>
              <a:rPr lang="en-US" i="1" noProof="1" smtClean="0"/>
              <a:t>is-a (là-một)</a:t>
            </a:r>
          </a:p>
          <a:p>
            <a:r>
              <a:rPr lang="en-US" noProof="1" smtClean="0"/>
              <a:t>Ví dụ: Ngựa là một động vật ăn cỏ, sư tử là một động vật ăn thịt, động vật ăn cỏ là một động vật</a:t>
            </a:r>
            <a:r>
              <a:rPr lang="mr-IN" noProof="1" smtClean="0"/>
              <a:t>…</a:t>
            </a:r>
            <a:endParaRPr lang="en-US" noProof="1"/>
          </a:p>
        </p:txBody>
      </p:sp>
      <p:pic>
        <p:nvPicPr>
          <p:cNvPr id="4" name="Picture 3" descr="Figure 10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2217" y="3283322"/>
            <a:ext cx="5124157" cy="2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khái niệm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Lớp được kế thừa gọi là lớp cha (parent class) hoặc lớp cơ sở (base class)</a:t>
            </a:r>
          </a:p>
          <a:p>
            <a:r>
              <a:rPr lang="en-US" noProof="1" smtClean="0"/>
              <a:t>Lớp kế thừa gọi là lớp con (child class) hoặc lớp dẫn xuất (derived class) </a:t>
            </a:r>
          </a:p>
          <a:p>
            <a:r>
              <a:rPr lang="en-US" noProof="1" smtClean="0"/>
              <a:t>Lớp con kế thừa tất cả các thành phần của lớp cha, ngoại trừ các thành phần được khai báo là </a:t>
            </a:r>
            <a:r>
              <a:rPr lang="en-US" i="1" noProof="1" smtClean="0"/>
              <a:t>private</a:t>
            </a:r>
          </a:p>
          <a:p>
            <a:r>
              <a:rPr lang="en-US" noProof="1" smtClean="0"/>
              <a:t>Constructor không được kế thừa</a:t>
            </a:r>
          </a:p>
          <a:p>
            <a:r>
              <a:rPr lang="en-US" noProof="1" smtClean="0"/>
              <a:t>Lớp con có thể gọi constructor của lớp cha</a:t>
            </a:r>
          </a:p>
          <a:p>
            <a:r>
              <a:rPr lang="en-US" noProof="1" smtClean="0"/>
              <a:t>Lớp con có thể định nghĩa thêm các thuộc tính và phương thức mới</a:t>
            </a:r>
          </a:p>
          <a:p>
            <a:r>
              <a:rPr lang="en-US" noProof="1" smtClean="0"/>
              <a:t>C# không cho phép đa kế thừa (một lớp kế thừa nhiều lớp cha), tuy nhiên bạn có thể sử dụng Interface để triển khai đa kế thừa</a:t>
            </a:r>
          </a:p>
        </p:txBody>
      </p:sp>
    </p:spTree>
    <p:extLst>
      <p:ext uri="{BB962C8B-B14F-4D97-AF65-F5344CB8AC3E}">
        <p14:creationId xmlns:p14="http://schemas.microsoft.com/office/powerpoint/2010/main" val="5725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Một số dạng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809849" cy="5056942"/>
          </a:xfrm>
        </p:spPr>
        <p:txBody>
          <a:bodyPr/>
          <a:lstStyle/>
          <a:p>
            <a:r>
              <a:rPr lang="en-US" b="1" noProof="1" smtClean="0"/>
              <a:t>Single</a:t>
            </a:r>
            <a:r>
              <a:rPr lang="en-US" noProof="1" smtClean="0"/>
              <a:t>: Một lớp kế thừa từ chỉ một lớp cha</a:t>
            </a:r>
          </a:p>
          <a:p>
            <a:r>
              <a:rPr lang="en-US" b="1" noProof="1" smtClean="0"/>
              <a:t>Multilevel</a:t>
            </a:r>
            <a:r>
              <a:rPr lang="en-US" noProof="1" smtClean="0"/>
              <a:t>: Một lớp kế thừa từ một lớp cha, lớp cha lại kế thừa từ lớp khác ở trên nó</a:t>
            </a:r>
          </a:p>
          <a:p>
            <a:r>
              <a:rPr lang="en-US" b="1" noProof="1" smtClean="0"/>
              <a:t>Hierarchical</a:t>
            </a:r>
            <a:r>
              <a:rPr lang="en-US" noProof="1" smtClean="0"/>
              <a:t>: Một lớp cha có nhiều lớp con với nhiều level khác nhau</a:t>
            </a:r>
          </a:p>
          <a:p>
            <a:r>
              <a:rPr lang="en-US" b="1" noProof="1" smtClean="0"/>
              <a:t>Multiple</a:t>
            </a:r>
            <a:r>
              <a:rPr lang="en-US" noProof="1" smtClean="0"/>
              <a:t>: Một lớp con kế thừa từ nhiều lớp cha</a:t>
            </a:r>
            <a:endParaRPr lang="en-US" noProof="1"/>
          </a:p>
        </p:txBody>
      </p:sp>
      <p:pic>
        <p:nvPicPr>
          <p:cNvPr id="4" name="Picture 3" descr="Figure 10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1861" y="3770143"/>
            <a:ext cx="7754864" cy="2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Cú pháp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545473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Từ khoá extends được sử dụng để kế thừa một lớp</a:t>
            </a:r>
          </a:p>
          <a:p>
            <a:r>
              <a:rPr lang="en-US" noProof="1" smtClean="0"/>
              <a:t>Cú pháp: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endParaRPr lang="en-US" noProof="1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r>
              <a:rPr lang="en-US" noProof="1" smtClean="0"/>
              <a:t>Trong đó: 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derived_class</a:t>
            </a:r>
            <a:r>
              <a:rPr lang="en-US" noProof="1" smtClean="0"/>
              <a:t> là tên của lớp con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base_class</a:t>
            </a:r>
            <a:r>
              <a:rPr lang="en-US" noProof="1" smtClean="0"/>
              <a:t> là tên của lớp cha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7160" y="1883295"/>
            <a:ext cx="8357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acess</a:t>
            </a:r>
            <a:r>
              <a:rPr lang="en-US" sz="2400" dirty="0">
                <a:solidFill>
                  <a:schemeClr val="accent1"/>
                </a:solidFill>
              </a:rPr>
              <a:t>-specifier&gt; </a:t>
            </a:r>
            <a:r>
              <a:rPr lang="en-US" sz="2400" dirty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...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derived_class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... </a:t>
            </a:r>
          </a:p>
          <a:p>
            <a:r>
              <a:rPr lang="en-US" sz="2400" dirty="0" smtClean="0"/>
              <a:t>} 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561964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594</TotalTime>
  <Words>1310</Words>
  <Application>Microsoft Office PowerPoint</Application>
  <PresentationFormat>Widescreen</PresentationFormat>
  <Paragraphs>161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Myriad Pro</vt:lpstr>
      <vt:lpstr>Myriad Pro Semibold</vt:lpstr>
      <vt:lpstr>SlideTheme2</vt:lpstr>
      <vt:lpstr>Bài 4 Inheritance</vt:lpstr>
      <vt:lpstr>Kiểm tra bài trước</vt:lpstr>
      <vt:lpstr>Mục tiêu</vt:lpstr>
      <vt:lpstr>Inheritance</vt:lpstr>
      <vt:lpstr>Kế thừa</vt:lpstr>
      <vt:lpstr>Quan hệ is-a</vt:lpstr>
      <vt:lpstr>Các khái niệm</vt:lpstr>
      <vt:lpstr>Một số dạng kế thừa</vt:lpstr>
      <vt:lpstr>Cú pháp kế thừa</vt:lpstr>
      <vt:lpstr>Kế thừa: Ví dụ</vt:lpstr>
      <vt:lpstr>Method overriding</vt:lpstr>
      <vt:lpstr>Method overriding</vt:lpstr>
      <vt:lpstr>Method overriding – Đặc điểm</vt:lpstr>
      <vt:lpstr>Method overriding: Ví dụ</vt:lpstr>
      <vt:lpstr>Từ khoá base</vt:lpstr>
      <vt:lpstr>Từ khoá base</vt:lpstr>
      <vt:lpstr>Từ khoá super: Gọi phương thức của lớp cha</vt:lpstr>
      <vt:lpstr>Phương thức ToString()</vt:lpstr>
      <vt:lpstr>Lớp Object và phương thức ToString()</vt:lpstr>
      <vt:lpstr>Override phương thức ToString()</vt:lpstr>
      <vt:lpstr>Polymorphism</vt:lpstr>
      <vt:lpstr>Polymorphism</vt:lpstr>
      <vt:lpstr>Polymorphism</vt:lpstr>
      <vt:lpstr>Ép kiểu (Casting)</vt:lpstr>
      <vt:lpstr>Ép kiểu (Casting)</vt:lpstr>
      <vt:lpstr>Implicit casting vs Explicit </vt:lpstr>
      <vt:lpstr>Toán tử instanceof</vt:lpstr>
      <vt:lpstr>Toán tử  typeof, GetType, is</vt:lpstr>
      <vt:lpstr>Từ khoá sealed</vt:lpstr>
      <vt:lpstr>Từ khoá sealed</vt:lpstr>
      <vt:lpstr>Tổng kết</vt:lpstr>
      <vt:lpstr>Hướng dẫn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Administrator</cp:lastModifiedBy>
  <cp:revision>87</cp:revision>
  <dcterms:created xsi:type="dcterms:W3CDTF">2018-02-22T06:48:04Z</dcterms:created>
  <dcterms:modified xsi:type="dcterms:W3CDTF">2019-08-14T03:28:46Z</dcterms:modified>
</cp:coreProperties>
</file>