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Open Sans SemiBold"/>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h6j6cJdPNdIr/6m66N3SiCIRbS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D257D74-26C0-42EA-ADB5-81E561621D73}">
  <a:tblStyle styleId="{5D257D74-26C0-42EA-ADB5-81E561621D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177C452-30E0-4889-AFA6-41F068A4EB9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penSansSemiBold-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SemiBold-italic.fntdata"/><Relationship Id="rId14" Type="http://schemas.openxmlformats.org/officeDocument/2006/relationships/slide" Target="slides/slide9.xml"/><Relationship Id="rId36" Type="http://schemas.openxmlformats.org/officeDocument/2006/relationships/font" Target="fonts/OpenSansSemiBold-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62" name="Google Shape;1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190" name="Google Shape;19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Giải thích ý nghĩa của từng phương thức của Interface</a:t>
            </a:r>
            <a:endParaRPr/>
          </a:p>
        </p:txBody>
      </p:sp>
      <p:sp>
        <p:nvSpPr>
          <p:cNvPr id="204" name="Google Shape;20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Phần này có thể để học viên tự đọc. Nếu hướng dẫn thì tổ chức theo dạng thảo luận hỏi về những không hiểu sau khi nghe video.</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4" name="Shape 74"/>
        <p:cNvGrpSpPr/>
        <p:nvPr/>
      </p:nvGrpSpPr>
      <p:grpSpPr>
        <a:xfrm>
          <a:off x="0" y="0"/>
          <a:ext cx="0" cy="0"/>
          <a:chOff x="0" y="0"/>
          <a:chExt cx="0" cy="0"/>
        </a:xfrm>
      </p:grpSpPr>
      <p:sp>
        <p:nvSpPr>
          <p:cNvPr id="75" name="Google Shape;75;p4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41"/>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1"/>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3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35"/>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1" name="Shape 51"/>
        <p:cNvGrpSpPr/>
        <p:nvPr/>
      </p:nvGrpSpPr>
      <p:grpSpPr>
        <a:xfrm>
          <a:off x="0" y="0"/>
          <a:ext cx="0" cy="0"/>
          <a:chOff x="0" y="0"/>
          <a:chExt cx="0" cy="0"/>
        </a:xfrm>
      </p:grpSpPr>
      <p:sp>
        <p:nvSpPr>
          <p:cNvPr id="52" name="Google Shape;52;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0" name="Shape 60"/>
        <p:cNvGrpSpPr/>
        <p:nvPr/>
      </p:nvGrpSpPr>
      <p:grpSpPr>
        <a:xfrm>
          <a:off x="0" y="0"/>
          <a:ext cx="0" cy="0"/>
          <a:chOff x="0" y="0"/>
          <a:chExt cx="0" cy="0"/>
        </a:xfrm>
      </p:grpSpPr>
      <p:sp>
        <p:nvSpPr>
          <p:cNvPr id="61" name="Google Shape;61;p38"/>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7" name="Shape 67"/>
        <p:cNvGrpSpPr/>
        <p:nvPr/>
      </p:nvGrpSpPr>
      <p:grpSpPr>
        <a:xfrm>
          <a:off x="0" y="0"/>
          <a:ext cx="0" cy="0"/>
          <a:chOff x="0" y="0"/>
          <a:chExt cx="0" cy="0"/>
        </a:xfrm>
      </p:grpSpPr>
      <p:sp>
        <p:nvSpPr>
          <p:cNvPr id="68" name="Google Shape;68;p39"/>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Open Sans"/>
                <a:ea typeface="Open Sans"/>
                <a:cs typeface="Open Sans"/>
                <a:sym typeface="Open Sans"/>
              </a:defRPr>
            </a:lvl1pPr>
            <a:lvl2pPr indent="0" lvl="1" marL="0" marR="0" rtl="0" algn="r">
              <a:spcBef>
                <a:spcPts val="0"/>
              </a:spcBef>
              <a:buNone/>
              <a:defRPr b="0" i="0" sz="1200" u="none" cap="none" strike="noStrike">
                <a:solidFill>
                  <a:srgbClr val="888888"/>
                </a:solidFill>
                <a:latin typeface="Open Sans"/>
                <a:ea typeface="Open Sans"/>
                <a:cs typeface="Open Sans"/>
                <a:sym typeface="Open Sans"/>
              </a:defRPr>
            </a:lvl2pPr>
            <a:lvl3pPr indent="0" lvl="2" marL="0" marR="0" rtl="0" algn="r">
              <a:spcBef>
                <a:spcPts val="0"/>
              </a:spcBef>
              <a:buNone/>
              <a:defRPr b="0" i="0" sz="1200" u="none" cap="none" strike="noStrike">
                <a:solidFill>
                  <a:srgbClr val="888888"/>
                </a:solidFill>
                <a:latin typeface="Open Sans"/>
                <a:ea typeface="Open Sans"/>
                <a:cs typeface="Open Sans"/>
                <a:sym typeface="Open Sans"/>
              </a:defRPr>
            </a:lvl3pPr>
            <a:lvl4pPr indent="0" lvl="3" marL="0" marR="0" rtl="0" algn="r">
              <a:spcBef>
                <a:spcPts val="0"/>
              </a:spcBef>
              <a:buNone/>
              <a:defRPr b="0" i="0" sz="1200" u="none" cap="none" strike="noStrike">
                <a:solidFill>
                  <a:srgbClr val="888888"/>
                </a:solidFill>
                <a:latin typeface="Open Sans"/>
                <a:ea typeface="Open Sans"/>
                <a:cs typeface="Open Sans"/>
                <a:sym typeface="Open Sans"/>
              </a:defRPr>
            </a:lvl4pPr>
            <a:lvl5pPr indent="0" lvl="4" marL="0" marR="0" rtl="0" algn="r">
              <a:spcBef>
                <a:spcPts val="0"/>
              </a:spcBef>
              <a:buNone/>
              <a:defRPr b="0" i="0" sz="1200" u="none" cap="none" strike="noStrike">
                <a:solidFill>
                  <a:srgbClr val="888888"/>
                </a:solidFill>
                <a:latin typeface="Open Sans"/>
                <a:ea typeface="Open Sans"/>
                <a:cs typeface="Open Sans"/>
                <a:sym typeface="Open Sans"/>
              </a:defRPr>
            </a:lvl5pPr>
            <a:lvl6pPr indent="0" lvl="5" marL="0" marR="0" rtl="0" algn="r">
              <a:spcBef>
                <a:spcPts val="0"/>
              </a:spcBef>
              <a:buNone/>
              <a:defRPr b="0" i="0" sz="1200" u="none" cap="none" strike="noStrike">
                <a:solidFill>
                  <a:srgbClr val="888888"/>
                </a:solidFill>
                <a:latin typeface="Open Sans"/>
                <a:ea typeface="Open Sans"/>
                <a:cs typeface="Open Sans"/>
                <a:sym typeface="Open Sans"/>
              </a:defRPr>
            </a:lvl6pPr>
            <a:lvl7pPr indent="0" lvl="6" marL="0" marR="0" rtl="0" algn="r">
              <a:spcBef>
                <a:spcPts val="0"/>
              </a:spcBef>
              <a:buNone/>
              <a:defRPr b="0" i="0" sz="1200" u="none" cap="none" strike="noStrike">
                <a:solidFill>
                  <a:srgbClr val="888888"/>
                </a:solidFill>
                <a:latin typeface="Open Sans"/>
                <a:ea typeface="Open Sans"/>
                <a:cs typeface="Open Sans"/>
                <a:sym typeface="Open Sans"/>
              </a:defRPr>
            </a:lvl7pPr>
            <a:lvl8pPr indent="0" lvl="7" marL="0" marR="0" rtl="0" algn="r">
              <a:spcBef>
                <a:spcPts val="0"/>
              </a:spcBef>
              <a:buNone/>
              <a:defRPr b="0" i="0" sz="1200" u="none" cap="none" strike="noStrike">
                <a:solidFill>
                  <a:srgbClr val="888888"/>
                </a:solidFill>
                <a:latin typeface="Open Sans"/>
                <a:ea typeface="Open Sans"/>
                <a:cs typeface="Open Sans"/>
                <a:sym typeface="Open Sans"/>
              </a:defRPr>
            </a:lvl8pPr>
            <a:lvl9pPr indent="0" lvl="8" marL="0" marR="0" rtl="0" algn="r">
              <a:spcBef>
                <a:spcPts val="0"/>
              </a:spcBef>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0"/>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0"/>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tutorialsteacher.com/csharp/csharp-arraylist#add" TargetMode="External"/><Relationship Id="rId4" Type="http://schemas.openxmlformats.org/officeDocument/2006/relationships/hyperlink" Target="https://www.tutorialsteacher.com/csharp/csharp-arraylist#insert" TargetMode="External"/><Relationship Id="rId9" Type="http://schemas.openxmlformats.org/officeDocument/2006/relationships/hyperlink" Target="https://www.tutorialsteacher.com/csharp/csharp-arraylist#contains" TargetMode="External"/><Relationship Id="rId5" Type="http://schemas.openxmlformats.org/officeDocument/2006/relationships/hyperlink" Target="https://www.tutorialsteacher.com/csharp/csharp-arraylist#remove" TargetMode="External"/><Relationship Id="rId6" Type="http://schemas.openxmlformats.org/officeDocument/2006/relationships/hyperlink" Target="https://www.tutorialsteacher.com/csharp/csharp-arraylist#removeat" TargetMode="External"/><Relationship Id="rId7" Type="http://schemas.openxmlformats.org/officeDocument/2006/relationships/hyperlink" Target="https://www.tutorialsteacher.com/csharp/csharp-arraylist#sort" TargetMode="External"/><Relationship Id="rId8" Type="http://schemas.openxmlformats.org/officeDocument/2006/relationships/hyperlink" Target="https://www.tutorialsteacher.com/csharp/csharp-arraylist#sor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translate.googleusercontent.com/translate_c?depth=1&amp;rurl=translate.google.com&amp;sl=en&amp;sp=nmt4&amp;tl=vi&amp;u=https://www.tutorialsteacher.com/csharp/array-csharp&amp;xid=17259,15700023,15700186,15700191,15700256,15700259,15700262,15700265&amp;usg=ALkJrhiNi_SwR_yisAVM4ao5f8nm4vplmQ"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microsoft.com/en-us/dotnet/api/system.collections.arraylist" TargetMode="External"/><Relationship Id="rId4" Type="http://schemas.openxmlformats.org/officeDocument/2006/relationships/hyperlink" Target="https://docs.microsoft.com/en-us/dotnet/api/system.collections.hashtable" TargetMode="External"/><Relationship Id="rId5" Type="http://schemas.openxmlformats.org/officeDocument/2006/relationships/hyperlink" Target="https://docs.microsoft.com/en-us/dotnet/api/system.collections.queue" TargetMode="External"/><Relationship Id="rId6" Type="http://schemas.openxmlformats.org/officeDocument/2006/relationships/hyperlink" Target="https://docs.microsoft.com/en-us/dotnet/api/system.collections.stac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microsoft.com/en-us/dotnet/api/system.collections.generic.dictionary-2" TargetMode="External"/><Relationship Id="rId4" Type="http://schemas.openxmlformats.org/officeDocument/2006/relationships/hyperlink" Target="https://docs.microsoft.com/en-us/dotnet/api/system.collections.generic.list-1" TargetMode="External"/><Relationship Id="rId5" Type="http://schemas.openxmlformats.org/officeDocument/2006/relationships/hyperlink" Target="https://docs.microsoft.com/en-us/dotnet/api/system.collections.generic.queue-1" TargetMode="External"/><Relationship Id="rId6" Type="http://schemas.openxmlformats.org/officeDocument/2006/relationships/hyperlink" Target="https://docs.microsoft.com/en-us/dotnet/api/system.collections.generic.sortedlist-2" TargetMode="External"/><Relationship Id="rId7" Type="http://schemas.openxmlformats.org/officeDocument/2006/relationships/hyperlink" Target="https://docs.microsoft.com/en-us/dotnet/api/system.collections.generic.icomparer-1" TargetMode="External"/><Relationship Id="rId8" Type="http://schemas.openxmlformats.org/officeDocument/2006/relationships/hyperlink" Target="https://docs.microsoft.com/en-us/dotnet/api/system.collections.generic.stack-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SemiBold"/>
              <a:buNone/>
            </a:pPr>
            <a:r>
              <a:rPr lang="en-US"/>
              <a:t>Bài 06</a:t>
            </a:r>
            <a:br>
              <a:rPr lang="en-US"/>
            </a:br>
            <a:r>
              <a:rPr lang="en-US"/>
              <a:t>Collection</a:t>
            </a: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BOOTCAMP WEB-BACKEND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10"/>
          <p:cNvPicPr preferRelativeResize="0"/>
          <p:nvPr/>
        </p:nvPicPr>
        <p:blipFill rotWithShape="1">
          <a:blip r:embed="rId3">
            <a:alphaModFix/>
          </a:blip>
          <a:srcRect b="0" l="0" r="0" t="0"/>
          <a:stretch/>
        </p:blipFill>
        <p:spPr>
          <a:xfrm>
            <a:off x="4969492" y="0"/>
            <a:ext cx="6511308" cy="6858000"/>
          </a:xfrm>
          <a:prstGeom prst="rect">
            <a:avLst/>
          </a:prstGeom>
          <a:noFill/>
          <a:ln>
            <a:noFill/>
          </a:ln>
        </p:spPr>
      </p:pic>
      <p:sp>
        <p:nvSpPr>
          <p:cNvPr id="148" name="Google Shape;148;p1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a:t>
            </a:r>
            <a:endParaRPr/>
          </a:p>
        </p:txBody>
      </p:sp>
      <p:sp>
        <p:nvSpPr>
          <p:cNvPr id="149" name="Google Shape;149;p10"/>
          <p:cNvSpPr txBox="1"/>
          <p:nvPr>
            <p:ph idx="1" type="body"/>
          </p:nvPr>
        </p:nvSpPr>
        <p:spPr>
          <a:xfrm>
            <a:off x="838200" y="1120022"/>
            <a:ext cx="46228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List&lt;T&gt;</a:t>
            </a:r>
            <a:endParaRPr/>
          </a:p>
          <a:p>
            <a:pPr indent="-228600" lvl="0" marL="228600" rtl="0" algn="l">
              <a:lnSpc>
                <a:spcPct val="90000"/>
              </a:lnSpc>
              <a:spcBef>
                <a:spcPts val="1000"/>
              </a:spcBef>
              <a:spcAft>
                <a:spcPts val="0"/>
              </a:spcAft>
              <a:buClr>
                <a:schemeClr val="dk1"/>
              </a:buClr>
              <a:buSzPts val="2800"/>
              <a:buChar char="•"/>
            </a:pPr>
            <a:r>
              <a:rPr lang="en-US"/>
              <a:t>Mảng generic List&lt;T&gt;  tương đương với ArrayList, nó có đầy đủ các phương thức, thuộc tính như ArrayList, </a:t>
            </a:r>
            <a:endParaRPr/>
          </a:p>
          <a:p>
            <a:pPr indent="-228600" lvl="0" marL="228600" rtl="0" algn="l">
              <a:lnSpc>
                <a:spcPct val="90000"/>
              </a:lnSpc>
              <a:spcBef>
                <a:spcPts val="1000"/>
              </a:spcBef>
              <a:spcAft>
                <a:spcPts val="0"/>
              </a:spcAft>
              <a:buClr>
                <a:schemeClr val="dk1"/>
              </a:buClr>
              <a:buSzPts val="2800"/>
              <a:buChar char="•"/>
            </a:pPr>
            <a:r>
              <a:rPr lang="en-US"/>
              <a:t>Cách khai báo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0" name="Google Shape;150;p10"/>
          <p:cNvSpPr/>
          <p:nvPr/>
        </p:nvSpPr>
        <p:spPr>
          <a:xfrm>
            <a:off x="838200" y="4655234"/>
            <a:ext cx="5588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2B91AF"/>
                </a:solidFill>
                <a:latin typeface="Calibri"/>
                <a:ea typeface="Calibri"/>
                <a:cs typeface="Calibri"/>
                <a:sym typeface="Calibri"/>
              </a:rPr>
              <a:t>List</a:t>
            </a:r>
            <a:r>
              <a:rPr b="0" i="0" lang="en-US" sz="2400" u="none" cap="none" strike="noStrike">
                <a:solidFill>
                  <a:schemeClr val="dk1"/>
                </a:solidFill>
                <a:latin typeface="Calibri"/>
                <a:ea typeface="Calibri"/>
                <a:cs typeface="Calibri"/>
                <a:sym typeface="Calibri"/>
              </a:rPr>
              <a:t>&lt;</a:t>
            </a:r>
            <a:r>
              <a:rPr b="0" i="0" lang="en-US" sz="2400" u="none" cap="none" strike="noStrike">
                <a:solidFill>
                  <a:srgbClr val="0000FF"/>
                </a:solidFill>
                <a:latin typeface="Calibri"/>
                <a:ea typeface="Calibri"/>
                <a:cs typeface="Calibri"/>
                <a:sym typeface="Calibri"/>
              </a:rPr>
              <a:t>int</a:t>
            </a:r>
            <a:r>
              <a:rPr b="0" i="0" lang="en-US" sz="2400" u="none" cap="none" strike="noStrike">
                <a:solidFill>
                  <a:schemeClr val="dk1"/>
                </a:solidFill>
                <a:latin typeface="Calibri"/>
                <a:ea typeface="Calibri"/>
                <a:cs typeface="Calibri"/>
                <a:sym typeface="Calibri"/>
              </a:rPr>
              <a:t>&gt; intList = </a:t>
            </a:r>
            <a:r>
              <a:rPr b="0" i="0" lang="en-US" sz="2400" u="none" cap="none" strike="noStrike">
                <a:solidFill>
                  <a:srgbClr val="0000FF"/>
                </a:solidFill>
                <a:latin typeface="Calibri"/>
                <a:ea typeface="Calibri"/>
                <a:cs typeface="Calibri"/>
                <a:sym typeface="Calibri"/>
              </a:rPr>
              <a:t>new</a:t>
            </a: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2B91AF"/>
                </a:solidFill>
                <a:latin typeface="Calibri"/>
                <a:ea typeface="Calibri"/>
                <a:cs typeface="Calibri"/>
                <a:sym typeface="Calibri"/>
              </a:rPr>
              <a:t>List</a:t>
            </a:r>
            <a:r>
              <a:rPr b="0" i="0" lang="en-US" sz="2400" u="none" cap="none" strike="noStrike">
                <a:solidFill>
                  <a:schemeClr val="dk1"/>
                </a:solidFill>
                <a:latin typeface="Calibri"/>
                <a:ea typeface="Calibri"/>
                <a:cs typeface="Calibri"/>
                <a:sym typeface="Calibri"/>
              </a:rPr>
              <a:t>&lt;</a:t>
            </a:r>
            <a:r>
              <a:rPr b="0" i="0" lang="en-US" sz="2400" u="none" cap="none" strike="noStrike">
                <a:solidFill>
                  <a:srgbClr val="0000FF"/>
                </a:solidFill>
                <a:latin typeface="Calibri"/>
                <a:ea typeface="Calibri"/>
                <a:cs typeface="Calibri"/>
                <a:sym typeface="Calibri"/>
              </a:rPr>
              <a:t>int</a:t>
            </a:r>
            <a:r>
              <a:rPr b="0" i="0" lang="en-US" sz="2400" u="none" cap="none" strike="noStrike">
                <a:solidFill>
                  <a:schemeClr val="dk1"/>
                </a:solidFill>
                <a:latin typeface="Calibri"/>
                <a:ea typeface="Calibri"/>
                <a:cs typeface="Calibri"/>
                <a:sym typeface="Calibri"/>
              </a:rPr>
              <a:t>&gt;();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8000"/>
                </a:solidFill>
                <a:latin typeface="Calibri"/>
                <a:ea typeface="Calibri"/>
                <a:cs typeface="Calibri"/>
                <a:sym typeface="Calibri"/>
              </a:rPr>
              <a:t>//Or</a:t>
            </a: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400">
                <a:solidFill>
                  <a:srgbClr val="2B91AF"/>
                </a:solidFill>
                <a:latin typeface="Calibri"/>
                <a:ea typeface="Calibri"/>
                <a:cs typeface="Calibri"/>
                <a:sym typeface="Calibri"/>
              </a:rPr>
              <a:t>IList</a:t>
            </a:r>
            <a:r>
              <a:rPr lang="en-US" sz="2400">
                <a:solidFill>
                  <a:schemeClr val="dk1"/>
                </a:solidFill>
                <a:latin typeface="Calibri"/>
                <a:ea typeface="Calibri"/>
                <a:cs typeface="Calibri"/>
                <a:sym typeface="Calibri"/>
              </a:rPr>
              <a:t>&lt;</a:t>
            </a:r>
            <a:r>
              <a:rPr lang="en-US" sz="2400">
                <a:solidFill>
                  <a:srgbClr val="0000FF"/>
                </a:solidFill>
                <a:latin typeface="Calibri"/>
                <a:ea typeface="Calibri"/>
                <a:cs typeface="Calibri"/>
                <a:sym typeface="Calibri"/>
              </a:rPr>
              <a:t>int</a:t>
            </a:r>
            <a:r>
              <a:rPr lang="en-US" sz="2400">
                <a:solidFill>
                  <a:schemeClr val="dk1"/>
                </a:solidFill>
                <a:latin typeface="Calibri"/>
                <a:ea typeface="Calibri"/>
                <a:cs typeface="Calibri"/>
                <a:sym typeface="Calibri"/>
              </a:rPr>
              <a:t>&gt; intList = </a:t>
            </a:r>
            <a:r>
              <a:rPr lang="en-US" sz="2400">
                <a:solidFill>
                  <a:srgbClr val="0000FF"/>
                </a:solidFill>
                <a:latin typeface="Calibri"/>
                <a:ea typeface="Calibri"/>
                <a:cs typeface="Calibri"/>
                <a:sym typeface="Calibri"/>
              </a:rPr>
              <a:t>new</a:t>
            </a:r>
            <a:r>
              <a:rPr lang="en-US" sz="2400">
                <a:solidFill>
                  <a:schemeClr val="dk1"/>
                </a:solidFill>
                <a:latin typeface="Calibri"/>
                <a:ea typeface="Calibri"/>
                <a:cs typeface="Calibri"/>
                <a:sym typeface="Calibri"/>
              </a:rPr>
              <a:t> </a:t>
            </a:r>
            <a:r>
              <a:rPr lang="en-US" sz="2400">
                <a:solidFill>
                  <a:srgbClr val="2B91AF"/>
                </a:solidFill>
                <a:latin typeface="Calibri"/>
                <a:ea typeface="Calibri"/>
                <a:cs typeface="Calibri"/>
                <a:sym typeface="Calibri"/>
              </a:rPr>
              <a:t>List</a:t>
            </a:r>
            <a:r>
              <a:rPr lang="en-US" sz="2400">
                <a:solidFill>
                  <a:schemeClr val="dk1"/>
                </a:solidFill>
                <a:latin typeface="Calibri"/>
                <a:ea typeface="Calibri"/>
                <a:cs typeface="Calibri"/>
                <a:sym typeface="Calibri"/>
              </a:rPr>
              <a:t>&lt;</a:t>
            </a:r>
            <a:r>
              <a:rPr lang="en-US" sz="2400">
                <a:solidFill>
                  <a:srgbClr val="0000FF"/>
                </a:solidFill>
                <a:latin typeface="Calibri"/>
                <a:ea typeface="Calibri"/>
                <a:cs typeface="Calibri"/>
                <a:sym typeface="Calibri"/>
              </a:rPr>
              <a:t>int</a:t>
            </a:r>
            <a:r>
              <a:rPr lang="en-US" sz="2400">
                <a:solidFill>
                  <a:schemeClr val="dk1"/>
                </a:solidFill>
                <a:latin typeface="Calibri"/>
                <a:ea typeface="Calibri"/>
                <a:cs typeface="Calibri"/>
                <a:sym typeface="Calibri"/>
              </a:rPr>
              <a: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Open Sans SemiBold"/>
              <a:buNone/>
            </a:pPr>
            <a:r>
              <a:rPr lang="en-US" sz="2800"/>
              <a:t>Generic Collection - List&lt;T&gt;</a:t>
            </a:r>
            <a:endParaRPr sz="2800"/>
          </a:p>
        </p:txBody>
      </p:sp>
      <p:pic>
        <p:nvPicPr>
          <p:cNvPr id="156" name="Google Shape;156;p11"/>
          <p:cNvPicPr preferRelativeResize="0"/>
          <p:nvPr/>
        </p:nvPicPr>
        <p:blipFill rotWithShape="1">
          <a:blip r:embed="rId3">
            <a:alphaModFix/>
          </a:blip>
          <a:srcRect b="0" l="0" r="0" t="0"/>
          <a:stretch/>
        </p:blipFill>
        <p:spPr>
          <a:xfrm>
            <a:off x="5854700" y="159419"/>
            <a:ext cx="5499100" cy="5041900"/>
          </a:xfrm>
          <a:prstGeom prst="rect">
            <a:avLst/>
          </a:prstGeom>
          <a:noFill/>
          <a:ln>
            <a:noFill/>
          </a:ln>
        </p:spPr>
      </p:pic>
      <p:sp>
        <p:nvSpPr>
          <p:cNvPr id="157" name="Google Shape;157;p11"/>
          <p:cNvSpPr txBox="1"/>
          <p:nvPr>
            <p:ph idx="1" type="body"/>
          </p:nvPr>
        </p:nvSpPr>
        <p:spPr>
          <a:xfrm>
            <a:off x="838200" y="1120022"/>
            <a:ext cx="46228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Duyệt mảng dùng vòng lặp</a:t>
            </a:r>
            <a:endParaRPr/>
          </a:p>
          <a:p>
            <a:pPr indent="-228600" lvl="0" marL="228600" rtl="0" algn="l">
              <a:lnSpc>
                <a:spcPct val="90000"/>
              </a:lnSpc>
              <a:spcBef>
                <a:spcPts val="1000"/>
              </a:spcBef>
              <a:spcAft>
                <a:spcPts val="0"/>
              </a:spcAft>
              <a:buClr>
                <a:schemeClr val="dk1"/>
              </a:buClr>
              <a:buSzPts val="2800"/>
              <a:buChar char="•"/>
            </a:pPr>
            <a:r>
              <a:rPr lang="en-US"/>
              <a:t>Sử dụng các method của mảng để tương tác</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8" name="Google Shape;158;p11"/>
          <p:cNvPicPr preferRelativeResize="0"/>
          <p:nvPr/>
        </p:nvPicPr>
        <p:blipFill rotWithShape="1">
          <a:blip r:embed="rId4">
            <a:alphaModFix/>
          </a:blip>
          <a:srcRect b="0" l="0" r="0" t="0"/>
          <a:stretch/>
        </p:blipFill>
        <p:spPr>
          <a:xfrm>
            <a:off x="414020" y="4836328"/>
            <a:ext cx="7035800" cy="1854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a:t>
            </a:r>
            <a:endParaRPr/>
          </a:p>
        </p:txBody>
      </p:sp>
      <p:graphicFrame>
        <p:nvGraphicFramePr>
          <p:cNvPr id="165" name="Google Shape;165;p12"/>
          <p:cNvGraphicFramePr/>
          <p:nvPr/>
        </p:nvGraphicFramePr>
        <p:xfrm>
          <a:off x="838200" y="1993610"/>
          <a:ext cx="3000000" cy="3000000"/>
        </p:xfrm>
        <a:graphic>
          <a:graphicData uri="http://schemas.openxmlformats.org/drawingml/2006/table">
            <a:tbl>
              <a:tblPr bandRow="1" firstRow="1">
                <a:noFill/>
                <a:tableStyleId>{6177C452-30E0-4889-AFA6-41F068A4EB98}</a:tableStyleId>
              </a:tblPr>
              <a:tblGrid>
                <a:gridCol w="2279075"/>
                <a:gridCol w="8236525"/>
              </a:tblGrid>
              <a:tr h="720925">
                <a:tc>
                  <a:txBody>
                    <a:bodyPr/>
                    <a:lstStyle/>
                    <a:p>
                      <a:pPr indent="0" lvl="0" marL="0" marR="0" rtl="0" algn="l">
                        <a:spcBef>
                          <a:spcPts val="0"/>
                        </a:spcBef>
                        <a:spcAft>
                          <a:spcPts val="0"/>
                        </a:spcAft>
                        <a:buNone/>
                      </a:pPr>
                      <a:r>
                        <a:rPr lang="en-US" sz="2400" u="none" cap="none" strike="noStrike"/>
                        <a:t>Property</a:t>
                      </a:r>
                      <a:endParaRPr sz="2400"/>
                    </a:p>
                  </a:txBody>
                  <a:tcPr marT="45725" marB="45725" marR="91450" marL="91450"/>
                </a:tc>
                <a:tc>
                  <a:txBody>
                    <a:bodyPr/>
                    <a:lstStyle/>
                    <a:p>
                      <a:pPr indent="0" lvl="0" marL="0" marR="0" rtl="0" algn="l">
                        <a:spcBef>
                          <a:spcPts val="0"/>
                        </a:spcBef>
                        <a:spcAft>
                          <a:spcPts val="0"/>
                        </a:spcAft>
                        <a:buNone/>
                      </a:pPr>
                      <a:r>
                        <a:rPr lang="en-US" sz="2400"/>
                        <a:t>Usage</a:t>
                      </a:r>
                      <a:endParaRPr sz="2400"/>
                    </a:p>
                  </a:txBody>
                  <a:tcPr marT="45725" marB="45725" marR="91450" marL="91450"/>
                </a:tc>
              </a:tr>
              <a:tr h="720925">
                <a:tc>
                  <a:txBody>
                    <a:bodyPr/>
                    <a:lstStyle/>
                    <a:p>
                      <a:pPr indent="0" lvl="0" marL="0" marR="0" rtl="0" algn="l">
                        <a:spcBef>
                          <a:spcPts val="0"/>
                        </a:spcBef>
                        <a:spcAft>
                          <a:spcPts val="0"/>
                        </a:spcAft>
                        <a:buNone/>
                      </a:pPr>
                      <a:r>
                        <a:rPr lang="en-US" sz="2400"/>
                        <a:t>Items</a:t>
                      </a:r>
                      <a:endParaRPr sz="2400"/>
                    </a:p>
                  </a:txBody>
                  <a:tcPr marT="45725" marB="45725" marR="91450" marL="91450"/>
                </a:tc>
                <a:tc>
                  <a:txBody>
                    <a:bodyPr/>
                    <a:lstStyle/>
                    <a:p>
                      <a:pPr indent="0" lvl="0" marL="0" marR="0" rtl="0" algn="l">
                        <a:spcBef>
                          <a:spcPts val="0"/>
                        </a:spcBef>
                        <a:spcAft>
                          <a:spcPts val="0"/>
                        </a:spcAft>
                        <a:buNone/>
                      </a:pPr>
                      <a:r>
                        <a:rPr lang="en-US" sz="2400"/>
                        <a:t>Dùng để get,</a:t>
                      </a:r>
                      <a:r>
                        <a:rPr lang="en-US" sz="2400"/>
                        <a:t> set cái phần tử  của mảng list tạo các vị trí index xác định</a:t>
                      </a:r>
                      <a:endParaRPr sz="2400"/>
                    </a:p>
                  </a:txBody>
                  <a:tcPr marT="45725" marB="45725" marR="91450" marL="91450"/>
                </a:tc>
              </a:tr>
              <a:tr h="720925">
                <a:tc>
                  <a:txBody>
                    <a:bodyPr/>
                    <a:lstStyle/>
                    <a:p>
                      <a:pPr indent="0" lvl="0" marL="0" marR="0" rtl="0" algn="l">
                        <a:spcBef>
                          <a:spcPts val="0"/>
                        </a:spcBef>
                        <a:spcAft>
                          <a:spcPts val="0"/>
                        </a:spcAft>
                        <a:buNone/>
                      </a:pPr>
                      <a:r>
                        <a:rPr lang="en-US" sz="2400"/>
                        <a:t>Count</a:t>
                      </a:r>
                      <a:endParaRPr sz="2400"/>
                    </a:p>
                  </a:txBody>
                  <a:tcPr marT="45725" marB="45725" marR="91450" marL="91450"/>
                </a:tc>
                <a:tc>
                  <a:txBody>
                    <a:bodyPr/>
                    <a:lstStyle/>
                    <a:p>
                      <a:pPr indent="0" lvl="0" marL="0" marR="0" rtl="0" algn="l">
                        <a:spcBef>
                          <a:spcPts val="0"/>
                        </a:spcBef>
                        <a:spcAft>
                          <a:spcPts val="0"/>
                        </a:spcAft>
                        <a:buNone/>
                      </a:pPr>
                      <a:r>
                        <a:rPr lang="en-US" sz="2400"/>
                        <a:t>Trả về tổng só phần tử tồn tại trên mảng List&lt;T&gt;</a:t>
                      </a:r>
                      <a:endParaRPr sz="2400"/>
                    </a:p>
                  </a:txBody>
                  <a:tcPr marT="45725" marB="45725" marR="91450" marL="91450"/>
                </a:tc>
              </a:tr>
            </a:tbl>
          </a:graphicData>
        </a:graphic>
      </p:graphicFrame>
      <p:sp>
        <p:nvSpPr>
          <p:cNvPr id="166" name="Google Shape;166;p12"/>
          <p:cNvSpPr txBox="1"/>
          <p:nvPr/>
        </p:nvSpPr>
        <p:spPr>
          <a:xfrm>
            <a:off x="838199" y="1120022"/>
            <a:ext cx="10217727" cy="505694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lang="en-US" sz="2800">
                <a:solidFill>
                  <a:schemeClr val="dk1"/>
                </a:solidFill>
                <a:latin typeface="Open Sans"/>
                <a:ea typeface="Open Sans"/>
                <a:cs typeface="Open Sans"/>
                <a:sym typeface="Open Sans"/>
              </a:rPr>
              <a:t>Property của List&lt;T&gt;</a:t>
            </a:r>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a:t>
            </a:r>
            <a:endParaRPr/>
          </a:p>
        </p:txBody>
      </p:sp>
      <p:graphicFrame>
        <p:nvGraphicFramePr>
          <p:cNvPr id="173" name="Google Shape;173;p13"/>
          <p:cNvGraphicFramePr/>
          <p:nvPr/>
        </p:nvGraphicFramePr>
        <p:xfrm>
          <a:off x="705677" y="1497494"/>
          <a:ext cx="3000000" cy="3000000"/>
        </p:xfrm>
        <a:graphic>
          <a:graphicData uri="http://schemas.openxmlformats.org/drawingml/2006/table">
            <a:tbl>
              <a:tblPr>
                <a:noFill/>
                <a:tableStyleId>{5D257D74-26C0-42EA-ADB5-81E561621D73}</a:tableStyleId>
              </a:tblPr>
              <a:tblGrid>
                <a:gridCol w="2117025"/>
                <a:gridCol w="8295850"/>
              </a:tblGrid>
              <a:tr h="118875">
                <a:tc>
                  <a:txBody>
                    <a:bodyPr/>
                    <a:lstStyle/>
                    <a:p>
                      <a:pPr indent="0" lvl="0" marL="0" marR="0" rtl="0" algn="l">
                        <a:spcBef>
                          <a:spcPts val="0"/>
                        </a:spcBef>
                        <a:spcAft>
                          <a:spcPts val="0"/>
                        </a:spcAft>
                        <a:buNone/>
                      </a:pPr>
                      <a:r>
                        <a:rPr b="0" lang="en-US" sz="1700">
                          <a:solidFill>
                            <a:srgbClr val="FFFFFF"/>
                          </a:solidFill>
                        </a:rPr>
                        <a:t>Method</a:t>
                      </a:r>
                      <a:endParaRPr/>
                    </a:p>
                  </a:txBody>
                  <a:tcPr marT="16750" marB="16750" marR="33500" marL="33500"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700">
                          <a:solidFill>
                            <a:srgbClr val="FFFFFF"/>
                          </a:solidFill>
                        </a:rPr>
                        <a:t>Usage</a:t>
                      </a:r>
                      <a:endParaRPr/>
                    </a:p>
                  </a:txBody>
                  <a:tcPr marT="16750" marB="16750" marR="33500" marL="33500"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03600">
                <a:tc>
                  <a:txBody>
                    <a:bodyPr/>
                    <a:lstStyle/>
                    <a:p>
                      <a:pPr indent="0" lvl="0" marL="0" marR="0" rtl="0" algn="l">
                        <a:spcBef>
                          <a:spcPts val="0"/>
                        </a:spcBef>
                        <a:spcAft>
                          <a:spcPts val="0"/>
                        </a:spcAft>
                        <a:buNone/>
                      </a:pPr>
                      <a:r>
                        <a:rPr lang="en-US" sz="1700">
                          <a:solidFill>
                            <a:srgbClr val="414141"/>
                          </a:solidFill>
                        </a:rPr>
                        <a:t>Add</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Adds an element at the end of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AddRange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Adds elements of the specified collection at the end of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91575">
                <a:tc>
                  <a:txBody>
                    <a:bodyPr/>
                    <a:lstStyle/>
                    <a:p>
                      <a:pPr indent="0" lvl="0" marL="0" marR="0" rtl="0" algn="l">
                        <a:spcBef>
                          <a:spcPts val="0"/>
                        </a:spcBef>
                        <a:spcAft>
                          <a:spcPts val="0"/>
                        </a:spcAft>
                        <a:buNone/>
                      </a:pPr>
                      <a:r>
                        <a:rPr lang="en-US" sz="1700">
                          <a:solidFill>
                            <a:srgbClr val="414141"/>
                          </a:solidFill>
                        </a:rPr>
                        <a:t>BinarySearch</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Search the element and returns an index of the element.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Clear</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all the elements from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79575">
                <a:tc>
                  <a:txBody>
                    <a:bodyPr/>
                    <a:lstStyle/>
                    <a:p>
                      <a:pPr indent="0" lvl="0" marL="0" marR="0" rtl="0" algn="l">
                        <a:spcBef>
                          <a:spcPts val="0"/>
                        </a:spcBef>
                        <a:spcAft>
                          <a:spcPts val="0"/>
                        </a:spcAft>
                        <a:buNone/>
                      </a:pPr>
                      <a:r>
                        <a:rPr lang="en-US" sz="1700">
                          <a:solidFill>
                            <a:srgbClr val="414141"/>
                          </a:solidFill>
                        </a:rPr>
                        <a:t>Contains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Checks whether the specified element exists or not in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79575">
                <a:tc>
                  <a:txBody>
                    <a:bodyPr/>
                    <a:lstStyle/>
                    <a:p>
                      <a:pPr indent="0" lvl="0" marL="0" marR="0" rtl="0" algn="l">
                        <a:spcBef>
                          <a:spcPts val="0"/>
                        </a:spcBef>
                        <a:spcAft>
                          <a:spcPts val="0"/>
                        </a:spcAft>
                        <a:buNone/>
                      </a:pPr>
                      <a:r>
                        <a:rPr lang="en-US" sz="1700">
                          <a:solidFill>
                            <a:srgbClr val="414141"/>
                          </a:solidFill>
                        </a:rPr>
                        <a:t>Find</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Finds the first element based on the specified predicate function.</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Foreach</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Iterates through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Insert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Inserts an element at the specified index in a List&lt;T&gt;.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91575">
                <a:tc>
                  <a:txBody>
                    <a:bodyPr/>
                    <a:lstStyle/>
                    <a:p>
                      <a:pPr indent="0" lvl="0" marL="0" marR="0" rtl="0" algn="l">
                        <a:spcBef>
                          <a:spcPts val="0"/>
                        </a:spcBef>
                        <a:spcAft>
                          <a:spcPts val="0"/>
                        </a:spcAft>
                        <a:buNone/>
                      </a:pPr>
                      <a:r>
                        <a:rPr lang="en-US" sz="1700">
                          <a:solidFill>
                            <a:srgbClr val="414141"/>
                          </a:solidFill>
                        </a:rPr>
                        <a:t>InsertRange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Inserts elements of another collection at the specified index.</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Remove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the first occurence of the specified element.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RemoveAt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Removes the element at the specified index.</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79575">
                <a:tc>
                  <a:txBody>
                    <a:bodyPr/>
                    <a:lstStyle/>
                    <a:p>
                      <a:pPr indent="0" lvl="0" marL="0" marR="0" rtl="0" algn="l">
                        <a:spcBef>
                          <a:spcPts val="0"/>
                        </a:spcBef>
                        <a:spcAft>
                          <a:spcPts val="0"/>
                        </a:spcAft>
                        <a:buNone/>
                      </a:pPr>
                      <a:r>
                        <a:rPr lang="en-US" sz="1700">
                          <a:solidFill>
                            <a:srgbClr val="414141"/>
                          </a:solidFill>
                        </a:rPr>
                        <a:t>RemoveRange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Removes all the elements that match with the supplied predicate function.</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03600">
                <a:tc>
                  <a:txBody>
                    <a:bodyPr/>
                    <a:lstStyle/>
                    <a:p>
                      <a:pPr indent="0" lvl="0" marL="0" marR="0" rtl="0" algn="l">
                        <a:spcBef>
                          <a:spcPts val="0"/>
                        </a:spcBef>
                        <a:spcAft>
                          <a:spcPts val="0"/>
                        </a:spcAft>
                        <a:buNone/>
                      </a:pPr>
                      <a:r>
                        <a:rPr lang="en-US" sz="1700">
                          <a:solidFill>
                            <a:srgbClr val="414141"/>
                          </a:solidFill>
                        </a:rPr>
                        <a:t>Sort</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Sorts all the elements.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1575">
                <a:tc>
                  <a:txBody>
                    <a:bodyPr/>
                    <a:lstStyle/>
                    <a:p>
                      <a:pPr indent="0" lvl="0" marL="0" marR="0" rtl="0" algn="l">
                        <a:spcBef>
                          <a:spcPts val="0"/>
                        </a:spcBef>
                        <a:spcAft>
                          <a:spcPts val="0"/>
                        </a:spcAft>
                        <a:buNone/>
                      </a:pPr>
                      <a:r>
                        <a:rPr lang="en-US" sz="1700">
                          <a:solidFill>
                            <a:srgbClr val="414141"/>
                          </a:solidFill>
                        </a:rPr>
                        <a:t>TrimExcess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Sets the capacity to the actual number of elements.</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55550">
                <a:tc>
                  <a:txBody>
                    <a:bodyPr/>
                    <a:lstStyle/>
                    <a:p>
                      <a:pPr indent="0" lvl="0" marL="0" marR="0" rtl="0" algn="l">
                        <a:spcBef>
                          <a:spcPts val="0"/>
                        </a:spcBef>
                        <a:spcAft>
                          <a:spcPts val="0"/>
                        </a:spcAft>
                        <a:buNone/>
                      </a:pPr>
                      <a:r>
                        <a:rPr lang="en-US" sz="1700">
                          <a:solidFill>
                            <a:srgbClr val="414141"/>
                          </a:solidFill>
                        </a:rPr>
                        <a:t>TrueForAll</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Determines whether every element in the List&lt;T&gt; matches the conditions defined by the specified predicate.</a:t>
                      </a:r>
                      <a:endParaRPr/>
                    </a:p>
                  </a:txBody>
                  <a:tcPr marT="16750" marB="16750" marR="33500" marL="33500">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 List&lt;T&gt;  Note</a:t>
            </a:r>
            <a:endParaRPr/>
          </a:p>
        </p:txBody>
      </p:sp>
      <p:sp>
        <p:nvSpPr>
          <p:cNvPr id="180" name="Google Shape;180;p1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List&lt;T&gt; stores elements of the specified type and it grows automatically.</a:t>
            </a:r>
            <a:endParaRPr/>
          </a:p>
          <a:p>
            <a:pPr indent="-228600" lvl="0" marL="228600" rtl="0" algn="l">
              <a:lnSpc>
                <a:spcPct val="90000"/>
              </a:lnSpc>
              <a:spcBef>
                <a:spcPts val="1000"/>
              </a:spcBef>
              <a:spcAft>
                <a:spcPts val="0"/>
              </a:spcAft>
              <a:buClr>
                <a:schemeClr val="dk1"/>
              </a:buClr>
              <a:buSzPts val="2800"/>
              <a:buChar char="•"/>
            </a:pPr>
            <a:r>
              <a:rPr lang="en-US"/>
              <a:t>List&lt;T&gt; can store multiple null and duplicate elements.</a:t>
            </a:r>
            <a:endParaRPr/>
          </a:p>
          <a:p>
            <a:pPr indent="-228600" lvl="0" marL="228600" rtl="0" algn="l">
              <a:lnSpc>
                <a:spcPct val="90000"/>
              </a:lnSpc>
              <a:spcBef>
                <a:spcPts val="1000"/>
              </a:spcBef>
              <a:spcAft>
                <a:spcPts val="0"/>
              </a:spcAft>
              <a:buClr>
                <a:schemeClr val="dk1"/>
              </a:buClr>
              <a:buSzPts val="2800"/>
              <a:buChar char="•"/>
            </a:pPr>
            <a:r>
              <a:rPr lang="en-US"/>
              <a:t>List&lt;T&gt; can be assigned to </a:t>
            </a:r>
            <a:r>
              <a:rPr b="1" lang="en-US"/>
              <a:t>IList&lt;T&gt;</a:t>
            </a:r>
            <a:r>
              <a:rPr lang="en-US"/>
              <a:t> or </a:t>
            </a:r>
            <a:r>
              <a:rPr b="1" lang="en-US"/>
              <a:t>List&lt;T&gt;</a:t>
            </a:r>
            <a:r>
              <a:rPr lang="en-US"/>
              <a:t> type of variable. It provides more helper method When assigned to List&lt;T&gt; variable</a:t>
            </a:r>
            <a:endParaRPr/>
          </a:p>
          <a:p>
            <a:pPr indent="-228600" lvl="0" marL="228600" rtl="0" algn="l">
              <a:lnSpc>
                <a:spcPct val="90000"/>
              </a:lnSpc>
              <a:spcBef>
                <a:spcPts val="1000"/>
              </a:spcBef>
              <a:spcAft>
                <a:spcPts val="0"/>
              </a:spcAft>
              <a:buClr>
                <a:schemeClr val="dk1"/>
              </a:buClr>
              <a:buSzPts val="2800"/>
              <a:buChar char="•"/>
            </a:pPr>
            <a:r>
              <a:rPr lang="en-US"/>
              <a:t>List&lt;T&gt; can be access using indexer, for loop or foreach statement.</a:t>
            </a:r>
            <a:endParaRPr/>
          </a:p>
          <a:p>
            <a:pPr indent="-228600" lvl="0" marL="228600" rtl="0" algn="l">
              <a:lnSpc>
                <a:spcPct val="90000"/>
              </a:lnSpc>
              <a:spcBef>
                <a:spcPts val="1000"/>
              </a:spcBef>
              <a:spcAft>
                <a:spcPts val="0"/>
              </a:spcAft>
              <a:buClr>
                <a:schemeClr val="dk1"/>
              </a:buClr>
              <a:buSzPts val="2800"/>
              <a:buChar char="•"/>
            </a:pPr>
            <a:r>
              <a:rPr lang="en-US"/>
              <a:t>LINQ can be use to query List&lt;T&gt; collection.</a:t>
            </a:r>
            <a:endParaRPr/>
          </a:p>
          <a:p>
            <a:pPr indent="-228600" lvl="0" marL="228600" rtl="0" algn="l">
              <a:lnSpc>
                <a:spcPct val="90000"/>
              </a:lnSpc>
              <a:spcBef>
                <a:spcPts val="1000"/>
              </a:spcBef>
              <a:spcAft>
                <a:spcPts val="0"/>
              </a:spcAft>
              <a:buClr>
                <a:schemeClr val="dk1"/>
              </a:buClr>
              <a:buSzPts val="2800"/>
              <a:buChar char="•"/>
            </a:pPr>
            <a:r>
              <a:rPr lang="en-US"/>
              <a:t>List&lt;T&gt; is ideal for storing and retrieving large number of elements.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Demo</a:t>
            </a:r>
            <a:endParaRPr/>
          </a:p>
        </p:txBody>
      </p:sp>
      <p:sp>
        <p:nvSpPr>
          <p:cNvPr id="186" name="Google Shape;18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List&lt;T&gt;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193" name="Google Shape;193;p1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Dictionary&lt;TKey, TValue&gt;: giống như từ điển tiếng Anh.Từ điển tiếng Anh là một tập hợp các từ và định nghĩa của chúng, thường được liệt kê theo thứ tự abc trong một hoặc nhiều ngôn ngữ cụ thể. Theo cùng một cách, Dictionary trong C # là một tập hợp các Khóa và Giá trị, trong đó khóa giống như từ và giá trị giống như định nghĩa.</a:t>
            </a:r>
            <a:endParaRPr/>
          </a:p>
          <a:p>
            <a:pPr indent="-228600" lvl="0" marL="228600" rtl="0" algn="l">
              <a:lnSpc>
                <a:spcPct val="90000"/>
              </a:lnSpc>
              <a:spcBef>
                <a:spcPts val="1000"/>
              </a:spcBef>
              <a:spcAft>
                <a:spcPts val="0"/>
              </a:spcAft>
              <a:buClr>
                <a:schemeClr val="dk1"/>
              </a:buClr>
              <a:buSzPts val="2800"/>
              <a:buChar char="•"/>
            </a:pPr>
            <a:r>
              <a:rPr lang="en-US"/>
              <a:t>Lớp Dictionary&lt;TKey, TValue&gt; có  TKey biểu thị loại khóa và TValue là loại TValue.</a:t>
            </a:r>
            <a:endParaRPr/>
          </a:p>
          <a:p>
            <a:pPr indent="-228600" lvl="0" marL="228600" rtl="0" algn="l">
              <a:lnSpc>
                <a:spcPct val="90000"/>
              </a:lnSpc>
              <a:spcBef>
                <a:spcPts val="1000"/>
              </a:spcBef>
              <a:spcAft>
                <a:spcPts val="0"/>
              </a:spcAft>
              <a:buClr>
                <a:schemeClr val="dk1"/>
              </a:buClr>
              <a:buSzPts val="2800"/>
              <a:buChar char="•"/>
            </a:pPr>
            <a:r>
              <a:rPr lang="en-US"/>
              <a:t>Từ điển không thể bao gồm các khóa trùng lặp hoặc null, trong đó các giá trị có thể được nhân đôi hoặc đặt thành null. Các khóa phải là duy nhất nếu không nó sẽ phát sinh lôi khi thực thi runtime.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pic>
        <p:nvPicPr>
          <p:cNvPr id="200" name="Google Shape;200;p17"/>
          <p:cNvPicPr preferRelativeResize="0"/>
          <p:nvPr>
            <p:ph idx="1" type="body"/>
          </p:nvPr>
        </p:nvPicPr>
        <p:blipFill rotWithShape="1">
          <a:blip r:embed="rId3">
            <a:alphaModFix/>
          </a:blip>
          <a:srcRect b="0" l="0" r="0" t="0"/>
          <a:stretch/>
        </p:blipFill>
        <p:spPr>
          <a:xfrm>
            <a:off x="2013041" y="973606"/>
            <a:ext cx="8165917" cy="55185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07" name="Google Shape;207;p1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Properties</a:t>
            </a:r>
            <a:endParaRPr/>
          </a:p>
        </p:txBody>
      </p:sp>
      <p:graphicFrame>
        <p:nvGraphicFramePr>
          <p:cNvPr id="208" name="Google Shape;208;p18"/>
          <p:cNvGraphicFramePr/>
          <p:nvPr/>
        </p:nvGraphicFramePr>
        <p:xfrm>
          <a:off x="838200" y="1878248"/>
          <a:ext cx="3000000" cy="3000000"/>
        </p:xfrm>
        <a:graphic>
          <a:graphicData uri="http://schemas.openxmlformats.org/drawingml/2006/table">
            <a:tbl>
              <a:tblPr>
                <a:noFill/>
                <a:tableStyleId>{5D257D74-26C0-42EA-ADB5-81E561621D73}</a:tableStyleId>
              </a:tblPr>
              <a:tblGrid>
                <a:gridCol w="2368825"/>
                <a:gridCol w="8030825"/>
              </a:tblGrid>
              <a:tr h="235475">
                <a:tc>
                  <a:txBody>
                    <a:bodyPr/>
                    <a:lstStyle/>
                    <a:p>
                      <a:pPr indent="0" lvl="0" marL="0" marR="0" rtl="0" algn="l">
                        <a:spcBef>
                          <a:spcPts val="0"/>
                        </a:spcBef>
                        <a:spcAft>
                          <a:spcPts val="0"/>
                        </a:spcAft>
                        <a:buNone/>
                      </a:pPr>
                      <a:r>
                        <a:rPr b="0" lang="en-US" sz="2000">
                          <a:solidFill>
                            <a:srgbClr val="FFFFFF"/>
                          </a:solidFill>
                        </a:rPr>
                        <a:t>Property</a:t>
                      </a:r>
                      <a:endParaRPr/>
                    </a:p>
                  </a:txBody>
                  <a:tcPr marT="33700" marB="33700" marR="67425" marL="67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33700" marB="33700" marR="67425" marL="674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941875">
                <a:tc>
                  <a:txBody>
                    <a:bodyPr/>
                    <a:lstStyle/>
                    <a:p>
                      <a:pPr indent="0" lvl="0" marL="0" marR="0" rtl="0" algn="l">
                        <a:spcBef>
                          <a:spcPts val="0"/>
                        </a:spcBef>
                        <a:spcAft>
                          <a:spcPts val="0"/>
                        </a:spcAft>
                        <a:buNone/>
                      </a:pPr>
                      <a:r>
                        <a:rPr lang="en-US" sz="2000">
                          <a:solidFill>
                            <a:srgbClr val="414141"/>
                          </a:solidFill>
                        </a:rPr>
                        <a:t>Count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Gets the total number of elements exists in the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65275">
                <a:tc>
                  <a:txBody>
                    <a:bodyPr/>
                    <a:lstStyle/>
                    <a:p>
                      <a:pPr indent="0" lvl="0" marL="0" marR="0" rtl="0" algn="l">
                        <a:spcBef>
                          <a:spcPts val="0"/>
                        </a:spcBef>
                        <a:spcAft>
                          <a:spcPts val="0"/>
                        </a:spcAft>
                        <a:buNone/>
                      </a:pPr>
                      <a:r>
                        <a:rPr lang="en-US" sz="2000">
                          <a:solidFill>
                            <a:srgbClr val="414141"/>
                          </a:solidFill>
                        </a:rPr>
                        <a:t>IsReadOnly</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a boolean indicating whether the Dictionary&lt;TKey,TValue&gt; is read-only.</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941875">
                <a:tc>
                  <a:txBody>
                    <a:bodyPr/>
                    <a:lstStyle/>
                    <a:p>
                      <a:pPr indent="0" lvl="0" marL="0" marR="0" rtl="0" algn="l">
                        <a:spcBef>
                          <a:spcPts val="0"/>
                        </a:spcBef>
                        <a:spcAft>
                          <a:spcPts val="0"/>
                        </a:spcAft>
                        <a:buNone/>
                      </a:pPr>
                      <a:r>
                        <a:rPr lang="en-US" sz="2000">
                          <a:solidFill>
                            <a:srgbClr val="414141"/>
                          </a:solidFill>
                        </a:rPr>
                        <a:t>Item</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Gets or sets the element with the specified key in the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65275">
                <a:tc>
                  <a:txBody>
                    <a:bodyPr/>
                    <a:lstStyle/>
                    <a:p>
                      <a:pPr indent="0" lvl="0" marL="0" marR="0" rtl="0" algn="l">
                        <a:spcBef>
                          <a:spcPts val="0"/>
                        </a:spcBef>
                        <a:spcAft>
                          <a:spcPts val="0"/>
                        </a:spcAft>
                        <a:buNone/>
                      </a:pPr>
                      <a:r>
                        <a:rPr lang="en-US" sz="2000">
                          <a:solidFill>
                            <a:srgbClr val="414141"/>
                          </a:solidFill>
                        </a:rPr>
                        <a:t>Keys</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collection of keys of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765275">
                <a:tc>
                  <a:txBody>
                    <a:bodyPr/>
                    <a:lstStyle/>
                    <a:p>
                      <a:pPr indent="0" lvl="0" marL="0" marR="0" rtl="0" algn="l">
                        <a:spcBef>
                          <a:spcPts val="0"/>
                        </a:spcBef>
                        <a:spcAft>
                          <a:spcPts val="0"/>
                        </a:spcAft>
                        <a:buNone/>
                      </a:pPr>
                      <a:r>
                        <a:rPr lang="en-US" sz="2000">
                          <a:solidFill>
                            <a:srgbClr val="414141"/>
                          </a:solidFill>
                        </a:rPr>
                        <a:t>Values</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Returns collection of values in Dictionary&lt;TKey,TValue&gt;.</a:t>
                      </a:r>
                      <a:endParaRPr/>
                    </a:p>
                  </a:txBody>
                  <a:tcPr marT="33700" marB="33700" marR="67425" marL="674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15" name="Google Shape;215;p19"/>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a:t>
            </a:r>
            <a:endParaRPr/>
          </a:p>
        </p:txBody>
      </p:sp>
      <p:graphicFrame>
        <p:nvGraphicFramePr>
          <p:cNvPr id="216" name="Google Shape;216;p19"/>
          <p:cNvGraphicFramePr/>
          <p:nvPr/>
        </p:nvGraphicFramePr>
        <p:xfrm>
          <a:off x="838199" y="1881809"/>
          <a:ext cx="3000000" cy="3000000"/>
        </p:xfrm>
        <a:graphic>
          <a:graphicData uri="http://schemas.openxmlformats.org/drawingml/2006/table">
            <a:tbl>
              <a:tblPr>
                <a:noFill/>
                <a:tableStyleId>{5D257D74-26C0-42EA-ADB5-81E561621D73}</a:tableStyleId>
              </a:tblPr>
              <a:tblGrid>
                <a:gridCol w="2329075"/>
                <a:gridCol w="8070575"/>
              </a:tblGrid>
              <a:tr h="221275">
                <a:tc>
                  <a:txBody>
                    <a:bodyPr/>
                    <a:lstStyle/>
                    <a:p>
                      <a:pPr indent="0" lvl="0" marL="0" marR="0" rtl="0" algn="l">
                        <a:spcBef>
                          <a:spcPts val="0"/>
                        </a:spcBef>
                        <a:spcAft>
                          <a:spcPts val="0"/>
                        </a:spcAft>
                        <a:buNone/>
                      </a:pPr>
                      <a:r>
                        <a:rPr b="0" lang="en-US" sz="2000">
                          <a:solidFill>
                            <a:srgbClr val="FFFFFF"/>
                          </a:solidFill>
                        </a:rPr>
                        <a:t>Method</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92525">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Adds an item to the Dictionary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17900">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Add key-value pairs in Dictionary&lt;TKey, TValue&gt;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686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the first occurrence of specified item from the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25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Removes the element with the specified 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ContainsKey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43250">
                <a:tc>
                  <a:txBody>
                    <a:bodyPr/>
                    <a:lstStyle/>
                    <a:p>
                      <a:pPr indent="0" lvl="0" marL="0" marR="0" rtl="0" algn="l">
                        <a:spcBef>
                          <a:spcPts val="0"/>
                        </a:spcBef>
                        <a:spcAft>
                          <a:spcPts val="0"/>
                        </a:spcAft>
                        <a:buNone/>
                      </a:pPr>
                      <a:r>
                        <a:rPr lang="en-US" sz="2000">
                          <a:solidFill>
                            <a:srgbClr val="414141"/>
                          </a:solidFill>
                        </a:rPr>
                        <a:t>ContainsValue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Clear</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all the elements from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68625">
                <a:tc>
                  <a:txBody>
                    <a:bodyPr/>
                    <a:lstStyle/>
                    <a:p>
                      <a:pPr indent="0" lvl="0" marL="0" marR="0" rtl="0" algn="l">
                        <a:spcBef>
                          <a:spcPts val="0"/>
                        </a:spcBef>
                        <a:spcAft>
                          <a:spcPts val="0"/>
                        </a:spcAft>
                        <a:buNone/>
                      </a:pPr>
                      <a:r>
                        <a:rPr lang="en-US" sz="2000">
                          <a:solidFill>
                            <a:srgbClr val="414141"/>
                          </a:solidFill>
                        </a:rPr>
                        <a:t>TryGetValue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true and assigns the value with specified key, if key does not exists then return false.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Kiểm tra bài trước</a:t>
            </a:r>
            <a:endParaRPr/>
          </a:p>
        </p:txBody>
      </p:sp>
      <p:sp>
        <p:nvSpPr>
          <p:cNvPr id="98" name="Google Shape;98;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Hỏi và trao đổi về các khó khăn gặp phải trong bài “TDD"</a:t>
            </a:r>
            <a:endParaRPr/>
          </a:p>
          <a:p>
            <a:pPr indent="0" lvl="0" marL="0" rtl="0" algn="l">
              <a:lnSpc>
                <a:spcPct val="90000"/>
              </a:lnSpc>
              <a:spcBef>
                <a:spcPts val="1000"/>
              </a:spcBef>
              <a:spcAft>
                <a:spcPts val="0"/>
              </a:spcAft>
              <a:buClr>
                <a:srgbClr val="888888"/>
              </a:buClr>
              <a:buSzPts val="2400"/>
              <a:buNone/>
            </a:pPr>
            <a:r>
              <a:rPr lang="en-US"/>
              <a:t>Tóm tắt lại các phần đã học từ bài “TDD”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Generic Collection </a:t>
            </a:r>
            <a:r>
              <a:rPr b="0" lang="en-US"/>
              <a:t>- Dictionary&lt;TKey, TValue&gt;</a:t>
            </a:r>
            <a:endParaRPr/>
          </a:p>
        </p:txBody>
      </p:sp>
      <p:sp>
        <p:nvSpPr>
          <p:cNvPr id="223" name="Google Shape;223;p20"/>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a:t>
            </a:r>
            <a:endParaRPr/>
          </a:p>
        </p:txBody>
      </p:sp>
      <p:graphicFrame>
        <p:nvGraphicFramePr>
          <p:cNvPr id="224" name="Google Shape;224;p20"/>
          <p:cNvGraphicFramePr/>
          <p:nvPr/>
        </p:nvGraphicFramePr>
        <p:xfrm>
          <a:off x="838199" y="1881809"/>
          <a:ext cx="3000000" cy="3000000"/>
        </p:xfrm>
        <a:graphic>
          <a:graphicData uri="http://schemas.openxmlformats.org/drawingml/2006/table">
            <a:tbl>
              <a:tblPr>
                <a:noFill/>
                <a:tableStyleId>{5D257D74-26C0-42EA-ADB5-81E561621D73}</a:tableStyleId>
              </a:tblPr>
              <a:tblGrid>
                <a:gridCol w="2329075"/>
                <a:gridCol w="8070575"/>
              </a:tblGrid>
              <a:tr h="221275">
                <a:tc>
                  <a:txBody>
                    <a:bodyPr/>
                    <a:lstStyle/>
                    <a:p>
                      <a:pPr indent="0" lvl="0" marL="0" marR="0" rtl="0" algn="l">
                        <a:spcBef>
                          <a:spcPts val="0"/>
                        </a:spcBef>
                        <a:spcAft>
                          <a:spcPts val="0"/>
                        </a:spcAft>
                        <a:buNone/>
                      </a:pPr>
                      <a:r>
                        <a:rPr b="0" lang="en-US" sz="2000">
                          <a:solidFill>
                            <a:srgbClr val="FFFFFF"/>
                          </a:solidFill>
                        </a:rPr>
                        <a:t>Method</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2000">
                          <a:solidFill>
                            <a:srgbClr val="FFFFFF"/>
                          </a:solidFill>
                        </a:rPr>
                        <a:t>Description</a:t>
                      </a:r>
                      <a:endParaRPr/>
                    </a:p>
                  </a:txBody>
                  <a:tcPr marT="25525" marB="25525" marR="51075" marL="510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292525">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Adds an item to the Dictionary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417900">
                <a:tc>
                  <a:txBody>
                    <a:bodyPr/>
                    <a:lstStyle/>
                    <a:p>
                      <a:pPr indent="0" lvl="0" marL="0" marR="0" rtl="0" algn="l">
                        <a:spcBef>
                          <a:spcPts val="0"/>
                        </a:spcBef>
                        <a:spcAft>
                          <a:spcPts val="0"/>
                        </a:spcAft>
                        <a:buNone/>
                      </a:pPr>
                      <a:r>
                        <a:rPr lang="en-US" sz="2000">
                          <a:solidFill>
                            <a:srgbClr val="414141"/>
                          </a:solidFill>
                        </a:rPr>
                        <a:t>Add</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Add key-value pairs in Dictionary&lt;TKey, TValue&gt; collection.</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686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the first occurrence of specified item from the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92525">
                <a:tc>
                  <a:txBody>
                    <a:bodyPr/>
                    <a:lstStyle/>
                    <a:p>
                      <a:pPr indent="0" lvl="0" marL="0" marR="0" rtl="0" algn="l">
                        <a:spcBef>
                          <a:spcPts val="0"/>
                        </a:spcBef>
                        <a:spcAft>
                          <a:spcPts val="0"/>
                        </a:spcAft>
                        <a:buNone/>
                      </a:pPr>
                      <a:r>
                        <a:rPr lang="en-US" sz="2000">
                          <a:solidFill>
                            <a:srgbClr val="414141"/>
                          </a:solidFill>
                        </a:rPr>
                        <a:t>Remove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Removes the element with the specified 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ContainsKey</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543250">
                <a:tc>
                  <a:txBody>
                    <a:bodyPr/>
                    <a:lstStyle/>
                    <a:p>
                      <a:pPr indent="0" lvl="0" marL="0" marR="0" rtl="0" algn="l">
                        <a:spcBef>
                          <a:spcPts val="0"/>
                        </a:spcBef>
                        <a:spcAft>
                          <a:spcPts val="0"/>
                        </a:spcAft>
                        <a:buNone/>
                      </a:pPr>
                      <a:r>
                        <a:rPr lang="en-US" sz="2000">
                          <a:solidFill>
                            <a:srgbClr val="414141"/>
                          </a:solidFill>
                        </a:rPr>
                        <a:t>ContainsValue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Checks whether the specified key exists in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43250">
                <a:tc>
                  <a:txBody>
                    <a:bodyPr/>
                    <a:lstStyle/>
                    <a:p>
                      <a:pPr indent="0" lvl="0" marL="0" marR="0" rtl="0" algn="l">
                        <a:spcBef>
                          <a:spcPts val="0"/>
                        </a:spcBef>
                        <a:spcAft>
                          <a:spcPts val="0"/>
                        </a:spcAft>
                        <a:buNone/>
                      </a:pPr>
                      <a:r>
                        <a:rPr lang="en-US" sz="2000">
                          <a:solidFill>
                            <a:srgbClr val="414141"/>
                          </a:solidFill>
                        </a:rPr>
                        <a:t>Clear</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414141"/>
                          </a:solidFill>
                        </a:rPr>
                        <a:t>Removes all the elements from Dictionary&lt;TKey, TValue&gt;.</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68625">
                <a:tc>
                  <a:txBody>
                    <a:bodyPr/>
                    <a:lstStyle/>
                    <a:p>
                      <a:pPr indent="0" lvl="0" marL="0" marR="0" rtl="0" algn="l">
                        <a:spcBef>
                          <a:spcPts val="0"/>
                        </a:spcBef>
                        <a:spcAft>
                          <a:spcPts val="0"/>
                        </a:spcAft>
                        <a:buNone/>
                      </a:pPr>
                      <a:r>
                        <a:rPr lang="en-US" sz="2000">
                          <a:solidFill>
                            <a:srgbClr val="414141"/>
                          </a:solidFill>
                        </a:rPr>
                        <a:t>TryGetValue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2000">
                          <a:solidFill>
                            <a:srgbClr val="414141"/>
                          </a:solidFill>
                        </a:rPr>
                        <a:t>Returns true and assigns the value with specified key, if key does not exists then return false.</a:t>
                      </a:r>
                      <a:endParaRPr/>
                    </a:p>
                  </a:txBody>
                  <a:tcPr marT="25525" marB="25525" marR="51075" marL="510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230" name="Google Shape;230;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List&lt;T&gt;</a:t>
            </a:r>
            <a:endParaRPr/>
          </a:p>
          <a:p>
            <a:pPr indent="0" lvl="0" marL="0" rtl="0" algn="l">
              <a:lnSpc>
                <a:spcPct val="90000"/>
              </a:lnSpc>
              <a:spcBef>
                <a:spcPts val="1000"/>
              </a:spcBef>
              <a:spcAft>
                <a:spcPts val="0"/>
              </a:spcAft>
              <a:buClr>
                <a:srgbClr val="888888"/>
              </a:buClr>
              <a:buSzPts val="2400"/>
              <a:buNone/>
            </a:pPr>
            <a:r>
              <a:rPr lang="en-US"/>
              <a:t>Dictionary&lt;TKey, TValue&gt;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System Collection </a:t>
            </a:r>
            <a:r>
              <a:rPr b="0" lang="en-US" sz="3600"/>
              <a:t>– Khuyến cáo không sử dụng</a:t>
            </a:r>
            <a:endParaRPr b="0" sz="3600"/>
          </a:p>
        </p:txBody>
      </p:sp>
      <p:sp>
        <p:nvSpPr>
          <p:cNvPr id="237" name="Google Shape;237;p22"/>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SemiBold"/>
              <a:buNone/>
            </a:pPr>
            <a:r>
              <a:rPr lang="en-US" sz="3600"/>
              <a:t>System Collection </a:t>
            </a:r>
            <a:r>
              <a:rPr b="0" lang="en-US" sz="3600"/>
              <a:t>– </a:t>
            </a:r>
            <a:r>
              <a:rPr lang="en-US" sz="3600"/>
              <a:t>ArrayList</a:t>
            </a:r>
            <a:br>
              <a:rPr lang="en-US" sz="3600"/>
            </a:br>
            <a:endParaRPr b="0" sz="3600"/>
          </a:p>
        </p:txBody>
      </p:sp>
      <p:pic>
        <p:nvPicPr>
          <p:cNvPr id="244" name="Google Shape;244;p23"/>
          <p:cNvPicPr preferRelativeResize="0"/>
          <p:nvPr>
            <p:ph idx="1" type="body"/>
          </p:nvPr>
        </p:nvPicPr>
        <p:blipFill rotWithShape="1">
          <a:blip r:embed="rId3">
            <a:alphaModFix/>
          </a:blip>
          <a:srcRect b="0" l="43840" r="0" t="46709"/>
          <a:stretch/>
        </p:blipFill>
        <p:spPr>
          <a:xfrm>
            <a:off x="8468138" y="569842"/>
            <a:ext cx="2769706" cy="6288157"/>
          </a:xfrm>
          <a:prstGeom prst="rect">
            <a:avLst/>
          </a:prstGeom>
          <a:noFill/>
          <a:ln>
            <a:noFill/>
          </a:ln>
        </p:spPr>
      </p:pic>
      <p:pic>
        <p:nvPicPr>
          <p:cNvPr id="245" name="Google Shape;245;p23"/>
          <p:cNvPicPr preferRelativeResize="0"/>
          <p:nvPr/>
        </p:nvPicPr>
        <p:blipFill rotWithShape="1">
          <a:blip r:embed="rId3">
            <a:alphaModFix/>
          </a:blip>
          <a:srcRect b="62899" l="0" r="0" t="0"/>
          <a:stretch/>
        </p:blipFill>
        <p:spPr>
          <a:xfrm>
            <a:off x="838200" y="973606"/>
            <a:ext cx="5079999" cy="4560235"/>
          </a:xfrm>
          <a:prstGeom prst="rect">
            <a:avLst/>
          </a:prstGeom>
          <a:noFill/>
          <a:ln>
            <a:noFill/>
          </a:ln>
        </p:spPr>
      </p:pic>
      <p:cxnSp>
        <p:nvCxnSpPr>
          <p:cNvPr id="246" name="Google Shape;246;p23"/>
          <p:cNvCxnSpPr/>
          <p:nvPr/>
        </p:nvCxnSpPr>
        <p:spPr>
          <a:xfrm rot="10800000">
            <a:off x="5194852" y="5168348"/>
            <a:ext cx="3273286" cy="0"/>
          </a:xfrm>
          <a:prstGeom prst="straightConnector1">
            <a:avLst/>
          </a:prstGeom>
          <a:noFill/>
          <a:ln cap="flat" cmpd="sng" w="9525">
            <a:solidFill>
              <a:srgbClr val="0C0C0C"/>
            </a:solidFill>
            <a:prstDash val="solid"/>
            <a:miter lim="800000"/>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53" name="Google Shape;253;p24"/>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Properties of ArrayList</a:t>
            </a:r>
            <a:endParaRPr/>
          </a:p>
        </p:txBody>
      </p:sp>
      <p:graphicFrame>
        <p:nvGraphicFramePr>
          <p:cNvPr id="254" name="Google Shape;254;p24"/>
          <p:cNvGraphicFramePr/>
          <p:nvPr/>
        </p:nvGraphicFramePr>
        <p:xfrm>
          <a:off x="742122" y="1663432"/>
          <a:ext cx="3000000" cy="3000000"/>
        </p:xfrm>
        <a:graphic>
          <a:graphicData uri="http://schemas.openxmlformats.org/drawingml/2006/table">
            <a:tbl>
              <a:tblPr>
                <a:noFill/>
                <a:tableStyleId>{5D257D74-26C0-42EA-ADB5-81E561621D73}</a:tableStyleId>
              </a:tblPr>
              <a:tblGrid>
                <a:gridCol w="5234600"/>
                <a:gridCol w="5234600"/>
              </a:tblGrid>
              <a:tr h="297250">
                <a:tc>
                  <a:txBody>
                    <a:bodyPr/>
                    <a:lstStyle/>
                    <a:p>
                      <a:pPr indent="0" lvl="0" marL="0" marR="0" rtl="0" algn="l">
                        <a:spcBef>
                          <a:spcPts val="0"/>
                        </a:spcBef>
                        <a:spcAft>
                          <a:spcPts val="0"/>
                        </a:spcAft>
                        <a:buNone/>
                      </a:pPr>
                      <a:r>
                        <a:rPr b="0" lang="en-US" sz="1700">
                          <a:solidFill>
                            <a:srgbClr val="FFFFFF"/>
                          </a:solidFill>
                        </a:rPr>
                        <a:t>Properties</a:t>
                      </a:r>
                      <a:endParaRPr/>
                    </a:p>
                  </a:txBody>
                  <a:tcPr marT="42125" marB="42125" marR="84275" marL="842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700">
                          <a:solidFill>
                            <a:srgbClr val="FFFFFF"/>
                          </a:solidFill>
                        </a:rPr>
                        <a:t>Description</a:t>
                      </a:r>
                      <a:endParaRPr/>
                    </a:p>
                  </a:txBody>
                  <a:tcPr marT="42125" marB="42125" marR="84275" marL="8427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897100">
                <a:tc>
                  <a:txBody>
                    <a:bodyPr/>
                    <a:lstStyle/>
                    <a:p>
                      <a:pPr indent="0" lvl="0" marL="0" marR="0" rtl="0" algn="l">
                        <a:spcBef>
                          <a:spcPts val="0"/>
                        </a:spcBef>
                        <a:spcAft>
                          <a:spcPts val="0"/>
                        </a:spcAft>
                        <a:buNone/>
                      </a:pPr>
                      <a:r>
                        <a:rPr lang="en-US" sz="1700">
                          <a:solidFill>
                            <a:srgbClr val="414141"/>
                          </a:solidFill>
                        </a:rPr>
                        <a:t>Capacity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or sets the number of elements that the ArrayList can contain.</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897100">
                <a:tc>
                  <a:txBody>
                    <a:bodyPr/>
                    <a:lstStyle/>
                    <a:p>
                      <a:pPr indent="0" lvl="0" marL="0" marR="0" rtl="0" algn="l">
                        <a:spcBef>
                          <a:spcPts val="0"/>
                        </a:spcBef>
                        <a:spcAft>
                          <a:spcPts val="0"/>
                        </a:spcAft>
                        <a:buNone/>
                      </a:pPr>
                      <a:r>
                        <a:rPr lang="en-US" sz="1700">
                          <a:solidFill>
                            <a:srgbClr val="414141"/>
                          </a:solidFill>
                        </a:rPr>
                        <a:t>Count</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Gets the number of elements actually contained in the ArrayList.</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89700">
                <a:tc>
                  <a:txBody>
                    <a:bodyPr/>
                    <a:lstStyle/>
                    <a:p>
                      <a:pPr indent="0" lvl="0" marL="0" marR="0" rtl="0" algn="l">
                        <a:spcBef>
                          <a:spcPts val="0"/>
                        </a:spcBef>
                        <a:spcAft>
                          <a:spcPts val="0"/>
                        </a:spcAft>
                        <a:buNone/>
                      </a:pPr>
                      <a:r>
                        <a:rPr lang="en-US" sz="1700">
                          <a:solidFill>
                            <a:srgbClr val="414141"/>
                          </a:solidFill>
                        </a:rPr>
                        <a:t>IsFixedSize</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a value indicating whether the ArrayList has a fixed size.</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689700">
                <a:tc>
                  <a:txBody>
                    <a:bodyPr/>
                    <a:lstStyle/>
                    <a:p>
                      <a:pPr indent="0" lvl="0" marL="0" marR="0" rtl="0" algn="l">
                        <a:spcBef>
                          <a:spcPts val="0"/>
                        </a:spcBef>
                        <a:spcAft>
                          <a:spcPts val="0"/>
                        </a:spcAft>
                        <a:buNone/>
                      </a:pPr>
                      <a:r>
                        <a:rPr lang="en-US" sz="1700">
                          <a:solidFill>
                            <a:srgbClr val="414141"/>
                          </a:solidFill>
                        </a:rPr>
                        <a:t>IsReadOnly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700">
                          <a:solidFill>
                            <a:srgbClr val="414141"/>
                          </a:solidFill>
                        </a:rPr>
                        <a:t>Gets a value indicating whether the ArrayList is read-only.</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689700">
                <a:tc>
                  <a:txBody>
                    <a:bodyPr/>
                    <a:lstStyle/>
                    <a:p>
                      <a:pPr indent="0" lvl="0" marL="0" marR="0" rtl="0" algn="l">
                        <a:spcBef>
                          <a:spcPts val="0"/>
                        </a:spcBef>
                        <a:spcAft>
                          <a:spcPts val="0"/>
                        </a:spcAft>
                        <a:buNone/>
                      </a:pPr>
                      <a:r>
                        <a:rPr lang="en-US" sz="1700">
                          <a:solidFill>
                            <a:srgbClr val="414141"/>
                          </a:solidFill>
                        </a:rPr>
                        <a:t>Item</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700">
                          <a:solidFill>
                            <a:srgbClr val="414141"/>
                          </a:solidFill>
                        </a:rPr>
                        <a:t>Gets or sets the element at the specified index.</a:t>
                      </a:r>
                      <a:endParaRPr/>
                    </a:p>
                  </a:txBody>
                  <a:tcPr marT="42125" marB="42125" marR="84275" marL="8427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61" name="Google Shape;261;p2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Important Methods of ArrayList</a:t>
            </a:r>
            <a:endParaRPr/>
          </a:p>
        </p:txBody>
      </p:sp>
      <p:graphicFrame>
        <p:nvGraphicFramePr>
          <p:cNvPr id="262" name="Google Shape;262;p25"/>
          <p:cNvGraphicFramePr/>
          <p:nvPr/>
        </p:nvGraphicFramePr>
        <p:xfrm>
          <a:off x="838200" y="1542169"/>
          <a:ext cx="3000000" cy="3000000"/>
        </p:xfrm>
        <a:graphic>
          <a:graphicData uri="http://schemas.openxmlformats.org/drawingml/2006/table">
            <a:tbl>
              <a:tblPr>
                <a:noFill/>
                <a:tableStyleId>{5D257D74-26C0-42EA-ADB5-81E561621D73}</a:tableStyleId>
              </a:tblPr>
              <a:tblGrid>
                <a:gridCol w="3150700"/>
                <a:gridCol w="7195925"/>
              </a:tblGrid>
              <a:tr h="95800">
                <a:tc>
                  <a:txBody>
                    <a:bodyPr/>
                    <a:lstStyle/>
                    <a:p>
                      <a:pPr indent="0" lvl="0" marL="0" marR="0" rtl="0" algn="l">
                        <a:spcBef>
                          <a:spcPts val="0"/>
                        </a:spcBef>
                        <a:spcAft>
                          <a:spcPts val="0"/>
                        </a:spcAft>
                        <a:buNone/>
                      </a:pPr>
                      <a:r>
                        <a:rPr b="0" lang="en-US" sz="1600">
                          <a:solidFill>
                            <a:srgbClr val="FFFFFF"/>
                          </a:solidFill>
                        </a:rPr>
                        <a:t>Methods</a:t>
                      </a:r>
                      <a:endParaRPr/>
                    </a:p>
                  </a:txBody>
                  <a:tcPr marT="13975" marB="13975" marR="27925" marL="279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c>
                  <a:txBody>
                    <a:bodyPr/>
                    <a:lstStyle/>
                    <a:p>
                      <a:pPr indent="0" lvl="0" marL="0" marR="0" rtl="0" algn="l">
                        <a:spcBef>
                          <a:spcPts val="0"/>
                        </a:spcBef>
                        <a:spcAft>
                          <a:spcPts val="0"/>
                        </a:spcAft>
                        <a:buNone/>
                      </a:pPr>
                      <a:r>
                        <a:rPr b="0" lang="en-US" sz="1600">
                          <a:solidFill>
                            <a:srgbClr val="FFFFFF"/>
                          </a:solidFill>
                        </a:rPr>
                        <a:t>Description</a:t>
                      </a:r>
                      <a:endParaRPr/>
                    </a:p>
                  </a:txBody>
                  <a:tcPr marT="13975" marB="13975" marR="27925" marL="27925" anchor="b">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63A9E0"/>
                    </a:solidFill>
                  </a:tcPr>
                </a:tc>
              </a:tr>
              <a:tr h="598750">
                <a:tc>
                  <a:txBody>
                    <a:bodyPr/>
                    <a:lstStyle/>
                    <a:p>
                      <a:pPr indent="0" lvl="0" marL="0" marR="0" rtl="0" algn="l">
                        <a:spcBef>
                          <a:spcPts val="0"/>
                        </a:spcBef>
                        <a:spcAft>
                          <a:spcPts val="0"/>
                        </a:spcAft>
                        <a:buNone/>
                      </a:pPr>
                      <a:r>
                        <a:rPr lang="en-US" sz="1600" u="sng" strike="noStrike">
                          <a:solidFill>
                            <a:srgbClr val="007BFF"/>
                          </a:solidFill>
                          <a:hlinkClick r:id="rId3"/>
                        </a:rPr>
                        <a:t>Add()/AddRange()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Add() method adds single elements at the end of ArrayList. </a:t>
                      </a:r>
                      <a:br>
                        <a:rPr lang="en-US" sz="1600">
                          <a:solidFill>
                            <a:srgbClr val="414141"/>
                          </a:solidFill>
                        </a:rPr>
                      </a:br>
                      <a:r>
                        <a:rPr lang="en-US" sz="1600">
                          <a:solidFill>
                            <a:srgbClr val="414141"/>
                          </a:solidFill>
                        </a:rPr>
                        <a:t>AddRange() method adds all the elements from the specified collection into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742450">
                <a:tc>
                  <a:txBody>
                    <a:bodyPr/>
                    <a:lstStyle/>
                    <a:p>
                      <a:pPr indent="0" lvl="0" marL="0" marR="0" rtl="0" algn="l">
                        <a:spcBef>
                          <a:spcPts val="0"/>
                        </a:spcBef>
                        <a:spcAft>
                          <a:spcPts val="0"/>
                        </a:spcAft>
                        <a:buNone/>
                      </a:pPr>
                      <a:r>
                        <a:rPr lang="en-US" sz="1600" u="sng" strike="noStrike">
                          <a:solidFill>
                            <a:srgbClr val="007BFF"/>
                          </a:solidFill>
                          <a:hlinkClick r:id="rId4"/>
                        </a:rPr>
                        <a:t>Insert()/InsertRange()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Insert() method insert a single elements at the specified index in ArrayList. </a:t>
                      </a:r>
                      <a:br>
                        <a:rPr lang="en-US" sz="1600">
                          <a:solidFill>
                            <a:srgbClr val="414141"/>
                          </a:solidFill>
                        </a:rPr>
                      </a:br>
                      <a:r>
                        <a:rPr lang="en-US" sz="1600">
                          <a:solidFill>
                            <a:srgbClr val="414141"/>
                          </a:solidFill>
                        </a:rPr>
                        <a:t>InsertRange() method insert all the elements of the specified collection starting from specified index in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598750">
                <a:tc>
                  <a:txBody>
                    <a:bodyPr/>
                    <a:lstStyle/>
                    <a:p>
                      <a:pPr indent="0" lvl="0" marL="0" marR="0" rtl="0" algn="l">
                        <a:spcBef>
                          <a:spcPts val="0"/>
                        </a:spcBef>
                        <a:spcAft>
                          <a:spcPts val="0"/>
                        </a:spcAft>
                        <a:buNone/>
                      </a:pPr>
                      <a:r>
                        <a:rPr lang="en-US" sz="1600" u="sng" strike="noStrike">
                          <a:solidFill>
                            <a:srgbClr val="007BFF"/>
                          </a:solidFill>
                          <a:hlinkClick r:id="rId5"/>
                        </a:rPr>
                        <a:t>Remove()/RemoveRange()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Remove() method removes the specified element from the ArrayList. </a:t>
                      </a:r>
                      <a:br>
                        <a:rPr lang="en-US" sz="1600">
                          <a:solidFill>
                            <a:srgbClr val="414141"/>
                          </a:solidFill>
                        </a:rPr>
                      </a:br>
                      <a:r>
                        <a:rPr lang="en-US" sz="1600">
                          <a:solidFill>
                            <a:srgbClr val="414141"/>
                          </a:solidFill>
                        </a:rPr>
                        <a:t>RemoveRange() method removes a range of elements from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39500">
                <a:tc>
                  <a:txBody>
                    <a:bodyPr/>
                    <a:lstStyle/>
                    <a:p>
                      <a:pPr indent="0" lvl="0" marL="0" marR="0" rtl="0" algn="l">
                        <a:spcBef>
                          <a:spcPts val="0"/>
                        </a:spcBef>
                        <a:spcAft>
                          <a:spcPts val="0"/>
                        </a:spcAft>
                        <a:buNone/>
                      </a:pPr>
                      <a:r>
                        <a:rPr lang="en-US" sz="1600" u="sng" strike="noStrike">
                          <a:solidFill>
                            <a:srgbClr val="007BFF"/>
                          </a:solidFill>
                          <a:hlinkClick r:id="rId6"/>
                        </a:rPr>
                        <a:t>RemoveAt()</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Removes the element at the specified index from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167650">
                <a:tc>
                  <a:txBody>
                    <a:bodyPr/>
                    <a:lstStyle/>
                    <a:p>
                      <a:pPr indent="0" lvl="0" marL="0" marR="0" rtl="0" algn="l">
                        <a:spcBef>
                          <a:spcPts val="0"/>
                        </a:spcBef>
                        <a:spcAft>
                          <a:spcPts val="0"/>
                        </a:spcAft>
                        <a:buNone/>
                      </a:pPr>
                      <a:r>
                        <a:rPr lang="en-US" sz="1600" u="sng" strike="noStrike">
                          <a:solidFill>
                            <a:srgbClr val="007BFF"/>
                          </a:solidFill>
                          <a:hlinkClick r:id="rId7"/>
                        </a:rPr>
                        <a:t>Sort()</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Sorts entire elements of the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239500">
                <a:tc>
                  <a:txBody>
                    <a:bodyPr/>
                    <a:lstStyle/>
                    <a:p>
                      <a:pPr indent="0" lvl="0" marL="0" marR="0" rtl="0" algn="l">
                        <a:spcBef>
                          <a:spcPts val="0"/>
                        </a:spcBef>
                        <a:spcAft>
                          <a:spcPts val="0"/>
                        </a:spcAft>
                        <a:buNone/>
                      </a:pPr>
                      <a:r>
                        <a:rPr lang="en-US" sz="1600" u="sng" strike="noStrike">
                          <a:solidFill>
                            <a:srgbClr val="007BFF"/>
                          </a:solidFill>
                          <a:hlinkClick r:id="rId8"/>
                        </a:rPr>
                        <a:t>Reverse()</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Reverses the order of the elements in the entire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83200">
                <a:tc>
                  <a:txBody>
                    <a:bodyPr/>
                    <a:lstStyle/>
                    <a:p>
                      <a:pPr indent="0" lvl="0" marL="0" marR="0" rtl="0" algn="l">
                        <a:spcBef>
                          <a:spcPts val="0"/>
                        </a:spcBef>
                        <a:spcAft>
                          <a:spcPts val="0"/>
                        </a:spcAft>
                        <a:buNone/>
                      </a:pPr>
                      <a:r>
                        <a:rPr lang="en-US" sz="1600" u="sng" strike="noStrike">
                          <a:solidFill>
                            <a:srgbClr val="007BFF"/>
                          </a:solidFill>
                          <a:hlinkClick r:id="rId9"/>
                        </a:rPr>
                        <a:t>Contains</a:t>
                      </a:r>
                      <a:endParaRPr sz="1600">
                        <a:solidFill>
                          <a:srgbClr val="414141"/>
                        </a:solidFill>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Checks whether specified element exists in the ArrayList or not. Returns true if exists otherwise false.</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67650">
                <a:tc>
                  <a:txBody>
                    <a:bodyPr/>
                    <a:lstStyle/>
                    <a:p>
                      <a:pPr indent="0" lvl="0" marL="0" marR="0" rtl="0" algn="l">
                        <a:spcBef>
                          <a:spcPts val="0"/>
                        </a:spcBef>
                        <a:spcAft>
                          <a:spcPts val="0"/>
                        </a:spcAft>
                        <a:buNone/>
                      </a:pPr>
                      <a:r>
                        <a:rPr lang="en-US" sz="1600">
                          <a:solidFill>
                            <a:srgbClr val="414141"/>
                          </a:solidFill>
                        </a:rPr>
                        <a:t>Clear</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Removes all the elements in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239500">
                <a:tc>
                  <a:txBody>
                    <a:bodyPr/>
                    <a:lstStyle/>
                    <a:p>
                      <a:pPr indent="0" lvl="0" marL="0" marR="0" rtl="0" algn="l">
                        <a:spcBef>
                          <a:spcPts val="0"/>
                        </a:spcBef>
                        <a:spcAft>
                          <a:spcPts val="0"/>
                        </a:spcAft>
                        <a:buNone/>
                      </a:pPr>
                      <a:r>
                        <a:rPr lang="en-US" sz="1600">
                          <a:solidFill>
                            <a:srgbClr val="414141"/>
                          </a:solidFill>
                        </a:rPr>
                        <a:t>CopyTo</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Copies all the elements or range of elements to compitible Array.</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311350">
                <a:tc>
                  <a:txBody>
                    <a:bodyPr/>
                    <a:lstStyle/>
                    <a:p>
                      <a:pPr indent="0" lvl="0" marL="0" marR="0" rtl="0" algn="l">
                        <a:spcBef>
                          <a:spcPts val="0"/>
                        </a:spcBef>
                        <a:spcAft>
                          <a:spcPts val="0"/>
                        </a:spcAft>
                        <a:buNone/>
                      </a:pPr>
                      <a:r>
                        <a:rPr lang="en-US" sz="1600">
                          <a:solidFill>
                            <a:srgbClr val="414141"/>
                          </a:solidFill>
                        </a:rPr>
                        <a:t>GetRange</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Returns specified number of elements from specified index from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r h="383200">
                <a:tc>
                  <a:txBody>
                    <a:bodyPr/>
                    <a:lstStyle/>
                    <a:p>
                      <a:pPr indent="0" lvl="0" marL="0" marR="0" rtl="0" algn="l">
                        <a:spcBef>
                          <a:spcPts val="0"/>
                        </a:spcBef>
                        <a:spcAft>
                          <a:spcPts val="0"/>
                        </a:spcAft>
                        <a:buNone/>
                      </a:pPr>
                      <a:r>
                        <a:rPr lang="en-US" sz="1600">
                          <a:solidFill>
                            <a:srgbClr val="414141"/>
                          </a:solidFill>
                        </a:rPr>
                        <a:t>IndexOf</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600">
                          <a:solidFill>
                            <a:srgbClr val="414141"/>
                          </a:solidFill>
                        </a:rPr>
                        <a:t>Search specified element and returns zero based index if found. Returns -1 if element not found.</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FFFFF"/>
                    </a:solidFill>
                  </a:tcPr>
                </a:tc>
              </a:tr>
              <a:tr h="167650">
                <a:tc>
                  <a:txBody>
                    <a:bodyPr/>
                    <a:lstStyle/>
                    <a:p>
                      <a:pPr indent="0" lvl="0" marL="0" marR="0" rtl="0" algn="l">
                        <a:spcBef>
                          <a:spcPts val="0"/>
                        </a:spcBef>
                        <a:spcAft>
                          <a:spcPts val="0"/>
                        </a:spcAft>
                        <a:buNone/>
                      </a:pPr>
                      <a:r>
                        <a:rPr lang="en-US" sz="1600">
                          <a:solidFill>
                            <a:srgbClr val="414141"/>
                          </a:solidFill>
                        </a:rPr>
                        <a:t>ToArray</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600">
                          <a:solidFill>
                            <a:srgbClr val="414141"/>
                          </a:solidFill>
                        </a:rPr>
                        <a:t>Returns compitible array from an ArrayList.</a:t>
                      </a:r>
                      <a:endParaRPr/>
                    </a:p>
                  </a:txBody>
                  <a:tcPr marT="13975" marB="13975" marR="27925" marL="27925">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69" name="Google Shape;269;p26"/>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Khởi tạo</a:t>
            </a:r>
            <a:endParaRPr/>
          </a:p>
          <a:p>
            <a:pPr indent="-228600" lvl="0" marL="228600" rtl="0" algn="l">
              <a:lnSpc>
                <a:spcPct val="90000"/>
              </a:lnSpc>
              <a:spcBef>
                <a:spcPts val="1000"/>
              </a:spcBef>
              <a:spcAft>
                <a:spcPts val="0"/>
              </a:spcAft>
              <a:buClr>
                <a:schemeClr val="dk1"/>
              </a:buClr>
              <a:buSzPts val="2800"/>
              <a:buChar char="•"/>
            </a:pPr>
            <a:r>
              <a:rPr lang="en-US"/>
              <a:t>Truy xuất theo index</a:t>
            </a:r>
            <a:endParaRPr/>
          </a:p>
        </p:txBody>
      </p:sp>
      <p:pic>
        <p:nvPicPr>
          <p:cNvPr id="270" name="Google Shape;270;p26"/>
          <p:cNvPicPr preferRelativeResize="0"/>
          <p:nvPr/>
        </p:nvPicPr>
        <p:blipFill rotWithShape="1">
          <a:blip r:embed="rId3">
            <a:alphaModFix/>
          </a:blip>
          <a:srcRect b="0" l="0" r="0" t="0"/>
          <a:stretch/>
        </p:blipFill>
        <p:spPr>
          <a:xfrm>
            <a:off x="5207000" y="1120022"/>
            <a:ext cx="6146800" cy="372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77" name="Google Shape;277;p27"/>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2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System Collection </a:t>
            </a:r>
            <a:r>
              <a:rPr b="0" lang="en-US"/>
              <a:t>– ArrayList</a:t>
            </a:r>
            <a:endParaRPr b="0"/>
          </a:p>
        </p:txBody>
      </p:sp>
      <p:sp>
        <p:nvSpPr>
          <p:cNvPr id="284" name="Google Shape;284;p28"/>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ArrayList</a:t>
            </a:r>
            <a:endParaRPr/>
          </a:p>
          <a:p>
            <a:pPr indent="-228600" lvl="1" marL="685800" rtl="0" algn="l">
              <a:lnSpc>
                <a:spcPct val="90000"/>
              </a:lnSpc>
              <a:spcBef>
                <a:spcPts val="500"/>
              </a:spcBef>
              <a:spcAft>
                <a:spcPts val="0"/>
              </a:spcAft>
              <a:buClr>
                <a:schemeClr val="dk1"/>
              </a:buClr>
              <a:buSzPts val="2400"/>
              <a:buChar char="•"/>
            </a:pPr>
            <a:r>
              <a:rPr lang="en-US"/>
              <a:t>Nó có thể chứa các yếu tố của bất kỳ loại dữ liệu.</a:t>
            </a:r>
            <a:endParaRPr/>
          </a:p>
          <a:p>
            <a:pPr indent="-228600" lvl="1" marL="685800" rtl="0" algn="l">
              <a:lnSpc>
                <a:spcPct val="90000"/>
              </a:lnSpc>
              <a:spcBef>
                <a:spcPts val="500"/>
              </a:spcBef>
              <a:spcAft>
                <a:spcPts val="0"/>
              </a:spcAft>
              <a:buClr>
                <a:schemeClr val="dk1"/>
              </a:buClr>
              <a:buSzPts val="2400"/>
              <a:buChar char="•"/>
            </a:pPr>
            <a:r>
              <a:rPr lang="en-US"/>
              <a:t>Nó tương tự như một </a:t>
            </a:r>
            <a:r>
              <a:rPr lang="en-US" u="sng">
                <a:solidFill>
                  <a:schemeClr val="hlink"/>
                </a:solidFill>
                <a:hlinkClick r:id="rId3"/>
              </a:rPr>
              <a:t>mảng</a:t>
            </a:r>
            <a:r>
              <a:rPr lang="en-US"/>
              <a:t> , ngoại trừ việc nó tự động phát triển khi bạn thêm các mục trong đó. </a:t>
            </a:r>
            <a:endParaRPr/>
          </a:p>
          <a:p>
            <a:pPr indent="-228600" lvl="1" marL="685800" rtl="0" algn="l">
              <a:lnSpc>
                <a:spcPct val="90000"/>
              </a:lnSpc>
              <a:spcBef>
                <a:spcPts val="500"/>
              </a:spcBef>
              <a:spcAft>
                <a:spcPts val="0"/>
              </a:spcAft>
              <a:buClr>
                <a:schemeClr val="dk1"/>
              </a:buClr>
              <a:buSzPts val="2400"/>
              <a:buChar char="•"/>
            </a:pPr>
            <a:r>
              <a:rPr lang="en-US"/>
              <a:t>Không giống như một mảng, bạn không cần chỉ định kích thước của ArrayList.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Hướng dẫn</a:t>
            </a:r>
            <a:endParaRPr i="1"/>
          </a:p>
        </p:txBody>
      </p:sp>
      <p:sp>
        <p:nvSpPr>
          <p:cNvPr id="291" name="Google Shape;291;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Hướng dẫn làm bài thực hành và bài tập</a:t>
            </a:r>
            <a:endParaRPr/>
          </a:p>
          <a:p>
            <a:pPr indent="0" lvl="0" marL="0" rtl="0" algn="l">
              <a:lnSpc>
                <a:spcPct val="90000"/>
              </a:lnSpc>
              <a:spcBef>
                <a:spcPts val="1000"/>
              </a:spcBef>
              <a:spcAft>
                <a:spcPts val="0"/>
              </a:spcAft>
              <a:buClr>
                <a:srgbClr val="888888"/>
              </a:buClr>
              <a:buSzPts val="2400"/>
              <a:buNone/>
            </a:pPr>
            <a:r>
              <a:rPr lang="en-US"/>
              <a:t>Chuẩn bị bài tiếp theo: </a:t>
            </a:r>
            <a:r>
              <a:rPr i="1" lang="en-US"/>
              <a:t>DSA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Mục tiêu</a:t>
            </a:r>
            <a:endParaRPr/>
          </a:p>
        </p:txBody>
      </p:sp>
      <p:sp>
        <p:nvSpPr>
          <p:cNvPr id="104" name="Google Shape;104;p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Trình bày được C# Collection </a:t>
            </a:r>
            <a:endParaRPr/>
          </a:p>
          <a:p>
            <a:pPr indent="-228600" lvl="0" marL="228600" rtl="0" algn="l">
              <a:lnSpc>
                <a:spcPct val="90000"/>
              </a:lnSpc>
              <a:spcBef>
                <a:spcPts val="1000"/>
              </a:spcBef>
              <a:spcAft>
                <a:spcPts val="0"/>
              </a:spcAft>
              <a:buClr>
                <a:schemeClr val="dk1"/>
              </a:buClr>
              <a:buSzPts val="2800"/>
              <a:buChar char="•"/>
            </a:pPr>
            <a:r>
              <a:rPr lang="en-US"/>
              <a:t>Phân biệt được các trường hợp sử dụng của System.Collection và Generic Collection</a:t>
            </a:r>
            <a:endParaRPr/>
          </a:p>
          <a:p>
            <a:pPr indent="-228600" lvl="0" marL="228600" rtl="0" algn="l">
              <a:lnSpc>
                <a:spcPct val="90000"/>
              </a:lnSpc>
              <a:spcBef>
                <a:spcPts val="1000"/>
              </a:spcBef>
              <a:spcAft>
                <a:spcPts val="0"/>
              </a:spcAft>
              <a:buClr>
                <a:schemeClr val="dk1"/>
              </a:buClr>
              <a:buSzPts val="2800"/>
              <a:buChar char="•"/>
            </a:pPr>
            <a:r>
              <a:rPr lang="en-US"/>
              <a:t>Sử dụng được cấu trúc dữ liệu List&lt;T&gt;</a:t>
            </a:r>
            <a:endParaRPr/>
          </a:p>
          <a:p>
            <a:pPr indent="-228600" lvl="0" marL="228600" rtl="0" algn="l">
              <a:lnSpc>
                <a:spcPct val="90000"/>
              </a:lnSpc>
              <a:spcBef>
                <a:spcPts val="1000"/>
              </a:spcBef>
              <a:spcAft>
                <a:spcPts val="0"/>
              </a:spcAft>
              <a:buClr>
                <a:schemeClr val="dk1"/>
              </a:buClr>
              <a:buSzPts val="2800"/>
              <a:buChar char="•"/>
            </a:pPr>
            <a:r>
              <a:rPr lang="en-US"/>
              <a:t>Sử dụng được cấu trúc dữ liệu Dictionary&lt;TKey, TValue&gt;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10" name="Google Shape;11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Cấu trúc dữ liệu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Cấu trúc dữ liệu</a:t>
            </a:r>
            <a:endParaRPr/>
          </a:p>
        </p:txBody>
      </p:sp>
      <p:sp>
        <p:nvSpPr>
          <p:cNvPr id="116" name="Google Shape;116;p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Cấu trúc dữ liệu là hình thức tổ chức một nhóm dữ liệu:</a:t>
            </a:r>
            <a:endParaRPr/>
          </a:p>
          <a:p>
            <a:pPr indent="-228600" lvl="1" marL="685800" rtl="0" algn="l">
              <a:lnSpc>
                <a:spcPct val="80000"/>
              </a:lnSpc>
              <a:spcBef>
                <a:spcPts val="500"/>
              </a:spcBef>
              <a:spcAft>
                <a:spcPts val="0"/>
              </a:spcAft>
              <a:buClr>
                <a:schemeClr val="dk1"/>
              </a:buClr>
              <a:buSzPts val="2400"/>
              <a:buChar char="•"/>
            </a:pPr>
            <a:r>
              <a:rPr lang="en-US"/>
              <a:t>Lưu trữ dữ liệu</a:t>
            </a:r>
            <a:endParaRPr/>
          </a:p>
          <a:p>
            <a:pPr indent="-228600" lvl="1" marL="685800" rtl="0" algn="l">
              <a:lnSpc>
                <a:spcPct val="80000"/>
              </a:lnSpc>
              <a:spcBef>
                <a:spcPts val="500"/>
              </a:spcBef>
              <a:spcAft>
                <a:spcPts val="0"/>
              </a:spcAft>
              <a:buClr>
                <a:schemeClr val="dk1"/>
              </a:buClr>
              <a:buSzPts val="2400"/>
              <a:buChar char="•"/>
            </a:pPr>
            <a:r>
              <a:rPr lang="en-US"/>
              <a:t>Cung cấp các phương thức để thao tác với dữ liệu</a:t>
            </a:r>
            <a:endParaRPr/>
          </a:p>
          <a:p>
            <a:pPr indent="-228600" lvl="0" marL="228600" rtl="0" algn="l">
              <a:lnSpc>
                <a:spcPct val="80000"/>
              </a:lnSpc>
              <a:spcBef>
                <a:spcPts val="1000"/>
              </a:spcBef>
              <a:spcAft>
                <a:spcPts val="0"/>
              </a:spcAft>
              <a:buClr>
                <a:schemeClr val="dk1"/>
              </a:buClr>
              <a:buSzPts val="2800"/>
              <a:buChar char="•"/>
            </a:pPr>
            <a:r>
              <a:rPr lang="en-US"/>
              <a:t>Các khái niệm:</a:t>
            </a:r>
            <a:endParaRPr/>
          </a:p>
          <a:p>
            <a:pPr indent="-228600" lvl="1" marL="685800" rtl="0" algn="l">
              <a:lnSpc>
                <a:spcPct val="80000"/>
              </a:lnSpc>
              <a:spcBef>
                <a:spcPts val="500"/>
              </a:spcBef>
              <a:spcAft>
                <a:spcPts val="0"/>
              </a:spcAft>
              <a:buClr>
                <a:schemeClr val="dk1"/>
              </a:buClr>
              <a:buSzPts val="2400"/>
              <a:buChar char="•"/>
            </a:pPr>
            <a:r>
              <a:rPr lang="en-US"/>
              <a:t>Container: Lớp chứa dữ liệu</a:t>
            </a:r>
            <a:endParaRPr/>
          </a:p>
          <a:p>
            <a:pPr indent="-228600" lvl="1" marL="685800" rtl="0" algn="l">
              <a:lnSpc>
                <a:spcPct val="80000"/>
              </a:lnSpc>
              <a:spcBef>
                <a:spcPts val="500"/>
              </a:spcBef>
              <a:spcAft>
                <a:spcPts val="0"/>
              </a:spcAft>
              <a:buClr>
                <a:schemeClr val="dk1"/>
              </a:buClr>
              <a:buSzPts val="2400"/>
              <a:buChar char="•"/>
            </a:pPr>
            <a:r>
              <a:rPr lang="en-US"/>
              <a:t>Item: Các phần tử dữ liệu</a:t>
            </a:r>
            <a:endParaRPr/>
          </a:p>
          <a:p>
            <a:pPr indent="-228600" lvl="0" marL="228600" rtl="0" algn="l">
              <a:lnSpc>
                <a:spcPct val="80000"/>
              </a:lnSpc>
              <a:spcBef>
                <a:spcPts val="1000"/>
              </a:spcBef>
              <a:spcAft>
                <a:spcPts val="0"/>
              </a:spcAft>
              <a:buClr>
                <a:schemeClr val="dk1"/>
              </a:buClr>
              <a:buSzPts val="2800"/>
              <a:buChar char="•"/>
            </a:pPr>
            <a:r>
              <a:rPr lang="en-US"/>
              <a:t>Ví dụ:</a:t>
            </a:r>
            <a:endParaRPr/>
          </a:p>
          <a:p>
            <a:pPr indent="-228600" lvl="1" marL="685800" rtl="0" algn="l">
              <a:lnSpc>
                <a:spcPct val="80000"/>
              </a:lnSpc>
              <a:spcBef>
                <a:spcPts val="500"/>
              </a:spcBef>
              <a:spcAft>
                <a:spcPts val="0"/>
              </a:spcAft>
              <a:buClr>
                <a:schemeClr val="dk1"/>
              </a:buClr>
              <a:buSzPts val="2400"/>
              <a:buChar char="•"/>
            </a:pPr>
            <a:r>
              <a:rPr lang="en-US"/>
              <a:t>Lớp List là cấu trúc danh sách, lưu trữ nhiều giá trị</a:t>
            </a:r>
            <a:endParaRPr/>
          </a:p>
          <a:p>
            <a:pPr indent="-228600" lvl="1" marL="685800" rtl="0" algn="l">
              <a:lnSpc>
                <a:spcPct val="80000"/>
              </a:lnSpc>
              <a:spcBef>
                <a:spcPts val="500"/>
              </a:spcBef>
              <a:spcAft>
                <a:spcPts val="0"/>
              </a:spcAft>
              <a:buClr>
                <a:schemeClr val="dk1"/>
              </a:buClr>
              <a:buSzPts val="2400"/>
              <a:buChar char="•"/>
            </a:pPr>
            <a:r>
              <a:rPr lang="en-US"/>
              <a:t>Các phương thức được cung cấp để thực hiện các thao tác: Thêm phần tử, xoá phần tử, duyệt phần tử, tìm kiếm…</a:t>
            </a:r>
            <a:endParaRPr/>
          </a:p>
          <a:p>
            <a:pPr indent="-228600" lvl="0" marL="228600" rtl="0" algn="l">
              <a:lnSpc>
                <a:spcPct val="80000"/>
              </a:lnSpc>
              <a:spcBef>
                <a:spcPts val="1000"/>
              </a:spcBef>
              <a:spcAft>
                <a:spcPts val="0"/>
              </a:spcAft>
              <a:buClr>
                <a:schemeClr val="dk1"/>
              </a:buClr>
              <a:buSzPts val="2800"/>
              <a:buChar char="•"/>
            </a:pPr>
            <a:r>
              <a:rPr lang="en-US"/>
              <a:t>Việc lựa chọn cấu trúc dữ liệu và thuật toán phù hợp là rất quan trọng đối với hiệu năng của ứng dụng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22" name="Google Shape;122;p6"/>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 Classes: C# khuyến khích không dùng</a:t>
            </a:r>
            <a:endParaRPr b="1"/>
          </a:p>
          <a:p>
            <a:pPr indent="-50800" lvl="0" marL="228600" rtl="0" algn="l">
              <a:lnSpc>
                <a:spcPct val="90000"/>
              </a:lnSpc>
              <a:spcBef>
                <a:spcPts val="1000"/>
              </a:spcBef>
              <a:spcAft>
                <a:spcPts val="0"/>
              </a:spcAft>
              <a:buClr>
                <a:schemeClr val="dk1"/>
              </a:buClr>
              <a:buSzPts val="2800"/>
              <a:buNone/>
            </a:pPr>
            <a:r>
              <a:t/>
            </a:r>
            <a:endParaRPr b="1"/>
          </a:p>
        </p:txBody>
      </p:sp>
      <p:graphicFrame>
        <p:nvGraphicFramePr>
          <p:cNvPr id="123" name="Google Shape;123;p6"/>
          <p:cNvGraphicFramePr/>
          <p:nvPr/>
        </p:nvGraphicFramePr>
        <p:xfrm>
          <a:off x="1113182" y="1942278"/>
          <a:ext cx="3000000" cy="3000000"/>
        </p:xfrm>
        <a:graphic>
          <a:graphicData uri="http://schemas.openxmlformats.org/drawingml/2006/table">
            <a:tbl>
              <a:tblPr>
                <a:noFill/>
                <a:tableStyleId>{5D257D74-26C0-42EA-ADB5-81E561621D73}</a:tableStyleId>
              </a:tblPr>
              <a:tblGrid>
                <a:gridCol w="5019250"/>
                <a:gridCol w="5019250"/>
              </a:tblGrid>
              <a:tr h="286500">
                <a:tc>
                  <a:txBody>
                    <a:bodyPr/>
                    <a:lstStyle/>
                    <a:p>
                      <a:pPr indent="0" lvl="0" marL="0" marR="0" rtl="0" algn="l">
                        <a:spcBef>
                          <a:spcPts val="0"/>
                        </a:spcBef>
                        <a:spcAft>
                          <a:spcPts val="0"/>
                        </a:spcAft>
                        <a:buNone/>
                      </a:pPr>
                      <a:r>
                        <a:rPr lang="en-US" sz="1800" u="none" cap="none" strike="noStrike"/>
                        <a:t>Class</a:t>
                      </a:r>
                      <a:endParaRPr/>
                    </a:p>
                  </a:txBody>
                  <a:tcPr marT="61650" marB="61650" marR="82225" marL="82225" anchor="b">
                    <a:lnL cap="flat" cmpd="sng" w="12700">
                      <a:solidFill>
                        <a:srgbClr val="A0E11C"/>
                      </a:solidFill>
                      <a:prstDash val="solid"/>
                      <a:round/>
                      <a:headEnd len="sm" w="sm" type="none"/>
                      <a:tailEnd len="sm" w="sm" type="none"/>
                    </a:lnL>
                    <a:lnR cap="flat" cmpd="sng" w="12700">
                      <a:solidFill>
                        <a:srgbClr val="80E11C"/>
                      </a:solidFill>
                      <a:prstDash val="solid"/>
                      <a:round/>
                      <a:headEnd len="sm" w="sm" type="none"/>
                      <a:tailEnd len="sm" w="sm" type="none"/>
                    </a:lnR>
                    <a:lnT cap="flat" cmpd="sng" w="12700">
                      <a:solidFill>
                        <a:srgbClr val="A0E11C"/>
                      </a:solidFill>
                      <a:prstDash val="solid"/>
                      <a:round/>
                      <a:headEnd len="sm" w="sm" type="none"/>
                      <a:tailEnd len="sm" w="sm" type="none"/>
                    </a:lnT>
                    <a:lnB cap="flat" cmpd="sng" w="9525">
                      <a:solidFill>
                        <a:srgbClr val="20DC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Description</a:t>
                      </a:r>
                      <a:endParaRPr/>
                    </a:p>
                  </a:txBody>
                  <a:tcPr marT="61650" marB="61650" marR="82225" marL="82225" anchor="b">
                    <a:lnL cap="flat" cmpd="sng" w="12700">
                      <a:solidFill>
                        <a:srgbClr val="80E11C"/>
                      </a:solidFill>
                      <a:prstDash val="solid"/>
                      <a:round/>
                      <a:headEnd len="sm" w="sm" type="none"/>
                      <a:tailEnd len="sm" w="sm" type="none"/>
                    </a:lnL>
                    <a:lnR cap="flat" cmpd="sng" w="12700">
                      <a:solidFill>
                        <a:srgbClr val="80E11C"/>
                      </a:solidFill>
                      <a:prstDash val="solid"/>
                      <a:round/>
                      <a:headEnd len="sm" w="sm" type="none"/>
                      <a:tailEnd len="sm" w="sm" type="none"/>
                    </a:lnR>
                    <a:lnT cap="flat" cmpd="sng" w="12700">
                      <a:solidFill>
                        <a:srgbClr val="80E11C"/>
                      </a:solidFill>
                      <a:prstDash val="solid"/>
                      <a:round/>
                      <a:headEnd len="sm" w="sm" type="none"/>
                      <a:tailEnd len="sm" w="sm" type="none"/>
                    </a:lnT>
                    <a:lnB cap="flat" cmpd="sng" w="9525">
                      <a:solidFill>
                        <a:srgbClr val="20CE1C"/>
                      </a:solidFill>
                      <a:prstDash val="solid"/>
                      <a:round/>
                      <a:headEnd len="sm" w="sm" type="none"/>
                      <a:tailEnd len="sm" w="sm" type="none"/>
                    </a:lnB>
                    <a:solidFill>
                      <a:srgbClr val="FFFFFF"/>
                    </a:solidFill>
                  </a:tcPr>
                </a:tc>
              </a:tr>
              <a:tr h="1017750">
                <a:tc>
                  <a:txBody>
                    <a:bodyPr/>
                    <a:lstStyle/>
                    <a:p>
                      <a:pPr indent="0" lvl="0" marL="0" marR="0" rtl="0" algn="l">
                        <a:spcBef>
                          <a:spcPts val="0"/>
                        </a:spcBef>
                        <a:spcAft>
                          <a:spcPts val="0"/>
                        </a:spcAft>
                        <a:buNone/>
                      </a:pPr>
                      <a:r>
                        <a:rPr lang="en-US" sz="1800" u="sng" cap="none" strike="noStrike">
                          <a:solidFill>
                            <a:schemeClr val="hlink"/>
                          </a:solidFill>
                          <a:hlinkClick r:id="rId3"/>
                        </a:rPr>
                        <a:t>ArrayList</a:t>
                      </a:r>
                      <a:endParaRPr sz="1800" u="none" cap="none" strike="noStrike"/>
                    </a:p>
                  </a:txBody>
                  <a:tcPr marT="61650" marB="61650" marR="82225" marL="82225">
                    <a:lnL cap="flat" cmpd="sng" w="12700">
                      <a:solidFill>
                        <a:srgbClr val="20DC1C"/>
                      </a:solidFill>
                      <a:prstDash val="solid"/>
                      <a:round/>
                      <a:headEnd len="sm" w="sm" type="none"/>
                      <a:tailEnd len="sm" w="sm" type="none"/>
                    </a:lnL>
                    <a:lnR cap="flat" cmpd="sng" w="12700">
                      <a:solidFill>
                        <a:srgbClr val="20CE1C"/>
                      </a:solidFill>
                      <a:prstDash val="solid"/>
                      <a:round/>
                      <a:headEnd len="sm" w="sm" type="none"/>
                      <a:tailEnd len="sm" w="sm" type="none"/>
                    </a:lnR>
                    <a:lnT cap="flat" cmpd="sng" w="9525">
                      <a:solidFill>
                        <a:srgbClr val="20DC1C"/>
                      </a:solidFill>
                      <a:prstDash val="solid"/>
                      <a:round/>
                      <a:headEnd len="sm" w="sm" type="none"/>
                      <a:tailEnd len="sm" w="sm" type="none"/>
                    </a:lnT>
                    <a:lnB cap="flat" cmpd="sng" w="9525">
                      <a:solidFill>
                        <a:srgbClr val="60C5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an array of objects whose size is dynamically increased as required.</a:t>
                      </a:r>
                      <a:endParaRPr/>
                    </a:p>
                  </a:txBody>
                  <a:tcPr marT="61650" marB="61650" marR="82225" marL="82225">
                    <a:lnL cap="flat" cmpd="sng" w="12700">
                      <a:solidFill>
                        <a:srgbClr val="20CE1C"/>
                      </a:solidFill>
                      <a:prstDash val="solid"/>
                      <a:round/>
                      <a:headEnd len="sm" w="sm" type="none"/>
                      <a:tailEnd len="sm" w="sm" type="none"/>
                    </a:lnL>
                    <a:lnR cap="flat" cmpd="sng" w="12700">
                      <a:solidFill>
                        <a:srgbClr val="20CE1C"/>
                      </a:solidFill>
                      <a:prstDash val="solid"/>
                      <a:round/>
                      <a:headEnd len="sm" w="sm" type="none"/>
                      <a:tailEnd len="sm" w="sm" type="none"/>
                    </a:lnR>
                    <a:lnT cap="flat" cmpd="sng" w="9525">
                      <a:solidFill>
                        <a:srgbClr val="20CE1C"/>
                      </a:solidFill>
                      <a:prstDash val="solid"/>
                      <a:round/>
                      <a:headEnd len="sm" w="sm" type="none"/>
                      <a:tailEnd len="sm" w="sm" type="none"/>
                    </a:lnT>
                    <a:lnB cap="flat" cmpd="sng" w="9525">
                      <a:solidFill>
                        <a:srgbClr val="A05112"/>
                      </a:solidFill>
                      <a:prstDash val="solid"/>
                      <a:round/>
                      <a:headEnd len="sm" w="sm" type="none"/>
                      <a:tailEnd len="sm" w="sm" type="none"/>
                    </a:lnB>
                    <a:solidFill>
                      <a:srgbClr val="FFFFFF"/>
                    </a:solidFill>
                  </a:tcPr>
                </a:tc>
              </a:tr>
              <a:tr h="1201475">
                <a:tc>
                  <a:txBody>
                    <a:bodyPr/>
                    <a:lstStyle/>
                    <a:p>
                      <a:pPr indent="0" lvl="0" marL="0" marR="0" rtl="0" algn="l">
                        <a:spcBef>
                          <a:spcPts val="0"/>
                        </a:spcBef>
                        <a:spcAft>
                          <a:spcPts val="0"/>
                        </a:spcAft>
                        <a:buNone/>
                      </a:pPr>
                      <a:r>
                        <a:rPr lang="en-US" sz="1800" u="sng" cap="none" strike="noStrike">
                          <a:solidFill>
                            <a:schemeClr val="hlink"/>
                          </a:solidFill>
                          <a:hlinkClick r:id="rId4"/>
                        </a:rPr>
                        <a:t>Hashtable</a:t>
                      </a:r>
                      <a:endParaRPr sz="1800" u="none" cap="none" strike="noStrike"/>
                    </a:p>
                  </a:txBody>
                  <a:tcPr marT="61650" marB="61650" marR="82225" marL="82225">
                    <a:lnL cap="flat" cmpd="sng" w="12700">
                      <a:solidFill>
                        <a:srgbClr val="60C51C"/>
                      </a:solidFill>
                      <a:prstDash val="solid"/>
                      <a:round/>
                      <a:headEnd len="sm" w="sm" type="none"/>
                      <a:tailEnd len="sm" w="sm" type="none"/>
                    </a:lnL>
                    <a:lnR cap="flat" cmpd="sng" w="12700">
                      <a:solidFill>
                        <a:srgbClr val="A05112"/>
                      </a:solidFill>
                      <a:prstDash val="solid"/>
                      <a:round/>
                      <a:headEnd len="sm" w="sm" type="none"/>
                      <a:tailEnd len="sm" w="sm" type="none"/>
                    </a:lnR>
                    <a:lnT cap="flat" cmpd="sng" w="9525">
                      <a:solidFill>
                        <a:srgbClr val="60C51C"/>
                      </a:solidFill>
                      <a:prstDash val="solid"/>
                      <a:round/>
                      <a:headEnd len="sm" w="sm" type="none"/>
                      <a:tailEnd len="sm" w="sm" type="none"/>
                    </a:lnT>
                    <a:lnB cap="flat" cmpd="sng" w="9525">
                      <a:solidFill>
                        <a:srgbClr val="406412"/>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organized based on the hash code of the key.</a:t>
                      </a:r>
                      <a:endParaRPr/>
                    </a:p>
                  </a:txBody>
                  <a:tcPr marT="61650" marB="61650" marR="82225" marL="82225">
                    <a:lnL cap="flat" cmpd="sng" w="12700">
                      <a:solidFill>
                        <a:srgbClr val="A05112"/>
                      </a:solidFill>
                      <a:prstDash val="solid"/>
                      <a:round/>
                      <a:headEnd len="sm" w="sm" type="none"/>
                      <a:tailEnd len="sm" w="sm" type="none"/>
                    </a:lnL>
                    <a:lnR cap="flat" cmpd="sng" w="12700">
                      <a:solidFill>
                        <a:srgbClr val="A05112"/>
                      </a:solidFill>
                      <a:prstDash val="solid"/>
                      <a:round/>
                      <a:headEnd len="sm" w="sm" type="none"/>
                      <a:tailEnd len="sm" w="sm" type="none"/>
                    </a:lnR>
                    <a:lnT cap="flat" cmpd="sng" w="9525">
                      <a:solidFill>
                        <a:srgbClr val="A05112"/>
                      </a:solidFill>
                      <a:prstDash val="solid"/>
                      <a:round/>
                      <a:headEnd len="sm" w="sm" type="none"/>
                      <a:tailEnd len="sm" w="sm" type="none"/>
                    </a:lnT>
                    <a:lnB cap="flat" cmpd="sng" w="9525">
                      <a:solidFill>
                        <a:srgbClr val="A0E11C"/>
                      </a:solidFill>
                      <a:prstDash val="solid"/>
                      <a:round/>
                      <a:headEnd len="sm" w="sm" type="none"/>
                      <a:tailEnd len="sm" w="sm" type="none"/>
                    </a:lnB>
                    <a:solidFill>
                      <a:srgbClr val="FFFFFF"/>
                    </a:solidFill>
                  </a:tcPr>
                </a:tc>
              </a:tr>
              <a:tr h="834025">
                <a:tc>
                  <a:txBody>
                    <a:bodyPr/>
                    <a:lstStyle/>
                    <a:p>
                      <a:pPr indent="0" lvl="0" marL="0" marR="0" rtl="0" algn="l">
                        <a:spcBef>
                          <a:spcPts val="0"/>
                        </a:spcBef>
                        <a:spcAft>
                          <a:spcPts val="0"/>
                        </a:spcAft>
                        <a:buNone/>
                      </a:pPr>
                      <a:r>
                        <a:rPr lang="en-US" sz="1800" u="sng" cap="none" strike="noStrike">
                          <a:solidFill>
                            <a:schemeClr val="hlink"/>
                          </a:solidFill>
                          <a:hlinkClick r:id="rId5"/>
                        </a:rPr>
                        <a:t>Queue</a:t>
                      </a:r>
                      <a:endParaRPr sz="1800" u="none" cap="none" strike="noStrike"/>
                    </a:p>
                  </a:txBody>
                  <a:tcPr marT="61650" marB="61650" marR="82225" marL="82225">
                    <a:lnL cap="flat" cmpd="sng" w="12700">
                      <a:solidFill>
                        <a:srgbClr val="406412"/>
                      </a:solidFill>
                      <a:prstDash val="solid"/>
                      <a:round/>
                      <a:headEnd len="sm" w="sm" type="none"/>
                      <a:tailEnd len="sm" w="sm" type="none"/>
                    </a:lnL>
                    <a:lnR cap="flat" cmpd="sng" w="12700">
                      <a:solidFill>
                        <a:srgbClr val="A0E11C"/>
                      </a:solidFill>
                      <a:prstDash val="solid"/>
                      <a:round/>
                      <a:headEnd len="sm" w="sm" type="none"/>
                      <a:tailEnd len="sm" w="sm" type="none"/>
                    </a:lnR>
                    <a:lnT cap="flat" cmpd="sng" w="9525">
                      <a:solidFill>
                        <a:srgbClr val="406412"/>
                      </a:solidFill>
                      <a:prstDash val="solid"/>
                      <a:round/>
                      <a:headEnd len="sm" w="sm" type="none"/>
                      <a:tailEnd len="sm" w="sm" type="none"/>
                    </a:lnT>
                    <a:lnB cap="flat" cmpd="sng" w="9525">
                      <a:solidFill>
                        <a:srgbClr val="E0D8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first in, first out (FIFO) collection of objects.</a:t>
                      </a:r>
                      <a:endParaRPr/>
                    </a:p>
                  </a:txBody>
                  <a:tcPr marT="61650" marB="61650" marR="82225" marL="82225">
                    <a:lnL cap="flat" cmpd="sng" w="12700">
                      <a:solidFill>
                        <a:srgbClr val="A0E11C"/>
                      </a:solidFill>
                      <a:prstDash val="solid"/>
                      <a:round/>
                      <a:headEnd len="sm" w="sm" type="none"/>
                      <a:tailEnd len="sm" w="sm" type="none"/>
                    </a:lnL>
                    <a:lnR cap="flat" cmpd="sng" w="12700">
                      <a:solidFill>
                        <a:srgbClr val="A0E11C"/>
                      </a:solidFill>
                      <a:prstDash val="solid"/>
                      <a:round/>
                      <a:headEnd len="sm" w="sm" type="none"/>
                      <a:tailEnd len="sm" w="sm" type="none"/>
                    </a:lnR>
                    <a:lnT cap="flat" cmpd="sng" w="9525">
                      <a:solidFill>
                        <a:srgbClr val="A0E11C"/>
                      </a:solidFill>
                      <a:prstDash val="solid"/>
                      <a:round/>
                      <a:headEnd len="sm" w="sm" type="none"/>
                      <a:tailEnd len="sm" w="sm" type="none"/>
                    </a:lnT>
                    <a:lnB cap="flat" cmpd="sng" w="9525">
                      <a:solidFill>
                        <a:srgbClr val="E04312"/>
                      </a:solidFill>
                      <a:prstDash val="solid"/>
                      <a:round/>
                      <a:headEnd len="sm" w="sm" type="none"/>
                      <a:tailEnd len="sm" w="sm" type="none"/>
                    </a:lnB>
                    <a:solidFill>
                      <a:srgbClr val="FFFFFF"/>
                    </a:solidFill>
                  </a:tcPr>
                </a:tc>
              </a:tr>
              <a:tr h="834025">
                <a:tc>
                  <a:txBody>
                    <a:bodyPr/>
                    <a:lstStyle/>
                    <a:p>
                      <a:pPr indent="0" lvl="0" marL="0" marR="0" rtl="0" algn="l">
                        <a:spcBef>
                          <a:spcPts val="0"/>
                        </a:spcBef>
                        <a:spcAft>
                          <a:spcPts val="0"/>
                        </a:spcAft>
                        <a:buNone/>
                      </a:pPr>
                      <a:r>
                        <a:rPr lang="en-US" sz="1800" u="sng" cap="none" strike="noStrike">
                          <a:solidFill>
                            <a:schemeClr val="hlink"/>
                          </a:solidFill>
                          <a:hlinkClick r:id="rId6"/>
                        </a:rPr>
                        <a:t>Stack</a:t>
                      </a:r>
                      <a:endParaRPr sz="1800" u="none" cap="none" strike="noStrike"/>
                    </a:p>
                  </a:txBody>
                  <a:tcPr marT="61650" marB="61650" marR="82225" marL="82225">
                    <a:lnL cap="flat" cmpd="sng" w="12700">
                      <a:solidFill>
                        <a:srgbClr val="E0D81C"/>
                      </a:solidFill>
                      <a:prstDash val="solid"/>
                      <a:round/>
                      <a:headEnd len="sm" w="sm" type="none"/>
                      <a:tailEnd len="sm" w="sm" type="none"/>
                    </a:lnL>
                    <a:lnR cap="flat" cmpd="sng" w="12700">
                      <a:solidFill>
                        <a:srgbClr val="E04312"/>
                      </a:solidFill>
                      <a:prstDash val="solid"/>
                      <a:round/>
                      <a:headEnd len="sm" w="sm" type="none"/>
                      <a:tailEnd len="sm" w="sm" type="none"/>
                    </a:lnR>
                    <a:lnT cap="flat" cmpd="sng" w="9525">
                      <a:solidFill>
                        <a:srgbClr val="E0D81C"/>
                      </a:solidFill>
                      <a:prstDash val="solid"/>
                      <a:round/>
                      <a:headEnd len="sm" w="sm" type="none"/>
                      <a:tailEnd len="sm" w="sm" type="none"/>
                    </a:lnT>
                    <a:lnB cap="flat" cmpd="sng" w="12700">
                      <a:solidFill>
                        <a:srgbClr val="E0D81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last in, first out (LIFO) collection of objects.</a:t>
                      </a:r>
                      <a:endParaRPr/>
                    </a:p>
                  </a:txBody>
                  <a:tcPr marT="61650" marB="61650" marR="82225" marL="82225">
                    <a:lnL cap="flat" cmpd="sng" w="12700">
                      <a:solidFill>
                        <a:srgbClr val="E04312"/>
                      </a:solidFill>
                      <a:prstDash val="solid"/>
                      <a:round/>
                      <a:headEnd len="sm" w="sm" type="none"/>
                      <a:tailEnd len="sm" w="sm" type="none"/>
                    </a:lnL>
                    <a:lnR cap="flat" cmpd="sng" w="12700">
                      <a:solidFill>
                        <a:srgbClr val="E04312"/>
                      </a:solidFill>
                      <a:prstDash val="solid"/>
                      <a:round/>
                      <a:headEnd len="sm" w="sm" type="none"/>
                      <a:tailEnd len="sm" w="sm" type="none"/>
                    </a:lnR>
                    <a:lnT cap="flat" cmpd="sng" w="9525">
                      <a:solidFill>
                        <a:srgbClr val="E04312"/>
                      </a:solidFill>
                      <a:prstDash val="solid"/>
                      <a:round/>
                      <a:headEnd len="sm" w="sm" type="none"/>
                      <a:tailEnd len="sm" w="sm" type="none"/>
                    </a:lnT>
                    <a:lnB cap="flat" cmpd="sng" w="12700">
                      <a:solidFill>
                        <a:srgbClr val="E04312"/>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29" name="Google Shape;129;p7"/>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System.Collections.Concurrent Classes</a:t>
            </a:r>
            <a:endParaRPr/>
          </a:p>
          <a:p>
            <a:pPr indent="-228600" lvl="1" marL="685800" rtl="0" algn="l">
              <a:lnSpc>
                <a:spcPct val="90000"/>
              </a:lnSpc>
              <a:spcBef>
                <a:spcPts val="500"/>
              </a:spcBef>
              <a:spcAft>
                <a:spcPts val="0"/>
              </a:spcAft>
              <a:buClr>
                <a:schemeClr val="dk1"/>
              </a:buClr>
              <a:buSzPts val="2400"/>
              <a:buChar char="•"/>
            </a:pPr>
            <a:r>
              <a:rPr lang="en-US"/>
              <a:t>Là cấu trúc danh sách dành cho các phiên bản .net framework 4.0 và .net core 2.0 </a:t>
            </a:r>
            <a:endParaRPr/>
          </a:p>
          <a:p>
            <a:pPr indent="-228600" lvl="1" marL="685800" rtl="0" algn="l">
              <a:lnSpc>
                <a:spcPct val="90000"/>
              </a:lnSpc>
              <a:spcBef>
                <a:spcPts val="500"/>
              </a:spcBef>
              <a:spcAft>
                <a:spcPts val="0"/>
              </a:spcAft>
              <a:buClr>
                <a:schemeClr val="dk1"/>
              </a:buClr>
              <a:buSzPts val="2400"/>
              <a:buChar char="•"/>
            </a:pPr>
            <a:r>
              <a:rPr lang="en-US"/>
              <a:t>Chuyên dùng trong liên quan đến luồng (thread), đảm bảo an toàn luồng (thread-safe), đa luồng (multiple thread).</a:t>
            </a:r>
            <a:endParaRPr/>
          </a:p>
          <a:p>
            <a:pPr indent="-228600" lvl="1" marL="685800" rtl="0" algn="l">
              <a:lnSpc>
                <a:spcPct val="90000"/>
              </a:lnSpc>
              <a:spcBef>
                <a:spcPts val="500"/>
              </a:spcBef>
              <a:spcAft>
                <a:spcPts val="0"/>
              </a:spcAft>
              <a:buClr>
                <a:schemeClr val="dk1"/>
              </a:buClr>
              <a:buSzPts val="2400"/>
              <a:buChar char="•"/>
            </a:pPr>
            <a:r>
              <a:rPr lang="en-US"/>
              <a:t>Bao gồm các class sau:</a:t>
            </a:r>
            <a:endParaRPr/>
          </a:p>
          <a:p>
            <a:pPr indent="-228600" lvl="2" marL="1143000" rtl="0" algn="l">
              <a:lnSpc>
                <a:spcPct val="90000"/>
              </a:lnSpc>
              <a:spcBef>
                <a:spcPts val="500"/>
              </a:spcBef>
              <a:spcAft>
                <a:spcPts val="0"/>
              </a:spcAft>
              <a:buClr>
                <a:schemeClr val="dk1"/>
              </a:buClr>
              <a:buSzPts val="2000"/>
              <a:buChar char="•"/>
            </a:pPr>
            <a:r>
              <a:rPr lang="en-US"/>
              <a:t>BlockingCollection&lt;T&gt;,</a:t>
            </a:r>
            <a:endParaRPr/>
          </a:p>
          <a:p>
            <a:pPr indent="-228600" lvl="2" marL="1143000" rtl="0" algn="l">
              <a:lnSpc>
                <a:spcPct val="90000"/>
              </a:lnSpc>
              <a:spcBef>
                <a:spcPts val="500"/>
              </a:spcBef>
              <a:spcAft>
                <a:spcPts val="0"/>
              </a:spcAft>
              <a:buClr>
                <a:schemeClr val="dk1"/>
              </a:buClr>
              <a:buSzPts val="2000"/>
              <a:buChar char="•"/>
            </a:pPr>
            <a:r>
              <a:rPr lang="en-US"/>
              <a:t>ConcurrentDictionary&lt;TKey,TValue&gt;</a:t>
            </a:r>
            <a:endParaRPr/>
          </a:p>
          <a:p>
            <a:pPr indent="-228600" lvl="2" marL="1143000" rtl="0" algn="l">
              <a:lnSpc>
                <a:spcPct val="90000"/>
              </a:lnSpc>
              <a:spcBef>
                <a:spcPts val="500"/>
              </a:spcBef>
              <a:spcAft>
                <a:spcPts val="0"/>
              </a:spcAft>
              <a:buClr>
                <a:schemeClr val="dk1"/>
              </a:buClr>
              <a:buSzPts val="2000"/>
              <a:buChar char="•"/>
            </a:pPr>
            <a:r>
              <a:rPr lang="en-US"/>
              <a:t>ConcurrentQueue&lt;T&gt;</a:t>
            </a:r>
            <a:endParaRPr/>
          </a:p>
          <a:p>
            <a:pPr indent="-228600" lvl="2" marL="1143000" rtl="0" algn="l">
              <a:lnSpc>
                <a:spcPct val="90000"/>
              </a:lnSpc>
              <a:spcBef>
                <a:spcPts val="500"/>
              </a:spcBef>
              <a:spcAft>
                <a:spcPts val="0"/>
              </a:spcAft>
              <a:buClr>
                <a:schemeClr val="dk1"/>
              </a:buClr>
              <a:buSzPts val="2000"/>
              <a:buChar char="•"/>
            </a:pPr>
            <a:r>
              <a:rPr lang="en-US"/>
              <a:t>ConcurrentStack&lt;T&gt;.</a:t>
            </a:r>
            <a:br>
              <a:rPr lang="en-US"/>
            </a:b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SemiBold"/>
              <a:buNone/>
            </a:pPr>
            <a:r>
              <a:rPr lang="en-US"/>
              <a:t>Các cấu trúc dữ liệu thông dụng</a:t>
            </a:r>
            <a:endParaRPr/>
          </a:p>
        </p:txBody>
      </p:sp>
      <p:sp>
        <p:nvSpPr>
          <p:cNvPr id="135" name="Google Shape;135;p8"/>
          <p:cNvSpPr txBox="1"/>
          <p:nvPr>
            <p:ph idx="1" type="body"/>
          </p:nvPr>
        </p:nvSpPr>
        <p:spPr>
          <a:xfrm>
            <a:off x="838199" y="1120022"/>
            <a:ext cx="10515601" cy="5056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System.Collections.Generic Classes</a:t>
            </a:r>
            <a:endParaRPr/>
          </a:p>
          <a:p>
            <a:pPr indent="-228600" lvl="1" marL="685800" rtl="0" algn="l">
              <a:lnSpc>
                <a:spcPct val="90000"/>
              </a:lnSpc>
              <a:spcBef>
                <a:spcPts val="500"/>
              </a:spcBef>
              <a:spcAft>
                <a:spcPts val="0"/>
              </a:spcAft>
              <a:buClr>
                <a:schemeClr val="dk1"/>
              </a:buClr>
              <a:buSzPts val="2400"/>
              <a:buChar char="•"/>
            </a:pPr>
            <a:r>
              <a:rPr lang="en-US"/>
              <a:t>Danh sách generic hữu dụng khi các element (item) có cùng kiểu dữ liệu </a:t>
            </a:r>
            <a:endParaRPr/>
          </a:p>
        </p:txBody>
      </p:sp>
      <p:graphicFrame>
        <p:nvGraphicFramePr>
          <p:cNvPr id="136" name="Google Shape;136;p8"/>
          <p:cNvGraphicFramePr/>
          <p:nvPr/>
        </p:nvGraphicFramePr>
        <p:xfrm>
          <a:off x="838197" y="2385390"/>
          <a:ext cx="3000000" cy="3000000"/>
        </p:xfrm>
        <a:graphic>
          <a:graphicData uri="http://schemas.openxmlformats.org/drawingml/2006/table">
            <a:tbl>
              <a:tblPr>
                <a:noFill/>
                <a:tableStyleId>{5D257D74-26C0-42EA-ADB5-81E561621D73}</a:tableStyleId>
              </a:tblPr>
              <a:tblGrid>
                <a:gridCol w="2958550"/>
                <a:gridCol w="7557050"/>
              </a:tblGrid>
              <a:tr h="328100">
                <a:tc>
                  <a:txBody>
                    <a:bodyPr/>
                    <a:lstStyle/>
                    <a:p>
                      <a:pPr indent="0" lvl="0" marL="0" marR="0" rtl="0" algn="l">
                        <a:spcBef>
                          <a:spcPts val="0"/>
                        </a:spcBef>
                        <a:spcAft>
                          <a:spcPts val="0"/>
                        </a:spcAft>
                        <a:buNone/>
                      </a:pPr>
                      <a:r>
                        <a:rPr lang="en-US" sz="1800" u="none" cap="none" strike="noStrike"/>
                        <a:t>Class</a:t>
                      </a:r>
                      <a:endParaRPr/>
                    </a:p>
                  </a:txBody>
                  <a:tcPr marT="44825" marB="44825" marR="59775" marL="59775" anchor="b">
                    <a:lnL cap="flat" cmpd="sng" w="12700">
                      <a:solidFill>
                        <a:srgbClr val="0039EC"/>
                      </a:solidFill>
                      <a:prstDash val="solid"/>
                      <a:round/>
                      <a:headEnd len="sm" w="sm" type="none"/>
                      <a:tailEnd len="sm" w="sm" type="none"/>
                    </a:lnL>
                    <a:lnR cap="flat" cmpd="sng" w="12700">
                      <a:solidFill>
                        <a:srgbClr val="A02BEC"/>
                      </a:solidFill>
                      <a:prstDash val="solid"/>
                      <a:round/>
                      <a:headEnd len="sm" w="sm" type="none"/>
                      <a:tailEnd len="sm" w="sm" type="none"/>
                    </a:lnR>
                    <a:lnT cap="flat" cmpd="sng" w="12700">
                      <a:solidFill>
                        <a:srgbClr val="0039EC"/>
                      </a:solidFill>
                      <a:prstDash val="solid"/>
                      <a:round/>
                      <a:headEnd len="sm" w="sm" type="none"/>
                      <a:tailEnd len="sm" w="sm" type="none"/>
                    </a:lnT>
                    <a:lnB cap="flat" cmpd="sng" w="9525">
                      <a:solidFill>
                        <a:srgbClr val="E037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Description</a:t>
                      </a:r>
                      <a:endParaRPr/>
                    </a:p>
                  </a:txBody>
                  <a:tcPr marT="44825" marB="44825" marR="59775" marL="59775" anchor="b">
                    <a:lnL cap="flat" cmpd="sng" w="12700">
                      <a:solidFill>
                        <a:srgbClr val="A02BEC"/>
                      </a:solidFill>
                      <a:prstDash val="solid"/>
                      <a:round/>
                      <a:headEnd len="sm" w="sm" type="none"/>
                      <a:tailEnd len="sm" w="sm" type="none"/>
                    </a:lnL>
                    <a:lnR cap="flat" cmpd="sng" w="12700">
                      <a:solidFill>
                        <a:srgbClr val="A02BEC"/>
                      </a:solidFill>
                      <a:prstDash val="solid"/>
                      <a:round/>
                      <a:headEnd len="sm" w="sm" type="none"/>
                      <a:tailEnd len="sm" w="sm" type="none"/>
                    </a:lnR>
                    <a:lnT cap="flat" cmpd="sng" w="12700">
                      <a:solidFill>
                        <a:srgbClr val="A02BEC"/>
                      </a:solidFill>
                      <a:prstDash val="solid"/>
                      <a:round/>
                      <a:headEnd len="sm" w="sm" type="none"/>
                      <a:tailEnd len="sm" w="sm" type="none"/>
                    </a:lnT>
                    <a:lnB cap="flat" cmpd="sng" w="9525">
                      <a:solidFill>
                        <a:srgbClr val="403FEC"/>
                      </a:solidFill>
                      <a:prstDash val="solid"/>
                      <a:round/>
                      <a:headEnd len="sm" w="sm" type="none"/>
                      <a:tailEnd len="sm" w="sm" type="none"/>
                    </a:lnB>
                    <a:solidFill>
                      <a:srgbClr val="FFFFFF"/>
                    </a:solidFill>
                  </a:tcPr>
                </a:tc>
              </a:tr>
              <a:tr h="666700">
                <a:tc>
                  <a:txBody>
                    <a:bodyPr/>
                    <a:lstStyle/>
                    <a:p>
                      <a:pPr indent="0" lvl="0" marL="0" marR="0" rtl="0" algn="l">
                        <a:spcBef>
                          <a:spcPts val="0"/>
                        </a:spcBef>
                        <a:spcAft>
                          <a:spcPts val="0"/>
                        </a:spcAft>
                        <a:buNone/>
                      </a:pPr>
                      <a:r>
                        <a:rPr lang="en-US" sz="1800" u="sng" cap="none" strike="noStrike">
                          <a:solidFill>
                            <a:schemeClr val="hlink"/>
                          </a:solidFill>
                          <a:hlinkClick r:id="rId3"/>
                        </a:rPr>
                        <a:t>Dictionary&lt;TKey,TValue&gt;</a:t>
                      </a:r>
                      <a:endParaRPr sz="1800" u="none" cap="none" strike="noStrike"/>
                    </a:p>
                  </a:txBody>
                  <a:tcPr marT="44825" marB="44825" marR="59775" marL="59775">
                    <a:lnL cap="flat" cmpd="sng" w="12700">
                      <a:solidFill>
                        <a:srgbClr val="E037EC"/>
                      </a:solidFill>
                      <a:prstDash val="solid"/>
                      <a:round/>
                      <a:headEnd len="sm" w="sm" type="none"/>
                      <a:tailEnd len="sm" w="sm" type="none"/>
                    </a:lnL>
                    <a:lnR cap="flat" cmpd="sng" w="12700">
                      <a:solidFill>
                        <a:srgbClr val="403FEC"/>
                      </a:solidFill>
                      <a:prstDash val="solid"/>
                      <a:round/>
                      <a:headEnd len="sm" w="sm" type="none"/>
                      <a:tailEnd len="sm" w="sm" type="none"/>
                    </a:lnR>
                    <a:lnT cap="flat" cmpd="sng" w="9525">
                      <a:solidFill>
                        <a:srgbClr val="E037EC"/>
                      </a:solidFill>
                      <a:prstDash val="solid"/>
                      <a:round/>
                      <a:headEnd len="sm" w="sm" type="none"/>
                      <a:tailEnd len="sm" w="sm" type="none"/>
                    </a:lnT>
                    <a:lnB cap="flat" cmpd="sng" w="9525">
                      <a:solidFill>
                        <a:srgbClr val="803D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organized based on the key.</a:t>
                      </a:r>
                      <a:endParaRPr/>
                    </a:p>
                  </a:txBody>
                  <a:tcPr marT="44825" marB="44825" marR="59775" marL="59775">
                    <a:lnL cap="flat" cmpd="sng" w="12700">
                      <a:solidFill>
                        <a:srgbClr val="403FEC"/>
                      </a:solidFill>
                      <a:prstDash val="solid"/>
                      <a:round/>
                      <a:headEnd len="sm" w="sm" type="none"/>
                      <a:tailEnd len="sm" w="sm" type="none"/>
                    </a:lnL>
                    <a:lnR cap="flat" cmpd="sng" w="12700">
                      <a:solidFill>
                        <a:srgbClr val="403FEC"/>
                      </a:solidFill>
                      <a:prstDash val="solid"/>
                      <a:round/>
                      <a:headEnd len="sm" w="sm" type="none"/>
                      <a:tailEnd len="sm" w="sm" type="none"/>
                    </a:lnR>
                    <a:lnT cap="flat" cmpd="sng" w="9525">
                      <a:solidFill>
                        <a:srgbClr val="403FEC"/>
                      </a:solidFill>
                      <a:prstDash val="solid"/>
                      <a:round/>
                      <a:headEnd len="sm" w="sm" type="none"/>
                      <a:tailEnd len="sm" w="sm" type="none"/>
                    </a:lnT>
                    <a:lnB cap="flat" cmpd="sng" w="9525">
                      <a:solidFill>
                        <a:srgbClr val="20AAED"/>
                      </a:solidFill>
                      <a:prstDash val="solid"/>
                      <a:round/>
                      <a:headEnd len="sm" w="sm" type="none"/>
                      <a:tailEnd len="sm" w="sm" type="none"/>
                    </a:lnB>
                    <a:solidFill>
                      <a:srgbClr val="FFFFFF"/>
                    </a:solidFill>
                  </a:tcPr>
                </a:tc>
              </a:tr>
              <a:tr h="787175">
                <a:tc>
                  <a:txBody>
                    <a:bodyPr/>
                    <a:lstStyle/>
                    <a:p>
                      <a:pPr indent="0" lvl="0" marL="0" marR="0" rtl="0" algn="l">
                        <a:spcBef>
                          <a:spcPts val="0"/>
                        </a:spcBef>
                        <a:spcAft>
                          <a:spcPts val="0"/>
                        </a:spcAft>
                        <a:buNone/>
                      </a:pPr>
                      <a:r>
                        <a:rPr lang="en-US" sz="1800" u="sng" cap="none" strike="noStrike">
                          <a:solidFill>
                            <a:schemeClr val="hlink"/>
                          </a:solidFill>
                          <a:hlinkClick r:id="rId4"/>
                        </a:rPr>
                        <a:t>List&lt;T&gt;</a:t>
                      </a:r>
                      <a:endParaRPr sz="1800" u="none" cap="none" strike="noStrike"/>
                    </a:p>
                  </a:txBody>
                  <a:tcPr marT="44825" marB="44825" marR="59775" marL="59775">
                    <a:lnL cap="flat" cmpd="sng" w="12700">
                      <a:solidFill>
                        <a:srgbClr val="803DEC"/>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803DEC"/>
                      </a:solidFill>
                      <a:prstDash val="solid"/>
                      <a:round/>
                      <a:headEnd len="sm" w="sm" type="none"/>
                      <a:tailEnd len="sm" w="sm" type="none"/>
                    </a:lnT>
                    <a:lnB cap="flat" cmpd="sng" w="9525">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list of objects that can be accessed by index. Provides methods to search, sort, and modify lists.</a:t>
                      </a:r>
                      <a:endParaRPr/>
                    </a:p>
                  </a:txBody>
                  <a:tcPr marT="44825" marB="44825" marR="59775" marL="59775">
                    <a:lnL cap="flat" cmpd="sng" w="12700">
                      <a:solidFill>
                        <a:srgbClr val="20AA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20AAED"/>
                      </a:solidFill>
                      <a:prstDash val="solid"/>
                      <a:round/>
                      <a:headEnd len="sm" w="sm" type="none"/>
                      <a:tailEnd len="sm" w="sm" type="none"/>
                    </a:lnT>
                    <a:lnB cap="flat" cmpd="sng" w="9525">
                      <a:solidFill>
                        <a:srgbClr val="00AFED"/>
                      </a:solidFill>
                      <a:prstDash val="solid"/>
                      <a:round/>
                      <a:headEnd len="sm" w="sm" type="none"/>
                      <a:tailEnd len="sm" w="sm" type="none"/>
                    </a:lnB>
                    <a:solidFill>
                      <a:srgbClr val="FFFFFF"/>
                    </a:solidFill>
                  </a:tcPr>
                </a:tc>
              </a:tr>
              <a:tr h="546250">
                <a:tc>
                  <a:txBody>
                    <a:bodyPr/>
                    <a:lstStyle/>
                    <a:p>
                      <a:pPr indent="0" lvl="0" marL="0" marR="0" rtl="0" algn="l">
                        <a:spcBef>
                          <a:spcPts val="0"/>
                        </a:spcBef>
                        <a:spcAft>
                          <a:spcPts val="0"/>
                        </a:spcAft>
                        <a:buNone/>
                      </a:pPr>
                      <a:r>
                        <a:rPr lang="en-US" sz="1800" u="sng" cap="none" strike="noStrike">
                          <a:solidFill>
                            <a:schemeClr val="hlink"/>
                          </a:solidFill>
                          <a:hlinkClick r:id="rId5"/>
                        </a:rPr>
                        <a:t>Queue&lt;T&gt;</a:t>
                      </a:r>
                      <a:endParaRPr sz="1800" u="none" cap="none" strike="noStrike"/>
                    </a:p>
                  </a:txBody>
                  <a:tcPr marT="44825" marB="44825" marR="59775" marL="59775">
                    <a:lnL cap="flat" cmpd="sng" w="12700">
                      <a:solidFill>
                        <a:srgbClr val="60ABED"/>
                      </a:solidFill>
                      <a:prstDash val="solid"/>
                      <a:round/>
                      <a:headEnd len="sm" w="sm" type="none"/>
                      <a:tailEnd len="sm" w="sm" type="none"/>
                    </a:lnL>
                    <a:lnR cap="flat" cmpd="sng" w="12700">
                      <a:solidFill>
                        <a:srgbClr val="00AFED"/>
                      </a:solidFill>
                      <a:prstDash val="solid"/>
                      <a:round/>
                      <a:headEnd len="sm" w="sm" type="none"/>
                      <a:tailEnd len="sm" w="sm" type="none"/>
                    </a:lnR>
                    <a:lnT cap="flat" cmpd="sng" w="9525">
                      <a:solidFill>
                        <a:srgbClr val="60ABED"/>
                      </a:solidFill>
                      <a:prstDash val="solid"/>
                      <a:round/>
                      <a:headEnd len="sm" w="sm" type="none"/>
                      <a:tailEnd len="sm" w="sm" type="none"/>
                    </a:lnT>
                    <a:lnB cap="flat" cmpd="sng" w="9525">
                      <a:solidFill>
                        <a:srgbClr val="80A8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first in, first out (FIFO) collection of objects.</a:t>
                      </a:r>
                      <a:endParaRPr/>
                    </a:p>
                  </a:txBody>
                  <a:tcPr marT="44825" marB="44825" marR="59775" marL="59775">
                    <a:lnL cap="flat" cmpd="sng" w="12700">
                      <a:solidFill>
                        <a:srgbClr val="00AFED"/>
                      </a:solidFill>
                      <a:prstDash val="solid"/>
                      <a:round/>
                      <a:headEnd len="sm" w="sm" type="none"/>
                      <a:tailEnd len="sm" w="sm" type="none"/>
                    </a:lnL>
                    <a:lnR cap="flat" cmpd="sng" w="12700">
                      <a:solidFill>
                        <a:srgbClr val="00AFED"/>
                      </a:solidFill>
                      <a:prstDash val="solid"/>
                      <a:round/>
                      <a:headEnd len="sm" w="sm" type="none"/>
                      <a:tailEnd len="sm" w="sm" type="none"/>
                    </a:lnR>
                    <a:lnT cap="flat" cmpd="sng" w="9525">
                      <a:solidFill>
                        <a:srgbClr val="00AFED"/>
                      </a:solidFill>
                      <a:prstDash val="solid"/>
                      <a:round/>
                      <a:headEnd len="sm" w="sm" type="none"/>
                      <a:tailEnd len="sm" w="sm" type="none"/>
                    </a:lnT>
                    <a:lnB cap="flat" cmpd="sng" w="9525">
                      <a:solidFill>
                        <a:srgbClr val="20AAED"/>
                      </a:solidFill>
                      <a:prstDash val="solid"/>
                      <a:round/>
                      <a:headEnd len="sm" w="sm" type="none"/>
                      <a:tailEnd len="sm" w="sm" type="none"/>
                    </a:lnB>
                    <a:solidFill>
                      <a:srgbClr val="FFFFFF"/>
                    </a:solidFill>
                  </a:tcPr>
                </a:tc>
              </a:tr>
              <a:tr h="1028100">
                <a:tc>
                  <a:txBody>
                    <a:bodyPr/>
                    <a:lstStyle/>
                    <a:p>
                      <a:pPr indent="0" lvl="0" marL="0" marR="0" rtl="0" algn="l">
                        <a:spcBef>
                          <a:spcPts val="0"/>
                        </a:spcBef>
                        <a:spcAft>
                          <a:spcPts val="0"/>
                        </a:spcAft>
                        <a:buNone/>
                      </a:pPr>
                      <a:r>
                        <a:rPr lang="en-US" sz="1800" u="sng" cap="none" strike="noStrike">
                          <a:solidFill>
                            <a:schemeClr val="hlink"/>
                          </a:solidFill>
                          <a:hlinkClick r:id="rId6"/>
                        </a:rPr>
                        <a:t>SortedList&lt;TKey,TValue&gt;</a:t>
                      </a:r>
                      <a:endParaRPr sz="1800" u="none" cap="none" strike="noStrike"/>
                    </a:p>
                  </a:txBody>
                  <a:tcPr marT="44825" marB="44825" marR="59775" marL="59775">
                    <a:lnL cap="flat" cmpd="sng" w="12700">
                      <a:solidFill>
                        <a:srgbClr val="80A8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80A8ED"/>
                      </a:solidFill>
                      <a:prstDash val="solid"/>
                      <a:round/>
                      <a:headEnd len="sm" w="sm" type="none"/>
                      <a:tailEnd len="sm" w="sm" type="none"/>
                    </a:lnT>
                    <a:lnB cap="flat" cmpd="sng" w="9525">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collection of key/value pairs that are sorted by key based on the associated </a:t>
                      </a:r>
                      <a:r>
                        <a:rPr lang="en-US" sz="1800" u="sng" cap="none" strike="noStrike">
                          <a:solidFill>
                            <a:schemeClr val="hlink"/>
                          </a:solidFill>
                          <a:hlinkClick r:id="rId7"/>
                        </a:rPr>
                        <a:t>IComparer&lt;T&gt;</a:t>
                      </a:r>
                      <a:r>
                        <a:rPr lang="en-US" sz="1800" u="none" cap="none" strike="noStrike"/>
                        <a:t> implementation.</a:t>
                      </a:r>
                      <a:endParaRPr/>
                    </a:p>
                  </a:txBody>
                  <a:tcPr marT="44825" marB="44825" marR="59775" marL="59775">
                    <a:lnL cap="flat" cmpd="sng" w="12700">
                      <a:solidFill>
                        <a:srgbClr val="20AAED"/>
                      </a:solidFill>
                      <a:prstDash val="solid"/>
                      <a:round/>
                      <a:headEnd len="sm" w="sm" type="none"/>
                      <a:tailEnd len="sm" w="sm" type="none"/>
                    </a:lnL>
                    <a:lnR cap="flat" cmpd="sng" w="12700">
                      <a:solidFill>
                        <a:srgbClr val="20AAED"/>
                      </a:solidFill>
                      <a:prstDash val="solid"/>
                      <a:round/>
                      <a:headEnd len="sm" w="sm" type="none"/>
                      <a:tailEnd len="sm" w="sm" type="none"/>
                    </a:lnR>
                    <a:lnT cap="flat" cmpd="sng" w="9525">
                      <a:solidFill>
                        <a:srgbClr val="20AAED"/>
                      </a:solidFill>
                      <a:prstDash val="solid"/>
                      <a:round/>
                      <a:headEnd len="sm" w="sm" type="none"/>
                      <a:tailEnd len="sm" w="sm" type="none"/>
                    </a:lnT>
                    <a:lnB cap="flat" cmpd="sng" w="9525">
                      <a:solidFill>
                        <a:srgbClr val="A0AAED"/>
                      </a:solidFill>
                      <a:prstDash val="solid"/>
                      <a:round/>
                      <a:headEnd len="sm" w="sm" type="none"/>
                      <a:tailEnd len="sm" w="sm" type="none"/>
                    </a:lnB>
                    <a:solidFill>
                      <a:srgbClr val="FFFFFF"/>
                    </a:solidFill>
                  </a:tcPr>
                </a:tc>
              </a:tr>
              <a:tr h="546250">
                <a:tc>
                  <a:txBody>
                    <a:bodyPr/>
                    <a:lstStyle/>
                    <a:p>
                      <a:pPr indent="0" lvl="0" marL="0" marR="0" rtl="0" algn="l">
                        <a:spcBef>
                          <a:spcPts val="0"/>
                        </a:spcBef>
                        <a:spcAft>
                          <a:spcPts val="0"/>
                        </a:spcAft>
                        <a:buNone/>
                      </a:pPr>
                      <a:r>
                        <a:rPr lang="en-US" sz="1800" u="sng" cap="none" strike="noStrike">
                          <a:solidFill>
                            <a:schemeClr val="hlink"/>
                          </a:solidFill>
                          <a:hlinkClick r:id="rId8"/>
                        </a:rPr>
                        <a:t>Stack&lt;T&gt;</a:t>
                      </a:r>
                      <a:endParaRPr sz="1800" u="none" cap="none" strike="noStrike"/>
                    </a:p>
                  </a:txBody>
                  <a:tcPr marT="44825" marB="44825" marR="59775" marL="59775">
                    <a:lnL cap="flat" cmpd="sng" w="12700">
                      <a:solidFill>
                        <a:srgbClr val="60ABED"/>
                      </a:solidFill>
                      <a:prstDash val="solid"/>
                      <a:round/>
                      <a:headEnd len="sm" w="sm" type="none"/>
                      <a:tailEnd len="sm" w="sm" type="none"/>
                    </a:lnL>
                    <a:lnR cap="flat" cmpd="sng" w="12700">
                      <a:solidFill>
                        <a:srgbClr val="A0AAED"/>
                      </a:solidFill>
                      <a:prstDash val="solid"/>
                      <a:round/>
                      <a:headEnd len="sm" w="sm" type="none"/>
                      <a:tailEnd len="sm" w="sm" type="none"/>
                    </a:lnR>
                    <a:lnT cap="flat" cmpd="sng" w="9525">
                      <a:solidFill>
                        <a:srgbClr val="60ABED"/>
                      </a:solidFill>
                      <a:prstDash val="solid"/>
                      <a:round/>
                      <a:headEnd len="sm" w="sm" type="none"/>
                      <a:tailEnd len="sm" w="sm" type="none"/>
                    </a:lnT>
                    <a:lnB cap="flat" cmpd="sng" w="12700">
                      <a:solidFill>
                        <a:srgbClr val="60AB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t>Represents a last in, first out (LIFO) collection of objects.</a:t>
                      </a:r>
                      <a:endParaRPr/>
                    </a:p>
                  </a:txBody>
                  <a:tcPr marT="44825" marB="44825" marR="59775" marL="59775">
                    <a:lnL cap="flat" cmpd="sng" w="12700">
                      <a:solidFill>
                        <a:srgbClr val="A0AAED"/>
                      </a:solidFill>
                      <a:prstDash val="solid"/>
                      <a:round/>
                      <a:headEnd len="sm" w="sm" type="none"/>
                      <a:tailEnd len="sm" w="sm" type="none"/>
                    </a:lnL>
                    <a:lnR cap="flat" cmpd="sng" w="12700">
                      <a:solidFill>
                        <a:srgbClr val="A0AAED"/>
                      </a:solidFill>
                      <a:prstDash val="solid"/>
                      <a:round/>
                      <a:headEnd len="sm" w="sm" type="none"/>
                      <a:tailEnd len="sm" w="sm" type="none"/>
                    </a:lnR>
                    <a:lnT cap="flat" cmpd="sng" w="9525">
                      <a:solidFill>
                        <a:srgbClr val="A0AAED"/>
                      </a:solidFill>
                      <a:prstDash val="solid"/>
                      <a:round/>
                      <a:headEnd len="sm" w="sm" type="none"/>
                      <a:tailEnd len="sm" w="sm" type="none"/>
                    </a:lnT>
                    <a:lnB cap="flat" cmpd="sng" w="12700">
                      <a:solidFill>
                        <a:srgbClr val="A0AAED"/>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Open Sans SemiBold"/>
              <a:buNone/>
            </a:pPr>
            <a:r>
              <a:rPr lang="en-US"/>
              <a:t>Thảo luận</a:t>
            </a:r>
            <a:endParaRPr/>
          </a:p>
        </p:txBody>
      </p:sp>
      <p:sp>
        <p:nvSpPr>
          <p:cNvPr id="142" name="Google Shape;142;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C# Collection classes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2018-02-23T07:51:48Z</dcterms:created>
  <dc:creator>Nhật Nguyễn Khắc</dc:creator>
</cp:coreProperties>
</file>