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07" r:id="rId13"/>
    <p:sldId id="314" r:id="rId14"/>
    <p:sldId id="309" r:id="rId15"/>
    <p:sldId id="308" r:id="rId16"/>
    <p:sldId id="310" r:id="rId17"/>
    <p:sldId id="311" r:id="rId18"/>
    <p:sldId id="312" r:id="rId19"/>
    <p:sldId id="315" r:id="rId20"/>
    <p:sldId id="316" r:id="rId21"/>
    <p:sldId id="313" r:id="rId22"/>
    <p:sldId id="305" r:id="rId23"/>
    <p:sldId id="327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8000"/>
    <a:srgbClr val="003300"/>
    <a:srgbClr val="00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831" autoAdjust="0"/>
  </p:normalViewPr>
  <p:slideViewPr>
    <p:cSldViewPr>
      <p:cViewPr varScale="1">
        <p:scale>
          <a:sx n="78" d="100"/>
          <a:sy n="78" d="100"/>
        </p:scale>
        <p:origin x="-9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7940C-A7F8-4ACA-B1A0-6A35FD5435A9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AB2-8F35-46D7-B6DA-BC79FD434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704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0F8-CA38-498C-943B-BCDEAF40359A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E6C87-EB8A-4AA6-BC92-484F77DB9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667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24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734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07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62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6900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98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11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344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063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620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537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1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4168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591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420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263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682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97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12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02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9813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09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6C87-EB8A-4AA6-BC92-484F77DB9EE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41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2514-55B4-4077-9D6E-CA3377F251A2}" type="datetime1">
              <a:rPr lang="en-US" smtClean="0"/>
              <a:pPr/>
              <a:t>5/4/2011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CC5E-583E-4229-8BE0-CA19067B4DE7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E63E-2187-46DF-83F0-1465AEB157E2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/>
          <a:lstStyle>
            <a:lvl1pPr algn="l">
              <a:defRPr b="0">
                <a:latin typeface="Franklin Gothic Boo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513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7ED5-AA81-46E8-8E40-CFD3A946D74B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8A2-42F8-4F33-A2D2-423B57F3C7A9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63D2-E84C-4150-B110-5638E9305431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CCBC-12ED-4718-963F-42AE6551103E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A2D-4E3E-4AE5-80D9-DF13880AB5EC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EAB5-5E10-411B-95F3-1E811FE3B9A8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674C-0EEA-4441-A130-30699BDC4B42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A2AC-2C8D-4DE3-B38F-571A0C32A5B5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170C-1A50-4C34-B885-D05D1AA81AD4}" type="datetime1">
              <a:rPr lang="en-US" smtClean="0"/>
              <a:pPr/>
              <a:t>5/4/2011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COSC 7388 Project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Franklin Gothic Medium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erpetu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erpetu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erpetu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erpetu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erpet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hyperlink" Target="http://www.infoworld.com/?source=foo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2076451"/>
          </a:xfrm>
        </p:spPr>
        <p:txBody>
          <a:bodyPr>
            <a:normAutofit/>
          </a:bodyPr>
          <a:lstStyle/>
          <a:p>
            <a:r>
              <a:rPr lang="en-US" sz="4600" b="0" dirty="0" smtClean="0">
                <a:latin typeface="Franklin Gothic Medium" pitchFamily="34" charset="0"/>
              </a:rPr>
              <a:t>SIP: Secure Information Provider</a:t>
            </a:r>
            <a:endParaRPr lang="en-US" sz="4600" b="0" dirty="0">
              <a:latin typeface="Franklin Gothic Medium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0"/>
            <a:ext cx="86868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 smtClean="0">
                <a:latin typeface="Perpetua" pitchFamily="18" charset="0"/>
              </a:rPr>
              <a:t>Pallavi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err="1" smtClean="0">
                <a:latin typeface="Perpetua" pitchFamily="18" charset="0"/>
              </a:rPr>
              <a:t>Arora</a:t>
            </a:r>
            <a:r>
              <a:rPr lang="en-US" sz="2800" dirty="0" smtClean="0">
                <a:latin typeface="Perpetua" pitchFamily="18" charset="0"/>
              </a:rPr>
              <a:t> and </a:t>
            </a:r>
            <a:r>
              <a:rPr lang="en-US" sz="2800" dirty="0" err="1" smtClean="0">
                <a:latin typeface="Perpetua" pitchFamily="18" charset="0"/>
              </a:rPr>
              <a:t>Huy</a:t>
            </a:r>
            <a:r>
              <a:rPr lang="en-US" sz="2800" dirty="0" smtClean="0">
                <a:latin typeface="Perpetua" pitchFamily="18" charset="0"/>
              </a:rPr>
              <a:t> Nguyen</a:t>
            </a:r>
          </a:p>
          <a:p>
            <a:r>
              <a:rPr lang="en-US" sz="2800" dirty="0" err="1" smtClean="0">
                <a:latin typeface="Perpetua" pitchFamily="18" charset="0"/>
              </a:rPr>
              <a:t>WiSeR</a:t>
            </a:r>
            <a:r>
              <a:rPr lang="en-US" sz="2800" dirty="0" smtClean="0">
                <a:latin typeface="Perpetua" pitchFamily="18" charset="0"/>
              </a:rPr>
              <a:t> – Wireless System Research Group</a:t>
            </a:r>
          </a:p>
          <a:p>
            <a:r>
              <a:rPr lang="en-US" sz="2800" dirty="0" smtClean="0">
                <a:latin typeface="Perpetua" pitchFamily="18" charset="0"/>
              </a:rPr>
              <a:t>Department of Computer Science</a:t>
            </a:r>
          </a:p>
          <a:p>
            <a:r>
              <a:rPr lang="en-US" sz="2800" dirty="0" smtClean="0">
                <a:latin typeface="Perpetua" pitchFamily="18" charset="0"/>
              </a:rPr>
              <a:t>University of Houston, TX, USA</a:t>
            </a:r>
          </a:p>
          <a:p>
            <a:endParaRPr lang="en-US" sz="2800" b="1" dirty="0" smtClean="0">
              <a:latin typeface="Perpetua" pitchFamily="18" charset="0"/>
            </a:endParaRPr>
          </a:p>
          <a:p>
            <a:r>
              <a:rPr lang="en-US" sz="2800" b="1" cap="small" dirty="0" smtClean="0">
                <a:latin typeface="Perpetua" pitchFamily="18" charset="0"/>
              </a:rPr>
              <a:t>COSC 7388 Project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</a:t>
            </a:r>
            <a:r>
              <a:rPr lang="en-US" dirty="0"/>
              <a:t>: </a:t>
            </a:r>
            <a:r>
              <a:rPr lang="en-US" dirty="0" smtClean="0"/>
              <a:t>A Context-Aware Privacy </a:t>
            </a:r>
            <a:r>
              <a:rPr lang="en-US" dirty="0"/>
              <a:t>Protection System for Location-Based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C</a:t>
            </a:r>
            <a:r>
              <a:rPr lang="en-US" dirty="0" smtClean="0"/>
              <a:t>ontext </a:t>
            </a:r>
            <a:r>
              <a:rPr lang="en-US" dirty="0" smtClean="0"/>
              <a:t>aware</a:t>
            </a:r>
            <a:r>
              <a:rPr lang="en-US" dirty="0"/>
              <a:t>” </a:t>
            </a:r>
            <a:r>
              <a:rPr lang="en-US" dirty="0" smtClean="0"/>
              <a:t>perturbation</a:t>
            </a:r>
          </a:p>
          <a:p>
            <a:pPr lvl="1"/>
            <a:r>
              <a:rPr lang="en-US" dirty="0" smtClean="0"/>
              <a:t>Various-grid length </a:t>
            </a:r>
            <a:r>
              <a:rPr lang="en-US" dirty="0"/>
              <a:t>Hilbert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Curve </a:t>
            </a:r>
            <a:r>
              <a:rPr lang="en-US" dirty="0"/>
              <a:t>(VHC)-</a:t>
            </a:r>
            <a:r>
              <a:rPr lang="en-US" dirty="0" smtClean="0"/>
              <a:t>mapping</a:t>
            </a:r>
          </a:p>
          <a:p>
            <a:pPr lvl="2"/>
            <a:r>
              <a:rPr lang="en-US" dirty="0"/>
              <a:t>privacy </a:t>
            </a:r>
            <a:r>
              <a:rPr lang="en-US" dirty="0" smtClean="0"/>
              <a:t>protection</a:t>
            </a:r>
          </a:p>
          <a:p>
            <a:pPr lvl="2"/>
            <a:r>
              <a:rPr lang="en-US" dirty="0" smtClean="0"/>
              <a:t>LBS accuracy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19400"/>
            <a:ext cx="4038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543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Homomorphic </a:t>
            </a:r>
            <a:r>
              <a:rPr lang="en-US" dirty="0" smtClean="0"/>
              <a:t>Encryption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lgebraic </a:t>
            </a:r>
            <a:r>
              <a:rPr lang="en-US" dirty="0"/>
              <a:t>operation performed on the plaintext is equivalent to another (possibly different) algebraic operation performed on the </a:t>
            </a:r>
            <a:r>
              <a:rPr lang="en-US" dirty="0" smtClean="0"/>
              <a:t>ciphertext.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11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599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99087"/>
            <a:ext cx="6400800" cy="45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16" name="Content Placeholder 15" descr="music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733800" y="2514600"/>
            <a:ext cx="381000" cy="381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2667000"/>
            <a:ext cx="140709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68632" y="1295400"/>
            <a:ext cx="166096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Callout 1 (Accent Bar) 10"/>
          <p:cNvSpPr/>
          <p:nvPr/>
        </p:nvSpPr>
        <p:spPr>
          <a:xfrm>
            <a:off x="6629400" y="2667000"/>
            <a:ext cx="1752600" cy="1219200"/>
          </a:xfrm>
          <a:prstGeom prst="accentCallout1">
            <a:avLst>
              <a:gd name="adj1" fmla="val 51649"/>
              <a:gd name="adj2" fmla="val 26919"/>
              <a:gd name="adj3" fmla="val 93373"/>
              <a:gd name="adj4" fmla="val -44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(Accent Bar) 11"/>
          <p:cNvSpPr/>
          <p:nvPr/>
        </p:nvSpPr>
        <p:spPr>
          <a:xfrm>
            <a:off x="6019800" y="1295400"/>
            <a:ext cx="1752600" cy="914400"/>
          </a:xfrm>
          <a:prstGeom prst="accentCallout1">
            <a:avLst>
              <a:gd name="adj1" fmla="val 51649"/>
              <a:gd name="adj2" fmla="val 26919"/>
              <a:gd name="adj3" fmla="val 240220"/>
              <a:gd name="adj4" fmla="val -214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0" y="2209800"/>
            <a:ext cx="11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SIP Server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6600" y="3886200"/>
            <a:ext cx="157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SIP Web Portal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2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Cloaking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7543800" cy="499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8933" y="2507759"/>
            <a:ext cx="2116667" cy="2116667"/>
          </a:xfrm>
          <a:prstGeom prst="ellipse">
            <a:avLst/>
          </a:prstGeom>
          <a:noFill/>
          <a:ln w="2540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1360571" y="3120799"/>
            <a:ext cx="1032053" cy="88970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86337" y="2971800"/>
            <a:ext cx="5200463" cy="1169551"/>
          </a:xfrm>
          <a:prstGeom prst="rect">
            <a:avLst/>
          </a:prstGeom>
          <a:noFill/>
          <a:effectLst>
            <a:outerShdw blurRad="50800" dist="25400" dir="5400000" algn="ctr" rotWithShape="0">
              <a:schemeClr val="bg1">
                <a:lumMod val="5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7000" i="1" dirty="0" smtClean="0">
                <a:solidFill>
                  <a:schemeClr val="bg1">
                    <a:lumMod val="50000"/>
                  </a:schemeClr>
                </a:solidFill>
              </a:rPr>
              <a:t>Demo Session</a:t>
            </a:r>
            <a:endParaRPr lang="en-US" sz="7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Song similarity index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SI(s1, s2) = </a:t>
            </a:r>
            <a:r>
              <a:rPr lang="en-US" sz="3400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3400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</a:p>
          <a:p>
            <a:pPr algn="ctr">
              <a:buNone/>
            </a:pPr>
            <a:endParaRPr lang="en-US" sz="3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/>
              <a:t>Evaluation scenarios</a:t>
            </a:r>
          </a:p>
          <a:p>
            <a:pPr lvl="1"/>
            <a:r>
              <a:rPr lang="en-US" dirty="0" smtClean="0"/>
              <a:t>With/without SIP service</a:t>
            </a:r>
          </a:p>
          <a:p>
            <a:pPr lvl="1"/>
            <a:r>
              <a:rPr lang="en-US" dirty="0" smtClean="0"/>
              <a:t>Varying system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3581400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dirty="0" smtClean="0">
                <a:latin typeface="Perpetua" pitchFamily="18" charset="0"/>
              </a:rPr>
              <a:t> = 1 if (s1.genre == s2.genre)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200" dirty="0" smtClean="0">
                <a:latin typeface="Perpetua" pitchFamily="18" charset="0"/>
              </a:rPr>
              <a:t> = 1 if (s1.album == s2.album)</a:t>
            </a:r>
          </a:p>
          <a:p>
            <a:pPr>
              <a:lnSpc>
                <a:spcPct val="120000"/>
              </a:lnSpc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 smtClean="0">
                <a:latin typeface="Perpetua" pitchFamily="18" charset="0"/>
              </a:rPr>
              <a:t> = </a:t>
            </a:r>
            <a:r>
              <a:rPr lang="el-GR" sz="2200" dirty="0" smtClean="0">
                <a:latin typeface="Arial"/>
                <a:cs typeface="Arial"/>
              </a:rPr>
              <a:t>γ</a:t>
            </a:r>
            <a:r>
              <a:rPr lang="en-US" sz="2200" dirty="0" smtClean="0">
                <a:latin typeface="Perpetua" pitchFamily="18" charset="0"/>
                <a:cs typeface="Arial"/>
              </a:rPr>
              <a:t> / (</a:t>
            </a:r>
            <a:r>
              <a:rPr lang="el-GR" sz="2200" dirty="0" smtClean="0">
                <a:latin typeface="Arial"/>
                <a:cs typeface="Arial"/>
              </a:rPr>
              <a:t>α</a:t>
            </a:r>
            <a:r>
              <a:rPr lang="en-US" sz="2200" dirty="0" smtClean="0">
                <a:latin typeface="Perpetua" pitchFamily="18" charset="0"/>
                <a:cs typeface="Arial"/>
              </a:rPr>
              <a:t> + </a:t>
            </a:r>
            <a:r>
              <a:rPr lang="el-GR" sz="2200" dirty="0" smtClean="0">
                <a:latin typeface="Arial"/>
                <a:cs typeface="Arial"/>
              </a:rPr>
              <a:t>β</a:t>
            </a:r>
            <a:r>
              <a:rPr lang="en-US" sz="2200" dirty="0" smtClean="0">
                <a:latin typeface="Perpetua" pitchFamily="18" charset="0"/>
                <a:cs typeface="Arial"/>
              </a:rPr>
              <a:t> + </a:t>
            </a:r>
            <a:r>
              <a:rPr lang="el-GR" sz="2200" dirty="0" smtClean="0">
                <a:latin typeface="Arial"/>
                <a:cs typeface="Arial"/>
              </a:rPr>
              <a:t>γ</a:t>
            </a:r>
            <a:r>
              <a:rPr lang="en-US" sz="2200" dirty="0" smtClean="0">
                <a:latin typeface="Perpetua" pitchFamily="18" charset="0"/>
                <a:cs typeface="Arial"/>
              </a:rPr>
              <a:t>)</a:t>
            </a:r>
            <a:endParaRPr lang="en-US" sz="2200" dirty="0">
              <a:latin typeface="Perpet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590800"/>
            <a:ext cx="4648200" cy="129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l-GR" sz="2200" dirty="0" smtClean="0">
                <a:latin typeface="Arial"/>
                <a:cs typeface="Arial"/>
              </a:rPr>
              <a:t>α</a:t>
            </a:r>
            <a:r>
              <a:rPr lang="en-US" sz="2200" dirty="0" smtClean="0">
                <a:latin typeface="Perpetua" pitchFamily="18" charset="0"/>
                <a:cs typeface="Arial"/>
              </a:rPr>
              <a:t> = no. of genres of artist1, but not artist2</a:t>
            </a:r>
          </a:p>
          <a:p>
            <a:pPr>
              <a:lnSpc>
                <a:spcPct val="120000"/>
              </a:lnSpc>
            </a:pPr>
            <a:r>
              <a:rPr lang="el-GR" sz="2200" dirty="0" smtClean="0">
                <a:latin typeface="Arial"/>
                <a:cs typeface="Arial"/>
              </a:rPr>
              <a:t>β</a:t>
            </a:r>
            <a:r>
              <a:rPr lang="en-US" sz="2200" dirty="0" smtClean="0">
                <a:latin typeface="Perpetua" pitchFamily="18" charset="0"/>
                <a:cs typeface="Arial"/>
              </a:rPr>
              <a:t> = no. of genres of artist2, but not artist1</a:t>
            </a:r>
          </a:p>
          <a:p>
            <a:pPr>
              <a:lnSpc>
                <a:spcPct val="120000"/>
              </a:lnSpc>
            </a:pPr>
            <a:r>
              <a:rPr lang="el-GR" sz="2200" dirty="0" smtClean="0">
                <a:latin typeface="Arial"/>
                <a:cs typeface="Arial"/>
              </a:rPr>
              <a:t>γ</a:t>
            </a:r>
            <a:r>
              <a:rPr lang="en-US" sz="2200" dirty="0" smtClean="0">
                <a:latin typeface="Perpetua" pitchFamily="18" charset="0"/>
                <a:cs typeface="Arial"/>
              </a:rPr>
              <a:t> = no. of genres of both artists</a:t>
            </a:r>
            <a:endParaRPr lang="en-US" sz="2200" dirty="0">
              <a:latin typeface="Perpetu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581400" y="3276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1: weight factor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16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Content Placeholder 7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2514600"/>
            <a:ext cx="6705601" cy="304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48400" y="2743200"/>
            <a:ext cx="2819400" cy="28194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Perpetua" pitchFamily="18" charset="0"/>
              </a:rPr>
              <a:t>Exp Setup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noise = 20%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Perpetua" pitchFamily="18" charset="0"/>
              </a:rPr>
              <a:t>w    [0, 0.5]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decoy = 5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list size = 5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round = 10</a:t>
            </a:r>
            <a:endParaRPr lang="en-US" sz="3000" dirty="0">
              <a:solidFill>
                <a:schemeClr val="tx1"/>
              </a:solidFill>
              <a:latin typeface="Perpetua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0" y="3697279"/>
            <a:ext cx="228600" cy="493721"/>
          </a:xfrm>
          <a:prstGeom prst="rect">
            <a:avLst/>
          </a:prstGeom>
          <a:noFill/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3933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2: number of decoys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91636"/>
            <a:ext cx="6756120" cy="30709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48400" y="2743200"/>
            <a:ext cx="2819400" cy="28194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Perpetua" pitchFamily="18" charset="0"/>
              </a:rPr>
              <a:t>Exp Setup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noise = 20%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w = 0.2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Perpetua" pitchFamily="18" charset="0"/>
              </a:rPr>
              <a:t>decoy      [5, 10]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list size = 5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round = 10</a:t>
            </a:r>
            <a:endParaRPr lang="en-US" sz="3000" dirty="0">
              <a:solidFill>
                <a:schemeClr val="tx1"/>
              </a:solidFill>
              <a:latin typeface="Perpetua" pitchFamily="18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4154479"/>
            <a:ext cx="228600" cy="493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3: </a:t>
            </a:r>
            <a:r>
              <a:rPr lang="en-US" smtClean="0"/>
              <a:t>noise level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18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Content Placeholder 9" descr="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514600"/>
            <a:ext cx="6705601" cy="3048000"/>
          </a:xfrm>
        </p:spPr>
      </p:pic>
      <p:sp>
        <p:nvSpPr>
          <p:cNvPr id="14" name="Rectangle 13"/>
          <p:cNvSpPr/>
          <p:nvPr/>
        </p:nvSpPr>
        <p:spPr>
          <a:xfrm>
            <a:off x="6248400" y="2743200"/>
            <a:ext cx="2819400" cy="28194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Perpetua" pitchFamily="18" charset="0"/>
              </a:rPr>
              <a:t>Exp Setup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Perpetua" pitchFamily="18" charset="0"/>
              </a:rPr>
              <a:t>noise      [0,0.8]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w = 0.2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decoy = 5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list size = 5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Perpetua" pitchFamily="18" charset="0"/>
              </a:rPr>
              <a:t> round = 10</a:t>
            </a:r>
            <a:endParaRPr lang="en-US" sz="3000" dirty="0">
              <a:solidFill>
                <a:schemeClr val="tx1"/>
              </a:solidFill>
              <a:latin typeface="Perpetua" pitchFamily="18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91400" y="3240079"/>
            <a:ext cx="228600" cy="493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Pallavi</a:t>
            </a:r>
            <a:endParaRPr lang="en-US" dirty="0" smtClean="0"/>
          </a:p>
          <a:p>
            <a:pPr lvl="1"/>
            <a:r>
              <a:rPr lang="en-US" dirty="0" smtClean="0"/>
              <a:t>Literature research</a:t>
            </a:r>
          </a:p>
          <a:p>
            <a:pPr lvl="1"/>
            <a:r>
              <a:rPr lang="en-US" dirty="0" smtClean="0"/>
              <a:t>Client implementation</a:t>
            </a:r>
          </a:p>
          <a:p>
            <a:pPr lvl="1"/>
            <a:r>
              <a:rPr lang="en-US" dirty="0" smtClean="0"/>
              <a:t>Cloaking mechanism</a:t>
            </a:r>
          </a:p>
          <a:p>
            <a:pPr lvl="1"/>
            <a:r>
              <a:rPr lang="en-US" dirty="0" smtClean="0"/>
              <a:t>Song similarity algorithm</a:t>
            </a:r>
          </a:p>
          <a:p>
            <a:endParaRPr lang="en-US" sz="1500" dirty="0" smtClean="0"/>
          </a:p>
          <a:p>
            <a:r>
              <a:rPr lang="en-US" dirty="0" err="1" smtClean="0"/>
              <a:t>Huy</a:t>
            </a:r>
            <a:endParaRPr lang="en-US" dirty="0" smtClean="0"/>
          </a:p>
          <a:p>
            <a:pPr lvl="1"/>
            <a:r>
              <a:rPr lang="en-US" dirty="0" smtClean="0"/>
              <a:t>Server implementation</a:t>
            </a:r>
          </a:p>
          <a:p>
            <a:pPr lvl="1"/>
            <a:r>
              <a:rPr lang="en-US" dirty="0" smtClean="0"/>
              <a:t>Music service implementation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Cloaking mechanism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 phone: a threat to </a:t>
            </a:r>
            <a:r>
              <a:rPr lang="en-US" dirty="0" smtClean="0"/>
              <a:t>privacy</a:t>
            </a:r>
            <a:endParaRPr lang="en-US" dirty="0" smtClean="0"/>
          </a:p>
          <a:p>
            <a:r>
              <a:rPr lang="en-US" dirty="0"/>
              <a:t>Attacker model</a:t>
            </a:r>
          </a:p>
          <a:p>
            <a:r>
              <a:rPr lang="en-US" dirty="0" smtClean="0"/>
              <a:t>Applicability</a:t>
            </a:r>
            <a:endParaRPr lang="en-US" dirty="0" smtClean="0"/>
          </a:p>
          <a:p>
            <a:r>
              <a:rPr lang="en-US" dirty="0" smtClean="0"/>
              <a:t>Existing Work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 and future work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2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772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 idea (</a:t>
            </a:r>
            <a:r>
              <a:rPr lang="en-US" dirty="0" smtClean="0">
                <a:solidFill>
                  <a:srgbClr val="FF0000"/>
                </a:solidFill>
              </a:rPr>
              <a:t>innovative</a:t>
            </a:r>
            <a:r>
              <a:rPr lang="en-US" dirty="0" smtClean="0"/>
              <a:t>!!)</a:t>
            </a:r>
          </a:p>
          <a:p>
            <a:r>
              <a:rPr lang="en-US" dirty="0" smtClean="0"/>
              <a:t>Limited programming ability of WP7 SDK</a:t>
            </a:r>
          </a:p>
          <a:p>
            <a:pPr lvl="1"/>
            <a:r>
              <a:rPr lang="en-US" dirty="0" smtClean="0"/>
              <a:t>No phone settings/user info access</a:t>
            </a:r>
          </a:p>
          <a:p>
            <a:pPr lvl="1"/>
            <a:r>
              <a:rPr lang="en-US" smtClean="0"/>
              <a:t>No </a:t>
            </a:r>
            <a:r>
              <a:rPr lang="en-US" smtClean="0"/>
              <a:t>TCP/IP </a:t>
            </a:r>
            <a:r>
              <a:rPr lang="en-US" dirty="0" smtClean="0"/>
              <a:t>socket connection supported (yet)</a:t>
            </a:r>
          </a:p>
          <a:p>
            <a:r>
              <a:rPr lang="en-US" dirty="0" smtClean="0"/>
              <a:t>Workstation is behind firewall</a:t>
            </a:r>
          </a:p>
          <a:p>
            <a:pPr lvl="1"/>
            <a:r>
              <a:rPr lang="en-US" dirty="0" smtClean="0"/>
              <a:t>Cannot connect to SQL Azure DB</a:t>
            </a:r>
          </a:p>
          <a:p>
            <a:r>
              <a:rPr lang="en-US" dirty="0" smtClean="0"/>
              <a:t>Slow and unstable last.fm server</a:t>
            </a:r>
          </a:p>
          <a:p>
            <a:pPr lvl="1"/>
            <a:r>
              <a:rPr lang="en-US" dirty="0" smtClean="0"/>
              <a:t>Frequently crashes the evaluation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Protect user privacy w/o scarifying service performance</a:t>
            </a:r>
          </a:p>
          <a:p>
            <a:r>
              <a:rPr lang="en-US" dirty="0" smtClean="0"/>
              <a:t>Applicable for other types of services</a:t>
            </a:r>
          </a:p>
          <a:p>
            <a:r>
              <a:rPr lang="en-US" dirty="0" smtClean="0"/>
              <a:t>Evaluation proves system efficiency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Extend the application pool</a:t>
            </a:r>
          </a:p>
          <a:p>
            <a:pPr lvl="1"/>
            <a:r>
              <a:rPr lang="en-US" dirty="0" smtClean="0"/>
              <a:t>Devise rigorous mathematical formulation</a:t>
            </a:r>
          </a:p>
          <a:p>
            <a:pPr lvl="1"/>
            <a:r>
              <a:rPr lang="en-US" dirty="0" smtClean="0"/>
              <a:t>Compare against other </a:t>
            </a:r>
            <a:r>
              <a:rPr lang="en-US" dirty="0" smtClean="0"/>
              <a:t>algorithms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21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latin typeface="Arial" pitchFamily="34" charset="0"/>
                <a:cs typeface="Arial" pitchFamily="34" charset="0"/>
              </a:rPr>
              <a:t>THANK  YOU  FOR  YOUR  ATTENTION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22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510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http://wireless.cs.uh.edu/</a:t>
            </a:r>
          </a:p>
        </p:txBody>
      </p:sp>
      <p:pic>
        <p:nvPicPr>
          <p:cNvPr id="30722" name="Picture 2" descr="http://semstreetcred.com/wp-content/uploads/2010/06/Cartoon-Confusion-Question-Mark-300x3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2300" y="22479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8229600" cy="42513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“</a:t>
            </a:r>
            <a:r>
              <a:rPr lang="en-US" sz="2600" i="1" dirty="0" smtClean="0"/>
              <a:t>Why </a:t>
            </a:r>
            <a:r>
              <a:rPr lang="en-US" sz="2600" i="1" dirty="0"/>
              <a:t>users don't trust mobile </a:t>
            </a:r>
            <a:r>
              <a:rPr lang="en-US" sz="2600" i="1" dirty="0" smtClean="0"/>
              <a:t>apps</a:t>
            </a:r>
            <a:r>
              <a:rPr lang="en-US" sz="2600" dirty="0" smtClean="0"/>
              <a:t>” </a:t>
            </a:r>
            <a:r>
              <a:rPr lang="en-US" sz="2600" dirty="0"/>
              <a:t>originally appeared at </a:t>
            </a:r>
            <a:r>
              <a:rPr lang="en-US" sz="2600" dirty="0">
                <a:hlinkClick r:id="rId4"/>
              </a:rPr>
              <a:t>InfoWorld.com</a:t>
            </a:r>
            <a:r>
              <a:rPr lang="en-US" sz="2600" dirty="0"/>
              <a:t>. </a:t>
            </a:r>
            <a:endParaRPr lang="en-US" sz="2600" dirty="0" smtClean="0"/>
          </a:p>
          <a:p>
            <a:pPr>
              <a:lnSpc>
                <a:spcPct val="120000"/>
              </a:lnSpc>
            </a:pPr>
            <a:r>
              <a:rPr lang="en-US" sz="2600" i="1" dirty="0"/>
              <a:t>Finding Similar Music Artists for </a:t>
            </a:r>
            <a:r>
              <a:rPr lang="en-US" sz="2600" i="1" dirty="0" smtClean="0"/>
              <a:t>Recommendation</a:t>
            </a:r>
            <a:r>
              <a:rPr lang="en-US" sz="2600" dirty="0" smtClean="0"/>
              <a:t>, </a:t>
            </a:r>
            <a:r>
              <a:rPr lang="en-US" sz="2600" dirty="0" err="1" smtClean="0"/>
              <a:t>Abhay</a:t>
            </a:r>
            <a:r>
              <a:rPr lang="en-US" sz="2600" dirty="0" smtClean="0"/>
              <a:t> </a:t>
            </a:r>
            <a:r>
              <a:rPr lang="en-US" sz="2600" dirty="0" err="1"/>
              <a:t>Goel</a:t>
            </a:r>
            <a:r>
              <a:rPr lang="en-US" sz="2600" dirty="0"/>
              <a:t>, </a:t>
            </a:r>
            <a:r>
              <a:rPr lang="en-US" sz="2600" dirty="0" err="1"/>
              <a:t>Prerak</a:t>
            </a:r>
            <a:r>
              <a:rPr lang="en-US" sz="2600" dirty="0"/>
              <a:t> </a:t>
            </a:r>
            <a:r>
              <a:rPr lang="en-US" sz="2600" dirty="0" err="1" smtClean="0"/>
              <a:t>Trivedi</a:t>
            </a:r>
            <a:r>
              <a:rPr lang="en-US" sz="2600" dirty="0" smtClean="0"/>
              <a:t>, USC Viterbi.</a:t>
            </a:r>
          </a:p>
          <a:p>
            <a:pPr>
              <a:lnSpc>
                <a:spcPct val="120000"/>
              </a:lnSpc>
            </a:pPr>
            <a:r>
              <a:rPr lang="en-US" sz="2600" i="1" dirty="0"/>
              <a:t>Protecting Location Privacy </a:t>
            </a:r>
            <a:r>
              <a:rPr lang="en-US" sz="2600" i="1" dirty="0" smtClean="0"/>
              <a:t>with </a:t>
            </a:r>
            <a:r>
              <a:rPr lang="en-US" sz="2600" i="1" dirty="0"/>
              <a:t>Personalized </a:t>
            </a:r>
            <a:r>
              <a:rPr lang="en-US" sz="2600" i="1" dirty="0" smtClean="0"/>
              <a:t> k-anonymity</a:t>
            </a:r>
            <a:r>
              <a:rPr lang="en-US" sz="2600" i="1" dirty="0"/>
              <a:t>: Architecture and </a:t>
            </a:r>
            <a:r>
              <a:rPr lang="en-US" sz="2600" i="1" dirty="0" smtClean="0"/>
              <a:t>Algorithms</a:t>
            </a:r>
            <a:r>
              <a:rPr lang="en-US" sz="2600" dirty="0"/>
              <a:t>, B</a:t>
            </a:r>
            <a:r>
              <a:rPr lang="en-US" sz="2600" dirty="0" smtClean="0"/>
              <a:t>. </a:t>
            </a:r>
            <a:r>
              <a:rPr lang="en-US" sz="2600" dirty="0" err="1" smtClean="0"/>
              <a:t>Gedik,Ling</a:t>
            </a:r>
            <a:r>
              <a:rPr lang="en-US" sz="2600" dirty="0" smtClean="0"/>
              <a:t> Liu</a:t>
            </a:r>
          </a:p>
          <a:p>
            <a:pPr>
              <a:lnSpc>
                <a:spcPct val="120000"/>
              </a:lnSpc>
            </a:pPr>
            <a:r>
              <a:rPr lang="en-US" sz="2600" i="1" dirty="0"/>
              <a:t>CAP: A Context-Aware Privacy Protection System for Location-Based </a:t>
            </a:r>
            <a:r>
              <a:rPr lang="en-US" sz="2600" i="1" dirty="0" smtClean="0"/>
              <a:t>Services</a:t>
            </a:r>
            <a:r>
              <a:rPr lang="en-US" sz="2600" dirty="0" smtClean="0"/>
              <a:t>, </a:t>
            </a:r>
            <a:r>
              <a:rPr lang="en-US" sz="2600" dirty="0"/>
              <a:t>Aniket </a:t>
            </a:r>
            <a:r>
              <a:rPr lang="en-US" sz="2600" dirty="0" err="1" smtClean="0"/>
              <a:t>Pingley</a:t>
            </a:r>
            <a:r>
              <a:rPr lang="en-US" sz="2600" dirty="0"/>
              <a:t> </a:t>
            </a:r>
            <a:r>
              <a:rPr lang="en-US" sz="2600" dirty="0" smtClean="0"/>
              <a:t>et al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1062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phone a threat to privacy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51325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 smtClean="0"/>
              <a:t>Grand </a:t>
            </a:r>
            <a:r>
              <a:rPr lang="en-US" sz="2800" b="1" dirty="0"/>
              <a:t>Jury Investigation Targets Smartphone </a:t>
            </a:r>
            <a:r>
              <a:rPr lang="en-US" sz="2800" b="1" dirty="0" smtClean="0"/>
              <a:t>Privacy: </a:t>
            </a:r>
            <a:r>
              <a:rPr lang="en-US" sz="2800" dirty="0"/>
              <a:t> </a:t>
            </a:r>
            <a:r>
              <a:rPr lang="en-US" sz="2800" dirty="0" smtClean="0"/>
              <a:t>treat the responsibility with respect.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smtClean="0"/>
              <a:t>Paul </a:t>
            </a:r>
            <a:r>
              <a:rPr lang="en-US" sz="2800" dirty="0"/>
              <a:t>Wilson of Dallas: "No way will a game have access to my contact list or call log. Next they'll want me to send them a key to my house so they can go through my bank and tax statements."</a:t>
            </a:r>
            <a:endParaRPr lang="en-US" sz="28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3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0400" y="2719575"/>
            <a:ext cx="2743201" cy="19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730307"/>
            <a:ext cx="2743200" cy="1928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3600" y="2667000"/>
            <a:ext cx="2815427" cy="19082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4741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</a:t>
            </a:r>
            <a:r>
              <a:rPr lang="en-US" sz="3200" dirty="0"/>
              <a:t>kind of information do </a:t>
            </a:r>
            <a:r>
              <a:rPr lang="en-US" sz="3200" dirty="0" smtClean="0"/>
              <a:t>smartphone </a:t>
            </a:r>
            <a:r>
              <a:rPr lang="en-US" sz="3200" dirty="0"/>
              <a:t>apps collect?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Contacts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/>
              <a:t>ocation </a:t>
            </a:r>
            <a:r>
              <a:rPr lang="en-US" dirty="0" smtClean="0"/>
              <a:t>history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imes </a:t>
            </a:r>
            <a:r>
              <a:rPr lang="en-US" dirty="0"/>
              <a:t>of past meetings and future </a:t>
            </a:r>
            <a:r>
              <a:rPr lang="en-US" dirty="0" smtClean="0"/>
              <a:t>appointments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hotographs </a:t>
            </a:r>
            <a:r>
              <a:rPr lang="en-US" dirty="0"/>
              <a:t>and </a:t>
            </a:r>
            <a:r>
              <a:rPr lang="en-US" dirty="0" smtClean="0"/>
              <a:t>videos, access to camera (in some case)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etails </a:t>
            </a:r>
            <a:r>
              <a:rPr lang="en-US" dirty="0"/>
              <a:t>of who the user contacted and when, whether it was via voice, e-mail, SMS, IM, or social networking -- often including a verbatim transcript of the message.</a:t>
            </a:r>
          </a:p>
          <a:p>
            <a:r>
              <a:rPr lang="en-US" dirty="0" smtClean="0"/>
              <a:t>Virtually anything that you have on the phone.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4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525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go wrong</a:t>
            </a:r>
            <a:r>
              <a:rPr lang="en-US" dirty="0"/>
              <a:t> </a:t>
            </a:r>
            <a:r>
              <a:rPr lang="en-US" dirty="0" smtClean="0"/>
              <a:t>,in </a:t>
            </a:r>
            <a:r>
              <a:rPr lang="en-US" dirty="0"/>
              <a:t>wrong </a:t>
            </a:r>
            <a:r>
              <a:rPr lang="en-US" dirty="0" smtClean="0"/>
              <a:t>hands?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/>
              <a:t>list </a:t>
            </a: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ead </a:t>
            </a:r>
            <a:r>
              <a:rPr lang="en-US" dirty="0"/>
              <a:t>to lost friendships, missed business opportunities, or a ruined marriage</a:t>
            </a:r>
            <a:r>
              <a:rPr lang="en-US" dirty="0" smtClean="0"/>
              <a:t>.</a:t>
            </a:r>
          </a:p>
          <a:p>
            <a:r>
              <a:rPr lang="en-US" dirty="0"/>
              <a:t> A</a:t>
            </a:r>
            <a:r>
              <a:rPr lang="en-US" dirty="0" smtClean="0"/>
              <a:t>ppointment calendar</a:t>
            </a:r>
          </a:p>
          <a:p>
            <a:pPr lvl="1"/>
            <a:r>
              <a:rPr lang="en-US" dirty="0" smtClean="0"/>
              <a:t>Could </a:t>
            </a:r>
            <a:r>
              <a:rPr lang="en-US" dirty="0"/>
              <a:t>inadvertently disclose a medical condition</a:t>
            </a:r>
          </a:p>
          <a:p>
            <a:r>
              <a:rPr lang="en-US" dirty="0"/>
              <a:t>L</a:t>
            </a:r>
            <a:r>
              <a:rPr lang="en-US" dirty="0" smtClean="0"/>
              <a:t>ocation data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burglars know when you're away from </a:t>
            </a:r>
            <a:r>
              <a:rPr lang="en-US" dirty="0" smtClean="0"/>
              <a:t>home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ell </a:t>
            </a:r>
            <a:r>
              <a:rPr lang="en-US" dirty="0"/>
              <a:t>pedophiles what route your children walk to </a:t>
            </a:r>
            <a:r>
              <a:rPr lang="en-US" dirty="0" smtClean="0"/>
              <a:t>school.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5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9585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Semihonest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H</a:t>
            </a:r>
            <a:r>
              <a:rPr lang="en-US" dirty="0" smtClean="0"/>
              <a:t>onest </a:t>
            </a:r>
            <a:r>
              <a:rPr lang="en-US" dirty="0"/>
              <a:t>and can correctly process and respond to messages, but are curious in that they may attempt to determine the identity of a user based on what they “see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Honest But curious: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parties are </a:t>
            </a:r>
            <a:r>
              <a:rPr lang="en-US" dirty="0"/>
              <a:t>curious, in that they try to ﬁnd out as much as possible about the other inputs </a:t>
            </a:r>
            <a:r>
              <a:rPr lang="en-US" dirty="0" smtClean="0"/>
              <a:t>despite following </a:t>
            </a:r>
            <a:r>
              <a:rPr lang="en-US" dirty="0"/>
              <a:t>the protocol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6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1957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about a Big Daddy? </a:t>
            </a:r>
            <a:r>
              <a:rPr lang="en-US" dirty="0"/>
              <a:t>Who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10600" cy="4572000"/>
          </a:xfrm>
        </p:spPr>
        <p:txBody>
          <a:bodyPr>
            <a:noAutofit/>
          </a:bodyPr>
          <a:lstStyle/>
          <a:p>
            <a:r>
              <a:rPr lang="en-US" dirty="0" smtClean="0"/>
              <a:t>Government</a:t>
            </a:r>
          </a:p>
          <a:p>
            <a:pPr lvl="1"/>
            <a:r>
              <a:rPr lang="en-US" sz="2400" dirty="0"/>
              <a:t>Electronic Frontier </a:t>
            </a:r>
            <a:r>
              <a:rPr lang="en-US" sz="2400" dirty="0" smtClean="0"/>
              <a:t>Foundation</a:t>
            </a:r>
          </a:p>
          <a:p>
            <a:r>
              <a:rPr lang="en-US" dirty="0" smtClean="0"/>
              <a:t>App </a:t>
            </a:r>
            <a:r>
              <a:rPr lang="en-US" dirty="0"/>
              <a:t>Developers</a:t>
            </a:r>
          </a:p>
          <a:p>
            <a:pPr lvl="1"/>
            <a:r>
              <a:rPr lang="en-US" sz="2200" dirty="0"/>
              <a:t>R</a:t>
            </a:r>
            <a:r>
              <a:rPr lang="en-US" sz="2200" dirty="0" smtClean="0"/>
              <a:t>equest </a:t>
            </a:r>
            <a:r>
              <a:rPr lang="en-US" sz="2200" dirty="0"/>
              <a:t>only those permissions that are absolutely necessary for the </a:t>
            </a:r>
            <a:r>
              <a:rPr lang="en-US" sz="2200" dirty="0" smtClean="0"/>
              <a:t>app.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isclose </a:t>
            </a:r>
            <a:r>
              <a:rPr lang="en-US" sz="2200" dirty="0"/>
              <a:t>in detail why your apps need certain </a:t>
            </a:r>
            <a:r>
              <a:rPr lang="en-US" sz="2200" dirty="0" smtClean="0"/>
              <a:t>permissions.</a:t>
            </a:r>
          </a:p>
          <a:p>
            <a:pPr lvl="1"/>
            <a:r>
              <a:rPr lang="en-US" sz="2200" dirty="0" smtClean="0"/>
              <a:t>Establish </a:t>
            </a:r>
            <a:r>
              <a:rPr lang="en-US" sz="2200" dirty="0"/>
              <a:t>trust early, and maintain that trust by giving users fine-grained control over their own data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dirty="0"/>
              <a:t>Our solution a trusted Middle guy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Not feasible for all third party applications.</a:t>
            </a:r>
          </a:p>
          <a:p>
            <a:pPr lvl="1"/>
            <a:r>
              <a:rPr lang="en-US" sz="2200" dirty="0" smtClean="0"/>
              <a:t>Can’t save from the phone company.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pPr lvl="1"/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7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419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Services tolerant/invertible to perturbed results.</a:t>
            </a:r>
          </a:p>
          <a:p>
            <a:r>
              <a:rPr lang="en-US" dirty="0" smtClean="0"/>
              <a:t>Tolerant: indifferent to low noise levels</a:t>
            </a:r>
            <a:endParaRPr lang="en-US" dirty="0"/>
          </a:p>
          <a:p>
            <a:pPr lvl="1"/>
            <a:r>
              <a:rPr lang="en-US" dirty="0"/>
              <a:t>Recommendation services.</a:t>
            </a:r>
          </a:p>
          <a:p>
            <a:pPr lvl="2"/>
            <a:r>
              <a:rPr lang="en-US" dirty="0" smtClean="0"/>
              <a:t>Music, videos</a:t>
            </a:r>
            <a:endParaRPr lang="en-US" dirty="0"/>
          </a:p>
          <a:p>
            <a:pPr lvl="1"/>
            <a:r>
              <a:rPr lang="en-US" dirty="0"/>
              <a:t>Services like </a:t>
            </a:r>
            <a:r>
              <a:rPr lang="en-US" b="1" dirty="0"/>
              <a:t>Reddit (</a:t>
            </a:r>
            <a:r>
              <a:rPr lang="en-US" dirty="0"/>
              <a:t> social news website</a:t>
            </a:r>
            <a:r>
              <a:rPr lang="en-US" b="1" dirty="0" smtClean="0"/>
              <a:t>).</a:t>
            </a:r>
            <a:endParaRPr lang="en-US" dirty="0" smtClean="0"/>
          </a:p>
          <a:p>
            <a:r>
              <a:rPr lang="en-US" dirty="0" smtClean="0"/>
              <a:t>Invertible: can remove noise completely from result</a:t>
            </a:r>
          </a:p>
          <a:p>
            <a:pPr lvl="1"/>
            <a:r>
              <a:rPr lang="en-US" dirty="0" smtClean="0"/>
              <a:t>Location </a:t>
            </a:r>
            <a:r>
              <a:rPr lang="en-US" dirty="0"/>
              <a:t>based services.</a:t>
            </a:r>
          </a:p>
          <a:p>
            <a:pPr lvl="1"/>
            <a:endParaRPr lang="en-US" b="1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8</a:t>
            </a:fld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17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2800" dirty="0" smtClean="0"/>
              <a:t>Protecting </a:t>
            </a:r>
            <a:r>
              <a:rPr lang="en-US" sz="2800" dirty="0"/>
              <a:t>Location </a:t>
            </a:r>
            <a:r>
              <a:rPr lang="en-US" sz="2800" dirty="0" smtClean="0"/>
              <a:t>Privacy </a:t>
            </a:r>
            <a:br>
              <a:rPr lang="en-US" sz="2800" dirty="0" smtClean="0"/>
            </a:br>
            <a:r>
              <a:rPr lang="en-US" sz="2800" dirty="0" smtClean="0"/>
              <a:t>with Personalized </a:t>
            </a:r>
            <a:br>
              <a:rPr lang="en-US" sz="2800" dirty="0" smtClean="0"/>
            </a:br>
            <a:r>
              <a:rPr lang="en-US" sz="2800" dirty="0" smtClean="0"/>
              <a:t>k-Anonymity</a:t>
            </a:r>
            <a:r>
              <a:rPr lang="en-US" sz="2800" dirty="0"/>
              <a:t>: Architecture and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Algorithms”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COSC 7388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52C9633-53AE-414A-A1F8-CCE47CC3FEB2}" type="slidenum">
              <a:rPr lang="en-US" smtClean="0"/>
              <a:pPr/>
              <a:t>9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93386"/>
            <a:ext cx="4114800" cy="408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02992"/>
            <a:ext cx="5029200" cy="100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400"/>
            <a:ext cx="518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842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UDESESSION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807</Words>
  <Application>Microsoft Office PowerPoint</Application>
  <PresentationFormat>On-screen Show (4:3)</PresentationFormat>
  <Paragraphs>221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SIP: Secure Information Provider</vt:lpstr>
      <vt:lpstr>Agenda</vt:lpstr>
      <vt:lpstr>Smart phone a threat to privacy</vt:lpstr>
      <vt:lpstr>What kind of information do smartphone apps collect?</vt:lpstr>
      <vt:lpstr>What can go wrong ,in wrong hands?</vt:lpstr>
      <vt:lpstr>Attacker model</vt:lpstr>
      <vt:lpstr>How about a Big Daddy? Who?</vt:lpstr>
      <vt:lpstr>Scope</vt:lpstr>
      <vt:lpstr>Existing work</vt:lpstr>
      <vt:lpstr>Existing work</vt:lpstr>
      <vt:lpstr>Existing work</vt:lpstr>
      <vt:lpstr>System architecture</vt:lpstr>
      <vt:lpstr>Cloaking mechanism</vt:lpstr>
      <vt:lpstr>Slide 14</vt:lpstr>
      <vt:lpstr>Evaluation</vt:lpstr>
      <vt:lpstr>Eval 1: weight factor</vt:lpstr>
      <vt:lpstr>Eval 2: number of decoys</vt:lpstr>
      <vt:lpstr>Eval 3: noise level</vt:lpstr>
      <vt:lpstr>Contribution</vt:lpstr>
      <vt:lpstr>Challenges</vt:lpstr>
      <vt:lpstr>Conclusion and future work</vt:lpstr>
      <vt:lpstr>THANK  YOU  FOR  YOUR  ATTENTION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HuyNA</dc:creator>
  <cp:lastModifiedBy>HuyNA</cp:lastModifiedBy>
  <cp:revision>898</cp:revision>
  <dcterms:created xsi:type="dcterms:W3CDTF">2010-06-05T05:30:35Z</dcterms:created>
  <dcterms:modified xsi:type="dcterms:W3CDTF">2011-05-04T22:45:52Z</dcterms:modified>
</cp:coreProperties>
</file>