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Điện" id="{EC169E9A-57A7-4675-A1B7-08512DA9CAD0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1F078-E63A-46D2-8AFB-00415DCEDB54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E6460-1E41-4B61-9791-009AF7AA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8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806A624-1A7E-4D56-87DC-9C6D5EDBF471}" type="slidenum">
              <a:rPr lang="en-US" altLang="ko-KR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55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446D-8F83-41A5-9413-4B6AF2D3CE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2143-A7EB-4FCA-8D2F-33CF6BF7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446D-8F83-41A5-9413-4B6AF2D3CE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2143-A7EB-4FCA-8D2F-33CF6BF7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3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446D-8F83-41A5-9413-4B6AF2D3CE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2143-A7EB-4FCA-8D2F-33CF6BF7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446D-8F83-41A5-9413-4B6AF2D3CE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2143-A7EB-4FCA-8D2F-33CF6BF7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446D-8F83-41A5-9413-4B6AF2D3CE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2143-A7EB-4FCA-8D2F-33CF6BF7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446D-8F83-41A5-9413-4B6AF2D3CE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2143-A7EB-4FCA-8D2F-33CF6BF7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5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446D-8F83-41A5-9413-4B6AF2D3CE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2143-A7EB-4FCA-8D2F-33CF6BF7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7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446D-8F83-41A5-9413-4B6AF2D3CE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2143-A7EB-4FCA-8D2F-33CF6BF7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9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446D-8F83-41A5-9413-4B6AF2D3CE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2143-A7EB-4FCA-8D2F-33CF6BF7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446D-8F83-41A5-9413-4B6AF2D3CE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2143-A7EB-4FCA-8D2F-33CF6BF7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4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446D-8F83-41A5-9413-4B6AF2D3CE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2143-A7EB-4FCA-8D2F-33CF6BF7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2446D-8F83-41A5-9413-4B6AF2D3CE95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F2143-A7EB-4FCA-8D2F-33CF6BF7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6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7">
            <a:extLst>
              <a:ext uri="{FF2B5EF4-FFF2-40B4-BE49-F238E27FC236}">
                <a16:creationId xmlns:a16="http://schemas.microsoft.com/office/drawing/2014/main" id="{DE222E2D-D45F-46CD-87D9-A92F6D260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9" y="419434"/>
            <a:ext cx="432165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những nội dung dưới đây, đâu là nội dung giải </a:t>
            </a: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vi-V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 </a:t>
            </a:r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 điện? </a:t>
            </a:r>
            <a:endParaRPr lang="vi-V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-177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vi-V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 dung tỷ lệ thuận với khoảng cách của hai tấm </a:t>
            </a:r>
            <a:r>
              <a:rPr lang="vi-V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endParaRPr lang="en-US" sz="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-177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vi-V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vi-VN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-177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vi-V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Mylar conderser được sử dụng chủ yếu ở dải tần số </a:t>
            </a: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-177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vi-V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 </a:t>
            </a:r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bình.</a:t>
            </a:r>
          </a:p>
          <a:p>
            <a:pPr marL="177800" indent="-177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vi-V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Styrol condenser được sử dụng ở feedback của </a:t>
            </a:r>
            <a:r>
              <a:rPr lang="vi-V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-177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vi-V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dao </a:t>
            </a:r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</a:p>
          <a:p>
            <a:pPr marL="177800" indent="-177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vi-V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Điện trở cách điện của condenser (tụ điện) </a:t>
            </a:r>
            <a:r>
              <a:rPr lang="vi-V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-177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vi-V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 </a:t>
            </a:r>
            <a:r>
              <a:rPr lang="vi-V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biểu thị bằng đơn vị MΩ.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0879" y="1956050"/>
            <a:ext cx="30431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vi-VN" altLang="ko-KR" sz="800" smtClean="0">
                <a:latin typeface="+mj-lt"/>
                <a:ea typeface="돋움" pitchFamily="50" charset="-127"/>
                <a:cs typeface="Arial" panose="020B0604020202020204" pitchFamily="34" charset="0"/>
              </a:rPr>
              <a:t>  </a:t>
            </a:r>
            <a:r>
              <a:rPr lang="en-US" altLang="ko-KR" sz="800" smtClean="0">
                <a:latin typeface="+mj-lt"/>
                <a:ea typeface="돋움" pitchFamily="50" charset="-127"/>
                <a:cs typeface="Arial" panose="020B0604020202020204" pitchFamily="34" charset="0"/>
              </a:rPr>
              <a:t>2. </a:t>
            </a:r>
            <a:r>
              <a:rPr lang="vi-VN" sz="800" smtClean="0">
                <a:latin typeface="+mj-lt"/>
                <a:cs typeface="Arial" panose="020B0604020202020204" pitchFamily="34" charset="0"/>
              </a:rPr>
              <a:t>Trong </a:t>
            </a:r>
            <a:r>
              <a:rPr lang="vi-VN" sz="800" dirty="0">
                <a:latin typeface="+mj-lt"/>
                <a:cs typeface="Arial" panose="020B0604020202020204" pitchFamily="34" charset="0"/>
              </a:rPr>
              <a:t>số các loại tụ điện, loại nào dùng ở </a:t>
            </a:r>
            <a:r>
              <a:rPr lang="vi-VN" sz="800">
                <a:latin typeface="+mj-lt"/>
                <a:cs typeface="Arial" panose="020B0604020202020204" pitchFamily="34" charset="0"/>
              </a:rPr>
              <a:t>dải </a:t>
            </a:r>
            <a:r>
              <a:rPr lang="vi-VN" sz="800" smtClean="0">
                <a:latin typeface="+mj-lt"/>
                <a:cs typeface="Arial" panose="020B0604020202020204" pitchFamily="34" charset="0"/>
              </a:rPr>
              <a:t>tần</a:t>
            </a:r>
            <a:endParaRPr lang="en-US" sz="800" smtClean="0">
              <a:latin typeface="+mj-lt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vi-VN" sz="800" smtClean="0">
                <a:latin typeface="+mj-lt"/>
                <a:cs typeface="Arial" panose="020B0604020202020204" pitchFamily="34" charset="0"/>
              </a:rPr>
              <a:t> </a:t>
            </a:r>
            <a:r>
              <a:rPr lang="vi-VN" sz="800" dirty="0">
                <a:latin typeface="+mj-lt"/>
                <a:cs typeface="Arial" panose="020B0604020202020204" pitchFamily="34" charset="0"/>
              </a:rPr>
              <a:t>cao và dùng trong mạch chỉnh </a:t>
            </a:r>
            <a:r>
              <a:rPr lang="vi-VN" sz="800">
                <a:latin typeface="+mj-lt"/>
                <a:cs typeface="Arial" panose="020B0604020202020204" pitchFamily="34" charset="0"/>
              </a:rPr>
              <a:t>tần </a:t>
            </a:r>
            <a:r>
              <a:rPr lang="vi-VN" sz="800" smtClean="0">
                <a:latin typeface="+mj-lt"/>
                <a:cs typeface="Arial" panose="020B0604020202020204" pitchFamily="34" charset="0"/>
              </a:rPr>
              <a:t>như </a:t>
            </a:r>
            <a:r>
              <a:rPr lang="vi-VN" sz="800" dirty="0">
                <a:latin typeface="+mj-lt"/>
                <a:cs typeface="Arial" panose="020B0604020202020204" pitchFamily="34" charset="0"/>
              </a:rPr>
              <a:t>AM, FM</a:t>
            </a:r>
            <a:r>
              <a:rPr lang="vi-VN" sz="800">
                <a:latin typeface="+mj-lt"/>
                <a:cs typeface="Arial" panose="020B0604020202020204" pitchFamily="34" charset="0"/>
              </a:rPr>
              <a:t>?</a:t>
            </a:r>
            <a:r>
              <a:rPr lang="en-US" altLang="ko-KR" sz="800">
                <a:latin typeface="+mj-lt"/>
                <a:ea typeface="돋움" pitchFamily="50" charset="-127"/>
                <a:cs typeface="Arial" panose="020B0604020202020204" pitchFamily="34" charset="0"/>
              </a:rPr>
              <a:t>  </a:t>
            </a:r>
            <a:endParaRPr lang="en-US" altLang="ko-KR" sz="800" smtClean="0">
              <a:latin typeface="+mj-lt"/>
              <a:ea typeface="돋움" pitchFamily="50" charset="-127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ko-KR" sz="800" dirty="0">
              <a:latin typeface="+mj-lt"/>
              <a:ea typeface="돋움" pitchFamily="50" charset="-127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r>
              <a:rPr lang="vi-VN" altLang="ko-KR" sz="800">
                <a:latin typeface="+mj-lt"/>
                <a:ea typeface="돋움" pitchFamily="50" charset="-127"/>
                <a:cs typeface="Arial" panose="020B0604020202020204" pitchFamily="34" charset="0"/>
              </a:rPr>
              <a:t>  </a:t>
            </a:r>
            <a:r>
              <a:rPr lang="en-US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A</a:t>
            </a:r>
            <a:r>
              <a:rPr lang="en-US" altLang="ko-KR" sz="800" smtClean="0"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r>
              <a:rPr lang="vi-VN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Tụ </a:t>
            </a:r>
            <a:r>
              <a:rPr lang="vi-VN" altLang="ko-KR" sz="800">
                <a:latin typeface="+mj-lt"/>
                <a:ea typeface="돋움" pitchFamily="50" charset="-127"/>
                <a:cs typeface="Arial" panose="020B0604020202020204" pitchFamily="34" charset="0"/>
              </a:rPr>
              <a:t>điện</a:t>
            </a:r>
            <a:r>
              <a:rPr lang="ko-KR" altLang="en-US" sz="800">
                <a:latin typeface="+mj-lt"/>
                <a:ea typeface="돋움" pitchFamily="50" charset="-127"/>
                <a:cs typeface="Arial" panose="020B0604020202020204" pitchFamily="34" charset="0"/>
              </a:rPr>
              <a:t>              </a:t>
            </a:r>
            <a:r>
              <a:rPr lang="ko-KR" altLang="en-US" sz="800" smtClean="0">
                <a:latin typeface="+mj-lt"/>
                <a:ea typeface="돋움" pitchFamily="50" charset="-127"/>
                <a:cs typeface="Arial" panose="020B0604020202020204" pitchFamily="34" charset="0"/>
              </a:rPr>
              <a:t>           </a:t>
            </a:r>
            <a:r>
              <a:rPr lang="en-US" altLang="ko-KR" sz="800" smtClean="0">
                <a:latin typeface="+mj-lt"/>
                <a:ea typeface="돋움" pitchFamily="50" charset="-127"/>
                <a:cs typeface="Arial" panose="020B0604020202020204" pitchFamily="34" charset="0"/>
              </a:rPr>
              <a:t>B</a:t>
            </a:r>
            <a:r>
              <a:rPr lang="ko-KR" altLang="en-US" sz="800" smtClean="0"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r>
              <a:rPr lang="vi-VN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Tu Mylar</a:t>
            </a:r>
            <a:endParaRPr lang="ko-KR" altLang="en-US" sz="800" dirty="0">
              <a:latin typeface="+mj-lt"/>
              <a:ea typeface="돋움" pitchFamily="50" charset="-127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>
                <a:latin typeface="+mj-lt"/>
                <a:ea typeface="돋움" pitchFamily="50" charset="-127"/>
                <a:cs typeface="Arial" panose="020B0604020202020204" pitchFamily="34" charset="0"/>
              </a:rPr>
              <a:t>   </a:t>
            </a:r>
            <a:r>
              <a:rPr lang="en-US" altLang="ko-KR" sz="800" smtClean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C</a:t>
            </a:r>
            <a:r>
              <a:rPr lang="ko-KR" altLang="en-US" sz="800" smtClean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r>
              <a:rPr lang="vi-VN" altLang="ko-KR" sz="800" dirty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Tụ </a:t>
            </a:r>
            <a:r>
              <a:rPr lang="vi-VN" altLang="ko-KR" sz="80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gốm</a:t>
            </a:r>
            <a:r>
              <a:rPr lang="ko-KR" altLang="en-US" sz="80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             </a:t>
            </a:r>
            <a:r>
              <a:rPr lang="vi-VN" altLang="ko-KR" sz="80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  </a:t>
            </a:r>
            <a:r>
              <a:rPr lang="en-US" altLang="ko-KR" sz="800" smtClean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        </a:t>
            </a:r>
            <a:r>
              <a:rPr lang="vi-VN" altLang="ko-KR" sz="800" smtClean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  </a:t>
            </a:r>
            <a:r>
              <a:rPr lang="en-US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D</a:t>
            </a:r>
            <a:r>
              <a:rPr lang="ko-KR" altLang="en-US" sz="800" smtClean="0"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r>
              <a:rPr lang="vi-VN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Tụ tantan</a:t>
            </a:r>
            <a:endParaRPr lang="ko-KR" altLang="en-US" sz="800" dirty="0">
              <a:latin typeface="+mj-lt"/>
              <a:ea typeface="돋움" pitchFamily="50" charset="-127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879" y="2877113"/>
            <a:ext cx="31081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latin typeface="+mj-lt"/>
                <a:ea typeface="돋움" pitchFamily="50" charset="-127"/>
                <a:cs typeface="Arial" panose="020B0604020202020204" pitchFamily="34" charset="0"/>
              </a:rPr>
              <a:t>3</a:t>
            </a:r>
            <a:r>
              <a:rPr lang="en-US" altLang="ko-KR" sz="800" smtClean="0">
                <a:latin typeface="+mj-lt"/>
                <a:ea typeface="돋움" pitchFamily="50" charset="-127"/>
                <a:cs typeface="Arial" panose="020B0604020202020204" pitchFamily="34" charset="0"/>
              </a:rPr>
              <a:t>. </a:t>
            </a:r>
            <a:r>
              <a:rPr lang="vi-VN" sz="800" dirty="0">
                <a:latin typeface="+mj-lt"/>
                <a:cs typeface="Arial" panose="020B0604020202020204" pitchFamily="34" charset="0"/>
              </a:rPr>
              <a:t>Chức năng nào của tụ điện được sử dụng trong </a:t>
            </a:r>
            <a:endParaRPr lang="en-US" sz="800" dirty="0" smtClean="0">
              <a:latin typeface="+mj-lt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vi-VN" sz="800" dirty="0" smtClean="0">
                <a:latin typeface="+mj-lt"/>
                <a:cs typeface="Arial" panose="020B0604020202020204" pitchFamily="34" charset="0"/>
              </a:rPr>
              <a:t>mạch </a:t>
            </a:r>
            <a:r>
              <a:rPr lang="vi-VN" sz="800" dirty="0">
                <a:latin typeface="+mj-lt"/>
                <a:cs typeface="Arial" panose="020B0604020202020204" pitchFamily="34" charset="0"/>
              </a:rPr>
              <a:t>filter</a:t>
            </a:r>
            <a:r>
              <a:rPr lang="en-US" altLang="ko-KR" sz="800" dirty="0" smtClean="0">
                <a:latin typeface="+mj-lt"/>
                <a:ea typeface="돋움" pitchFamily="50" charset="-127"/>
                <a:cs typeface="Arial" panose="020B0604020202020204" pitchFamily="34" charset="0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 smtClean="0"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endParaRPr lang="en-US" altLang="ko-KR" sz="800" dirty="0">
              <a:latin typeface="+mj-lt"/>
              <a:ea typeface="돋움" pitchFamily="50" charset="-127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vi-VN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   </a:t>
            </a:r>
            <a:r>
              <a:rPr lang="en-US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A</a:t>
            </a:r>
            <a:r>
              <a:rPr lang="en-US" altLang="ko-KR" sz="800" dirty="0" smtClean="0"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r>
              <a:rPr lang="vi-VN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Nạp điện</a:t>
            </a:r>
            <a:r>
              <a:rPr lang="ko-KR" altLang="en-US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                            </a:t>
            </a:r>
            <a:r>
              <a:rPr lang="vi-VN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                      </a:t>
            </a:r>
            <a:endParaRPr lang="vi-VN" altLang="ko-KR" sz="800" dirty="0" smtClean="0">
              <a:latin typeface="+mj-lt"/>
              <a:ea typeface="돋움" pitchFamily="50" charset="-127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vi-VN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r>
              <a:rPr lang="vi-VN" altLang="ko-KR" sz="800" dirty="0" smtClean="0">
                <a:latin typeface="+mj-lt"/>
                <a:ea typeface="돋움" pitchFamily="50" charset="-127"/>
                <a:cs typeface="Arial" panose="020B0604020202020204" pitchFamily="34" charset="0"/>
              </a:rPr>
              <a:t>  </a:t>
            </a:r>
            <a:r>
              <a:rPr lang="en-US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B</a:t>
            </a:r>
            <a:r>
              <a:rPr lang="ko-KR" altLang="en-US" sz="800" dirty="0" smtClean="0"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r>
              <a:rPr lang="vi-VN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Phóng điện</a:t>
            </a:r>
            <a:endParaRPr lang="ko-KR" altLang="en-US" sz="800" dirty="0">
              <a:latin typeface="+mj-lt"/>
              <a:ea typeface="돋움" pitchFamily="50" charset="-127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   </a:t>
            </a:r>
            <a:r>
              <a:rPr lang="en-US" altLang="ko-KR" sz="800" dirty="0" smtClean="0">
                <a:latin typeface="+mj-lt"/>
                <a:ea typeface="돋움" pitchFamily="50" charset="-127"/>
                <a:cs typeface="Arial" panose="020B0604020202020204" pitchFamily="34" charset="0"/>
              </a:rPr>
              <a:t>C</a:t>
            </a:r>
            <a:r>
              <a:rPr lang="ko-KR" altLang="en-US" sz="800" dirty="0" smtClean="0"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r>
              <a:rPr lang="vi-VN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Không thông qua dòng điện xoay chiều </a:t>
            </a:r>
            <a:r>
              <a:rPr lang="ko-KR" altLang="en-US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r>
              <a:rPr lang="vi-VN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      </a:t>
            </a:r>
            <a:endParaRPr lang="vi-VN" altLang="ko-KR" sz="800" dirty="0" smtClean="0">
              <a:latin typeface="+mj-lt"/>
              <a:ea typeface="돋움" pitchFamily="50" charset="-127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vi-VN" altLang="ko-KR" sz="800" dirty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r>
              <a:rPr lang="vi-VN" altLang="ko-KR" sz="800" dirty="0" smtClean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  </a:t>
            </a:r>
            <a:r>
              <a:rPr lang="en-US" altLang="ko-KR" sz="800" dirty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D</a:t>
            </a:r>
            <a:r>
              <a:rPr lang="ko-KR" altLang="en-US" sz="800" dirty="0" smtClean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r>
              <a:rPr lang="vi-VN" altLang="ko-KR" sz="800" dirty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Không thông qua dòng điện </a:t>
            </a:r>
            <a:r>
              <a:rPr lang="vi-VN" altLang="ko-KR" sz="80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một </a:t>
            </a:r>
            <a:r>
              <a:rPr lang="vi-VN" altLang="ko-KR" sz="800" smtClean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chiều</a:t>
            </a:r>
            <a:endParaRPr lang="ko-KR" altLang="en-US" sz="800" dirty="0">
              <a:solidFill>
                <a:srgbClr val="FF0000"/>
              </a:solidFill>
              <a:latin typeface="+mj-lt"/>
              <a:ea typeface="돋움" pitchFamily="50" charset="-127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248" y="4044397"/>
            <a:ext cx="30988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latin typeface="+mj-lt"/>
                <a:ea typeface="돋움" pitchFamily="50" charset="-127"/>
                <a:cs typeface="Arial" panose="020B0604020202020204" pitchFamily="34" charset="0"/>
              </a:rPr>
              <a:t>4</a:t>
            </a:r>
            <a:r>
              <a:rPr lang="en-US" altLang="ko-KR" sz="800" smtClean="0">
                <a:latin typeface="+mj-lt"/>
                <a:ea typeface="돋움" pitchFamily="50" charset="-127"/>
                <a:cs typeface="Arial" panose="020B0604020202020204" pitchFamily="34" charset="0"/>
              </a:rPr>
              <a:t>. </a:t>
            </a:r>
            <a:r>
              <a:rPr lang="vi-VN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Đâu không phải mục đích sử dụng của condenser</a:t>
            </a:r>
            <a:r>
              <a:rPr lang="en-US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vi-VN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  </a:t>
            </a:r>
            <a:r>
              <a:rPr lang="en-US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dirty="0" smtClean="0">
                <a:latin typeface="+mj-lt"/>
                <a:ea typeface="돋움" pitchFamily="50" charset="-127"/>
                <a:cs typeface="Arial" panose="020B0604020202020204" pitchFamily="34" charset="0"/>
              </a:rPr>
              <a:t>A </a:t>
            </a:r>
            <a:r>
              <a:rPr lang="vi-VN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Cấu tạo diode và mạch chỉnh lưu</a:t>
            </a:r>
            <a:r>
              <a:rPr lang="ko-KR" altLang="en-US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   </a:t>
            </a:r>
            <a:r>
              <a:rPr lang="en-US" altLang="ko-KR" sz="800" dirty="0" smtClean="0">
                <a:latin typeface="+mj-lt"/>
                <a:ea typeface="돋움" pitchFamily="50" charset="-127"/>
                <a:cs typeface="Arial" panose="020B0604020202020204" pitchFamily="34" charset="0"/>
              </a:rPr>
              <a:t>B</a:t>
            </a:r>
            <a:r>
              <a:rPr lang="ko-KR" altLang="en-US" sz="800" dirty="0" smtClean="0"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r>
              <a:rPr lang="vi-VN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Sử dụng thời gian sạc cấu thành mạch trì hoãn thời gian</a:t>
            </a:r>
            <a:endParaRPr lang="ko-KR" altLang="en-US" sz="800" dirty="0">
              <a:latin typeface="+mj-lt"/>
              <a:ea typeface="돋움" pitchFamily="50" charset="-127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   </a:t>
            </a:r>
            <a:r>
              <a:rPr lang="en-US" altLang="ko-KR" sz="800" dirty="0" smtClean="0">
                <a:latin typeface="+mj-lt"/>
                <a:ea typeface="돋움" pitchFamily="50" charset="-127"/>
                <a:cs typeface="Arial" panose="020B0604020202020204" pitchFamily="34" charset="0"/>
              </a:rPr>
              <a:t>C</a:t>
            </a:r>
            <a:r>
              <a:rPr lang="ko-KR" altLang="en-US" sz="800" dirty="0" smtClean="0"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r>
              <a:rPr lang="vi-VN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Cấu hình mạch Filter bằng cấu hình cùng điện trở </a:t>
            </a:r>
            <a:endParaRPr lang="ko-KR" altLang="en-US" sz="800" dirty="0">
              <a:latin typeface="+mj-lt"/>
              <a:ea typeface="돋움" pitchFamily="50" charset="-127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   </a:t>
            </a:r>
            <a:r>
              <a:rPr lang="en-US" altLang="ko-KR" sz="800" dirty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D</a:t>
            </a:r>
            <a:r>
              <a:rPr lang="ko-KR" altLang="en-US" sz="800" dirty="0" smtClean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r>
              <a:rPr lang="vi-VN" altLang="ko-KR" sz="800" dirty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Cấu hình cùng cuộn cảm để cấu thành mạch</a:t>
            </a:r>
            <a:r>
              <a:rPr lang="vi-VN" altLang="ko-KR" sz="900" dirty="0">
                <a:solidFill>
                  <a:srgbClr val="FF0000"/>
                </a:solidFill>
                <a:latin typeface="Arial" panose="020B0604020202020204" pitchFamily="34" charset="0"/>
                <a:ea typeface="돋움" pitchFamily="50" charset="-127"/>
                <a:cs typeface="Arial" panose="020B0604020202020204" pitchFamily="34" charset="0"/>
              </a:rPr>
              <a:t> khuyếch đại</a:t>
            </a:r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54835" y="4965460"/>
            <a:ext cx="31242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5</a:t>
            </a:r>
            <a:r>
              <a:rPr lang="en-US" altLang="ko-KR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. </a:t>
            </a:r>
            <a:r>
              <a:rPr lang="vi-VN" altLang="ko-KR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Yếu </a:t>
            </a:r>
            <a:r>
              <a:rPr lang="vi-VN" altLang="ko-KR" sz="800" dirty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tố nào </a:t>
            </a:r>
            <a:r>
              <a:rPr lang="vi-VN" altLang="ko-KR" sz="800" b="1" dirty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không khải </a:t>
            </a:r>
            <a:r>
              <a:rPr lang="vi-VN" altLang="ko-KR" sz="800" dirty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là yếu tố quyết định điện trở của </a:t>
            </a:r>
            <a:r>
              <a:rPr lang="vi-VN" altLang="ko-KR" sz="80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vật liệu</a:t>
            </a:r>
            <a:r>
              <a:rPr lang="en-US" altLang="ko-KR" sz="80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 ?</a:t>
            </a:r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LG Smart_H Regular" panose="020B0600000101010101" pitchFamily="34" charset="-127"/>
              <a:cs typeface="Times New Roman" panose="02020603050405020304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LG Smart_H Regular" panose="020B0600000101010101" pitchFamily="34" charset="-127"/>
              <a:cs typeface="Times New Roman" panose="02020603050405020304" pitchFamily="18" charset="0"/>
            </a:endParaRPr>
          </a:p>
          <a:p>
            <a:pPr marL="228600" indent="-228600" eaLnBrk="1" fontAlgn="base" hangingPunct="1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ko-KR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Vật chất</a:t>
            </a:r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LG Smart_H Regular" panose="020B0600000101010101" pitchFamily="34" charset="-127"/>
              <a:cs typeface="Times New Roman" panose="02020603050405020304" pitchFamily="18" charset="0"/>
            </a:endParaRPr>
          </a:p>
          <a:p>
            <a:pPr marL="228600" indent="-228600" eaLnBrk="1" fontAlgn="base" hangingPunct="1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ko-KR" sz="800" smtClean="0">
                <a:solidFill>
                  <a:srgbClr val="FF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Trọng Lượng</a:t>
            </a:r>
            <a:endParaRPr lang="en-US" altLang="ko-KR" sz="800" dirty="0">
              <a:solidFill>
                <a:srgbClr val="FF0000"/>
              </a:solidFill>
              <a:latin typeface="Times New Roman" panose="02020603050405020304" pitchFamily="18" charset="0"/>
              <a:ea typeface="LG Smart_H Regular" panose="020B0600000101010101" pitchFamily="34" charset="-127"/>
              <a:cs typeface="Times New Roman" panose="02020603050405020304" pitchFamily="18" charset="0"/>
            </a:endParaRPr>
          </a:p>
          <a:p>
            <a:pPr marL="228600" indent="-228600" eaLnBrk="1" fontAlgn="base" hangingPunct="1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ko-KR" sz="800" smtClean="0"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Nhiệt độ </a:t>
            </a:r>
            <a:endParaRPr lang="en-US" altLang="ko-KR" sz="800" dirty="0">
              <a:latin typeface="Times New Roman" panose="02020603050405020304" pitchFamily="18" charset="0"/>
              <a:ea typeface="LG Smart_H Regular" panose="020B0600000101010101" pitchFamily="34" charset="-127"/>
              <a:cs typeface="Times New Roman" panose="02020603050405020304" pitchFamily="18" charset="0"/>
            </a:endParaRPr>
          </a:p>
          <a:p>
            <a:pPr marL="228600" indent="-228600" eaLnBrk="1" fontAlgn="base" hangingPunct="1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vi-VN" altLang="ko-KR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Diện </a:t>
            </a:r>
            <a:r>
              <a:rPr lang="vi-VN" altLang="ko-KR" sz="80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tích mặt cắt ngang</a:t>
            </a:r>
            <a:endParaRPr lang="ko-KR" altLang="en-US" sz="800" dirty="0">
              <a:solidFill>
                <a:srgbClr val="000000"/>
              </a:solidFill>
              <a:latin typeface="Times New Roman" panose="02020603050405020304" pitchFamily="18" charset="0"/>
              <a:ea typeface="LG Smart_H Regular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3435350" y="385096"/>
            <a:ext cx="3124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8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Điện trở nào sử dụng tại mạch điện Analog thông thường cần thiết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 chính xác cao 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228600" indent="-228600" eaLnBrk="1" hangingPunct="1">
              <a:spcBef>
                <a:spcPct val="0"/>
              </a:spcBef>
              <a:buFont typeface="+mj-lt"/>
              <a:buAutoNum type="alphaUcPeriod"/>
            </a:pPr>
            <a:r>
              <a:rPr lang="vi-VN" altLang="ko-KR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 trở màng kim loại</a:t>
            </a:r>
            <a:r>
              <a:rPr lang="en-US" altLang="ko-KR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altLang="ko-KR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 sợi</a:t>
            </a:r>
            <a:r>
              <a:rPr lang="en-US" altLang="ko-KR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 eaLnBrk="1" hangingPunct="1">
              <a:spcBef>
                <a:spcPct val="0"/>
              </a:spcBef>
              <a:buFont typeface="+mj-lt"/>
              <a:buAutoNum type="alphaUcPeriod"/>
            </a:pPr>
            <a:r>
              <a:rPr lang="vi-VN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Điện trở xi măng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cement 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eaLnBrk="1" hangingPunct="1">
              <a:spcBef>
                <a:spcPct val="0"/>
              </a:spcBef>
              <a:buFont typeface="+mj-lt"/>
              <a:buAutoNum type="alphaUcPeriod"/>
            </a:pPr>
            <a:r>
              <a:rPr lang="vi-VN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Điện trở màng kim loại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màng vỏ bọc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 eaLnBrk="1" hangingPunct="1">
              <a:spcBef>
                <a:spcPct val="0"/>
              </a:spcBef>
              <a:buFont typeface="+mj-lt"/>
              <a:buAutoNum type="alphaUcPeriod"/>
            </a:pPr>
            <a:r>
              <a:rPr lang="vi-VN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Điện trở màng cacbon nhỏ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22650" y="1463607"/>
            <a:ext cx="313690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>
                <a:latin typeface="+mj-lt"/>
                <a:ea typeface="돋움" pitchFamily="50" charset="-127"/>
                <a:cs typeface="Arial" panose="020B0604020202020204" pitchFamily="34" charset="0"/>
              </a:rPr>
              <a:t>7</a:t>
            </a:r>
            <a:r>
              <a:rPr kumimoji="1" lang="en-US" altLang="ko-KR" sz="800" smtClean="0">
                <a:latin typeface="+mj-lt"/>
                <a:ea typeface="돋움" pitchFamily="50" charset="-127"/>
                <a:cs typeface="Arial" panose="020B0604020202020204" pitchFamily="34" charset="0"/>
              </a:rPr>
              <a:t>. </a:t>
            </a:r>
            <a:r>
              <a:rPr lang="vi-VN" sz="800" dirty="0">
                <a:latin typeface="+mj-lt"/>
                <a:cs typeface="Arial" panose="020B0604020202020204" pitchFamily="34" charset="0"/>
              </a:rPr>
              <a:t>Trong số các loại nhiệt điện trở, loại nhiệt điện trở </a:t>
            </a:r>
            <a:endParaRPr lang="en-US" sz="800" dirty="0" smtClean="0">
              <a:latin typeface="+mj-lt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vi-VN" sz="800" dirty="0" smtClean="0">
                <a:latin typeface="+mj-lt"/>
                <a:cs typeface="Arial" panose="020B0604020202020204" pitchFamily="34" charset="0"/>
              </a:rPr>
              <a:t>nào </a:t>
            </a:r>
            <a:r>
              <a:rPr lang="vi-VN" sz="800" dirty="0">
                <a:latin typeface="+mj-lt"/>
                <a:cs typeface="Arial" panose="020B0604020202020204" pitchFamily="34" charset="0"/>
              </a:rPr>
              <a:t>giảm điện trở khi </a:t>
            </a:r>
            <a:r>
              <a:rPr lang="vi-VN" sz="800" dirty="0" smtClean="0">
                <a:latin typeface="+mj-lt"/>
                <a:cs typeface="Arial" panose="020B0604020202020204" pitchFamily="34" charset="0"/>
              </a:rPr>
              <a:t>nhiệt </a:t>
            </a:r>
            <a:r>
              <a:rPr lang="vi-VN" sz="800" dirty="0">
                <a:latin typeface="+mj-lt"/>
                <a:cs typeface="Arial" panose="020B0604020202020204" pitchFamily="34" charset="0"/>
              </a:rPr>
              <a:t>độ tăng</a:t>
            </a:r>
            <a:r>
              <a:rPr kumimoji="1" lang="en-US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? </a:t>
            </a:r>
            <a:endParaRPr kumimoji="1" lang="vi-VN" altLang="ko-KR" sz="800" dirty="0" smtClean="0">
              <a:latin typeface="+mj-lt"/>
              <a:ea typeface="돋움" pitchFamily="50" charset="-127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00" dirty="0">
              <a:latin typeface="+mj-lt"/>
              <a:ea typeface="돋움" pitchFamily="50" charset="-127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vi-VN" altLang="ko-KR" sz="800" dirty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800" dirty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A</a:t>
            </a:r>
            <a:r>
              <a:rPr kumimoji="1" lang="en-US" altLang="ko-KR" sz="800" dirty="0" smtClean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800" dirty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NTC              </a:t>
            </a:r>
            <a:r>
              <a:rPr kumimoji="1" lang="en-US" altLang="ko-KR" sz="800" dirty="0" smtClean="0">
                <a:solidFill>
                  <a:srgbClr val="FF0000"/>
                </a:solidFill>
                <a:latin typeface="+mj-lt"/>
                <a:ea typeface="돋움" pitchFamily="50" charset="-127"/>
                <a:cs typeface="Arial" panose="020B0604020202020204" pitchFamily="34" charset="0"/>
              </a:rPr>
              <a:t>                                      </a:t>
            </a:r>
            <a:r>
              <a:rPr kumimoji="1" lang="en-US" altLang="ko-KR" sz="800" dirty="0" smtClean="0">
                <a:latin typeface="+mj-lt"/>
                <a:ea typeface="돋움" pitchFamily="50" charset="-127"/>
                <a:cs typeface="Arial" panose="020B0604020202020204" pitchFamily="34" charset="0"/>
              </a:rPr>
              <a:t>B </a:t>
            </a:r>
            <a:r>
              <a:rPr kumimoji="1" lang="en-US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PTC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    </a:t>
            </a:r>
            <a:r>
              <a:rPr kumimoji="1" lang="en-US" altLang="ko-KR" sz="800" dirty="0" smtClean="0">
                <a:latin typeface="+mj-lt"/>
                <a:ea typeface="돋움" pitchFamily="50" charset="-127"/>
                <a:cs typeface="Arial" panose="020B0604020202020204" pitchFamily="34" charset="0"/>
              </a:rPr>
              <a:t>C </a:t>
            </a:r>
            <a:r>
              <a:rPr kumimoji="1" lang="en-US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PPT                </a:t>
            </a:r>
            <a:r>
              <a:rPr kumimoji="1" lang="en-US" altLang="ko-KR" sz="800" dirty="0" smtClean="0">
                <a:latin typeface="+mj-lt"/>
                <a:ea typeface="돋움" pitchFamily="50" charset="-127"/>
                <a:cs typeface="Arial" panose="020B0604020202020204" pitchFamily="34" charset="0"/>
              </a:rPr>
              <a:t>                                    D </a:t>
            </a:r>
            <a:r>
              <a:rPr kumimoji="1" lang="en-US" altLang="ko-KR" sz="800" dirty="0">
                <a:latin typeface="+mj-lt"/>
                <a:ea typeface="돋움" pitchFamily="50" charset="-127"/>
                <a:cs typeface="Arial" panose="020B0604020202020204" pitchFamily="34" charset="0"/>
              </a:rPr>
              <a:t>CTR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vi-VN" altLang="ko-KR" sz="900" dirty="0">
              <a:latin typeface="+mj-lt"/>
              <a:ea typeface="돋움" pitchFamily="50" charset="-127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341618" y="2186882"/>
            <a:ext cx="31242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fontAlgn="auto">
              <a:spcAft>
                <a:spcPts val="0"/>
              </a:spcAft>
            </a:pPr>
            <a:r>
              <a:rPr lang="en-US" altLang="ko-KR" sz="80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8</a:t>
            </a:r>
            <a:r>
              <a:rPr lang="en-US" altLang="ko-KR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. </a:t>
            </a:r>
            <a:r>
              <a:rPr lang="vi-VN" altLang="ko-KR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Trường hợp nào sau đây không phải là đoạn mạch sử dụng chức năng của tụ điện </a:t>
            </a:r>
            <a:r>
              <a:rPr lang="en-US" altLang="ko-KR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?</a:t>
            </a:r>
            <a:r>
              <a:rPr lang="ko-KR" altLang="en-US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 </a:t>
            </a:r>
            <a:endParaRPr lang="en-US" altLang="ko-KR" sz="800" smtClean="0">
              <a:solidFill>
                <a:srgbClr val="000000"/>
              </a:solidFill>
              <a:latin typeface="Times New Roman" panose="02020603050405020304" pitchFamily="18" charset="0"/>
              <a:ea typeface="LG Smart_H Regular" panose="020B0600000101010101" pitchFamily="34" charset="-127"/>
              <a:cs typeface="Times New Roman" panose="02020603050405020304" pitchFamily="18" charset="0"/>
            </a:endParaRPr>
          </a:p>
          <a:p>
            <a:pPr marL="91440" fontAlgn="auto">
              <a:spcAft>
                <a:spcPts val="0"/>
              </a:spcAft>
            </a:pPr>
            <a:r>
              <a:rPr lang="en-US" altLang="ko-KR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  </a:t>
            </a:r>
          </a:p>
          <a:p>
            <a:pPr marL="91440" fontAlgn="auto">
              <a:spcAft>
                <a:spcPts val="0"/>
              </a:spcAft>
            </a:pPr>
            <a:r>
              <a:rPr lang="en-US" altLang="ko-KR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  A. </a:t>
            </a:r>
            <a:r>
              <a:rPr lang="vi-VN" altLang="ko-KR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Mạch điện </a:t>
            </a:r>
            <a:r>
              <a:rPr lang="en-US" altLang="ko-KR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S</a:t>
            </a:r>
            <a:r>
              <a:rPr lang="vi-VN" altLang="ko-KR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moothing</a:t>
            </a:r>
            <a:endParaRPr lang="en-US" altLang="ko-KR" sz="800" smtClean="0">
              <a:solidFill>
                <a:srgbClr val="000000"/>
              </a:solidFill>
              <a:latin typeface="Times New Roman" panose="02020603050405020304" pitchFamily="18" charset="0"/>
              <a:ea typeface="LG Smart_H Regular" panose="020B0600000101010101" pitchFamily="34" charset="-127"/>
              <a:cs typeface="Times New Roman" panose="02020603050405020304" pitchFamily="18" charset="0"/>
            </a:endParaRPr>
          </a:p>
          <a:p>
            <a:pPr marL="91440" fontAlgn="auto">
              <a:spcAft>
                <a:spcPts val="0"/>
              </a:spcAft>
            </a:pPr>
            <a:r>
              <a:rPr lang="en-US" altLang="ko-KR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sz="800" smtClean="0">
                <a:solidFill>
                  <a:srgbClr val="FF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B. </a:t>
            </a:r>
            <a:r>
              <a:rPr lang="vi-VN" altLang="ko-KR" sz="800" smtClean="0">
                <a:solidFill>
                  <a:srgbClr val="FF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Mạch điện </a:t>
            </a:r>
            <a:r>
              <a:rPr lang="en-US" altLang="ko-KR" sz="800" smtClean="0">
                <a:solidFill>
                  <a:srgbClr val="FF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Kirchhoff</a:t>
            </a:r>
          </a:p>
          <a:p>
            <a:pPr marL="91440" fontAlgn="auto">
              <a:spcAft>
                <a:spcPts val="0"/>
              </a:spcAft>
            </a:pPr>
            <a:r>
              <a:rPr lang="en-US" altLang="ko-KR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  C.  </a:t>
            </a:r>
            <a:r>
              <a:rPr lang="vi-VN" altLang="ko-KR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Mạch điện Timer</a:t>
            </a:r>
            <a:endParaRPr lang="en-US" altLang="ko-KR" sz="800" smtClean="0">
              <a:solidFill>
                <a:srgbClr val="000000"/>
              </a:solidFill>
              <a:latin typeface="Times New Roman" panose="02020603050405020304" pitchFamily="18" charset="0"/>
              <a:ea typeface="LG Smart_H Regular" panose="020B0600000101010101" pitchFamily="34" charset="-127"/>
              <a:cs typeface="Times New Roman" panose="02020603050405020304" pitchFamily="18" charset="0"/>
            </a:endParaRPr>
          </a:p>
          <a:p>
            <a:pPr marL="91440" fontAlgn="auto">
              <a:spcAft>
                <a:spcPts val="0"/>
              </a:spcAft>
            </a:pPr>
            <a:r>
              <a:rPr lang="en-US" altLang="ko-KR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  D. </a:t>
            </a:r>
            <a:r>
              <a:rPr lang="vi-VN" altLang="ko-KR" sz="800" smtClean="0">
                <a:solidFill>
                  <a:srgbClr val="000000"/>
                </a:solidFill>
                <a:latin typeface="Times New Roman" panose="02020603050405020304" pitchFamily="18" charset="0"/>
                <a:ea typeface="LG Smart_H Regular" panose="020B0600000101010101" pitchFamily="34" charset="-127"/>
                <a:cs typeface="Times New Roman" panose="02020603050405020304" pitchFamily="18" charset="0"/>
              </a:rPr>
              <a:t>Mạch điện Filter</a:t>
            </a:r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LG Smart_H Regular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3638689" y="4746630"/>
            <a:ext cx="3124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smtClean="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10</a:t>
            </a:r>
            <a:r>
              <a:rPr lang="vi-VN" altLang="ko-KR" sz="800" smtClean="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. </a:t>
            </a:r>
            <a:r>
              <a:rPr lang="en-US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Điện trở nối đất của việc tiến hành nói đất loại 3 đặc biệt trong việc nối đất là gì</a:t>
            </a:r>
            <a:r>
              <a:rPr lang="vi-VN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  ①  Dưới 100 Ohm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  </a:t>
            </a:r>
            <a:r>
              <a:rPr lang="en-US" altLang="ko-KR" sz="800">
                <a:solidFill>
                  <a:srgbClr val="FF0000"/>
                </a:solidFill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②  Dưới 10 Ohm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  ③  Dưới 1 Ohm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  ④  Dưới 1000 Ohm</a:t>
            </a:r>
          </a:p>
          <a:p>
            <a:pPr eaLnBrk="1" hangingPunct="1">
              <a:spcBef>
                <a:spcPct val="0"/>
              </a:spcBef>
            </a:pP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3662432" y="3518821"/>
            <a:ext cx="3124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smtClean="0">
                <a:latin typeface="Times New Roman" panose="02020603050405020304" pitchFamily="18" charset="0"/>
                <a:ea typeface="LG Smart_H2.0 R" panose="020B0600000101010101" pitchFamily="34" charset="-127"/>
                <a:cs typeface="Times New Roman" panose="02020603050405020304" pitchFamily="18" charset="0"/>
              </a:rPr>
              <a:t>9. </a:t>
            </a:r>
            <a:r>
              <a:rPr lang="en-US" altLang="ko-KR" sz="800">
                <a:latin typeface="Times New Roman" panose="02020603050405020304" pitchFamily="18" charset="0"/>
                <a:ea typeface="LG Smart_H2.0 R" panose="020B0600000101010101" pitchFamily="34" charset="-127"/>
                <a:cs typeface="Times New Roman" panose="02020603050405020304" pitchFamily="18" charset="0"/>
              </a:rPr>
              <a:t>Đáp án nào sai khi giải thích về cấu tạo nguyên tử dưới đây 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latin typeface="Times New Roman" panose="02020603050405020304" pitchFamily="18" charset="0"/>
                <a:ea typeface="LG Smart_H2.0 R" panose="020B0600000101010101" pitchFamily="34" charset="-127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latin typeface="Times New Roman" panose="02020603050405020304" pitchFamily="18" charset="0"/>
                <a:ea typeface="LG Smart_H2.0 R" panose="020B0600000101010101" pitchFamily="34" charset="-127"/>
                <a:cs typeface="Times New Roman" panose="02020603050405020304" pitchFamily="18" charset="0"/>
              </a:rPr>
              <a:t>  ① Hạt nhân nguyên tử được cấu tạo bởi các hạt proton và nơtron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 b="1">
                <a:solidFill>
                  <a:srgbClr val="C00000"/>
                </a:solidFill>
                <a:latin typeface="Times New Roman" panose="02020603050405020304" pitchFamily="18" charset="0"/>
                <a:ea typeface="LG Smart_H2.0 R" panose="020B0600000101010101" pitchFamily="34" charset="-127"/>
                <a:cs typeface="Times New Roman" panose="02020603050405020304" pitchFamily="18" charset="0"/>
              </a:rPr>
              <a:t>  </a:t>
            </a:r>
            <a:r>
              <a:rPr lang="en-US" altLang="ko-KR" sz="800">
                <a:latin typeface="Times New Roman" panose="02020603050405020304" pitchFamily="18" charset="0"/>
                <a:ea typeface="LG Smart_H2.0 R" panose="020B0600000101010101" pitchFamily="34" charset="-127"/>
                <a:cs typeface="Times New Roman" panose="02020603050405020304" pitchFamily="18" charset="0"/>
              </a:rPr>
              <a:t>②  Khối lượng của một proton và một nowtron là bằng nhau, và hạt bằng 1840 lần electron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latin typeface="Times New Roman" panose="02020603050405020304" pitchFamily="18" charset="0"/>
                <a:ea typeface="LG Smart_H2.0 R" panose="020B0600000101010101" pitchFamily="34" charset="-127"/>
                <a:cs typeface="Times New Roman" panose="02020603050405020304" pitchFamily="18" charset="0"/>
              </a:rPr>
              <a:t>  ③  Số proton Z = điện tích dương = số hiệu nguyên tử =&gt; bằng số electron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solidFill>
                  <a:srgbClr val="FF0000"/>
                </a:solidFill>
                <a:latin typeface="Times New Roman" panose="02020603050405020304" pitchFamily="18" charset="0"/>
                <a:ea typeface="LG Smart_H2.0 R" panose="020B0600000101010101" pitchFamily="34" charset="-127"/>
                <a:cs typeface="Times New Roman" panose="02020603050405020304" pitchFamily="18" charset="0"/>
              </a:rPr>
              <a:t>  ④  Số proton và neutron có thể có một số giá trị</a:t>
            </a:r>
          </a:p>
          <a:p>
            <a:pPr eaLnBrk="1" hangingPunct="1">
              <a:spcBef>
                <a:spcPct val="0"/>
              </a:spcBef>
            </a:pP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24105" y="270554"/>
            <a:ext cx="2119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800" smtClean="0">
                <a:latin typeface="Times New Roman" pitchFamily="18" charset="0"/>
                <a:ea typeface="LG Smart_H2.0 R" panose="020B0600000101010101" pitchFamily="34" charset="-127"/>
                <a:cs typeface="Times New Roman" pitchFamily="18" charset="0"/>
              </a:rPr>
              <a:t>11. Condenser sử dựng Pass Consender của nguồn điện? </a:t>
            </a:r>
          </a:p>
          <a:p>
            <a:pPr>
              <a:spcBef>
                <a:spcPct val="0"/>
              </a:spcBef>
            </a:pPr>
            <a:r>
              <a:rPr lang="vi-VN" altLang="ko-KR" sz="800" smtClean="0">
                <a:latin typeface="Times New Roman" pitchFamily="18" charset="0"/>
                <a:ea typeface="LG Smart_H2.0 R" panose="020B0600000101010101" pitchFamily="34" charset="-127"/>
                <a:cs typeface="Times New Roman" pitchFamily="18" charset="0"/>
              </a:rPr>
              <a:t>  </a:t>
            </a:r>
            <a:r>
              <a:rPr lang="vi-VN" altLang="ko-KR" sz="800" smtClean="0">
                <a:solidFill>
                  <a:srgbClr val="FF0000"/>
                </a:solidFill>
                <a:latin typeface="Times New Roman" pitchFamily="18" charset="0"/>
                <a:ea typeface="LG Smart_H2.0 R" panose="020B0600000101010101" pitchFamily="34" charset="-127"/>
                <a:cs typeface="Times New Roman" pitchFamily="18" charset="0"/>
              </a:rPr>
              <a:t>① </a:t>
            </a:r>
            <a:r>
              <a:rPr lang="en-US" altLang="ko-KR" sz="800" smtClean="0">
                <a:solidFill>
                  <a:srgbClr val="FF0000"/>
                </a:solidFill>
                <a:latin typeface="LG Smart_H2.0 R" panose="020B0600000101010101" pitchFamily="34" charset="-127"/>
                <a:ea typeface="LG Smart_H2.0 R" panose="020B0600000101010101" pitchFamily="34" charset="-127"/>
                <a:cs typeface="Times New Roman" pitchFamily="18" charset="0"/>
              </a:rPr>
              <a:t>Tụ tantali</a:t>
            </a:r>
            <a:endParaRPr lang="vi-VN" altLang="ko-KR" sz="800" smtClean="0">
              <a:solidFill>
                <a:srgbClr val="FF0000"/>
              </a:solidFill>
              <a:latin typeface="Times New Roman" pitchFamily="18" charset="0"/>
              <a:ea typeface="LG Smart_H2.0 R" panose="020B0600000101010101" pitchFamily="34" charset="-127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vi-VN" altLang="ko-KR" sz="800" smtClean="0">
                <a:latin typeface="Times New Roman" pitchFamily="18" charset="0"/>
                <a:ea typeface="LG Smart_H2.0 R" panose="020B0600000101010101" pitchFamily="34" charset="-127"/>
                <a:cs typeface="Times New Roman" pitchFamily="18" charset="0"/>
              </a:rPr>
              <a:t>  ② </a:t>
            </a:r>
            <a:r>
              <a:rPr lang="en-US" altLang="ko-KR" sz="800" smtClean="0">
                <a:latin typeface="LG Smart_H2.0 R" panose="020B0600000101010101" pitchFamily="34" charset="-127"/>
                <a:ea typeface="LG Smart_H2.0 R" panose="020B0600000101010101" pitchFamily="34" charset="-127"/>
                <a:cs typeface="Times New Roman" pitchFamily="18" charset="0"/>
              </a:rPr>
              <a:t>Tụ điện Stroll</a:t>
            </a:r>
            <a:endParaRPr lang="vi-VN" altLang="ko-KR" sz="800" smtClean="0">
              <a:latin typeface="Times New Roman" pitchFamily="18" charset="0"/>
              <a:ea typeface="LG Smart_H2.0 R" panose="020B0600000101010101" pitchFamily="34" charset="-127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ko-KR" sz="800" smtClean="0">
                <a:latin typeface="LG Smart_H2.0 R" panose="020B0600000101010101" pitchFamily="34" charset="-127"/>
                <a:ea typeface="LG Smart_H2.0 R" panose="020B0600000101010101" pitchFamily="34" charset="-127"/>
                <a:cs typeface="Times New Roman" pitchFamily="18" charset="0"/>
              </a:rPr>
              <a:t>  ③  Tụ điện gốm</a:t>
            </a:r>
          </a:p>
          <a:p>
            <a:pPr>
              <a:spcBef>
                <a:spcPct val="0"/>
              </a:spcBef>
            </a:pPr>
            <a:r>
              <a:rPr lang="vi-VN" altLang="ko-KR" sz="800" smtClean="0">
                <a:latin typeface="Times New Roman" pitchFamily="18" charset="0"/>
                <a:ea typeface="LG Smart_H2.0 R" panose="020B0600000101010101" pitchFamily="34" charset="-127"/>
                <a:cs typeface="Times New Roman" pitchFamily="18" charset="0"/>
              </a:rPr>
              <a:t>  ④ </a:t>
            </a:r>
            <a:r>
              <a:rPr lang="en-US" altLang="ko-KR" sz="800" smtClean="0">
                <a:latin typeface="LG Smart_H2.0 R" panose="020B0600000101010101" pitchFamily="34" charset="-127"/>
                <a:ea typeface="LG Smart_H2.0 R" panose="020B0600000101010101" pitchFamily="34" charset="-127"/>
                <a:cs typeface="Times New Roman" pitchFamily="18" charset="0"/>
              </a:rPr>
              <a:t>Tụ điện Electrolitric</a:t>
            </a:r>
            <a:endParaRPr lang="vi-VN" altLang="ko-KR" sz="800" dirty="0">
              <a:latin typeface="Times New Roman" pitchFamily="18" charset="0"/>
              <a:ea typeface="LG Smart_H2.0 R" panose="020B0600000101010101" pitchFamily="34" charset="-127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43725" y="1155831"/>
            <a:ext cx="22193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vi-VN" altLang="ko-KR" sz="800" smtClean="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1</a:t>
            </a:r>
            <a:r>
              <a:rPr lang="en-US" altLang="ko-KR" sz="800" smtClean="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2</a:t>
            </a:r>
            <a:r>
              <a:rPr lang="vi-VN" altLang="ko-KR" sz="800" smtClean="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. </a:t>
            </a:r>
            <a:r>
              <a:rPr lang="en-US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Điện trở nào là loại phổ thông giá rẻ, không thích hợp để sử dụng cho độ chính xác vì giá trị điện trở thay đổi nhiều do nhiệt độ?</a:t>
            </a:r>
          </a:p>
          <a:p>
            <a:pPr>
              <a:spcBef>
                <a:spcPct val="0"/>
              </a:spcBef>
            </a:pPr>
            <a:endParaRPr lang="en-US" altLang="ko-KR" sz="800">
              <a:latin typeface="+mj-lt"/>
              <a:ea typeface="LG Smart_H2.0 R" panose="020B0600000101010101" pitchFamily="34" charset="-127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  ① Điện trở màng kim loại</a:t>
            </a:r>
          </a:p>
          <a:p>
            <a:pPr>
              <a:spcBef>
                <a:spcPct val="0"/>
              </a:spcBef>
            </a:pPr>
            <a:r>
              <a:rPr lang="en-US" altLang="ko-KR" sz="800" b="1">
                <a:solidFill>
                  <a:srgbClr val="C00000"/>
                </a:solidFill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  </a:t>
            </a:r>
            <a:r>
              <a:rPr lang="en-US" altLang="ko-KR" sz="800">
                <a:solidFill>
                  <a:srgbClr val="FF0000"/>
                </a:solidFill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② Điện trở mảng cacbon nhỏ</a:t>
            </a:r>
          </a:p>
          <a:p>
            <a:pPr>
              <a:spcBef>
                <a:spcPct val="0"/>
              </a:spcBef>
            </a:pPr>
            <a:r>
              <a:rPr lang="en-US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  ③ Điện trở solid</a:t>
            </a:r>
          </a:p>
          <a:p>
            <a:pPr>
              <a:spcBef>
                <a:spcPct val="0"/>
              </a:spcBef>
            </a:pPr>
            <a:r>
              <a:rPr lang="en-US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④ Điện trở xi măng</a:t>
            </a:r>
            <a:endParaRPr lang="en-US" altLang="ko-KR" sz="800" dirty="0">
              <a:latin typeface="+mj-lt"/>
              <a:ea typeface="LG Smart_H2.0 R" panose="020B0600000101010101" pitchFamily="34" charset="-127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81198" y="2477003"/>
            <a:ext cx="39535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800" smtClean="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13</a:t>
            </a:r>
            <a:r>
              <a:rPr lang="vi-VN" altLang="ko-KR" sz="800" smtClean="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. </a:t>
            </a:r>
            <a:r>
              <a:rPr lang="en-US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Điện trở nào sử dụng tại mạch điện Analog thông thường cần thiết cho độ chính xác cao?</a:t>
            </a:r>
          </a:p>
          <a:p>
            <a:pPr>
              <a:spcBef>
                <a:spcPct val="0"/>
              </a:spcBef>
            </a:pPr>
            <a:r>
              <a:rPr lang="vi-VN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  ① </a:t>
            </a:r>
            <a:r>
              <a:rPr lang="en-US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Điện trở mảng cacbon nhỏ</a:t>
            </a:r>
            <a:endParaRPr lang="vi-VN" altLang="ko-KR" sz="800">
              <a:latin typeface="+mj-lt"/>
              <a:ea typeface="LG Smart_H2.0 R" panose="020B0600000101010101" pitchFamily="34" charset="-127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vi-VN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  ② </a:t>
            </a:r>
            <a:r>
              <a:rPr lang="en-US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Điện trở xi măng cerment</a:t>
            </a:r>
            <a:endParaRPr lang="vi-VN" altLang="ko-KR" sz="800">
              <a:latin typeface="+mj-lt"/>
              <a:ea typeface="LG Smart_H2.0 R" panose="020B0600000101010101" pitchFamily="34" charset="-127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vi-VN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  ③ </a:t>
            </a:r>
            <a:r>
              <a:rPr lang="en-US" altLang="ko-KR" sz="800"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Điện trở mảng kim loại (màng vỏ bọc)</a:t>
            </a:r>
            <a:endParaRPr lang="vi-VN" altLang="ko-KR" sz="800">
              <a:latin typeface="+mj-lt"/>
              <a:ea typeface="LG Smart_H2.0 R" panose="020B0600000101010101" pitchFamily="34" charset="-127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ko-KR" sz="800" b="1">
                <a:solidFill>
                  <a:srgbClr val="C00000"/>
                </a:solidFill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  </a:t>
            </a:r>
            <a:r>
              <a:rPr lang="en-US" altLang="ko-KR" sz="800">
                <a:solidFill>
                  <a:srgbClr val="FF0000"/>
                </a:solidFill>
                <a:latin typeface="+mj-lt"/>
                <a:ea typeface="LG Smart_H2.0 R" panose="020B0600000101010101" pitchFamily="34" charset="-127"/>
                <a:cs typeface="Times New Roman" pitchFamily="18" charset="0"/>
              </a:rPr>
              <a:t>④ Điện trở mang kim loại (dạng sợi)</a:t>
            </a:r>
            <a:endParaRPr lang="en-US" altLang="ko-KR" sz="800" dirty="0">
              <a:solidFill>
                <a:srgbClr val="FF0000"/>
              </a:solidFill>
              <a:latin typeface="+mj-lt"/>
              <a:ea typeface="LG Smart_H2.0 R" panose="020B0600000101010101" pitchFamily="34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8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671</Words>
  <Application>Microsoft Office PowerPoint</Application>
  <PresentationFormat>Widescreen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LG Smart_H Regular</vt:lpstr>
      <vt:lpstr>LG Smart_H2.0 R</vt:lpstr>
      <vt:lpstr>Arial</vt:lpstr>
      <vt:lpstr>Calibri</vt:lpstr>
      <vt:lpstr>Calibri Light</vt:lpstr>
      <vt:lpstr>돋움</vt:lpstr>
      <vt:lpstr>굴림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2023-12-23T01:43:50Z</dcterms:created>
  <dcterms:modified xsi:type="dcterms:W3CDTF">2023-12-23T02:14:12Z</dcterms:modified>
</cp:coreProperties>
</file>