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308" r:id="rId2"/>
    <p:sldId id="315" r:id="rId3"/>
    <p:sldId id="306" r:id="rId4"/>
    <p:sldId id="307" r:id="rId5"/>
    <p:sldId id="310" r:id="rId6"/>
    <p:sldId id="311" r:id="rId7"/>
    <p:sldId id="312" r:id="rId8"/>
    <p:sldId id="313" r:id="rId9"/>
    <p:sldId id="343" r:id="rId10"/>
    <p:sldId id="317" r:id="rId11"/>
    <p:sldId id="318" r:id="rId12"/>
    <p:sldId id="319" r:id="rId13"/>
    <p:sldId id="320" r:id="rId14"/>
    <p:sldId id="321" r:id="rId15"/>
    <p:sldId id="326" r:id="rId16"/>
    <p:sldId id="323" r:id="rId17"/>
    <p:sldId id="324" r:id="rId18"/>
    <p:sldId id="344"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Lst>
  <p:sldSz cx="6858000" cy="9906000" type="A4"/>
  <p:notesSz cx="6797675" cy="9926638"/>
  <p:defaultTextStyle>
    <a:defPPr>
      <a:defRPr lang="ko-KR"/>
    </a:defPPr>
    <a:lvl1pPr algn="l" rtl="0" fontAlgn="base" latinLnBrk="1">
      <a:spcBef>
        <a:spcPct val="0"/>
      </a:spcBef>
      <a:spcAft>
        <a:spcPct val="0"/>
      </a:spcAft>
      <a:defRPr kumimoji="1" sz="900" kern="1200">
        <a:solidFill>
          <a:schemeClr val="tx1"/>
        </a:solidFill>
        <a:latin typeface="돋움" pitchFamily="50" charset="-127"/>
        <a:ea typeface="돋움" pitchFamily="50" charset="-127"/>
        <a:cs typeface="+mn-cs"/>
      </a:defRPr>
    </a:lvl1pPr>
    <a:lvl2pPr marL="457200" algn="l" rtl="0" fontAlgn="base" latinLnBrk="1">
      <a:spcBef>
        <a:spcPct val="0"/>
      </a:spcBef>
      <a:spcAft>
        <a:spcPct val="0"/>
      </a:spcAft>
      <a:defRPr kumimoji="1" sz="900" kern="1200">
        <a:solidFill>
          <a:schemeClr val="tx1"/>
        </a:solidFill>
        <a:latin typeface="돋움" pitchFamily="50" charset="-127"/>
        <a:ea typeface="돋움" pitchFamily="50" charset="-127"/>
        <a:cs typeface="+mn-cs"/>
      </a:defRPr>
    </a:lvl2pPr>
    <a:lvl3pPr marL="914400" algn="l" rtl="0" fontAlgn="base" latinLnBrk="1">
      <a:spcBef>
        <a:spcPct val="0"/>
      </a:spcBef>
      <a:spcAft>
        <a:spcPct val="0"/>
      </a:spcAft>
      <a:defRPr kumimoji="1" sz="900" kern="1200">
        <a:solidFill>
          <a:schemeClr val="tx1"/>
        </a:solidFill>
        <a:latin typeface="돋움" pitchFamily="50" charset="-127"/>
        <a:ea typeface="돋움" pitchFamily="50" charset="-127"/>
        <a:cs typeface="+mn-cs"/>
      </a:defRPr>
    </a:lvl3pPr>
    <a:lvl4pPr marL="1371600" algn="l" rtl="0" fontAlgn="base" latinLnBrk="1">
      <a:spcBef>
        <a:spcPct val="0"/>
      </a:spcBef>
      <a:spcAft>
        <a:spcPct val="0"/>
      </a:spcAft>
      <a:defRPr kumimoji="1" sz="900" kern="1200">
        <a:solidFill>
          <a:schemeClr val="tx1"/>
        </a:solidFill>
        <a:latin typeface="돋움" pitchFamily="50" charset="-127"/>
        <a:ea typeface="돋움" pitchFamily="50" charset="-127"/>
        <a:cs typeface="+mn-cs"/>
      </a:defRPr>
    </a:lvl4pPr>
    <a:lvl5pPr marL="1828800" algn="l" rtl="0" fontAlgn="base" latinLnBrk="1">
      <a:spcBef>
        <a:spcPct val="0"/>
      </a:spcBef>
      <a:spcAft>
        <a:spcPct val="0"/>
      </a:spcAft>
      <a:defRPr kumimoji="1" sz="900" kern="1200">
        <a:solidFill>
          <a:schemeClr val="tx1"/>
        </a:solidFill>
        <a:latin typeface="돋움" pitchFamily="50" charset="-127"/>
        <a:ea typeface="돋움" pitchFamily="50" charset="-127"/>
        <a:cs typeface="+mn-cs"/>
      </a:defRPr>
    </a:lvl5pPr>
    <a:lvl6pPr marL="2286000" algn="l" defTabSz="914400" rtl="0" eaLnBrk="1" latinLnBrk="1" hangingPunct="1">
      <a:defRPr kumimoji="1" sz="900" kern="1200">
        <a:solidFill>
          <a:schemeClr val="tx1"/>
        </a:solidFill>
        <a:latin typeface="돋움" pitchFamily="50" charset="-127"/>
        <a:ea typeface="돋움" pitchFamily="50" charset="-127"/>
        <a:cs typeface="+mn-cs"/>
      </a:defRPr>
    </a:lvl6pPr>
    <a:lvl7pPr marL="2743200" algn="l" defTabSz="914400" rtl="0" eaLnBrk="1" latinLnBrk="1" hangingPunct="1">
      <a:defRPr kumimoji="1" sz="900" kern="1200">
        <a:solidFill>
          <a:schemeClr val="tx1"/>
        </a:solidFill>
        <a:latin typeface="돋움" pitchFamily="50" charset="-127"/>
        <a:ea typeface="돋움" pitchFamily="50" charset="-127"/>
        <a:cs typeface="+mn-cs"/>
      </a:defRPr>
    </a:lvl7pPr>
    <a:lvl8pPr marL="3200400" algn="l" defTabSz="914400" rtl="0" eaLnBrk="1" latinLnBrk="1" hangingPunct="1">
      <a:defRPr kumimoji="1" sz="900" kern="1200">
        <a:solidFill>
          <a:schemeClr val="tx1"/>
        </a:solidFill>
        <a:latin typeface="돋움" pitchFamily="50" charset="-127"/>
        <a:ea typeface="돋움" pitchFamily="50" charset="-127"/>
        <a:cs typeface="+mn-cs"/>
      </a:defRPr>
    </a:lvl8pPr>
    <a:lvl9pPr marL="3657600" algn="l" defTabSz="914400" rtl="0" eaLnBrk="1" latinLnBrk="1" hangingPunct="1">
      <a:defRPr kumimoji="1" sz="900" kern="1200">
        <a:solidFill>
          <a:schemeClr val="tx1"/>
        </a:solidFill>
        <a:latin typeface="돋움" pitchFamily="50" charset="-127"/>
        <a:ea typeface="돋움" pitchFamily="50" charset="-127"/>
        <a:cs typeface="+mn-cs"/>
      </a:defRPr>
    </a:lvl9pPr>
  </p:defaultTextStyle>
  <p:extLst>
    <p:ext uri="{521415D9-36F7-43E2-AB2F-B90AF26B5E84}">
      <p14:sectionLst xmlns:p14="http://schemas.microsoft.com/office/powerpoint/2010/main">
        <p14:section name="Đề 1" id="{58807C9E-BB3F-48A9-9992-94D159B7E290}">
          <p14:sldIdLst>
            <p14:sldId id="308"/>
            <p14:sldId id="315"/>
            <p14:sldId id="306"/>
            <p14:sldId id="307"/>
            <p14:sldId id="310"/>
            <p14:sldId id="311"/>
            <p14:sldId id="312"/>
            <p14:sldId id="313"/>
            <p14:sldId id="343"/>
          </p14:sldIdLst>
        </p14:section>
        <p14:section name="Đề 2" id="{BD7D1E82-5CB1-41AD-A592-71B683E178FD}">
          <p14:sldIdLst>
            <p14:sldId id="317"/>
            <p14:sldId id="318"/>
            <p14:sldId id="319"/>
            <p14:sldId id="320"/>
            <p14:sldId id="321"/>
            <p14:sldId id="326"/>
            <p14:sldId id="323"/>
            <p14:sldId id="324"/>
            <p14:sldId id="344"/>
          </p14:sldIdLst>
        </p14:section>
        <p14:section name="Đề 3" id="{644C9AB2-5ADB-4B7B-8B77-F49C8A649746}">
          <p14:sldIdLst>
            <p14:sldId id="327"/>
            <p14:sldId id="328"/>
            <p14:sldId id="329"/>
            <p14:sldId id="330"/>
            <p14:sldId id="331"/>
            <p14:sldId id="332"/>
            <p14:sldId id="333"/>
            <p14:sldId id="334"/>
          </p14:sldIdLst>
        </p14:section>
        <p14:section name="Đề 4" id="{898EDDC5-ABEE-4BA6-B13F-976A506BFEB3}">
          <p14:sldIdLst>
            <p14:sldId id="335"/>
            <p14:sldId id="336"/>
            <p14:sldId id="337"/>
            <p14:sldId id="338"/>
            <p14:sldId id="339"/>
            <p14:sldId id="340"/>
            <p14:sldId id="341"/>
            <p14:sldId id="342"/>
          </p14:sldIdLst>
        </p14:section>
      </p14:sectionLst>
    </p:ext>
    <p:ext uri="{EFAFB233-063F-42B5-8137-9DF3F51BA10A}">
      <p15:sldGuideLst xmlns:p15="http://schemas.microsoft.com/office/powerpoint/2012/main">
        <p15:guide id="1" orient="horz" pos="489">
          <p15:clr>
            <a:srgbClr val="A4A3A4"/>
          </p15:clr>
        </p15:guide>
        <p15:guide id="2" orient="horz" pos="6114">
          <p15:clr>
            <a:srgbClr val="A4A3A4"/>
          </p15:clr>
        </p15:guide>
        <p15:guide id="3" pos="4143">
          <p15:clr>
            <a:srgbClr val="A4A3A4"/>
          </p15:clr>
        </p15:guide>
        <p15:guide id="4" pos="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66" autoAdjust="0"/>
    <p:restoredTop sz="99884" autoAdjust="0"/>
  </p:normalViewPr>
  <p:slideViewPr>
    <p:cSldViewPr>
      <p:cViewPr varScale="1">
        <p:scale>
          <a:sx n="81" d="100"/>
          <a:sy n="81" d="100"/>
        </p:scale>
        <p:origin x="3840" y="84"/>
      </p:cViewPr>
      <p:guideLst>
        <p:guide orient="horz" pos="489"/>
        <p:guide orient="horz" pos="6114"/>
        <p:guide pos="4143"/>
        <p:guide pos="2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11267" name="Rectangle 3"/>
          <p:cNvSpPr>
            <a:spLocks noGrp="1" noChangeArrowheads="1"/>
          </p:cNvSpPr>
          <p:nvPr>
            <p:ph type="dt" sz="quarter" idx="1"/>
          </p:nvPr>
        </p:nvSpPr>
        <p:spPr bwMode="auto">
          <a:xfrm>
            <a:off x="3851275"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굴림" pitchFamily="50" charset="-127"/>
                <a:ea typeface="굴림" pitchFamily="50" charset="-127"/>
              </a:defRPr>
            </a:lvl1pPr>
          </a:lstStyle>
          <a:p>
            <a:pPr>
              <a:defRPr/>
            </a:pPr>
            <a:endParaRPr lang="en-US" altLang="ko-KR"/>
          </a:p>
        </p:txBody>
      </p:sp>
      <p:sp>
        <p:nvSpPr>
          <p:cNvPr id="11268" name="Rectangle 4"/>
          <p:cNvSpPr>
            <a:spLocks noGrp="1" noChangeArrowheads="1"/>
          </p:cNvSpPr>
          <p:nvPr>
            <p:ph type="ftr" sz="quarter" idx="2"/>
          </p:nvPr>
        </p:nvSpPr>
        <p:spPr bwMode="auto">
          <a:xfrm>
            <a:off x="0"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11269" name="Rectangle 5"/>
          <p:cNvSpPr>
            <a:spLocks noGrp="1" noChangeArrowheads="1"/>
          </p:cNvSpPr>
          <p:nvPr>
            <p:ph type="sldNum" sz="quarter" idx="3"/>
          </p:nvPr>
        </p:nvSpPr>
        <p:spPr bwMode="auto">
          <a:xfrm>
            <a:off x="3851275"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pitchFamily="50" charset="-127"/>
                <a:ea typeface="굴림" pitchFamily="50" charset="-127"/>
              </a:defRPr>
            </a:lvl1pPr>
          </a:lstStyle>
          <a:p>
            <a:pPr>
              <a:defRPr/>
            </a:pPr>
            <a:fld id="{1E3B3C3A-5BA1-471E-8421-7FBC8A06BF75}" type="slidenum">
              <a:rPr lang="en-US" altLang="ko-KR"/>
              <a:pPr>
                <a:defRPr/>
              </a:pPr>
              <a:t>‹#›</a:t>
            </a:fld>
            <a:endParaRPr lang="en-US" altLang="ko-KR"/>
          </a:p>
        </p:txBody>
      </p:sp>
    </p:spTree>
    <p:extLst>
      <p:ext uri="{BB962C8B-B14F-4D97-AF65-F5344CB8AC3E}">
        <p14:creationId xmlns:p14="http://schemas.microsoft.com/office/powerpoint/2010/main" val="1270158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3075" name="Rectangle 3"/>
          <p:cNvSpPr>
            <a:spLocks noGrp="1" noChangeArrowheads="1"/>
          </p:cNvSpPr>
          <p:nvPr>
            <p:ph type="dt" idx="1"/>
          </p:nvPr>
        </p:nvSpPr>
        <p:spPr bwMode="auto">
          <a:xfrm>
            <a:off x="3851275"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굴림" pitchFamily="50" charset="-127"/>
                <a:ea typeface="굴림" pitchFamily="50" charset="-127"/>
              </a:defRPr>
            </a:lvl1pPr>
          </a:lstStyle>
          <a:p>
            <a:pPr>
              <a:defRPr/>
            </a:pPr>
            <a:endParaRPr lang="en-US" altLang="ko-KR"/>
          </a:p>
        </p:txBody>
      </p:sp>
      <p:sp>
        <p:nvSpPr>
          <p:cNvPr id="11268" name="Rectangle 4"/>
          <p:cNvSpPr>
            <a:spLocks noGrp="1" noRot="1" noChangeAspect="1" noChangeArrowheads="1" noTextEdit="1"/>
          </p:cNvSpPr>
          <p:nvPr>
            <p:ph type="sldImg" idx="2"/>
          </p:nvPr>
        </p:nvSpPr>
        <p:spPr bwMode="auto">
          <a:xfrm>
            <a:off x="2111375" y="744538"/>
            <a:ext cx="25749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6463" y="4715951"/>
            <a:ext cx="498475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3078" name="Rectangle 6"/>
          <p:cNvSpPr>
            <a:spLocks noGrp="1" noChangeArrowheads="1"/>
          </p:cNvSpPr>
          <p:nvPr>
            <p:ph type="ftr" sz="quarter" idx="4"/>
          </p:nvPr>
        </p:nvSpPr>
        <p:spPr bwMode="auto">
          <a:xfrm>
            <a:off x="0"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3079" name="Rectangle 7"/>
          <p:cNvSpPr>
            <a:spLocks noGrp="1" noChangeArrowheads="1"/>
          </p:cNvSpPr>
          <p:nvPr>
            <p:ph type="sldNum" sz="quarter" idx="5"/>
          </p:nvPr>
        </p:nvSpPr>
        <p:spPr bwMode="auto">
          <a:xfrm>
            <a:off x="3851275"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pitchFamily="50" charset="-127"/>
                <a:ea typeface="굴림" pitchFamily="50" charset="-127"/>
              </a:defRPr>
            </a:lvl1pPr>
          </a:lstStyle>
          <a:p>
            <a:pPr>
              <a:defRPr/>
            </a:pPr>
            <a:fld id="{23DD55E5-547A-400E-913C-B3837D7018F2}" type="slidenum">
              <a:rPr lang="en-US" altLang="ko-KR"/>
              <a:pPr>
                <a:defRPr/>
              </a:pPr>
              <a:t>‹#›</a:t>
            </a:fld>
            <a:endParaRPr lang="en-US" altLang="ko-KR"/>
          </a:p>
        </p:txBody>
      </p:sp>
    </p:spTree>
    <p:extLst>
      <p:ext uri="{BB962C8B-B14F-4D97-AF65-F5344CB8AC3E}">
        <p14:creationId xmlns:p14="http://schemas.microsoft.com/office/powerpoint/2010/main" val="115497923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D20C36C1-A5BA-45BF-8026-0549C0166B33}" type="slidenum">
              <a:rPr lang="en-US" altLang="ko-KR" smtClean="0"/>
              <a:pPr eaLnBrk="1" hangingPunct="1">
                <a:spcBef>
                  <a:spcPct val="0"/>
                </a:spcBef>
              </a:pPr>
              <a:t>1</a:t>
            </a:fld>
            <a:endParaRPr lang="en-US" altLang="ko-KR"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104510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E0F7484F-84FD-4BB5-B8B8-FE1998ADC8E2}" type="slidenum">
              <a:rPr lang="en-US" altLang="ko-KR" smtClean="0"/>
              <a:pPr eaLnBrk="1" hangingPunct="1">
                <a:spcBef>
                  <a:spcPct val="0"/>
                </a:spcBef>
              </a:pPr>
              <a:t>11</a:t>
            </a:fld>
            <a:endParaRPr lang="en-US" altLang="ko-K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1395716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AB8ABA9C-2DAC-4B88-970D-65E60843ADBB}" type="slidenum">
              <a:rPr lang="en-US" altLang="ko-KR" smtClean="0">
                <a:solidFill>
                  <a:srgbClr val="000000"/>
                </a:solidFill>
              </a:rPr>
              <a:pPr eaLnBrk="1" hangingPunct="1">
                <a:spcBef>
                  <a:spcPct val="0"/>
                </a:spcBef>
              </a:pPr>
              <a:t>12</a:t>
            </a:fld>
            <a:endParaRPr lang="en-US" altLang="ko-KR" smtClean="0">
              <a:solidFill>
                <a:srgbClr val="000000"/>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6598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348723D4-A20A-471A-B6AE-EB2BBB892527}" type="slidenum">
              <a:rPr lang="en-US" altLang="ko-KR" smtClean="0"/>
              <a:pPr eaLnBrk="1" hangingPunct="1">
                <a:spcBef>
                  <a:spcPct val="0"/>
                </a:spcBef>
              </a:pPr>
              <a:t>13</a:t>
            </a:fld>
            <a:endParaRPr lang="en-US" altLang="ko-K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79868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4D9F70C3-27FF-46F1-BC1B-5C7523EA178D}" type="slidenum">
              <a:rPr lang="en-US" altLang="ko-KR" smtClean="0">
                <a:solidFill>
                  <a:srgbClr val="000000"/>
                </a:solidFill>
              </a:rPr>
              <a:pPr eaLnBrk="1" hangingPunct="1">
                <a:spcBef>
                  <a:spcPct val="0"/>
                </a:spcBef>
              </a:pPr>
              <a:t>14</a:t>
            </a:fld>
            <a:endParaRPr lang="en-US" altLang="ko-KR" smtClean="0">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959681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4D9F70C3-27FF-46F1-BC1B-5C7523EA178D}" type="slidenum">
              <a:rPr lang="en-US" altLang="ko-KR" smtClean="0">
                <a:solidFill>
                  <a:srgbClr val="000000"/>
                </a:solidFill>
              </a:rPr>
              <a:pPr eaLnBrk="1" hangingPunct="1">
                <a:spcBef>
                  <a:spcPct val="0"/>
                </a:spcBef>
              </a:pPr>
              <a:t>15</a:t>
            </a:fld>
            <a:endParaRPr lang="en-US" altLang="ko-KR" smtClean="0">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53870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6700A6EA-487C-4536-8BD1-79F5F8ACDF7C}" type="slidenum">
              <a:rPr lang="en-US" altLang="ko-KR" smtClean="0">
                <a:solidFill>
                  <a:srgbClr val="000000"/>
                </a:solidFill>
              </a:rPr>
              <a:pPr eaLnBrk="1" hangingPunct="1">
                <a:spcBef>
                  <a:spcPct val="0"/>
                </a:spcBef>
              </a:pPr>
              <a:t>16</a:t>
            </a:fld>
            <a:endParaRPr lang="en-US" altLang="ko-KR"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360154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286C960A-873B-4C20-BE2D-293D2B25913E}" type="slidenum">
              <a:rPr lang="en-US" altLang="ko-KR" smtClean="0">
                <a:solidFill>
                  <a:srgbClr val="000000"/>
                </a:solidFill>
              </a:rPr>
              <a:pPr eaLnBrk="1" hangingPunct="1">
                <a:spcBef>
                  <a:spcPct val="0"/>
                </a:spcBef>
              </a:pPr>
              <a:t>17</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638076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0AED8F5A-A739-4E13-89EE-C2632BD414CB}" type="slidenum">
              <a:rPr lang="en-US" altLang="ko-KR" smtClean="0"/>
              <a:pPr eaLnBrk="1" hangingPunct="1">
                <a:spcBef>
                  <a:spcPct val="0"/>
                </a:spcBef>
              </a:pPr>
              <a:t>19</a:t>
            </a:fld>
            <a:endParaRPr lang="en-US" altLang="ko-K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411109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10748178-1465-46E8-BB46-31183A632F34}" type="slidenum">
              <a:rPr lang="en-US" altLang="ko-KR" smtClean="0"/>
              <a:pPr eaLnBrk="1" hangingPunct="1">
                <a:spcBef>
                  <a:spcPct val="0"/>
                </a:spcBef>
              </a:pPr>
              <a:t>20</a:t>
            </a:fld>
            <a:endParaRPr lang="en-US" altLang="ko-K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3567878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39CF344C-E5AA-454C-AD69-9E1D9837E956}" type="slidenum">
              <a:rPr lang="en-US" altLang="ko-KR" smtClean="0">
                <a:solidFill>
                  <a:srgbClr val="000000"/>
                </a:solidFill>
              </a:rPr>
              <a:pPr eaLnBrk="1" hangingPunct="1">
                <a:spcBef>
                  <a:spcPct val="0"/>
                </a:spcBef>
              </a:pPr>
              <a:t>21</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28216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E0F7484F-84FD-4BB5-B8B8-FE1998ADC8E2}" type="slidenum">
              <a:rPr lang="en-US" altLang="ko-KR" smtClean="0"/>
              <a:pPr eaLnBrk="1" hangingPunct="1">
                <a:spcBef>
                  <a:spcPct val="0"/>
                </a:spcBef>
              </a:pPr>
              <a:t>2</a:t>
            </a:fld>
            <a:endParaRPr lang="en-US" altLang="ko-K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74065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8EDC41A9-5F18-4AC7-A3C1-2D3224CEF100}" type="slidenum">
              <a:rPr lang="en-US" altLang="ko-KR" smtClean="0">
                <a:solidFill>
                  <a:srgbClr val="000000"/>
                </a:solidFill>
              </a:rPr>
              <a:pPr eaLnBrk="1" hangingPunct="1">
                <a:spcBef>
                  <a:spcPct val="0"/>
                </a:spcBef>
              </a:pPr>
              <a:t>22</a:t>
            </a:fld>
            <a:endParaRPr lang="en-US" altLang="ko-KR" smtClean="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3956044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51275" y="9430307"/>
            <a:ext cx="2946400" cy="4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F711A4ED-4994-4ABE-902D-A61CB12E7DF2}" type="slidenum">
              <a:rPr lang="en-US" altLang="ko-KR">
                <a:solidFill>
                  <a:srgbClr val="000000"/>
                </a:solidFill>
              </a:rPr>
              <a:pPr algn="r" eaLnBrk="1" hangingPunct="1">
                <a:spcBef>
                  <a:spcPct val="0"/>
                </a:spcBef>
              </a:pPr>
              <a:t>23</a:t>
            </a:fld>
            <a:endParaRPr lang="en-US" altLang="ko-KR">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851414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1275" y="9430307"/>
            <a:ext cx="2946400" cy="4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DEB02ABA-9F3A-442B-B31D-02654C64F74E}" type="slidenum">
              <a:rPr lang="en-US" altLang="ko-KR">
                <a:solidFill>
                  <a:srgbClr val="000000"/>
                </a:solidFill>
              </a:rPr>
              <a:pPr algn="r" eaLnBrk="1" hangingPunct="1">
                <a:spcBef>
                  <a:spcPct val="0"/>
                </a:spcBef>
              </a:pPr>
              <a:t>24</a:t>
            </a:fld>
            <a:endParaRPr lang="en-US" altLang="ko-KR">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2432758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52AF72F5-2918-4004-8F8A-EA35B233F143}" type="slidenum">
              <a:rPr lang="en-US" altLang="ko-KR" smtClean="0">
                <a:solidFill>
                  <a:srgbClr val="000000"/>
                </a:solidFill>
              </a:rPr>
              <a:pPr eaLnBrk="1" hangingPunct="1">
                <a:spcBef>
                  <a:spcPct val="0"/>
                </a:spcBef>
              </a:pPr>
              <a:t>25</a:t>
            </a:fld>
            <a:endParaRPr lang="en-US" altLang="ko-KR" smtClean="0">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292790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778A3C71-B922-4425-9992-E2933FFB4C71}" type="slidenum">
              <a:rPr lang="en-US" altLang="ko-KR" smtClean="0">
                <a:solidFill>
                  <a:srgbClr val="000000"/>
                </a:solidFill>
              </a:rPr>
              <a:pPr eaLnBrk="1" hangingPunct="1">
                <a:spcBef>
                  <a:spcPct val="0"/>
                </a:spcBef>
              </a:pPr>
              <a:t>26</a:t>
            </a:fld>
            <a:endParaRPr lang="en-US" altLang="ko-KR" smtClean="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1981048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A6BD7883-6B9F-44E3-9C8C-D3EC9C49B559}" type="slidenum">
              <a:rPr lang="en-US" altLang="ko-KR" smtClean="0">
                <a:solidFill>
                  <a:srgbClr val="000000"/>
                </a:solidFill>
              </a:rPr>
              <a:pPr eaLnBrk="1" hangingPunct="1">
                <a:spcBef>
                  <a:spcPct val="0"/>
                </a:spcBef>
              </a:pPr>
              <a:t>27</a:t>
            </a:fld>
            <a:endParaRPr lang="en-US" altLang="ko-KR"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extLst>
      <p:ext uri="{BB962C8B-B14F-4D97-AF65-F5344CB8AC3E}">
        <p14:creationId xmlns:p14="http://schemas.microsoft.com/office/powerpoint/2010/main" val="61766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9EB064D3-437E-414F-B533-28770B32E792}" type="slidenum">
              <a:rPr lang="en-US" altLang="ko-KR" smtClean="0">
                <a:solidFill>
                  <a:srgbClr val="000000"/>
                </a:solidFill>
              </a:rPr>
              <a:pPr eaLnBrk="1" hangingPunct="1">
                <a:spcBef>
                  <a:spcPct val="0"/>
                </a:spcBef>
              </a:pPr>
              <a:t>28</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extLst>
      <p:ext uri="{BB962C8B-B14F-4D97-AF65-F5344CB8AC3E}">
        <p14:creationId xmlns:p14="http://schemas.microsoft.com/office/powerpoint/2010/main" val="3004603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0AED8F5A-A739-4E13-89EE-C2632BD414CB}" type="slidenum">
              <a:rPr lang="en-US" altLang="ko-KR" smtClean="0"/>
              <a:pPr eaLnBrk="1" hangingPunct="1">
                <a:spcBef>
                  <a:spcPct val="0"/>
                </a:spcBef>
              </a:pPr>
              <a:t>29</a:t>
            </a:fld>
            <a:endParaRPr lang="en-US" altLang="ko-K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343899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10748178-1465-46E8-BB46-31183A632F34}" type="slidenum">
              <a:rPr lang="en-US" altLang="ko-KR" smtClean="0"/>
              <a:pPr eaLnBrk="1" hangingPunct="1">
                <a:spcBef>
                  <a:spcPct val="0"/>
                </a:spcBef>
              </a:pPr>
              <a:t>30</a:t>
            </a:fld>
            <a:endParaRPr lang="en-US" altLang="ko-K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3027614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1275" y="9430307"/>
            <a:ext cx="2946400" cy="4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algn="r" eaLnBrk="1" hangingPunct="1">
              <a:spcBef>
                <a:spcPct val="0"/>
              </a:spcBef>
            </a:pPr>
            <a:fld id="{DD03A950-0E85-4C7E-9615-5696D47D56C9}" type="slidenum">
              <a:rPr lang="en-US" altLang="ko-KR">
                <a:solidFill>
                  <a:srgbClr val="000000"/>
                </a:solidFill>
              </a:rPr>
              <a:pPr algn="r" eaLnBrk="1" hangingPunct="1">
                <a:spcBef>
                  <a:spcPct val="0"/>
                </a:spcBef>
              </a:pPr>
              <a:t>31</a:t>
            </a:fld>
            <a:endParaRPr lang="en-US" altLang="ko-KR">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굴림" pitchFamily="34" charset="-127"/>
              <a:ea typeface="굴림" pitchFamily="34" charset="-127"/>
            </a:endParaRPr>
          </a:p>
        </p:txBody>
      </p:sp>
    </p:spTree>
    <p:extLst>
      <p:ext uri="{BB962C8B-B14F-4D97-AF65-F5344CB8AC3E}">
        <p14:creationId xmlns:p14="http://schemas.microsoft.com/office/powerpoint/2010/main" val="53810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AB8ABA9C-2DAC-4B88-970D-65E60843ADBB}" type="slidenum">
              <a:rPr lang="en-US" altLang="ko-KR" smtClean="0">
                <a:solidFill>
                  <a:srgbClr val="000000"/>
                </a:solidFill>
              </a:rPr>
              <a:pPr eaLnBrk="1" hangingPunct="1">
                <a:spcBef>
                  <a:spcPct val="0"/>
                </a:spcBef>
              </a:pPr>
              <a:t>3</a:t>
            </a:fld>
            <a:endParaRPr lang="en-US" altLang="ko-KR" smtClean="0">
              <a:solidFill>
                <a:srgbClr val="000000"/>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84707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851275" y="9430307"/>
            <a:ext cx="2946400" cy="4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algn="r" eaLnBrk="1" hangingPunct="1">
              <a:spcBef>
                <a:spcPct val="0"/>
              </a:spcBef>
            </a:pPr>
            <a:fld id="{79B90A9D-F455-47DF-815A-3411BCC5C4B9}" type="slidenum">
              <a:rPr lang="en-US" altLang="ko-KR">
                <a:solidFill>
                  <a:srgbClr val="000000"/>
                </a:solidFill>
              </a:rPr>
              <a:pPr algn="r" eaLnBrk="1" hangingPunct="1">
                <a:spcBef>
                  <a:spcPct val="0"/>
                </a:spcBef>
              </a:pPr>
              <a:t>32</a:t>
            </a:fld>
            <a:endParaRPr lang="en-US" altLang="ko-KR">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굴림" pitchFamily="34" charset="-127"/>
              <a:ea typeface="굴림" pitchFamily="34" charset="-127"/>
            </a:endParaRPr>
          </a:p>
        </p:txBody>
      </p:sp>
    </p:spTree>
    <p:extLst>
      <p:ext uri="{BB962C8B-B14F-4D97-AF65-F5344CB8AC3E}">
        <p14:creationId xmlns:p14="http://schemas.microsoft.com/office/powerpoint/2010/main" val="23272284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D0025E1B-CFE6-4434-A732-8DEC8588374E}" type="slidenum">
              <a:rPr lang="en-US" altLang="ko-KR" smtClean="0">
                <a:solidFill>
                  <a:srgbClr val="000000"/>
                </a:solidFill>
              </a:rPr>
              <a:pPr eaLnBrk="1" hangingPunct="1">
                <a:spcBef>
                  <a:spcPct val="0"/>
                </a:spcBef>
              </a:pPr>
              <a:t>33</a:t>
            </a:fld>
            <a:endParaRPr lang="en-US" altLang="ko-KR" smtClean="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extLst>
      <p:ext uri="{BB962C8B-B14F-4D97-AF65-F5344CB8AC3E}">
        <p14:creationId xmlns:p14="http://schemas.microsoft.com/office/powerpoint/2010/main" val="2835134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34" charset="-127"/>
                <a:ea typeface="굴림" pitchFamily="34" charset="-127"/>
              </a:defRPr>
            </a:lvl1pPr>
            <a:lvl2pPr marL="742950" indent="-285750" eaLnBrk="0" hangingPunct="0">
              <a:spcBef>
                <a:spcPct val="30000"/>
              </a:spcBef>
              <a:defRPr kumimoji="1" sz="1200">
                <a:solidFill>
                  <a:schemeClr val="tx1"/>
                </a:solidFill>
                <a:latin typeface="굴림" pitchFamily="34" charset="-127"/>
                <a:ea typeface="굴림" pitchFamily="34" charset="-127"/>
              </a:defRPr>
            </a:lvl2pPr>
            <a:lvl3pPr marL="1143000" indent="-228600" eaLnBrk="0" hangingPunct="0">
              <a:spcBef>
                <a:spcPct val="30000"/>
              </a:spcBef>
              <a:defRPr kumimoji="1" sz="1200">
                <a:solidFill>
                  <a:schemeClr val="tx1"/>
                </a:solidFill>
                <a:latin typeface="굴림" pitchFamily="34" charset="-127"/>
                <a:ea typeface="굴림" pitchFamily="34" charset="-127"/>
              </a:defRPr>
            </a:lvl3pPr>
            <a:lvl4pPr marL="1600200" indent="-228600" eaLnBrk="0" hangingPunct="0">
              <a:spcBef>
                <a:spcPct val="30000"/>
              </a:spcBef>
              <a:defRPr kumimoji="1" sz="1200">
                <a:solidFill>
                  <a:schemeClr val="tx1"/>
                </a:solidFill>
                <a:latin typeface="굴림" pitchFamily="34" charset="-127"/>
                <a:ea typeface="굴림" pitchFamily="34" charset="-127"/>
              </a:defRPr>
            </a:lvl4pPr>
            <a:lvl5pPr marL="2057400" indent="-228600" eaLnBrk="0" hangingPunct="0">
              <a:spcBef>
                <a:spcPct val="30000"/>
              </a:spcBef>
              <a:defRPr kumimoji="1" sz="1200">
                <a:solidFill>
                  <a:schemeClr val="tx1"/>
                </a:solidFill>
                <a:latin typeface="굴림" pitchFamily="34" charset="-127"/>
                <a:ea typeface="굴림" pitchFamily="34" charset="-127"/>
              </a:defRPr>
            </a:lvl5pPr>
            <a:lvl6pPr marL="25146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6pPr>
            <a:lvl7pPr marL="29718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7pPr>
            <a:lvl8pPr marL="34290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8pPr>
            <a:lvl9pPr marL="3886200" indent="-228600" eaLnBrk="0" fontAlgn="base" hangingPunct="0">
              <a:spcBef>
                <a:spcPct val="30000"/>
              </a:spcBef>
              <a:spcAft>
                <a:spcPct val="0"/>
              </a:spcAft>
              <a:defRPr kumimoji="1" sz="1200">
                <a:solidFill>
                  <a:schemeClr val="tx1"/>
                </a:solidFill>
                <a:latin typeface="굴림" pitchFamily="34" charset="-127"/>
                <a:ea typeface="굴림" pitchFamily="34" charset="-127"/>
              </a:defRPr>
            </a:lvl9pPr>
          </a:lstStyle>
          <a:p>
            <a:pPr eaLnBrk="1" hangingPunct="1">
              <a:spcBef>
                <a:spcPct val="0"/>
              </a:spcBef>
            </a:pPr>
            <a:fld id="{8F2ECCB1-AAF6-48B6-ADCF-2CCBB65DDC69}" type="slidenum">
              <a:rPr lang="en-US" altLang="ko-KR" smtClean="0">
                <a:solidFill>
                  <a:srgbClr val="000000"/>
                </a:solidFill>
              </a:rPr>
              <a:pPr eaLnBrk="1" hangingPunct="1">
                <a:spcBef>
                  <a:spcPct val="0"/>
                </a:spcBef>
              </a:pPr>
              <a:t>34</a:t>
            </a:fld>
            <a:endParaRPr lang="en-US" altLang="ko-KR" smtClean="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pitchFamily="34" charset="-127"/>
              <a:ea typeface="굴림" pitchFamily="34" charset="-127"/>
            </a:endParaRPr>
          </a:p>
        </p:txBody>
      </p:sp>
    </p:spTree>
    <p:extLst>
      <p:ext uri="{BB962C8B-B14F-4D97-AF65-F5344CB8AC3E}">
        <p14:creationId xmlns:p14="http://schemas.microsoft.com/office/powerpoint/2010/main" val="216317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348723D4-A20A-471A-B6AE-EB2BBB892527}" type="slidenum">
              <a:rPr lang="en-US" altLang="ko-KR" smtClean="0"/>
              <a:pPr eaLnBrk="1" hangingPunct="1">
                <a:spcBef>
                  <a:spcPct val="0"/>
                </a:spcBef>
              </a:pPr>
              <a:t>4</a:t>
            </a:fld>
            <a:endParaRPr lang="en-US" altLang="ko-K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79370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4D9F70C3-27FF-46F1-BC1B-5C7523EA178D}" type="slidenum">
              <a:rPr lang="en-US" altLang="ko-KR" smtClean="0">
                <a:solidFill>
                  <a:srgbClr val="000000"/>
                </a:solidFill>
              </a:rPr>
              <a:pPr eaLnBrk="1" hangingPunct="1">
                <a:spcBef>
                  <a:spcPct val="0"/>
                </a:spcBef>
              </a:pPr>
              <a:t>5</a:t>
            </a:fld>
            <a:endParaRPr lang="en-US" altLang="ko-KR" smtClean="0">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09022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51275" y="9430307"/>
            <a:ext cx="2946400" cy="4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algn="r" eaLnBrk="1" hangingPunct="1">
              <a:spcBef>
                <a:spcPct val="0"/>
              </a:spcBef>
            </a:pPr>
            <a:fld id="{2229F07B-62B5-4892-88F2-6BCD873C0B2B}" type="slidenum">
              <a:rPr lang="en-US" altLang="ko-KR">
                <a:solidFill>
                  <a:srgbClr val="000000"/>
                </a:solidFill>
              </a:rPr>
              <a:pPr algn="r" eaLnBrk="1" hangingPunct="1">
                <a:spcBef>
                  <a:spcPct val="0"/>
                </a:spcBef>
              </a:pPr>
              <a:t>6</a:t>
            </a:fld>
            <a:endParaRPr lang="en-US" altLang="ko-KR">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425176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6700A6EA-487C-4536-8BD1-79F5F8ACDF7C}" type="slidenum">
              <a:rPr lang="en-US" altLang="ko-KR" smtClean="0">
                <a:solidFill>
                  <a:srgbClr val="000000"/>
                </a:solidFill>
              </a:rPr>
              <a:pPr eaLnBrk="1" hangingPunct="1">
                <a:spcBef>
                  <a:spcPct val="0"/>
                </a:spcBef>
              </a:pPr>
              <a:t>7</a:t>
            </a:fld>
            <a:endParaRPr lang="en-US" altLang="ko-KR"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2542295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286C960A-873B-4C20-BE2D-293D2B25913E}" type="slidenum">
              <a:rPr lang="en-US" altLang="ko-KR" smtClean="0">
                <a:solidFill>
                  <a:srgbClr val="000000"/>
                </a:solidFill>
              </a:rPr>
              <a:pPr eaLnBrk="1" hangingPunct="1">
                <a:spcBef>
                  <a:spcPct val="0"/>
                </a:spcBef>
              </a:pPr>
              <a:t>8</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143317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D20C36C1-A5BA-45BF-8026-0549C0166B33}" type="slidenum">
              <a:rPr lang="en-US" altLang="ko-KR" smtClean="0"/>
              <a:pPr eaLnBrk="1" hangingPunct="1">
                <a:spcBef>
                  <a:spcPct val="0"/>
                </a:spcBef>
              </a:pPr>
              <a:t>10</a:t>
            </a:fld>
            <a:endParaRPr lang="en-US" altLang="ko-KR"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171129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4350" y="3076575"/>
            <a:ext cx="5829300" cy="212407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410720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280655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4886325" y="881063"/>
            <a:ext cx="1457325" cy="79248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14350" y="881063"/>
            <a:ext cx="4219575" cy="79248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172136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86284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541338" y="6365875"/>
            <a:ext cx="5829300" cy="1966913"/>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17657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1435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350520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05471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342900" y="396875"/>
            <a:ext cx="6172200" cy="1651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46187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55953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03758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342900" y="393700"/>
            <a:ext cx="2255838" cy="1679575"/>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238363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344613" y="6934200"/>
            <a:ext cx="4114800" cy="819150"/>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122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81063"/>
            <a:ext cx="58293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Rectangle 3"/>
          <p:cNvSpPr>
            <a:spLocks noGrp="1" noChangeArrowheads="1"/>
          </p:cNvSpPr>
          <p:nvPr>
            <p:ph type="body" idx="1"/>
          </p:nvPr>
        </p:nvSpPr>
        <p:spPr bwMode="auto">
          <a:xfrm>
            <a:off x="514350" y="2862263"/>
            <a:ext cx="58293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54628" name="Rectangle 4"/>
          <p:cNvSpPr>
            <a:spLocks noGrp="1" noChangeArrowheads="1"/>
          </p:cNvSpPr>
          <p:nvPr>
            <p:ph type="dt" sz="half" idx="2"/>
          </p:nvPr>
        </p:nvSpPr>
        <p:spPr bwMode="auto">
          <a:xfrm>
            <a:off x="514350" y="9024938"/>
            <a:ext cx="142875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endParaRPr lang="en-US" altLang="ko-KR"/>
          </a:p>
        </p:txBody>
      </p:sp>
      <p:sp>
        <p:nvSpPr>
          <p:cNvPr id="154629" name="Rectangle 5"/>
          <p:cNvSpPr>
            <a:spLocks noGrp="1" noChangeArrowheads="1"/>
          </p:cNvSpPr>
          <p:nvPr>
            <p:ph type="ftr" sz="quarter" idx="3"/>
          </p:nvPr>
        </p:nvSpPr>
        <p:spPr bwMode="auto">
          <a:xfrm>
            <a:off x="2343150" y="9024938"/>
            <a:ext cx="217170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ko-K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hyperlink" Target="http://www.boltmall.co.kr/products/?category=23" TargetMode="Externa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12.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19.png"/></Relationships>
</file>

<file path=ppt/slides/_rels/slide32.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 name="Text Box 6"/>
          <p:cNvSpPr txBox="1">
            <a:spLocks noChangeArrowheads="1"/>
          </p:cNvSpPr>
          <p:nvPr/>
        </p:nvSpPr>
        <p:spPr bwMode="auto">
          <a:xfrm>
            <a:off x="123825" y="228600"/>
            <a:ext cx="1223963" cy="338138"/>
          </a:xfrm>
          <a:prstGeom prst="rect">
            <a:avLst/>
          </a:prstGeom>
          <a:noFill/>
          <a:ln w="9525">
            <a:noFill/>
            <a:miter lim="800000"/>
            <a:headEnd/>
            <a:tailEnd/>
          </a:ln>
          <a:effectLst/>
        </p:spPr>
        <p:txBody>
          <a:bodyPr wrap="none">
            <a:spAutoFit/>
          </a:bodyPr>
          <a:lstStyle/>
          <a:p>
            <a:pPr>
              <a:defRPr/>
            </a:pPr>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WS TEST 1</a:t>
            </a:r>
            <a:endParaRPr lang="ko-KR" altLang="en-US" sz="1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052" name="Rectangle 3"/>
          <p:cNvSpPr>
            <a:spLocks noChangeArrowheads="1"/>
          </p:cNvSpPr>
          <p:nvPr/>
        </p:nvSpPr>
        <p:spPr bwMode="auto">
          <a:xfrm>
            <a:off x="304800" y="776288"/>
            <a:ext cx="3124200" cy="9001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1. </a:t>
            </a:r>
            <a:r>
              <a:rPr lang="en-US" altLang="ko-KR" sz="900" dirty="0" err="1">
                <a:latin typeface="LG Smart_H2.0 R" panose="020B0600000101010101" pitchFamily="34" charset="-127"/>
                <a:ea typeface="LG Smart_H2.0 R" panose="020B0600000101010101" pitchFamily="34" charset="-127"/>
                <a:cs typeface="Times New Roman" pitchFamily="18" charset="0"/>
              </a:rPr>
              <a:t>Giải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đúng</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[Các electron </a:t>
            </a:r>
            <a:r>
              <a:rPr lang="en-US" altLang="ko-KR" sz="900" dirty="0" err="1">
                <a:latin typeface="LG Smart_H2.0 R" panose="020B0600000101010101" pitchFamily="34" charset="-127"/>
                <a:ea typeface="LG Smart_H2.0 R" panose="020B0600000101010101" pitchFamily="34" charset="-127"/>
                <a:cs typeface="Times New Roman" pitchFamily="18" charset="0"/>
              </a:rPr>
              <a:t>nằm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ở quỹ đạo ngoài cùng của nguyên tử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chịu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hạt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nhỏ</a:t>
            </a:r>
            <a:r>
              <a:rPr lang="vi-VN" altLang="ko-KR" sz="900" dirty="0">
                <a:latin typeface="Times New Roman" pitchFamily="18" charset="0"/>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Electron </a:t>
            </a:r>
            <a:r>
              <a:rPr lang="en-US" altLang="ko-KR" sz="900" dirty="0" err="1">
                <a:latin typeface="LG Smart_H2.0 R" panose="020B0600000101010101" pitchFamily="34" charset="-127"/>
                <a:ea typeface="LG Smart_H2.0 R" panose="020B0600000101010101" pitchFamily="34" charset="-127"/>
                <a:cs typeface="Times New Roman" pitchFamily="18" charset="0"/>
              </a:rPr>
              <a:t>tự</a:t>
            </a:r>
            <a:r>
              <a:rPr lang="en-US" altLang="ko-KR" sz="900" dirty="0">
                <a:latin typeface="LG Smart_H2.0 R" panose="020B0600000101010101" pitchFamily="34" charset="-127"/>
                <a:ea typeface="LG Smart_H2.0 R" panose="020B0600000101010101" pitchFamily="34" charset="-127"/>
                <a:cs typeface="Times New Roman" pitchFamily="18" charset="0"/>
              </a:rPr>
              <a:t> do</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②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Dải</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hóa</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trị</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Hạt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nguyên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tử</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Hạt</a:t>
            </a:r>
            <a:r>
              <a:rPr lang="en-US" altLang="ko-KR" sz="900" dirty="0">
                <a:latin typeface="LG Smart_H2.0 R" panose="020B0600000101010101" pitchFamily="34" charset="-127"/>
                <a:ea typeface="LG Smart_H2.0 R" panose="020B0600000101010101" pitchFamily="34" charset="-127"/>
                <a:cs typeface="Times New Roman" pitchFamily="18" charset="0"/>
              </a:rPr>
              <a:t> Proton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 Đ</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án</a:t>
            </a:r>
            <a:r>
              <a:rPr lang="vi-VN" altLang="ko-KR" sz="900" dirty="0">
                <a:latin typeface="Times New Roman" pitchFamily="18" charset="0"/>
                <a:ea typeface="LG Smart_H2.0 R" panose="020B0600000101010101" pitchFamily="34" charset="-127"/>
                <a:cs typeface="Times New Roman" pitchFamily="18" charset="0"/>
              </a:rPr>
              <a:t> nào </a:t>
            </a:r>
            <a:r>
              <a:rPr lang="en-US" altLang="ko-KR" sz="900" dirty="0" err="1">
                <a:latin typeface="LG Smart_H2.0 R" panose="020B0600000101010101" pitchFamily="34" charset="-127"/>
                <a:ea typeface="LG Smart_H2.0 R" panose="020B0600000101010101" pitchFamily="34" charset="-127"/>
                <a:cs typeface="Times New Roman" pitchFamily="18" charset="0"/>
              </a:rPr>
              <a:t>sai</a:t>
            </a:r>
            <a:r>
              <a:rPr lang="vi-VN" altLang="ko-KR" sz="900" dirty="0">
                <a:latin typeface="Times New Roman" pitchFamily="18" charset="0"/>
                <a:ea typeface="LG Smart_H2.0 R" panose="020B0600000101010101" pitchFamily="34" charset="-127"/>
                <a:cs typeface="Times New Roman" pitchFamily="18" charset="0"/>
              </a:rPr>
              <a:t> v</a:t>
            </a:r>
            <a:r>
              <a:rPr lang="en-US" altLang="ko-KR" sz="900" dirty="0">
                <a:latin typeface="LG Smart_H2.0 R" panose="020B0600000101010101" pitchFamily="34" charset="-127"/>
                <a:ea typeface="LG Smart_H2.0 R" panose="020B0600000101010101" pitchFamily="34" charset="-127"/>
                <a:cs typeface="Times New Roman" pitchFamily="18" charset="0"/>
              </a:rPr>
              <a:t>ề</a:t>
            </a:r>
            <a:r>
              <a:rPr lang="vi-VN" altLang="ko-KR" sz="900" dirty="0">
                <a:latin typeface="Times New Roman" pitchFamily="18" charset="0"/>
                <a:ea typeface="LG Smart_H2.0 R" panose="020B0600000101010101" pitchFamily="34" charset="-127"/>
                <a:cs typeface="Times New Roman" pitchFamily="18" charset="0"/>
              </a:rPr>
              <a:t> 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hạt</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lớp</a:t>
            </a:r>
            <a:r>
              <a:rPr lang="en-US" altLang="ko-KR" sz="900" dirty="0">
                <a:latin typeface="LG Smart_H2.0 R" panose="020B0600000101010101" pitchFamily="34" charset="-127"/>
                <a:ea typeface="LG Smart_H2.0 R" panose="020B0600000101010101" pitchFamily="34" charset="-127"/>
                <a:cs typeface="Times New Roman" pitchFamily="18" charset="0"/>
              </a:rPr>
              <a:t> Electron </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Lớp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M = 18</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C00000"/>
                </a:solidFill>
                <a:latin typeface="LG Smart_H2.0 R" panose="020B0600000101010101" pitchFamily="34" charset="-127"/>
                <a:ea typeface="LG Smart_H2.0 R" panose="020B0600000101010101" pitchFamily="34" charset="-127"/>
                <a:cs typeface="Times New Roman" pitchFamily="18" charset="0"/>
              </a:rPr>
              <a:t>Lớp</a:t>
            </a:r>
            <a:r>
              <a:rPr lang="en-US" altLang="ko-KR" sz="900" dirty="0" smtClean="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K = 4</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Lớp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N = 32</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Lớp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L = 8</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 </a:t>
            </a:r>
            <a:r>
              <a:rPr lang="en-US" altLang="ko-KR" sz="900" dirty="0" err="1">
                <a:latin typeface="LG Smart_H2.0 R" panose="020B0600000101010101" pitchFamily="34" charset="-127"/>
                <a:ea typeface="LG Smart_H2.0 R" panose="020B0600000101010101" pitchFamily="34" charset="-127"/>
                <a:cs typeface="Times New Roman" pitchFamily="18" charset="0"/>
              </a:rPr>
              <a:t>Nội</a:t>
            </a:r>
            <a:r>
              <a:rPr lang="en-US" altLang="ko-KR" sz="900" dirty="0">
                <a:latin typeface="LG Smart_H2.0 R" panose="020B0600000101010101" pitchFamily="34" charset="-127"/>
                <a:ea typeface="LG Smart_H2.0 R" panose="020B0600000101010101" pitchFamily="34" charset="-127"/>
                <a:cs typeface="Times New Roman" pitchFamily="18" charset="0"/>
              </a:rPr>
              <a:t> dung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vi-VN" altLang="ko-KR" sz="900" dirty="0">
                <a:latin typeface="Times New Roman" pitchFamily="18" charset="0"/>
                <a:ea typeface="LG Smart_H2.0 R" panose="020B0600000101010101" pitchFamily="34" charset="-127"/>
                <a:cs typeface="Times New Roman" pitchFamily="18" charset="0"/>
              </a:rPr>
              <a:t> đ</a:t>
            </a:r>
            <a:r>
              <a:rPr lang="en-US" altLang="ko-KR" sz="900" dirty="0" err="1">
                <a:latin typeface="LG Smart_H2.0 R" panose="020B0600000101010101" pitchFamily="34" charset="-127"/>
                <a:ea typeface="LG Smart_H2.0 R" panose="020B0600000101010101" pitchFamily="34" charset="-127"/>
                <a:cs typeface="Times New Roman" pitchFamily="18" charset="0"/>
              </a:rPr>
              <a:t>ang</a:t>
            </a:r>
            <a:r>
              <a:rPr lang="vi-VN" altLang="ko-KR" sz="900" dirty="0">
                <a:latin typeface="Times New Roman" pitchFamily="18" charset="0"/>
                <a:ea typeface="LG Smart_H2.0 R" panose="020B0600000101010101" pitchFamily="34" charset="-127"/>
                <a:cs typeface="Times New Roman" pitchFamily="18" charset="0"/>
              </a:rPr>
              <a:t> mô tả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[Năng lượng được tăng lên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dịch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chuyển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vòng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hơn</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Kích</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thích</a:t>
            </a:r>
            <a:endParaRPr lang="vi-VN" altLang="ko-KR" sz="900" dirty="0">
              <a:solidFill>
                <a:srgbClr val="C0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sáng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Ion </a:t>
            </a:r>
            <a:r>
              <a:rPr lang="en-US" altLang="ko-KR" sz="900" dirty="0" err="1">
                <a:latin typeface="LG Smart_H2.0 R" panose="020B0600000101010101" pitchFamily="34" charset="-127"/>
                <a:ea typeface="LG Smart_H2.0 R" panose="020B0600000101010101" pitchFamily="34" charset="-127"/>
                <a:cs typeface="Times New Roman" pitchFamily="18" charset="0"/>
              </a:rPr>
              <a:t>hóa</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Phóng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xung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 Độ lệch pha trong trường hợp 3 pha 220V 60㎐ là bao nhiêu?</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90</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② 120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180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240</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 Dòng điện gây co </a:t>
            </a:r>
            <a:r>
              <a:rPr lang="en-US" altLang="ko-KR" sz="900" dirty="0" err="1">
                <a:latin typeface="LG Smart_H2.0 R" panose="020B0600000101010101" pitchFamily="34" charset="-127"/>
                <a:ea typeface="LG Smart_H2.0 R" panose="020B0600000101010101" pitchFamily="34" charset="-127"/>
                <a:cs typeface="Times New Roman" pitchFamily="18" charset="0"/>
              </a:rPr>
              <a:t>cơ</a:t>
            </a:r>
            <a:r>
              <a:rPr lang="vi-VN" altLang="ko-KR" sz="900" dirty="0">
                <a:latin typeface="Times New Roman" pitchFamily="18" charset="0"/>
                <a:ea typeface="LG Smart_H2.0 R" panose="020B0600000101010101" pitchFamily="34" charset="-127"/>
                <a:cs typeface="Times New Roman" pitchFamily="18" charset="0"/>
              </a:rPr>
              <a:t> mạnh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bị</a:t>
            </a:r>
            <a:r>
              <a:rPr lang="vi-VN" altLang="ko-KR" sz="900" dirty="0">
                <a:latin typeface="Times New Roman" pitchFamily="18" charset="0"/>
                <a:ea typeface="LG Smart_H2.0 R" panose="020B0600000101010101" pitchFamily="34" charset="-127"/>
                <a:cs typeface="Times New Roman" pitchFamily="18" charset="0"/>
              </a:rPr>
              <a:t> điện giật là </a:t>
            </a:r>
            <a:r>
              <a:rPr lang="en-US" altLang="ko-KR" sz="900" dirty="0" err="1">
                <a:latin typeface="LG Smart_H2.0 R" panose="020B0600000101010101" pitchFamily="34" charset="-127"/>
                <a:ea typeface="LG Smart_H2.0 R" panose="020B0600000101010101" pitchFamily="34" charset="-127"/>
                <a:cs typeface="Times New Roman" pitchFamily="18" charset="0"/>
              </a:rPr>
              <a:t>bao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nhiêu</a:t>
            </a:r>
            <a:r>
              <a:rPr lang="en-US" altLang="ko-KR" sz="900" dirty="0">
                <a:latin typeface="LG Smart_H2.0 R" panose="020B0600000101010101" pitchFamily="34" charset="-127"/>
                <a:ea typeface="LG Smart_H2.0 R" panose="020B0600000101010101" pitchFamily="34" charset="-127"/>
                <a:cs typeface="Times New Roman" pitchFamily="18" charset="0"/>
              </a:rPr>
              <a:t> mA</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5 ~ 30</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② 30 ~ 50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50 ~ 100</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Hơn 100</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6.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đỉnh</a:t>
            </a:r>
            <a:r>
              <a:rPr lang="en-US" altLang="ko-KR" sz="900" dirty="0">
                <a:latin typeface="LG Smart_H2.0 R" panose="020B0600000101010101" pitchFamily="34" charset="-127"/>
                <a:ea typeface="LG Smart_H2.0 R" panose="020B0600000101010101" pitchFamily="34" charset="-127"/>
                <a:cs typeface="Times New Roman" pitchFamily="18" charset="0"/>
              </a:rPr>
              <a:t> - </a:t>
            </a:r>
            <a:r>
              <a:rPr lang="en-US" altLang="ko-KR" sz="900" dirty="0" err="1">
                <a:latin typeface="LG Smart_H2.0 R" panose="020B0600000101010101" pitchFamily="34" charset="-127"/>
                <a:ea typeface="LG Smart_H2.0 R" panose="020B0600000101010101" pitchFamily="34" charset="-127"/>
                <a:cs typeface="Times New Roman" pitchFamily="18" charset="0"/>
              </a:rPr>
              <a:t>đỉnh</a:t>
            </a:r>
            <a:r>
              <a:rPr lang="vi-VN" altLang="ko-KR" sz="900" dirty="0">
                <a:latin typeface="Times New Roman" pitchFamily="18" charset="0"/>
                <a:ea typeface="LG Smart_H2.0 R" panose="020B0600000101010101" pitchFamily="34" charset="-127"/>
                <a:cs typeface="Times New Roman" pitchFamily="18" charset="0"/>
              </a:rPr>
              <a:t> là 10V</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vậy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Vrms</a:t>
            </a:r>
            <a:r>
              <a:rPr lang="vi-VN" altLang="ko-KR" sz="900" dirty="0">
                <a:latin typeface="Times New Roman" pitchFamily="18" charset="0"/>
                <a:ea typeface="LG Smart_H2.0 R" panose="020B0600000101010101" pitchFamily="34" charset="-127"/>
                <a:cs typeface="Times New Roman" pitchFamily="18" charset="0"/>
              </a:rPr>
              <a:t> là bao nhiêu?</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7,07</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6,37</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③ 3.535</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3,185</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 </a:t>
            </a:r>
            <a:r>
              <a:rPr lang="en-US" altLang="ko-KR" sz="900" dirty="0">
                <a:latin typeface="LG Smart_H2.0 R" panose="020B0600000101010101" pitchFamily="34" charset="-127"/>
                <a:ea typeface="LG Smart_H2.0 R" panose="020B0600000101010101" pitchFamily="34" charset="-127"/>
                <a:cs typeface="Times New Roman" pitchFamily="18" charset="0"/>
              </a:rPr>
              <a:t>Oscilloscope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dùng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a:latin typeface="LG Smart_H2.0 R" panose="020B0600000101010101" pitchFamily="34" charset="-127"/>
                <a:ea typeface="LG Smart_H2.0 R" panose="020B0600000101010101" pitchFamily="34" charset="-127"/>
                <a:cs typeface="Times New Roman" pitchFamily="18" charset="0"/>
              </a:rPr>
              <a:t>Đỉnh</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Tần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③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Xung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giảm</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Chu </a:t>
            </a:r>
            <a:r>
              <a:rPr lang="en-US" altLang="ko-KR" sz="900" dirty="0" err="1">
                <a:latin typeface="LG Smart_H2.0 R" panose="020B0600000101010101" pitchFamily="34" charset="-127"/>
                <a:ea typeface="LG Smart_H2.0 R" panose="020B0600000101010101" pitchFamily="34" charset="-127"/>
                <a:cs typeface="Times New Roman" pitchFamily="18" charset="0"/>
              </a:rPr>
              <a:t>kỳ</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8. Khi mã màu của điện trở là [Đỏ Đỏ Nâu Bạc]</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nhiêu</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l-GR" altLang="ko-KR" sz="900" dirty="0">
                <a:solidFill>
                  <a:srgbClr val="C00000"/>
                </a:solidFill>
                <a:latin typeface="Times New Roman" pitchFamily="18" charset="0"/>
                <a:ea typeface="LG Smart_H2.0 R" panose="020B0600000101010101" pitchFamily="34" charset="-127"/>
                <a:cs typeface="Times New Roman" pitchFamily="18" charset="0"/>
              </a:rPr>
              <a:t>  ① 220Ω</a:t>
            </a: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② 330Ω</a:t>
            </a: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③ 2200Ω</a:t>
            </a: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④ 3300Ω</a:t>
            </a:r>
          </a:p>
        </p:txBody>
      </p:sp>
      <p:sp>
        <p:nvSpPr>
          <p:cNvPr id="2053" name="Rectangle 4"/>
          <p:cNvSpPr>
            <a:spLocks noChangeArrowheads="1"/>
          </p:cNvSpPr>
          <p:nvPr/>
        </p:nvSpPr>
        <p:spPr bwMode="auto">
          <a:xfrm>
            <a:off x="3429000" y="776288"/>
            <a:ext cx="3124200" cy="9001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9. Điện trở nào được sử dụng cho các mạch </a:t>
            </a:r>
            <a:r>
              <a:rPr lang="en-US" altLang="ko-KR" sz="900" dirty="0">
                <a:latin typeface="LG Smart_H2.0 R" panose="020B0600000101010101" pitchFamily="34" charset="-127"/>
                <a:ea typeface="LG Smart_H2.0 R" panose="020B0600000101010101" pitchFamily="34" charset="-127"/>
                <a:cs typeface="Times New Roman" pitchFamily="18" charset="0"/>
              </a:rPr>
              <a:t>Analog </a:t>
            </a:r>
            <a:r>
              <a:rPr lang="en-US" altLang="ko-KR" sz="900" dirty="0" err="1">
                <a:latin typeface="LG Smart_H2.0 R" panose="020B0600000101010101" pitchFamily="34" charset="-127"/>
                <a:ea typeface="LG Smart_H2.0 R" panose="020B0600000101010101" pitchFamily="34" charset="-127"/>
                <a:cs typeface="Times New Roman" pitchFamily="18" charset="0"/>
              </a:rPr>
              <a:t>cơ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bản</a:t>
            </a:r>
            <a:r>
              <a:rPr lang="en-US" altLang="ko-KR" sz="900" dirty="0">
                <a:latin typeface="LG Smart_H2.0 R" panose="020B0600000101010101" pitchFamily="34" charset="-127"/>
                <a:ea typeface="LG Smart_H2.0 R" panose="020B0600000101010101" pitchFamily="34" charset="-127"/>
                <a:cs typeface="Times New Roman" pitchFamily="18" charset="0"/>
              </a:rPr>
              <a:t>,</a:t>
            </a:r>
            <a:r>
              <a:rPr lang="vi-VN" altLang="ko-KR" sz="900" dirty="0">
                <a:latin typeface="Times New Roman" pitchFamily="18" charset="0"/>
                <a:ea typeface="LG Smart_H2.0 R" panose="020B0600000101010101" pitchFamily="34" charset="-127"/>
                <a:cs typeface="Times New Roman" pitchFamily="18" charset="0"/>
              </a:rPr>
              <a:t> yêu cầu độ chính xác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cao</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①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màng kim loại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dạng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sợi</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trở</a:t>
            </a:r>
            <a:r>
              <a:rPr lang="vi-VN" altLang="ko-KR" sz="900" dirty="0">
                <a:latin typeface="Times New Roman" pitchFamily="18" charset="0"/>
                <a:ea typeface="LG Smart_H2.0 R" panose="020B0600000101010101" pitchFamily="34" charset="-127"/>
                <a:cs typeface="Times New Roman" pitchFamily="18" charset="0"/>
              </a:rPr>
              <a:t> xi măng</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trở</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màng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kim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màng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mỏng</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trở</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màng carbon nhỏ</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10. </a:t>
            </a:r>
            <a:r>
              <a:rPr lang="en-US" altLang="ko-KR" sz="900" dirty="0" err="1">
                <a:latin typeface="LG Smart_H2.0 R" panose="020B0600000101010101" pitchFamily="34" charset="-127"/>
                <a:ea typeface="LG Smart_H2.0 R" panose="020B0600000101010101" pitchFamily="34" charset="-127"/>
                <a:cs typeface="Times New Roman" pitchFamily="18" charset="0"/>
              </a:rPr>
              <a:t>Mạch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sau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chức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a:latin typeface="LG Smart_H2.0 R" panose="020B0600000101010101" pitchFamily="34" charset="-127"/>
                <a:ea typeface="LG Smart_H2.0 R" panose="020B0600000101010101" pitchFamily="34" charset="-127"/>
                <a:cs typeface="Times New Roman" pitchFamily="18" charset="0"/>
              </a:rPr>
              <a:t>Mạch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trơn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② Mạch chỉnh lưu</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Mạch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hẹn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giờ</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Mạch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lọc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11. Tụ điện nào sau đây được dùng ở dải tần cao?</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Tụ điện Mylar</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②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Tụ</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sứ</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Tụ</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Tantal</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Tụ điện Styrol</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12. </a:t>
            </a:r>
            <a:r>
              <a:rPr lang="en-US" altLang="ko-KR" sz="900" dirty="0" err="1">
                <a:latin typeface="LG Smart_H2.0 R" panose="020B0600000101010101" pitchFamily="34" charset="-127"/>
                <a:ea typeface="LG Smart_H2.0 R" panose="020B0600000101010101" pitchFamily="34" charset="-127"/>
                <a:cs typeface="Times New Roman" pitchFamily="18" charset="0"/>
              </a:rPr>
              <a:t>Dòng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đang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nói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về</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a:t>
            </a:r>
            <a:r>
              <a:rPr lang="en-US" altLang="ko-KR" sz="900" dirty="0" err="1">
                <a:latin typeface="LG Smart_H2.0 R" panose="020B0600000101010101" pitchFamily="34" charset="-127"/>
                <a:ea typeface="LG Smart_H2.0 R" panose="020B0600000101010101" pitchFamily="34" charset="-127"/>
                <a:cs typeface="Times New Roman" pitchFamily="18" charset="0"/>
              </a:rPr>
              <a:t>Sự</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biến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từ</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quyết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định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phương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hướng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cảm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ứng</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cảm ứng điện từ</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Suất điện động cảm ứng</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Định</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luật</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Lenz</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cảm</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13. </a:t>
            </a:r>
            <a:r>
              <a:rPr lang="en-US" altLang="ko-KR" sz="900" dirty="0" err="1">
                <a:latin typeface="LG Smart_H2.0 R" panose="020B0600000101010101" pitchFamily="34" charset="-127"/>
                <a:ea typeface="LG Smart_H2.0 R" panose="020B0600000101010101" pitchFamily="34" charset="-127"/>
                <a:cs typeface="Times New Roman" pitchFamily="18" charset="0"/>
              </a:rPr>
              <a:t>Tên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gọi</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cuộn dây nào </a:t>
            </a:r>
            <a:r>
              <a:rPr lang="en-US" altLang="ko-KR" sz="900" dirty="0" err="1">
                <a:latin typeface="LG Smart_H2.0 R" panose="020B0600000101010101" pitchFamily="34" charset="-127"/>
                <a:ea typeface="LG Smart_H2.0 R" panose="020B0600000101010101" pitchFamily="34" charset="-127"/>
                <a:cs typeface="Times New Roman" pitchFamily="18" charset="0"/>
              </a:rPr>
              <a:t>cho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tiếp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xúc</a:t>
            </a:r>
            <a:r>
              <a:rPr lang="en-US" altLang="ko-KR" sz="900" dirty="0">
                <a:latin typeface="LG Smart_H2.0 R" panose="020B0600000101010101" pitchFamily="34" charset="-127"/>
                <a:ea typeface="LG Smart_H2.0 R" panose="020B0600000101010101" pitchFamily="34" charset="-127"/>
                <a:cs typeface="Times New Roman" pitchFamily="18" charset="0"/>
              </a:rPr>
              <a:t> song </a:t>
            </a:r>
            <a:r>
              <a:rPr lang="en-US" altLang="ko-KR" sz="900" dirty="0" err="1">
                <a:latin typeface="LG Smart_H2.0 R" panose="020B0600000101010101" pitchFamily="34" charset="-127"/>
                <a:ea typeface="LG Smart_H2.0 R" panose="020B0600000101010101" pitchFamily="34" charset="-127"/>
                <a:cs typeface="Times New Roman" pitchFamily="18" charset="0"/>
              </a:rPr>
              <a:t>song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cuộn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cảm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FCZ</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FFC</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RFC</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④ IFT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14. Điện áp ngưỡng thuận của diode Zener 6.2V / Si là bao nhiêu?</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0,2V</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② 0,7V</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5,8V</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6.2V</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15. Dòng hoạt động của </a:t>
            </a:r>
            <a:r>
              <a:rPr lang="en-US" altLang="ko-KR" sz="900" dirty="0">
                <a:latin typeface="LG Smart_H2.0 R" panose="020B0600000101010101" pitchFamily="34" charset="-127"/>
                <a:ea typeface="LG Smart_H2.0 R" panose="020B0600000101010101" pitchFamily="34" charset="-127"/>
                <a:cs typeface="Times New Roman" pitchFamily="18" charset="0"/>
              </a:rPr>
              <a:t>Transistor</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dùng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cho</a:t>
            </a:r>
            <a:r>
              <a:rPr lang="vi-VN" altLang="ko-KR" sz="900" dirty="0">
                <a:latin typeface="Times New Roman" pitchFamily="18" charset="0"/>
                <a:ea typeface="LG Smart_H2.0 R" panose="020B0600000101010101" pitchFamily="34" charset="-127"/>
                <a:cs typeface="Times New Roman" pitchFamily="18" charset="0"/>
              </a:rPr>
              <a:t> tín hiệu nhỏ là gì?</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Dưới 100㎃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200㎃ </a:t>
            </a:r>
            <a:r>
              <a:rPr lang="en-US" altLang="ko-KR" sz="900" dirty="0" err="1">
                <a:latin typeface="LG Smart_H2.0 R" panose="020B0600000101010101" pitchFamily="34" charset="-127"/>
                <a:ea typeface="LG Smart_H2.0 R" panose="020B0600000101010101" pitchFamily="34" charset="-127"/>
                <a:cs typeface="Times New Roman" pitchFamily="18" charset="0"/>
              </a:rPr>
              <a:t>trở</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xuống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③ 300㎃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xuống</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400㎃ </a:t>
            </a:r>
            <a:r>
              <a:rPr lang="en-US" altLang="ko-KR" sz="900" dirty="0" err="1">
                <a:latin typeface="LG Smart_H2.0 R" panose="020B0600000101010101" pitchFamily="34" charset="-127"/>
                <a:ea typeface="LG Smart_H2.0 R" panose="020B0600000101010101" pitchFamily="34" charset="-127"/>
                <a:cs typeface="Times New Roman" pitchFamily="18" charset="0"/>
              </a:rPr>
              <a:t>trở</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xuống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16. Đ</a:t>
            </a:r>
            <a:r>
              <a:rPr lang="en-US" altLang="ko-KR" sz="900" dirty="0" err="1">
                <a:latin typeface="LG Smart_H2.0 R" panose="020B0600000101010101" pitchFamily="34" charset="-127"/>
                <a:ea typeface="LG Smart_H2.0 R" panose="020B0600000101010101" pitchFamily="34" charset="-127"/>
                <a:cs typeface="Times New Roman" pitchFamily="18" charset="0"/>
              </a:rPr>
              <a:t>âu</a:t>
            </a:r>
            <a:r>
              <a:rPr lang="vi-VN" altLang="ko-KR" sz="900" dirty="0">
                <a:latin typeface="Times New Roman" pitchFamily="18" charset="0"/>
                <a:ea typeface="LG Smart_H2.0 R" panose="020B0600000101010101" pitchFamily="34" charset="-127"/>
                <a:cs typeface="Times New Roman" pitchFamily="18" charset="0"/>
              </a:rPr>
              <a:t> không phải là đặc điểm của Photo Coupler?</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Tốc độ phản hồi nhanh</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Đầu vào và đầu ra được cách điện</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Có độ tin cậy cao</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④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Chống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rung</a:t>
            </a:r>
          </a:p>
        </p:txBody>
      </p:sp>
      <p:sp>
        <p:nvSpPr>
          <p:cNvPr id="2054" name="Text Box 6"/>
          <p:cNvSpPr txBox="1">
            <a:spLocks noChangeArrowheads="1"/>
          </p:cNvSpPr>
          <p:nvPr/>
        </p:nvSpPr>
        <p:spPr bwMode="auto">
          <a:xfrm>
            <a:off x="288925" y="757238"/>
            <a:ext cx="1741488"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dirty="0">
                <a:solidFill>
                  <a:srgbClr val="000000"/>
                </a:solidFill>
                <a:latin typeface="Times New Roman" pitchFamily="18" charset="0"/>
                <a:ea typeface="돋움" pitchFamily="50" charset="-127"/>
                <a:cs typeface="Times New Roman" pitchFamily="18" charset="0"/>
              </a:rPr>
              <a:t>※</a:t>
            </a:r>
            <a:r>
              <a:rPr lang="en-US" altLang="ko-KR" sz="1000" dirty="0" err="1">
                <a:solidFill>
                  <a:srgbClr val="000000"/>
                </a:solidFill>
                <a:latin typeface="Times New Roman" pitchFamily="18" charset="0"/>
                <a:ea typeface="돋움" pitchFamily="50" charset="-127"/>
                <a:cs typeface="Times New Roman" pitchFamily="18" charset="0"/>
              </a:rPr>
              <a:t>Điện</a:t>
            </a:r>
            <a:r>
              <a:rPr lang="en-US" altLang="ko-KR" sz="1000" dirty="0">
                <a:solidFill>
                  <a:srgbClr val="000000"/>
                </a:solidFill>
                <a:latin typeface="Times New Roman" pitchFamily="18" charset="0"/>
                <a:ea typeface="돋움" pitchFamily="50" charset="-127"/>
                <a:cs typeface="Times New Roman" pitchFamily="18" charset="0"/>
              </a:rPr>
              <a:t> – </a:t>
            </a:r>
            <a:r>
              <a:rPr lang="en-US" altLang="ko-KR" sz="1000" dirty="0" err="1">
                <a:solidFill>
                  <a:srgbClr val="000000"/>
                </a:solidFill>
                <a:latin typeface="Times New Roman" pitchFamily="18" charset="0"/>
                <a:ea typeface="돋움" pitchFamily="50" charset="-127"/>
                <a:cs typeface="Times New Roman" pitchFamily="18" charset="0"/>
              </a:rPr>
              <a:t>điện</a:t>
            </a:r>
            <a:r>
              <a:rPr lang="en-US" altLang="ko-KR" sz="1000" dirty="0">
                <a:solidFill>
                  <a:srgbClr val="000000"/>
                </a:solidFill>
                <a:latin typeface="Times New Roman" pitchFamily="18" charset="0"/>
                <a:ea typeface="돋움" pitchFamily="50" charset="-127"/>
                <a:cs typeface="Times New Roman" pitchFamily="18" charset="0"/>
              </a:rPr>
              <a:t> </a:t>
            </a:r>
            <a:r>
              <a:rPr lang="en-US" altLang="ko-KR" sz="1000" dirty="0" err="1">
                <a:solidFill>
                  <a:srgbClr val="000000"/>
                </a:solidFill>
                <a:latin typeface="Times New Roman" pitchFamily="18" charset="0"/>
                <a:ea typeface="돋움" pitchFamily="50" charset="-127"/>
                <a:cs typeface="Times New Roman" pitchFamily="18" charset="0"/>
              </a:rPr>
              <a:t>tử</a:t>
            </a:r>
            <a:r>
              <a:rPr lang="en-US" altLang="ko-KR" sz="1000" dirty="0">
                <a:solidFill>
                  <a:srgbClr val="000000"/>
                </a:solidFill>
                <a:latin typeface="Times New Roman" pitchFamily="18" charset="0"/>
                <a:ea typeface="돋움" pitchFamily="50" charset="-127"/>
                <a:cs typeface="Times New Roman" pitchFamily="18" charset="0"/>
              </a:rPr>
              <a:t>: </a:t>
            </a:r>
            <a:r>
              <a:rPr lang="en-US" altLang="ko-KR" sz="1000" dirty="0" err="1">
                <a:solidFill>
                  <a:srgbClr val="000000"/>
                </a:solidFill>
                <a:latin typeface="Times New Roman" pitchFamily="18" charset="0"/>
                <a:ea typeface="돋움" pitchFamily="50" charset="-127"/>
                <a:cs typeface="Times New Roman" pitchFamily="18" charset="0"/>
              </a:rPr>
              <a:t>Câu</a:t>
            </a:r>
            <a:r>
              <a:rPr lang="en-US" altLang="ko-KR" sz="1000" dirty="0">
                <a:solidFill>
                  <a:srgbClr val="000000"/>
                </a:solidFill>
                <a:latin typeface="Times New Roman" pitchFamily="18" charset="0"/>
                <a:ea typeface="돋움" pitchFamily="50" charset="-127"/>
                <a:cs typeface="Times New Roman" pitchFamily="18" charset="0"/>
              </a:rPr>
              <a:t> 1</a:t>
            </a:r>
            <a:r>
              <a:rPr lang="ko-KR" altLang="en-US" sz="1000" dirty="0">
                <a:solidFill>
                  <a:srgbClr val="000000"/>
                </a:solidFill>
                <a:latin typeface="Times New Roman" pitchFamily="18" charset="0"/>
                <a:ea typeface="돋움" pitchFamily="50" charset="-127"/>
                <a:cs typeface="Times New Roman" pitchFamily="18" charset="0"/>
              </a:rPr>
              <a:t> </a:t>
            </a:r>
            <a:r>
              <a:rPr lang="en-US" altLang="ko-KR" sz="1000" dirty="0">
                <a:solidFill>
                  <a:srgbClr val="000000"/>
                </a:solidFill>
                <a:latin typeface="Times New Roman" pitchFamily="18" charset="0"/>
                <a:ea typeface="돋움" pitchFamily="50" charset="-127"/>
                <a:cs typeface="Times New Roman" pitchFamily="18" charset="0"/>
              </a:rPr>
              <a:t>~ 20</a:t>
            </a:r>
            <a:endParaRPr lang="ko-KR" altLang="en-US" sz="1000" dirty="0">
              <a:solidFill>
                <a:srgbClr val="000000"/>
              </a:solidFill>
              <a:latin typeface="Times New Roman" pitchFamily="18" charset="0"/>
              <a:ea typeface="돋움" pitchFamily="50" charset="-127"/>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 name="Text Box 6"/>
          <p:cNvSpPr txBox="1">
            <a:spLocks noChangeArrowheads="1"/>
          </p:cNvSpPr>
          <p:nvPr/>
        </p:nvSpPr>
        <p:spPr bwMode="auto">
          <a:xfrm>
            <a:off x="123825" y="228600"/>
            <a:ext cx="1223989" cy="338554"/>
          </a:xfrm>
          <a:prstGeom prst="rect">
            <a:avLst/>
          </a:prstGeom>
          <a:noFill/>
          <a:ln w="9525">
            <a:noFill/>
            <a:miter lim="800000"/>
            <a:headEnd/>
            <a:tailEnd/>
          </a:ln>
          <a:effectLst/>
        </p:spPr>
        <p:txBody>
          <a:bodyPr wrap="none">
            <a:spAutoFit/>
          </a:bodyPr>
          <a:lstStyle/>
          <a:p>
            <a:pPr>
              <a:defRPr/>
            </a:pPr>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WS TEST </a:t>
            </a:r>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2</a:t>
            </a:r>
            <a:endParaRPr lang="ko-KR" altLang="en-US" sz="1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052" name="Rectangle 3"/>
          <p:cNvSpPr>
            <a:spLocks noChangeArrowheads="1"/>
          </p:cNvSpPr>
          <p:nvPr/>
        </p:nvSpPr>
        <p:spPr bwMode="auto">
          <a:xfrm>
            <a:off x="304800" y="776288"/>
            <a:ext cx="3124200" cy="9001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nói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thức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dòng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(I)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(E)?</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I=E/R</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I=T/Q</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E=W/Q</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E=IR</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2</a:t>
            </a:r>
            <a:r>
              <a:rPr lang="vi-VN"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lệch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hợp</a:t>
            </a:r>
            <a:r>
              <a:rPr lang="en-US" altLang="ko-KR" sz="900" dirty="0">
                <a:latin typeface="LG Smart_H2.0 R" panose="020B0600000101010101" pitchFamily="34" charset="-127"/>
                <a:ea typeface="LG Smart_H2.0 R" panose="020B0600000101010101" pitchFamily="34" charset="-127"/>
                <a:cs typeface="Times New Roman" pitchFamily="18" charset="0"/>
              </a:rPr>
              <a:t> 3 </a:t>
            </a:r>
            <a:r>
              <a:rPr lang="en-US" altLang="ko-KR" sz="900" dirty="0" err="1">
                <a:latin typeface="LG Smart_H2.0 R" panose="020B0600000101010101" pitchFamily="34" charset="-127"/>
                <a:ea typeface="LG Smart_H2.0 R" panose="020B0600000101010101" pitchFamily="34" charset="-127"/>
                <a:cs typeface="Times New Roman" pitchFamily="18" charset="0"/>
              </a:rPr>
              <a:t>pha</a:t>
            </a:r>
            <a:r>
              <a:rPr lang="en-US" altLang="ko-KR" sz="900" dirty="0">
                <a:latin typeface="LG Smart_H2.0 R" panose="020B0600000101010101" pitchFamily="34" charset="-127"/>
                <a:ea typeface="LG Smart_H2.0 R" panose="020B0600000101010101" pitchFamily="34" charset="-127"/>
                <a:cs typeface="Times New Roman" pitchFamily="18" charset="0"/>
              </a:rPr>
              <a:t> 220V 60Hz?</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 ① 90</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180</a:t>
            </a: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③ 120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240</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 </a:t>
            </a:r>
            <a:r>
              <a:rPr lang="en-US" altLang="ko-KR" sz="900" dirty="0" err="1">
                <a:latin typeface="LG Smart_H2.0 R" panose="020B0600000101010101" pitchFamily="34" charset="-127"/>
                <a:ea typeface="LG Smart_H2.0 R" panose="020B0600000101010101" pitchFamily="34" charset="-127"/>
                <a:cs typeface="Times New Roman" pitchFamily="18" charset="0"/>
              </a:rPr>
              <a:t>Đâu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chú</a:t>
            </a:r>
            <a:r>
              <a:rPr lang="en-US" altLang="ko-KR" sz="900" dirty="0">
                <a:latin typeface="LG Smart_H2.0 R" panose="020B0600000101010101" pitchFamily="34" charset="-127"/>
                <a:ea typeface="LG Smart_H2.0 R" panose="020B0600000101010101" pitchFamily="34" charset="-127"/>
                <a:cs typeface="Times New Roman" pitchFamily="18" charset="0"/>
              </a:rPr>
              <a:t> ý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SSR (Solid State Relay)</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Cấm</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sử</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dụng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tại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nơi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chất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GAS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dễ</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cháy</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nổ</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Dù</a:t>
            </a:r>
            <a:r>
              <a:rPr lang="en-US" altLang="ko-KR" sz="900" dirty="0" smtClean="0">
                <a:latin typeface="LG Smart_H2.0 R" panose="020B0600000101010101" pitchFamily="34" charset="-127"/>
                <a:ea typeface="LG Smart_H2.0 R" panose="020B0600000101010101" pitchFamily="34" charset="-127"/>
                <a:cs typeface="Times New Roman" pitchFamily="18" charset="0"/>
              </a:rPr>
              <a:t> ở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OFF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vẫn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dòng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rò</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rỉ</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chạy</a:t>
            </a:r>
            <a:r>
              <a:rPr lang="en-US" altLang="ko-KR" sz="900" dirty="0" smtClean="0">
                <a:latin typeface="LG Smart_H2.0 R" panose="020B0600000101010101" pitchFamily="34" charset="-127"/>
                <a:ea typeface="LG Smart_H2.0 R" panose="020B0600000101010101" pitchFamily="34" charset="-127"/>
                <a:cs typeface="Times New Roman" pitchFamily="18" charset="0"/>
              </a:rPr>
              <a:t> qua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phía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Chú</a:t>
            </a:r>
            <a:r>
              <a:rPr lang="en-US" altLang="ko-KR" sz="900" dirty="0" smtClean="0">
                <a:latin typeface="LG Smart_H2.0 R" panose="020B0600000101010101" pitchFamily="34" charset="-127"/>
                <a:ea typeface="LG Smart_H2.0 R" panose="020B0600000101010101" pitchFamily="34" charset="-127"/>
                <a:cs typeface="Times New Roman" pitchFamily="18" charset="0"/>
              </a:rPr>
              <a:t> ý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tỏa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theo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tổn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nói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cuộn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cảm</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duy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ổn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sự</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biến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dòng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khuếch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đại</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ứng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tương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hỗ</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nam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châm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latin typeface="LG Smart_H2.0 R" panose="020B0600000101010101" pitchFamily="34" charset="-127"/>
                <a:ea typeface="LG Smart_H2.0 R" panose="020B0600000101010101" pitchFamily="34" charset="-127"/>
                <a:cs typeface="Times New Roman" pitchFamily="18" charset="0"/>
              </a:rPr>
              <a:t> Si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khoảng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0.7V,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latin typeface="LG Smart_H2.0 R" panose="020B0600000101010101" pitchFamily="34" charset="-127"/>
                <a:ea typeface="LG Smart_H2.0 R" panose="020B0600000101010101" pitchFamily="34" charset="-127"/>
                <a:cs typeface="Times New Roman" pitchFamily="18" charset="0"/>
              </a:rPr>
              <a:t> Ge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khoảng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0.2V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dòng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nhanh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gọi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phục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ngưỡng</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hướng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tiêu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chuẩn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6. </a:t>
            </a:r>
            <a:r>
              <a:rPr lang="en-US" altLang="ko-KR" sz="900" dirty="0" smtClean="0">
                <a:latin typeface="LG Smart_H2.0 R" panose="020B0600000101010101" pitchFamily="34" charset="-127"/>
                <a:ea typeface="LG Smart_H2.0 R" panose="020B0600000101010101" pitchFamily="34" charset="-127"/>
                <a:cs typeface="Times New Roman" pitchFamily="18" charset="0"/>
              </a:rPr>
              <a:t>Chu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xoay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2[</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ms</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nhiêu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100[Hz]</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300[Hz]</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500[Hz]</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700[Hz]</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chạy</a:t>
            </a:r>
            <a:r>
              <a:rPr lang="en-US" altLang="ko-KR" sz="900" dirty="0" smtClean="0">
                <a:latin typeface="LG Smart_H2.0 R" panose="020B0600000101010101" pitchFamily="34" charset="-127"/>
                <a:ea typeface="LG Smart_H2.0 R" panose="020B0600000101010101" pitchFamily="34" charset="-127"/>
                <a:cs typeface="Times New Roman" pitchFamily="18" charset="0"/>
              </a:rPr>
              <a:t> qua R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đoạn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nhiêu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12 [V]</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0.7 [V]</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11.3 [V]</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6.2 [V]</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8.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cuộn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tụ</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mắc</a:t>
            </a:r>
            <a:r>
              <a:rPr lang="en-US" altLang="ko-KR" sz="900" dirty="0" smtClean="0">
                <a:latin typeface="LG Smart_H2.0 R" panose="020B0600000101010101" pitchFamily="34" charset="-127"/>
                <a:ea typeface="LG Smart_H2.0 R" panose="020B0600000101010101" pitchFamily="34" charset="-127"/>
                <a:cs typeface="Times New Roman" pitchFamily="18" charset="0"/>
              </a:rPr>
              <a:t> song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trước</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l-GR" altLang="ko-KR" sz="900" dirty="0">
                <a:solidFill>
                  <a:srgbClr val="FF0000"/>
                </a:solidFill>
                <a:latin typeface="Times New Roman" pitchFamily="18" charset="0"/>
                <a:ea typeface="LG Smart_H2.0 R" panose="020B0600000101010101" pitchFamily="34" charset="-127"/>
                <a:cs typeface="Times New Roman" pitchFamily="18" charset="0"/>
              </a:rPr>
              <a:t>  ①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IFT</a:t>
            </a:r>
            <a:endParaRPr lang="el-GR"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FFC</a:t>
            </a:r>
            <a:endParaRPr lang="el-GR"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RFC</a:t>
            </a:r>
            <a:endParaRPr lang="el-GR"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FCZ</a:t>
            </a:r>
            <a:endParaRPr lang="el-GR" altLang="ko-KR" sz="900" dirty="0">
              <a:latin typeface="Times New Roman" pitchFamily="18" charset="0"/>
              <a:ea typeface="LG Smart_H2.0 R" panose="020B0600000101010101" pitchFamily="34" charset="-127"/>
              <a:cs typeface="Times New Roman" pitchFamily="18" charset="0"/>
            </a:endParaRPr>
          </a:p>
        </p:txBody>
      </p:sp>
      <p:sp>
        <p:nvSpPr>
          <p:cNvPr id="2053" name="Rectangle 4"/>
          <p:cNvSpPr>
            <a:spLocks noChangeArrowheads="1"/>
          </p:cNvSpPr>
          <p:nvPr/>
        </p:nvSpPr>
        <p:spPr bwMode="auto">
          <a:xfrm>
            <a:off x="3429000" y="776288"/>
            <a:ext cx="3124200" cy="9001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9.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Chọn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  ①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Notron</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Proton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nguyên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tử</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Electron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10.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Electron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quỹ</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theo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nguyên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lý</a:t>
            </a:r>
            <a:r>
              <a:rPr lang="en-US" altLang="ko-KR" sz="900" dirty="0" smtClean="0">
                <a:latin typeface="LG Smart_H2.0 R" panose="020B0600000101010101" pitchFamily="34" charset="-127"/>
                <a:ea typeface="LG Smart_H2.0 R" panose="020B0600000101010101" pitchFamily="34" charset="-127"/>
                <a:cs typeface="Times New Roman" pitchFamily="18" charset="0"/>
              </a:rPr>
              <a:t> Pauli</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Lớp</a:t>
            </a:r>
            <a:r>
              <a:rPr lang="en-US" altLang="ko-KR" sz="900" dirty="0" smtClean="0">
                <a:latin typeface="LG Smart_H2.0 R" panose="020B0600000101010101" pitchFamily="34" charset="-127"/>
                <a:ea typeface="LG Smart_H2.0 R" panose="020B0600000101010101" pitchFamily="34" charset="-127"/>
                <a:cs typeface="Times New Roman" pitchFamily="18" charset="0"/>
              </a:rPr>
              <a:t> K=2</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②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Lớp</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M=16</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Lớp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L=8</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Lớp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N=32</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Photo Coupler</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phản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hồi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nhanh</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Dao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mạnh</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tin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cậy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12</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Yếu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yếu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quyết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vật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theo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chất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dài</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Trọng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lượng</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mặt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cắt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ngang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13.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Thermistor</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nhạy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từ</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yếu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khác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trúc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phép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nhỏ</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Vượt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trội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sản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phép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cung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ổn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định</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Hệ</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nhỏ</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do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vi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mô</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lường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chính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xác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14.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phổ</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rẻ</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hợp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do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Cacbon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nhỏ</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SOLID</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xi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măng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15.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PN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biệt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đóng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đóng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tần</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Schooky</a:t>
            </a:r>
            <a:r>
              <a:rPr lang="en-US" altLang="ko-KR" sz="900" dirty="0" smtClean="0">
                <a:latin typeface="LG Smart_H2.0 R" panose="020B0600000101010101" pitchFamily="34" charset="-127"/>
                <a:ea typeface="LG Smart_H2.0 R" panose="020B0600000101010101" pitchFamily="34" charset="-127"/>
                <a:cs typeface="Times New Roman" pitchFamily="18" charset="0"/>
              </a:rPr>
              <a:t> Barrier</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Zener</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solidFill>
                  <a:srgbClr val="C00000"/>
                </a:solidFill>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C00000"/>
                </a:solidFill>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solidFill>
                  <a:srgbClr val="C00000"/>
                </a:solidFill>
                <a:latin typeface="LG Smart_H2.0 R" panose="020B0600000101010101" pitchFamily="34" charset="-127"/>
                <a:ea typeface="LG Smart_H2.0 R" panose="020B0600000101010101" pitchFamily="34" charset="-127"/>
                <a:cs typeface="Times New Roman" pitchFamily="18" charset="0"/>
              </a:rPr>
              <a:t> PIN</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chỉnh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nguồn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16.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Cacbon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nhỏ</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xi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măng</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vỏ</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bọc</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kim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dạng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sợi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2054" name="Text Box 6"/>
          <p:cNvSpPr txBox="1">
            <a:spLocks noChangeArrowheads="1"/>
          </p:cNvSpPr>
          <p:nvPr/>
        </p:nvSpPr>
        <p:spPr bwMode="auto">
          <a:xfrm>
            <a:off x="288925" y="757238"/>
            <a:ext cx="1741488"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a:solidFill>
                  <a:srgbClr val="000000"/>
                </a:solidFill>
                <a:latin typeface="Times New Roman" pitchFamily="18" charset="0"/>
                <a:ea typeface="돋움" pitchFamily="50" charset="-127"/>
                <a:cs typeface="Times New Roman" pitchFamily="18" charset="0"/>
              </a:rPr>
              <a:t>※Điện – điện tử: Câu 1</a:t>
            </a:r>
            <a:r>
              <a:rPr lang="ko-KR" altLang="en-US" sz="1000">
                <a:solidFill>
                  <a:srgbClr val="000000"/>
                </a:solidFill>
                <a:latin typeface="Times New Roman" pitchFamily="18" charset="0"/>
                <a:ea typeface="돋움" pitchFamily="50" charset="-127"/>
                <a:cs typeface="Times New Roman" pitchFamily="18" charset="0"/>
              </a:rPr>
              <a:t> </a:t>
            </a:r>
            <a:r>
              <a:rPr lang="en-US" altLang="ko-KR" sz="1000">
                <a:solidFill>
                  <a:srgbClr val="000000"/>
                </a:solidFill>
                <a:latin typeface="Times New Roman" pitchFamily="18" charset="0"/>
                <a:ea typeface="돋움" pitchFamily="50" charset="-127"/>
                <a:cs typeface="Times New Roman" pitchFamily="18" charset="0"/>
              </a:rPr>
              <a:t>~ 20</a:t>
            </a:r>
            <a:endParaRPr lang="ko-KR" altLang="en-US" sz="1000">
              <a:solidFill>
                <a:srgbClr val="000000"/>
              </a:solidFill>
              <a:latin typeface="Times New Roman" pitchFamily="18" charset="0"/>
              <a:ea typeface="돋움" pitchFamily="50" charset="-127"/>
              <a:cs typeface="Times New Roman" pitchFamily="18" charset="0"/>
            </a:endParaRPr>
          </a:p>
        </p:txBody>
      </p:sp>
      <p:grpSp>
        <p:nvGrpSpPr>
          <p:cNvPr id="7" name="그룹 2"/>
          <p:cNvGrpSpPr>
            <a:grpSpLocks/>
          </p:cNvGrpSpPr>
          <p:nvPr/>
        </p:nvGrpSpPr>
        <p:grpSpPr bwMode="auto">
          <a:xfrm>
            <a:off x="1404938" y="7534671"/>
            <a:ext cx="1193800" cy="874713"/>
            <a:chOff x="1405633" y="3862786"/>
            <a:chExt cx="1193183" cy="874190"/>
          </a:xfrm>
          <a:solidFill>
            <a:schemeClr val="bg1"/>
          </a:solidFill>
        </p:grpSpPr>
        <p:sp>
          <p:nvSpPr>
            <p:cNvPr id="8" name="Line 75"/>
            <p:cNvSpPr>
              <a:spLocks noChangeShapeType="1"/>
            </p:cNvSpPr>
            <p:nvPr/>
          </p:nvSpPr>
          <p:spPr bwMode="auto">
            <a:xfrm>
              <a:off x="1854814" y="3862786"/>
              <a:ext cx="0" cy="424953"/>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9" name="Line 76"/>
            <p:cNvSpPr>
              <a:spLocks noChangeShapeType="1"/>
            </p:cNvSpPr>
            <p:nvPr/>
          </p:nvSpPr>
          <p:spPr bwMode="auto">
            <a:xfrm>
              <a:off x="1848402" y="3862786"/>
              <a:ext cx="616575" cy="0"/>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 name="Line 77"/>
            <p:cNvSpPr>
              <a:spLocks noChangeShapeType="1"/>
            </p:cNvSpPr>
            <p:nvPr/>
          </p:nvSpPr>
          <p:spPr bwMode="auto">
            <a:xfrm>
              <a:off x="2471388" y="3862786"/>
              <a:ext cx="0" cy="129510"/>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1" name="Group 78"/>
            <p:cNvGrpSpPr>
              <a:grpSpLocks/>
            </p:cNvGrpSpPr>
            <p:nvPr/>
          </p:nvGrpSpPr>
          <p:grpSpPr bwMode="auto">
            <a:xfrm>
              <a:off x="2409410" y="3992296"/>
              <a:ext cx="123956" cy="161887"/>
              <a:chOff x="1488" y="1152"/>
              <a:chExt cx="192" cy="336"/>
            </a:xfrm>
            <a:grpFill/>
          </p:grpSpPr>
          <p:sp>
            <p:nvSpPr>
              <p:cNvPr id="25" name="Line 79"/>
              <p:cNvSpPr>
                <a:spLocks noChangeShapeType="1"/>
              </p:cNvSpPr>
              <p:nvPr/>
            </p:nvSpPr>
            <p:spPr bwMode="auto">
              <a:xfrm>
                <a:off x="1584" y="1152"/>
                <a:ext cx="96"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6" name="Line 80"/>
              <p:cNvSpPr>
                <a:spLocks noChangeShapeType="1"/>
              </p:cNvSpPr>
              <p:nvPr/>
            </p:nvSpPr>
            <p:spPr bwMode="auto">
              <a:xfrm flipH="1">
                <a:off x="1488" y="1200"/>
                <a:ext cx="192"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7" name="Line 81"/>
              <p:cNvSpPr>
                <a:spLocks noChangeShapeType="1"/>
              </p:cNvSpPr>
              <p:nvPr/>
            </p:nvSpPr>
            <p:spPr bwMode="auto">
              <a:xfrm>
                <a:off x="1488" y="1248"/>
                <a:ext cx="192"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8" name="Line 82"/>
              <p:cNvSpPr>
                <a:spLocks noChangeShapeType="1"/>
              </p:cNvSpPr>
              <p:nvPr/>
            </p:nvSpPr>
            <p:spPr bwMode="auto">
              <a:xfrm flipH="1">
                <a:off x="1488" y="1296"/>
                <a:ext cx="192"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9" name="Line 83"/>
              <p:cNvSpPr>
                <a:spLocks noChangeShapeType="1"/>
              </p:cNvSpPr>
              <p:nvPr/>
            </p:nvSpPr>
            <p:spPr bwMode="auto">
              <a:xfrm>
                <a:off x="1488" y="1344"/>
                <a:ext cx="192"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 name="Line 84"/>
              <p:cNvSpPr>
                <a:spLocks noChangeShapeType="1"/>
              </p:cNvSpPr>
              <p:nvPr/>
            </p:nvSpPr>
            <p:spPr bwMode="auto">
              <a:xfrm flipH="1">
                <a:off x="1488" y="1392"/>
                <a:ext cx="192"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85"/>
              <p:cNvSpPr>
                <a:spLocks noChangeShapeType="1"/>
              </p:cNvSpPr>
              <p:nvPr/>
            </p:nvSpPr>
            <p:spPr bwMode="auto">
              <a:xfrm>
                <a:off x="1488" y="1440"/>
                <a:ext cx="96" cy="48"/>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2" name="Line 86"/>
            <p:cNvSpPr>
              <a:spLocks noChangeShapeType="1"/>
            </p:cNvSpPr>
            <p:nvPr/>
          </p:nvSpPr>
          <p:spPr bwMode="auto">
            <a:xfrm>
              <a:off x="2471388" y="4154183"/>
              <a:ext cx="0" cy="279255"/>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 name="AutoShape 87"/>
            <p:cNvSpPr>
              <a:spLocks noChangeArrowheads="1"/>
            </p:cNvSpPr>
            <p:nvPr/>
          </p:nvSpPr>
          <p:spPr bwMode="auto">
            <a:xfrm rot="10800000">
              <a:off x="2389107" y="4433438"/>
              <a:ext cx="164563" cy="80944"/>
            </a:xfrm>
            <a:prstGeom prst="triangle">
              <a:avLst>
                <a:gd name="adj" fmla="val 50000"/>
              </a:avLst>
            </a:prstGeom>
            <a:grp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4" name="Line 88"/>
            <p:cNvSpPr>
              <a:spLocks noChangeShapeType="1"/>
            </p:cNvSpPr>
            <p:nvPr/>
          </p:nvSpPr>
          <p:spPr bwMode="auto">
            <a:xfrm rot="10800000">
              <a:off x="2389107" y="4514381"/>
              <a:ext cx="164563" cy="0"/>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 name="Line 89"/>
            <p:cNvSpPr>
              <a:spLocks noChangeShapeType="1"/>
            </p:cNvSpPr>
            <p:nvPr/>
          </p:nvSpPr>
          <p:spPr bwMode="auto">
            <a:xfrm>
              <a:off x="1854814" y="4736976"/>
              <a:ext cx="616575" cy="0"/>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6" name="Line 90"/>
            <p:cNvSpPr>
              <a:spLocks noChangeShapeType="1"/>
            </p:cNvSpPr>
            <p:nvPr/>
          </p:nvSpPr>
          <p:spPr bwMode="auto">
            <a:xfrm>
              <a:off x="2471388" y="4510334"/>
              <a:ext cx="0" cy="226642"/>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7" name="Text Box 91"/>
            <p:cNvSpPr txBox="1">
              <a:spLocks noChangeArrowheads="1"/>
            </p:cNvSpPr>
            <p:nvPr/>
          </p:nvSpPr>
          <p:spPr bwMode="auto">
            <a:xfrm>
              <a:off x="2033027" y="3895354"/>
              <a:ext cx="420091" cy="430629"/>
            </a:xfrm>
            <a:prstGeom prst="rect">
              <a:avLst/>
            </a:prstGeom>
            <a:grp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r>
                <a:rPr lang="en-US" altLang="ko-KR" sz="1400" smtClean="0">
                  <a:latin typeface="Times New Roman" pitchFamily="18" charset="0"/>
                  <a:ea typeface="돋움" pitchFamily="50" charset="-127"/>
                </a:rPr>
                <a:t>R</a:t>
              </a:r>
            </a:p>
            <a:p>
              <a:pPr algn="ctr" eaLnBrk="1" hangingPunct="1">
                <a:spcBef>
                  <a:spcPct val="0"/>
                </a:spcBef>
                <a:buFontTx/>
                <a:buNone/>
              </a:pPr>
              <a:r>
                <a:rPr lang="en-US" altLang="ko-KR" sz="800" smtClean="0">
                  <a:latin typeface="Times New Roman" pitchFamily="18" charset="0"/>
                  <a:ea typeface="돋움" pitchFamily="50" charset="-127"/>
                </a:rPr>
                <a:t>100</a:t>
              </a:r>
              <a:r>
                <a:rPr lang="el-GR" altLang="ko-KR" sz="800" smtClean="0">
                  <a:latin typeface="Times New Roman" pitchFamily="18" charset="0"/>
                  <a:ea typeface="돋움" pitchFamily="50" charset="-127"/>
                </a:rPr>
                <a:t>Ω</a:t>
              </a:r>
              <a:endParaRPr lang="en-US" altLang="ko-KR" sz="800">
                <a:latin typeface="Times New Roman" pitchFamily="18" charset="0"/>
                <a:ea typeface="돋움" pitchFamily="50" charset="-127"/>
              </a:endParaRPr>
            </a:p>
          </p:txBody>
        </p:sp>
        <p:sp>
          <p:nvSpPr>
            <p:cNvPr id="18" name="Line 92"/>
            <p:cNvSpPr>
              <a:spLocks noChangeShapeType="1"/>
            </p:cNvSpPr>
            <p:nvPr/>
          </p:nvSpPr>
          <p:spPr bwMode="auto">
            <a:xfrm flipV="1">
              <a:off x="1854814" y="4318093"/>
              <a:ext cx="0" cy="418883"/>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9" name="Line 93"/>
            <p:cNvSpPr>
              <a:spLocks noChangeShapeType="1"/>
            </p:cNvSpPr>
            <p:nvPr/>
          </p:nvSpPr>
          <p:spPr bwMode="auto">
            <a:xfrm>
              <a:off x="1775738" y="4283692"/>
              <a:ext cx="160288" cy="0"/>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0" name="Line 94"/>
            <p:cNvSpPr>
              <a:spLocks noChangeShapeType="1"/>
            </p:cNvSpPr>
            <p:nvPr/>
          </p:nvSpPr>
          <p:spPr bwMode="auto">
            <a:xfrm>
              <a:off x="1801384" y="4314046"/>
              <a:ext cx="102584" cy="0"/>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 name="Line 98"/>
            <p:cNvSpPr>
              <a:spLocks noChangeShapeType="1"/>
            </p:cNvSpPr>
            <p:nvPr/>
          </p:nvSpPr>
          <p:spPr bwMode="auto">
            <a:xfrm rot="10800000" flipH="1" flipV="1">
              <a:off x="2341172" y="4467992"/>
              <a:ext cx="51292" cy="48566"/>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2" name="Text Box 99"/>
            <p:cNvSpPr txBox="1">
              <a:spLocks noChangeArrowheads="1"/>
            </p:cNvSpPr>
            <p:nvPr/>
          </p:nvSpPr>
          <p:spPr bwMode="auto">
            <a:xfrm>
              <a:off x="1811353" y="4324164"/>
              <a:ext cx="617159" cy="369111"/>
            </a:xfrm>
            <a:prstGeom prst="rect">
              <a:avLst/>
            </a:prstGeom>
            <a:grpFill/>
            <a:ln>
              <a:noFill/>
            </a:ln>
            <a:effectLst/>
            <a:extLs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r>
                <a:rPr lang="en-US" altLang="ko-KR" sz="900">
                  <a:latin typeface="Times New Roman" pitchFamily="18" charset="0"/>
                  <a:ea typeface="돋움" pitchFamily="50" charset="-127"/>
                </a:rPr>
                <a:t>  </a:t>
              </a:r>
              <a:r>
                <a:rPr lang="en-US" altLang="ko-KR" sz="900" smtClean="0">
                  <a:latin typeface="Times New Roman" pitchFamily="18" charset="0"/>
                  <a:ea typeface="돋움" pitchFamily="50" charset="-127"/>
                </a:rPr>
                <a:t>ZD (SI)</a:t>
              </a:r>
              <a:endParaRPr lang="en-US" altLang="ko-KR" sz="900">
                <a:latin typeface="Times New Roman" pitchFamily="18" charset="0"/>
                <a:ea typeface="돋움" pitchFamily="50" charset="-127"/>
              </a:endParaRPr>
            </a:p>
            <a:p>
              <a:pPr algn="ctr" eaLnBrk="1" hangingPunct="1">
                <a:spcBef>
                  <a:spcPct val="0"/>
                </a:spcBef>
                <a:buFontTx/>
                <a:buNone/>
              </a:pPr>
              <a:r>
                <a:rPr lang="en-US" altLang="ko-KR" sz="900" smtClean="0">
                  <a:latin typeface="Times New Roman" pitchFamily="18" charset="0"/>
                  <a:ea typeface="돋움" pitchFamily="50" charset="-127"/>
                </a:rPr>
                <a:t>(6.2V</a:t>
              </a:r>
              <a:r>
                <a:rPr lang="en-US" altLang="ko-KR" sz="900">
                  <a:latin typeface="Times New Roman" pitchFamily="18" charset="0"/>
                  <a:ea typeface="돋움" pitchFamily="50" charset="-127"/>
                </a:rPr>
                <a:t>)</a:t>
              </a:r>
            </a:p>
          </p:txBody>
        </p:sp>
        <p:sp>
          <p:nvSpPr>
            <p:cNvPr id="23" name="Text Box 100"/>
            <p:cNvSpPr txBox="1">
              <a:spLocks noChangeArrowheads="1"/>
            </p:cNvSpPr>
            <p:nvPr/>
          </p:nvSpPr>
          <p:spPr bwMode="auto">
            <a:xfrm>
              <a:off x="1405633" y="4171317"/>
              <a:ext cx="460144" cy="230694"/>
            </a:xfrm>
            <a:prstGeom prst="rect">
              <a:avLst/>
            </a:prstGeom>
            <a:grpFill/>
            <a:ln>
              <a:noFill/>
            </a:ln>
            <a:effectLst/>
            <a:extLs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24" name="Line 98"/>
            <p:cNvSpPr>
              <a:spLocks noChangeShapeType="1"/>
            </p:cNvSpPr>
            <p:nvPr/>
          </p:nvSpPr>
          <p:spPr bwMode="auto">
            <a:xfrm rot="10800000" flipH="1" flipV="1">
              <a:off x="2547524" y="4514368"/>
              <a:ext cx="51292" cy="45666"/>
            </a:xfrm>
            <a:prstGeom prst="line">
              <a:avLst/>
            </a:prstGeom>
            <a:grp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 name="Rectangle 1"/>
          <p:cNvSpPr/>
          <p:nvPr/>
        </p:nvSpPr>
        <p:spPr>
          <a:xfrm>
            <a:off x="1689088" y="7798467"/>
            <a:ext cx="242374" cy="215444"/>
          </a:xfrm>
          <a:prstGeom prst="rect">
            <a:avLst/>
          </a:prstGeom>
        </p:spPr>
        <p:txBody>
          <a:bodyPr wrap="none">
            <a:spAutoFit/>
          </a:bodyPr>
          <a:lstStyle/>
          <a:p>
            <a:r>
              <a:rPr lang="en-US" altLang="ko-KR" sz="800">
                <a:latin typeface="Times New Roman" pitchFamily="18" charset="0"/>
                <a:cs typeface="Times New Roman" pitchFamily="18" charset="0"/>
              </a:rPr>
              <a:t>+</a:t>
            </a:r>
          </a:p>
        </p:txBody>
      </p:sp>
    </p:spTree>
    <p:extLst>
      <p:ext uri="{BB962C8B-B14F-4D97-AF65-F5344CB8AC3E}">
        <p14:creationId xmlns:p14="http://schemas.microsoft.com/office/powerpoint/2010/main" val="4181874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17.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Chọn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đáp</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án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đúng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khi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nói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về</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đặc</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tính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của</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thiết</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bị</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có</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ký</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hiệu</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dưới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vi-VN"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endParaRPr lang="en-US"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vi-VN"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① </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Sau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khi</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cấp</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dòng</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vào</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cổng</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ngay</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cả</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khi</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dòng</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cổng</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bị</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ngắt</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vẫn</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duy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trì</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trạng</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thái</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dẫn</a:t>
            </a:r>
            <a:r>
              <a:rPr lang="en-US" altLang="ko-KR" dirty="0" smtClean="0">
                <a:solidFill>
                  <a:srgbClr val="FF0000"/>
                </a:solidFill>
                <a:latin typeface="LG Smart_H2.0 R" panose="020B0600000101010101" pitchFamily="34" charset="-127"/>
                <a:ea typeface="LG Smart_H2.0 R" panose="020B0600000101010101" pitchFamily="34" charset="-127"/>
                <a:cs typeface="Times New Roman" pitchFamily="18" charset="0"/>
              </a:rPr>
              <a:t>.</a:t>
            </a:r>
            <a:endParaRPr lang="en-US" altLang="ko-KR"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②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Có</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thể</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điều</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khiển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dòng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xả</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bằng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dòng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cổng</a:t>
            </a:r>
            <a:endParaRPr lang="vi-VN"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③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Có</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đặc</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tính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hiệu</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ứng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trường</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dòng</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cổng</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ngắt</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dòng</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cực</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dượng</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dirty="0" smtClean="0">
                <a:latin typeface="LG Smart_H2.0 R" panose="020B0600000101010101" pitchFamily="34" charset="-127"/>
                <a:ea typeface="LG Smart_H2.0 R" panose="020B0600000101010101" pitchFamily="34" charset="-127"/>
                <a:cs typeface="Times New Roman" pitchFamily="18" charset="0"/>
              </a:rPr>
              <a:t> </a:t>
            </a:r>
            <a:r>
              <a:rPr lang="en-US" altLang="ko-KR" dirty="0" err="1" smtClean="0">
                <a:latin typeface="LG Smart_H2.0 R" panose="020B0600000101010101" pitchFamily="34" charset="-127"/>
                <a:ea typeface="LG Smart_H2.0 R" panose="020B0600000101010101" pitchFamily="34" charset="-127"/>
                <a:cs typeface="Times New Roman" pitchFamily="18" charset="0"/>
              </a:rPr>
              <a:t>ngắt</a:t>
            </a:r>
            <a:endParaRPr lang="en-US" altLang="ko-KR" dirty="0">
              <a:latin typeface="LG Smart_H2.0 R" panose="020B0600000101010101" pitchFamily="34" charset="-127"/>
              <a:ea typeface="LG Smart_H2.0 R" panose="020B0600000101010101" pitchFamily="34" charset="-127"/>
              <a:cs typeface="Times New Roman" pitchFamily="18" charset="0"/>
            </a:endParaRPr>
          </a:p>
          <a:p>
            <a:pPr>
              <a:defRPr/>
            </a:pPr>
            <a:endParaRPr lang="en-US" dirty="0">
              <a:latin typeface="LG Smart_H2.0 R" panose="020B0600000101010101" pitchFamily="34" charset="-127"/>
              <a:ea typeface="LG Smart_H2.0 R" panose="020B0600000101010101" pitchFamily="34" charset="-127"/>
              <a:cs typeface="Times New Roman" pitchFamily="18" charset="0"/>
            </a:endParaRPr>
          </a:p>
          <a:p>
            <a:pPr>
              <a:defRPr/>
            </a:pPr>
            <a:endParaRPr lang="en-US" dirty="0">
              <a:latin typeface="LG Smart_H2.0 R" panose="020B0600000101010101" pitchFamily="34" charset="-127"/>
              <a:ea typeface="LG Smart_H2.0 R" panose="020B0600000101010101" pitchFamily="34" charset="-127"/>
              <a:cs typeface="Times New Roman" pitchFamily="18" charset="0"/>
            </a:endParaRP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18.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thức</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chiếu</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ánh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sáng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vào</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đối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tượng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phát</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và</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nhận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ánh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sáng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phản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xạ</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từ</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đối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tượng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phát</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gì</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vi-VN"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①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thông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qua</a:t>
            </a:r>
          </a:p>
          <a:p>
            <a:pPr>
              <a:defRPr/>
            </a:pP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②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phản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xạ</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hồi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quy</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dao</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động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tần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số</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cao</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Loại</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phản</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xạ</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khuếch</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tán</a:t>
            </a:r>
            <a:endParaRPr lang="en-US"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19.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Đâu</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không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phải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mục</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đích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của</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việc</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tiếp</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địa</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vi-VN"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①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Phòng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tránh</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sự</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cố</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an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toàn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cho</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con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người</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giật</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② </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Bảo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vệ</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thiết</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bị</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Cung</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cấp</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điện</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thế</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tiêu</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chuẩn</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Cung</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cấp</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của</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nguồn</a:t>
            </a:r>
            <a:r>
              <a:rPr lang="en-US"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điện</a:t>
            </a:r>
            <a:endParaRPr lang="en-US"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20.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Tần</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số</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của</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dạng</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sóng</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sin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dưới</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bao</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nhiêu</a:t>
            </a:r>
            <a:r>
              <a:rPr lang="en-US" dirty="0">
                <a:latin typeface="LG Smart_H2.0 R" panose="020B0600000101010101" pitchFamily="34" charset="-127"/>
                <a:ea typeface="LG Smart_H2.0 R" panose="020B0600000101010101" pitchFamily="34" charset="-127"/>
                <a:cs typeface="Times New Roman" panose="02020603050405020304" pitchFamily="18" charset="0"/>
              </a:rPr>
              <a:t>?</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r>
              <a:rPr lang="ko-KR" altLang="ko-KR" dirty="0">
                <a:latin typeface="LG Smart_H2.0 R" panose="020B0600000101010101" pitchFamily="34" charset="-127"/>
                <a:ea typeface="LG Smart_H2.0 R" panose="020B0600000101010101" pitchFamily="34" charset="-127"/>
                <a:cs typeface="Times New Roman" panose="02020603050405020304" pitchFamily="18" charset="0"/>
              </a:rPr>
              <a:t>① 200 hz</a:t>
            </a:r>
          </a:p>
          <a:p>
            <a:pPr marL="457200" indent="-457200">
              <a:defRPr/>
            </a:pPr>
            <a:r>
              <a:rPr lang="ko-KR" altLang="ko-KR" dirty="0">
                <a:latin typeface="LG Smart_H2.0 R" panose="020B0600000101010101" pitchFamily="34" charset="-127"/>
                <a:ea typeface="LG Smart_H2.0 R" panose="020B0600000101010101" pitchFamily="34" charset="-127"/>
                <a:cs typeface="Times New Roman" panose="02020603050405020304" pitchFamily="18" charset="0"/>
              </a:rPr>
              <a:t>② 250 hz</a:t>
            </a:r>
          </a:p>
          <a:p>
            <a:pPr marL="457200" indent="-457200">
              <a:defRPr/>
            </a:pPr>
            <a:r>
              <a:rPr lang="ko-KR" altLang="ko-KR"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③ 500 hz</a:t>
            </a:r>
          </a:p>
          <a:p>
            <a:pPr marL="457200" indent="-457200">
              <a:defRPr/>
            </a:pPr>
            <a:r>
              <a:rPr lang="ko-KR" altLang="ko-KR" dirty="0">
                <a:latin typeface="LG Smart_H2.0 R" panose="020B0600000101010101" pitchFamily="34" charset="-127"/>
                <a:ea typeface="LG Smart_H2.0 R" panose="020B0600000101010101" pitchFamily="34" charset="-127"/>
                <a:cs typeface="Times New Roman" panose="02020603050405020304" pitchFamily="18" charset="0"/>
              </a:rPr>
              <a:t>④ </a:t>
            </a:r>
            <a:r>
              <a:rPr lang="ko-KR" altLang="ko-KR" dirty="0" smtClean="0">
                <a:latin typeface="LG Smart_H2.0 R" panose="020B0600000101010101" pitchFamily="34" charset="-127"/>
                <a:ea typeface="LG Smart_H2.0 R" panose="020B0600000101010101" pitchFamily="34" charset="-127"/>
                <a:cs typeface="Times New Roman" panose="02020603050405020304" pitchFamily="18" charset="0"/>
              </a:rPr>
              <a:t>1</a:t>
            </a:r>
            <a:r>
              <a:rPr lang="en-US" altLang="ko-KR" dirty="0" smtClean="0">
                <a:latin typeface="LG Smart_H2.0 R" panose="020B0600000101010101" pitchFamily="34" charset="-127"/>
                <a:ea typeface="LG Smart_H2.0 R" panose="020B0600000101010101" pitchFamily="34" charset="-127"/>
                <a:cs typeface="Times New Roman" panose="02020603050405020304" pitchFamily="18" charset="0"/>
              </a:rPr>
              <a:t>000 </a:t>
            </a:r>
            <a:r>
              <a:rPr lang="ko-KR" altLang="ko-KR" dirty="0" smtClean="0">
                <a:latin typeface="LG Smart_H2.0 R" panose="020B0600000101010101" pitchFamily="34" charset="-127"/>
                <a:ea typeface="LG Smart_H2.0 R" panose="020B0600000101010101" pitchFamily="34" charset="-127"/>
                <a:cs typeface="Times New Roman" panose="02020603050405020304" pitchFamily="18" charset="0"/>
              </a:rPr>
              <a:t>hz</a:t>
            </a:r>
            <a:endParaRPr lang="ko-KR"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2"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grpSp>
        <p:nvGrpSpPr>
          <p:cNvPr id="3079" name="그룹 185"/>
          <p:cNvGrpSpPr>
            <a:grpSpLocks/>
          </p:cNvGrpSpPr>
          <p:nvPr/>
        </p:nvGrpSpPr>
        <p:grpSpPr bwMode="auto">
          <a:xfrm>
            <a:off x="462476" y="6041845"/>
            <a:ext cx="2642844" cy="1709706"/>
            <a:chOff x="418300" y="4615820"/>
            <a:chExt cx="2642887" cy="1709507"/>
          </a:xfrm>
        </p:grpSpPr>
        <p:grpSp>
          <p:nvGrpSpPr>
            <p:cNvPr id="3081" name="Group 45"/>
            <p:cNvGrpSpPr>
              <a:grpSpLocks/>
            </p:cNvGrpSpPr>
            <p:nvPr/>
          </p:nvGrpSpPr>
          <p:grpSpPr bwMode="auto">
            <a:xfrm>
              <a:off x="694412" y="4615820"/>
              <a:ext cx="2366775" cy="1489977"/>
              <a:chOff x="815" y="998"/>
              <a:chExt cx="2305" cy="1760"/>
            </a:xfrm>
          </p:grpSpPr>
          <p:sp>
            <p:nvSpPr>
              <p:cNvPr id="3084"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5"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6"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7"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8"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9"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0"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1"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2"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3"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4"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5"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6"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7"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8"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9"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0"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1"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2"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3"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4"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5"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6"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7"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8"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9"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0"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1"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2"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3"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4"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5"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6"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7"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8"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9"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0"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1"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2"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3"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4"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5"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6"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7"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8"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9"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0"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1"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2"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3"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4"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5"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6"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7"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8"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9"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0"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1"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2"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3"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4"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5"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6"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7"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8"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9"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0"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1"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2"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3"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4"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5"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6"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7"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8"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9"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0"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1"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2"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3"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4"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5"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6"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7"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8"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9"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0"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1"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2"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3"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4"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5"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6"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7"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8"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9"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0"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1"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2"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3"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4" name="Freeform 146"/>
              <p:cNvSpPr>
                <a:spLocks/>
              </p:cNvSpPr>
              <p:nvPr/>
            </p:nvSpPr>
            <p:spPr bwMode="auto">
              <a:xfrm>
                <a:off x="815" y="1116"/>
                <a:ext cx="2305" cy="1418"/>
              </a:xfrm>
              <a:custGeom>
                <a:avLst/>
                <a:gdLst>
                  <a:gd name="T0" fmla="*/ 0 w 2305"/>
                  <a:gd name="T1" fmla="*/ 9 h 1910"/>
                  <a:gd name="T2" fmla="*/ 270 w 2305"/>
                  <a:gd name="T3" fmla="*/ 1 h 1910"/>
                  <a:gd name="T4" fmla="*/ 696 w 2305"/>
                  <a:gd name="T5" fmla="*/ 16 h 1910"/>
                  <a:gd name="T6" fmla="*/ 1160 w 2305"/>
                  <a:gd name="T7" fmla="*/ 1 h 1910"/>
                  <a:gd name="T8" fmla="*/ 1609 w 2305"/>
                  <a:gd name="T9" fmla="*/ 16 h 1910"/>
                  <a:gd name="T10" fmla="*/ 2035 w 2305"/>
                  <a:gd name="T11" fmla="*/ 1 h 1910"/>
                  <a:gd name="T12" fmla="*/ 2305 w 2305"/>
                  <a:gd name="T13" fmla="*/ 9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ko-KR" altLang="en-US"/>
              </a:p>
            </p:txBody>
          </p:sp>
        </p:grpSp>
        <p:sp>
          <p:nvSpPr>
            <p:cNvPr id="3082" name="Text Box 147"/>
            <p:cNvSpPr txBox="1">
              <a:spLocks noChangeArrowheads="1"/>
            </p:cNvSpPr>
            <p:nvPr/>
          </p:nvSpPr>
          <p:spPr bwMode="auto">
            <a:xfrm>
              <a:off x="418300" y="6048360"/>
              <a:ext cx="776187"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1000" dirty="0">
                  <a:latin typeface="Times New Roman" pitchFamily="18" charset="0"/>
                  <a:cs typeface="Times New Roman" pitchFamily="18" charset="0"/>
                </a:rPr>
                <a:t>CH1 2.00V</a:t>
              </a:r>
            </a:p>
          </p:txBody>
        </p:sp>
        <p:sp>
          <p:nvSpPr>
            <p:cNvPr id="3083" name="Text Box 148"/>
            <p:cNvSpPr txBox="1">
              <a:spLocks noChangeArrowheads="1"/>
            </p:cNvSpPr>
            <p:nvPr/>
          </p:nvSpPr>
          <p:spPr bwMode="auto">
            <a:xfrm>
              <a:off x="1569059" y="6048172"/>
              <a:ext cx="641532"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1000">
                  <a:latin typeface="Times New Roman" pitchFamily="18" charset="0"/>
                  <a:cs typeface="Times New Roman" pitchFamily="18" charset="0"/>
                </a:rPr>
                <a:t>M 500μs</a:t>
              </a:r>
            </a:p>
          </p:txBody>
        </p:sp>
      </p:grpSp>
      <p:grpSp>
        <p:nvGrpSpPr>
          <p:cNvPr id="11" name="Group 10"/>
          <p:cNvGrpSpPr/>
          <p:nvPr/>
        </p:nvGrpSpPr>
        <p:grpSpPr>
          <a:xfrm>
            <a:off x="1556792" y="1107316"/>
            <a:ext cx="984896" cy="468737"/>
            <a:chOff x="2025415" y="2100684"/>
            <a:chExt cx="984896" cy="468737"/>
          </a:xfrm>
        </p:grpSpPr>
        <p:grpSp>
          <p:nvGrpSpPr>
            <p:cNvPr id="9" name="Group 8"/>
            <p:cNvGrpSpPr/>
            <p:nvPr/>
          </p:nvGrpSpPr>
          <p:grpSpPr>
            <a:xfrm>
              <a:off x="2094452" y="2100684"/>
              <a:ext cx="739510" cy="411359"/>
              <a:chOff x="2094452" y="2100684"/>
              <a:chExt cx="739510" cy="411359"/>
            </a:xfrm>
          </p:grpSpPr>
          <p:sp>
            <p:nvSpPr>
              <p:cNvPr id="162" name="AutoShape 87"/>
              <p:cNvSpPr>
                <a:spLocks noChangeArrowheads="1"/>
              </p:cNvSpPr>
              <p:nvPr/>
            </p:nvSpPr>
            <p:spPr bwMode="auto">
              <a:xfrm rot="5400000">
                <a:off x="2388921" y="2144688"/>
                <a:ext cx="164648" cy="80992"/>
              </a:xfrm>
              <a:prstGeom prst="triangle">
                <a:avLst>
                  <a:gd name="adj" fmla="val 50000"/>
                </a:avLst>
              </a:prstGeom>
              <a:solidFill>
                <a:schemeClr val="bg1"/>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63" name="Line 75"/>
              <p:cNvSpPr>
                <a:spLocks noChangeShapeType="1"/>
              </p:cNvSpPr>
              <p:nvPr/>
            </p:nvSpPr>
            <p:spPr bwMode="auto">
              <a:xfrm rot="16200000" flipV="1">
                <a:off x="2435461" y="2180064"/>
                <a:ext cx="15876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67" name="Line 86"/>
              <p:cNvSpPr>
                <a:spLocks noChangeShapeType="1"/>
              </p:cNvSpPr>
              <p:nvPr/>
            </p:nvSpPr>
            <p:spPr bwMode="auto">
              <a:xfrm rot="5400000">
                <a:off x="2654705" y="2046806"/>
                <a:ext cx="0" cy="27942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68" name="Line 86"/>
              <p:cNvSpPr>
                <a:spLocks noChangeShapeType="1"/>
              </p:cNvSpPr>
              <p:nvPr/>
            </p:nvSpPr>
            <p:spPr bwMode="auto">
              <a:xfrm rot="5400000">
                <a:off x="2281177" y="2047725"/>
                <a:ext cx="0" cy="27942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7" name="Oval 6"/>
              <p:cNvSpPr/>
              <p:nvPr/>
            </p:nvSpPr>
            <p:spPr bwMode="auto">
              <a:xfrm>
                <a:off x="2788243" y="2156347"/>
                <a:ext cx="45719" cy="45719"/>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70" name="Oval 169"/>
              <p:cNvSpPr/>
              <p:nvPr/>
            </p:nvSpPr>
            <p:spPr bwMode="auto">
              <a:xfrm>
                <a:off x="2094452" y="2159318"/>
                <a:ext cx="45719" cy="45719"/>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8" name="Freeform 7"/>
              <p:cNvSpPr/>
              <p:nvPr/>
            </p:nvSpPr>
            <p:spPr bwMode="auto">
              <a:xfrm>
                <a:off x="2516429" y="2187245"/>
                <a:ext cx="117043" cy="285293"/>
              </a:xfrm>
              <a:custGeom>
                <a:avLst/>
                <a:gdLst>
                  <a:gd name="connsiteX0" fmla="*/ 0 w 117043"/>
                  <a:gd name="connsiteY0" fmla="*/ 0 h 285293"/>
                  <a:gd name="connsiteX1" fmla="*/ 117043 w 117043"/>
                  <a:gd name="connsiteY1" fmla="*/ 109728 h 285293"/>
                  <a:gd name="connsiteX2" fmla="*/ 117043 w 117043"/>
                  <a:gd name="connsiteY2" fmla="*/ 285293 h 285293"/>
                </a:gdLst>
                <a:ahLst/>
                <a:cxnLst>
                  <a:cxn ang="0">
                    <a:pos x="connsiteX0" y="connsiteY0"/>
                  </a:cxn>
                  <a:cxn ang="0">
                    <a:pos x="connsiteX1" y="connsiteY1"/>
                  </a:cxn>
                  <a:cxn ang="0">
                    <a:pos x="connsiteX2" y="connsiteY2"/>
                  </a:cxn>
                </a:cxnLst>
                <a:rect l="l" t="t" r="r" b="b"/>
                <a:pathLst>
                  <a:path w="117043" h="285293">
                    <a:moveTo>
                      <a:pt x="0" y="0"/>
                    </a:moveTo>
                    <a:lnTo>
                      <a:pt x="117043" y="109728"/>
                    </a:lnTo>
                    <a:lnTo>
                      <a:pt x="117043" y="285293"/>
                    </a:lnTo>
                  </a:path>
                </a:pathLst>
              </a:cu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72" name="Oval 171"/>
              <p:cNvSpPr/>
              <p:nvPr/>
            </p:nvSpPr>
            <p:spPr bwMode="auto">
              <a:xfrm>
                <a:off x="2607652" y="2466324"/>
                <a:ext cx="45719" cy="45719"/>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grpSp>
        <p:sp>
          <p:nvSpPr>
            <p:cNvPr id="10" name="Rectangle 9"/>
            <p:cNvSpPr/>
            <p:nvPr/>
          </p:nvSpPr>
          <p:spPr>
            <a:xfrm>
              <a:off x="2025415" y="2165491"/>
              <a:ext cx="258404" cy="215444"/>
            </a:xfrm>
            <a:prstGeom prst="rect">
              <a:avLst/>
            </a:prstGeom>
          </p:spPr>
          <p:txBody>
            <a:bodyPr wrap="none">
              <a:spAutoFit/>
            </a:bodyPr>
            <a:lstStyle/>
            <a:p>
              <a:pPr>
                <a:defRPr/>
              </a:pPr>
              <a:r>
                <a:rPr lang="en-US" sz="800">
                  <a:latin typeface="Times New Roman" panose="02020603050405020304" pitchFamily="18" charset="0"/>
                  <a:cs typeface="Times New Roman" panose="02020603050405020304" pitchFamily="18" charset="0"/>
                </a:rPr>
                <a:t>A</a:t>
              </a:r>
            </a:p>
          </p:txBody>
        </p:sp>
        <p:sp>
          <p:nvSpPr>
            <p:cNvPr id="175" name="Rectangle 174"/>
            <p:cNvSpPr/>
            <p:nvPr/>
          </p:nvSpPr>
          <p:spPr>
            <a:xfrm>
              <a:off x="2607836" y="2353977"/>
              <a:ext cx="264816" cy="215444"/>
            </a:xfrm>
            <a:prstGeom prst="rect">
              <a:avLst/>
            </a:prstGeom>
          </p:spPr>
          <p:txBody>
            <a:bodyPr wrap="none">
              <a:spAutoFit/>
            </a:bodyPr>
            <a:lstStyle/>
            <a:p>
              <a:pPr>
                <a:defRPr/>
              </a:pPr>
              <a:r>
                <a:rPr lang="en-US" sz="800" smtClean="0">
                  <a:latin typeface="Times New Roman" panose="02020603050405020304" pitchFamily="18" charset="0"/>
                  <a:cs typeface="Times New Roman" panose="02020603050405020304" pitchFamily="18" charset="0"/>
                </a:rPr>
                <a:t>G</a:t>
              </a:r>
              <a:endParaRPr lang="en-US" sz="800">
                <a:latin typeface="Times New Roman" panose="02020603050405020304" pitchFamily="18" charset="0"/>
                <a:cs typeface="Times New Roman" panose="02020603050405020304" pitchFamily="18" charset="0"/>
              </a:endParaRPr>
            </a:p>
          </p:txBody>
        </p:sp>
        <p:sp>
          <p:nvSpPr>
            <p:cNvPr id="176" name="Rectangle 175"/>
            <p:cNvSpPr/>
            <p:nvPr/>
          </p:nvSpPr>
          <p:spPr>
            <a:xfrm>
              <a:off x="2745495" y="2165231"/>
              <a:ext cx="264816" cy="215444"/>
            </a:xfrm>
            <a:prstGeom prst="rect">
              <a:avLst/>
            </a:prstGeom>
          </p:spPr>
          <p:txBody>
            <a:bodyPr wrap="none">
              <a:spAutoFit/>
            </a:bodyPr>
            <a:lstStyle/>
            <a:p>
              <a:pPr>
                <a:defRPr/>
              </a:pPr>
              <a:r>
                <a:rPr lang="en-US" sz="800" smtClean="0">
                  <a:latin typeface="Times New Roman" panose="02020603050405020304" pitchFamily="18" charset="0"/>
                  <a:cs typeface="Times New Roman" panose="02020603050405020304" pitchFamily="18" charset="0"/>
                </a:rPr>
                <a:t>K</a:t>
              </a:r>
              <a:endParaRPr lang="en-US" sz="8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00400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5" name="Text Box 6"/>
          <p:cNvSpPr txBox="1">
            <a:spLocks noChangeArrowheads="1"/>
          </p:cNvSpPr>
          <p:nvPr/>
        </p:nvSpPr>
        <p:spPr bwMode="auto">
          <a:xfrm>
            <a:off x="123825" y="228600"/>
            <a:ext cx="611065"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latin typeface="Times New Roman" pitchFamily="18" charset="0"/>
                <a:cs typeface="Times New Roman" pitchFamily="18" charset="0"/>
              </a:rPr>
              <a:t>PLC </a:t>
            </a:r>
            <a:endParaRPr lang="ko-KR" altLang="en-US" sz="1600" dirty="0">
              <a:effectLst>
                <a:outerShdw blurRad="38100" dist="38100" dir="2700000" algn="tl">
                  <a:srgbClr val="C0C0C0"/>
                </a:outerShdw>
              </a:effectLst>
              <a:latin typeface="Times New Roman" pitchFamily="18" charset="0"/>
              <a:cs typeface="Times New Roman" pitchFamily="18" charset="0"/>
            </a:endParaRPr>
          </a:p>
        </p:txBody>
      </p:sp>
      <p:sp>
        <p:nvSpPr>
          <p:cNvPr id="4100" name="Rectangle 4"/>
          <p:cNvSpPr>
            <a:spLocks noChangeArrowheads="1"/>
          </p:cNvSpPr>
          <p:nvPr/>
        </p:nvSpPr>
        <p:spPr bwMode="auto">
          <a:xfrm>
            <a:off x="34290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PL</a:t>
            </a:r>
            <a:r>
              <a:rPr lang="vi-VN" altLang="ko-KR" sz="900" dirty="0">
                <a:latin typeface="Times New Roman" pitchFamily="18" charset="0"/>
                <a:ea typeface="LG Smart_H2.0 R" panose="020B0600000101010101" pitchFamily="34" charset="-127"/>
                <a:cs typeface="Times New Roman" pitchFamily="18" charset="0"/>
              </a:rPr>
              <a:t>27. </a:t>
            </a:r>
            <a:r>
              <a:rPr lang="en-US" altLang="ko-KR" sz="900" dirty="0">
                <a:latin typeface="LG Smart_H2.0 R" panose="020B0600000101010101" pitchFamily="34" charset="-127"/>
                <a:ea typeface="LG Smart_H2.0 R" panose="020B0600000101010101" pitchFamily="34" charset="-127"/>
                <a:cs typeface="Times New Roman" pitchFamily="18" charset="0"/>
              </a:rPr>
              <a:t>Address </a:t>
            </a:r>
            <a:r>
              <a:rPr lang="en-US" altLang="ko-KR" sz="900" dirty="0" err="1">
                <a:latin typeface="LG Smart_H2.0 R" panose="020B0600000101010101" pitchFamily="34" charset="-127"/>
                <a:ea typeface="LG Smart_H2.0 R" panose="020B0600000101010101" pitchFamily="34" charset="-127"/>
                <a:cs typeface="Times New Roman" pitchFamily="18" charset="0"/>
              </a:rPr>
              <a:t>cuối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cùng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nhập</a:t>
            </a:r>
            <a:r>
              <a:rPr lang="en-US" altLang="ko-KR" sz="900" dirty="0">
                <a:latin typeface="LG Smart_H2.0 R" panose="020B0600000101010101" pitchFamily="34" charset="-127"/>
                <a:ea typeface="LG Smart_H2.0 R" panose="020B0600000101010101" pitchFamily="34" charset="-127"/>
                <a:cs typeface="Times New Roman" pitchFamily="18" charset="0"/>
              </a:rPr>
              <a:t> (?)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cấu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hình</a:t>
            </a:r>
            <a:r>
              <a:rPr lang="en-US" altLang="ko-KR" sz="900" dirty="0">
                <a:latin typeface="LG Smart_H2.0 R" panose="020B0600000101010101" pitchFamily="34" charset="-127"/>
                <a:ea typeface="LG Smart_H2.0 R" panose="020B0600000101010101" pitchFamily="34" charset="-127"/>
                <a:cs typeface="Times New Roman" pitchFamily="18" charset="0"/>
              </a:rPr>
              <a:t> C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vi-VN" altLang="ko-KR" sz="900" dirty="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14F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13F         </a:t>
            </a:r>
            <a:r>
              <a:rPr lang="en-US" altLang="ko-KR" sz="900" dirty="0">
                <a:latin typeface="LG Smart_H2.0 R" panose="020B0600000101010101" pitchFamily="34" charset="-127"/>
                <a:ea typeface="LG Smart_H2.0 R" panose="020B0600000101010101" pitchFamily="34" charset="-127"/>
                <a:cs typeface="Times New Roman" pitchFamily="18" charset="0"/>
              </a:rPr>
              <a:t>③ 12F        ④ 10F</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28</a:t>
            </a:r>
            <a:r>
              <a:rPr lang="vi-VN" altLang="ko-KR" sz="900" dirty="0">
                <a:latin typeface="Times New Roman" pitchFamily="18" charset="0"/>
                <a:ea typeface="LG Smart_H2.0 R" panose="020B0600000101010101" pitchFamily="34" charset="-127"/>
                <a:cs typeface="Times New Roman" pitchFamily="18" charset="0"/>
              </a:rPr>
              <a: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Relay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dùng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Data Link</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a:latin typeface="LG Smart_H2.0 R" panose="020B0600000101010101" pitchFamily="34" charset="-127"/>
                <a:ea typeface="LG Smart_H2.0 R" panose="020B0600000101010101" pitchFamily="34" charset="-127"/>
                <a:cs typeface="Times New Roman" pitchFamily="18" charset="0"/>
              </a:rPr>
              <a:t>Z</a:t>
            </a:r>
            <a:r>
              <a:rPr lang="vi-VN" altLang="ko-KR" sz="900" dirty="0" smtClean="0">
                <a:latin typeface="Times New Roman" pitchFamily="18" charset="0"/>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③</a:t>
            </a: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B          </a:t>
            </a:r>
            <a:r>
              <a:rPr lang="vi-VN" altLang="ko-KR" sz="900" dirty="0" smtClean="0">
                <a:latin typeface="Times New Roman" pitchFamily="18" charset="0"/>
                <a:ea typeface="LG Smart_H2.0 R" panose="020B0600000101010101" pitchFamily="34" charset="-127"/>
                <a:cs typeface="Times New Roman" pitchFamily="18" charset="0"/>
              </a:rPr>
              <a:t>④ </a:t>
            </a:r>
            <a:r>
              <a:rPr lang="en-US" altLang="ko-KR" sz="900" dirty="0">
                <a:latin typeface="LG Smart_H2.0 R" panose="020B0600000101010101" pitchFamily="34" charset="-127"/>
                <a:ea typeface="LG Smart_H2.0 R" panose="020B0600000101010101" pitchFamily="34" charset="-127"/>
                <a:cs typeface="Times New Roman" pitchFamily="18" charset="0"/>
              </a:rPr>
              <a:t>W</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29.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① COUNT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đếm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ON</a:t>
            </a:r>
          </a:p>
          <a:p>
            <a:pPr eaLnBrk="1" hangingPunct="1">
              <a:spcBef>
                <a:spcPct val="0"/>
              </a:spcBef>
              <a:buFontTx/>
              <a:buNone/>
            </a:pP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②</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Ngay</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cả</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sau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COUNT UP,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COUNT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 UP,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đến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lệnh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RST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thực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lệnh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RST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thực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trước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 UP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thành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0.</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đúng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DEVICE “Y”?</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DEVICE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lưu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trữ</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xuất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DATA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quả</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toàn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đến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bị</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nối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UNIT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PLC.  </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trữ</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chương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MAIN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vùng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③ 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bởi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PROGRAM    </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Relay M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duy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sự</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ON X5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như</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ở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biểu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đồ</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M0.</a:t>
            </a:r>
          </a:p>
          <a:p>
            <a:pPr eaLnBrk="1" hangingPunct="1">
              <a:spcBef>
                <a:spcPct val="0"/>
              </a:spcBef>
              <a:buFontTx/>
              <a:buNone/>
            </a:pP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Chọn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② </a:t>
            </a:r>
          </a:p>
          <a:p>
            <a:pPr marL="228600" indent="-228600" eaLnBrk="1" hangingPunct="1">
              <a:spcBef>
                <a:spcPct val="0"/>
              </a:spcBef>
              <a:buFontTx/>
              <a:buAutoNum type="circleNumDbPlain"/>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None/>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③                                                  </a:t>
            </a:r>
            <a:r>
              <a:rPr lang="en-US" altLang="ko-KR" sz="900" dirty="0">
                <a:latin typeface="LG Smart_H2.0 R" panose="020B0600000101010101" pitchFamily="34" charset="-127"/>
                <a:ea typeface="LG Smart_H2.0 R" panose="020B0600000101010101" pitchFamily="34" charset="-127"/>
                <a:cs typeface="Times New Roman" pitchFamily="18" charset="0"/>
              </a:rPr>
              <a:t>④ </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4101" name="Rectangle 3"/>
          <p:cNvSpPr>
            <a:spLocks noChangeArrowheads="1"/>
          </p:cNvSpPr>
          <p:nvPr/>
        </p:nvSpPr>
        <p:spPr bwMode="auto">
          <a:xfrm>
            <a:off x="3048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cài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thời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gian</a:t>
            </a:r>
            <a:r>
              <a:rPr lang="en-US" altLang="ko-KR" sz="900" dirty="0" smtClean="0">
                <a:latin typeface="LG Smart_H2.0 R" panose="020B0600000101010101" pitchFamily="34" charset="-127"/>
                <a:ea typeface="LG Smart_H2.0 R" panose="020B0600000101010101" pitchFamily="34" charset="-127"/>
                <a:cs typeface="Times New Roman" pitchFamily="18" charset="0"/>
              </a:rPr>
              <a:t> Scan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hợp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thời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gian</a:t>
            </a:r>
            <a:r>
              <a:rPr lang="en-US" altLang="ko-KR" sz="900" dirty="0" smtClean="0">
                <a:latin typeface="LG Smart_H2.0 R" panose="020B0600000101010101" pitchFamily="34" charset="-127"/>
                <a:ea typeface="LG Smart_H2.0 R" panose="020B0600000101010101" pitchFamily="34" charset="-127"/>
                <a:cs typeface="Times New Roman" pitchFamily="18" charset="0"/>
              </a:rPr>
              <a:t> Run Scan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chậm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thời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gian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sinh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PLC ERROR.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gọi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Constant Scan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Chức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tự</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chuẩn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đoán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③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WDT (Watch dog timer)</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System monitor</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22. </a:t>
            </a:r>
            <a:r>
              <a:rPr lang="en-US" altLang="ko-KR" sz="900" dirty="0" smtClean="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đồng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②</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a:pPr>
            <a:endPar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④</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23.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Thẻ</a:t>
            </a:r>
            <a:r>
              <a:rPr lang="en-US" altLang="ko-KR" sz="900" dirty="0" smtClean="0">
                <a:latin typeface="LG Smart_H2.0 R" panose="020B0600000101010101" pitchFamily="34" charset="-127"/>
                <a:ea typeface="LG Smart_H2.0 R" panose="020B0600000101010101" pitchFamily="34" charset="-127"/>
                <a:cs typeface="Times New Roman" pitchFamily="18" charset="0"/>
              </a:rPr>
              <a:t> QX40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kỹ</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thuật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lắp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khe</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cắm</a:t>
            </a:r>
            <a:r>
              <a:rPr lang="en-US" altLang="ko-KR" sz="900" dirty="0" smtClean="0">
                <a:latin typeface="LG Smart_H2.0 R" panose="020B0600000101010101" pitchFamily="34" charset="-127"/>
                <a:ea typeface="LG Smart_H2.0 R" panose="020B0600000101010101" pitchFamily="34" charset="-127"/>
                <a:cs typeface="Times New Roman" pitchFamily="18" charset="0"/>
              </a:rPr>
              <a:t> Basic PLC. “0”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ý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nghĩa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QX40</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lượng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hữu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Module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④ Module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biệt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24.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Chọn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câu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PLC?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tin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cậy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tuổi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thọ</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rộng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System.</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Dễ</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chữa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bảo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tin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cậy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nhỏ</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25.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đóng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trò</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Bit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từ</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ngoài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đến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toán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CPU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Unit Digital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vào</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Unit Digital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Unit </a:t>
            </a:r>
            <a:r>
              <a:rPr lang="en-US" altLang="ko-KR" sz="900" dirty="0" smtClean="0">
                <a:latin typeface="LG Smart_H2.0 R" panose="020B0600000101010101" pitchFamily="34" charset="-127"/>
                <a:ea typeface="LG Smart_H2.0 R" panose="020B0600000101010101" pitchFamily="34" charset="-127"/>
                <a:cs typeface="Times New Roman" pitchFamily="18" charset="0"/>
              </a:rPr>
              <a:t>Analog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Unit Analog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26.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hành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duy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Motor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quyết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vị</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trí</a:t>
            </a: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Count 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chuyển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AD.</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chuyển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DA.</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4102" name="Text Box 6"/>
          <p:cNvSpPr txBox="1">
            <a:spLocks noChangeArrowheads="1"/>
          </p:cNvSpPr>
          <p:nvPr/>
        </p:nvSpPr>
        <p:spPr bwMode="auto">
          <a:xfrm>
            <a:off x="285750" y="674688"/>
            <a:ext cx="1354858"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a:solidFill>
                  <a:srgbClr val="000000"/>
                </a:solidFill>
                <a:latin typeface="Times New Roman" pitchFamily="18" charset="0"/>
                <a:ea typeface="돋움" pitchFamily="50" charset="-127"/>
                <a:cs typeface="Times New Roman" pitchFamily="18" charset="0"/>
              </a:rPr>
              <a:t>※ PLC : Câu 21</a:t>
            </a:r>
            <a:r>
              <a:rPr lang="ko-KR" altLang="en-US" sz="1000">
                <a:solidFill>
                  <a:srgbClr val="000000"/>
                </a:solidFill>
                <a:latin typeface="Times New Roman" pitchFamily="18" charset="0"/>
                <a:ea typeface="돋움" pitchFamily="50" charset="-127"/>
                <a:cs typeface="Times New Roman" pitchFamily="18" charset="0"/>
              </a:rPr>
              <a:t> </a:t>
            </a:r>
            <a:r>
              <a:rPr lang="en-US" altLang="ko-KR" sz="1000">
                <a:solidFill>
                  <a:srgbClr val="000000"/>
                </a:solidFill>
                <a:latin typeface="Times New Roman" pitchFamily="18" charset="0"/>
                <a:ea typeface="돋움" pitchFamily="50" charset="-127"/>
                <a:cs typeface="Times New Roman" pitchFamily="18" charset="0"/>
              </a:rPr>
              <a:t>~ 40</a:t>
            </a:r>
            <a:endParaRPr lang="ko-KR" altLang="en-US" sz="1000">
              <a:solidFill>
                <a:srgbClr val="000000"/>
              </a:solidFill>
              <a:latin typeface="Times New Roman" pitchFamily="18" charset="0"/>
              <a:ea typeface="돋움" pitchFamily="50" charset="-127"/>
              <a:cs typeface="Times New Roman" pitchFamily="18" charset="0"/>
            </a:endParaRPr>
          </a:p>
        </p:txBody>
      </p:sp>
      <p:grpSp>
        <p:nvGrpSpPr>
          <p:cNvPr id="2" name="Group 1"/>
          <p:cNvGrpSpPr/>
          <p:nvPr/>
        </p:nvGrpSpPr>
        <p:grpSpPr>
          <a:xfrm>
            <a:off x="570923" y="2360712"/>
            <a:ext cx="2570045" cy="648072"/>
            <a:chOff x="416597" y="2360712"/>
            <a:chExt cx="2570045" cy="78105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8905"/>
            <a:stretch/>
          </p:blipFill>
          <p:spPr bwMode="auto">
            <a:xfrm>
              <a:off x="416597" y="2360712"/>
              <a:ext cx="91941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630"/>
            <a:stretch/>
          </p:blipFill>
          <p:spPr bwMode="auto">
            <a:xfrm>
              <a:off x="1227147" y="2360712"/>
              <a:ext cx="175949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416018" y="3589219"/>
            <a:ext cx="1541581" cy="499685"/>
            <a:chOff x="-1869131" y="2691529"/>
            <a:chExt cx="2497777" cy="809625"/>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5056"/>
            <a:stretch/>
          </p:blipFill>
          <p:spPr bwMode="auto">
            <a:xfrm>
              <a:off x="-1869131" y="2691529"/>
              <a:ext cx="152531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83974"/>
            <a:stretch/>
          </p:blipFill>
          <p:spPr bwMode="auto">
            <a:xfrm>
              <a:off x="-351335" y="2691529"/>
              <a:ext cx="979981"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Group 3"/>
          <p:cNvGrpSpPr/>
          <p:nvPr/>
        </p:nvGrpSpPr>
        <p:grpSpPr>
          <a:xfrm>
            <a:off x="1995700" y="3573616"/>
            <a:ext cx="1397926" cy="536091"/>
            <a:chOff x="-1971600" y="3296816"/>
            <a:chExt cx="2160877" cy="828675"/>
          </a:xfrm>
        </p:grpSpPr>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80080"/>
            <a:stretch/>
          </p:blipFill>
          <p:spPr bwMode="auto">
            <a:xfrm>
              <a:off x="-1971600" y="3296816"/>
              <a:ext cx="1218134"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84129"/>
            <a:stretch/>
          </p:blipFill>
          <p:spPr bwMode="auto">
            <a:xfrm>
              <a:off x="-781279" y="3296816"/>
              <a:ext cx="970556"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433220" y="4377704"/>
            <a:ext cx="1498450" cy="575296"/>
            <a:chOff x="366713" y="4524375"/>
            <a:chExt cx="2234347" cy="857827"/>
          </a:xfrm>
        </p:grpSpPr>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77323"/>
            <a:stretch/>
          </p:blipFill>
          <p:spPr bwMode="auto">
            <a:xfrm>
              <a:off x="366713" y="4524375"/>
              <a:ext cx="138884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84405"/>
            <a:stretch/>
          </p:blipFill>
          <p:spPr bwMode="auto">
            <a:xfrm>
              <a:off x="1645920" y="4524952"/>
              <a:ext cx="95514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5"/>
          <p:cNvGrpSpPr/>
          <p:nvPr/>
        </p:nvGrpSpPr>
        <p:grpSpPr>
          <a:xfrm>
            <a:off x="1988455" y="4393641"/>
            <a:ext cx="1368537" cy="487351"/>
            <a:chOff x="371475" y="4528750"/>
            <a:chExt cx="2381597" cy="848113"/>
          </a:xfrm>
        </p:grpSpPr>
        <p:pic>
          <p:nvPicPr>
            <p:cNvPr id="103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r="77366"/>
            <a:stretch/>
          </p:blipFill>
          <p:spPr bwMode="auto">
            <a:xfrm>
              <a:off x="371475" y="4529138"/>
              <a:ext cx="138408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83545"/>
            <a:stretch/>
          </p:blipFill>
          <p:spPr bwMode="auto">
            <a:xfrm>
              <a:off x="1746851" y="4528750"/>
              <a:ext cx="100622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Group 14"/>
          <p:cNvGrpSpPr/>
          <p:nvPr/>
        </p:nvGrpSpPr>
        <p:grpSpPr>
          <a:xfrm>
            <a:off x="3527621" y="7357382"/>
            <a:ext cx="2925715" cy="2132122"/>
            <a:chOff x="3527621" y="4549070"/>
            <a:chExt cx="2925715" cy="2132122"/>
          </a:xfrm>
        </p:grpSpPr>
        <p:grpSp>
          <p:nvGrpSpPr>
            <p:cNvPr id="7" name="Group 6"/>
            <p:cNvGrpSpPr/>
            <p:nvPr/>
          </p:nvGrpSpPr>
          <p:grpSpPr>
            <a:xfrm>
              <a:off x="3558372" y="5638266"/>
              <a:ext cx="1310788" cy="352106"/>
              <a:chOff x="376238" y="4743063"/>
              <a:chExt cx="2012790" cy="419487"/>
            </a:xfrm>
          </p:grpSpPr>
          <p:pic>
            <p:nvPicPr>
              <p:cNvPr id="1031"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r="83887"/>
              <a:stretch/>
            </p:blipFill>
            <p:spPr bwMode="auto">
              <a:xfrm>
                <a:off x="376238" y="4743450"/>
                <a:ext cx="983789"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l="76888"/>
              <a:stretch/>
            </p:blipFill>
            <p:spPr bwMode="auto">
              <a:xfrm>
                <a:off x="977918" y="4743063"/>
                <a:ext cx="141111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5048337" y="5648343"/>
              <a:ext cx="1404999" cy="277336"/>
              <a:chOff x="4509120" y="4888771"/>
              <a:chExt cx="2026675" cy="400050"/>
            </a:xfrm>
          </p:grpSpPr>
          <p:pic>
            <p:nvPicPr>
              <p:cNvPr id="1032" name="Picture 8"/>
              <p:cNvPicPr>
                <a:picLocks noChangeAspect="1" noChangeArrowheads="1"/>
              </p:cNvPicPr>
              <p:nvPr/>
            </p:nvPicPr>
            <p:blipFill rotWithShape="1">
              <a:blip r:embed="rId9">
                <a:extLst>
                  <a:ext uri="{28A0092B-C50C-407E-A947-70E740481C1C}">
                    <a14:useLocalDpi xmlns:a14="http://schemas.microsoft.com/office/drawing/2010/main" val="0"/>
                  </a:ext>
                </a:extLst>
              </a:blip>
              <a:srcRect r="78278"/>
              <a:stretch/>
            </p:blipFill>
            <p:spPr bwMode="auto">
              <a:xfrm>
                <a:off x="4509120" y="4888771"/>
                <a:ext cx="132828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8"/>
              <p:cNvPicPr>
                <a:picLocks noChangeAspect="1" noChangeArrowheads="1"/>
              </p:cNvPicPr>
              <p:nvPr/>
            </p:nvPicPr>
            <p:blipFill rotWithShape="1">
              <a:blip r:embed="rId9">
                <a:extLst>
                  <a:ext uri="{28A0092B-C50C-407E-A947-70E740481C1C}">
                    <a14:useLocalDpi xmlns:a14="http://schemas.microsoft.com/office/drawing/2010/main" val="0"/>
                  </a:ext>
                </a:extLst>
              </a:blip>
              <a:srcRect l="85698"/>
              <a:stretch/>
            </p:blipFill>
            <p:spPr bwMode="auto">
              <a:xfrm>
                <a:off x="5661248" y="4888771"/>
                <a:ext cx="87454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Group 8"/>
            <p:cNvGrpSpPr/>
            <p:nvPr/>
          </p:nvGrpSpPr>
          <p:grpSpPr>
            <a:xfrm>
              <a:off x="3539759" y="6318101"/>
              <a:ext cx="1357519" cy="363091"/>
              <a:chOff x="371475" y="4733925"/>
              <a:chExt cx="1546189" cy="438150"/>
            </a:xfrm>
          </p:grpSpPr>
          <p:pic>
            <p:nvPicPr>
              <p:cNvPr id="1033" name="Picture 9"/>
              <p:cNvPicPr>
                <a:picLocks noChangeAspect="1" noChangeArrowheads="1"/>
              </p:cNvPicPr>
              <p:nvPr/>
            </p:nvPicPr>
            <p:blipFill rotWithShape="1">
              <a:blip r:embed="rId10">
                <a:extLst>
                  <a:ext uri="{28A0092B-C50C-407E-A947-70E740481C1C}">
                    <a14:useLocalDpi xmlns:a14="http://schemas.microsoft.com/office/drawing/2010/main" val="0"/>
                  </a:ext>
                </a:extLst>
              </a:blip>
              <a:srcRect r="89193"/>
              <a:stretch/>
            </p:blipFill>
            <p:spPr bwMode="auto">
              <a:xfrm>
                <a:off x="371475" y="4733925"/>
                <a:ext cx="660827"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9"/>
              <p:cNvPicPr>
                <a:picLocks noChangeAspect="1" noChangeArrowheads="1"/>
              </p:cNvPicPr>
              <p:nvPr/>
            </p:nvPicPr>
            <p:blipFill rotWithShape="1">
              <a:blip r:embed="rId10">
                <a:extLst>
                  <a:ext uri="{28A0092B-C50C-407E-A947-70E740481C1C}">
                    <a14:useLocalDpi xmlns:a14="http://schemas.microsoft.com/office/drawing/2010/main" val="0"/>
                  </a:ext>
                </a:extLst>
              </a:blip>
              <a:srcRect l="84981"/>
              <a:stretch/>
            </p:blipFill>
            <p:spPr bwMode="auto">
              <a:xfrm>
                <a:off x="999226" y="4733925"/>
                <a:ext cx="91843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5034990" y="6349012"/>
              <a:ext cx="1408988" cy="299798"/>
              <a:chOff x="366713" y="4748213"/>
              <a:chExt cx="1924916" cy="409575"/>
            </a:xfrm>
          </p:grpSpPr>
          <p:pic>
            <p:nvPicPr>
              <p:cNvPr id="1034" name="Picture 10"/>
              <p:cNvPicPr>
                <a:picLocks noChangeAspect="1" noChangeArrowheads="1"/>
              </p:cNvPicPr>
              <p:nvPr/>
            </p:nvPicPr>
            <p:blipFill rotWithShape="1">
              <a:blip r:embed="rId11">
                <a:extLst>
                  <a:ext uri="{28A0092B-C50C-407E-A947-70E740481C1C}">
                    <a14:useLocalDpi xmlns:a14="http://schemas.microsoft.com/office/drawing/2010/main" val="0"/>
                  </a:ext>
                </a:extLst>
              </a:blip>
              <a:srcRect r="72711"/>
              <a:stretch/>
            </p:blipFill>
            <p:spPr bwMode="auto">
              <a:xfrm>
                <a:off x="366713" y="4748213"/>
                <a:ext cx="167136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10"/>
              <p:cNvPicPr>
                <a:picLocks noChangeAspect="1" noChangeArrowheads="1"/>
              </p:cNvPicPr>
              <p:nvPr/>
            </p:nvPicPr>
            <p:blipFill rotWithShape="1">
              <a:blip r:embed="rId11">
                <a:extLst>
                  <a:ext uri="{28A0092B-C50C-407E-A947-70E740481C1C}">
                    <a14:useLocalDpi xmlns:a14="http://schemas.microsoft.com/office/drawing/2010/main" val="0"/>
                  </a:ext>
                </a:extLst>
              </a:blip>
              <a:srcRect l="86732" t="1984"/>
              <a:stretch/>
            </p:blipFill>
            <p:spPr bwMode="auto">
              <a:xfrm>
                <a:off x="1478999" y="4755951"/>
                <a:ext cx="812630" cy="40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Freeform 10"/>
            <p:cNvSpPr/>
            <p:nvPr/>
          </p:nvSpPr>
          <p:spPr bwMode="auto">
            <a:xfrm>
              <a:off x="4033179" y="4732934"/>
              <a:ext cx="2348149" cy="190196"/>
            </a:xfrm>
            <a:custGeom>
              <a:avLst/>
              <a:gdLst>
                <a:gd name="connsiteX0" fmla="*/ 0 w 1901952"/>
                <a:gd name="connsiteY0" fmla="*/ 190196 h 190196"/>
                <a:gd name="connsiteX1" fmla="*/ 438912 w 1901952"/>
                <a:gd name="connsiteY1" fmla="*/ 190196 h 190196"/>
                <a:gd name="connsiteX2" fmla="*/ 438912 w 1901952"/>
                <a:gd name="connsiteY2" fmla="*/ 0 h 190196"/>
                <a:gd name="connsiteX3" fmla="*/ 1133856 w 1901952"/>
                <a:gd name="connsiteY3" fmla="*/ 0 h 190196"/>
                <a:gd name="connsiteX4" fmla="*/ 1133856 w 1901952"/>
                <a:gd name="connsiteY4" fmla="*/ 190196 h 190196"/>
                <a:gd name="connsiteX5" fmla="*/ 1404518 w 1901952"/>
                <a:gd name="connsiteY5" fmla="*/ 190196 h 190196"/>
                <a:gd name="connsiteX6" fmla="*/ 1404518 w 1901952"/>
                <a:gd name="connsiteY6" fmla="*/ 7316 h 190196"/>
                <a:gd name="connsiteX7" fmla="*/ 1901952 w 1901952"/>
                <a:gd name="connsiteY7" fmla="*/ 7316 h 19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1952" h="190196">
                  <a:moveTo>
                    <a:pt x="0" y="190196"/>
                  </a:moveTo>
                  <a:lnTo>
                    <a:pt x="438912" y="190196"/>
                  </a:lnTo>
                  <a:lnTo>
                    <a:pt x="438912" y="0"/>
                  </a:lnTo>
                  <a:lnTo>
                    <a:pt x="1133856" y="0"/>
                  </a:lnTo>
                  <a:lnTo>
                    <a:pt x="1133856" y="190196"/>
                  </a:lnTo>
                  <a:lnTo>
                    <a:pt x="1404518" y="190196"/>
                  </a:lnTo>
                  <a:lnTo>
                    <a:pt x="1404518" y="7316"/>
                  </a:lnTo>
                  <a:lnTo>
                    <a:pt x="1901952" y="7316"/>
                  </a:lnTo>
                </a:path>
              </a:pathLst>
            </a:cu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3" name="Freeform 12"/>
            <p:cNvSpPr/>
            <p:nvPr/>
          </p:nvSpPr>
          <p:spPr bwMode="auto">
            <a:xfrm>
              <a:off x="4033180" y="5097016"/>
              <a:ext cx="2340864" cy="146304"/>
            </a:xfrm>
            <a:custGeom>
              <a:avLst/>
              <a:gdLst>
                <a:gd name="connsiteX0" fmla="*/ 0 w 2340864"/>
                <a:gd name="connsiteY0" fmla="*/ 131673 h 146304"/>
                <a:gd name="connsiteX1" fmla="*/ 548640 w 2340864"/>
                <a:gd name="connsiteY1" fmla="*/ 131673 h 146304"/>
                <a:gd name="connsiteX2" fmla="*/ 548640 w 2340864"/>
                <a:gd name="connsiteY2" fmla="*/ 0 h 146304"/>
                <a:gd name="connsiteX3" fmla="*/ 687629 w 2340864"/>
                <a:gd name="connsiteY3" fmla="*/ 0 h 146304"/>
                <a:gd name="connsiteX4" fmla="*/ 687629 w 2340864"/>
                <a:gd name="connsiteY4" fmla="*/ 138988 h 146304"/>
                <a:gd name="connsiteX5" fmla="*/ 1748333 w 2340864"/>
                <a:gd name="connsiteY5" fmla="*/ 138988 h 146304"/>
                <a:gd name="connsiteX6" fmla="*/ 1748333 w 2340864"/>
                <a:gd name="connsiteY6" fmla="*/ 21945 h 146304"/>
                <a:gd name="connsiteX7" fmla="*/ 1901952 w 2340864"/>
                <a:gd name="connsiteY7" fmla="*/ 21945 h 146304"/>
                <a:gd name="connsiteX8" fmla="*/ 1901952 w 2340864"/>
                <a:gd name="connsiteY8" fmla="*/ 146304 h 146304"/>
                <a:gd name="connsiteX9" fmla="*/ 2340864 w 2340864"/>
                <a:gd name="connsiteY9" fmla="*/ 146304 h 14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0864" h="146304">
                  <a:moveTo>
                    <a:pt x="0" y="131673"/>
                  </a:moveTo>
                  <a:lnTo>
                    <a:pt x="548640" y="131673"/>
                  </a:lnTo>
                  <a:lnTo>
                    <a:pt x="548640" y="0"/>
                  </a:lnTo>
                  <a:lnTo>
                    <a:pt x="687629" y="0"/>
                  </a:lnTo>
                  <a:lnTo>
                    <a:pt x="687629" y="138988"/>
                  </a:lnTo>
                  <a:lnTo>
                    <a:pt x="1748333" y="138988"/>
                  </a:lnTo>
                  <a:lnTo>
                    <a:pt x="1748333" y="21945"/>
                  </a:lnTo>
                  <a:lnTo>
                    <a:pt x="1901952" y="21945"/>
                  </a:lnTo>
                  <a:lnTo>
                    <a:pt x="1901952" y="146304"/>
                  </a:lnTo>
                  <a:lnTo>
                    <a:pt x="2340864" y="146304"/>
                  </a:lnTo>
                </a:path>
              </a:pathLst>
            </a:cu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4" name="Rectangle 13"/>
            <p:cNvSpPr/>
            <p:nvPr/>
          </p:nvSpPr>
          <p:spPr>
            <a:xfrm>
              <a:off x="4467063" y="4910832"/>
              <a:ext cx="338554" cy="215444"/>
            </a:xfrm>
            <a:prstGeom prst="rect">
              <a:avLst/>
            </a:prstGeom>
          </p:spPr>
          <p:txBody>
            <a:bodyPr wrap="none">
              <a:spAutoFit/>
            </a:bodyPr>
            <a:lstStyle/>
            <a:p>
              <a:r>
                <a:rPr lang="en-US" altLang="ko-KR" sz="800">
                  <a:latin typeface="Times New Roman" pitchFamily="18" charset="0"/>
                  <a:cs typeface="Times New Roman" pitchFamily="18" charset="0"/>
                </a:rPr>
                <a:t>ON</a:t>
              </a:r>
              <a:endParaRPr lang="en-US" sz="800"/>
            </a:p>
          </p:txBody>
        </p:sp>
        <p:sp>
          <p:nvSpPr>
            <p:cNvPr id="69" name="Rectangle 68"/>
            <p:cNvSpPr/>
            <p:nvPr/>
          </p:nvSpPr>
          <p:spPr>
            <a:xfrm>
              <a:off x="4459968" y="4549070"/>
              <a:ext cx="338554" cy="215444"/>
            </a:xfrm>
            <a:prstGeom prst="rect">
              <a:avLst/>
            </a:prstGeom>
          </p:spPr>
          <p:txBody>
            <a:bodyPr wrap="none">
              <a:spAutoFit/>
            </a:bodyPr>
            <a:lstStyle/>
            <a:p>
              <a:r>
                <a:rPr lang="en-US" altLang="ko-KR" sz="800">
                  <a:latin typeface="Times New Roman" pitchFamily="18" charset="0"/>
                  <a:cs typeface="Times New Roman" pitchFamily="18" charset="0"/>
                </a:rPr>
                <a:t>ON</a:t>
              </a:r>
              <a:endParaRPr lang="en-US" sz="800"/>
            </a:p>
          </p:txBody>
        </p:sp>
        <p:sp>
          <p:nvSpPr>
            <p:cNvPr id="70" name="Rectangle 69"/>
            <p:cNvSpPr/>
            <p:nvPr/>
          </p:nvSpPr>
          <p:spPr>
            <a:xfrm>
              <a:off x="3552569" y="4758921"/>
              <a:ext cx="540533" cy="215444"/>
            </a:xfrm>
            <a:prstGeom prst="rect">
              <a:avLst/>
            </a:prstGeom>
          </p:spPr>
          <p:txBody>
            <a:bodyPr wrap="none">
              <a:spAutoFit/>
            </a:bodyPr>
            <a:lstStyle/>
            <a:p>
              <a:r>
                <a:rPr lang="en-US" sz="800" dirty="0" smtClean="0">
                  <a:latin typeface="Times New Roman" pitchFamily="18" charset="0"/>
                  <a:cs typeface="Times New Roman" pitchFamily="18" charset="0"/>
                </a:rPr>
                <a:t>X0 OFF</a:t>
              </a:r>
              <a:endParaRPr lang="en-US" sz="800" dirty="0"/>
            </a:p>
          </p:txBody>
        </p:sp>
        <p:sp>
          <p:nvSpPr>
            <p:cNvPr id="71" name="Rectangle 70"/>
            <p:cNvSpPr/>
            <p:nvPr/>
          </p:nvSpPr>
          <p:spPr>
            <a:xfrm>
              <a:off x="3527621" y="5069478"/>
              <a:ext cx="562975" cy="215444"/>
            </a:xfrm>
            <a:prstGeom prst="rect">
              <a:avLst/>
            </a:prstGeom>
          </p:spPr>
          <p:txBody>
            <a:bodyPr wrap="none">
              <a:spAutoFit/>
            </a:bodyPr>
            <a:lstStyle/>
            <a:p>
              <a:r>
                <a:rPr lang="en-US" sz="800">
                  <a:latin typeface="Times New Roman" pitchFamily="18" charset="0"/>
                  <a:cs typeface="Times New Roman" pitchFamily="18" charset="0"/>
                </a:rPr>
                <a:t>M</a:t>
              </a:r>
              <a:r>
                <a:rPr lang="en-US" sz="800" smtClean="0">
                  <a:latin typeface="Times New Roman" pitchFamily="18" charset="0"/>
                  <a:cs typeface="Times New Roman" pitchFamily="18" charset="0"/>
                </a:rPr>
                <a:t>0 OFF</a:t>
              </a:r>
              <a:endParaRPr lang="en-US" sz="800"/>
            </a:p>
          </p:txBody>
        </p:sp>
        <p:sp>
          <p:nvSpPr>
            <p:cNvPr id="72" name="Rectangle 71"/>
            <p:cNvSpPr/>
            <p:nvPr/>
          </p:nvSpPr>
          <p:spPr>
            <a:xfrm>
              <a:off x="4480786" y="5221878"/>
              <a:ext cx="473206" cy="215444"/>
            </a:xfrm>
            <a:prstGeom prst="rect">
              <a:avLst/>
            </a:prstGeom>
          </p:spPr>
          <p:txBody>
            <a:bodyPr wrap="none">
              <a:spAutoFit/>
            </a:bodyPr>
            <a:lstStyle/>
            <a:p>
              <a:r>
                <a:rPr lang="en-US" sz="800" smtClean="0">
                  <a:latin typeface="Times New Roman" pitchFamily="18" charset="0"/>
                  <a:cs typeface="Times New Roman" pitchFamily="18" charset="0"/>
                </a:rPr>
                <a:t>1 Scan</a:t>
              </a:r>
              <a:endParaRPr lang="en-US" sz="800"/>
            </a:p>
          </p:txBody>
        </p:sp>
        <p:sp>
          <p:nvSpPr>
            <p:cNvPr id="73" name="Rectangle 72"/>
            <p:cNvSpPr/>
            <p:nvPr/>
          </p:nvSpPr>
          <p:spPr>
            <a:xfrm>
              <a:off x="5689150" y="5219087"/>
              <a:ext cx="473206" cy="215444"/>
            </a:xfrm>
            <a:prstGeom prst="rect">
              <a:avLst/>
            </a:prstGeom>
          </p:spPr>
          <p:txBody>
            <a:bodyPr wrap="none">
              <a:spAutoFit/>
            </a:bodyPr>
            <a:lstStyle/>
            <a:p>
              <a:r>
                <a:rPr lang="en-US" sz="800" smtClean="0">
                  <a:latin typeface="Times New Roman" pitchFamily="18" charset="0"/>
                  <a:cs typeface="Times New Roman" pitchFamily="18" charset="0"/>
                </a:rPr>
                <a:t>1 Scan</a:t>
              </a:r>
              <a:endParaRPr lang="en-US" sz="800"/>
            </a:p>
          </p:txBody>
        </p:sp>
      </p:grpSp>
      <p:grpSp>
        <p:nvGrpSpPr>
          <p:cNvPr id="74" name="Group 73"/>
          <p:cNvGrpSpPr/>
          <p:nvPr/>
        </p:nvGrpSpPr>
        <p:grpSpPr>
          <a:xfrm>
            <a:off x="3429000" y="1352600"/>
            <a:ext cx="3180484" cy="1067395"/>
            <a:chOff x="3429000" y="2072680"/>
            <a:chExt cx="3565340" cy="1067395"/>
          </a:xfrm>
        </p:grpSpPr>
        <p:grpSp>
          <p:nvGrpSpPr>
            <p:cNvPr id="75" name="Group 75"/>
            <p:cNvGrpSpPr>
              <a:grpSpLocks/>
            </p:cNvGrpSpPr>
            <p:nvPr/>
          </p:nvGrpSpPr>
          <p:grpSpPr bwMode="auto">
            <a:xfrm>
              <a:off x="3429000" y="2073275"/>
              <a:ext cx="3087905" cy="1066800"/>
              <a:chOff x="0" y="0"/>
              <a:chExt cx="1950" cy="672"/>
            </a:xfrm>
          </p:grpSpPr>
          <p:sp>
            <p:nvSpPr>
              <p:cNvPr id="79" name="Rectangle 76"/>
              <p:cNvSpPr>
                <a:spLocks noChangeArrowheads="1"/>
              </p:cNvSpPr>
              <p:nvPr/>
            </p:nvSpPr>
            <p:spPr bwMode="auto">
              <a:xfrm>
                <a:off x="27" y="0"/>
                <a:ext cx="1923" cy="6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endParaRPr lang="ko-KR" altLang="en-US" sz="800">
                  <a:solidFill>
                    <a:srgbClr val="000000"/>
                  </a:solidFill>
                  <a:latin typeface="돋움" pitchFamily="50" charset="-127"/>
                  <a:ea typeface="돋움" pitchFamily="50" charset="-127"/>
                </a:endParaRPr>
              </a:p>
              <a:p>
                <a:pPr algn="ctr" eaLnBrk="1" hangingPunct="1">
                  <a:spcBef>
                    <a:spcPct val="0"/>
                  </a:spcBef>
                  <a:buFontTx/>
                  <a:buNone/>
                </a:pPr>
                <a:endParaRPr lang="ko-KR" altLang="en-US" sz="800">
                  <a:solidFill>
                    <a:srgbClr val="000000"/>
                  </a:solidFill>
                  <a:latin typeface="돋움" pitchFamily="50" charset="-127"/>
                  <a:ea typeface="돋움" pitchFamily="50" charset="-127"/>
                </a:endParaRPr>
              </a:p>
            </p:txBody>
          </p:sp>
          <p:sp>
            <p:nvSpPr>
              <p:cNvPr id="80" name="Line 77"/>
              <p:cNvSpPr>
                <a:spLocks noChangeShapeType="1"/>
              </p:cNvSpPr>
              <p:nvPr/>
            </p:nvSpPr>
            <p:spPr bwMode="auto">
              <a:xfrm>
                <a:off x="2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1" name="Line 78"/>
              <p:cNvSpPr>
                <a:spLocks noChangeShapeType="1"/>
              </p:cNvSpPr>
              <p:nvPr/>
            </p:nvSpPr>
            <p:spPr bwMode="auto">
              <a:xfrm>
                <a:off x="5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2" name="Line 79"/>
              <p:cNvSpPr>
                <a:spLocks noChangeShapeType="1"/>
              </p:cNvSpPr>
              <p:nvPr/>
            </p:nvSpPr>
            <p:spPr bwMode="auto">
              <a:xfrm>
                <a:off x="74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3" name="Line 80"/>
              <p:cNvSpPr>
                <a:spLocks noChangeShapeType="1"/>
              </p:cNvSpPr>
              <p:nvPr/>
            </p:nvSpPr>
            <p:spPr bwMode="auto">
              <a:xfrm>
                <a:off x="98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4" name="Line 81"/>
              <p:cNvSpPr>
                <a:spLocks noChangeShapeType="1"/>
              </p:cNvSpPr>
              <p:nvPr/>
            </p:nvSpPr>
            <p:spPr bwMode="auto">
              <a:xfrm>
                <a:off x="122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5" name="Line 82"/>
              <p:cNvSpPr>
                <a:spLocks noChangeShapeType="1"/>
              </p:cNvSpPr>
              <p:nvPr/>
            </p:nvSpPr>
            <p:spPr bwMode="auto">
              <a:xfrm>
                <a:off x="14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6" name="Line 83"/>
              <p:cNvSpPr>
                <a:spLocks noChangeShapeType="1"/>
              </p:cNvSpPr>
              <p:nvPr/>
            </p:nvSpPr>
            <p:spPr bwMode="auto">
              <a:xfrm>
                <a:off x="17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7" name="Text Box 84"/>
              <p:cNvSpPr txBox="1">
                <a:spLocks noChangeArrowheads="1"/>
              </p:cNvSpPr>
              <p:nvPr/>
            </p:nvSpPr>
            <p:spPr bwMode="auto">
              <a:xfrm>
                <a:off x="0" y="156"/>
                <a:ext cx="31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solidFill>
                      <a:srgbClr val="000000"/>
                    </a:solidFill>
                    <a:latin typeface="Times New Roman" pitchFamily="18" charset="0"/>
                    <a:ea typeface="돋움" pitchFamily="50" charset="-127"/>
                    <a:cs typeface="Times New Roman" pitchFamily="18" charset="0"/>
                  </a:rPr>
                  <a:t>Power</a:t>
                </a:r>
                <a:endParaRPr lang="ko-KR" altLang="en-US" sz="700">
                  <a:solidFill>
                    <a:srgbClr val="000000"/>
                  </a:solidFill>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r>
                  <a:rPr lang="en-US" altLang="ko-KR" sz="700">
                    <a:solidFill>
                      <a:srgbClr val="000000"/>
                    </a:solidFill>
                    <a:latin typeface="Times New Roman" pitchFamily="18" charset="0"/>
                    <a:ea typeface="돋움" pitchFamily="50" charset="-127"/>
                    <a:cs typeface="Times New Roman" pitchFamily="18" charset="0"/>
                  </a:rPr>
                  <a:t>UNIT</a:t>
                </a: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88" name="Text Box 86"/>
              <p:cNvSpPr txBox="1">
                <a:spLocks noChangeArrowheads="1"/>
              </p:cNvSpPr>
              <p:nvPr/>
            </p:nvSpPr>
            <p:spPr bwMode="auto">
              <a:xfrm>
                <a:off x="225" y="160"/>
                <a:ext cx="2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r>
                  <a:rPr lang="en-US" altLang="ko-KR" sz="700">
                    <a:solidFill>
                      <a:srgbClr val="000000"/>
                    </a:solidFill>
                    <a:latin typeface="Times New Roman" pitchFamily="18" charset="0"/>
                    <a:ea typeface="돋움" pitchFamily="50" charset="-127"/>
                    <a:cs typeface="Times New Roman" pitchFamily="18" charset="0"/>
                  </a:rPr>
                  <a:t> CPU</a:t>
                </a: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89" name="Text Box 87"/>
              <p:cNvSpPr txBox="1">
                <a:spLocks noChangeArrowheads="1"/>
              </p:cNvSpPr>
              <p:nvPr/>
            </p:nvSpPr>
            <p:spPr bwMode="auto">
              <a:xfrm>
                <a:off x="478" y="156"/>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solidFill>
                      <a:srgbClr val="000000"/>
                    </a:solidFill>
                    <a:latin typeface="Times New Roman" pitchFamily="18" charset="0"/>
                    <a:ea typeface="돋움" pitchFamily="50" charset="-127"/>
                    <a:cs typeface="Times New Roman" pitchFamily="18" charset="0"/>
                  </a:rPr>
                  <a:t>QX42</a:t>
                </a:r>
              </a:p>
              <a:p>
                <a:pPr algn="ctr" eaLnBrk="1" hangingPunct="1">
                  <a:lnSpc>
                    <a:spcPts val="900"/>
                  </a:lnSpc>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90" name="Text Box 88"/>
              <p:cNvSpPr txBox="1">
                <a:spLocks noChangeArrowheads="1"/>
              </p:cNvSpPr>
              <p:nvPr/>
            </p:nvSpPr>
            <p:spPr bwMode="auto">
              <a:xfrm>
                <a:off x="731" y="156"/>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solidFill>
                      <a:srgbClr val="000000"/>
                    </a:solidFill>
                    <a:latin typeface="Times New Roman" pitchFamily="18" charset="0"/>
                    <a:ea typeface="돋움" pitchFamily="50" charset="-127"/>
                    <a:cs typeface="Times New Roman" pitchFamily="18" charset="0"/>
                  </a:rPr>
                  <a:t>QY42</a:t>
                </a:r>
              </a:p>
              <a:p>
                <a:pPr algn="ctr" eaLnBrk="1" hangingPunct="1">
                  <a:lnSpc>
                    <a:spcPts val="900"/>
                  </a:lnSpc>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91" name="Text Box 89"/>
              <p:cNvSpPr txBox="1">
                <a:spLocks noChangeArrowheads="1"/>
              </p:cNvSpPr>
              <p:nvPr/>
            </p:nvSpPr>
            <p:spPr bwMode="auto">
              <a:xfrm>
                <a:off x="967" y="156"/>
                <a:ext cx="2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solidFill>
                      <a:srgbClr val="000000"/>
                    </a:solidFill>
                    <a:latin typeface="Times New Roman" pitchFamily="18" charset="0"/>
                    <a:ea typeface="돋움" pitchFamily="50" charset="-127"/>
                    <a:cs typeface="Times New Roman" pitchFamily="18" charset="0"/>
                  </a:rPr>
                  <a:t>QX41</a:t>
                </a: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92" name="Text Box 90"/>
              <p:cNvSpPr txBox="1">
                <a:spLocks noChangeArrowheads="1"/>
              </p:cNvSpPr>
              <p:nvPr/>
            </p:nvSpPr>
            <p:spPr bwMode="auto">
              <a:xfrm>
                <a:off x="1198" y="156"/>
                <a:ext cx="2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solidFill>
                      <a:srgbClr val="000000"/>
                    </a:solidFill>
                    <a:latin typeface="Times New Roman" pitchFamily="18" charset="0"/>
                    <a:ea typeface="돋움" pitchFamily="50" charset="-127"/>
                    <a:cs typeface="Times New Roman" pitchFamily="18" charset="0"/>
                  </a:rPr>
                  <a:t>QY42</a:t>
                </a: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93" name="Text Box 91"/>
              <p:cNvSpPr txBox="1">
                <a:spLocks noChangeArrowheads="1"/>
              </p:cNvSpPr>
              <p:nvPr/>
            </p:nvSpPr>
            <p:spPr bwMode="auto">
              <a:xfrm>
                <a:off x="1406" y="156"/>
                <a:ext cx="3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solidFill>
                      <a:srgbClr val="000000"/>
                    </a:solidFill>
                    <a:latin typeface="Times New Roman" pitchFamily="18" charset="0"/>
                    <a:ea typeface="돋움" pitchFamily="50" charset="-127"/>
                    <a:cs typeface="Times New Roman" pitchFamily="18" charset="0"/>
                  </a:rPr>
                  <a:t>Q64AD</a:t>
                </a: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grpSp>
        <p:sp>
          <p:nvSpPr>
            <p:cNvPr id="76" name="Rectangle 75"/>
            <p:cNvSpPr/>
            <p:nvPr/>
          </p:nvSpPr>
          <p:spPr bwMode="auto">
            <a:xfrm>
              <a:off x="6513115" y="2072680"/>
              <a:ext cx="38005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77" name="Text Box 92"/>
            <p:cNvSpPr txBox="1">
              <a:spLocks noChangeArrowheads="1"/>
            </p:cNvSpPr>
            <p:nvPr/>
          </p:nvSpPr>
          <p:spPr bwMode="auto">
            <a:xfrm>
              <a:off x="6436934" y="2326581"/>
              <a:ext cx="55740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solidFill>
                    <a:srgbClr val="000000"/>
                  </a:solidFill>
                  <a:latin typeface="Times New Roman" pitchFamily="18" charset="0"/>
                  <a:ea typeface="돋움" pitchFamily="50" charset="-127"/>
                  <a:cs typeface="Times New Roman" pitchFamily="18" charset="0"/>
                </a:rPr>
                <a:t>QX42</a:t>
              </a:r>
            </a:p>
            <a:p>
              <a:pPr algn="ctr" eaLnBrk="1" hangingPunct="1">
                <a:lnSpc>
                  <a:spcPts val="900"/>
                </a:lnSpc>
                <a:spcBef>
                  <a:spcPct val="0"/>
                </a:spcBef>
                <a:buNone/>
              </a:pPr>
              <a:r>
                <a:rPr lang="en-US" altLang="ko-KR" sz="700">
                  <a:solidFill>
                    <a:srgbClr val="000000"/>
                  </a:solidFill>
                  <a:latin typeface="Times New Roman" pitchFamily="18" charset="0"/>
                  <a:ea typeface="돋움" pitchFamily="50" charset="-127"/>
                  <a:cs typeface="Times New Roman" pitchFamily="18" charset="0"/>
                </a:rPr>
                <a:t>(   </a:t>
              </a:r>
              <a:r>
                <a:rPr lang="en-US" altLang="ko-KR" sz="700" smtClean="0">
                  <a:solidFill>
                    <a:srgbClr val="000000"/>
                  </a:solidFill>
                  <a:latin typeface="Times New Roman" pitchFamily="18" charset="0"/>
                  <a:ea typeface="돋움" pitchFamily="50" charset="-127"/>
                  <a:cs typeface="Times New Roman" pitchFamily="18" charset="0"/>
                </a:rPr>
                <a:t>?  </a:t>
              </a:r>
              <a:r>
                <a:rPr lang="en-US" altLang="ko-KR" sz="700">
                  <a:solidFill>
                    <a:srgbClr val="000000"/>
                  </a:solidFill>
                  <a:latin typeface="Times New Roman" pitchFamily="18" charset="0"/>
                  <a:ea typeface="돋움" pitchFamily="50" charset="-127"/>
                  <a:cs typeface="Times New Roman" pitchFamily="18" charset="0"/>
                </a:rPr>
                <a:t>)</a:t>
              </a:r>
            </a:p>
            <a:p>
              <a:pPr algn="ctr" eaLnBrk="1" hangingPunct="1">
                <a:lnSpc>
                  <a:spcPts val="900"/>
                </a:lnSpc>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sp>
          <p:nvSpPr>
            <p:cNvPr id="78" name="Text Box 92"/>
            <p:cNvSpPr txBox="1">
              <a:spLocks noChangeArrowheads="1"/>
            </p:cNvSpPr>
            <p:nvPr/>
          </p:nvSpPr>
          <p:spPr bwMode="auto">
            <a:xfrm>
              <a:off x="6039946" y="2286794"/>
              <a:ext cx="55740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solidFill>
                    <a:srgbClr val="000000"/>
                  </a:solidFill>
                  <a:latin typeface="Times New Roman" pitchFamily="18" charset="0"/>
                  <a:ea typeface="돋움" pitchFamily="50" charset="-127"/>
                  <a:cs typeface="Times New Roman" pitchFamily="18" charset="0"/>
                </a:rPr>
                <a:t>Slot trống</a:t>
              </a: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solidFill>
                  <a:srgbClr val="000000"/>
                </a:solidFill>
                <a:latin typeface="Times New Roman" pitchFamily="18" charset="0"/>
                <a:ea typeface="돋움" pitchFamily="50" charset="-127"/>
                <a:cs typeface="Times New Roman" pitchFamily="18" charset="0"/>
              </a:endParaRPr>
            </a:p>
          </p:txBody>
        </p:sp>
      </p:grpSp>
    </p:spTree>
    <p:extLst>
      <p:ext uri="{BB962C8B-B14F-4D97-AF65-F5344CB8AC3E}">
        <p14:creationId xmlns:p14="http://schemas.microsoft.com/office/powerpoint/2010/main" val="2943373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itchFamily="18" charset="0"/>
              <a:cs typeface="Times New Roman" pitchFamily="18" charset="0"/>
            </a:endParaRPr>
          </a:p>
        </p:txBody>
      </p:sp>
      <p:sp>
        <p:nvSpPr>
          <p:cNvPr id="5124" name="Rectangle 7"/>
          <p:cNvSpPr>
            <a:spLocks noChangeArrowheads="1"/>
          </p:cNvSpPr>
          <p:nvPr/>
        </p:nvSpPr>
        <p:spPr bwMode="auto">
          <a:xfrm>
            <a:off x="283420" y="754517"/>
            <a:ext cx="3124200" cy="9129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32. </a:t>
            </a:r>
            <a:r>
              <a:rPr lang="en-US" altLang="ko-KR" sz="900" dirty="0" err="1">
                <a:latin typeface="LG Smart_H2.0 R" panose="020B0600000101010101" pitchFamily="34" charset="-127"/>
                <a:ea typeface="LG Smart_H2.0 R" panose="020B0600000101010101" pitchFamily="34" charset="-127"/>
                <a:cs typeface="Times New Roman" pitchFamily="18" charset="0"/>
              </a:rPr>
              <a:t>Đâu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r>
              <a:rPr lang="en-US" altLang="ko-KR" sz="900" dirty="0">
                <a:latin typeface="LG Smart_H2.0 R" panose="020B0600000101010101" pitchFamily="34" charset="-127"/>
                <a:ea typeface="LG Smart_H2.0 R" panose="020B0600000101010101" pitchFamily="34" charset="-127"/>
                <a:cs typeface="Times New Roman" pitchFamily="18" charset="0"/>
              </a:rPr>
              <a:t> Analog</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lần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quay Motor</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a:t>
            </a:r>
            <a:r>
              <a:rPr lang="en-US" altLang="ko-KR" sz="900" dirty="0" err="1">
                <a:latin typeface="LG Smart_H2.0 R" panose="020B0600000101010101" pitchFamily="34" charset="-127"/>
                <a:ea typeface="LG Smart_H2.0 R" panose="020B0600000101010101" pitchFamily="34" charset="-127"/>
                <a:cs typeface="Times New Roman" pitchFamily="18" charset="0"/>
              </a:rPr>
              <a:t>Nhiệt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Lưu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33. </a:t>
            </a:r>
            <a:r>
              <a:rPr lang="en-US" altLang="ko-KR" sz="900" dirty="0" err="1">
                <a:latin typeface="LG Smart_H2.0 R" panose="020B0600000101010101" pitchFamily="34" charset="-127"/>
                <a:ea typeface="LG Smart_H2.0 R" panose="020B0600000101010101" pitchFamily="34" charset="-127"/>
                <a:cs typeface="Times New Roman" pitchFamily="18" charset="0"/>
              </a:rPr>
              <a:t>Chương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hợp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cần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en-US" altLang="ko-KR" sz="900" dirty="0">
                <a:latin typeface="LG Smart_H2.0 R" panose="020B0600000101010101" pitchFamily="34" charset="-127"/>
                <a:ea typeface="LG Smart_H2.0 R" panose="020B0600000101010101" pitchFamily="34" charset="-127"/>
                <a:cs typeface="Times New Roman" pitchFamily="18" charset="0"/>
              </a:rPr>
              <a:t> Scan </a:t>
            </a:r>
            <a:r>
              <a:rPr lang="en-US" altLang="ko-KR" sz="900" dirty="0" err="1">
                <a:latin typeface="LG Smart_H2.0 R" panose="020B0600000101010101" pitchFamily="34" charset="-127"/>
                <a:ea typeface="LG Smart_H2.0 R" panose="020B0600000101010101" pitchFamily="34" charset="-127"/>
                <a:cs typeface="Times New Roman" pitchFamily="18" charset="0"/>
              </a:rPr>
              <a:t>sau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mỗi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lần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chẳng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hạn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như</a:t>
            </a:r>
            <a:r>
              <a:rPr lang="en-US" altLang="ko-KR" sz="900" dirty="0">
                <a:latin typeface="LG Smart_H2.0 R" panose="020B0600000101010101" pitchFamily="34" charset="-127"/>
                <a:ea typeface="LG Smart_H2.0 R" panose="020B0600000101010101" pitchFamily="34" charset="-127"/>
                <a:cs typeface="Times New Roman" pitchFamily="18" charset="0"/>
              </a:rPr>
              <a:t> in </a:t>
            </a:r>
            <a:r>
              <a:rPr lang="en-US" altLang="ko-KR" sz="900" dirty="0" err="1">
                <a:latin typeface="LG Smart_H2.0 R" panose="020B0600000101010101" pitchFamily="34" charset="-127"/>
                <a:ea typeface="LG Smart_H2.0 R" panose="020B0600000101010101" pitchFamily="34" charset="-127"/>
                <a:cs typeface="Times New Roman" pitchFamily="18" charset="0"/>
              </a:rPr>
              <a:t>từ</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máy</a:t>
            </a:r>
            <a:r>
              <a:rPr lang="en-US" altLang="ko-KR" sz="900" dirty="0">
                <a:latin typeface="LG Smart_H2.0 R" panose="020B0600000101010101" pitchFamily="34" charset="-127"/>
                <a:ea typeface="LG Smart_H2.0 R" panose="020B0600000101010101" pitchFamily="34" charset="-127"/>
                <a:cs typeface="Times New Roman" pitchFamily="18" charset="0"/>
              </a:rPr>
              <a:t> in</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thực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ban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đầu</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a:t>
            </a:r>
            <a:r>
              <a:rPr lang="en-US" altLang="ko-KR" sz="900" dirty="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latin typeface="LG Smart_H2.0 R" panose="020B0600000101010101" pitchFamily="34" charset="-127"/>
                <a:ea typeface="LG Smart_H2.0 R" panose="020B0600000101010101" pitchFamily="34" charset="-127"/>
                <a:cs typeface="Times New Roman" pitchFamily="18" charset="0"/>
              </a:rPr>
              <a:t>thực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a:t>
            </a:r>
            <a:r>
              <a:rPr lang="en-US" altLang="ko-KR" sz="900" dirty="0">
                <a:latin typeface="LG Smart_H2.0 R" panose="020B0600000101010101" pitchFamily="34" charset="-127"/>
                <a:ea typeface="LG Smart_H2.0 R" panose="020B0600000101010101" pitchFamily="34" charset="-127"/>
                <a:cs typeface="Times New Roman" pitchFamily="18" charset="0"/>
              </a:rPr>
              <a:t> Scan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latin typeface="LG Smart_H2.0 R" panose="020B0600000101010101" pitchFamily="34" charset="-127"/>
                <a:ea typeface="LG Smart_H2.0 R" panose="020B0600000101010101" pitchFamily="34" charset="-127"/>
                <a:cs typeface="Times New Roman" pitchFamily="18" charset="0"/>
              </a:rPr>
              <a:t>thực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thấp</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latin typeface="LG Smart_H2.0 R" panose="020B0600000101010101" pitchFamily="34" charset="-127"/>
                <a:ea typeface="LG Smart_H2.0 R" panose="020B0600000101010101" pitchFamily="34" charset="-127"/>
                <a:cs typeface="Times New Roman" pitchFamily="18" charset="0"/>
              </a:rPr>
              <a:t>dạng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chờ</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34. </a:t>
            </a:r>
            <a:r>
              <a:rPr lang="en-US" altLang="ko-KR" sz="900" dirty="0" err="1">
                <a:latin typeface="LG Smart_H2.0 R" panose="020B0600000101010101" pitchFamily="34" charset="-127"/>
                <a:ea typeface="LG Smart_H2.0 R" panose="020B0600000101010101" pitchFamily="34" charset="-127"/>
                <a:cs typeface="Times New Roman" pitchFamily="18" charset="0"/>
              </a:rPr>
              <a:t>Câu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sai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về</a:t>
            </a:r>
            <a:r>
              <a:rPr lang="en-US" altLang="ko-KR" sz="900" dirty="0">
                <a:latin typeface="LG Smart_H2.0 R" panose="020B0600000101010101" pitchFamily="34" charset="-127"/>
                <a:ea typeface="LG Smart_H2.0 R" panose="020B0600000101010101" pitchFamily="34" charset="-127"/>
                <a:cs typeface="Times New Roman" pitchFamily="18" charset="0"/>
              </a:rPr>
              <a:t> Unit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r>
              <a:rPr lang="en-US" altLang="ko-KR" sz="900" dirty="0">
                <a:latin typeface="LG Smart_H2.0 R" panose="020B0600000101010101" pitchFamily="34" charset="-127"/>
                <a:ea typeface="LG Smart_H2.0 R" panose="020B0600000101010101" pitchFamily="34" charset="-127"/>
                <a:cs typeface="Times New Roman" pitchFamily="18" charset="0"/>
              </a:rPr>
              <a:t> Analog</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err="1">
                <a:latin typeface="LG Smart_H2.0 R" panose="020B0600000101010101" pitchFamily="34" charset="-127"/>
                <a:ea typeface="LG Smart_H2.0 R" panose="020B0600000101010101" pitchFamily="34" charset="-127"/>
                <a:cs typeface="Times New Roman" pitchFamily="18" charset="0"/>
              </a:rPr>
              <a:t>Các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vật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lý</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như</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dòng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dòng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chảy</a:t>
            </a:r>
            <a:r>
              <a:rPr lang="en-US" altLang="ko-KR" sz="900" dirty="0">
                <a:latin typeface="LG Smart_H2.0 R" panose="020B0600000101010101" pitchFamily="34" charset="-127"/>
                <a:ea typeface="LG Smart_H2.0 R" panose="020B0600000101010101" pitchFamily="34" charset="-127"/>
                <a:cs typeface="Times New Roman" pitchFamily="18" charset="0"/>
              </a:rPr>
              <a:t>…</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gọi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Analog</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latin typeface="LG Smart_H2.0 R" panose="020B0600000101010101" pitchFamily="34" charset="-127"/>
                <a:ea typeface="LG Smart_H2.0 R" panose="020B0600000101010101" pitchFamily="34" charset="-127"/>
                <a:cs typeface="Times New Roman" pitchFamily="18" charset="0"/>
              </a:rPr>
              <a:t>đến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thiết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máy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giống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như</a:t>
            </a:r>
            <a:r>
              <a:rPr lang="en-US" altLang="ko-KR" sz="900" dirty="0">
                <a:latin typeface="LG Smart_H2.0 R" panose="020B0600000101010101" pitchFamily="34" charset="-127"/>
                <a:ea typeface="LG Smart_H2.0 R" panose="020B0600000101010101" pitchFamily="34" charset="-127"/>
                <a:cs typeface="Times New Roman" pitchFamily="18" charset="0"/>
              </a:rPr>
              <a:t> Motor </a:t>
            </a:r>
            <a:r>
              <a:rPr lang="en-US" altLang="ko-KR" sz="900" dirty="0" err="1">
                <a:latin typeface="LG Smart_H2.0 R" panose="020B0600000101010101" pitchFamily="34" charset="-127"/>
                <a:ea typeface="LG Smart_H2.0 R" panose="020B0600000101010101" pitchFamily="34" charset="-127"/>
                <a:cs typeface="Times New Roman" pitchFamily="18" charset="0"/>
              </a:rPr>
              <a:t>tín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kỹ</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thuật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CPU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chuyển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thành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latin typeface="LG Smart_H2.0 R" panose="020B0600000101010101" pitchFamily="34" charset="-127"/>
                <a:ea typeface="LG Smart_H2.0 R" panose="020B0600000101010101" pitchFamily="34" charset="-127"/>
                <a:cs typeface="Times New Roman" pitchFamily="18" charset="0"/>
              </a:rPr>
              <a:t>thay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theo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thời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gian</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thể</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được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dưới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dạng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ON/OFF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tới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CPU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thiết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bị</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kỹ</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thuật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giống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như</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PLC.</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35. </a:t>
            </a:r>
            <a:r>
              <a:rPr lang="en-US" altLang="ko-KR" sz="900" dirty="0" err="1">
                <a:latin typeface="LG Smart_H2.0 R" panose="020B0600000101010101" pitchFamily="34" charset="-127"/>
                <a:ea typeface="LG Smart_H2.0 R" panose="020B0600000101010101" pitchFamily="34" charset="-127"/>
                <a:cs typeface="Times New Roman" pitchFamily="18" charset="0"/>
              </a:rPr>
              <a:t>Chọn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đúng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Chuyển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thập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 A37 </a:t>
            </a:r>
            <a:r>
              <a:rPr lang="en-US" altLang="ko-KR" sz="900" dirty="0" err="1">
                <a:latin typeface="LG Smart_H2.0 R" panose="020B0600000101010101" pitchFamily="34" charset="-127"/>
                <a:ea typeface="LG Smart_H2.0 R" panose="020B0600000101010101" pitchFamily="34" charset="-127"/>
                <a:cs typeface="Times New Roman" pitchFamily="18" charset="0"/>
              </a:rPr>
              <a:t>thành</a:t>
            </a:r>
            <a:r>
              <a:rPr lang="en-US" altLang="ko-KR" sz="900" dirty="0">
                <a:latin typeface="LG Smart_H2.0 R" panose="020B0600000101010101" pitchFamily="34" charset="-127"/>
                <a:ea typeface="LG Smart_H2.0 R" panose="020B0600000101010101" pitchFamily="34" charset="-127"/>
                <a:cs typeface="Times New Roman" pitchFamily="18" charset="0"/>
              </a:rPr>
              <a:t> BCD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thập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hóa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0011 0100 0011 1010    ② 0000 1001 0011 0111     </a:t>
            </a: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0010 0110 0001 0101    </a:t>
            </a:r>
            <a:r>
              <a:rPr lang="en-US" altLang="ko-KR" sz="900" dirty="0">
                <a:latin typeface="LG Smart_H2.0 R" panose="020B0600000101010101" pitchFamily="34" charset="-127"/>
                <a:ea typeface="LG Smart_H2.0 R" panose="020B0600000101010101" pitchFamily="34" charset="-127"/>
                <a:cs typeface="Times New Roman" pitchFamily="18" charset="0"/>
              </a:rPr>
              <a:t>④ 0001 1100 0110 0110</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36</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Chọn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câu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C</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hoàn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chuyển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khởi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giữa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B                                                     </a:t>
            </a:r>
          </a:p>
          <a:p>
            <a:pPr eaLnBrk="1" hangingPunct="1">
              <a:spcBef>
                <a:spcPct val="0"/>
              </a:spcBef>
              <a:buFontTx/>
              <a:buNone/>
            </a:pP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dòng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chạy</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cuộn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Relay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tách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khỏi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B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xúc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Còn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gọi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Transfer Contact.                                                    </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trúc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relay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xúc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B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ban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37. </a:t>
            </a:r>
            <a:r>
              <a:rPr lang="en-US" altLang="ko-KR" sz="900" dirty="0" smtClean="0">
                <a:latin typeface="LG Smart_H2.0 R" panose="020B0600000101010101" pitchFamily="34" charset="-127"/>
                <a:ea typeface="LG Smart_H2.0 R" panose="020B0600000101010101" pitchFamily="34" charset="-127"/>
                <a:cs typeface="Times New Roman" pitchFamily="18" charset="0"/>
              </a:rPr>
              <a:t>X1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ON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trước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RST COUNT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nhiêu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K4</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② K5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③ K6              ④ K7</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5125" name="Rectangle 8"/>
          <p:cNvSpPr>
            <a:spLocks noChangeArrowheads="1"/>
          </p:cNvSpPr>
          <p:nvPr/>
        </p:nvSpPr>
        <p:spPr bwMode="auto">
          <a:xfrm>
            <a:off x="3416142" y="743631"/>
            <a:ext cx="3124200" cy="9129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p:txBody>
      </p:sp>
      <p:grpSp>
        <p:nvGrpSpPr>
          <p:cNvPr id="2" name="Group 1"/>
          <p:cNvGrpSpPr/>
          <p:nvPr/>
        </p:nvGrpSpPr>
        <p:grpSpPr>
          <a:xfrm>
            <a:off x="672755" y="8193360"/>
            <a:ext cx="2445928" cy="863352"/>
            <a:chOff x="-243408" y="6249144"/>
            <a:chExt cx="3300504" cy="129540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6255"/>
            <a:stretch/>
          </p:blipFill>
          <p:spPr bwMode="auto">
            <a:xfrm>
              <a:off x="980728" y="6249144"/>
              <a:ext cx="207636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8330"/>
            <a:stretch/>
          </p:blipFill>
          <p:spPr bwMode="auto">
            <a:xfrm>
              <a:off x="-243408" y="6249144"/>
              <a:ext cx="133337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a:xfrm>
            <a:off x="3456384" y="920552"/>
            <a:ext cx="3096816" cy="4939814"/>
          </a:xfrm>
          <a:prstGeom prst="rect">
            <a:avLst/>
          </a:prstGeom>
          <a:ln w="9525">
            <a:noFill/>
          </a:ln>
        </p:spPr>
        <p:txBody>
          <a:bodyPr wrap="square">
            <a:spAutoFit/>
          </a:bodyPr>
          <a:lstStyle/>
          <a:p>
            <a:r>
              <a:rPr lang="vi-VN" altLang="ko-KR" dirty="0">
                <a:latin typeface="Times New Roman" pitchFamily="18" charset="0"/>
                <a:cs typeface="Times New Roman" pitchFamily="18" charset="0"/>
              </a:rPr>
              <a:t>38. </a:t>
            </a:r>
            <a:r>
              <a:rPr lang="en-US" altLang="ko-KR" dirty="0" err="1">
                <a:latin typeface="Times New Roman" pitchFamily="18" charset="0"/>
                <a:cs typeface="Times New Roman" pitchFamily="18" charset="0"/>
              </a:rPr>
              <a:t>Chọn</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đáp</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án</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đúng</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về</a:t>
            </a:r>
            <a:r>
              <a:rPr lang="en-US" altLang="ko-KR" dirty="0">
                <a:latin typeface="Times New Roman" pitchFamily="18" charset="0"/>
                <a:cs typeface="Times New Roman" pitchFamily="18" charset="0"/>
              </a:rPr>
              <a:t> Time Chart </a:t>
            </a:r>
            <a:r>
              <a:rPr lang="en-US" altLang="ko-KR" dirty="0" err="1">
                <a:latin typeface="Times New Roman" pitchFamily="18" charset="0"/>
                <a:cs typeface="Times New Roman" pitchFamily="18" charset="0"/>
              </a:rPr>
              <a:t>hoạt</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động</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của</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mạch</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điện</a:t>
            </a:r>
            <a:r>
              <a:rPr lang="en-US" altLang="ko-KR" dirty="0">
                <a:latin typeface="Times New Roman" pitchFamily="18" charset="0"/>
                <a:cs typeface="Times New Roman" pitchFamily="18" charset="0"/>
              </a:rPr>
              <a:t> Ladder </a:t>
            </a:r>
            <a:r>
              <a:rPr lang="en-US" altLang="ko-KR" dirty="0" err="1">
                <a:latin typeface="Times New Roman" pitchFamily="18" charset="0"/>
                <a:cs typeface="Times New Roman" pitchFamily="18" charset="0"/>
              </a:rPr>
              <a:t>dưới</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đây</a:t>
            </a:r>
            <a:r>
              <a:rPr lang="en-US" altLang="ko-KR" dirty="0">
                <a:latin typeface="Times New Roman" pitchFamily="18" charset="0"/>
                <a:cs typeface="Times New Roman" pitchFamily="18" charset="0"/>
              </a:rPr>
              <a:t>?</a:t>
            </a: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r>
              <a:rPr lang="vi-VN" altLang="ko-KR" dirty="0">
                <a:solidFill>
                  <a:srgbClr val="FF0000"/>
                </a:solidFill>
                <a:latin typeface="Times New Roman" pitchFamily="18" charset="0"/>
                <a:cs typeface="Times New Roman" pitchFamily="18" charset="0"/>
              </a:rPr>
              <a:t>① </a:t>
            </a:r>
            <a:r>
              <a:rPr lang="en-US" altLang="ko-KR" dirty="0" smtClean="0">
                <a:solidFill>
                  <a:srgbClr val="FF0000"/>
                </a:solidFill>
                <a:latin typeface="Times New Roman" pitchFamily="18" charset="0"/>
                <a:cs typeface="Times New Roman" pitchFamily="18" charset="0"/>
              </a:rPr>
              <a:t> </a:t>
            </a:r>
            <a:r>
              <a:rPr lang="en-US" altLang="ko-KR" dirty="0" smtClean="0">
                <a:latin typeface="Times New Roman" pitchFamily="18" charset="0"/>
                <a:cs typeface="Times New Roman" pitchFamily="18" charset="0"/>
              </a:rPr>
              <a:t>                                                 </a:t>
            </a:r>
            <a:r>
              <a:rPr lang="vi-VN" altLang="ko-KR" dirty="0" smtClean="0">
                <a:latin typeface="Times New Roman" pitchFamily="18" charset="0"/>
                <a:cs typeface="Times New Roman" pitchFamily="18" charset="0"/>
              </a:rPr>
              <a:t>②</a:t>
            </a:r>
            <a:endParaRPr lang="en-US" altLang="ko-KR" dirty="0" smtClean="0">
              <a:latin typeface="Times New Roman" pitchFamily="18" charset="0"/>
              <a:cs typeface="Times New Roman" pitchFamily="18" charset="0"/>
            </a:endParaRPr>
          </a:p>
          <a:p>
            <a:endParaRPr lang="en-US" altLang="ko-KR" dirty="0" smtClean="0">
              <a:solidFill>
                <a:srgbClr val="FF0000"/>
              </a:solidFill>
              <a:latin typeface="Times New Roman" pitchFamily="18" charset="0"/>
              <a:cs typeface="Times New Roman" pitchFamily="18" charset="0"/>
            </a:endParaRPr>
          </a:p>
          <a:p>
            <a:endParaRPr lang="en-US" altLang="ko-KR" dirty="0">
              <a:solidFill>
                <a:srgbClr val="FF0000"/>
              </a:solidFill>
              <a:latin typeface="Times New Roman" pitchFamily="18" charset="0"/>
              <a:cs typeface="Times New Roman" pitchFamily="18" charset="0"/>
            </a:endParaRPr>
          </a:p>
          <a:p>
            <a:endParaRPr lang="en-US" altLang="ko-KR" dirty="0" smtClean="0">
              <a:solidFill>
                <a:srgbClr val="FF0000"/>
              </a:solidFill>
              <a:latin typeface="Times New Roman" pitchFamily="18" charset="0"/>
              <a:cs typeface="Times New Roman" pitchFamily="18" charset="0"/>
            </a:endParaRPr>
          </a:p>
          <a:p>
            <a:endParaRPr lang="en-US" altLang="ko-KR" dirty="0">
              <a:solidFill>
                <a:srgbClr val="FF0000"/>
              </a:solidFill>
              <a:latin typeface="Times New Roman" pitchFamily="18" charset="0"/>
              <a:cs typeface="Times New Roman" pitchFamily="18" charset="0"/>
            </a:endParaRPr>
          </a:p>
          <a:p>
            <a:endParaRPr lang="en-US" altLang="ko-KR" dirty="0" smtClean="0">
              <a:solidFill>
                <a:srgbClr val="FF0000"/>
              </a:solidFill>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r>
              <a:rPr lang="vi-VN" altLang="ko-KR" dirty="0" smtClean="0">
                <a:latin typeface="Times New Roman" pitchFamily="18" charset="0"/>
                <a:cs typeface="Times New Roman" pitchFamily="18" charset="0"/>
              </a:rPr>
              <a:t>③</a:t>
            </a:r>
            <a:r>
              <a:rPr lang="en-US" altLang="ko-KR" dirty="0" smtClean="0">
                <a:latin typeface="Times New Roman" pitchFamily="18" charset="0"/>
                <a:cs typeface="Times New Roman" pitchFamily="18" charset="0"/>
              </a:rPr>
              <a:t>                                                   </a:t>
            </a:r>
            <a:r>
              <a:rPr lang="vi-VN" altLang="ko-KR" dirty="0" smtClean="0">
                <a:latin typeface="Times New Roman" pitchFamily="18" charset="0"/>
                <a:cs typeface="Times New Roman" pitchFamily="18" charset="0"/>
              </a:rPr>
              <a:t>④</a:t>
            </a:r>
            <a:endParaRPr lang="en-US" altLang="ko-KR"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endParaRPr lang="en-US" altLang="ko-KR" dirty="0" smtClean="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r>
              <a:rPr lang="vi-VN" altLang="ko-KR" dirty="0">
                <a:latin typeface="Times New Roman" pitchFamily="18" charset="0"/>
                <a:cs typeface="Times New Roman" pitchFamily="18" charset="0"/>
              </a:rPr>
              <a:t>39. </a:t>
            </a:r>
            <a:r>
              <a:rPr lang="en-US" altLang="ko-KR" dirty="0" err="1">
                <a:latin typeface="Times New Roman" pitchFamily="18" charset="0"/>
                <a:cs typeface="Times New Roman" pitchFamily="18" charset="0"/>
              </a:rPr>
              <a:t>Khi</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điều</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kiện</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đầu</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vào</a:t>
            </a:r>
            <a:r>
              <a:rPr lang="en-US" altLang="ko-KR" dirty="0">
                <a:latin typeface="Times New Roman" pitchFamily="18" charset="0"/>
                <a:cs typeface="Times New Roman" pitchFamily="18" charset="0"/>
              </a:rPr>
              <a:t> ON-&gt;OFF, </a:t>
            </a:r>
            <a:r>
              <a:rPr lang="en-US" altLang="ko-KR" dirty="0" err="1">
                <a:latin typeface="Times New Roman" pitchFamily="18" charset="0"/>
                <a:cs typeface="Times New Roman" pitchFamily="18" charset="0"/>
              </a:rPr>
              <a:t>mệnh</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lệnh</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nào</a:t>
            </a:r>
            <a:r>
              <a:rPr lang="en-US" altLang="ko-KR" dirty="0">
                <a:latin typeface="Times New Roman" pitchFamily="18" charset="0"/>
                <a:cs typeface="Times New Roman" pitchFamily="18" charset="0"/>
              </a:rPr>
              <a:t> ở </a:t>
            </a:r>
            <a:r>
              <a:rPr lang="en-US" altLang="ko-KR" dirty="0" err="1">
                <a:latin typeface="Times New Roman" pitchFamily="18" charset="0"/>
                <a:cs typeface="Times New Roman" pitchFamily="18" charset="0"/>
              </a:rPr>
              <a:t>đầu</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ra</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được</a:t>
            </a:r>
            <a:r>
              <a:rPr lang="en-US" altLang="ko-KR" dirty="0">
                <a:latin typeface="Times New Roman" pitchFamily="18" charset="0"/>
                <a:cs typeface="Times New Roman" pitchFamily="18" charset="0"/>
              </a:rPr>
              <a:t> ON </a:t>
            </a:r>
            <a:r>
              <a:rPr lang="en-US" altLang="ko-KR" dirty="0" err="1">
                <a:latin typeface="Times New Roman" pitchFamily="18" charset="0"/>
                <a:cs typeface="Times New Roman" pitchFamily="18" charset="0"/>
              </a:rPr>
              <a:t>chỉ</a:t>
            </a:r>
            <a:r>
              <a:rPr lang="en-US" altLang="ko-KR" dirty="0">
                <a:latin typeface="Times New Roman" pitchFamily="18" charset="0"/>
                <a:cs typeface="Times New Roman" pitchFamily="18" charset="0"/>
              </a:rPr>
              <a:t> </a:t>
            </a:r>
            <a:r>
              <a:rPr lang="en-US" altLang="ko-KR" dirty="0" err="1">
                <a:latin typeface="Times New Roman" pitchFamily="18" charset="0"/>
                <a:cs typeface="Times New Roman" pitchFamily="18" charset="0"/>
              </a:rPr>
              <a:t>trong</a:t>
            </a:r>
            <a:r>
              <a:rPr lang="en-US" altLang="ko-KR" dirty="0">
                <a:latin typeface="Times New Roman" pitchFamily="18" charset="0"/>
                <a:cs typeface="Times New Roman" pitchFamily="18" charset="0"/>
              </a:rPr>
              <a:t> 1 SCAN time?</a:t>
            </a:r>
          </a:p>
          <a:p>
            <a:endParaRPr lang="en-US" altLang="ko-KR" dirty="0">
              <a:latin typeface="Times New Roman" pitchFamily="18" charset="0"/>
              <a:cs typeface="Times New Roman" pitchFamily="18" charset="0"/>
            </a:endParaRPr>
          </a:p>
          <a:p>
            <a:r>
              <a:rPr lang="en-US" altLang="ko-KR" dirty="0">
                <a:latin typeface="Times New Roman" pitchFamily="18" charset="0"/>
                <a:cs typeface="Times New Roman" pitchFamily="18" charset="0"/>
              </a:rPr>
              <a:t>① PLS   </a:t>
            </a:r>
            <a:r>
              <a:rPr lang="en-US" altLang="ko-KR" dirty="0">
                <a:solidFill>
                  <a:srgbClr val="FF0000"/>
                </a:solidFill>
                <a:latin typeface="Times New Roman" pitchFamily="18" charset="0"/>
                <a:cs typeface="Times New Roman" pitchFamily="18" charset="0"/>
              </a:rPr>
              <a:t>② PLF   </a:t>
            </a:r>
            <a:r>
              <a:rPr lang="en-US" altLang="ko-KR" dirty="0">
                <a:latin typeface="Times New Roman" pitchFamily="18" charset="0"/>
                <a:cs typeface="Times New Roman" pitchFamily="18" charset="0"/>
              </a:rPr>
              <a:t>③ FF   ④ SET</a:t>
            </a:r>
          </a:p>
          <a:p>
            <a:endParaRPr lang="en-US" altLang="ko-KR" dirty="0">
              <a:latin typeface="Times New Roman" pitchFamily="18" charset="0"/>
              <a:cs typeface="Times New Roman" pitchFamily="18" charset="0"/>
            </a:endParaRPr>
          </a:p>
          <a:p>
            <a:endParaRPr lang="en-US" altLang="ko-KR" dirty="0">
              <a:latin typeface="Times New Roman" pitchFamily="18" charset="0"/>
              <a:cs typeface="Times New Roman" pitchFamily="18" charset="0"/>
            </a:endParaRPr>
          </a:p>
          <a:p>
            <a:r>
              <a:rPr lang="pt-BR" altLang="ko-KR" dirty="0">
                <a:latin typeface="Times New Roman" pitchFamily="18" charset="0"/>
                <a:cs typeface="Times New Roman" pitchFamily="18" charset="0"/>
              </a:rPr>
              <a:t>40. Dữ liệu nào không phải Word Device?</a:t>
            </a:r>
          </a:p>
          <a:p>
            <a:endParaRPr lang="pt-BR" altLang="ko-KR" dirty="0">
              <a:latin typeface="Times New Roman" pitchFamily="18" charset="0"/>
              <a:cs typeface="Times New Roman" pitchFamily="18" charset="0"/>
            </a:endParaRPr>
          </a:p>
          <a:p>
            <a:r>
              <a:rPr lang="pt-BR" altLang="ko-KR" dirty="0">
                <a:latin typeface="Times New Roman" pitchFamily="18" charset="0"/>
                <a:cs typeface="Times New Roman" pitchFamily="18" charset="0"/>
              </a:rPr>
              <a:t>① D          ② T          ③ R          </a:t>
            </a:r>
            <a:r>
              <a:rPr lang="pt-BR" altLang="ko-KR" dirty="0">
                <a:solidFill>
                  <a:srgbClr val="FF0000"/>
                </a:solidFill>
                <a:latin typeface="Times New Roman" pitchFamily="18" charset="0"/>
                <a:cs typeface="Times New Roman" pitchFamily="18" charset="0"/>
              </a:rPr>
              <a:t>④ S</a:t>
            </a:r>
            <a:endParaRPr lang="en-US" altLang="ko-KR" dirty="0">
              <a:solidFill>
                <a:srgbClr val="FF0000"/>
              </a:solidFill>
              <a:latin typeface="Times New Roman" pitchFamily="18" charset="0"/>
              <a:cs typeface="Times New Roman" pitchFamily="18" charset="0"/>
            </a:endParaRPr>
          </a:p>
        </p:txBody>
      </p:sp>
      <p:grpSp>
        <p:nvGrpSpPr>
          <p:cNvPr id="5" name="Group 4"/>
          <p:cNvGrpSpPr/>
          <p:nvPr/>
        </p:nvGrpSpPr>
        <p:grpSpPr>
          <a:xfrm>
            <a:off x="3789040" y="1352600"/>
            <a:ext cx="2448272" cy="951073"/>
            <a:chOff x="376238" y="4291013"/>
            <a:chExt cx="2674201" cy="1323975"/>
          </a:xfrm>
        </p:grpSpPr>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725"/>
            <a:stretch/>
          </p:blipFill>
          <p:spPr bwMode="auto">
            <a:xfrm>
              <a:off x="376238" y="4291013"/>
              <a:ext cx="129894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77048" r="187"/>
            <a:stretch/>
          </p:blipFill>
          <p:spPr bwMode="auto">
            <a:xfrm>
              <a:off x="1660551" y="4291013"/>
              <a:ext cx="138988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Freeform 5"/>
          <p:cNvSpPr/>
          <p:nvPr/>
        </p:nvSpPr>
        <p:spPr bwMode="auto">
          <a:xfrm>
            <a:off x="3716122" y="2553005"/>
            <a:ext cx="1002182" cy="138989"/>
          </a:xfrm>
          <a:custGeom>
            <a:avLst/>
            <a:gdLst>
              <a:gd name="connsiteX0" fmla="*/ 0 w 1002182"/>
              <a:gd name="connsiteY0" fmla="*/ 131673 h 138989"/>
              <a:gd name="connsiteX1" fmla="*/ 299923 w 1002182"/>
              <a:gd name="connsiteY1" fmla="*/ 131673 h 138989"/>
              <a:gd name="connsiteX2" fmla="*/ 299923 w 1002182"/>
              <a:gd name="connsiteY2" fmla="*/ 0 h 138989"/>
              <a:gd name="connsiteX3" fmla="*/ 351129 w 1002182"/>
              <a:gd name="connsiteY3" fmla="*/ 0 h 138989"/>
              <a:gd name="connsiteX4" fmla="*/ 351129 w 1002182"/>
              <a:gd name="connsiteY4" fmla="*/ 138989 h 138989"/>
              <a:gd name="connsiteX5" fmla="*/ 1002182 w 1002182"/>
              <a:gd name="connsiteY5" fmla="*/ 138989 h 13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182" h="138989">
                <a:moveTo>
                  <a:pt x="0" y="131673"/>
                </a:moveTo>
                <a:lnTo>
                  <a:pt x="299923" y="131673"/>
                </a:lnTo>
                <a:lnTo>
                  <a:pt x="299923" y="0"/>
                </a:lnTo>
                <a:lnTo>
                  <a:pt x="351129" y="0"/>
                </a:lnTo>
                <a:lnTo>
                  <a:pt x="351129" y="138989"/>
                </a:lnTo>
                <a:lnTo>
                  <a:pt x="1002182" y="138989"/>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8" name="Freeform 7"/>
          <p:cNvSpPr/>
          <p:nvPr/>
        </p:nvSpPr>
        <p:spPr bwMode="auto">
          <a:xfrm>
            <a:off x="3716122" y="2757830"/>
            <a:ext cx="994867" cy="102413"/>
          </a:xfrm>
          <a:custGeom>
            <a:avLst/>
            <a:gdLst>
              <a:gd name="connsiteX0" fmla="*/ 0 w 994867"/>
              <a:gd name="connsiteY0" fmla="*/ 102413 h 102413"/>
              <a:gd name="connsiteX1" fmla="*/ 299923 w 994867"/>
              <a:gd name="connsiteY1" fmla="*/ 102413 h 102413"/>
              <a:gd name="connsiteX2" fmla="*/ 299923 w 994867"/>
              <a:gd name="connsiteY2" fmla="*/ 0 h 102413"/>
              <a:gd name="connsiteX3" fmla="*/ 797356 w 994867"/>
              <a:gd name="connsiteY3" fmla="*/ 0 h 102413"/>
              <a:gd name="connsiteX4" fmla="*/ 797356 w 994867"/>
              <a:gd name="connsiteY4" fmla="*/ 102413 h 102413"/>
              <a:gd name="connsiteX5" fmla="*/ 994867 w 994867"/>
              <a:gd name="connsiteY5" fmla="*/ 102413 h 1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867" h="102413">
                <a:moveTo>
                  <a:pt x="0" y="102413"/>
                </a:moveTo>
                <a:lnTo>
                  <a:pt x="299923" y="102413"/>
                </a:lnTo>
                <a:lnTo>
                  <a:pt x="299923" y="0"/>
                </a:lnTo>
                <a:lnTo>
                  <a:pt x="797356" y="0"/>
                </a:lnTo>
                <a:lnTo>
                  <a:pt x="797356" y="102413"/>
                </a:lnTo>
                <a:lnTo>
                  <a:pt x="994867" y="10241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9" name="Freeform 8"/>
          <p:cNvSpPr/>
          <p:nvPr/>
        </p:nvSpPr>
        <p:spPr bwMode="auto">
          <a:xfrm>
            <a:off x="3708806" y="3408883"/>
            <a:ext cx="972922" cy="160935"/>
          </a:xfrm>
          <a:custGeom>
            <a:avLst/>
            <a:gdLst>
              <a:gd name="connsiteX0" fmla="*/ 0 w 972922"/>
              <a:gd name="connsiteY0" fmla="*/ 146304 h 160935"/>
              <a:gd name="connsiteX1" fmla="*/ 314554 w 972922"/>
              <a:gd name="connsiteY1" fmla="*/ 146304 h 160935"/>
              <a:gd name="connsiteX2" fmla="*/ 314554 w 972922"/>
              <a:gd name="connsiteY2" fmla="*/ 0 h 160935"/>
              <a:gd name="connsiteX3" fmla="*/ 373076 w 972922"/>
              <a:gd name="connsiteY3" fmla="*/ 0 h 160935"/>
              <a:gd name="connsiteX4" fmla="*/ 373076 w 972922"/>
              <a:gd name="connsiteY4" fmla="*/ 160935 h 160935"/>
              <a:gd name="connsiteX5" fmla="*/ 972922 w 972922"/>
              <a:gd name="connsiteY5" fmla="*/ 160935 h 16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922" h="160935">
                <a:moveTo>
                  <a:pt x="0" y="146304"/>
                </a:moveTo>
                <a:lnTo>
                  <a:pt x="314554" y="146304"/>
                </a:lnTo>
                <a:lnTo>
                  <a:pt x="314554" y="0"/>
                </a:lnTo>
                <a:lnTo>
                  <a:pt x="373076" y="0"/>
                </a:lnTo>
                <a:lnTo>
                  <a:pt x="373076" y="160935"/>
                </a:lnTo>
                <a:lnTo>
                  <a:pt x="972922" y="160935"/>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0" name="Freeform 9"/>
          <p:cNvSpPr/>
          <p:nvPr/>
        </p:nvSpPr>
        <p:spPr bwMode="auto">
          <a:xfrm>
            <a:off x="3701491" y="3621025"/>
            <a:ext cx="1002183" cy="153619"/>
          </a:xfrm>
          <a:custGeom>
            <a:avLst/>
            <a:gdLst>
              <a:gd name="connsiteX0" fmla="*/ 0 w 1002183"/>
              <a:gd name="connsiteY0" fmla="*/ 146304 h 153619"/>
              <a:gd name="connsiteX1" fmla="*/ 665683 w 1002183"/>
              <a:gd name="connsiteY1" fmla="*/ 146304 h 153619"/>
              <a:gd name="connsiteX2" fmla="*/ 665683 w 1002183"/>
              <a:gd name="connsiteY2" fmla="*/ 0 h 153619"/>
              <a:gd name="connsiteX3" fmla="*/ 1002183 w 1002183"/>
              <a:gd name="connsiteY3" fmla="*/ 0 h 153619"/>
              <a:gd name="connsiteX4" fmla="*/ 1002183 w 1002183"/>
              <a:gd name="connsiteY4" fmla="*/ 153619 h 15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83" h="153619">
                <a:moveTo>
                  <a:pt x="0" y="146304"/>
                </a:moveTo>
                <a:lnTo>
                  <a:pt x="665683" y="146304"/>
                </a:lnTo>
                <a:lnTo>
                  <a:pt x="665683" y="0"/>
                </a:lnTo>
                <a:lnTo>
                  <a:pt x="1002183" y="0"/>
                </a:lnTo>
                <a:lnTo>
                  <a:pt x="1002183" y="153619"/>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1" name="Freeform 10"/>
          <p:cNvSpPr/>
          <p:nvPr/>
        </p:nvSpPr>
        <p:spPr bwMode="auto">
          <a:xfrm>
            <a:off x="5230368" y="2560320"/>
            <a:ext cx="972922" cy="117043"/>
          </a:xfrm>
          <a:custGeom>
            <a:avLst/>
            <a:gdLst>
              <a:gd name="connsiteX0" fmla="*/ 0 w 972922"/>
              <a:gd name="connsiteY0" fmla="*/ 117043 h 117043"/>
              <a:gd name="connsiteX1" fmla="*/ 263347 w 972922"/>
              <a:gd name="connsiteY1" fmla="*/ 117043 h 117043"/>
              <a:gd name="connsiteX2" fmla="*/ 263347 w 972922"/>
              <a:gd name="connsiteY2" fmla="*/ 0 h 117043"/>
              <a:gd name="connsiteX3" fmla="*/ 329184 w 972922"/>
              <a:gd name="connsiteY3" fmla="*/ 0 h 117043"/>
              <a:gd name="connsiteX4" fmla="*/ 329184 w 972922"/>
              <a:gd name="connsiteY4" fmla="*/ 117043 h 117043"/>
              <a:gd name="connsiteX5" fmla="*/ 972922 w 972922"/>
              <a:gd name="connsiteY5" fmla="*/ 117043 h 11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922" h="117043">
                <a:moveTo>
                  <a:pt x="0" y="117043"/>
                </a:moveTo>
                <a:lnTo>
                  <a:pt x="263347" y="117043"/>
                </a:lnTo>
                <a:lnTo>
                  <a:pt x="263347" y="0"/>
                </a:lnTo>
                <a:lnTo>
                  <a:pt x="329184" y="0"/>
                </a:lnTo>
                <a:lnTo>
                  <a:pt x="329184" y="117043"/>
                </a:lnTo>
                <a:lnTo>
                  <a:pt x="972922" y="11704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13" name="Freeform 12"/>
          <p:cNvSpPr/>
          <p:nvPr/>
        </p:nvSpPr>
        <p:spPr bwMode="auto">
          <a:xfrm>
            <a:off x="5230368" y="2728570"/>
            <a:ext cx="980237" cy="109728"/>
          </a:xfrm>
          <a:custGeom>
            <a:avLst/>
            <a:gdLst>
              <a:gd name="connsiteX0" fmla="*/ 0 w 980237"/>
              <a:gd name="connsiteY0" fmla="*/ 109728 h 109728"/>
              <a:gd name="connsiteX1" fmla="*/ 526694 w 980237"/>
              <a:gd name="connsiteY1" fmla="*/ 109728 h 109728"/>
              <a:gd name="connsiteX2" fmla="*/ 526694 w 980237"/>
              <a:gd name="connsiteY2" fmla="*/ 0 h 109728"/>
              <a:gd name="connsiteX3" fmla="*/ 980237 w 980237"/>
              <a:gd name="connsiteY3" fmla="*/ 0 h 109728"/>
            </a:gdLst>
            <a:ahLst/>
            <a:cxnLst>
              <a:cxn ang="0">
                <a:pos x="connsiteX0" y="connsiteY0"/>
              </a:cxn>
              <a:cxn ang="0">
                <a:pos x="connsiteX1" y="connsiteY1"/>
              </a:cxn>
              <a:cxn ang="0">
                <a:pos x="connsiteX2" y="connsiteY2"/>
              </a:cxn>
              <a:cxn ang="0">
                <a:pos x="connsiteX3" y="connsiteY3"/>
              </a:cxn>
            </a:cxnLst>
            <a:rect l="l" t="t" r="r" b="b"/>
            <a:pathLst>
              <a:path w="980237" h="109728">
                <a:moveTo>
                  <a:pt x="0" y="109728"/>
                </a:moveTo>
                <a:lnTo>
                  <a:pt x="526694" y="109728"/>
                </a:lnTo>
                <a:lnTo>
                  <a:pt x="526694" y="0"/>
                </a:lnTo>
                <a:lnTo>
                  <a:pt x="980237" y="0"/>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20" name="Freeform 19"/>
          <p:cNvSpPr/>
          <p:nvPr/>
        </p:nvSpPr>
        <p:spPr bwMode="auto">
          <a:xfrm>
            <a:off x="5264390" y="3439687"/>
            <a:ext cx="972922" cy="117043"/>
          </a:xfrm>
          <a:custGeom>
            <a:avLst/>
            <a:gdLst>
              <a:gd name="connsiteX0" fmla="*/ 0 w 972922"/>
              <a:gd name="connsiteY0" fmla="*/ 117043 h 117043"/>
              <a:gd name="connsiteX1" fmla="*/ 263347 w 972922"/>
              <a:gd name="connsiteY1" fmla="*/ 117043 h 117043"/>
              <a:gd name="connsiteX2" fmla="*/ 263347 w 972922"/>
              <a:gd name="connsiteY2" fmla="*/ 0 h 117043"/>
              <a:gd name="connsiteX3" fmla="*/ 329184 w 972922"/>
              <a:gd name="connsiteY3" fmla="*/ 0 h 117043"/>
              <a:gd name="connsiteX4" fmla="*/ 329184 w 972922"/>
              <a:gd name="connsiteY4" fmla="*/ 117043 h 117043"/>
              <a:gd name="connsiteX5" fmla="*/ 972922 w 972922"/>
              <a:gd name="connsiteY5" fmla="*/ 117043 h 11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922" h="117043">
                <a:moveTo>
                  <a:pt x="0" y="117043"/>
                </a:moveTo>
                <a:lnTo>
                  <a:pt x="263347" y="117043"/>
                </a:lnTo>
                <a:lnTo>
                  <a:pt x="263347" y="0"/>
                </a:lnTo>
                <a:lnTo>
                  <a:pt x="329184" y="0"/>
                </a:lnTo>
                <a:lnTo>
                  <a:pt x="329184" y="117043"/>
                </a:lnTo>
                <a:lnTo>
                  <a:pt x="972922" y="11704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21" name="Freeform 20"/>
          <p:cNvSpPr/>
          <p:nvPr/>
        </p:nvSpPr>
        <p:spPr bwMode="auto">
          <a:xfrm>
            <a:off x="5242445" y="3611821"/>
            <a:ext cx="994867" cy="102413"/>
          </a:xfrm>
          <a:custGeom>
            <a:avLst/>
            <a:gdLst>
              <a:gd name="connsiteX0" fmla="*/ 0 w 994867"/>
              <a:gd name="connsiteY0" fmla="*/ 102413 h 102413"/>
              <a:gd name="connsiteX1" fmla="*/ 299923 w 994867"/>
              <a:gd name="connsiteY1" fmla="*/ 102413 h 102413"/>
              <a:gd name="connsiteX2" fmla="*/ 299923 w 994867"/>
              <a:gd name="connsiteY2" fmla="*/ 0 h 102413"/>
              <a:gd name="connsiteX3" fmla="*/ 797356 w 994867"/>
              <a:gd name="connsiteY3" fmla="*/ 0 h 102413"/>
              <a:gd name="connsiteX4" fmla="*/ 797356 w 994867"/>
              <a:gd name="connsiteY4" fmla="*/ 102413 h 102413"/>
              <a:gd name="connsiteX5" fmla="*/ 994867 w 994867"/>
              <a:gd name="connsiteY5" fmla="*/ 102413 h 1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867" h="102413">
                <a:moveTo>
                  <a:pt x="0" y="102413"/>
                </a:moveTo>
                <a:lnTo>
                  <a:pt x="299923" y="102413"/>
                </a:lnTo>
                <a:lnTo>
                  <a:pt x="299923" y="0"/>
                </a:lnTo>
                <a:lnTo>
                  <a:pt x="797356" y="0"/>
                </a:lnTo>
                <a:lnTo>
                  <a:pt x="797356" y="102413"/>
                </a:lnTo>
                <a:lnTo>
                  <a:pt x="994867" y="10241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돋움" pitchFamily="50" charset="-127"/>
              <a:ea typeface="돋움" pitchFamily="50" charset="-127"/>
            </a:endParaRPr>
          </a:p>
        </p:txBody>
      </p:sp>
      <p:sp>
        <p:nvSpPr>
          <p:cNvPr id="22" name="Rectangle 21"/>
          <p:cNvSpPr/>
          <p:nvPr/>
        </p:nvSpPr>
        <p:spPr>
          <a:xfrm>
            <a:off x="3933056" y="2822020"/>
            <a:ext cx="327334" cy="215444"/>
          </a:xfrm>
          <a:prstGeom prst="rect">
            <a:avLst/>
          </a:prstGeom>
        </p:spPr>
        <p:txBody>
          <a:bodyPr wrap="none">
            <a:spAutoFit/>
          </a:bodyPr>
          <a:lstStyle/>
          <a:p>
            <a:r>
              <a:rPr lang="en-US" sz="800" smtClean="0">
                <a:latin typeface="Times New Roman" pitchFamily="18" charset="0"/>
                <a:cs typeface="Times New Roman" pitchFamily="18" charset="0"/>
              </a:rPr>
              <a:t>10s</a:t>
            </a:r>
            <a:endParaRPr lang="en-US" sz="800"/>
          </a:p>
        </p:txBody>
      </p:sp>
      <p:sp>
        <p:nvSpPr>
          <p:cNvPr id="24" name="Rectangle 23"/>
          <p:cNvSpPr/>
          <p:nvPr/>
        </p:nvSpPr>
        <p:spPr>
          <a:xfrm>
            <a:off x="5402476" y="2806248"/>
            <a:ext cx="276038" cy="215444"/>
          </a:xfrm>
          <a:prstGeom prst="rect">
            <a:avLst/>
          </a:prstGeom>
        </p:spPr>
        <p:txBody>
          <a:bodyPr wrap="none">
            <a:spAutoFit/>
          </a:bodyPr>
          <a:lstStyle/>
          <a:p>
            <a:r>
              <a:rPr lang="en-US" sz="800" smtClean="0">
                <a:latin typeface="Times New Roman" pitchFamily="18" charset="0"/>
                <a:cs typeface="Times New Roman" pitchFamily="18" charset="0"/>
              </a:rPr>
              <a:t>1s</a:t>
            </a:r>
            <a:endParaRPr lang="en-US" sz="800"/>
          </a:p>
        </p:txBody>
      </p:sp>
      <p:sp>
        <p:nvSpPr>
          <p:cNvPr id="25" name="Rectangle 24"/>
          <p:cNvSpPr/>
          <p:nvPr/>
        </p:nvSpPr>
        <p:spPr>
          <a:xfrm>
            <a:off x="5358586" y="3678801"/>
            <a:ext cx="276038" cy="215444"/>
          </a:xfrm>
          <a:prstGeom prst="rect">
            <a:avLst/>
          </a:prstGeom>
        </p:spPr>
        <p:txBody>
          <a:bodyPr wrap="none">
            <a:spAutoFit/>
          </a:bodyPr>
          <a:lstStyle/>
          <a:p>
            <a:r>
              <a:rPr lang="en-US" sz="800" smtClean="0">
                <a:latin typeface="Times New Roman" pitchFamily="18" charset="0"/>
                <a:cs typeface="Times New Roman" pitchFamily="18" charset="0"/>
              </a:rPr>
              <a:t>1s</a:t>
            </a:r>
            <a:endParaRPr lang="en-US" sz="800"/>
          </a:p>
        </p:txBody>
      </p:sp>
      <p:sp>
        <p:nvSpPr>
          <p:cNvPr id="26" name="Rectangle 25"/>
          <p:cNvSpPr/>
          <p:nvPr/>
        </p:nvSpPr>
        <p:spPr>
          <a:xfrm>
            <a:off x="4005064" y="3728864"/>
            <a:ext cx="327334" cy="215444"/>
          </a:xfrm>
          <a:prstGeom prst="rect">
            <a:avLst/>
          </a:prstGeom>
        </p:spPr>
        <p:txBody>
          <a:bodyPr wrap="none">
            <a:spAutoFit/>
          </a:bodyPr>
          <a:lstStyle/>
          <a:p>
            <a:r>
              <a:rPr lang="en-US" sz="800" smtClean="0">
                <a:latin typeface="Times New Roman" pitchFamily="18" charset="0"/>
                <a:cs typeface="Times New Roman" pitchFamily="18" charset="0"/>
              </a:rPr>
              <a:t>10s</a:t>
            </a:r>
            <a:endParaRPr lang="en-US" sz="800"/>
          </a:p>
        </p:txBody>
      </p:sp>
    </p:spTree>
    <p:extLst>
      <p:ext uri="{BB962C8B-B14F-4D97-AF65-F5344CB8AC3E}">
        <p14:creationId xmlns:p14="http://schemas.microsoft.com/office/powerpoint/2010/main" val="1564451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50" name="Text Box 5"/>
          <p:cNvSpPr txBox="1">
            <a:spLocks noChangeArrowheads="1"/>
          </p:cNvSpPr>
          <p:nvPr/>
        </p:nvSpPr>
        <p:spPr bwMode="auto">
          <a:xfrm>
            <a:off x="174625" y="239713"/>
            <a:ext cx="7617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itchFamily="18" charset="0"/>
              </a:rPr>
              <a:t>Khí nén</a:t>
            </a:r>
            <a:endParaRPr lang="ko-KR" altLang="en-US" sz="1600" dirty="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itchFamily="18" charset="0"/>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6150" name="Text Box 6"/>
          <p:cNvSpPr txBox="1">
            <a:spLocks noChangeArrowheads="1"/>
          </p:cNvSpPr>
          <p:nvPr/>
        </p:nvSpPr>
        <p:spPr bwMode="auto">
          <a:xfrm>
            <a:off x="292100" y="817563"/>
            <a:ext cx="13933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Khí</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nén</a:t>
            </a:r>
            <a:r>
              <a:rPr lang="ko-KR" altLang="en-US"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Câu</a:t>
            </a:r>
            <a:r>
              <a:rPr lang="en-US" altLang="ko-KR" sz="1000" dirty="0">
                <a:latin typeface="LG Smart_H2.0 R" panose="020B0600000101010101" pitchFamily="34" charset="-127"/>
                <a:ea typeface="LG Smart_H2.0 R" panose="020B0600000101010101" pitchFamily="34" charset="-127"/>
                <a:cs typeface="Times New Roman" pitchFamily="18" charset="0"/>
              </a:rPr>
              <a:t> 41</a:t>
            </a:r>
            <a:r>
              <a:rPr lang="ko-KR" altLang="en-US"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a:latin typeface="LG Smart_H2.0 R" panose="020B0600000101010101" pitchFamily="34" charset="-127"/>
                <a:ea typeface="LG Smart_H2.0 R" panose="020B0600000101010101" pitchFamily="34" charset="-127"/>
                <a:cs typeface="Times New Roman" pitchFamily="18" charset="0"/>
              </a:rPr>
              <a:t>~ 60</a:t>
            </a:r>
            <a:endParaRPr lang="ko-KR" altLang="en-US" sz="1000" dirty="0">
              <a:latin typeface="LG Smart_H2.0 R" panose="020B0600000101010101" pitchFamily="34" charset="-127"/>
              <a:ea typeface="LG Smart_H2.0 R" panose="020B0600000101010101" pitchFamily="34" charset="-127"/>
              <a:cs typeface="Times New Roman" pitchFamily="18" charset="0"/>
            </a:endParaRPr>
          </a:p>
        </p:txBody>
      </p:sp>
      <p:sp>
        <p:nvSpPr>
          <p:cNvPr id="6155" name="Text Box 44"/>
          <p:cNvSpPr txBox="1">
            <a:spLocks noChangeArrowheads="1"/>
          </p:cNvSpPr>
          <p:nvPr/>
        </p:nvSpPr>
        <p:spPr bwMode="auto">
          <a:xfrm>
            <a:off x="3400425" y="1208584"/>
            <a:ext cx="3162300"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48. </a:t>
            </a:r>
            <a:r>
              <a:rPr lang="en-US" altLang="ko-KR" sz="900" smtClean="0">
                <a:latin typeface="LG Smart_H2.0 R" panose="020B0600000101010101" pitchFamily="34" charset="-127"/>
                <a:ea typeface="LG Smart_H2.0 R" panose="020B0600000101010101" pitchFamily="34" charset="-127"/>
                <a:cs typeface="Times New Roman" pitchFamily="18" charset="0"/>
              </a:rPr>
              <a:t>Cơ cấu truyền động nào có ưu điểm là giảm thiểu diện tích lắp đặt bằng cách chuyển động thẳng Table thông qua Yoke, nam châm, dây xích… đối với chuyển động của Pit-Tông</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a:solidFill>
                  <a:srgbClr val="FF0000"/>
                </a:solidFill>
                <a:latin typeface="Times New Roman" pitchFamily="18" charset="0"/>
                <a:ea typeface="LG Smart_H2.0 R" panose="020B0600000101010101" pitchFamily="34" charset="-127"/>
                <a:cs typeface="Times New Roman" pitchFamily="18" charset="0"/>
              </a:rPr>
              <a:t>①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Xylanh không cần</a:t>
            </a:r>
            <a:endParaRPr lang="vi-VN" altLang="ko-KR" sz="90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② </a:t>
            </a:r>
            <a:r>
              <a:rPr lang="en-US" altLang="ko-KR" sz="900" smtClean="0">
                <a:latin typeface="LG Smart_H2.0 R" panose="020B0600000101010101" pitchFamily="34" charset="-127"/>
                <a:ea typeface="LG Smart_H2.0 R" panose="020B0600000101010101" pitchFamily="34" charset="-127"/>
                <a:cs typeface="Times New Roman" pitchFamily="18" charset="0"/>
              </a:rPr>
              <a:t>Xylanh loại cần kép</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Bộ truyền động kiểu xả</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④ </a:t>
            </a:r>
            <a:r>
              <a:rPr lang="en-US" altLang="ko-KR" sz="900" smtClean="0">
                <a:latin typeface="LG Smart_H2.0 R" panose="020B0600000101010101" pitchFamily="34" charset="-127"/>
                <a:ea typeface="LG Smart_H2.0 R" panose="020B0600000101010101" pitchFamily="34" charset="-127"/>
                <a:cs typeface="Times New Roman" pitchFamily="18" charset="0"/>
              </a:rPr>
              <a:t>Bộ truyền động bánh rang giá đỡ.</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smtClean="0">
                <a:latin typeface="Times New Roman" pitchFamily="18" charset="0"/>
                <a:ea typeface="LG Smart_H2.0 R" panose="020B0600000101010101" pitchFamily="34" charset="-127"/>
                <a:cs typeface="Times New Roman" pitchFamily="18" charset="0"/>
              </a:rPr>
              <a:t>4</a:t>
            </a:r>
            <a:r>
              <a:rPr lang="en-US" altLang="ko-KR" sz="900" smtClean="0">
                <a:latin typeface="LG Smart_H2.0 R" panose="020B0600000101010101" pitchFamily="34" charset="-127"/>
                <a:ea typeface="LG Smart_H2.0 R" panose="020B0600000101010101" pitchFamily="34" charset="-127"/>
                <a:cs typeface="Times New Roman" pitchFamily="18" charset="0"/>
              </a:rPr>
              <a:t>9</a:t>
            </a:r>
            <a:r>
              <a:rPr lang="vi-VN" altLang="ko-KR" sz="900" smtClean="0">
                <a:latin typeface="Times New Roman" pitchFamily="18" charset="0"/>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Chọn đáp án không phải là đơn vị của áp lực</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1013 bar</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a:solidFill>
                  <a:srgbClr val="FF0000"/>
                </a:solidFill>
                <a:latin typeface="Times New Roman" pitchFamily="18" charset="0"/>
                <a:ea typeface="LG Smart_H2.0 R" panose="020B0600000101010101" pitchFamily="34" charset="-127"/>
                <a:cs typeface="Times New Roman" pitchFamily="18" charset="0"/>
              </a:rPr>
              <a:t>②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760 mmH2g</a:t>
            </a:r>
            <a:endParaRPr lang="vi-VN" altLang="ko-KR" sz="90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1.033 Kgf/cm²</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④ </a:t>
            </a:r>
            <a:r>
              <a:rPr lang="en-US" altLang="ko-KR" sz="900" smtClean="0">
                <a:latin typeface="LG Smart_H2.0 R" panose="020B0600000101010101" pitchFamily="34" charset="-127"/>
                <a:ea typeface="LG Smart_H2.0 R" panose="020B0600000101010101" pitchFamily="34" charset="-127"/>
                <a:cs typeface="Times New Roman" pitchFamily="18" charset="0"/>
              </a:rPr>
              <a:t>0.1013 Pa</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smtClean="0">
                <a:latin typeface="LG Smart_H2.0 R" panose="020B0600000101010101" pitchFamily="34" charset="-127"/>
                <a:ea typeface="LG Smart_H2.0 R" panose="020B0600000101010101" pitchFamily="34" charset="-127"/>
                <a:cs typeface="Times New Roman" pitchFamily="18" charset="0"/>
              </a:rPr>
              <a:t>50</a:t>
            </a:r>
            <a:r>
              <a:rPr lang="vi-VN" altLang="ko-KR" sz="900" smtClean="0">
                <a:latin typeface="Times New Roman" pitchFamily="18" charset="0"/>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Đâu không phải là ưu điểm của ống plastic</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Đảm bảo tốc độ dòng chảy lớn so với tỷ lệ đường kính ngoài của ống.</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 ②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Chi phí đường ống cao, bao gồm đường ống và vật liệu</a:t>
            </a:r>
            <a:endParaRPr lang="vi-VN" altLang="ko-KR" sz="90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Thao tác đường ống đơn giản và nhanh</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④ </a:t>
            </a:r>
            <a:r>
              <a:rPr lang="en-US" altLang="ko-KR" sz="900" smtClean="0">
                <a:latin typeface="LG Smart_H2.0 R" panose="020B0600000101010101" pitchFamily="34" charset="-127"/>
                <a:ea typeface="LG Smart_H2.0 R" panose="020B0600000101010101" pitchFamily="34" charset="-127"/>
                <a:cs typeface="Times New Roman" pitchFamily="18" charset="0"/>
              </a:rPr>
              <a:t>Vì ống mềm và dẻo nên có thể sử dụng cho đường ống máy có chuyển động.</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smtClean="0">
                <a:latin typeface="LG Smart_H2.0 R" panose="020B0600000101010101" pitchFamily="34" charset="-127"/>
                <a:ea typeface="LG Smart_H2.0 R" panose="020B0600000101010101" pitchFamily="34" charset="-127"/>
                <a:cs typeface="Times New Roman" pitchFamily="18" charset="0"/>
              </a:rPr>
              <a:t>51</a:t>
            </a:r>
            <a:r>
              <a:rPr lang="vi-VN" altLang="ko-KR" sz="900" smtClean="0">
                <a:latin typeface="Times New Roman" pitchFamily="18" charset="0"/>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Van nào điều chỉnh lò xo bằng tay, mở van -&gt; Không khí đi vào lần 1, tác động lên áp suất khí đối ứng với lực lò xo điều chỉnh ở Diaphragm và kiểm soát 1 phần đường đi của chất lỏng nhằm duy trì cân bằng giữa lực lò xo điều chỉnh và áp suất khí lần 2</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a:solidFill>
                  <a:srgbClr val="FF0000"/>
                </a:solidFill>
                <a:latin typeface="Times New Roman" pitchFamily="18" charset="0"/>
                <a:ea typeface="LG Smart_H2.0 R" panose="020B0600000101010101" pitchFamily="34" charset="-127"/>
                <a:cs typeface="Times New Roman" pitchFamily="18" charset="0"/>
              </a:rPr>
              <a:t>①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Van giảm áp tác động trực tiếp          </a:t>
            </a:r>
            <a:r>
              <a:rPr lang="vi-VN" altLang="ko-KR" sz="900" smtClean="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Van relief</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Van tuần tự                                            </a:t>
            </a:r>
            <a:r>
              <a:rPr lang="vi-VN" altLang="ko-KR" sz="900" smtClean="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Van xả nhanh</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smtClean="0">
                <a:latin typeface="LG Smart_H2.0 R" panose="020B0600000101010101" pitchFamily="34" charset="-127"/>
                <a:ea typeface="LG Smart_H2.0 R" panose="020B0600000101010101" pitchFamily="34" charset="-127"/>
                <a:cs typeface="Times New Roman" pitchFamily="18" charset="0"/>
              </a:rPr>
              <a:t>52</a:t>
            </a:r>
            <a:r>
              <a:rPr lang="vi-VN" altLang="ko-KR" sz="900" smtClean="0">
                <a:latin typeface="Times New Roman" pitchFamily="18" charset="0"/>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Điều gì không phải là loại hình dòng chảy tại vị trí trung lập của Van 5/3 Way</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 </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Loại all port block            </a:t>
            </a:r>
            <a:r>
              <a:rPr lang="vi-VN" altLang="ko-KR" sz="900" smtClean="0">
                <a:latin typeface="Times New Roman" pitchFamily="18" charset="0"/>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Loại tiếp xúc PAB</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Loại tiếp xúc ABT           </a:t>
            </a:r>
            <a:r>
              <a:rPr lang="vi-VN" altLang="ko-KR" sz="900" smtClean="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Loại tiếp xúc ABR.</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vi-VN" altLang="ko-KR" sz="900">
              <a:latin typeface="Times New Roman" pitchFamily="18" charset="0"/>
              <a:ea typeface="LG Smart_H2.0 R" panose="020B0600000101010101" pitchFamily="34" charset="-127"/>
              <a:cs typeface="Times New Roman" pitchFamily="18" charset="0"/>
            </a:endParaRPr>
          </a:p>
        </p:txBody>
      </p:sp>
      <p:sp>
        <p:nvSpPr>
          <p:cNvPr id="6159" name="Rectangle 95"/>
          <p:cNvSpPr>
            <a:spLocks noChangeArrowheads="1"/>
          </p:cNvSpPr>
          <p:nvPr/>
        </p:nvSpPr>
        <p:spPr bwMode="auto">
          <a:xfrm>
            <a:off x="269875" y="1208088"/>
            <a:ext cx="3159125" cy="822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41. </a:t>
            </a:r>
            <a:r>
              <a:rPr lang="en-US" altLang="ko-KR" sz="900" smtClean="0">
                <a:latin typeface="LG Smart_H2.0 R" panose="020B0600000101010101" pitchFamily="34" charset="-127"/>
                <a:ea typeface="LG Smart_H2.0 R" panose="020B0600000101010101" pitchFamily="34" charset="-127"/>
                <a:cs typeface="Times New Roman" pitchFamily="18" charset="0"/>
              </a:rPr>
              <a:t>Khi áp suất không khí được tác động khác nhau thì áp suất thấp đi ra từ cửa ra nên cũng gọi là van ưu tiên áp suất thấp. Van này được gọi là gì</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a:solidFill>
                  <a:srgbClr val="FF0000"/>
                </a:solidFill>
                <a:latin typeface="Times New Roman" pitchFamily="18" charset="0"/>
                <a:ea typeface="LG Smart_H2.0 R" panose="020B0600000101010101" pitchFamily="34" charset="-127"/>
                <a:cs typeface="Times New Roman" pitchFamily="18" charset="0"/>
              </a:rPr>
              <a:t>①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Van 2 áp            </a:t>
            </a:r>
            <a:r>
              <a:rPr lang="vi-VN" altLang="ko-KR" sz="900" smtClean="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Van shuttle</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Van stop            </a:t>
            </a:r>
            <a:r>
              <a:rPr lang="vi-VN" altLang="ko-KR" sz="900" smtClean="0">
                <a:latin typeface="Times New Roman" pitchFamily="18" charset="0"/>
                <a:ea typeface="LG Smart_H2.0 R" panose="020B0600000101010101" pitchFamily="34" charset="-127"/>
                <a:cs typeface="Times New Roman" pitchFamily="18" charset="0"/>
              </a:rPr>
              <a:t>④ </a:t>
            </a:r>
            <a:r>
              <a:rPr lang="vi-VN" altLang="ko-KR" sz="900">
                <a:latin typeface="Times New Roman" pitchFamily="18" charset="0"/>
                <a:ea typeface="LG Smart_H2.0 R" panose="020B0600000101010101" pitchFamily="34" charset="-127"/>
                <a:cs typeface="Times New Roman" pitchFamily="18" charset="0"/>
              </a:rPr>
              <a:t>Van </a:t>
            </a:r>
            <a:r>
              <a:rPr lang="en-US" altLang="ko-KR" sz="900" smtClean="0">
                <a:latin typeface="LG Smart_H2.0 R" panose="020B0600000101010101" pitchFamily="34" charset="-127"/>
                <a:ea typeface="LG Smart_H2.0 R" panose="020B0600000101010101" pitchFamily="34" charset="-127"/>
                <a:cs typeface="Times New Roman" pitchFamily="18" charset="0"/>
              </a:rPr>
              <a:t>trì hoãn thời gian</a:t>
            </a: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42. </a:t>
            </a:r>
            <a:r>
              <a:rPr lang="en-US" altLang="ko-KR" sz="900" smtClean="0">
                <a:latin typeface="LG Smart_H2.0 R" panose="020B0600000101010101" pitchFamily="34" charset="-127"/>
                <a:ea typeface="LG Smart_H2.0 R" panose="020B0600000101010101" pitchFamily="34" charset="-127"/>
                <a:cs typeface="Times New Roman" pitchFamily="18" charset="0"/>
              </a:rPr>
              <a:t>Đâu không phải ưu điểm của kỹ thuật khí nén?</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Có thể nhận khí nén từ nguồn điện một cách đơn giản</a:t>
            </a:r>
          </a:p>
          <a:p>
            <a:pPr eaLnBrk="1" hangingPunct="1">
              <a:spcBef>
                <a:spcPct val="0"/>
              </a:spcBef>
              <a:buFontTx/>
              <a:buNone/>
            </a:pPr>
            <a:r>
              <a:rPr lang="en-US" altLang="ko-KR" sz="900" smtClean="0">
                <a:latin typeface="LG Smart_H2.0 R" panose="020B0600000101010101" pitchFamily="34" charset="-127"/>
                <a:ea typeface="LG Smart_H2.0 R" panose="020B0600000101010101" pitchFamily="34" charset="-127"/>
                <a:cs typeface="Times New Roman" pitchFamily="18" charset="0"/>
              </a:rPr>
              <a:t> </a:t>
            </a:r>
            <a:r>
              <a:rPr lang="vi-VN" altLang="ko-KR" sz="900" smtClean="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Không dễ bị hỏng</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smtClean="0">
                <a:solidFill>
                  <a:srgbClr val="FF0000"/>
                </a:solidFill>
                <a:latin typeface="Times New Roman" pitchFamily="18" charset="0"/>
                <a:ea typeface="LG Smart_H2.0 R" panose="020B0600000101010101" pitchFamily="34" charset="-127"/>
                <a:cs typeface="Times New Roman" pitchFamily="18" charset="0"/>
              </a:rPr>
              <a:t>③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Điều khiển tốc độ đơn giản và hiệu quả cao            </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smtClean="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Tích lũy năng lượng dễ dàng và hiệu quả cao</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43. </a:t>
            </a:r>
            <a:r>
              <a:rPr lang="en-US" altLang="ko-KR" sz="900" smtClean="0">
                <a:latin typeface="LG Smart_H2.0 R" panose="020B0600000101010101" pitchFamily="34" charset="-127"/>
                <a:ea typeface="LG Smart_H2.0 R" panose="020B0600000101010101" pitchFamily="34" charset="-127"/>
                <a:cs typeface="Times New Roman" pitchFamily="18" charset="0"/>
              </a:rPr>
              <a:t>Câu nào dưới đây không đúng khi nói về đặc tính loại hình truyền điện động gián tiếp của van điện từ</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① </a:t>
            </a:r>
            <a:r>
              <a:rPr lang="en-US" altLang="ko-KR" sz="900" smtClean="0">
                <a:latin typeface="LG Smart_H2.0 R" panose="020B0600000101010101" pitchFamily="34" charset="-127"/>
                <a:ea typeface="LG Smart_H2.0 R" panose="020B0600000101010101" pitchFamily="34" charset="-127"/>
                <a:cs typeface="Times New Roman" pitchFamily="18" charset="0"/>
              </a:rPr>
              <a:t>Lượng tiêu thụ điện năng thấp.</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②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Không dễ bị hỏng</a:t>
            </a:r>
            <a:endPar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smtClean="0">
                <a:latin typeface="Times New Roman" pitchFamily="18" charset="0"/>
                <a:ea typeface="LG Smart_H2.0 R" panose="020B0600000101010101" pitchFamily="34" charset="-127"/>
                <a:cs typeface="Times New Roman" pitchFamily="18" charset="0"/>
              </a:rPr>
              <a:t>③ </a:t>
            </a:r>
            <a:r>
              <a:rPr lang="en-US" altLang="ko-KR" sz="900" smtClean="0">
                <a:latin typeface="LG Smart_H2.0 R" panose="020B0600000101010101" pitchFamily="34" charset="-127"/>
                <a:ea typeface="LG Smart_H2.0 R" panose="020B0600000101010101" pitchFamily="34" charset="-127"/>
                <a:cs typeface="Times New Roman" pitchFamily="18" charset="0"/>
              </a:rPr>
              <a:t>Thời gian thay van nhanh.</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Tiếng ồn và lượng sinh nhiệt thấp</a:t>
            </a:r>
            <a:r>
              <a:rPr lang="vi-VN" altLang="ko-KR" sz="900" smtClean="0">
                <a:latin typeface="Times New Roman" pitchFamily="18" charset="0"/>
                <a:ea typeface="LG Smart_H2.0 R" panose="020B0600000101010101" pitchFamily="34" charset="-127"/>
                <a:cs typeface="Times New Roman" pitchFamily="18" charset="0"/>
              </a:rPr>
              <a:t>.</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44. </a:t>
            </a:r>
            <a:r>
              <a:rPr lang="en-US" altLang="ko-KR" sz="900" smtClean="0">
                <a:latin typeface="LG Smart_H2.0 R" panose="020B0600000101010101" pitchFamily="34" charset="-127"/>
                <a:ea typeface="LG Smart_H2.0 R" panose="020B0600000101010101" pitchFamily="34" charset="-127"/>
                <a:cs typeface="Times New Roman" pitchFamily="18" charset="0"/>
              </a:rPr>
              <a:t>Van dưới đây tên là gì</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① </a:t>
            </a:r>
            <a:r>
              <a:rPr lang="en-US" altLang="ko-KR" sz="900" smtClean="0">
                <a:latin typeface="LG Smart_H2.0 R" panose="020B0600000101010101" pitchFamily="34" charset="-127"/>
                <a:ea typeface="LG Smart_H2.0 R" panose="020B0600000101010101" pitchFamily="34" charset="-127"/>
                <a:cs typeface="Times New Roman" pitchFamily="18" charset="0"/>
              </a:rPr>
              <a:t>5/2 Way</a:t>
            </a: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② 4/2 Way</a:t>
            </a:r>
            <a:endPar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endParaRPr>
          </a:p>
          <a:p>
            <a:pPr>
              <a:buFontTx/>
              <a:buNone/>
            </a:pPr>
            <a:r>
              <a:rPr lang="vi-VN" altLang="ko-KR" sz="900">
                <a:latin typeface="Times New Roman" pitchFamily="18" charset="0"/>
                <a:ea typeface="LG Smart_H2.0 R" panose="020B0600000101010101" pitchFamily="34" charset="-127"/>
                <a:cs typeface="Times New Roman" pitchFamily="18" charset="0"/>
              </a:rPr>
              <a:t>③ </a:t>
            </a:r>
            <a:r>
              <a:rPr lang="en-US" altLang="ko-KR" sz="900" smtClean="0">
                <a:latin typeface="LG Smart_H2.0 R" panose="020B0600000101010101" pitchFamily="34" charset="-127"/>
                <a:ea typeface="LG Smart_H2.0 R" panose="020B0600000101010101" pitchFamily="34" charset="-127"/>
                <a:cs typeface="Times New Roman" pitchFamily="18" charset="0"/>
              </a:rPr>
              <a:t>4/3 Way                  </a:t>
            </a:r>
            <a:r>
              <a:rPr lang="vi-VN" altLang="ko-KR" sz="900" smtClean="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3/2 Way</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50000"/>
              </a:spcBef>
              <a:buFontTx/>
              <a:buNone/>
            </a:pPr>
            <a:r>
              <a:rPr lang="vi-VN" altLang="ko-KR" sz="900">
                <a:latin typeface="Times New Roman" pitchFamily="18" charset="0"/>
                <a:ea typeface="LG Smart_H2.0 R" panose="020B0600000101010101" pitchFamily="34" charset="-127"/>
                <a:cs typeface="Times New Roman" pitchFamily="18" charset="0"/>
              </a:rPr>
              <a:t>45. </a:t>
            </a:r>
            <a:r>
              <a:rPr lang="en-US" altLang="ko-KR" sz="900" smtClean="0">
                <a:latin typeface="LG Smart_H2.0 R" panose="020B0600000101010101" pitchFamily="34" charset="-127"/>
                <a:ea typeface="LG Smart_H2.0 R" panose="020B0600000101010101" pitchFamily="34" charset="-127"/>
                <a:cs typeface="Times New Roman" pitchFamily="18" charset="0"/>
              </a:rPr>
              <a:t>Đâu không phải là hình thức của công tắc quang điện</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5000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①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Loại cảm ứng                     </a:t>
            </a:r>
            <a:r>
              <a:rPr lang="vi-VN" altLang="ko-KR" sz="900" smtClean="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Loại thông qua</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50000"/>
              </a:spcBef>
              <a:buFontTx/>
              <a:buNone/>
            </a:pPr>
            <a:r>
              <a:rPr lang="vi-VN" altLang="ko-KR" sz="900">
                <a:latin typeface="Times New Roman" pitchFamily="18" charset="0"/>
                <a:ea typeface="LG Smart_H2.0 R" panose="020B0600000101010101" pitchFamily="34" charset="-127"/>
                <a:cs typeface="Times New Roman" pitchFamily="18" charset="0"/>
              </a:rPr>
              <a:t>③ </a:t>
            </a:r>
            <a:r>
              <a:rPr lang="en-US" altLang="ko-KR" sz="900" smtClean="0">
                <a:latin typeface="LG Smart_H2.0 R" panose="020B0600000101010101" pitchFamily="34" charset="-127"/>
                <a:ea typeface="LG Smart_H2.0 R" panose="020B0600000101010101" pitchFamily="34" charset="-127"/>
                <a:cs typeface="Times New Roman" pitchFamily="18" charset="0"/>
              </a:rPr>
              <a:t>Loại gương phản xạ            </a:t>
            </a:r>
            <a:r>
              <a:rPr lang="vi-VN" altLang="ko-KR" sz="900" smtClean="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Loại phản xạ  trực tiếp</a:t>
            </a:r>
            <a:endParaRPr lang="ko-KR" altLang="en-US"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46. </a:t>
            </a:r>
            <a:r>
              <a:rPr lang="en-US" altLang="ko-KR" sz="900" smtClean="0">
                <a:latin typeface="LG Smart_H2.0 R" panose="020B0600000101010101" pitchFamily="34" charset="-127"/>
                <a:ea typeface="LG Smart_H2.0 R" panose="020B0600000101010101" pitchFamily="34" charset="-127"/>
                <a:cs typeface="Times New Roman" pitchFamily="18" charset="0"/>
              </a:rPr>
              <a:t>Ký hiệu điều khiển trong biểu thị Point của van điều khiển hướng là gì</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A,B,C (2,4)</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solidFill>
                  <a:srgbClr val="C00000"/>
                </a:solidFill>
                <a:latin typeface="Times New Roman" pitchFamily="18" charset="0"/>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P (1)</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R, S, T (3, 5)</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 ④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Z, X, Y (10, 12, 14)</a:t>
            </a:r>
            <a:r>
              <a:rPr lang="vi-VN" altLang="ko-KR" sz="900" smtClean="0">
                <a:solidFill>
                  <a:srgbClr val="FF0000"/>
                </a:solidFill>
                <a:latin typeface="Times New Roman" pitchFamily="18" charset="0"/>
                <a:ea typeface="LG Smart_H2.0 R" panose="020B0600000101010101" pitchFamily="34" charset="-127"/>
                <a:cs typeface="Times New Roman" pitchFamily="18" charset="0"/>
              </a:rPr>
              <a:t>.</a:t>
            </a:r>
            <a:endPar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47. </a:t>
            </a:r>
            <a:r>
              <a:rPr lang="en-US" altLang="ko-KR" sz="900" smtClean="0">
                <a:latin typeface="LG Smart_H2.0 R" panose="020B0600000101010101" pitchFamily="34" charset="-127"/>
                <a:ea typeface="LG Smart_H2.0 R" panose="020B0600000101010101" pitchFamily="34" charset="-127"/>
                <a:cs typeface="Times New Roman" pitchFamily="18" charset="0"/>
              </a:rPr>
              <a:t>Thiết bị nào sử dụng nguyên lý Venturi để chống mài mòn do ma sát và giảm khả năng chống nhiễu để tăng hiệu quả của thiết bị</a:t>
            </a:r>
            <a:r>
              <a:rPr lang="vi-VN" altLang="ko-KR" sz="900" smtClean="0">
                <a:latin typeface="Times New Roman" pitchFamily="18" charset="0"/>
                <a:ea typeface="LG Smart_H2.0 R" panose="020B0600000101010101" pitchFamily="34" charset="-127"/>
                <a:cs typeface="Times New Roman" pitchFamily="18" charset="0"/>
              </a:rPr>
              <a:t>?</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 </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Máy xả tự động             </a:t>
            </a:r>
            <a:r>
              <a:rPr lang="vi-VN" altLang="ko-KR" sz="900" smtClean="0">
                <a:solidFill>
                  <a:srgbClr val="FF0000"/>
                </a:solidFill>
                <a:latin typeface="Times New Roman" pitchFamily="18" charset="0"/>
                <a:ea typeface="LG Smart_H2.0 R" panose="020B0600000101010101" pitchFamily="34" charset="-127"/>
                <a:cs typeface="Times New Roman" pitchFamily="18" charset="0"/>
              </a:rPr>
              <a:t>②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Máy bôi trơn</a:t>
            </a:r>
            <a:endParaRPr lang="vi-VN" altLang="ko-KR" sz="90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③ </a:t>
            </a:r>
            <a:r>
              <a:rPr lang="en-US" altLang="ko-KR" sz="900" smtClean="0">
                <a:latin typeface="LG Smart_H2.0 R" panose="020B0600000101010101" pitchFamily="34" charset="-127"/>
                <a:ea typeface="LG Smart_H2.0 R" panose="020B0600000101010101" pitchFamily="34" charset="-127"/>
                <a:cs typeface="Times New Roman" pitchFamily="18" charset="0"/>
              </a:rPr>
              <a:t>Filter                              </a:t>
            </a:r>
            <a:r>
              <a:rPr lang="vi-VN" altLang="ko-KR" sz="900" smtClean="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Van điều chỉnh áp lực</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vi-VN" altLang="ko-KR" sz="900">
              <a:latin typeface="Times New Roman" pitchFamily="18" charset="0"/>
              <a:ea typeface="LG Smart_H2.0 R" panose="020B0600000101010101" pitchFamily="34" charset="-127"/>
              <a:cs typeface="Times New Roman" pitchFamily="18" charset="0"/>
            </a:endParaRPr>
          </a:p>
        </p:txBody>
      </p:sp>
      <p:grpSp>
        <p:nvGrpSpPr>
          <p:cNvPr id="13" name="Group 12"/>
          <p:cNvGrpSpPr/>
          <p:nvPr/>
        </p:nvGrpSpPr>
        <p:grpSpPr>
          <a:xfrm>
            <a:off x="836712" y="4902759"/>
            <a:ext cx="916997" cy="698313"/>
            <a:chOff x="836712" y="4773551"/>
            <a:chExt cx="916997" cy="698313"/>
          </a:xfrm>
        </p:grpSpPr>
        <p:grpSp>
          <p:nvGrpSpPr>
            <p:cNvPr id="10" name="Group 9"/>
            <p:cNvGrpSpPr/>
            <p:nvPr/>
          </p:nvGrpSpPr>
          <p:grpSpPr>
            <a:xfrm>
              <a:off x="836712" y="4953000"/>
              <a:ext cx="864096" cy="301724"/>
              <a:chOff x="836712" y="4953000"/>
              <a:chExt cx="864096" cy="301724"/>
            </a:xfrm>
          </p:grpSpPr>
          <p:sp>
            <p:nvSpPr>
              <p:cNvPr id="2" name="Rectangle 1"/>
              <p:cNvSpPr/>
              <p:nvPr/>
            </p:nvSpPr>
            <p:spPr bwMode="auto">
              <a:xfrm>
                <a:off x="836712" y="4966692"/>
                <a:ext cx="432048" cy="2880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LG Smart_H2.0 R" panose="020B0600000101010101" pitchFamily="34" charset="-127"/>
                  <a:ea typeface="LG Smart_H2.0 R" panose="020B0600000101010101" pitchFamily="34" charset="-127"/>
                </a:endParaRPr>
              </a:p>
            </p:txBody>
          </p:sp>
          <p:sp>
            <p:nvSpPr>
              <p:cNvPr id="11" name="Rectangle 10"/>
              <p:cNvSpPr/>
              <p:nvPr/>
            </p:nvSpPr>
            <p:spPr bwMode="auto">
              <a:xfrm>
                <a:off x="1268760" y="4966692"/>
                <a:ext cx="432048" cy="2880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solidFill>
                    <a:schemeClr val="tx1"/>
                  </a:solidFill>
                  <a:effectLst/>
                  <a:latin typeface="LG Smart_H2.0 R" panose="020B0600000101010101" pitchFamily="34" charset="-127"/>
                  <a:ea typeface="LG Smart_H2.0 R" panose="020B0600000101010101" pitchFamily="34" charset="-127"/>
                </a:endParaRPr>
              </a:p>
            </p:txBody>
          </p:sp>
          <p:cxnSp>
            <p:nvCxnSpPr>
              <p:cNvPr id="4" name="Straight Arrow Connector 3"/>
              <p:cNvCxnSpPr/>
              <p:nvPr/>
            </p:nvCxnSpPr>
            <p:spPr bwMode="auto">
              <a:xfrm flipV="1">
                <a:off x="951468" y="4966692"/>
                <a:ext cx="0" cy="288032"/>
              </a:xfrm>
              <a:prstGeom prst="straightConnector1">
                <a:avLst/>
              </a:prstGeom>
              <a:noFill/>
              <a:ln w="1270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1174807" y="4966692"/>
                <a:ext cx="0" cy="288032"/>
              </a:xfrm>
              <a:prstGeom prst="straightConnector1">
                <a:avLst/>
              </a:prstGeom>
              <a:noFill/>
              <a:ln w="127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1340768" y="4966692"/>
                <a:ext cx="288032" cy="288032"/>
              </a:xfrm>
              <a:prstGeom prst="straightConnector1">
                <a:avLst/>
              </a:prstGeom>
              <a:no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V="1">
                <a:off x="1355167" y="4953000"/>
                <a:ext cx="273633" cy="301228"/>
              </a:xfrm>
              <a:prstGeom prst="straightConnector1">
                <a:avLst/>
              </a:prstGeom>
              <a:noFill/>
              <a:ln w="12700" cap="flat" cmpd="sng" algn="ctr">
                <a:solidFill>
                  <a:schemeClr val="tx1"/>
                </a:solidFill>
                <a:prstDash val="solid"/>
                <a:round/>
                <a:headEnd type="none" w="med" len="med"/>
                <a:tailEnd type="arrow"/>
              </a:ln>
              <a:effectLst/>
            </p:spPr>
          </p:cxnSp>
        </p:grpSp>
        <p:sp>
          <p:nvSpPr>
            <p:cNvPr id="12" name="Rectangle 11"/>
            <p:cNvSpPr/>
            <p:nvPr/>
          </p:nvSpPr>
          <p:spPr>
            <a:xfrm>
              <a:off x="1211382" y="4773551"/>
              <a:ext cx="253596" cy="230832"/>
            </a:xfrm>
            <a:prstGeom prst="rect">
              <a:avLst/>
            </a:prstGeom>
          </p:spPr>
          <p:txBody>
            <a:bodyPr wrap="none">
              <a:spAutoFit/>
            </a:bodyPr>
            <a:lstStyle/>
            <a:p>
              <a:r>
                <a:rPr lang="en-US" smtClean="0">
                  <a:latin typeface="LG Smart_H2.0 R" panose="020B0600000101010101" pitchFamily="34" charset="-127"/>
                  <a:ea typeface="LG Smart_H2.0 R" panose="020B0600000101010101" pitchFamily="34" charset="-127"/>
                  <a:cs typeface="Times New Roman" pitchFamily="18" charset="0"/>
                </a:rPr>
                <a:t>A</a:t>
              </a:r>
              <a:endParaRPr lang="en-US">
                <a:latin typeface="LG Smart_H2.0 R" panose="020B0600000101010101" pitchFamily="34" charset="-127"/>
                <a:ea typeface="LG Smart_H2.0 R" panose="020B0600000101010101" pitchFamily="34" charset="-127"/>
              </a:endParaRPr>
            </a:p>
          </p:txBody>
        </p:sp>
        <p:sp>
          <p:nvSpPr>
            <p:cNvPr id="24" name="Rectangle 23"/>
            <p:cNvSpPr/>
            <p:nvPr/>
          </p:nvSpPr>
          <p:spPr>
            <a:xfrm>
              <a:off x="1490403" y="4773551"/>
              <a:ext cx="247184" cy="230832"/>
            </a:xfrm>
            <a:prstGeom prst="rect">
              <a:avLst/>
            </a:prstGeom>
          </p:spPr>
          <p:txBody>
            <a:bodyPr wrap="none">
              <a:spAutoFit/>
            </a:bodyPr>
            <a:lstStyle/>
            <a:p>
              <a:r>
                <a:rPr lang="en-US">
                  <a:latin typeface="LG Smart_H2.0 R" panose="020B0600000101010101" pitchFamily="34" charset="-127"/>
                  <a:ea typeface="LG Smart_H2.0 R" panose="020B0600000101010101" pitchFamily="34" charset="-127"/>
                  <a:cs typeface="Times New Roman" pitchFamily="18" charset="0"/>
                </a:rPr>
                <a:t>B</a:t>
              </a:r>
              <a:endParaRPr lang="en-US">
                <a:latin typeface="LG Smart_H2.0 R" panose="020B0600000101010101" pitchFamily="34" charset="-127"/>
                <a:ea typeface="LG Smart_H2.0 R" panose="020B0600000101010101" pitchFamily="34" charset="-127"/>
              </a:endParaRPr>
            </a:p>
          </p:txBody>
        </p:sp>
        <p:sp>
          <p:nvSpPr>
            <p:cNvPr id="25" name="Rectangle 24"/>
            <p:cNvSpPr/>
            <p:nvPr/>
          </p:nvSpPr>
          <p:spPr>
            <a:xfrm>
              <a:off x="1235998" y="5241032"/>
              <a:ext cx="255198" cy="230832"/>
            </a:xfrm>
            <a:prstGeom prst="rect">
              <a:avLst/>
            </a:prstGeom>
          </p:spPr>
          <p:txBody>
            <a:bodyPr wrap="none">
              <a:spAutoFit/>
            </a:bodyPr>
            <a:lstStyle/>
            <a:p>
              <a:r>
                <a:rPr lang="en-US" smtClean="0">
                  <a:latin typeface="LG Smart_H2.0 R" panose="020B0600000101010101" pitchFamily="34" charset="-127"/>
                  <a:ea typeface="LG Smart_H2.0 R" panose="020B0600000101010101" pitchFamily="34" charset="-127"/>
                  <a:cs typeface="Times New Roman" pitchFamily="18" charset="0"/>
                </a:rPr>
                <a:t>P</a:t>
              </a:r>
              <a:endParaRPr lang="en-US">
                <a:latin typeface="LG Smart_H2.0 R" panose="020B0600000101010101" pitchFamily="34" charset="-127"/>
                <a:ea typeface="LG Smart_H2.0 R" panose="020B0600000101010101" pitchFamily="34" charset="-127"/>
              </a:endParaRPr>
            </a:p>
          </p:txBody>
        </p:sp>
        <p:sp>
          <p:nvSpPr>
            <p:cNvPr id="26" name="Rectangle 25"/>
            <p:cNvSpPr/>
            <p:nvPr/>
          </p:nvSpPr>
          <p:spPr>
            <a:xfrm>
              <a:off x="1492099" y="5219087"/>
              <a:ext cx="261610" cy="230832"/>
            </a:xfrm>
            <a:prstGeom prst="rect">
              <a:avLst/>
            </a:prstGeom>
          </p:spPr>
          <p:txBody>
            <a:bodyPr wrap="none">
              <a:spAutoFit/>
            </a:bodyPr>
            <a:lstStyle/>
            <a:p>
              <a:r>
                <a:rPr lang="en-US">
                  <a:latin typeface="LG Smart_H2.0 R" panose="020B0600000101010101" pitchFamily="34" charset="-127"/>
                  <a:ea typeface="LG Smart_H2.0 R" panose="020B0600000101010101" pitchFamily="34" charset="-127"/>
                  <a:cs typeface="Times New Roman" pitchFamily="18" charset="0"/>
                </a:rPr>
                <a:t>R</a:t>
              </a:r>
              <a:endParaRPr lang="en-US">
                <a:latin typeface="LG Smart_H2.0 R" panose="020B0600000101010101" pitchFamily="34" charset="-127"/>
                <a:ea typeface="LG Smart_H2.0 R" panose="020B0600000101010101" pitchFamily="34" charset="-127"/>
              </a:endParaRPr>
            </a:p>
          </p:txBody>
        </p:sp>
      </p:grpSp>
    </p:spTree>
    <p:extLst>
      <p:ext uri="{BB962C8B-B14F-4D97-AF65-F5344CB8AC3E}">
        <p14:creationId xmlns:p14="http://schemas.microsoft.com/office/powerpoint/2010/main" val="2013441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0" name="Text Box 5"/>
          <p:cNvSpPr txBox="1">
            <a:spLocks noChangeArrowheads="1"/>
          </p:cNvSpPr>
          <p:nvPr/>
        </p:nvSpPr>
        <p:spPr bwMode="auto">
          <a:xfrm>
            <a:off x="174625" y="239713"/>
            <a:ext cx="8402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a:effectLst>
                  <a:outerShdw blurRad="38100" dist="38100" dir="2700000" algn="tl">
                    <a:srgbClr val="C0C0C0"/>
                  </a:outerShdw>
                </a:effectLst>
                <a:latin typeface="Times New Roman" pitchFamily="18" charset="0"/>
                <a:cs typeface="Times New Roman" pitchFamily="18" charset="0"/>
              </a:rPr>
              <a:t>Khí nén</a:t>
            </a:r>
            <a:endParaRPr lang="ko-KR" altLang="en-US" sz="1600" dirty="0">
              <a:effectLst>
                <a:outerShdw blurRad="38100" dist="38100" dir="2700000" algn="tl">
                  <a:srgbClr val="C0C0C0"/>
                </a:outerShdw>
              </a:effectLst>
              <a:latin typeface="Times New Roman" pitchFamily="18" charset="0"/>
              <a:cs typeface="Times New Roman" pitchFamily="18" charset="0"/>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Arial" charset="0"/>
              <a:ea typeface="돋움" pitchFamily="50" charset="-127"/>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Arial" charset="0"/>
              <a:ea typeface="돋움" pitchFamily="50" charset="-127"/>
            </a:endParaRPr>
          </a:p>
        </p:txBody>
      </p:sp>
      <p:sp>
        <p:nvSpPr>
          <p:cNvPr id="6150" name="Text Box 6"/>
          <p:cNvSpPr txBox="1">
            <a:spLocks noChangeArrowheads="1"/>
          </p:cNvSpPr>
          <p:nvPr/>
        </p:nvSpPr>
        <p:spPr bwMode="auto">
          <a:xfrm>
            <a:off x="292100" y="817563"/>
            <a:ext cx="15343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a:latin typeface="Times New Roman" pitchFamily="18" charset="0"/>
                <a:ea typeface="돋움" pitchFamily="50" charset="-127"/>
                <a:cs typeface="Times New Roman" pitchFamily="18" charset="0"/>
              </a:rPr>
              <a:t>※ Khí nén</a:t>
            </a:r>
            <a:r>
              <a:rPr lang="ko-KR" altLang="en-US" sz="1000">
                <a:latin typeface="Times New Roman" pitchFamily="18" charset="0"/>
                <a:ea typeface="돋움" pitchFamily="50" charset="-127"/>
                <a:cs typeface="Times New Roman" pitchFamily="18" charset="0"/>
              </a:rPr>
              <a:t> </a:t>
            </a:r>
            <a:r>
              <a:rPr lang="en-US" altLang="ko-KR" sz="1000">
                <a:latin typeface="Times New Roman" pitchFamily="18" charset="0"/>
                <a:ea typeface="돋움" pitchFamily="50" charset="-127"/>
                <a:cs typeface="Times New Roman" pitchFamily="18" charset="0"/>
              </a:rPr>
              <a:t>: Câu 41</a:t>
            </a:r>
            <a:r>
              <a:rPr lang="ko-KR" altLang="en-US" sz="1000">
                <a:latin typeface="Times New Roman" pitchFamily="18" charset="0"/>
                <a:ea typeface="돋움" pitchFamily="50" charset="-127"/>
                <a:cs typeface="Times New Roman" pitchFamily="18" charset="0"/>
              </a:rPr>
              <a:t> </a:t>
            </a:r>
            <a:r>
              <a:rPr lang="en-US" altLang="ko-KR" sz="1000">
                <a:latin typeface="Times New Roman" pitchFamily="18" charset="0"/>
                <a:ea typeface="돋움" pitchFamily="50" charset="-127"/>
                <a:cs typeface="Times New Roman" pitchFamily="18" charset="0"/>
              </a:rPr>
              <a:t>~ 60</a:t>
            </a:r>
            <a:endParaRPr lang="ko-KR" altLang="en-US" sz="1000">
              <a:latin typeface="Times New Roman" pitchFamily="18" charset="0"/>
              <a:ea typeface="돋움" pitchFamily="50" charset="-127"/>
              <a:cs typeface="Times New Roman" pitchFamily="18" charset="0"/>
            </a:endParaRPr>
          </a:p>
        </p:txBody>
      </p:sp>
      <p:sp>
        <p:nvSpPr>
          <p:cNvPr id="6155" name="Text Box 44"/>
          <p:cNvSpPr txBox="1">
            <a:spLocks noChangeArrowheads="1"/>
          </p:cNvSpPr>
          <p:nvPr/>
        </p:nvSpPr>
        <p:spPr bwMode="auto">
          <a:xfrm>
            <a:off x="3400425" y="1208584"/>
            <a:ext cx="31623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dirty="0">
                <a:latin typeface="Times New Roman" pitchFamily="18" charset="0"/>
                <a:cs typeface="Times New Roman" pitchFamily="18" charset="0"/>
              </a:rPr>
              <a:t>59</a:t>
            </a:r>
            <a:r>
              <a:rPr lang="vi-VN"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Điều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gì</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sai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nói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về</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nhược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điểm</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nghệ</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khí</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nén</a:t>
            </a:r>
            <a:r>
              <a:rPr lang="vi-VN" altLang="ko-KR" sz="900" dirty="0">
                <a:latin typeface="Times New Roman" pitchFamily="18" charset="0"/>
                <a:cs typeface="Times New Roman" pitchFamily="18" charset="0"/>
              </a:rPr>
              <a:t>?</a:t>
            </a:r>
          </a:p>
          <a:p>
            <a:pPr eaLnBrk="1" hangingPunct="1">
              <a:spcBef>
                <a:spcPct val="0"/>
              </a:spcBef>
              <a:buFontTx/>
              <a:buNone/>
            </a:pPr>
            <a:r>
              <a:rPr lang="en-US" altLang="ko-KR" sz="900" dirty="0">
                <a:latin typeface="Times New Roman" pitchFamily="18" charset="0"/>
                <a:cs typeface="Times New Roman" pitchFamily="18" charset="0"/>
              </a:rPr>
              <a:t>  </a:t>
            </a:r>
          </a:p>
          <a:p>
            <a:pPr eaLnBrk="1" hangingPunct="1">
              <a:spcBef>
                <a:spcPct val="0"/>
              </a:spcBef>
              <a:buFontTx/>
              <a:buNone/>
            </a:pPr>
            <a:r>
              <a:rPr lang="vi-VN" altLang="ko-KR" sz="900" dirty="0">
                <a:latin typeface="Times New Roman" pitchFamily="18" charset="0"/>
                <a:cs typeface="Times New Roman" pitchFamily="18" charset="0"/>
              </a:rPr>
              <a:t> </a:t>
            </a:r>
            <a:r>
              <a:rPr lang="vi-VN" altLang="ko-KR" sz="900" dirty="0">
                <a:solidFill>
                  <a:srgbClr val="FF0000"/>
                </a:solidFill>
                <a:latin typeface="Times New Roman" pitchFamily="18" charset="0"/>
                <a:cs typeface="Times New Roman" pitchFamily="18" charset="0"/>
              </a:rPr>
              <a:t>① </a:t>
            </a:r>
            <a:r>
              <a:rPr lang="en-US" altLang="ko-KR" sz="900" dirty="0" err="1">
                <a:solidFill>
                  <a:srgbClr val="FF0000"/>
                </a:solidFill>
                <a:latin typeface="Times New Roman" pitchFamily="18" charset="0"/>
                <a:cs typeface="Times New Roman" pitchFamily="18" charset="0"/>
              </a:rPr>
              <a:t>Không</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có</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lực</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đàn</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hồi</a:t>
            </a:r>
            <a:endParaRPr lang="en-US" altLang="ko-KR" sz="900" dirty="0">
              <a:solidFill>
                <a:srgbClr val="FF0000"/>
              </a:solidFill>
              <a:latin typeface="Times New Roman" pitchFamily="18" charset="0"/>
              <a:cs typeface="Times New Roman" pitchFamily="18" charset="0"/>
            </a:endParaRPr>
          </a:p>
          <a:p>
            <a:pPr eaLnBrk="1" hangingPunct="1">
              <a:spcBef>
                <a:spcPct val="0"/>
              </a:spcBef>
              <a:buFontTx/>
              <a:buNone/>
            </a:pPr>
            <a:r>
              <a:rPr lang="en-US" altLang="ko-KR" sz="900" dirty="0">
                <a:latin typeface="Times New Roman" pitchFamily="18" charset="0"/>
                <a:cs typeface="Times New Roman" pitchFamily="18" charset="0"/>
              </a:rPr>
              <a:t> </a:t>
            </a:r>
            <a:r>
              <a:rPr lang="vi-VN" altLang="ko-KR" sz="900" dirty="0">
                <a:latin typeface="Times New Roman" pitchFamily="18" charset="0"/>
                <a:cs typeface="Times New Roman" pitchFamily="18" charset="0"/>
              </a:rPr>
              <a:t>② </a:t>
            </a:r>
            <a:r>
              <a:rPr lang="en-US" altLang="ko-KR" sz="900" dirty="0" err="1">
                <a:latin typeface="Times New Roman" pitchFamily="18" charset="0"/>
                <a:cs typeface="Times New Roman" pitchFamily="18" charset="0"/>
              </a:rPr>
              <a:t>Khó</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kiểm</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soát</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tốc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độ</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chính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xác</a:t>
            </a:r>
            <a:endParaRPr lang="vi-VN" altLang="ko-KR" sz="900" dirty="0">
              <a:latin typeface="Times New Roman" pitchFamily="18" charset="0"/>
              <a:cs typeface="Times New Roman" pitchFamily="18" charset="0"/>
            </a:endParaRPr>
          </a:p>
          <a:p>
            <a:pPr eaLnBrk="1" hangingPunct="1">
              <a:spcBef>
                <a:spcPct val="0"/>
              </a:spcBef>
              <a:buFontTx/>
              <a:buNone/>
            </a:pPr>
            <a:r>
              <a:rPr lang="vi-VN" altLang="ko-KR" sz="900" dirty="0">
                <a:latin typeface="Times New Roman" pitchFamily="18" charset="0"/>
                <a:cs typeface="Times New Roman" pitchFamily="18" charset="0"/>
              </a:rPr>
              <a:t> ③ </a:t>
            </a:r>
            <a:r>
              <a:rPr lang="en-US" altLang="ko-KR" sz="900" dirty="0" err="1">
                <a:latin typeface="Times New Roman" pitchFamily="18" charset="0"/>
                <a:cs typeface="Times New Roman" pitchFamily="18" charset="0"/>
              </a:rPr>
              <a:t>Hiệu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quả</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kém</a:t>
            </a:r>
            <a:r>
              <a:rPr lang="en-US" altLang="ko-KR" sz="900" dirty="0">
                <a:latin typeface="Times New Roman" pitchFamily="18" charset="0"/>
                <a:cs typeface="Times New Roman" pitchFamily="18" charset="0"/>
              </a:rPr>
              <a:t>                            </a:t>
            </a:r>
          </a:p>
          <a:p>
            <a:pPr eaLnBrk="1" hangingPunct="1">
              <a:spcBef>
                <a:spcPct val="0"/>
              </a:spcBef>
              <a:buFontTx/>
              <a:buNone/>
            </a:pPr>
            <a:r>
              <a:rPr lang="en-US" altLang="ko-KR" sz="900" dirty="0">
                <a:latin typeface="Times New Roman" pitchFamily="18" charset="0"/>
                <a:cs typeface="Times New Roman" pitchFamily="18" charset="0"/>
              </a:rPr>
              <a:t> </a:t>
            </a:r>
            <a:r>
              <a:rPr lang="vi-VN" altLang="ko-KR" sz="900" dirty="0">
                <a:latin typeface="Times New Roman" pitchFamily="18" charset="0"/>
                <a:cs typeface="Times New Roman" pitchFamily="18" charset="0"/>
              </a:rPr>
              <a:t>④ </a:t>
            </a:r>
            <a:r>
              <a:rPr lang="en-US" altLang="ko-KR" sz="900" dirty="0" err="1">
                <a:latin typeface="Times New Roman" pitchFamily="18" charset="0"/>
                <a:cs typeface="Times New Roman" pitchFamily="18" charset="0"/>
              </a:rPr>
              <a:t>Không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thể</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nhận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lực</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lớn</a:t>
            </a:r>
            <a:endParaRPr lang="vi-VN" altLang="ko-KR" sz="900" dirty="0">
              <a:latin typeface="Times New Roman" pitchFamily="18" charset="0"/>
              <a:cs typeface="Times New Roman" pitchFamily="18" charset="0"/>
            </a:endParaRPr>
          </a:p>
          <a:p>
            <a:pPr eaLnBrk="1" hangingPunct="1">
              <a:spcBef>
                <a:spcPct val="0"/>
              </a:spcBef>
              <a:buFontTx/>
              <a:buNone/>
            </a:pPr>
            <a:endParaRPr lang="en-US" altLang="ko-KR" sz="900" dirty="0" smtClean="0">
              <a:latin typeface="Times New Roman" pitchFamily="18" charset="0"/>
              <a:cs typeface="Times New Roman" pitchFamily="18" charset="0"/>
            </a:endParaRPr>
          </a:p>
          <a:p>
            <a:pPr eaLnBrk="1" hangingPunct="1">
              <a:spcBef>
                <a:spcPct val="0"/>
              </a:spcBef>
              <a:buFontTx/>
              <a:buNone/>
            </a:pPr>
            <a:r>
              <a:rPr lang="en-US" altLang="ko-KR" sz="900" dirty="0" smtClean="0">
                <a:latin typeface="Times New Roman" pitchFamily="18" charset="0"/>
                <a:cs typeface="Times New Roman" pitchFamily="18" charset="0"/>
              </a:rPr>
              <a:t>60</a:t>
            </a:r>
            <a:r>
              <a:rPr lang="vi-VN"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Chọn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đáp</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án</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sai</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về</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phương</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thức</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làm</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khô</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của</a:t>
            </a:r>
            <a:r>
              <a:rPr lang="en-US" altLang="ko-KR" sz="900" dirty="0" smtClean="0">
                <a:latin typeface="Times New Roman" pitchFamily="18" charset="0"/>
                <a:cs typeface="Times New Roman" pitchFamily="18" charset="0"/>
              </a:rPr>
              <a:t> Air Dryer</a:t>
            </a:r>
            <a:r>
              <a:rPr lang="vi-VN" altLang="ko-KR" sz="900" dirty="0" smtClean="0">
                <a:latin typeface="Times New Roman" pitchFamily="18" charset="0"/>
                <a:cs typeface="Times New Roman" pitchFamily="18" charset="0"/>
              </a:rPr>
              <a:t>?</a:t>
            </a:r>
            <a:endParaRPr lang="vi-VN" altLang="ko-KR" sz="900" dirty="0">
              <a:latin typeface="Times New Roman" pitchFamily="18" charset="0"/>
              <a:cs typeface="Times New Roman" pitchFamily="18" charset="0"/>
            </a:endParaRPr>
          </a:p>
          <a:p>
            <a:pPr eaLnBrk="1" hangingPunct="1">
              <a:spcBef>
                <a:spcPct val="0"/>
              </a:spcBef>
              <a:buFontTx/>
              <a:buNone/>
            </a:pPr>
            <a:r>
              <a:rPr lang="en-US" altLang="ko-KR" sz="900" dirty="0">
                <a:solidFill>
                  <a:srgbClr val="00B050"/>
                </a:solidFill>
                <a:latin typeface="Times New Roman" pitchFamily="18" charset="0"/>
                <a:cs typeface="Times New Roman" pitchFamily="18" charset="0"/>
              </a:rPr>
              <a:t> </a:t>
            </a:r>
          </a:p>
          <a:p>
            <a:pPr eaLnBrk="1" hangingPunct="1">
              <a:spcBef>
                <a:spcPct val="0"/>
              </a:spcBef>
              <a:buFontTx/>
              <a:buNone/>
            </a:pPr>
            <a:r>
              <a:rPr lang="vi-VN" altLang="ko-KR" sz="900" dirty="0">
                <a:latin typeface="Times New Roman" pitchFamily="18" charset="0"/>
                <a:cs typeface="Times New Roman" pitchFamily="18" charset="0"/>
              </a:rPr>
              <a:t> </a:t>
            </a:r>
            <a:r>
              <a:rPr lang="vi-VN" altLang="ko-KR" sz="900" dirty="0">
                <a:solidFill>
                  <a:srgbClr val="FF0000"/>
                </a:solidFill>
                <a:latin typeface="Times New Roman" pitchFamily="18" charset="0"/>
                <a:cs typeface="Times New Roman" pitchFamily="18" charset="0"/>
              </a:rPr>
              <a:t>① </a:t>
            </a:r>
            <a:r>
              <a:rPr lang="en-US" altLang="ko-KR" sz="900" dirty="0" smtClean="0">
                <a:solidFill>
                  <a:srgbClr val="FF0000"/>
                </a:solidFill>
                <a:latin typeface="Times New Roman" pitchFamily="18" charset="0"/>
                <a:cs typeface="Times New Roman" pitchFamily="18" charset="0"/>
              </a:rPr>
              <a:t>Air Dryer </a:t>
            </a:r>
            <a:r>
              <a:rPr lang="en-US" altLang="ko-KR" sz="900" dirty="0" err="1" smtClean="0">
                <a:solidFill>
                  <a:srgbClr val="FF0000"/>
                </a:solidFill>
                <a:latin typeface="Times New Roman" pitchFamily="18" charset="0"/>
                <a:cs typeface="Times New Roman" pitchFamily="18" charset="0"/>
              </a:rPr>
              <a:t>làm</a:t>
            </a:r>
            <a:r>
              <a:rPr lang="en-US" altLang="ko-KR" sz="900" dirty="0" smtClean="0">
                <a:solidFill>
                  <a:srgbClr val="FF0000"/>
                </a:solidFill>
                <a:latin typeface="Times New Roman" pitchFamily="18" charset="0"/>
                <a:cs typeface="Times New Roman" pitchFamily="18" charset="0"/>
              </a:rPr>
              <a:t> </a:t>
            </a:r>
            <a:r>
              <a:rPr lang="en-US" altLang="ko-KR" sz="900" dirty="0" err="1" smtClean="0">
                <a:solidFill>
                  <a:srgbClr val="FF0000"/>
                </a:solidFill>
                <a:latin typeface="Times New Roman" pitchFamily="18" charset="0"/>
                <a:cs typeface="Times New Roman" pitchFamily="18" charset="0"/>
              </a:rPr>
              <a:t>mát</a:t>
            </a:r>
            <a:r>
              <a:rPr lang="en-US" altLang="ko-KR" sz="900" dirty="0" smtClean="0">
                <a:solidFill>
                  <a:srgbClr val="FF0000"/>
                </a:solidFill>
                <a:latin typeface="Times New Roman" pitchFamily="18" charset="0"/>
                <a:cs typeface="Times New Roman" pitchFamily="18" charset="0"/>
              </a:rPr>
              <a:t> </a:t>
            </a:r>
            <a:r>
              <a:rPr lang="en-US" altLang="ko-KR" sz="900" dirty="0" err="1" smtClean="0">
                <a:solidFill>
                  <a:srgbClr val="FF0000"/>
                </a:solidFill>
                <a:latin typeface="Times New Roman" pitchFamily="18" charset="0"/>
                <a:cs typeface="Times New Roman" pitchFamily="18" charset="0"/>
              </a:rPr>
              <a:t>bằng</a:t>
            </a:r>
            <a:r>
              <a:rPr lang="en-US" altLang="ko-KR" sz="900" dirty="0" smtClean="0">
                <a:solidFill>
                  <a:srgbClr val="FF0000"/>
                </a:solidFill>
                <a:latin typeface="Times New Roman" pitchFamily="18" charset="0"/>
                <a:cs typeface="Times New Roman" pitchFamily="18" charset="0"/>
              </a:rPr>
              <a:t> </a:t>
            </a:r>
            <a:r>
              <a:rPr lang="en-US" altLang="ko-KR" sz="900" dirty="0" err="1" smtClean="0">
                <a:solidFill>
                  <a:srgbClr val="FF0000"/>
                </a:solidFill>
                <a:latin typeface="Times New Roman" pitchFamily="18" charset="0"/>
                <a:cs typeface="Times New Roman" pitchFamily="18" charset="0"/>
              </a:rPr>
              <a:t>nước</a:t>
            </a:r>
            <a:endParaRPr lang="vi-VN" altLang="ko-KR" sz="900" dirty="0">
              <a:solidFill>
                <a:srgbClr val="FF0000"/>
              </a:solidFill>
              <a:latin typeface="Times New Roman" pitchFamily="18" charset="0"/>
              <a:cs typeface="Times New Roman" pitchFamily="18" charset="0"/>
            </a:endParaRPr>
          </a:p>
          <a:p>
            <a:pPr eaLnBrk="1" hangingPunct="1">
              <a:spcBef>
                <a:spcPct val="0"/>
              </a:spcBef>
              <a:buFontTx/>
              <a:buNone/>
            </a:pPr>
            <a:r>
              <a:rPr lang="vi-VN" altLang="ko-KR" sz="900" dirty="0">
                <a:latin typeface="Times New Roman" pitchFamily="18" charset="0"/>
                <a:cs typeface="Times New Roman" pitchFamily="18" charset="0"/>
              </a:rPr>
              <a:t> ② </a:t>
            </a:r>
            <a:r>
              <a:rPr lang="en-US" altLang="ko-KR" sz="900" dirty="0">
                <a:latin typeface="Times New Roman" pitchFamily="18" charset="0"/>
                <a:cs typeface="Times New Roman" pitchFamily="18" charset="0"/>
              </a:rPr>
              <a:t>Air Dryer </a:t>
            </a:r>
            <a:r>
              <a:rPr lang="en-US" altLang="ko-KR" sz="900" dirty="0" err="1" smtClean="0">
                <a:latin typeface="Times New Roman" pitchFamily="18" charset="0"/>
                <a:cs typeface="Times New Roman" pitchFamily="18" charset="0"/>
              </a:rPr>
              <a:t>hấp</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thụ</a:t>
            </a:r>
            <a:endParaRPr lang="vi-VN" altLang="ko-KR" sz="900" dirty="0">
              <a:latin typeface="Times New Roman" pitchFamily="18" charset="0"/>
              <a:cs typeface="Times New Roman" pitchFamily="18" charset="0"/>
            </a:endParaRPr>
          </a:p>
          <a:p>
            <a:pPr eaLnBrk="1" hangingPunct="1">
              <a:spcBef>
                <a:spcPct val="0"/>
              </a:spcBef>
              <a:buFontTx/>
              <a:buNone/>
            </a:pPr>
            <a:r>
              <a:rPr lang="en-US" altLang="ko-KR" sz="900" dirty="0" smtClean="0">
                <a:latin typeface="Times New Roman" pitchFamily="18" charset="0"/>
                <a:cs typeface="Times New Roman" pitchFamily="18" charset="0"/>
              </a:rPr>
              <a:t> </a:t>
            </a:r>
            <a:r>
              <a:rPr lang="en-US" altLang="ko-KR" sz="900" dirty="0">
                <a:latin typeface="Times New Roman" pitchFamily="18" charset="0"/>
                <a:cs typeface="Times New Roman" pitchFamily="18" charset="0"/>
              </a:rPr>
              <a:t>③ Air Dryer </a:t>
            </a:r>
            <a:r>
              <a:rPr lang="en-US" altLang="ko-KR" sz="900" dirty="0" err="1" smtClean="0">
                <a:latin typeface="Times New Roman" pitchFamily="18" charset="0"/>
                <a:cs typeface="Times New Roman" pitchFamily="18" charset="0"/>
              </a:rPr>
              <a:t>loại</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làm</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mát</a:t>
            </a:r>
            <a:endParaRPr lang="vi-VN" altLang="ko-KR" sz="900" dirty="0">
              <a:latin typeface="Times New Roman" pitchFamily="18" charset="0"/>
              <a:cs typeface="Times New Roman" pitchFamily="18" charset="0"/>
            </a:endParaRPr>
          </a:p>
          <a:p>
            <a:pPr eaLnBrk="1" hangingPunct="1">
              <a:spcBef>
                <a:spcPct val="0"/>
              </a:spcBef>
              <a:buNone/>
            </a:pPr>
            <a:r>
              <a:rPr lang="vi-VN" altLang="ko-KR" sz="900" dirty="0" smtClean="0">
                <a:latin typeface="Times New Roman" pitchFamily="18" charset="0"/>
                <a:cs typeface="Times New Roman" pitchFamily="18" charset="0"/>
              </a:rPr>
              <a:t> </a:t>
            </a:r>
            <a:r>
              <a:rPr lang="vi-VN" altLang="ko-KR" sz="900" dirty="0">
                <a:latin typeface="Times New Roman" pitchFamily="18" charset="0"/>
                <a:cs typeface="Times New Roman" pitchFamily="18" charset="0"/>
              </a:rPr>
              <a:t>④ </a:t>
            </a:r>
            <a:r>
              <a:rPr lang="en-US" altLang="ko-KR" sz="900" dirty="0">
                <a:latin typeface="Times New Roman" pitchFamily="18" charset="0"/>
                <a:cs typeface="Times New Roman" pitchFamily="18" charset="0"/>
              </a:rPr>
              <a:t>Air Dryer </a:t>
            </a:r>
            <a:r>
              <a:rPr lang="en-US" altLang="ko-KR" sz="900" dirty="0" err="1" smtClean="0">
                <a:latin typeface="Times New Roman" pitchFamily="18" charset="0"/>
                <a:cs typeface="Times New Roman" pitchFamily="18" charset="0"/>
              </a:rPr>
              <a:t>hút</a:t>
            </a:r>
            <a:r>
              <a:rPr lang="en-US" altLang="ko-KR" sz="900" dirty="0" smtClean="0">
                <a:latin typeface="Times New Roman" pitchFamily="18" charset="0"/>
                <a:cs typeface="Times New Roman" pitchFamily="18" charset="0"/>
              </a:rPr>
              <a:t> </a:t>
            </a:r>
            <a:r>
              <a:rPr lang="en-US" altLang="ko-KR" sz="900" dirty="0" err="1" smtClean="0">
                <a:latin typeface="Times New Roman" pitchFamily="18" charset="0"/>
                <a:cs typeface="Times New Roman" pitchFamily="18" charset="0"/>
              </a:rPr>
              <a:t>ẩm</a:t>
            </a:r>
            <a:endParaRPr lang="en-US" altLang="ko-KR" sz="900" dirty="0">
              <a:latin typeface="Times New Roman" pitchFamily="18" charset="0"/>
              <a:cs typeface="Times New Roman" pitchFamily="18" charset="0"/>
            </a:endParaRPr>
          </a:p>
          <a:p>
            <a:pPr eaLnBrk="1" hangingPunct="1">
              <a:spcBef>
                <a:spcPct val="0"/>
              </a:spcBef>
              <a:buFontTx/>
              <a:buNone/>
            </a:pPr>
            <a:endParaRPr lang="en-US" altLang="ko-KR" sz="900" dirty="0" smtClean="0">
              <a:latin typeface="Times New Roman" pitchFamily="18" charset="0"/>
              <a:cs typeface="Times New Roman" pitchFamily="18" charset="0"/>
            </a:endParaRPr>
          </a:p>
        </p:txBody>
      </p:sp>
      <p:sp>
        <p:nvSpPr>
          <p:cNvPr id="6159" name="Rectangle 95"/>
          <p:cNvSpPr>
            <a:spLocks noChangeArrowheads="1"/>
          </p:cNvSpPr>
          <p:nvPr/>
        </p:nvSpPr>
        <p:spPr bwMode="auto">
          <a:xfrm>
            <a:off x="269875" y="1208088"/>
            <a:ext cx="3159125" cy="901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53</a:t>
            </a:r>
            <a:r>
              <a:rPr lang="vi-VN" altLang="ko-KR" sz="900" dirty="0" smtClean="0">
                <a:latin typeface="Times New Roman" pitchFamily="18" charset="0"/>
                <a:ea typeface="돋움" pitchFamily="50" charset="-127"/>
                <a:cs typeface="Times New Roman" pitchFamily="18" charset="0"/>
              </a:rPr>
              <a:t>. Đơn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suất</a:t>
            </a:r>
            <a:r>
              <a:rPr lang="en-US" altLang="ko-KR" sz="900" dirty="0" smtClean="0">
                <a:latin typeface="Times New Roman" pitchFamily="18" charset="0"/>
                <a:ea typeface="돋움" pitchFamily="50" charset="-127"/>
                <a:cs typeface="Times New Roman" pitchFamily="18" charset="0"/>
              </a:rPr>
              <a:t> 1.03Kgf/cm² </a:t>
            </a:r>
            <a:r>
              <a:rPr lang="en-US" altLang="ko-KR" sz="900" dirty="0" err="1" smtClean="0">
                <a:latin typeface="Times New Roman" pitchFamily="18" charset="0"/>
                <a:ea typeface="돋움" pitchFamily="50" charset="-127"/>
                <a:cs typeface="Times New Roman" pitchFamily="18" charset="0"/>
              </a:rPr>
              <a:t>bằng</a:t>
            </a:r>
            <a:r>
              <a:rPr lang="en-US" altLang="ko-KR" sz="900" dirty="0" smtClean="0">
                <a:latin typeface="Times New Roman" pitchFamily="18" charset="0"/>
                <a:ea typeface="돋움" pitchFamily="50" charset="-127"/>
                <a:cs typeface="Times New Roman" pitchFamily="18" charset="0"/>
              </a:rPr>
              <a:t> 1.01 Bar. </a:t>
            </a:r>
            <a:r>
              <a:rPr lang="en-US" altLang="ko-KR" sz="900" dirty="0" err="1" smtClean="0">
                <a:latin typeface="Times New Roman" pitchFamily="18" charset="0"/>
                <a:ea typeface="돋움" pitchFamily="50" charset="-127"/>
                <a:cs typeface="Times New Roman" pitchFamily="18" charset="0"/>
              </a:rPr>
              <a:t>Nếu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chuyển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đổi</a:t>
            </a:r>
            <a:r>
              <a:rPr lang="en-US" altLang="ko-KR" sz="900" dirty="0" smtClean="0">
                <a:latin typeface="Times New Roman" pitchFamily="18" charset="0"/>
                <a:ea typeface="돋움" pitchFamily="50" charset="-127"/>
                <a:cs typeface="Times New Roman" pitchFamily="18" charset="0"/>
              </a:rPr>
              <a:t> sang Pascal (Pa), </a:t>
            </a:r>
            <a:r>
              <a:rPr lang="en-US" altLang="ko-KR" sz="900" dirty="0" err="1" smtClean="0">
                <a:latin typeface="Times New Roman" pitchFamily="18" charset="0"/>
                <a:ea typeface="돋움" pitchFamily="50" charset="-127"/>
                <a:cs typeface="Times New Roman" pitchFamily="18" charset="0"/>
              </a:rPr>
              <a:t>đơn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đúng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① </a:t>
            </a:r>
            <a:r>
              <a:rPr lang="en-US" altLang="ko-KR" sz="900" dirty="0" smtClean="0">
                <a:solidFill>
                  <a:srgbClr val="FF0000"/>
                </a:solidFill>
                <a:latin typeface="Times New Roman" pitchFamily="18" charset="0"/>
                <a:ea typeface="돋움" pitchFamily="50" charset="-127"/>
                <a:cs typeface="Times New Roman" pitchFamily="18" charset="0"/>
              </a:rPr>
              <a:t>0.1MPa                        </a:t>
            </a:r>
            <a:r>
              <a:rPr lang="vi-VN" altLang="ko-KR"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1.03Pa</a:t>
            </a:r>
          </a:p>
          <a:p>
            <a:pPr eaLnBrk="1" hangingPunct="1">
              <a:spcBef>
                <a:spcPct val="0"/>
              </a:spcBef>
              <a:buFontTx/>
              <a:buNone/>
            </a:pP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1.03KPa                       </a:t>
            </a:r>
            <a:r>
              <a:rPr lang="vi-VN" altLang="ko-KR" sz="900" dirty="0" smtClean="0">
                <a:latin typeface="Times New Roman" pitchFamily="18" charset="0"/>
                <a:ea typeface="돋움" pitchFamily="50" charset="-127"/>
                <a:cs typeface="Times New Roman" pitchFamily="18" charset="0"/>
              </a:rPr>
              <a:t>④ </a:t>
            </a:r>
            <a:r>
              <a:rPr lang="en-US" altLang="ko-KR" sz="900" dirty="0" smtClean="0">
                <a:latin typeface="Times New Roman" pitchFamily="18" charset="0"/>
                <a:ea typeface="돋움" pitchFamily="50" charset="-127"/>
                <a:cs typeface="Times New Roman" pitchFamily="18" charset="0"/>
              </a:rPr>
              <a:t>10KPa</a:t>
            </a: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54</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Định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luật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trong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đó</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thể</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nhiệt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tỷ</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lệ</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thuận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nhau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vẫn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giữ</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suất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đổi</a:t>
            </a:r>
            <a:r>
              <a:rPr lang="en-US" altLang="ko-KR" sz="900" dirty="0" smtClean="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a:t>
            </a:r>
            <a:r>
              <a:rPr lang="en-US" altLang="ko-KR" sz="900" dirty="0" err="1" smtClean="0">
                <a:latin typeface="Times New Roman" pitchFamily="18" charset="0"/>
                <a:ea typeface="돋움" pitchFamily="50" charset="-127"/>
                <a:cs typeface="Times New Roman" pitchFamily="18" charset="0"/>
              </a:rPr>
              <a:t>Định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luật</a:t>
            </a:r>
            <a:r>
              <a:rPr lang="en-US" altLang="ko-KR" sz="900" dirty="0" smtClean="0">
                <a:latin typeface="Times New Roman" pitchFamily="18" charset="0"/>
                <a:ea typeface="돋움" pitchFamily="50" charset="-127"/>
                <a:cs typeface="Times New Roman" pitchFamily="18" charset="0"/>
              </a:rPr>
              <a:t> Pascal                  </a:t>
            </a:r>
            <a:r>
              <a:rPr lang="vi-VN" altLang="ko-KR" sz="900" dirty="0" smtClean="0">
                <a:latin typeface="Times New Roman" pitchFamily="18" charset="0"/>
                <a:ea typeface="돋움" pitchFamily="50" charset="-127"/>
                <a:cs typeface="Times New Roman" pitchFamily="18" charset="0"/>
              </a:rPr>
              <a:t>② </a:t>
            </a:r>
            <a:r>
              <a:rPr lang="en-US" altLang="ko-KR" sz="900" dirty="0" err="1" smtClean="0">
                <a:latin typeface="Times New Roman" pitchFamily="18" charset="0"/>
                <a:ea typeface="돋움" pitchFamily="50" charset="-127"/>
                <a:cs typeface="Times New Roman" pitchFamily="18" charset="0"/>
              </a:rPr>
              <a:t>Định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luật</a:t>
            </a:r>
            <a:r>
              <a:rPr lang="en-US" altLang="ko-KR" sz="900" dirty="0" smtClean="0">
                <a:latin typeface="Times New Roman" pitchFamily="18" charset="0"/>
                <a:ea typeface="돋움" pitchFamily="50" charset="-127"/>
                <a:cs typeface="Times New Roman" pitchFamily="18" charset="0"/>
              </a:rPr>
              <a:t> Charles-Boyle</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smtClean="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Định</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luật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smtClean="0">
                <a:solidFill>
                  <a:srgbClr val="FF0000"/>
                </a:solidFill>
                <a:latin typeface="Times New Roman" pitchFamily="18" charset="0"/>
                <a:ea typeface="돋움" pitchFamily="50" charset="-127"/>
                <a:cs typeface="Times New Roman" pitchFamily="18" charset="0"/>
              </a:rPr>
              <a:t>Charles                </a:t>
            </a:r>
            <a:r>
              <a:rPr lang="vi-VN" altLang="ko-KR" sz="900" dirty="0" smtClean="0">
                <a:latin typeface="Times New Roman" pitchFamily="18" charset="0"/>
                <a:ea typeface="돋움" pitchFamily="50" charset="-127"/>
                <a:cs typeface="Times New Roman" pitchFamily="18" charset="0"/>
              </a:rPr>
              <a:t>④ </a:t>
            </a:r>
            <a:r>
              <a:rPr lang="en-US" altLang="ko-KR" sz="900" dirty="0" err="1">
                <a:latin typeface="Times New Roman" pitchFamily="18" charset="0"/>
                <a:ea typeface="돋움" pitchFamily="50" charset="-127"/>
                <a:cs typeface="Times New Roman" pitchFamily="18" charset="0"/>
              </a:rPr>
              <a:t>Định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luật</a:t>
            </a:r>
            <a:r>
              <a:rPr lang="en-US" altLang="ko-KR" sz="900" dirty="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Boyle</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55</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Máy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tạo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chân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hợp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để</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với</a:t>
            </a:r>
            <a:r>
              <a:rPr lang="en-US" altLang="ko-KR" sz="900" dirty="0" smtClean="0">
                <a:latin typeface="Times New Roman" pitchFamily="18" charset="0"/>
                <a:ea typeface="돋움" pitchFamily="50" charset="-127"/>
                <a:cs typeface="Times New Roman" pitchFamily="18" charset="0"/>
              </a:rPr>
              <a:t> Ejector</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a:t>
            </a:r>
            <a:r>
              <a:rPr lang="en-US" altLang="ko-KR" sz="900" dirty="0" err="1" smtClean="0">
                <a:latin typeface="Times New Roman" pitchFamily="18" charset="0"/>
                <a:ea typeface="돋움" pitchFamily="50" charset="-127"/>
                <a:cs typeface="Times New Roman" pitchFamily="18" charset="0"/>
              </a:rPr>
              <a:t>Công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tác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lực</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Van </a:t>
            </a:r>
            <a:r>
              <a:rPr lang="en-US" altLang="ko-KR" sz="900" dirty="0" err="1" smtClean="0">
                <a:latin typeface="Times New Roman" pitchFamily="18" charset="0"/>
                <a:ea typeface="돋움" pitchFamily="50" charset="-127"/>
                <a:cs typeface="Times New Roman" pitchFamily="18" charset="0"/>
              </a:rPr>
              <a:t>điện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từ</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smtClean="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Filter.                               </a:t>
            </a:r>
            <a:r>
              <a:rPr lang="vi-VN" altLang="ko-KR" sz="900" dirty="0" smtClean="0">
                <a:solidFill>
                  <a:srgbClr val="FF0000"/>
                </a:solidFill>
                <a:latin typeface="Times New Roman" pitchFamily="18" charset="0"/>
                <a:ea typeface="돋움" pitchFamily="50" charset="-127"/>
                <a:cs typeface="Times New Roman" pitchFamily="18" charset="0"/>
              </a:rPr>
              <a:t>④ </a:t>
            </a:r>
            <a:r>
              <a:rPr lang="en-US" altLang="ko-KR" sz="900" dirty="0" smtClean="0">
                <a:solidFill>
                  <a:srgbClr val="FF0000"/>
                </a:solidFill>
                <a:latin typeface="Times New Roman" pitchFamily="18" charset="0"/>
                <a:ea typeface="돋움" pitchFamily="50" charset="-127"/>
                <a:cs typeface="Times New Roman" pitchFamily="18" charset="0"/>
              </a:rPr>
              <a:t>Sensor </a:t>
            </a:r>
            <a:r>
              <a:rPr lang="en-US" altLang="ko-KR" sz="900" dirty="0" err="1" smtClean="0">
                <a:solidFill>
                  <a:srgbClr val="FF0000"/>
                </a:solidFill>
                <a:latin typeface="Times New Roman" pitchFamily="18" charset="0"/>
                <a:ea typeface="돋움" pitchFamily="50" charset="-127"/>
                <a:cs typeface="Times New Roman" pitchFamily="18" charset="0"/>
              </a:rPr>
              <a:t>tiếp</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cận</a:t>
            </a:r>
            <a:r>
              <a:rPr lang="vi-VN" altLang="ko-KR" sz="900" dirty="0" smtClean="0">
                <a:solidFill>
                  <a:srgbClr val="FF0000"/>
                </a:solidFill>
                <a:latin typeface="Times New Roman" pitchFamily="18" charset="0"/>
                <a:ea typeface="돋움" pitchFamily="50" charset="-127"/>
                <a:cs typeface="Times New Roman" pitchFamily="18" charset="0"/>
              </a:rPr>
              <a:t>.</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56</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Đâu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đặc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tính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máy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Screw </a:t>
            </a:r>
            <a:r>
              <a:rPr lang="en-US" altLang="ko-KR" sz="900" dirty="0" err="1"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nguyên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lý</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thay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đổi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tối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ưu</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a:t>
            </a:r>
            <a:r>
              <a:rPr lang="en-US" altLang="ko-KR" sz="900" dirty="0" err="1" smtClean="0">
                <a:latin typeface="Times New Roman" pitchFamily="18" charset="0"/>
                <a:ea typeface="돋움" pitchFamily="50" charset="-127"/>
                <a:cs typeface="Times New Roman" pitchFamily="18" charset="0"/>
              </a:rPr>
              <a:t>Tiếng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ồn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tần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số</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thấp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dễ</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dàng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bỏ</a:t>
            </a: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solidFill>
                  <a:srgbClr val="FF0000"/>
                </a:solidFill>
                <a:latin typeface="Times New Roman" pitchFamily="18" charset="0"/>
                <a:ea typeface="돋움" pitchFamily="50" charset="-127"/>
                <a:cs typeface="Times New Roman" pitchFamily="18" charset="0"/>
              </a:rPr>
              <a:t>② </a:t>
            </a:r>
            <a:r>
              <a:rPr lang="en-US" altLang="ko-KR" sz="900" dirty="0" err="1" smtClean="0">
                <a:solidFill>
                  <a:srgbClr val="FF0000"/>
                </a:solidFill>
                <a:latin typeface="Times New Roman" pitchFamily="18" charset="0"/>
                <a:ea typeface="돋움" pitchFamily="50" charset="-127"/>
                <a:cs typeface="Times New Roman" pitchFamily="18" charset="0"/>
              </a:rPr>
              <a:t>Có</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thể</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tạo</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ra</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áp</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suất</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lớn</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và</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khả</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năng</a:t>
            </a:r>
            <a:r>
              <a:rPr lang="en-US" altLang="ko-KR" sz="900" dirty="0" smtClean="0">
                <a:solidFill>
                  <a:srgbClr val="FF0000"/>
                </a:solidFill>
                <a:latin typeface="Times New Roman" pitchFamily="18" charset="0"/>
                <a:ea typeface="돋움" pitchFamily="50" charset="-127"/>
                <a:cs typeface="Times New Roman" pitchFamily="18" charset="0"/>
              </a:rPr>
              <a:t> quay </a:t>
            </a:r>
            <a:r>
              <a:rPr lang="en-US" altLang="ko-KR" sz="900" dirty="0" err="1" smtClean="0">
                <a:solidFill>
                  <a:srgbClr val="FF0000"/>
                </a:solidFill>
                <a:latin typeface="Times New Roman" pitchFamily="18" charset="0"/>
                <a:ea typeface="돋움" pitchFamily="50" charset="-127"/>
                <a:cs typeface="Times New Roman" pitchFamily="18" charset="0"/>
              </a:rPr>
              <a:t>tốc</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độ</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cao</a:t>
            </a:r>
            <a:endParaRPr lang="en-US" altLang="ko-KR" sz="900" dirty="0">
              <a:solidFill>
                <a:srgbClr val="FF0000"/>
              </a:solidFill>
              <a:latin typeface="Times New Roman" pitchFamily="18" charset="0"/>
              <a:ea typeface="돋움" pitchFamily="50" charset="-127"/>
              <a:cs typeface="Times New Roman" pitchFamily="18" charset="0"/>
            </a:endParaRPr>
          </a:p>
          <a:p>
            <a:pPr>
              <a:buFontTx/>
              <a:buNone/>
            </a:pPr>
            <a:r>
              <a:rPr lang="vi-VN" altLang="ko-KR" sz="900" dirty="0">
                <a:latin typeface="Times New Roman" pitchFamily="18" charset="0"/>
                <a:ea typeface="돋움" pitchFamily="50" charset="-127"/>
                <a:cs typeface="Times New Roman" pitchFamily="18" charset="0"/>
              </a:rPr>
              <a:t>③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rung </a:t>
            </a:r>
            <a:r>
              <a:rPr lang="en-US" altLang="ko-KR" sz="900" dirty="0" err="1" smtClean="0">
                <a:latin typeface="Times New Roman" pitchFamily="18" charset="0"/>
                <a:ea typeface="돋움" pitchFamily="50" charset="-127"/>
                <a:cs typeface="Times New Roman" pitchFamily="18" charset="0"/>
              </a:rPr>
              <a:t>và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cần</a:t>
            </a:r>
            <a:r>
              <a:rPr lang="en-US" altLang="ko-KR" sz="900" dirty="0" smtClean="0">
                <a:latin typeface="Times New Roman" pitchFamily="18" charset="0"/>
                <a:ea typeface="돋움" pitchFamily="50" charset="-127"/>
                <a:cs typeface="Times New Roman" pitchFamily="18" charset="0"/>
              </a:rPr>
              <a:t> Tank Air </a:t>
            </a:r>
            <a:r>
              <a:rPr lang="en-US" altLang="ko-KR" sz="900" dirty="0" err="1" smtClean="0">
                <a:latin typeface="Times New Roman" pitchFamily="18" charset="0"/>
                <a:ea typeface="돋움" pitchFamily="50" charset="-127"/>
                <a:cs typeface="Times New Roman" pitchFamily="18" charset="0"/>
              </a:rPr>
              <a:t>lớn</a:t>
            </a:r>
            <a:endParaRPr lang="en-US" altLang="ko-KR" sz="900" dirty="0" smtClean="0">
              <a:latin typeface="Times New Roman" pitchFamily="18" charset="0"/>
              <a:ea typeface="돋움" pitchFamily="50" charset="-127"/>
              <a:cs typeface="Times New Roman" pitchFamily="18" charset="0"/>
            </a:endParaRPr>
          </a:p>
          <a:p>
            <a:pPr>
              <a:buFontTx/>
              <a:buNone/>
            </a:pPr>
            <a:r>
              <a:rPr lang="vi-VN" altLang="ko-KR" sz="900" dirty="0" smtClean="0">
                <a:latin typeface="Times New Roman" pitchFamily="18" charset="0"/>
                <a:ea typeface="돋움" pitchFamily="50" charset="-127"/>
                <a:cs typeface="Times New Roman" pitchFamily="18" charset="0"/>
              </a:rPr>
              <a:t>④ </a:t>
            </a:r>
            <a:r>
              <a:rPr lang="en-US" altLang="ko-KR" sz="900" dirty="0" err="1" smtClean="0">
                <a:latin typeface="Times New Roman" pitchFamily="18" charset="0"/>
                <a:ea typeface="돋움" pitchFamily="50" charset="-127"/>
                <a:cs typeface="Times New Roman" pitchFamily="18" charset="0"/>
              </a:rPr>
              <a:t>Bên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trong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máy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có</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ít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nhiễu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nên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không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cần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bôi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trơn</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50000"/>
              </a:spcBef>
              <a:buFontTx/>
              <a:buNone/>
            </a:pPr>
            <a:r>
              <a:rPr lang="en-US" altLang="ko-KR" sz="900" dirty="0" smtClean="0">
                <a:latin typeface="Times New Roman" pitchFamily="18" charset="0"/>
                <a:ea typeface="돋움" pitchFamily="50" charset="-127"/>
                <a:cs typeface="Times New Roman" pitchFamily="18" charset="0"/>
              </a:rPr>
              <a:t>57</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Điều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gì</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sai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giải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ký</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hiệu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dưới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đây</a:t>
            </a:r>
            <a:r>
              <a:rPr lang="vi-VN" altLang="ko-KR" sz="900" dirty="0" smtClean="0">
                <a:latin typeface="Times New Roman" pitchFamily="18" charset="0"/>
                <a:ea typeface="돋움" pitchFamily="50" charset="-127"/>
                <a:cs typeface="Times New Roman" pitchFamily="18" charset="0"/>
              </a:rPr>
              <a:t>?</a:t>
            </a:r>
            <a:endParaRPr lang="en-US" altLang="ko-KR" sz="900" dirty="0" smtClean="0">
              <a:latin typeface="Times New Roman" pitchFamily="18" charset="0"/>
              <a:ea typeface="돋움" pitchFamily="50" charset="-127"/>
              <a:cs typeface="Times New Roman" pitchFamily="18" charset="0"/>
            </a:endParaRPr>
          </a:p>
          <a:p>
            <a:pPr eaLnBrk="1" hangingPunct="1">
              <a:spcBef>
                <a:spcPct val="50000"/>
              </a:spcBef>
              <a:buFontTx/>
              <a:buNone/>
            </a:pPr>
            <a:endParaRPr lang="en-US" altLang="ko-KR" sz="900" dirty="0" smtClean="0">
              <a:solidFill>
                <a:srgbClr val="00B050"/>
              </a:solidFill>
              <a:latin typeface="Times New Roman" pitchFamily="18" charset="0"/>
              <a:ea typeface="돋움" pitchFamily="50" charset="-127"/>
              <a:cs typeface="Times New Roman" pitchFamily="18" charset="0"/>
            </a:endParaRPr>
          </a:p>
          <a:p>
            <a:pPr eaLnBrk="1" hangingPunct="1">
              <a:spcBef>
                <a:spcPct val="5000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50000"/>
              </a:spcBef>
              <a:buFontTx/>
              <a:buNone/>
            </a:pPr>
            <a:endParaRPr lang="vi-VN" altLang="ko-KR" sz="900" dirty="0">
              <a:latin typeface="Times New Roman" pitchFamily="18" charset="0"/>
              <a:ea typeface="돋움" pitchFamily="50" charset="-127"/>
              <a:cs typeface="Times New Roman" pitchFamily="18" charset="0"/>
            </a:endParaRPr>
          </a:p>
          <a:p>
            <a:pPr eaLnBrk="1" hangingPunct="1">
              <a:spcBef>
                <a:spcPct val="50000"/>
              </a:spcBef>
              <a:buNone/>
            </a:pPr>
            <a:r>
              <a:rPr lang="vi-VN" altLang="ko-KR" sz="900" dirty="0">
                <a:solidFill>
                  <a:srgbClr val="FF0000"/>
                </a:solidFill>
                <a:latin typeface="Times New Roman" pitchFamily="18" charset="0"/>
                <a:ea typeface="돋움" pitchFamily="50" charset="-127"/>
                <a:cs typeface="Times New Roman" pitchFamily="18" charset="0"/>
              </a:rPr>
              <a:t>① </a:t>
            </a:r>
            <a:r>
              <a:rPr lang="en-US" altLang="ko-KR" sz="900" dirty="0" err="1">
                <a:solidFill>
                  <a:srgbClr val="FF0000"/>
                </a:solidFill>
                <a:latin typeface="Times New Roman" pitchFamily="18" charset="0"/>
                <a:ea typeface="돋움" pitchFamily="50" charset="-127"/>
                <a:cs typeface="Times New Roman" pitchFamily="18" charset="0"/>
              </a:rPr>
              <a:t>Là</a:t>
            </a:r>
            <a:r>
              <a:rPr lang="en-US" altLang="ko-KR" sz="900" dirty="0">
                <a:solidFill>
                  <a:srgbClr val="FF0000"/>
                </a:solidFill>
                <a:latin typeface="Times New Roman" pitchFamily="18" charset="0"/>
                <a:ea typeface="돋움" pitchFamily="50" charset="-127"/>
                <a:cs typeface="Times New Roman" pitchFamily="18" charset="0"/>
              </a:rPr>
              <a:t> van </a:t>
            </a:r>
            <a:r>
              <a:rPr lang="en-US" altLang="ko-KR" sz="900" dirty="0" err="1">
                <a:solidFill>
                  <a:srgbClr val="FF0000"/>
                </a:solidFill>
                <a:latin typeface="Times New Roman" pitchFamily="18" charset="0"/>
                <a:ea typeface="돋움" pitchFamily="50" charset="-127"/>
                <a:cs typeface="Times New Roman" pitchFamily="18" charset="0"/>
              </a:rPr>
              <a:t>hoạt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động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trực</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tiếp</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50000"/>
              </a:spcBef>
              <a:buNone/>
            </a:pPr>
            <a:r>
              <a:rPr lang="vi-VN" altLang="ko-KR" sz="900" dirty="0">
                <a:latin typeface="Times New Roman" pitchFamily="18" charset="0"/>
                <a:ea typeface="돋움" pitchFamily="50" charset="-127"/>
                <a:cs typeface="Times New Roman" pitchFamily="18" charset="0"/>
              </a:rPr>
              <a:t>②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van </a:t>
            </a:r>
            <a:r>
              <a:rPr lang="en-US" altLang="ko-KR" sz="900" dirty="0" err="1">
                <a:latin typeface="Times New Roman" pitchFamily="18" charset="0"/>
                <a:ea typeface="돋움" pitchFamily="50" charset="-127"/>
                <a:cs typeface="Times New Roman" pitchFamily="18" charset="0"/>
              </a:rPr>
              <a:t>mang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đặc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tính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bộ</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nhớ</a:t>
            </a:r>
            <a:endParaRPr lang="en-US" altLang="ko-KR" sz="900" dirty="0">
              <a:latin typeface="Times New Roman" pitchFamily="18" charset="0"/>
              <a:ea typeface="돋움" pitchFamily="50" charset="-127"/>
              <a:cs typeface="Times New Roman" pitchFamily="18" charset="0"/>
            </a:endParaRPr>
          </a:p>
          <a:p>
            <a:pPr eaLnBrk="1" hangingPunct="1">
              <a:spcBef>
                <a:spcPct val="50000"/>
              </a:spcBef>
              <a:buNone/>
            </a:pPr>
            <a:r>
              <a:rPr lang="vi-VN" altLang="ko-KR" sz="900" dirty="0">
                <a:latin typeface="Times New Roman" pitchFamily="18" charset="0"/>
                <a:ea typeface="돋움" pitchFamily="50" charset="-127"/>
                <a:cs typeface="Times New Roman" pitchFamily="18" charset="0"/>
              </a:rPr>
              <a:t>③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van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tắc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khiển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bằng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tay</a:t>
            </a:r>
            <a:endParaRPr lang="en-US" altLang="ko-KR" sz="900" dirty="0">
              <a:latin typeface="Times New Roman" pitchFamily="18" charset="0"/>
              <a:ea typeface="돋움" pitchFamily="50" charset="-127"/>
              <a:cs typeface="Times New Roman" pitchFamily="18" charset="0"/>
            </a:endParaRPr>
          </a:p>
          <a:p>
            <a:pPr eaLnBrk="1" hangingPunct="1">
              <a:spcBef>
                <a:spcPct val="50000"/>
              </a:spcBef>
              <a:buNone/>
            </a:pPr>
            <a:r>
              <a:rPr lang="vi-VN" altLang="ko-KR" sz="900" dirty="0">
                <a:latin typeface="Times New Roman" pitchFamily="18" charset="0"/>
                <a:ea typeface="돋움" pitchFamily="50" charset="-127"/>
                <a:cs typeface="Times New Roman" pitchFamily="18" charset="0"/>
              </a:rPr>
              <a:t>④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van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từ</a:t>
            </a:r>
            <a:r>
              <a:rPr lang="en-US" altLang="ko-KR" sz="900" dirty="0">
                <a:latin typeface="Times New Roman" pitchFamily="18" charset="0"/>
                <a:ea typeface="돋움" pitchFamily="50" charset="-127"/>
                <a:cs typeface="Times New Roman" pitchFamily="18" charset="0"/>
              </a:rPr>
              <a:t> 2 </a:t>
            </a:r>
            <a:r>
              <a:rPr lang="en-US" altLang="ko-KR" sz="900" dirty="0" err="1">
                <a:latin typeface="Times New Roman" pitchFamily="18" charset="0"/>
                <a:ea typeface="돋움" pitchFamily="50" charset="-127"/>
                <a:cs typeface="Times New Roman" pitchFamily="18" charset="0"/>
              </a:rPr>
              <a:t>vị</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trí</a:t>
            </a:r>
            <a:r>
              <a:rPr lang="en-US" altLang="ko-KR" sz="900" dirty="0">
                <a:latin typeface="Times New Roman" pitchFamily="18" charset="0"/>
                <a:ea typeface="돋움" pitchFamily="50" charset="-127"/>
                <a:cs typeface="Times New Roman" pitchFamily="18" charset="0"/>
              </a:rPr>
              <a:t> 5 </a:t>
            </a:r>
            <a:r>
              <a:rPr lang="en-US" altLang="ko-KR" sz="900" dirty="0" err="1">
                <a:latin typeface="Times New Roman" pitchFamily="18" charset="0"/>
                <a:ea typeface="돋움" pitchFamily="50" charset="-127"/>
                <a:cs typeface="Times New Roman" pitchFamily="18" charset="0"/>
              </a:rPr>
              <a:t>cửa</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58</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Xem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xét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cấu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trúc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xylanh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bộ</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phận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với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ngăn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rò</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rỉ</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dầu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bên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trong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tránh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thâm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nhập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vật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từ</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bên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ngoài</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①</a:t>
            </a:r>
            <a:r>
              <a:rPr lang="en-US" altLang="ko-KR" sz="900" dirty="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Buồng</a:t>
            </a:r>
            <a:r>
              <a:rPr lang="en-US" altLang="ko-KR" sz="900" dirty="0" smtClean="0">
                <a:latin typeface="Times New Roman" pitchFamily="18" charset="0"/>
                <a:ea typeface="돋움" pitchFamily="50" charset="-127"/>
                <a:cs typeface="Times New Roman" pitchFamily="18" charset="0"/>
              </a:rPr>
              <a:t> Piston                </a:t>
            </a:r>
            <a:r>
              <a:rPr lang="vi-VN" altLang="ko-KR"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Rod Cover</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a:t>
            </a:r>
            <a:r>
              <a:rPr lang="en-US" altLang="ko-KR" sz="900" dirty="0" err="1" smtClean="0">
                <a:latin typeface="Times New Roman" pitchFamily="18" charset="0"/>
                <a:ea typeface="돋움" pitchFamily="50" charset="-127"/>
                <a:cs typeface="Times New Roman" pitchFamily="18" charset="0"/>
              </a:rPr>
              <a:t>Vòng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kín</a:t>
            </a:r>
            <a:r>
              <a:rPr lang="en-US" altLang="ko-KR" sz="900" dirty="0" smtClean="0">
                <a:latin typeface="Times New Roman" pitchFamily="18" charset="0"/>
                <a:ea typeface="돋움" pitchFamily="50" charset="-127"/>
                <a:cs typeface="Times New Roman" pitchFamily="18" charset="0"/>
              </a:rPr>
              <a:t>                </a:t>
            </a:r>
            <a:r>
              <a:rPr lang="vi-VN" altLang="ko-KR" sz="900" dirty="0" smtClean="0">
                <a:solidFill>
                  <a:srgbClr val="FF0000"/>
                </a:solidFill>
                <a:latin typeface="Times New Roman" pitchFamily="18" charset="0"/>
                <a:ea typeface="돋움" pitchFamily="50" charset="-127"/>
                <a:cs typeface="Times New Roman" pitchFamily="18" charset="0"/>
              </a:rPr>
              <a:t>④ </a:t>
            </a:r>
            <a:r>
              <a:rPr lang="en-US" altLang="ko-KR" sz="900" dirty="0" smtClean="0">
                <a:solidFill>
                  <a:srgbClr val="FF0000"/>
                </a:solidFill>
                <a:latin typeface="Times New Roman" pitchFamily="18" charset="0"/>
                <a:ea typeface="돋움" pitchFamily="50" charset="-127"/>
                <a:cs typeface="Times New Roman" pitchFamily="18" charset="0"/>
              </a:rPr>
              <a:t>Scrapping ring (</a:t>
            </a:r>
            <a:r>
              <a:rPr lang="en-US" altLang="ko-KR" sz="900" dirty="0" err="1" smtClean="0">
                <a:solidFill>
                  <a:srgbClr val="FF0000"/>
                </a:solidFill>
                <a:latin typeface="Times New Roman" pitchFamily="18" charset="0"/>
                <a:ea typeface="돋움" pitchFamily="50" charset="-127"/>
                <a:cs typeface="Times New Roman" pitchFamily="18" charset="0"/>
              </a:rPr>
              <a:t>buồng</a:t>
            </a:r>
            <a:r>
              <a:rPr lang="en-US" altLang="ko-KR" sz="900" dirty="0" smtClean="0">
                <a:solidFill>
                  <a:srgbClr val="FF0000"/>
                </a:solidFill>
                <a:latin typeface="Times New Roman" pitchFamily="18" charset="0"/>
                <a:ea typeface="돋움" pitchFamily="50" charset="-127"/>
                <a:cs typeface="Times New Roman" pitchFamily="18" charset="0"/>
              </a:rPr>
              <a:t> Wiper)</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dirty="0">
              <a:latin typeface="Times New Roman" pitchFamily="18" charset="0"/>
              <a:ea typeface="돋움" pitchFamily="50" charset="-127"/>
              <a:cs typeface="Times New Roman"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20" t="10996" r="2965" b="2267"/>
          <a:stretch/>
        </p:blipFill>
        <p:spPr bwMode="auto">
          <a:xfrm>
            <a:off x="353756" y="7893774"/>
            <a:ext cx="3032496" cy="123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980" y="5673080"/>
            <a:ext cx="1990948" cy="62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162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178182"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Máy</a:t>
            </a:r>
            <a:r>
              <a:rPr lang="ko-KR" altLang="en-US" sz="160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 </a:t>
            </a:r>
            <a:endParaRPr lang="en-US" altLang="ko-KR" sz="1600" dirty="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8196"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p:txBody>
      </p:sp>
      <p:sp>
        <p:nvSpPr>
          <p:cNvPr id="8197" name="Text Box 6"/>
          <p:cNvSpPr txBox="1">
            <a:spLocks noChangeArrowheads="1"/>
          </p:cNvSpPr>
          <p:nvPr/>
        </p:nvSpPr>
        <p:spPr bwMode="auto">
          <a:xfrm>
            <a:off x="292100" y="817563"/>
            <a:ext cx="1386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Đề</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máy</a:t>
            </a:r>
            <a:r>
              <a:rPr lang="ko-KR" altLang="en-US"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Câu</a:t>
            </a:r>
            <a:r>
              <a:rPr lang="en-US" altLang="ko-KR" sz="1000" dirty="0">
                <a:latin typeface="LG Smart_H2.0 R" panose="020B0600000101010101" pitchFamily="34" charset="-127"/>
                <a:ea typeface="LG Smart_H2.0 R" panose="020B0600000101010101" pitchFamily="34" charset="-127"/>
                <a:cs typeface="Times New Roman" pitchFamily="18" charset="0"/>
              </a:rPr>
              <a:t> 61</a:t>
            </a:r>
            <a:r>
              <a:rPr lang="ko-KR" altLang="en-US"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a:latin typeface="LG Smart_H2.0 R" panose="020B0600000101010101" pitchFamily="34" charset="-127"/>
                <a:ea typeface="LG Smart_H2.0 R" panose="020B0600000101010101" pitchFamily="34" charset="-127"/>
                <a:cs typeface="Times New Roman" pitchFamily="18" charset="0"/>
              </a:rPr>
              <a:t>~ 80</a:t>
            </a:r>
            <a:endParaRPr lang="ko-KR" altLang="en-US" sz="1000" dirty="0">
              <a:latin typeface="LG Smart_H2.0 R" panose="020B0600000101010101" pitchFamily="34" charset="-127"/>
              <a:ea typeface="LG Smart_H2.0 R" panose="020B0600000101010101" pitchFamily="34" charset="-127"/>
              <a:cs typeface="Times New Roman" pitchFamily="18" charset="0"/>
            </a:endParaRPr>
          </a:p>
        </p:txBody>
      </p:sp>
      <p:sp>
        <p:nvSpPr>
          <p:cNvPr id="6" name="직사각형 1"/>
          <p:cNvSpPr>
            <a:spLocks noChangeArrowheads="1"/>
          </p:cNvSpPr>
          <p:nvPr/>
        </p:nvSpPr>
        <p:spPr bwMode="auto">
          <a:xfrm>
            <a:off x="225425" y="1065213"/>
            <a:ext cx="3165475" cy="823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61.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Câu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giải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thích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về</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kỹ</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thuật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của</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máy</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①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Dựa</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ngoại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lực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để</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tạo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thành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tổ</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hợp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các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vật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thể</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có</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sự</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đối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kháng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nhau</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Các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vật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tổ</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hợp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với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nhau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sẽ</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được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vận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hành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thử</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nghiệm</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định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sẵn</a:t>
            </a:r>
            <a:endParaRPr lang="vi-VN" sz="900" dirty="0" smtClean="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③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trang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bị</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phép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sự</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chuyển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động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phù</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hợp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với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mục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đích</a:t>
            </a:r>
            <a:endParaRPr lang="en-US" altLang="ko-KR"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④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Chuyển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đổi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năng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lượng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được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cung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bằng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thực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hiện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công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việc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hiệu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quả</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62.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TRỤC (Shaft)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①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chất</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liệu</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vật</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liệu</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② Phân loại theo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công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dụng</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dạng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④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dạng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bản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vẽ</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63.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Khớp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nào sau đây được sử dụng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để</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các trục </a:t>
            </a: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cắt n</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①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Universal 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oupling</a:t>
            </a:r>
            <a:r>
              <a:rPr lang="ko-KR" alt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Oldham</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Coupling</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Flange C</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oupling</a:t>
            </a:r>
            <a:r>
              <a:rPr lang="ko-KR" alt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Flexible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coupling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64.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dưới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vòng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bi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① </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Bearing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rãnh</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sâu</a:t>
            </a:r>
            <a:endPar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②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Magneto ball Bearing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③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Angular ball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bearing</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④ </a:t>
            </a:r>
            <a:r>
              <a:rPr lang="en-US"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B</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earing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tự</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sắp</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xếp</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 </a:t>
            </a: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65.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Giá</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trị</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của</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Height Gauge ?</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① </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46.48 mm.</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70.48 mm</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70.44 mm.</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④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46.44 mm.</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66. Loại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vít</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nào sau đây dùng để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①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Vít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vuông</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buttress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screw</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knuckle</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ốc</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unified thread</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67.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Chốt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Pin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đ</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ược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sử dụng để ngăn chặn việc nới lỏng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bu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lông và đai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ốc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và để kết nối các bản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lề</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①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P</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in song </a:t>
            </a:r>
            <a:r>
              <a:rPr lang="en-US" altLang="ko-KR" sz="900" dirty="0" err="1" smtClean="0">
                <a:latin typeface="LG Smart_H2.0 R" panose="020B0600000101010101" pitchFamily="34" charset="-127"/>
                <a:ea typeface="LG Smart_H2.0 R" panose="020B0600000101010101" pitchFamily="34" charset="-127"/>
                <a:cs typeface="Times New Roman" panose="02020603050405020304" pitchFamily="18" charset="0"/>
              </a:rPr>
              <a:t>song</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② T</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aper pin</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Pin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tách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Spring pin </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8199" name="Rectangle 5"/>
          <p:cNvSpPr>
            <a:spLocks noChangeArrowheads="1"/>
          </p:cNvSpPr>
          <p:nvPr/>
        </p:nvSpPr>
        <p:spPr bwMode="auto">
          <a:xfrm>
            <a:off x="3384550" y="776288"/>
            <a:ext cx="3124200" cy="8853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68. </a:t>
            </a:r>
            <a:r>
              <a:rPr lang="en-US" altLang="ko-KR" sz="900" smtClean="0">
                <a:latin typeface="LG Smart_H2.0 R" panose="020B0600000101010101" pitchFamily="34" charset="-127"/>
                <a:ea typeface="LG Smart_H2.0 R" panose="020B0600000101010101" pitchFamily="34" charset="-127"/>
                <a:cs typeface="Times New Roman" pitchFamily="18" charset="0"/>
              </a:rPr>
              <a:t>Tên của ốc trong hình là gì?</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Screw dùng cho gỗ</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② </a:t>
            </a:r>
            <a:r>
              <a:rPr lang="en-US" altLang="ko-KR" sz="900" smtClean="0">
                <a:latin typeface="LG Smart_H2.0 R" panose="020B0600000101010101" pitchFamily="34" charset="-127"/>
                <a:ea typeface="LG Smart_H2.0 R" panose="020B0600000101010101" pitchFamily="34" charset="-127"/>
                <a:cs typeface="Times New Roman" pitchFamily="18" charset="0"/>
              </a:rPr>
              <a:t>Tapping Screw</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  ③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Screw liên kết</a:t>
            </a:r>
            <a:endPar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④ </a:t>
            </a:r>
            <a:r>
              <a:rPr lang="en-US" altLang="ko-KR" sz="900" smtClean="0">
                <a:latin typeface="LG Smart_H2.0 R" panose="020B0600000101010101" pitchFamily="34" charset="-127"/>
                <a:ea typeface="LG Smart_H2.0 R" panose="020B0600000101010101" pitchFamily="34" charset="-127"/>
                <a:cs typeface="Times New Roman" pitchFamily="18" charset="0"/>
              </a:rPr>
              <a:t>Screw dùng cho gỗ ép</a:t>
            </a:r>
            <a:r>
              <a:rPr lang="vi-VN" altLang="ko-KR" sz="900" smtClean="0">
                <a:latin typeface="Times New Roman" pitchFamily="18" charset="0"/>
                <a:ea typeface="LG Smart_H2.0 R" panose="020B0600000101010101" pitchFamily="34" charset="-127"/>
                <a:cs typeface="Times New Roman" pitchFamily="18" charset="0"/>
              </a:rPr>
              <a:t>.</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69. </a:t>
            </a:r>
            <a:r>
              <a:rPr lang="en-US" altLang="ko-KR" sz="900">
                <a:latin typeface="LG Smart_H2.0 R" panose="020B0600000101010101" pitchFamily="34" charset="-127"/>
                <a:ea typeface="LG Smart_H2.0 R" panose="020B0600000101010101" pitchFamily="34" charset="-127"/>
                <a:cs typeface="Times New Roman" pitchFamily="18" charset="0"/>
              </a:rPr>
              <a:t>B</a:t>
            </a:r>
            <a:r>
              <a:rPr lang="vi-VN" altLang="ko-KR" sz="900">
                <a:latin typeface="Times New Roman" pitchFamily="18" charset="0"/>
                <a:ea typeface="LG Smart_H2.0 R" panose="020B0600000101010101" pitchFamily="34" charset="-127"/>
                <a:cs typeface="Times New Roman" pitchFamily="18" charset="0"/>
              </a:rPr>
              <a:t>ánh răng nào sau đây không thuộc trục song song?</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a:solidFill>
                  <a:srgbClr val="FF0000"/>
                </a:solidFill>
                <a:latin typeface="Times New Roman" pitchFamily="18" charset="0"/>
                <a:ea typeface="LG Smart_H2.0 R" panose="020B0600000101010101" pitchFamily="34" charset="-127"/>
                <a:cs typeface="Times New Roman" pitchFamily="18" charset="0"/>
              </a:rPr>
              <a:t>① </a:t>
            </a: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Worm Gear</a:t>
            </a:r>
            <a:endParaRPr lang="vi-VN" altLang="ko-KR" sz="900">
              <a:solidFill>
                <a:srgbClr val="FF0000"/>
              </a:solidFill>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② </a:t>
            </a:r>
            <a:r>
              <a:rPr lang="en-US" altLang="ko-KR" sz="900">
                <a:latin typeface="LG Smart_H2.0 R" panose="020B0600000101010101" pitchFamily="34" charset="-127"/>
                <a:ea typeface="LG Smart_H2.0 R" panose="020B0600000101010101" pitchFamily="34" charset="-127"/>
                <a:cs typeface="Times New Roman" pitchFamily="18" charset="0"/>
              </a:rPr>
              <a:t>Internal</a:t>
            </a:r>
            <a:r>
              <a:rPr lang="en-US" altLang="ko-KR" sz="900">
                <a:latin typeface="LG Smart_H2.0 R" panose="020B0600000101010101" pitchFamily="34" charset="-127"/>
                <a:ea typeface="LG Smart_H2.0 R" panose="020B0600000101010101" pitchFamily="34" charset="-127"/>
              </a:rPr>
              <a:t> Gear</a:t>
            </a:r>
          </a:p>
          <a:p>
            <a:pPr eaLnBrk="1" hangingPunct="1">
              <a:spcBef>
                <a:spcPct val="0"/>
              </a:spcBef>
              <a:buFontTx/>
              <a:buNone/>
            </a:pPr>
            <a:r>
              <a:rPr lang="vi-VN" altLang="ko-KR" sz="900">
                <a:latin typeface="Times New Roman" pitchFamily="18" charset="0"/>
                <a:ea typeface="LG Smart_H2.0 R" panose="020B0600000101010101" pitchFamily="34" charset="-127"/>
              </a:rPr>
              <a:t>  ③ </a:t>
            </a:r>
            <a:r>
              <a:rPr lang="en-US" altLang="ko-KR" sz="900">
                <a:latin typeface="LG Smart_H2.0 R" panose="020B0600000101010101" pitchFamily="34" charset="-127"/>
                <a:ea typeface="LG Smart_H2.0 R" panose="020B0600000101010101" pitchFamily="34" charset="-127"/>
                <a:cs typeface="Times New Roman" pitchFamily="18" charset="0"/>
              </a:rPr>
              <a:t>Helical Gear</a:t>
            </a:r>
          </a:p>
          <a:p>
            <a:pPr eaLnBrk="1" hangingPunct="1">
              <a:spcBef>
                <a:spcPct val="0"/>
              </a:spcBef>
              <a:buFontTx/>
              <a:buNone/>
            </a:pPr>
            <a:r>
              <a:rPr lang="vi-VN" altLang="ko-KR" sz="900">
                <a:latin typeface="Times New Roman" pitchFamily="18" charset="0"/>
                <a:ea typeface="LG Smart_H2.0 R" panose="020B0600000101010101" pitchFamily="34" charset="-127"/>
              </a:rPr>
              <a:t>  ④ </a:t>
            </a:r>
            <a:r>
              <a:rPr lang="en-US" altLang="ko-KR" sz="900">
                <a:latin typeface="LG Smart_H2.0 R" panose="020B0600000101010101" pitchFamily="34" charset="-127"/>
                <a:ea typeface="LG Smart_H2.0 R" panose="020B0600000101010101" pitchFamily="34" charset="-127"/>
              </a:rPr>
              <a:t>Rack Gear</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70. </a:t>
            </a:r>
            <a:r>
              <a:rPr lang="en-US" altLang="ko-KR" sz="900" smtClean="0">
                <a:latin typeface="LG Smart_H2.0 R" panose="020B0600000101010101" pitchFamily="34" charset="-127"/>
                <a:ea typeface="LG Smart_H2.0 R" panose="020B0600000101010101" pitchFamily="34" charset="-127"/>
              </a:rPr>
              <a:t>Chọn đáp án không phải la ưu điểm của gear</a:t>
            </a:r>
            <a:r>
              <a:rPr lang="vi-VN" altLang="ko-KR" sz="900" smtClean="0">
                <a:latin typeface="Times New Roman" pitchFamily="18" charset="0"/>
                <a:ea typeface="LG Smart_H2.0 R" panose="020B0600000101010101" pitchFamily="34" charset="-127"/>
              </a:rPr>
              <a:t>?</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a:t>
            </a:r>
            <a:r>
              <a:rPr lang="en-US" altLang="ko-KR" sz="900" smtClean="0">
                <a:latin typeface="LG Smart_H2.0 R" panose="020B0600000101010101" pitchFamily="34" charset="-127"/>
                <a:ea typeface="LG Smart_H2.0 R" panose="020B0600000101010101" pitchFamily="34" charset="-127"/>
              </a:rPr>
              <a:t>Truyền lực hoặc xoay chắc chắn</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② </a:t>
            </a:r>
            <a:r>
              <a:rPr lang="en-US" altLang="ko-KR" sz="900" smtClean="0">
                <a:latin typeface="LG Smart_H2.0 R" panose="020B0600000101010101" pitchFamily="34" charset="-127"/>
                <a:ea typeface="LG Smart_H2.0 R" panose="020B0600000101010101" pitchFamily="34" charset="-127"/>
              </a:rPr>
              <a:t>Cấu trúc khá đơn giản</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③ </a:t>
            </a:r>
            <a:r>
              <a:rPr lang="en-US" altLang="ko-KR" sz="900" smtClean="0">
                <a:latin typeface="LG Smart_H2.0 R" panose="020B0600000101010101" pitchFamily="34" charset="-127"/>
                <a:ea typeface="LG Smart_H2.0 R" panose="020B0600000101010101" pitchFamily="34" charset="-127"/>
              </a:rPr>
              <a:t>Tuổi thọ cao</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a:t>
            </a:r>
            <a:r>
              <a:rPr lang="vi-VN" altLang="ko-KR" sz="900">
                <a:solidFill>
                  <a:srgbClr val="FF0000"/>
                </a:solidFill>
                <a:latin typeface="Times New Roman" pitchFamily="18" charset="0"/>
                <a:ea typeface="LG Smart_H2.0 R" panose="020B0600000101010101" pitchFamily="34" charset="-127"/>
              </a:rPr>
              <a:t>④ </a:t>
            </a:r>
            <a:r>
              <a:rPr lang="en-US" altLang="ko-KR" sz="900" smtClean="0">
                <a:solidFill>
                  <a:srgbClr val="FF0000"/>
                </a:solidFill>
                <a:latin typeface="LG Smart_H2.0 R" panose="020B0600000101010101" pitchFamily="34" charset="-127"/>
                <a:ea typeface="LG Smart_H2.0 R" panose="020B0600000101010101" pitchFamily="34" charset="-127"/>
              </a:rPr>
              <a:t>Truyền tải bằng chi phí vận hành chính xác</a:t>
            </a:r>
            <a:endParaRPr lang="vi-VN" altLang="ko-KR" sz="900">
              <a:solidFill>
                <a:srgbClr val="FF0000"/>
              </a:solidFill>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71. </a:t>
            </a:r>
            <a:r>
              <a:rPr lang="en-US" altLang="ko-KR" sz="900" smtClean="0">
                <a:latin typeface="LG Smart_H2.0 R" panose="020B0600000101010101" pitchFamily="34" charset="-127"/>
                <a:ea typeface="LG Smart_H2.0 R" panose="020B0600000101010101" pitchFamily="34" charset="-127"/>
              </a:rPr>
              <a:t>Đáp án đúng khi nói về đặc tính của máy giảm tốc Gear nhiều tầng</a:t>
            </a:r>
            <a:r>
              <a:rPr lang="vi-VN" altLang="ko-KR" sz="900" smtClean="0">
                <a:latin typeface="Times New Roman" pitchFamily="18" charset="0"/>
                <a:ea typeface="LG Smart_H2.0 R" panose="020B0600000101010101" pitchFamily="34" charset="-127"/>
              </a:rPr>
              <a:t>?</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a:t>
            </a:r>
            <a:r>
              <a:rPr lang="en-US" altLang="ko-KR" sz="900" smtClean="0">
                <a:solidFill>
                  <a:srgbClr val="000000"/>
                </a:solidFill>
                <a:latin typeface="LG Smart_H2.0 R" panose="020B0600000101010101" pitchFamily="34" charset="-127"/>
                <a:ea typeface="LG Smart_H2.0 R" panose="020B0600000101010101" pitchFamily="34" charset="-127"/>
                <a:cs typeface="Times New Roman" pitchFamily="18" charset="0"/>
              </a:rPr>
              <a:t>Tốt khi sử dụng dừng, khởi động thường xuyên</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② </a:t>
            </a:r>
            <a:r>
              <a:rPr lang="en-US" altLang="ko-KR" sz="900" smtClean="0">
                <a:latin typeface="LG Smart_H2.0 R" panose="020B0600000101010101" pitchFamily="34" charset="-127"/>
                <a:ea typeface="LG Smart_H2.0 R" panose="020B0600000101010101" pitchFamily="34" charset="-127"/>
              </a:rPr>
              <a:t>Tính năng chế tác như máy giảm tốc phụ tải thấp</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③ </a:t>
            </a:r>
            <a:r>
              <a:rPr lang="en-US" altLang="ko-KR" sz="900" smtClean="0">
                <a:latin typeface="LG Smart_H2.0 R" panose="020B0600000101010101" pitchFamily="34" charset="-127"/>
                <a:ea typeface="LG Smart_H2.0 R" panose="020B0600000101010101" pitchFamily="34" charset="-127"/>
              </a:rPr>
              <a:t>Trường hợp sử dụng Bevel trở thành trục giao nhau</a:t>
            </a: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rPr>
              <a:t>  </a:t>
            </a:r>
            <a:r>
              <a:rPr lang="vi-VN" altLang="ko-KR" sz="900">
                <a:latin typeface="Times New Roman" pitchFamily="18" charset="0"/>
                <a:ea typeface="LG Smart_H2.0 R" panose="020B0600000101010101" pitchFamily="34" charset="-127"/>
              </a:rPr>
              <a:t>④ </a:t>
            </a:r>
            <a:r>
              <a:rPr lang="en-US" altLang="ko-KR" sz="900" smtClean="0">
                <a:latin typeface="LG Smart_H2.0 R" panose="020B0600000101010101" pitchFamily="34" charset="-127"/>
                <a:ea typeface="LG Smart_H2.0 R" panose="020B0600000101010101" pitchFamily="34" charset="-127"/>
              </a:rPr>
              <a:t>Khi quay tốc độ cao tiếng ồn nhỏ</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72. Điều nào không đúng với đặc điểm của </a:t>
            </a:r>
            <a:r>
              <a:rPr lang="en-US" altLang="ko-KR" sz="900">
                <a:latin typeface="LG Smart_H2.0 R" panose="020B0600000101010101" pitchFamily="34" charset="-127"/>
                <a:ea typeface="LG Smart_H2.0 R" panose="020B0600000101010101" pitchFamily="34" charset="-127"/>
              </a:rPr>
              <a:t>Timing Belt</a:t>
            </a:r>
            <a:r>
              <a:rPr lang="vi-VN" altLang="ko-KR" sz="900">
                <a:latin typeface="Times New Roman" pitchFamily="18" charset="0"/>
                <a:ea typeface="LG Smart_H2.0 R" panose="020B0600000101010101" pitchFamily="34" charset="-127"/>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a:t>
            </a:r>
            <a:r>
              <a:rPr lang="en-US" altLang="ko-KR" sz="900">
                <a:latin typeface="LG Smart_H2.0 R" panose="020B0600000101010101" pitchFamily="34" charset="-127"/>
                <a:ea typeface="LG Smart_H2.0 R" panose="020B0600000101010101" pitchFamily="34" charset="-127"/>
              </a:rPr>
              <a:t>Hoạt động chính xác, </a:t>
            </a:r>
            <a:r>
              <a:rPr lang="vi-VN" altLang="ko-KR" sz="900" smtClean="0">
                <a:latin typeface="Times New Roman" pitchFamily="18" charset="0"/>
                <a:ea typeface="LG Smart_H2.0 R" panose="020B0600000101010101" pitchFamily="34" charset="-127"/>
              </a:rPr>
              <a:t>không</a:t>
            </a:r>
            <a:r>
              <a:rPr lang="en-US" altLang="ko-KR" sz="900" smtClean="0">
                <a:latin typeface="LG Smart_H2.0 R" panose="020B0600000101010101" pitchFamily="34" charset="-127"/>
                <a:ea typeface="LG Smart_H2.0 R" panose="020B0600000101010101" pitchFamily="34" charset="-127"/>
              </a:rPr>
              <a:t> có slip</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rPr>
              <a:t>  ② </a:t>
            </a:r>
            <a:r>
              <a:rPr lang="en-US" altLang="ko-KR" sz="900" smtClean="0">
                <a:solidFill>
                  <a:srgbClr val="FF0000"/>
                </a:solidFill>
                <a:latin typeface="LG Smart_H2.0 R" panose="020B0600000101010101" pitchFamily="34" charset="-127"/>
                <a:ea typeface="LG Smart_H2.0 R" panose="020B0600000101010101" pitchFamily="34" charset="-127"/>
              </a:rPr>
              <a:t>Yêu cầu lực </a:t>
            </a:r>
            <a:r>
              <a:rPr lang="en-US" altLang="ko-KR" sz="900">
                <a:solidFill>
                  <a:srgbClr val="FF0000"/>
                </a:solidFill>
                <a:latin typeface="LG Smart_H2.0 R" panose="020B0600000101010101" pitchFamily="34" charset="-127"/>
                <a:ea typeface="LG Smart_H2.0 R" panose="020B0600000101010101" pitchFamily="34" charset="-127"/>
              </a:rPr>
              <a:t>căng</a:t>
            </a:r>
            <a:r>
              <a:rPr lang="vi-VN" altLang="ko-KR" sz="900">
                <a:solidFill>
                  <a:srgbClr val="FF0000"/>
                </a:solidFill>
                <a:latin typeface="Times New Roman" pitchFamily="18" charset="0"/>
                <a:ea typeface="LG Smart_H2.0 R" panose="020B0600000101010101" pitchFamily="34" charset="-127"/>
              </a:rPr>
              <a:t> căng ban đầu cao</a:t>
            </a:r>
          </a:p>
          <a:p>
            <a:pPr eaLnBrk="1" hangingPunct="1">
              <a:spcBef>
                <a:spcPct val="0"/>
              </a:spcBef>
              <a:buFontTx/>
              <a:buNone/>
            </a:pPr>
            <a:r>
              <a:rPr lang="vi-VN" altLang="ko-KR" sz="900">
                <a:latin typeface="Times New Roman" pitchFamily="18" charset="0"/>
                <a:ea typeface="LG Smart_H2.0 R" panose="020B0600000101010101" pitchFamily="34" charset="-127"/>
              </a:rPr>
              <a:t>  ③ </a:t>
            </a:r>
            <a:r>
              <a:rPr lang="en-US" altLang="ko-KR" sz="900" smtClean="0">
                <a:latin typeface="LG Smart_H2.0 R" panose="020B0600000101010101" pitchFamily="34" charset="-127"/>
                <a:ea typeface="LG Smart_H2.0 R" panose="020B0600000101010101" pitchFamily="34" charset="-127"/>
              </a:rPr>
              <a:t>Dung lượng phụ tải lớn</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④ Tiếng ồn thấp</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73. Điều nào không đúng với đặc điểm của </a:t>
            </a:r>
            <a:r>
              <a:rPr lang="en-US" altLang="ko-KR" sz="900">
                <a:latin typeface="LG Smart_H2.0 R" panose="020B0600000101010101" pitchFamily="34" charset="-127"/>
                <a:ea typeface="LG Smart_H2.0 R" panose="020B0600000101010101" pitchFamily="34" charset="-127"/>
              </a:rPr>
              <a:t>Ball Screw</a:t>
            </a:r>
            <a:r>
              <a:rPr lang="vi-VN" altLang="ko-KR" sz="900">
                <a:latin typeface="Times New Roman" pitchFamily="18" charset="0"/>
                <a:ea typeface="LG Smart_H2.0 R" panose="020B0600000101010101" pitchFamily="34" charset="-127"/>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Hiệu quả cao vì được truyền bằng ma sát lăn</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② Có thể giảm thiểu Backlash</a:t>
            </a: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rPr>
              <a:t>  ③ </a:t>
            </a:r>
            <a:r>
              <a:rPr lang="en-US" altLang="ko-KR" sz="900" smtClean="0">
                <a:solidFill>
                  <a:srgbClr val="FF0000"/>
                </a:solidFill>
                <a:latin typeface="LG Smart_H2.0 R" panose="020B0600000101010101" pitchFamily="34" charset="-127"/>
                <a:ea typeface="LG Smart_H2.0 R" panose="020B0600000101010101" pitchFamily="34" charset="-127"/>
              </a:rPr>
              <a:t>Khả năng chống lăn cao</a:t>
            </a:r>
            <a:r>
              <a:rPr lang="vi-VN" altLang="ko-KR" sz="900" smtClean="0">
                <a:solidFill>
                  <a:srgbClr val="FF0000"/>
                </a:solidFill>
                <a:latin typeface="Times New Roman" pitchFamily="18" charset="0"/>
                <a:ea typeface="LG Smart_H2.0 R" panose="020B0600000101010101" pitchFamily="34" charset="-127"/>
              </a:rPr>
              <a:t>.</a:t>
            </a:r>
            <a:endParaRPr lang="vi-VN" altLang="ko-KR" sz="900">
              <a:solidFill>
                <a:srgbClr val="FF0000"/>
              </a:solidFill>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④ Tuổi thọ cao hơn </a:t>
            </a:r>
            <a:r>
              <a:rPr lang="en-US" altLang="ko-KR" sz="900">
                <a:latin typeface="LG Smart_H2.0 R" panose="020B0600000101010101" pitchFamily="34" charset="-127"/>
                <a:ea typeface="LG Smart_H2.0 R" panose="020B0600000101010101" pitchFamily="34" charset="-127"/>
              </a:rPr>
              <a:t>so với </a:t>
            </a:r>
            <a:r>
              <a:rPr lang="en-US" altLang="ko-KR" sz="900" smtClean="0">
                <a:latin typeface="LG Smart_H2.0 R" panose="020B0600000101010101" pitchFamily="34" charset="-127"/>
                <a:ea typeface="LG Smart_H2.0 R" panose="020B0600000101010101" pitchFamily="34" charset="-127"/>
              </a:rPr>
              <a:t>ma </a:t>
            </a:r>
            <a:r>
              <a:rPr lang="en-US" altLang="ko-KR" sz="900">
                <a:latin typeface="LG Smart_H2.0 R" panose="020B0600000101010101" pitchFamily="34" charset="-127"/>
                <a:ea typeface="LG Smart_H2.0 R" panose="020B0600000101010101" pitchFamily="34" charset="-127"/>
              </a:rPr>
              <a:t>sát trượt</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74. Điều gì không đúng với các đặc điểm của Thanh dẫn LM?</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a:t>
            </a:r>
            <a:r>
              <a:rPr lang="vi-VN" altLang="ko-KR" sz="900" smtClean="0">
                <a:solidFill>
                  <a:srgbClr val="FF0000"/>
                </a:solidFill>
                <a:latin typeface="Times New Roman" pitchFamily="18" charset="0"/>
                <a:ea typeface="LG Smart_H2.0 R" panose="020B0600000101010101" pitchFamily="34" charset="-127"/>
              </a:rPr>
              <a:t>① </a:t>
            </a:r>
            <a:r>
              <a:rPr lang="vi-VN" altLang="ko-KR" sz="900">
                <a:solidFill>
                  <a:srgbClr val="FF0000"/>
                </a:solidFill>
                <a:latin typeface="Times New Roman" pitchFamily="18" charset="0"/>
                <a:ea typeface="LG Smart_H2.0 R" panose="020B0600000101010101" pitchFamily="34" charset="-127"/>
              </a:rPr>
              <a:t>Xảy ra </a:t>
            </a:r>
            <a:r>
              <a:rPr lang="en-US" altLang="ko-KR" sz="900" smtClean="0">
                <a:solidFill>
                  <a:srgbClr val="FF0000"/>
                </a:solidFill>
                <a:latin typeface="LG Smart_H2.0 R" panose="020B0600000101010101" pitchFamily="34" charset="-127"/>
                <a:ea typeface="LG Smart_H2.0 R" panose="020B0600000101010101" pitchFamily="34" charset="-127"/>
              </a:rPr>
              <a:t>stick slip</a:t>
            </a:r>
            <a:r>
              <a:rPr lang="vi-VN" altLang="ko-KR" sz="900" smtClean="0">
                <a:solidFill>
                  <a:srgbClr val="FF0000"/>
                </a:solidFill>
                <a:latin typeface="Times New Roman" pitchFamily="18" charset="0"/>
                <a:ea typeface="LG Smart_H2.0 R" panose="020B0600000101010101" pitchFamily="34" charset="-127"/>
              </a:rPr>
              <a:t> </a:t>
            </a:r>
            <a:r>
              <a:rPr lang="vi-VN" altLang="ko-KR" sz="900">
                <a:solidFill>
                  <a:srgbClr val="FF0000"/>
                </a:solidFill>
                <a:latin typeface="Times New Roman" pitchFamily="18" charset="0"/>
                <a:ea typeface="LG Smart_H2.0 R" panose="020B0600000101010101" pitchFamily="34" charset="-127"/>
              </a:rPr>
              <a:t>và không bị mất chuyển </a:t>
            </a:r>
            <a:r>
              <a:rPr lang="vi-VN" altLang="ko-KR" sz="900" smtClean="0">
                <a:solidFill>
                  <a:srgbClr val="FF0000"/>
                </a:solidFill>
                <a:latin typeface="Times New Roman" pitchFamily="18" charset="0"/>
                <a:ea typeface="LG Smart_H2.0 R" panose="020B0600000101010101" pitchFamily="34" charset="-127"/>
              </a:rPr>
              <a:t>động</a:t>
            </a:r>
            <a:r>
              <a:rPr lang="en-US" altLang="ko-KR" sz="900" smtClean="0">
                <a:solidFill>
                  <a:srgbClr val="FF0000"/>
                </a:solidFill>
                <a:latin typeface="LG Smart_H2.0 R" panose="020B0600000101010101" pitchFamily="34" charset="-127"/>
                <a:ea typeface="LG Smart_H2.0 R" panose="020B0600000101010101" pitchFamily="34" charset="-127"/>
              </a:rPr>
              <a:t> roast</a:t>
            </a:r>
            <a:r>
              <a:rPr lang="vi-VN" altLang="ko-KR" sz="900" smtClean="0">
                <a:solidFill>
                  <a:srgbClr val="FF0000"/>
                </a:solidFill>
                <a:latin typeface="Times New Roman" pitchFamily="18" charset="0"/>
                <a:ea typeface="LG Smart_H2.0 R" panose="020B0600000101010101" pitchFamily="34" charset="-127"/>
              </a:rPr>
              <a:t>.</a:t>
            </a:r>
            <a:endParaRPr lang="vi-VN" altLang="ko-KR" sz="900">
              <a:solidFill>
                <a:srgbClr val="FF0000"/>
              </a:solidFill>
              <a:latin typeface="Times New Roman" pitchFamily="18" charset="0"/>
              <a:ea typeface="LG Smart_H2.0 R" panose="020B0600000101010101" pitchFamily="34" charset="-127"/>
            </a:endParaRPr>
          </a:p>
          <a:p>
            <a:pPr eaLnBrk="1" hangingPunct="1">
              <a:buFontTx/>
              <a:buNone/>
            </a:pPr>
            <a:r>
              <a:rPr lang="en-US" altLang="ko-KR" sz="900">
                <a:latin typeface="LG Smart_H2.0 R" panose="020B0600000101010101" pitchFamily="34" charset="-127"/>
                <a:ea typeface="LG Smart_H2.0 R" panose="020B0600000101010101" pitchFamily="34" charset="-127"/>
              </a:rPr>
              <a:t>  </a:t>
            </a:r>
            <a:r>
              <a:rPr lang="vi-VN" altLang="ko-KR" sz="900" smtClean="0">
                <a:latin typeface="Times New Roman" pitchFamily="18" charset="0"/>
                <a:ea typeface="LG Smart_H2.0 R" panose="020B0600000101010101" pitchFamily="34" charset="-127"/>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 Tạo ra độ cứng cao bằng cách lắp đặt tải trước</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buFontTx/>
              <a:buNone/>
            </a:pPr>
            <a:r>
              <a:rPr lang="vi-VN" altLang="ko-KR" sz="900">
                <a:latin typeface="Times New Roman" pitchFamily="18" charset="0"/>
                <a:ea typeface="LG Smart_H2.0 R" panose="020B0600000101010101" pitchFamily="34" charset="-127"/>
              </a:rPr>
              <a:t>  </a:t>
            </a:r>
            <a:r>
              <a:rPr lang="vi-VN" altLang="ko-KR" sz="900" smtClean="0">
                <a:latin typeface="Times New Roman" pitchFamily="18" charset="0"/>
                <a:ea typeface="LG Smart_H2.0 R" panose="020B0600000101010101" pitchFamily="34" charset="-127"/>
              </a:rPr>
              <a:t>③ </a:t>
            </a:r>
            <a:r>
              <a:rPr lang="en-US" altLang="ko-KR" sz="900">
                <a:latin typeface="LG Smart_H2.0 R" panose="020B0600000101010101" pitchFamily="34" charset="-127"/>
                <a:ea typeface="LG Smart_H2.0 R" panose="020B0600000101010101" pitchFamily="34" charset="-127"/>
                <a:cs typeface="Times New Roman" pitchFamily="18" charset="0"/>
              </a:rPr>
              <a:t>Có thể duy trì mức độ trong thời gian dài</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a:t>
            </a:r>
            <a:r>
              <a:rPr lang="en-US" altLang="ko-KR" sz="900" smtClean="0">
                <a:latin typeface="LG Smart_H2.0 R" panose="020B0600000101010101" pitchFamily="34" charset="-127"/>
                <a:ea typeface="LG Smart_H2.0 R" panose="020B0600000101010101" pitchFamily="34" charset="-127"/>
              </a:rPr>
              <a:t> </a:t>
            </a:r>
            <a:r>
              <a:rPr lang="en-US" altLang="ko-KR" sz="900">
                <a:latin typeface="LG Smart_H2.0 R" panose="020B0600000101010101" pitchFamily="34" charset="-127"/>
                <a:ea typeface="LG Smart_H2.0 R" panose="020B0600000101010101" pitchFamily="34" charset="-127"/>
              </a:rPr>
              <a:t>④ Hệ số ma sát thấp </a:t>
            </a:r>
            <a:r>
              <a:rPr lang="en-US" altLang="ko-KR" sz="900" smtClean="0">
                <a:latin typeface="LG Smart_H2.0 R" panose="020B0600000101010101" pitchFamily="34" charset="-127"/>
                <a:ea typeface="LG Smart_H2.0 R" panose="020B0600000101010101" pitchFamily="34" charset="-127"/>
              </a:rPr>
              <a:t>sẽ tiết kiệm chi phí vận hành máy</a:t>
            </a:r>
            <a:endParaRPr lang="en-US" altLang="ko-KR" sz="900">
              <a:latin typeface="LG Smart_H2.0 R" panose="020B0600000101010101" pitchFamily="34" charset="-127"/>
              <a:ea typeface="LG Smart_H2.0 R" panose="020B0600000101010101" pitchFamily="34" charset="-127"/>
            </a:endParaRPr>
          </a:p>
        </p:txBody>
      </p:sp>
      <p:pic>
        <p:nvPicPr>
          <p:cNvPr id="8200"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235" y="4796780"/>
            <a:ext cx="7207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rotWithShape="1">
          <a:blip r:embed="rId4">
            <a:extLst>
              <a:ext uri="{28A0092B-C50C-407E-A947-70E740481C1C}">
                <a14:useLocalDpi xmlns:a14="http://schemas.microsoft.com/office/drawing/2010/main" val="0"/>
              </a:ext>
            </a:extLst>
          </a:blip>
          <a:srcRect l="8855" t="65952" r="75322" b="12392"/>
          <a:stretch/>
        </p:blipFill>
        <p:spPr bwMode="auto">
          <a:xfrm>
            <a:off x="1700808" y="5961112"/>
            <a:ext cx="1166439" cy="129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7" descr="screw_self">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l="-500" t="13055" b="11389"/>
          <a:stretch>
            <a:fillRect/>
          </a:stretch>
        </p:blipFill>
        <p:spPr bwMode="auto">
          <a:xfrm>
            <a:off x="5013176" y="1098502"/>
            <a:ext cx="1095375" cy="49530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600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9219" name="Rectangle 4"/>
          <p:cNvSpPr>
            <a:spLocks noChangeArrowheads="1"/>
          </p:cNvSpPr>
          <p:nvPr/>
        </p:nvSpPr>
        <p:spPr bwMode="auto">
          <a:xfrm>
            <a:off x="304800" y="809625"/>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75.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vi-VN" altLang="ko-KR" sz="900" dirty="0" smtClean="0">
                <a:latin typeface="Times New Roman" pitchFamily="18" charset="0"/>
                <a:ea typeface="LG Smart_H2.0 R" panose="020B0600000101010101" pitchFamily="34" charset="-127"/>
                <a:cs typeface="Times New Roman" pitchFamily="18" charset="0"/>
              </a:rPr>
              <a:t>?</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Gear,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lực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lớn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đồng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thời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quay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thành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quay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muốn</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Bộ</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giảm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tốc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② Gear</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Belt</a:t>
            </a:r>
            <a:r>
              <a:rPr lang="vi-VN" altLang="ko-KR" sz="900" dirty="0" smtClean="0">
                <a:latin typeface="Times New Roman" pitchFamily="18" charset="0"/>
                <a:ea typeface="LG Smart_H2.0 R" panose="020B0600000101010101" pitchFamily="34" charset="-127"/>
                <a:cs typeface="Times New Roman" pitchFamily="18" charset="0"/>
              </a:rPr>
              <a: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Chain.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76.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gọi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biểu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L1N M30 x 3 – 2</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Vậy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khoảng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vòng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xoáy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nhiêu</a:t>
            </a:r>
            <a:r>
              <a:rPr lang="fr-FR" altLang="ko-KR" sz="900" dirty="0" smtClean="0">
                <a:latin typeface="LG Smart_H2.0 R" panose="020B0600000101010101" pitchFamily="34" charset="-127"/>
                <a:ea typeface="LG Smart_H2.0 R" panose="020B0600000101010101" pitchFamily="34" charset="-127"/>
              </a:rPr>
              <a:t>?</a:t>
            </a:r>
            <a:endParaRPr lang="fr-FR"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buFontTx/>
              <a:buNone/>
            </a:pPr>
            <a:r>
              <a:rPr lang="en-US" altLang="ko-KR" sz="900" dirty="0">
                <a:latin typeface="LG Smart_H2.0 R" panose="020B0600000101010101" pitchFamily="34" charset="-127"/>
                <a:ea typeface="LG Smart_H2.0 R" panose="020B0600000101010101" pitchFamily="34" charset="-127"/>
              </a:rPr>
              <a:t>  </a:t>
            </a:r>
            <a:r>
              <a:rPr lang="vi-VN" altLang="ko-KR" sz="900" dirty="0">
                <a:latin typeface="Times New Roman" pitchFamily="18" charset="0"/>
                <a:ea typeface="LG Smart_H2.0 R" panose="020B0600000101010101" pitchFamily="34" charset="-127"/>
              </a:rPr>
              <a:t>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1mm</a:t>
            </a:r>
            <a:r>
              <a:rPr lang="ko-KR" altLang="en-US" sz="900" dirty="0">
                <a:latin typeface="LG Smart_H2.0 R" panose="020B0600000101010101" pitchFamily="34" charset="-127"/>
                <a:ea typeface="LG Smart_H2.0 R" panose="020B0600000101010101" pitchFamily="34" charset="-127"/>
                <a:cs typeface="Times New Roman" pitchFamily="18" charset="0"/>
              </a:rPr>
              <a:t> </a:t>
            </a:r>
            <a:r>
              <a:rPr lang="ko-KR" altLang="en-US"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rPr>
              <a:t>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4mm</a:t>
            </a:r>
            <a:r>
              <a:rPr lang="en-US" altLang="ko-KR" sz="900" dirty="0">
                <a:latin typeface="LG Smart_H2.0 R" panose="020B0600000101010101" pitchFamily="34" charset="-127"/>
                <a:ea typeface="LG Smart_H2.0 R" panose="020B0600000101010101" pitchFamily="34" charset="-127"/>
              </a:rPr>
              <a:t> </a:t>
            </a:r>
            <a:r>
              <a:rPr lang="en-US" altLang="ko-KR" sz="900" dirty="0" smtClean="0">
                <a:latin typeface="LG Smart_H2.0 R" panose="020B0600000101010101" pitchFamily="34" charset="-127"/>
                <a:ea typeface="LG Smart_H2.0 R" panose="020B0600000101010101" pitchFamily="34" charset="-127"/>
              </a:rPr>
              <a:t>      </a:t>
            </a:r>
            <a:r>
              <a:rPr lang="vi-VN" altLang="ko-KR" sz="900" dirty="0" smtClean="0">
                <a:solidFill>
                  <a:srgbClr val="FF0000"/>
                </a:solidFill>
                <a:latin typeface="Times New Roman" pitchFamily="18" charset="0"/>
                <a:ea typeface="LG Smart_H2.0 R" panose="020B0600000101010101" pitchFamily="34" charset="-127"/>
              </a:rPr>
              <a:t>③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3mm</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rPr>
              <a:t>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6mm</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77. Điều gì không đúng với mô tả về chất bôi trơn?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Hầu hết các chất bôi trơn đều có nguồn gốc từ </a:t>
            </a:r>
            <a:r>
              <a:rPr lang="vi-VN" altLang="ko-KR" sz="900" dirty="0" smtClean="0">
                <a:latin typeface="Times New Roman" pitchFamily="18" charset="0"/>
                <a:ea typeface="LG Smart_H2.0 R" panose="020B0600000101010101" pitchFamily="34" charset="-127"/>
              </a:rPr>
              <a:t>dầu </a:t>
            </a:r>
            <a:r>
              <a:rPr lang="vi-VN" altLang="ko-KR" sz="900" dirty="0">
                <a:latin typeface="Times New Roman" pitchFamily="18" charset="0"/>
                <a:ea typeface="LG Smart_H2.0 R" panose="020B0600000101010101" pitchFamily="34" charset="-127"/>
              </a:rPr>
              <a:t>khoáng</a:t>
            </a:r>
          </a:p>
          <a:p>
            <a:pPr eaLnBrk="1" hangingPunct="1">
              <a:spcBef>
                <a:spcPct val="0"/>
              </a:spcBef>
              <a:buFontTx/>
              <a:buNone/>
            </a:pPr>
            <a:r>
              <a:rPr lang="vi-VN" altLang="ko-KR" sz="900" dirty="0">
                <a:latin typeface="Times New Roman" pitchFamily="18" charset="0"/>
                <a:ea typeface="LG Smart_H2.0 R" panose="020B0600000101010101" pitchFamily="34" charset="-127"/>
              </a:rPr>
              <a:t>  ② Cần có đủ độ </a:t>
            </a:r>
            <a:r>
              <a:rPr lang="en-US" altLang="ko-KR" sz="900" dirty="0" err="1">
                <a:latin typeface="LG Smart_H2.0 R" panose="020B0600000101010101" pitchFamily="34" charset="-127"/>
                <a:ea typeface="LG Smart_H2.0 R" panose="020B0600000101010101" pitchFamily="34" charset="-127"/>
              </a:rPr>
              <a:t>dính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nhớt</a:t>
            </a:r>
            <a:r>
              <a:rPr lang="en-US" altLang="ko-KR" sz="900" dirty="0">
                <a:latin typeface="LG Smart_H2.0 R" panose="020B0600000101010101" pitchFamily="34" charset="-127"/>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a:t>
            </a:r>
            <a:r>
              <a:rPr lang="vi-VN" altLang="ko-KR" sz="900" dirty="0">
                <a:solidFill>
                  <a:srgbClr val="FF0000"/>
                </a:solidFill>
                <a:latin typeface="Times New Roman" pitchFamily="18" charset="0"/>
                <a:ea typeface="LG Smart_H2.0 R" panose="020B0600000101010101" pitchFamily="34" charset="-127"/>
              </a:rPr>
              <a:t>③</a:t>
            </a:r>
            <a:r>
              <a:rPr lang="en-US" altLang="ko-KR" sz="900" dirty="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Phải</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có</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độ</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nhớt</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chịu</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được</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trong</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trạng</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thái</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bôi</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trơn</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hạn</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chế</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a:t>
            </a:r>
            <a:r>
              <a:rPr lang="en-US" altLang="ko-KR" sz="900" dirty="0">
                <a:latin typeface="LG Smart_H2.0 R" panose="020B0600000101010101" pitchFamily="34" charset="-127"/>
                <a:ea typeface="LG Smart_H2.0 R" panose="020B0600000101010101" pitchFamily="34" charset="-127"/>
              </a:rPr>
              <a:t>P</a:t>
            </a:r>
            <a:r>
              <a:rPr lang="vi-VN" altLang="ko-KR" sz="900" dirty="0">
                <a:latin typeface="Times New Roman" pitchFamily="18" charset="0"/>
                <a:ea typeface="LG Smart_H2.0 R" panose="020B0600000101010101" pitchFamily="34" charset="-127"/>
              </a:rPr>
              <a:t>hải có độ ổn định cao chống lại quá trình oxy hóa hoặc nhiệt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78. </a:t>
            </a:r>
            <a:r>
              <a:rPr lang="en-US" altLang="ko-KR" sz="900" dirty="0" err="1">
                <a:latin typeface="LG Smart_H2.0 R" panose="020B0600000101010101" pitchFamily="34" charset="-127"/>
                <a:ea typeface="LG Smart_H2.0 R" panose="020B0600000101010101" pitchFamily="34" charset="-127"/>
              </a:rPr>
              <a:t>Đâu</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không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phải</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là</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một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trong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ba</a:t>
            </a:r>
            <a:r>
              <a:rPr lang="en-US" altLang="ko-KR" sz="900" dirty="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thành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phần</a:t>
            </a:r>
            <a:r>
              <a:rPr lang="en-US" altLang="ko-KR" sz="900" dirty="0" smtClean="0">
                <a:latin typeface="LG Smart_H2.0 R" panose="020B0600000101010101" pitchFamily="34" charset="-127"/>
                <a:ea typeface="LG Smart_H2.0 R" panose="020B0600000101010101" pitchFamily="34" charset="-127"/>
              </a:rPr>
              <a:t> Grease (</a:t>
            </a:r>
            <a:r>
              <a:rPr lang="en-US" altLang="ko-KR" sz="900" dirty="0" err="1" smtClean="0">
                <a:latin typeface="LG Smart_H2.0 R" panose="020B0600000101010101" pitchFamily="34" charset="-127"/>
                <a:ea typeface="LG Smart_H2.0 R" panose="020B0600000101010101" pitchFamily="34" charset="-127"/>
              </a:rPr>
              <a:t>mỡ</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bôi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trơn</a:t>
            </a:r>
            <a:r>
              <a:rPr lang="en-US" altLang="ko-KR" sz="900" dirty="0" smtClean="0">
                <a:latin typeface="LG Smart_H2.0 R" panose="020B0600000101010101" pitchFamily="34" charset="-127"/>
                <a:ea typeface="LG Smart_H2.0 R" panose="020B0600000101010101" pitchFamily="34" charset="-127"/>
              </a:rPr>
              <a:t>)?</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a:t>
            </a:r>
            <a:r>
              <a:rPr lang="en-US" altLang="ko-KR" sz="900" dirty="0" err="1">
                <a:latin typeface="LG Smart_H2.0 R" panose="020B0600000101010101" pitchFamily="34" charset="-127"/>
                <a:ea typeface="LG Smart_H2.0 R" panose="020B0600000101010101" pitchFamily="34" charset="-127"/>
              </a:rPr>
              <a:t>Chất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làm</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cô</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đặc</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rPr>
              <a:t>  ② </a:t>
            </a:r>
            <a:r>
              <a:rPr lang="en-US" altLang="ko-KR" sz="900" dirty="0" err="1">
                <a:solidFill>
                  <a:srgbClr val="FF0000"/>
                </a:solidFill>
                <a:latin typeface="LG Smart_H2.0 R" panose="020B0600000101010101" pitchFamily="34" charset="-127"/>
                <a:ea typeface="LG Smart_H2.0 R" panose="020B0600000101010101" pitchFamily="34" charset="-127"/>
              </a:rPr>
              <a:t>Chất</a:t>
            </a:r>
            <a:r>
              <a:rPr lang="en-US" altLang="ko-KR" sz="900" dirty="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chống</a:t>
            </a:r>
            <a:r>
              <a:rPr lang="en-US" altLang="ko-KR" sz="900" dirty="0" smtClean="0">
                <a:solidFill>
                  <a:srgbClr val="FF0000"/>
                </a:solidFill>
                <a:latin typeface="LG Smart_H2.0 R" panose="020B0600000101010101" pitchFamily="34" charset="-127"/>
                <a:ea typeface="LG Smart_H2.0 R" panose="020B0600000101010101" pitchFamily="34" charset="-127"/>
              </a:rPr>
              <a:t> </a:t>
            </a:r>
            <a:r>
              <a:rPr lang="en-US" altLang="ko-KR" sz="900" dirty="0" err="1" smtClean="0">
                <a:solidFill>
                  <a:srgbClr val="FF0000"/>
                </a:solidFill>
                <a:latin typeface="LG Smart_H2.0 R" panose="020B0600000101010101" pitchFamily="34" charset="-127"/>
                <a:ea typeface="LG Smart_H2.0 R" panose="020B0600000101010101" pitchFamily="34" charset="-127"/>
              </a:rPr>
              <a:t>rỉ</a:t>
            </a:r>
            <a:r>
              <a:rPr lang="en-US" altLang="ko-KR" sz="900" dirty="0" smtClean="0">
                <a:solidFill>
                  <a:srgbClr val="FF0000"/>
                </a:solidFill>
                <a:latin typeface="LG Smart_H2.0 R" panose="020B0600000101010101" pitchFamily="34" charset="-127"/>
                <a:ea typeface="LG Smart_H2.0 R" panose="020B0600000101010101" pitchFamily="34" charset="-127"/>
              </a:rPr>
              <a:t> set</a:t>
            </a:r>
            <a:endParaRPr lang="en-US" altLang="ko-KR" sz="900" dirty="0">
              <a:solidFill>
                <a:srgbClr val="FF0000"/>
              </a:solidFill>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a:t>
            </a:r>
            <a:r>
              <a:rPr lang="en-US" altLang="ko-KR" sz="900" dirty="0" err="1">
                <a:latin typeface="LG Smart_H2.0 R" panose="020B0600000101010101" pitchFamily="34" charset="-127"/>
                <a:ea typeface="LG Smart_H2.0 R" panose="020B0600000101010101" pitchFamily="34" charset="-127"/>
              </a:rPr>
              <a:t>Chất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phụ</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gia</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Dầu </a:t>
            </a:r>
            <a:r>
              <a:rPr lang="en-US" altLang="ko-KR" sz="900" dirty="0" err="1" smtClean="0">
                <a:latin typeface="LG Smart_H2.0 R" panose="020B0600000101010101" pitchFamily="34" charset="-127"/>
                <a:ea typeface="LG Smart_H2.0 R" panose="020B0600000101010101" pitchFamily="34" charset="-127"/>
              </a:rPr>
              <a:t>gốc</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79. </a:t>
            </a:r>
            <a:r>
              <a:rPr lang="en-US" altLang="ko-KR" sz="900" dirty="0" err="1" smtClean="0">
                <a:latin typeface="LG Smart_H2.0 R" panose="020B0600000101010101" pitchFamily="34" charset="-127"/>
                <a:ea typeface="LG Smart_H2.0 R" panose="020B0600000101010101" pitchFamily="34" charset="-127"/>
              </a:rPr>
              <a:t>Nhìn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vào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ký</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hiệu</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ốc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vít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theo</a:t>
            </a:r>
            <a:r>
              <a:rPr lang="en-US" altLang="ko-KR" sz="900" dirty="0" smtClean="0">
                <a:latin typeface="LG Smart_H2.0 R" panose="020B0600000101010101" pitchFamily="34" charset="-127"/>
                <a:ea typeface="LG Smart_H2.0 R" panose="020B0600000101010101" pitchFamily="34" charset="-127"/>
              </a:rPr>
              <a:t> “L2N M30 x 3 – 3”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Khoảng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cách</a:t>
            </a:r>
            <a:r>
              <a:rPr lang="en-US" altLang="ko-KR" sz="900" dirty="0" smtClean="0">
                <a:latin typeface="LG Smart_H2.0 R" panose="020B0600000101010101" pitchFamily="34" charset="-127"/>
                <a:ea typeface="LG Smart_H2.0 R" panose="020B0600000101010101" pitchFamily="34" charset="-127"/>
              </a:rPr>
              <a:t> 1 Lead </a:t>
            </a:r>
            <a:r>
              <a:rPr lang="en-US" altLang="ko-KR" sz="900" dirty="0" err="1" smtClean="0">
                <a:latin typeface="LG Smart_H2.0 R" panose="020B0600000101010101" pitchFamily="34" charset="-127"/>
                <a:ea typeface="LG Smart_H2.0 R" panose="020B0600000101010101" pitchFamily="34" charset="-127"/>
              </a:rPr>
              <a:t>là</a:t>
            </a:r>
            <a:r>
              <a:rPr lang="vi-VN" altLang="ko-KR" sz="900" dirty="0" smtClean="0">
                <a:latin typeface="Times New Roman" pitchFamily="18" charset="0"/>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① </a:t>
            </a:r>
            <a:r>
              <a:rPr lang="en-US" altLang="ko-KR" sz="900" dirty="0" smtClean="0">
                <a:latin typeface="LG Smart_H2.0 R" panose="020B0600000101010101" pitchFamily="34" charset="-127"/>
                <a:ea typeface="LG Smart_H2.0 R" panose="020B0600000101010101" pitchFamily="34" charset="-127"/>
              </a:rPr>
              <a:t>9mm               </a:t>
            </a:r>
            <a:r>
              <a:rPr lang="en-US" altLang="ko-KR" sz="900" dirty="0">
                <a:solidFill>
                  <a:srgbClr val="FF0000"/>
                </a:solidFill>
                <a:latin typeface="LG Smart_H2.0 R" panose="020B0600000101010101" pitchFamily="34" charset="-127"/>
                <a:ea typeface="LG Smart_H2.0 R" panose="020B0600000101010101" pitchFamily="34" charset="-127"/>
              </a:rPr>
              <a:t>② </a:t>
            </a:r>
            <a:r>
              <a:rPr lang="en-US" altLang="ko-KR" sz="900" dirty="0" smtClean="0">
                <a:solidFill>
                  <a:srgbClr val="FF0000"/>
                </a:solidFill>
                <a:latin typeface="LG Smart_H2.0 R" panose="020B0600000101010101" pitchFamily="34" charset="-127"/>
                <a:ea typeface="LG Smart_H2.0 R" panose="020B0600000101010101" pitchFamily="34" charset="-127"/>
              </a:rPr>
              <a:t>6mm</a:t>
            </a:r>
            <a:endParaRPr lang="en-US" altLang="ko-KR" sz="900" dirty="0">
              <a:solidFill>
                <a:srgbClr val="FF0000"/>
              </a:solidFill>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60mm             </a:t>
            </a:r>
            <a:r>
              <a:rPr lang="vi-VN" altLang="ko-KR" sz="900" dirty="0">
                <a:latin typeface="Times New Roman" pitchFamily="18" charset="0"/>
                <a:ea typeface="LG Smart_H2.0 R" panose="020B0600000101010101" pitchFamily="34" charset="-127"/>
              </a:rPr>
              <a:t>④ </a:t>
            </a:r>
            <a:r>
              <a:rPr lang="en-US" altLang="ko-KR" sz="900" dirty="0" smtClean="0">
                <a:latin typeface="LG Smart_H2.0 R" panose="020B0600000101010101" pitchFamily="34" charset="-127"/>
                <a:ea typeface="LG Smart_H2.0 R" panose="020B0600000101010101" pitchFamily="34" charset="-127"/>
              </a:rPr>
              <a:t>30mm</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80. </a:t>
            </a:r>
            <a:r>
              <a:rPr lang="en-US" altLang="ko-KR" sz="900" dirty="0" err="1" smtClean="0">
                <a:latin typeface="LG Smart_H2.0 R" panose="020B0600000101010101" pitchFamily="34" charset="-127"/>
                <a:ea typeface="LG Smart_H2.0 R" panose="020B0600000101010101" pitchFamily="34" charset="-127"/>
              </a:rPr>
              <a:t>Biểu</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thị</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đúng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về</a:t>
            </a:r>
            <a:r>
              <a:rPr lang="en-US" altLang="ko-KR" sz="900" dirty="0" smtClean="0">
                <a:latin typeface="LG Smart_H2.0 R" panose="020B0600000101010101" pitchFamily="34" charset="-127"/>
                <a:ea typeface="LG Smart_H2.0 R" panose="020B0600000101010101" pitchFamily="34" charset="-127"/>
              </a:rPr>
              <a:t> Size </a:t>
            </a:r>
            <a:r>
              <a:rPr lang="en-US" altLang="ko-KR" sz="900" dirty="0" err="1" smtClean="0">
                <a:latin typeface="LG Smart_H2.0 R" panose="020B0600000101010101" pitchFamily="34" charset="-127"/>
                <a:ea typeface="LG Smart_H2.0 R" panose="020B0600000101010101" pitchFamily="34" charset="-127"/>
              </a:rPr>
              <a:t>theo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đơn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vị</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là</a:t>
            </a:r>
            <a:r>
              <a:rPr lang="vi-VN" altLang="ko-KR" sz="900" dirty="0" smtClean="0">
                <a:latin typeface="Times New Roman" pitchFamily="18" charset="0"/>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① </a:t>
            </a:r>
            <a:r>
              <a:rPr lang="en-US" altLang="ko-KR" sz="900" dirty="0" smtClean="0">
                <a:latin typeface="LG Smart_H2.0 R" panose="020B0600000101010101" pitchFamily="34" charset="-127"/>
                <a:ea typeface="LG Smart_H2.0 R" panose="020B0600000101010101" pitchFamily="34" charset="-127"/>
              </a:rPr>
              <a:t>nm&lt;mm&lt;cm&lt;m&lt;</a:t>
            </a:r>
            <a:r>
              <a:rPr lang="en-US" altLang="ko-KR" sz="900" dirty="0" err="1" smtClean="0">
                <a:latin typeface="LG Smart_H2.0 R" panose="020B0600000101010101" pitchFamily="34" charset="-127"/>
                <a:ea typeface="LG Smart_H2.0 R" panose="020B0600000101010101" pitchFamily="34" charset="-127"/>
              </a:rPr>
              <a:t>dm</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② </a:t>
            </a:r>
            <a:r>
              <a:rPr lang="en-US" altLang="ko-KR" sz="900" dirty="0" smtClean="0">
                <a:latin typeface="LG Smart_H2.0 R" panose="020B0600000101010101" pitchFamily="34" charset="-127"/>
                <a:ea typeface="LG Smart_H2.0 R" panose="020B0600000101010101" pitchFamily="34" charset="-127"/>
              </a:rPr>
              <a:t>nm&lt;mm&lt;cm&lt;m&lt;um</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a:t>
            </a:r>
            <a:r>
              <a:rPr lang="en-US" altLang="ko-KR" sz="900" dirty="0" smtClean="0">
                <a:latin typeface="LG Smart_H2.0 R" panose="020B0600000101010101" pitchFamily="34" charset="-127"/>
                <a:ea typeface="LG Smart_H2.0 R" panose="020B0600000101010101" pitchFamily="34" charset="-127"/>
              </a:rPr>
              <a:t>nm&lt;um&lt;cm&lt;nm&lt;Ả</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r>
              <a:rPr lang="en-US" altLang="ko-KR" sz="900" dirty="0">
                <a:solidFill>
                  <a:srgbClr val="FF0000"/>
                </a:solidFill>
                <a:latin typeface="LG Smart_H2.0 R" panose="020B0600000101010101" pitchFamily="34" charset="-127"/>
                <a:ea typeface="LG Smart_H2.0 R" panose="020B0600000101010101" pitchFamily="34" charset="-127"/>
              </a:rPr>
              <a:t>④ </a:t>
            </a:r>
            <a:r>
              <a:rPr lang="en-US" altLang="ko-KR" sz="900" dirty="0" smtClean="0">
                <a:solidFill>
                  <a:srgbClr val="FF0000"/>
                </a:solidFill>
                <a:latin typeface="LG Smart_H2.0 R" panose="020B0600000101010101" pitchFamily="34" charset="-127"/>
                <a:ea typeface="LG Smart_H2.0 R" panose="020B0600000101010101" pitchFamily="34" charset="-127"/>
              </a:rPr>
              <a:t>um&lt;mm&lt;cm&lt;</a:t>
            </a:r>
            <a:r>
              <a:rPr lang="en-US" altLang="ko-KR" sz="900" dirty="0" err="1" smtClean="0">
                <a:solidFill>
                  <a:srgbClr val="FF0000"/>
                </a:solidFill>
                <a:latin typeface="LG Smart_H2.0 R" panose="020B0600000101010101" pitchFamily="34" charset="-127"/>
                <a:ea typeface="LG Smart_H2.0 R" panose="020B0600000101010101" pitchFamily="34" charset="-127"/>
              </a:rPr>
              <a:t>dm</a:t>
            </a:r>
            <a:r>
              <a:rPr lang="en-US" altLang="ko-KR" sz="900" dirty="0" smtClean="0">
                <a:solidFill>
                  <a:srgbClr val="FF0000"/>
                </a:solidFill>
                <a:latin typeface="LG Smart_H2.0 R" panose="020B0600000101010101" pitchFamily="34" charset="-127"/>
                <a:ea typeface="LG Smart_H2.0 R" panose="020B0600000101010101" pitchFamily="34" charset="-127"/>
              </a:rPr>
              <a:t>&lt;m</a:t>
            </a:r>
            <a:endParaRPr lang="en-US" altLang="ko-KR" sz="900" dirty="0">
              <a:solidFill>
                <a:srgbClr val="FF0000"/>
              </a:solidFill>
              <a:latin typeface="LG Smart_H2.0 R" panose="020B0600000101010101" pitchFamily="34" charset="-127"/>
              <a:ea typeface="LG Smart_H2.0 R" panose="020B0600000101010101" pitchFamily="34" charset="-127"/>
            </a:endParaRPr>
          </a:p>
        </p:txBody>
      </p:sp>
      <p:sp>
        <p:nvSpPr>
          <p:cNvPr id="9220" name="Rectangle 5"/>
          <p:cNvSpPr>
            <a:spLocks noChangeArrowheads="1"/>
          </p:cNvSpPr>
          <p:nvPr/>
        </p:nvSpPr>
        <p:spPr bwMode="auto">
          <a:xfrm>
            <a:off x="3459163" y="812800"/>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LG Smart_H2.0 R" panose="020B0600000101010101" pitchFamily="34" charset="-127"/>
              <a:ea typeface="LG Smart_H2.0 R" panose="020B0600000101010101" pitchFamily="34" charset="-127"/>
            </a:endParaRPr>
          </a:p>
        </p:txBody>
      </p:sp>
      <p:sp>
        <p:nvSpPr>
          <p:cNvPr id="6"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Máy</a:t>
            </a:r>
            <a:r>
              <a:rPr lang="ko-KR" altLang="en-US" sz="160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 </a:t>
            </a:r>
            <a:endParaRPr lang="en-US" altLang="ko-KR" sz="1600" dirty="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43916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7542432"/>
              </p:ext>
            </p:extLst>
          </p:nvPr>
        </p:nvGraphicFramePr>
        <p:xfrm>
          <a:off x="332656" y="1064568"/>
          <a:ext cx="6336704" cy="6336696"/>
        </p:xfrm>
        <a:graphic>
          <a:graphicData uri="http://schemas.openxmlformats.org/drawingml/2006/table">
            <a:tbl>
              <a:tblPr/>
              <a:tblGrid>
                <a:gridCol w="79208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792088">
                  <a:extLst>
                    <a:ext uri="{9D8B030D-6E8A-4147-A177-3AD203B41FA5}">
                      <a16:colId xmlns:a16="http://schemas.microsoft.com/office/drawing/2014/main" val="20005"/>
                    </a:ext>
                  </a:extLst>
                </a:gridCol>
                <a:gridCol w="792088">
                  <a:extLst>
                    <a:ext uri="{9D8B030D-6E8A-4147-A177-3AD203B41FA5}">
                      <a16:colId xmlns:a16="http://schemas.microsoft.com/office/drawing/2014/main" val="20006"/>
                    </a:ext>
                  </a:extLst>
                </a:gridCol>
                <a:gridCol w="792088">
                  <a:extLst>
                    <a:ext uri="{9D8B030D-6E8A-4147-A177-3AD203B41FA5}">
                      <a16:colId xmlns:a16="http://schemas.microsoft.com/office/drawing/2014/main" val="20007"/>
                    </a:ext>
                  </a:extLst>
                </a:gridCol>
              </a:tblGrid>
              <a:tr h="355996">
                <a:tc>
                  <a:txBody>
                    <a:bodyPr/>
                    <a:lstStyle/>
                    <a:p>
                      <a:pPr algn="ctr" fontAlgn="b"/>
                      <a:r>
                        <a:rPr lang="en-US" sz="1400" b="1" i="1" u="none" strike="noStrike" dirty="0" err="1">
                          <a:solidFill>
                            <a:srgbClr val="000000"/>
                          </a:solidFill>
                          <a:effectLst/>
                          <a:latin typeface="Calibri"/>
                        </a:rPr>
                        <a:t>Câu</a:t>
                      </a:r>
                      <a:endParaRPr lang="en-US" sz="1400" b="1" i="1"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Câu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Câu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Câu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9035">
                <a:tc>
                  <a:txBody>
                    <a:bodyPr/>
                    <a:lstStyle/>
                    <a:p>
                      <a:pPr algn="ctr" fontAlgn="ctr"/>
                      <a:r>
                        <a:rPr lang="en-US" sz="1200" b="1" i="0" u="none" strike="noStrike" dirty="0">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035">
                <a:tc>
                  <a:txBody>
                    <a:bodyPr/>
                    <a:lstStyle/>
                    <a:p>
                      <a:pPr algn="ctr" fontAlgn="ctr"/>
                      <a:r>
                        <a:rPr lang="en-US" sz="1200" b="1" i="0" u="none" strike="noStrike" dirty="0">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9035">
                <a:tc>
                  <a:txBody>
                    <a:bodyPr/>
                    <a:lstStyle/>
                    <a:p>
                      <a:pPr algn="ctr" fontAlgn="ctr"/>
                      <a:r>
                        <a:rPr lang="en-US" sz="1200" b="1"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9035">
                <a:tc>
                  <a:txBody>
                    <a:bodyPr/>
                    <a:lstStyle/>
                    <a:p>
                      <a:pPr algn="ctr" fontAlgn="ctr"/>
                      <a:r>
                        <a:rPr lang="en-US" sz="1200" b="1"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9035">
                <a:tc>
                  <a:txBody>
                    <a:bodyPr/>
                    <a:lstStyle/>
                    <a:p>
                      <a:pPr algn="ctr" fontAlgn="ctr"/>
                      <a:r>
                        <a:rPr lang="en-US" sz="1200" b="1" i="0" u="none" strike="noStrike" dirty="0">
                          <a:solidFill>
                            <a:srgbClr val="000000"/>
                          </a:solidFill>
                          <a:effectLst/>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9035">
                <a:tc>
                  <a:txBody>
                    <a:bodyPr/>
                    <a:lstStyle/>
                    <a:p>
                      <a:pPr algn="ctr" fontAlgn="ctr"/>
                      <a:r>
                        <a:rPr lang="en-US" sz="1200" b="1" i="0" u="none" strike="noStrike" dirty="0">
                          <a:solidFill>
                            <a:srgbClr val="000000"/>
                          </a:solidFill>
                          <a:effectLst/>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035">
                <a:tc>
                  <a:txBody>
                    <a:bodyPr/>
                    <a:lstStyle/>
                    <a:p>
                      <a:pPr algn="ctr" fontAlgn="ctr"/>
                      <a:r>
                        <a:rPr lang="en-US" sz="1200" b="1" i="0" u="none" strike="noStrike">
                          <a:solidFill>
                            <a:srgbClr val="000000"/>
                          </a:solidFill>
                          <a:effectLst/>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9035">
                <a:tc>
                  <a:txBody>
                    <a:bodyPr/>
                    <a:lstStyle/>
                    <a:p>
                      <a:pPr algn="ctr" fontAlgn="ctr"/>
                      <a:r>
                        <a:rPr lang="en-US" sz="1200" b="1" i="0" u="none" strike="noStrike">
                          <a:solidFill>
                            <a:srgbClr val="000000"/>
                          </a:solidFill>
                          <a:effectLst/>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035">
                <a:tc>
                  <a:txBody>
                    <a:bodyPr/>
                    <a:lstStyle/>
                    <a:p>
                      <a:pPr algn="ctr" fontAlgn="ctr"/>
                      <a:r>
                        <a:rPr lang="en-US" sz="1200" b="1" i="0" u="none" strike="noStrike">
                          <a:solidFill>
                            <a:srgbClr val="000000"/>
                          </a:solidFill>
                          <a:effectLst/>
                          <a:latin typeface="Calibri"/>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9035">
                <a:tc>
                  <a:txBody>
                    <a:bodyPr/>
                    <a:lstStyle/>
                    <a:p>
                      <a:pPr algn="ctr" fontAlgn="ctr"/>
                      <a:r>
                        <a:rPr lang="en-US" sz="1200" b="1" i="0" u="none" strike="noStrike" dirty="0">
                          <a:solidFill>
                            <a:srgbClr val="000000"/>
                          </a:solidFill>
                          <a:effectLst/>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9035">
                <a:tc>
                  <a:txBody>
                    <a:bodyPr/>
                    <a:lstStyle/>
                    <a:p>
                      <a:pPr algn="ctr" fontAlgn="ctr"/>
                      <a:r>
                        <a:rPr lang="en-US" sz="1200" b="1" i="0" u="none" strike="noStrike" dirty="0">
                          <a:solidFill>
                            <a:srgbClr val="000000"/>
                          </a:solidFill>
                          <a:effectLst/>
                          <a:latin typeface="Calibri"/>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9035">
                <a:tc>
                  <a:txBody>
                    <a:bodyPr/>
                    <a:lstStyle/>
                    <a:p>
                      <a:pPr algn="ctr" fontAlgn="ctr"/>
                      <a:r>
                        <a:rPr lang="en-US" sz="1200" b="1" i="0" u="none" strike="noStrike" dirty="0">
                          <a:solidFill>
                            <a:srgbClr val="000000"/>
                          </a:solidFill>
                          <a:effectLst/>
                          <a:latin typeface="Calibri"/>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9035">
                <a:tc>
                  <a:txBody>
                    <a:bodyPr/>
                    <a:lstStyle/>
                    <a:p>
                      <a:pPr algn="ctr" fontAlgn="ctr"/>
                      <a:r>
                        <a:rPr lang="en-US" sz="1200" b="1" i="0" u="none" strike="noStrike" dirty="0">
                          <a:solidFill>
                            <a:srgbClr val="000000"/>
                          </a:solidFill>
                          <a:effectLst/>
                          <a:latin typeface="Calibri"/>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9035">
                <a:tc>
                  <a:txBody>
                    <a:bodyPr/>
                    <a:lstStyle/>
                    <a:p>
                      <a:pPr algn="ctr" fontAlgn="ctr"/>
                      <a:r>
                        <a:rPr lang="en-US" sz="1200" b="1" i="0" u="none" strike="noStrike" dirty="0">
                          <a:solidFill>
                            <a:srgbClr val="000000"/>
                          </a:solidFill>
                          <a:effectLst/>
                          <a:latin typeface="Calibri"/>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99035">
                <a:tc>
                  <a:txBody>
                    <a:bodyPr/>
                    <a:lstStyle/>
                    <a:p>
                      <a:pPr algn="ctr" fontAlgn="ctr"/>
                      <a:r>
                        <a:rPr lang="en-US" sz="1200" b="1" i="0" u="none" strike="noStrike" dirty="0">
                          <a:solidFill>
                            <a:srgbClr val="000000"/>
                          </a:solidFill>
                          <a:effectLst/>
                          <a:latin typeface="Calibri"/>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9035">
                <a:tc>
                  <a:txBody>
                    <a:bodyPr/>
                    <a:lstStyle/>
                    <a:p>
                      <a:pPr algn="ctr" fontAlgn="ctr"/>
                      <a:r>
                        <a:rPr lang="en-US" sz="1200" b="1" i="0" u="none" strike="noStrike" dirty="0">
                          <a:solidFill>
                            <a:srgbClr val="000000"/>
                          </a:solidFill>
                          <a:effectLst/>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9035">
                <a:tc>
                  <a:txBody>
                    <a:bodyPr/>
                    <a:lstStyle/>
                    <a:p>
                      <a:pPr algn="ctr" fontAlgn="ctr"/>
                      <a:r>
                        <a:rPr lang="en-US" sz="1200" b="1" i="0" u="none" strike="noStrike" dirty="0">
                          <a:solidFill>
                            <a:srgbClr val="000000"/>
                          </a:solidFill>
                          <a:effectLst/>
                          <a:latin typeface="Calibri"/>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9035">
                <a:tc>
                  <a:txBody>
                    <a:bodyPr/>
                    <a:lstStyle/>
                    <a:p>
                      <a:pPr algn="ctr" fontAlgn="ctr"/>
                      <a:r>
                        <a:rPr lang="en-US" sz="1200" b="1" i="0" u="none" strike="noStrike" dirty="0">
                          <a:solidFill>
                            <a:srgbClr val="000000"/>
                          </a:solidFill>
                          <a:effectLst/>
                          <a:latin typeface="Calibri"/>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9035">
                <a:tc>
                  <a:txBody>
                    <a:bodyPr/>
                    <a:lstStyle/>
                    <a:p>
                      <a:pPr algn="ctr" fontAlgn="ctr"/>
                      <a:r>
                        <a:rPr lang="en-US" sz="1200" b="1" i="0" u="none" strike="noStrike" dirty="0">
                          <a:solidFill>
                            <a:srgbClr val="000000"/>
                          </a:solidFill>
                          <a:effectLst/>
                          <a:latin typeface="Calibri"/>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99035">
                <a:tc>
                  <a:txBody>
                    <a:bodyPr/>
                    <a:lstStyle/>
                    <a:p>
                      <a:pPr algn="ctr" fontAlgn="ctr"/>
                      <a:r>
                        <a:rPr lang="en-US" sz="1100" b="1" i="0" u="none" strike="noStrike" dirty="0">
                          <a:solidFill>
                            <a:srgbClr val="000000"/>
                          </a:solidFill>
                          <a:effectLst/>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16915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1" name="Rectangle 3"/>
          <p:cNvSpPr>
            <a:spLocks noChangeArrowheads="1"/>
          </p:cNvSpPr>
          <p:nvPr/>
        </p:nvSpPr>
        <p:spPr bwMode="auto">
          <a:xfrm>
            <a:off x="3048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2052" name="Rectangle 4"/>
          <p:cNvSpPr>
            <a:spLocks noChangeArrowheads="1"/>
          </p:cNvSpPr>
          <p:nvPr/>
        </p:nvSpPr>
        <p:spPr bwMode="auto">
          <a:xfrm>
            <a:off x="34290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2053" name="Text Box 6"/>
          <p:cNvSpPr txBox="1">
            <a:spLocks noChangeArrowheads="1"/>
          </p:cNvSpPr>
          <p:nvPr/>
        </p:nvSpPr>
        <p:spPr bwMode="auto">
          <a:xfrm>
            <a:off x="292100" y="817563"/>
            <a:ext cx="1292225"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a:latin typeface="Times New Roman" pitchFamily="18" charset="0"/>
                <a:ea typeface="돋움" pitchFamily="50" charset="-127"/>
                <a:cs typeface="Times New Roman" pitchFamily="18" charset="0"/>
              </a:rPr>
              <a:t>※ Điện</a:t>
            </a:r>
            <a:r>
              <a:rPr lang="ko-KR" altLang="en-US" sz="1000">
                <a:latin typeface="Times New Roman" pitchFamily="18" charset="0"/>
                <a:ea typeface="돋움" pitchFamily="50" charset="-127"/>
                <a:cs typeface="Times New Roman" pitchFamily="18" charset="0"/>
              </a:rPr>
              <a:t> </a:t>
            </a:r>
            <a:r>
              <a:rPr lang="en-US" altLang="ko-KR" sz="1000">
                <a:latin typeface="Times New Roman" pitchFamily="18" charset="0"/>
                <a:ea typeface="돋움" pitchFamily="50" charset="-127"/>
                <a:cs typeface="Times New Roman" pitchFamily="18" charset="0"/>
              </a:rPr>
              <a:t>: Câu 1</a:t>
            </a:r>
            <a:r>
              <a:rPr lang="ko-KR" altLang="en-US" sz="1000">
                <a:latin typeface="Times New Roman" pitchFamily="18" charset="0"/>
                <a:ea typeface="돋움" pitchFamily="50" charset="-127"/>
                <a:cs typeface="Times New Roman" pitchFamily="18" charset="0"/>
              </a:rPr>
              <a:t> </a:t>
            </a:r>
            <a:r>
              <a:rPr lang="en-US" altLang="ko-KR" sz="1000">
                <a:latin typeface="Times New Roman" pitchFamily="18" charset="0"/>
                <a:ea typeface="돋움" pitchFamily="50" charset="-127"/>
                <a:cs typeface="Times New Roman" pitchFamily="18" charset="0"/>
              </a:rPr>
              <a:t>~ 20</a:t>
            </a:r>
            <a:endParaRPr lang="ko-KR" altLang="en-US" sz="1000">
              <a:latin typeface="Times New Roman" pitchFamily="18" charset="0"/>
              <a:ea typeface="돋움" pitchFamily="50" charset="-127"/>
              <a:cs typeface="Times New Roman" pitchFamily="18" charset="0"/>
            </a:endParaRPr>
          </a:p>
        </p:txBody>
      </p:sp>
      <p:sp>
        <p:nvSpPr>
          <p:cNvPr id="50" name="Text Box 6"/>
          <p:cNvSpPr txBox="1">
            <a:spLocks noChangeArrowheads="1"/>
          </p:cNvSpPr>
          <p:nvPr/>
        </p:nvSpPr>
        <p:spPr bwMode="auto">
          <a:xfrm>
            <a:off x="123825" y="228600"/>
            <a:ext cx="1223989" cy="338554"/>
          </a:xfrm>
          <a:prstGeom prst="rect">
            <a:avLst/>
          </a:prstGeom>
          <a:noFill/>
          <a:ln w="9525">
            <a:noFill/>
            <a:miter lim="800000"/>
            <a:headEnd/>
            <a:tailEnd/>
          </a:ln>
          <a:effectLst/>
        </p:spPr>
        <p:txBody>
          <a:bodyPr wrap="none">
            <a:spAutoFit/>
          </a:bodyPr>
          <a:lstStyle/>
          <a:p>
            <a:pPr>
              <a:defRPr/>
            </a:pPr>
            <a:r>
              <a:rPr lang="en-US" altLang="ko-KR" sz="1600">
                <a:effectLst>
                  <a:outerShdw blurRad="38100" dist="38100" dir="2700000" algn="tl">
                    <a:srgbClr val="C0C0C0"/>
                  </a:outerShdw>
                </a:effectLst>
                <a:latin typeface="Times New Roman" pitchFamily="18" charset="0"/>
                <a:cs typeface="Times New Roman" pitchFamily="18" charset="0"/>
              </a:rPr>
              <a:t>WS TEST </a:t>
            </a:r>
            <a:r>
              <a:rPr lang="en-US" altLang="ko-KR" sz="1600" smtClean="0">
                <a:effectLst>
                  <a:outerShdw blurRad="38100" dist="38100" dir="2700000" algn="tl">
                    <a:srgbClr val="C0C0C0"/>
                  </a:outerShdw>
                </a:effectLst>
                <a:latin typeface="Times New Roman" pitchFamily="18" charset="0"/>
                <a:cs typeface="Times New Roman" pitchFamily="18" charset="0"/>
              </a:rPr>
              <a:t>3</a:t>
            </a:r>
            <a:endParaRPr lang="ko-KR" altLang="en-US" sz="1600" dirty="0">
              <a:effectLst>
                <a:outerShdw blurRad="38100" dist="38100" dir="2700000" algn="tl">
                  <a:srgbClr val="C0C0C0"/>
                </a:outerShdw>
              </a:effectLst>
              <a:latin typeface="Times New Roman" pitchFamily="18" charset="0"/>
              <a:cs typeface="Times New Roman" pitchFamily="18" charset="0"/>
            </a:endParaRPr>
          </a:p>
        </p:txBody>
      </p:sp>
      <p:sp>
        <p:nvSpPr>
          <p:cNvPr id="2055" name="Rectangle 7"/>
          <p:cNvSpPr>
            <a:spLocks noChangeArrowheads="1"/>
          </p:cNvSpPr>
          <p:nvPr/>
        </p:nvSpPr>
        <p:spPr bwMode="auto">
          <a:xfrm>
            <a:off x="255588" y="1004888"/>
            <a:ext cx="3186112" cy="798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 Ý nào không đúng khi giải thích về</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cấu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Hạt nhân nguyên tử: gồm proton và nơtron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vi-VN" altLang="ko-KR" sz="900" dirty="0">
                <a:latin typeface="Times New Roman" pitchFamily="18" charset="0"/>
                <a:ea typeface="돋움" pitchFamily="50" charset="-127"/>
                <a:cs typeface="Times New Roman" pitchFamily="18" charset="0"/>
              </a:rPr>
              <a:t>Các proton và neutron có khối lượng gần như</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bằng nhau, và  các electron có hạt lớn hơn khoảng 1840 lần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Số</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proton Z = </a:t>
            </a:r>
            <a:r>
              <a:rPr lang="en-US" altLang="ko-KR" sz="900" dirty="0" err="1">
                <a:solidFill>
                  <a:srgbClr val="FF0000"/>
                </a:solidFill>
                <a:latin typeface="Times New Roman" pitchFamily="18" charset="0"/>
                <a:ea typeface="돋움" pitchFamily="50" charset="-127"/>
                <a:cs typeface="Times New Roman" pitchFamily="18" charset="0"/>
              </a:rPr>
              <a:t>số</a:t>
            </a:r>
            <a:r>
              <a:rPr lang="ko-KR" altLang="en-US"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điện tích = số</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hiệu</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nguyên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tử</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=&gt; </a:t>
            </a:r>
            <a:r>
              <a:rPr lang="en-US" altLang="ko-KR" sz="900" dirty="0" err="1">
                <a:solidFill>
                  <a:srgbClr val="FF0000"/>
                </a:solidFill>
                <a:latin typeface="Times New Roman" pitchFamily="18" charset="0"/>
                <a:ea typeface="돋움" pitchFamily="50" charset="-127"/>
                <a:cs typeface="Times New Roman" pitchFamily="18" charset="0"/>
              </a:rPr>
              <a:t>giống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số</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electron</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vi-VN" altLang="ko-KR" sz="900" dirty="0">
                <a:latin typeface="Times New Roman" pitchFamily="18" charset="0"/>
                <a:ea typeface="돋움" pitchFamily="50" charset="-127"/>
                <a:cs typeface="Times New Roman" pitchFamily="18" charset="0"/>
              </a:rPr>
              <a:t>Lượng hạt điện tích dương là chính xác nhưng lượng hạt trung tính có thể</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hơn kém vài đơn vị</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 Điện năng do các êlectron tự</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do di </a:t>
            </a:r>
            <a:r>
              <a:rPr lang="en-US" altLang="ko-KR" sz="900" dirty="0" err="1">
                <a:latin typeface="Times New Roman" pitchFamily="18" charset="0"/>
                <a:ea typeface="돋움" pitchFamily="50" charset="-127"/>
                <a:cs typeface="Times New Roman" pitchFamily="18" charset="0"/>
              </a:rPr>
              <a:t>chuyển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giữa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các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tạo ra được gọi là?</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Nhiễm điện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Ion </a:t>
            </a:r>
            <a:r>
              <a:rPr lang="en-US" altLang="ko-KR" sz="900" dirty="0" err="1">
                <a:latin typeface="Times New Roman" pitchFamily="18" charset="0"/>
                <a:ea typeface="돋움" pitchFamily="50" charset="-127"/>
                <a:cs typeface="Times New Roman" pitchFamily="18" charset="0"/>
              </a:rPr>
              <a:t>hóa</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Điện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tích</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ly</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nhiễu dao động điện áp, hiện tượng mất đi 1 phần pha của dòng điện xoay chiều thường gặp gọi là gì?</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Mất điện tức thời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vi-VN" altLang="ko-KR" sz="900" dirty="0">
                <a:latin typeface="Times New Roman" pitchFamily="18" charset="0"/>
                <a:ea typeface="돋움" pitchFamily="50" charset="-127"/>
                <a:cs typeface="Times New Roman" pitchFamily="18" charset="0"/>
              </a:rPr>
              <a:t>Giảm điện áp tức thời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Sấm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sét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④ </a:t>
            </a:r>
            <a:r>
              <a:rPr lang="vi-VN" altLang="ko-KR" sz="900" dirty="0">
                <a:solidFill>
                  <a:srgbClr val="FF0000"/>
                </a:solidFill>
                <a:latin typeface="Times New Roman" pitchFamily="18" charset="0"/>
                <a:ea typeface="돋움" pitchFamily="50" charset="-127"/>
                <a:cs typeface="Times New Roman" pitchFamily="18" charset="0"/>
              </a:rPr>
              <a:t>Nháy điện</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4.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sóng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đỉnh-đỉnh là</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20V. </a:t>
            </a:r>
            <a:r>
              <a:rPr lang="en-US" altLang="ko-KR" sz="900" dirty="0" err="1">
                <a:latin typeface="Times New Roman" pitchFamily="18" charset="0"/>
                <a:ea typeface="돋움" pitchFamily="50" charset="-127"/>
                <a:cs typeface="Times New Roman" pitchFamily="18" charset="0"/>
              </a:rPr>
              <a:t>Vậy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Vave</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solidFill>
                  <a:srgbClr val="FF0000"/>
                </a:solidFill>
                <a:latin typeface="Times New Roman" pitchFamily="18" charset="0"/>
                <a:ea typeface="돋움" pitchFamily="50" charset="-127"/>
                <a:cs typeface="Times New Roman" pitchFamily="18" charset="0"/>
              </a:rPr>
              <a:t> ① </a:t>
            </a:r>
            <a:r>
              <a:rPr lang="en-US" altLang="ko-KR" sz="900" dirty="0">
                <a:solidFill>
                  <a:srgbClr val="FF0000"/>
                </a:solidFill>
                <a:latin typeface="Times New Roman" pitchFamily="18" charset="0"/>
                <a:ea typeface="돋움" pitchFamily="50" charset="-127"/>
                <a:cs typeface="Times New Roman" pitchFamily="18" charset="0"/>
              </a:rPr>
              <a:t>6,37V</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7,07V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a:latin typeface="Times New Roman" pitchFamily="18" charset="0"/>
                <a:ea typeface="돋움" pitchFamily="50" charset="-127"/>
                <a:cs typeface="Times New Roman" pitchFamily="18" charset="0"/>
              </a:rPr>
              <a:t>12,74V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14,14V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dirty="0">
                <a:latin typeface="Times New Roman" pitchFamily="18" charset="0"/>
                <a:ea typeface="돋움" pitchFamily="50" charset="-127"/>
                <a:cs typeface="Times New Roman" pitchFamily="18" charset="0"/>
              </a:rPr>
              <a:t>5. </a:t>
            </a:r>
            <a:r>
              <a:rPr lang="fr-FR" altLang="ko-KR" sz="900" dirty="0" err="1">
                <a:latin typeface="Times New Roman" pitchFamily="18" charset="0"/>
                <a:ea typeface="돋움" pitchFamily="50" charset="-127"/>
                <a:cs typeface="Times New Roman" pitchFamily="18" charset="0"/>
              </a:rPr>
              <a:t>Đâu</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không</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phải</a:t>
            </a:r>
            <a:r>
              <a:rPr lang="fr-FR" altLang="ko-KR" sz="900" dirty="0">
                <a:latin typeface="Times New Roman" pitchFamily="18" charset="0"/>
                <a:ea typeface="돋움" pitchFamily="50" charset="-127"/>
                <a:cs typeface="Times New Roman" pitchFamily="18" charset="0"/>
              </a:rPr>
              <a:t> là</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chế</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độ</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nhận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máy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sóng</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a:latin typeface="Times New Roman" pitchFamily="18" charset="0"/>
                <a:ea typeface="돋움" pitchFamily="50" charset="-127"/>
                <a:cs typeface="Times New Roman" pitchFamily="18" charset="0"/>
              </a:rPr>
              <a:t>Chu </a:t>
            </a:r>
            <a:r>
              <a:rPr lang="en-US" altLang="ko-KR" sz="900" dirty="0" err="1">
                <a:latin typeface="Times New Roman" pitchFamily="18" charset="0"/>
                <a:ea typeface="돋움" pitchFamily="50" charset="-127"/>
                <a:cs typeface="Times New Roman" pitchFamily="18" charset="0"/>
              </a:rPr>
              <a:t>kỳ</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Đỉnh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Trung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bình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④ </a:t>
            </a:r>
            <a:r>
              <a:rPr lang="en-US" altLang="ko-KR" sz="900" dirty="0" err="1">
                <a:solidFill>
                  <a:srgbClr val="FF0000"/>
                </a:solidFill>
                <a:latin typeface="Times New Roman" pitchFamily="18" charset="0"/>
                <a:ea typeface="돋움" pitchFamily="50" charset="-127"/>
                <a:cs typeface="Times New Roman" pitchFamily="18" charset="0"/>
              </a:rPr>
              <a:t>Xung</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 Loại điện trở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nào được mô</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dưới đây?</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a:t>
            </a:r>
            <a:r>
              <a:rPr lang="en-US" altLang="ko-KR" sz="900" dirty="0" err="1">
                <a:latin typeface="Times New Roman" pitchFamily="18" charset="0"/>
                <a:ea typeface="돋움" pitchFamily="50" charset="-127"/>
                <a:cs typeface="Times New Roman" pitchFamily="18" charset="0"/>
              </a:rPr>
              <a:t>Bởi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một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nhựa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cháy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bắt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lửa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ngay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nhiệt độ</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rất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dễ</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lắp đặt do đặc tính cách nhiệt phong phú]</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định màng carbon nhỏ</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Điện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trở</a:t>
            </a:r>
            <a:r>
              <a:rPr lang="ko-KR" altLang="en-US"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xi măng</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biến</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7. Theo </a:t>
            </a:r>
            <a:r>
              <a:rPr lang="en-US" altLang="ko-KR" sz="900" dirty="0" err="1">
                <a:latin typeface="Times New Roman" pitchFamily="18" charset="0"/>
                <a:ea typeface="돋움" pitchFamily="50" charset="-127"/>
                <a:cs typeface="Times New Roman" pitchFamily="18" charset="0"/>
              </a:rPr>
              <a:t>cấu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đâu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phải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một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biến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màng</a:t>
            </a:r>
            <a:r>
              <a:rPr lang="en-US" altLang="ko-KR" sz="900" dirty="0">
                <a:latin typeface="Times New Roman" pitchFamily="18" charset="0"/>
                <a:ea typeface="돋움" pitchFamily="50" charset="-127"/>
                <a:cs typeface="Times New Roman" pitchFamily="18" charset="0"/>
              </a:rPr>
              <a:t> carbon</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Loại</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phủ</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sứ</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cuộn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cảm</a:t>
            </a:r>
            <a:endParaRPr lang="en-US" altLang="ko-KR" sz="900" dirty="0">
              <a:latin typeface="Times New Roman" pitchFamily="18" charset="0"/>
              <a:ea typeface="돋움" pitchFamily="50" charset="-127"/>
              <a:cs typeface="Times New Roman" pitchFamily="18" charset="0"/>
            </a:endParaRPr>
          </a:p>
        </p:txBody>
      </p:sp>
      <p:sp>
        <p:nvSpPr>
          <p:cNvPr id="2056" name="Rectangle 7"/>
          <p:cNvSpPr>
            <a:spLocks noChangeArrowheads="1"/>
          </p:cNvSpPr>
          <p:nvPr/>
        </p:nvSpPr>
        <p:spPr bwMode="auto">
          <a:xfrm>
            <a:off x="3363913" y="788988"/>
            <a:ext cx="3186112" cy="840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8.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thường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ở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ghép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hoặc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hằng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thời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nhanh</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Tụ </a:t>
            </a:r>
            <a:r>
              <a:rPr lang="en-US" altLang="ko-KR" sz="900" dirty="0" err="1">
                <a:latin typeface="Times New Roman" pitchFamily="18" charset="0"/>
                <a:ea typeface="돋움" pitchFamily="50" charset="-127"/>
                <a:cs typeface="Times New Roman" pitchFamily="18" charset="0"/>
              </a:rPr>
              <a:t>hóa</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② Tụ Mylar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sứ</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Tantal</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9. Suất điện động sinh ra khi từ thông đi qua cuộn dây bị thay đổi.</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Hiện tượng </a:t>
            </a:r>
            <a:r>
              <a:rPr lang="en-US" altLang="ko-KR" sz="900" dirty="0" err="1">
                <a:latin typeface="Times New Roman" pitchFamily="18" charset="0"/>
                <a:ea typeface="돋움" pitchFamily="50" charset="-127"/>
                <a:cs typeface="Times New Roman" pitchFamily="18" charset="0"/>
              </a:rPr>
              <a:t>đó</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gọi là gì?</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① </a:t>
            </a:r>
            <a:r>
              <a:rPr lang="en-US" altLang="ko-KR" sz="900" dirty="0">
                <a:solidFill>
                  <a:srgbClr val="FF0000"/>
                </a:solidFill>
                <a:latin typeface="Times New Roman" pitchFamily="18" charset="0"/>
                <a:ea typeface="돋움" pitchFamily="50" charset="-127"/>
                <a:cs typeface="Times New Roman" pitchFamily="18" charset="0"/>
              </a:rPr>
              <a:t>C</a:t>
            </a:r>
            <a:r>
              <a:rPr lang="vi-VN" altLang="ko-KR" sz="900" dirty="0">
                <a:solidFill>
                  <a:srgbClr val="FF0000"/>
                </a:solidFill>
                <a:latin typeface="Times New Roman" pitchFamily="18" charset="0"/>
                <a:ea typeface="돋움" pitchFamily="50" charset="-127"/>
                <a:cs typeface="Times New Roman" pitchFamily="18" charset="0"/>
              </a:rPr>
              <a:t>ảm ứng điện từ</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Suất điện động</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Định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luật</a:t>
            </a:r>
            <a:r>
              <a:rPr lang="en-US" altLang="ko-KR" sz="900" dirty="0">
                <a:latin typeface="Times New Roman" pitchFamily="18" charset="0"/>
                <a:ea typeface="돋움" pitchFamily="50" charset="-127"/>
                <a:cs typeface="Times New Roman" pitchFamily="18" charset="0"/>
              </a:rPr>
              <a:t> Lenz</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tương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hỗ</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10. Tụ điện mắc song song trước sau là loại cuộn dây nào?</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RFC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FCZ</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③ IFT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Cuộn cảm cho nguồn điện</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11. </a:t>
            </a:r>
            <a:r>
              <a:rPr lang="en-US" altLang="ko-KR" sz="900" dirty="0" err="1">
                <a:solidFill>
                  <a:srgbClr val="000000"/>
                </a:solidFill>
                <a:latin typeface="Times New Roman" pitchFamily="18" charset="0"/>
                <a:ea typeface="돋움" pitchFamily="50" charset="-127"/>
                <a:cs typeface="Times New Roman" pitchFamily="18" charset="0"/>
              </a:rPr>
              <a:t>Là</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phần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tử</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đóng</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mở</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chuyên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sử</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dụng</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cho</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điện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áp</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ngược</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cao</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dòng</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điện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cao</a:t>
            </a:r>
            <a:r>
              <a:rPr lang="en-US" altLang="ko-KR" sz="900" dirty="0">
                <a:solidFill>
                  <a:srgbClr val="000000"/>
                </a:solidFill>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② SCR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TRIAC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SSR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12. Điều gì không phải là đặc điểm của SSR?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Tiếng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ồn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thấp</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tiếng</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Chức năng cao</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④ Khả năng chịu nhiệt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tốt</a:t>
            </a:r>
            <a:endParaRPr lang="vi-VN"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13. </a:t>
            </a:r>
            <a:r>
              <a:rPr lang="en-US" altLang="ko-KR" sz="900" dirty="0" err="1">
                <a:latin typeface="Times New Roman" pitchFamily="18" charset="0"/>
                <a:ea typeface="돋움" pitchFamily="50" charset="-127"/>
                <a:cs typeface="Times New Roman" pitchFamily="18" charset="0"/>
              </a:rPr>
              <a:t>Thành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phù</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hợp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Photo Coupler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LED + Diode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LED + Photo Diode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③ Diode </a:t>
            </a:r>
            <a:r>
              <a:rPr lang="en-US" altLang="ko-KR" sz="900" dirty="0" err="1">
                <a:solidFill>
                  <a:srgbClr val="FF0000"/>
                </a:solidFill>
                <a:latin typeface="Times New Roman" pitchFamily="18" charset="0"/>
                <a:ea typeface="돋움" pitchFamily="50" charset="-127"/>
                <a:cs typeface="Times New Roman" pitchFamily="18" charset="0"/>
              </a:rPr>
              <a:t>phát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quang</a:t>
            </a:r>
            <a:r>
              <a:rPr lang="en-US" altLang="ko-KR" sz="900" dirty="0">
                <a:solidFill>
                  <a:srgbClr val="FF0000"/>
                </a:solidFill>
                <a:latin typeface="Times New Roman" pitchFamily="18" charset="0"/>
                <a:ea typeface="돋움" pitchFamily="50" charset="-127"/>
                <a:cs typeface="Times New Roman" pitchFamily="18" charset="0"/>
              </a:rPr>
              <a:t> + Photo 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Diode </a:t>
            </a:r>
            <a:r>
              <a:rPr lang="en-US" altLang="ko-KR" sz="900" dirty="0" err="1">
                <a:latin typeface="Times New Roman" pitchFamily="18" charset="0"/>
                <a:ea typeface="돋움" pitchFamily="50" charset="-127"/>
                <a:cs typeface="Times New Roman" pitchFamily="18" charset="0"/>
              </a:rPr>
              <a:t>phát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quang</a:t>
            </a:r>
            <a:r>
              <a:rPr lang="en-US" altLang="ko-KR" sz="900" dirty="0">
                <a:latin typeface="Times New Roman" pitchFamily="18" charset="0"/>
                <a:ea typeface="돋움" pitchFamily="50" charset="-127"/>
                <a:cs typeface="Times New Roman" pitchFamily="18" charset="0"/>
              </a:rPr>
              <a:t> + Photo Diode</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14. Trong số các loại điện trở</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nhiệt</a:t>
            </a:r>
            <a:r>
              <a:rPr lang="vi-VN" altLang="ko-KR" sz="900" dirty="0">
                <a:latin typeface="Times New Roman" pitchFamily="18" charset="0"/>
                <a:ea typeface="돋움" pitchFamily="50" charset="-127"/>
                <a:cs typeface="Times New Roman" pitchFamily="18" charset="0"/>
              </a:rPr>
              <a: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vi-VN" altLang="ko-KR" sz="900" dirty="0">
                <a:latin typeface="Times New Roman" pitchFamily="18" charset="0"/>
                <a:ea typeface="돋움" pitchFamily="50" charset="-127"/>
                <a:cs typeface="Times New Roman" pitchFamily="18" charset="0"/>
              </a:rPr>
              <a:t> khi nhiệt độ tăng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thì giá trị điện trở giảm</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① NTC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PTC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CTR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PPT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15. Trong số các loại cảm biến loại nhỏ, loại nào </a:t>
            </a:r>
            <a:r>
              <a:rPr lang="en-US" altLang="ko-KR" sz="900" dirty="0" err="1">
                <a:latin typeface="Times New Roman" pitchFamily="18" charset="0"/>
                <a:ea typeface="돋움" pitchFamily="50" charset="-127"/>
                <a:cs typeface="Times New Roman" pitchFamily="18" charset="0"/>
              </a:rPr>
              <a:t>để</a:t>
            </a:r>
            <a:r>
              <a:rPr lang="vi-VN" altLang="ko-KR" sz="900" dirty="0">
                <a:latin typeface="Times New Roman" pitchFamily="18" charset="0"/>
                <a:ea typeface="돋움" pitchFamily="50" charset="-127"/>
                <a:cs typeface="Times New Roman" pitchFamily="18" charset="0"/>
              </a:rPr>
              <a:t> lắp PCB?</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Kiểu móng ngựa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Kiểu phản chiếu </a:t>
            </a:r>
            <a:r>
              <a:rPr lang="en-US" altLang="ko-KR" sz="900" dirty="0" err="1">
                <a:latin typeface="Times New Roman" pitchFamily="18" charset="0"/>
                <a:ea typeface="돋움" pitchFamily="50" charset="-127"/>
                <a:cs typeface="Times New Roman" pitchFamily="18" charset="0"/>
              </a:rPr>
              <a:t>hồi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quy</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phản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xạ</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④ Photo interrupter</a:t>
            </a:r>
            <a:endParaRPr lang="ko-KR" altLang="en-US" sz="900" dirty="0">
              <a:solidFill>
                <a:srgbClr val="FF0000"/>
              </a:solidFill>
              <a:latin typeface="Times New Roman" pitchFamily="18" charset="0"/>
              <a:ea typeface="돋움" pitchFamily="50" charset="-127"/>
              <a:cs typeface="Times New Roman" pitchFamily="18" charset="0"/>
            </a:endParaRPr>
          </a:p>
        </p:txBody>
      </p:sp>
    </p:spTree>
    <p:extLst>
      <p:ext uri="{BB962C8B-B14F-4D97-AF65-F5344CB8AC3E}">
        <p14:creationId xmlns:p14="http://schemas.microsoft.com/office/powerpoint/2010/main" val="1216787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17. Đâu không phải là đặc điểm của </a:t>
            </a:r>
            <a:r>
              <a:rPr lang="en-US" dirty="0">
                <a:latin typeface="LG Smart_H2.0 R" panose="020B0600000101010101" pitchFamily="34" charset="-127"/>
                <a:ea typeface="LG Smart_H2.0 R" panose="020B0600000101010101" pitchFamily="34" charset="-127"/>
                <a:cs typeface="Times New Roman" panose="02020603050405020304" pitchFamily="18" charset="0"/>
              </a:rPr>
              <a:t>Đ</a:t>
            </a:r>
            <a:r>
              <a:rPr lang="vi-VN" dirty="0">
                <a:latin typeface="Times New Roman" panose="02020603050405020304" pitchFamily="18" charset="0"/>
                <a:ea typeface="LG Smart_H2.0 R" panose="020B0600000101010101" pitchFamily="34" charset="-127"/>
                <a:cs typeface="Times New Roman" panose="02020603050405020304" pitchFamily="18" charset="0"/>
              </a:rPr>
              <a:t>iện trở</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nhiệt</a:t>
            </a:r>
            <a:r>
              <a:rPr lang="vi-VN" dirty="0">
                <a:latin typeface="Times New Roman" panose="02020603050405020304" pitchFamily="18" charset="0"/>
                <a:ea typeface="LG Smart_H2.0 R" panose="020B0600000101010101" pitchFamily="34" charset="-127"/>
                <a:cs typeface="Times New Roman" panose="02020603050405020304" pitchFamily="18" charset="0"/>
              </a:rPr>
              <a:t>?</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vi-VN" dirty="0">
                <a:solidFill>
                  <a:srgbClr val="C00000"/>
                </a:solidFill>
                <a:latin typeface="Times New Roman" panose="02020603050405020304" pitchFamily="18" charset="0"/>
                <a:ea typeface="LG Smart_H2.0 R" panose="020B0600000101010101" pitchFamily="34" charset="-127"/>
                <a:cs typeface="Times New Roman" panose="02020603050405020304" pitchFamily="18" charset="0"/>
              </a:rPr>
              <a:t>① Do hệ số nhiệt độ điện trở nhỏ so với nhiệt độ,</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nên</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việc</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smtClean="0">
                <a:solidFill>
                  <a:srgbClr val="C00000"/>
                </a:solidFill>
                <a:latin typeface="LG Smart_H2.0 R" panose="020B0600000101010101" pitchFamily="34" charset="-127"/>
                <a:ea typeface="LG Smart_H2.0 R" panose="020B0600000101010101" pitchFamily="34" charset="-127"/>
                <a:cs typeface="Times New Roman" pitchFamily="18" charset="0"/>
              </a:rPr>
              <a:t>đo</a:t>
            </a:r>
            <a:r>
              <a:rPr lang="en-US" altLang="ko-KR" dirty="0" smtClean="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smtClean="0">
                <a:solidFill>
                  <a:srgbClr val="C00000"/>
                </a:solidFill>
                <a:latin typeface="LG Smart_H2.0 R" panose="020B0600000101010101" pitchFamily="34" charset="-127"/>
                <a:ea typeface="LG Smart_H2.0 R" panose="020B0600000101010101" pitchFamily="34" charset="-127"/>
                <a:cs typeface="Times New Roman" pitchFamily="18" charset="0"/>
              </a:rPr>
              <a:t>nhiệt</a:t>
            </a:r>
            <a:r>
              <a:rPr lang="en-US" altLang="ko-KR" dirty="0" smtClean="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độ</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nhỏ</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và</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chính</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xác</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dirty="0" err="1">
                <a:solidFill>
                  <a:srgbClr val="C00000"/>
                </a:solidFill>
                <a:latin typeface="LG Smart_H2.0 R" panose="020B0600000101010101" pitchFamily="34" charset="-127"/>
                <a:ea typeface="LG Smart_H2.0 R" panose="020B0600000101010101" pitchFamily="34" charset="-127"/>
                <a:cs typeface="Times New Roman" pitchFamily="18" charset="0"/>
              </a:rPr>
              <a:t>tốt</a:t>
            </a:r>
            <a:r>
              <a:rPr lang="en-US" altLang="ko-KR" dirty="0">
                <a:solidFill>
                  <a:srgbClr val="C00000"/>
                </a:solidFill>
                <a:latin typeface="LG Smart_H2.0 R" panose="020B0600000101010101" pitchFamily="34" charset="-127"/>
                <a:ea typeface="LG Smart_H2.0 R" panose="020B0600000101010101" pitchFamily="34" charset="-127"/>
                <a:cs typeface="Times New Roman" pitchFamily="18" charset="0"/>
              </a:rPr>
              <a:t>.</a:t>
            </a: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② Cấu trúc đơn giản</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có</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thể</a:t>
            </a:r>
            <a:r>
              <a:rPr lang="vi-VN" dirty="0">
                <a:latin typeface="Times New Roman" panose="02020603050405020304" pitchFamily="18" charset="0"/>
                <a:ea typeface="LG Smart_H2.0 R" panose="020B0600000101010101" pitchFamily="34" charset="-127"/>
                <a:cs typeface="Times New Roman" panose="02020603050405020304" pitchFamily="18" charset="0"/>
              </a:rPr>
              <a:t> thu nhỏ</a:t>
            </a: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③ Sản xuất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đại</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trà</a:t>
            </a:r>
            <a:r>
              <a:rPr lang="vi-VN" dirty="0">
                <a:latin typeface="Times New Roman" panose="02020603050405020304" pitchFamily="18" charset="0"/>
                <a:ea typeface="LG Smart_H2.0 R" panose="020B0600000101010101" pitchFamily="34" charset="-127"/>
                <a:cs typeface="Times New Roman" panose="02020603050405020304" pitchFamily="18" charset="0"/>
              </a:rPr>
              <a:t>, c</a:t>
            </a:r>
            <a:r>
              <a:rPr lang="en-US" dirty="0">
                <a:latin typeface="LG Smart_H2.0 R" panose="020B0600000101010101" pitchFamily="34" charset="-127"/>
                <a:ea typeface="LG Smart_H2.0 R" panose="020B0600000101010101" pitchFamily="34" charset="-127"/>
                <a:cs typeface="Times New Roman" panose="02020603050405020304" pitchFamily="18" charset="0"/>
              </a:rPr>
              <a:t>ó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thể</a:t>
            </a:r>
            <a:r>
              <a:rPr lang="vi-VN" dirty="0">
                <a:latin typeface="Times New Roman" panose="02020603050405020304" pitchFamily="18" charset="0"/>
                <a:ea typeface="LG Smart_H2.0 R" panose="020B0600000101010101" pitchFamily="34" charset="-127"/>
                <a:cs typeface="Times New Roman" panose="02020603050405020304" pitchFamily="18" charset="0"/>
              </a:rPr>
              <a:t> cung cấp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số</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lượng</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lớn</a:t>
            </a:r>
            <a:r>
              <a:rPr lang="vi-VN" dirty="0">
                <a:latin typeface="Times New Roman" panose="02020603050405020304" pitchFamily="18" charset="0"/>
                <a:ea typeface="LG Smart_H2.0 R" panose="020B0600000101010101" pitchFamily="34" charset="-127"/>
                <a:cs typeface="Times New Roman" panose="02020603050405020304" pitchFamily="18" charset="0"/>
              </a:rPr>
              <a:t> với giá</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thành</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vi-VN" dirty="0">
                <a:latin typeface="Times New Roman" panose="02020603050405020304" pitchFamily="18" charset="0"/>
                <a:ea typeface="LG Smart_H2.0 R" panose="020B0600000101010101" pitchFamily="34" charset="-127"/>
                <a:cs typeface="Times New Roman" panose="02020603050405020304" pitchFamily="18" charset="0"/>
              </a:rPr>
              <a:t> ổn định</a:t>
            </a: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dirty="0" err="1">
                <a:latin typeface="LG Smart_H2.0 R" panose="020B0600000101010101" pitchFamily="34" charset="-127"/>
                <a:ea typeface="LG Smart_H2.0 R" panose="020B0600000101010101" pitchFamily="34" charset="-127"/>
                <a:cs typeface="Times New Roman" pitchFamily="18" charset="0"/>
              </a:rPr>
              <a:t>Độ</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bền</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cơ</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khí</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và</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tính</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gia</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công</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vượt</a:t>
            </a:r>
            <a:r>
              <a:rPr lang="en-US" altLang="ko-KR" dirty="0">
                <a:latin typeface="LG Smart_H2.0 R" panose="020B0600000101010101" pitchFamily="34" charset="-127"/>
                <a:ea typeface="LG Smart_H2.0 R" panose="020B0600000101010101" pitchFamily="34" charset="-127"/>
                <a:cs typeface="Times New Roman" pitchFamily="18" charset="0"/>
              </a:rPr>
              <a:t> </a:t>
            </a:r>
            <a:r>
              <a:rPr lang="en-US" altLang="ko-KR" dirty="0" err="1">
                <a:latin typeface="LG Smart_H2.0 R" panose="020B0600000101010101" pitchFamily="34" charset="-127"/>
                <a:ea typeface="LG Smart_H2.0 R" panose="020B0600000101010101" pitchFamily="34" charset="-127"/>
                <a:cs typeface="Times New Roman" pitchFamily="18" charset="0"/>
              </a:rPr>
              <a:t>trội</a:t>
            </a:r>
            <a:r>
              <a:rPr lang="en-US" altLang="ko-KR" dirty="0">
                <a:latin typeface="LG Smart_H2.0 R" panose="020B0600000101010101" pitchFamily="34" charset="-127"/>
                <a:ea typeface="LG Smart_H2.0 R" panose="020B0600000101010101" pitchFamily="34" charset="-127"/>
                <a:cs typeface="Times New Roman" pitchFamily="18" charset="0"/>
              </a:rPr>
              <a:t>.</a:t>
            </a:r>
          </a:p>
          <a:p>
            <a:pPr>
              <a:defRPr/>
            </a:pPr>
            <a:endParaRPr lang="en-US" dirty="0">
              <a:latin typeface="LG Smart_H2.0 R" panose="020B0600000101010101" pitchFamily="34" charset="-127"/>
              <a:ea typeface="LG Smart_H2.0 R" panose="020B0600000101010101" pitchFamily="34" charset="-127"/>
              <a:cs typeface="Times New Roman" pitchFamily="18" charset="0"/>
            </a:endParaRPr>
          </a:p>
          <a:p>
            <a:pPr>
              <a:defRPr/>
            </a:pPr>
            <a:endParaRPr lang="en-US" dirty="0">
              <a:latin typeface="LG Smart_H2.0 R" panose="020B0600000101010101" pitchFamily="34" charset="-127"/>
              <a:ea typeface="LG Smart_H2.0 R" panose="020B0600000101010101" pitchFamily="34" charset="-127"/>
              <a:cs typeface="Times New Roman" pitchFamily="18" charset="0"/>
            </a:endParaRPr>
          </a:p>
          <a:p>
            <a:pPr>
              <a:defRPr/>
            </a:pPr>
            <a:endParaRPr lang="en-US" dirty="0">
              <a:latin typeface="LG Smart_H2.0 R" panose="020B0600000101010101" pitchFamily="34" charset="-127"/>
              <a:ea typeface="LG Smart_H2.0 R" panose="020B0600000101010101" pitchFamily="34" charset="-127"/>
              <a:cs typeface="Times New Roman" pitchFamily="18" charset="0"/>
            </a:endParaRP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18. Hiệu điện thế qua điện trở trong đoạn mạch sau là bao nhiêu?</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① 0V</a:t>
            </a: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② 0,2V</a:t>
            </a: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③ 0,7V</a:t>
            </a:r>
          </a:p>
          <a:p>
            <a:pPr>
              <a:defRPr/>
            </a:pPr>
            <a:r>
              <a:rPr lang="en-US" dirty="0">
                <a:solidFill>
                  <a:srgbClr val="C00000"/>
                </a:solidFill>
                <a:latin typeface="LG Smart_H2.0 R" panose="020B0600000101010101" pitchFamily="34" charset="-127"/>
                <a:ea typeface="LG Smart_H2.0 R" panose="020B0600000101010101" pitchFamily="34" charset="-127"/>
                <a:cs typeface="Times New Roman" panose="02020603050405020304" pitchFamily="18" charset="0"/>
              </a:rPr>
              <a:t>④ 4,8V</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vi-VN" dirty="0">
                <a:latin typeface="Times New Roman" panose="02020603050405020304" pitchFamily="18" charset="0"/>
                <a:ea typeface="LG Smart_H2.0 R" panose="020B0600000101010101" pitchFamily="34" charset="-127"/>
                <a:cs typeface="Times New Roman" panose="02020603050405020304" pitchFamily="18" charset="0"/>
              </a:rPr>
              <a:t>19. Hiệu điện thế qua điện trở trong đoạn mạch sau</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vi-VN" dirty="0">
                <a:latin typeface="Times New Roman" panose="02020603050405020304" pitchFamily="18" charset="0"/>
                <a:ea typeface="LG Smart_H2.0 R" panose="020B0600000101010101" pitchFamily="34" charset="-127"/>
                <a:cs typeface="Times New Roman" panose="02020603050405020304" pitchFamily="18" charset="0"/>
              </a:rPr>
              <a:t>là bao nhiêu?</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① 0V</a:t>
            </a: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② 2,9V</a:t>
            </a: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③ 9.1V</a:t>
            </a:r>
          </a:p>
          <a:p>
            <a:pPr>
              <a:defRPr/>
            </a:pPr>
            <a:r>
              <a:rPr lang="en-US" dirty="0">
                <a:solidFill>
                  <a:srgbClr val="C00000"/>
                </a:solidFill>
                <a:latin typeface="LG Smart_H2.0 R" panose="020B0600000101010101" pitchFamily="34" charset="-127"/>
                <a:ea typeface="LG Smart_H2.0 R" panose="020B0600000101010101" pitchFamily="34" charset="-127"/>
                <a:cs typeface="Times New Roman" panose="02020603050405020304" pitchFamily="18" charset="0"/>
              </a:rPr>
              <a:t>④ 11,3V</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dirty="0">
                <a:latin typeface="LG Smart_H2.0 R" panose="020B0600000101010101" pitchFamily="34" charset="-127"/>
                <a:ea typeface="LG Smart_H2.0 R" panose="020B0600000101010101" pitchFamily="34" charset="-127"/>
                <a:cs typeface="Times New Roman" panose="02020603050405020304" pitchFamily="18" charset="0"/>
              </a:rPr>
              <a:t>20.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Tần</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số</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của</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dạng</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sóng</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phía</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dưới</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là</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bao</a:t>
            </a:r>
            <a:r>
              <a:rPr lang="en-US" dirty="0">
                <a:latin typeface="LG Smart_H2.0 R" panose="020B0600000101010101" pitchFamily="34" charset="-127"/>
                <a:ea typeface="LG Smart_H2.0 R" panose="020B0600000101010101" pitchFamily="34" charset="-127"/>
                <a:cs typeface="Times New Roman" panose="02020603050405020304" pitchFamily="18" charset="0"/>
              </a:rPr>
              <a:t> </a:t>
            </a:r>
            <a:r>
              <a:rPr lang="en-US" dirty="0" err="1">
                <a:latin typeface="LG Smart_H2.0 R" panose="020B0600000101010101" pitchFamily="34" charset="-127"/>
                <a:ea typeface="LG Smart_H2.0 R" panose="020B0600000101010101" pitchFamily="34" charset="-127"/>
                <a:cs typeface="Times New Roman" panose="02020603050405020304" pitchFamily="18" charset="0"/>
              </a:rPr>
              <a:t>nhiêu</a:t>
            </a:r>
            <a:r>
              <a:rPr lang="en-US" dirty="0">
                <a:latin typeface="LG Smart_H2.0 R" panose="020B0600000101010101" pitchFamily="34" charset="-127"/>
                <a:ea typeface="LG Smart_H2.0 R" panose="020B0600000101010101" pitchFamily="34" charset="-127"/>
                <a:cs typeface="Times New Roman" panose="02020603050405020304" pitchFamily="18" charset="0"/>
              </a:rPr>
              <a:t>?</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endParaRPr lang="en-US" altLang="ko-KR" dirty="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r>
              <a:rPr lang="ko-KR" altLang="ko-KR" dirty="0">
                <a:latin typeface="LG Smart_H2.0 R" panose="020B0600000101010101" pitchFamily="34" charset="-127"/>
                <a:ea typeface="LG Smart_H2.0 R" panose="020B0600000101010101" pitchFamily="34" charset="-127"/>
                <a:cs typeface="Times New Roman" panose="02020603050405020304" pitchFamily="18" charset="0"/>
              </a:rPr>
              <a:t>① 200 hz</a:t>
            </a:r>
          </a:p>
          <a:p>
            <a:pPr marL="457200" indent="-457200">
              <a:defRPr/>
            </a:pPr>
            <a:r>
              <a:rPr lang="ko-KR" altLang="ko-KR" dirty="0">
                <a:latin typeface="LG Smart_H2.0 R" panose="020B0600000101010101" pitchFamily="34" charset="-127"/>
                <a:ea typeface="LG Smart_H2.0 R" panose="020B0600000101010101" pitchFamily="34" charset="-127"/>
                <a:cs typeface="Times New Roman" panose="02020603050405020304" pitchFamily="18" charset="0"/>
              </a:rPr>
              <a:t>② 250 hz</a:t>
            </a:r>
          </a:p>
          <a:p>
            <a:pPr marL="457200" indent="-457200">
              <a:defRPr/>
            </a:pPr>
            <a:r>
              <a:rPr lang="ko-KR" altLang="ko-KR" dirty="0">
                <a:solidFill>
                  <a:srgbClr val="C00000"/>
                </a:solidFill>
                <a:latin typeface="LG Smart_H2.0 R" panose="020B0600000101010101" pitchFamily="34" charset="-127"/>
                <a:ea typeface="LG Smart_H2.0 R" panose="020B0600000101010101" pitchFamily="34" charset="-127"/>
                <a:cs typeface="Times New Roman" panose="02020603050405020304" pitchFamily="18" charset="0"/>
              </a:rPr>
              <a:t>③ 500 hz</a:t>
            </a:r>
          </a:p>
          <a:p>
            <a:pPr marL="457200" indent="-457200">
              <a:defRPr/>
            </a:pPr>
            <a:r>
              <a:rPr lang="ko-KR" altLang="ko-KR" dirty="0">
                <a:latin typeface="LG Smart_H2.0 R" panose="020B0600000101010101" pitchFamily="34" charset="-127"/>
                <a:ea typeface="LG Smart_H2.0 R" panose="020B0600000101010101" pitchFamily="34" charset="-127"/>
                <a:cs typeface="Times New Roman" panose="02020603050405020304" pitchFamily="18" charset="0"/>
              </a:rPr>
              <a:t>④ 1khz</a:t>
            </a:r>
          </a:p>
          <a:p>
            <a:pPr>
              <a:defRPr/>
            </a:pPr>
            <a:endParaRPr lang="en-US" dirty="0">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2"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grpSp>
        <p:nvGrpSpPr>
          <p:cNvPr id="3077" name="그룹 1"/>
          <p:cNvGrpSpPr>
            <a:grpSpLocks/>
          </p:cNvGrpSpPr>
          <p:nvPr/>
        </p:nvGrpSpPr>
        <p:grpSpPr bwMode="auto">
          <a:xfrm>
            <a:off x="1431925" y="2670175"/>
            <a:ext cx="1104900" cy="869523"/>
            <a:chOff x="1431826" y="2263304"/>
            <a:chExt cx="1105654" cy="870015"/>
          </a:xfrm>
        </p:grpSpPr>
        <p:sp>
          <p:nvSpPr>
            <p:cNvPr id="3209" name="Line 62"/>
            <p:cNvSpPr>
              <a:spLocks noChangeShapeType="1"/>
            </p:cNvSpPr>
            <p:nvPr/>
          </p:nvSpPr>
          <p:spPr bwMode="auto">
            <a:xfrm>
              <a:off x="1858680" y="2263304"/>
              <a:ext cx="0" cy="42004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0" name="Line 63"/>
            <p:cNvSpPr>
              <a:spLocks noChangeShapeType="1"/>
            </p:cNvSpPr>
            <p:nvPr/>
          </p:nvSpPr>
          <p:spPr bwMode="auto">
            <a:xfrm>
              <a:off x="1856617" y="2263304"/>
              <a:ext cx="59524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1" name="Line 64"/>
            <p:cNvSpPr>
              <a:spLocks noChangeShapeType="1"/>
            </p:cNvSpPr>
            <p:nvPr/>
          </p:nvSpPr>
          <p:spPr bwMode="auto">
            <a:xfrm>
              <a:off x="2458046" y="2263304"/>
              <a:ext cx="0" cy="128014"/>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212" name="Group 65"/>
            <p:cNvGrpSpPr>
              <a:grpSpLocks/>
            </p:cNvGrpSpPr>
            <p:nvPr/>
          </p:nvGrpSpPr>
          <p:grpSpPr bwMode="auto">
            <a:xfrm>
              <a:off x="2398213" y="2391318"/>
              <a:ext cx="119667" cy="160018"/>
              <a:chOff x="1488" y="1152"/>
              <a:chExt cx="192" cy="336"/>
            </a:xfrm>
          </p:grpSpPr>
          <p:sp>
            <p:nvSpPr>
              <p:cNvPr id="3225" name="Line 66"/>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6" name="Line 67"/>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7" name="Line 68"/>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8" name="Line 69"/>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9" name="Line 70"/>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30" name="Line 71"/>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31" name="Line 72"/>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213" name="Line 73"/>
            <p:cNvSpPr>
              <a:spLocks noChangeShapeType="1"/>
            </p:cNvSpPr>
            <p:nvPr/>
          </p:nvSpPr>
          <p:spPr bwMode="auto">
            <a:xfrm>
              <a:off x="2458046" y="2551336"/>
              <a:ext cx="0" cy="30003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4" name="AutoShape 74"/>
            <p:cNvSpPr>
              <a:spLocks noChangeArrowheads="1"/>
            </p:cNvSpPr>
            <p:nvPr/>
          </p:nvSpPr>
          <p:spPr bwMode="auto">
            <a:xfrm flipV="1">
              <a:off x="2378612" y="2843368"/>
              <a:ext cx="158868" cy="64007"/>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215" name="Line 75"/>
            <p:cNvSpPr>
              <a:spLocks noChangeShapeType="1"/>
            </p:cNvSpPr>
            <p:nvPr/>
          </p:nvSpPr>
          <p:spPr bwMode="auto">
            <a:xfrm flipV="1">
              <a:off x="2378612" y="2907376"/>
              <a:ext cx="15886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6" name="Line 76"/>
            <p:cNvSpPr>
              <a:spLocks noChangeShapeType="1"/>
            </p:cNvSpPr>
            <p:nvPr/>
          </p:nvSpPr>
          <p:spPr bwMode="auto">
            <a:xfrm>
              <a:off x="1862807" y="3127400"/>
              <a:ext cx="59524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7" name="Line 77"/>
            <p:cNvSpPr>
              <a:spLocks noChangeShapeType="1"/>
            </p:cNvSpPr>
            <p:nvPr/>
          </p:nvSpPr>
          <p:spPr bwMode="auto">
            <a:xfrm>
              <a:off x="2458046" y="2903375"/>
              <a:ext cx="0" cy="22402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8" name="Text Box 78"/>
            <p:cNvSpPr txBox="1">
              <a:spLocks noChangeArrowheads="1"/>
            </p:cNvSpPr>
            <p:nvPr/>
          </p:nvSpPr>
          <p:spPr bwMode="auto">
            <a:xfrm>
              <a:off x="2152396" y="2351186"/>
              <a:ext cx="287454" cy="261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100">
                  <a:latin typeface="Times New Roman" pitchFamily="18" charset="0"/>
                  <a:ea typeface="돋움" pitchFamily="50" charset="-127"/>
                </a:rPr>
                <a:t>R</a:t>
              </a:r>
            </a:p>
          </p:txBody>
        </p:sp>
        <p:sp>
          <p:nvSpPr>
            <p:cNvPr id="18" name="Text Box 79"/>
            <p:cNvSpPr txBox="1">
              <a:spLocks noChangeArrowheads="1"/>
            </p:cNvSpPr>
            <p:nvPr/>
          </p:nvSpPr>
          <p:spPr bwMode="auto">
            <a:xfrm>
              <a:off x="2079968" y="2717586"/>
              <a:ext cx="399741" cy="415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  D</a:t>
              </a:r>
            </a:p>
            <a:p>
              <a:pPr>
                <a:defRPr/>
              </a:pPr>
              <a:r>
                <a:rPr lang="en-US" altLang="ko-KR" sz="1050" dirty="0">
                  <a:latin typeface="Times New Roman" pitchFamily="18" charset="0"/>
                </a:rPr>
                <a:t>(</a:t>
              </a:r>
              <a:r>
                <a:rPr lang="en-US" altLang="ko-KR" sz="800" dirty="0" err="1">
                  <a:latin typeface="Times New Roman" pitchFamily="18" charset="0"/>
                </a:rPr>
                <a:t>Ge</a:t>
              </a:r>
              <a:r>
                <a:rPr lang="en-US" altLang="ko-KR" sz="1050" dirty="0">
                  <a:latin typeface="Times New Roman" pitchFamily="18" charset="0"/>
                </a:rPr>
                <a:t>)</a:t>
              </a:r>
            </a:p>
          </p:txBody>
        </p:sp>
        <p:sp>
          <p:nvSpPr>
            <p:cNvPr id="3220" name="Line 80"/>
            <p:cNvSpPr>
              <a:spLocks noChangeShapeType="1"/>
            </p:cNvSpPr>
            <p:nvPr/>
          </p:nvSpPr>
          <p:spPr bwMode="auto">
            <a:xfrm flipV="1">
              <a:off x="1858680" y="2701352"/>
              <a:ext cx="0" cy="42604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221" name="Group 81"/>
            <p:cNvGrpSpPr>
              <a:grpSpLocks/>
            </p:cNvGrpSpPr>
            <p:nvPr/>
          </p:nvGrpSpPr>
          <p:grpSpPr bwMode="auto">
            <a:xfrm rot="10800000" flipV="1">
              <a:off x="1782341" y="2677350"/>
              <a:ext cx="154742" cy="30003"/>
              <a:chOff x="636" y="3360"/>
              <a:chExt cx="150" cy="30"/>
            </a:xfrm>
          </p:grpSpPr>
          <p:sp>
            <p:nvSpPr>
              <p:cNvPr id="3223" name="Line 82"/>
              <p:cNvSpPr>
                <a:spLocks noChangeShapeType="1"/>
              </p:cNvSpPr>
              <p:nvPr/>
            </p:nvSpPr>
            <p:spPr bwMode="auto">
              <a:xfrm>
                <a:off x="636" y="3360"/>
                <a:ext cx="1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4" name="Line 83"/>
              <p:cNvSpPr>
                <a:spLocks noChangeShapeType="1"/>
              </p:cNvSpPr>
              <p:nvPr/>
            </p:nvSpPr>
            <p:spPr bwMode="auto">
              <a:xfrm>
                <a:off x="660" y="3390"/>
                <a:ext cx="9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 name="Text Box 85"/>
            <p:cNvSpPr txBox="1">
              <a:spLocks noChangeArrowheads="1"/>
            </p:cNvSpPr>
            <p:nvPr/>
          </p:nvSpPr>
          <p:spPr bwMode="auto">
            <a:xfrm>
              <a:off x="1431826" y="2553981"/>
              <a:ext cx="440038" cy="25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5[V]</a:t>
              </a:r>
            </a:p>
          </p:txBody>
        </p:sp>
      </p:grpSp>
      <p:grpSp>
        <p:nvGrpSpPr>
          <p:cNvPr id="3078" name="그룹 2"/>
          <p:cNvGrpSpPr>
            <a:grpSpLocks/>
          </p:cNvGrpSpPr>
          <p:nvPr/>
        </p:nvGrpSpPr>
        <p:grpSpPr bwMode="auto">
          <a:xfrm>
            <a:off x="1404938" y="3933825"/>
            <a:ext cx="1193800" cy="874713"/>
            <a:chOff x="1405633" y="3862786"/>
            <a:chExt cx="1193183" cy="874190"/>
          </a:xfrm>
        </p:grpSpPr>
        <p:sp>
          <p:nvSpPr>
            <p:cNvPr id="3185" name="Line 75"/>
            <p:cNvSpPr>
              <a:spLocks noChangeShapeType="1"/>
            </p:cNvSpPr>
            <p:nvPr/>
          </p:nvSpPr>
          <p:spPr bwMode="auto">
            <a:xfrm>
              <a:off x="1854814" y="3862786"/>
              <a:ext cx="0" cy="42495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86" name="Line 76"/>
            <p:cNvSpPr>
              <a:spLocks noChangeShapeType="1"/>
            </p:cNvSpPr>
            <p:nvPr/>
          </p:nvSpPr>
          <p:spPr bwMode="auto">
            <a:xfrm>
              <a:off x="1848402" y="3862786"/>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87" name="Line 77"/>
            <p:cNvSpPr>
              <a:spLocks noChangeShapeType="1"/>
            </p:cNvSpPr>
            <p:nvPr/>
          </p:nvSpPr>
          <p:spPr bwMode="auto">
            <a:xfrm>
              <a:off x="2471388" y="3862786"/>
              <a:ext cx="0" cy="1295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188" name="Group 78"/>
            <p:cNvGrpSpPr>
              <a:grpSpLocks/>
            </p:cNvGrpSpPr>
            <p:nvPr/>
          </p:nvGrpSpPr>
          <p:grpSpPr bwMode="auto">
            <a:xfrm>
              <a:off x="2409410" y="3992296"/>
              <a:ext cx="123956" cy="161887"/>
              <a:chOff x="1488" y="1152"/>
              <a:chExt cx="192" cy="336"/>
            </a:xfrm>
          </p:grpSpPr>
          <p:sp>
            <p:nvSpPr>
              <p:cNvPr id="3202"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3"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4"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5"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6"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7"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8"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189" name="Line 86"/>
            <p:cNvSpPr>
              <a:spLocks noChangeShapeType="1"/>
            </p:cNvSpPr>
            <p:nvPr/>
          </p:nvSpPr>
          <p:spPr bwMode="auto">
            <a:xfrm>
              <a:off x="2471388" y="4154183"/>
              <a:ext cx="0" cy="27925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0" name="AutoShape 87"/>
            <p:cNvSpPr>
              <a:spLocks noChangeArrowheads="1"/>
            </p:cNvSpPr>
            <p:nvPr/>
          </p:nvSpPr>
          <p:spPr bwMode="auto">
            <a:xfrm rot="10800000">
              <a:off x="2389107" y="4433438"/>
              <a:ext cx="164563" cy="80944"/>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191" name="Line 88"/>
            <p:cNvSpPr>
              <a:spLocks noChangeShapeType="1"/>
            </p:cNvSpPr>
            <p:nvPr/>
          </p:nvSpPr>
          <p:spPr bwMode="auto">
            <a:xfrm rot="10800000">
              <a:off x="2389107" y="4514381"/>
              <a:ext cx="164563"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2" name="Line 89"/>
            <p:cNvSpPr>
              <a:spLocks noChangeShapeType="1"/>
            </p:cNvSpPr>
            <p:nvPr/>
          </p:nvSpPr>
          <p:spPr bwMode="auto">
            <a:xfrm>
              <a:off x="1854814" y="4736976"/>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3" name="Line 90"/>
            <p:cNvSpPr>
              <a:spLocks noChangeShapeType="1"/>
            </p:cNvSpPr>
            <p:nvPr/>
          </p:nvSpPr>
          <p:spPr bwMode="auto">
            <a:xfrm>
              <a:off x="2471388" y="4510334"/>
              <a:ext cx="0" cy="22664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4" name="Text Box 91"/>
            <p:cNvSpPr txBox="1">
              <a:spLocks noChangeArrowheads="1"/>
            </p:cNvSpPr>
            <p:nvPr/>
          </p:nvSpPr>
          <p:spPr bwMode="auto">
            <a:xfrm>
              <a:off x="2120373" y="3924596"/>
              <a:ext cx="314347" cy="307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3195" name="Line 92"/>
            <p:cNvSpPr>
              <a:spLocks noChangeShapeType="1"/>
            </p:cNvSpPr>
            <p:nvPr/>
          </p:nvSpPr>
          <p:spPr bwMode="auto">
            <a:xfrm flipV="1">
              <a:off x="1854814" y="4318093"/>
              <a:ext cx="0" cy="41888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6" name="Line 93"/>
            <p:cNvSpPr>
              <a:spLocks noChangeShapeType="1"/>
            </p:cNvSpPr>
            <p:nvPr/>
          </p:nvSpPr>
          <p:spPr bwMode="auto">
            <a:xfrm>
              <a:off x="1775738" y="4283692"/>
              <a:ext cx="1602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7" name="Line 94"/>
            <p:cNvSpPr>
              <a:spLocks noChangeShapeType="1"/>
            </p:cNvSpPr>
            <p:nvPr/>
          </p:nvSpPr>
          <p:spPr bwMode="auto">
            <a:xfrm>
              <a:off x="1801384" y="4314046"/>
              <a:ext cx="102584"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8" name="Line 98"/>
            <p:cNvSpPr>
              <a:spLocks noChangeShapeType="1"/>
            </p:cNvSpPr>
            <p:nvPr/>
          </p:nvSpPr>
          <p:spPr bwMode="auto">
            <a:xfrm rot="10800000" flipH="1" flipV="1">
              <a:off x="2341172" y="4467992"/>
              <a:ext cx="51292" cy="485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9" name="Text Box 99"/>
            <p:cNvSpPr txBox="1">
              <a:spLocks noChangeArrowheads="1"/>
            </p:cNvSpPr>
            <p:nvPr/>
          </p:nvSpPr>
          <p:spPr bwMode="auto">
            <a:xfrm>
              <a:off x="2008690" y="4324164"/>
              <a:ext cx="488983" cy="369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Times New Roman" pitchFamily="18" charset="0"/>
                  <a:ea typeface="돋움" pitchFamily="50" charset="-127"/>
                </a:rPr>
                <a:t>  ZD</a:t>
              </a:r>
            </a:p>
            <a:p>
              <a:pPr eaLnBrk="1" hangingPunct="1">
                <a:spcBef>
                  <a:spcPct val="0"/>
                </a:spcBef>
                <a:buFontTx/>
                <a:buNone/>
              </a:pPr>
              <a:r>
                <a:rPr lang="en-US" altLang="ko-KR" sz="900">
                  <a:latin typeface="Times New Roman" pitchFamily="18" charset="0"/>
                  <a:ea typeface="돋움" pitchFamily="50" charset="-127"/>
                </a:rPr>
                <a:t>(9.1V)</a:t>
              </a:r>
            </a:p>
          </p:txBody>
        </p:sp>
        <p:sp>
          <p:nvSpPr>
            <p:cNvPr id="3200" name="Text Box 100"/>
            <p:cNvSpPr txBox="1">
              <a:spLocks noChangeArrowheads="1"/>
            </p:cNvSpPr>
            <p:nvPr/>
          </p:nvSpPr>
          <p:spPr bwMode="auto">
            <a:xfrm>
              <a:off x="1405633" y="4171317"/>
              <a:ext cx="460144" cy="23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3201" name="Line 98"/>
            <p:cNvSpPr>
              <a:spLocks noChangeShapeType="1"/>
            </p:cNvSpPr>
            <p:nvPr/>
          </p:nvSpPr>
          <p:spPr bwMode="auto">
            <a:xfrm rot="10800000" flipH="1" flipV="1">
              <a:off x="2547524" y="4514368"/>
              <a:ext cx="51292" cy="456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3079" name="그룹 185"/>
          <p:cNvGrpSpPr>
            <a:grpSpLocks/>
          </p:cNvGrpSpPr>
          <p:nvPr/>
        </p:nvGrpSpPr>
        <p:grpSpPr bwMode="auto">
          <a:xfrm>
            <a:off x="368163" y="5384800"/>
            <a:ext cx="2692537" cy="1709706"/>
            <a:chOff x="368607" y="4615820"/>
            <a:chExt cx="2692580" cy="1709507"/>
          </a:xfrm>
        </p:grpSpPr>
        <p:grpSp>
          <p:nvGrpSpPr>
            <p:cNvPr id="3081" name="Group 45"/>
            <p:cNvGrpSpPr>
              <a:grpSpLocks/>
            </p:cNvGrpSpPr>
            <p:nvPr/>
          </p:nvGrpSpPr>
          <p:grpSpPr bwMode="auto">
            <a:xfrm>
              <a:off x="694412" y="4615820"/>
              <a:ext cx="2366775" cy="1489977"/>
              <a:chOff x="815" y="998"/>
              <a:chExt cx="2305" cy="1760"/>
            </a:xfrm>
          </p:grpSpPr>
          <p:sp>
            <p:nvSpPr>
              <p:cNvPr id="3084"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5"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6"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7"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8"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9"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0"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1"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2"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3"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4"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5"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6"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7"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8"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9"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0"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1"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2"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3"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4"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5"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6"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7"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8"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9"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0"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1"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2"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3"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4"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5"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6"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7"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8"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9"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0"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1"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2"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3"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4"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5"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6"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7"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8"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9"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0"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1"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2"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3"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4"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5"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6"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7"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8"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9"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0"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1"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2"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3"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4"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5"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6"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7"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8"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9"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0"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1"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2"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3"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4"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5"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6"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7"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8"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9"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0"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1"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2"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3"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4"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5"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6"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7"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8"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9"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0"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1"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2"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3"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4"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5"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6"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7"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8"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9"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0"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1"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2"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3"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4" name="Freeform 146"/>
              <p:cNvSpPr>
                <a:spLocks/>
              </p:cNvSpPr>
              <p:nvPr/>
            </p:nvSpPr>
            <p:spPr bwMode="auto">
              <a:xfrm>
                <a:off x="815" y="1116"/>
                <a:ext cx="2305" cy="1418"/>
              </a:xfrm>
              <a:custGeom>
                <a:avLst/>
                <a:gdLst>
                  <a:gd name="T0" fmla="*/ 0 w 2305"/>
                  <a:gd name="T1" fmla="*/ 9 h 1910"/>
                  <a:gd name="T2" fmla="*/ 270 w 2305"/>
                  <a:gd name="T3" fmla="*/ 1 h 1910"/>
                  <a:gd name="T4" fmla="*/ 696 w 2305"/>
                  <a:gd name="T5" fmla="*/ 16 h 1910"/>
                  <a:gd name="T6" fmla="*/ 1160 w 2305"/>
                  <a:gd name="T7" fmla="*/ 1 h 1910"/>
                  <a:gd name="T8" fmla="*/ 1609 w 2305"/>
                  <a:gd name="T9" fmla="*/ 16 h 1910"/>
                  <a:gd name="T10" fmla="*/ 2035 w 2305"/>
                  <a:gd name="T11" fmla="*/ 1 h 1910"/>
                  <a:gd name="T12" fmla="*/ 2305 w 2305"/>
                  <a:gd name="T13" fmla="*/ 9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ko-KR" altLang="en-US"/>
              </a:p>
            </p:txBody>
          </p:sp>
        </p:grpSp>
        <p:sp>
          <p:nvSpPr>
            <p:cNvPr id="3082" name="Text Box 147"/>
            <p:cNvSpPr txBox="1">
              <a:spLocks noChangeArrowheads="1"/>
            </p:cNvSpPr>
            <p:nvPr/>
          </p:nvSpPr>
          <p:spPr bwMode="auto">
            <a:xfrm>
              <a:off x="368607" y="6048360"/>
              <a:ext cx="825880"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1000"/>
                <a:t>CH1 2.00V</a:t>
              </a:r>
            </a:p>
          </p:txBody>
        </p:sp>
        <p:sp>
          <p:nvSpPr>
            <p:cNvPr id="3083" name="Text Box 148"/>
            <p:cNvSpPr txBox="1">
              <a:spLocks noChangeArrowheads="1"/>
            </p:cNvSpPr>
            <p:nvPr/>
          </p:nvSpPr>
          <p:spPr bwMode="auto">
            <a:xfrm>
              <a:off x="1496923" y="6048172"/>
              <a:ext cx="713669"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1000"/>
                <a:t>M 500μs</a:t>
              </a:r>
            </a:p>
          </p:txBody>
        </p:sp>
      </p:grpSp>
      <p:sp>
        <p:nvSpPr>
          <p:cNvPr id="160" name="Text Box 6"/>
          <p:cNvSpPr txBox="1">
            <a:spLocks noChangeArrowheads="1"/>
          </p:cNvSpPr>
          <p:nvPr/>
        </p:nvSpPr>
        <p:spPr bwMode="auto">
          <a:xfrm>
            <a:off x="123825" y="228600"/>
            <a:ext cx="1223963" cy="338138"/>
          </a:xfrm>
          <a:prstGeom prst="rect">
            <a:avLst/>
          </a:prstGeom>
          <a:noFill/>
          <a:ln w="9525">
            <a:noFill/>
            <a:miter lim="800000"/>
            <a:headEnd/>
            <a:tailEnd/>
          </a:ln>
          <a:effectLst/>
        </p:spPr>
        <p:txBody>
          <a:bodyPr wrap="none">
            <a:spAutoFit/>
          </a:bodyPr>
          <a:lstStyle/>
          <a:p>
            <a:pPr>
              <a:defRPr/>
            </a:pPr>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WS TEST 1</a:t>
            </a:r>
            <a:endParaRPr lang="ko-KR" altLang="en-US" sz="1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5"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6"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72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7" name="Rectangle 7"/>
          <p:cNvSpPr>
            <a:spLocks noChangeArrowheads="1"/>
          </p:cNvSpPr>
          <p:nvPr/>
        </p:nvSpPr>
        <p:spPr bwMode="auto">
          <a:xfrm>
            <a:off x="304800" y="776288"/>
            <a:ext cx="3124200" cy="57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16. Khi kết nối cảm biến đầu ra </a:t>
            </a:r>
            <a:r>
              <a:rPr lang="en-US" altLang="ko-KR" sz="900" dirty="0" err="1">
                <a:latin typeface="Times New Roman" pitchFamily="18" charset="0"/>
                <a:ea typeface="돋움" pitchFamily="50" charset="-127"/>
                <a:cs typeface="Times New Roman" pitchFamily="18" charset="0"/>
              </a:rPr>
              <a:t>là</a:t>
            </a:r>
            <a:r>
              <a:rPr lang="vi-VN" altLang="ko-KR" sz="900" dirty="0">
                <a:latin typeface="Times New Roman" pitchFamily="18" charset="0"/>
                <a:ea typeface="돋움" pitchFamily="50" charset="-127"/>
                <a:cs typeface="Times New Roman" pitchFamily="18" charset="0"/>
              </a:rPr>
              <a:t> các </a:t>
            </a:r>
            <a:r>
              <a:rPr lang="en-US" altLang="ko-KR" sz="900" dirty="0" err="1">
                <a:latin typeface="Times New Roman" pitchFamily="18" charset="0"/>
                <a:ea typeface="돋움" pitchFamily="50" charset="-127"/>
                <a:cs typeface="Times New Roman" pitchFamily="18" charset="0"/>
              </a:rPr>
              <a:t>chân</a:t>
            </a:r>
            <a:r>
              <a:rPr lang="vi-VN" altLang="ko-KR" sz="900" dirty="0">
                <a:latin typeface="Times New Roman" pitchFamily="18" charset="0"/>
                <a:ea typeface="돋움" pitchFamily="50" charset="-127"/>
                <a:cs typeface="Times New Roman" pitchFamily="18" charset="0"/>
              </a:rPr>
              <a:t> I + và V + </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module AD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① Q64AD    </a:t>
            </a:r>
            <a:r>
              <a:rPr lang="en-US" altLang="ko-KR" sz="900" dirty="0">
                <a:latin typeface="Times New Roman" pitchFamily="18" charset="0"/>
                <a:ea typeface="돋움" pitchFamily="50" charset="-127"/>
                <a:cs typeface="Times New Roman" pitchFamily="18" charset="0"/>
              </a:rPr>
              <a:t>② Q68ADV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Q68ADI   ④ Q61P</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dirty="0">
                <a:latin typeface="Times New Roman" pitchFamily="18" charset="0"/>
                <a:ea typeface="돋움" pitchFamily="50" charset="-127"/>
                <a:cs typeface="Times New Roman" pitchFamily="18" charset="0"/>
              </a:rPr>
              <a:t>17. </a:t>
            </a:r>
            <a:r>
              <a:rPr lang="fr-FR" altLang="ko-KR" sz="900" dirty="0" err="1">
                <a:latin typeface="Times New Roman" pitchFamily="18" charset="0"/>
                <a:ea typeface="돋움" pitchFamily="50" charset="-127"/>
                <a:cs typeface="Times New Roman" pitchFamily="18" charset="0"/>
              </a:rPr>
              <a:t>Điện</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áp</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cutin</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ngưỡng</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của</a:t>
            </a:r>
            <a:r>
              <a:rPr lang="fr-FR" altLang="ko-KR" sz="900" dirty="0">
                <a:latin typeface="Times New Roman" pitchFamily="18" charset="0"/>
                <a:ea typeface="돋움" pitchFamily="50" charset="-127"/>
                <a:cs typeface="Times New Roman" pitchFamily="18" charset="0"/>
              </a:rPr>
              <a:t> Diode Ge là </a:t>
            </a:r>
            <a:r>
              <a:rPr lang="fr-FR" altLang="ko-KR" sz="900" dirty="0" err="1">
                <a:latin typeface="Times New Roman" pitchFamily="18" charset="0"/>
                <a:ea typeface="돋움" pitchFamily="50" charset="-127"/>
                <a:cs typeface="Times New Roman" pitchFamily="18" charset="0"/>
              </a:rPr>
              <a:t>gì</a:t>
            </a:r>
            <a:r>
              <a:rPr lang="fr-FR"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① 0,2V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0,5V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1,4V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18. Điều gì sai với phương pháp tắt SCR đã bật?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Đ</a:t>
            </a:r>
            <a:r>
              <a:rPr lang="en-US" altLang="ko-KR" sz="900" dirty="0" err="1">
                <a:latin typeface="Times New Roman" pitchFamily="18" charset="0"/>
                <a:ea typeface="돋움" pitchFamily="50" charset="-127"/>
                <a:cs typeface="Times New Roman" pitchFamily="18" charset="0"/>
              </a:rPr>
              <a:t>ưa</a:t>
            </a:r>
            <a:r>
              <a:rPr lang="vi-VN" altLang="ko-KR" sz="900" dirty="0">
                <a:latin typeface="Times New Roman" pitchFamily="18" charset="0"/>
                <a:ea typeface="돋움" pitchFamily="50" charset="-127"/>
                <a:cs typeface="Times New Roman" pitchFamily="18" charset="0"/>
              </a:rPr>
              <a:t> điện áp cực dương </a:t>
            </a:r>
            <a:r>
              <a:rPr lang="en-US" altLang="ko-KR" sz="900" dirty="0" err="1">
                <a:latin typeface="Times New Roman" pitchFamily="18" charset="0"/>
                <a:ea typeface="돋움" pitchFamily="50" charset="-127"/>
                <a:cs typeface="Times New Roman" pitchFamily="18" charset="0"/>
              </a:rPr>
              <a:t>về</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Tắt điện áp cực dương bằng công tắc</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③ Đ</a:t>
            </a:r>
            <a:r>
              <a:rPr lang="en-US" altLang="ko-KR" sz="900" dirty="0" err="1">
                <a:solidFill>
                  <a:srgbClr val="FF0000"/>
                </a:solidFill>
                <a:latin typeface="Times New Roman" pitchFamily="18" charset="0"/>
                <a:ea typeface="돋움" pitchFamily="50" charset="-127"/>
                <a:cs typeface="Times New Roman" pitchFamily="18" charset="0"/>
              </a:rPr>
              <a:t>ưa</a:t>
            </a:r>
            <a:r>
              <a:rPr lang="vi-VN" altLang="ko-KR" sz="900" dirty="0">
                <a:solidFill>
                  <a:srgbClr val="FF0000"/>
                </a:solidFill>
                <a:latin typeface="Times New Roman" pitchFamily="18" charset="0"/>
                <a:ea typeface="돋움" pitchFamily="50" charset="-127"/>
                <a:cs typeface="Times New Roman" pitchFamily="18" charset="0"/>
              </a:rPr>
              <a:t> điện áp cực dương </a:t>
            </a:r>
            <a:r>
              <a:rPr lang="en-US" altLang="ko-KR" sz="900" dirty="0" err="1">
                <a:solidFill>
                  <a:srgbClr val="FF0000"/>
                </a:solidFill>
                <a:latin typeface="Times New Roman" pitchFamily="18" charset="0"/>
                <a:ea typeface="돋움" pitchFamily="50" charset="-127"/>
                <a:cs typeface="Times New Roman" pitchFamily="18" charset="0"/>
              </a:rPr>
              <a:t>về</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giá</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trị</a:t>
            </a:r>
            <a:r>
              <a:rPr lang="en-US" altLang="ko-KR"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Đưa điện áp cực dương về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0</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19. Hiệu điện thế </a:t>
            </a:r>
            <a:r>
              <a:rPr lang="en-US" altLang="ko-KR" sz="900" dirty="0" err="1">
                <a:latin typeface="Times New Roman" pitchFamily="18" charset="0"/>
                <a:ea typeface="돋움" pitchFamily="50" charset="-127"/>
                <a:cs typeface="Times New Roman" pitchFamily="18" charset="0"/>
              </a:rPr>
              <a:t>tại</a:t>
            </a:r>
            <a:r>
              <a:rPr lang="vi-VN" altLang="ko-KR" sz="900" dirty="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4.3V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④ 5V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20. Hiệu điện thế </a:t>
            </a:r>
            <a:r>
              <a:rPr lang="en-US" altLang="ko-KR" sz="900" dirty="0" err="1">
                <a:latin typeface="Times New Roman" pitchFamily="18" charset="0"/>
                <a:ea typeface="돋움" pitchFamily="50" charset="-127"/>
                <a:cs typeface="Times New Roman" pitchFamily="18" charset="0"/>
              </a:rPr>
              <a:t>tại</a:t>
            </a:r>
            <a:r>
              <a:rPr lang="vi-VN" altLang="ko-KR" sz="900" dirty="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② 2,9V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9.1V</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12V</a:t>
            </a:r>
          </a:p>
        </p:txBody>
      </p:sp>
      <p:grpSp>
        <p:nvGrpSpPr>
          <p:cNvPr id="3078" name="그룹 1"/>
          <p:cNvGrpSpPr>
            <a:grpSpLocks/>
          </p:cNvGrpSpPr>
          <p:nvPr/>
        </p:nvGrpSpPr>
        <p:grpSpPr bwMode="auto">
          <a:xfrm>
            <a:off x="1279525" y="4232275"/>
            <a:ext cx="1601788" cy="1050925"/>
            <a:chOff x="1440317" y="4229472"/>
            <a:chExt cx="2005411" cy="1383623"/>
          </a:xfrm>
        </p:grpSpPr>
        <p:sp>
          <p:nvSpPr>
            <p:cNvPr id="3109" name="Line 36"/>
            <p:cNvSpPr>
              <a:spLocks noChangeShapeType="1"/>
            </p:cNvSpPr>
            <p:nvPr/>
          </p:nvSpPr>
          <p:spPr bwMode="auto">
            <a:xfrm>
              <a:off x="1970534" y="4229472"/>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0" name="Line 37"/>
            <p:cNvSpPr>
              <a:spLocks noChangeShapeType="1"/>
            </p:cNvSpPr>
            <p:nvPr/>
          </p:nvSpPr>
          <p:spPr bwMode="auto">
            <a:xfrm>
              <a:off x="1961009" y="42294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1" name="Line 38"/>
            <p:cNvSpPr>
              <a:spLocks noChangeShapeType="1"/>
            </p:cNvSpPr>
            <p:nvPr/>
          </p:nvSpPr>
          <p:spPr bwMode="auto">
            <a:xfrm>
              <a:off x="2886522" y="4229472"/>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112" name="Group 39"/>
            <p:cNvGrpSpPr>
              <a:grpSpLocks/>
            </p:cNvGrpSpPr>
            <p:nvPr/>
          </p:nvGrpSpPr>
          <p:grpSpPr bwMode="auto">
            <a:xfrm>
              <a:off x="2794447" y="4432672"/>
              <a:ext cx="184150" cy="254000"/>
              <a:chOff x="1488" y="1152"/>
              <a:chExt cx="192" cy="336"/>
            </a:xfrm>
          </p:grpSpPr>
          <p:sp>
            <p:nvSpPr>
              <p:cNvPr id="3127" name="Line 40"/>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8" name="Line 41"/>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9" name="Line 42"/>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0" name="Line 43"/>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1" name="Line 44"/>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2" name="Line 45"/>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3" name="Line 46"/>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113" name="Line 47"/>
            <p:cNvSpPr>
              <a:spLocks noChangeShapeType="1"/>
            </p:cNvSpPr>
            <p:nvPr/>
          </p:nvSpPr>
          <p:spPr bwMode="auto">
            <a:xfrm>
              <a:off x="2886522" y="4686672"/>
              <a:ext cx="0" cy="4762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4" name="AutoShape 48"/>
            <p:cNvSpPr>
              <a:spLocks noChangeArrowheads="1"/>
            </p:cNvSpPr>
            <p:nvPr/>
          </p:nvSpPr>
          <p:spPr bwMode="auto">
            <a:xfrm rot="10800000" flipV="1">
              <a:off x="2764284" y="5169024"/>
              <a:ext cx="244475" cy="1016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115" name="Line 49"/>
            <p:cNvSpPr>
              <a:spLocks noChangeShapeType="1"/>
            </p:cNvSpPr>
            <p:nvPr/>
          </p:nvSpPr>
          <p:spPr bwMode="auto">
            <a:xfrm flipV="1">
              <a:off x="2764284" y="5173656"/>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6" name="Line 50"/>
            <p:cNvSpPr>
              <a:spLocks noChangeShapeType="1"/>
            </p:cNvSpPr>
            <p:nvPr/>
          </p:nvSpPr>
          <p:spPr bwMode="auto">
            <a:xfrm>
              <a:off x="1970534" y="56010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7" name="Line 51"/>
            <p:cNvSpPr>
              <a:spLocks noChangeShapeType="1"/>
            </p:cNvSpPr>
            <p:nvPr/>
          </p:nvSpPr>
          <p:spPr bwMode="auto">
            <a:xfrm>
              <a:off x="2886522" y="5245472"/>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8" name="Text Box 52"/>
            <p:cNvSpPr txBox="1">
              <a:spLocks noChangeArrowheads="1"/>
            </p:cNvSpPr>
            <p:nvPr/>
          </p:nvSpPr>
          <p:spPr bwMode="auto">
            <a:xfrm>
              <a:off x="2398409" y="4366177"/>
              <a:ext cx="393761" cy="40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25" name="Text Box 53"/>
            <p:cNvSpPr txBox="1">
              <a:spLocks noChangeArrowheads="1"/>
            </p:cNvSpPr>
            <p:nvPr/>
          </p:nvSpPr>
          <p:spPr bwMode="auto">
            <a:xfrm>
              <a:off x="2225389" y="5000707"/>
              <a:ext cx="484072" cy="547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D2</a:t>
              </a:r>
            </a:p>
            <a:p>
              <a:pPr>
                <a:defRPr/>
              </a:pPr>
              <a:r>
                <a:rPr lang="en-US" altLang="ko-KR" sz="1050" dirty="0">
                  <a:latin typeface="Times New Roman" pitchFamily="18" charset="0"/>
                </a:rPr>
                <a:t>(Si)</a:t>
              </a:r>
            </a:p>
          </p:txBody>
        </p:sp>
        <p:sp>
          <p:nvSpPr>
            <p:cNvPr id="3120" name="Line 54"/>
            <p:cNvSpPr>
              <a:spLocks noChangeShapeType="1"/>
            </p:cNvSpPr>
            <p:nvPr/>
          </p:nvSpPr>
          <p:spPr bwMode="auto">
            <a:xfrm flipV="1">
              <a:off x="1970534" y="4924795"/>
              <a:ext cx="0" cy="6883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1" name="Line 55"/>
            <p:cNvSpPr>
              <a:spLocks noChangeShapeType="1"/>
            </p:cNvSpPr>
            <p:nvPr/>
          </p:nvSpPr>
          <p:spPr bwMode="auto">
            <a:xfrm>
              <a:off x="1856234" y="4886697"/>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2" name="Line 56"/>
            <p:cNvSpPr>
              <a:spLocks noChangeShapeType="1"/>
            </p:cNvSpPr>
            <p:nvPr/>
          </p:nvSpPr>
          <p:spPr bwMode="auto">
            <a:xfrm>
              <a:off x="1894334" y="4934322"/>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3" name="Line 59"/>
            <p:cNvSpPr>
              <a:spLocks noChangeShapeType="1"/>
            </p:cNvSpPr>
            <p:nvPr/>
          </p:nvSpPr>
          <p:spPr bwMode="auto">
            <a:xfrm flipH="1" flipV="1">
              <a:off x="2980184" y="4894635"/>
              <a:ext cx="230188" cy="2301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4" name="Line 60"/>
            <p:cNvSpPr>
              <a:spLocks noChangeShapeType="1"/>
            </p:cNvSpPr>
            <p:nvPr/>
          </p:nvSpPr>
          <p:spPr bwMode="auto">
            <a:xfrm flipH="1">
              <a:off x="2980184" y="5372472"/>
              <a:ext cx="230188" cy="1524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5" name="Text Box 61"/>
            <p:cNvSpPr txBox="1">
              <a:spLocks noChangeArrowheads="1"/>
            </p:cNvSpPr>
            <p:nvPr/>
          </p:nvSpPr>
          <p:spPr bwMode="auto">
            <a:xfrm>
              <a:off x="1440317" y="4746141"/>
              <a:ext cx="504141" cy="303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5[V]</a:t>
              </a:r>
            </a:p>
          </p:txBody>
        </p:sp>
        <p:sp>
          <p:nvSpPr>
            <p:cNvPr id="3126" name="Text Box 52"/>
            <p:cNvSpPr txBox="1">
              <a:spLocks noChangeArrowheads="1"/>
            </p:cNvSpPr>
            <p:nvPr/>
          </p:nvSpPr>
          <p:spPr bwMode="auto">
            <a:xfrm>
              <a:off x="3021861" y="5065360"/>
              <a:ext cx="423867" cy="364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grpSp>
        <p:nvGrpSpPr>
          <p:cNvPr id="3079" name="그룹 2"/>
          <p:cNvGrpSpPr>
            <a:grpSpLocks/>
          </p:cNvGrpSpPr>
          <p:nvPr/>
        </p:nvGrpSpPr>
        <p:grpSpPr bwMode="auto">
          <a:xfrm>
            <a:off x="1196975" y="5953125"/>
            <a:ext cx="1757363" cy="1087438"/>
            <a:chOff x="1156926" y="5957664"/>
            <a:chExt cx="2041752" cy="1376591"/>
          </a:xfrm>
        </p:grpSpPr>
        <p:sp>
          <p:nvSpPr>
            <p:cNvPr id="3081" name="Line 75"/>
            <p:cNvSpPr>
              <a:spLocks noChangeShapeType="1"/>
            </p:cNvSpPr>
            <p:nvPr/>
          </p:nvSpPr>
          <p:spPr bwMode="auto">
            <a:xfrm>
              <a:off x="1715071" y="5957664"/>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2" name="Line 76"/>
            <p:cNvSpPr>
              <a:spLocks noChangeShapeType="1"/>
            </p:cNvSpPr>
            <p:nvPr/>
          </p:nvSpPr>
          <p:spPr bwMode="auto">
            <a:xfrm>
              <a:off x="1705546" y="59576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3" name="Line 77"/>
            <p:cNvSpPr>
              <a:spLocks noChangeShapeType="1"/>
            </p:cNvSpPr>
            <p:nvPr/>
          </p:nvSpPr>
          <p:spPr bwMode="auto">
            <a:xfrm>
              <a:off x="2631058" y="5957664"/>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084" name="Group 78"/>
            <p:cNvGrpSpPr>
              <a:grpSpLocks/>
            </p:cNvGrpSpPr>
            <p:nvPr/>
          </p:nvGrpSpPr>
          <p:grpSpPr bwMode="auto">
            <a:xfrm>
              <a:off x="2538983" y="6160864"/>
              <a:ext cx="184150" cy="254000"/>
              <a:chOff x="1488" y="1152"/>
              <a:chExt cx="192" cy="336"/>
            </a:xfrm>
          </p:grpSpPr>
          <p:sp>
            <p:nvSpPr>
              <p:cNvPr id="3102"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3"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4"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5"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6"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7"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8"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085" name="Line 86"/>
            <p:cNvSpPr>
              <a:spLocks noChangeShapeType="1"/>
            </p:cNvSpPr>
            <p:nvPr/>
          </p:nvSpPr>
          <p:spPr bwMode="auto">
            <a:xfrm>
              <a:off x="2631058" y="6414864"/>
              <a:ext cx="0" cy="4381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6" name="AutoShape 87"/>
            <p:cNvSpPr>
              <a:spLocks noChangeArrowheads="1"/>
            </p:cNvSpPr>
            <p:nvPr/>
          </p:nvSpPr>
          <p:spPr bwMode="auto">
            <a:xfrm>
              <a:off x="2508821" y="6853014"/>
              <a:ext cx="244475" cy="1270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087" name="Line 88"/>
            <p:cNvSpPr>
              <a:spLocks noChangeShapeType="1"/>
            </p:cNvSpPr>
            <p:nvPr/>
          </p:nvSpPr>
          <p:spPr bwMode="auto">
            <a:xfrm>
              <a:off x="2508821" y="6980014"/>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8" name="Line 89"/>
            <p:cNvSpPr>
              <a:spLocks noChangeShapeType="1"/>
            </p:cNvSpPr>
            <p:nvPr/>
          </p:nvSpPr>
          <p:spPr bwMode="auto">
            <a:xfrm>
              <a:off x="1715071" y="73292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9" name="Line 90"/>
            <p:cNvSpPr>
              <a:spLocks noChangeShapeType="1"/>
            </p:cNvSpPr>
            <p:nvPr/>
          </p:nvSpPr>
          <p:spPr bwMode="auto">
            <a:xfrm>
              <a:off x="2631058" y="6973664"/>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0" name="Text Box 91"/>
            <p:cNvSpPr txBox="1">
              <a:spLocks noChangeArrowheads="1"/>
            </p:cNvSpPr>
            <p:nvPr/>
          </p:nvSpPr>
          <p:spPr bwMode="auto">
            <a:xfrm>
              <a:off x="2272284" y="6152927"/>
              <a:ext cx="365406" cy="389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3091" name="Line 92"/>
            <p:cNvSpPr>
              <a:spLocks noChangeShapeType="1"/>
            </p:cNvSpPr>
            <p:nvPr/>
          </p:nvSpPr>
          <p:spPr bwMode="auto">
            <a:xfrm flipV="1">
              <a:off x="1715071" y="6652988"/>
              <a:ext cx="0" cy="68126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2" name="Line 93"/>
            <p:cNvSpPr>
              <a:spLocks noChangeShapeType="1"/>
            </p:cNvSpPr>
            <p:nvPr/>
          </p:nvSpPr>
          <p:spPr bwMode="auto">
            <a:xfrm>
              <a:off x="1600771" y="6614889"/>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3" name="Line 94"/>
            <p:cNvSpPr>
              <a:spLocks noChangeShapeType="1"/>
            </p:cNvSpPr>
            <p:nvPr/>
          </p:nvSpPr>
          <p:spPr bwMode="auto">
            <a:xfrm>
              <a:off x="1638871" y="6662514"/>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4" name="Line 96"/>
            <p:cNvSpPr>
              <a:spLocks noChangeShapeType="1"/>
            </p:cNvSpPr>
            <p:nvPr/>
          </p:nvSpPr>
          <p:spPr bwMode="auto">
            <a:xfrm>
              <a:off x="2505646" y="6853014"/>
              <a:ext cx="2476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5" name="Line 97"/>
            <p:cNvSpPr>
              <a:spLocks noChangeShapeType="1"/>
            </p:cNvSpPr>
            <p:nvPr/>
          </p:nvSpPr>
          <p:spPr bwMode="auto">
            <a:xfrm>
              <a:off x="2753296" y="68530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6" name="Line 98"/>
            <p:cNvSpPr>
              <a:spLocks noChangeShapeType="1"/>
            </p:cNvSpPr>
            <p:nvPr/>
          </p:nvSpPr>
          <p:spPr bwMode="auto">
            <a:xfrm flipH="1" flipV="1">
              <a:off x="2419921" y="67768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7" name="Text Box 99"/>
            <p:cNvSpPr txBox="1">
              <a:spLocks noChangeArrowheads="1"/>
            </p:cNvSpPr>
            <p:nvPr/>
          </p:nvSpPr>
          <p:spPr bwMode="auto">
            <a:xfrm>
              <a:off x="1943671" y="6681564"/>
              <a:ext cx="568408" cy="46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  ZD</a:t>
              </a:r>
            </a:p>
            <a:p>
              <a:pPr eaLnBrk="1" hangingPunct="1">
                <a:spcBef>
                  <a:spcPct val="0"/>
                </a:spcBef>
                <a:buFontTx/>
                <a:buNone/>
              </a:pPr>
              <a:r>
                <a:rPr lang="en-US" altLang="ko-KR" sz="900">
                  <a:latin typeface="Times New Roman" pitchFamily="18" charset="0"/>
                  <a:ea typeface="돋움" pitchFamily="50" charset="-127"/>
                </a:rPr>
                <a:t>(9.1V)</a:t>
              </a:r>
            </a:p>
          </p:txBody>
        </p:sp>
        <p:sp>
          <p:nvSpPr>
            <p:cNvPr id="3098" name="Text Box 100"/>
            <p:cNvSpPr txBox="1">
              <a:spLocks noChangeArrowheads="1"/>
            </p:cNvSpPr>
            <p:nvPr/>
          </p:nvSpPr>
          <p:spPr bwMode="auto">
            <a:xfrm>
              <a:off x="1156926" y="6496394"/>
              <a:ext cx="534884" cy="292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3099" name="Line 101"/>
            <p:cNvSpPr>
              <a:spLocks noChangeShapeType="1"/>
            </p:cNvSpPr>
            <p:nvPr/>
          </p:nvSpPr>
          <p:spPr bwMode="auto">
            <a:xfrm flipH="1" flipV="1">
              <a:off x="2705671" y="5983064"/>
              <a:ext cx="230187" cy="230188"/>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0" name="Line 102"/>
            <p:cNvSpPr>
              <a:spLocks noChangeShapeType="1"/>
            </p:cNvSpPr>
            <p:nvPr/>
          </p:nvSpPr>
          <p:spPr bwMode="auto">
            <a:xfrm flipH="1">
              <a:off x="2694757" y="6445027"/>
              <a:ext cx="230187" cy="1666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1" name="Text Box 103"/>
            <p:cNvSpPr txBox="1">
              <a:spLocks noChangeArrowheads="1"/>
            </p:cNvSpPr>
            <p:nvPr/>
          </p:nvSpPr>
          <p:spPr bwMode="auto">
            <a:xfrm>
              <a:off x="2805211" y="6149295"/>
              <a:ext cx="393467" cy="350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spTree>
    <p:extLst>
      <p:ext uri="{BB962C8B-B14F-4D97-AF65-F5344CB8AC3E}">
        <p14:creationId xmlns:p14="http://schemas.microsoft.com/office/powerpoint/2010/main" val="3294947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5" name="Text Box 6"/>
          <p:cNvSpPr txBox="1">
            <a:spLocks noChangeArrowheads="1"/>
          </p:cNvSpPr>
          <p:nvPr/>
        </p:nvSpPr>
        <p:spPr bwMode="auto">
          <a:xfrm>
            <a:off x="123825" y="228600"/>
            <a:ext cx="666464"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rPr>
              <a:t> PLC </a:t>
            </a:r>
            <a:endParaRPr lang="ko-KR" altLang="en-US" sz="1600" dirty="0">
              <a:effectLst>
                <a:outerShdw blurRad="38100" dist="38100" dir="2700000" algn="tl">
                  <a:srgbClr val="C0C0C0"/>
                </a:outerShdw>
              </a:effectLst>
            </a:endParaRPr>
          </a:p>
        </p:txBody>
      </p:sp>
      <p:sp>
        <p:nvSpPr>
          <p:cNvPr id="4100"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defRPr/>
            </a:pPr>
            <a:r>
              <a:rPr lang="en-US" altLang="ko-KR" dirty="0">
                <a:latin typeface="Times New Roman" pitchFamily="18" charset="0"/>
                <a:cs typeface="Times New Roman" pitchFamily="18" charset="0"/>
              </a:rPr>
              <a:t>* PLC: </a:t>
            </a:r>
            <a:r>
              <a:rPr lang="en-US" altLang="ko-KR" dirty="0" err="1">
                <a:latin typeface="Times New Roman" pitchFamily="18" charset="0"/>
                <a:cs typeface="Times New Roman" pitchFamily="18" charset="0"/>
              </a:rPr>
              <a:t>Câu</a:t>
            </a:r>
            <a:r>
              <a:rPr lang="en-US" altLang="ko-KR" dirty="0">
                <a:latin typeface="Times New Roman" pitchFamily="18" charset="0"/>
                <a:cs typeface="Times New Roman" pitchFamily="18" charset="0"/>
              </a:rPr>
              <a:t> 21</a:t>
            </a:r>
            <a:r>
              <a:rPr lang="ko-KR" altLang="en-US" dirty="0">
                <a:latin typeface="Times New Roman" pitchFamily="18" charset="0"/>
                <a:cs typeface="Times New Roman" pitchFamily="18" charset="0"/>
              </a:rPr>
              <a:t> </a:t>
            </a:r>
            <a:r>
              <a:rPr lang="en-US" altLang="ko-KR" dirty="0">
                <a:latin typeface="Times New Roman" pitchFamily="18" charset="0"/>
                <a:cs typeface="Times New Roman" pitchFamily="18" charset="0"/>
              </a:rPr>
              <a:t>~ 40</a:t>
            </a:r>
          </a:p>
          <a:p>
            <a:pPr marL="457200" indent="-457200">
              <a:defRPr/>
            </a:pPr>
            <a:endParaRPr lang="en-US" altLang="ko-KR" dirty="0">
              <a:latin typeface="Times New Roman" pitchFamily="18" charset="0"/>
              <a:cs typeface="Times New Roman" pitchFamily="18" charset="0"/>
            </a:endParaRPr>
          </a:p>
          <a:p>
            <a:pPr>
              <a:defRPr/>
            </a:pPr>
            <a:r>
              <a:rPr lang="vi-VN" dirty="0">
                <a:latin typeface="Times New Roman" pitchFamily="18" charset="0"/>
                <a:cs typeface="Times New Roman" pitchFamily="18" charset="0"/>
              </a:rPr>
              <a:t>21. Để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vi-VN" dirty="0">
                <a:latin typeface="Times New Roman" pitchFamily="18" charset="0"/>
                <a:cs typeface="Times New Roman" pitchFamily="18" charset="0"/>
              </a:rPr>
              <a:t> Động cơ Servo</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AC</a:t>
            </a:r>
            <a:r>
              <a:rPr lang="en-US" dirty="0">
                <a:latin typeface="Times New Roman" pitchFamily="18" charset="0"/>
                <a:cs typeface="Times New Roman" pitchFamily="18" charset="0"/>
              </a:rPr>
              <a:t>. S</a:t>
            </a:r>
            <a:r>
              <a:rPr lang="vi-VN" dirty="0">
                <a:latin typeface="Times New Roman" pitchFamily="18" charset="0"/>
                <a:cs typeface="Times New Roman" pitchFamily="18" charset="0"/>
              </a:rPr>
              <a:t>ử dụng </a:t>
            </a:r>
            <a:r>
              <a:rPr lang="en-US" dirty="0" err="1">
                <a:latin typeface="Times New Roman" pitchFamily="18" charset="0"/>
                <a:cs typeface="Times New Roman" pitchFamily="18" charset="0"/>
              </a:rPr>
              <a:t>cái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nào</a:t>
            </a:r>
            <a:r>
              <a:rPr lang="vi-VN" dirty="0">
                <a:latin typeface="Times New Roman" pitchFamily="18" charset="0"/>
                <a:cs typeface="Times New Roman" pitchFamily="18" charset="0"/>
              </a:rPr>
              <a:t>?</a:t>
            </a:r>
          </a:p>
          <a:p>
            <a:pPr>
              <a:defRPr/>
            </a:pPr>
            <a:r>
              <a:rPr lang="en-US" dirty="0">
                <a:latin typeface="Times New Roman" pitchFamily="18" charset="0"/>
                <a:cs typeface="Times New Roman" pitchFamily="18" charset="0"/>
              </a:rPr>
              <a:t>            </a:t>
            </a:r>
          </a:p>
          <a:p>
            <a:pPr>
              <a:defRPr/>
            </a:pPr>
            <a:r>
              <a:rPr lang="vi-VN" dirty="0">
                <a:latin typeface="Times New Roman" pitchFamily="18" charset="0"/>
                <a:cs typeface="Times New Roman" pitchFamily="18" charset="0"/>
              </a:rPr>
              <a:t> </a:t>
            </a:r>
            <a:r>
              <a:rPr lang="vi-VN" dirty="0">
                <a:solidFill>
                  <a:srgbClr val="FF0000"/>
                </a:solidFill>
                <a:latin typeface="Times New Roman" pitchFamily="18" charset="0"/>
                <a:cs typeface="Times New Roman" pitchFamily="18" charset="0"/>
              </a:rPr>
              <a:t>① Bộ định vị </a:t>
            </a:r>
            <a:r>
              <a:rPr lang="en-US" dirty="0">
                <a:solidFill>
                  <a:srgbClr val="FF0000"/>
                </a:solidFill>
                <a:latin typeface="Times New Roman" pitchFamily="18" charset="0"/>
                <a:cs typeface="Times New Roman" pitchFamily="18" charset="0"/>
              </a:rPr>
              <a:t>                      </a:t>
            </a:r>
            <a:r>
              <a:rPr lang="vi-VN" dirty="0">
                <a:latin typeface="Times New Roman" pitchFamily="18" charset="0"/>
                <a:cs typeface="Times New Roman" pitchFamily="18" charset="0"/>
              </a:rPr>
              <a:t>② Bộ đếm tốc độ cao</a:t>
            </a:r>
          </a:p>
          <a:p>
            <a:pPr>
              <a:defRPr/>
            </a:pPr>
            <a:r>
              <a:rPr lang="vi-VN" dirty="0">
                <a:latin typeface="Times New Roman" pitchFamily="18" charset="0"/>
                <a:cs typeface="Times New Roman" pitchFamily="18" charset="0"/>
              </a:rPr>
              <a:t> ③ Đơn vị chuyển đổi AD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④ Servo AMP</a:t>
            </a:r>
          </a:p>
          <a:p>
            <a:pPr>
              <a:defRPr/>
            </a:pPr>
            <a:endParaRPr lang="en-US" dirty="0">
              <a:latin typeface="Times New Roman" pitchFamily="18" charset="0"/>
              <a:cs typeface="Times New Roman" pitchFamily="18" charset="0"/>
            </a:endParaRPr>
          </a:p>
          <a:p>
            <a:pPr>
              <a:defRPr/>
            </a:pPr>
            <a:r>
              <a:rPr lang="vi-VN" dirty="0">
                <a:latin typeface="Times New Roman" pitchFamily="18" charset="0"/>
                <a:cs typeface="Times New Roman" pitchFamily="18" charset="0"/>
              </a:rPr>
              <a:t>22. Hình dưới đây là mạch đơn vị đầu ra. Phương thức đầu ra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và</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iện áp đầu ra phù hợp là gì?</a:t>
            </a:r>
          </a:p>
          <a:p>
            <a:pPr>
              <a:defRPr/>
            </a:pPr>
            <a:r>
              <a:rPr lang="en-US" dirty="0">
                <a:latin typeface="Times New Roman" pitchFamily="18" charset="0"/>
                <a:cs typeface="Times New Roman" pitchFamily="18" charset="0"/>
              </a:rPr>
              <a:t>     </a:t>
            </a: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       </a:t>
            </a:r>
          </a:p>
          <a:p>
            <a:pPr>
              <a:defRPr/>
            </a:pP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defRPr/>
            </a:pPr>
            <a:r>
              <a:rPr lang="vi-VN" dirty="0">
                <a:latin typeface="Times New Roman" pitchFamily="18" charset="0"/>
                <a:cs typeface="Times New Roman" pitchFamily="18" charset="0"/>
              </a:rPr>
              <a:t> ① </a:t>
            </a:r>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TR, 24V </a:t>
            </a:r>
            <a:r>
              <a:rPr lang="en-US" dirty="0">
                <a:latin typeface="Times New Roman" pitchFamily="18" charset="0"/>
                <a:cs typeface="Times New Roman" pitchFamily="18" charset="0"/>
              </a:rPr>
              <a:t>       </a:t>
            </a:r>
            <a:r>
              <a:rPr lang="vi-VN" dirty="0">
                <a:solidFill>
                  <a:srgbClr val="FF0000"/>
                </a:solidFill>
                <a:latin typeface="Times New Roman" pitchFamily="18" charset="0"/>
                <a:cs typeface="Times New Roman" pitchFamily="18" charset="0"/>
              </a:rPr>
              <a:t>② </a:t>
            </a:r>
            <a:r>
              <a:rPr lang="en-US" dirty="0" err="1">
                <a:solidFill>
                  <a:srgbClr val="FF0000"/>
                </a:solidFill>
                <a:latin typeface="Times New Roman" pitchFamily="18" charset="0"/>
                <a:cs typeface="Times New Roman" pitchFamily="18" charset="0"/>
              </a:rPr>
              <a:t>Đầu</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ra</a:t>
            </a:r>
            <a:r>
              <a:rPr lang="en-US" dirty="0">
                <a:solidFill>
                  <a:srgbClr val="FF0000"/>
                </a:solidFill>
                <a:latin typeface="Times New Roman" pitchFamily="18" charset="0"/>
                <a:cs typeface="Times New Roman" pitchFamily="18" charset="0"/>
              </a:rPr>
              <a:t> </a:t>
            </a:r>
            <a:r>
              <a:rPr lang="vi-VN" dirty="0">
                <a:solidFill>
                  <a:srgbClr val="FF0000"/>
                </a:solidFill>
                <a:latin typeface="Times New Roman" pitchFamily="18" charset="0"/>
                <a:cs typeface="Times New Roman" pitchFamily="18" charset="0"/>
              </a:rPr>
              <a:t>NPN, 0V</a:t>
            </a:r>
          </a:p>
          <a:p>
            <a:pPr>
              <a:defRPr/>
            </a:pPr>
            <a:r>
              <a:rPr lang="vi-VN" dirty="0">
                <a:latin typeface="Times New Roman" pitchFamily="18" charset="0"/>
                <a:cs typeface="Times New Roman" pitchFamily="18" charset="0"/>
              </a:rPr>
              <a:t> ③ Đầu ra PNP, 24V</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④ Đầu ra tương tự, 0V</a:t>
            </a:r>
          </a:p>
          <a:p>
            <a:pPr>
              <a:defRPr/>
            </a:pPr>
            <a:endParaRPr lang="en-US" dirty="0">
              <a:latin typeface="Times New Roman" pitchFamily="18" charset="0"/>
              <a:cs typeface="Times New Roman" pitchFamily="18" charset="0"/>
            </a:endParaRPr>
          </a:p>
          <a:p>
            <a:pPr>
              <a:defRPr/>
            </a:pPr>
            <a:r>
              <a:rPr lang="vi-VN" dirty="0">
                <a:latin typeface="Times New Roman" pitchFamily="18" charset="0"/>
                <a:cs typeface="Times New Roman" pitchFamily="18" charset="0"/>
              </a:rPr>
              <a:t>23. Cần phải cách điện để ngăn </a:t>
            </a:r>
            <a:r>
              <a:rPr lang="en-US" dirty="0" err="1">
                <a:latin typeface="Times New Roman" pitchFamily="18" charset="0"/>
                <a:cs typeface="Times New Roman" pitchFamily="18" charset="0"/>
              </a:rPr>
              <a:t>nhiễu</a:t>
            </a:r>
            <a:r>
              <a:rPr lang="vi-VN" dirty="0">
                <a:latin typeface="Times New Roman" pitchFamily="18" charset="0"/>
                <a:cs typeface="Times New Roman" pitchFamily="18" charset="0"/>
              </a:rPr>
              <a:t> xâm nhập vào card đầu </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vào / đầu ra của PLC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dưới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đây</a:t>
            </a:r>
            <a:r>
              <a:rPr lang="vi-VN" dirty="0">
                <a:latin typeface="Times New Roman" pitchFamily="18" charset="0"/>
                <a:cs typeface="Times New Roman" pitchFamily="18" charset="0"/>
              </a:rPr>
              <a:t>?</a:t>
            </a:r>
          </a:p>
          <a:p>
            <a:pPr>
              <a:defRPr/>
            </a:pPr>
            <a:r>
              <a:rPr lang="en-US" dirty="0">
                <a:latin typeface="Times New Roman" pitchFamily="18" charset="0"/>
                <a:cs typeface="Times New Roman" pitchFamily="18" charset="0"/>
              </a:rPr>
              <a:t>           </a:t>
            </a:r>
          </a:p>
          <a:p>
            <a:pPr>
              <a:defRPr/>
            </a:pPr>
            <a:r>
              <a:rPr lang="en-US" dirty="0">
                <a:latin typeface="Times New Roman" pitchFamily="18" charset="0"/>
                <a:cs typeface="Times New Roman" pitchFamily="18" charset="0"/>
              </a:rPr>
              <a:t> ① Relay </a:t>
            </a:r>
            <a:r>
              <a:rPr lang="en-US" dirty="0" smtClean="0">
                <a:latin typeface="Times New Roman" pitchFamily="18" charset="0"/>
                <a:cs typeface="Times New Roman" pitchFamily="18" charset="0"/>
              </a:rPr>
              <a:t>     ② </a:t>
            </a:r>
            <a:r>
              <a:rPr lang="en-US" dirty="0">
                <a:latin typeface="Times New Roman" pitchFamily="18" charset="0"/>
                <a:cs typeface="Times New Roman" pitchFamily="18" charset="0"/>
              </a:rPr>
              <a:t>SSR </a:t>
            </a:r>
            <a:r>
              <a:rPr lang="en-US" dirty="0" smtClean="0">
                <a:latin typeface="Times New Roman" pitchFamily="18" charset="0"/>
                <a:cs typeface="Times New Roman" pitchFamily="18" charset="0"/>
              </a:rPr>
              <a:t>      ③ </a:t>
            </a:r>
            <a:r>
              <a:rPr lang="en-US" dirty="0">
                <a:latin typeface="Times New Roman" pitchFamily="18" charset="0"/>
                <a:cs typeface="Times New Roman" pitchFamily="18" charset="0"/>
              </a:rPr>
              <a:t>TR </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④ </a:t>
            </a:r>
            <a:r>
              <a:rPr lang="en-US" dirty="0">
                <a:solidFill>
                  <a:srgbClr val="FF0000"/>
                </a:solidFill>
                <a:latin typeface="Times New Roman" pitchFamily="18" charset="0"/>
                <a:cs typeface="Times New Roman" pitchFamily="18" charset="0"/>
              </a:rPr>
              <a:t>Photo Coupler</a:t>
            </a:r>
          </a:p>
          <a:p>
            <a:pPr>
              <a:defRPr/>
            </a:pPr>
            <a:endParaRPr lang="en-US" dirty="0">
              <a:latin typeface="Times New Roman" pitchFamily="18" charset="0"/>
              <a:cs typeface="Times New Roman" pitchFamily="18" charset="0"/>
            </a:endParaRPr>
          </a:p>
          <a:p>
            <a:pPr>
              <a:defRPr/>
            </a:pPr>
            <a:r>
              <a:rPr lang="vi-VN" dirty="0">
                <a:latin typeface="Times New Roman" pitchFamily="18" charset="0"/>
                <a:cs typeface="Times New Roman" pitchFamily="18" charset="0"/>
              </a:rPr>
              <a:t>24. KIT được cấu hình như trong hình bên dưới.</a:t>
            </a:r>
          </a:p>
          <a:p>
            <a:pPr>
              <a:defRPr/>
            </a:pPr>
            <a:r>
              <a:rPr lang="vi-VN" dirty="0">
                <a:latin typeface="Times New Roman" pitchFamily="18" charset="0"/>
                <a:cs typeface="Times New Roman" pitchFamily="18" charset="0"/>
              </a:rPr>
              <a:t>     Tìm phạm vi đầu vào / đầu ra của thẻ Số ①.</a:t>
            </a: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 ① YE0 ~ YFF     ② Y140 ~ Y15F</a:t>
            </a:r>
          </a:p>
          <a:p>
            <a:pPr>
              <a:defRPr/>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③ YE0 ~ YEF     </a:t>
            </a:r>
            <a:r>
              <a:rPr lang="en-US" dirty="0">
                <a:latin typeface="Times New Roman" pitchFamily="18" charset="0"/>
                <a:cs typeface="Times New Roman" pitchFamily="18" charset="0"/>
              </a:rPr>
              <a:t>④ Y140 ~ Y14F</a:t>
            </a: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r>
              <a:rPr lang="vi-VN" dirty="0">
                <a:latin typeface="Times New Roman" pitchFamily="18" charset="0"/>
                <a:cs typeface="Times New Roman" pitchFamily="18" charset="0"/>
              </a:rPr>
              <a:t>25. Chuyển đổi số thập lục phân A37 thành BCD (số thập phân được mã hóa nhị phân).</a:t>
            </a: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 ① 0011 0100 0011 1010</a:t>
            </a:r>
          </a:p>
          <a:p>
            <a:pPr>
              <a:defRPr/>
            </a:pPr>
            <a:r>
              <a:rPr lang="en-US" dirty="0">
                <a:latin typeface="Times New Roman" pitchFamily="18" charset="0"/>
                <a:cs typeface="Times New Roman" pitchFamily="18" charset="0"/>
              </a:rPr>
              <a:t> ② 0000 1001 0011 0111</a:t>
            </a:r>
          </a:p>
          <a:p>
            <a:pPr>
              <a:defRPr/>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③ 0010 0110 0001 0101</a:t>
            </a:r>
          </a:p>
          <a:p>
            <a:pPr>
              <a:defRPr/>
            </a:pPr>
            <a:r>
              <a:rPr lang="en-US" dirty="0">
                <a:latin typeface="Times New Roman" pitchFamily="18" charset="0"/>
                <a:cs typeface="Times New Roman" pitchFamily="18" charset="0"/>
              </a:rPr>
              <a:t> ④ 0000 1010 0011 0111</a:t>
            </a: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26. Device </a:t>
            </a:r>
            <a:r>
              <a:rPr lang="en-US" dirty="0" err="1">
                <a:latin typeface="Times New Roman" pitchFamily="18" charset="0"/>
                <a:cs typeface="Times New Roman" pitchFamily="18" charset="0"/>
              </a:rPr>
              <a:t>nào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Device (X, Y, M, L, B, D, W,...)?</a:t>
            </a: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 ① D   </a:t>
            </a:r>
            <a:r>
              <a:rPr lang="en-US" dirty="0" smtClean="0">
                <a:latin typeface="Times New Roman" pitchFamily="18" charset="0"/>
                <a:cs typeface="Times New Roman" pitchFamily="18" charset="0"/>
              </a:rPr>
              <a:t>     ② </a:t>
            </a:r>
            <a:r>
              <a:rPr lang="en-US" dirty="0">
                <a:latin typeface="Times New Roman" pitchFamily="18" charset="0"/>
                <a:cs typeface="Times New Roman" pitchFamily="18" charset="0"/>
              </a:rPr>
              <a:t>W  </a:t>
            </a:r>
            <a:r>
              <a:rPr lang="en-US" dirty="0" smtClean="0">
                <a:latin typeface="Times New Roman" pitchFamily="18" charset="0"/>
                <a:cs typeface="Times New Roman" pitchFamily="18" charset="0"/>
              </a:rPr>
              <a:t>       ③ </a:t>
            </a:r>
            <a:r>
              <a:rPr lang="en-US" dirty="0">
                <a:latin typeface="Times New Roman" pitchFamily="18" charset="0"/>
                <a:cs typeface="Times New Roman" pitchFamily="18" charset="0"/>
              </a:rPr>
              <a:t>R   </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④ </a:t>
            </a:r>
            <a:r>
              <a:rPr lang="en-US" dirty="0">
                <a:solidFill>
                  <a:srgbClr val="FF0000"/>
                </a:solidFill>
                <a:latin typeface="Times New Roman" pitchFamily="18" charset="0"/>
                <a:cs typeface="Times New Roman" pitchFamily="18" charset="0"/>
              </a:rPr>
              <a:t>Z</a:t>
            </a:r>
          </a:p>
          <a:p>
            <a:pPr marL="457200" indent="-457200">
              <a:defRPr/>
            </a:pPr>
            <a:endParaRPr lang="en-US" altLang="ko-KR" dirty="0">
              <a:latin typeface="Times New Roman" pitchFamily="18" charset="0"/>
              <a:cs typeface="Times New Roman" pitchFamily="18" charset="0"/>
            </a:endParaRPr>
          </a:p>
        </p:txBody>
      </p:sp>
      <p:sp>
        <p:nvSpPr>
          <p:cNvPr id="410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27. Sau đây là xử lý hoạt động của PLC FLOW. </a:t>
            </a:r>
            <a:r>
              <a:rPr lang="en-US" altLang="ko-KR" sz="900">
                <a:latin typeface="Times New Roman" pitchFamily="18" charset="0"/>
                <a:ea typeface="돋움" pitchFamily="50" charset="-127"/>
                <a:cs typeface="Times New Roman" pitchFamily="18" charset="0"/>
              </a:rPr>
              <a:t>Bên trong d</a:t>
            </a:r>
            <a:r>
              <a:rPr lang="vi-VN" altLang="ko-KR" sz="900">
                <a:latin typeface="Times New Roman" pitchFamily="18" charset="0"/>
                <a:ea typeface="돋움" pitchFamily="50" charset="-127"/>
                <a:cs typeface="Times New Roman" pitchFamily="18" charset="0"/>
              </a:rPr>
              <a:t>ấu ngoặc</a:t>
            </a:r>
            <a:r>
              <a:rPr lang="en-US" altLang="ko-KR" sz="900">
                <a:latin typeface="Times New Roman" pitchFamily="18" charset="0"/>
                <a:ea typeface="돋움" pitchFamily="50" charset="-127"/>
                <a:cs typeface="Times New Roman" pitchFamily="18" charset="0"/>
              </a:rPr>
              <a:t> [  ] là gì?</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① 1 Scan</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1 Cycle</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WDT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Program</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28. </a:t>
            </a:r>
            <a:r>
              <a:rPr lang="en-US" altLang="ko-KR" sz="900">
                <a:latin typeface="Times New Roman" pitchFamily="18" charset="0"/>
                <a:ea typeface="돋움" pitchFamily="50" charset="-127"/>
                <a:cs typeface="Times New Roman" pitchFamily="18" charset="0"/>
              </a:rPr>
              <a:t>Chương </a:t>
            </a:r>
            <a:r>
              <a:rPr lang="vi-VN" altLang="ko-KR" sz="900">
                <a:latin typeface="Times New Roman" pitchFamily="18" charset="0"/>
                <a:ea typeface="돋움" pitchFamily="50" charset="-127"/>
                <a:cs typeface="Times New Roman" pitchFamily="18" charset="0"/>
              </a:rPr>
              <a:t>trình PLC GPPW</a:t>
            </a:r>
            <a:r>
              <a:rPr lang="en-US" altLang="ko-KR" sz="900">
                <a:latin typeface="Times New Roman" pitchFamily="18" charset="0"/>
                <a:ea typeface="돋움" pitchFamily="50" charset="-127"/>
                <a:cs typeface="Times New Roman" pitchFamily="18" charset="0"/>
              </a:rPr>
              <a:t> viết dạng ngôn ngữ Ladder. C</a:t>
            </a:r>
            <a:r>
              <a:rPr lang="vi-VN" altLang="ko-KR" sz="900">
                <a:latin typeface="Times New Roman" pitchFamily="18" charset="0"/>
                <a:ea typeface="돋움" pitchFamily="50" charset="-127"/>
                <a:cs typeface="Times New Roman" pitchFamily="18" charset="0"/>
              </a:rPr>
              <a:t>ó thể thiết lập và chỉnh sửa</a:t>
            </a:r>
            <a:r>
              <a:rPr lang="en-US" altLang="ko-KR" sz="900">
                <a:latin typeface="Times New Roman" pitchFamily="18" charset="0"/>
                <a:ea typeface="돋움" pitchFamily="50" charset="-127"/>
                <a:cs typeface="Times New Roman" pitchFamily="18" charset="0"/>
              </a:rPr>
              <a:t> v</a:t>
            </a:r>
            <a:r>
              <a:rPr lang="vi-VN" altLang="ko-KR" sz="900">
                <a:latin typeface="Times New Roman" pitchFamily="18" charset="0"/>
                <a:ea typeface="돋움" pitchFamily="50" charset="-127"/>
                <a:cs typeface="Times New Roman" pitchFamily="18" charset="0"/>
              </a:rPr>
              <a:t>iết chương trình</a:t>
            </a:r>
            <a:r>
              <a:rPr lang="en-US" altLang="ko-KR" sz="900">
                <a:latin typeface="Times New Roman" pitchFamily="18" charset="0"/>
                <a:ea typeface="돋움" pitchFamily="50" charset="-127"/>
                <a:cs typeface="Times New Roman" pitchFamily="18" charset="0"/>
              </a:rPr>
              <a:t> sang dạng ngôn ngữ khác. Sử dụng chức năng nào dưới đây ?</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a:latin typeface="Times New Roman" pitchFamily="18" charset="0"/>
                <a:ea typeface="돋움" pitchFamily="50" charset="-127"/>
                <a:cs typeface="Times New Roman" pitchFamily="18" charset="0"/>
              </a:rPr>
              <a:t>Write</a:t>
            </a:r>
            <a:r>
              <a:rPr lang="vi-VN" altLang="ko-KR" sz="900">
                <a:latin typeface="Times New Roman" pitchFamily="18" charset="0"/>
                <a:ea typeface="돋움" pitchFamily="50" charset="-127"/>
                <a:cs typeface="Times New Roman" pitchFamily="18" charset="0"/>
              </a:rPr>
              <a:t> PLC</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a:t>
            </a:r>
            <a:r>
              <a:rPr lang="en-US" altLang="ko-KR" sz="900">
                <a:solidFill>
                  <a:srgbClr val="FF0000"/>
                </a:solidFill>
                <a:latin typeface="Times New Roman" pitchFamily="18" charset="0"/>
                <a:ea typeface="돋움" pitchFamily="50" charset="-127"/>
                <a:cs typeface="Times New Roman" pitchFamily="18" charset="0"/>
              </a:rPr>
              <a:t>Converter</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Write Mode </a:t>
            </a:r>
            <a:r>
              <a:rPr lang="vi-VN" altLang="ko-KR"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Debug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29. Để </a:t>
            </a:r>
            <a:r>
              <a:rPr lang="en-US" altLang="ko-KR" sz="900">
                <a:latin typeface="Times New Roman" pitchFamily="18" charset="0"/>
                <a:ea typeface="돋움" pitchFamily="50" charset="-127"/>
                <a:cs typeface="Times New Roman" pitchFamily="18" charset="0"/>
              </a:rPr>
              <a:t>cài </a:t>
            </a:r>
            <a:r>
              <a:rPr lang="vi-VN" altLang="ko-KR" sz="900">
                <a:latin typeface="Times New Roman" pitchFamily="18" charset="0"/>
                <a:ea typeface="돋움" pitchFamily="50" charset="-127"/>
                <a:cs typeface="Times New Roman" pitchFamily="18" charset="0"/>
              </a:rPr>
              <a:t>đặt loại và </a:t>
            </a:r>
            <a:r>
              <a:rPr lang="en-US" altLang="ko-KR" sz="900">
                <a:latin typeface="Times New Roman" pitchFamily="18" charset="0"/>
                <a:ea typeface="돋움" pitchFamily="50" charset="-127"/>
                <a:cs typeface="Times New Roman" pitchFamily="18" charset="0"/>
              </a:rPr>
              <a:t>phân bổ </a:t>
            </a:r>
            <a:r>
              <a:rPr lang="vi-VN" altLang="ko-KR" sz="900">
                <a:latin typeface="Times New Roman" pitchFamily="18" charset="0"/>
                <a:ea typeface="돋움" pitchFamily="50" charset="-127"/>
                <a:cs typeface="Times New Roman" pitchFamily="18" charset="0"/>
              </a:rPr>
              <a:t>số điểm</a:t>
            </a:r>
            <a:r>
              <a:rPr lang="en-US" altLang="ko-KR" sz="900">
                <a:latin typeface="Times New Roman" pitchFamily="18" charset="0"/>
                <a:ea typeface="돋움" pitchFamily="50" charset="-127"/>
                <a:cs typeface="Times New Roman" pitchFamily="18" charset="0"/>
              </a:rPr>
              <a:t> chiếm hữu</a:t>
            </a:r>
            <a:r>
              <a:rPr lang="vi-VN" altLang="ko-KR" sz="900">
                <a:latin typeface="Times New Roman" pitchFamily="18" charset="0"/>
                <a:ea typeface="돋움" pitchFamily="50" charset="-127"/>
                <a:cs typeface="Times New Roman" pitchFamily="18" charset="0"/>
              </a:rPr>
              <a:t> của </a:t>
            </a:r>
            <a:r>
              <a:rPr lang="en-US" altLang="ko-KR" sz="900">
                <a:latin typeface="Times New Roman" pitchFamily="18" charset="0"/>
                <a:ea typeface="돋움" pitchFamily="50" charset="-127"/>
                <a:cs typeface="Times New Roman" pitchFamily="18" charset="0"/>
              </a:rPr>
              <a:t>card </a:t>
            </a:r>
            <a:r>
              <a:rPr lang="vi-VN" altLang="ko-KR" sz="900">
                <a:latin typeface="Times New Roman" pitchFamily="18" charset="0"/>
                <a:ea typeface="돋움" pitchFamily="50" charset="-127"/>
                <a:cs typeface="Times New Roman" pitchFamily="18" charset="0"/>
              </a:rPr>
              <a:t>trong PLC</a:t>
            </a:r>
            <a:r>
              <a:rPr lang="en-US" altLang="ko-KR" sz="900">
                <a:latin typeface="Times New Roman" pitchFamily="18" charset="0"/>
                <a:ea typeface="돋움" pitchFamily="50" charset="-127"/>
                <a:cs typeface="Times New Roman" pitchFamily="18" charset="0"/>
              </a:rPr>
              <a:t>. Vào mục nào trong Parameter?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I/O                        </a:t>
            </a:r>
            <a:r>
              <a:rPr lang="en-US" altLang="ko-KR" sz="900">
                <a:latin typeface="Times New Roman" pitchFamily="18" charset="0"/>
                <a:ea typeface="돋움" pitchFamily="50" charset="-127"/>
                <a:cs typeface="Times New Roman" pitchFamily="18" charset="0"/>
              </a:rPr>
              <a:t>② PLC RAS</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Boot File               </a:t>
            </a:r>
            <a:r>
              <a:rPr lang="vi-VN" altLang="ko-KR" sz="900">
                <a:latin typeface="Times New Roman" pitchFamily="18" charset="0"/>
                <a:ea typeface="돋움" pitchFamily="50" charset="-127"/>
                <a:cs typeface="Times New Roman" pitchFamily="18" charset="0"/>
              </a:rPr>
              <a:t>④ </a:t>
            </a:r>
            <a:r>
              <a:rPr lang="en-US" altLang="ko-KR" sz="900">
                <a:latin typeface="Times New Roman" pitchFamily="18" charset="0"/>
                <a:ea typeface="돋움" pitchFamily="50" charset="-127"/>
                <a:cs typeface="Times New Roman" pitchFamily="18" charset="0"/>
              </a:rPr>
              <a:t>System</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30. Đây là mô tả của Timer. Cái nào là đúng?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① Ngay cả khi giá trị cài đặt của </a:t>
            </a:r>
            <a:r>
              <a:rPr lang="en-US" altLang="ko-KR" sz="900" smtClean="0">
                <a:solidFill>
                  <a:srgbClr val="FF0000"/>
                </a:solidFill>
                <a:latin typeface="Times New Roman" pitchFamily="18" charset="0"/>
                <a:ea typeface="돋움" pitchFamily="50" charset="-127"/>
                <a:cs typeface="Times New Roman" pitchFamily="18" charset="0"/>
              </a:rPr>
              <a:t>Timer</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giờ là “0”,</a:t>
            </a:r>
            <a:r>
              <a:rPr lang="en-US" altLang="ko-KR" sz="90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nó vẫn hoạt động.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a:t>
            </a:r>
            <a:r>
              <a:rPr lang="en-US" altLang="ko-KR" sz="900" smtClean="0">
                <a:latin typeface="Times New Roman" panose="02020603050405020304" pitchFamily="18" charset="0"/>
                <a:cs typeface="Times New Roman" panose="02020603050405020304" pitchFamily="18" charset="0"/>
              </a:rPr>
              <a:t>Timer là lệnh 4 Step. (Tuy nhiên tiếp điểm của</a:t>
            </a:r>
            <a:r>
              <a:rPr lang="ko-KR" altLang="en-US" sz="900" smtClean="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Timer chỉ là 2 Step)</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③ Giá trị cài đặt bộ hẹn giờ chỉ có thể được đặt trực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tiếp.</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Giá trị cài đặt bộ hẹn giờ là K1 ~ K32768.</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31. Mạch nào hoạt động giống như biểu đồ thời gian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sau đây</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(Timer sử dụng là loại </a:t>
            </a:r>
            <a:r>
              <a:rPr lang="en-US" altLang="ko-KR" sz="900">
                <a:latin typeface="Times New Roman" pitchFamily="18" charset="0"/>
                <a:ea typeface="돋움" pitchFamily="50" charset="-127"/>
                <a:cs typeface="Times New Roman" pitchFamily="18" charset="0"/>
              </a:rPr>
              <a:t>10ms)</a:t>
            </a:r>
          </a:p>
        </p:txBody>
      </p:sp>
      <p:grpSp>
        <p:nvGrpSpPr>
          <p:cNvPr id="4102" name="그룹 70"/>
          <p:cNvGrpSpPr>
            <a:grpSpLocks/>
          </p:cNvGrpSpPr>
          <p:nvPr/>
        </p:nvGrpSpPr>
        <p:grpSpPr bwMode="auto">
          <a:xfrm>
            <a:off x="404813" y="2346060"/>
            <a:ext cx="2808287" cy="1095641"/>
            <a:chOff x="1839913" y="4689475"/>
            <a:chExt cx="3833812" cy="1406525"/>
          </a:xfrm>
        </p:grpSpPr>
        <p:sp>
          <p:nvSpPr>
            <p:cNvPr id="4154" name="Picture 13" descr="clip_image005"/>
            <p:cNvSpPr>
              <a:spLocks noChangeAspect="1" noChangeArrowheads="1"/>
            </p:cNvSpPr>
            <p:nvPr/>
          </p:nvSpPr>
          <p:spPr bwMode="auto">
            <a:xfrm>
              <a:off x="1878013" y="4689475"/>
              <a:ext cx="37957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2000">
                <a:latin typeface="HY견고딕" pitchFamily="18" charset="-127"/>
                <a:ea typeface="HY견고딕" pitchFamily="18" charset="-127"/>
              </a:endParaRPr>
            </a:p>
          </p:txBody>
        </p:sp>
        <p:pic>
          <p:nvPicPr>
            <p:cNvPr id="4155" name="Picture 13" descr="clip_image005"/>
            <p:cNvPicPr>
              <a:picLocks noChangeAspect="1" noChangeArrowheads="1"/>
            </p:cNvPicPr>
            <p:nvPr/>
          </p:nvPicPr>
          <p:blipFill>
            <a:blip r:embed="rId3">
              <a:extLst>
                <a:ext uri="{28A0092B-C50C-407E-A947-70E740481C1C}">
                  <a14:useLocalDpi xmlns:a14="http://schemas.microsoft.com/office/drawing/2010/main" val="0"/>
                </a:ext>
              </a:extLst>
            </a:blip>
            <a:srcRect b="15100"/>
            <a:stretch>
              <a:fillRect/>
            </a:stretch>
          </p:blipFill>
          <p:spPr bwMode="auto">
            <a:xfrm>
              <a:off x="1878013" y="4689475"/>
              <a:ext cx="37957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6" name="Rectangle 19"/>
            <p:cNvSpPr>
              <a:spLocks noChangeArrowheads="1"/>
            </p:cNvSpPr>
            <p:nvPr/>
          </p:nvSpPr>
          <p:spPr bwMode="auto">
            <a:xfrm>
              <a:off x="1839913" y="5101773"/>
              <a:ext cx="2555876" cy="505729"/>
            </a:xfrm>
            <a:prstGeom prst="rect">
              <a:avLst/>
            </a:prstGeom>
            <a:noFill/>
            <a:ln w="9525" algn="ctr">
              <a:solidFill>
                <a:srgbClr val="FF33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37" tIns="42669" rIns="85337" bIns="42669" anchor="ct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2000">
                <a:latin typeface="HY견고딕" pitchFamily="18" charset="-127"/>
                <a:ea typeface="HY견고딕" pitchFamily="18" charset="-127"/>
              </a:endParaRPr>
            </a:p>
          </p:txBody>
        </p:sp>
      </p:grpSp>
      <p:grpSp>
        <p:nvGrpSpPr>
          <p:cNvPr id="4103" name="Group 198"/>
          <p:cNvGrpSpPr>
            <a:grpSpLocks/>
          </p:cNvGrpSpPr>
          <p:nvPr/>
        </p:nvGrpSpPr>
        <p:grpSpPr bwMode="auto">
          <a:xfrm>
            <a:off x="303213" y="5024438"/>
            <a:ext cx="3181350" cy="1076325"/>
            <a:chOff x="2178" y="3761"/>
            <a:chExt cx="2004" cy="678"/>
          </a:xfrm>
        </p:grpSpPr>
        <p:sp>
          <p:nvSpPr>
            <p:cNvPr id="4137" name="Rectangle 725"/>
            <p:cNvSpPr>
              <a:spLocks noChangeArrowheads="1"/>
            </p:cNvSpPr>
            <p:nvPr/>
          </p:nvSpPr>
          <p:spPr bwMode="auto">
            <a:xfrm>
              <a:off x="2194" y="3761"/>
              <a:ext cx="1914" cy="6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4138" name="Line 726"/>
            <p:cNvSpPr>
              <a:spLocks noChangeShapeType="1"/>
            </p:cNvSpPr>
            <p:nvPr/>
          </p:nvSpPr>
          <p:spPr bwMode="auto">
            <a:xfrm>
              <a:off x="2433"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39" name="Line 727"/>
            <p:cNvSpPr>
              <a:spLocks noChangeShapeType="1"/>
            </p:cNvSpPr>
            <p:nvPr/>
          </p:nvSpPr>
          <p:spPr bwMode="auto">
            <a:xfrm>
              <a:off x="2672"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0" name="Line 728"/>
            <p:cNvSpPr>
              <a:spLocks noChangeShapeType="1"/>
            </p:cNvSpPr>
            <p:nvPr/>
          </p:nvSpPr>
          <p:spPr bwMode="auto">
            <a:xfrm>
              <a:off x="2912"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1" name="Line 729"/>
            <p:cNvSpPr>
              <a:spLocks noChangeShapeType="1"/>
            </p:cNvSpPr>
            <p:nvPr/>
          </p:nvSpPr>
          <p:spPr bwMode="auto">
            <a:xfrm>
              <a:off x="3151"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2" name="Line 730"/>
            <p:cNvSpPr>
              <a:spLocks noChangeShapeType="1"/>
            </p:cNvSpPr>
            <p:nvPr/>
          </p:nvSpPr>
          <p:spPr bwMode="auto">
            <a:xfrm>
              <a:off x="3390"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3" name="Line 731"/>
            <p:cNvSpPr>
              <a:spLocks noChangeShapeType="1"/>
            </p:cNvSpPr>
            <p:nvPr/>
          </p:nvSpPr>
          <p:spPr bwMode="auto">
            <a:xfrm>
              <a:off x="3630"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4" name="Line 732"/>
            <p:cNvSpPr>
              <a:spLocks noChangeShapeType="1"/>
            </p:cNvSpPr>
            <p:nvPr/>
          </p:nvSpPr>
          <p:spPr bwMode="auto">
            <a:xfrm>
              <a:off x="3869"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5" name="Text Box 733"/>
            <p:cNvSpPr txBox="1">
              <a:spLocks noChangeArrowheads="1"/>
            </p:cNvSpPr>
            <p:nvPr/>
          </p:nvSpPr>
          <p:spPr bwMode="auto">
            <a:xfrm>
              <a:off x="2178" y="3917"/>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ko-KR" altLang="en-US" sz="800">
                  <a:latin typeface="돋움" pitchFamily="50" charset="-127"/>
                  <a:ea typeface="돋움" pitchFamily="50" charset="-127"/>
                </a:rPr>
                <a:t>전원</a:t>
              </a:r>
            </a:p>
            <a:p>
              <a:pPr algn="ctr" eaLnBrk="1" hangingPunct="1">
                <a:spcBef>
                  <a:spcPct val="0"/>
                </a:spcBef>
                <a:buFontTx/>
                <a:buNone/>
              </a:pPr>
              <a:r>
                <a:rPr lang="en-US" altLang="ko-KR" sz="800">
                  <a:latin typeface="돋움" pitchFamily="50" charset="-127"/>
                  <a:ea typeface="돋움" pitchFamily="50" charset="-127"/>
                </a:rPr>
                <a:t>Unit</a:t>
              </a:r>
            </a:p>
          </p:txBody>
        </p:sp>
        <p:sp>
          <p:nvSpPr>
            <p:cNvPr id="4146" name="Text Box 735"/>
            <p:cNvSpPr txBox="1">
              <a:spLocks noChangeArrowheads="1"/>
            </p:cNvSpPr>
            <p:nvPr/>
          </p:nvSpPr>
          <p:spPr bwMode="auto">
            <a:xfrm>
              <a:off x="2423" y="3912"/>
              <a:ext cx="2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CPU</a:t>
              </a:r>
            </a:p>
          </p:txBody>
        </p:sp>
        <p:sp>
          <p:nvSpPr>
            <p:cNvPr id="4147" name="Text Box 736"/>
            <p:cNvSpPr txBox="1">
              <a:spLocks noChangeArrowheads="1"/>
            </p:cNvSpPr>
            <p:nvPr/>
          </p:nvSpPr>
          <p:spPr bwMode="auto">
            <a:xfrm>
              <a:off x="2653" y="3912"/>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QX42</a:t>
              </a:r>
            </a:p>
          </p:txBody>
        </p:sp>
        <p:sp>
          <p:nvSpPr>
            <p:cNvPr id="4148" name="Text Box 737"/>
            <p:cNvSpPr txBox="1">
              <a:spLocks noChangeArrowheads="1"/>
            </p:cNvSpPr>
            <p:nvPr/>
          </p:nvSpPr>
          <p:spPr bwMode="auto">
            <a:xfrm>
              <a:off x="2892" y="3916"/>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QY42</a:t>
              </a:r>
            </a:p>
          </p:txBody>
        </p:sp>
        <p:sp>
          <p:nvSpPr>
            <p:cNvPr id="4149" name="Text Box 738"/>
            <p:cNvSpPr txBox="1">
              <a:spLocks noChangeArrowheads="1"/>
            </p:cNvSpPr>
            <p:nvPr/>
          </p:nvSpPr>
          <p:spPr bwMode="auto">
            <a:xfrm>
              <a:off x="3139" y="3920"/>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QX41</a:t>
              </a:r>
            </a:p>
          </p:txBody>
        </p:sp>
        <p:sp>
          <p:nvSpPr>
            <p:cNvPr id="4150" name="Text Box 739"/>
            <p:cNvSpPr txBox="1">
              <a:spLocks noChangeArrowheads="1"/>
            </p:cNvSpPr>
            <p:nvPr/>
          </p:nvSpPr>
          <p:spPr bwMode="auto">
            <a:xfrm>
              <a:off x="3366" y="3920"/>
              <a:ext cx="29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QY42</a:t>
              </a:r>
            </a:p>
          </p:txBody>
        </p:sp>
        <p:sp>
          <p:nvSpPr>
            <p:cNvPr id="4151" name="Text Box 740"/>
            <p:cNvSpPr txBox="1">
              <a:spLocks noChangeArrowheads="1"/>
            </p:cNvSpPr>
            <p:nvPr/>
          </p:nvSpPr>
          <p:spPr bwMode="auto">
            <a:xfrm>
              <a:off x="3831" y="3919"/>
              <a:ext cx="3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Q62DA</a:t>
              </a:r>
            </a:p>
          </p:txBody>
        </p:sp>
        <p:sp>
          <p:nvSpPr>
            <p:cNvPr id="4152" name="Text Box 741"/>
            <p:cNvSpPr txBox="1">
              <a:spLocks noChangeArrowheads="1"/>
            </p:cNvSpPr>
            <p:nvPr/>
          </p:nvSpPr>
          <p:spPr bwMode="auto">
            <a:xfrm>
              <a:off x="3613" y="3919"/>
              <a:ext cx="3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Q62AD</a:t>
              </a:r>
            </a:p>
          </p:txBody>
        </p:sp>
        <p:sp>
          <p:nvSpPr>
            <p:cNvPr id="4153" name="Rectangle 742"/>
            <p:cNvSpPr>
              <a:spLocks noChangeArrowheads="1"/>
            </p:cNvSpPr>
            <p:nvPr/>
          </p:nvSpPr>
          <p:spPr bwMode="auto">
            <a:xfrm>
              <a:off x="3648" y="3800"/>
              <a:ext cx="18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①</a:t>
              </a:r>
            </a:p>
          </p:txBody>
        </p:sp>
      </p:grpSp>
      <p:pic>
        <p:nvPicPr>
          <p:cNvPr id="4104"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8925" y="992188"/>
            <a:ext cx="1155700" cy="143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5" name="TextBox 1"/>
          <p:cNvSpPr txBox="1">
            <a:spLocks noChangeArrowheads="1"/>
          </p:cNvSpPr>
          <p:nvPr/>
        </p:nvSpPr>
        <p:spPr bwMode="auto">
          <a:xfrm>
            <a:off x="4868863" y="1631950"/>
            <a:ext cx="700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 ??? ]</a:t>
            </a:r>
            <a:endParaRPr lang="ko-KR" altLang="en-US" sz="900">
              <a:latin typeface="돋움" pitchFamily="50" charset="-127"/>
              <a:ea typeface="돋움" pitchFamily="50" charset="-127"/>
            </a:endParaRPr>
          </a:p>
        </p:txBody>
      </p:sp>
      <p:grpSp>
        <p:nvGrpSpPr>
          <p:cNvPr id="4106" name="Group 3"/>
          <p:cNvGrpSpPr>
            <a:grpSpLocks/>
          </p:cNvGrpSpPr>
          <p:nvPr/>
        </p:nvGrpSpPr>
        <p:grpSpPr bwMode="auto">
          <a:xfrm>
            <a:off x="3467100" y="5883225"/>
            <a:ext cx="3076575" cy="2670175"/>
            <a:chOff x="3467100" y="6459314"/>
            <a:chExt cx="3076575" cy="2670150"/>
          </a:xfrm>
        </p:grpSpPr>
        <p:grpSp>
          <p:nvGrpSpPr>
            <p:cNvPr id="4107" name="Group 1"/>
            <p:cNvGrpSpPr>
              <a:grpSpLocks/>
            </p:cNvGrpSpPr>
            <p:nvPr/>
          </p:nvGrpSpPr>
          <p:grpSpPr bwMode="auto">
            <a:xfrm>
              <a:off x="3621088" y="6459314"/>
              <a:ext cx="2808287" cy="869950"/>
              <a:chOff x="3621088" y="6210300"/>
              <a:chExt cx="2808287" cy="869950"/>
            </a:xfrm>
          </p:grpSpPr>
          <p:sp>
            <p:nvSpPr>
              <p:cNvPr id="4125" name="Line 15"/>
              <p:cNvSpPr>
                <a:spLocks noChangeShapeType="1"/>
              </p:cNvSpPr>
              <p:nvPr/>
            </p:nvSpPr>
            <p:spPr bwMode="auto">
              <a:xfrm>
                <a:off x="4000500" y="6446838"/>
                <a:ext cx="2276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6" name="Line 16"/>
              <p:cNvSpPr>
                <a:spLocks noChangeShapeType="1"/>
              </p:cNvSpPr>
              <p:nvPr/>
            </p:nvSpPr>
            <p:spPr bwMode="auto">
              <a:xfrm>
                <a:off x="4000500" y="6921500"/>
                <a:ext cx="2276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7" name="Rectangle 17"/>
              <p:cNvSpPr>
                <a:spLocks noChangeArrowheads="1"/>
              </p:cNvSpPr>
              <p:nvPr/>
            </p:nvSpPr>
            <p:spPr bwMode="auto">
              <a:xfrm>
                <a:off x="4303713" y="6289675"/>
                <a:ext cx="1138237" cy="157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sp>
            <p:nvSpPr>
              <p:cNvPr id="4128" name="Rectangle 18"/>
              <p:cNvSpPr>
                <a:spLocks noChangeArrowheads="1"/>
              </p:cNvSpPr>
              <p:nvPr/>
            </p:nvSpPr>
            <p:spPr bwMode="auto">
              <a:xfrm>
                <a:off x="4911725" y="6526213"/>
                <a:ext cx="530225" cy="158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sp>
            <p:nvSpPr>
              <p:cNvPr id="4129" name="Rectangle 19"/>
              <p:cNvSpPr>
                <a:spLocks noChangeArrowheads="1"/>
              </p:cNvSpPr>
              <p:nvPr/>
            </p:nvSpPr>
            <p:spPr bwMode="auto">
              <a:xfrm>
                <a:off x="4911725" y="6764338"/>
                <a:ext cx="530225" cy="157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sp>
            <p:nvSpPr>
              <p:cNvPr id="4130" name="Text Box 20"/>
              <p:cNvSpPr txBox="1">
                <a:spLocks noChangeArrowheads="1"/>
              </p:cNvSpPr>
              <p:nvPr/>
            </p:nvSpPr>
            <p:spPr bwMode="auto">
              <a:xfrm>
                <a:off x="3667125" y="6289675"/>
                <a:ext cx="3841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a:latin typeface="돋움" pitchFamily="50" charset="-127"/>
                    <a:ea typeface="돋움" pitchFamily="50" charset="-127"/>
                  </a:rPr>
                  <a:t>X10</a:t>
                </a:r>
              </a:p>
            </p:txBody>
          </p:sp>
          <p:sp>
            <p:nvSpPr>
              <p:cNvPr id="4131" name="Text Box 21"/>
              <p:cNvSpPr txBox="1">
                <a:spLocks noChangeArrowheads="1"/>
              </p:cNvSpPr>
              <p:nvPr/>
            </p:nvSpPr>
            <p:spPr bwMode="auto">
              <a:xfrm>
                <a:off x="3733800" y="6526213"/>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a:latin typeface="돋움" pitchFamily="50" charset="-127"/>
                    <a:ea typeface="돋움" pitchFamily="50" charset="-127"/>
                  </a:rPr>
                  <a:t>T0</a:t>
                </a:r>
              </a:p>
            </p:txBody>
          </p:sp>
          <p:sp>
            <p:nvSpPr>
              <p:cNvPr id="4132" name="Text Box 22"/>
              <p:cNvSpPr txBox="1">
                <a:spLocks noChangeArrowheads="1"/>
              </p:cNvSpPr>
              <p:nvPr/>
            </p:nvSpPr>
            <p:spPr bwMode="auto">
              <a:xfrm>
                <a:off x="3675063" y="6764338"/>
                <a:ext cx="3841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a:latin typeface="돋움" pitchFamily="50" charset="-127"/>
                    <a:ea typeface="돋움" pitchFamily="50" charset="-127"/>
                  </a:rPr>
                  <a:t>Y30</a:t>
                </a:r>
              </a:p>
            </p:txBody>
          </p:sp>
          <p:sp>
            <p:nvSpPr>
              <p:cNvPr id="4133" name="Line 23"/>
              <p:cNvSpPr>
                <a:spLocks noChangeShapeType="1"/>
              </p:cNvSpPr>
              <p:nvPr/>
            </p:nvSpPr>
            <p:spPr bwMode="auto">
              <a:xfrm>
                <a:off x="4303713" y="6605588"/>
                <a:ext cx="608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p>
            </p:txBody>
          </p:sp>
          <p:sp>
            <p:nvSpPr>
              <p:cNvPr id="4134" name="Text Box 24"/>
              <p:cNvSpPr txBox="1">
                <a:spLocks noChangeArrowheads="1"/>
              </p:cNvSpPr>
              <p:nvPr/>
            </p:nvSpPr>
            <p:spPr bwMode="auto">
              <a:xfrm>
                <a:off x="4430713" y="6423025"/>
                <a:ext cx="11731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smtClean="0">
                    <a:latin typeface="돋움" pitchFamily="50" charset="-127"/>
                    <a:ea typeface="돋움" pitchFamily="50" charset="-127"/>
                  </a:rPr>
                  <a:t>5s</a:t>
                </a:r>
                <a:endParaRPr lang="ko-KR" altLang="en-US" sz="800">
                  <a:latin typeface="돋움" pitchFamily="50" charset="-127"/>
                  <a:ea typeface="돋움" pitchFamily="50" charset="-127"/>
                </a:endParaRPr>
              </a:p>
            </p:txBody>
          </p:sp>
          <p:sp>
            <p:nvSpPr>
              <p:cNvPr id="4135" name="Line 25"/>
              <p:cNvSpPr>
                <a:spLocks noChangeShapeType="1"/>
              </p:cNvSpPr>
              <p:nvPr/>
            </p:nvSpPr>
            <p:spPr bwMode="auto">
              <a:xfrm>
                <a:off x="4000500" y="6684963"/>
                <a:ext cx="2276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36" name="Rectangle 26"/>
              <p:cNvSpPr>
                <a:spLocks noChangeArrowheads="1"/>
              </p:cNvSpPr>
              <p:nvPr/>
            </p:nvSpPr>
            <p:spPr bwMode="auto">
              <a:xfrm>
                <a:off x="3621088" y="6210300"/>
                <a:ext cx="2808287" cy="869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grpSp>
        <p:grpSp>
          <p:nvGrpSpPr>
            <p:cNvPr id="4108" name="Group 2"/>
            <p:cNvGrpSpPr>
              <a:grpSpLocks/>
            </p:cNvGrpSpPr>
            <p:nvPr/>
          </p:nvGrpSpPr>
          <p:grpSpPr bwMode="auto">
            <a:xfrm>
              <a:off x="3467100" y="7472114"/>
              <a:ext cx="3076575" cy="1657350"/>
              <a:chOff x="3467100" y="7400106"/>
              <a:chExt cx="3076575" cy="1657350"/>
            </a:xfrm>
          </p:grpSpPr>
          <p:grpSp>
            <p:nvGrpSpPr>
              <p:cNvPr id="4109" name="Group 681"/>
              <p:cNvGrpSpPr>
                <a:grpSpLocks/>
              </p:cNvGrpSpPr>
              <p:nvPr/>
            </p:nvGrpSpPr>
            <p:grpSpPr bwMode="auto">
              <a:xfrm>
                <a:off x="3716338" y="7400106"/>
                <a:ext cx="1246187" cy="647700"/>
                <a:chOff x="-349" y="1811"/>
                <a:chExt cx="1466" cy="719"/>
              </a:xfrm>
            </p:grpSpPr>
            <p:pic>
              <p:nvPicPr>
                <p:cNvPr id="4123" name="Picture 679"/>
                <p:cNvPicPr>
                  <a:picLocks noChangeAspect="1" noChangeArrowheads="1"/>
                </p:cNvPicPr>
                <p:nvPr/>
              </p:nvPicPr>
              <p:blipFill>
                <a:blip r:embed="rId5">
                  <a:extLst>
                    <a:ext uri="{28A0092B-C50C-407E-A947-70E740481C1C}">
                      <a14:useLocalDpi xmlns:a14="http://schemas.microsoft.com/office/drawing/2010/main" val="0"/>
                    </a:ext>
                  </a:extLst>
                </a:blip>
                <a:srcRect l="84250" b="77261"/>
                <a:stretch>
                  <a:fillRect/>
                </a:stretch>
              </p:blipFill>
              <p:spPr bwMode="auto">
                <a:xfrm>
                  <a:off x="241" y="1811"/>
                  <a:ext cx="876"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680"/>
                <p:cNvPicPr>
                  <a:picLocks noChangeAspect="1" noChangeArrowheads="1"/>
                </p:cNvPicPr>
                <p:nvPr/>
              </p:nvPicPr>
              <p:blipFill>
                <a:blip r:embed="rId5">
                  <a:extLst>
                    <a:ext uri="{28A0092B-C50C-407E-A947-70E740481C1C}">
                      <a14:useLocalDpi xmlns:a14="http://schemas.microsoft.com/office/drawing/2010/main" val="0"/>
                    </a:ext>
                  </a:extLst>
                </a:blip>
                <a:srcRect r="85886" b="77261"/>
                <a:stretch>
                  <a:fillRect/>
                </a:stretch>
              </p:blipFill>
              <p:spPr bwMode="auto">
                <a:xfrm>
                  <a:off x="-349" y="1811"/>
                  <a:ext cx="78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0" name="Group 685"/>
              <p:cNvGrpSpPr>
                <a:grpSpLocks/>
              </p:cNvGrpSpPr>
              <p:nvPr/>
            </p:nvGrpSpPr>
            <p:grpSpPr bwMode="auto">
              <a:xfrm>
                <a:off x="5262563" y="7400106"/>
                <a:ext cx="1266825" cy="625475"/>
                <a:chOff x="3294" y="4934"/>
                <a:chExt cx="738" cy="363"/>
              </a:xfrm>
            </p:grpSpPr>
            <p:pic>
              <p:nvPicPr>
                <p:cNvPr id="4121" name="Picture 682"/>
                <p:cNvPicPr>
                  <a:picLocks noChangeAspect="1" noChangeArrowheads="1"/>
                </p:cNvPicPr>
                <p:nvPr/>
              </p:nvPicPr>
              <p:blipFill>
                <a:blip r:embed="rId5">
                  <a:extLst>
                    <a:ext uri="{28A0092B-C50C-407E-A947-70E740481C1C}">
                      <a14:useLocalDpi xmlns:a14="http://schemas.microsoft.com/office/drawing/2010/main" val="0"/>
                    </a:ext>
                  </a:extLst>
                </a:blip>
                <a:srcRect l="81805" t="25616" b="51424"/>
                <a:stretch>
                  <a:fillRect/>
                </a:stretch>
              </p:blipFill>
              <p:spPr bwMode="auto">
                <a:xfrm>
                  <a:off x="3535" y="4934"/>
                  <a:ext cx="49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2" name="Picture 683"/>
                <p:cNvPicPr>
                  <a:picLocks noChangeAspect="1" noChangeArrowheads="1"/>
                </p:cNvPicPr>
                <p:nvPr/>
              </p:nvPicPr>
              <p:blipFill>
                <a:blip r:embed="rId5">
                  <a:extLst>
                    <a:ext uri="{28A0092B-C50C-407E-A947-70E740481C1C}">
                      <a14:useLocalDpi xmlns:a14="http://schemas.microsoft.com/office/drawing/2010/main" val="0"/>
                    </a:ext>
                  </a:extLst>
                </a:blip>
                <a:srcRect t="25616" r="85886" b="51424"/>
                <a:stretch>
                  <a:fillRect/>
                </a:stretch>
              </p:blipFill>
              <p:spPr bwMode="auto">
                <a:xfrm>
                  <a:off x="3294" y="4934"/>
                  <a:ext cx="38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1" name="Group 690"/>
              <p:cNvGrpSpPr>
                <a:grpSpLocks/>
              </p:cNvGrpSpPr>
              <p:nvPr/>
            </p:nvGrpSpPr>
            <p:grpSpPr bwMode="auto">
              <a:xfrm>
                <a:off x="5254625" y="8409756"/>
                <a:ext cx="1289050" cy="638175"/>
                <a:chOff x="-485" y="4118"/>
                <a:chExt cx="1479" cy="719"/>
              </a:xfrm>
            </p:grpSpPr>
            <p:pic>
              <p:nvPicPr>
                <p:cNvPr id="4119" name="Picture 678"/>
                <p:cNvPicPr>
                  <a:picLocks noChangeAspect="1" noChangeArrowheads="1"/>
                </p:cNvPicPr>
                <p:nvPr/>
              </p:nvPicPr>
              <p:blipFill>
                <a:blip r:embed="rId6">
                  <a:extLst>
                    <a:ext uri="{28A0092B-C50C-407E-A947-70E740481C1C}">
                      <a14:useLocalDpi xmlns:a14="http://schemas.microsoft.com/office/drawing/2010/main" val="0"/>
                    </a:ext>
                  </a:extLst>
                </a:blip>
                <a:srcRect l="80997" t="77261"/>
                <a:stretch>
                  <a:fillRect/>
                </a:stretch>
              </p:blipFill>
              <p:spPr bwMode="auto">
                <a:xfrm>
                  <a:off x="-63" y="4118"/>
                  <a:ext cx="1057"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689"/>
                <p:cNvPicPr>
                  <a:picLocks noChangeAspect="1" noChangeArrowheads="1"/>
                </p:cNvPicPr>
                <p:nvPr/>
              </p:nvPicPr>
              <p:blipFill>
                <a:blip r:embed="rId5">
                  <a:extLst>
                    <a:ext uri="{28A0092B-C50C-407E-A947-70E740481C1C}">
                      <a14:useLocalDpi xmlns:a14="http://schemas.microsoft.com/office/drawing/2010/main" val="0"/>
                    </a:ext>
                  </a:extLst>
                </a:blip>
                <a:srcRect t="77261" r="87505"/>
                <a:stretch>
                  <a:fillRect/>
                </a:stretch>
              </p:blipFill>
              <p:spPr bwMode="auto">
                <a:xfrm>
                  <a:off x="-485" y="4118"/>
                  <a:ext cx="69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12" name="Text Box 691"/>
              <p:cNvSpPr txBox="1">
                <a:spLocks noChangeArrowheads="1"/>
              </p:cNvSpPr>
              <p:nvPr/>
            </p:nvSpPr>
            <p:spPr bwMode="auto">
              <a:xfrm>
                <a:off x="3467100" y="7450906"/>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①</a:t>
                </a:r>
              </a:p>
            </p:txBody>
          </p:sp>
          <p:sp>
            <p:nvSpPr>
              <p:cNvPr id="4113" name="Text Box 692"/>
              <p:cNvSpPr txBox="1">
                <a:spLocks noChangeArrowheads="1"/>
              </p:cNvSpPr>
              <p:nvPr/>
            </p:nvSpPr>
            <p:spPr bwMode="auto">
              <a:xfrm>
                <a:off x="4999038" y="7450906"/>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FF0000"/>
                    </a:solidFill>
                    <a:latin typeface="돋움" pitchFamily="50" charset="-127"/>
                    <a:ea typeface="돋움" pitchFamily="50" charset="-127"/>
                  </a:rPr>
                  <a:t>②</a:t>
                </a:r>
              </a:p>
            </p:txBody>
          </p:sp>
          <p:sp>
            <p:nvSpPr>
              <p:cNvPr id="4114" name="Text Box 693"/>
              <p:cNvSpPr txBox="1">
                <a:spLocks noChangeArrowheads="1"/>
              </p:cNvSpPr>
              <p:nvPr/>
            </p:nvSpPr>
            <p:spPr bwMode="auto">
              <a:xfrm>
                <a:off x="3467100" y="8470081"/>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③</a:t>
                </a:r>
              </a:p>
            </p:txBody>
          </p:sp>
          <p:sp>
            <p:nvSpPr>
              <p:cNvPr id="4115" name="Text Box 694"/>
              <p:cNvSpPr txBox="1">
                <a:spLocks noChangeArrowheads="1"/>
              </p:cNvSpPr>
              <p:nvPr/>
            </p:nvSpPr>
            <p:spPr bwMode="auto">
              <a:xfrm>
                <a:off x="4999038" y="8470081"/>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④</a:t>
                </a:r>
              </a:p>
            </p:txBody>
          </p:sp>
          <p:grpSp>
            <p:nvGrpSpPr>
              <p:cNvPr id="4116" name="Group 701"/>
              <p:cNvGrpSpPr>
                <a:grpSpLocks/>
              </p:cNvGrpSpPr>
              <p:nvPr/>
            </p:nvGrpSpPr>
            <p:grpSpPr bwMode="auto">
              <a:xfrm>
                <a:off x="3716338" y="8336731"/>
                <a:ext cx="1255712" cy="720725"/>
                <a:chOff x="-485" y="2866"/>
                <a:chExt cx="1466" cy="777"/>
              </a:xfrm>
            </p:grpSpPr>
            <p:pic>
              <p:nvPicPr>
                <p:cNvPr id="4117" name="Picture 698"/>
                <p:cNvPicPr>
                  <a:picLocks noChangeAspect="1" noChangeArrowheads="1"/>
                </p:cNvPicPr>
                <p:nvPr/>
              </p:nvPicPr>
              <p:blipFill>
                <a:blip r:embed="rId7">
                  <a:extLst>
                    <a:ext uri="{28A0092B-C50C-407E-A947-70E740481C1C}">
                      <a14:useLocalDpi xmlns:a14="http://schemas.microsoft.com/office/drawing/2010/main" val="0"/>
                    </a:ext>
                  </a:extLst>
                </a:blip>
                <a:srcRect l="83441"/>
                <a:stretch>
                  <a:fillRect/>
                </a:stretch>
              </p:blipFill>
              <p:spPr bwMode="auto">
                <a:xfrm>
                  <a:off x="60" y="2866"/>
                  <a:ext cx="921"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Picture 700"/>
                <p:cNvPicPr>
                  <a:picLocks noChangeAspect="1" noChangeArrowheads="1"/>
                </p:cNvPicPr>
                <p:nvPr/>
              </p:nvPicPr>
              <p:blipFill>
                <a:blip r:embed="rId8">
                  <a:extLst>
                    <a:ext uri="{28A0092B-C50C-407E-A947-70E740481C1C}">
                      <a14:useLocalDpi xmlns:a14="http://schemas.microsoft.com/office/drawing/2010/main" val="0"/>
                    </a:ext>
                  </a:extLst>
                </a:blip>
                <a:srcRect r="88332"/>
                <a:stretch>
                  <a:fillRect/>
                </a:stretch>
              </p:blipFill>
              <p:spPr bwMode="auto">
                <a:xfrm>
                  <a:off x="-485" y="2869"/>
                  <a:ext cx="649"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249509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3" name="Text Box 6"/>
          <p:cNvSpPr txBox="1">
            <a:spLocks noChangeArrowheads="1"/>
          </p:cNvSpPr>
          <p:nvPr/>
        </p:nvSpPr>
        <p:spPr bwMode="auto">
          <a:xfrm>
            <a:off x="123825" y="228600"/>
            <a:ext cx="594330"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rPr>
              <a:t> PLC</a:t>
            </a:r>
            <a:endParaRPr lang="ko-KR" altLang="en-US" sz="1600" dirty="0">
              <a:effectLst>
                <a:outerShdw blurRad="38100" dist="38100" dir="2700000" algn="tl">
                  <a:srgbClr val="C0C0C0"/>
                </a:outerShdw>
              </a:effectLst>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32. Nhìn vào chương trình và biểu đồ dưới </a:t>
            </a:r>
            <a:r>
              <a:rPr lang="vi-VN" altLang="ko-KR" sz="900" dirty="0" smtClean="0">
                <a:latin typeface="Times New Roman" pitchFamily="18" charset="0"/>
                <a:ea typeface="돋움" pitchFamily="50" charset="-127"/>
                <a:cs typeface="Times New Roman" pitchFamily="18" charset="0"/>
              </a:rPr>
              <a:t>đây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những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thời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điểm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mà</a:t>
            </a:r>
            <a:r>
              <a:rPr lang="en-US" altLang="ko-KR" sz="900" dirty="0" smtClean="0">
                <a:latin typeface="Times New Roman" pitchFamily="18" charset="0"/>
                <a:ea typeface="돋움" pitchFamily="50" charset="-127"/>
                <a:cs typeface="Times New Roman" pitchFamily="18" charset="0"/>
              </a:rPr>
              <a:t> C0 On</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     </a:t>
            </a:r>
            <a:r>
              <a:rPr lang="en-US" altLang="ko-KR" sz="900" dirty="0" smtClean="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② ⓑ, ⓒ    </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③ ⓑ, ⓓ  </a:t>
            </a:r>
            <a:r>
              <a:rPr lang="en-US" altLang="ko-KR"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④ ⓒ,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33. Đây là mô tả về các lệnh MC / MCR. Cái nào là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đúng?</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① </a:t>
            </a:r>
            <a:r>
              <a:rPr lang="en-US" altLang="ko-KR" sz="900" dirty="0" err="1">
                <a:solidFill>
                  <a:srgbClr val="FF0000"/>
                </a:solidFill>
                <a:latin typeface="Times New Roman" pitchFamily="18" charset="0"/>
                <a:ea typeface="돋움" pitchFamily="50" charset="-127"/>
                <a:cs typeface="Times New Roman" pitchFamily="18" charset="0"/>
              </a:rPr>
              <a:t>Trong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trường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hợp</a:t>
            </a:r>
            <a:r>
              <a:rPr lang="en-US" altLang="ko-KR" sz="900" dirty="0">
                <a:solidFill>
                  <a:srgbClr val="FF0000"/>
                </a:solidFill>
                <a:latin typeface="Times New Roman" pitchFamily="18" charset="0"/>
                <a:ea typeface="돋움" pitchFamily="50" charset="-127"/>
                <a:cs typeface="Times New Roman" pitchFamily="18" charset="0"/>
              </a:rPr>
              <a:t> MC / MCR ON → OFF, </a:t>
            </a:r>
            <a:r>
              <a:rPr lang="en-US" altLang="ko-KR" sz="900" dirty="0" err="1">
                <a:solidFill>
                  <a:srgbClr val="FF0000"/>
                </a:solidFill>
                <a:latin typeface="Times New Roman" pitchFamily="18" charset="0"/>
                <a:ea typeface="돋움" pitchFamily="50" charset="-127"/>
                <a:cs typeface="Times New Roman" pitchFamily="18" charset="0"/>
              </a:rPr>
              <a:t>lệnh</a:t>
            </a:r>
            <a:r>
              <a:rPr lang="en-US" altLang="ko-KR" sz="900" dirty="0">
                <a:solidFill>
                  <a:srgbClr val="FF0000"/>
                </a:solidFill>
                <a:latin typeface="Times New Roman" pitchFamily="18" charset="0"/>
                <a:ea typeface="돋움" pitchFamily="50" charset="-127"/>
                <a:cs typeface="Times New Roman" pitchFamily="18" charset="0"/>
              </a:rPr>
              <a:t> OUT</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là</a:t>
            </a:r>
            <a:r>
              <a:rPr lang="en-US" altLang="ko-KR" sz="900" dirty="0">
                <a:solidFill>
                  <a:srgbClr val="FF0000"/>
                </a:solidFill>
                <a:latin typeface="Times New Roman" pitchFamily="18" charset="0"/>
                <a:ea typeface="돋움" pitchFamily="50" charset="-127"/>
                <a:cs typeface="Times New Roman" pitchFamily="18" charset="0"/>
              </a:rPr>
              <a:t> OFF.</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Trong trường hợp MC / MCR ON → OFF, lệnh SET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sẽ trở thành RST.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100ms, 10ms, bộ hẹn giờ tích hợp được đặt thành</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“0”</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Nếu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MC ~ MCR, </a:t>
            </a:r>
            <a:r>
              <a:rPr lang="en-US" altLang="ko-KR" sz="900" dirty="0" err="1">
                <a:latin typeface="Times New Roman" pitchFamily="18" charset="0"/>
                <a:ea typeface="돋움" pitchFamily="50" charset="-127"/>
                <a:cs typeface="Times New Roman" pitchFamily="18" charset="0"/>
              </a:rPr>
              <a:t>bạn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thể</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tiết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kiệm</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thời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quét</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34. Sau đây là giải thích </a:t>
            </a:r>
            <a:r>
              <a:rPr lang="vi-VN" altLang="ko-KR" sz="900" dirty="0"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Latch Clear.</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“Clear </a:t>
            </a:r>
            <a:r>
              <a:rPr lang="vi-VN" altLang="ko-KR" sz="900" dirty="0" smtClean="0">
                <a:latin typeface="Times New Roman" pitchFamily="18" charset="0"/>
                <a:ea typeface="돋움" pitchFamily="50" charset="-127"/>
                <a:cs typeface="Times New Roman" pitchFamily="18" charset="0"/>
              </a:rPr>
              <a:t>(</a:t>
            </a:r>
            <a:r>
              <a:rPr lang="en-US" altLang="ko-KR" sz="900" dirty="0" smtClean="0">
                <a:latin typeface="Times New Roman" pitchFamily="18" charset="0"/>
                <a:ea typeface="돋움" pitchFamily="50" charset="-127"/>
                <a:cs typeface="Times New Roman" pitchFamily="18" charset="0"/>
              </a:rPr>
              <a:t>…</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thiết lập bởi </a:t>
            </a:r>
            <a:r>
              <a:rPr lang="en-US" altLang="ko-KR" sz="900" dirty="0" smtClean="0">
                <a:latin typeface="Times New Roman" pitchFamily="18" charset="0"/>
                <a:ea typeface="돋움" pitchFamily="50" charset="-127"/>
                <a:cs typeface="Times New Roman" pitchFamily="18" charset="0"/>
              </a:rPr>
              <a:t>Latch</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hợp</a:t>
            </a:r>
            <a:r>
              <a:rPr lang="en-US" altLang="ko-KR" sz="900" dirty="0" smtClean="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smtClean="0">
                <a:latin typeface="Times New Roman" pitchFamily="18" charset="0"/>
                <a:ea typeface="돋움" pitchFamily="50" charset="-127"/>
                <a:cs typeface="Times New Roman" pitchFamily="18" charset="0"/>
              </a:rPr>
              <a:t>Memory Card</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a:t>
            </a:r>
            <a:r>
              <a:rPr lang="en-US" altLang="ko-KR" sz="900" dirty="0" smtClean="0">
                <a:latin typeface="Times New Roman" pitchFamily="18" charset="0"/>
                <a:ea typeface="돋움" pitchFamily="50" charset="-127"/>
                <a:cs typeface="Times New Roman" pitchFamily="18" charset="0"/>
              </a:rPr>
              <a:t>Program Memory</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③ </a:t>
            </a:r>
            <a:r>
              <a:rPr lang="en-US" altLang="ko-KR" sz="900" dirty="0" smtClean="0">
                <a:solidFill>
                  <a:srgbClr val="FF0000"/>
                </a:solidFill>
                <a:latin typeface="Times New Roman" pitchFamily="18" charset="0"/>
                <a:ea typeface="돋움" pitchFamily="50" charset="-127"/>
                <a:cs typeface="Times New Roman" pitchFamily="18" charset="0"/>
              </a:rPr>
              <a:t>Device Memory</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a:t>
            </a:r>
            <a:r>
              <a:rPr lang="en-US" altLang="ko-KR" sz="900" dirty="0" smtClean="0">
                <a:latin typeface="Times New Roman" pitchFamily="18" charset="0"/>
                <a:ea typeface="돋움" pitchFamily="50" charset="-127"/>
                <a:cs typeface="Times New Roman" pitchFamily="18" charset="0"/>
              </a:rPr>
              <a:t>Format Program &amp;</a:t>
            </a:r>
            <a:r>
              <a:rPr lang="vi-VN" altLang="ko-KR"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Memory Card</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35.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Ladder </a:t>
            </a:r>
            <a:r>
              <a:rPr lang="en-US" altLang="ko-KR" sz="900" dirty="0" err="1" smtClean="0">
                <a:latin typeface="Times New Roman" pitchFamily="18" charset="0"/>
                <a:ea typeface="돋움" pitchFamily="50" charset="-127"/>
                <a:cs typeface="Times New Roman" pitchFamily="18" charset="0"/>
              </a:rPr>
              <a:t>phía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dưới</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bật</a:t>
            </a:r>
            <a:r>
              <a:rPr lang="en-US" altLang="ko-KR" sz="900" dirty="0">
                <a:latin typeface="Times New Roman" pitchFamily="18" charset="0"/>
                <a:ea typeface="돋움" pitchFamily="50" charset="-127"/>
                <a:cs typeface="Times New Roman" pitchFamily="18" charset="0"/>
              </a:rPr>
              <a:t> X0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2 </a:t>
            </a:r>
            <a:r>
              <a:rPr lang="en-US" altLang="ko-KR" sz="900" dirty="0" err="1">
                <a:latin typeface="Times New Roman" pitchFamily="18" charset="0"/>
                <a:ea typeface="돋움" pitchFamily="50" charset="-127"/>
                <a:cs typeface="Times New Roman" pitchFamily="18" charset="0"/>
              </a:rPr>
              <a:t>giây</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D20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0  </a:t>
            </a:r>
            <a:r>
              <a:rPr lang="en-US" altLang="ko-KR" sz="900" dirty="0" smtClean="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② 10   </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③ 20 </a:t>
            </a:r>
            <a:r>
              <a:rPr lang="en-US" altLang="ko-KR"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④ 30</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36. Chương trình tiếp theo K1 được truyền tới M bao </a:t>
            </a:r>
            <a:r>
              <a:rPr lang="vi-VN" altLang="ko-KR" sz="900" dirty="0" smtClean="0">
                <a:latin typeface="Times New Roman" pitchFamily="18" charset="0"/>
                <a:ea typeface="돋움" pitchFamily="50" charset="-127"/>
                <a:cs typeface="Times New Roman" pitchFamily="18" charset="0"/>
              </a:rPr>
              <a:t>nhiêu?</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① M9      ② M10        ③ M120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④ M119</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cs typeface="Times New Roman" pitchFamily="18" charset="0"/>
              </a:rPr>
              <a:t>37. Điều gì sai với mô tả của SM400?</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① </a:t>
            </a:r>
            <a:r>
              <a:rPr lang="en-US" altLang="ko-KR" sz="900" smtClean="0">
                <a:latin typeface="Times New Roman" pitchFamily="18" charset="0"/>
                <a:ea typeface="돋움" pitchFamily="50" charset="-127"/>
                <a:cs typeface="Times New Roman" pitchFamily="18" charset="0"/>
              </a:rPr>
              <a:t>Là tiếp điểm luôn Bật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② </a:t>
            </a:r>
            <a:r>
              <a:rPr lang="en-US" altLang="ko-KR" sz="900" smtClean="0">
                <a:latin typeface="Times New Roman" pitchFamily="18" charset="0"/>
                <a:ea typeface="돋움" pitchFamily="50" charset="-127"/>
                <a:cs typeface="Times New Roman" pitchFamily="18" charset="0"/>
              </a:rPr>
              <a:t>Là </a:t>
            </a:r>
            <a:r>
              <a:rPr lang="vi-VN" altLang="ko-KR" sz="900" smtClean="0">
                <a:latin typeface="Times New Roman" pitchFamily="18" charset="0"/>
                <a:ea typeface="돋움" pitchFamily="50" charset="-127"/>
                <a:cs typeface="Times New Roman" pitchFamily="18" charset="0"/>
              </a:rPr>
              <a:t>một </a:t>
            </a:r>
            <a:r>
              <a:rPr lang="vi-VN" altLang="ko-KR" sz="900">
                <a:latin typeface="Times New Roman" pitchFamily="18" charset="0"/>
                <a:ea typeface="돋움" pitchFamily="50" charset="-127"/>
                <a:cs typeface="Times New Roman" pitchFamily="18" charset="0"/>
              </a:rPr>
              <a:t>rơ le đặc biệt.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③ Có thể sử dụng không giới hạn.</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④ B</a:t>
            </a:r>
            <a:r>
              <a:rPr lang="en-US" altLang="ko-KR" sz="900" smtClean="0">
                <a:solidFill>
                  <a:srgbClr val="FF0000"/>
                </a:solidFill>
                <a:latin typeface="Times New Roman" pitchFamily="18" charset="0"/>
                <a:ea typeface="돋움" pitchFamily="50" charset="-127"/>
                <a:cs typeface="Times New Roman" pitchFamily="18" charset="0"/>
              </a:rPr>
              <a:t>ật </a:t>
            </a:r>
            <a:r>
              <a:rPr lang="en-US" altLang="ko-KR" sz="900">
                <a:solidFill>
                  <a:srgbClr val="FF0000"/>
                </a:solidFill>
                <a:latin typeface="Times New Roman" pitchFamily="18" charset="0"/>
                <a:ea typeface="돋움" pitchFamily="50" charset="-127"/>
                <a:cs typeface="Times New Roman" pitchFamily="18" charset="0"/>
              </a:rPr>
              <a:t>/ tắt cứ sau 1 giây.</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38. Trong </a:t>
            </a:r>
            <a:r>
              <a:rPr lang="en-US" altLang="ko-KR" sz="900" smtClean="0">
                <a:latin typeface="Times New Roman" pitchFamily="18" charset="0"/>
                <a:ea typeface="돋움" pitchFamily="50" charset="-127"/>
                <a:cs typeface="Times New Roman" pitchFamily="18" charset="0"/>
              </a:rPr>
              <a:t>Parameter</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nơi đặt thanh ghi tệp R </a:t>
            </a:r>
            <a:r>
              <a:rPr lang="vi-VN" altLang="ko-KR" sz="900" smtClean="0">
                <a:latin typeface="Times New Roman" pitchFamily="18" charset="0"/>
                <a:ea typeface="돋움" pitchFamily="50" charset="-127"/>
                <a:cs typeface="Times New Roman" pitchFamily="18" charset="0"/>
              </a:rPr>
              <a:t>là</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① PLC RAS</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② </a:t>
            </a:r>
            <a:r>
              <a:rPr lang="en-US" altLang="ko-KR" sz="900" smtClean="0">
                <a:solidFill>
                  <a:srgbClr val="FF0000"/>
                </a:solidFill>
                <a:latin typeface="Times New Roman" pitchFamily="18" charset="0"/>
                <a:ea typeface="돋움" pitchFamily="50" charset="-127"/>
                <a:cs typeface="Times New Roman" pitchFamily="18" charset="0"/>
              </a:rPr>
              <a:t>PLC File</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Device</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System </a:t>
            </a:r>
            <a:r>
              <a:rPr lang="en-US" altLang="ko-KR" sz="900">
                <a:latin typeface="Times New Roman" pitchFamily="18" charset="0"/>
                <a:ea typeface="돋움" pitchFamily="50" charset="-127"/>
                <a:cs typeface="Times New Roman" pitchFamily="18" charset="0"/>
              </a:rPr>
              <a:t>PLC</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39. Để kiểm tra xem các </a:t>
            </a:r>
            <a:r>
              <a:rPr lang="en-US" altLang="ko-KR" sz="900" smtClean="0">
                <a:latin typeface="Times New Roman" pitchFamily="18" charset="0"/>
                <a:ea typeface="돋움" pitchFamily="50" charset="-127"/>
                <a:cs typeface="Times New Roman" pitchFamily="18" charset="0"/>
              </a:rPr>
              <a:t>Card</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PLC đang sử dụng có</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Sử dụng chức năng nào?</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Chẩn đoán PLC </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② </a:t>
            </a:r>
            <a:r>
              <a:rPr lang="en-US" altLang="ko-KR" sz="900" smtClean="0">
                <a:latin typeface="Times New Roman" pitchFamily="18" charset="0"/>
                <a:ea typeface="돋움" pitchFamily="50" charset="-127"/>
                <a:cs typeface="Times New Roman" pitchFamily="18" charset="0"/>
              </a:rPr>
              <a:t>Monitor</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③ Giám sát hệ thống </a:t>
            </a:r>
            <a:r>
              <a:rPr lang="en-US" altLang="ko-KR" sz="900" smtClean="0">
                <a:solidFill>
                  <a:srgbClr val="FF0000"/>
                </a:solidFill>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④ </a:t>
            </a:r>
            <a:r>
              <a:rPr lang="en-US" altLang="ko-KR" sz="900">
                <a:latin typeface="Times New Roman" pitchFamily="18" charset="0"/>
                <a:ea typeface="돋움" pitchFamily="50" charset="-127"/>
                <a:cs typeface="Times New Roman" pitchFamily="18" charset="0"/>
              </a:rPr>
              <a:t>Giám sát lỗi</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40. Thời lượng pin Q6BAT là bao </a:t>
            </a:r>
            <a:r>
              <a:rPr lang="vi-VN" altLang="ko-KR" sz="900" smtClean="0">
                <a:latin typeface="Times New Roman" pitchFamily="18" charset="0"/>
                <a:ea typeface="돋움" pitchFamily="50" charset="-127"/>
                <a:cs typeface="Times New Roman" pitchFamily="18" charset="0"/>
              </a:rPr>
              <a:t>lâu? (</a:t>
            </a:r>
            <a:r>
              <a:rPr lang="vi-VN" altLang="ko-KR" sz="900">
                <a:latin typeface="Times New Roman" pitchFamily="18" charset="0"/>
                <a:ea typeface="돋움" pitchFamily="50" charset="-127"/>
                <a:cs typeface="Times New Roman" pitchFamily="18" charset="0"/>
              </a:rPr>
              <a:t>Khi được kết nối với mô-đun CPU và luôn được cung cấp năng lượng)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7 năm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8 năm</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9 năm </a:t>
            </a:r>
            <a:r>
              <a:rPr lang="en-US"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 10 năm</a:t>
            </a:r>
          </a:p>
        </p:txBody>
      </p:sp>
      <p:grpSp>
        <p:nvGrpSpPr>
          <p:cNvPr id="6150" name="Group 246"/>
          <p:cNvGrpSpPr>
            <a:grpSpLocks/>
          </p:cNvGrpSpPr>
          <p:nvPr/>
        </p:nvGrpSpPr>
        <p:grpSpPr bwMode="auto">
          <a:xfrm>
            <a:off x="568325" y="1244600"/>
            <a:ext cx="2592388" cy="609600"/>
            <a:chOff x="770" y="26691"/>
            <a:chExt cx="259" cy="69"/>
          </a:xfrm>
        </p:grpSpPr>
        <p:pic>
          <p:nvPicPr>
            <p:cNvPr id="6215" name="Picture 2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 y="26691"/>
              <a:ext cx="6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16" name="Picture 2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 y="26691"/>
              <a:ext cx="19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1" name="Group 284"/>
          <p:cNvGrpSpPr>
            <a:grpSpLocks/>
          </p:cNvGrpSpPr>
          <p:nvPr/>
        </p:nvGrpSpPr>
        <p:grpSpPr bwMode="auto">
          <a:xfrm>
            <a:off x="423863" y="2027238"/>
            <a:ext cx="2789237" cy="838200"/>
            <a:chOff x="267" y="3320"/>
            <a:chExt cx="1757" cy="528"/>
          </a:xfrm>
        </p:grpSpPr>
        <p:sp>
          <p:nvSpPr>
            <p:cNvPr id="6184" name="Line 250"/>
            <p:cNvSpPr>
              <a:spLocks noChangeShapeType="1"/>
            </p:cNvSpPr>
            <p:nvPr/>
          </p:nvSpPr>
          <p:spPr bwMode="auto">
            <a:xfrm>
              <a:off x="440" y="3443"/>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85" name="Line 251"/>
            <p:cNvSpPr>
              <a:spLocks noChangeShapeType="1"/>
            </p:cNvSpPr>
            <p:nvPr/>
          </p:nvSpPr>
          <p:spPr bwMode="auto">
            <a:xfrm>
              <a:off x="440" y="3635"/>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86" name="Line 252"/>
            <p:cNvSpPr>
              <a:spLocks noChangeShapeType="1"/>
            </p:cNvSpPr>
            <p:nvPr/>
          </p:nvSpPr>
          <p:spPr bwMode="auto">
            <a:xfrm>
              <a:off x="440" y="382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87" name="Rectangle 253"/>
            <p:cNvSpPr>
              <a:spLocks noChangeArrowheads="1"/>
            </p:cNvSpPr>
            <p:nvPr/>
          </p:nvSpPr>
          <p:spPr bwMode="auto">
            <a:xfrm>
              <a:off x="461" y="3347"/>
              <a:ext cx="135"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88" name="Rectangle 254"/>
            <p:cNvSpPr>
              <a:spLocks noChangeArrowheads="1"/>
            </p:cNvSpPr>
            <p:nvPr/>
          </p:nvSpPr>
          <p:spPr bwMode="auto">
            <a:xfrm>
              <a:off x="732"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89" name="Rectangle 255"/>
            <p:cNvSpPr>
              <a:spLocks noChangeArrowheads="1"/>
            </p:cNvSpPr>
            <p:nvPr/>
          </p:nvSpPr>
          <p:spPr bwMode="auto">
            <a:xfrm>
              <a:off x="1004"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0" name="Rectangle 256"/>
            <p:cNvSpPr>
              <a:spLocks noChangeArrowheads="1"/>
            </p:cNvSpPr>
            <p:nvPr/>
          </p:nvSpPr>
          <p:spPr bwMode="auto">
            <a:xfrm>
              <a:off x="1276"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1" name="Rectangle 257"/>
            <p:cNvSpPr>
              <a:spLocks noChangeArrowheads="1"/>
            </p:cNvSpPr>
            <p:nvPr/>
          </p:nvSpPr>
          <p:spPr bwMode="auto">
            <a:xfrm>
              <a:off x="1548"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2" name="Rectangle 258"/>
            <p:cNvSpPr>
              <a:spLocks noChangeArrowheads="1"/>
            </p:cNvSpPr>
            <p:nvPr/>
          </p:nvSpPr>
          <p:spPr bwMode="auto">
            <a:xfrm>
              <a:off x="1819"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3" name="Rectangle 259"/>
            <p:cNvSpPr>
              <a:spLocks noChangeArrowheads="1"/>
            </p:cNvSpPr>
            <p:nvPr/>
          </p:nvSpPr>
          <p:spPr bwMode="auto">
            <a:xfrm>
              <a:off x="687" y="353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4" name="Rectangle 260"/>
            <p:cNvSpPr>
              <a:spLocks noChangeArrowheads="1"/>
            </p:cNvSpPr>
            <p:nvPr/>
          </p:nvSpPr>
          <p:spPr bwMode="auto">
            <a:xfrm>
              <a:off x="1197" y="3539"/>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5" name="Rectangle 261"/>
            <p:cNvSpPr>
              <a:spLocks noChangeArrowheads="1"/>
            </p:cNvSpPr>
            <p:nvPr/>
          </p:nvSpPr>
          <p:spPr bwMode="auto">
            <a:xfrm>
              <a:off x="1864" y="3539"/>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6" name="Line 262"/>
            <p:cNvSpPr>
              <a:spLocks noChangeShapeType="1"/>
            </p:cNvSpPr>
            <p:nvPr/>
          </p:nvSpPr>
          <p:spPr bwMode="auto">
            <a:xfrm>
              <a:off x="735"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97" name="Line 263"/>
            <p:cNvSpPr>
              <a:spLocks noChangeShapeType="1"/>
            </p:cNvSpPr>
            <p:nvPr/>
          </p:nvSpPr>
          <p:spPr bwMode="auto">
            <a:xfrm>
              <a:off x="1004"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98" name="Line 264"/>
            <p:cNvSpPr>
              <a:spLocks noChangeShapeType="1"/>
            </p:cNvSpPr>
            <p:nvPr/>
          </p:nvSpPr>
          <p:spPr bwMode="auto">
            <a:xfrm>
              <a:off x="1550"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99" name="Line 265"/>
            <p:cNvSpPr>
              <a:spLocks noChangeShapeType="1"/>
            </p:cNvSpPr>
            <p:nvPr/>
          </p:nvSpPr>
          <p:spPr bwMode="auto">
            <a:xfrm>
              <a:off x="1819"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0" name="Rectangle 269"/>
            <p:cNvSpPr>
              <a:spLocks noChangeArrowheads="1"/>
            </p:cNvSpPr>
            <p:nvPr/>
          </p:nvSpPr>
          <p:spPr bwMode="auto">
            <a:xfrm>
              <a:off x="735"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1" name="Rectangle 270"/>
            <p:cNvSpPr>
              <a:spLocks noChangeArrowheads="1"/>
            </p:cNvSpPr>
            <p:nvPr/>
          </p:nvSpPr>
          <p:spPr bwMode="auto">
            <a:xfrm>
              <a:off x="1005"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2" name="Rectangle 271"/>
            <p:cNvSpPr>
              <a:spLocks noChangeArrowheads="1"/>
            </p:cNvSpPr>
            <p:nvPr/>
          </p:nvSpPr>
          <p:spPr bwMode="auto">
            <a:xfrm>
              <a:off x="1550"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3" name="Rectangle 272"/>
            <p:cNvSpPr>
              <a:spLocks noChangeArrowheads="1"/>
            </p:cNvSpPr>
            <p:nvPr/>
          </p:nvSpPr>
          <p:spPr bwMode="auto">
            <a:xfrm>
              <a:off x="1819"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4" name="Line 273"/>
            <p:cNvSpPr>
              <a:spLocks noChangeShapeType="1"/>
            </p:cNvSpPr>
            <p:nvPr/>
          </p:nvSpPr>
          <p:spPr bwMode="auto">
            <a:xfrm>
              <a:off x="1007" y="3728"/>
              <a:ext cx="0" cy="9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5" name="Line 274"/>
            <p:cNvSpPr>
              <a:spLocks noChangeShapeType="1"/>
            </p:cNvSpPr>
            <p:nvPr/>
          </p:nvSpPr>
          <p:spPr bwMode="auto">
            <a:xfrm>
              <a:off x="732" y="3724"/>
              <a:ext cx="0" cy="9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6" name="Line 275"/>
            <p:cNvSpPr>
              <a:spLocks noChangeShapeType="1"/>
            </p:cNvSpPr>
            <p:nvPr/>
          </p:nvSpPr>
          <p:spPr bwMode="auto">
            <a:xfrm>
              <a:off x="1550" y="3726"/>
              <a:ext cx="0" cy="9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7" name="Line 276"/>
            <p:cNvSpPr>
              <a:spLocks noChangeShapeType="1"/>
            </p:cNvSpPr>
            <p:nvPr/>
          </p:nvSpPr>
          <p:spPr bwMode="auto">
            <a:xfrm>
              <a:off x="1819" y="3728"/>
              <a:ext cx="0" cy="9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8" name="Text Box 277"/>
            <p:cNvSpPr txBox="1">
              <a:spLocks noChangeArrowheads="1"/>
            </p:cNvSpPr>
            <p:nvPr/>
          </p:nvSpPr>
          <p:spPr bwMode="auto">
            <a:xfrm>
              <a:off x="267" y="3320"/>
              <a:ext cx="2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X0</a:t>
              </a:r>
            </a:p>
          </p:txBody>
        </p:sp>
        <p:sp>
          <p:nvSpPr>
            <p:cNvPr id="6209" name="Text Box 278"/>
            <p:cNvSpPr txBox="1">
              <a:spLocks noChangeArrowheads="1"/>
            </p:cNvSpPr>
            <p:nvPr/>
          </p:nvSpPr>
          <p:spPr bwMode="auto">
            <a:xfrm>
              <a:off x="267" y="3518"/>
              <a:ext cx="2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X1</a:t>
              </a:r>
            </a:p>
          </p:txBody>
        </p:sp>
        <p:sp>
          <p:nvSpPr>
            <p:cNvPr id="6210" name="Text Box 279"/>
            <p:cNvSpPr txBox="1">
              <a:spLocks noChangeArrowheads="1"/>
            </p:cNvSpPr>
            <p:nvPr/>
          </p:nvSpPr>
          <p:spPr bwMode="auto">
            <a:xfrm>
              <a:off x="267" y="3704"/>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C0</a:t>
              </a:r>
            </a:p>
          </p:txBody>
        </p:sp>
        <p:sp>
          <p:nvSpPr>
            <p:cNvPr id="6211" name="Text Box 280"/>
            <p:cNvSpPr txBox="1">
              <a:spLocks noChangeArrowheads="1"/>
            </p:cNvSpPr>
            <p:nvPr/>
          </p:nvSpPr>
          <p:spPr bwMode="auto">
            <a:xfrm>
              <a:off x="709"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sp>
          <p:nvSpPr>
            <p:cNvPr id="6212" name="Text Box 281"/>
            <p:cNvSpPr txBox="1">
              <a:spLocks noChangeArrowheads="1"/>
            </p:cNvSpPr>
            <p:nvPr/>
          </p:nvSpPr>
          <p:spPr bwMode="auto">
            <a:xfrm>
              <a:off x="979"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sp>
          <p:nvSpPr>
            <p:cNvPr id="6213" name="Text Box 282"/>
            <p:cNvSpPr txBox="1">
              <a:spLocks noChangeArrowheads="1"/>
            </p:cNvSpPr>
            <p:nvPr/>
          </p:nvSpPr>
          <p:spPr bwMode="auto">
            <a:xfrm>
              <a:off x="1525"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sp>
          <p:nvSpPr>
            <p:cNvPr id="6214" name="Text Box 283"/>
            <p:cNvSpPr txBox="1">
              <a:spLocks noChangeArrowheads="1"/>
            </p:cNvSpPr>
            <p:nvPr/>
          </p:nvSpPr>
          <p:spPr bwMode="auto">
            <a:xfrm>
              <a:off x="1795"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grpSp>
      <p:grpSp>
        <p:nvGrpSpPr>
          <p:cNvPr id="6152" name="Group 112"/>
          <p:cNvGrpSpPr>
            <a:grpSpLocks/>
          </p:cNvGrpSpPr>
          <p:nvPr/>
        </p:nvGrpSpPr>
        <p:grpSpPr bwMode="auto">
          <a:xfrm>
            <a:off x="352425" y="6681192"/>
            <a:ext cx="2990850" cy="969962"/>
            <a:chOff x="0" y="0"/>
            <a:chExt cx="1882" cy="716"/>
          </a:xfrm>
        </p:grpSpPr>
        <p:sp>
          <p:nvSpPr>
            <p:cNvPr id="6163" name="Line 113"/>
            <p:cNvSpPr>
              <a:spLocks noChangeShapeType="1"/>
            </p:cNvSpPr>
            <p:nvPr/>
          </p:nvSpPr>
          <p:spPr bwMode="auto">
            <a:xfrm>
              <a:off x="0" y="81"/>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4" name="Line 114"/>
            <p:cNvSpPr>
              <a:spLocks noChangeShapeType="1"/>
            </p:cNvSpPr>
            <p:nvPr/>
          </p:nvSpPr>
          <p:spPr bwMode="auto">
            <a:xfrm>
              <a:off x="0" y="177"/>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5" name="Line 115"/>
            <p:cNvSpPr>
              <a:spLocks noChangeShapeType="1"/>
            </p:cNvSpPr>
            <p:nvPr/>
          </p:nvSpPr>
          <p:spPr bwMode="auto">
            <a:xfrm>
              <a:off x="96"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6" name="Line 116"/>
            <p:cNvSpPr>
              <a:spLocks noChangeShapeType="1"/>
            </p:cNvSpPr>
            <p:nvPr/>
          </p:nvSpPr>
          <p:spPr bwMode="auto">
            <a:xfrm>
              <a:off x="144"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7" name="Line 117"/>
            <p:cNvSpPr>
              <a:spLocks noChangeShapeType="1"/>
            </p:cNvSpPr>
            <p:nvPr/>
          </p:nvSpPr>
          <p:spPr bwMode="auto">
            <a:xfrm>
              <a:off x="1882" y="81"/>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8" name="Line 118"/>
            <p:cNvSpPr>
              <a:spLocks noChangeShapeType="1"/>
            </p:cNvSpPr>
            <p:nvPr/>
          </p:nvSpPr>
          <p:spPr bwMode="auto">
            <a:xfrm>
              <a:off x="144" y="177"/>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9" name="Text Box 119"/>
            <p:cNvSpPr txBox="1">
              <a:spLocks noChangeArrowheads="1"/>
            </p:cNvSpPr>
            <p:nvPr/>
          </p:nvSpPr>
          <p:spPr bwMode="auto">
            <a:xfrm>
              <a:off x="25" y="0"/>
              <a:ext cx="204"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X0</a:t>
              </a:r>
            </a:p>
          </p:txBody>
        </p:sp>
        <p:sp>
          <p:nvSpPr>
            <p:cNvPr id="6170" name="Line 120"/>
            <p:cNvSpPr>
              <a:spLocks noChangeShapeType="1"/>
            </p:cNvSpPr>
            <p:nvPr/>
          </p:nvSpPr>
          <p:spPr bwMode="auto">
            <a:xfrm>
              <a:off x="240" y="17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1" name="Line 121"/>
            <p:cNvSpPr>
              <a:spLocks noChangeShapeType="1"/>
            </p:cNvSpPr>
            <p:nvPr/>
          </p:nvSpPr>
          <p:spPr bwMode="auto">
            <a:xfrm>
              <a:off x="240" y="380"/>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2" name="Line 122"/>
            <p:cNvSpPr>
              <a:spLocks noChangeShapeType="1"/>
            </p:cNvSpPr>
            <p:nvPr/>
          </p:nvSpPr>
          <p:spPr bwMode="auto">
            <a:xfrm>
              <a:off x="240" y="3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3" name="Line 123"/>
            <p:cNvSpPr>
              <a:spLocks noChangeShapeType="1"/>
            </p:cNvSpPr>
            <p:nvPr/>
          </p:nvSpPr>
          <p:spPr bwMode="auto">
            <a:xfrm>
              <a:off x="240" y="46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4" name="Line 124"/>
            <p:cNvSpPr>
              <a:spLocks noChangeShapeType="1"/>
            </p:cNvSpPr>
            <p:nvPr/>
          </p:nvSpPr>
          <p:spPr bwMode="auto">
            <a:xfrm>
              <a:off x="240" y="609"/>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5" name="Rectangle 125"/>
            <p:cNvSpPr>
              <a:spLocks noChangeArrowheads="1"/>
            </p:cNvSpPr>
            <p:nvPr/>
          </p:nvSpPr>
          <p:spPr bwMode="auto">
            <a:xfrm>
              <a:off x="1112"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K10</a:t>
              </a:r>
            </a:p>
          </p:txBody>
        </p:sp>
        <p:sp>
          <p:nvSpPr>
            <p:cNvPr id="6176" name="Rectangle 126"/>
            <p:cNvSpPr>
              <a:spLocks noChangeArrowheads="1"/>
            </p:cNvSpPr>
            <p:nvPr/>
          </p:nvSpPr>
          <p:spPr bwMode="auto">
            <a:xfrm>
              <a:off x="1448"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D10</a:t>
              </a:r>
            </a:p>
          </p:txBody>
        </p:sp>
        <p:sp>
          <p:nvSpPr>
            <p:cNvPr id="6177" name="Rectangle 127"/>
            <p:cNvSpPr>
              <a:spLocks noChangeArrowheads="1"/>
            </p:cNvSpPr>
            <p:nvPr/>
          </p:nvSpPr>
          <p:spPr bwMode="auto">
            <a:xfrm>
              <a:off x="776"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MOV</a:t>
              </a:r>
            </a:p>
          </p:txBody>
        </p:sp>
        <p:sp>
          <p:nvSpPr>
            <p:cNvPr id="6178" name="Rectangle 128"/>
            <p:cNvSpPr>
              <a:spLocks noChangeArrowheads="1"/>
            </p:cNvSpPr>
            <p:nvPr/>
          </p:nvSpPr>
          <p:spPr bwMode="auto">
            <a:xfrm>
              <a:off x="1112"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K20</a:t>
              </a:r>
            </a:p>
          </p:txBody>
        </p:sp>
        <p:sp>
          <p:nvSpPr>
            <p:cNvPr id="6179" name="Rectangle 129"/>
            <p:cNvSpPr>
              <a:spLocks noChangeArrowheads="1"/>
            </p:cNvSpPr>
            <p:nvPr/>
          </p:nvSpPr>
          <p:spPr bwMode="auto">
            <a:xfrm>
              <a:off x="1448"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D10</a:t>
              </a:r>
            </a:p>
          </p:txBody>
        </p:sp>
        <p:sp>
          <p:nvSpPr>
            <p:cNvPr id="6180" name="Rectangle 130"/>
            <p:cNvSpPr>
              <a:spLocks noChangeArrowheads="1"/>
            </p:cNvSpPr>
            <p:nvPr/>
          </p:nvSpPr>
          <p:spPr bwMode="auto">
            <a:xfrm>
              <a:off x="776"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MOVP</a:t>
              </a:r>
            </a:p>
          </p:txBody>
        </p:sp>
        <p:sp>
          <p:nvSpPr>
            <p:cNvPr id="6181" name="Rectangle 131"/>
            <p:cNvSpPr>
              <a:spLocks noChangeArrowheads="1"/>
            </p:cNvSpPr>
            <p:nvPr/>
          </p:nvSpPr>
          <p:spPr bwMode="auto">
            <a:xfrm>
              <a:off x="1112"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D10</a:t>
              </a:r>
            </a:p>
          </p:txBody>
        </p:sp>
        <p:sp>
          <p:nvSpPr>
            <p:cNvPr id="6182" name="Rectangle 132"/>
            <p:cNvSpPr>
              <a:spLocks noChangeArrowheads="1"/>
            </p:cNvSpPr>
            <p:nvPr/>
          </p:nvSpPr>
          <p:spPr bwMode="auto">
            <a:xfrm>
              <a:off x="1448"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D20</a:t>
              </a:r>
            </a:p>
          </p:txBody>
        </p:sp>
        <p:sp>
          <p:nvSpPr>
            <p:cNvPr id="6183" name="Rectangle 133"/>
            <p:cNvSpPr>
              <a:spLocks noChangeArrowheads="1"/>
            </p:cNvSpPr>
            <p:nvPr/>
          </p:nvSpPr>
          <p:spPr bwMode="auto">
            <a:xfrm>
              <a:off x="776"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MOV</a:t>
              </a:r>
            </a:p>
          </p:txBody>
        </p:sp>
      </p:grpSp>
      <p:grpSp>
        <p:nvGrpSpPr>
          <p:cNvPr id="6153" name="Group 181"/>
          <p:cNvGrpSpPr>
            <a:grpSpLocks/>
          </p:cNvGrpSpPr>
          <p:nvPr/>
        </p:nvGrpSpPr>
        <p:grpSpPr bwMode="auto">
          <a:xfrm>
            <a:off x="352425" y="8409384"/>
            <a:ext cx="2990850" cy="514350"/>
            <a:chOff x="0" y="0"/>
            <a:chExt cx="1632" cy="324"/>
          </a:xfrm>
        </p:grpSpPr>
        <p:sp>
          <p:nvSpPr>
            <p:cNvPr id="6154" name="Line 182"/>
            <p:cNvSpPr>
              <a:spLocks noChangeShapeType="1"/>
            </p:cNvSpPr>
            <p:nvPr/>
          </p:nvSpPr>
          <p:spPr bwMode="auto">
            <a:xfrm>
              <a:off x="0" y="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5" name="Line 183"/>
            <p:cNvSpPr>
              <a:spLocks noChangeShapeType="1"/>
            </p:cNvSpPr>
            <p:nvPr/>
          </p:nvSpPr>
          <p:spPr bwMode="auto">
            <a:xfrm>
              <a:off x="0" y="1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6" name="Line 184"/>
            <p:cNvSpPr>
              <a:spLocks noChangeShapeType="1"/>
            </p:cNvSpPr>
            <p:nvPr/>
          </p:nvSpPr>
          <p:spPr bwMode="auto">
            <a:xfrm>
              <a:off x="192" y="1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7" name="Line 185"/>
            <p:cNvSpPr>
              <a:spLocks noChangeShapeType="1"/>
            </p:cNvSpPr>
            <p:nvPr/>
          </p:nvSpPr>
          <p:spPr bwMode="auto">
            <a:xfrm>
              <a:off x="240" y="1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8" name="Line 186"/>
            <p:cNvSpPr>
              <a:spLocks noChangeShapeType="1"/>
            </p:cNvSpPr>
            <p:nvPr/>
          </p:nvSpPr>
          <p:spPr bwMode="auto">
            <a:xfrm>
              <a:off x="240" y="18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9" name="Text Box 187"/>
            <p:cNvSpPr txBox="1">
              <a:spLocks noChangeArrowheads="1"/>
            </p:cNvSpPr>
            <p:nvPr/>
          </p:nvSpPr>
          <p:spPr bwMode="auto">
            <a:xfrm>
              <a:off x="114" y="0"/>
              <a:ext cx="20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Times New Roman" pitchFamily="18" charset="0"/>
                  <a:cs typeface="Times New Roman" pitchFamily="18" charset="0"/>
                </a:rPr>
                <a:t>X0</a:t>
              </a:r>
            </a:p>
          </p:txBody>
        </p:sp>
        <p:sp>
          <p:nvSpPr>
            <p:cNvPr id="6160" name="Line 188"/>
            <p:cNvSpPr>
              <a:spLocks noChangeShapeType="1"/>
            </p:cNvSpPr>
            <p:nvPr/>
          </p:nvSpPr>
          <p:spPr bwMode="auto">
            <a:xfrm>
              <a:off x="1632" y="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1" name="Text Box 189"/>
            <p:cNvSpPr txBox="1">
              <a:spLocks noChangeArrowheads="1"/>
            </p:cNvSpPr>
            <p:nvPr/>
          </p:nvSpPr>
          <p:spPr bwMode="auto">
            <a:xfrm>
              <a:off x="648" y="107"/>
              <a:ext cx="910"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Times New Roman" pitchFamily="18" charset="0"/>
                  <a:cs typeface="Times New Roman" pitchFamily="18" charset="0"/>
                </a:rPr>
                <a:t>[   FMOV   K1   K3M0   K10   </a:t>
              </a:r>
              <a:r>
                <a:rPr lang="en-US" altLang="ko-KR" sz="800"/>
                <a:t>]</a:t>
              </a:r>
            </a:p>
          </p:txBody>
        </p:sp>
        <p:sp>
          <p:nvSpPr>
            <p:cNvPr id="6162" name="Line 190"/>
            <p:cNvSpPr>
              <a:spLocks noChangeShapeType="1"/>
            </p:cNvSpPr>
            <p:nvPr/>
          </p:nvSpPr>
          <p:spPr bwMode="auto">
            <a:xfrm>
              <a:off x="1488" y="18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grpSp>
    </p:spTree>
    <p:extLst>
      <p:ext uri="{BB962C8B-B14F-4D97-AF65-F5344CB8AC3E}">
        <p14:creationId xmlns:p14="http://schemas.microsoft.com/office/powerpoint/2010/main" val="170725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5" name="Text Box 5"/>
          <p:cNvSpPr txBox="1">
            <a:spLocks noChangeArrowheads="1"/>
          </p:cNvSpPr>
          <p:nvPr/>
        </p:nvSpPr>
        <p:spPr bwMode="auto">
          <a:xfrm>
            <a:off x="174625" y="239713"/>
            <a:ext cx="1045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 </a:t>
            </a:r>
            <a:r>
              <a:rPr lang="ko-KR" altLang="en-US"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altLang="ko-KR" sz="1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8196" name="Group 2"/>
          <p:cNvGrpSpPr>
            <a:grpSpLocks/>
          </p:cNvGrpSpPr>
          <p:nvPr/>
        </p:nvGrpSpPr>
        <p:grpSpPr bwMode="auto">
          <a:xfrm>
            <a:off x="304800" y="776288"/>
            <a:ext cx="6248400" cy="8901112"/>
            <a:chOff x="192" y="672"/>
            <a:chExt cx="3936" cy="5424"/>
          </a:xfrm>
        </p:grpSpPr>
        <p:sp>
          <p:nvSpPr>
            <p:cNvPr id="8268"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sp>
          <p:nvSpPr>
            <p:cNvPr id="8269"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grpSp>
      <p:sp>
        <p:nvSpPr>
          <p:cNvPr id="8197" name="Text Box 6"/>
          <p:cNvSpPr txBox="1">
            <a:spLocks noChangeArrowheads="1"/>
          </p:cNvSpPr>
          <p:nvPr/>
        </p:nvSpPr>
        <p:spPr bwMode="auto">
          <a:xfrm>
            <a:off x="292100" y="817563"/>
            <a:ext cx="15343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dirty="0">
                <a:latin typeface="Times New Roman" panose="02020603050405020304" pitchFamily="18" charset="0"/>
                <a:ea typeface="돋움" pitchFamily="50" charset="-127"/>
                <a:cs typeface="Times New Roman" panose="02020603050405020304" pitchFamily="18" charset="0"/>
              </a:rPr>
              <a:t>※ </a:t>
            </a:r>
            <a:r>
              <a:rPr lang="en-US" altLang="ko-KR" sz="1000" dirty="0" err="1" smtClean="0">
                <a:latin typeface="Times New Roman" panose="02020603050405020304" pitchFamily="18" charset="0"/>
                <a:ea typeface="돋움" pitchFamily="50" charset="-127"/>
                <a:cs typeface="Times New Roman" panose="02020603050405020304" pitchFamily="18" charset="0"/>
              </a:rPr>
              <a:t>Khí</a:t>
            </a:r>
            <a:r>
              <a:rPr lang="en-US" altLang="ko-KR" sz="1000" dirty="0" smtClean="0">
                <a:latin typeface="Times New Roman" panose="02020603050405020304" pitchFamily="18" charset="0"/>
                <a:ea typeface="돋움" pitchFamily="50" charset="-127"/>
                <a:cs typeface="Times New Roman" panose="02020603050405020304" pitchFamily="18" charset="0"/>
              </a:rPr>
              <a:t> </a:t>
            </a:r>
            <a:r>
              <a:rPr lang="en-US" altLang="ko-KR" sz="1000" dirty="0" err="1" smtClean="0">
                <a:latin typeface="Times New Roman" panose="02020603050405020304" pitchFamily="18" charset="0"/>
                <a:ea typeface="돋움" pitchFamily="50" charset="-127"/>
                <a:cs typeface="Times New Roman" panose="02020603050405020304" pitchFamily="18" charset="0"/>
              </a:rPr>
              <a:t>nén</a:t>
            </a:r>
            <a:r>
              <a:rPr lang="ko-KR" altLang="en-US" sz="1000" dirty="0" smtClean="0">
                <a:latin typeface="Times New Roman" panose="02020603050405020304" pitchFamily="18" charset="0"/>
                <a:ea typeface="돋움" pitchFamily="50" charset="-127"/>
                <a:cs typeface="Times New Roman" panose="02020603050405020304" pitchFamily="18" charset="0"/>
              </a:rPr>
              <a:t> </a:t>
            </a:r>
            <a:r>
              <a:rPr lang="en-US" altLang="ko-KR" sz="1000" dirty="0">
                <a:latin typeface="Times New Roman" panose="02020603050405020304" pitchFamily="18" charset="0"/>
                <a:ea typeface="돋움" pitchFamily="50" charset="-127"/>
                <a:cs typeface="Times New Roman" panose="02020603050405020304" pitchFamily="18" charset="0"/>
              </a:rPr>
              <a:t>: </a:t>
            </a:r>
            <a:r>
              <a:rPr lang="en-US" altLang="ko-KR" sz="1000" dirty="0" err="1" smtClean="0">
                <a:latin typeface="Times New Roman" panose="02020603050405020304" pitchFamily="18" charset="0"/>
                <a:ea typeface="돋움" pitchFamily="50" charset="-127"/>
                <a:cs typeface="Times New Roman" panose="02020603050405020304" pitchFamily="18" charset="0"/>
              </a:rPr>
              <a:t>Câu</a:t>
            </a:r>
            <a:r>
              <a:rPr lang="en-US" altLang="ko-KR" sz="1000" dirty="0" smtClean="0">
                <a:latin typeface="Times New Roman" panose="02020603050405020304" pitchFamily="18" charset="0"/>
                <a:ea typeface="돋움" pitchFamily="50" charset="-127"/>
                <a:cs typeface="Times New Roman" panose="02020603050405020304" pitchFamily="18" charset="0"/>
              </a:rPr>
              <a:t> 41</a:t>
            </a:r>
            <a:r>
              <a:rPr lang="ko-KR" altLang="en-US" sz="1000" dirty="0" smtClean="0">
                <a:latin typeface="Times New Roman" panose="02020603050405020304" pitchFamily="18" charset="0"/>
                <a:ea typeface="돋움" pitchFamily="50" charset="-127"/>
                <a:cs typeface="Times New Roman" panose="02020603050405020304" pitchFamily="18" charset="0"/>
              </a:rPr>
              <a:t> </a:t>
            </a:r>
            <a:r>
              <a:rPr lang="en-US" altLang="ko-KR" sz="1000" dirty="0">
                <a:latin typeface="Times New Roman" panose="02020603050405020304" pitchFamily="18" charset="0"/>
                <a:ea typeface="돋움" pitchFamily="50" charset="-127"/>
                <a:cs typeface="Times New Roman" panose="02020603050405020304" pitchFamily="18" charset="0"/>
              </a:rPr>
              <a:t>~ </a:t>
            </a:r>
            <a:r>
              <a:rPr lang="en-US" altLang="ko-KR" sz="1000" dirty="0" smtClean="0">
                <a:latin typeface="Times New Roman" panose="02020603050405020304" pitchFamily="18" charset="0"/>
                <a:ea typeface="돋움" pitchFamily="50" charset="-127"/>
                <a:cs typeface="Times New Roman" panose="02020603050405020304" pitchFamily="18" charset="0"/>
              </a:rPr>
              <a:t>60</a:t>
            </a:r>
            <a:endParaRPr lang="ko-KR" altLang="en-US" sz="1000" dirty="0">
              <a:latin typeface="Times New Roman" panose="02020603050405020304" pitchFamily="18" charset="0"/>
              <a:ea typeface="돋움" pitchFamily="50" charset="-127"/>
              <a:cs typeface="Times New Roman" panose="02020603050405020304" pitchFamily="18" charset="0"/>
            </a:endParaRPr>
          </a:p>
        </p:txBody>
      </p:sp>
      <p:sp>
        <p:nvSpPr>
          <p:cNvPr id="8198" name="Text Box 34"/>
          <p:cNvSpPr txBox="1">
            <a:spLocks noChangeArrowheads="1"/>
          </p:cNvSpPr>
          <p:nvPr/>
        </p:nvSpPr>
        <p:spPr bwMode="auto">
          <a:xfrm>
            <a:off x="279400" y="3979863"/>
            <a:ext cx="314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cs typeface="Times New Roman" pitchFamily="18" charset="0"/>
              </a:rPr>
              <a:t>43. </a:t>
            </a:r>
            <a:r>
              <a:rPr lang="en-US" altLang="ko-KR" sz="900" smtClean="0">
                <a:latin typeface="Times New Roman" pitchFamily="18" charset="0"/>
                <a:cs typeface="Times New Roman" pitchFamily="18" charset="0"/>
              </a:rPr>
              <a:t>Sử </a:t>
            </a:r>
            <a:r>
              <a:rPr lang="en-US" altLang="ko-KR" sz="900">
                <a:latin typeface="Times New Roman" pitchFamily="18" charset="0"/>
                <a:cs typeface="Times New Roman" pitchFamily="18" charset="0"/>
              </a:rPr>
              <a:t>dụng van </a:t>
            </a:r>
            <a:r>
              <a:rPr lang="en-US" altLang="ko-KR" sz="900" smtClean="0">
                <a:latin typeface="Times New Roman" pitchFamily="18" charset="0"/>
                <a:cs typeface="Times New Roman" pitchFamily="18" charset="0"/>
              </a:rPr>
              <a:t>5/3 để vận hành Xi lanh. </a:t>
            </a:r>
            <a:r>
              <a:rPr lang="vi-VN" altLang="ko-KR" sz="900" smtClean="0">
                <a:latin typeface="Times New Roman" pitchFamily="18" charset="0"/>
                <a:cs typeface="Times New Roman" pitchFamily="18" charset="0"/>
              </a:rPr>
              <a:t>Khi </a:t>
            </a:r>
            <a:r>
              <a:rPr lang="vi-VN" altLang="ko-KR" sz="900">
                <a:latin typeface="Times New Roman" pitchFamily="18" charset="0"/>
                <a:cs typeface="Times New Roman" pitchFamily="18" charset="0"/>
              </a:rPr>
              <a:t>các tín hiệu </a:t>
            </a:r>
            <a:r>
              <a:rPr lang="vi-VN" altLang="ko-KR" sz="900" smtClean="0">
                <a:latin typeface="Times New Roman" pitchFamily="18" charset="0"/>
                <a:cs typeface="Times New Roman" pitchFamily="18" charset="0"/>
              </a:rPr>
              <a:t>điều khiển hướng </a:t>
            </a:r>
            <a:r>
              <a:rPr lang="en-US" altLang="ko-KR" sz="900" smtClean="0">
                <a:latin typeface="Times New Roman" pitchFamily="18" charset="0"/>
                <a:cs typeface="Times New Roman" pitchFamily="18" charset="0"/>
              </a:rPr>
              <a:t>của</a:t>
            </a:r>
            <a:r>
              <a:rPr lang="vi-VN" altLang="ko-KR" sz="900" smtClean="0">
                <a:latin typeface="Times New Roman" pitchFamily="18" charset="0"/>
                <a:cs typeface="Times New Roman" pitchFamily="18" charset="0"/>
              </a:rPr>
              <a:t> </a:t>
            </a:r>
            <a:r>
              <a:rPr lang="vi-VN" altLang="ko-KR" sz="900">
                <a:latin typeface="Times New Roman" pitchFamily="18" charset="0"/>
                <a:cs typeface="Times New Roman" pitchFamily="18" charset="0"/>
              </a:rPr>
              <a:t>cả hai </a:t>
            </a:r>
            <a:r>
              <a:rPr lang="vi-VN" altLang="ko-KR" sz="900" smtClean="0">
                <a:latin typeface="Times New Roman" pitchFamily="18" charset="0"/>
                <a:cs typeface="Times New Roman" pitchFamily="18" charset="0"/>
              </a:rPr>
              <a:t>mặt </a:t>
            </a:r>
            <a:r>
              <a:rPr lang="vi-VN" altLang="ko-KR" sz="900">
                <a:latin typeface="Times New Roman" pitchFamily="18" charset="0"/>
                <a:cs typeface="Times New Roman" pitchFamily="18" charset="0"/>
              </a:rPr>
              <a:t>van </a:t>
            </a:r>
            <a:r>
              <a:rPr lang="vi-VN" altLang="ko-KR" sz="900" smtClean="0">
                <a:latin typeface="Times New Roman" pitchFamily="18" charset="0"/>
                <a:cs typeface="Times New Roman" pitchFamily="18" charset="0"/>
              </a:rPr>
              <a:t>bị chặn</a:t>
            </a:r>
            <a:r>
              <a:rPr lang="en-US" altLang="ko-KR" sz="900">
                <a:latin typeface="Times New Roman" pitchFamily="18" charset="0"/>
                <a:cs typeface="Times New Roman" pitchFamily="18" charset="0"/>
              </a:rPr>
              <a:t>.</a:t>
            </a:r>
            <a:r>
              <a:rPr lang="en-US" altLang="ko-KR" sz="900" smtClean="0">
                <a:latin typeface="Times New Roman" pitchFamily="18" charset="0"/>
                <a:cs typeface="Times New Roman" pitchFamily="18" charset="0"/>
              </a:rPr>
              <a:t> Kiểu kết nối van nào cho phép</a:t>
            </a:r>
            <a:r>
              <a:rPr lang="vi-VN" altLang="ko-KR" sz="900" smtClean="0">
                <a:latin typeface="Times New Roman" pitchFamily="18" charset="0"/>
                <a:cs typeface="Times New Roman" pitchFamily="18" charset="0"/>
              </a:rPr>
              <a:t> </a:t>
            </a:r>
            <a:r>
              <a:rPr lang="vi-VN" altLang="ko-KR" sz="900">
                <a:latin typeface="Times New Roman" pitchFamily="18" charset="0"/>
                <a:cs typeface="Times New Roman" pitchFamily="18" charset="0"/>
              </a:rPr>
              <a:t>xi </a:t>
            </a:r>
            <a:r>
              <a:rPr lang="vi-VN" altLang="ko-KR" sz="900" smtClean="0">
                <a:latin typeface="Times New Roman" pitchFamily="18" charset="0"/>
                <a:cs typeface="Times New Roman" pitchFamily="18" charset="0"/>
              </a:rPr>
              <a:t>lanh </a:t>
            </a:r>
            <a:r>
              <a:rPr lang="vi-VN" altLang="ko-KR" sz="900">
                <a:latin typeface="Times New Roman" pitchFamily="18" charset="0"/>
                <a:cs typeface="Times New Roman" pitchFamily="18" charset="0"/>
              </a:rPr>
              <a:t>di chuyển trái / phải bằng tay?</a:t>
            </a: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① Tất cả các </a:t>
            </a:r>
            <a:r>
              <a:rPr lang="en-US" altLang="ko-KR" sz="900" smtClean="0">
                <a:latin typeface="Times New Roman" pitchFamily="18" charset="0"/>
                <a:cs typeface="Times New Roman" pitchFamily="18" charset="0"/>
              </a:rPr>
              <a:t>kiểu </a:t>
            </a:r>
            <a:r>
              <a:rPr lang="en-US" altLang="ko-KR" sz="900">
                <a:latin typeface="Times New Roman" pitchFamily="18" charset="0"/>
                <a:cs typeface="Times New Roman" pitchFamily="18" charset="0"/>
              </a:rPr>
              <a:t>khối cổng </a:t>
            </a:r>
            <a:r>
              <a:rPr lang="en-US" altLang="ko-KR" sz="900" smtClean="0">
                <a:latin typeface="Times New Roman" pitchFamily="18" charset="0"/>
                <a:cs typeface="Times New Roman" pitchFamily="18" charset="0"/>
              </a:rPr>
              <a:t>  ② Kiểu </a:t>
            </a:r>
            <a:r>
              <a:rPr lang="en-US" altLang="ko-KR" sz="900">
                <a:latin typeface="Times New Roman" pitchFamily="18" charset="0"/>
                <a:cs typeface="Times New Roman" pitchFamily="18" charset="0"/>
              </a:rPr>
              <a:t>kết nối PAB</a:t>
            </a:r>
          </a:p>
          <a:p>
            <a:pPr eaLnBrk="1" hangingPunct="1">
              <a:spcBef>
                <a:spcPct val="0"/>
              </a:spcBef>
              <a:buFontTx/>
              <a:buNone/>
            </a:pPr>
            <a:r>
              <a:rPr lang="en-US" altLang="ko-KR" sz="900">
                <a:latin typeface="Times New Roman" pitchFamily="18" charset="0"/>
                <a:cs typeface="Times New Roman" pitchFamily="18" charset="0"/>
              </a:rPr>
              <a:t> </a:t>
            </a:r>
            <a:r>
              <a:rPr lang="en-US" altLang="ko-KR" sz="900">
                <a:solidFill>
                  <a:srgbClr val="FF0000"/>
                </a:solidFill>
                <a:latin typeface="Times New Roman" pitchFamily="18" charset="0"/>
                <a:cs typeface="Times New Roman" pitchFamily="18" charset="0"/>
              </a:rPr>
              <a:t>③ Kiểu kết nối ABR </a:t>
            </a:r>
            <a:r>
              <a:rPr lang="en-US" altLang="ko-KR" sz="900" smtClean="0">
                <a:solidFill>
                  <a:srgbClr val="FF0000"/>
                </a:solidFill>
                <a:latin typeface="Times New Roman" pitchFamily="18" charset="0"/>
                <a:cs typeface="Times New Roman" pitchFamily="18" charset="0"/>
              </a:rPr>
              <a:t>              </a:t>
            </a:r>
            <a:r>
              <a:rPr lang="en-US" altLang="ko-KR" sz="900" smtClean="0">
                <a:latin typeface="Times New Roman" pitchFamily="18" charset="0"/>
                <a:cs typeface="Times New Roman" pitchFamily="18" charset="0"/>
              </a:rPr>
              <a:t>④ </a:t>
            </a:r>
            <a:r>
              <a:rPr lang="en-US" altLang="ko-KR" sz="900">
                <a:latin typeface="Times New Roman" pitchFamily="18" charset="0"/>
                <a:cs typeface="Times New Roman" pitchFamily="18" charset="0"/>
              </a:rPr>
              <a:t>Kiểu kết nối PRS</a:t>
            </a:r>
          </a:p>
        </p:txBody>
      </p:sp>
      <p:sp>
        <p:nvSpPr>
          <p:cNvPr id="8199" name="Rectangle 153"/>
          <p:cNvSpPr>
            <a:spLocks noChangeArrowheads="1"/>
          </p:cNvSpPr>
          <p:nvPr/>
        </p:nvSpPr>
        <p:spPr bwMode="auto">
          <a:xfrm>
            <a:off x="3394075" y="4418013"/>
            <a:ext cx="320357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48. </a:t>
            </a:r>
            <a:r>
              <a:rPr lang="en-US" altLang="ko-KR" sz="900" smtClean="0">
                <a:latin typeface="Times New Roman" pitchFamily="18" charset="0"/>
                <a:ea typeface="돋움" pitchFamily="50" charset="-127"/>
                <a:cs typeface="Times New Roman" pitchFamily="18" charset="0"/>
              </a:rPr>
              <a:t>Theo s</a:t>
            </a:r>
            <a:r>
              <a:rPr lang="vi-VN" altLang="ko-KR" sz="900" smtClean="0">
                <a:latin typeface="Times New Roman" pitchFamily="18" charset="0"/>
                <a:ea typeface="돋움" pitchFamily="50" charset="-127"/>
                <a:cs typeface="Times New Roman" pitchFamily="18" charset="0"/>
              </a:rPr>
              <a:t>ơ đồ </a:t>
            </a:r>
            <a:r>
              <a:rPr lang="vi-VN" altLang="ko-KR" sz="900">
                <a:latin typeface="Times New Roman" pitchFamily="18" charset="0"/>
                <a:ea typeface="돋움" pitchFamily="50" charset="-127"/>
                <a:cs typeface="Times New Roman" pitchFamily="18" charset="0"/>
              </a:rPr>
              <a:t>của hệ thống khí </a:t>
            </a:r>
            <a:r>
              <a:rPr lang="vi-VN" altLang="ko-KR" sz="900" smtClean="0">
                <a:latin typeface="Times New Roman" pitchFamily="18" charset="0"/>
                <a:ea typeface="돋움" pitchFamily="50" charset="-127"/>
                <a:cs typeface="Times New Roman" pitchFamily="18" charset="0"/>
              </a:rPr>
              <a:t>nén</a:t>
            </a:r>
            <a:r>
              <a:rPr lang="en-US" altLang="ko-KR" sz="900" smtClean="0">
                <a:latin typeface="Times New Roman" pitchFamily="18" charset="0"/>
                <a:ea typeface="돋움" pitchFamily="50" charset="-127"/>
                <a:cs typeface="Times New Roman" pitchFamily="18" charset="0"/>
              </a:rPr>
              <a:t>, phần nào được đặt ngay sau</a:t>
            </a:r>
            <a:r>
              <a:rPr lang="vi-VN" altLang="ko-KR" sz="900" smtClean="0">
                <a:latin typeface="Times New Roman" pitchFamily="18" charset="0"/>
                <a:ea typeface="돋움" pitchFamily="50" charset="-127"/>
                <a:cs typeface="Times New Roman" pitchFamily="18" charset="0"/>
              </a:rPr>
              <a:t> máy nén</a:t>
            </a:r>
            <a:r>
              <a:rPr lang="en-US" altLang="ko-KR" sz="900" smtClean="0">
                <a:latin typeface="Times New Roman" pitchFamily="18" charset="0"/>
                <a:ea typeface="돋움" pitchFamily="50" charset="-127"/>
                <a:cs typeface="Times New Roman" pitchFamily="18" charset="0"/>
              </a:rPr>
              <a:t> khí</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Động cơ điện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Bộ tách dầu phun</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③ Bộ làm mát phía sau </a:t>
            </a:r>
            <a:r>
              <a:rPr lang="en-US" altLang="ko-KR" sz="900">
                <a:solidFill>
                  <a:srgbClr val="FF0000"/>
                </a:solidFill>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Máy sấy</a:t>
            </a:r>
            <a:endParaRPr lang="en-US" altLang="ko-KR" sz="900">
              <a:latin typeface="Times New Roman" pitchFamily="18" charset="0"/>
              <a:ea typeface="돋움" pitchFamily="50" charset="-127"/>
              <a:cs typeface="Times New Roman" pitchFamily="18" charset="0"/>
            </a:endParaRPr>
          </a:p>
        </p:txBody>
      </p:sp>
      <p:sp>
        <p:nvSpPr>
          <p:cNvPr id="8200" name="Rectangle 52"/>
          <p:cNvSpPr>
            <a:spLocks noChangeArrowheads="1"/>
          </p:cNvSpPr>
          <p:nvPr/>
        </p:nvSpPr>
        <p:spPr bwMode="auto">
          <a:xfrm>
            <a:off x="260350" y="1065213"/>
            <a:ext cx="32131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41. </a:t>
            </a:r>
            <a:r>
              <a:rPr lang="en-US" altLang="ko-KR" sz="900" smtClean="0">
                <a:latin typeface="Times New Roman" pitchFamily="18" charset="0"/>
                <a:ea typeface="돋움" pitchFamily="50" charset="-127"/>
                <a:cs typeface="Times New Roman" pitchFamily="18" charset="0"/>
              </a:rPr>
              <a:t>Ý</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nào không đúng với đặc điểm của </a:t>
            </a:r>
            <a:r>
              <a:rPr lang="en-US" altLang="ko-KR" sz="900" smtClean="0">
                <a:latin typeface="Times New Roman" pitchFamily="18" charset="0"/>
                <a:ea typeface="돋움" pitchFamily="50" charset="-127"/>
                <a:cs typeface="Times New Roman" pitchFamily="18" charset="0"/>
              </a:rPr>
              <a:t>Vacuum Ejector</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Mức độ chân không </a:t>
            </a:r>
            <a:r>
              <a:rPr lang="vi-VN" altLang="ko-KR" sz="900" smtClean="0">
                <a:latin typeface="Times New Roman" pitchFamily="18" charset="0"/>
                <a:ea typeface="돋움" pitchFamily="50" charset="-127"/>
                <a:cs typeface="Times New Roman" pitchFamily="18" charset="0"/>
              </a:rPr>
              <a:t>gần </a:t>
            </a:r>
            <a:r>
              <a:rPr lang="vi-VN" altLang="ko-KR" sz="900">
                <a:latin typeface="Times New Roman" pitchFamily="18" charset="0"/>
                <a:ea typeface="돋움" pitchFamily="50" charset="-127"/>
                <a:cs typeface="Times New Roman" pitchFamily="18" charset="0"/>
              </a:rPr>
              <a:t>như tỷ lệ thuận với áp suất cung </a:t>
            </a:r>
            <a:r>
              <a:rPr lang="vi-VN" altLang="ko-KR" sz="900" smtClean="0">
                <a:latin typeface="Times New Roman" pitchFamily="18" charset="0"/>
                <a:ea typeface="돋움" pitchFamily="50" charset="-127"/>
                <a:cs typeface="Times New Roman" pitchFamily="18" charset="0"/>
              </a:rPr>
              <a:t>cấp</a:t>
            </a:r>
            <a:r>
              <a:rPr lang="en-US" altLang="ko-KR" sz="900" smtClean="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vi-VN" altLang="ko-KR" sz="900" smtClean="0">
                <a:solidFill>
                  <a:srgbClr val="FF0000"/>
                </a:solidFill>
                <a:latin typeface="Times New Roman" pitchFamily="18" charset="0"/>
                <a:ea typeface="돋움" pitchFamily="50" charset="-127"/>
                <a:cs typeface="Times New Roman" pitchFamily="18" charset="0"/>
              </a:rPr>
              <a:t>② </a:t>
            </a:r>
            <a:r>
              <a:rPr lang="vi-VN" altLang="ko-KR" sz="900">
                <a:solidFill>
                  <a:srgbClr val="FF0000"/>
                </a:solidFill>
                <a:latin typeface="Times New Roman" pitchFamily="18" charset="0"/>
                <a:ea typeface="돋움" pitchFamily="50" charset="-127"/>
                <a:cs typeface="Times New Roman" pitchFamily="18" charset="0"/>
              </a:rPr>
              <a:t>Cần có </a:t>
            </a:r>
            <a:r>
              <a:rPr lang="en-US" altLang="ko-KR" sz="900" smtClean="0">
                <a:solidFill>
                  <a:srgbClr val="FF0000"/>
                </a:solidFill>
                <a:latin typeface="Times New Roman" pitchFamily="18" charset="0"/>
                <a:ea typeface="돋움" pitchFamily="50" charset="-127"/>
                <a:cs typeface="Times New Roman" pitchFamily="18" charset="0"/>
              </a:rPr>
              <a:t>tank chứa khí chân không</a:t>
            </a:r>
            <a:r>
              <a:rPr lang="vi-VN" altLang="ko-KR" sz="900" smtClean="0">
                <a:solidFill>
                  <a:srgbClr val="FF0000"/>
                </a:solidFill>
                <a:latin typeface="Times New Roman" pitchFamily="18" charset="0"/>
                <a:ea typeface="돋움" pitchFamily="50" charset="-127"/>
                <a:cs typeface="Times New Roman" pitchFamily="18" charset="0"/>
              </a:rPr>
              <a: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Tuổi </a:t>
            </a:r>
            <a:r>
              <a:rPr lang="vi-VN" altLang="ko-KR" sz="900" smtClean="0">
                <a:latin typeface="Times New Roman" pitchFamily="18" charset="0"/>
                <a:ea typeface="돋움" pitchFamily="50" charset="-127"/>
                <a:cs typeface="Times New Roman" pitchFamily="18" charset="0"/>
              </a:rPr>
              <a:t>thọ </a:t>
            </a:r>
            <a:r>
              <a:rPr lang="vi-VN" altLang="ko-KR" sz="900">
                <a:latin typeface="Times New Roman" pitchFamily="18" charset="0"/>
                <a:ea typeface="돋움" pitchFamily="50" charset="-127"/>
                <a:cs typeface="Times New Roman" pitchFamily="18" charset="0"/>
              </a:rPr>
              <a:t>cao do không có bộ phận chuyển động.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Có thể sử dụng van điều khiển chung.</a:t>
            </a:r>
            <a:endParaRPr lang="vi-VN" altLang="ko-KR" sz="900">
              <a:latin typeface="Times New Roman" pitchFamily="18" charset="0"/>
              <a:ea typeface="돋움" pitchFamily="50" charset="-127"/>
              <a:cs typeface="Times New Roman" pitchFamily="18" charset="0"/>
            </a:endParaRPr>
          </a:p>
        </p:txBody>
      </p:sp>
      <p:sp>
        <p:nvSpPr>
          <p:cNvPr id="8201" name="Rectangle 161"/>
          <p:cNvSpPr>
            <a:spLocks noChangeArrowheads="1"/>
          </p:cNvSpPr>
          <p:nvPr/>
        </p:nvSpPr>
        <p:spPr bwMode="auto">
          <a:xfrm>
            <a:off x="269875" y="2936875"/>
            <a:ext cx="315912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42. </a:t>
            </a:r>
            <a:r>
              <a:rPr lang="en-US" altLang="ko-KR" sz="900">
                <a:latin typeface="Times New Roman" pitchFamily="18" charset="0"/>
                <a:ea typeface="돋움" pitchFamily="50" charset="-127"/>
                <a:cs typeface="Times New Roman" pitchFamily="18" charset="0"/>
              </a:rPr>
              <a:t>T</a:t>
            </a:r>
            <a:r>
              <a:rPr lang="vi-VN" altLang="ko-KR" sz="900" smtClean="0">
                <a:latin typeface="Times New Roman" pitchFamily="18" charset="0"/>
                <a:ea typeface="돋움" pitchFamily="50" charset="-127"/>
                <a:cs typeface="Times New Roman" pitchFamily="18" charset="0"/>
              </a:rPr>
              <a:t>rong mạch</a:t>
            </a:r>
            <a:r>
              <a:rPr lang="en-US" altLang="ko-KR" sz="900" smtClean="0">
                <a:latin typeface="Times New Roman" pitchFamily="18" charset="0"/>
                <a:ea typeface="돋움" pitchFamily="50" charset="-127"/>
                <a:cs typeface="Times New Roman" pitchFamily="18" charset="0"/>
              </a:rPr>
              <a:t> hoạt động</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có hai hoặc nhiều mạch nhánh</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Van nào điều khiển tuần tự bằng áp suất trong mạch?</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① Van tuần tự </a:t>
            </a:r>
            <a:r>
              <a:rPr lang="en-US" altLang="ko-KR" sz="900">
                <a:solidFill>
                  <a:srgbClr val="FF0000"/>
                </a:solidFill>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Van </a:t>
            </a:r>
            <a:r>
              <a:rPr lang="en-US" altLang="ko-KR" sz="900" smtClean="0">
                <a:latin typeface="Times New Roman" pitchFamily="18" charset="0"/>
                <a:ea typeface="돋움" pitchFamily="50" charset="-127"/>
                <a:cs typeface="Times New Roman" pitchFamily="18" charset="0"/>
              </a:rPr>
              <a:t>áp suất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Van </a:t>
            </a:r>
            <a:r>
              <a:rPr lang="en-US" altLang="ko-KR" sz="900" smtClean="0">
                <a:latin typeface="Times New Roman" pitchFamily="18" charset="0"/>
                <a:ea typeface="돋움" pitchFamily="50" charset="-127"/>
                <a:cs typeface="Times New Roman" pitchFamily="18" charset="0"/>
              </a:rPr>
              <a:t>Shuttle     </a:t>
            </a:r>
            <a:r>
              <a:rPr lang="vi-VN" altLang="ko-KR" sz="900" smtClean="0">
                <a:latin typeface="Times New Roman" pitchFamily="18" charset="0"/>
                <a:ea typeface="돋움" pitchFamily="50" charset="-127"/>
                <a:cs typeface="Times New Roman" pitchFamily="18" charset="0"/>
              </a:rPr>
              <a:t>④ </a:t>
            </a:r>
            <a:r>
              <a:rPr lang="vi-VN" altLang="ko-KR" sz="900">
                <a:latin typeface="Times New Roman" pitchFamily="18" charset="0"/>
                <a:ea typeface="돋움" pitchFamily="50" charset="-127"/>
                <a:cs typeface="Times New Roman" pitchFamily="18" charset="0"/>
              </a:rPr>
              <a:t>Van một chiều</a:t>
            </a:r>
            <a:endParaRPr lang="ko-KR" altLang="en-US" sz="900">
              <a:latin typeface="Times New Roman" pitchFamily="18" charset="0"/>
              <a:ea typeface="돋움" pitchFamily="50" charset="-127"/>
              <a:cs typeface="Times New Roman" pitchFamily="18" charset="0"/>
            </a:endParaRPr>
          </a:p>
        </p:txBody>
      </p:sp>
      <p:sp>
        <p:nvSpPr>
          <p:cNvPr id="8202" name="Rectangle 110"/>
          <p:cNvSpPr>
            <a:spLocks noChangeArrowheads="1"/>
          </p:cNvSpPr>
          <p:nvPr/>
        </p:nvSpPr>
        <p:spPr bwMode="auto">
          <a:xfrm>
            <a:off x="279400" y="8267700"/>
            <a:ext cx="31416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45. </a:t>
            </a:r>
            <a:r>
              <a:rPr lang="en-US" altLang="ko-KR" sz="900">
                <a:latin typeface="Times New Roman" pitchFamily="18" charset="0"/>
                <a:ea typeface="돋움" pitchFamily="50" charset="-127"/>
                <a:cs typeface="Times New Roman" pitchFamily="18" charset="0"/>
              </a:rPr>
              <a:t>K</a:t>
            </a:r>
            <a:r>
              <a:rPr lang="vi-VN" altLang="ko-KR" sz="900" smtClean="0">
                <a:latin typeface="Times New Roman" pitchFamily="18" charset="0"/>
                <a:ea typeface="돋움" pitchFamily="50" charset="-127"/>
                <a:cs typeface="Times New Roman" pitchFamily="18" charset="0"/>
              </a:rPr>
              <a:t>hông phải</a:t>
            </a:r>
            <a:r>
              <a:rPr lang="en-US" altLang="ko-KR" sz="900" smtClean="0">
                <a:latin typeface="Times New Roman" pitchFamily="18" charset="0"/>
                <a:ea typeface="돋움" pitchFamily="50" charset="-127"/>
                <a:cs typeface="Times New Roman" pitchFamily="18" charset="0"/>
              </a:rPr>
              <a:t> mục đích của Tank</a:t>
            </a:r>
            <a:r>
              <a:rPr lang="vi-VN" altLang="ko-KR" sz="900" smtClean="0">
                <a:latin typeface="Times New Roman" pitchFamily="18" charset="0"/>
                <a:ea typeface="돋움" pitchFamily="50" charset="-127"/>
                <a:cs typeface="Times New Roman" pitchFamily="18" charset="0"/>
              </a:rPr>
              <a:t> ?</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① Làm khô không khí </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② Làm mát không khí</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Lưu trữ không khí </a:t>
            </a: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Ngăn chặn xung động</a:t>
            </a:r>
            <a:endParaRPr lang="ko-KR" altLang="en-US" sz="900">
              <a:latin typeface="Times New Roman" pitchFamily="18" charset="0"/>
              <a:ea typeface="돋움" pitchFamily="50" charset="-127"/>
              <a:cs typeface="Times New Roman" pitchFamily="18" charset="0"/>
            </a:endParaRPr>
          </a:p>
        </p:txBody>
      </p:sp>
      <p:sp>
        <p:nvSpPr>
          <p:cNvPr id="8203" name="Rectangle 164"/>
          <p:cNvSpPr>
            <a:spLocks noChangeArrowheads="1"/>
          </p:cNvSpPr>
          <p:nvPr/>
        </p:nvSpPr>
        <p:spPr bwMode="auto">
          <a:xfrm>
            <a:off x="3416300" y="6910388"/>
            <a:ext cx="31623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50. Giải thích đúng về </a:t>
            </a:r>
            <a:r>
              <a:rPr lang="vi-VN" altLang="ko-KR" sz="900" smtClean="0">
                <a:latin typeface="Times New Roman" pitchFamily="18" charset="0"/>
                <a:ea typeface="돋움" pitchFamily="50" charset="-127"/>
                <a:cs typeface="Times New Roman" pitchFamily="18" charset="0"/>
              </a:rPr>
              <a:t>xi </a:t>
            </a:r>
            <a:r>
              <a:rPr lang="vi-VN" altLang="ko-KR" sz="900">
                <a:latin typeface="Times New Roman" pitchFamily="18" charset="0"/>
                <a:ea typeface="돋움" pitchFamily="50" charset="-127"/>
                <a:cs typeface="Times New Roman" pitchFamily="18" charset="0"/>
              </a:rPr>
              <a:t>lanh khí </a:t>
            </a:r>
            <a:r>
              <a:rPr lang="vi-VN" altLang="ko-KR" sz="900" smtClean="0">
                <a:latin typeface="Times New Roman" pitchFamily="18" charset="0"/>
                <a:ea typeface="돋움" pitchFamily="50" charset="-127"/>
                <a:cs typeface="Times New Roman" pitchFamily="18" charset="0"/>
              </a:rPr>
              <a:t>nén</a:t>
            </a:r>
            <a:r>
              <a:rPr lang="en-US" altLang="ko-KR" sz="900" smtClean="0">
                <a:latin typeface="Times New Roman" pitchFamily="18" charset="0"/>
                <a:ea typeface="돋움" pitchFamily="50" charset="-127"/>
                <a:cs typeface="Times New Roman" pitchFamily="18" charset="0"/>
              </a:rPr>
              <a:t> có ký hiệu bên dưới</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a:latin typeface="Times New Roman" pitchFamily="18" charset="0"/>
                <a:ea typeface="돋움" pitchFamily="50" charset="-127"/>
                <a:cs typeface="Times New Roman" pitchFamily="18" charset="0"/>
              </a:rPr>
              <a:t>① Một số vị trí có thể được điều khiển bằng cách kết nối hai hoặc nhiều xi lanh tác động kép trên cùng một trục và điều khiển chúng độc lập.</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solidFill>
                  <a:srgbClr val="FF0000"/>
                </a:solidFill>
                <a:latin typeface="Times New Roman" pitchFamily="18" charset="0"/>
                <a:ea typeface="돋움" pitchFamily="50" charset="-127"/>
                <a:cs typeface="Times New Roman" pitchFamily="18" charset="0"/>
              </a:rPr>
              <a:t>② </a:t>
            </a:r>
            <a:r>
              <a:rPr lang="vi-VN" altLang="ko-KR" sz="900">
                <a:solidFill>
                  <a:srgbClr val="FF0000"/>
                </a:solidFill>
                <a:latin typeface="Times New Roman" pitchFamily="18" charset="0"/>
                <a:ea typeface="돋움" pitchFamily="50" charset="-127"/>
                <a:cs typeface="Times New Roman" pitchFamily="18" charset="0"/>
              </a:rPr>
              <a:t>Vì khí nén được cung cấp cho hai piston, công suất mà thanh piston có thể tạo ra gấp đôi so với một xi lanh tác dụng kép có cùng đường kính.</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③</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Giá </a:t>
            </a:r>
            <a:r>
              <a:rPr lang="vi-VN" altLang="ko-KR" sz="900">
                <a:latin typeface="Times New Roman" pitchFamily="18" charset="0"/>
                <a:ea typeface="돋움" pitchFamily="50" charset="-127"/>
                <a:cs typeface="Times New Roman" pitchFamily="18" charset="0"/>
              </a:rPr>
              <a:t>trị lực đẩy khi tiến và khi lùi là như nhau, tốt cho các trường hợp </a:t>
            </a:r>
            <a:r>
              <a:rPr lang="vi-VN" altLang="ko-KR" sz="900" smtClean="0">
                <a:latin typeface="Times New Roman" pitchFamily="18" charset="0"/>
                <a:ea typeface="돋움" pitchFamily="50" charset="-127"/>
                <a:cs typeface="Times New Roman" pitchFamily="18" charset="0"/>
              </a:rPr>
              <a:t>dừng </a:t>
            </a:r>
            <a:r>
              <a:rPr lang="vi-VN" altLang="ko-KR" sz="900">
                <a:latin typeface="Times New Roman" pitchFamily="18" charset="0"/>
                <a:ea typeface="돋움" pitchFamily="50" charset="-127"/>
                <a:cs typeface="Times New Roman" pitchFamily="18" charset="0"/>
              </a:rPr>
              <a:t>ở giữa</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④</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Vòng </a:t>
            </a:r>
            <a:r>
              <a:rPr lang="vi-VN" altLang="ko-KR" sz="900">
                <a:latin typeface="Times New Roman" pitchFamily="18" charset="0"/>
                <a:ea typeface="돋움" pitchFamily="50" charset="-127"/>
                <a:cs typeface="Times New Roman" pitchFamily="18" charset="0"/>
              </a:rPr>
              <a:t>bi giữ thanh piston nằm ở cả hai phía, do đó chuyển động qua lại trơn tru và nó có thể chịu được lực ngang và tải trọng tác dụng lên thanh ở một mức độ nào đó</a:t>
            </a:r>
          </a:p>
        </p:txBody>
      </p:sp>
      <p:sp>
        <p:nvSpPr>
          <p:cNvPr id="8204" name="Rectangle 110"/>
          <p:cNvSpPr>
            <a:spLocks noChangeArrowheads="1"/>
          </p:cNvSpPr>
          <p:nvPr/>
        </p:nvSpPr>
        <p:spPr bwMode="auto">
          <a:xfrm>
            <a:off x="3405188" y="863600"/>
            <a:ext cx="31877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cs typeface="Times New Roman" pitchFamily="18" charset="0"/>
              </a:rPr>
              <a:t>46. </a:t>
            </a:r>
            <a:r>
              <a:rPr lang="vi-VN" altLang="ko-KR" sz="900">
                <a:latin typeface="Times New Roman" pitchFamily="18" charset="0"/>
                <a:ea typeface="돋움" pitchFamily="50" charset="-127"/>
                <a:cs typeface="Times New Roman" pitchFamily="18" charset="0"/>
              </a:rPr>
              <a:t>Ký hiệu nào phù hợp với cấu tạo bên trong của van điều khiển </a:t>
            </a:r>
            <a:r>
              <a:rPr lang="vi-VN" altLang="ko-KR" sz="900" smtClean="0">
                <a:latin typeface="Times New Roman" pitchFamily="18" charset="0"/>
                <a:ea typeface="돋움" pitchFamily="50" charset="-127"/>
                <a:cs typeface="Times New Roman" pitchFamily="18" charset="0"/>
              </a:rPr>
              <a:t>hướng</a:t>
            </a:r>
            <a:r>
              <a:rPr lang="en-US" altLang="ko-KR" sz="900" smtClean="0">
                <a:latin typeface="Times New Roman" pitchFamily="18" charset="0"/>
                <a:ea typeface="돋움" pitchFamily="50" charset="-127"/>
                <a:cs typeface="Times New Roman" pitchFamily="18" charset="0"/>
              </a:rPr>
              <a:t> bên dưới</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                                                 </a:t>
            </a:r>
            <a:r>
              <a:rPr lang="ko-KR" altLang="en-US" sz="900" smtClean="0">
                <a:latin typeface="Times New Roman" pitchFamily="18" charset="0"/>
                <a:ea typeface="돋움" pitchFamily="50" charset="-127"/>
                <a:cs typeface="Times New Roman" pitchFamily="18" charset="0"/>
              </a:rPr>
              <a:t> </a:t>
            </a:r>
            <a:r>
              <a:rPr lang="ko-KR" altLang="en-US" sz="900">
                <a:latin typeface="Times New Roman" pitchFamily="18" charset="0"/>
                <a:ea typeface="돋움" pitchFamily="50" charset="-127"/>
                <a:cs typeface="Times New Roman" pitchFamily="18" charset="0"/>
              </a:rPr>
              <a:t>②</a:t>
            </a:r>
            <a:endParaRPr lang="en-US" altLang="ko-KR" sz="900">
              <a:latin typeface="Times New Roman" pitchFamily="18" charset="0"/>
              <a:ea typeface="돋움" pitchFamily="50" charset="-127"/>
              <a:cs typeface="Times New Roman" pitchFamily="18" charset="0"/>
            </a:endParaRPr>
          </a:p>
          <a:p>
            <a:pPr eaLnBrk="1" hangingPunct="1">
              <a:lnSpc>
                <a:spcPct val="130000"/>
              </a:lnSpc>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lnSpc>
                <a:spcPct val="130000"/>
              </a:lnSpc>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lnSpc>
                <a:spcPct val="130000"/>
              </a:lnSpc>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smtClean="0">
                <a:latin typeface="Times New Roman" pitchFamily="18" charset="0"/>
                <a:ea typeface="돋움" pitchFamily="50" charset="-127"/>
                <a:cs typeface="Times New Roman" pitchFamily="18" charset="0"/>
              </a:rPr>
              <a:t>③                                                   </a:t>
            </a:r>
            <a:r>
              <a:rPr lang="ko-KR" altLang="en-US" sz="900">
                <a:solidFill>
                  <a:srgbClr val="FF0000"/>
                </a:solidFill>
                <a:latin typeface="Times New Roman" pitchFamily="18" charset="0"/>
                <a:ea typeface="돋움" pitchFamily="50" charset="-127"/>
                <a:cs typeface="Times New Roman" pitchFamily="18" charset="0"/>
              </a:rPr>
              <a:t>④</a:t>
            </a:r>
          </a:p>
        </p:txBody>
      </p:sp>
      <p:pic>
        <p:nvPicPr>
          <p:cNvPr id="820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7161113"/>
            <a:ext cx="1270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6" name="Rectangle 151"/>
          <p:cNvSpPr>
            <a:spLocks noChangeArrowheads="1"/>
          </p:cNvSpPr>
          <p:nvPr/>
        </p:nvSpPr>
        <p:spPr bwMode="auto">
          <a:xfrm>
            <a:off x="260350" y="5824538"/>
            <a:ext cx="31686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44. Điều gì không đúng với mô tả của van điều </a:t>
            </a:r>
            <a:r>
              <a:rPr lang="en-US" altLang="ko-KR" sz="900" smtClean="0">
                <a:latin typeface="Times New Roman" pitchFamily="18" charset="0"/>
                <a:ea typeface="돋움" pitchFamily="50" charset="-127"/>
                <a:cs typeface="Times New Roman" pitchFamily="18" charset="0"/>
              </a:rPr>
              <a:t>khiển tốc độ</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Đây là van điều khiển </a:t>
            </a:r>
            <a:r>
              <a:rPr lang="en-US" altLang="ko-KR" sz="900" smtClean="0">
                <a:latin typeface="Times New Roman" pitchFamily="18" charset="0"/>
                <a:ea typeface="돋움" pitchFamily="50" charset="-127"/>
                <a:cs typeface="Times New Roman" pitchFamily="18" charset="0"/>
              </a:rPr>
              <a:t>lưu lượng </a:t>
            </a:r>
            <a:r>
              <a:rPr lang="vi-VN" altLang="ko-KR" sz="900" smtClean="0">
                <a:latin typeface="Times New Roman" pitchFamily="18" charset="0"/>
                <a:ea typeface="돋움" pitchFamily="50" charset="-127"/>
                <a:cs typeface="Times New Roman" pitchFamily="18" charset="0"/>
              </a:rPr>
              <a:t>một </a:t>
            </a:r>
            <a:r>
              <a:rPr lang="vi-VN" altLang="ko-KR" sz="900">
                <a:latin typeface="Times New Roman" pitchFamily="18" charset="0"/>
                <a:ea typeface="돋움" pitchFamily="50" charset="-127"/>
                <a:cs typeface="Times New Roman" pitchFamily="18" charset="0"/>
              </a:rPr>
              <a:t>chiều</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② </a:t>
            </a:r>
            <a:r>
              <a:rPr lang="vi-VN" altLang="ko-KR" sz="900" smtClean="0">
                <a:solidFill>
                  <a:srgbClr val="FF0000"/>
                </a:solidFill>
                <a:latin typeface="Times New Roman" pitchFamily="18" charset="0"/>
                <a:ea typeface="돋움" pitchFamily="50" charset="-127"/>
                <a:cs typeface="Times New Roman" pitchFamily="18" charset="0"/>
              </a:rPr>
              <a:t>Nếu</a:t>
            </a:r>
            <a:r>
              <a:rPr lang="en-US" altLang="ko-KR" sz="900" smtClean="0">
                <a:solidFill>
                  <a:srgbClr val="FF0000"/>
                </a:solidFill>
                <a:latin typeface="Times New Roman" pitchFamily="18" charset="0"/>
                <a:ea typeface="돋움" pitchFamily="50" charset="-127"/>
                <a:cs typeface="Times New Roman" pitchFamily="18" charset="0"/>
              </a:rPr>
              <a:t> khí đi theo chiều mũi tên, </a:t>
            </a:r>
            <a:r>
              <a:rPr lang="vi-VN" altLang="ko-KR" sz="900">
                <a:solidFill>
                  <a:srgbClr val="FF0000"/>
                </a:solidFill>
                <a:latin typeface="Times New Roman" pitchFamily="18" charset="0"/>
                <a:ea typeface="돋움" pitchFamily="50" charset="-127"/>
                <a:cs typeface="Times New Roman" pitchFamily="18" charset="0"/>
              </a:rPr>
              <a:t>van một chiều bị chặn và </a:t>
            </a:r>
            <a:r>
              <a:rPr lang="en-US" altLang="ko-KR" sz="900" smtClean="0">
                <a:solidFill>
                  <a:srgbClr val="FF0000"/>
                </a:solidFill>
                <a:latin typeface="Times New Roman" pitchFamily="18" charset="0"/>
                <a:ea typeface="돋움" pitchFamily="50" charset="-127"/>
                <a:cs typeface="Times New Roman" pitchFamily="18" charset="0"/>
              </a:rPr>
              <a:t>khí đi</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qua van tiết lưu, do đó tốc độ dòng chảy được kiểm soát</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Nên lắp ở vị trí gần cửa xả hơn là gần cửa nguồn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Nếu đường ống dài, không khí trong đường ống ảnh hưởng đến việc điều khiển tốc </a:t>
            </a:r>
            <a:r>
              <a:rPr lang="vi-VN" altLang="ko-KR" sz="900" smtClean="0">
                <a:latin typeface="Times New Roman" pitchFamily="18" charset="0"/>
                <a:ea typeface="돋움" pitchFamily="50" charset="-127"/>
                <a:cs typeface="Times New Roman" pitchFamily="18" charset="0"/>
              </a:rPr>
              <a:t>độ</a:t>
            </a:r>
            <a:r>
              <a:rPr lang="en-US" altLang="ko-KR" sz="90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p:txBody>
      </p:sp>
      <p:grpSp>
        <p:nvGrpSpPr>
          <p:cNvPr id="8207" name="Group 88"/>
          <p:cNvGrpSpPr>
            <a:grpSpLocks/>
          </p:cNvGrpSpPr>
          <p:nvPr/>
        </p:nvGrpSpPr>
        <p:grpSpPr bwMode="auto">
          <a:xfrm>
            <a:off x="1554163" y="6064250"/>
            <a:ext cx="617537" cy="473075"/>
            <a:chOff x="2963" y="4516"/>
            <a:chExt cx="389" cy="295"/>
          </a:xfrm>
        </p:grpSpPr>
        <p:pic>
          <p:nvPicPr>
            <p:cNvPr id="8264"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 y="4625"/>
              <a:ext cx="30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65" name="Line 90"/>
            <p:cNvSpPr>
              <a:spLocks noChangeShapeType="1"/>
            </p:cNvSpPr>
            <p:nvPr/>
          </p:nvSpPr>
          <p:spPr bwMode="auto">
            <a:xfrm>
              <a:off x="3033" y="4639"/>
              <a:ext cx="2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66" name="Text Box 91"/>
            <p:cNvSpPr txBox="1">
              <a:spLocks noChangeArrowheads="1"/>
            </p:cNvSpPr>
            <p:nvPr/>
          </p:nvSpPr>
          <p:spPr bwMode="auto">
            <a:xfrm>
              <a:off x="3069" y="4516"/>
              <a:ext cx="1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p>
          </p:txBody>
        </p:sp>
        <p:sp>
          <p:nvSpPr>
            <p:cNvPr id="8267" name="Rectangle 92"/>
            <p:cNvSpPr>
              <a:spLocks noChangeArrowheads="1"/>
            </p:cNvSpPr>
            <p:nvPr/>
          </p:nvSpPr>
          <p:spPr bwMode="auto">
            <a:xfrm>
              <a:off x="2963" y="4536"/>
              <a:ext cx="389" cy="2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grpSp>
      <p:sp>
        <p:nvSpPr>
          <p:cNvPr id="8208" name="Text Box 93"/>
          <p:cNvSpPr txBox="1">
            <a:spLocks noChangeArrowheads="1"/>
          </p:cNvSpPr>
          <p:nvPr/>
        </p:nvSpPr>
        <p:spPr bwMode="auto">
          <a:xfrm>
            <a:off x="981075" y="6211888"/>
            <a:ext cx="56618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[Thí dụ]</a:t>
            </a:r>
          </a:p>
        </p:txBody>
      </p:sp>
      <p:grpSp>
        <p:nvGrpSpPr>
          <p:cNvPr id="8209" name="그룹 14"/>
          <p:cNvGrpSpPr>
            <a:grpSpLocks/>
          </p:cNvGrpSpPr>
          <p:nvPr/>
        </p:nvGrpSpPr>
        <p:grpSpPr bwMode="auto">
          <a:xfrm>
            <a:off x="3790950" y="1274764"/>
            <a:ext cx="2014538" cy="1031108"/>
            <a:chOff x="1042536" y="7841406"/>
            <a:chExt cx="1594376" cy="649358"/>
          </a:xfrm>
        </p:grpSpPr>
        <p:pic>
          <p:nvPicPr>
            <p:cNvPr id="8259"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623700" y="7371772"/>
              <a:ext cx="432048" cy="159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60" name="TextBox 1"/>
            <p:cNvSpPr txBox="1">
              <a:spLocks noChangeArrowheads="1"/>
            </p:cNvSpPr>
            <p:nvPr/>
          </p:nvSpPr>
          <p:spPr bwMode="auto">
            <a:xfrm>
              <a:off x="1120219" y="8342006"/>
              <a:ext cx="201973" cy="14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Z</a:t>
              </a:r>
              <a:endParaRPr lang="ko-KR" altLang="en-US" sz="900">
                <a:latin typeface="돋움" pitchFamily="50" charset="-127"/>
                <a:ea typeface="돋움" pitchFamily="50" charset="-127"/>
              </a:endParaRPr>
            </a:p>
          </p:txBody>
        </p:sp>
        <p:sp>
          <p:nvSpPr>
            <p:cNvPr id="8261" name="TextBox 37"/>
            <p:cNvSpPr txBox="1">
              <a:spLocks noChangeArrowheads="1"/>
            </p:cNvSpPr>
            <p:nvPr/>
          </p:nvSpPr>
          <p:spPr bwMode="auto">
            <a:xfrm>
              <a:off x="1874153" y="8345394"/>
              <a:ext cx="210854" cy="14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A</a:t>
              </a:r>
              <a:endParaRPr lang="ko-KR" altLang="en-US" sz="900">
                <a:latin typeface="돋움" pitchFamily="50" charset="-127"/>
                <a:ea typeface="돋움" pitchFamily="50" charset="-127"/>
              </a:endParaRPr>
            </a:p>
          </p:txBody>
        </p:sp>
        <p:sp>
          <p:nvSpPr>
            <p:cNvPr id="8262" name="TextBox 38"/>
            <p:cNvSpPr txBox="1">
              <a:spLocks noChangeArrowheads="1"/>
            </p:cNvSpPr>
            <p:nvPr/>
          </p:nvSpPr>
          <p:spPr bwMode="auto">
            <a:xfrm>
              <a:off x="1615083" y="7841406"/>
              <a:ext cx="201973" cy="14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P</a:t>
              </a:r>
              <a:endParaRPr lang="ko-KR" altLang="en-US" sz="900">
                <a:latin typeface="돋움" pitchFamily="50" charset="-127"/>
                <a:ea typeface="돋움" pitchFamily="50" charset="-127"/>
              </a:endParaRPr>
            </a:p>
          </p:txBody>
        </p:sp>
        <p:sp>
          <p:nvSpPr>
            <p:cNvPr id="8263" name="TextBox 39"/>
            <p:cNvSpPr txBox="1">
              <a:spLocks noChangeArrowheads="1"/>
            </p:cNvSpPr>
            <p:nvPr/>
          </p:nvSpPr>
          <p:spPr bwMode="auto">
            <a:xfrm>
              <a:off x="2111265" y="7844928"/>
              <a:ext cx="205779" cy="14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R</a:t>
              </a:r>
              <a:endParaRPr lang="ko-KR" altLang="en-US" sz="900">
                <a:latin typeface="돋움" pitchFamily="50" charset="-127"/>
                <a:ea typeface="돋움" pitchFamily="50" charset="-127"/>
              </a:endParaRPr>
            </a:p>
          </p:txBody>
        </p:sp>
      </p:grpSp>
      <p:grpSp>
        <p:nvGrpSpPr>
          <p:cNvPr id="8210" name="그룹 18"/>
          <p:cNvGrpSpPr>
            <a:grpSpLocks/>
          </p:cNvGrpSpPr>
          <p:nvPr/>
        </p:nvGrpSpPr>
        <p:grpSpPr bwMode="auto">
          <a:xfrm>
            <a:off x="3748088" y="2214563"/>
            <a:ext cx="1006475" cy="585787"/>
            <a:chOff x="3747994" y="1745514"/>
            <a:chExt cx="1006835" cy="586919"/>
          </a:xfrm>
        </p:grpSpPr>
        <p:pic>
          <p:nvPicPr>
            <p:cNvPr id="825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904" y="1822284"/>
              <a:ext cx="9239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51" name="직사각형 5"/>
            <p:cNvSpPr>
              <a:spLocks noChangeArrowheads="1"/>
            </p:cNvSpPr>
            <p:nvPr/>
          </p:nvSpPr>
          <p:spPr bwMode="auto">
            <a:xfrm>
              <a:off x="3821379" y="2055646"/>
              <a:ext cx="139638" cy="115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nvGrpSpPr>
            <p:cNvPr id="8252" name="그룹 8"/>
            <p:cNvGrpSpPr>
              <a:grpSpLocks/>
            </p:cNvGrpSpPr>
            <p:nvPr/>
          </p:nvGrpSpPr>
          <p:grpSpPr bwMode="auto">
            <a:xfrm>
              <a:off x="3821379" y="2064031"/>
              <a:ext cx="188119" cy="72008"/>
              <a:chOff x="588962" y="8409384"/>
              <a:chExt cx="188119" cy="72008"/>
            </a:xfrm>
          </p:grpSpPr>
          <p:sp>
            <p:nvSpPr>
              <p:cNvPr id="8257" name="이등변 삼각형 2"/>
              <p:cNvSpPr>
                <a:spLocks noChangeArrowheads="1"/>
              </p:cNvSpPr>
              <p:nvPr/>
            </p:nvSpPr>
            <p:spPr bwMode="auto">
              <a:xfrm rot="5400000">
                <a:off x="692596" y="8396907"/>
                <a:ext cx="72008" cy="96962"/>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cxnSp>
            <p:nvCxnSpPr>
              <p:cNvPr id="8258" name="직선 연결선 7"/>
              <p:cNvCxnSpPr>
                <a:cxnSpLocks noChangeShapeType="1"/>
              </p:cNvCxnSpPr>
              <p:nvPr/>
            </p:nvCxnSpPr>
            <p:spPr bwMode="auto">
              <a:xfrm>
                <a:off x="588962" y="8445388"/>
                <a:ext cx="188119"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sp>
          <p:nvSpPr>
            <p:cNvPr id="8253" name="TextBox 9"/>
            <p:cNvSpPr txBox="1">
              <a:spLocks noChangeArrowheads="1"/>
            </p:cNvSpPr>
            <p:nvPr/>
          </p:nvSpPr>
          <p:spPr bwMode="auto">
            <a:xfrm>
              <a:off x="4228003" y="2116989"/>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54" name="TextBox 49"/>
            <p:cNvSpPr txBox="1">
              <a:spLocks noChangeArrowheads="1"/>
            </p:cNvSpPr>
            <p:nvPr/>
          </p:nvSpPr>
          <p:spPr bwMode="auto">
            <a:xfrm>
              <a:off x="4490944" y="2116989"/>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55" name="TextBox 50"/>
            <p:cNvSpPr txBox="1">
              <a:spLocks noChangeArrowheads="1"/>
            </p:cNvSpPr>
            <p:nvPr/>
          </p:nvSpPr>
          <p:spPr bwMode="auto">
            <a:xfrm>
              <a:off x="4224244" y="1745514"/>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sp>
          <p:nvSpPr>
            <p:cNvPr id="8256" name="TextBox 52"/>
            <p:cNvSpPr txBox="1">
              <a:spLocks noChangeArrowheads="1"/>
            </p:cNvSpPr>
            <p:nvPr/>
          </p:nvSpPr>
          <p:spPr bwMode="auto">
            <a:xfrm>
              <a:off x="3747994" y="1888389"/>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grpSp>
      <p:grpSp>
        <p:nvGrpSpPr>
          <p:cNvPr id="8211" name="그룹 17"/>
          <p:cNvGrpSpPr>
            <a:grpSpLocks/>
          </p:cNvGrpSpPr>
          <p:nvPr/>
        </p:nvGrpSpPr>
        <p:grpSpPr bwMode="auto">
          <a:xfrm>
            <a:off x="5302250" y="2263775"/>
            <a:ext cx="889000" cy="585788"/>
            <a:chOff x="5302646" y="1794970"/>
            <a:chExt cx="889298" cy="586919"/>
          </a:xfrm>
        </p:grpSpPr>
        <p:pic>
          <p:nvPicPr>
            <p:cNvPr id="824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3769" y="1834186"/>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41" name="그룹 10"/>
            <p:cNvGrpSpPr>
              <a:grpSpLocks/>
            </p:cNvGrpSpPr>
            <p:nvPr/>
          </p:nvGrpSpPr>
          <p:grpSpPr bwMode="auto">
            <a:xfrm>
              <a:off x="5326224" y="2086180"/>
              <a:ext cx="218876" cy="115417"/>
              <a:chOff x="548680" y="8716610"/>
              <a:chExt cx="218876" cy="115417"/>
            </a:xfrm>
          </p:grpSpPr>
          <p:sp>
            <p:nvSpPr>
              <p:cNvPr id="8246" name="직사각형 53"/>
              <p:cNvSpPr>
                <a:spLocks noChangeArrowheads="1"/>
              </p:cNvSpPr>
              <p:nvPr/>
            </p:nvSpPr>
            <p:spPr bwMode="auto">
              <a:xfrm>
                <a:off x="548680" y="8716610"/>
                <a:ext cx="139638" cy="115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nvGrpSpPr>
              <p:cNvPr id="8247" name="그룹 54"/>
              <p:cNvGrpSpPr>
                <a:grpSpLocks/>
              </p:cNvGrpSpPr>
              <p:nvPr/>
            </p:nvGrpSpPr>
            <p:grpSpPr bwMode="auto">
              <a:xfrm>
                <a:off x="579437" y="8724995"/>
                <a:ext cx="188119" cy="72008"/>
                <a:chOff x="588962" y="8409384"/>
                <a:chExt cx="188119" cy="72008"/>
              </a:xfrm>
            </p:grpSpPr>
            <p:sp>
              <p:nvSpPr>
                <p:cNvPr id="8248" name="이등변 삼각형 55"/>
                <p:cNvSpPr>
                  <a:spLocks noChangeArrowheads="1"/>
                </p:cNvSpPr>
                <p:nvPr/>
              </p:nvSpPr>
              <p:spPr bwMode="auto">
                <a:xfrm rot="5400000">
                  <a:off x="692596" y="8396907"/>
                  <a:ext cx="72008" cy="96962"/>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cxnSp>
              <p:nvCxnSpPr>
                <p:cNvPr id="8249" name="직선 연결선 56"/>
                <p:cNvCxnSpPr>
                  <a:cxnSpLocks noChangeShapeType="1"/>
                </p:cNvCxnSpPr>
                <p:nvPr/>
              </p:nvCxnSpPr>
              <p:spPr bwMode="auto">
                <a:xfrm>
                  <a:off x="588962" y="8445388"/>
                  <a:ext cx="188119"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grpSp>
        <p:sp>
          <p:nvSpPr>
            <p:cNvPr id="8242" name="TextBox 57"/>
            <p:cNvSpPr txBox="1">
              <a:spLocks noChangeArrowheads="1"/>
            </p:cNvSpPr>
            <p:nvPr/>
          </p:nvSpPr>
          <p:spPr bwMode="auto">
            <a:xfrm>
              <a:off x="5302646" y="1918923"/>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sp>
          <p:nvSpPr>
            <p:cNvPr id="8243" name="TextBox 59"/>
            <p:cNvSpPr txBox="1">
              <a:spLocks noChangeArrowheads="1"/>
            </p:cNvSpPr>
            <p:nvPr/>
          </p:nvSpPr>
          <p:spPr bwMode="auto">
            <a:xfrm>
              <a:off x="5661881" y="2166445"/>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44" name="TextBox 60"/>
            <p:cNvSpPr txBox="1">
              <a:spLocks noChangeArrowheads="1"/>
            </p:cNvSpPr>
            <p:nvPr/>
          </p:nvSpPr>
          <p:spPr bwMode="auto">
            <a:xfrm>
              <a:off x="5916005" y="2166445"/>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45" name="TextBox 61"/>
            <p:cNvSpPr txBox="1">
              <a:spLocks noChangeArrowheads="1"/>
            </p:cNvSpPr>
            <p:nvPr/>
          </p:nvSpPr>
          <p:spPr bwMode="auto">
            <a:xfrm>
              <a:off x="5788421" y="1794970"/>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grpSp>
      <p:grpSp>
        <p:nvGrpSpPr>
          <p:cNvPr id="8212" name="그룹 16"/>
          <p:cNvGrpSpPr>
            <a:grpSpLocks/>
          </p:cNvGrpSpPr>
          <p:nvPr/>
        </p:nvGrpSpPr>
        <p:grpSpPr bwMode="auto">
          <a:xfrm>
            <a:off x="3662363" y="2752725"/>
            <a:ext cx="957262" cy="596900"/>
            <a:chOff x="3662269" y="2313383"/>
            <a:chExt cx="957448" cy="596444"/>
          </a:xfrm>
        </p:grpSpPr>
        <p:pic>
          <p:nvPicPr>
            <p:cNvPr id="8235"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1883" y="2381889"/>
              <a:ext cx="781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6" name="TextBox 63"/>
            <p:cNvSpPr txBox="1">
              <a:spLocks noChangeArrowheads="1"/>
            </p:cNvSpPr>
            <p:nvPr/>
          </p:nvSpPr>
          <p:spPr bwMode="auto">
            <a:xfrm>
              <a:off x="3662269" y="2497989"/>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10</a:t>
              </a:r>
              <a:endParaRPr lang="ko-KR" altLang="en-US" sz="800">
                <a:latin typeface="돋움" pitchFamily="50" charset="-127"/>
                <a:ea typeface="돋움" pitchFamily="50" charset="-127"/>
              </a:endParaRPr>
            </a:p>
          </p:txBody>
        </p:sp>
        <p:sp>
          <p:nvSpPr>
            <p:cNvPr id="8237" name="TextBox 64"/>
            <p:cNvSpPr txBox="1">
              <a:spLocks noChangeArrowheads="1"/>
            </p:cNvSpPr>
            <p:nvPr/>
          </p:nvSpPr>
          <p:spPr bwMode="auto">
            <a:xfrm>
              <a:off x="4097232" y="269438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38" name="TextBox 65"/>
            <p:cNvSpPr txBox="1">
              <a:spLocks noChangeArrowheads="1"/>
            </p:cNvSpPr>
            <p:nvPr/>
          </p:nvSpPr>
          <p:spPr bwMode="auto">
            <a:xfrm>
              <a:off x="4375739" y="2684858"/>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39" name="TextBox 66"/>
            <p:cNvSpPr txBox="1">
              <a:spLocks noChangeArrowheads="1"/>
            </p:cNvSpPr>
            <p:nvPr/>
          </p:nvSpPr>
          <p:spPr bwMode="auto">
            <a:xfrm>
              <a:off x="4252819" y="231338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grpSp>
      <p:grpSp>
        <p:nvGrpSpPr>
          <p:cNvPr id="8213" name="그룹 15"/>
          <p:cNvGrpSpPr>
            <a:grpSpLocks/>
          </p:cNvGrpSpPr>
          <p:nvPr/>
        </p:nvGrpSpPr>
        <p:grpSpPr bwMode="auto">
          <a:xfrm>
            <a:off x="5302250" y="2781300"/>
            <a:ext cx="857250" cy="587375"/>
            <a:chOff x="5302646" y="2341958"/>
            <a:chExt cx="857337" cy="586919"/>
          </a:xfrm>
        </p:grpSpPr>
        <p:pic>
          <p:nvPicPr>
            <p:cNvPr id="8225"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2283" y="2421105"/>
              <a:ext cx="647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26" name="그룹 70"/>
            <p:cNvGrpSpPr>
              <a:grpSpLocks/>
            </p:cNvGrpSpPr>
            <p:nvPr/>
          </p:nvGrpSpPr>
          <p:grpSpPr bwMode="auto">
            <a:xfrm>
              <a:off x="5326224" y="2625986"/>
              <a:ext cx="218876" cy="115417"/>
              <a:chOff x="548680" y="8716610"/>
              <a:chExt cx="218876" cy="115417"/>
            </a:xfrm>
          </p:grpSpPr>
          <p:sp>
            <p:nvSpPr>
              <p:cNvPr id="8231" name="직사각형 71"/>
              <p:cNvSpPr>
                <a:spLocks noChangeArrowheads="1"/>
              </p:cNvSpPr>
              <p:nvPr/>
            </p:nvSpPr>
            <p:spPr bwMode="auto">
              <a:xfrm>
                <a:off x="548680" y="8716610"/>
                <a:ext cx="139638" cy="115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nvGrpSpPr>
              <p:cNvPr id="8232" name="그룹 72"/>
              <p:cNvGrpSpPr>
                <a:grpSpLocks/>
              </p:cNvGrpSpPr>
              <p:nvPr/>
            </p:nvGrpSpPr>
            <p:grpSpPr bwMode="auto">
              <a:xfrm>
                <a:off x="579437" y="8724995"/>
                <a:ext cx="188119" cy="72008"/>
                <a:chOff x="588962" y="8409384"/>
                <a:chExt cx="188119" cy="72008"/>
              </a:xfrm>
            </p:grpSpPr>
            <p:sp>
              <p:nvSpPr>
                <p:cNvPr id="8233" name="이등변 삼각형 73"/>
                <p:cNvSpPr>
                  <a:spLocks noChangeArrowheads="1"/>
                </p:cNvSpPr>
                <p:nvPr/>
              </p:nvSpPr>
              <p:spPr bwMode="auto">
                <a:xfrm rot="5400000">
                  <a:off x="692596" y="8396907"/>
                  <a:ext cx="72008" cy="96962"/>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cxnSp>
              <p:nvCxnSpPr>
                <p:cNvPr id="8234" name="직선 연결선 74"/>
                <p:cNvCxnSpPr>
                  <a:cxnSpLocks noChangeShapeType="1"/>
                </p:cNvCxnSpPr>
                <p:nvPr/>
              </p:nvCxnSpPr>
              <p:spPr bwMode="auto">
                <a:xfrm>
                  <a:off x="588962" y="8445388"/>
                  <a:ext cx="188119"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grpSp>
        <p:sp>
          <p:nvSpPr>
            <p:cNvPr id="8227" name="TextBox 75"/>
            <p:cNvSpPr txBox="1">
              <a:spLocks noChangeArrowheads="1"/>
            </p:cNvSpPr>
            <p:nvPr/>
          </p:nvSpPr>
          <p:spPr bwMode="auto">
            <a:xfrm>
              <a:off x="5302646" y="2458729"/>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10</a:t>
              </a:r>
              <a:endParaRPr lang="ko-KR" altLang="en-US" sz="800">
                <a:latin typeface="돋움" pitchFamily="50" charset="-127"/>
                <a:ea typeface="돋움" pitchFamily="50" charset="-127"/>
              </a:endParaRPr>
            </a:p>
          </p:txBody>
        </p:sp>
        <p:sp>
          <p:nvSpPr>
            <p:cNvPr id="8228" name="TextBox 76"/>
            <p:cNvSpPr txBox="1">
              <a:spLocks noChangeArrowheads="1"/>
            </p:cNvSpPr>
            <p:nvPr/>
          </p:nvSpPr>
          <p:spPr bwMode="auto">
            <a:xfrm>
              <a:off x="5661881" y="271343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29" name="TextBox 77"/>
            <p:cNvSpPr txBox="1">
              <a:spLocks noChangeArrowheads="1"/>
            </p:cNvSpPr>
            <p:nvPr/>
          </p:nvSpPr>
          <p:spPr bwMode="auto">
            <a:xfrm>
              <a:off x="5916005" y="271343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30" name="TextBox 78"/>
            <p:cNvSpPr txBox="1">
              <a:spLocks noChangeArrowheads="1"/>
            </p:cNvSpPr>
            <p:nvPr/>
          </p:nvSpPr>
          <p:spPr bwMode="auto">
            <a:xfrm>
              <a:off x="5788421" y="2341958"/>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grpSp>
      <p:grpSp>
        <p:nvGrpSpPr>
          <p:cNvPr id="8214" name="Group 2"/>
          <p:cNvGrpSpPr>
            <a:grpSpLocks/>
          </p:cNvGrpSpPr>
          <p:nvPr/>
        </p:nvGrpSpPr>
        <p:grpSpPr bwMode="auto">
          <a:xfrm>
            <a:off x="3402013" y="5281390"/>
            <a:ext cx="3176587" cy="1477328"/>
            <a:chOff x="3402013" y="5661026"/>
            <a:chExt cx="3176587" cy="1477102"/>
          </a:xfrm>
        </p:grpSpPr>
        <p:sp>
          <p:nvSpPr>
            <p:cNvPr id="8216" name="Text Box 44"/>
            <p:cNvSpPr txBox="1">
              <a:spLocks noChangeArrowheads="1"/>
            </p:cNvSpPr>
            <p:nvPr/>
          </p:nvSpPr>
          <p:spPr bwMode="auto">
            <a:xfrm>
              <a:off x="3402013" y="5661026"/>
              <a:ext cx="3176587" cy="147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cs typeface="Times New Roman" pitchFamily="18" charset="0"/>
                </a:rPr>
                <a:t>49. </a:t>
              </a:r>
              <a:r>
                <a:rPr lang="vi-VN" altLang="ko-KR" sz="900">
                  <a:latin typeface="Times New Roman" pitchFamily="18" charset="0"/>
                  <a:ea typeface="돋움" pitchFamily="50" charset="-127"/>
                  <a:cs typeface="Times New Roman" pitchFamily="18" charset="0"/>
                </a:rPr>
                <a:t>Nhìn vào ký hiệu khí nén dưới đây, giá trị chính xác của đầu ra khi đồng thời cung cấp áp suất khí nén cho đầu vào là bao nhiêu?</a:t>
              </a:r>
              <a:r>
                <a:rPr lang="en-US" altLang="ko-KR" sz="900">
                  <a:latin typeface="Times New Roman" pitchFamily="18" charset="0"/>
                  <a:ea typeface="돋움" pitchFamily="50" charset="-127"/>
                  <a:cs typeface="Times New Roman" pitchFamily="18" charset="0"/>
                </a:rPr>
                <a:t> </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smtClean="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smtClean="0">
                  <a:latin typeface="Times New Roman" pitchFamily="18" charset="0"/>
                  <a:cs typeface="Times New Roman" pitchFamily="18" charset="0"/>
                </a:rPr>
                <a:t> </a:t>
              </a: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① ⓐ5kgf / ㎠, ⓑ6kgf / ㎠   </a:t>
              </a:r>
              <a:r>
                <a:rPr lang="en-US" altLang="ko-KR" sz="900" smtClean="0">
                  <a:latin typeface="Times New Roman" pitchFamily="18" charset="0"/>
                  <a:cs typeface="Times New Roman" pitchFamily="18" charset="0"/>
                </a:rPr>
                <a:t>    ② </a:t>
              </a:r>
              <a:r>
                <a:rPr lang="en-US" altLang="ko-KR" sz="900">
                  <a:latin typeface="Times New Roman" pitchFamily="18" charset="0"/>
                  <a:cs typeface="Times New Roman" pitchFamily="18" charset="0"/>
                </a:rPr>
                <a:t>ⓐ3kgf / ㎠, ⓑ4kgf / ㎠</a:t>
              </a:r>
            </a:p>
            <a:p>
              <a:pPr eaLnBrk="1" hangingPunct="1">
                <a:spcBef>
                  <a:spcPct val="0"/>
                </a:spcBef>
                <a:buFontTx/>
                <a:buNone/>
              </a:pPr>
              <a:r>
                <a:rPr lang="en-US" altLang="ko-KR" sz="900">
                  <a:latin typeface="Times New Roman" pitchFamily="18" charset="0"/>
                  <a:cs typeface="Times New Roman" pitchFamily="18" charset="0"/>
                </a:rPr>
                <a:t> ③ ⓐ3kgf / ㎠, ⓑ6kgf / ㎠  </a:t>
              </a:r>
              <a:r>
                <a:rPr lang="en-US" altLang="ko-KR" sz="900" smtClean="0">
                  <a:latin typeface="Times New Roman" pitchFamily="18" charset="0"/>
                  <a:cs typeface="Times New Roman" pitchFamily="18" charset="0"/>
                </a:rPr>
                <a:t>     </a:t>
              </a:r>
              <a:r>
                <a:rPr lang="en-US" altLang="ko-KR" sz="900">
                  <a:solidFill>
                    <a:srgbClr val="FF0000"/>
                  </a:solidFill>
                  <a:latin typeface="Times New Roman" pitchFamily="18" charset="0"/>
                  <a:cs typeface="Times New Roman" pitchFamily="18" charset="0"/>
                </a:rPr>
                <a:t>④ ⓐ5kgf / ㎠, ⓑ4kgf / ㎠</a:t>
              </a:r>
            </a:p>
          </p:txBody>
        </p:sp>
        <p:grpSp>
          <p:nvGrpSpPr>
            <p:cNvPr id="8217" name="Group 1"/>
            <p:cNvGrpSpPr>
              <a:grpSpLocks/>
            </p:cNvGrpSpPr>
            <p:nvPr/>
          </p:nvGrpSpPr>
          <p:grpSpPr bwMode="auto">
            <a:xfrm>
              <a:off x="3530600" y="6196651"/>
              <a:ext cx="2974496" cy="518785"/>
              <a:chOff x="3530600" y="5884187"/>
              <a:chExt cx="2974496" cy="518785"/>
            </a:xfrm>
          </p:grpSpPr>
          <p:pic>
            <p:nvPicPr>
              <p:cNvPr id="8218"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0800" y="5884187"/>
                <a:ext cx="2362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9" name="TextBox 12"/>
              <p:cNvSpPr txBox="1">
                <a:spLocks noChangeArrowheads="1"/>
              </p:cNvSpPr>
              <p:nvPr/>
            </p:nvSpPr>
            <p:spPr bwMode="auto">
              <a:xfrm>
                <a:off x="3530600" y="6172175"/>
                <a:ext cx="574196" cy="23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5kgf/</a:t>
                </a:r>
                <a:r>
                  <a:rPr lang="ko-KR" altLang="en-US" sz="900">
                    <a:latin typeface="돋움" pitchFamily="50" charset="-127"/>
                    <a:ea typeface="돋움" pitchFamily="50" charset="-127"/>
                  </a:rPr>
                  <a:t>㎠</a:t>
                </a:r>
              </a:p>
            </p:txBody>
          </p:sp>
          <p:sp>
            <p:nvSpPr>
              <p:cNvPr id="8220" name="TextBox 83"/>
              <p:cNvSpPr txBox="1">
                <a:spLocks noChangeArrowheads="1"/>
              </p:cNvSpPr>
              <p:nvPr/>
            </p:nvSpPr>
            <p:spPr bwMode="auto">
              <a:xfrm>
                <a:off x="4330700" y="6172175"/>
                <a:ext cx="574196" cy="23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3kgf/</a:t>
                </a:r>
                <a:r>
                  <a:rPr lang="ko-KR" altLang="en-US" sz="900">
                    <a:latin typeface="돋움" pitchFamily="50" charset="-127"/>
                    <a:ea typeface="돋움" pitchFamily="50" charset="-127"/>
                  </a:rPr>
                  <a:t>㎠</a:t>
                </a:r>
              </a:p>
            </p:txBody>
          </p:sp>
          <p:sp>
            <p:nvSpPr>
              <p:cNvPr id="8221" name="TextBox 85"/>
              <p:cNvSpPr txBox="1">
                <a:spLocks noChangeArrowheads="1"/>
              </p:cNvSpPr>
              <p:nvPr/>
            </p:nvSpPr>
            <p:spPr bwMode="auto">
              <a:xfrm>
                <a:off x="5130800" y="6172175"/>
                <a:ext cx="574196" cy="23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4kgf/</a:t>
                </a:r>
                <a:r>
                  <a:rPr lang="ko-KR" altLang="en-US" sz="900">
                    <a:latin typeface="돋움" pitchFamily="50" charset="-127"/>
                    <a:ea typeface="돋움" pitchFamily="50" charset="-127"/>
                  </a:rPr>
                  <a:t>㎠</a:t>
                </a:r>
              </a:p>
            </p:txBody>
          </p:sp>
          <p:sp>
            <p:nvSpPr>
              <p:cNvPr id="8222" name="TextBox 86"/>
              <p:cNvSpPr txBox="1">
                <a:spLocks noChangeArrowheads="1"/>
              </p:cNvSpPr>
              <p:nvPr/>
            </p:nvSpPr>
            <p:spPr bwMode="auto">
              <a:xfrm>
                <a:off x="5930900" y="6172175"/>
                <a:ext cx="574196" cy="23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6kgf/</a:t>
                </a:r>
                <a:r>
                  <a:rPr lang="ko-KR" altLang="en-US" sz="900">
                    <a:latin typeface="돋움" pitchFamily="50" charset="-127"/>
                    <a:ea typeface="돋움" pitchFamily="50" charset="-127"/>
                  </a:rPr>
                  <a:t>㎠</a:t>
                </a:r>
              </a:p>
            </p:txBody>
          </p:sp>
          <p:sp>
            <p:nvSpPr>
              <p:cNvPr id="8223" name="TextBox 13"/>
              <p:cNvSpPr txBox="1">
                <a:spLocks noChangeArrowheads="1"/>
              </p:cNvSpPr>
              <p:nvPr/>
            </p:nvSpPr>
            <p:spPr bwMode="auto">
              <a:xfrm>
                <a:off x="4178300" y="5884187"/>
                <a:ext cx="3000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sp>
            <p:nvSpPr>
              <p:cNvPr id="8224" name="TextBox 88"/>
              <p:cNvSpPr txBox="1">
                <a:spLocks noChangeArrowheads="1"/>
              </p:cNvSpPr>
              <p:nvPr/>
            </p:nvSpPr>
            <p:spPr bwMode="auto">
              <a:xfrm>
                <a:off x="5564188" y="5884187"/>
                <a:ext cx="3000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grpSp>
      </p:grpSp>
      <p:sp>
        <p:nvSpPr>
          <p:cNvPr id="8215" name="Rectangle 95"/>
          <p:cNvSpPr>
            <a:spLocks noChangeArrowheads="1"/>
          </p:cNvSpPr>
          <p:nvPr/>
        </p:nvSpPr>
        <p:spPr bwMode="auto">
          <a:xfrm>
            <a:off x="3390900" y="3336925"/>
            <a:ext cx="3159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47. </a:t>
            </a:r>
            <a:r>
              <a:rPr lang="en-US" altLang="ko-KR" sz="900" smtClean="0">
                <a:latin typeface="Times New Roman" pitchFamily="18" charset="0"/>
                <a:ea typeface="돋움" pitchFamily="50" charset="-127"/>
                <a:cs typeface="Times New Roman" pitchFamily="18" charset="0"/>
              </a:rPr>
              <a:t>Chọn đáp án sai về đặc điểm </a:t>
            </a:r>
            <a:r>
              <a:rPr lang="vi-VN" altLang="ko-KR" sz="900" smtClean="0">
                <a:latin typeface="Times New Roman" pitchFamily="18" charset="0"/>
                <a:ea typeface="돋움" pitchFamily="50" charset="-127"/>
                <a:cs typeface="Times New Roman" pitchFamily="18" charset="0"/>
              </a:rPr>
              <a:t>của </a:t>
            </a:r>
            <a:r>
              <a:rPr lang="vi-VN" altLang="ko-KR" sz="900">
                <a:latin typeface="Times New Roman" pitchFamily="18" charset="0"/>
                <a:ea typeface="돋움" pitchFamily="50" charset="-127"/>
                <a:cs typeface="Times New Roman" pitchFamily="18" charset="0"/>
              </a:rPr>
              <a:t>van điện từ?</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a:t>
            </a:r>
            <a:r>
              <a:rPr lang="en-US" altLang="ko-KR" sz="900" smtClean="0">
                <a:solidFill>
                  <a:srgbClr val="FF0000"/>
                </a:solidFill>
                <a:latin typeface="Times New Roman" pitchFamily="18" charset="0"/>
                <a:ea typeface="돋움" pitchFamily="50" charset="-127"/>
                <a:cs typeface="Times New Roman" pitchFamily="18" charset="0"/>
              </a:rPr>
              <a:t>Bền, chống va đập tốt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a:t>
            </a:r>
            <a:r>
              <a:rPr lang="en-US" altLang="ko-KR" sz="900" smtClean="0">
                <a:latin typeface="Times New Roman" pitchFamily="18" charset="0"/>
                <a:ea typeface="돋움" pitchFamily="50" charset="-127"/>
                <a:cs typeface="Times New Roman" pitchFamily="18" charset="0"/>
              </a:rPr>
              <a:t>Điện </a:t>
            </a:r>
            <a:r>
              <a:rPr lang="vi-VN" altLang="ko-KR" sz="900" smtClean="0">
                <a:latin typeface="Times New Roman" pitchFamily="18" charset="0"/>
                <a:ea typeface="돋움" pitchFamily="50" charset="-127"/>
                <a:cs typeface="Times New Roman" pitchFamily="18" charset="0"/>
              </a:rPr>
              <a:t>năng</a:t>
            </a:r>
            <a:r>
              <a:rPr lang="en-US" altLang="ko-KR" sz="900" smtClean="0">
                <a:latin typeface="Times New Roman" pitchFamily="18" charset="0"/>
                <a:ea typeface="돋움" pitchFamily="50" charset="-127"/>
                <a:cs typeface="Times New Roman" pitchFamily="18" charset="0"/>
              </a:rPr>
              <a:t> tiêu thụ</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thấp</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Thời gian chuyển đổi van nhanh chóng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Tiếng ồn rất nhỏ.</a:t>
            </a:r>
            <a:endParaRPr lang="en-US" altLang="ko-KR" sz="900">
              <a:latin typeface="Times New Roman" pitchFamily="18" charset="0"/>
              <a:ea typeface="돋움" pitchFamily="50" charset="-127"/>
              <a:cs typeface="Times New Roman" pitchFamily="18" charset="0"/>
            </a:endParaRPr>
          </a:p>
        </p:txBody>
      </p:sp>
    </p:spTree>
    <p:extLst>
      <p:ext uri="{BB962C8B-B14F-4D97-AF65-F5344CB8AC3E}">
        <p14:creationId xmlns:p14="http://schemas.microsoft.com/office/powerpoint/2010/main" val="685433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6" name="Text Box 5"/>
          <p:cNvSpPr txBox="1">
            <a:spLocks noChangeArrowheads="1"/>
          </p:cNvSpPr>
          <p:nvPr/>
        </p:nvSpPr>
        <p:spPr bwMode="auto">
          <a:xfrm>
            <a:off x="174625" y="239713"/>
            <a:ext cx="1045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 </a:t>
            </a:r>
            <a:r>
              <a:rPr lang="ko-KR" altLang="en-US"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altLang="ko-KR" sz="1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244" name="Rectangle 170"/>
          <p:cNvSpPr>
            <a:spLocks noChangeArrowheads="1"/>
          </p:cNvSpPr>
          <p:nvPr/>
        </p:nvSpPr>
        <p:spPr bwMode="auto">
          <a:xfrm>
            <a:off x="3395663" y="908050"/>
            <a:ext cx="32067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57. </a:t>
            </a:r>
            <a:r>
              <a:rPr lang="vi-VN" altLang="ko-KR" sz="900" smtClean="0">
                <a:latin typeface="Times New Roman" pitchFamily="18" charset="0"/>
                <a:ea typeface="돋움" pitchFamily="50" charset="-127"/>
                <a:cs typeface="Times New Roman" pitchFamily="18" charset="0"/>
              </a:rPr>
              <a:t>Đ</a:t>
            </a:r>
            <a:r>
              <a:rPr lang="en-US" altLang="ko-KR" sz="900" smtClean="0">
                <a:latin typeface="Times New Roman" pitchFamily="18" charset="0"/>
                <a:ea typeface="돋움" pitchFamily="50" charset="-127"/>
                <a:cs typeface="Times New Roman" pitchFamily="18" charset="0"/>
              </a:rPr>
              <a:t>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sai với tên ký hiệu van điều khiển hướng?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 </a:t>
            </a:r>
            <a:r>
              <a:rPr lang="vi-VN" altLang="ko-KR" sz="900">
                <a:latin typeface="Times New Roman" pitchFamily="18" charset="0"/>
                <a:ea typeface="돋움" pitchFamily="50" charset="-127"/>
                <a:cs typeface="Times New Roman" pitchFamily="18" charset="0"/>
              </a:rPr>
              <a:t>loại hoạt động trực tiếp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a:t>
            </a:r>
            <a:r>
              <a:rPr lang="ko-KR" altLang="en-US"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hoạt </a:t>
            </a:r>
            <a:r>
              <a:rPr lang="vi-VN" altLang="ko-KR" sz="900">
                <a:latin typeface="Times New Roman" pitchFamily="18" charset="0"/>
                <a:ea typeface="돋움" pitchFamily="50" charset="-127"/>
                <a:cs typeface="Times New Roman" pitchFamily="18" charset="0"/>
              </a:rPr>
              <a:t>động thủ công</a:t>
            </a: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③ ㉢ </a:t>
            </a:r>
            <a:r>
              <a:rPr lang="vi-VN" altLang="ko-KR" sz="900">
                <a:solidFill>
                  <a:srgbClr val="FF0000"/>
                </a:solidFill>
                <a:latin typeface="Times New Roman" pitchFamily="18" charset="0"/>
                <a:ea typeface="돋움" pitchFamily="50" charset="-127"/>
                <a:cs typeface="Times New Roman" pitchFamily="18" charset="0"/>
              </a:rPr>
              <a:t>vị trí ban đầu của van </a:t>
            </a:r>
            <a:r>
              <a:rPr lang="en-US" altLang="ko-KR" sz="900">
                <a:solidFill>
                  <a:srgbClr val="FF0000"/>
                </a:solidFill>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tín hiệu điện</a:t>
            </a:r>
          </a:p>
        </p:txBody>
      </p:sp>
      <p:grpSp>
        <p:nvGrpSpPr>
          <p:cNvPr id="10245" name="Group 2"/>
          <p:cNvGrpSpPr>
            <a:grpSpLocks/>
          </p:cNvGrpSpPr>
          <p:nvPr/>
        </p:nvGrpSpPr>
        <p:grpSpPr bwMode="auto">
          <a:xfrm>
            <a:off x="304800" y="776288"/>
            <a:ext cx="6248400" cy="8901112"/>
            <a:chOff x="192" y="672"/>
            <a:chExt cx="3936" cy="5424"/>
          </a:xfrm>
        </p:grpSpPr>
        <p:sp>
          <p:nvSpPr>
            <p:cNvPr id="10284"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sp>
          <p:nvSpPr>
            <p:cNvPr id="10285"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grpSp>
      <p:sp>
        <p:nvSpPr>
          <p:cNvPr id="10246" name="Rectangle 95"/>
          <p:cNvSpPr>
            <a:spLocks noChangeArrowheads="1"/>
          </p:cNvSpPr>
          <p:nvPr/>
        </p:nvSpPr>
        <p:spPr bwMode="auto">
          <a:xfrm>
            <a:off x="269875" y="3951288"/>
            <a:ext cx="31591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None/>
            </a:pPr>
            <a:r>
              <a:rPr lang="vi-VN" altLang="ko-KR" sz="900">
                <a:latin typeface="Times New Roman" pitchFamily="18" charset="0"/>
                <a:ea typeface="돋움" pitchFamily="50" charset="-127"/>
                <a:cs typeface="Times New Roman" pitchFamily="18" charset="0"/>
              </a:rPr>
              <a:t>54. Khi khả năng hấp thụ của chất hút ẩm trở nên bão hòa, chức năng của nó bị mất, nhưng phương pháp làm khô nào có thể được sử dụng bán vĩnh viễn khi nó được tái </a:t>
            </a:r>
            <a:r>
              <a:rPr lang="en-US" altLang="ko-KR" sz="900" smtClean="0">
                <a:latin typeface="Times New Roman" pitchFamily="18" charset="0"/>
                <a:ea typeface="돋움" pitchFamily="50" charset="-127"/>
                <a:cs typeface="Times New Roman" pitchFamily="18" charset="0"/>
              </a:rPr>
              <a:t>sử dụng</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bằng cách gia nhiệt?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Loại hấp phụ       </a:t>
            </a:r>
            <a:r>
              <a:rPr lang="en-US" altLang="ko-KR" sz="900" smtClean="0">
                <a:solidFill>
                  <a:srgbClr val="FF0000"/>
                </a:solidFill>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② </a:t>
            </a:r>
            <a:r>
              <a:rPr lang="en-US" altLang="ko-KR" sz="900">
                <a:latin typeface="Times New Roman" pitchFamily="18" charset="0"/>
                <a:ea typeface="돋움" pitchFamily="50" charset="-127"/>
                <a:cs typeface="Times New Roman" pitchFamily="18" charset="0"/>
              </a:rPr>
              <a:t>Loại </a:t>
            </a:r>
            <a:r>
              <a:rPr lang="en-US" altLang="ko-KR" sz="900" smtClean="0">
                <a:latin typeface="Times New Roman" pitchFamily="18" charset="0"/>
                <a:ea typeface="돋움" pitchFamily="50" charset="-127"/>
                <a:cs typeface="Times New Roman" pitchFamily="18" charset="0"/>
              </a:rPr>
              <a:t>ngưng tụ</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Loại làm </a:t>
            </a:r>
            <a:r>
              <a:rPr lang="en-US" altLang="ko-KR" sz="900" smtClean="0">
                <a:latin typeface="Times New Roman" pitchFamily="18" charset="0"/>
                <a:ea typeface="돋움" pitchFamily="50" charset="-127"/>
                <a:cs typeface="Times New Roman" pitchFamily="18" charset="0"/>
              </a:rPr>
              <a:t>lạnh bằng khí      </a:t>
            </a:r>
            <a:r>
              <a:rPr lang="en-US" altLang="ko-KR" sz="900">
                <a:latin typeface="Times New Roman" pitchFamily="18" charset="0"/>
                <a:ea typeface="돋움" pitchFamily="50" charset="-127"/>
                <a:cs typeface="Times New Roman" pitchFamily="18" charset="0"/>
              </a:rPr>
              <a:t>④ Loại làm </a:t>
            </a:r>
            <a:r>
              <a:rPr lang="en-US" altLang="ko-KR" sz="900" smtClean="0">
                <a:latin typeface="Times New Roman" pitchFamily="18" charset="0"/>
                <a:ea typeface="돋움" pitchFamily="50" charset="-127"/>
                <a:cs typeface="Times New Roman" pitchFamily="18" charset="0"/>
              </a:rPr>
              <a:t>lạnh bằng nước</a:t>
            </a:r>
            <a:endParaRPr lang="ko-KR" altLang="en-US" sz="900">
              <a:latin typeface="Times New Roman" pitchFamily="18" charset="0"/>
              <a:ea typeface="돋움" pitchFamily="50" charset="-127"/>
              <a:cs typeface="Times New Roman" pitchFamily="18" charset="0"/>
            </a:endParaRPr>
          </a:p>
        </p:txBody>
      </p:sp>
      <p:sp>
        <p:nvSpPr>
          <p:cNvPr id="10247" name="Rectangle 97"/>
          <p:cNvSpPr>
            <a:spLocks noChangeArrowheads="1"/>
          </p:cNvSpPr>
          <p:nvPr/>
        </p:nvSpPr>
        <p:spPr bwMode="auto">
          <a:xfrm>
            <a:off x="266700" y="5232400"/>
            <a:ext cx="31623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55. </a:t>
            </a:r>
            <a:r>
              <a:rPr lang="vi-VN" altLang="ko-KR" sz="900" smtClean="0">
                <a:latin typeface="Times New Roman" pitchFamily="18" charset="0"/>
                <a:ea typeface="돋움" pitchFamily="50" charset="-127"/>
                <a:cs typeface="Times New Roman" pitchFamily="18" charset="0"/>
              </a:rPr>
              <a:t>C</a:t>
            </a:r>
            <a:r>
              <a:rPr lang="en-US" altLang="ko-KR" sz="900" smtClean="0">
                <a:latin typeface="Times New Roman" pitchFamily="18" charset="0"/>
                <a:ea typeface="돋움" pitchFamily="50" charset="-127"/>
                <a:cs typeface="Times New Roman" pitchFamily="18" charset="0"/>
              </a:rPr>
              <a:t>họn đáp án sai</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khi nói về</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van điều khiển tốc độ </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Do lực đẩy gây ra bởi chênh lệch áp suất giữa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và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nên piston chuyển động tương đối đều.</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② </a:t>
            </a:r>
            <a:r>
              <a:rPr lang="vi-VN" altLang="ko-KR" sz="900">
                <a:solidFill>
                  <a:srgbClr val="FF0000"/>
                </a:solidFill>
                <a:latin typeface="Times New Roman" pitchFamily="18" charset="0"/>
                <a:ea typeface="돋움" pitchFamily="50" charset="-127"/>
                <a:cs typeface="Times New Roman" pitchFamily="18" charset="0"/>
              </a:rPr>
              <a:t>Áp suất phía </a:t>
            </a:r>
            <a:r>
              <a:rPr lang="ko-KR" altLang="en-US" sz="90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ở trạng thái chảy tự do nên giảm ngay áp suất khí quyển.</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vi-VN" altLang="ko-KR" sz="900" smtClean="0">
                <a:latin typeface="Times New Roman" pitchFamily="18" charset="0"/>
                <a:ea typeface="돋움" pitchFamily="50" charset="-127"/>
                <a:cs typeface="Times New Roman" pitchFamily="18" charset="0"/>
              </a:rPr>
              <a:t>Kh</a:t>
            </a:r>
            <a:r>
              <a:rPr lang="en-US" altLang="ko-KR" sz="900" smtClean="0">
                <a:latin typeface="Times New Roman" pitchFamily="18" charset="0"/>
                <a:ea typeface="돋움" pitchFamily="50" charset="-127"/>
                <a:cs typeface="Times New Roman" pitchFamily="18" charset="0"/>
              </a:rPr>
              <a:t>í</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mặt </a:t>
            </a:r>
            <a:r>
              <a:rPr lang="vi-VN" altLang="ko-KR" sz="900" smtClean="0">
                <a:latin typeface="Times New Roman" pitchFamily="18" charset="0"/>
                <a:ea typeface="돋움" pitchFamily="50" charset="-127"/>
                <a:cs typeface="Times New Roman" pitchFamily="18" charset="0"/>
              </a:rPr>
              <a:t>bên</a:t>
            </a:r>
            <a:r>
              <a:rPr lang="en-US" altLang="ko-KR" sz="900" smtClean="0">
                <a:latin typeface="Times New Roman" pitchFamily="18" charset="0"/>
                <a:ea typeface="돋움" pitchFamily="50" charset="-127"/>
                <a:cs typeface="Times New Roman" pitchFamily="18" charset="0"/>
              </a:rPr>
              <a:t> </a:t>
            </a:r>
            <a:r>
              <a:rPr lang="ko-KR" altLang="en-US" sz="900" smtClean="0">
                <a:latin typeface="돋움" pitchFamily="50" charset="-127"/>
                <a:ea typeface="돋움" pitchFamily="50" charset="-127"/>
              </a:rPr>
              <a:t>㉠</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ở trạng thái tự do, áp suất khí nén tăng ngay lập tức</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Do khả năng nén của không khí, khó có thể ngăn cản hoàn toàn sự khởi động nhanh của piston</a:t>
            </a:r>
          </a:p>
        </p:txBody>
      </p:sp>
      <p:sp>
        <p:nvSpPr>
          <p:cNvPr id="10248" name="Rectangle 103"/>
          <p:cNvSpPr>
            <a:spLocks noChangeArrowheads="1"/>
          </p:cNvSpPr>
          <p:nvPr/>
        </p:nvSpPr>
        <p:spPr bwMode="auto">
          <a:xfrm>
            <a:off x="279400" y="7535863"/>
            <a:ext cx="31686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56. Điều nào không đúng với đặc điểm của động cơ khí nén</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Do khả năng nén của không khí, tốc độ quay dễ bị ảnh hưởng bởi tải trọng</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② Khó điều khiển tốc độ và </a:t>
            </a:r>
            <a:r>
              <a:rPr lang="en-US" altLang="ko-KR" sz="900" smtClean="0">
                <a:solidFill>
                  <a:srgbClr val="FF0000"/>
                </a:solidFill>
                <a:latin typeface="Times New Roman" pitchFamily="18" charset="0"/>
                <a:ea typeface="돋움" pitchFamily="50" charset="-127"/>
                <a:cs typeface="Times New Roman" pitchFamily="18" charset="0"/>
              </a:rPr>
              <a:t>khó điều khiển quay ngược</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None/>
            </a:pPr>
            <a:r>
              <a:rPr lang="vi-VN" altLang="ko-KR" sz="900" smtClean="0">
                <a:latin typeface="Times New Roman" pitchFamily="18" charset="0"/>
                <a:ea typeface="돋움" pitchFamily="50" charset="-127"/>
                <a:cs typeface="Times New Roman" pitchFamily="18" charset="0"/>
              </a:rPr>
              <a:t>③ So </a:t>
            </a:r>
            <a:r>
              <a:rPr lang="vi-VN" altLang="ko-KR" sz="900">
                <a:latin typeface="Times New Roman" pitchFamily="18" charset="0"/>
                <a:ea typeface="돋움" pitchFamily="50" charset="-127"/>
                <a:cs typeface="Times New Roman" pitchFamily="18" charset="0"/>
              </a:rPr>
              <a:t>với động cơ, hằng số thời gian được xác định bởi tỷ lệ quán tính trên đầu ra nhỏ, do đó, dừng khởi động trơn tru và tỷ lệ đầu ra / trọng lượng lớn</a:t>
            </a: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smtClean="0">
                <a:latin typeface="Times New Roman" pitchFamily="18" charset="0"/>
                <a:ea typeface="돋움" pitchFamily="50" charset="-127"/>
                <a:cs typeface="Times New Roman" pitchFamily="18" charset="0"/>
              </a:rPr>
              <a:t>④ Nếu </a:t>
            </a:r>
            <a:r>
              <a:rPr lang="vi-VN" altLang="ko-KR" sz="900">
                <a:latin typeface="Times New Roman" pitchFamily="18" charset="0"/>
                <a:ea typeface="돋움" pitchFamily="50" charset="-127"/>
                <a:cs typeface="Times New Roman" pitchFamily="18" charset="0"/>
              </a:rPr>
              <a:t>bình chứa khí được lắp đặt làm nguồn khí nén, nó cũng có thể được sử dụng làm nguồn truyền động không sử dụng</a:t>
            </a:r>
          </a:p>
        </p:txBody>
      </p:sp>
      <p:sp>
        <p:nvSpPr>
          <p:cNvPr id="10249" name="Text Box 17"/>
          <p:cNvSpPr txBox="1">
            <a:spLocks noChangeArrowheads="1"/>
          </p:cNvSpPr>
          <p:nvPr/>
        </p:nvSpPr>
        <p:spPr bwMode="auto">
          <a:xfrm>
            <a:off x="3409950" y="4520952"/>
            <a:ext cx="3168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cs typeface="Times New Roman" pitchFamily="18" charset="0"/>
              </a:rPr>
              <a:t>59. </a:t>
            </a:r>
            <a:r>
              <a:rPr lang="en-US" altLang="ko-KR" sz="900" smtClean="0">
                <a:latin typeface="Times New Roman" pitchFamily="18" charset="0"/>
                <a:cs typeface="Times New Roman" pitchFamily="18" charset="0"/>
              </a:rPr>
              <a:t>Có </a:t>
            </a:r>
            <a:r>
              <a:rPr lang="vi-VN" altLang="ko-KR" sz="900" smtClean="0">
                <a:latin typeface="Times New Roman" pitchFamily="18" charset="0"/>
                <a:cs typeface="Times New Roman" pitchFamily="18" charset="0"/>
              </a:rPr>
              <a:t>thể </a:t>
            </a:r>
            <a:r>
              <a:rPr lang="vi-VN" altLang="ko-KR" sz="900">
                <a:latin typeface="Times New Roman" pitchFamily="18" charset="0"/>
                <a:cs typeface="Times New Roman" pitchFamily="18" charset="0"/>
              </a:rPr>
              <a:t>kiểm soát thời gian chính xác ngay cả trong thời gian dài và ít sai số về độ chính xác thời gian do sự thay đổi của nhiệt độ và độ ẩm là gì</a:t>
            </a:r>
            <a:r>
              <a:rPr lang="vi-VN" altLang="ko-KR" sz="900" smtClean="0">
                <a:latin typeface="Times New Roman" pitchFamily="18" charset="0"/>
                <a:cs typeface="Times New Roman" pitchFamily="18" charset="0"/>
              </a:rPr>
              <a:t>?</a:t>
            </a:r>
            <a:endParaRPr lang="en-US" altLang="ko-KR" sz="900" smtClean="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vi-VN" altLang="ko-KR" sz="900">
                <a:latin typeface="Times New Roman" pitchFamily="18" charset="0"/>
                <a:cs typeface="Times New Roman" pitchFamily="18" charset="0"/>
              </a:rPr>
              <a:t>  </a:t>
            </a:r>
            <a:r>
              <a:rPr lang="vi-VN" altLang="ko-KR" sz="900">
                <a:solidFill>
                  <a:srgbClr val="FF0000"/>
                </a:solidFill>
                <a:latin typeface="Times New Roman" pitchFamily="18" charset="0"/>
                <a:cs typeface="Times New Roman" pitchFamily="18" charset="0"/>
              </a:rPr>
              <a:t>① </a:t>
            </a:r>
            <a:r>
              <a:rPr lang="en-US" altLang="ko-KR" sz="900" smtClean="0">
                <a:solidFill>
                  <a:srgbClr val="FF0000"/>
                </a:solidFill>
                <a:latin typeface="Times New Roman" pitchFamily="18" charset="0"/>
                <a:cs typeface="Times New Roman" pitchFamily="18" charset="0"/>
              </a:rPr>
              <a:t>Bộ h</a:t>
            </a:r>
            <a:r>
              <a:rPr lang="vi-VN" altLang="ko-KR" sz="900" smtClean="0">
                <a:solidFill>
                  <a:srgbClr val="FF0000"/>
                </a:solidFill>
                <a:latin typeface="Times New Roman" pitchFamily="18" charset="0"/>
                <a:cs typeface="Times New Roman" pitchFamily="18" charset="0"/>
              </a:rPr>
              <a:t>ẹn </a:t>
            </a:r>
            <a:r>
              <a:rPr lang="vi-VN" altLang="ko-KR" sz="900">
                <a:solidFill>
                  <a:srgbClr val="FF0000"/>
                </a:solidFill>
                <a:latin typeface="Times New Roman" pitchFamily="18" charset="0"/>
                <a:cs typeface="Times New Roman" pitchFamily="18" charset="0"/>
              </a:rPr>
              <a:t>giờ </a:t>
            </a:r>
            <a:r>
              <a:rPr lang="vi-VN" altLang="ko-KR" sz="900" smtClean="0">
                <a:solidFill>
                  <a:srgbClr val="FF0000"/>
                </a:solidFill>
                <a:latin typeface="Times New Roman" pitchFamily="18" charset="0"/>
                <a:cs typeface="Times New Roman" pitchFamily="18" charset="0"/>
              </a:rPr>
              <a:t>động </a:t>
            </a:r>
            <a:r>
              <a:rPr lang="vi-VN" altLang="ko-KR" sz="900">
                <a:solidFill>
                  <a:srgbClr val="FF0000"/>
                </a:solidFill>
                <a:latin typeface="Times New Roman" pitchFamily="18" charset="0"/>
                <a:cs typeface="Times New Roman" pitchFamily="18" charset="0"/>
              </a:rPr>
              <a:t>cơ </a:t>
            </a:r>
            <a:r>
              <a:rPr lang="en-US" altLang="ko-KR" sz="900">
                <a:solidFill>
                  <a:srgbClr val="FF0000"/>
                </a:solidFill>
                <a:latin typeface="Times New Roman" pitchFamily="18" charset="0"/>
                <a:cs typeface="Times New Roman" pitchFamily="18" charset="0"/>
              </a:rPr>
              <a:t>   </a:t>
            </a:r>
            <a:r>
              <a:rPr lang="en-US" altLang="ko-KR" sz="900" smtClean="0">
                <a:solidFill>
                  <a:srgbClr val="FF0000"/>
                </a:solidFill>
                <a:latin typeface="Times New Roman" pitchFamily="18" charset="0"/>
                <a:cs typeface="Times New Roman" pitchFamily="18" charset="0"/>
              </a:rPr>
              <a:t>       </a:t>
            </a:r>
            <a:r>
              <a:rPr lang="vi-VN" altLang="ko-KR" sz="900" smtClean="0">
                <a:latin typeface="Times New Roman" pitchFamily="18" charset="0"/>
                <a:cs typeface="Times New Roman" pitchFamily="18" charset="0"/>
              </a:rPr>
              <a:t>② </a:t>
            </a:r>
            <a:r>
              <a:rPr lang="en-US" altLang="ko-KR" sz="900" smtClean="0">
                <a:latin typeface="Times New Roman" pitchFamily="18" charset="0"/>
                <a:cs typeface="Times New Roman" pitchFamily="18" charset="0"/>
              </a:rPr>
              <a:t>Bộ h</a:t>
            </a:r>
            <a:r>
              <a:rPr lang="vi-VN" altLang="ko-KR" sz="900" smtClean="0">
                <a:latin typeface="Times New Roman" pitchFamily="18" charset="0"/>
                <a:cs typeface="Times New Roman" pitchFamily="18" charset="0"/>
              </a:rPr>
              <a:t>ẹn </a:t>
            </a:r>
            <a:r>
              <a:rPr lang="vi-VN" altLang="ko-KR" sz="900">
                <a:latin typeface="Times New Roman" pitchFamily="18" charset="0"/>
                <a:cs typeface="Times New Roman" pitchFamily="18" charset="0"/>
              </a:rPr>
              <a:t>giờ </a:t>
            </a:r>
            <a:r>
              <a:rPr lang="en-US" altLang="ko-KR" sz="900" smtClean="0">
                <a:latin typeface="Times New Roman" pitchFamily="18" charset="0"/>
                <a:cs typeface="Times New Roman" pitchFamily="18" charset="0"/>
              </a:rPr>
              <a:t>Digital</a:t>
            </a:r>
            <a:endParaRPr lang="vi-VN" altLang="ko-KR" sz="900">
              <a:latin typeface="Times New Roman" pitchFamily="18" charset="0"/>
              <a:cs typeface="Times New Roman" pitchFamily="18" charset="0"/>
            </a:endParaRPr>
          </a:p>
          <a:p>
            <a:pPr eaLnBrk="1" hangingPunct="1">
              <a:spcBef>
                <a:spcPct val="0"/>
              </a:spcBef>
              <a:buFontTx/>
              <a:buNone/>
            </a:pPr>
            <a:r>
              <a:rPr lang="vi-VN" altLang="ko-KR" sz="900">
                <a:latin typeface="Times New Roman" pitchFamily="18" charset="0"/>
                <a:cs typeface="Times New Roman" pitchFamily="18" charset="0"/>
              </a:rPr>
              <a:t>  ③ </a:t>
            </a:r>
            <a:r>
              <a:rPr lang="en-US" altLang="ko-KR" sz="900" smtClean="0">
                <a:latin typeface="Times New Roman" pitchFamily="18" charset="0"/>
                <a:cs typeface="Times New Roman" pitchFamily="18" charset="0"/>
              </a:rPr>
              <a:t>Bộ h</a:t>
            </a:r>
            <a:r>
              <a:rPr lang="vi-VN" altLang="ko-KR" sz="900" smtClean="0">
                <a:latin typeface="Times New Roman" pitchFamily="18" charset="0"/>
                <a:cs typeface="Times New Roman" pitchFamily="18" charset="0"/>
              </a:rPr>
              <a:t>ẹn </a:t>
            </a:r>
            <a:r>
              <a:rPr lang="vi-VN" altLang="ko-KR" sz="900">
                <a:latin typeface="Times New Roman" pitchFamily="18" charset="0"/>
                <a:cs typeface="Times New Roman" pitchFamily="18" charset="0"/>
              </a:rPr>
              <a:t>giờ điện tử </a:t>
            </a:r>
            <a:r>
              <a:rPr lang="en-US" altLang="ko-KR" sz="900">
                <a:latin typeface="Times New Roman" pitchFamily="18" charset="0"/>
                <a:cs typeface="Times New Roman" pitchFamily="18" charset="0"/>
              </a:rPr>
              <a:t>       </a:t>
            </a:r>
            <a:r>
              <a:rPr lang="en-US" altLang="ko-KR" sz="900" smtClean="0">
                <a:latin typeface="Times New Roman" pitchFamily="18" charset="0"/>
                <a:cs typeface="Times New Roman" pitchFamily="18" charset="0"/>
              </a:rPr>
              <a:t>     </a:t>
            </a:r>
            <a:r>
              <a:rPr lang="vi-VN" altLang="ko-KR" sz="900">
                <a:latin typeface="Times New Roman" pitchFamily="18" charset="0"/>
                <a:cs typeface="Times New Roman" pitchFamily="18" charset="0"/>
              </a:rPr>
              <a:t>④ Hẹn giờ khí nén</a:t>
            </a:r>
            <a:endParaRPr lang="ko-KR" altLang="en-US" sz="900">
              <a:latin typeface="Times New Roman" pitchFamily="18" charset="0"/>
              <a:cs typeface="Times New Roman" pitchFamily="18" charset="0"/>
            </a:endParaRPr>
          </a:p>
        </p:txBody>
      </p:sp>
      <p:sp>
        <p:nvSpPr>
          <p:cNvPr id="10250" name="Rectangle 107"/>
          <p:cNvSpPr>
            <a:spLocks noChangeArrowheads="1"/>
          </p:cNvSpPr>
          <p:nvPr/>
        </p:nvSpPr>
        <p:spPr bwMode="auto">
          <a:xfrm>
            <a:off x="3400425" y="6033120"/>
            <a:ext cx="31972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60. Ví dụ dưới đây là mô tả các tính năng của máy </a:t>
            </a:r>
            <a:r>
              <a:rPr lang="vi-VN" altLang="ko-KR" sz="900" smtClean="0">
                <a:latin typeface="Times New Roman" pitchFamily="18" charset="0"/>
                <a:ea typeface="돋움" pitchFamily="50" charset="-127"/>
                <a:cs typeface="Times New Roman" pitchFamily="18" charset="0"/>
              </a:rPr>
              <a:t>nén</a:t>
            </a:r>
            <a:r>
              <a:rPr lang="en-US" altLang="ko-KR" sz="900" smtClean="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C</a:t>
            </a:r>
            <a:r>
              <a:rPr lang="vi-VN" altLang="ko-KR" sz="900" smtClean="0">
                <a:latin typeface="Times New Roman" pitchFamily="18" charset="0"/>
                <a:ea typeface="돋움" pitchFamily="50" charset="-127"/>
                <a:cs typeface="Times New Roman" pitchFamily="18" charset="0"/>
              </a:rPr>
              <a:t>họn</a:t>
            </a:r>
            <a:r>
              <a:rPr lang="en-US" altLang="ko-KR" sz="900" smtClean="0">
                <a:latin typeface="Times New Roman" pitchFamily="18" charset="0"/>
                <a:ea typeface="돋움" pitchFamily="50" charset="-127"/>
                <a:cs typeface="Times New Roman" pitchFamily="18" charset="0"/>
              </a:rPr>
              <a:t> đáp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đúng</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en-US" altLang="ko-KR" sz="900">
                <a:latin typeface="Times New Roman" panose="02020603050405020304" pitchFamily="18" charset="0"/>
                <a:cs typeface="Times New Roman" panose="02020603050405020304" pitchFamily="18" charset="0"/>
              </a:rPr>
              <a:t>K</a:t>
            </a:r>
            <a:r>
              <a:rPr lang="en-US" altLang="ko-KR" sz="900" smtClean="0">
                <a:latin typeface="Times New Roman" panose="02020603050405020304" pitchFamily="18" charset="0"/>
                <a:cs typeface="Times New Roman" panose="02020603050405020304" pitchFamily="18" charset="0"/>
              </a:rPr>
              <a:t>hông có van hút hay van xả giống như máy nén hai chiều do cấu tạo làm tăng bằng áp suất không khí theo quy định khi dung tích thay đổi lên tới cửa xả tùy theo chuyển động quay của rotor</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C</a:t>
            </a:r>
            <a:r>
              <a:rPr lang="en-US" altLang="ko-KR" sz="900" smtClean="0">
                <a:latin typeface="Times New Roman" panose="02020603050405020304" pitchFamily="18" charset="0"/>
                <a:cs typeface="Times New Roman" panose="02020603050405020304" pitchFamily="18" charset="0"/>
              </a:rPr>
              <a:t>ung cấp khí nén liên tục một cánh nhẹ nhàng, do đó tiếng nhỏ và kích thước bé, được dùng nhiều với vai trò là nguồn khí nén trong motor nén khí</a:t>
            </a:r>
            <a:r>
              <a:rPr lang="en-US" altLang="ko-KR" sz="900" smtClean="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Máy nén kiểu tuabin       ② Máy nén kiểu trục vít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Máy nén kiểu cánh gạt   </a:t>
            </a:r>
            <a:r>
              <a:rPr lang="en-US" altLang="ko-KR" sz="900">
                <a:solidFill>
                  <a:srgbClr val="FF0000"/>
                </a:solidFill>
                <a:latin typeface="Times New Roman" pitchFamily="18" charset="0"/>
                <a:ea typeface="돋움" pitchFamily="50" charset="-127"/>
                <a:cs typeface="Times New Roman" pitchFamily="18" charset="0"/>
              </a:rPr>
              <a:t>④ Máy nén kiểu cánh quạt</a:t>
            </a:r>
          </a:p>
        </p:txBody>
      </p:sp>
      <p:grpSp>
        <p:nvGrpSpPr>
          <p:cNvPr id="10251" name="Group 4"/>
          <p:cNvGrpSpPr>
            <a:grpSpLocks/>
          </p:cNvGrpSpPr>
          <p:nvPr/>
        </p:nvGrpSpPr>
        <p:grpSpPr bwMode="auto">
          <a:xfrm>
            <a:off x="3424238" y="6402141"/>
            <a:ext cx="3100387" cy="1133722"/>
            <a:chOff x="3428368" y="6664326"/>
            <a:chExt cx="2938463" cy="715962"/>
          </a:xfrm>
        </p:grpSpPr>
        <p:sp>
          <p:nvSpPr>
            <p:cNvPr id="10282" name="직사각형 2"/>
            <p:cNvSpPr>
              <a:spLocks noChangeArrowheads="1"/>
            </p:cNvSpPr>
            <p:nvPr/>
          </p:nvSpPr>
          <p:spPr bwMode="auto">
            <a:xfrm>
              <a:off x="3428368" y="6735967"/>
              <a:ext cx="2938463" cy="644321"/>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83" name="TextBox 1"/>
            <p:cNvSpPr txBox="1">
              <a:spLocks noChangeArrowheads="1"/>
            </p:cNvSpPr>
            <p:nvPr/>
          </p:nvSpPr>
          <p:spPr bwMode="auto">
            <a:xfrm>
              <a:off x="3663949" y="6664326"/>
              <a:ext cx="452341" cy="136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smtClean="0">
                  <a:latin typeface="Times New Roman" pitchFamily="18" charset="0"/>
                  <a:ea typeface="돋움" pitchFamily="50" charset="-127"/>
                  <a:cs typeface="Times New Roman" pitchFamily="18" charset="0"/>
                </a:rPr>
                <a:t>Mô tả</a:t>
              </a:r>
              <a:endParaRPr lang="ko-KR" altLang="en-US" sz="800">
                <a:latin typeface="Times New Roman" pitchFamily="18" charset="0"/>
                <a:ea typeface="돋움" pitchFamily="50" charset="-127"/>
                <a:cs typeface="Times New Roman" pitchFamily="18" charset="0"/>
              </a:endParaRPr>
            </a:p>
          </p:txBody>
        </p:sp>
      </p:grpSp>
      <p:grpSp>
        <p:nvGrpSpPr>
          <p:cNvPr id="10252" name="Group 3"/>
          <p:cNvGrpSpPr>
            <a:grpSpLocks/>
          </p:cNvGrpSpPr>
          <p:nvPr/>
        </p:nvGrpSpPr>
        <p:grpSpPr bwMode="auto">
          <a:xfrm>
            <a:off x="3429000" y="2649735"/>
            <a:ext cx="3168650" cy="1454978"/>
            <a:chOff x="3429000" y="2648744"/>
            <a:chExt cx="3168650" cy="1455814"/>
          </a:xfrm>
        </p:grpSpPr>
        <p:sp>
          <p:nvSpPr>
            <p:cNvPr id="10276" name="Rectangle 134"/>
            <p:cNvSpPr>
              <a:spLocks noChangeArrowheads="1"/>
            </p:cNvSpPr>
            <p:nvPr/>
          </p:nvSpPr>
          <p:spPr bwMode="auto">
            <a:xfrm>
              <a:off x="3429000" y="2648744"/>
              <a:ext cx="3168650" cy="133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58. Hướng chuyển động của tải trọng và tâm trục phải phù hợp với nhau, và phương pháp lắp xylanh nào là chắc chắn </a:t>
              </a:r>
              <a:r>
                <a:rPr lang="vi-VN" altLang="ko-KR" sz="900" smtClean="0">
                  <a:latin typeface="Times New Roman" pitchFamily="18" charset="0"/>
                  <a:ea typeface="돋움" pitchFamily="50" charset="-127"/>
                  <a:cs typeface="Times New Roman" pitchFamily="18" charset="0"/>
                </a:rPr>
                <a:t>nhất?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       ②</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a:t>
              </a: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④</a:t>
              </a:r>
              <a:endParaRPr lang="en-US" altLang="ko-KR" sz="900">
                <a:latin typeface="Times New Roman" pitchFamily="18" charset="0"/>
                <a:ea typeface="돋움" pitchFamily="50" charset="-127"/>
                <a:cs typeface="Times New Roman" pitchFamily="18" charset="0"/>
              </a:endParaRPr>
            </a:p>
          </p:txBody>
        </p:sp>
        <p:grpSp>
          <p:nvGrpSpPr>
            <p:cNvPr id="10277" name="Group 2"/>
            <p:cNvGrpSpPr>
              <a:grpSpLocks/>
            </p:cNvGrpSpPr>
            <p:nvPr/>
          </p:nvGrpSpPr>
          <p:grpSpPr bwMode="auto">
            <a:xfrm>
              <a:off x="3818864" y="3074094"/>
              <a:ext cx="1991250" cy="1030464"/>
              <a:chOff x="3597284" y="3008808"/>
              <a:chExt cx="1991250" cy="1030464"/>
            </a:xfrm>
          </p:grpSpPr>
          <p:pic>
            <p:nvPicPr>
              <p:cNvPr id="10278" name="Picture 2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1553956">
                <a:off x="4839863" y="3021384"/>
                <a:ext cx="7429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86212">
                <a:off x="3597284" y="3008808"/>
                <a:ext cx="609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0" name="Picture 19"/>
              <p:cNvPicPr>
                <a:picLocks noChangeAspect="1" noChangeArrowheads="1"/>
              </p:cNvPicPr>
              <p:nvPr/>
            </p:nvPicPr>
            <p:blipFill>
              <a:blip r:embed="rId4">
                <a:extLst>
                  <a:ext uri="{28A0092B-C50C-407E-A947-70E740481C1C}">
                    <a14:useLocalDpi xmlns:a14="http://schemas.microsoft.com/office/drawing/2010/main" val="0"/>
                  </a:ext>
                </a:extLst>
              </a:blip>
              <a:srcRect l="9723"/>
              <a:stretch>
                <a:fillRect/>
              </a:stretch>
            </p:blipFill>
            <p:spPr bwMode="auto">
              <a:xfrm rot="1326418">
                <a:off x="3654536" y="3555315"/>
                <a:ext cx="53816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1" name="Picture 2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1538458">
                <a:off x="4902734" y="3572547"/>
                <a:ext cx="685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0253"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5" y="1266825"/>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4" name="TextBox 24"/>
          <p:cNvSpPr txBox="1">
            <a:spLocks noChangeArrowheads="1"/>
          </p:cNvSpPr>
          <p:nvPr/>
        </p:nvSpPr>
        <p:spPr bwMode="auto">
          <a:xfrm>
            <a:off x="3429000" y="1122363"/>
            <a:ext cx="124264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Hoạt động thủ công</a:t>
            </a:r>
            <a:endParaRPr lang="ko-KR" altLang="en-US" sz="900">
              <a:latin typeface="Times New Roman" pitchFamily="18" charset="0"/>
              <a:ea typeface="돋움" pitchFamily="50" charset="-127"/>
              <a:cs typeface="Times New Roman" pitchFamily="18" charset="0"/>
            </a:endParaRPr>
          </a:p>
        </p:txBody>
      </p:sp>
      <p:cxnSp>
        <p:nvCxnSpPr>
          <p:cNvPr id="10255" name="직선 화살표 연결선 26"/>
          <p:cNvCxnSpPr>
            <a:cxnSpLocks noChangeShapeType="1"/>
          </p:cNvCxnSpPr>
          <p:nvPr/>
        </p:nvCxnSpPr>
        <p:spPr bwMode="auto">
          <a:xfrm>
            <a:off x="3946525" y="1371600"/>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56" name="직선 화살표 연결선 27"/>
          <p:cNvCxnSpPr>
            <a:cxnSpLocks noChangeShapeType="1"/>
          </p:cNvCxnSpPr>
          <p:nvPr/>
        </p:nvCxnSpPr>
        <p:spPr bwMode="auto">
          <a:xfrm flipH="1">
            <a:off x="4946650" y="1371600"/>
            <a:ext cx="352425" cy="1952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7" name="TextBox 28"/>
          <p:cNvSpPr txBox="1">
            <a:spLocks noChangeArrowheads="1"/>
          </p:cNvSpPr>
          <p:nvPr/>
        </p:nvSpPr>
        <p:spPr bwMode="auto">
          <a:xfrm>
            <a:off x="5013325" y="1136650"/>
            <a:ext cx="13516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Vị trí ban đầu của van</a:t>
            </a:r>
            <a:endParaRPr lang="ko-KR" altLang="en-US" sz="900">
              <a:latin typeface="Times New Roman" pitchFamily="18" charset="0"/>
              <a:ea typeface="돋움" pitchFamily="50" charset="-127"/>
              <a:cs typeface="Times New Roman" pitchFamily="18" charset="0"/>
            </a:endParaRPr>
          </a:p>
        </p:txBody>
      </p:sp>
      <p:cxnSp>
        <p:nvCxnSpPr>
          <p:cNvPr id="10258" name="직선 화살표 연결선 29"/>
          <p:cNvCxnSpPr>
            <a:cxnSpLocks noChangeShapeType="1"/>
          </p:cNvCxnSpPr>
          <p:nvPr/>
        </p:nvCxnSpPr>
        <p:spPr bwMode="auto">
          <a:xfrm flipH="1" flipV="1">
            <a:off x="5029200" y="1657350"/>
            <a:ext cx="195263" cy="1762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9" name="TextBox 30"/>
          <p:cNvSpPr txBox="1">
            <a:spLocks noChangeArrowheads="1"/>
          </p:cNvSpPr>
          <p:nvPr/>
        </p:nvSpPr>
        <p:spPr bwMode="auto">
          <a:xfrm>
            <a:off x="5013325" y="1841500"/>
            <a:ext cx="1428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itchFamily="18" charset="0"/>
                <a:ea typeface="돋움" pitchFamily="50" charset="-127"/>
                <a:cs typeface="Times New Roman" pitchFamily="18" charset="0"/>
              </a:rPr>
              <a:t>㉠</a:t>
            </a:r>
            <a:r>
              <a:rPr lang="vi-VN" altLang="ko-KR" sz="900">
                <a:latin typeface="Times New Roman" pitchFamily="18" charset="0"/>
                <a:ea typeface="돋움" pitchFamily="50" charset="-127"/>
                <a:cs typeface="Times New Roman" pitchFamily="18" charset="0"/>
              </a:rPr>
              <a:t>Loại hoạt động gián tiếp</a:t>
            </a:r>
            <a:endParaRPr lang="ko-KR" altLang="en-US" sz="900">
              <a:latin typeface="Times New Roman" pitchFamily="18" charset="0"/>
              <a:ea typeface="돋움" pitchFamily="50" charset="-127"/>
              <a:cs typeface="Times New Roman" pitchFamily="18" charset="0"/>
            </a:endParaRPr>
          </a:p>
        </p:txBody>
      </p:sp>
      <p:cxnSp>
        <p:nvCxnSpPr>
          <p:cNvPr id="10260" name="직선 화살표 연결선 31"/>
          <p:cNvCxnSpPr>
            <a:cxnSpLocks noChangeShapeType="1"/>
          </p:cNvCxnSpPr>
          <p:nvPr/>
        </p:nvCxnSpPr>
        <p:spPr bwMode="auto">
          <a:xfrm flipV="1">
            <a:off x="4016375" y="1647825"/>
            <a:ext cx="133350" cy="1793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61" name="TextBox 32"/>
          <p:cNvSpPr txBox="1">
            <a:spLocks noChangeArrowheads="1"/>
          </p:cNvSpPr>
          <p:nvPr/>
        </p:nvSpPr>
        <p:spPr bwMode="auto">
          <a:xfrm>
            <a:off x="3584575" y="1831975"/>
            <a:ext cx="80021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Tín hiệu điện</a:t>
            </a:r>
            <a:endParaRPr lang="ko-KR" altLang="en-US" sz="900">
              <a:latin typeface="Times New Roman" pitchFamily="18" charset="0"/>
              <a:ea typeface="돋움" pitchFamily="50" charset="-127"/>
              <a:cs typeface="Times New Roman" pitchFamily="18" charset="0"/>
            </a:endParaRPr>
          </a:p>
        </p:txBody>
      </p:sp>
      <p:sp>
        <p:nvSpPr>
          <p:cNvPr id="10262" name="직사각형 6"/>
          <p:cNvSpPr>
            <a:spLocks noChangeArrowheads="1"/>
          </p:cNvSpPr>
          <p:nvPr/>
        </p:nvSpPr>
        <p:spPr bwMode="auto">
          <a:xfrm>
            <a:off x="4537075" y="1381125"/>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63" name="직사각형 41"/>
          <p:cNvSpPr>
            <a:spLocks noChangeArrowheads="1"/>
          </p:cNvSpPr>
          <p:nvPr/>
        </p:nvSpPr>
        <p:spPr bwMode="auto">
          <a:xfrm>
            <a:off x="4537075" y="1693863"/>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64" name="Rectangle 104"/>
          <p:cNvSpPr>
            <a:spLocks noChangeArrowheads="1"/>
          </p:cNvSpPr>
          <p:nvPr/>
        </p:nvSpPr>
        <p:spPr bwMode="auto">
          <a:xfrm>
            <a:off x="266700" y="2881313"/>
            <a:ext cx="31972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None/>
            </a:pPr>
            <a:r>
              <a:rPr lang="vi-VN" altLang="ko-KR" sz="900">
                <a:latin typeface="Times New Roman" pitchFamily="18" charset="0"/>
                <a:ea typeface="돋움" pitchFamily="50" charset="-127"/>
                <a:cs typeface="Times New Roman" pitchFamily="18" charset="0"/>
              </a:rPr>
              <a:t>53. </a:t>
            </a:r>
            <a:r>
              <a:rPr lang="en-US" altLang="ko-KR" sz="900" smtClean="0">
                <a:latin typeface="Times New Roman" panose="02020603050405020304" pitchFamily="18" charset="0"/>
                <a:cs typeface="Times New Roman" panose="02020603050405020304" pitchFamily="18" charset="0"/>
              </a:rPr>
              <a:t>Vì phần tiếp điểm và coil của rơ le được phân tách bằng điện nên có thể xử lí tín hiệu của các tính chất khác nhau.</a:t>
            </a:r>
          </a:p>
          <a:p>
            <a:pPr eaLnBrk="1" hangingPunct="1">
              <a:spcBef>
                <a:spcPct val="0"/>
              </a:spcBef>
              <a:buNone/>
            </a:pPr>
            <a:r>
              <a:rPr lang="en-US" altLang="ko-KR" sz="900" smtClean="0">
                <a:latin typeface="Times New Roman" pitchFamily="18" charset="0"/>
                <a:ea typeface="돋움" pitchFamily="50" charset="-127"/>
                <a:cs typeface="Times New Roman" pitchFamily="18" charset="0"/>
              </a:rPr>
              <a:t> Là chức năng nào của rơ le?</a:t>
            </a:r>
          </a:p>
          <a:p>
            <a:pPr eaLnBrk="1" hangingPunct="1">
              <a:spcBef>
                <a:spcPct val="0"/>
              </a:spcBef>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Chức năng nhánh </a:t>
            </a: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Chức năng khuếch đại</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Chức năng </a:t>
            </a:r>
            <a:r>
              <a:rPr lang="en-US" altLang="ko-KR" sz="900" smtClean="0">
                <a:latin typeface="Times New Roman" pitchFamily="18" charset="0"/>
                <a:ea typeface="돋움" pitchFamily="50" charset="-127"/>
                <a:cs typeface="Times New Roman" pitchFamily="18" charset="0"/>
              </a:rPr>
              <a:t>ghi nhớ            </a:t>
            </a:r>
            <a:r>
              <a:rPr lang="vi-VN" altLang="ko-KR" sz="900" smtClean="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 </a:t>
            </a:r>
            <a:r>
              <a:rPr lang="en-US" altLang="ko-KR" sz="900" smtClean="0">
                <a:solidFill>
                  <a:srgbClr val="FF0000"/>
                </a:solidFill>
                <a:latin typeface="Times New Roman" pitchFamily="18" charset="0"/>
                <a:ea typeface="돋움" pitchFamily="50" charset="-127"/>
                <a:cs typeface="Times New Roman" pitchFamily="18" charset="0"/>
              </a:rPr>
              <a:t>Chức</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năng </a:t>
            </a:r>
            <a:r>
              <a:rPr lang="en-US" altLang="ko-KR" sz="900" smtClean="0">
                <a:solidFill>
                  <a:srgbClr val="FF0000"/>
                </a:solidFill>
                <a:latin typeface="Times New Roman" pitchFamily="18" charset="0"/>
                <a:ea typeface="돋움" pitchFamily="50" charset="-127"/>
                <a:cs typeface="Times New Roman" pitchFamily="18" charset="0"/>
              </a:rPr>
              <a:t>biến </a:t>
            </a:r>
            <a:r>
              <a:rPr lang="vi-VN" altLang="ko-KR" sz="900" smtClean="0">
                <a:solidFill>
                  <a:srgbClr val="FF0000"/>
                </a:solidFill>
                <a:latin typeface="Times New Roman" pitchFamily="18" charset="0"/>
                <a:ea typeface="돋움" pitchFamily="50" charset="-127"/>
                <a:cs typeface="Times New Roman" pitchFamily="18" charset="0"/>
              </a:rPr>
              <a:t>đổi</a:t>
            </a:r>
            <a:endParaRPr lang="en-US" altLang="ko-KR" sz="900">
              <a:solidFill>
                <a:srgbClr val="FF0000"/>
              </a:solidFill>
              <a:latin typeface="Times New Roman" pitchFamily="18" charset="0"/>
              <a:ea typeface="돋움" pitchFamily="50" charset="-127"/>
              <a:cs typeface="Times New Roman" pitchFamily="18" charset="0"/>
            </a:endParaRPr>
          </a:p>
        </p:txBody>
      </p:sp>
      <p:grpSp>
        <p:nvGrpSpPr>
          <p:cNvPr id="10265" name="그룹 10"/>
          <p:cNvGrpSpPr>
            <a:grpSpLocks/>
          </p:cNvGrpSpPr>
          <p:nvPr/>
        </p:nvGrpSpPr>
        <p:grpSpPr bwMode="auto">
          <a:xfrm>
            <a:off x="678260" y="5508104"/>
            <a:ext cx="1598612" cy="381000"/>
            <a:chOff x="656263" y="6314480"/>
            <a:chExt cx="1597687" cy="381570"/>
          </a:xfrm>
        </p:grpSpPr>
        <p:pic>
          <p:nvPicPr>
            <p:cNvPr id="10272" name="Picture 26"/>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84337" y="6381155"/>
              <a:ext cx="1219572" cy="31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3" name="직사각형 7"/>
            <p:cNvSpPr>
              <a:spLocks noChangeArrowheads="1"/>
            </p:cNvSpPr>
            <p:nvPr/>
          </p:nvSpPr>
          <p:spPr bwMode="auto">
            <a:xfrm>
              <a:off x="1422301" y="6362105"/>
              <a:ext cx="288032" cy="98871"/>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74" name="TextBox 8"/>
            <p:cNvSpPr txBox="1">
              <a:spLocks noChangeArrowheads="1"/>
            </p:cNvSpPr>
            <p:nvPr/>
          </p:nvSpPr>
          <p:spPr bwMode="auto">
            <a:xfrm>
              <a:off x="656263" y="6333530"/>
              <a:ext cx="3000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sp>
          <p:nvSpPr>
            <p:cNvPr id="10275" name="TextBox 48"/>
            <p:cNvSpPr txBox="1">
              <a:spLocks noChangeArrowheads="1"/>
            </p:cNvSpPr>
            <p:nvPr/>
          </p:nvSpPr>
          <p:spPr bwMode="auto">
            <a:xfrm>
              <a:off x="1953868" y="6314480"/>
              <a:ext cx="3000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grpSp>
      <p:sp>
        <p:nvSpPr>
          <p:cNvPr id="10266" name="Rectangle 142"/>
          <p:cNvSpPr>
            <a:spLocks noChangeArrowheads="1"/>
          </p:cNvSpPr>
          <p:nvPr/>
        </p:nvSpPr>
        <p:spPr bwMode="auto">
          <a:xfrm>
            <a:off x="260350" y="920750"/>
            <a:ext cx="31972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51. </a:t>
            </a:r>
            <a:r>
              <a:rPr lang="en-US" altLang="ko-KR" sz="900" smtClean="0">
                <a:latin typeface="Times New Roman" pitchFamily="18" charset="0"/>
                <a:ea typeface="돋움" pitchFamily="50" charset="-127"/>
                <a:cs typeface="Times New Roman" pitchFamily="18" charset="0"/>
              </a:rPr>
              <a:t>Đ</a:t>
            </a:r>
            <a:r>
              <a:rPr lang="vi-VN" altLang="ko-KR" sz="900" smtClean="0">
                <a:latin typeface="Times New Roman" pitchFamily="18" charset="0"/>
                <a:ea typeface="돋움" pitchFamily="50" charset="-127"/>
                <a:cs typeface="Times New Roman" pitchFamily="18" charset="0"/>
              </a:rPr>
              <a:t>ệm </a:t>
            </a:r>
            <a:r>
              <a:rPr lang="vi-VN" altLang="ko-KR" sz="900">
                <a:latin typeface="Times New Roman" pitchFamily="18" charset="0"/>
                <a:ea typeface="돋움" pitchFamily="50" charset="-127"/>
                <a:cs typeface="Times New Roman" pitchFamily="18" charset="0"/>
              </a:rPr>
              <a:t>lót </a:t>
            </a:r>
            <a:r>
              <a:rPr lang="en-US" altLang="ko-KR" sz="900" smtClean="0">
                <a:latin typeface="Times New Roman" pitchFamily="18" charset="0"/>
                <a:ea typeface="돋움" pitchFamily="50" charset="-127"/>
                <a:cs typeface="Times New Roman" pitchFamily="18" charset="0"/>
              </a:rPr>
              <a:t>nào </a:t>
            </a:r>
            <a:r>
              <a:rPr lang="vi-VN" altLang="ko-KR" sz="900" smtClean="0">
                <a:latin typeface="Times New Roman" pitchFamily="18" charset="0"/>
                <a:ea typeface="돋움" pitchFamily="50" charset="-127"/>
                <a:cs typeface="Times New Roman" pitchFamily="18" charset="0"/>
              </a:rPr>
              <a:t>được </a:t>
            </a:r>
            <a:r>
              <a:rPr lang="vi-VN" altLang="ko-KR" sz="900">
                <a:latin typeface="Times New Roman" pitchFamily="18" charset="0"/>
                <a:ea typeface="돋움" pitchFamily="50" charset="-127"/>
                <a:cs typeface="Times New Roman" pitchFamily="18" charset="0"/>
              </a:rPr>
              <a:t>sử dụng chủ yếu trong xi lanh có đường kính từ 20mm trở lên</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① </a:t>
            </a:r>
            <a:r>
              <a:rPr lang="en-US" altLang="ko-KR" sz="900" smtClean="0">
                <a:solidFill>
                  <a:srgbClr val="FF0000"/>
                </a:solidFill>
                <a:latin typeface="Times New Roman" pitchFamily="18" charset="0"/>
                <a:ea typeface="돋움" pitchFamily="50" charset="-127"/>
                <a:cs typeface="Times New Roman" pitchFamily="18" charset="0"/>
              </a:rPr>
              <a:t>Air Cushion                </a:t>
            </a:r>
            <a:r>
              <a:rPr lang="en-US"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Absorber</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Đệm</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cao su                 </a:t>
            </a:r>
            <a:r>
              <a:rPr lang="vi-VN" altLang="ko-KR" sz="900" smtClean="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Stopper</a:t>
            </a:r>
            <a:endParaRPr lang="vi-VN" altLang="ko-KR" sz="900">
              <a:latin typeface="Times New Roman" pitchFamily="18" charset="0"/>
              <a:ea typeface="돋움" pitchFamily="50" charset="-127"/>
              <a:cs typeface="Times New Roman" pitchFamily="18" charset="0"/>
            </a:endParaRPr>
          </a:p>
        </p:txBody>
      </p:sp>
      <p:grpSp>
        <p:nvGrpSpPr>
          <p:cNvPr id="10267" name="Group 35"/>
          <p:cNvGrpSpPr>
            <a:grpSpLocks/>
          </p:cNvGrpSpPr>
          <p:nvPr/>
        </p:nvGrpSpPr>
        <p:grpSpPr bwMode="auto">
          <a:xfrm>
            <a:off x="269875" y="1857375"/>
            <a:ext cx="3159125" cy="923925"/>
            <a:chOff x="170" y="2757"/>
            <a:chExt cx="1990" cy="582"/>
          </a:xfrm>
        </p:grpSpPr>
        <p:sp>
          <p:nvSpPr>
            <p:cNvPr id="10268" name="Rectangle 36"/>
            <p:cNvSpPr>
              <a:spLocks noChangeArrowheads="1"/>
            </p:cNvSpPr>
            <p:nvPr/>
          </p:nvSpPr>
          <p:spPr bwMode="auto">
            <a:xfrm>
              <a:off x="170" y="2757"/>
              <a:ext cx="1990"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52. </a:t>
              </a:r>
              <a:r>
                <a:rPr lang="en-US" altLang="ko-KR" sz="900" smtClean="0">
                  <a:latin typeface="Times New Roman" pitchFamily="18" charset="0"/>
                  <a:ea typeface="돋움" pitchFamily="50" charset="-127"/>
                  <a:cs typeface="Times New Roman" pitchFamily="18" charset="0"/>
                </a:rPr>
                <a:t>Đáp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không liên quan đến ký hiệu khí nén sau đây?</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a:t>
              </a:r>
              <a:r>
                <a:rPr lang="en-US" altLang="ko-KR" sz="900" smtClean="0">
                  <a:latin typeface="Times New Roman" pitchFamily="18" charset="0"/>
                  <a:ea typeface="돋움" pitchFamily="50" charset="-127"/>
                  <a:cs typeface="Times New Roman" pitchFamily="18" charset="0"/>
                </a:rPr>
                <a:t>Speed controller</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② </a:t>
              </a:r>
              <a:r>
                <a:rPr lang="en-US" altLang="ko-KR" sz="900" smtClean="0">
                  <a:solidFill>
                    <a:srgbClr val="FF0000"/>
                  </a:solidFill>
                  <a:latin typeface="Times New Roman" pitchFamily="18" charset="0"/>
                  <a:ea typeface="돋움" pitchFamily="50" charset="-127"/>
                  <a:cs typeface="Times New Roman" pitchFamily="18" charset="0"/>
                </a:rPr>
                <a:t>Pressure Valve</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Check Valve</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Needle Valve</a:t>
              </a:r>
              <a:endParaRPr lang="ko-KR" altLang="en-US" sz="900">
                <a:latin typeface="Times New Roman" pitchFamily="18" charset="0"/>
                <a:ea typeface="돋움" pitchFamily="50" charset="-127"/>
                <a:cs typeface="Times New Roman" pitchFamily="18" charset="0"/>
              </a:endParaRPr>
            </a:p>
          </p:txBody>
        </p:sp>
        <p:grpSp>
          <p:nvGrpSpPr>
            <p:cNvPr id="10269" name="Group 10"/>
            <p:cNvGrpSpPr>
              <a:grpSpLocks/>
            </p:cNvGrpSpPr>
            <p:nvPr/>
          </p:nvGrpSpPr>
          <p:grpSpPr bwMode="auto">
            <a:xfrm>
              <a:off x="1298" y="2936"/>
              <a:ext cx="288" cy="366"/>
              <a:chOff x="1379" y="4034"/>
              <a:chExt cx="291" cy="363"/>
            </a:xfrm>
          </p:grpSpPr>
          <p:pic>
            <p:nvPicPr>
              <p:cNvPr id="10270" name="Picture 11"/>
              <p:cNvPicPr>
                <a:picLocks noChangeAspect="1" noChangeArrowheads="1"/>
              </p:cNvPicPr>
              <p:nvPr/>
            </p:nvPicPr>
            <p:blipFill>
              <a:blip r:embed="rId6">
                <a:extLst>
                  <a:ext uri="{28A0092B-C50C-407E-A947-70E740481C1C}">
                    <a14:useLocalDpi xmlns:a14="http://schemas.microsoft.com/office/drawing/2010/main" val="0"/>
                  </a:ext>
                </a:extLst>
              </a:blip>
              <a:srcRect l="69955" t="83253" r="12889" b="5893"/>
              <a:stretch>
                <a:fillRect/>
              </a:stretch>
            </p:blipFill>
            <p:spPr bwMode="auto">
              <a:xfrm>
                <a:off x="1379" y="4034"/>
                <a:ext cx="29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71" name="Rectangle 12"/>
              <p:cNvSpPr>
                <a:spLocks noChangeArrowheads="1"/>
              </p:cNvSpPr>
              <p:nvPr/>
            </p:nvSpPr>
            <p:spPr bwMode="auto">
              <a:xfrm>
                <a:off x="1384" y="4110"/>
                <a:ext cx="263" cy="258"/>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grpSp>
    </p:spTree>
    <p:extLst>
      <p:ext uri="{BB962C8B-B14F-4D97-AF65-F5344CB8AC3E}">
        <p14:creationId xmlns:p14="http://schemas.microsoft.com/office/powerpoint/2010/main" val="1684416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182"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MÁY</a:t>
            </a:r>
            <a:r>
              <a:rPr lang="ko-KR" altLang="en-US"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12292"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12293" name="Text Box 6"/>
          <p:cNvSpPr txBox="1">
            <a:spLocks noChangeArrowheads="1"/>
          </p:cNvSpPr>
          <p:nvPr/>
        </p:nvSpPr>
        <p:spPr bwMode="auto">
          <a:xfrm>
            <a:off x="292100" y="817563"/>
            <a:ext cx="1348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a:latin typeface="Times New Roman" panose="02020603050405020304" pitchFamily="18" charset="0"/>
                <a:ea typeface="돋움" pitchFamily="50" charset="-127"/>
                <a:cs typeface="Times New Roman" panose="02020603050405020304" pitchFamily="18" charset="0"/>
              </a:rPr>
              <a:t>※ </a:t>
            </a:r>
            <a:r>
              <a:rPr lang="en-US" altLang="ko-KR" sz="1000" smtClean="0">
                <a:latin typeface="Times New Roman" panose="02020603050405020304" pitchFamily="18" charset="0"/>
                <a:ea typeface="돋움" pitchFamily="50" charset="-127"/>
                <a:cs typeface="Times New Roman" panose="02020603050405020304" pitchFamily="18" charset="0"/>
              </a:rPr>
              <a:t>Máy</a:t>
            </a:r>
            <a:r>
              <a:rPr lang="ko-KR" altLang="en-US" sz="1000" smtClean="0">
                <a:latin typeface="Times New Roman" panose="02020603050405020304" pitchFamily="18" charset="0"/>
                <a:ea typeface="돋움" pitchFamily="50" charset="-127"/>
                <a:cs typeface="Times New Roman" panose="02020603050405020304" pitchFamily="18" charset="0"/>
              </a:rPr>
              <a:t> </a:t>
            </a:r>
            <a:r>
              <a:rPr lang="en-US" altLang="ko-KR" sz="1000">
                <a:latin typeface="Times New Roman" panose="02020603050405020304" pitchFamily="18" charset="0"/>
                <a:ea typeface="돋움" pitchFamily="50" charset="-127"/>
                <a:cs typeface="Times New Roman" panose="02020603050405020304" pitchFamily="18" charset="0"/>
              </a:rPr>
              <a:t>: </a:t>
            </a:r>
            <a:r>
              <a:rPr lang="en-US" altLang="ko-KR" sz="1000" smtClean="0">
                <a:latin typeface="Times New Roman" panose="02020603050405020304" pitchFamily="18" charset="0"/>
                <a:ea typeface="돋움" pitchFamily="50" charset="-127"/>
                <a:cs typeface="Times New Roman" panose="02020603050405020304" pitchFamily="18" charset="0"/>
              </a:rPr>
              <a:t>Câu 61</a:t>
            </a:r>
            <a:r>
              <a:rPr lang="ko-KR" altLang="en-US" sz="1000" smtClean="0">
                <a:latin typeface="Times New Roman" panose="02020603050405020304" pitchFamily="18" charset="0"/>
                <a:ea typeface="돋움" pitchFamily="50" charset="-127"/>
                <a:cs typeface="Times New Roman" panose="02020603050405020304" pitchFamily="18" charset="0"/>
              </a:rPr>
              <a:t> </a:t>
            </a:r>
            <a:r>
              <a:rPr lang="en-US" altLang="ko-KR" sz="1000">
                <a:latin typeface="Times New Roman" panose="02020603050405020304" pitchFamily="18" charset="0"/>
                <a:ea typeface="돋움" pitchFamily="50" charset="-127"/>
                <a:cs typeface="Times New Roman" panose="02020603050405020304" pitchFamily="18" charset="0"/>
              </a:rPr>
              <a:t>~ </a:t>
            </a:r>
            <a:r>
              <a:rPr lang="en-US" altLang="ko-KR" sz="1000" smtClean="0">
                <a:latin typeface="Times New Roman" panose="02020603050405020304" pitchFamily="18" charset="0"/>
                <a:ea typeface="돋움" pitchFamily="50" charset="-127"/>
                <a:cs typeface="Times New Roman" panose="02020603050405020304" pitchFamily="18" charset="0"/>
              </a:rPr>
              <a:t>80</a:t>
            </a:r>
            <a:endParaRPr lang="ko-KR" altLang="en-US" sz="1000">
              <a:latin typeface="Times New Roman" panose="02020603050405020304" pitchFamily="18" charset="0"/>
              <a:ea typeface="돋움" pitchFamily="50" charset="-127"/>
              <a:cs typeface="Times New Roman" panose="02020603050405020304" pitchFamily="18" charset="0"/>
            </a:endParaRPr>
          </a:p>
        </p:txBody>
      </p:sp>
      <p:sp>
        <p:nvSpPr>
          <p:cNvPr id="12294"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12295" name="직사각형 1"/>
          <p:cNvSpPr>
            <a:spLocks noChangeArrowheads="1"/>
          </p:cNvSpPr>
          <p:nvPr/>
        </p:nvSpPr>
        <p:spPr bwMode="auto">
          <a:xfrm>
            <a:off x="188913" y="1041400"/>
            <a:ext cx="3195637"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61. Điều gì không phù hợp với mô tả của </a:t>
            </a:r>
            <a:r>
              <a:rPr lang="en-US" altLang="ko-KR" sz="900" dirty="0" err="1" smtClean="0">
                <a:latin typeface="Times New Roman" pitchFamily="18" charset="0"/>
                <a:ea typeface="돋움" pitchFamily="50" charset="-127"/>
                <a:cs typeface="Times New Roman" pitchFamily="18" charset="0"/>
              </a:rPr>
              <a:t>thiết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truyền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động</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① </a:t>
            </a:r>
            <a:r>
              <a:rPr lang="en-US" altLang="ko-KR" sz="900" dirty="0">
                <a:solidFill>
                  <a:srgbClr val="FF0000"/>
                </a:solidFill>
                <a:latin typeface="Times New Roman" pitchFamily="18" charset="0"/>
                <a:ea typeface="돋움" pitchFamily="50" charset="-127"/>
                <a:cs typeface="Times New Roman" pitchFamily="18" charset="0"/>
              </a:rPr>
              <a:t>K</a:t>
            </a:r>
            <a:r>
              <a:rPr lang="vi-VN" altLang="ko-KR" sz="900" dirty="0" smtClean="0">
                <a:solidFill>
                  <a:srgbClr val="FF0000"/>
                </a:solidFill>
                <a:latin typeface="Times New Roman" pitchFamily="18" charset="0"/>
                <a:ea typeface="돋움" pitchFamily="50" charset="-127"/>
                <a:cs typeface="Times New Roman" pitchFamily="18" charset="0"/>
              </a:rPr>
              <a:t>hó </a:t>
            </a:r>
            <a:r>
              <a:rPr lang="vi-VN" altLang="ko-KR" sz="900" dirty="0">
                <a:solidFill>
                  <a:srgbClr val="FF0000"/>
                </a:solidFill>
                <a:latin typeface="Times New Roman" pitchFamily="18" charset="0"/>
                <a:ea typeface="돋움" pitchFamily="50" charset="-127"/>
                <a:cs typeface="Times New Roman" pitchFamily="18" charset="0"/>
              </a:rPr>
              <a:t>thiết kế và khó quản </a:t>
            </a:r>
            <a:r>
              <a:rPr lang="vi-VN" altLang="ko-KR" sz="900" dirty="0" smtClean="0">
                <a:solidFill>
                  <a:srgbClr val="FF0000"/>
                </a:solidFill>
                <a:latin typeface="Times New Roman" pitchFamily="18" charset="0"/>
                <a:ea typeface="돋움" pitchFamily="50" charset="-127"/>
                <a:cs typeface="Times New Roman" pitchFamily="18" charset="0"/>
              </a:rPr>
              <a:t>lý</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nguồn</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điện</a:t>
            </a:r>
            <a:endParaRPr lang="vi-VN"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Truyền động điện chủ yếu bằng động cơ.</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a:t>
            </a:r>
            <a:r>
              <a:rPr lang="en-US" altLang="ko-KR" sz="900" dirty="0" err="1" smtClean="0">
                <a:latin typeface="Times New Roman" pitchFamily="18" charset="0"/>
                <a:ea typeface="돋움" pitchFamily="50" charset="-127"/>
                <a:cs typeface="Times New Roman" pitchFamily="18" charset="0"/>
              </a:rPr>
              <a:t>Truyền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động</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dầu</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thường được sử dụng khi cần một lượng công suất lớn.</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Truyền động khí nén có độ lặp lại kém.</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62. </a:t>
            </a:r>
            <a:r>
              <a:rPr lang="en-US" altLang="ko-KR" sz="900" dirty="0" err="1">
                <a:latin typeface="Times New Roman" pitchFamily="18" charset="0"/>
                <a:ea typeface="돋움" pitchFamily="50" charset="-127"/>
                <a:cs typeface="Times New Roman" pitchFamily="18" charset="0"/>
              </a:rPr>
              <a:t>Điều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phù</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hợp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với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mô</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① Khi </a:t>
            </a:r>
            <a:r>
              <a:rPr lang="vi-VN" altLang="ko-KR" sz="900" dirty="0" smtClean="0">
                <a:solidFill>
                  <a:srgbClr val="FF0000"/>
                </a:solidFill>
                <a:latin typeface="Times New Roman" pitchFamily="18" charset="0"/>
                <a:ea typeface="돋움" pitchFamily="50" charset="-127"/>
                <a:cs typeface="Times New Roman" pitchFamily="18" charset="0"/>
              </a:rPr>
              <a:t>đường </a:t>
            </a:r>
            <a:r>
              <a:rPr lang="vi-VN" altLang="ko-KR" sz="900" dirty="0">
                <a:solidFill>
                  <a:srgbClr val="FF0000"/>
                </a:solidFill>
                <a:latin typeface="Times New Roman" pitchFamily="18" charset="0"/>
                <a:ea typeface="돋움" pitchFamily="50" charset="-127"/>
                <a:cs typeface="Times New Roman" pitchFamily="18" charset="0"/>
              </a:rPr>
              <a:t>kính lớn hoặc khi cần nhẹ, người ta sử dụng trục vòng đặc.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Tùy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theo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hình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thẳng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trục</a:t>
            </a:r>
            <a:r>
              <a:rPr lang="en-US" altLang="ko-KR" sz="900" dirty="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khủy</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a:t>
            </a:r>
            <a:r>
              <a:rPr lang="en-US" altLang="ko-KR" sz="900" dirty="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dẻo</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Trục </a:t>
            </a:r>
            <a:r>
              <a:rPr lang="en-US" altLang="ko-KR" sz="900" dirty="0" smtClean="0">
                <a:latin typeface="Times New Roman" pitchFamily="18" charset="0"/>
                <a:ea typeface="돋움" pitchFamily="50" charset="-127"/>
                <a:cs typeface="Times New Roman" pitchFamily="18" charset="0"/>
              </a:rPr>
              <a:t>Spindle </a:t>
            </a:r>
            <a:r>
              <a:rPr lang="vi-VN" altLang="ko-KR" sz="900" dirty="0" smtClean="0">
                <a:latin typeface="Times New Roman" pitchFamily="18" charset="0"/>
                <a:ea typeface="돋움" pitchFamily="50" charset="-127"/>
                <a:cs typeface="Times New Roman" pitchFamily="18" charset="0"/>
              </a:rPr>
              <a:t>quay </a:t>
            </a:r>
            <a:r>
              <a:rPr lang="vi-VN" altLang="ko-KR" sz="900" dirty="0">
                <a:latin typeface="Times New Roman" pitchFamily="18" charset="0"/>
                <a:ea typeface="돋움" pitchFamily="50" charset="-127"/>
                <a:cs typeface="Times New Roman" pitchFamily="18" charset="0"/>
              </a:rPr>
              <a:t>với tốc độ cao 10000 vòng / phút.</a:t>
            </a:r>
          </a:p>
          <a:p>
            <a:pPr>
              <a:buNone/>
            </a:pPr>
            <a:r>
              <a:rPr lang="vi-VN" altLang="ko-KR" sz="900" dirty="0">
                <a:latin typeface="Times New Roman" pitchFamily="18" charset="0"/>
                <a:ea typeface="돋움" pitchFamily="50" charset="-127"/>
                <a:cs typeface="Times New Roman" pitchFamily="18" charset="0"/>
              </a:rPr>
              <a:t>   ④ </a:t>
            </a:r>
            <a:r>
              <a:rPr lang="en-US" altLang="ko-KR" sz="900" dirty="0" err="1" smtClean="0">
                <a:solidFill>
                  <a:srgbClr val="000000"/>
                </a:solidFill>
                <a:latin typeface="Times New Roman" panose="02020603050405020304" pitchFamily="18" charset="0"/>
                <a:cs typeface="Times New Roman" panose="02020603050405020304" pitchFamily="18" charset="0"/>
              </a:rPr>
              <a:t>Tải</a:t>
            </a:r>
            <a:r>
              <a:rPr lang="en-US" altLang="ko-KR" sz="900" dirty="0" smtClean="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trọng</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tác</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động</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theo</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hướng</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trục</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smtClean="0">
                <a:solidFill>
                  <a:srgbClr val="000000"/>
                </a:solidFill>
                <a:latin typeface="Times New Roman" panose="02020603050405020304" pitchFamily="18" charset="0"/>
                <a:cs typeface="Times New Roman" panose="02020603050405020304" pitchFamily="18" charset="0"/>
              </a:rPr>
              <a:t>là</a:t>
            </a:r>
            <a:r>
              <a:rPr lang="en-US" altLang="ko-KR" sz="900" dirty="0" smtClean="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trục</a:t>
            </a:r>
            <a:r>
              <a:rPr lang="ko-KR" altLang="ko-KR" sz="900" dirty="0">
                <a:solidFill>
                  <a:srgbClr val="000000"/>
                </a:solidFill>
                <a:latin typeface="Times New Roman" panose="02020603050405020304" pitchFamily="18" charset="0"/>
                <a:cs typeface="Times New Roman" panose="02020603050405020304" pitchFamily="18" charset="0"/>
              </a:rPr>
              <a:t> Pivot</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smtClean="0">
                <a:solidFill>
                  <a:srgbClr val="000000"/>
                </a:solidFill>
                <a:latin typeface="Times New Roman" panose="02020603050405020304" pitchFamily="18" charset="0"/>
                <a:cs typeface="Times New Roman" panose="02020603050405020304" pitchFamily="18" charset="0"/>
              </a:rPr>
              <a:t>Journal</a:t>
            </a:r>
          </a:p>
          <a:p>
            <a:pPr>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63. Điều gì là đúng về </a:t>
            </a:r>
            <a:r>
              <a:rPr lang="en-US" altLang="ko-KR" sz="900" dirty="0" err="1" smtClean="0">
                <a:latin typeface="Times New Roman" pitchFamily="18" charset="0"/>
                <a:ea typeface="돋움" pitchFamily="50" charset="-127"/>
                <a:cs typeface="Times New Roman" pitchFamily="18" charset="0"/>
              </a:rPr>
              <a:t>trục</a:t>
            </a:r>
            <a:r>
              <a:rPr lang="en-US" altLang="ko-KR"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A</a:t>
            </a:r>
            <a:r>
              <a:rPr lang="vi-VN" altLang="ko-KR" sz="900" dirty="0" smtClean="0">
                <a:latin typeface="Times New Roman" pitchFamily="18" charset="0"/>
                <a:ea typeface="돋움" pitchFamily="50" charset="-127"/>
                <a:cs typeface="Times New Roman" pitchFamily="18" charset="0"/>
              </a:rPr>
              <a:t>rbor</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Hình dạng và kích thước chính </a:t>
            </a:r>
            <a:r>
              <a:rPr lang="vi-VN" altLang="ko-KR" sz="900" dirty="0" smtClean="0">
                <a:latin typeface="Times New Roman" pitchFamily="18" charset="0"/>
                <a:ea typeface="돋움" pitchFamily="50" charset="-127"/>
                <a:cs typeface="Times New Roman" pitchFamily="18" charset="0"/>
              </a:rPr>
              <a:t>xác</a:t>
            </a:r>
            <a:r>
              <a:rPr lang="en-US" altLang="ko-KR" sz="900" dirty="0" smtClean="0">
                <a:latin typeface="Times New Roman" pitchFamily="18" charset="0"/>
                <a:ea typeface="돋움" pitchFamily="50" charset="-127"/>
                <a:cs typeface="Times New Roman" pitchFamily="18" charset="0"/>
              </a:rPr>
              <a:t>,</a:t>
            </a:r>
            <a:r>
              <a:rPr lang="vi-VN"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ít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bị</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biến</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dạng.</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Khi nó quay, lực và mômen xoắn tác động.</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③ </a:t>
            </a:r>
            <a:r>
              <a:rPr lang="vi-VN" altLang="ko-KR" sz="900" dirty="0" smtClean="0">
                <a:solidFill>
                  <a:srgbClr val="FF0000"/>
                </a:solidFill>
                <a:latin typeface="Times New Roman" pitchFamily="18" charset="0"/>
                <a:ea typeface="돋움" pitchFamily="50" charset="-127"/>
                <a:cs typeface="Times New Roman" pitchFamily="18" charset="0"/>
              </a:rPr>
              <a:t>Khả </a:t>
            </a:r>
            <a:r>
              <a:rPr lang="vi-VN" altLang="ko-KR" sz="900" dirty="0">
                <a:solidFill>
                  <a:srgbClr val="FF0000"/>
                </a:solidFill>
                <a:latin typeface="Times New Roman" pitchFamily="18" charset="0"/>
                <a:ea typeface="돋움" pitchFamily="50" charset="-127"/>
                <a:cs typeface="Times New Roman" pitchFamily="18" charset="0"/>
              </a:rPr>
              <a:t>năng chống mài mòn </a:t>
            </a:r>
            <a:r>
              <a:rPr lang="vi-VN" altLang="ko-KR" sz="900" dirty="0" smtClean="0">
                <a:solidFill>
                  <a:srgbClr val="FF0000"/>
                </a:solidFill>
                <a:latin typeface="Times New Roman" pitchFamily="18" charset="0"/>
                <a:ea typeface="돋움" pitchFamily="50" charset="-127"/>
                <a:cs typeface="Times New Roman" pitchFamily="18" charset="0"/>
              </a:rPr>
              <a:t>là </a:t>
            </a:r>
            <a:r>
              <a:rPr lang="vi-VN" altLang="ko-KR" sz="900" dirty="0">
                <a:solidFill>
                  <a:srgbClr val="FF0000"/>
                </a:solidFill>
                <a:latin typeface="Times New Roman" pitchFamily="18" charset="0"/>
                <a:ea typeface="돋움" pitchFamily="50" charset="-127"/>
                <a:cs typeface="Times New Roman" pitchFamily="18" charset="0"/>
              </a:rPr>
              <a:t>rất quan trọng</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Nó được hỗ trợ bởi vòng bi.</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64. </a:t>
            </a:r>
            <a:r>
              <a:rPr lang="vi-VN" altLang="ko-KR" sz="900" dirty="0" smtClean="0">
                <a:latin typeface="Times New Roman" pitchFamily="18" charset="0"/>
                <a:ea typeface="돋움" pitchFamily="50" charset="-127"/>
                <a:cs typeface="Times New Roman" pitchFamily="18" charset="0"/>
              </a:rPr>
              <a:t>Đ</a:t>
            </a:r>
            <a:r>
              <a:rPr lang="en-US" altLang="ko-KR" sz="900" dirty="0" err="1" smtClean="0">
                <a:latin typeface="Times New Roman" pitchFamily="18" charset="0"/>
                <a:ea typeface="돋움" pitchFamily="50" charset="-127"/>
                <a:cs typeface="Times New Roman" pitchFamily="18" charset="0"/>
              </a:rPr>
              <a:t>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đúng khi mô tả về </a:t>
            </a:r>
            <a:r>
              <a:rPr lang="en-US" altLang="ko-KR" sz="900" dirty="0" err="1" smtClean="0">
                <a:latin typeface="Times New Roman" pitchFamily="18" charset="0"/>
                <a:ea typeface="돋움" pitchFamily="50" charset="-127"/>
                <a:cs typeface="Times New Roman" pitchFamily="18" charset="0"/>
              </a:rPr>
              <a:t>lắp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trục</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a:t>
            </a:r>
            <a:r>
              <a:rPr lang="en-US" altLang="ko-KR" sz="900" dirty="0" err="1" smtClean="0">
                <a:latin typeface="Times New Roman" pitchFamily="18" charset="0"/>
                <a:ea typeface="돋움" pitchFamily="50" charset="-127"/>
                <a:cs typeface="Times New Roman" pitchFamily="18" charset="0"/>
              </a:rPr>
              <a:t>Ấn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chỉ</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trường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hợp</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xảy ra khi trục nhỏ và lỗ lớn.</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Kích </a:t>
            </a:r>
            <a:r>
              <a:rPr lang="vi-VN" altLang="ko-KR" sz="900" dirty="0" smtClean="0">
                <a:latin typeface="Times New Roman" pitchFamily="18" charset="0"/>
                <a:ea typeface="돋움" pitchFamily="50" charset="-127"/>
                <a:cs typeface="Times New Roman" pitchFamily="18" charset="0"/>
              </a:rPr>
              <a:t>thước </a:t>
            </a:r>
            <a:r>
              <a:rPr lang="vi-VN" altLang="ko-KR" sz="900" dirty="0">
                <a:latin typeface="Times New Roman" pitchFamily="18" charset="0"/>
                <a:ea typeface="돋움" pitchFamily="50" charset="-127"/>
                <a:cs typeface="Times New Roman" pitchFamily="18" charset="0"/>
              </a:rPr>
              <a:t>tối đa cho phép là kích thước thực cộng với dung sai.</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③ Dung sai kích thước = kích thước tối đa cho </a:t>
            </a:r>
            <a:r>
              <a:rPr lang="vi-VN" altLang="ko-KR" sz="900" dirty="0" smtClean="0">
                <a:solidFill>
                  <a:srgbClr val="FF0000"/>
                </a:solidFill>
                <a:latin typeface="Times New Roman" pitchFamily="18" charset="0"/>
                <a:ea typeface="돋움" pitchFamily="50" charset="-127"/>
                <a:cs typeface="Times New Roman" pitchFamily="18" charset="0"/>
              </a:rPr>
              <a:t>phép</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trừ</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đi</a:t>
            </a:r>
            <a:r>
              <a:rPr lang="en-US" altLang="ko-KR" sz="900" dirty="0" smtClean="0">
                <a:solidFill>
                  <a:srgbClr val="FF0000"/>
                </a:solidFill>
                <a:latin typeface="Times New Roman" pitchFamily="18" charset="0"/>
                <a:ea typeface="돋움" pitchFamily="50" charset="-127"/>
                <a:cs typeface="Times New Roman" pitchFamily="18" charset="0"/>
              </a:rPr>
              <a:t> </a:t>
            </a:r>
            <a:r>
              <a:rPr lang="vi-VN" altLang="ko-KR" sz="900" dirty="0" smtClean="0">
                <a:solidFill>
                  <a:srgbClr val="FF0000"/>
                </a:solidFill>
                <a:latin typeface="Times New Roman" pitchFamily="18" charset="0"/>
                <a:ea typeface="돋움" pitchFamily="50" charset="-127"/>
                <a:cs typeface="Times New Roman" pitchFamily="18" charset="0"/>
              </a:rPr>
              <a:t>kích </a:t>
            </a:r>
            <a:r>
              <a:rPr lang="vi-VN" altLang="ko-KR" sz="900" dirty="0">
                <a:solidFill>
                  <a:srgbClr val="FF0000"/>
                </a:solidFill>
                <a:latin typeface="Times New Roman" pitchFamily="18" charset="0"/>
                <a:ea typeface="돋움" pitchFamily="50" charset="-127"/>
                <a:cs typeface="Times New Roman" pitchFamily="18" charset="0"/>
              </a:rPr>
              <a:t>thước tối thiểu cho phép</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Kích thước tối thiểu cho phép là kích thước thực cộng với dung sai.</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65. </a:t>
            </a:r>
            <a:r>
              <a:rPr lang="en-US" altLang="ko-KR" sz="900" dirty="0" err="1">
                <a:solidFill>
                  <a:srgbClr val="000000"/>
                </a:solidFill>
                <a:latin typeface="Times New Roman" panose="02020603050405020304" pitchFamily="18" charset="0"/>
                <a:cs typeface="Times New Roman" panose="02020603050405020304" pitchFamily="18" charset="0"/>
              </a:rPr>
              <a:t>Đ</a:t>
            </a:r>
            <a:r>
              <a:rPr lang="en-US" altLang="ko-KR" sz="900" dirty="0" err="1" smtClean="0">
                <a:solidFill>
                  <a:srgbClr val="000000"/>
                </a:solidFill>
                <a:latin typeface="Times New Roman" panose="02020603050405020304" pitchFamily="18" charset="0"/>
                <a:cs typeface="Times New Roman" panose="02020603050405020304" pitchFamily="18" charset="0"/>
              </a:rPr>
              <a:t>ược</a:t>
            </a:r>
            <a:r>
              <a:rPr lang="en-US" altLang="ko-KR" sz="900" dirty="0" smtClean="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cấu</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tạo</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bằng</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hai</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tấm</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thép</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đúc</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có</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hình</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bán</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nguyệt</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dùng</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để</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che</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phủ</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chỗ</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nối</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hai</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trục</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với</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nhau</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thông</a:t>
            </a:r>
            <a:r>
              <a:rPr lang="en-US" altLang="ko-KR" sz="900" dirty="0">
                <a:solidFill>
                  <a:srgbClr val="000000"/>
                </a:solidFill>
                <a:latin typeface="Times New Roman" panose="02020603050405020304" pitchFamily="18" charset="0"/>
                <a:cs typeface="Times New Roman" panose="02020603050405020304" pitchFamily="18" charset="0"/>
              </a:rPr>
              <a:t> qua </a:t>
            </a:r>
            <a:r>
              <a:rPr lang="en-US" altLang="ko-KR" sz="900" dirty="0" err="1">
                <a:solidFill>
                  <a:srgbClr val="000000"/>
                </a:solidFill>
                <a:latin typeface="Times New Roman" panose="02020603050405020304" pitchFamily="18" charset="0"/>
                <a:cs typeface="Times New Roman" panose="02020603050405020304" pitchFamily="18" charset="0"/>
              </a:rPr>
              <a:t>một</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lỗ</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có</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a:solidFill>
                  <a:srgbClr val="000000"/>
                </a:solidFill>
                <a:latin typeface="Times New Roman" panose="02020603050405020304" pitchFamily="18" charset="0"/>
                <a:cs typeface="Times New Roman" panose="02020603050405020304" pitchFamily="18" charset="0"/>
              </a:rPr>
              <a:t>vách</a:t>
            </a:r>
            <a:r>
              <a:rPr lang="en-US" altLang="ko-KR" sz="900" dirty="0">
                <a:solidFill>
                  <a:srgbClr val="000000"/>
                </a:solidFill>
                <a:latin typeface="Times New Roman" panose="02020603050405020304" pitchFamily="18" charset="0"/>
                <a:cs typeface="Times New Roman" panose="02020603050405020304" pitchFamily="18" charset="0"/>
              </a:rPr>
              <a:t> </a:t>
            </a:r>
            <a:r>
              <a:rPr lang="en-US" altLang="ko-KR" sz="900" dirty="0" err="1" smtClean="0">
                <a:solidFill>
                  <a:srgbClr val="000000"/>
                </a:solidFill>
                <a:latin typeface="Times New Roman" panose="02020603050405020304" pitchFamily="18" charset="0"/>
                <a:cs typeface="Times New Roman" panose="02020603050405020304" pitchFamily="18" charset="0"/>
              </a:rPr>
              <a:t>ngăn</a:t>
            </a:r>
            <a:r>
              <a:rPr lang="en-US" altLang="ko-KR" sz="900" dirty="0" smtClean="0">
                <a:solidFill>
                  <a:srgbClr val="000000"/>
                </a:solidFill>
                <a:latin typeface="Times New Roman" panose="02020603050405020304" pitchFamily="18" charset="0"/>
                <a:cs typeface="Times New Roman" panose="02020603050405020304" pitchFamily="18" charset="0"/>
              </a:rPr>
              <a:t> </a:t>
            </a:r>
            <a:r>
              <a:rPr lang="vi-VN" altLang="ko-KR" sz="900" dirty="0" smtClean="0">
                <a:latin typeface="Times New Roman" pitchFamily="18" charset="0"/>
                <a:ea typeface="돋움" pitchFamily="50" charset="-127"/>
                <a:cs typeface="Times New Roman" pitchFamily="18" charset="0"/>
              </a:rPr>
              <a:t>?</a:t>
            </a: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a:buNone/>
            </a:pPr>
            <a:r>
              <a:rPr lang="vi-VN" altLang="ko-KR"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① </a:t>
            </a:r>
            <a:r>
              <a:rPr lang="vi-VN" altLang="ko-KR" sz="900" dirty="0">
                <a:latin typeface="Times New Roman" pitchFamily="18" charset="0"/>
                <a:ea typeface="돋움" pitchFamily="50" charset="-127"/>
                <a:cs typeface="Times New Roman" pitchFamily="18" charset="0"/>
              </a:rPr>
              <a:t>Universal </a:t>
            </a:r>
            <a:r>
              <a:rPr lang="vi-VN" altLang="ko-KR" sz="900" dirty="0" smtClean="0">
                <a:latin typeface="Times New Roman" pitchFamily="18" charset="0"/>
                <a:ea typeface="돋움" pitchFamily="50" charset="-127"/>
                <a:cs typeface="Times New Roman" pitchFamily="18" charset="0"/>
              </a:rPr>
              <a:t>coupling</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Flange coupling</a:t>
            </a:r>
            <a:r>
              <a:rPr lang="en-US" altLang="ko-KR" sz="900" dirty="0">
                <a:latin typeface="Times New Roman" pitchFamily="18" charset="0"/>
                <a:ea typeface="돋움" pitchFamily="50" charset="-127"/>
                <a:cs typeface="Times New Roman" pitchFamily="18" charset="0"/>
              </a:rPr>
              <a:t> </a:t>
            </a:r>
          </a:p>
          <a:p>
            <a:pPr>
              <a:buNone/>
            </a:pPr>
            <a:r>
              <a:rPr lang="en-US" altLang="ko-KR" sz="900" dirty="0" smtClean="0">
                <a:latin typeface="Times New Roman" pitchFamily="18" charset="0"/>
                <a:ea typeface="돋움" pitchFamily="50" charset="-127"/>
                <a:cs typeface="Times New Roman" pitchFamily="18" charset="0"/>
              </a:rPr>
              <a:t>   ③ </a:t>
            </a:r>
            <a:r>
              <a:rPr lang="vi-VN" altLang="ko-KR" sz="900" dirty="0" smtClean="0">
                <a:latin typeface="Times New Roman" pitchFamily="18" charset="0"/>
                <a:ea typeface="돋움" pitchFamily="50" charset="-127"/>
                <a:cs typeface="Times New Roman" pitchFamily="18" charset="0"/>
              </a:rPr>
              <a:t>Sell</a:t>
            </a:r>
            <a:r>
              <a:rPr lang="en-US" altLang="ko-KR" sz="900" dirty="0" err="1" smtClean="0">
                <a:latin typeface="Times New Roman" pitchFamily="18" charset="0"/>
                <a:ea typeface="돋움" pitchFamily="50" charset="-127"/>
                <a:cs typeface="Times New Roman" pitchFamily="18" charset="0"/>
              </a:rPr>
              <a:t>er’s</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coupling</a:t>
            </a:r>
            <a:r>
              <a:rPr lang="en-US" altLang="ko-KR" sz="900" dirty="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       </a:t>
            </a:r>
            <a:r>
              <a:rPr lang="en-US" altLang="ko-KR" sz="900" dirty="0" smtClean="0">
                <a:solidFill>
                  <a:srgbClr val="FF0000"/>
                </a:solidFill>
                <a:latin typeface="Times New Roman" pitchFamily="18" charset="0"/>
                <a:ea typeface="돋움" pitchFamily="50" charset="-127"/>
                <a:cs typeface="Times New Roman" pitchFamily="18" charset="0"/>
              </a:rPr>
              <a:t>④ </a:t>
            </a:r>
            <a:r>
              <a:rPr lang="vi-VN" altLang="ko-KR" sz="900" dirty="0">
                <a:solidFill>
                  <a:srgbClr val="FF0000"/>
                </a:solidFill>
                <a:latin typeface="Times New Roman" pitchFamily="18" charset="0"/>
                <a:ea typeface="돋움" pitchFamily="50" charset="-127"/>
                <a:cs typeface="Times New Roman" pitchFamily="18" charset="0"/>
              </a:rPr>
              <a:t>Muff </a:t>
            </a:r>
            <a:r>
              <a:rPr lang="vi-VN" altLang="ko-KR" sz="900" dirty="0" smtClean="0">
                <a:solidFill>
                  <a:srgbClr val="FF0000"/>
                </a:solidFill>
                <a:latin typeface="Times New Roman" pitchFamily="18" charset="0"/>
                <a:ea typeface="돋움" pitchFamily="50" charset="-127"/>
                <a:cs typeface="Times New Roman" pitchFamily="18" charset="0"/>
              </a:rPr>
              <a:t>coupling</a:t>
            </a:r>
            <a:endParaRPr lang="en-US" altLang="ko-KR" sz="900" dirty="0">
              <a:solidFill>
                <a:srgbClr val="FF0000"/>
              </a:solidFill>
              <a:latin typeface="Times New Roman" pitchFamily="18" charset="0"/>
              <a:ea typeface="돋움" pitchFamily="50" charset="-127"/>
              <a:cs typeface="Times New Roman" pitchFamily="18" charset="0"/>
            </a:endParaRPr>
          </a:p>
          <a:p>
            <a:pPr>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66. Mối ghép nào được sử dụng khi các đường trục cắt nhau?</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① Universal coupling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smtClean="0">
                <a:solidFill>
                  <a:srgbClr val="FF0000"/>
                </a:solidFill>
                <a:latin typeface="Times New Roman" pitchFamily="18" charset="0"/>
                <a:ea typeface="돋움" pitchFamily="50" charset="-127"/>
                <a:cs typeface="Times New Roman" pitchFamily="18" charset="0"/>
              </a:rPr>
              <a:t> </a:t>
            </a:r>
            <a:r>
              <a:rPr lang="vi-VN"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smtClean="0">
                <a:solidFill>
                  <a:srgbClr val="FF0000"/>
                </a:solidFill>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Rubber coupling</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a:t>
            </a:r>
            <a:r>
              <a:rPr lang="en-US" altLang="ko-KR" sz="900" dirty="0" smtClean="0">
                <a:latin typeface="Times New Roman" pitchFamily="18" charset="0"/>
                <a:ea typeface="돋움" pitchFamily="50" charset="-127"/>
                <a:cs typeface="Times New Roman" pitchFamily="18" charset="0"/>
              </a:rPr>
              <a:t>Clamp coupling       </a:t>
            </a:r>
            <a:r>
              <a:rPr lang="vi-VN" altLang="ko-KR"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④ </a:t>
            </a:r>
            <a:r>
              <a:rPr lang="vi-VN" altLang="ko-KR" sz="900" dirty="0">
                <a:latin typeface="Times New Roman" pitchFamily="18" charset="0"/>
                <a:ea typeface="돋움" pitchFamily="50" charset="-127"/>
                <a:cs typeface="Times New Roman" pitchFamily="18" charset="0"/>
              </a:rPr>
              <a:t>Sell</a:t>
            </a:r>
            <a:r>
              <a:rPr lang="en-US" altLang="ko-KR" sz="900" dirty="0" err="1">
                <a:latin typeface="Times New Roman" pitchFamily="18" charset="0"/>
                <a:ea typeface="돋움" pitchFamily="50" charset="-127"/>
                <a:cs typeface="Times New Roman" pitchFamily="18" charset="0"/>
              </a:rPr>
              <a:t>er’s</a:t>
            </a:r>
            <a:r>
              <a:rPr lang="vi-VN" altLang="ko-KR" sz="900" dirty="0">
                <a:latin typeface="Times New Roman" pitchFamily="18" charset="0"/>
                <a:ea typeface="돋움" pitchFamily="50" charset="-127"/>
                <a:cs typeface="Times New Roman" pitchFamily="18" charset="0"/>
              </a:rPr>
              <a:t> coupling</a:t>
            </a:r>
            <a:r>
              <a:rPr lang="en-US" altLang="ko-KR" sz="900" dirty="0">
                <a:latin typeface="Times New Roman" pitchFamily="18" charset="0"/>
                <a:ea typeface="돋움" pitchFamily="50" charset="-127"/>
                <a:cs typeface="Times New Roman" pitchFamily="18" charset="0"/>
              </a:rPr>
              <a:t> </a:t>
            </a:r>
            <a:endParaRPr lang="en-US" altLang="ko-KR" sz="900" dirty="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67. Đâu không phải là đặc điểm </a:t>
            </a:r>
            <a:r>
              <a:rPr lang="vi-VN" altLang="ko-KR" sz="900" dirty="0" smtClean="0">
                <a:latin typeface="Times New Roman" pitchFamily="18" charset="0"/>
                <a:ea typeface="돋움" pitchFamily="50" charset="-127"/>
                <a:cs typeface="Times New Roman" pitchFamily="18" charset="0"/>
              </a:rPr>
              <a:t>của</a:t>
            </a:r>
            <a:r>
              <a:rPr lang="en-US" altLang="ko-KR" sz="900" dirty="0" smtClean="0">
                <a:latin typeface="Times New Roman" pitchFamily="18" charset="0"/>
                <a:ea typeface="돋움" pitchFamily="50" charset="-127"/>
                <a:cs typeface="Times New Roman" pitchFamily="18" charset="0"/>
              </a:rPr>
              <a:t> Rolling bearing</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Mômen ma sát khởi động thấp.</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a:t>
            </a:r>
            <a:r>
              <a:rPr lang="vi-VN" altLang="ko-KR" sz="900" dirty="0" smtClean="0">
                <a:latin typeface="Times New Roman" pitchFamily="18" charset="0"/>
                <a:ea typeface="돋움" pitchFamily="50" charset="-127"/>
                <a:cs typeface="Times New Roman" pitchFamily="18" charset="0"/>
              </a:rPr>
              <a:t>Nó tương thích và có thể được sử dụng thay thế cho nhau.</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Dễ dàng sử dụng ở nhiệt độ cao và thấp.</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④ Sức mạnh có thể được tăng lên bằng cách áp dụng tải trước</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p:txBody>
      </p:sp>
      <p:sp>
        <p:nvSpPr>
          <p:cNvPr id="12296" name="직사각형 2"/>
          <p:cNvSpPr>
            <a:spLocks noChangeArrowheads="1"/>
          </p:cNvSpPr>
          <p:nvPr/>
        </p:nvSpPr>
        <p:spPr bwMode="auto">
          <a:xfrm>
            <a:off x="3384550" y="776536"/>
            <a:ext cx="3214688" cy="84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 68. Vòng trong được chia làm đôi và </a:t>
            </a:r>
            <a:r>
              <a:rPr lang="en-US" altLang="ko-KR" sz="900" smtClean="0">
                <a:latin typeface="Times New Roman" pitchFamily="18" charset="0"/>
                <a:ea typeface="돋움" pitchFamily="50" charset="-127"/>
                <a:cs typeface="Times New Roman" pitchFamily="18" charset="0"/>
              </a:rPr>
              <a:t>ở giữa </a:t>
            </a:r>
            <a:r>
              <a:rPr lang="vi-VN" altLang="ko-KR" sz="900" smtClean="0">
                <a:latin typeface="Times New Roman" pitchFamily="18" charset="0"/>
                <a:ea typeface="돋움" pitchFamily="50" charset="-127"/>
                <a:cs typeface="Times New Roman" pitchFamily="18" charset="0"/>
              </a:rPr>
              <a:t>dùng </a:t>
            </a:r>
            <a:r>
              <a:rPr lang="vi-VN" altLang="ko-KR" sz="900">
                <a:latin typeface="Times New Roman" pitchFamily="18" charset="0"/>
                <a:ea typeface="돋움" pitchFamily="50" charset="-127"/>
                <a:cs typeface="Times New Roman" pitchFamily="18" charset="0"/>
              </a:rPr>
              <a:t>lớp lót bằng hợp kim đồng</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a:latin typeface="Times New Roman" pitchFamily="18" charset="0"/>
                <a:ea typeface="돋움" pitchFamily="50" charset="-127"/>
                <a:cs typeface="Times New Roman" pitchFamily="18" charset="0"/>
              </a:rPr>
              <a:t>① </a:t>
            </a:r>
            <a:r>
              <a:rPr lang="en-US" altLang="ko-KR" sz="900">
                <a:latin typeface="Times New Roman" pitchFamily="18" charset="0"/>
                <a:ea typeface="돋움" pitchFamily="50" charset="-127"/>
                <a:cs typeface="Times New Roman" pitchFamily="18" charset="0"/>
              </a:rPr>
              <a:t>Double row angular ball bearing </a:t>
            </a:r>
          </a:p>
          <a:p>
            <a:pPr eaLnBrk="1" hangingPunct="1">
              <a:spcBef>
                <a:spcPct val="0"/>
              </a:spcBef>
              <a:buNone/>
            </a:pPr>
            <a:r>
              <a:rPr lang="vi-VN"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Magneto ball bearing</a:t>
            </a: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en-US" altLang="ko-KR" sz="900">
                <a:latin typeface="Times New Roman" pitchFamily="18" charset="0"/>
                <a:ea typeface="돋움" pitchFamily="50" charset="-127"/>
                <a:cs typeface="Times New Roman" pitchFamily="18" charset="0"/>
              </a:rPr>
              <a:t>③ </a:t>
            </a:r>
            <a:r>
              <a:rPr lang="vi-VN" altLang="ko-KR" sz="900" smtClean="0">
                <a:latin typeface="Times New Roman" pitchFamily="18" charset="0"/>
                <a:ea typeface="돋움" pitchFamily="50" charset="-127"/>
                <a:cs typeface="Times New Roman" pitchFamily="18" charset="0"/>
              </a:rPr>
              <a:t>Self-aligning </a:t>
            </a:r>
            <a:r>
              <a:rPr lang="vi-VN" altLang="ko-KR" sz="900">
                <a:latin typeface="Times New Roman" pitchFamily="18" charset="0"/>
                <a:ea typeface="돋움" pitchFamily="50" charset="-127"/>
                <a:cs typeface="Times New Roman" pitchFamily="18" charset="0"/>
              </a:rPr>
              <a:t>ball bearing</a:t>
            </a:r>
            <a:r>
              <a:rPr lang="en-US" altLang="ko-KR" sz="900">
                <a:latin typeface="Times New Roman" pitchFamily="18" charset="0"/>
                <a:ea typeface="돋움" pitchFamily="50" charset="-127"/>
                <a:cs typeface="Times New Roman" pitchFamily="18" charset="0"/>
              </a:rPr>
              <a:t> </a:t>
            </a:r>
          </a:p>
          <a:p>
            <a:pPr eaLnBrk="1" hangingPunct="1">
              <a:spcBef>
                <a:spcPct val="0"/>
              </a:spcBef>
              <a:buNone/>
            </a:pPr>
            <a:r>
              <a:rPr lang="vi-VN" altLang="ko-KR" sz="900">
                <a:solidFill>
                  <a:srgbClr val="FF0000"/>
                </a:solidFill>
                <a:latin typeface="Times New Roman" pitchFamily="18" charset="0"/>
                <a:ea typeface="돋움" pitchFamily="50" charset="-127"/>
                <a:cs typeface="Times New Roman" pitchFamily="18" charset="0"/>
              </a:rPr>
              <a:t>④ Ổ bi tiếp xúc bốn điểm</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69. Đinh </a:t>
            </a:r>
            <a:r>
              <a:rPr lang="en-US" altLang="ko-KR" sz="900" smtClean="0">
                <a:latin typeface="Times New Roman" pitchFamily="18" charset="0"/>
                <a:ea typeface="돋움" pitchFamily="50" charset="-127"/>
                <a:cs typeface="Times New Roman" pitchFamily="18" charset="0"/>
              </a:rPr>
              <a:t>ốc</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nào sau đây có góc ren là 30 độ?</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① </a:t>
            </a:r>
            <a:r>
              <a:rPr lang="en-US" altLang="ko-KR" sz="900" smtClean="0">
                <a:latin typeface="Times New Roman" pitchFamily="18" charset="0"/>
                <a:ea typeface="돋움" pitchFamily="50" charset="-127"/>
                <a:cs typeface="Times New Roman" pitchFamily="18" charset="0"/>
              </a:rPr>
              <a:t>Đinh </a:t>
            </a:r>
            <a:r>
              <a:rPr lang="en-US" altLang="ko-KR" sz="900">
                <a:latin typeface="Times New Roman" pitchFamily="18" charset="0"/>
                <a:ea typeface="돋움" pitchFamily="50" charset="-127"/>
                <a:cs typeface="Times New Roman" pitchFamily="18" charset="0"/>
              </a:rPr>
              <a:t>ốc </a:t>
            </a:r>
            <a:r>
              <a:rPr lang="vi-VN" altLang="ko-KR" sz="900">
                <a:latin typeface="Times New Roman" pitchFamily="18" charset="0"/>
                <a:ea typeface="돋움" pitchFamily="50" charset="-127"/>
                <a:cs typeface="Times New Roman" pitchFamily="18" charset="0"/>
              </a:rPr>
              <a:t>Unified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② </a:t>
            </a:r>
            <a:r>
              <a:rPr lang="en-US" altLang="ko-KR" sz="900" smtClean="0">
                <a:latin typeface="Times New Roman" pitchFamily="18" charset="0"/>
                <a:ea typeface="돋움" pitchFamily="50" charset="-127"/>
                <a:cs typeface="Times New Roman" pitchFamily="18" charset="0"/>
              </a:rPr>
              <a:t>Đinh ốc</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ống.</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③ </a:t>
            </a:r>
            <a:r>
              <a:rPr lang="en-US" altLang="ko-KR" sz="900" smtClean="0">
                <a:solidFill>
                  <a:srgbClr val="FF0000"/>
                </a:solidFill>
                <a:latin typeface="Times New Roman" pitchFamily="18" charset="0"/>
                <a:ea typeface="돋움" pitchFamily="50" charset="-127"/>
                <a:cs typeface="Times New Roman" pitchFamily="18" charset="0"/>
              </a:rPr>
              <a:t>Đinh ốc </a:t>
            </a:r>
            <a:r>
              <a:rPr lang="en-US" altLang="ko-KR" sz="900">
                <a:solidFill>
                  <a:srgbClr val="FF0000"/>
                </a:solidFill>
                <a:latin typeface="Times New Roman" pitchFamily="18" charset="0"/>
                <a:ea typeface="돋움" pitchFamily="50" charset="-127"/>
                <a:cs typeface="Times New Roman" pitchFamily="18" charset="0"/>
              </a:rPr>
              <a:t>tròn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Đinh ốc Metric</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70. Ý nào không đúng với cách giải thích về </a:t>
            </a:r>
            <a:r>
              <a:rPr lang="vi-VN" altLang="ko-KR" sz="900" smtClean="0">
                <a:latin typeface="Times New Roman" pitchFamily="18" charset="0"/>
                <a:ea typeface="돋움" pitchFamily="50" charset="-127"/>
                <a:cs typeface="Times New Roman" pitchFamily="18" charset="0"/>
              </a:rPr>
              <a:t>p</a:t>
            </a:r>
            <a:r>
              <a:rPr lang="en-US" altLang="ko-KR" sz="900" smtClean="0">
                <a:latin typeface="Times New Roman" pitchFamily="18" charset="0"/>
                <a:ea typeface="돋움" pitchFamily="50" charset="-127"/>
                <a:cs typeface="Times New Roman" pitchFamily="18" charset="0"/>
              </a:rPr>
              <a:t>hương pháp</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chống nới lỏng </a:t>
            </a:r>
            <a:r>
              <a:rPr lang="en-US" altLang="ko-KR" sz="900" smtClean="0">
                <a:latin typeface="Times New Roman" pitchFamily="18" charset="0"/>
                <a:ea typeface="돋움" pitchFamily="50" charset="-127"/>
                <a:cs typeface="Times New Roman" pitchFamily="18" charset="0"/>
              </a:rPr>
              <a:t>đinh ốc</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Vòng đệm </a:t>
            </a:r>
            <a:r>
              <a:rPr lang="en-US" altLang="ko-KR" sz="900" smtClean="0">
                <a:solidFill>
                  <a:srgbClr val="FF0000"/>
                </a:solidFill>
                <a:latin typeface="Times New Roman" pitchFamily="18" charset="0"/>
                <a:ea typeface="돋움" pitchFamily="50" charset="-127"/>
                <a:cs typeface="Times New Roman" pitchFamily="18" charset="0"/>
              </a:rPr>
              <a:t>vênh</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phù hợp với </a:t>
            </a:r>
            <a:r>
              <a:rPr lang="en-US" altLang="ko-KR" sz="900" smtClean="0">
                <a:solidFill>
                  <a:srgbClr val="FF0000"/>
                </a:solidFill>
                <a:latin typeface="Times New Roman" pitchFamily="18" charset="0"/>
                <a:ea typeface="돋움" pitchFamily="50" charset="-127"/>
                <a:cs typeface="Times New Roman" pitchFamily="18" charset="0"/>
              </a:rPr>
              <a:t>hoạt động</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rung</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Vòng đệm </a:t>
            </a:r>
            <a:r>
              <a:rPr lang="en-US" altLang="ko-KR" sz="900" smtClean="0">
                <a:latin typeface="Times New Roman" pitchFamily="18" charset="0"/>
                <a:ea typeface="돋움" pitchFamily="50" charset="-127"/>
                <a:cs typeface="Times New Roman" pitchFamily="18" charset="0"/>
              </a:rPr>
              <a:t>răng </a:t>
            </a:r>
            <a:r>
              <a:rPr lang="vi-VN" altLang="ko-KR" sz="900" smtClean="0">
                <a:latin typeface="Times New Roman" pitchFamily="18" charset="0"/>
                <a:ea typeface="돋움" pitchFamily="50" charset="-127"/>
                <a:cs typeface="Times New Roman" pitchFamily="18" charset="0"/>
              </a:rPr>
              <a:t>thường </a:t>
            </a:r>
            <a:r>
              <a:rPr lang="en-US" altLang="ko-KR" sz="900" smtClean="0">
                <a:latin typeface="Times New Roman" pitchFamily="18" charset="0"/>
                <a:ea typeface="돋움" pitchFamily="50" charset="-127"/>
                <a:cs typeface="Times New Roman" pitchFamily="18" charset="0"/>
              </a:rPr>
              <a:t>chỉ</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sử dụng cho các thiết bị điện nhỏ.</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Phương pháp chống</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lỏng bằng </a:t>
            </a:r>
            <a:r>
              <a:rPr lang="en-US" altLang="ko-KR" sz="900" smtClean="0">
                <a:latin typeface="Times New Roman" pitchFamily="18" charset="0"/>
                <a:ea typeface="돋움" pitchFamily="50" charset="-127"/>
                <a:cs typeface="Times New Roman" pitchFamily="18" charset="0"/>
              </a:rPr>
              <a:t>2 </a:t>
            </a:r>
            <a:r>
              <a:rPr lang="vi-VN" altLang="ko-KR" sz="900" smtClean="0">
                <a:latin typeface="Times New Roman" pitchFamily="18" charset="0"/>
                <a:ea typeface="돋움" pitchFamily="50" charset="-127"/>
                <a:cs typeface="Times New Roman" pitchFamily="18" charset="0"/>
              </a:rPr>
              <a:t>đai </a:t>
            </a:r>
            <a:r>
              <a:rPr lang="vi-VN" altLang="ko-KR" sz="900">
                <a:latin typeface="Times New Roman" pitchFamily="18" charset="0"/>
                <a:ea typeface="돋움" pitchFamily="50" charset="-127"/>
                <a:cs typeface="Times New Roman" pitchFamily="18" charset="0"/>
              </a:rPr>
              <a:t>ốc, đai ốc dưới được gọi là đai ốc khóa</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a:t>
            </a:r>
            <a:r>
              <a:rPr lang="en-US" altLang="ko-KR" sz="900">
                <a:latin typeface="Times New Roman" pitchFamily="18" charset="0"/>
                <a:ea typeface="돋움" pitchFamily="50" charset="-127"/>
                <a:cs typeface="Times New Roman" pitchFamily="18" charset="0"/>
              </a:rPr>
              <a:t>Phương pháp chống</a:t>
            </a:r>
            <a:r>
              <a:rPr lang="vi-VN" altLang="ko-KR" sz="900">
                <a:latin typeface="Times New Roman" pitchFamily="18" charset="0"/>
                <a:ea typeface="돋움" pitchFamily="50" charset="-127"/>
                <a:cs typeface="Times New Roman" pitchFamily="18" charset="0"/>
              </a:rPr>
              <a:t> lỏng bằng </a:t>
            </a:r>
            <a:r>
              <a:rPr lang="en-US" altLang="ko-KR" sz="900">
                <a:latin typeface="Times New Roman" pitchFamily="18" charset="0"/>
                <a:ea typeface="돋움" pitchFamily="50" charset="-127"/>
                <a:cs typeface="Times New Roman" pitchFamily="18" charset="0"/>
              </a:rPr>
              <a:t>2 </a:t>
            </a:r>
            <a:r>
              <a:rPr lang="vi-VN" altLang="ko-KR" sz="900">
                <a:latin typeface="Times New Roman" pitchFamily="18" charset="0"/>
                <a:ea typeface="돋움" pitchFamily="50" charset="-127"/>
                <a:cs typeface="Times New Roman" pitchFamily="18" charset="0"/>
              </a:rPr>
              <a:t>đai ốc </a:t>
            </a:r>
            <a:r>
              <a:rPr lang="en-US" altLang="ko-KR" sz="900" smtClean="0">
                <a:latin typeface="Times New Roman" pitchFamily="18" charset="0"/>
                <a:ea typeface="돋움" pitchFamily="50" charset="-127"/>
                <a:cs typeface="Times New Roman" pitchFamily="18" charset="0"/>
              </a:rPr>
              <a:t>,</a:t>
            </a:r>
            <a:r>
              <a:rPr lang="vi-VN" altLang="ko-KR" sz="900" smtClean="0">
                <a:latin typeface="Times New Roman"/>
              </a:rPr>
              <a:t>hãy </a:t>
            </a:r>
            <a:r>
              <a:rPr lang="vi-VN" altLang="ko-KR" sz="900">
                <a:latin typeface="Times New Roman"/>
              </a:rPr>
              <a:t>sử dụng đai </a:t>
            </a:r>
            <a:r>
              <a:rPr lang="vi-VN" altLang="ko-KR" sz="900" smtClean="0">
                <a:latin typeface="Times New Roman"/>
              </a:rPr>
              <a:t>ốc</a:t>
            </a:r>
            <a:r>
              <a:rPr lang="en-US" altLang="ko-KR" sz="900" smtClean="0">
                <a:latin typeface="Times New Roman"/>
              </a:rPr>
              <a:t> dưới</a:t>
            </a:r>
            <a:r>
              <a:rPr lang="vi-VN" altLang="ko-KR" sz="900" smtClean="0">
                <a:latin typeface="Times New Roman"/>
              </a:rPr>
              <a:t> </a:t>
            </a:r>
            <a:r>
              <a:rPr lang="vi-VN" altLang="ko-KR" sz="900">
                <a:latin typeface="Times New Roman"/>
              </a:rPr>
              <a:t>có chiều cao thấp </a:t>
            </a:r>
            <a:r>
              <a:rPr lang="vi-VN" altLang="ko-KR" sz="900" smtClean="0">
                <a:latin typeface="Times New Roman"/>
              </a:rPr>
              <a:t>hơn</a:t>
            </a:r>
            <a:r>
              <a:rPr lang="en-US" altLang="ko-KR" sz="900" smtClean="0">
                <a:latin typeface="Times New Roman"/>
              </a:rPr>
              <a:t> đai ốc trên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71. </a:t>
            </a:r>
            <a:r>
              <a:rPr lang="en-US" altLang="ko-KR" sz="900" smtClean="0">
                <a:latin typeface="Times New Roman" pitchFamily="18" charset="0"/>
                <a:ea typeface="돋움" pitchFamily="50" charset="-127"/>
                <a:cs typeface="Times New Roman" pitchFamily="18" charset="0"/>
              </a:rPr>
              <a:t>Khóa nào</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có đặc </a:t>
            </a:r>
            <a:r>
              <a:rPr lang="vi-VN" altLang="ko-KR" sz="900" smtClean="0">
                <a:latin typeface="Times New Roman" pitchFamily="18" charset="0"/>
                <a:ea typeface="돋움" pitchFamily="50" charset="-127"/>
                <a:cs typeface="Times New Roman" pitchFamily="18" charset="0"/>
              </a:rPr>
              <a:t>điểm </a:t>
            </a:r>
            <a:r>
              <a:rPr lang="vi-VN" altLang="ko-KR" sz="900">
                <a:latin typeface="Times New Roman" pitchFamily="18" charset="0"/>
                <a:ea typeface="돋움" pitchFamily="50" charset="-127"/>
                <a:cs typeface="Times New Roman" pitchFamily="18" charset="0"/>
              </a:rPr>
              <a:t>làm giảm độ bền của trục?</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Khóa Sunk</a:t>
            </a:r>
            <a:r>
              <a:rPr lang="en-US"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a:t>
            </a:r>
            <a:r>
              <a:rPr lang="en-US" altLang="ko-KR" sz="900" smtClean="0">
                <a:latin typeface="Times New Roman" pitchFamily="18" charset="0"/>
                <a:ea typeface="돋움" pitchFamily="50" charset="-127"/>
                <a:cs typeface="Times New Roman" pitchFamily="18" charset="0"/>
              </a:rPr>
              <a:t>Khó</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trượt.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Khóa </a:t>
            </a:r>
            <a:r>
              <a:rPr lang="en-US" altLang="ko-KR" sz="900">
                <a:latin typeface="Times New Roman" pitchFamily="18" charset="0"/>
                <a:ea typeface="돋움" pitchFamily="50" charset="-127"/>
                <a:cs typeface="Times New Roman" pitchFamily="18" charset="0"/>
              </a:rPr>
              <a:t>tròn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 </a:t>
            </a:r>
            <a:r>
              <a:rPr lang="en-US" altLang="ko-KR" sz="900" smtClean="0">
                <a:solidFill>
                  <a:srgbClr val="FF0000"/>
                </a:solidFill>
                <a:latin typeface="Times New Roman" pitchFamily="18" charset="0"/>
                <a:ea typeface="돋움" pitchFamily="50" charset="-127"/>
                <a:cs typeface="Times New Roman" pitchFamily="18" charset="0"/>
              </a:rPr>
              <a:t>Khóa bán nguyệt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72. </a:t>
            </a:r>
            <a:r>
              <a:rPr lang="en-US" altLang="ko-KR" sz="900" smtClean="0">
                <a:latin typeface="Times New Roman" pitchFamily="18" charset="0"/>
                <a:ea typeface="돋움" pitchFamily="50" charset="-127"/>
                <a:cs typeface="Times New Roman" pitchFamily="18" charset="0"/>
              </a:rPr>
              <a:t>Đáp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không phù hợp với mô tả của bánh răng?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Truyền t</a:t>
            </a:r>
            <a:r>
              <a:rPr lang="vi-VN" altLang="ko-KR" sz="900" smtClean="0">
                <a:latin typeface="Times New Roman" pitchFamily="18" charset="0"/>
                <a:ea typeface="돋움" pitchFamily="50" charset="-127"/>
                <a:cs typeface="Times New Roman" pitchFamily="18" charset="0"/>
              </a:rPr>
              <a:t>ỷ lệ</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tốc </a:t>
            </a:r>
            <a:r>
              <a:rPr lang="vi-VN" altLang="ko-KR" sz="900">
                <a:latin typeface="Times New Roman" pitchFamily="18" charset="0"/>
                <a:ea typeface="돋움" pitchFamily="50" charset="-127"/>
                <a:cs typeface="Times New Roman" pitchFamily="18" charset="0"/>
              </a:rPr>
              <a:t>độ chính xác và mô-men xoắn lớn.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Không có </a:t>
            </a:r>
            <a:r>
              <a:rPr lang="en-US" altLang="ko-KR" sz="900" smtClean="0">
                <a:solidFill>
                  <a:srgbClr val="FF0000"/>
                </a:solidFill>
                <a:latin typeface="Times New Roman" pitchFamily="18" charset="0"/>
                <a:ea typeface="돋움" pitchFamily="50" charset="-127"/>
                <a:cs typeface="Times New Roman" pitchFamily="18" charset="0"/>
              </a:rPr>
              <a:t>backlash</a:t>
            </a:r>
            <a:r>
              <a:rPr lang="vi-VN" altLang="ko-KR" sz="900" smtClean="0">
                <a:solidFill>
                  <a:srgbClr val="FF0000"/>
                </a:solidFill>
                <a:latin typeface="Times New Roman" pitchFamily="18" charset="0"/>
                <a:ea typeface="돋움" pitchFamily="50" charset="-127"/>
                <a:cs typeface="Times New Roman" pitchFamily="18" charset="0"/>
              </a:rPr>
              <a: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Rack gear có trục </a:t>
            </a:r>
            <a:r>
              <a:rPr lang="vi-VN" altLang="ko-KR" sz="900" smtClean="0">
                <a:latin typeface="Times New Roman" pitchFamily="18" charset="0"/>
                <a:ea typeface="돋움" pitchFamily="50" charset="-127"/>
                <a:cs typeface="Times New Roman" pitchFamily="18" charset="0"/>
              </a:rPr>
              <a:t>song </a:t>
            </a:r>
            <a:r>
              <a:rPr lang="vi-VN" altLang="ko-KR" sz="900">
                <a:latin typeface="Times New Roman" pitchFamily="18" charset="0"/>
                <a:ea typeface="돋움" pitchFamily="50" charset="-127"/>
                <a:cs typeface="Times New Roman" pitchFamily="18" charset="0"/>
              </a:rPr>
              <a:t>song.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Bánh răng trục </a:t>
            </a:r>
            <a:r>
              <a:rPr lang="en-US" altLang="ko-KR" sz="900">
                <a:latin typeface="Times New Roman" pitchFamily="18" charset="0"/>
                <a:ea typeface="돋움" pitchFamily="50" charset="-127"/>
                <a:cs typeface="Times New Roman" pitchFamily="18" charset="0"/>
              </a:rPr>
              <a:t>vít </a:t>
            </a:r>
            <a:r>
              <a:rPr lang="en-US" altLang="ko-KR" sz="900" smtClean="0">
                <a:latin typeface="Times New Roman" pitchFamily="18" charset="0"/>
                <a:ea typeface="돋움" pitchFamily="50" charset="-127"/>
                <a:cs typeface="Times New Roman" pitchFamily="18" charset="0"/>
              </a:rPr>
              <a:t>có trục </a:t>
            </a:r>
            <a:r>
              <a:rPr lang="en-US" altLang="ko-KR" sz="900">
                <a:latin typeface="Times New Roman" pitchFamily="18" charset="0"/>
                <a:ea typeface="돋움" pitchFamily="50" charset="-127"/>
                <a:cs typeface="Times New Roman" pitchFamily="18" charset="0"/>
              </a:rPr>
              <a:t>so le.</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73. </a:t>
            </a:r>
            <a:r>
              <a:rPr lang="en-US" altLang="ko-KR" sz="900" smtClean="0">
                <a:latin typeface="Times New Roman" pitchFamily="18" charset="0"/>
                <a:ea typeface="돋움" pitchFamily="50" charset="-127"/>
                <a:cs typeface="Times New Roman" pitchFamily="18" charset="0"/>
              </a:rPr>
              <a:t>Mô tả đúng đặc điểm của bánh răng trục xoắn</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Hai trục giao nhau.</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Tỷ </a:t>
            </a:r>
            <a:r>
              <a:rPr lang="en-US" altLang="ko-KR" sz="900" smtClean="0">
                <a:latin typeface="Times New Roman" pitchFamily="18" charset="0"/>
                <a:ea typeface="돋움" pitchFamily="50" charset="-127"/>
                <a:cs typeface="Times New Roman" pitchFamily="18" charset="0"/>
              </a:rPr>
              <a:t>lệ giảm tốc lớn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Giá rẻ.</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Có cùng chiều quay với bánh răng phẳng.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74. Đặc điểm nào không phải của </a:t>
            </a:r>
            <a:r>
              <a:rPr lang="en-US" altLang="ko-KR" sz="900" smtClean="0">
                <a:latin typeface="Times New Roman" pitchFamily="18" charset="0"/>
                <a:ea typeface="돋움" pitchFamily="50" charset="-127"/>
                <a:cs typeface="Times New Roman" pitchFamily="18" charset="0"/>
              </a:rPr>
              <a:t>ổ đĩa Harmonic</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Tỷ lệ giảm </a:t>
            </a:r>
            <a:r>
              <a:rPr lang="en-US" altLang="ko-KR" sz="900" smtClean="0">
                <a:latin typeface="Times New Roman" pitchFamily="18" charset="0"/>
                <a:ea typeface="돋움" pitchFamily="50" charset="-127"/>
                <a:cs typeface="Times New Roman" pitchFamily="18" charset="0"/>
              </a:rPr>
              <a:t>tốc cao</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 M</a:t>
            </a:r>
            <a:r>
              <a:rPr lang="en-US" altLang="ko-KR" sz="900" smtClean="0">
                <a:solidFill>
                  <a:srgbClr val="FF0000"/>
                </a:solidFill>
                <a:latin typeface="Times New Roman" pitchFamily="18" charset="0"/>
                <a:ea typeface="돋움" pitchFamily="50" charset="-127"/>
                <a:cs typeface="Times New Roman" pitchFamily="18" charset="0"/>
              </a:rPr>
              <a:t>ô-men </a:t>
            </a:r>
            <a:r>
              <a:rPr lang="en-US" altLang="ko-KR" sz="900">
                <a:solidFill>
                  <a:srgbClr val="FF0000"/>
                </a:solidFill>
                <a:latin typeface="Times New Roman" pitchFamily="18" charset="0"/>
                <a:ea typeface="돋움" pitchFamily="50" charset="-127"/>
                <a:cs typeface="Times New Roman" pitchFamily="18" charset="0"/>
              </a:rPr>
              <a:t>xoắn thấp</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Hiệu </a:t>
            </a:r>
            <a:r>
              <a:rPr lang="en-US" altLang="ko-KR" sz="900" smtClean="0">
                <a:latin typeface="Times New Roman" pitchFamily="18" charset="0"/>
                <a:ea typeface="돋움" pitchFamily="50" charset="-127"/>
                <a:cs typeface="Times New Roman" pitchFamily="18" charset="0"/>
              </a:rPr>
              <a:t>suất </a:t>
            </a:r>
            <a:r>
              <a:rPr lang="en-US" altLang="ko-KR" sz="900">
                <a:latin typeface="Times New Roman" pitchFamily="18" charset="0"/>
                <a:ea typeface="돋움" pitchFamily="50" charset="-127"/>
                <a:cs typeface="Times New Roman" pitchFamily="18" charset="0"/>
              </a:rPr>
              <a:t>cao</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Vận hành tĩnh</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75. Hộp giảm tốc thuộc loại nào?</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Động cơ bánh răng.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a:t>
            </a:r>
            <a:r>
              <a:rPr lang="en-US" altLang="ko-KR" sz="900" smtClean="0">
                <a:latin typeface="Times New Roman" pitchFamily="18" charset="0"/>
                <a:ea typeface="돋움" pitchFamily="50" charset="-127"/>
                <a:cs typeface="Times New Roman" pitchFamily="18" charset="0"/>
              </a:rPr>
              <a:t>Trục đồng tâm.</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Loại </a:t>
            </a:r>
            <a:r>
              <a:rPr lang="en-US" altLang="ko-KR" sz="900">
                <a:latin typeface="Times New Roman" pitchFamily="18" charset="0"/>
                <a:ea typeface="돋움" pitchFamily="50" charset="-127"/>
                <a:cs typeface="Times New Roman" pitchFamily="18" charset="0"/>
              </a:rPr>
              <a:t>nằm ngang.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Trục đặc.</a:t>
            </a:r>
          </a:p>
        </p:txBody>
      </p:sp>
    </p:spTree>
    <p:extLst>
      <p:ext uri="{BB962C8B-B14F-4D97-AF65-F5344CB8AC3E}">
        <p14:creationId xmlns:p14="http://schemas.microsoft.com/office/powerpoint/2010/main" val="3650834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340"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돋움" pitchFamily="50" charset="-127"/>
              <a:ea typeface="돋움" pitchFamily="50" charset="-127"/>
            </a:endParaRPr>
          </a:p>
        </p:txBody>
      </p:sp>
      <p:sp>
        <p:nvSpPr>
          <p:cNvPr id="14341" name="Rectangle 5"/>
          <p:cNvSpPr>
            <a:spLocks noChangeArrowheads="1"/>
          </p:cNvSpPr>
          <p:nvPr/>
        </p:nvSpPr>
        <p:spPr bwMode="auto">
          <a:xfrm>
            <a:off x="33845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14342" name="직사각형 1"/>
          <p:cNvSpPr>
            <a:spLocks noChangeArrowheads="1"/>
          </p:cNvSpPr>
          <p:nvPr/>
        </p:nvSpPr>
        <p:spPr bwMode="auto">
          <a:xfrm>
            <a:off x="260350" y="811213"/>
            <a:ext cx="3130550" cy="660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76. Trong số các loại </a:t>
            </a:r>
            <a:r>
              <a:rPr lang="en-US" altLang="ko-KR" sz="900" smtClean="0">
                <a:latin typeface="Times New Roman" pitchFamily="18" charset="0"/>
                <a:ea typeface="돋움" pitchFamily="50" charset="-127"/>
                <a:cs typeface="Times New Roman" pitchFamily="18" charset="0"/>
              </a:rPr>
              <a:t>Timing belt,</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dù có giảm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chiều rộng đi 60% thì độ bền gấp 4 </a:t>
            </a:r>
            <a:r>
              <a:rPr lang="vi-VN" altLang="ko-KR" sz="900" smtClean="0">
                <a:latin typeface="Times New Roman" pitchFamily="18" charset="0"/>
                <a:ea typeface="돋움" pitchFamily="50" charset="-127"/>
                <a:cs typeface="Times New Roman" pitchFamily="18" charset="0"/>
              </a:rPr>
              <a:t>lần</a:t>
            </a:r>
            <a:r>
              <a:rPr lang="fr-FR" altLang="ko-KR" sz="900" smtClean="0">
                <a:latin typeface="Times New Roman" pitchFamily="18" charset="0"/>
                <a:ea typeface="돋움" pitchFamily="50" charset="-127"/>
                <a:cs typeface="Times New Roman" pitchFamily="18" charset="0"/>
              </a:rPr>
              <a:t>?</a:t>
            </a:r>
            <a:endParaRPr lang="fr-FR"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Power Giip HTD</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Power Giip GT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Poly Chain GT2</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Power Giip GT2</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77. Điều </a:t>
            </a:r>
            <a:r>
              <a:rPr lang="en-US" altLang="ko-KR" sz="900" smtClean="0">
                <a:latin typeface="Times New Roman" pitchFamily="18" charset="0"/>
                <a:ea typeface="돋움" pitchFamily="50" charset="-127"/>
                <a:cs typeface="Times New Roman" pitchFamily="18" charset="0"/>
              </a:rPr>
              <a:t>nào</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không phù hợp với đặc điểm của </a:t>
            </a:r>
            <a:r>
              <a:rPr lang="en-US" altLang="ko-KR" sz="900" smtClean="0">
                <a:latin typeface="Times New Roman" pitchFamily="18" charset="0"/>
                <a:ea typeface="돋움" pitchFamily="50" charset="-127"/>
                <a:cs typeface="Times New Roman" pitchFamily="18" charset="0"/>
              </a:rPr>
              <a:t>Ball Spline</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Truyền mô-men xoắn thông qua chuyển động </a:t>
            </a:r>
            <a:r>
              <a:rPr lang="en-US" altLang="ko-KR" sz="900" smtClean="0">
                <a:latin typeface="Times New Roman" pitchFamily="18" charset="0"/>
                <a:ea typeface="돋움" pitchFamily="50" charset="-127"/>
                <a:cs typeface="Times New Roman" pitchFamily="18" charset="0"/>
              </a:rPr>
              <a:t>thẳng nhẹ nhàng</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Có thể được sử dụng để thay thế cho </a:t>
            </a:r>
            <a:r>
              <a:rPr lang="en-US" altLang="ko-KR" sz="900">
                <a:latin typeface="Times New Roman" panose="02020603050405020304" pitchFamily="18" charset="0"/>
                <a:cs typeface="Times New Roman" panose="02020603050405020304" pitchFamily="18" charset="0"/>
              </a:rPr>
              <a:t>Linear </a:t>
            </a:r>
            <a:r>
              <a:rPr lang="en-US" altLang="ko-KR" sz="900" smtClean="0">
                <a:latin typeface="Times New Roman" panose="02020603050405020304" pitchFamily="18" charset="0"/>
                <a:cs typeface="Times New Roman" panose="02020603050405020304" pitchFamily="18" charset="0"/>
              </a:rPr>
              <a:t>Bush</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③ Cấu trúc không thể tải </a:t>
            </a:r>
            <a:r>
              <a:rPr lang="vi-VN" altLang="ko-KR" sz="900" smtClean="0">
                <a:solidFill>
                  <a:srgbClr val="FF0000"/>
                </a:solidFill>
                <a:latin typeface="Times New Roman" pitchFamily="18" charset="0"/>
                <a:ea typeface="돋움" pitchFamily="50" charset="-127"/>
                <a:cs typeface="Times New Roman" pitchFamily="18" charset="0"/>
              </a:rPr>
              <a:t>trước</a:t>
            </a:r>
            <a:r>
              <a:rPr lang="en-US" altLang="ko-KR" sz="900" smtClean="0">
                <a:solidFill>
                  <a:srgbClr val="FF0000"/>
                </a:solidFill>
                <a:latin typeface="Times New Roman" pitchFamily="18" charset="0"/>
                <a:ea typeface="돋움" pitchFamily="50" charset="-127"/>
                <a:cs typeface="Times New Roman" pitchFamily="18" charset="0"/>
              </a:rPr>
              <a:t> Preload</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Được sử dụng khi áp dụng tải trọng và mômen</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nhô ra</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a:latin typeface="Times New Roman" pitchFamily="18" charset="0"/>
                <a:ea typeface="돋움" pitchFamily="50" charset="-127"/>
                <a:cs typeface="Times New Roman" pitchFamily="18" charset="0"/>
              </a:rPr>
              <a:t>78. </a:t>
            </a:r>
            <a:r>
              <a:rPr lang="en-US" altLang="ko-KR" sz="900" smtClean="0">
                <a:latin typeface="Times New Roman" pitchFamily="18" charset="0"/>
                <a:ea typeface="돋움" pitchFamily="50" charset="-127"/>
                <a:cs typeface="Times New Roman" pitchFamily="18" charset="0"/>
              </a:rPr>
              <a:t>Phương pháp t</a:t>
            </a:r>
            <a:r>
              <a:rPr lang="vi-VN" altLang="ko-KR" sz="900" smtClean="0">
                <a:latin typeface="Times New Roman" pitchFamily="18" charset="0"/>
                <a:ea typeface="돋움" pitchFamily="50" charset="-127"/>
                <a:cs typeface="Times New Roman" pitchFamily="18" charset="0"/>
              </a:rPr>
              <a:t>ải trước</a:t>
            </a:r>
            <a:r>
              <a:rPr lang="en-US" altLang="ko-KR" sz="900" smtClean="0">
                <a:latin typeface="Times New Roman" pitchFamily="18" charset="0"/>
                <a:ea typeface="돋움" pitchFamily="50" charset="-127"/>
                <a:cs typeface="Times New Roman" pitchFamily="18" charset="0"/>
              </a:rPr>
              <a:t> của</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Ball Screw</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sử dụng </a:t>
            </a:r>
            <a:r>
              <a:rPr lang="vi-VN" altLang="ko-KR" sz="900">
                <a:latin typeface="Times New Roman" pitchFamily="18" charset="0"/>
                <a:ea typeface="돋움" pitchFamily="50" charset="-127"/>
                <a:cs typeface="Times New Roman" pitchFamily="18" charset="0"/>
              </a:rPr>
              <a:t>cấu trúc lò</a:t>
            </a:r>
            <a:r>
              <a:rPr lang="en-US" altLang="ko-KR" sz="90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xo</a:t>
            </a:r>
            <a:r>
              <a:rPr lang="en-US" altLang="ko-KR" sz="900" smtClean="0">
                <a:latin typeface="Times New Roman" pitchFamily="18" charset="0"/>
                <a:ea typeface="돋움" pitchFamily="50" charset="-127"/>
                <a:cs typeface="Times New Roman" pitchFamily="18" charset="0"/>
              </a:rPr>
              <a:t> gọi là gì</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Phương pháp </a:t>
            </a:r>
            <a:r>
              <a:rPr lang="en-US" altLang="ko-KR" sz="900" smtClean="0">
                <a:latin typeface="Times New Roman" panose="02020603050405020304" pitchFamily="18" charset="0"/>
                <a:cs typeface="Times New Roman" panose="02020603050405020304" pitchFamily="18" charset="0"/>
              </a:rPr>
              <a:t>Position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Phương pháp </a:t>
            </a:r>
            <a:r>
              <a:rPr lang="en-US" altLang="ko-KR" sz="900" smtClean="0">
                <a:solidFill>
                  <a:srgbClr val="FF0000"/>
                </a:solidFill>
                <a:latin typeface="Times New Roman" pitchFamily="18" charset="0"/>
                <a:ea typeface="돋움" pitchFamily="50" charset="-127"/>
                <a:cs typeface="Times New Roman" pitchFamily="18" charset="0"/>
              </a:rPr>
              <a:t>Pressure</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Phương pháp </a:t>
            </a:r>
            <a:r>
              <a:rPr lang="en-US" altLang="ko-KR" sz="900" smtClean="0">
                <a:latin typeface="Times New Roman" pitchFamily="18" charset="0"/>
                <a:ea typeface="돋움" pitchFamily="50" charset="-127"/>
                <a:cs typeface="Times New Roman" pitchFamily="18" charset="0"/>
              </a:rPr>
              <a:t>Offset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Phương pháp Deflector</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79. </a:t>
            </a:r>
            <a:r>
              <a:rPr lang="en-US" altLang="ko-KR" sz="900" smtClean="0">
                <a:latin typeface="Times New Roman" pitchFamily="18" charset="0"/>
                <a:ea typeface="돋움" pitchFamily="50" charset="-127"/>
                <a:cs typeface="Times New Roman" pitchFamily="18" charset="0"/>
              </a:rPr>
              <a:t>Đáp án </a:t>
            </a:r>
            <a:r>
              <a:rPr lang="en-US" altLang="ko-KR" sz="900">
                <a:latin typeface="Times New Roman" pitchFamily="18" charset="0"/>
                <a:ea typeface="돋움" pitchFamily="50" charset="-127"/>
                <a:cs typeface="Times New Roman" pitchFamily="18" charset="0"/>
              </a:rPr>
              <a:t>không </a:t>
            </a:r>
            <a:r>
              <a:rPr lang="en-US" altLang="ko-KR" sz="900" smtClean="0">
                <a:latin typeface="Times New Roman" pitchFamily="18" charset="0"/>
                <a:ea typeface="돋움" pitchFamily="50" charset="-127"/>
                <a:cs typeface="Times New Roman" pitchFamily="18" charset="0"/>
              </a:rPr>
              <a:t>đúng </a:t>
            </a:r>
            <a:r>
              <a:rPr lang="en-US" altLang="ko-KR" sz="900">
                <a:latin typeface="Times New Roman" pitchFamily="18" charset="0"/>
                <a:ea typeface="돋움" pitchFamily="50" charset="-127"/>
                <a:cs typeface="Times New Roman" pitchFamily="18" charset="0"/>
              </a:rPr>
              <a:t>với mô tả về </a:t>
            </a:r>
            <a:r>
              <a:rPr lang="en-US" altLang="ko-KR" sz="900" smtClean="0">
                <a:latin typeface="Times New Roman" pitchFamily="18" charset="0"/>
                <a:ea typeface="돋움" pitchFamily="50" charset="-127"/>
                <a:cs typeface="Times New Roman" pitchFamily="18" charset="0"/>
              </a:rPr>
              <a:t>Ball screw?</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Phương </a:t>
            </a:r>
            <a:r>
              <a:rPr lang="vi-VN" altLang="ko-KR" sz="900" smtClean="0">
                <a:latin typeface="Times New Roman" pitchFamily="18" charset="0"/>
                <a:ea typeface="돋움" pitchFamily="50" charset="-127"/>
                <a:cs typeface="Times New Roman" pitchFamily="18" charset="0"/>
              </a:rPr>
              <a:t>pháp </a:t>
            </a:r>
            <a:r>
              <a:rPr lang="vi-VN" altLang="ko-KR" sz="900">
                <a:latin typeface="Times New Roman" pitchFamily="18" charset="0"/>
                <a:ea typeface="돋움" pitchFamily="50" charset="-127"/>
                <a:cs typeface="Times New Roman" pitchFamily="18" charset="0"/>
              </a:rPr>
              <a:t>tải </a:t>
            </a:r>
            <a:r>
              <a:rPr lang="vi-VN" altLang="ko-KR" sz="900" smtClean="0">
                <a:latin typeface="Times New Roman" pitchFamily="18" charset="0"/>
                <a:ea typeface="돋움" pitchFamily="50" charset="-127"/>
                <a:cs typeface="Times New Roman" pitchFamily="18" charset="0"/>
              </a:rPr>
              <a:t>trước </a:t>
            </a:r>
            <a:r>
              <a:rPr lang="en-US" altLang="ko-KR" sz="900">
                <a:latin typeface="Times New Roman" panose="02020603050405020304" pitchFamily="18" charset="0"/>
                <a:cs typeface="Times New Roman" panose="02020603050405020304" pitchFamily="18" charset="0"/>
              </a:rPr>
              <a:t>Double </a:t>
            </a:r>
            <a:r>
              <a:rPr lang="en-US" altLang="ko-KR" sz="900" smtClean="0">
                <a:latin typeface="Times New Roman" panose="02020603050405020304" pitchFamily="18" charset="0"/>
                <a:cs typeface="Times New Roman" panose="02020603050405020304" pitchFamily="18" charset="0"/>
              </a:rPr>
              <a:t>Nut</a:t>
            </a:r>
            <a:r>
              <a:rPr lang="vi-VN" altLang="ko-KR" sz="900" smtClean="0">
                <a:latin typeface="Times New Roman" pitchFamily="18" charset="0"/>
                <a:ea typeface="돋움" pitchFamily="50" charset="-127"/>
                <a:cs typeface="Times New Roman" pitchFamily="18" charset="0"/>
              </a:rPr>
              <a:t>,</a:t>
            </a:r>
            <a:r>
              <a:rPr lang="en-US" altLang="ko-KR" sz="900" smtClean="0">
                <a:latin typeface="Times New Roman" pitchFamily="18" charset="0"/>
                <a:ea typeface="돋움" pitchFamily="50" charset="-127"/>
                <a:cs typeface="Times New Roman" pitchFamily="18" charset="0"/>
              </a:rPr>
              <a:t> được</a:t>
            </a:r>
            <a:r>
              <a:rPr lang="vi-VN" altLang="ko-KR" sz="900" smtClean="0">
                <a:latin typeface="Times New Roman" pitchFamily="18" charset="0"/>
                <a:ea typeface="돋움" pitchFamily="50" charset="-127"/>
                <a:cs typeface="Times New Roman" pitchFamily="18" charset="0"/>
              </a:rPr>
              <a:t> chèn </a:t>
            </a:r>
            <a:r>
              <a:rPr lang="vi-VN" altLang="ko-KR" sz="900">
                <a:latin typeface="Times New Roman" pitchFamily="18" charset="0"/>
                <a:ea typeface="돋움" pitchFamily="50" charset="-127"/>
                <a:cs typeface="Times New Roman" pitchFamily="18" charset="0"/>
              </a:rPr>
              <a:t>một miếng đệm.</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Phương pháp </a:t>
            </a:r>
            <a:r>
              <a:rPr lang="en-US" altLang="ko-KR" sz="900" smtClean="0">
                <a:solidFill>
                  <a:srgbClr val="FF0000"/>
                </a:solidFill>
                <a:latin typeface="Times New Roman" pitchFamily="18" charset="0"/>
                <a:ea typeface="돋움" pitchFamily="50" charset="-127"/>
                <a:cs typeface="Times New Roman" pitchFamily="18" charset="0"/>
              </a:rPr>
              <a:t>tải</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trước </a:t>
            </a:r>
            <a:r>
              <a:rPr lang="en-US" altLang="ko-KR" sz="900">
                <a:solidFill>
                  <a:srgbClr val="FF0000"/>
                </a:solidFill>
                <a:latin typeface="Times New Roman" panose="02020603050405020304" pitchFamily="18" charset="0"/>
                <a:cs typeface="Times New Roman" panose="02020603050405020304" pitchFamily="18" charset="0"/>
              </a:rPr>
              <a:t>Static Pressure </a:t>
            </a:r>
            <a:r>
              <a:rPr lang="vi-VN" altLang="ko-KR" sz="900" smtClean="0">
                <a:solidFill>
                  <a:srgbClr val="FF0000"/>
                </a:solidFill>
                <a:latin typeface="Times New Roman" pitchFamily="18" charset="0"/>
                <a:ea typeface="돋움" pitchFamily="50" charset="-127"/>
                <a:cs typeface="Times New Roman" pitchFamily="18" charset="0"/>
              </a:rPr>
              <a:t>là </a:t>
            </a:r>
            <a:r>
              <a:rPr lang="vi-VN" altLang="ko-KR" sz="900">
                <a:solidFill>
                  <a:srgbClr val="FF0000"/>
                </a:solidFill>
                <a:latin typeface="Times New Roman" pitchFamily="18" charset="0"/>
                <a:ea typeface="돋움" pitchFamily="50" charset="-127"/>
                <a:cs typeface="Times New Roman" pitchFamily="18" charset="0"/>
              </a:rPr>
              <a:t>phương pháp thay </a:t>
            </a:r>
            <a:r>
              <a:rPr lang="en-US" altLang="ko-KR" sz="900" smtClean="0">
                <a:solidFill>
                  <a:srgbClr val="FF0000"/>
                </a:solidFill>
                <a:latin typeface="Times New Roman" panose="02020603050405020304" pitchFamily="18" charset="0"/>
                <a:cs typeface="Times New Roman" panose="02020603050405020304" pitchFamily="18" charset="0"/>
              </a:rPr>
              <a:t>đổi </a:t>
            </a:r>
            <a:r>
              <a:rPr lang="en-US" altLang="ko-KR" sz="900">
                <a:solidFill>
                  <a:srgbClr val="FF0000"/>
                </a:solidFill>
                <a:latin typeface="Times New Roman" panose="02020603050405020304" pitchFamily="18" charset="0"/>
                <a:cs typeface="Times New Roman" panose="02020603050405020304" pitchFamily="18" charset="0"/>
              </a:rPr>
              <a:t>Home Pitch</a:t>
            </a:r>
            <a:r>
              <a:rPr lang="vi-VN" altLang="ko-KR" sz="900" smtClean="0">
                <a:solidFill>
                  <a:srgbClr val="FF0000"/>
                </a:solidFill>
                <a:latin typeface="Times New Roman" pitchFamily="18" charset="0"/>
                <a:ea typeface="돋움" pitchFamily="50" charset="-127"/>
                <a:cs typeface="Times New Roman" pitchFamily="18" charset="0"/>
              </a:rPr>
              <a:t>.   </a:t>
            </a:r>
            <a:endParaRPr lang="en-US" altLang="ko-KR" sz="900" smtClean="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Phân loại thành loại tuần hoàn bi và loại tải trọng trước</a:t>
            </a:r>
            <a:r>
              <a:rPr lang="vi-VN" altLang="ko-KR" sz="900" smtClean="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Khi </a:t>
            </a:r>
            <a:r>
              <a:rPr lang="en-US" altLang="ko-KR" sz="900" smtClean="0">
                <a:latin typeface="Times New Roman" pitchFamily="18" charset="0"/>
                <a:ea typeface="돋움" pitchFamily="50" charset="-127"/>
                <a:cs typeface="Times New Roman" pitchFamily="18" charset="0"/>
              </a:rPr>
              <a:t>bảo quản Ball screw</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hãy cất nó theo hướng nằm ngang.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80. Trong số các loại vạch </a:t>
            </a:r>
            <a:r>
              <a:rPr lang="en-US" altLang="ko-KR" sz="900" smtClean="0">
                <a:latin typeface="Times New Roman" pitchFamily="18" charset="0"/>
                <a:ea typeface="돋움" pitchFamily="50" charset="-127"/>
                <a:cs typeface="Times New Roman" pitchFamily="18" charset="0"/>
              </a:rPr>
              <a:t>dưới</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đây, vạch nào có độ</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dày khác </a:t>
            </a:r>
            <a:r>
              <a:rPr lang="en-US" altLang="ko-KR" sz="900" smtClean="0">
                <a:latin typeface="Times New Roman" pitchFamily="18" charset="0"/>
                <a:ea typeface="돋움" pitchFamily="50" charset="-127"/>
                <a:cs typeface="Times New Roman" pitchFamily="18" charset="0"/>
              </a:rPr>
              <a:t>biệt nhất</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Đường kích thước</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Đường trung tâm</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Dòng </a:t>
            </a:r>
            <a:r>
              <a:rPr lang="en-US" altLang="ko-KR" sz="900" smtClean="0">
                <a:latin typeface="Times New Roman" pitchFamily="18" charset="0"/>
                <a:ea typeface="돋움" pitchFamily="50" charset="-127"/>
                <a:cs typeface="Times New Roman" pitchFamily="18" charset="0"/>
              </a:rPr>
              <a:t>chỉ thị</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④ </a:t>
            </a:r>
            <a:r>
              <a:rPr lang="en-US" altLang="ko-KR" sz="900" smtClean="0">
                <a:solidFill>
                  <a:srgbClr val="FF0000"/>
                </a:solidFill>
                <a:latin typeface="Times New Roman" pitchFamily="18" charset="0"/>
                <a:ea typeface="돋움" pitchFamily="50" charset="-127"/>
                <a:cs typeface="Times New Roman" pitchFamily="18" charset="0"/>
              </a:rPr>
              <a:t>Đường </a:t>
            </a:r>
            <a:r>
              <a:rPr lang="en-US" altLang="ko-KR" sz="900">
                <a:solidFill>
                  <a:srgbClr val="FF0000"/>
                </a:solidFill>
                <a:latin typeface="Times New Roman" pitchFamily="18" charset="0"/>
                <a:ea typeface="돋움" pitchFamily="50" charset="-127"/>
                <a:cs typeface="Times New Roman" pitchFamily="18" charset="0"/>
              </a:rPr>
              <a:t>ẩn</a:t>
            </a:r>
          </a:p>
        </p:txBody>
      </p:sp>
      <p:sp>
        <p:nvSpPr>
          <p:cNvPr id="7"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MÁY</a:t>
            </a:r>
            <a:r>
              <a:rPr lang="ko-KR" altLang="en-US"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Tree>
    <p:extLst>
      <p:ext uri="{BB962C8B-B14F-4D97-AF65-F5344CB8AC3E}">
        <p14:creationId xmlns:p14="http://schemas.microsoft.com/office/powerpoint/2010/main" val="3643963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182" name="Text Box 6"/>
          <p:cNvSpPr txBox="1">
            <a:spLocks noChangeArrowheads="1"/>
          </p:cNvSpPr>
          <p:nvPr/>
        </p:nvSpPr>
        <p:spPr bwMode="auto">
          <a:xfrm>
            <a:off x="123825" y="228600"/>
            <a:ext cx="85690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endParaRPr lang="en-US" altLang="ko-KR" sz="1600"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2052"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2053" name="Text Box 6"/>
          <p:cNvSpPr txBox="1">
            <a:spLocks noChangeArrowheads="1"/>
          </p:cNvSpPr>
          <p:nvPr/>
        </p:nvSpPr>
        <p:spPr bwMode="auto">
          <a:xfrm>
            <a:off x="292100" y="817563"/>
            <a:ext cx="12202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000">
                <a:latin typeface="Times New Roman" panose="02020603050405020304" pitchFamily="18" charset="0"/>
                <a:ea typeface="Dotum" pitchFamily="34" charset="-127"/>
                <a:cs typeface="Times New Roman" panose="02020603050405020304" pitchFamily="18" charset="0"/>
              </a:rPr>
              <a:t>※ </a:t>
            </a:r>
            <a:r>
              <a:rPr lang="en-US" altLang="ko-KR" sz="1000" smtClean="0">
                <a:latin typeface="Times New Roman" panose="02020603050405020304" pitchFamily="18" charset="0"/>
                <a:ea typeface="Dotum" pitchFamily="34" charset="-127"/>
                <a:cs typeface="Times New Roman" panose="02020603050405020304" pitchFamily="18" charset="0"/>
              </a:rPr>
              <a:t>Máy: Câu1</a:t>
            </a:r>
            <a:r>
              <a:rPr lang="ko-KR" altLang="en-US" sz="1000" smtClean="0">
                <a:latin typeface="Times New Roman" panose="02020603050405020304" pitchFamily="18" charset="0"/>
                <a:ea typeface="Dotum" pitchFamily="34" charset="-127"/>
                <a:cs typeface="Times New Roman" panose="02020603050405020304" pitchFamily="18" charset="0"/>
              </a:rPr>
              <a:t> </a:t>
            </a:r>
            <a:r>
              <a:rPr lang="en-US" altLang="ko-KR" sz="1000">
                <a:latin typeface="Times New Roman" panose="02020603050405020304" pitchFamily="18" charset="0"/>
                <a:ea typeface="Dotum" pitchFamily="34" charset="-127"/>
                <a:cs typeface="Times New Roman" panose="02020603050405020304" pitchFamily="18" charset="0"/>
              </a:rPr>
              <a:t>~ </a:t>
            </a:r>
            <a:r>
              <a:rPr lang="en-US" altLang="ko-KR" sz="1000" smtClean="0">
                <a:latin typeface="Times New Roman" panose="02020603050405020304" pitchFamily="18" charset="0"/>
                <a:ea typeface="Dotum" pitchFamily="34" charset="-127"/>
                <a:cs typeface="Times New Roman" panose="02020603050405020304" pitchFamily="18" charset="0"/>
              </a:rPr>
              <a:t>20</a:t>
            </a:r>
            <a:endParaRPr lang="ko-KR" altLang="en-US" sz="1000">
              <a:latin typeface="Times New Roman" panose="02020603050405020304" pitchFamily="18" charset="0"/>
              <a:ea typeface="Dotum" pitchFamily="34" charset="-127"/>
              <a:cs typeface="Times New Roman" panose="02020603050405020304" pitchFamily="18" charset="0"/>
            </a:endParaRPr>
          </a:p>
        </p:txBody>
      </p:sp>
      <p:sp>
        <p:nvSpPr>
          <p:cNvPr id="2054"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2055" name="직사각형 1"/>
          <p:cNvSpPr>
            <a:spLocks noChangeArrowheads="1"/>
          </p:cNvSpPr>
          <p:nvPr/>
        </p:nvSpPr>
        <p:spPr bwMode="auto">
          <a:xfrm>
            <a:off x="188913" y="1041400"/>
            <a:ext cx="3195637" cy="8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marL="228600" indent="-228600" eaLnBrk="1" hangingPunct="1">
              <a:spcBef>
                <a:spcPct val="0"/>
              </a:spcBef>
              <a:buFontTx/>
              <a:buAutoNum type="arabicPeriod"/>
            </a:pPr>
            <a:r>
              <a:rPr lang="en-US" altLang="ko-KR" sz="900" smtClean="0">
                <a:latin typeface="Times New Roman" panose="02020603050405020304" pitchFamily="18" charset="0"/>
                <a:ea typeface="Dotum" pitchFamily="34" charset="-127"/>
                <a:cs typeface="Times New Roman" panose="02020603050405020304" pitchFamily="18" charset="0"/>
              </a:rPr>
              <a:t>Đáp án </a:t>
            </a:r>
            <a:r>
              <a:rPr lang="en-US" altLang="ko-KR" sz="900">
                <a:latin typeface="Times New Roman" panose="02020603050405020304" pitchFamily="18" charset="0"/>
                <a:ea typeface="Dotum" pitchFamily="34" charset="-127"/>
                <a:cs typeface="Times New Roman" panose="02020603050405020304" pitchFamily="18" charset="0"/>
              </a:rPr>
              <a:t>không phù hợp với </a:t>
            </a:r>
            <a:r>
              <a:rPr lang="en-US" altLang="ko-KR" sz="900" smtClean="0">
                <a:latin typeface="Times New Roman" panose="02020603050405020304" pitchFamily="18" charset="0"/>
                <a:ea typeface="Dotum" pitchFamily="34" charset="-127"/>
                <a:cs typeface="Times New Roman" panose="02020603050405020304" pitchFamily="18" charset="0"/>
              </a:rPr>
              <a:t>ký hiệu </a:t>
            </a:r>
            <a:r>
              <a:rPr lang="en-US" altLang="ko-KR" sz="900">
                <a:latin typeface="Times New Roman" panose="02020603050405020304" pitchFamily="18" charset="0"/>
                <a:ea typeface="Dotum" pitchFamily="34" charset="-127"/>
                <a:cs typeface="Times New Roman" panose="02020603050405020304" pitchFamily="18" charset="0"/>
              </a:rPr>
              <a:t>tiêu chuẩn công nghiệp của mỗi quốc gia</a:t>
            </a:r>
            <a:r>
              <a:rPr lang="en-US" altLang="ko-KR" sz="900" smtClean="0">
                <a:latin typeface="Times New Roman" panose="02020603050405020304" pitchFamily="18" charset="0"/>
                <a:ea typeface="Dotum" pitchFamily="34" charset="-127"/>
                <a:cs typeface="Times New Roman" panose="02020603050405020304" pitchFamily="18" charset="0"/>
              </a:rPr>
              <a:t>?</a:t>
            </a:r>
          </a:p>
          <a:p>
            <a:pPr marL="228600" indent="-228600" eaLnBrk="1" hangingPunct="1">
              <a:spcBef>
                <a:spcPct val="0"/>
              </a:spcBef>
              <a:buFontTx/>
              <a:buAutoNum type="arabicPeriod"/>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① Đức - DN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② </a:t>
            </a:r>
            <a:r>
              <a:rPr lang="en-US" altLang="ko-KR" sz="900">
                <a:latin typeface="Times New Roman" panose="02020603050405020304" pitchFamily="18" charset="0"/>
                <a:ea typeface="Dotum" pitchFamily="34" charset="-127"/>
                <a:cs typeface="Times New Roman" panose="02020603050405020304" pitchFamily="18" charset="0"/>
              </a:rPr>
              <a:t>Anh - BS</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Thụy Sĩ-VSM </a:t>
            </a:r>
            <a:r>
              <a:rPr lang="en-US" altLang="ko-KR" sz="900" smtClean="0">
                <a:latin typeface="Times New Roman" panose="02020603050405020304" pitchFamily="18" charset="0"/>
                <a:ea typeface="Dotum" pitchFamily="34" charset="-127"/>
                <a:cs typeface="Times New Roman" panose="02020603050405020304" pitchFamily="18" charset="0"/>
              </a:rPr>
              <a:t>         ④ </a:t>
            </a:r>
            <a:r>
              <a:rPr lang="en-US" altLang="ko-KR" sz="900">
                <a:latin typeface="Times New Roman" panose="02020603050405020304" pitchFamily="18" charset="0"/>
                <a:ea typeface="Dotum" pitchFamily="34" charset="-127"/>
                <a:cs typeface="Times New Roman" panose="02020603050405020304" pitchFamily="18" charset="0"/>
              </a:rPr>
              <a:t>Nhật Bản-JIS</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2. Điều gì không </a:t>
            </a:r>
            <a:r>
              <a:rPr lang="en-US" altLang="ko-KR" sz="900" smtClean="0">
                <a:latin typeface="Times New Roman" panose="02020603050405020304" pitchFamily="18" charset="0"/>
                <a:ea typeface="Dotum" pitchFamily="34" charset="-127"/>
                <a:cs typeface="Times New Roman" panose="02020603050405020304" pitchFamily="18" charset="0"/>
              </a:rPr>
              <a:t>đúng </a:t>
            </a:r>
            <a:r>
              <a:rPr lang="en-US" altLang="ko-KR" sz="900">
                <a:latin typeface="Times New Roman" panose="02020603050405020304" pitchFamily="18" charset="0"/>
                <a:ea typeface="Dotum" pitchFamily="34" charset="-127"/>
                <a:cs typeface="Times New Roman" panose="02020603050405020304" pitchFamily="18" charset="0"/>
              </a:rPr>
              <a:t>với mô tả về trục </a:t>
            </a:r>
            <a:r>
              <a:rPr lang="en-US" altLang="ko-KR" sz="900" smtClean="0">
                <a:latin typeface="Times New Roman" panose="02020603050405020304" pitchFamily="18" charset="0"/>
                <a:ea typeface="Dotum" pitchFamily="34" charset="-127"/>
                <a:cs typeface="Times New Roman" panose="02020603050405020304" pitchFamily="18" charset="0"/>
              </a:rPr>
              <a:t>Spindle?</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① Đường kính trục lớn và chiều dài ngắn.</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a:t>
            </a:r>
            <a:r>
              <a:rPr lang="en-US" altLang="ko-KR" sz="900">
                <a:latin typeface="Times New Roman" panose="02020603050405020304" pitchFamily="18" charset="0"/>
                <a:ea typeface="Dotum" pitchFamily="34" charset="-127"/>
                <a:cs typeface="Times New Roman" panose="02020603050405020304" pitchFamily="18" charset="0"/>
              </a:rPr>
              <a:t>Q</a:t>
            </a:r>
            <a:r>
              <a:rPr lang="vi-VN" altLang="ko-KR" sz="900" smtClean="0">
                <a:latin typeface="Times New Roman" panose="02020603050405020304" pitchFamily="18" charset="0"/>
                <a:ea typeface="Dotum" pitchFamily="34" charset="-127"/>
                <a:cs typeface="Times New Roman" panose="02020603050405020304" pitchFamily="18" charset="0"/>
              </a:rPr>
              <a:t>uay </a:t>
            </a:r>
            <a:r>
              <a:rPr lang="vi-VN" altLang="ko-KR" sz="900">
                <a:latin typeface="Times New Roman" panose="02020603050405020304" pitchFamily="18" charset="0"/>
                <a:ea typeface="Dotum" pitchFamily="34" charset="-127"/>
                <a:cs typeface="Times New Roman" panose="02020603050405020304" pitchFamily="18" charset="0"/>
              </a:rPr>
              <a:t>với tốc độ cao khoảng 10000 </a:t>
            </a:r>
            <a:r>
              <a:rPr lang="vi-VN" altLang="ko-KR" sz="900" smtClean="0">
                <a:latin typeface="Times New Roman" panose="02020603050405020304" pitchFamily="18" charset="0"/>
                <a:ea typeface="Dotum" pitchFamily="34" charset="-127"/>
                <a:cs typeface="Times New Roman" panose="02020603050405020304" pitchFamily="18" charset="0"/>
              </a:rPr>
              <a:t>vòng/phút</a:t>
            </a:r>
            <a:r>
              <a:rPr lang="vi-VN" altLang="ko-KR" sz="90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a:t>
            </a:r>
            <a:r>
              <a:rPr lang="en-US" altLang="ko-KR" sz="900" smtClean="0">
                <a:latin typeface="Times New Roman" panose="02020603050405020304" pitchFamily="18" charset="0"/>
                <a:ea typeface="Dotum" pitchFamily="34" charset="-127"/>
                <a:cs typeface="Times New Roman" panose="02020603050405020304" pitchFamily="18" charset="0"/>
              </a:rPr>
              <a:t>Có thể bẻ cong và bẻ ngược</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Lượng biến dạng phải cực kỳ nhỏ</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3. </a:t>
            </a:r>
            <a:r>
              <a:rPr lang="en-US" altLang="ko-KR" sz="900" smtClean="0">
                <a:latin typeface="Times New Roman" panose="02020603050405020304" pitchFamily="18" charset="0"/>
                <a:ea typeface="Dotum" pitchFamily="34" charset="-127"/>
                <a:cs typeface="Times New Roman" panose="02020603050405020304" pitchFamily="18" charset="0"/>
              </a:rPr>
              <a:t>Chọn đáp án không thuộc </a:t>
            </a:r>
            <a:r>
              <a:rPr lang="en-US" altLang="ko-KR" sz="900">
                <a:latin typeface="Times New Roman" panose="02020603050405020304" pitchFamily="18" charset="0"/>
                <a:ea typeface="Dotum" pitchFamily="34" charset="-127"/>
                <a:cs typeface="Times New Roman" panose="02020603050405020304" pitchFamily="18" charset="0"/>
              </a:rPr>
              <a:t>về phân </a:t>
            </a:r>
            <a:r>
              <a:rPr lang="en-US" altLang="ko-KR" sz="900" smtClean="0">
                <a:latin typeface="Times New Roman" panose="02020603050405020304" pitchFamily="18" charset="0"/>
                <a:ea typeface="Dotum" pitchFamily="34" charset="-127"/>
                <a:cs typeface="Times New Roman" panose="02020603050405020304" pitchFamily="18" charset="0"/>
              </a:rPr>
              <a:t>loại trục </a:t>
            </a:r>
            <a:r>
              <a:rPr lang="en-US" altLang="ko-KR" sz="900">
                <a:latin typeface="Times New Roman" panose="02020603050405020304" pitchFamily="18" charset="0"/>
                <a:ea typeface="Dotum" pitchFamily="34" charset="-127"/>
                <a:cs typeface="Times New Roman" panose="02020603050405020304" pitchFamily="18" charset="0"/>
              </a:rPr>
              <a:t>theo hình </a:t>
            </a:r>
            <a:r>
              <a:rPr lang="en-US" altLang="ko-KR" sz="900" smtClean="0">
                <a:latin typeface="Times New Roman" panose="02020603050405020304" pitchFamily="18" charset="0"/>
                <a:ea typeface="Dotum" pitchFamily="34" charset="-127"/>
                <a:cs typeface="Times New Roman" panose="02020603050405020304" pitchFamily="18" charset="0"/>
              </a:rPr>
              <a:t>dạng?</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a:latin typeface="Times New Roman" panose="02020603050405020304" pitchFamily="18" charset="0"/>
                <a:ea typeface="Dotum" pitchFamily="34" charset="-127"/>
                <a:cs typeface="Times New Roman" panose="02020603050405020304" pitchFamily="18" charset="0"/>
              </a:rPr>
              <a:t>Trục </a:t>
            </a:r>
            <a:r>
              <a:rPr lang="vi-VN" altLang="ko-KR" sz="900" baseline="30000"/>
              <a:t> </a:t>
            </a:r>
            <a:r>
              <a:rPr lang="vi-VN" altLang="ko-KR" sz="900">
                <a:latin typeface="Times New Roman" panose="02020603050405020304" pitchFamily="18" charset="0"/>
                <a:ea typeface="Dotum" pitchFamily="34" charset="-127"/>
                <a:cs typeface="Times New Roman" panose="02020603050405020304" pitchFamily="18" charset="0"/>
              </a:rPr>
              <a:t>Journal</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vi-VN" altLang="ko-KR" sz="900">
                <a:latin typeface="Times New Roman" panose="02020603050405020304" pitchFamily="18" charset="0"/>
                <a:ea typeface="Dotum" pitchFamily="34" charset="-127"/>
                <a:cs typeface="Times New Roman" panose="02020603050405020304" pitchFamily="18" charset="0"/>
              </a:rPr>
              <a:t>Trục </a:t>
            </a:r>
            <a:r>
              <a:rPr lang="en-US" altLang="ko-KR" sz="900" smtClean="0">
                <a:latin typeface="Times New Roman" panose="02020603050405020304" pitchFamily="18" charset="0"/>
                <a:ea typeface="Dotum" pitchFamily="34" charset="-127"/>
                <a:cs typeface="Times New Roman" panose="02020603050405020304" pitchFamily="18" charset="0"/>
              </a:rPr>
              <a:t>Liner</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③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Trục</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Alxe </a:t>
            </a:r>
          </a:p>
          <a:p>
            <a:pPr eaLnBrk="1" hangingPunct="1">
              <a:spcBef>
                <a:spcPct val="0"/>
              </a:spcBef>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④ Trục </a:t>
            </a:r>
            <a:r>
              <a:rPr lang="en-US" altLang="ko-KR" sz="900">
                <a:latin typeface="Times New Roman" panose="02020603050405020304" pitchFamily="18" charset="0"/>
                <a:ea typeface="Dotum" pitchFamily="34" charset="-127"/>
                <a:cs typeface="Times New Roman" panose="02020603050405020304" pitchFamily="18" charset="0"/>
              </a:rPr>
              <a:t>Crank</a:t>
            </a:r>
            <a:r>
              <a:rPr lang="vi-VN" altLang="ko-KR" sz="900" smtClean="0">
                <a:latin typeface="Times New Roman" panose="02020603050405020304" pitchFamily="18" charset="0"/>
                <a:ea typeface="Dotum" pitchFamily="34" charset="-127"/>
                <a:cs typeface="Times New Roman" panose="02020603050405020304" pitchFamily="18" charset="0"/>
              </a:rPr>
              <a:t>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4. </a:t>
            </a:r>
            <a:r>
              <a:rPr lang="en-US" altLang="ko-KR" sz="900" smtClean="0">
                <a:latin typeface="Times New Roman" panose="02020603050405020304" pitchFamily="18" charset="0"/>
                <a:ea typeface="Dotum" pitchFamily="34" charset="-127"/>
                <a:cs typeface="Times New Roman" panose="02020603050405020304" pitchFamily="18" charset="0"/>
              </a:rPr>
              <a:t>Dung </a:t>
            </a:r>
            <a:r>
              <a:rPr lang="vi-VN" altLang="ko-KR" sz="900" smtClean="0">
                <a:latin typeface="Times New Roman" panose="02020603050405020304" pitchFamily="18" charset="0"/>
                <a:ea typeface="Dotum" pitchFamily="34" charset="-127"/>
                <a:cs typeface="Times New Roman" panose="02020603050405020304" pitchFamily="18" charset="0"/>
              </a:rPr>
              <a:t>sai </a:t>
            </a:r>
            <a:r>
              <a:rPr lang="vi-VN" altLang="ko-KR" sz="900">
                <a:latin typeface="Times New Roman" panose="02020603050405020304" pitchFamily="18" charset="0"/>
                <a:ea typeface="Dotum" pitchFamily="34" charset="-127"/>
                <a:cs typeface="Times New Roman" panose="02020603050405020304" pitchFamily="18" charset="0"/>
              </a:rPr>
              <a:t>kích thước là gì</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Là k</a:t>
            </a:r>
            <a:r>
              <a:rPr lang="vi-VN" altLang="ko-KR" sz="900" smtClean="0">
                <a:latin typeface="Times New Roman" panose="02020603050405020304" pitchFamily="18" charset="0"/>
                <a:ea typeface="Dotum" pitchFamily="34" charset="-127"/>
                <a:cs typeface="Times New Roman" panose="02020603050405020304" pitchFamily="18" charset="0"/>
              </a:rPr>
              <a:t>ích </a:t>
            </a:r>
            <a:r>
              <a:rPr lang="vi-VN" altLang="ko-KR" sz="900">
                <a:latin typeface="Times New Roman" panose="02020603050405020304" pitchFamily="18" charset="0"/>
                <a:ea typeface="Dotum" pitchFamily="34" charset="-127"/>
                <a:cs typeface="Times New Roman" panose="02020603050405020304" pitchFamily="18" charset="0"/>
              </a:rPr>
              <a:t>thước tối đa cho phép đối với kích thước thực tế</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a:t>
            </a:r>
            <a:r>
              <a:rPr lang="en-US" altLang="ko-KR" sz="900" smtClean="0">
                <a:latin typeface="Times New Roman" panose="02020603050405020304" pitchFamily="18" charset="0"/>
                <a:ea typeface="Dotum" pitchFamily="34" charset="-127"/>
                <a:cs typeface="Times New Roman" panose="02020603050405020304" pitchFamily="18" charset="0"/>
              </a:rPr>
              <a:t>Là k</a:t>
            </a:r>
            <a:r>
              <a:rPr lang="vi-VN" altLang="ko-KR" sz="900" smtClean="0">
                <a:latin typeface="Times New Roman" panose="02020603050405020304" pitchFamily="18" charset="0"/>
                <a:ea typeface="Dotum" pitchFamily="34" charset="-127"/>
                <a:cs typeface="Times New Roman" panose="02020603050405020304" pitchFamily="18" charset="0"/>
              </a:rPr>
              <a:t>ích </a:t>
            </a:r>
            <a:r>
              <a:rPr lang="vi-VN" altLang="ko-KR" sz="900">
                <a:latin typeface="Times New Roman" panose="02020603050405020304" pitchFamily="18" charset="0"/>
                <a:ea typeface="Dotum" pitchFamily="34" charset="-127"/>
                <a:cs typeface="Times New Roman" panose="02020603050405020304" pitchFamily="18" charset="0"/>
              </a:rPr>
              <a:t>thước tối thiểu cho phép đối với kích thước thực tế</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Là k</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ích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thước tối đa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cho phép trừ k</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ích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thước tối thiểu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cho phép</a:t>
            </a:r>
          </a:p>
          <a:p>
            <a:pPr eaLnBrk="1" hangingPunct="1">
              <a:spcBef>
                <a:spcPct val="0"/>
              </a:spcBef>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④ </a:t>
            </a:r>
            <a:r>
              <a:rPr lang="en-US" altLang="ko-KR" sz="900" smtClean="0">
                <a:latin typeface="Times New Roman" panose="02020603050405020304" pitchFamily="18" charset="0"/>
                <a:ea typeface="Dotum" pitchFamily="34" charset="-127"/>
                <a:cs typeface="Times New Roman" panose="02020603050405020304" pitchFamily="18" charset="0"/>
              </a:rPr>
              <a:t>Là k</a:t>
            </a:r>
            <a:r>
              <a:rPr lang="vi-VN" altLang="ko-KR" sz="900" smtClean="0">
                <a:latin typeface="Times New Roman" panose="02020603050405020304" pitchFamily="18" charset="0"/>
                <a:ea typeface="Dotum" pitchFamily="34" charset="-127"/>
                <a:cs typeface="Times New Roman" panose="02020603050405020304" pitchFamily="18" charset="0"/>
              </a:rPr>
              <a:t>ích </a:t>
            </a:r>
            <a:r>
              <a:rPr lang="vi-VN" altLang="ko-KR" sz="900">
                <a:latin typeface="Times New Roman" panose="02020603050405020304" pitchFamily="18" charset="0"/>
                <a:ea typeface="Dotum" pitchFamily="34" charset="-127"/>
                <a:cs typeface="Times New Roman" panose="02020603050405020304" pitchFamily="18" charset="0"/>
              </a:rPr>
              <a:t>thước </a:t>
            </a:r>
            <a:r>
              <a:rPr lang="vi-VN" altLang="ko-KR" sz="900" smtClean="0">
                <a:latin typeface="Times New Roman" panose="02020603050405020304" pitchFamily="18" charset="0"/>
                <a:ea typeface="Dotum" pitchFamily="34" charset="-127"/>
                <a:cs typeface="Times New Roman" panose="02020603050405020304" pitchFamily="18" charset="0"/>
              </a:rPr>
              <a:t>tối </a:t>
            </a:r>
            <a:r>
              <a:rPr lang="vi-VN" altLang="ko-KR" sz="900">
                <a:latin typeface="Times New Roman" panose="02020603050405020304" pitchFamily="18" charset="0"/>
                <a:ea typeface="Dotum" pitchFamily="34" charset="-127"/>
                <a:cs typeface="Times New Roman" panose="02020603050405020304" pitchFamily="18" charset="0"/>
              </a:rPr>
              <a:t>đa </a:t>
            </a:r>
            <a:r>
              <a:rPr lang="en-US" altLang="ko-KR" sz="900" smtClean="0">
                <a:latin typeface="Times New Roman" panose="02020603050405020304" pitchFamily="18" charset="0"/>
                <a:ea typeface="Dotum" pitchFamily="34" charset="-127"/>
                <a:cs typeface="Times New Roman" panose="02020603050405020304" pitchFamily="18" charset="0"/>
              </a:rPr>
              <a:t>cho phép</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cộng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kích thước tối </a:t>
            </a:r>
            <a:r>
              <a:rPr lang="vi-VN" altLang="ko-KR" sz="900" smtClean="0">
                <a:latin typeface="Times New Roman" panose="02020603050405020304" pitchFamily="18" charset="0"/>
                <a:ea typeface="Dotum" pitchFamily="34" charset="-127"/>
                <a:cs typeface="Times New Roman" panose="02020603050405020304" pitchFamily="18" charset="0"/>
              </a:rPr>
              <a:t>thiểu</a:t>
            </a:r>
            <a:r>
              <a:rPr lang="en-US" altLang="ko-KR" sz="900" smtClean="0">
                <a:latin typeface="Times New Roman" panose="02020603050405020304" pitchFamily="18" charset="0"/>
                <a:ea typeface="Dotum" pitchFamily="34" charset="-127"/>
                <a:cs typeface="Times New Roman" panose="02020603050405020304" pitchFamily="18" charset="0"/>
              </a:rPr>
              <a:t> cho phép</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5. </a:t>
            </a:r>
            <a:r>
              <a:rPr lang="en-US" altLang="ko-KR" sz="900" smtClean="0">
                <a:latin typeface="Times New Roman" panose="02020603050405020304" pitchFamily="18" charset="0"/>
                <a:ea typeface="Dotum" pitchFamily="34" charset="-127"/>
                <a:cs typeface="Times New Roman" panose="02020603050405020304" pitchFamily="18" charset="0"/>
              </a:rPr>
              <a:t>Coupling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nào được sử dụng khi các đường trục cắt nhau</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baseline="30000" smtClean="0"/>
              <a:t> </a:t>
            </a:r>
            <a:r>
              <a:rPr lang="vi-VN" altLang="ko-KR" sz="900">
                <a:latin typeface="Times New Roman" panose="02020603050405020304" pitchFamily="18" charset="0"/>
                <a:ea typeface="Dotum" pitchFamily="34" charset="-127"/>
                <a:cs typeface="Times New Roman" panose="02020603050405020304" pitchFamily="18" charset="0"/>
              </a:rPr>
              <a:t>① Cylindrical coupling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vi-VN" altLang="ko-KR" sz="900">
                <a:latin typeface="Times New Roman" panose="02020603050405020304" pitchFamily="18" charset="0"/>
                <a:ea typeface="Dotum" pitchFamily="34" charset="-127"/>
                <a:cs typeface="Times New Roman" panose="02020603050405020304" pitchFamily="18" charset="0"/>
              </a:rPr>
              <a:t>Flange coupling</a:t>
            </a:r>
          </a:p>
          <a:p>
            <a:pPr>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③ Seller coupling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④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Universal coupling</a:t>
            </a:r>
            <a:endParaRPr lang="en-US"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smtClean="0">
                <a:latin typeface="Times New Roman" panose="02020603050405020304" pitchFamily="18" charset="0"/>
                <a:ea typeface="Dotum" pitchFamily="34" charset="-127"/>
                <a:cs typeface="Times New Roman" panose="02020603050405020304" pitchFamily="18" charset="0"/>
              </a:rPr>
              <a:t>6</a:t>
            </a:r>
            <a:r>
              <a:rPr lang="vi-VN" altLang="ko-KR" sz="900">
                <a:latin typeface="Times New Roman" panose="02020603050405020304" pitchFamily="18" charset="0"/>
                <a:ea typeface="Dotum" pitchFamily="34" charset="-127"/>
                <a:cs typeface="Times New Roman" panose="02020603050405020304" pitchFamily="18" charset="0"/>
              </a:rPr>
              <a:t>. Đặc tính đúng của </a:t>
            </a:r>
            <a:r>
              <a:rPr lang="en-US" altLang="ko-KR" sz="900" smtClean="0">
                <a:latin typeface="Times New Roman" panose="02020603050405020304" pitchFamily="18" charset="0"/>
                <a:ea typeface="Dotum" pitchFamily="34" charset="-127"/>
                <a:cs typeface="Times New Roman" panose="02020603050405020304" pitchFamily="18" charset="0"/>
              </a:rPr>
              <a:t>Clamp Coupling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là gì</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en-US" altLang="ko-KR" sz="900" smtClean="0"/>
              <a:t> </a:t>
            </a:r>
            <a:r>
              <a:rPr lang="vi-VN" altLang="ko-KR" sz="900" smtClean="0"/>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① Dễ dàng tháo rời và lắp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ráp,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được sử dụng cho đường kính trục nhỏ hơn 200mm.</a:t>
            </a:r>
          </a:p>
          <a:p>
            <a:pPr>
              <a:buNone/>
            </a:pPr>
            <a:r>
              <a:rPr lang="vi-VN" altLang="ko-KR" sz="900">
                <a:latin typeface="Times New Roman" panose="02020603050405020304" pitchFamily="18" charset="0"/>
                <a:ea typeface="Dotum" pitchFamily="34" charset="-127"/>
                <a:cs typeface="Times New Roman" panose="02020603050405020304" pitchFamily="18" charset="0"/>
              </a:rPr>
              <a:t>  ② Sau khi kết hợp với 3 bu lông </a:t>
            </a:r>
            <a:r>
              <a:rPr lang="vi-VN" altLang="ko-KR" sz="900" smtClean="0">
                <a:latin typeface="Times New Roman" panose="02020603050405020304" pitchFamily="18" charset="0"/>
                <a:ea typeface="Dotum" pitchFamily="34" charset="-127"/>
                <a:cs typeface="Times New Roman" panose="02020603050405020304" pitchFamily="18" charset="0"/>
              </a:rPr>
              <a:t>dài,</a:t>
            </a:r>
            <a:r>
              <a:rPr lang="en-US" altLang="ko-KR" sz="900" smtClean="0">
                <a:latin typeface="Times New Roman" panose="02020603050405020304" pitchFamily="18" charset="0"/>
                <a:ea typeface="Dotum" pitchFamily="34" charset="-127"/>
                <a:cs typeface="Times New Roman" panose="02020603050405020304" pitchFamily="18" charset="0"/>
              </a:rPr>
              <a:t> được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cố </a:t>
            </a:r>
            <a:r>
              <a:rPr lang="vi-VN" altLang="ko-KR" sz="900" smtClean="0">
                <a:latin typeface="Times New Roman" panose="02020603050405020304" pitchFamily="18" charset="0"/>
                <a:ea typeface="Dotum" pitchFamily="34" charset="-127"/>
                <a:cs typeface="Times New Roman" panose="02020603050405020304" pitchFamily="18" charset="0"/>
              </a:rPr>
              <a:t>định </a:t>
            </a:r>
            <a:r>
              <a:rPr lang="vi-VN" altLang="ko-KR" sz="900">
                <a:latin typeface="Times New Roman" panose="02020603050405020304" pitchFamily="18" charset="0"/>
                <a:ea typeface="Dotum" pitchFamily="34" charset="-127"/>
                <a:cs typeface="Times New Roman" panose="02020603050405020304" pitchFamily="18" charset="0"/>
              </a:rPr>
              <a:t>feather </a:t>
            </a:r>
            <a:r>
              <a:rPr lang="vi-VN" altLang="ko-KR" sz="900" smtClean="0">
                <a:latin typeface="Times New Roman" panose="02020603050405020304" pitchFamily="18" charset="0"/>
                <a:ea typeface="Dotum" pitchFamily="34" charset="-127"/>
                <a:cs typeface="Times New Roman" panose="02020603050405020304" pitchFamily="18" charset="0"/>
              </a:rPr>
              <a:t>key </a:t>
            </a:r>
            <a:r>
              <a:rPr lang="vi-VN" altLang="ko-KR" sz="900">
                <a:latin typeface="Times New Roman" panose="02020603050405020304" pitchFamily="18" charset="0"/>
                <a:ea typeface="Dotum" pitchFamily="34" charset="-127"/>
                <a:cs typeface="Times New Roman" panose="02020603050405020304" pitchFamily="18" charset="0"/>
              </a:rPr>
              <a:t>trên cả hai trục.</a:t>
            </a:r>
          </a:p>
          <a:p>
            <a:pPr>
              <a:buNone/>
            </a:pPr>
            <a:r>
              <a:rPr lang="vi-VN" altLang="ko-KR" sz="900">
                <a:latin typeface="Times New Roman" panose="02020603050405020304" pitchFamily="18" charset="0"/>
                <a:ea typeface="Dotum" pitchFamily="34" charset="-127"/>
                <a:cs typeface="Times New Roman" panose="02020603050405020304" pitchFamily="18" charset="0"/>
              </a:rPr>
              <a:t>  ③ Đặt </a:t>
            </a:r>
            <a:r>
              <a:rPr lang="en-US" altLang="ko-KR" sz="900" smtClean="0">
                <a:latin typeface="Times New Roman" panose="02020603050405020304" pitchFamily="18" charset="0"/>
                <a:ea typeface="Dotum" pitchFamily="34" charset="-127"/>
                <a:cs typeface="Times New Roman" panose="02020603050405020304" pitchFamily="18" charset="0"/>
              </a:rPr>
              <a:t>phần</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flanges</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vào </a:t>
            </a:r>
            <a:r>
              <a:rPr lang="vi-VN" altLang="ko-KR" sz="900">
                <a:latin typeface="Times New Roman" panose="02020603050405020304" pitchFamily="18" charset="0"/>
                <a:ea typeface="Dotum" pitchFamily="34" charset="-127"/>
                <a:cs typeface="Times New Roman" panose="02020603050405020304" pitchFamily="18" charset="0"/>
              </a:rPr>
              <a:t>đầu của hai trục, cố định chúng bằng </a:t>
            </a:r>
            <a:r>
              <a:rPr lang="en-US" altLang="ko-KR" sz="900" smtClean="0">
                <a:latin typeface="Times New Roman" panose="02020603050405020304" pitchFamily="18" charset="0"/>
                <a:ea typeface="Dotum" pitchFamily="34" charset="-127"/>
                <a:cs typeface="Times New Roman" panose="02020603050405020304" pitchFamily="18" charset="0"/>
              </a:rPr>
              <a:t>key</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và kết nối chúng bằng bu lông doa.</a:t>
            </a:r>
          </a:p>
          <a:p>
            <a:pPr>
              <a:buNone/>
            </a:pPr>
            <a:r>
              <a:rPr lang="vi-VN" altLang="ko-KR" sz="900">
                <a:latin typeface="Times New Roman" panose="02020603050405020304" pitchFamily="18" charset="0"/>
                <a:ea typeface="Dotum" pitchFamily="34" charset="-127"/>
                <a:cs typeface="Times New Roman" panose="02020603050405020304" pitchFamily="18" charset="0"/>
              </a:rPr>
              <a:t>  ④ Nó được sử dụng khi hai trục song song và khoảng cách giữa hai trục tương đối ngắn</a:t>
            </a:r>
            <a:r>
              <a:rPr lang="vi-VN" altLang="ko-KR" sz="900" smtClean="0"/>
              <a:t>.</a:t>
            </a:r>
            <a:endParaRPr lang="en-US" altLang="ko-KR" sz="900" smtClean="0"/>
          </a:p>
          <a:p>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7. </a:t>
            </a:r>
            <a:r>
              <a:rPr lang="vi-VN" altLang="ko-KR" sz="900" smtClean="0">
                <a:latin typeface="Times New Roman" panose="02020603050405020304" pitchFamily="18" charset="0"/>
                <a:ea typeface="Dotum" pitchFamily="34" charset="-127"/>
                <a:cs typeface="Times New Roman" panose="02020603050405020304" pitchFamily="18" charset="0"/>
              </a:rPr>
              <a:t>Điều </a:t>
            </a:r>
            <a:r>
              <a:rPr lang="vi-VN" altLang="ko-KR" sz="900">
                <a:latin typeface="Times New Roman" panose="02020603050405020304" pitchFamily="18" charset="0"/>
                <a:ea typeface="Dotum" pitchFamily="34" charset="-127"/>
                <a:cs typeface="Times New Roman" panose="02020603050405020304" pitchFamily="18" charset="0"/>
              </a:rPr>
              <a:t>gì không phải là đặc điểm của ổ bi tiếp xúc </a:t>
            </a:r>
            <a:r>
              <a:rPr lang="vi-VN" altLang="ko-KR" sz="900" smtClean="0">
                <a:latin typeface="Times New Roman" panose="02020603050405020304" pitchFamily="18" charset="0"/>
                <a:ea typeface="Dotum" pitchFamily="34" charset="-127"/>
                <a:cs typeface="Times New Roman" panose="02020603050405020304" pitchFamily="18" charset="0"/>
              </a:rPr>
              <a:t>4 </a:t>
            </a:r>
            <a:r>
              <a:rPr lang="vi-VN" altLang="ko-KR" sz="900">
                <a:latin typeface="Times New Roman" panose="02020603050405020304" pitchFamily="18" charset="0"/>
                <a:ea typeface="Dotum" pitchFamily="34" charset="-127"/>
                <a:cs typeface="Times New Roman" panose="02020603050405020304" pitchFamily="18" charset="0"/>
              </a:rPr>
              <a:t>điểm</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Vòng trong được chia thành hai</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Góc tiếp xúc giữa vòng trong và vòng ngoài là 35 </a:t>
            </a:r>
            <a:r>
              <a:rPr lang="vi-VN" altLang="ko-KR" sz="900" smtClean="0">
                <a:latin typeface="Times New Roman" panose="02020603050405020304" pitchFamily="18" charset="0"/>
                <a:ea typeface="Dotum" pitchFamily="34" charset="-127"/>
                <a:cs typeface="Times New Roman" panose="02020603050405020304" pitchFamily="18" charset="0"/>
              </a:rPr>
              <a:t>độ</a:t>
            </a:r>
            <a:r>
              <a:rPr lang="vi-VN" altLang="ko-KR" sz="90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Có thể được sử dụng thay cho </a:t>
            </a:r>
            <a:r>
              <a:rPr lang="vi-VN" altLang="ko-KR" sz="900" baseline="30000"/>
              <a:t> </a:t>
            </a:r>
            <a:r>
              <a:rPr lang="vi-VN" altLang="ko-KR" sz="900">
                <a:latin typeface="Times New Roman" panose="02020603050405020304" pitchFamily="18" charset="0"/>
                <a:ea typeface="Dotum" pitchFamily="34" charset="-127"/>
                <a:cs typeface="Times New Roman" panose="02020603050405020304" pitchFamily="18" charset="0"/>
              </a:rPr>
              <a:t>angular ball bearing</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④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Khi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được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sử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dụng</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nó được giữ bởi một tấm thép.</a:t>
            </a:r>
            <a:endParaRPr lang="vi-VN"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8. </a:t>
            </a:r>
            <a:r>
              <a:rPr lang="en-US" altLang="ko-KR" sz="900" smtClean="0">
                <a:latin typeface="Times New Roman" panose="02020603050405020304" pitchFamily="18" charset="0"/>
                <a:ea typeface="Dotum" pitchFamily="34" charset="-127"/>
                <a:cs typeface="Times New Roman" panose="02020603050405020304" pitchFamily="18" charset="0"/>
              </a:rPr>
              <a:t>Đáp án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phù hợp cho </a:t>
            </a:r>
            <a:r>
              <a:rPr lang="en-US" altLang="ko-KR" sz="900" smtClean="0">
                <a:latin typeface="Times New Roman" panose="02020603050405020304" pitchFamily="18" charset="0"/>
                <a:ea typeface="Dotum" pitchFamily="34" charset="-127"/>
                <a:cs typeface="Times New Roman" panose="02020603050405020304" pitchFamily="18" charset="0"/>
              </a:rPr>
              <a:t>s</a:t>
            </a:r>
            <a:r>
              <a:rPr lang="vi-VN" altLang="ko-KR" sz="900">
                <a:latin typeface="Times New Roman" panose="02020603050405020304" pitchFamily="18" charset="0"/>
                <a:ea typeface="Dotum" pitchFamily="34" charset="-127"/>
                <a:cs typeface="Times New Roman" panose="02020603050405020304" pitchFamily="18" charset="0"/>
              </a:rPr>
              <a:t>elf-aligning ball </a:t>
            </a:r>
            <a:r>
              <a:rPr lang="vi-VN" altLang="ko-KR" sz="900" smtClean="0">
                <a:latin typeface="Times New Roman" panose="02020603050405020304" pitchFamily="18" charset="0"/>
                <a:ea typeface="Dotum" pitchFamily="34" charset="-127"/>
                <a:cs typeface="Times New Roman" panose="02020603050405020304" pitchFamily="18" charset="0"/>
              </a:rPr>
              <a:t>bearing</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là </a:t>
            </a:r>
            <a:r>
              <a:rPr lang="en-US" altLang="ko-KR" sz="900" smtClean="0">
                <a:latin typeface="Times New Roman" panose="02020603050405020304" pitchFamily="18" charset="0"/>
                <a:ea typeface="Dotum" pitchFamily="34" charset="-127"/>
                <a:cs typeface="Times New Roman" panose="02020603050405020304" pitchFamily="18" charset="0"/>
              </a:rPr>
              <a:t>gì</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        ③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④</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2056" name="직사각형 2"/>
          <p:cNvSpPr>
            <a:spLocks noChangeArrowheads="1"/>
          </p:cNvSpPr>
          <p:nvPr/>
        </p:nvSpPr>
        <p:spPr bwMode="auto">
          <a:xfrm>
            <a:off x="3384550" y="849313"/>
            <a:ext cx="3214688" cy="818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buNone/>
            </a:pPr>
            <a:r>
              <a:rPr lang="vi-VN" altLang="ko-KR" sz="900">
                <a:latin typeface="Times New Roman" panose="02020603050405020304" pitchFamily="18" charset="0"/>
                <a:ea typeface="Dotum" pitchFamily="34" charset="-127"/>
                <a:cs typeface="Times New Roman" panose="02020603050405020304" pitchFamily="18" charset="0"/>
              </a:rPr>
              <a:t> 9. </a:t>
            </a:r>
            <a:r>
              <a:rPr lang="en-US" altLang="ko-KR" sz="900" smtClean="0">
                <a:latin typeface="Times New Roman" panose="02020603050405020304" pitchFamily="18" charset="0"/>
                <a:ea typeface="Dotum" pitchFamily="34" charset="-127"/>
                <a:cs typeface="Times New Roman" panose="02020603050405020304" pitchFamily="18" charset="0"/>
              </a:rPr>
              <a:t>Đinh ốc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nào được sử dụng khi hướng của áp suất không đổi, chẳng hạn như một máy ép</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a:buNone/>
            </a:pP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Đinh ốc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vuông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Đinh ốc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hình thang</a:t>
            </a:r>
          </a:p>
          <a:p>
            <a:pPr>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Đinh ốc</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răng cưa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④ </a:t>
            </a:r>
            <a:r>
              <a:rPr lang="en-US" altLang="ko-KR" sz="900" smtClean="0">
                <a:latin typeface="Times New Roman" panose="02020603050405020304" pitchFamily="18" charset="0"/>
                <a:ea typeface="Dotum" pitchFamily="34" charset="-127"/>
                <a:cs typeface="Times New Roman" panose="02020603050405020304" pitchFamily="18" charset="0"/>
              </a:rPr>
              <a:t>Đinh ốc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Knuckle</a:t>
            </a: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10. </a:t>
            </a:r>
            <a:r>
              <a:rPr lang="en-US" altLang="ko-KR" sz="900" smtClean="0">
                <a:latin typeface="Times New Roman" panose="02020603050405020304" pitchFamily="18" charset="0"/>
                <a:ea typeface="Dotum" pitchFamily="34" charset="-127"/>
                <a:cs typeface="Times New Roman" panose="02020603050405020304" pitchFamily="18" charset="0"/>
              </a:rPr>
              <a:t>Đáp án </a:t>
            </a:r>
            <a:r>
              <a:rPr lang="en-US" altLang="ko-KR" sz="900">
                <a:latin typeface="Times New Roman" panose="02020603050405020304" pitchFamily="18" charset="0"/>
                <a:ea typeface="Dotum" pitchFamily="34" charset="-127"/>
                <a:cs typeface="Times New Roman" panose="02020603050405020304" pitchFamily="18" charset="0"/>
              </a:rPr>
              <a:t>không </a:t>
            </a:r>
            <a:r>
              <a:rPr lang="en-US" altLang="ko-KR" sz="900" smtClean="0">
                <a:latin typeface="Times New Roman" panose="02020603050405020304" pitchFamily="18" charset="0"/>
                <a:ea typeface="Dotum" pitchFamily="34" charset="-127"/>
                <a:cs typeface="Times New Roman" panose="02020603050405020304" pitchFamily="18" charset="0"/>
              </a:rPr>
              <a:t>đúng khi </a:t>
            </a:r>
            <a:r>
              <a:rPr lang="en-US" altLang="ko-KR" sz="900">
                <a:latin typeface="Times New Roman" panose="02020603050405020304" pitchFamily="18" charset="0"/>
                <a:ea typeface="Dotum" pitchFamily="34" charset="-127"/>
                <a:cs typeface="Times New Roman" panose="02020603050405020304" pitchFamily="18" charset="0"/>
              </a:rPr>
              <a:t>mô tả </a:t>
            </a:r>
            <a:r>
              <a:rPr lang="en-US" altLang="ko-KR" sz="900" smtClean="0">
                <a:latin typeface="Times New Roman" panose="02020603050405020304" pitchFamily="18" charset="0"/>
                <a:ea typeface="Dotum" pitchFamily="34" charset="-127"/>
                <a:cs typeface="Times New Roman" panose="02020603050405020304" pitchFamily="18" charset="0"/>
              </a:rPr>
              <a:t>của chốt Pin?</a:t>
            </a: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①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Chốt Pin</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được sử dụng khi tải trọng tác dụng lên puli, bánh răng, ...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và cách lắp đặt đơn giản</a:t>
            </a:r>
            <a:r>
              <a:rPr lang="vi-VN" altLang="ko-KR" sz="900">
                <a:latin typeface="Times New Roman" panose="02020603050405020304" pitchFamily="18" charset="0"/>
                <a:ea typeface="Dotum" pitchFamily="34" charset="-127"/>
                <a:cs typeface="Times New Roman" panose="02020603050405020304" pitchFamily="18" charset="0"/>
              </a:rPr>
              <a:t>.</a:t>
            </a:r>
          </a:p>
          <a:p>
            <a:pPr>
              <a:buNone/>
            </a:pPr>
            <a:r>
              <a:rPr lang="vi-VN" altLang="ko-KR" sz="900">
                <a:latin typeface="Times New Roman" panose="02020603050405020304" pitchFamily="18" charset="0"/>
                <a:ea typeface="Dotum" pitchFamily="34" charset="-127"/>
                <a:cs typeface="Times New Roman" panose="02020603050405020304" pitchFamily="18" charset="0"/>
              </a:rPr>
              <a:t> ② Chốt côn có các đầu bị chẻ ngọn và không thể gãy được.</a:t>
            </a:r>
          </a:p>
          <a:p>
            <a:pPr>
              <a:buNone/>
            </a:pPr>
            <a:r>
              <a:rPr lang="vi-VN" altLang="ko-KR" sz="900">
                <a:latin typeface="Times New Roman" panose="02020603050405020304" pitchFamily="18" charset="0"/>
                <a:ea typeface="Dotum" pitchFamily="34" charset="-127"/>
                <a:cs typeface="Times New Roman" panose="02020603050405020304" pitchFamily="18" charset="0"/>
              </a:rPr>
              <a:t> ③ Chốt knuckle</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được kết nối để hai </a:t>
            </a:r>
            <a:r>
              <a:rPr lang="vi-VN" altLang="ko-KR" sz="900" smtClean="0">
                <a:latin typeface="Times New Roman" panose="02020603050405020304" pitchFamily="18" charset="0"/>
                <a:ea typeface="Dotum" pitchFamily="34" charset="-127"/>
                <a:cs typeface="Times New Roman" panose="02020603050405020304" pitchFamily="18" charset="0"/>
              </a:rPr>
              <a:t>thanh có thể thực hiện</a:t>
            </a:r>
            <a:r>
              <a:rPr lang="en-US" altLang="ko-KR" sz="900" smtClean="0">
                <a:latin typeface="Times New Roman" panose="02020603050405020304" pitchFamily="18" charset="0"/>
                <a:ea typeface="Dotum" pitchFamily="34" charset="-127"/>
                <a:cs typeface="Times New Roman" panose="02020603050405020304" pitchFamily="18" charset="0"/>
              </a:rPr>
              <a:t> chuyển động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riêng</a:t>
            </a: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a:latin typeface="Times New Roman" panose="02020603050405020304" pitchFamily="18" charset="0"/>
                <a:ea typeface="Dotum" pitchFamily="34" charset="-127"/>
                <a:cs typeface="Times New Roman" panose="02020603050405020304" pitchFamily="18" charset="0"/>
              </a:rPr>
              <a:t>Chốt </a:t>
            </a:r>
            <a:r>
              <a:rPr lang="vi-VN" altLang="ko-KR" sz="900">
                <a:latin typeface="Times New Roman" panose="02020603050405020304" pitchFamily="18" charset="0"/>
                <a:ea typeface="Dotum" pitchFamily="34" charset="-127"/>
                <a:cs typeface="Times New Roman" panose="02020603050405020304" pitchFamily="18" charset="0"/>
              </a:rPr>
              <a:t>Parallel</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được sử dụng để kết nối các thanh.</a:t>
            </a:r>
            <a:endParaRPr lang="en-US" altLang="ko-KR" sz="900">
              <a:latin typeface="Times New Roman" panose="02020603050405020304" pitchFamily="18" charset="0"/>
              <a:ea typeface="Dotum" pitchFamily="34" charset="-127"/>
              <a:cs typeface="Times New Roman" panose="02020603050405020304" pitchFamily="18" charset="0"/>
            </a:endParaRPr>
          </a:p>
          <a:p>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11. </a:t>
            </a:r>
            <a:r>
              <a:rPr lang="en-US" altLang="ko-KR" sz="900" smtClean="0">
                <a:latin typeface="Times New Roman" panose="02020603050405020304" pitchFamily="18" charset="0"/>
                <a:ea typeface="Dotum" pitchFamily="34" charset="-127"/>
                <a:cs typeface="Times New Roman" panose="02020603050405020304" pitchFamily="18" charset="0"/>
              </a:rPr>
              <a:t>Key</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nào làm giảm sức bền của trục do độ sâu của rãnh?</a:t>
            </a:r>
          </a:p>
          <a:p>
            <a:pPr>
              <a:buNone/>
            </a:pP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① </a:t>
            </a:r>
            <a:r>
              <a:rPr lang="vi-VN" altLang="ko-KR" sz="900">
                <a:latin typeface="Times New Roman" panose="02020603050405020304" pitchFamily="18" charset="0"/>
                <a:ea typeface="Dotum" pitchFamily="34" charset="-127"/>
                <a:cs typeface="Times New Roman" panose="02020603050405020304" pitchFamily="18" charset="0"/>
              </a:rPr>
              <a:t>Saddle </a:t>
            </a:r>
            <a:r>
              <a:rPr lang="vi-VN" altLang="ko-KR" sz="900" smtClean="0">
                <a:latin typeface="Times New Roman" panose="02020603050405020304" pitchFamily="18" charset="0"/>
                <a:ea typeface="Dotum" pitchFamily="34" charset="-127"/>
                <a:cs typeface="Times New Roman" panose="02020603050405020304" pitchFamily="18" charset="0"/>
              </a:rPr>
              <a:t>key</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Sliding key</a:t>
            </a:r>
          </a:p>
          <a:p>
            <a:pPr>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③ Pyeong key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④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Vandal key</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a:t>
            </a:r>
            <a:endPar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endParaRPr>
          </a:p>
          <a:p>
            <a:pPr>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12. Điều gì không phù hợp với đặc tính bánh răng?</a:t>
            </a:r>
          </a:p>
          <a:p>
            <a:pPr eaLnBrk="1" hangingPunct="1">
              <a:spcBef>
                <a:spcPct val="0"/>
              </a:spcBef>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solidFill>
                  <a:schemeClr val="tx1"/>
                </a:solidFill>
                <a:latin typeface="Times New Roman" panose="02020603050405020304" pitchFamily="18" charset="0"/>
                <a:cs typeface="Times New Roman" panose="02020603050405020304" pitchFamily="18" charset="0"/>
              </a:rPr>
              <a:t>Truyền động lực hay động lực quay chính xác</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  ②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T</a:t>
            </a:r>
            <a:r>
              <a:rPr lang="en-US" altLang="ko-KR" sz="900" smtClean="0">
                <a:solidFill>
                  <a:srgbClr val="FF0000"/>
                </a:solidFill>
                <a:latin typeface="Times New Roman" panose="02020603050405020304" pitchFamily="18" charset="0"/>
                <a:cs typeface="Times New Roman" panose="02020603050405020304" pitchFamily="18" charset="0"/>
              </a:rPr>
              <a:t>ỷ lệ tốc độ vòng quay kém chính xác</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Cấu trúc tương đối đơn giản</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Ít tiêu tốn điện năng</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13. Bánh răng nào dùng cho trục so le?</a:t>
            </a:r>
          </a:p>
          <a:p>
            <a:pPr>
              <a:buNone/>
            </a:pPr>
            <a:r>
              <a:rPr lang="vi-VN" altLang="ko-KR" sz="900">
                <a:latin typeface="Times New Roman" panose="02020603050405020304" pitchFamily="18" charset="0"/>
                <a:ea typeface="Dotum" pitchFamily="34" charset="-127"/>
                <a:cs typeface="Times New Roman" panose="02020603050405020304" pitchFamily="18" charset="0"/>
              </a:rPr>
              <a:t>   ① Spur </a:t>
            </a:r>
            <a:r>
              <a:rPr lang="vi-VN" altLang="ko-KR" sz="900" smtClean="0">
                <a:latin typeface="Times New Roman" panose="02020603050405020304" pitchFamily="18" charset="0"/>
                <a:ea typeface="Dotum" pitchFamily="34" charset="-127"/>
                <a:cs typeface="Times New Roman" panose="02020603050405020304" pitchFamily="18" charset="0"/>
              </a:rPr>
              <a:t>Gear</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Internal Gear</a:t>
            </a:r>
          </a:p>
          <a:p>
            <a:pPr>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Screw gear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④ </a:t>
            </a:r>
            <a:r>
              <a:rPr lang="vi-VN" altLang="ko-KR" sz="900">
                <a:latin typeface="Times New Roman" panose="02020603050405020304" pitchFamily="18" charset="0"/>
                <a:ea typeface="Dotum" pitchFamily="34" charset="-127"/>
                <a:cs typeface="Times New Roman" panose="02020603050405020304" pitchFamily="18" charset="0"/>
              </a:rPr>
              <a:t>Helical </a:t>
            </a:r>
            <a:r>
              <a:rPr lang="vi-VN" altLang="ko-KR" sz="900" smtClean="0">
                <a:latin typeface="Times New Roman" panose="02020603050405020304" pitchFamily="18" charset="0"/>
                <a:ea typeface="Dotum" pitchFamily="34" charset="-127"/>
                <a:cs typeface="Times New Roman" panose="02020603050405020304" pitchFamily="18" charset="0"/>
              </a:rPr>
              <a:t>gear</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14. Bánh răng nào được sử dụng khi hai trục cắt trên cùng một mặt </a:t>
            </a:r>
            <a:r>
              <a:rPr lang="vi-VN" altLang="ko-KR" sz="900" smtClean="0">
                <a:latin typeface="Times New Roman" panose="02020603050405020304" pitchFamily="18" charset="0"/>
                <a:ea typeface="Dotum" pitchFamily="34" charset="-127"/>
                <a:cs typeface="Times New Roman" panose="02020603050405020304" pitchFamily="18" charset="0"/>
              </a:rPr>
              <a:t>phẳng</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có răng </a:t>
            </a:r>
            <a:r>
              <a:rPr lang="vi-VN" altLang="ko-KR" sz="900">
                <a:latin typeface="Times New Roman" panose="02020603050405020304" pitchFamily="18" charset="0"/>
                <a:ea typeface="Dotum" pitchFamily="34" charset="-127"/>
                <a:cs typeface="Times New Roman" panose="02020603050405020304" pitchFamily="18" charset="0"/>
              </a:rPr>
              <a:t>trên bề mặt hình nón</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en-US" altLang="ko-KR" sz="900">
                <a:latin typeface="Times New Roman" panose="02020603050405020304" pitchFamily="18" charset="0"/>
                <a:ea typeface="Dotum" pitchFamily="34" charset="-127"/>
                <a:cs typeface="Times New Roman" panose="02020603050405020304" pitchFamily="18" charset="0"/>
              </a:rPr>
              <a:t>       ① Helicon </a:t>
            </a:r>
            <a:r>
              <a:rPr lang="en-US" altLang="ko-KR" sz="900" smtClean="0">
                <a:latin typeface="Times New Roman" panose="02020603050405020304" pitchFamily="18" charset="0"/>
                <a:ea typeface="Dotum" pitchFamily="34" charset="-127"/>
                <a:cs typeface="Times New Roman" panose="02020603050405020304" pitchFamily="18" charset="0"/>
              </a:rPr>
              <a:t>gear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② Straight bevel gear</a:t>
            </a:r>
          </a:p>
          <a:p>
            <a:pPr>
              <a:buNone/>
            </a:pPr>
            <a:r>
              <a:rPr lang="en-US" altLang="ko-KR" sz="900">
                <a:latin typeface="Times New Roman" panose="02020603050405020304" pitchFamily="18" charset="0"/>
                <a:ea typeface="Dotum" pitchFamily="34" charset="-127"/>
                <a:cs typeface="Times New Roman" panose="02020603050405020304" pitchFamily="18" charset="0"/>
              </a:rPr>
              <a:t>       ③ Spiral bevel gear </a:t>
            </a:r>
            <a:r>
              <a:rPr lang="en-US" altLang="ko-KR" sz="900" smtClean="0">
                <a:latin typeface="Times New Roman" panose="02020603050405020304" pitchFamily="18" charset="0"/>
                <a:ea typeface="Dotum" pitchFamily="34" charset="-127"/>
                <a:cs typeface="Times New Roman" panose="02020603050405020304" pitchFamily="18" charset="0"/>
              </a:rPr>
              <a:t>   ④ </a:t>
            </a:r>
            <a:r>
              <a:rPr lang="en-US" altLang="ko-KR" sz="900">
                <a:latin typeface="Times New Roman" panose="02020603050405020304" pitchFamily="18" charset="0"/>
                <a:ea typeface="Dotum" pitchFamily="34" charset="-127"/>
                <a:cs typeface="Times New Roman" panose="02020603050405020304" pitchFamily="18" charset="0"/>
              </a:rPr>
              <a:t>Rack </a:t>
            </a:r>
            <a:r>
              <a:rPr lang="en-US" altLang="ko-KR" sz="900" smtClean="0">
                <a:latin typeface="Times New Roman" panose="02020603050405020304" pitchFamily="18" charset="0"/>
                <a:ea typeface="Dotum" pitchFamily="34" charset="-127"/>
                <a:cs typeface="Times New Roman" panose="02020603050405020304" pitchFamily="18" charset="0"/>
              </a:rPr>
              <a:t>gear</a:t>
            </a:r>
          </a:p>
          <a:p>
            <a:pPr>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15. Điều gì không phù hợp với mô tả của bộ giảm tốc?</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① Hộp giảm tốc bánh răng xoắn có hai trục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so le</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nhau</a:t>
            </a:r>
            <a:r>
              <a:rPr lang="vi-VN" altLang="ko-KR" sz="90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Đối với hộp giảm tốc bánh răng côn, 2 trục cắt nhau tại một điểm.</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Ổ đĩa </a:t>
            </a:r>
            <a:r>
              <a:rPr lang="en-US" altLang="ko-KR" sz="900" smtClean="0">
                <a:latin typeface="Times New Roman" panose="02020603050405020304" pitchFamily="18" charset="0"/>
                <a:ea typeface="Dotum" pitchFamily="34" charset="-127"/>
                <a:cs typeface="Times New Roman" panose="02020603050405020304" pitchFamily="18" charset="0"/>
              </a:rPr>
              <a:t>Harmonic</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có </a:t>
            </a:r>
            <a:r>
              <a:rPr lang="en-US" altLang="ko-KR" sz="900" smtClean="0">
                <a:latin typeface="Times New Roman" panose="02020603050405020304" pitchFamily="18" charset="0"/>
                <a:ea typeface="Dotum" pitchFamily="34" charset="-127"/>
                <a:cs typeface="Times New Roman" panose="02020603050405020304" pitchFamily="18" charset="0"/>
              </a:rPr>
              <a:t>Backlash nhỏ</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Bộ</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giảm tốc </a:t>
            </a:r>
            <a:r>
              <a:rPr lang="en-US" altLang="ko-KR" sz="900" smtClean="0">
                <a:latin typeface="Times New Roman" panose="02020603050405020304" pitchFamily="18" charset="0"/>
                <a:ea typeface="Dotum" pitchFamily="34" charset="-127"/>
                <a:cs typeface="Times New Roman" panose="02020603050405020304" pitchFamily="18" charset="0"/>
              </a:rPr>
              <a:t>đa</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tầng </a:t>
            </a:r>
            <a:r>
              <a:rPr lang="en-US" altLang="ko-KR" sz="900" smtClean="0">
                <a:latin typeface="Times New Roman" panose="02020603050405020304" pitchFamily="18" charset="0"/>
                <a:ea typeface="Dotum" pitchFamily="34" charset="-127"/>
                <a:cs typeface="Times New Roman" panose="02020603050405020304" pitchFamily="18" charset="0"/>
              </a:rPr>
              <a:t>được sử dụng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cho tải trọng cao.</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16. Điều gì không phù hợp với đặc điểm của hộp giảm tốc bánh răng </a:t>
            </a:r>
            <a:r>
              <a:rPr lang="en-US" altLang="ko-KR" sz="900" smtClean="0">
                <a:latin typeface="Times New Roman" panose="02020603050405020304" pitchFamily="18" charset="0"/>
                <a:ea typeface="Dotum" pitchFamily="34" charset="-127"/>
                <a:cs typeface="Times New Roman" panose="02020603050405020304" pitchFamily="18" charset="0"/>
              </a:rPr>
              <a:t>worm</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lnSpc>
                <a:spcPct val="110000"/>
              </a:lnSpc>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① </a:t>
            </a:r>
            <a:r>
              <a:rPr lang="en-US" altLang="ko-KR" sz="900">
                <a:solidFill>
                  <a:srgbClr val="000000"/>
                </a:solidFill>
                <a:latin typeface="Times New Roman" panose="02020603050405020304" pitchFamily="18" charset="0"/>
                <a:cs typeface="Times New Roman" panose="02020603050405020304" pitchFamily="18" charset="0"/>
              </a:rPr>
              <a:t>Do có cấu tạo đơn giản</a:t>
            </a:r>
            <a:r>
              <a:rPr lang="ko-KR" altLang="en-US" sz="900">
                <a:solidFill>
                  <a:srgbClr val="000000"/>
                </a:solidFill>
                <a:latin typeface="Times New Roman" panose="02020603050405020304" pitchFamily="18" charset="0"/>
                <a:cs typeface="Times New Roman" panose="02020603050405020304" pitchFamily="18" charset="0"/>
              </a:rPr>
              <a:t> </a:t>
            </a:r>
            <a:r>
              <a:rPr lang="en-US" altLang="ko-KR" sz="900">
                <a:solidFill>
                  <a:srgbClr val="000000"/>
                </a:solidFill>
                <a:latin typeface="Times New Roman" panose="02020603050405020304" pitchFamily="18" charset="0"/>
                <a:cs typeface="Times New Roman" panose="02020603050405020304" pitchFamily="18" charset="0"/>
              </a:rPr>
              <a:t>nên có tính kinh tế cao, tiếng ồn, rung khi </a:t>
            </a:r>
            <a:r>
              <a:rPr lang="en-US" altLang="ko-KR" sz="900" smtClean="0">
                <a:solidFill>
                  <a:srgbClr val="000000"/>
                </a:solidFill>
                <a:latin typeface="Times New Roman" panose="02020603050405020304" pitchFamily="18" charset="0"/>
                <a:cs typeface="Times New Roman" panose="02020603050405020304" pitchFamily="18" charset="0"/>
              </a:rPr>
              <a:t>chuyển </a:t>
            </a:r>
            <a:r>
              <a:rPr lang="en-US" altLang="ko-KR" sz="900">
                <a:solidFill>
                  <a:srgbClr val="000000"/>
                </a:solidFill>
                <a:latin typeface="Times New Roman" panose="02020603050405020304" pitchFamily="18" charset="0"/>
                <a:cs typeface="Times New Roman" panose="02020603050405020304" pitchFamily="18" charset="0"/>
              </a:rPr>
              <a:t>động thấp</a:t>
            </a:r>
            <a:r>
              <a:rPr lang="en-US" altLang="ko-KR" sz="900" smtClean="0">
                <a:latin typeface="Times New Roman" panose="02020603050405020304" pitchFamily="18" charset="0"/>
                <a:ea typeface="Dotum" pitchFamily="34" charset="-127"/>
                <a:cs typeface="Times New Roman" panose="02020603050405020304" pitchFamily="18" charset="0"/>
              </a:rPr>
              <a:t>  </a:t>
            </a:r>
          </a:p>
          <a:p>
            <a:pPr eaLnBrk="1" hangingPunct="1">
              <a:lnSpc>
                <a:spcPct val="110000"/>
              </a:lnSpc>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② </a:t>
            </a:r>
            <a:r>
              <a:rPr lang="en-US" altLang="ko-KR" sz="900">
                <a:solidFill>
                  <a:srgbClr val="000000"/>
                </a:solidFill>
                <a:latin typeface="Times New Roman" panose="02020603050405020304" pitchFamily="18" charset="0"/>
                <a:cs typeface="Times New Roman" panose="02020603050405020304" pitchFamily="18" charset="0"/>
              </a:rPr>
              <a:t>Chịu tải trọng lớn, do có cấu tạo trục giao nhau vuông góc </a:t>
            </a:r>
            <a:r>
              <a:rPr lang="en-US" altLang="ko-KR" sz="900" smtClean="0">
                <a:solidFill>
                  <a:srgbClr val="000000"/>
                </a:solidFill>
                <a:latin typeface="Times New Roman" panose="02020603050405020304" pitchFamily="18" charset="0"/>
                <a:cs typeface="Times New Roman" panose="02020603050405020304" pitchFamily="18" charset="0"/>
              </a:rPr>
              <a:t>nên có </a:t>
            </a:r>
            <a:r>
              <a:rPr lang="en-US" altLang="ko-KR" sz="900">
                <a:solidFill>
                  <a:srgbClr val="000000"/>
                </a:solidFill>
                <a:latin typeface="Times New Roman" panose="02020603050405020304" pitchFamily="18" charset="0"/>
                <a:cs typeface="Times New Roman" panose="02020603050405020304" pitchFamily="18" charset="0"/>
              </a:rPr>
              <a:t>thể </a:t>
            </a:r>
            <a:r>
              <a:rPr lang="en-US" altLang="ko-KR" sz="900" smtClean="0">
                <a:solidFill>
                  <a:srgbClr val="000000"/>
                </a:solidFill>
                <a:latin typeface="Times New Roman" panose="02020603050405020304" pitchFamily="18" charset="0"/>
                <a:cs typeface="Times New Roman" panose="02020603050405020304" pitchFamily="18" charset="0"/>
              </a:rPr>
              <a:t>truyền, nhận </a:t>
            </a:r>
            <a:r>
              <a:rPr lang="en-US" altLang="ko-KR" sz="900">
                <a:solidFill>
                  <a:srgbClr val="000000"/>
                </a:solidFill>
                <a:latin typeface="Times New Roman" panose="02020603050405020304" pitchFamily="18" charset="0"/>
                <a:cs typeface="Times New Roman" panose="02020603050405020304" pitchFamily="18" charset="0"/>
              </a:rPr>
              <a:t>lực theo cả hai hướng</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a:t>
            </a:r>
            <a:r>
              <a:rPr lang="en-US" altLang="ko-KR" sz="900">
                <a:solidFill>
                  <a:srgbClr val="FF0000"/>
                </a:solidFill>
                <a:latin typeface="Times New Roman" panose="02020603050405020304" pitchFamily="18" charset="0"/>
                <a:cs typeface="Times New Roman" panose="02020603050405020304" pitchFamily="18" charset="0"/>
              </a:rPr>
              <a:t>Cần vận hành một cách phù hợp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và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ít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sinh nhiệt</a:t>
            </a:r>
            <a:endParaRPr lang="vi-VN"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④ </a:t>
            </a:r>
            <a:r>
              <a:rPr lang="en-US" altLang="ko-KR" sz="900">
                <a:solidFill>
                  <a:srgbClr val="000000"/>
                </a:solidFill>
                <a:latin typeface="Times New Roman" panose="02020603050405020304" pitchFamily="18" charset="0"/>
                <a:cs typeface="Times New Roman" panose="02020603050405020304" pitchFamily="18" charset="0"/>
              </a:rPr>
              <a:t>Tỷ lệ giảm tốc lớn, hiệu suất </a:t>
            </a:r>
            <a:r>
              <a:rPr lang="en-US" altLang="ko-KR" sz="900" smtClean="0">
                <a:solidFill>
                  <a:srgbClr val="000000"/>
                </a:solidFill>
                <a:latin typeface="Times New Roman" panose="02020603050405020304" pitchFamily="18" charset="0"/>
                <a:cs typeface="Times New Roman" panose="02020603050405020304" pitchFamily="18" charset="0"/>
              </a:rPr>
              <a:t>xấu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17. </a:t>
            </a:r>
            <a:r>
              <a:rPr lang="vi-VN" altLang="ko-KR" sz="900" smtClean="0">
                <a:latin typeface="Times New Roman" panose="02020603050405020304" pitchFamily="18" charset="0"/>
                <a:ea typeface="Dotum" pitchFamily="34" charset="-127"/>
                <a:cs typeface="Times New Roman" panose="02020603050405020304" pitchFamily="18" charset="0"/>
              </a:rPr>
              <a:t>Đ</a:t>
            </a:r>
            <a:r>
              <a:rPr lang="en-US" altLang="ko-KR" sz="900" smtClean="0">
                <a:latin typeface="Times New Roman" panose="02020603050405020304" pitchFamily="18" charset="0"/>
                <a:ea typeface="Dotum" pitchFamily="34" charset="-127"/>
                <a:cs typeface="Times New Roman" panose="02020603050405020304" pitchFamily="18" charset="0"/>
              </a:rPr>
              <a:t>áp án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không phù hợp với thành phần và chất liệu của </a:t>
            </a:r>
            <a:r>
              <a:rPr lang="en-US" altLang="ko-KR" sz="900" smtClean="0">
                <a:latin typeface="Times New Roman" panose="02020603050405020304" pitchFamily="18" charset="0"/>
                <a:ea typeface="Dotum" pitchFamily="34" charset="-127"/>
                <a:cs typeface="Times New Roman" panose="02020603050405020304" pitchFamily="18" charset="0"/>
              </a:rPr>
              <a:t>Timing Belt</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Sợi gia cường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Răng c</a:t>
            </a:r>
            <a:r>
              <a:rPr lang="vi-VN" altLang="ko-KR" sz="900" smtClean="0">
                <a:latin typeface="Times New Roman" panose="02020603050405020304" pitchFamily="18" charset="0"/>
                <a:ea typeface="Dotum" pitchFamily="34" charset="-127"/>
                <a:cs typeface="Times New Roman" panose="02020603050405020304" pitchFamily="18" charset="0"/>
              </a:rPr>
              <a:t>ao su</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Cao su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mặt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bên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④ </a:t>
            </a:r>
            <a:r>
              <a:rPr lang="en-US" altLang="ko-KR" sz="900" smtClean="0">
                <a:latin typeface="Times New Roman" panose="02020603050405020304" pitchFamily="18" charset="0"/>
                <a:ea typeface="Dotum" pitchFamily="34" charset="-127"/>
                <a:cs typeface="Times New Roman" panose="02020603050405020304" pitchFamily="18" charset="0"/>
              </a:rPr>
              <a:t>Vải b</a:t>
            </a:r>
            <a:r>
              <a:rPr lang="vi-VN" altLang="ko-KR" sz="900" smtClean="0">
                <a:latin typeface="Times New Roman" panose="02020603050405020304" pitchFamily="18" charset="0"/>
                <a:ea typeface="Dotum" pitchFamily="34" charset="-127"/>
                <a:cs typeface="Times New Roman" panose="02020603050405020304" pitchFamily="18" charset="0"/>
              </a:rPr>
              <a:t>ạt </a:t>
            </a:r>
            <a:r>
              <a:rPr lang="vi-VN" altLang="ko-KR" sz="900">
                <a:latin typeface="Times New Roman" panose="02020603050405020304" pitchFamily="18" charset="0"/>
                <a:ea typeface="Dotum" pitchFamily="34" charset="-127"/>
                <a:cs typeface="Times New Roman" panose="02020603050405020304" pitchFamily="18" charset="0"/>
              </a:rPr>
              <a:t>dưới</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pic>
        <p:nvPicPr>
          <p:cNvPr id="2057" name="Picture 142"/>
          <p:cNvPicPr>
            <a:picLocks noChangeAspect="1" noChangeArrowheads="1"/>
          </p:cNvPicPr>
          <p:nvPr/>
        </p:nvPicPr>
        <p:blipFill>
          <a:blip r:embed="rId3">
            <a:clrChange>
              <a:clrFrom>
                <a:srgbClr val="ACCFED"/>
              </a:clrFrom>
              <a:clrTo>
                <a:srgbClr val="ACCFED">
                  <a:alpha val="0"/>
                </a:srgbClr>
              </a:clrTo>
            </a:clrChange>
            <a:extLst>
              <a:ext uri="{28A0092B-C50C-407E-A947-70E740481C1C}">
                <a14:useLocalDpi xmlns:a14="http://schemas.microsoft.com/office/drawing/2010/main" val="0"/>
              </a:ext>
            </a:extLst>
          </a:blip>
          <a:srcRect/>
          <a:stretch>
            <a:fillRect/>
          </a:stretch>
        </p:blipFill>
        <p:spPr bwMode="auto">
          <a:xfrm>
            <a:off x="531912" y="8625408"/>
            <a:ext cx="3048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8" name="Picture 144"/>
          <p:cNvPicPr>
            <a:picLocks noChangeAspect="1" noChangeArrowheads="1"/>
          </p:cNvPicPr>
          <p:nvPr/>
        </p:nvPicPr>
        <p:blipFill>
          <a:blip r:embed="rId4">
            <a:clrChange>
              <a:clrFrom>
                <a:srgbClr val="ACCFED"/>
              </a:clrFrom>
              <a:clrTo>
                <a:srgbClr val="ACCFED">
                  <a:alpha val="0"/>
                </a:srgbClr>
              </a:clrTo>
            </a:clrChange>
            <a:extLst>
              <a:ext uri="{28A0092B-C50C-407E-A947-70E740481C1C}">
                <a14:useLocalDpi xmlns:a14="http://schemas.microsoft.com/office/drawing/2010/main" val="0"/>
              </a:ext>
            </a:extLst>
          </a:blip>
          <a:srcRect l="19229" r="20000" b="82082"/>
          <a:stretch>
            <a:fillRect/>
          </a:stretch>
        </p:blipFill>
        <p:spPr bwMode="auto">
          <a:xfrm>
            <a:off x="1180554" y="8625408"/>
            <a:ext cx="376238"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9" name="Picture 147"/>
          <p:cNvPicPr>
            <a:picLocks noChangeAspect="1" noChangeArrowheads="1"/>
          </p:cNvPicPr>
          <p:nvPr/>
        </p:nvPicPr>
        <p:blipFill>
          <a:blip r:embed="rId4">
            <a:clrChange>
              <a:clrFrom>
                <a:srgbClr val="ACCFED"/>
              </a:clrFrom>
              <a:clrTo>
                <a:srgbClr val="ACCFED">
                  <a:alpha val="0"/>
                </a:srgbClr>
              </a:clrTo>
            </a:clrChange>
            <a:extLst>
              <a:ext uri="{28A0092B-C50C-407E-A947-70E740481C1C}">
                <a14:useLocalDpi xmlns:a14="http://schemas.microsoft.com/office/drawing/2010/main" val="0"/>
              </a:ext>
            </a:extLst>
          </a:blip>
          <a:srcRect l="4102" t="61264" r="256" b="21870"/>
          <a:stretch>
            <a:fillRect/>
          </a:stretch>
        </p:blipFill>
        <p:spPr bwMode="auto">
          <a:xfrm>
            <a:off x="2011313" y="8632453"/>
            <a:ext cx="409575"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60" name="Picture 148"/>
          <p:cNvPicPr>
            <a:picLocks noChangeAspect="1" noChangeArrowheads="1"/>
          </p:cNvPicPr>
          <p:nvPr/>
        </p:nvPicPr>
        <p:blipFill>
          <a:blip r:embed="rId4">
            <a:clrChange>
              <a:clrFrom>
                <a:srgbClr val="ACCFED"/>
              </a:clrFrom>
              <a:clrTo>
                <a:srgbClr val="ACCFED">
                  <a:alpha val="0"/>
                </a:srgbClr>
              </a:clrTo>
            </a:clrChange>
            <a:extLst>
              <a:ext uri="{28A0092B-C50C-407E-A947-70E740481C1C}">
                <a14:useLocalDpi xmlns:a14="http://schemas.microsoft.com/office/drawing/2010/main" val="0"/>
              </a:ext>
            </a:extLst>
          </a:blip>
          <a:srcRect l="14357" t="81685" r="10768" b="-459"/>
          <a:stretch>
            <a:fillRect/>
          </a:stretch>
        </p:blipFill>
        <p:spPr bwMode="auto">
          <a:xfrm>
            <a:off x="2772668" y="8625408"/>
            <a:ext cx="3683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3811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6"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3078"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ko-KR" altLang="en-US" sz="900">
              <a:latin typeface="Dotum" pitchFamily="34" charset="-127"/>
              <a:ea typeface="Dotum" pitchFamily="34" charset="-127"/>
            </a:endParaRPr>
          </a:p>
          <a:p>
            <a:pPr eaLnBrk="1" hangingPunct="1">
              <a:spcBef>
                <a:spcPct val="0"/>
              </a:spcBef>
              <a:buFontTx/>
              <a:buNone/>
            </a:pPr>
            <a:endParaRPr lang="en-US" altLang="ko-KR" sz="900">
              <a:latin typeface="Dotum" pitchFamily="34" charset="-127"/>
              <a:ea typeface="Dotum" pitchFamily="34" charset="-127"/>
            </a:endParaRPr>
          </a:p>
        </p:txBody>
      </p:sp>
      <p:sp>
        <p:nvSpPr>
          <p:cNvPr id="3079" name="Rectangle 1"/>
          <p:cNvSpPr>
            <a:spLocks noChangeArrowheads="1"/>
          </p:cNvSpPr>
          <p:nvPr/>
        </p:nvSpPr>
        <p:spPr bwMode="auto">
          <a:xfrm>
            <a:off x="169863" y="1208088"/>
            <a:ext cx="3221037"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18. Đâu không phải là phương pháp </a:t>
            </a:r>
            <a:r>
              <a:rPr lang="en-US" altLang="ko-KR" sz="900" smtClean="0">
                <a:latin typeface="Times New Roman" panose="02020603050405020304" pitchFamily="18" charset="0"/>
                <a:ea typeface="Dotum" pitchFamily="34" charset="-127"/>
                <a:cs typeface="Times New Roman" panose="02020603050405020304" pitchFamily="18" charset="0"/>
              </a:rPr>
              <a:t>Preload </a:t>
            </a:r>
            <a:r>
              <a:rPr lang="vi-VN" altLang="ko-KR" sz="900" smtClean="0">
                <a:latin typeface="Times New Roman" panose="02020603050405020304" pitchFamily="18" charset="0"/>
                <a:ea typeface="Dotum" pitchFamily="34" charset="-127"/>
                <a:cs typeface="Times New Roman" panose="02020603050405020304" pitchFamily="18" charset="0"/>
              </a:rPr>
              <a:t>trục </a:t>
            </a:r>
            <a:r>
              <a:rPr lang="en-US" altLang="ko-KR" sz="900" smtClean="0">
                <a:latin typeface="Times New Roman" panose="02020603050405020304" pitchFamily="18" charset="0"/>
                <a:ea typeface="Dotum" pitchFamily="34" charset="-127"/>
                <a:cs typeface="Times New Roman" panose="02020603050405020304" pitchFamily="18" charset="0"/>
              </a:rPr>
              <a:t>Ballscrew</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a:latin typeface="Times New Roman" panose="02020603050405020304" pitchFamily="18" charset="0"/>
                <a:cs typeface="Times New Roman" panose="02020603050405020304" pitchFamily="18" charset="0"/>
              </a:rPr>
              <a:t>Static Pressure Preload Type</a:t>
            </a:r>
          </a:p>
          <a:p>
            <a:pPr>
              <a:buNone/>
            </a:pP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Deflector method</a:t>
            </a:r>
          </a:p>
          <a:p>
            <a:pPr>
              <a:buNone/>
            </a:pPr>
            <a:r>
              <a:rPr lang="vi-VN" altLang="ko-KR" sz="90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③ Double nut method</a:t>
            </a:r>
          </a:p>
          <a:p>
            <a:pPr>
              <a:buNone/>
            </a:pP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④ Offset method</a:t>
            </a:r>
            <a:endParaRPr lang="en-US" altLang="ko-KR" sz="900">
              <a:latin typeface="Times New Roman" panose="02020603050405020304" pitchFamily="18" charset="0"/>
              <a:ea typeface="Dotum" pitchFamily="34" charset="-127"/>
              <a:cs typeface="Times New Roman" panose="02020603050405020304" pitchFamily="18" charset="0"/>
            </a:endParaRPr>
          </a:p>
          <a:p>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19. Điều gì được mô tả </a:t>
            </a:r>
            <a:r>
              <a:rPr lang="vi-VN" altLang="ko-KR" sz="900" smtClean="0">
                <a:latin typeface="Times New Roman" panose="02020603050405020304" pitchFamily="18" charset="0"/>
                <a:ea typeface="Dotum" pitchFamily="34" charset="-127"/>
                <a:cs typeface="Times New Roman" panose="02020603050405020304" pitchFamily="18" charset="0"/>
              </a:rPr>
              <a:t>sai </a:t>
            </a:r>
            <a:r>
              <a:rPr lang="vi-VN" altLang="ko-KR" sz="900">
                <a:latin typeface="Times New Roman" panose="02020603050405020304" pitchFamily="18" charset="0"/>
                <a:ea typeface="Dotum" pitchFamily="34" charset="-127"/>
                <a:cs typeface="Times New Roman" panose="02020603050405020304" pitchFamily="18" charset="0"/>
              </a:rPr>
              <a:t>đặc điểm của phương pháp dẫn </a:t>
            </a:r>
            <a:r>
              <a:rPr lang="vi-VN" altLang="ko-KR" sz="900" smtClean="0">
                <a:latin typeface="Times New Roman" panose="02020603050405020304" pitchFamily="18" charset="0"/>
                <a:ea typeface="Dotum" pitchFamily="34" charset="-127"/>
                <a:cs typeface="Times New Roman" panose="02020603050405020304" pitchFamily="18" charset="0"/>
              </a:rPr>
              <a:t>hướng</a:t>
            </a:r>
            <a:r>
              <a:rPr lang="en-US" altLang="ko-KR" sz="900" smtClean="0">
                <a:latin typeface="Times New Roman" panose="02020603050405020304" pitchFamily="18" charset="0"/>
                <a:ea typeface="Dotum" pitchFamily="34" charset="-127"/>
                <a:cs typeface="Times New Roman" panose="02020603050405020304" pitchFamily="18" charset="0"/>
              </a:rPr>
              <a:t> Linear</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   ① Phương pháp dẫn hướng trượt có hệ số ma sát lớn, hiệu quả kém.</a:t>
            </a:r>
          </a:p>
          <a:p>
            <a:pPr>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Linear Bush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có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tải trọng cho phép lớn.</a:t>
            </a:r>
          </a:p>
          <a:p>
            <a:pPr>
              <a:buNone/>
            </a:pPr>
            <a:r>
              <a:rPr lang="vi-VN" altLang="ko-KR" sz="900">
                <a:latin typeface="Times New Roman" panose="02020603050405020304" pitchFamily="18" charset="0"/>
                <a:ea typeface="Dotum" pitchFamily="34" charset="-127"/>
                <a:cs typeface="Times New Roman" panose="02020603050405020304" pitchFamily="18" charset="0"/>
              </a:rPr>
              <a:t>   ③ Thanh dẫn hướng LM hầu như không có hiện tượng trượt thanh và mất chuyển động.</a:t>
            </a:r>
          </a:p>
          <a:p>
            <a:pPr>
              <a:buNone/>
            </a:pPr>
            <a:r>
              <a:rPr lang="vi-VN" altLang="ko-KR" sz="900">
                <a:latin typeface="Times New Roman" panose="02020603050405020304" pitchFamily="18" charset="0"/>
                <a:ea typeface="Dotum" pitchFamily="34" charset="-127"/>
                <a:cs typeface="Times New Roman" panose="02020603050405020304" pitchFamily="18" charset="0"/>
              </a:rPr>
              <a:t>   ④ </a:t>
            </a:r>
            <a:r>
              <a:rPr lang="en-US" altLang="ko-KR" sz="900" smtClean="0">
                <a:latin typeface="Times New Roman" panose="02020603050405020304" pitchFamily="18" charset="0"/>
                <a:ea typeface="Dotum" pitchFamily="34" charset="-127"/>
                <a:cs typeface="Times New Roman" panose="02020603050405020304" pitchFamily="18" charset="0"/>
              </a:rPr>
              <a:t>Ball screw </a:t>
            </a:r>
            <a:r>
              <a:rPr lang="vi-VN" altLang="ko-KR" sz="900" smtClean="0">
                <a:latin typeface="Times New Roman" panose="02020603050405020304" pitchFamily="18" charset="0"/>
                <a:ea typeface="Dotum" pitchFamily="34" charset="-127"/>
                <a:cs typeface="Times New Roman" panose="02020603050405020304" pitchFamily="18" charset="0"/>
              </a:rPr>
              <a:t>có </a:t>
            </a:r>
            <a:r>
              <a:rPr lang="vi-VN" altLang="ko-KR" sz="900">
                <a:latin typeface="Times New Roman" panose="02020603050405020304" pitchFamily="18" charset="0"/>
                <a:ea typeface="Dotum" pitchFamily="34" charset="-127"/>
                <a:cs typeface="Times New Roman" panose="02020603050405020304" pitchFamily="18" charset="0"/>
              </a:rPr>
              <a:t>thể giảm thiểu </a:t>
            </a:r>
            <a:r>
              <a:rPr lang="en-US" altLang="ko-KR" sz="900" smtClean="0">
                <a:latin typeface="Times New Roman" panose="02020603050405020304" pitchFamily="18" charset="0"/>
                <a:ea typeface="Dotum" pitchFamily="34" charset="-127"/>
                <a:cs typeface="Times New Roman" panose="02020603050405020304" pitchFamily="18" charset="0"/>
              </a:rPr>
              <a:t>Backlash</a:t>
            </a:r>
            <a:endParaRPr lang="en-US" altLang="ko-KR" sz="900">
              <a:latin typeface="Times New Roman" panose="02020603050405020304" pitchFamily="18" charset="0"/>
              <a:ea typeface="Dotum" pitchFamily="34" charset="-127"/>
              <a:cs typeface="Times New Roman" panose="02020603050405020304" pitchFamily="18" charset="0"/>
            </a:endParaRPr>
          </a:p>
          <a:p>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20. Trong số các </a:t>
            </a:r>
            <a:r>
              <a:rPr lang="en-US" altLang="ko-KR" sz="900" smtClean="0">
                <a:latin typeface="Times New Roman" panose="02020603050405020304" pitchFamily="18" charset="0"/>
                <a:ea typeface="Dotum" pitchFamily="34" charset="-127"/>
                <a:cs typeface="Times New Roman" panose="02020603050405020304" pitchFamily="18" charset="0"/>
              </a:rPr>
              <a:t>chức năng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của</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bôi trơn, chức năng nào kéo dài tuổi thọ máy bằng cách giảm ma sát và </a:t>
            </a:r>
            <a:r>
              <a:rPr lang="en-US" altLang="ko-KR" sz="900" smtClean="0">
                <a:latin typeface="Times New Roman" panose="02020603050405020304" pitchFamily="18" charset="0"/>
                <a:ea typeface="Dotum" pitchFamily="34" charset="-127"/>
                <a:cs typeface="Times New Roman" panose="02020603050405020304" pitchFamily="18" charset="0"/>
              </a:rPr>
              <a:t>hỏng hóc</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a:latin typeface="Times New Roman" panose="02020603050405020304" pitchFamily="18" charset="0"/>
                <a:ea typeface="Dotum" pitchFamily="34" charset="-127"/>
                <a:cs typeface="Times New Roman" panose="02020603050405020304" pitchFamily="18" charset="0"/>
              </a:rPr>
              <a:t>L</a:t>
            </a:r>
            <a:r>
              <a:rPr lang="vi-VN" altLang="ko-KR" sz="900" smtClean="0">
                <a:latin typeface="Times New Roman" panose="02020603050405020304" pitchFamily="18" charset="0"/>
                <a:ea typeface="Dotum" pitchFamily="34" charset="-127"/>
                <a:cs typeface="Times New Roman" panose="02020603050405020304" pitchFamily="18" charset="0"/>
              </a:rPr>
              <a:t>àm </a:t>
            </a:r>
            <a:r>
              <a:rPr lang="vi-VN" altLang="ko-KR" sz="900">
                <a:latin typeface="Times New Roman" panose="02020603050405020304" pitchFamily="18" charset="0"/>
                <a:ea typeface="Dotum" pitchFamily="34" charset="-127"/>
                <a:cs typeface="Times New Roman" panose="02020603050405020304" pitchFamily="18" charset="0"/>
              </a:rPr>
              <a:t>mát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a:t>
            </a:r>
            <a:r>
              <a:rPr lang="en-US" altLang="ko-KR" sz="900">
                <a:latin typeface="Times New Roman" panose="02020603050405020304" pitchFamily="18" charset="0"/>
                <a:ea typeface="Dotum" pitchFamily="34" charset="-127"/>
                <a:cs typeface="Times New Roman" panose="02020603050405020304" pitchFamily="18" charset="0"/>
              </a:rPr>
              <a:t>P</a:t>
            </a:r>
            <a:r>
              <a:rPr lang="vi-VN" altLang="ko-KR" sz="900" smtClean="0">
                <a:latin typeface="Times New Roman" panose="02020603050405020304" pitchFamily="18" charset="0"/>
                <a:ea typeface="Dotum" pitchFamily="34" charset="-127"/>
                <a:cs typeface="Times New Roman" panose="02020603050405020304" pitchFamily="18" charset="0"/>
              </a:rPr>
              <a:t>hân </a:t>
            </a:r>
            <a:r>
              <a:rPr lang="vi-VN" altLang="ko-KR" sz="900">
                <a:latin typeface="Times New Roman" panose="02020603050405020304" pitchFamily="18" charset="0"/>
                <a:ea typeface="Dotum" pitchFamily="34" charset="-127"/>
                <a:cs typeface="Times New Roman" panose="02020603050405020304" pitchFamily="18" charset="0"/>
              </a:rPr>
              <a:t>tán </a:t>
            </a:r>
            <a:r>
              <a:rPr lang="en-US" altLang="ko-KR" sz="900" smtClean="0">
                <a:latin typeface="Times New Roman" panose="02020603050405020304" pitchFamily="18" charset="0"/>
                <a:ea typeface="Dotum" pitchFamily="34" charset="-127"/>
                <a:cs typeface="Times New Roman" panose="02020603050405020304" pitchFamily="18" charset="0"/>
              </a:rPr>
              <a:t>tải trọng</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a:t>
            </a:r>
            <a:r>
              <a:rPr lang="en-US" altLang="ko-KR" sz="900">
                <a:latin typeface="Times New Roman" panose="02020603050405020304" pitchFamily="18" charset="0"/>
                <a:ea typeface="Dotum" pitchFamily="34" charset="-127"/>
                <a:cs typeface="Times New Roman" panose="02020603050405020304" pitchFamily="18" charset="0"/>
              </a:rPr>
              <a:t>N</a:t>
            </a:r>
            <a:r>
              <a:rPr lang="vi-VN" altLang="ko-KR" sz="900" smtClean="0">
                <a:latin typeface="Times New Roman" panose="02020603050405020304" pitchFamily="18" charset="0"/>
                <a:ea typeface="Dotum" pitchFamily="34" charset="-127"/>
                <a:cs typeface="Times New Roman" panose="02020603050405020304" pitchFamily="18" charset="0"/>
              </a:rPr>
              <a:t>iêm </a:t>
            </a:r>
            <a:r>
              <a:rPr lang="vi-VN" altLang="ko-KR" sz="900">
                <a:latin typeface="Times New Roman" panose="02020603050405020304" pitchFamily="18" charset="0"/>
                <a:ea typeface="Dotum" pitchFamily="34" charset="-127"/>
                <a:cs typeface="Times New Roman" panose="02020603050405020304" pitchFamily="18" charset="0"/>
              </a:rPr>
              <a:t>phong</a:t>
            </a: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   ④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Giảm mài mòn</a:t>
            </a:r>
            <a:endParaRPr lang="vi-VN" altLang="ko-KR" sz="900">
              <a:solidFill>
                <a:srgbClr val="FF0000"/>
              </a:solidFill>
              <a:latin typeface="Times New Roman" panose="02020603050405020304" pitchFamily="18" charset="0"/>
              <a:ea typeface="Dotum" pitchFamily="34" charset="-127"/>
              <a:cs typeface="Times New Roman" panose="02020603050405020304" pitchFamily="18" charset="0"/>
            </a:endParaRPr>
          </a:p>
        </p:txBody>
      </p:sp>
    </p:spTree>
    <p:extLst>
      <p:ext uri="{BB962C8B-B14F-4D97-AF65-F5344CB8AC3E}">
        <p14:creationId xmlns:p14="http://schemas.microsoft.com/office/powerpoint/2010/main" val="3594471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1" name="Rectangle 3"/>
          <p:cNvSpPr>
            <a:spLocks noChangeArrowheads="1"/>
          </p:cNvSpPr>
          <p:nvPr/>
        </p:nvSpPr>
        <p:spPr bwMode="auto">
          <a:xfrm>
            <a:off x="3048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2052" name="Rectangle 4"/>
          <p:cNvSpPr>
            <a:spLocks noChangeArrowheads="1"/>
          </p:cNvSpPr>
          <p:nvPr/>
        </p:nvSpPr>
        <p:spPr bwMode="auto">
          <a:xfrm>
            <a:off x="34290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2053" name="Text Box 6"/>
          <p:cNvSpPr txBox="1">
            <a:spLocks noChangeArrowheads="1"/>
          </p:cNvSpPr>
          <p:nvPr/>
        </p:nvSpPr>
        <p:spPr bwMode="auto">
          <a:xfrm>
            <a:off x="292100" y="817563"/>
            <a:ext cx="1292225"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a:latin typeface="Times New Roman" pitchFamily="18" charset="0"/>
                <a:ea typeface="돋움" pitchFamily="50" charset="-127"/>
                <a:cs typeface="Times New Roman" pitchFamily="18" charset="0"/>
              </a:rPr>
              <a:t>※ Điện</a:t>
            </a:r>
            <a:r>
              <a:rPr lang="ko-KR" altLang="en-US" sz="1000">
                <a:latin typeface="Times New Roman" pitchFamily="18" charset="0"/>
                <a:ea typeface="돋움" pitchFamily="50" charset="-127"/>
                <a:cs typeface="Times New Roman" pitchFamily="18" charset="0"/>
              </a:rPr>
              <a:t> </a:t>
            </a:r>
            <a:r>
              <a:rPr lang="en-US" altLang="ko-KR" sz="1000">
                <a:latin typeface="Times New Roman" pitchFamily="18" charset="0"/>
                <a:ea typeface="돋움" pitchFamily="50" charset="-127"/>
                <a:cs typeface="Times New Roman" pitchFamily="18" charset="0"/>
              </a:rPr>
              <a:t>: Câu 1</a:t>
            </a:r>
            <a:r>
              <a:rPr lang="ko-KR" altLang="en-US" sz="1000">
                <a:latin typeface="Times New Roman" pitchFamily="18" charset="0"/>
                <a:ea typeface="돋움" pitchFamily="50" charset="-127"/>
                <a:cs typeface="Times New Roman" pitchFamily="18" charset="0"/>
              </a:rPr>
              <a:t> </a:t>
            </a:r>
            <a:r>
              <a:rPr lang="en-US" altLang="ko-KR" sz="1000">
                <a:latin typeface="Times New Roman" pitchFamily="18" charset="0"/>
                <a:ea typeface="돋움" pitchFamily="50" charset="-127"/>
                <a:cs typeface="Times New Roman" pitchFamily="18" charset="0"/>
              </a:rPr>
              <a:t>~ 20</a:t>
            </a:r>
            <a:endParaRPr lang="ko-KR" altLang="en-US" sz="1000">
              <a:latin typeface="Times New Roman" pitchFamily="18" charset="0"/>
              <a:ea typeface="돋움" pitchFamily="50" charset="-127"/>
              <a:cs typeface="Times New Roman" pitchFamily="18" charset="0"/>
            </a:endParaRPr>
          </a:p>
        </p:txBody>
      </p:sp>
      <p:sp>
        <p:nvSpPr>
          <p:cNvPr id="50" name="Text Box 6"/>
          <p:cNvSpPr txBox="1">
            <a:spLocks noChangeArrowheads="1"/>
          </p:cNvSpPr>
          <p:nvPr/>
        </p:nvSpPr>
        <p:spPr bwMode="auto">
          <a:xfrm>
            <a:off x="123825" y="228600"/>
            <a:ext cx="583814" cy="338554"/>
          </a:xfrm>
          <a:prstGeom prst="rect">
            <a:avLst/>
          </a:prstGeom>
          <a:noFill/>
          <a:ln w="9525">
            <a:noFill/>
            <a:miter lim="800000"/>
            <a:headEnd/>
            <a:tailEnd/>
          </a:ln>
          <a:effectLst/>
        </p:spPr>
        <p:txBody>
          <a:bodyPr wrap="none">
            <a:spAutoFit/>
          </a:bodyPr>
          <a:lstStyle/>
          <a:p>
            <a:pPr>
              <a:defRPr/>
            </a:pPr>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055" name="Rectangle 7"/>
          <p:cNvSpPr>
            <a:spLocks noChangeArrowheads="1"/>
          </p:cNvSpPr>
          <p:nvPr/>
        </p:nvSpPr>
        <p:spPr bwMode="auto">
          <a:xfrm>
            <a:off x="255588" y="1004888"/>
            <a:ext cx="3186112" cy="798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1. Ý nào không đúng khi giải thích về</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cấu tạo của nguyên tử?</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a:t>
            </a:r>
            <a:r>
              <a:rPr lang="vi-VN" altLang="ko-KR" sz="900">
                <a:latin typeface="Times New Roman" pitchFamily="18" charset="0"/>
                <a:ea typeface="돋움" pitchFamily="50" charset="-127"/>
                <a:cs typeface="Times New Roman" pitchFamily="18" charset="0"/>
              </a:rPr>
              <a:t>Hạt nhân nguyên tử: gồm proton và nơtron</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② </a:t>
            </a:r>
            <a:r>
              <a:rPr lang="vi-VN" altLang="ko-KR" sz="900">
                <a:latin typeface="Times New Roman" pitchFamily="18" charset="0"/>
                <a:ea typeface="돋움" pitchFamily="50" charset="-127"/>
                <a:cs typeface="Times New Roman" pitchFamily="18" charset="0"/>
              </a:rPr>
              <a:t>Các proton và neutron có khối lượng gần như</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bằng nhau, và  các electron có hạt lớn hơn khoảng 1840 lần</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solidFill>
                  <a:srgbClr val="FF0000"/>
                </a:solidFill>
                <a:latin typeface="Times New Roman" pitchFamily="18" charset="0"/>
                <a:ea typeface="돋움" pitchFamily="50" charset="-127"/>
                <a:cs typeface="Times New Roman" pitchFamily="18" charset="0"/>
              </a:rPr>
              <a:t> ③ </a:t>
            </a:r>
            <a:r>
              <a:rPr lang="en-US" altLang="ko-KR" sz="900">
                <a:solidFill>
                  <a:srgbClr val="FF0000"/>
                </a:solidFill>
                <a:latin typeface="Times New Roman" pitchFamily="18" charset="0"/>
                <a:ea typeface="돋움" pitchFamily="50" charset="-127"/>
                <a:cs typeface="Times New Roman" pitchFamily="18" charset="0"/>
              </a:rPr>
              <a:t>Số</a:t>
            </a:r>
            <a:r>
              <a:rPr lang="ko-KR" altLang="en-US" sz="900">
                <a:solidFill>
                  <a:srgbClr val="FF0000"/>
                </a:solidFill>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proton Z = số</a:t>
            </a:r>
            <a:r>
              <a:rPr lang="ko-KR" altLang="en-US" sz="90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điện tích = số</a:t>
            </a:r>
            <a:r>
              <a:rPr lang="ko-KR" altLang="en-US" sz="900">
                <a:solidFill>
                  <a:srgbClr val="FF0000"/>
                </a:solidFill>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hiệu nguyên tử</a:t>
            </a:r>
            <a:r>
              <a:rPr lang="ko-KR" altLang="en-US" sz="900">
                <a:solidFill>
                  <a:srgbClr val="FF0000"/>
                </a:solidFill>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=&gt; giống số</a:t>
            </a:r>
            <a:r>
              <a:rPr lang="ko-KR" altLang="en-US" sz="900">
                <a:solidFill>
                  <a:srgbClr val="FF0000"/>
                </a:solidFill>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electron</a:t>
            </a:r>
            <a:endParaRPr lang="ko-KR" altLang="en-US"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④ </a:t>
            </a:r>
            <a:r>
              <a:rPr lang="vi-VN" altLang="ko-KR" sz="900">
                <a:latin typeface="Times New Roman" pitchFamily="18" charset="0"/>
                <a:ea typeface="돋움" pitchFamily="50" charset="-127"/>
                <a:cs typeface="Times New Roman" pitchFamily="18" charset="0"/>
              </a:rPr>
              <a:t>Lượng hạt điện tích dương là chính xác nhưng lượng hạt trung tính có thể</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hơn kém vài đơn vị</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2. Điện năng do các êlectron tự</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do di chuyển giữa các nguyên tử</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tạo ra được gọi là?</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a:t>
            </a:r>
            <a:r>
              <a:rPr lang="vi-VN" altLang="ko-KR" sz="900">
                <a:latin typeface="Times New Roman" pitchFamily="18" charset="0"/>
                <a:ea typeface="돋움" pitchFamily="50" charset="-127"/>
                <a:cs typeface="Times New Roman" pitchFamily="18" charset="0"/>
              </a:rPr>
              <a:t>Nhiễm điện</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② </a:t>
            </a:r>
            <a:r>
              <a:rPr lang="en-US" altLang="ko-KR" sz="900">
                <a:latin typeface="Times New Roman" pitchFamily="18" charset="0"/>
                <a:ea typeface="돋움" pitchFamily="50" charset="-127"/>
                <a:cs typeface="Times New Roman" pitchFamily="18" charset="0"/>
              </a:rPr>
              <a:t>Ion hóa</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③ </a:t>
            </a:r>
            <a:r>
              <a:rPr lang="en-US" altLang="ko-KR" sz="900">
                <a:solidFill>
                  <a:srgbClr val="FF0000"/>
                </a:solidFill>
                <a:latin typeface="Times New Roman" pitchFamily="18" charset="0"/>
                <a:ea typeface="돋움" pitchFamily="50" charset="-127"/>
                <a:cs typeface="Times New Roman" pitchFamily="18" charset="0"/>
              </a:rPr>
              <a:t>Điện tích</a:t>
            </a:r>
            <a:endParaRPr lang="ko-KR" altLang="en-US"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Điện ly</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3. Trong số</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nhiễu dao động điện áp, hiện tượng mất đi 1 phần pha của dòng điện xoay chiều thường gặp gọi là gì?</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a:t>
            </a:r>
            <a:r>
              <a:rPr lang="vi-VN" altLang="ko-KR" sz="900">
                <a:latin typeface="Times New Roman" pitchFamily="18" charset="0"/>
                <a:ea typeface="돋움" pitchFamily="50" charset="-127"/>
                <a:cs typeface="Times New Roman" pitchFamily="18" charset="0"/>
              </a:rPr>
              <a:t>Mất điện tức thời</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② </a:t>
            </a:r>
            <a:r>
              <a:rPr lang="vi-VN" altLang="ko-KR" sz="900">
                <a:latin typeface="Times New Roman" pitchFamily="18" charset="0"/>
                <a:ea typeface="돋움" pitchFamily="50" charset="-127"/>
                <a:cs typeface="Times New Roman" pitchFamily="18" charset="0"/>
              </a:rPr>
              <a:t>Giảm điện áp tức thời</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Sấm sét</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④ </a:t>
            </a:r>
            <a:r>
              <a:rPr lang="vi-VN" altLang="ko-KR" sz="900">
                <a:solidFill>
                  <a:srgbClr val="FF0000"/>
                </a:solidFill>
                <a:latin typeface="Times New Roman" pitchFamily="18" charset="0"/>
                <a:ea typeface="돋움" pitchFamily="50" charset="-127"/>
                <a:cs typeface="Times New Roman" pitchFamily="18" charset="0"/>
              </a:rPr>
              <a:t>Nháy điện</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4. Dạng sóng có giá trị</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đỉnh-đỉnh là</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20V. Vậy giá</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trị</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Vave là bao nhiêu?</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① </a:t>
            </a:r>
            <a:r>
              <a:rPr lang="en-US" altLang="ko-KR" sz="900">
                <a:solidFill>
                  <a:srgbClr val="FF0000"/>
                </a:solidFill>
                <a:latin typeface="Times New Roman" pitchFamily="18" charset="0"/>
                <a:ea typeface="돋움" pitchFamily="50" charset="-127"/>
                <a:cs typeface="Times New Roman" pitchFamily="18" charset="0"/>
              </a:rPr>
              <a:t>6,37V</a:t>
            </a:r>
            <a:endParaRPr lang="ko-KR" altLang="en-US"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② </a:t>
            </a:r>
            <a:r>
              <a:rPr lang="en-US" altLang="ko-KR" sz="900">
                <a:latin typeface="Times New Roman" pitchFamily="18" charset="0"/>
                <a:ea typeface="돋움" pitchFamily="50" charset="-127"/>
                <a:cs typeface="Times New Roman" pitchFamily="18" charset="0"/>
              </a:rPr>
              <a:t>7,07V</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12,74V</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14,14V</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a:latin typeface="Times New Roman" pitchFamily="18" charset="0"/>
                <a:ea typeface="돋움" pitchFamily="50" charset="-127"/>
                <a:cs typeface="Times New Roman" pitchFamily="18" charset="0"/>
              </a:rPr>
              <a:t>5. Đâu không phải là</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chế</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độ</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thu nhận của máy hiện sóng?</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a:t>
            </a:r>
            <a:r>
              <a:rPr lang="en-US" altLang="ko-KR" sz="900">
                <a:latin typeface="Times New Roman" pitchFamily="18" charset="0"/>
                <a:ea typeface="돋움" pitchFamily="50" charset="-127"/>
                <a:cs typeface="Times New Roman" pitchFamily="18" charset="0"/>
              </a:rPr>
              <a:t>Chu kỳ</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② </a:t>
            </a:r>
            <a:r>
              <a:rPr lang="en-US" altLang="ko-KR" sz="900">
                <a:latin typeface="Times New Roman" pitchFamily="18" charset="0"/>
                <a:ea typeface="돋움" pitchFamily="50" charset="-127"/>
                <a:cs typeface="Times New Roman" pitchFamily="18" charset="0"/>
              </a:rPr>
              <a:t>Đỉnh</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Trung bình</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④ </a:t>
            </a:r>
            <a:r>
              <a:rPr lang="en-US" altLang="ko-KR" sz="900">
                <a:solidFill>
                  <a:srgbClr val="FF0000"/>
                </a:solidFill>
                <a:latin typeface="Times New Roman" pitchFamily="18" charset="0"/>
                <a:ea typeface="돋움" pitchFamily="50" charset="-127"/>
                <a:cs typeface="Times New Roman" pitchFamily="18" charset="0"/>
              </a:rPr>
              <a:t>Xung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 Loại điện trở</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nào được mô</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tả</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dưới đây?</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[Bởi vì nó là một loại nhựa không cháy, nó không bắt lửa ngay cả</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ở</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nhiệt độ</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cao. Nó</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rất dễ</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lắp đặt do đặc tính cách nhiệt phong phú]</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a:t>
            </a:r>
            <a:r>
              <a:rPr lang="en-US" altLang="ko-KR" sz="900">
                <a:latin typeface="Times New Roman" pitchFamily="18" charset="0"/>
                <a:ea typeface="돋움" pitchFamily="50" charset="-127"/>
                <a:cs typeface="Times New Roman" pitchFamily="18" charset="0"/>
              </a:rPr>
              <a:t>Điện trở</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cố</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định màng carbon nhỏ</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② </a:t>
            </a:r>
            <a:r>
              <a:rPr lang="en-US" altLang="ko-KR" sz="900">
                <a:latin typeface="Times New Roman" pitchFamily="18" charset="0"/>
                <a:ea typeface="돋움" pitchFamily="50" charset="-127"/>
                <a:cs typeface="Times New Roman" pitchFamily="18" charset="0"/>
              </a:rPr>
              <a:t>Điện trở</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phim kim loại</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③ </a:t>
            </a:r>
            <a:r>
              <a:rPr lang="en-US" altLang="ko-KR" sz="900">
                <a:solidFill>
                  <a:srgbClr val="FF0000"/>
                </a:solidFill>
                <a:latin typeface="Times New Roman" pitchFamily="18" charset="0"/>
                <a:ea typeface="돋움" pitchFamily="50" charset="-127"/>
                <a:cs typeface="Times New Roman" pitchFamily="18" charset="0"/>
              </a:rPr>
              <a:t>Điện trở</a:t>
            </a:r>
            <a:r>
              <a:rPr lang="ko-KR" altLang="en-US" sz="90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xi măng</a:t>
            </a:r>
            <a:endParaRPr lang="ko-KR" altLang="en-US"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Điện trở</a:t>
            </a:r>
            <a:r>
              <a:rPr lang="ko-KR" altLang="en-US"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khả biến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7. Theo cấu tạo, đâu không phải là một loại biến trở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Loại màng carbon</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Loại màng kim loại</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Loại phủ sứ</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Loại cuộn cảm</a:t>
            </a:r>
          </a:p>
        </p:txBody>
      </p:sp>
      <p:sp>
        <p:nvSpPr>
          <p:cNvPr id="2056" name="Rectangle 7"/>
          <p:cNvSpPr>
            <a:spLocks noChangeArrowheads="1"/>
          </p:cNvSpPr>
          <p:nvPr/>
        </p:nvSpPr>
        <p:spPr bwMode="auto">
          <a:xfrm>
            <a:off x="3363913" y="788988"/>
            <a:ext cx="3186112" cy="840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8. </a:t>
            </a:r>
            <a:r>
              <a:rPr lang="en-US" altLang="ko-KR" sz="900">
                <a:latin typeface="Times New Roman" pitchFamily="18" charset="0"/>
                <a:ea typeface="돋움" pitchFamily="50" charset="-127"/>
                <a:cs typeface="Times New Roman" pitchFamily="18" charset="0"/>
              </a:rPr>
              <a:t>Tụ nào thông thường sử dụng ở mạch ghép hoặc mạch hằng số thời gian nhanh</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Tụ </a:t>
            </a:r>
            <a:r>
              <a:rPr lang="en-US" altLang="ko-KR" sz="900">
                <a:latin typeface="Times New Roman" pitchFamily="18" charset="0"/>
                <a:ea typeface="돋움" pitchFamily="50" charset="-127"/>
                <a:cs typeface="Times New Roman" pitchFamily="18" charset="0"/>
              </a:rPr>
              <a:t>hóa</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Tụ Mylar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Tụ sứ</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Tụ Tantal</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9. Suất điện động sinh ra khi từ thông đi qua cuộn dây bị thay đổi.</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Hiện tượng </a:t>
            </a:r>
            <a:r>
              <a:rPr lang="en-US" altLang="ko-KR" sz="900">
                <a:latin typeface="Times New Roman" pitchFamily="18" charset="0"/>
                <a:ea typeface="돋움" pitchFamily="50" charset="-127"/>
                <a:cs typeface="Times New Roman" pitchFamily="18" charset="0"/>
              </a:rPr>
              <a:t>đó </a:t>
            </a:r>
            <a:r>
              <a:rPr lang="vi-VN" altLang="ko-KR" sz="900">
                <a:latin typeface="Times New Roman" pitchFamily="18" charset="0"/>
                <a:ea typeface="돋움" pitchFamily="50" charset="-127"/>
                <a:cs typeface="Times New Roman" pitchFamily="18" charset="0"/>
              </a:rPr>
              <a:t>được gọi 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a:t>
            </a:r>
            <a:r>
              <a:rPr lang="en-US" altLang="ko-KR" sz="900">
                <a:solidFill>
                  <a:srgbClr val="FF0000"/>
                </a:solidFill>
                <a:latin typeface="Times New Roman" pitchFamily="18" charset="0"/>
                <a:ea typeface="돋움" pitchFamily="50" charset="-127"/>
                <a:cs typeface="Times New Roman" pitchFamily="18" charset="0"/>
              </a:rPr>
              <a:t>C</a:t>
            </a:r>
            <a:r>
              <a:rPr lang="vi-VN" altLang="ko-KR" sz="900">
                <a:solidFill>
                  <a:srgbClr val="FF0000"/>
                </a:solidFill>
                <a:latin typeface="Times New Roman" pitchFamily="18" charset="0"/>
                <a:ea typeface="돋움" pitchFamily="50" charset="-127"/>
                <a:cs typeface="Times New Roman" pitchFamily="18" charset="0"/>
              </a:rPr>
              <a:t>ảm ứng điện từ</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Suất điện động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Định luật Lenz</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Điện cảm tương hỗ</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10. Tụ điện mắc song song trước sau là loại cuộn dây nào?</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RFC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FCZ</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③ IFT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Cuộn cảm cho nguồn điện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11. </a:t>
            </a:r>
            <a:r>
              <a:rPr lang="en-US" altLang="ko-KR" sz="900">
                <a:solidFill>
                  <a:srgbClr val="000000"/>
                </a:solidFill>
                <a:latin typeface="Times New Roman" pitchFamily="18" charset="0"/>
                <a:ea typeface="돋움" pitchFamily="50" charset="-127"/>
                <a:cs typeface="Times New Roman" pitchFamily="18" charset="0"/>
              </a:rPr>
              <a:t>Là phần tử đóng mở, chuyên sử dụng cho điện áp ngược cao, dòng điện cao </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TR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 SCR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TRIAC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SSR</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12. Điều gì không phải là đặc điểm của SSR?</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Tiếng ồn thấp</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Không phát ra tiếng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Chức năng cao</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 Khả năng chịu nhiệt</a:t>
            </a:r>
            <a:r>
              <a:rPr lang="en-US" altLang="ko-KR" sz="900">
                <a:solidFill>
                  <a:srgbClr val="FF0000"/>
                </a:solidFill>
                <a:latin typeface="Times New Roman" pitchFamily="18" charset="0"/>
                <a:ea typeface="돋움" pitchFamily="50" charset="-127"/>
                <a:cs typeface="Times New Roman" pitchFamily="18" charset="0"/>
              </a:rPr>
              <a:t> tốt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13. Thành phần phù hợp của Photo Coupler 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LED + Diode</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LED + Photo Diode</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Diode phát quang + Photo TR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Diode phát quang + Photo Diode</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14. Trong số các loại điện trở</a:t>
            </a:r>
            <a:r>
              <a:rPr lang="en-US" altLang="ko-KR" sz="900">
                <a:latin typeface="Times New Roman" pitchFamily="18" charset="0"/>
                <a:ea typeface="돋움" pitchFamily="50" charset="-127"/>
                <a:cs typeface="Times New Roman" pitchFamily="18" charset="0"/>
              </a:rPr>
              <a:t> nhiệt</a:t>
            </a:r>
            <a:r>
              <a:rPr lang="vi-VN" altLang="ko-KR" sz="900">
                <a:latin typeface="Times New Roman" pitchFamily="18" charset="0"/>
                <a:ea typeface="돋움" pitchFamily="50" charset="-127"/>
                <a:cs typeface="Times New Roman" pitchFamily="18" charset="0"/>
              </a:rPr>
              <a:t>,</a:t>
            </a:r>
            <a:r>
              <a:rPr lang="en-US" altLang="ko-KR" sz="900">
                <a:latin typeface="Times New Roman" pitchFamily="18" charset="0"/>
                <a:ea typeface="돋움" pitchFamily="50" charset="-127"/>
                <a:cs typeface="Times New Roman" pitchFamily="18" charset="0"/>
              </a:rPr>
              <a:t> loại nào</a:t>
            </a:r>
            <a:r>
              <a:rPr lang="vi-VN" altLang="ko-KR" sz="900">
                <a:latin typeface="Times New Roman" pitchFamily="18" charset="0"/>
                <a:ea typeface="돋움" pitchFamily="50" charset="-127"/>
                <a:cs typeface="Times New Roman" pitchFamily="18" charset="0"/>
              </a:rPr>
              <a:t> khi nhiệt độ tăng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thì giá trị điện trở giảm</a:t>
            </a:r>
            <a:r>
              <a:rPr lang="en-US"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NTC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PTC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CTR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PPT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15. Trong số các loại cảm biến loại nhỏ, loại nào </a:t>
            </a:r>
            <a:r>
              <a:rPr lang="en-US" altLang="ko-KR" sz="900">
                <a:latin typeface="Times New Roman" pitchFamily="18" charset="0"/>
                <a:ea typeface="돋움" pitchFamily="50" charset="-127"/>
                <a:cs typeface="Times New Roman" pitchFamily="18" charset="0"/>
              </a:rPr>
              <a:t>để</a:t>
            </a:r>
            <a:r>
              <a:rPr lang="vi-VN" altLang="ko-KR" sz="900">
                <a:latin typeface="Times New Roman" pitchFamily="18" charset="0"/>
                <a:ea typeface="돋움" pitchFamily="50" charset="-127"/>
                <a:cs typeface="Times New Roman" pitchFamily="18" charset="0"/>
              </a:rPr>
              <a:t> lắp PCB?</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Kiểu móng ngựa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Kiểu phản chiếu </a:t>
            </a:r>
            <a:r>
              <a:rPr lang="en-US" altLang="ko-KR" sz="900">
                <a:latin typeface="Times New Roman" pitchFamily="18" charset="0"/>
                <a:ea typeface="돋움" pitchFamily="50" charset="-127"/>
                <a:cs typeface="Times New Roman" pitchFamily="18" charset="0"/>
              </a:rPr>
              <a:t>hồi quy</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Loại phản xạ</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④ Photo interrupter</a:t>
            </a:r>
            <a:endParaRPr lang="ko-KR" altLang="en-US" sz="900">
              <a:solidFill>
                <a:srgbClr val="FF0000"/>
              </a:solidFill>
              <a:latin typeface="Times New Roman" pitchFamily="18" charset="0"/>
              <a:ea typeface="돋움" pitchFamily="50" charset="-127"/>
              <a:cs typeface="Times New Roman" pitchFamily="18" charset="0"/>
            </a:endParaRPr>
          </a:p>
        </p:txBody>
      </p:sp>
    </p:spTree>
    <p:extLst>
      <p:ext uri="{BB962C8B-B14F-4D97-AF65-F5344CB8AC3E}">
        <p14:creationId xmlns:p14="http://schemas.microsoft.com/office/powerpoint/2010/main" val="121694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5" name="Text Box 6"/>
          <p:cNvSpPr txBox="1">
            <a:spLocks noChangeArrowheads="1"/>
          </p:cNvSpPr>
          <p:nvPr/>
        </p:nvSpPr>
        <p:spPr bwMode="auto">
          <a:xfrm>
            <a:off x="123825" y="228600"/>
            <a:ext cx="594330"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rPr>
              <a:t>PLC </a:t>
            </a:r>
            <a:endParaRPr lang="ko-KR" altLang="en-US" sz="1600" dirty="0">
              <a:effectLst>
                <a:outerShdw blurRad="38100" dist="38100" dir="2700000" algn="tl">
                  <a:srgbClr val="C0C0C0"/>
                </a:outerShdw>
              </a:effectLst>
            </a:endParaRPr>
          </a:p>
        </p:txBody>
      </p:sp>
      <p:sp>
        <p:nvSpPr>
          <p:cNvPr id="4100" name="Rectangle 4"/>
          <p:cNvSpPr>
            <a:spLocks noChangeArrowheads="1"/>
          </p:cNvSpPr>
          <p:nvPr/>
        </p:nvSpPr>
        <p:spPr bwMode="auto">
          <a:xfrm>
            <a:off x="34290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28.</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a:latin typeface="LG Smart_H2.0 R" panose="020B0600000101010101" pitchFamily="34" charset="-127"/>
                <a:ea typeface="LG Smart_H2.0 R" panose="020B0600000101010101" pitchFamily="34" charset="-127"/>
                <a:cs typeface="Times New Roman" pitchFamily="18" charset="0"/>
              </a:rPr>
              <a:t>Đ</a:t>
            </a:r>
            <a:r>
              <a:rPr lang="vi-VN" altLang="ko-KR" sz="900" u="sng" dirty="0">
                <a:latin typeface="Times New Roman" pitchFamily="18" charset="0"/>
                <a:ea typeface="LG Smart_H2.0 R" panose="020B0600000101010101" pitchFamily="34" charset="-127"/>
                <a:cs typeface="Times New Roman" pitchFamily="18" charset="0"/>
              </a:rPr>
              <a:t>iều khiển </a:t>
            </a:r>
            <a:r>
              <a:rPr lang="vi-VN" altLang="ko-KR" sz="900" dirty="0">
                <a:latin typeface="Times New Roman" pitchFamily="18" charset="0"/>
                <a:ea typeface="LG Smart_H2.0 R" panose="020B0600000101010101" pitchFamily="34" charset="-127"/>
                <a:cs typeface="Times New Roman" pitchFamily="18" charset="0"/>
              </a:rPr>
              <a:t>hoạt động </a:t>
            </a:r>
            <a:r>
              <a:rPr lang="vi-VN" altLang="ko-KR" sz="900" u="sng" dirty="0">
                <a:latin typeface="Times New Roman" pitchFamily="18" charset="0"/>
                <a:ea typeface="LG Smart_H2.0 R" panose="020B0600000101010101" pitchFamily="34" charset="-127"/>
                <a:cs typeface="Times New Roman" pitchFamily="18" charset="0"/>
              </a:rPr>
              <a:t>tăng tốc, giảm tốc</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tốc</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độ</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cố</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định</a:t>
            </a:r>
            <a:r>
              <a:rPr lang="vi-VN" altLang="ko-KR" sz="900" dirty="0">
                <a:latin typeface="Times New Roman" pitchFamily="18" charset="0"/>
                <a:ea typeface="LG Smart_H2.0 R" panose="020B0600000101010101" pitchFamily="34" charset="-127"/>
                <a:cs typeface="Times New Roman" pitchFamily="18" charset="0"/>
              </a:rPr>
              <a:t> của động cơ.</a:t>
            </a:r>
            <a:r>
              <a:rPr lang="en-US" altLang="ko-KR" sz="900" dirty="0">
                <a:latin typeface="LG Smart_H2.0 R" panose="020B0600000101010101" pitchFamily="34" charset="-127"/>
                <a:ea typeface="LG Smart_H2.0 R" panose="020B0600000101010101" pitchFamily="34" charset="-127"/>
                <a:cs typeface="Times New Roman" pitchFamily="18" charset="0"/>
              </a:rPr>
              <a:t> L</a:t>
            </a:r>
            <a:r>
              <a:rPr lang="vi-VN" altLang="ko-KR" sz="900" dirty="0">
                <a:latin typeface="Times New Roman" pitchFamily="18" charset="0"/>
                <a:ea typeface="LG Smart_H2.0 R" panose="020B0600000101010101" pitchFamily="34" charset="-127"/>
                <a:cs typeface="Times New Roman" pitchFamily="18" charset="0"/>
              </a:rPr>
              <a:t>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chức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① Bộ định vị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② Bộ đếm tốc độ cao</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vi-VN" altLang="ko-KR" sz="900" dirty="0">
                <a:latin typeface="Times New Roman" pitchFamily="18" charset="0"/>
                <a:ea typeface="LG Smart_H2.0 R" panose="020B0600000101010101" pitchFamily="34" charset="-127"/>
                <a:cs typeface="Times New Roman" pitchFamily="18" charset="0"/>
              </a:rPr>
              <a:t> chuyển đổi AD</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vi-VN" altLang="ko-KR" sz="900" dirty="0">
                <a:latin typeface="Times New Roman" pitchFamily="18" charset="0"/>
                <a:ea typeface="LG Smart_H2.0 R" panose="020B0600000101010101" pitchFamily="34" charset="-127"/>
                <a:cs typeface="Times New Roman" pitchFamily="18" charset="0"/>
              </a:rPr>
              <a:t> chuyển đổi DA</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29. Trong cấu hình PLC </a:t>
            </a:r>
            <a:r>
              <a:rPr lang="en-US" altLang="ko-KR" sz="900" dirty="0" err="1">
                <a:latin typeface="LG Smart_H2.0 R" panose="020B0600000101010101" pitchFamily="34" charset="-127"/>
                <a:ea typeface="LG Smart_H2.0 R" panose="020B0600000101010101" pitchFamily="34" charset="-127"/>
                <a:cs typeface="Times New Roman" pitchFamily="18" charset="0"/>
              </a:rPr>
              <a:t>phía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vi-VN" altLang="ko-KR" sz="900" dirty="0">
                <a:latin typeface="Times New Roman" pitchFamily="18" charset="0"/>
                <a:ea typeface="LG Smart_H2.0 R" panose="020B0600000101010101" pitchFamily="34" charset="-127"/>
                <a:cs typeface="Times New Roman" pitchFamily="18" charset="0"/>
              </a:rPr>
              <a:t>, phạm vi </a:t>
            </a:r>
            <a:r>
              <a:rPr lang="en-US" altLang="ko-KR" sz="900" dirty="0">
                <a:latin typeface="LG Smart_H2.0 R" panose="020B0600000101010101" pitchFamily="34" charset="-127"/>
                <a:ea typeface="LG Smart_H2.0 R" panose="020B0600000101010101" pitchFamily="34" charset="-127"/>
                <a:cs typeface="Times New Roman" pitchFamily="18" charset="0"/>
              </a:rPr>
              <a:t>I</a:t>
            </a:r>
            <a:r>
              <a:rPr lang="vi-VN" altLang="ko-KR" sz="900" dirty="0">
                <a:latin typeface="Times New Roman" pitchFamily="18" charset="0"/>
                <a:ea typeface="LG Smart_H2.0 R" panose="020B0600000101010101" pitchFamily="34" charset="-127"/>
                <a:cs typeface="Times New Roman" pitchFamily="18" charset="0"/>
              </a:rPr>
              <a:t>/</a:t>
            </a:r>
            <a:r>
              <a:rPr lang="en-US" altLang="ko-KR" sz="900" dirty="0">
                <a:latin typeface="LG Smart_H2.0 R" panose="020B0600000101010101" pitchFamily="34" charset="-127"/>
                <a:ea typeface="LG Smart_H2.0 R" panose="020B0600000101010101" pitchFamily="34" charset="-127"/>
                <a:cs typeface="Times New Roman" pitchFamily="18" charset="0"/>
              </a:rPr>
              <a:t>O</a:t>
            </a:r>
            <a:r>
              <a:rPr lang="vi-VN" altLang="ko-KR" sz="900" dirty="0">
                <a:latin typeface="Times New Roman" pitchFamily="18" charset="0"/>
                <a:ea typeface="LG Smart_H2.0 R" panose="020B0600000101010101" pitchFamily="34" charset="-127"/>
                <a:cs typeface="Times New Roman" pitchFamily="18" charset="0"/>
              </a:rPr>
              <a:t> của Mô-đun Q64AD là bao nhiêu?</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Y160 ~ Y16F,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②</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Y100 ~ Y10F</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Y80 ~ Y8F         ④ Y170 ~ Y17F</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30.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a:latin typeface="LG Smart_H2.0 R" panose="020B0600000101010101" pitchFamily="34" charset="-127"/>
                <a:ea typeface="LG Smart_H2.0 R" panose="020B0600000101010101" pitchFamily="34" charset="-127"/>
                <a:cs typeface="Times New Roman" pitchFamily="18" charset="0"/>
              </a:rPr>
              <a:t>110111</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chuyển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thành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hệ</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thập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nhiêu</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37   ② 27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③ 55    </a:t>
            </a:r>
            <a:r>
              <a:rPr lang="en-US" altLang="ko-KR" sz="900" dirty="0">
                <a:latin typeface="LG Smart_H2.0 R" panose="020B0600000101010101" pitchFamily="34" charset="-127"/>
                <a:ea typeface="LG Smart_H2.0 R" panose="020B0600000101010101" pitchFamily="34" charset="-127"/>
                <a:cs typeface="Times New Roman" pitchFamily="18" charset="0"/>
              </a:rPr>
              <a:t>④ 103</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31. </a:t>
            </a:r>
            <a:r>
              <a:rPr lang="en-US" altLang="ko-KR" sz="900" u="sng" dirty="0" err="1">
                <a:latin typeface="LG Smart_H2.0 R" panose="020B0600000101010101" pitchFamily="34" charset="-127"/>
                <a:ea typeface="LG Smart_H2.0 R" panose="020B0600000101010101" pitchFamily="34" charset="-127"/>
                <a:cs typeface="Times New Roman" pitchFamily="18" charset="0"/>
              </a:rPr>
              <a:t>Không</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thuộc</a:t>
            </a:r>
            <a:r>
              <a:rPr lang="en-US" altLang="ko-KR" sz="900" dirty="0">
                <a:latin typeface="LG Smart_H2.0 R" panose="020B0600000101010101" pitchFamily="34" charset="-127"/>
                <a:ea typeface="LG Smart_H2.0 R" panose="020B0600000101010101" pitchFamily="34" charset="-127"/>
                <a:cs typeface="Times New Roman" pitchFamily="18" charset="0"/>
              </a:rPr>
              <a:t> Word Device?</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D     ② A    ③ R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④ S</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32. Điều gì </a:t>
            </a:r>
            <a:r>
              <a:rPr lang="vi-VN" altLang="ko-KR" sz="900" u="sng" dirty="0">
                <a:latin typeface="Times New Roman" pitchFamily="18" charset="0"/>
                <a:ea typeface="LG Smart_H2.0 R" panose="020B0600000101010101" pitchFamily="34" charset="-127"/>
                <a:cs typeface="Times New Roman" pitchFamily="18" charset="0"/>
              </a:rPr>
              <a:t>không </a:t>
            </a:r>
            <a:r>
              <a:rPr lang="en-US" altLang="ko-KR" sz="900" u="sng" dirty="0" err="1">
                <a:latin typeface="LG Smart_H2.0 R" panose="020B0600000101010101" pitchFamily="34" charset="-127"/>
                <a:ea typeface="LG Smart_H2.0 R" panose="020B0600000101010101" pitchFamily="34" charset="-127"/>
                <a:cs typeface="Times New Roman" pitchFamily="18" charset="0"/>
              </a:rPr>
              <a:t>được</a:t>
            </a:r>
            <a:r>
              <a:rPr lang="vi-VN" altLang="ko-KR" sz="900" u="sng" dirty="0">
                <a:latin typeface="Times New Roman" pitchFamily="18" charset="0"/>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thực hiện </a:t>
            </a:r>
            <a:r>
              <a:rPr lang="vi-VN" altLang="ko-KR" sz="900" u="sng" dirty="0">
                <a:latin typeface="Times New Roman" pitchFamily="18" charset="0"/>
                <a:ea typeface="LG Smart_H2.0 R" panose="020B0600000101010101" pitchFamily="34" charset="-127"/>
                <a:cs typeface="Times New Roman" pitchFamily="18" charset="0"/>
              </a:rPr>
              <a:t>trong cài đặt </a:t>
            </a:r>
            <a:r>
              <a:rPr lang="en-US" altLang="ko-KR" sz="900" u="sng" dirty="0">
                <a:latin typeface="LG Smart_H2.0 R" panose="020B0600000101010101" pitchFamily="34" charset="-127"/>
                <a:ea typeface="LG Smart_H2.0 R" panose="020B0600000101010101" pitchFamily="34" charset="-127"/>
                <a:cs typeface="Times New Roman" pitchFamily="18" charset="0"/>
              </a:rPr>
              <a:t>Parameter</a:t>
            </a:r>
            <a:r>
              <a:rPr lang="vi-VN" altLang="ko-KR" sz="900" u="sng" dirty="0">
                <a:latin typeface="Times New Roman" pitchFamily="18" charset="0"/>
                <a:ea typeface="LG Smart_H2.0 R" panose="020B0600000101010101" pitchFamily="34" charset="-127"/>
                <a:cs typeface="Times New Roman" pitchFamily="18" charset="0"/>
              </a:rPr>
              <a:t> PLC?</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Kiểm</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tra</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thiết</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bị</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Cài đặt </a:t>
            </a:r>
            <a:r>
              <a:rPr lang="en-US" altLang="ko-KR" sz="900" dirty="0" err="1">
                <a:latin typeface="LG Smart_H2.0 R" panose="020B0600000101010101" pitchFamily="34" charset="-127"/>
                <a:ea typeface="LG Smart_H2.0 R" panose="020B0600000101010101" pitchFamily="34" charset="-127"/>
                <a:cs typeface="Times New Roman" pitchFamily="18" charset="0"/>
              </a:rPr>
              <a:t>các</a:t>
            </a:r>
            <a:r>
              <a:rPr lang="vi-VN" altLang="ko-KR" sz="900" dirty="0">
                <a:latin typeface="Times New Roman" pitchFamily="18" charset="0"/>
                <a:ea typeface="LG Smart_H2.0 R" panose="020B0600000101010101" pitchFamily="34" charset="-127"/>
                <a:cs typeface="Times New Roman" pitchFamily="18" charset="0"/>
              </a:rPr>
              <a:t> chương trình</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Thay đổi điểm thiết bị (DEV.Point)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Cài đặt sử dụng đăng ký tệp</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33. Khi nguồn PLC được chuyển từ </a:t>
            </a:r>
            <a:r>
              <a:rPr lang="vi-VN" altLang="ko-KR" sz="900" u="sng" dirty="0">
                <a:latin typeface="Times New Roman" pitchFamily="18" charset="0"/>
                <a:ea typeface="LG Smart_H2.0 R" panose="020B0600000101010101" pitchFamily="34" charset="-127"/>
                <a:cs typeface="Times New Roman" pitchFamily="18" charset="0"/>
              </a:rPr>
              <a:t>ON hoặc STOP </a:t>
            </a:r>
            <a:r>
              <a:rPr lang="vi-VN" altLang="ko-KR" sz="900" dirty="0">
                <a:latin typeface="Times New Roman" pitchFamily="18" charset="0"/>
                <a:ea typeface="LG Smart_H2.0 R" panose="020B0600000101010101" pitchFamily="34" charset="-127"/>
                <a:cs typeface="Times New Roman" pitchFamily="18" charset="0"/>
              </a:rPr>
              <a:t>sang </a:t>
            </a:r>
            <a:r>
              <a:rPr lang="vi-VN" altLang="ko-KR" sz="900" u="sng" dirty="0">
                <a:latin typeface="Times New Roman" pitchFamily="18" charset="0"/>
                <a:ea typeface="LG Smart_H2.0 R" panose="020B0600000101010101" pitchFamily="34" charset="-127"/>
                <a:cs typeface="Times New Roman" pitchFamily="18" charset="0"/>
              </a:rPr>
              <a:t>RUN</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Chương trình nào chỉ chạy một lần?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① Chương trình thực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hiện</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 ban đầu</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Chương trình thực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vi-VN" altLang="ko-KR" sz="900" dirty="0">
                <a:latin typeface="Times New Roman" pitchFamily="18" charset="0"/>
                <a:ea typeface="LG Smart_H2.0 R" panose="020B0600000101010101" pitchFamily="34" charset="-127"/>
                <a:cs typeface="Times New Roman" pitchFamily="18" charset="0"/>
              </a:rPr>
              <a:t> quét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Chương trình thực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vi-VN" altLang="ko-KR" sz="900" dirty="0">
                <a:latin typeface="Times New Roman" pitchFamily="18" charset="0"/>
                <a:ea typeface="LG Smart_H2.0 R" panose="020B0600000101010101" pitchFamily="34" charset="-127"/>
                <a:cs typeface="Times New Roman" pitchFamily="18" charset="0"/>
              </a:rPr>
              <a:t> tốc độ thấp</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Chương trình </a:t>
            </a:r>
            <a:r>
              <a:rPr lang="en-US" altLang="ko-KR" sz="900" dirty="0" err="1">
                <a:latin typeface="LG Smart_H2.0 R" panose="020B0600000101010101" pitchFamily="34" charset="-127"/>
                <a:ea typeface="LG Smart_H2.0 R" panose="020B0600000101010101" pitchFamily="34" charset="-127"/>
                <a:cs typeface="Times New Roman" pitchFamily="18" charset="0"/>
              </a:rPr>
              <a:t>kiểu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chờ đợi</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34. Hoạt động giữa MC và MCR khi lệnh MC TẮT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Mô tả kết quả nào là đúng?</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Giá trị </a:t>
            </a:r>
            <a:r>
              <a:rPr lang="en-US" altLang="ko-KR" sz="900" dirty="0">
                <a:latin typeface="LG Smart_H2.0 R" panose="020B0600000101010101" pitchFamily="34" charset="-127"/>
                <a:ea typeface="LG Smart_H2.0 R" panose="020B0600000101010101" pitchFamily="34" charset="-127"/>
                <a:cs typeface="Times New Roman" pitchFamily="18" charset="0"/>
              </a:rPr>
              <a:t>Timer </a:t>
            </a:r>
            <a:r>
              <a:rPr lang="vi-VN" altLang="ko-KR" sz="900" dirty="0">
                <a:latin typeface="Times New Roman" pitchFamily="18" charset="0"/>
                <a:ea typeface="LG Smart_H2.0 R" panose="020B0600000101010101" pitchFamily="34" charset="-127"/>
                <a:cs typeface="Times New Roman" pitchFamily="18" charset="0"/>
              </a:rPr>
              <a:t>100ms, 10ms được duy trì.</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Các giá trị đếm và đếm thời gian tích lũy được xóa thành “0”</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Lệnh OUT </a:t>
            </a:r>
            <a:r>
              <a:rPr lang="en-US" altLang="ko-KR" sz="900" dirty="0" err="1">
                <a:latin typeface="LG Smart_H2.0 R" panose="020B0600000101010101" pitchFamily="34" charset="-127"/>
                <a:ea typeface="LG Smart_H2.0 R" panose="020B0600000101010101" pitchFamily="34" charset="-127"/>
                <a:cs typeface="Times New Roman" pitchFamily="18" charset="0"/>
              </a:rPr>
              <a:t>vẫn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được duy trì ở trạng thái </a:t>
            </a:r>
            <a:r>
              <a:rPr lang="en-US" altLang="ko-KR" sz="900" dirty="0" err="1">
                <a:latin typeface="LG Smart_H2.0 R" panose="020B0600000101010101" pitchFamily="34" charset="-127"/>
                <a:ea typeface="LG Smart_H2.0 R" panose="020B0600000101010101" pitchFamily="34" charset="-127"/>
                <a:cs typeface="Times New Roman" pitchFamily="18" charset="0"/>
              </a:rPr>
              <a:t>trước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đó</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Các</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lệnh</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SET, RST, SFT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vẫn</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duy</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trì</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trạng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thái</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chúng</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35.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X1 </a:t>
            </a:r>
            <a:r>
              <a:rPr lang="en-US" altLang="ko-KR" sz="900" dirty="0" err="1">
                <a:latin typeface="LG Smart_H2.0 R" panose="020B0600000101010101" pitchFamily="34" charset="-127"/>
                <a:ea typeface="LG Smart_H2.0 R" panose="020B0600000101010101" pitchFamily="34" charset="-127"/>
                <a:cs typeface="Times New Roman" pitchFamily="18" charset="0"/>
              </a:rPr>
              <a:t>bật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5 </a:t>
            </a:r>
            <a:r>
              <a:rPr lang="en-US" altLang="ko-KR" sz="900" dirty="0" err="1">
                <a:latin typeface="LG Smart_H2.0 R" panose="020B0600000101010101" pitchFamily="34" charset="-127"/>
                <a:ea typeface="LG Smart_H2.0 R" panose="020B0600000101010101" pitchFamily="34" charset="-127"/>
                <a:cs typeface="Times New Roman" pitchFamily="18" charset="0"/>
              </a:rPr>
              <a:t>giây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rồi</a:t>
            </a:r>
            <a:r>
              <a:rPr lang="en-US" altLang="ko-KR" sz="900" dirty="0">
                <a:latin typeface="LG Smart_H2.0 R" panose="020B0600000101010101" pitchFamily="34" charset="-127"/>
                <a:ea typeface="LG Smart_H2.0 R" panose="020B0600000101010101" pitchFamily="34" charset="-127"/>
                <a:cs typeface="Times New Roman" pitchFamily="18" charset="0"/>
              </a:rPr>
              <a:t> TẮT,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C0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nhiêu</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① 1     </a:t>
            </a:r>
            <a:r>
              <a:rPr lang="en-US" altLang="ko-KR" sz="900" dirty="0">
                <a:latin typeface="LG Smart_H2.0 R" panose="020B0600000101010101" pitchFamily="34" charset="-127"/>
                <a:ea typeface="LG Smart_H2.0 R" panose="020B0600000101010101" pitchFamily="34" charset="-127"/>
                <a:cs typeface="Times New Roman" pitchFamily="18" charset="0"/>
              </a:rPr>
              <a:t>② 5     ③ 50     ④ 0</a:t>
            </a:r>
          </a:p>
        </p:txBody>
      </p:sp>
      <p:sp>
        <p:nvSpPr>
          <p:cNvPr id="4101" name="Rectangle 3"/>
          <p:cNvSpPr>
            <a:spLocks noChangeArrowheads="1"/>
          </p:cNvSpPr>
          <p:nvPr/>
        </p:nvSpPr>
        <p:spPr bwMode="auto">
          <a:xfrm>
            <a:off x="282631" y="713167"/>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21. Điều gì sai trong phần giải thích về bảng điều khiển PLC?</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Không tiếp xúc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② Điều khiển bằng cách đấu dây giữa các bộ phận.</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Bảo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vi-VN" altLang="ko-KR" sz="900" dirty="0">
                <a:latin typeface="Times New Roman" pitchFamily="18" charset="0"/>
                <a:ea typeface="LG Smart_H2.0 R" panose="020B0600000101010101" pitchFamily="34" charset="-127"/>
                <a:cs typeface="Times New Roman" pitchFamily="18" charset="0"/>
              </a:rPr>
              <a:t> sửa chữa dễ dàng</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mở</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hệ</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thống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22.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Là</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Data Register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lưu</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trữ</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kết</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quả</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tính</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toán</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mệnh</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lệnh</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ứng</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dụng</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mệnh</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lệnh</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cơ</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404040"/>
                </a:solidFill>
                <a:latin typeface="LG Smart_H2.0 R" panose="020B0600000101010101" pitchFamily="34" charset="-127"/>
                <a:ea typeface="LG Smart_H2.0 R" panose="020B0600000101010101" pitchFamily="34" charset="-127"/>
                <a:cs typeface="Times New Roman" pitchFamily="18" charset="0"/>
              </a:rPr>
              <a:t>bản</a:t>
            </a:r>
            <a:r>
              <a:rPr lang="en-US" altLang="ko-KR" sz="900" dirty="0">
                <a:solidFill>
                  <a:srgbClr val="404040"/>
                </a:solidFill>
                <a:latin typeface="LG Smart_H2.0 R" panose="020B0600000101010101" pitchFamily="34" charset="-127"/>
                <a:ea typeface="LG Smart_H2.0 R" panose="020B0600000101010101" pitchFamily="34" charset="-127"/>
                <a:cs typeface="Times New Roman" pitchFamily="18" charset="0"/>
              </a:rPr>
              <a:t>.</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T</a:t>
            </a:r>
            <a:r>
              <a:rPr lang="en-US" altLang="ko-KR" sz="900" err="1">
                <a:latin typeface="LG Smart_H2.0 R" panose="020B0600000101010101" pitchFamily="34" charset="-127"/>
                <a:ea typeface="LG Smart_H2.0 R" panose="020B0600000101010101" pitchFamily="34" charset="-127"/>
                <a:cs typeface="Times New Roman" pitchFamily="18" charset="0"/>
              </a:rPr>
              <a:t>imer</a:t>
            </a:r>
            <a:r>
              <a:rPr lang="vi-VN" altLang="ko-KR" sz="900">
                <a:latin typeface="Times New Roman" pitchFamily="18" charset="0"/>
                <a:ea typeface="LG Smart_H2.0 R" panose="020B0600000101010101" pitchFamily="34" charset="-127"/>
                <a:cs typeface="Times New Roman" pitchFamily="18" charset="0"/>
              </a:rPr>
              <a:t> </a:t>
            </a: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smtClean="0">
                <a:latin typeface="Times New Roman" pitchFamily="18" charset="0"/>
                <a:ea typeface="LG Smart_H2.0 R" panose="020B0600000101010101" pitchFamily="34" charset="-127"/>
                <a:cs typeface="Times New Roman" pitchFamily="18" charset="0"/>
              </a:rPr>
              <a:t>② </a:t>
            </a:r>
            <a:r>
              <a:rPr lang="en-US" altLang="ko-KR" sz="900" smtClean="0">
                <a:latin typeface="LG Smart_H2.0 R" panose="020B0600000101010101" pitchFamily="34" charset="-127"/>
                <a:ea typeface="LG Smart_H2.0 R" panose="020B0600000101010101" pitchFamily="34" charset="-127"/>
                <a:cs typeface="Times New Roman" pitchFamily="18" charset="0"/>
              </a:rPr>
              <a:t>File Register</a:t>
            </a:r>
            <a:endParaRPr lang="vi-VN" altLang="ko-KR" sz="90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smtClean="0">
                <a:latin typeface="Times New Roman" pitchFamily="18" charset="0"/>
                <a:ea typeface="LG Smart_H2.0 R" panose="020B0600000101010101" pitchFamily="34" charset="-127"/>
                <a:cs typeface="Times New Roman" pitchFamily="18" charset="0"/>
              </a:rPr>
              <a:t>③ </a:t>
            </a:r>
            <a:r>
              <a:rPr lang="en-US" altLang="ko-KR" sz="900" smtClean="0">
                <a:latin typeface="LG Smart_H2.0 R" panose="020B0600000101010101" pitchFamily="34" charset="-127"/>
                <a:ea typeface="LG Smart_H2.0 R" panose="020B0600000101010101" pitchFamily="34" charset="-127"/>
                <a:cs typeface="Times New Roman" pitchFamily="18" charset="0"/>
              </a:rPr>
              <a:t>Link Register</a:t>
            </a:r>
            <a:r>
              <a:rPr lang="vi-VN" altLang="ko-KR" sz="900" smtClean="0">
                <a:latin typeface="Times New Roman" pitchFamily="18" charset="0"/>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     </a:t>
            </a:r>
            <a:r>
              <a:rPr lang="vi-VN" altLang="ko-KR" sz="900" smtClean="0">
                <a:solidFill>
                  <a:srgbClr val="FF0000"/>
                </a:solidFill>
                <a:latin typeface="Times New Roman" pitchFamily="18" charset="0"/>
                <a:ea typeface="LG Smart_H2.0 R" panose="020B0600000101010101" pitchFamily="34" charset="-127"/>
                <a:cs typeface="Times New Roman" pitchFamily="18" charset="0"/>
              </a:rPr>
              <a:t>④ </a:t>
            </a:r>
            <a:r>
              <a:rPr lang="en-US" altLang="ko-KR" sz="900" smtClean="0">
                <a:solidFill>
                  <a:srgbClr val="FF0000"/>
                </a:solidFill>
                <a:latin typeface="LG Smart_H2.0 R" panose="020B0600000101010101" pitchFamily="34" charset="-127"/>
                <a:ea typeface="LG Smart_H2.0 R" panose="020B0600000101010101" pitchFamily="34" charset="-127"/>
                <a:cs typeface="Times New Roman" pitchFamily="18" charset="0"/>
              </a:rPr>
              <a:t>Accumulator</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23. </a:t>
            </a:r>
            <a:r>
              <a:rPr lang="en-US" altLang="ko-KR" sz="900" dirty="0">
                <a:latin typeface="LG Smart_H2.0 R" panose="020B0600000101010101" pitchFamily="34" charset="-127"/>
                <a:ea typeface="LG Smart_H2.0 R" panose="020B0600000101010101" pitchFamily="34" charset="-127"/>
                <a:cs typeface="Times New Roman" pitchFamily="18" charset="0"/>
              </a:rPr>
              <a:t>Parameter</a:t>
            </a:r>
            <a:r>
              <a:rPr lang="vi-VN" altLang="ko-KR" sz="900" dirty="0">
                <a:latin typeface="Times New Roman" pitchFamily="18" charset="0"/>
                <a:ea typeface="LG Smart_H2.0 R" panose="020B0600000101010101" pitchFamily="34" charset="-127"/>
                <a:cs typeface="Times New Roman" pitchFamily="18" charset="0"/>
              </a:rPr>
              <a:t> → </a:t>
            </a:r>
            <a:r>
              <a:rPr lang="en-US" altLang="ko-KR" sz="900" dirty="0">
                <a:latin typeface="LG Smart_H2.0 R" panose="020B0600000101010101" pitchFamily="34" charset="-127"/>
                <a:ea typeface="LG Smart_H2.0 R" panose="020B0600000101010101" pitchFamily="34" charset="-127"/>
                <a:cs typeface="Times New Roman" pitchFamily="18" charset="0"/>
              </a:rPr>
              <a:t>Device</a:t>
            </a:r>
            <a:r>
              <a:rPr lang="vi-VN" altLang="ko-KR" sz="900" dirty="0">
                <a:latin typeface="Times New Roman" pitchFamily="18" charset="0"/>
                <a:ea typeface="LG Smart_H2.0 R" panose="020B0600000101010101" pitchFamily="34" charset="-127"/>
                <a:cs typeface="Times New Roman" pitchFamily="18" charset="0"/>
              </a:rPr>
              <a:t> đặt trong </a:t>
            </a:r>
            <a:r>
              <a:rPr lang="en-US" altLang="ko-KR" sz="900" dirty="0" err="1">
                <a:latin typeface="LG Smart_H2.0 R" panose="020B0600000101010101" pitchFamily="34" charset="-127"/>
                <a:ea typeface="LG Smart_H2.0 R" panose="020B0600000101010101" pitchFamily="34" charset="-127"/>
                <a:cs typeface="Times New Roman" pitchFamily="18" charset="0"/>
              </a:rPr>
              <a:t>dấu</a:t>
            </a:r>
            <a:r>
              <a:rPr lang="vi-VN" altLang="ko-KR" sz="900" dirty="0">
                <a:latin typeface="Times New Roman" pitchFamily="18" charset="0"/>
                <a:ea typeface="LG Smart_H2.0 R" panose="020B0600000101010101" pitchFamily="34" charset="-127"/>
                <a:cs typeface="Times New Roman" pitchFamily="18" charset="0"/>
              </a:rPr>
              <a:t> (1)</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Dự</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khởi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tạo</a:t>
            </a:r>
            <a:r>
              <a:rPr lang="vi-VN" altLang="ko-KR" sz="900" dirty="0">
                <a:latin typeface="Times New Roman" pitchFamily="18" charset="0"/>
                <a:ea typeface="LG Smart_H2.0 R" panose="020B0600000101010101" pitchFamily="34" charset="-127"/>
                <a:cs typeface="Times New Roman" pitchFamily="18" charset="0"/>
              </a:rPr>
              <a:t> có thể 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xóa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bằng</a:t>
            </a:r>
            <a:r>
              <a:rPr lang="vi-VN" altLang="ko-KR" sz="900" dirty="0">
                <a:latin typeface="Times New Roman" pitchFamily="18" charset="0"/>
                <a:ea typeface="LG Smart_H2.0 R" panose="020B0600000101010101" pitchFamily="34" charset="-127"/>
                <a:cs typeface="Times New Roman" pitchFamily="18" charset="0"/>
              </a:rPr>
              <a:t> bằng gì?</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Reset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② L.CLR</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Dip Switch         ④ Stop Switch</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24. </a:t>
            </a:r>
            <a:r>
              <a:rPr lang="en-US" altLang="ko-KR" sz="900" dirty="0" err="1">
                <a:latin typeface="LG Smart_H2.0 R" panose="020B0600000101010101" pitchFamily="34" charset="-127"/>
                <a:ea typeface="LG Smart_H2.0 R" panose="020B0600000101010101" pitchFamily="34" charset="-127"/>
                <a:cs typeface="Times New Roman" pitchFamily="18" charset="0"/>
              </a:rPr>
              <a:t>Nội</a:t>
            </a:r>
            <a:r>
              <a:rPr lang="en-US" altLang="ko-KR" sz="900" dirty="0">
                <a:latin typeface="LG Smart_H2.0 R" panose="020B0600000101010101" pitchFamily="34" charset="-127"/>
                <a:ea typeface="LG Smart_H2.0 R" panose="020B0600000101010101" pitchFamily="34" charset="-127"/>
                <a:cs typeface="Times New Roman" pitchFamily="18" charset="0"/>
              </a:rPr>
              <a:t> dung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nhớ</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CPU PLC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sai</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Bộ nhớ PLC là bộ nhớ chương trình người dùng và bộ nhớ dữ liệu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Nó được chia thành ba loại bộ nhớ.</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RAM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b</a:t>
            </a:r>
            <a:r>
              <a:rPr lang="vi-VN" altLang="ko-KR" sz="900" dirty="0">
                <a:latin typeface="Times New Roman" pitchFamily="18" charset="0"/>
                <a:ea typeface="LG Smart_H2.0 R" panose="020B0600000101010101" pitchFamily="34" charset="-127"/>
                <a:cs typeface="Times New Roman" pitchFamily="18" charset="0"/>
              </a:rPr>
              <a:t>ộ nhớ chứa các chương trình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được sử dụng v</a:t>
            </a:r>
            <a:r>
              <a:rPr lang="en-US" altLang="ko-KR" sz="900" dirty="0">
                <a:latin typeface="LG Smart_H2.0 R" panose="020B0600000101010101" pitchFamily="34" charset="-127"/>
                <a:ea typeface="LG Smart_H2.0 R" panose="020B0600000101010101" pitchFamily="34" charset="-127"/>
                <a:cs typeface="Times New Roman" pitchFamily="18" charset="0"/>
              </a:rPr>
              <a:t>à</a:t>
            </a:r>
            <a:r>
              <a:rPr lang="vi-VN" altLang="ko-KR" sz="900" dirty="0">
                <a:latin typeface="Times New Roman" pitchFamily="18" charset="0"/>
                <a:ea typeface="LG Smart_H2.0 R" panose="020B0600000101010101" pitchFamily="34" charset="-127"/>
                <a:cs typeface="Times New Roman" pitchFamily="18" charset="0"/>
              </a:rPr>
              <a:t> nội dung điều khiển có thể thay đổi</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a:latin typeface="LG Smart_H2.0 R" panose="020B0600000101010101" pitchFamily="34" charset="-127"/>
                <a:ea typeface="LG Smart_H2.0 R" panose="020B0600000101010101" pitchFamily="34" charset="-127"/>
                <a:cs typeface="Times New Roman" pitchFamily="18" charset="0"/>
              </a:rPr>
              <a:t>Data Memory </a:t>
            </a:r>
            <a:r>
              <a:rPr lang="vi-VN" altLang="ko-KR" sz="900" dirty="0">
                <a:latin typeface="Times New Roman" pitchFamily="18" charset="0"/>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trữ</a:t>
            </a:r>
            <a:r>
              <a:rPr lang="vi-VN" altLang="ko-KR" sz="900" dirty="0">
                <a:latin typeface="Times New Roman" pitchFamily="18" charset="0"/>
                <a:ea typeface="LG Smart_H2.0 R" panose="020B0600000101010101" pitchFamily="34" charset="-127"/>
                <a:cs typeface="Times New Roman" pitchFamily="18" charset="0"/>
              </a:rPr>
              <a:t> trạng thái tiếp điểm của đầu vào / đầu ra, bộ đếm thời gian và bộ đếm</a:t>
            </a:r>
            <a:r>
              <a:rPr lang="en-US" altLang="ko-KR" sz="900" dirty="0">
                <a:latin typeface="LG Smart_H2.0 R" panose="020B0600000101010101" pitchFamily="34" charset="-127"/>
                <a:ea typeface="LG Smart_H2.0 R" panose="020B0600000101010101" pitchFamily="34" charset="-127"/>
                <a:cs typeface="Times New Roman" pitchFamily="18" charset="0"/>
              </a:rPr>
              <a:t> v</a:t>
            </a:r>
            <a:r>
              <a:rPr lang="vi-VN" altLang="ko-KR" sz="900" dirty="0">
                <a:latin typeface="Times New Roman" pitchFamily="18" charset="0"/>
                <a:ea typeface="LG Smart_H2.0 R" panose="020B0600000101010101" pitchFamily="34" charset="-127"/>
                <a:cs typeface="Times New Roman" pitchFamily="18" charset="0"/>
              </a:rPr>
              <a:t>à thông tin như giá trị đặt và giá trị hiện tại</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④ RAM được sử dụng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như</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c</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hương trình hệ thống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để</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xác định chức năng hoặc hiệu suất của PLC</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25.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mô</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tả</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thiết</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bị</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viết</a:t>
            </a:r>
            <a:r>
              <a:rPr lang="en-US" altLang="ko-KR" sz="900" dirty="0">
                <a:latin typeface="LG Smart_H2.0 R" panose="020B0600000101010101" pitchFamily="34" charset="-127"/>
                <a:ea typeface="LG Smart_H2.0 R" panose="020B0600000101010101" pitchFamily="34" charset="-127"/>
                <a:cs typeface="Times New Roman" pitchFamily="18" charset="0"/>
              </a:rPr>
              <a:t> PLC </a:t>
            </a:r>
            <a:r>
              <a:rPr lang="en-US" altLang="ko-KR" sz="900" dirty="0" err="1">
                <a:latin typeface="LG Smart_H2.0 R" panose="020B0600000101010101" pitchFamily="34" charset="-127"/>
                <a:ea typeface="LG Smart_H2.0 R" panose="020B0600000101010101" pitchFamily="34" charset="-127"/>
                <a:cs typeface="Times New Roman" pitchFamily="18" charset="0"/>
              </a:rPr>
              <a:t>dạng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ngôn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ngữ</a:t>
            </a:r>
            <a:r>
              <a:rPr lang="en-US" altLang="ko-KR" sz="900" dirty="0">
                <a:latin typeface="LG Smart_H2.0 R" panose="020B0600000101010101" pitchFamily="34" charset="-127"/>
                <a:ea typeface="LG Smart_H2.0 R" panose="020B0600000101010101" pitchFamily="34" charset="-127"/>
                <a:cs typeface="Times New Roman" pitchFamily="18" charset="0"/>
              </a:rPr>
              <a:t> Ladder</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Cần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solidFill>
                  <a:srgbClr val="C00000"/>
                </a:solidFill>
                <a:latin typeface="LG Smart_H2.0 R" panose="020B0600000101010101" pitchFamily="34" charset="-127"/>
                <a:ea typeface="LG Smart_H2.0 R" panose="020B0600000101010101" pitchFamily="34" charset="-127"/>
                <a:cs typeface="Times New Roman" pitchFamily="18" charset="0"/>
              </a:rPr>
              <a:t>Ghi</a:t>
            </a:r>
            <a:r>
              <a:rPr lang="en-US" altLang="ko-KR" sz="900" dirty="0" smtClean="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bình</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luận</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Thêm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chú</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báo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cáo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Ghi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tham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26.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sai</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mô</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Counter?</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Bộ đếm đếm khi tín hiệu đầu vào tăng lên.</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đếm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đạt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Counter Up,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đếm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sẽ</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ngay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vẫn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tiếp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lên</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③ Sau khi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bộ</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đếm</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đặt</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giá</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trị</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Counter Up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lần</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1</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thể</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Reset Counter</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 bằng lệnh [MOV k0 C0].</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Giá trị cài đặt bộ đếm là K1 ~ K32767</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27. Khi thay pin CPU, thời gian dự phòng của tụ điện bên trong là bao nhiêu?</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1 </a:t>
            </a:r>
            <a:r>
              <a:rPr lang="en-US" altLang="ko-KR" sz="900" dirty="0" err="1">
                <a:latin typeface="LG Smart_H2.0 R" panose="020B0600000101010101" pitchFamily="34" charset="-127"/>
                <a:ea typeface="LG Smart_H2.0 R" panose="020B0600000101010101" pitchFamily="34" charset="-127"/>
                <a:cs typeface="Times New Roman" pitchFamily="18" charset="0"/>
              </a:rPr>
              <a:t>phút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2 </a:t>
            </a:r>
            <a:r>
              <a:rPr lang="en-US" altLang="ko-KR" sz="900" dirty="0" err="1">
                <a:latin typeface="LG Smart_H2.0 R" panose="020B0600000101010101" pitchFamily="34" charset="-127"/>
                <a:ea typeface="LG Smart_H2.0 R" panose="020B0600000101010101" pitchFamily="34" charset="-127"/>
                <a:cs typeface="Times New Roman" pitchFamily="18" charset="0"/>
              </a:rPr>
              <a:t>phút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③ 3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phút</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5 </a:t>
            </a:r>
            <a:r>
              <a:rPr lang="en-US" altLang="ko-KR" sz="900" dirty="0" err="1">
                <a:latin typeface="LG Smart_H2.0 R" panose="020B0600000101010101" pitchFamily="34" charset="-127"/>
                <a:ea typeface="LG Smart_H2.0 R" panose="020B0600000101010101" pitchFamily="34" charset="-127"/>
                <a:cs typeface="Times New Roman" pitchFamily="18" charset="0"/>
              </a:rPr>
              <a:t>phút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4102" name="Text Box 6"/>
          <p:cNvSpPr txBox="1">
            <a:spLocks noChangeArrowheads="1"/>
          </p:cNvSpPr>
          <p:nvPr/>
        </p:nvSpPr>
        <p:spPr bwMode="auto">
          <a:xfrm>
            <a:off x="285750" y="674688"/>
            <a:ext cx="1220206"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dirty="0">
                <a:solidFill>
                  <a:srgbClr val="000000"/>
                </a:solidFill>
                <a:latin typeface="LG Smart_H2.0 R" panose="020B0600000101010101" pitchFamily="34" charset="-127"/>
                <a:ea typeface="LG Smart_H2.0 R" panose="020B0600000101010101" pitchFamily="34" charset="-127"/>
              </a:rPr>
              <a:t>※ PLC : </a:t>
            </a:r>
            <a:r>
              <a:rPr lang="en-US" altLang="ko-KR" sz="1000" dirty="0" err="1">
                <a:solidFill>
                  <a:srgbClr val="000000"/>
                </a:solidFill>
                <a:latin typeface="LG Smart_H2.0 R" panose="020B0600000101010101" pitchFamily="34" charset="-127"/>
                <a:ea typeface="LG Smart_H2.0 R" panose="020B0600000101010101" pitchFamily="34" charset="-127"/>
              </a:rPr>
              <a:t>Câu</a:t>
            </a:r>
            <a:r>
              <a:rPr lang="en-US" altLang="ko-KR" sz="1000" dirty="0">
                <a:solidFill>
                  <a:srgbClr val="000000"/>
                </a:solidFill>
                <a:latin typeface="LG Smart_H2.0 R" panose="020B0600000101010101" pitchFamily="34" charset="-127"/>
                <a:ea typeface="LG Smart_H2.0 R" panose="020B0600000101010101" pitchFamily="34" charset="-127"/>
              </a:rPr>
              <a:t> 21</a:t>
            </a:r>
            <a:r>
              <a:rPr lang="ko-KR" altLang="en-US" sz="1000" dirty="0">
                <a:solidFill>
                  <a:srgbClr val="000000"/>
                </a:solidFill>
                <a:latin typeface="LG Smart_H2.0 R" panose="020B0600000101010101" pitchFamily="34" charset="-127"/>
                <a:ea typeface="LG Smart_H2.0 R" panose="020B0600000101010101" pitchFamily="34" charset="-127"/>
              </a:rPr>
              <a:t> </a:t>
            </a:r>
            <a:r>
              <a:rPr lang="en-US" altLang="ko-KR" sz="1000" dirty="0">
                <a:solidFill>
                  <a:srgbClr val="000000"/>
                </a:solidFill>
                <a:latin typeface="LG Smart_H2.0 R" panose="020B0600000101010101" pitchFamily="34" charset="-127"/>
                <a:ea typeface="LG Smart_H2.0 R" panose="020B0600000101010101" pitchFamily="34" charset="-127"/>
              </a:rPr>
              <a:t>~ 40</a:t>
            </a:r>
            <a:endParaRPr lang="ko-KR" altLang="en-US" sz="1000" dirty="0">
              <a:solidFill>
                <a:srgbClr val="000000"/>
              </a:solidFill>
              <a:latin typeface="LG Smart_H2.0 R" panose="020B0600000101010101" pitchFamily="34" charset="-127"/>
              <a:ea typeface="LG Smart_H2.0 R" panose="020B0600000101010101" pitchFamily="34" charset="-127"/>
            </a:endParaRPr>
          </a:p>
        </p:txBody>
      </p:sp>
      <p:grpSp>
        <p:nvGrpSpPr>
          <p:cNvPr id="4103" name="Group 75"/>
          <p:cNvGrpSpPr>
            <a:grpSpLocks/>
          </p:cNvGrpSpPr>
          <p:nvPr/>
        </p:nvGrpSpPr>
        <p:grpSpPr bwMode="auto">
          <a:xfrm>
            <a:off x="3429000" y="2073275"/>
            <a:ext cx="3175000" cy="1066800"/>
            <a:chOff x="0" y="0"/>
            <a:chExt cx="2005" cy="672"/>
          </a:xfrm>
        </p:grpSpPr>
        <p:sp>
          <p:nvSpPr>
            <p:cNvPr id="4120" name="Rectangle 76"/>
            <p:cNvSpPr>
              <a:spLocks noChangeArrowheads="1"/>
            </p:cNvSpPr>
            <p:nvPr/>
          </p:nvSpPr>
          <p:spPr bwMode="auto">
            <a:xfrm>
              <a:off x="27" y="0"/>
              <a:ext cx="1923" cy="6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endParaRPr lang="ko-KR" altLang="en-US" sz="800">
                <a:solidFill>
                  <a:srgbClr val="000000"/>
                </a:solidFill>
                <a:latin typeface="돋움" pitchFamily="50" charset="-127"/>
                <a:ea typeface="돋움" pitchFamily="50" charset="-127"/>
              </a:endParaRPr>
            </a:p>
            <a:p>
              <a:pPr algn="ctr" eaLnBrk="1" hangingPunct="1">
                <a:spcBef>
                  <a:spcPct val="0"/>
                </a:spcBef>
                <a:buFontTx/>
                <a:buNone/>
              </a:pPr>
              <a:endParaRPr lang="ko-KR" altLang="en-US" sz="800">
                <a:solidFill>
                  <a:srgbClr val="000000"/>
                </a:solidFill>
                <a:latin typeface="돋움" pitchFamily="50" charset="-127"/>
                <a:ea typeface="돋움" pitchFamily="50" charset="-127"/>
              </a:endParaRPr>
            </a:p>
          </p:txBody>
        </p:sp>
        <p:sp>
          <p:nvSpPr>
            <p:cNvPr id="4121" name="Line 77"/>
            <p:cNvSpPr>
              <a:spLocks noChangeShapeType="1"/>
            </p:cNvSpPr>
            <p:nvPr/>
          </p:nvSpPr>
          <p:spPr bwMode="auto">
            <a:xfrm>
              <a:off x="2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2" name="Line 78"/>
            <p:cNvSpPr>
              <a:spLocks noChangeShapeType="1"/>
            </p:cNvSpPr>
            <p:nvPr/>
          </p:nvSpPr>
          <p:spPr bwMode="auto">
            <a:xfrm>
              <a:off x="5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3" name="Line 79"/>
            <p:cNvSpPr>
              <a:spLocks noChangeShapeType="1"/>
            </p:cNvSpPr>
            <p:nvPr/>
          </p:nvSpPr>
          <p:spPr bwMode="auto">
            <a:xfrm>
              <a:off x="74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4" name="Line 80"/>
            <p:cNvSpPr>
              <a:spLocks noChangeShapeType="1"/>
            </p:cNvSpPr>
            <p:nvPr/>
          </p:nvSpPr>
          <p:spPr bwMode="auto">
            <a:xfrm>
              <a:off x="98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5" name="Line 81"/>
            <p:cNvSpPr>
              <a:spLocks noChangeShapeType="1"/>
            </p:cNvSpPr>
            <p:nvPr/>
          </p:nvSpPr>
          <p:spPr bwMode="auto">
            <a:xfrm>
              <a:off x="122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6" name="Line 82"/>
            <p:cNvSpPr>
              <a:spLocks noChangeShapeType="1"/>
            </p:cNvSpPr>
            <p:nvPr/>
          </p:nvSpPr>
          <p:spPr bwMode="auto">
            <a:xfrm>
              <a:off x="14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7" name="Line 83"/>
            <p:cNvSpPr>
              <a:spLocks noChangeShapeType="1"/>
            </p:cNvSpPr>
            <p:nvPr/>
          </p:nvSpPr>
          <p:spPr bwMode="auto">
            <a:xfrm>
              <a:off x="17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8" name="Text Box 84"/>
            <p:cNvSpPr txBox="1">
              <a:spLocks noChangeArrowheads="1"/>
            </p:cNvSpPr>
            <p:nvPr/>
          </p:nvSpPr>
          <p:spPr bwMode="auto">
            <a:xfrm>
              <a:off x="0" y="156"/>
              <a:ext cx="28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ko-KR" altLang="en-US" sz="800">
                  <a:solidFill>
                    <a:srgbClr val="000000"/>
                  </a:solidFill>
                  <a:latin typeface="돋움" pitchFamily="50" charset="-127"/>
                  <a:ea typeface="돋움" pitchFamily="50" charset="-127"/>
                </a:rPr>
                <a:t>전원</a:t>
              </a:r>
            </a:p>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UNIT</a:t>
              </a: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29" name="Text Box 85"/>
            <p:cNvSpPr txBox="1">
              <a:spLocks noChangeArrowheads="1"/>
            </p:cNvSpPr>
            <p:nvPr/>
          </p:nvSpPr>
          <p:spPr bwMode="auto">
            <a:xfrm>
              <a:off x="88" y="186"/>
              <a:ext cx="1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endParaRPr lang="ko-KR" altLang="en-US" sz="800">
                <a:solidFill>
                  <a:srgbClr val="000000"/>
                </a:solidFill>
                <a:latin typeface="돋움" pitchFamily="50" charset="-127"/>
                <a:ea typeface="돋움" pitchFamily="50" charset="-127"/>
              </a:endParaRPr>
            </a:p>
            <a:p>
              <a:pPr algn="ctr" eaLnBrk="1" hangingPunct="1">
                <a:spcBef>
                  <a:spcPct val="0"/>
                </a:spcBef>
                <a:buFontTx/>
                <a:buNone/>
              </a:pPr>
              <a:endParaRPr lang="ko-KR" altLang="en-US" sz="800">
                <a:solidFill>
                  <a:srgbClr val="000000"/>
                </a:solidFill>
                <a:latin typeface="돋움" pitchFamily="50" charset="-127"/>
                <a:ea typeface="돋움" pitchFamily="50" charset="-127"/>
              </a:endParaRPr>
            </a:p>
          </p:txBody>
        </p:sp>
        <p:sp>
          <p:nvSpPr>
            <p:cNvPr id="4130" name="Text Box 86"/>
            <p:cNvSpPr txBox="1">
              <a:spLocks noChangeArrowheads="1"/>
            </p:cNvSpPr>
            <p:nvPr/>
          </p:nvSpPr>
          <p:spPr bwMode="auto">
            <a:xfrm>
              <a:off x="225" y="150"/>
              <a:ext cx="2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r>
                <a:rPr lang="en-US" altLang="ko-KR" sz="800">
                  <a:solidFill>
                    <a:srgbClr val="000000"/>
                  </a:solidFill>
                  <a:latin typeface="돋움" pitchFamily="50" charset="-127"/>
                  <a:ea typeface="돋움" pitchFamily="50" charset="-127"/>
                </a:rPr>
                <a:t> CPU</a:t>
              </a: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31" name="Text Box 87"/>
            <p:cNvSpPr txBox="1">
              <a:spLocks noChangeArrowheads="1"/>
            </p:cNvSpPr>
            <p:nvPr/>
          </p:nvSpPr>
          <p:spPr bwMode="auto">
            <a:xfrm>
              <a:off x="478" y="150"/>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QX42</a:t>
              </a:r>
            </a:p>
            <a:p>
              <a:pPr algn="ctr" eaLnBrk="1" hangingPunct="1">
                <a:lnSpc>
                  <a:spcPts val="900"/>
                </a:lnSpc>
                <a:spcBef>
                  <a:spcPct val="0"/>
                </a:spcBef>
                <a:buFontTx/>
                <a:buNone/>
              </a:pPr>
              <a:endParaRPr lang="en-US" altLang="ko-KR" sz="800">
                <a:solidFill>
                  <a:srgbClr val="000000"/>
                </a:solidFill>
                <a:latin typeface="돋움" pitchFamily="50" charset="-127"/>
                <a:ea typeface="돋움" pitchFamily="50" charset="-127"/>
              </a:endParaRP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32" name="Text Box 88"/>
            <p:cNvSpPr txBox="1">
              <a:spLocks noChangeArrowheads="1"/>
            </p:cNvSpPr>
            <p:nvPr/>
          </p:nvSpPr>
          <p:spPr bwMode="auto">
            <a:xfrm>
              <a:off x="731" y="156"/>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QY42</a:t>
              </a:r>
            </a:p>
            <a:p>
              <a:pPr algn="ctr" eaLnBrk="1" hangingPunct="1">
                <a:lnSpc>
                  <a:spcPts val="900"/>
                </a:lnSpc>
                <a:spcBef>
                  <a:spcPct val="0"/>
                </a:spcBef>
                <a:buFontTx/>
                <a:buNone/>
              </a:pPr>
              <a:endParaRPr lang="en-US" altLang="ko-KR" sz="800">
                <a:solidFill>
                  <a:srgbClr val="000000"/>
                </a:solidFill>
                <a:latin typeface="돋움" pitchFamily="50" charset="-127"/>
                <a:ea typeface="돋움" pitchFamily="50" charset="-127"/>
              </a:endParaRP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33" name="Text Box 89"/>
            <p:cNvSpPr txBox="1">
              <a:spLocks noChangeArrowheads="1"/>
            </p:cNvSpPr>
            <p:nvPr/>
          </p:nvSpPr>
          <p:spPr bwMode="auto">
            <a:xfrm>
              <a:off x="967" y="156"/>
              <a:ext cx="2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QX42</a:t>
              </a: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34" name="Text Box 90"/>
            <p:cNvSpPr txBox="1">
              <a:spLocks noChangeArrowheads="1"/>
            </p:cNvSpPr>
            <p:nvPr/>
          </p:nvSpPr>
          <p:spPr bwMode="auto">
            <a:xfrm>
              <a:off x="1208" y="156"/>
              <a:ext cx="2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QY42</a:t>
              </a: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35" name="Text Box 91"/>
            <p:cNvSpPr txBox="1">
              <a:spLocks noChangeArrowheads="1"/>
            </p:cNvSpPr>
            <p:nvPr/>
          </p:nvSpPr>
          <p:spPr bwMode="auto">
            <a:xfrm>
              <a:off x="1406" y="156"/>
              <a:ext cx="3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Q64AD</a:t>
              </a:r>
            </a:p>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     )</a:t>
              </a: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sp>
          <p:nvSpPr>
            <p:cNvPr id="4136" name="Text Box 92"/>
            <p:cNvSpPr txBox="1">
              <a:spLocks noChangeArrowheads="1"/>
            </p:cNvSpPr>
            <p:nvPr/>
          </p:nvSpPr>
          <p:spPr bwMode="auto">
            <a:xfrm>
              <a:off x="1653" y="156"/>
              <a:ext cx="3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solidFill>
                    <a:srgbClr val="000000"/>
                  </a:solidFill>
                  <a:latin typeface="돋움" pitchFamily="50" charset="-127"/>
                  <a:ea typeface="돋움" pitchFamily="50" charset="-127"/>
                </a:rPr>
                <a:t>Q62DA</a:t>
              </a:r>
            </a:p>
            <a:p>
              <a:pPr algn="ctr" eaLnBrk="1" hangingPunct="1">
                <a:lnSpc>
                  <a:spcPts val="900"/>
                </a:lnSpc>
                <a:spcBef>
                  <a:spcPct val="0"/>
                </a:spcBef>
                <a:buFontTx/>
                <a:buNone/>
              </a:pPr>
              <a:endParaRPr lang="en-US" altLang="ko-KR" sz="800">
                <a:solidFill>
                  <a:srgbClr val="000000"/>
                </a:solidFill>
                <a:latin typeface="돋움" pitchFamily="50" charset="-127"/>
                <a:ea typeface="돋움" pitchFamily="50" charset="-127"/>
              </a:endParaRPr>
            </a:p>
            <a:p>
              <a:pPr algn="ctr" eaLnBrk="1" hangingPunct="1">
                <a:spcBef>
                  <a:spcPct val="0"/>
                </a:spcBef>
                <a:buFontTx/>
                <a:buNone/>
              </a:pPr>
              <a:endParaRPr lang="en-US" altLang="ko-KR" sz="800">
                <a:solidFill>
                  <a:srgbClr val="000000"/>
                </a:solidFill>
                <a:latin typeface="돋움" pitchFamily="50" charset="-127"/>
                <a:ea typeface="돋움" pitchFamily="50" charset="-127"/>
              </a:endParaRPr>
            </a:p>
          </p:txBody>
        </p:sp>
      </p:grpSp>
      <p:grpSp>
        <p:nvGrpSpPr>
          <p:cNvPr id="4104" name="그룹 54"/>
          <p:cNvGrpSpPr>
            <a:grpSpLocks/>
          </p:cNvGrpSpPr>
          <p:nvPr/>
        </p:nvGrpSpPr>
        <p:grpSpPr bwMode="auto">
          <a:xfrm>
            <a:off x="3566131" y="9141620"/>
            <a:ext cx="2724150" cy="401637"/>
            <a:chOff x="0" y="0"/>
            <a:chExt cx="2724398" cy="401303"/>
          </a:xfrm>
        </p:grpSpPr>
        <p:sp>
          <p:nvSpPr>
            <p:cNvPr id="4105" name="Line 160"/>
            <p:cNvSpPr>
              <a:spLocks noChangeShapeType="1"/>
            </p:cNvSpPr>
            <p:nvPr/>
          </p:nvSpPr>
          <p:spPr bwMode="auto">
            <a:xfrm flipH="1">
              <a:off x="1201625" y="268450"/>
              <a:ext cx="8095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4106" name="Group 163"/>
            <p:cNvGrpSpPr>
              <a:grpSpLocks/>
            </p:cNvGrpSpPr>
            <p:nvPr/>
          </p:nvGrpSpPr>
          <p:grpSpPr bwMode="auto">
            <a:xfrm>
              <a:off x="120641" y="192204"/>
              <a:ext cx="592083" cy="152492"/>
              <a:chOff x="120641" y="192204"/>
              <a:chExt cx="240" cy="96"/>
            </a:xfrm>
          </p:grpSpPr>
          <p:grpSp>
            <p:nvGrpSpPr>
              <p:cNvPr id="4114" name="Group 164"/>
              <p:cNvGrpSpPr>
                <a:grpSpLocks/>
              </p:cNvGrpSpPr>
              <p:nvPr/>
            </p:nvGrpSpPr>
            <p:grpSpPr bwMode="auto">
              <a:xfrm>
                <a:off x="120641" y="192204"/>
                <a:ext cx="96" cy="96"/>
                <a:chOff x="120641" y="192204"/>
                <a:chExt cx="96" cy="96"/>
              </a:xfrm>
            </p:grpSpPr>
            <p:sp>
              <p:nvSpPr>
                <p:cNvPr id="4118" name="Line 165"/>
                <p:cNvSpPr>
                  <a:spLocks noChangeShapeType="1"/>
                </p:cNvSpPr>
                <p:nvPr/>
              </p:nvSpPr>
              <p:spPr bwMode="auto">
                <a:xfrm>
                  <a:off x="120641" y="19225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9" name="Line 166"/>
                <p:cNvSpPr>
                  <a:spLocks noChangeShapeType="1"/>
                </p:cNvSpPr>
                <p:nvPr/>
              </p:nvSpPr>
              <p:spPr bwMode="auto">
                <a:xfrm>
                  <a:off x="120737" y="19220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4115" name="Group 167"/>
              <p:cNvGrpSpPr>
                <a:grpSpLocks/>
              </p:cNvGrpSpPr>
              <p:nvPr/>
            </p:nvGrpSpPr>
            <p:grpSpPr bwMode="auto">
              <a:xfrm flipH="1">
                <a:off x="120785" y="192204"/>
                <a:ext cx="96" cy="96"/>
                <a:chOff x="120785" y="192204"/>
                <a:chExt cx="96" cy="96"/>
              </a:xfrm>
            </p:grpSpPr>
            <p:sp>
              <p:nvSpPr>
                <p:cNvPr id="4116" name="Line 168"/>
                <p:cNvSpPr>
                  <a:spLocks noChangeShapeType="1"/>
                </p:cNvSpPr>
                <p:nvPr/>
              </p:nvSpPr>
              <p:spPr bwMode="auto">
                <a:xfrm>
                  <a:off x="120785" y="19225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7" name="Line 169"/>
                <p:cNvSpPr>
                  <a:spLocks noChangeShapeType="1"/>
                </p:cNvSpPr>
                <p:nvPr/>
              </p:nvSpPr>
              <p:spPr bwMode="auto">
                <a:xfrm>
                  <a:off x="120881" y="19220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4107" name="Line 170"/>
            <p:cNvSpPr>
              <a:spLocks noChangeShapeType="1"/>
            </p:cNvSpPr>
            <p:nvPr/>
          </p:nvSpPr>
          <p:spPr bwMode="auto">
            <a:xfrm>
              <a:off x="0" y="268450"/>
              <a:ext cx="3539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08" name="Line 171"/>
            <p:cNvSpPr>
              <a:spLocks noChangeShapeType="1"/>
            </p:cNvSpPr>
            <p:nvPr/>
          </p:nvSpPr>
          <p:spPr bwMode="auto">
            <a:xfrm>
              <a:off x="590495" y="268450"/>
              <a:ext cx="683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09" name="Text Box 172"/>
            <p:cNvSpPr txBox="1">
              <a:spLocks noChangeArrowheads="1"/>
            </p:cNvSpPr>
            <p:nvPr/>
          </p:nvSpPr>
          <p:spPr bwMode="auto">
            <a:xfrm>
              <a:off x="1895648" y="162432"/>
              <a:ext cx="723966" cy="22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&lt;C0 K50&gt;</a:t>
              </a:r>
            </a:p>
            <a:p>
              <a:pPr eaLnBrk="1" hangingPunct="1">
                <a:spcBef>
                  <a:spcPct val="0"/>
                </a:spcBef>
                <a:buFontTx/>
                <a:buNone/>
              </a:pPr>
              <a:endParaRPr lang="en-US" altLang="ko-KR" sz="900">
                <a:solidFill>
                  <a:srgbClr val="000000"/>
                </a:solidFill>
              </a:endParaRPr>
            </a:p>
          </p:txBody>
        </p:sp>
        <p:sp>
          <p:nvSpPr>
            <p:cNvPr id="4110" name="Text Box 173"/>
            <p:cNvSpPr txBox="1">
              <a:spLocks noChangeArrowheads="1"/>
            </p:cNvSpPr>
            <p:nvPr/>
          </p:nvSpPr>
          <p:spPr bwMode="auto">
            <a:xfrm>
              <a:off x="266724" y="0"/>
              <a:ext cx="323879" cy="22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X1</a:t>
              </a:r>
            </a:p>
            <a:p>
              <a:pPr eaLnBrk="1" hangingPunct="1">
                <a:spcBef>
                  <a:spcPct val="0"/>
                </a:spcBef>
                <a:buFontTx/>
                <a:buNone/>
              </a:pPr>
              <a:endParaRPr lang="en-US" altLang="ko-KR" sz="900">
                <a:solidFill>
                  <a:srgbClr val="000000"/>
                </a:solidFill>
              </a:endParaRPr>
            </a:p>
          </p:txBody>
        </p:sp>
        <p:sp>
          <p:nvSpPr>
            <p:cNvPr id="4111" name="Line 175"/>
            <p:cNvSpPr>
              <a:spLocks noChangeShapeType="1"/>
            </p:cNvSpPr>
            <p:nvPr/>
          </p:nvSpPr>
          <p:spPr bwMode="auto">
            <a:xfrm>
              <a:off x="2483121" y="273216"/>
              <a:ext cx="2412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2" name="Line 176"/>
            <p:cNvSpPr>
              <a:spLocks noChangeShapeType="1"/>
            </p:cNvSpPr>
            <p:nvPr/>
          </p:nvSpPr>
          <p:spPr bwMode="auto">
            <a:xfrm>
              <a:off x="2724398" y="211266"/>
              <a:ext cx="0" cy="1747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3" name="Line 174"/>
            <p:cNvSpPr>
              <a:spLocks noChangeShapeType="1"/>
            </p:cNvSpPr>
            <p:nvPr/>
          </p:nvSpPr>
          <p:spPr bwMode="auto">
            <a:xfrm>
              <a:off x="0" y="220796"/>
              <a:ext cx="0" cy="1805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5"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6"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72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7" name="Rectangle 7"/>
          <p:cNvSpPr>
            <a:spLocks noChangeArrowheads="1"/>
          </p:cNvSpPr>
          <p:nvPr/>
        </p:nvSpPr>
        <p:spPr bwMode="auto">
          <a:xfrm>
            <a:off x="304800" y="776288"/>
            <a:ext cx="3124200" cy="57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16. Khi kết nối cảm biến đầu ra </a:t>
            </a:r>
            <a:r>
              <a:rPr lang="en-US" altLang="ko-KR" sz="900">
                <a:latin typeface="Times New Roman" pitchFamily="18" charset="0"/>
                <a:ea typeface="돋움" pitchFamily="50" charset="-127"/>
                <a:cs typeface="Times New Roman" pitchFamily="18" charset="0"/>
              </a:rPr>
              <a:t>là</a:t>
            </a:r>
            <a:r>
              <a:rPr lang="vi-VN" altLang="ko-KR" sz="900">
                <a:latin typeface="Times New Roman" pitchFamily="18" charset="0"/>
                <a:ea typeface="돋움" pitchFamily="50" charset="-127"/>
                <a:cs typeface="Times New Roman" pitchFamily="18" charset="0"/>
              </a:rPr>
              <a:t> các </a:t>
            </a:r>
            <a:r>
              <a:rPr lang="en-US" altLang="ko-KR" sz="900">
                <a:latin typeface="Times New Roman" pitchFamily="18" charset="0"/>
                <a:ea typeface="돋움" pitchFamily="50" charset="-127"/>
                <a:cs typeface="Times New Roman" pitchFamily="18" charset="0"/>
              </a:rPr>
              <a:t>chân</a:t>
            </a:r>
            <a:r>
              <a:rPr lang="vi-VN" altLang="ko-KR" sz="900">
                <a:latin typeface="Times New Roman" pitchFamily="18" charset="0"/>
                <a:ea typeface="돋움" pitchFamily="50" charset="-127"/>
                <a:cs typeface="Times New Roman" pitchFamily="18" charset="0"/>
              </a:rPr>
              <a:t> I + và V + </a:t>
            </a:r>
            <a:r>
              <a:rPr lang="en-US" altLang="ko-KR" sz="900">
                <a:latin typeface="Times New Roman" pitchFamily="18" charset="0"/>
                <a:ea typeface="돋움" pitchFamily="50" charset="-127"/>
                <a:cs typeface="Times New Roman" pitchFamily="18" charset="0"/>
              </a:rPr>
              <a:t>. Bạn cần sử dụng loại module AD nào?</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Q64AD    </a:t>
            </a:r>
            <a:r>
              <a:rPr lang="en-US" altLang="ko-KR" sz="900">
                <a:latin typeface="Times New Roman" pitchFamily="18" charset="0"/>
                <a:ea typeface="돋움" pitchFamily="50" charset="-127"/>
                <a:cs typeface="Times New Roman" pitchFamily="18" charset="0"/>
              </a:rPr>
              <a:t>② Q68ADV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Q68ADI   ④ Q61P</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a:latin typeface="Times New Roman" pitchFamily="18" charset="0"/>
                <a:ea typeface="돋움" pitchFamily="50" charset="-127"/>
                <a:cs typeface="Times New Roman" pitchFamily="18" charset="0"/>
              </a:rPr>
              <a:t>17. Điện áp cutin (ngưỡng) của Diode Ge 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0,2V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0,5V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1,4V</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18. Điều gì sai với phương pháp tắt SCR đã bật?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Đ</a:t>
            </a:r>
            <a:r>
              <a:rPr lang="en-US" altLang="ko-KR" sz="900">
                <a:latin typeface="Times New Roman" pitchFamily="18" charset="0"/>
                <a:ea typeface="돋움" pitchFamily="50" charset="-127"/>
                <a:cs typeface="Times New Roman" pitchFamily="18" charset="0"/>
              </a:rPr>
              <a:t>ưa</a:t>
            </a:r>
            <a:r>
              <a:rPr lang="vi-VN" altLang="ko-KR" sz="900">
                <a:latin typeface="Times New Roman" pitchFamily="18" charset="0"/>
                <a:ea typeface="돋움" pitchFamily="50" charset="-127"/>
                <a:cs typeface="Times New Roman" pitchFamily="18" charset="0"/>
              </a:rPr>
              <a:t> điện áp cực dương </a:t>
            </a:r>
            <a:r>
              <a:rPr lang="en-US" altLang="ko-KR" sz="900">
                <a:latin typeface="Times New Roman" pitchFamily="18" charset="0"/>
                <a:ea typeface="돋움" pitchFamily="50" charset="-127"/>
                <a:cs typeface="Times New Roman" pitchFamily="18" charset="0"/>
              </a:rPr>
              <a:t>về giá trị </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Tắt điện áp cực dương bằng công tắc</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③ Đ</a:t>
            </a:r>
            <a:r>
              <a:rPr lang="en-US" altLang="ko-KR" sz="900">
                <a:solidFill>
                  <a:srgbClr val="FF0000"/>
                </a:solidFill>
                <a:latin typeface="Times New Roman" pitchFamily="18" charset="0"/>
                <a:ea typeface="돋움" pitchFamily="50" charset="-127"/>
                <a:cs typeface="Times New Roman" pitchFamily="18" charset="0"/>
              </a:rPr>
              <a:t>ưa</a:t>
            </a:r>
            <a:r>
              <a:rPr lang="vi-VN" altLang="ko-KR" sz="900">
                <a:solidFill>
                  <a:srgbClr val="FF0000"/>
                </a:solidFill>
                <a:latin typeface="Times New Roman" pitchFamily="18" charset="0"/>
                <a:ea typeface="돋움" pitchFamily="50" charset="-127"/>
                <a:cs typeface="Times New Roman" pitchFamily="18" charset="0"/>
              </a:rPr>
              <a:t> điện áp cực dương </a:t>
            </a:r>
            <a:r>
              <a:rPr lang="en-US" altLang="ko-KR" sz="900">
                <a:solidFill>
                  <a:srgbClr val="FF0000"/>
                </a:solidFill>
                <a:latin typeface="Times New Roman" pitchFamily="18" charset="0"/>
                <a:ea typeface="돋움" pitchFamily="50" charset="-127"/>
                <a:cs typeface="Times New Roman" pitchFamily="18" charset="0"/>
              </a:rPr>
              <a:t>về giá trị </a:t>
            </a:r>
            <a:r>
              <a:rPr lang="vi-VN" altLang="ko-KR" sz="90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Đưa điện áp cực dương về </a:t>
            </a:r>
            <a:r>
              <a:rPr lang="en-US" altLang="ko-KR" sz="900">
                <a:latin typeface="Times New Roman" pitchFamily="18" charset="0"/>
                <a:ea typeface="돋움" pitchFamily="50" charset="-127"/>
                <a:cs typeface="Times New Roman" pitchFamily="18" charset="0"/>
              </a:rPr>
              <a:t>giá trị </a:t>
            </a:r>
            <a:r>
              <a:rPr lang="vi-VN" altLang="ko-KR" sz="900">
                <a:latin typeface="Times New Roman" pitchFamily="18" charset="0"/>
                <a:ea typeface="돋움" pitchFamily="50" charset="-127"/>
                <a:cs typeface="Times New Roman" pitchFamily="18" charset="0"/>
              </a:rPr>
              <a:t>0</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19. Hiệu điện thế </a:t>
            </a:r>
            <a:r>
              <a:rPr lang="en-US" altLang="ko-KR" sz="900">
                <a:latin typeface="Times New Roman" pitchFamily="18" charset="0"/>
                <a:ea typeface="돋움" pitchFamily="50" charset="-127"/>
                <a:cs typeface="Times New Roman" pitchFamily="18" charset="0"/>
              </a:rPr>
              <a:t>tại</a:t>
            </a:r>
            <a:r>
              <a:rPr lang="vi-VN" altLang="ko-KR" sz="90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4.3V</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④ 5V</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20. Hiệu điện thế </a:t>
            </a:r>
            <a:r>
              <a:rPr lang="en-US" altLang="ko-KR" sz="900">
                <a:latin typeface="Times New Roman" pitchFamily="18" charset="0"/>
                <a:ea typeface="돋움" pitchFamily="50" charset="-127"/>
                <a:cs typeface="Times New Roman" pitchFamily="18" charset="0"/>
              </a:rPr>
              <a:t>tại</a:t>
            </a:r>
            <a:r>
              <a:rPr lang="vi-VN" altLang="ko-KR" sz="90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 2,9V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9.1V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12V</a:t>
            </a:r>
          </a:p>
        </p:txBody>
      </p:sp>
      <p:grpSp>
        <p:nvGrpSpPr>
          <p:cNvPr id="3078" name="그룹 1"/>
          <p:cNvGrpSpPr>
            <a:grpSpLocks/>
          </p:cNvGrpSpPr>
          <p:nvPr/>
        </p:nvGrpSpPr>
        <p:grpSpPr bwMode="auto">
          <a:xfrm>
            <a:off x="1279525" y="4232275"/>
            <a:ext cx="1601788" cy="1050925"/>
            <a:chOff x="1440317" y="4229472"/>
            <a:chExt cx="2005411" cy="1383623"/>
          </a:xfrm>
        </p:grpSpPr>
        <p:sp>
          <p:nvSpPr>
            <p:cNvPr id="3109" name="Line 36"/>
            <p:cNvSpPr>
              <a:spLocks noChangeShapeType="1"/>
            </p:cNvSpPr>
            <p:nvPr/>
          </p:nvSpPr>
          <p:spPr bwMode="auto">
            <a:xfrm>
              <a:off x="1970534" y="4229472"/>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0" name="Line 37"/>
            <p:cNvSpPr>
              <a:spLocks noChangeShapeType="1"/>
            </p:cNvSpPr>
            <p:nvPr/>
          </p:nvSpPr>
          <p:spPr bwMode="auto">
            <a:xfrm>
              <a:off x="1961009" y="42294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1" name="Line 38"/>
            <p:cNvSpPr>
              <a:spLocks noChangeShapeType="1"/>
            </p:cNvSpPr>
            <p:nvPr/>
          </p:nvSpPr>
          <p:spPr bwMode="auto">
            <a:xfrm>
              <a:off x="2886522" y="4229472"/>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112" name="Group 39"/>
            <p:cNvGrpSpPr>
              <a:grpSpLocks/>
            </p:cNvGrpSpPr>
            <p:nvPr/>
          </p:nvGrpSpPr>
          <p:grpSpPr bwMode="auto">
            <a:xfrm>
              <a:off x="2794447" y="4432672"/>
              <a:ext cx="184150" cy="254000"/>
              <a:chOff x="1488" y="1152"/>
              <a:chExt cx="192" cy="336"/>
            </a:xfrm>
          </p:grpSpPr>
          <p:sp>
            <p:nvSpPr>
              <p:cNvPr id="3127" name="Line 40"/>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8" name="Line 41"/>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9" name="Line 42"/>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0" name="Line 43"/>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1" name="Line 44"/>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2" name="Line 45"/>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3" name="Line 46"/>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113" name="Line 47"/>
            <p:cNvSpPr>
              <a:spLocks noChangeShapeType="1"/>
            </p:cNvSpPr>
            <p:nvPr/>
          </p:nvSpPr>
          <p:spPr bwMode="auto">
            <a:xfrm>
              <a:off x="2886522" y="4686672"/>
              <a:ext cx="0" cy="4762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4" name="AutoShape 48"/>
            <p:cNvSpPr>
              <a:spLocks noChangeArrowheads="1"/>
            </p:cNvSpPr>
            <p:nvPr/>
          </p:nvSpPr>
          <p:spPr bwMode="auto">
            <a:xfrm rot="10800000" flipV="1">
              <a:off x="2764284" y="5169024"/>
              <a:ext cx="244475" cy="1016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115" name="Line 49"/>
            <p:cNvSpPr>
              <a:spLocks noChangeShapeType="1"/>
            </p:cNvSpPr>
            <p:nvPr/>
          </p:nvSpPr>
          <p:spPr bwMode="auto">
            <a:xfrm flipV="1">
              <a:off x="2764284" y="5173656"/>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6" name="Line 50"/>
            <p:cNvSpPr>
              <a:spLocks noChangeShapeType="1"/>
            </p:cNvSpPr>
            <p:nvPr/>
          </p:nvSpPr>
          <p:spPr bwMode="auto">
            <a:xfrm>
              <a:off x="1970534" y="56010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7" name="Line 51"/>
            <p:cNvSpPr>
              <a:spLocks noChangeShapeType="1"/>
            </p:cNvSpPr>
            <p:nvPr/>
          </p:nvSpPr>
          <p:spPr bwMode="auto">
            <a:xfrm>
              <a:off x="2886522" y="5245472"/>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8" name="Text Box 52"/>
            <p:cNvSpPr txBox="1">
              <a:spLocks noChangeArrowheads="1"/>
            </p:cNvSpPr>
            <p:nvPr/>
          </p:nvSpPr>
          <p:spPr bwMode="auto">
            <a:xfrm>
              <a:off x="2398409" y="4366177"/>
              <a:ext cx="393761" cy="40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25" name="Text Box 53"/>
            <p:cNvSpPr txBox="1">
              <a:spLocks noChangeArrowheads="1"/>
            </p:cNvSpPr>
            <p:nvPr/>
          </p:nvSpPr>
          <p:spPr bwMode="auto">
            <a:xfrm>
              <a:off x="2225389" y="5000707"/>
              <a:ext cx="484072" cy="547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D2</a:t>
              </a:r>
            </a:p>
            <a:p>
              <a:pPr>
                <a:defRPr/>
              </a:pPr>
              <a:r>
                <a:rPr lang="en-US" altLang="ko-KR" sz="1050" dirty="0">
                  <a:latin typeface="Times New Roman" pitchFamily="18" charset="0"/>
                </a:rPr>
                <a:t>(Si)</a:t>
              </a:r>
            </a:p>
          </p:txBody>
        </p:sp>
        <p:sp>
          <p:nvSpPr>
            <p:cNvPr id="3120" name="Line 54"/>
            <p:cNvSpPr>
              <a:spLocks noChangeShapeType="1"/>
            </p:cNvSpPr>
            <p:nvPr/>
          </p:nvSpPr>
          <p:spPr bwMode="auto">
            <a:xfrm flipV="1">
              <a:off x="1970534" y="4924795"/>
              <a:ext cx="0" cy="6883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1" name="Line 55"/>
            <p:cNvSpPr>
              <a:spLocks noChangeShapeType="1"/>
            </p:cNvSpPr>
            <p:nvPr/>
          </p:nvSpPr>
          <p:spPr bwMode="auto">
            <a:xfrm>
              <a:off x="1856234" y="4886697"/>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2" name="Line 56"/>
            <p:cNvSpPr>
              <a:spLocks noChangeShapeType="1"/>
            </p:cNvSpPr>
            <p:nvPr/>
          </p:nvSpPr>
          <p:spPr bwMode="auto">
            <a:xfrm>
              <a:off x="1894334" y="4934322"/>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3" name="Line 59"/>
            <p:cNvSpPr>
              <a:spLocks noChangeShapeType="1"/>
            </p:cNvSpPr>
            <p:nvPr/>
          </p:nvSpPr>
          <p:spPr bwMode="auto">
            <a:xfrm flipH="1" flipV="1">
              <a:off x="2980184" y="4894635"/>
              <a:ext cx="230188" cy="2301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4" name="Line 60"/>
            <p:cNvSpPr>
              <a:spLocks noChangeShapeType="1"/>
            </p:cNvSpPr>
            <p:nvPr/>
          </p:nvSpPr>
          <p:spPr bwMode="auto">
            <a:xfrm flipH="1">
              <a:off x="2980184" y="5372472"/>
              <a:ext cx="230188" cy="1524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5" name="Text Box 61"/>
            <p:cNvSpPr txBox="1">
              <a:spLocks noChangeArrowheads="1"/>
            </p:cNvSpPr>
            <p:nvPr/>
          </p:nvSpPr>
          <p:spPr bwMode="auto">
            <a:xfrm>
              <a:off x="1440317" y="4746141"/>
              <a:ext cx="504141" cy="303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5[V]</a:t>
              </a:r>
            </a:p>
          </p:txBody>
        </p:sp>
        <p:sp>
          <p:nvSpPr>
            <p:cNvPr id="3126" name="Text Box 52"/>
            <p:cNvSpPr txBox="1">
              <a:spLocks noChangeArrowheads="1"/>
            </p:cNvSpPr>
            <p:nvPr/>
          </p:nvSpPr>
          <p:spPr bwMode="auto">
            <a:xfrm>
              <a:off x="3021861" y="5065360"/>
              <a:ext cx="423867" cy="364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grpSp>
        <p:nvGrpSpPr>
          <p:cNvPr id="3079" name="그룹 2"/>
          <p:cNvGrpSpPr>
            <a:grpSpLocks/>
          </p:cNvGrpSpPr>
          <p:nvPr/>
        </p:nvGrpSpPr>
        <p:grpSpPr bwMode="auto">
          <a:xfrm>
            <a:off x="1196975" y="5953125"/>
            <a:ext cx="1757363" cy="1087438"/>
            <a:chOff x="1156926" y="5957664"/>
            <a:chExt cx="2041752" cy="1376591"/>
          </a:xfrm>
        </p:grpSpPr>
        <p:sp>
          <p:nvSpPr>
            <p:cNvPr id="3081" name="Line 75"/>
            <p:cNvSpPr>
              <a:spLocks noChangeShapeType="1"/>
            </p:cNvSpPr>
            <p:nvPr/>
          </p:nvSpPr>
          <p:spPr bwMode="auto">
            <a:xfrm>
              <a:off x="1715071" y="5957664"/>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2" name="Line 76"/>
            <p:cNvSpPr>
              <a:spLocks noChangeShapeType="1"/>
            </p:cNvSpPr>
            <p:nvPr/>
          </p:nvSpPr>
          <p:spPr bwMode="auto">
            <a:xfrm>
              <a:off x="1705546" y="59576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3" name="Line 77"/>
            <p:cNvSpPr>
              <a:spLocks noChangeShapeType="1"/>
            </p:cNvSpPr>
            <p:nvPr/>
          </p:nvSpPr>
          <p:spPr bwMode="auto">
            <a:xfrm>
              <a:off x="2631058" y="5957664"/>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084" name="Group 78"/>
            <p:cNvGrpSpPr>
              <a:grpSpLocks/>
            </p:cNvGrpSpPr>
            <p:nvPr/>
          </p:nvGrpSpPr>
          <p:grpSpPr bwMode="auto">
            <a:xfrm>
              <a:off x="2538983" y="6160864"/>
              <a:ext cx="184150" cy="254000"/>
              <a:chOff x="1488" y="1152"/>
              <a:chExt cx="192" cy="336"/>
            </a:xfrm>
          </p:grpSpPr>
          <p:sp>
            <p:nvSpPr>
              <p:cNvPr id="3102"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3"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4"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5"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6"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7"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8"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085" name="Line 86"/>
            <p:cNvSpPr>
              <a:spLocks noChangeShapeType="1"/>
            </p:cNvSpPr>
            <p:nvPr/>
          </p:nvSpPr>
          <p:spPr bwMode="auto">
            <a:xfrm>
              <a:off x="2631058" y="6414864"/>
              <a:ext cx="0" cy="4381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6" name="AutoShape 87"/>
            <p:cNvSpPr>
              <a:spLocks noChangeArrowheads="1"/>
            </p:cNvSpPr>
            <p:nvPr/>
          </p:nvSpPr>
          <p:spPr bwMode="auto">
            <a:xfrm>
              <a:off x="2508821" y="6853014"/>
              <a:ext cx="244475" cy="1270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087" name="Line 88"/>
            <p:cNvSpPr>
              <a:spLocks noChangeShapeType="1"/>
            </p:cNvSpPr>
            <p:nvPr/>
          </p:nvSpPr>
          <p:spPr bwMode="auto">
            <a:xfrm>
              <a:off x="2508821" y="6980014"/>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8" name="Line 89"/>
            <p:cNvSpPr>
              <a:spLocks noChangeShapeType="1"/>
            </p:cNvSpPr>
            <p:nvPr/>
          </p:nvSpPr>
          <p:spPr bwMode="auto">
            <a:xfrm>
              <a:off x="1715071" y="73292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9" name="Line 90"/>
            <p:cNvSpPr>
              <a:spLocks noChangeShapeType="1"/>
            </p:cNvSpPr>
            <p:nvPr/>
          </p:nvSpPr>
          <p:spPr bwMode="auto">
            <a:xfrm>
              <a:off x="2631058" y="6973664"/>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0" name="Text Box 91"/>
            <p:cNvSpPr txBox="1">
              <a:spLocks noChangeArrowheads="1"/>
            </p:cNvSpPr>
            <p:nvPr/>
          </p:nvSpPr>
          <p:spPr bwMode="auto">
            <a:xfrm>
              <a:off x="2272284" y="6152927"/>
              <a:ext cx="365406" cy="389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3091" name="Line 92"/>
            <p:cNvSpPr>
              <a:spLocks noChangeShapeType="1"/>
            </p:cNvSpPr>
            <p:nvPr/>
          </p:nvSpPr>
          <p:spPr bwMode="auto">
            <a:xfrm flipV="1">
              <a:off x="1715071" y="6652988"/>
              <a:ext cx="0" cy="68126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2" name="Line 93"/>
            <p:cNvSpPr>
              <a:spLocks noChangeShapeType="1"/>
            </p:cNvSpPr>
            <p:nvPr/>
          </p:nvSpPr>
          <p:spPr bwMode="auto">
            <a:xfrm>
              <a:off x="1600771" y="6614889"/>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3" name="Line 94"/>
            <p:cNvSpPr>
              <a:spLocks noChangeShapeType="1"/>
            </p:cNvSpPr>
            <p:nvPr/>
          </p:nvSpPr>
          <p:spPr bwMode="auto">
            <a:xfrm>
              <a:off x="1638871" y="6662514"/>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4" name="Line 96"/>
            <p:cNvSpPr>
              <a:spLocks noChangeShapeType="1"/>
            </p:cNvSpPr>
            <p:nvPr/>
          </p:nvSpPr>
          <p:spPr bwMode="auto">
            <a:xfrm>
              <a:off x="2505646" y="6853014"/>
              <a:ext cx="2476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5" name="Line 97"/>
            <p:cNvSpPr>
              <a:spLocks noChangeShapeType="1"/>
            </p:cNvSpPr>
            <p:nvPr/>
          </p:nvSpPr>
          <p:spPr bwMode="auto">
            <a:xfrm>
              <a:off x="2753296" y="68530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6" name="Line 98"/>
            <p:cNvSpPr>
              <a:spLocks noChangeShapeType="1"/>
            </p:cNvSpPr>
            <p:nvPr/>
          </p:nvSpPr>
          <p:spPr bwMode="auto">
            <a:xfrm flipH="1" flipV="1">
              <a:off x="2419921" y="67768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7" name="Text Box 99"/>
            <p:cNvSpPr txBox="1">
              <a:spLocks noChangeArrowheads="1"/>
            </p:cNvSpPr>
            <p:nvPr/>
          </p:nvSpPr>
          <p:spPr bwMode="auto">
            <a:xfrm>
              <a:off x="1943671" y="6681564"/>
              <a:ext cx="568408" cy="46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  ZD</a:t>
              </a:r>
            </a:p>
            <a:p>
              <a:pPr eaLnBrk="1" hangingPunct="1">
                <a:spcBef>
                  <a:spcPct val="0"/>
                </a:spcBef>
                <a:buFontTx/>
                <a:buNone/>
              </a:pPr>
              <a:r>
                <a:rPr lang="en-US" altLang="ko-KR" sz="900">
                  <a:latin typeface="Times New Roman" pitchFamily="18" charset="0"/>
                  <a:ea typeface="돋움" pitchFamily="50" charset="-127"/>
                </a:rPr>
                <a:t>(9.1V)</a:t>
              </a:r>
            </a:p>
          </p:txBody>
        </p:sp>
        <p:sp>
          <p:nvSpPr>
            <p:cNvPr id="3098" name="Text Box 100"/>
            <p:cNvSpPr txBox="1">
              <a:spLocks noChangeArrowheads="1"/>
            </p:cNvSpPr>
            <p:nvPr/>
          </p:nvSpPr>
          <p:spPr bwMode="auto">
            <a:xfrm>
              <a:off x="1156926" y="6496394"/>
              <a:ext cx="534884" cy="292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3099" name="Line 101"/>
            <p:cNvSpPr>
              <a:spLocks noChangeShapeType="1"/>
            </p:cNvSpPr>
            <p:nvPr/>
          </p:nvSpPr>
          <p:spPr bwMode="auto">
            <a:xfrm flipH="1" flipV="1">
              <a:off x="2705671" y="5983064"/>
              <a:ext cx="230187" cy="230188"/>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0" name="Line 102"/>
            <p:cNvSpPr>
              <a:spLocks noChangeShapeType="1"/>
            </p:cNvSpPr>
            <p:nvPr/>
          </p:nvSpPr>
          <p:spPr bwMode="auto">
            <a:xfrm flipH="1">
              <a:off x="2694757" y="6445027"/>
              <a:ext cx="230187" cy="1666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1" name="Text Box 103"/>
            <p:cNvSpPr txBox="1">
              <a:spLocks noChangeArrowheads="1"/>
            </p:cNvSpPr>
            <p:nvPr/>
          </p:nvSpPr>
          <p:spPr bwMode="auto">
            <a:xfrm>
              <a:off x="2805211" y="6149295"/>
              <a:ext cx="393467" cy="350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spTree>
    <p:extLst>
      <p:ext uri="{BB962C8B-B14F-4D97-AF65-F5344CB8AC3E}">
        <p14:creationId xmlns:p14="http://schemas.microsoft.com/office/powerpoint/2010/main" val="3327254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35" name="Text Box 5"/>
          <p:cNvSpPr txBox="1">
            <a:spLocks noChangeArrowheads="1"/>
          </p:cNvSpPr>
          <p:nvPr/>
        </p:nvSpPr>
        <p:spPr bwMode="auto">
          <a:xfrm>
            <a:off x="174624" y="239713"/>
            <a:ext cx="8402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9220"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2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22" name="Rectangle 50"/>
          <p:cNvSpPr>
            <a:spLocks noChangeArrowheads="1"/>
          </p:cNvSpPr>
          <p:nvPr/>
        </p:nvSpPr>
        <p:spPr bwMode="auto">
          <a:xfrm>
            <a:off x="3422650" y="6537325"/>
            <a:ext cx="31416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12. Chi phí lắp đặt và bảo trì cao, nhưng máy sấy khí nào có thể được sử dụng bán </a:t>
            </a:r>
            <a:r>
              <a:rPr lang="en-US" altLang="ko-KR" sz="900" smtClean="0">
                <a:latin typeface="Times New Roman" panose="02020603050405020304" pitchFamily="18" charset="0"/>
                <a:ea typeface="Dotum" pitchFamily="34" charset="-127"/>
                <a:cs typeface="Times New Roman" panose="02020603050405020304" pitchFamily="18" charset="0"/>
              </a:rPr>
              <a:t>vĩnh cửu</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vì nó có thể tái sinh bằng cách tác động nhiệt</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Máy sấy khí làm mát bằng không khí</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Máy sấy khí làm mát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Máy sấy khí hấp thụ</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④ Máy sấy khí hấp phụ</a:t>
            </a:r>
            <a:endParaRPr lang="ko-KR" altLang="en-US" sz="900">
              <a:solidFill>
                <a:srgbClr val="FF0000"/>
              </a:solidFill>
              <a:latin typeface="Times New Roman" panose="02020603050405020304" pitchFamily="18" charset="0"/>
              <a:ea typeface="Dotum" pitchFamily="34" charset="-127"/>
              <a:cs typeface="Times New Roman" panose="02020603050405020304" pitchFamily="18" charset="0"/>
            </a:endParaRPr>
          </a:p>
        </p:txBody>
      </p:sp>
      <p:sp>
        <p:nvSpPr>
          <p:cNvPr id="9223" name="Rectangle 124"/>
          <p:cNvSpPr>
            <a:spLocks noChangeArrowheads="1"/>
          </p:cNvSpPr>
          <p:nvPr/>
        </p:nvSpPr>
        <p:spPr bwMode="auto">
          <a:xfrm>
            <a:off x="3435350" y="1784648"/>
            <a:ext cx="31289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9. Chức năng nào không phải của bộ giảm thanh khí nén?</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Hiệu ứng tiếng ồn lớn</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② Không bị biến dạng do va đập hoặc rung động của ống xả</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Nó phải có hình dạng nhỏ gọn để dễ dàng gắn vào van điện từ, v.v.</a:t>
            </a: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 ④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Chịu được sự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tắc nghẽn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lớn để sử dụng lâu dài.</a:t>
            </a:r>
          </a:p>
        </p:txBody>
      </p:sp>
      <p:sp>
        <p:nvSpPr>
          <p:cNvPr id="9224" name="Rectangle 151"/>
          <p:cNvSpPr>
            <a:spLocks noChangeArrowheads="1"/>
          </p:cNvSpPr>
          <p:nvPr/>
        </p:nvSpPr>
        <p:spPr bwMode="auto">
          <a:xfrm>
            <a:off x="3429000" y="5745163"/>
            <a:ext cx="3095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11. Chức năng nào không phải là chức năng đại diện của rơle?</a:t>
            </a: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Chức năng chuyển đổi </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vi-VN" altLang="ko-KR" sz="900">
                <a:latin typeface="Times New Roman" panose="02020603050405020304" pitchFamily="18" charset="0"/>
                <a:ea typeface="Dotum" pitchFamily="34" charset="-127"/>
                <a:cs typeface="Times New Roman" panose="02020603050405020304" pitchFamily="18" charset="0"/>
              </a:rPr>
              <a:t>Chức năng rẽ nhánh</a:t>
            </a: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Chức năng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nhân đôi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tốc đ</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ộ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Chức năng bộ nhớ</a:t>
            </a: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25" name="Rectangle 59"/>
          <p:cNvSpPr>
            <a:spLocks noChangeArrowheads="1"/>
          </p:cNvSpPr>
          <p:nvPr/>
        </p:nvSpPr>
        <p:spPr bwMode="auto">
          <a:xfrm>
            <a:off x="285750" y="1928813"/>
            <a:ext cx="3162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2. </a:t>
            </a:r>
            <a:r>
              <a:rPr lang="en-US" altLang="ko-KR" sz="900" smtClean="0">
                <a:latin typeface="Times New Roman" panose="02020603050405020304" pitchFamily="18" charset="0"/>
                <a:cs typeface="Times New Roman" panose="02020603050405020304" pitchFamily="18" charset="0"/>
              </a:rPr>
              <a:t>Phụ tùng nào có </a:t>
            </a:r>
            <a:r>
              <a:rPr lang="en-US" altLang="ko-KR" sz="900">
                <a:latin typeface="Times New Roman" panose="02020603050405020304" pitchFamily="18" charset="0"/>
                <a:cs typeface="Times New Roman" panose="02020603050405020304" pitchFamily="18" charset="0"/>
              </a:rPr>
              <a:t>điện cảm ở bộ phận phân tích, phân tích lượng biến hóa dung lượng tĩnh điện đó do giữa đất</a:t>
            </a:r>
            <a:r>
              <a:rPr lang="ko-KR" altLang="en-US" sz="90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và điện cực tồn tại vật thể </a:t>
            </a:r>
            <a:r>
              <a:rPr lang="en-US" altLang="ko-KR" sz="900" smtClean="0">
                <a:latin typeface="Times New Roman" panose="02020603050405020304" pitchFamily="18" charset="0"/>
                <a:cs typeface="Times New Roman" panose="02020603050405020304" pitchFamily="18" charset="0"/>
              </a:rPr>
              <a:t>phát </a:t>
            </a:r>
            <a:r>
              <a:rPr lang="en-US" altLang="ko-KR" sz="900">
                <a:latin typeface="Times New Roman" panose="02020603050405020304" pitchFamily="18" charset="0"/>
                <a:cs typeface="Times New Roman" panose="02020603050405020304" pitchFamily="18" charset="0"/>
              </a:rPr>
              <a:t>tín hiệu đầu ra</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a:t>
            </a:r>
            <a:r>
              <a:rPr lang="vi-VN" altLang="ko-KR" sz="900" smtClean="0">
                <a:latin typeface="Times New Roman" panose="02020603050405020304" pitchFamily="18" charset="0"/>
                <a:ea typeface="Dotum" pitchFamily="34" charset="-127"/>
                <a:cs typeface="Times New Roman" panose="02020603050405020304" pitchFamily="18" charset="0"/>
              </a:rPr>
              <a:t>C</a:t>
            </a:r>
            <a:r>
              <a:rPr lang="en-US" altLang="ko-KR" sz="900" smtClean="0">
                <a:latin typeface="Times New Roman" panose="02020603050405020304" pitchFamily="18" charset="0"/>
                <a:ea typeface="Dotum" pitchFamily="34" charset="-127"/>
                <a:cs typeface="Times New Roman" panose="02020603050405020304" pitchFamily="18" charset="0"/>
              </a:rPr>
              <a:t>ông tắc limit và micro</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Công tắc tiếp giáp</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Công tắc</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điện dung </a:t>
            </a:r>
            <a:endParaRPr lang="en-US"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④ </a:t>
            </a:r>
            <a:r>
              <a:rPr lang="en-US" altLang="ko-KR" sz="900" smtClean="0">
                <a:latin typeface="Times New Roman" panose="02020603050405020304" pitchFamily="18" charset="0"/>
                <a:ea typeface="Dotum" pitchFamily="34" charset="-127"/>
                <a:cs typeface="Times New Roman" panose="02020603050405020304" pitchFamily="18" charset="0"/>
              </a:rPr>
              <a:t>Công tăc quang điện</a:t>
            </a:r>
            <a:endParaRPr lang="vi-VN" altLang="ko-KR" sz="900">
              <a:latin typeface="Times New Roman" panose="02020603050405020304" pitchFamily="18" charset="0"/>
              <a:ea typeface="Dotum" pitchFamily="34" charset="-127"/>
              <a:cs typeface="Times New Roman" panose="02020603050405020304" pitchFamily="18" charset="0"/>
            </a:endParaRPr>
          </a:p>
        </p:txBody>
      </p:sp>
      <p:sp>
        <p:nvSpPr>
          <p:cNvPr id="9226" name="Text Box 44"/>
          <p:cNvSpPr txBox="1">
            <a:spLocks noChangeArrowheads="1"/>
          </p:cNvSpPr>
          <p:nvPr/>
        </p:nvSpPr>
        <p:spPr bwMode="auto">
          <a:xfrm>
            <a:off x="304801" y="5062538"/>
            <a:ext cx="31051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4. </a:t>
            </a:r>
            <a:r>
              <a:rPr lang="en-US" altLang="ko-KR" sz="900" smtClean="0">
                <a:latin typeface="Times New Roman" panose="02020603050405020304" pitchFamily="18" charset="0"/>
                <a:cs typeface="Times New Roman" panose="02020603050405020304" pitchFamily="18" charset="0"/>
              </a:rPr>
              <a:t>Cho </a:t>
            </a:r>
            <a:r>
              <a:rPr lang="en-US" altLang="ko-KR" sz="900">
                <a:latin typeface="Times New Roman" panose="02020603050405020304" pitchFamily="18" charset="0"/>
                <a:cs typeface="Times New Roman" panose="02020603050405020304" pitchFamily="18" charset="0"/>
              </a:rPr>
              <a:t>điện chạy qua bộ hẹn giờ thì tiếp điểm được nối dựa vào hoạt động hút của nam châm điện, cam của đoạn sau tiếp điểm quay, hoạt động tiếp điểm</a:t>
            </a:r>
            <a:r>
              <a:rPr lang="vi-VN" altLang="ko-KR" sz="900" smtClean="0">
                <a:latin typeface="Times New Roman" panose="02020603050405020304" pitchFamily="18" charset="0"/>
                <a:cs typeface="Times New Roman" panose="02020603050405020304" pitchFamily="18" charset="0"/>
              </a:rPr>
              <a:t>?</a:t>
            </a:r>
            <a:r>
              <a:rPr lang="en-US" altLang="ko-KR" sz="900" smtClean="0">
                <a:latin typeface="Times New Roman" panose="02020603050405020304" pitchFamily="18" charset="0"/>
                <a:cs typeface="Times New Roman" panose="02020603050405020304" pitchFamily="18" charset="0"/>
              </a:rPr>
              <a:t> </a:t>
            </a: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① Hẹn giờ khí nén            </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② Hẹn giờ kỹ thuật số</a:t>
            </a: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 </a:t>
            </a:r>
            <a:r>
              <a:rPr lang="vi-VN" altLang="ko-KR" sz="900">
                <a:solidFill>
                  <a:srgbClr val="FF0000"/>
                </a:solidFill>
                <a:latin typeface="Times New Roman" panose="02020603050405020304" pitchFamily="18" charset="0"/>
                <a:cs typeface="Times New Roman" panose="02020603050405020304" pitchFamily="18" charset="0"/>
              </a:rPr>
              <a:t>③ Hẹn giờ kiểu động cơ </a:t>
            </a:r>
            <a:r>
              <a:rPr lang="en-US" altLang="ko-KR" sz="900">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④ Hẹn giờ điện tử</a:t>
            </a:r>
          </a:p>
        </p:txBody>
      </p:sp>
      <p:sp>
        <p:nvSpPr>
          <p:cNvPr id="9227" name="Rectangle 100"/>
          <p:cNvSpPr>
            <a:spLocks noChangeArrowheads="1"/>
          </p:cNvSpPr>
          <p:nvPr/>
        </p:nvSpPr>
        <p:spPr bwMode="auto">
          <a:xfrm>
            <a:off x="3409950" y="901700"/>
            <a:ext cx="3114675"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8. </a:t>
            </a:r>
            <a:r>
              <a:rPr lang="en-US" altLang="ko-KR" sz="900" smtClean="0">
                <a:latin typeface="Times New Roman" panose="02020603050405020304" pitchFamily="18" charset="0"/>
                <a:ea typeface="Dotum" pitchFamily="34" charset="-127"/>
                <a:cs typeface="Times New Roman" panose="02020603050405020304" pitchFamily="18" charset="0"/>
              </a:rPr>
              <a:t>Trong cấu tạo của Xilanh</a:t>
            </a:r>
            <a:r>
              <a:rPr lang="vi-VN" altLang="ko-KR" sz="900" smtClean="0">
                <a:latin typeface="Times New Roman" panose="02020603050405020304" pitchFamily="18" charset="0"/>
                <a:ea typeface="Dotum" pitchFamily="34" charset="-127"/>
                <a:cs typeface="Times New Roman" panose="02020603050405020304" pitchFamily="18" charset="0"/>
              </a:rPr>
              <a:t> có</a:t>
            </a:r>
            <a:r>
              <a:rPr lang="en-US" altLang="ko-KR" sz="900" smtClean="0">
                <a:latin typeface="Times New Roman" panose="02020603050405020304" pitchFamily="18" charset="0"/>
                <a:ea typeface="Dotum" pitchFamily="34" charset="-127"/>
                <a:cs typeface="Times New Roman" panose="02020603050405020304" pitchFamily="18" charset="0"/>
              </a:rPr>
              <a:t> bộ phận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giảm chấn</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Cái </a:t>
            </a:r>
            <a:r>
              <a:rPr lang="en-US" altLang="ko-KR" sz="900" smtClean="0">
                <a:latin typeface="Times New Roman" panose="02020603050405020304" pitchFamily="18" charset="0"/>
                <a:ea typeface="Dotum" pitchFamily="34" charset="-127"/>
                <a:cs typeface="Times New Roman" panose="02020603050405020304" pitchFamily="18" charset="0"/>
              </a:rPr>
              <a:t>nào</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dưới đây không được coi là giảm chấn</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   ① Cushion adjustment screw</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Scraping ring</a:t>
            </a:r>
          </a:p>
          <a:p>
            <a:pPr>
              <a:buNone/>
            </a:pP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  ③ Cushion ring</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Sealing ring</a:t>
            </a:r>
          </a:p>
        </p:txBody>
      </p:sp>
      <p:sp>
        <p:nvSpPr>
          <p:cNvPr id="9228" name="Rectangle 67"/>
          <p:cNvSpPr>
            <a:spLocks noChangeArrowheads="1"/>
          </p:cNvSpPr>
          <p:nvPr/>
        </p:nvSpPr>
        <p:spPr bwMode="auto">
          <a:xfrm>
            <a:off x="279400" y="3503613"/>
            <a:ext cx="31686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3. Biểu tượng khí nén cho van điều khiển hướng dưới đây. Giải thích đúng cho mũi tên là gì</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Vị trí ban đầu của van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Hướng dòng chảy của van</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③ Số </a:t>
            </a:r>
            <a:r>
              <a:rPr lang="en-US" altLang="ko-KR" sz="900" smtClean="0">
                <a:latin typeface="Times New Roman" panose="02020603050405020304" pitchFamily="18" charset="0"/>
                <a:ea typeface="Dotum" pitchFamily="34" charset="-127"/>
                <a:cs typeface="Times New Roman" panose="02020603050405020304" pitchFamily="18" charset="0"/>
              </a:rPr>
              <a:t>cửa </a:t>
            </a:r>
            <a:r>
              <a:rPr lang="en-US" altLang="ko-KR" sz="900">
                <a:latin typeface="Times New Roman" panose="02020603050405020304" pitchFamily="18" charset="0"/>
                <a:ea typeface="Dotum" pitchFamily="34" charset="-127"/>
                <a:cs typeface="Times New Roman" panose="02020603050405020304" pitchFamily="18" charset="0"/>
              </a:rPr>
              <a:t>trên van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 Ngắt dòng chất lỏng khỏi van</a:t>
            </a:r>
          </a:p>
        </p:txBody>
      </p:sp>
      <p:pic>
        <p:nvPicPr>
          <p:cNvPr id="9229"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3900116"/>
            <a:ext cx="39687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0" name="Rectangle 113"/>
          <p:cNvSpPr>
            <a:spLocks noChangeArrowheads="1"/>
          </p:cNvSpPr>
          <p:nvPr/>
        </p:nvSpPr>
        <p:spPr bwMode="auto">
          <a:xfrm>
            <a:off x="274638" y="6177136"/>
            <a:ext cx="319722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5. </a:t>
            </a:r>
            <a:r>
              <a:rPr lang="en-US" altLang="ko-KR" sz="900" smtClean="0">
                <a:latin typeface="Times New Roman" panose="02020603050405020304" pitchFamily="18" charset="0"/>
                <a:ea typeface="Dotum" pitchFamily="34" charset="-127"/>
                <a:cs typeface="Times New Roman" panose="02020603050405020304" pitchFamily="18" charset="0"/>
              </a:rPr>
              <a:t>Công tắc </a:t>
            </a:r>
            <a:r>
              <a:rPr lang="en-US" altLang="ko-KR" sz="900">
                <a:latin typeface="Times New Roman" panose="02020603050405020304" pitchFamily="18" charset="0"/>
                <a:ea typeface="Dotum" pitchFamily="34" charset="-127"/>
                <a:cs typeface="Times New Roman" panose="02020603050405020304" pitchFamily="18" charset="0"/>
              </a:rPr>
              <a:t>không thuộc về </a:t>
            </a:r>
            <a:r>
              <a:rPr lang="en-US" altLang="ko-KR" sz="900" smtClean="0">
                <a:latin typeface="Times New Roman" panose="02020603050405020304" pitchFamily="18" charset="0"/>
                <a:ea typeface="Dotum" pitchFamily="34" charset="-127"/>
                <a:cs typeface="Times New Roman" panose="02020603050405020304" pitchFamily="18" charset="0"/>
              </a:rPr>
              <a:t>loại </a:t>
            </a:r>
            <a:r>
              <a:rPr lang="en-US" altLang="ko-KR" sz="900">
                <a:latin typeface="Times New Roman" panose="02020603050405020304" pitchFamily="18" charset="0"/>
                <a:ea typeface="Dotum" pitchFamily="34" charset="-127"/>
                <a:cs typeface="Times New Roman" panose="02020603050405020304" pitchFamily="18" charset="0"/>
              </a:rPr>
              <a:t>không tiếp xúc?</a:t>
            </a:r>
          </a:p>
          <a:p>
            <a:pPr eaLnBrk="1" hangingPunct="1">
              <a:spcBef>
                <a:spcPct val="5000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① Công tắc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micro </a:t>
            </a:r>
            <a:endParaRPr lang="en-US"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② Công tắc </a:t>
            </a:r>
            <a:r>
              <a:rPr lang="en-US" altLang="ko-KR" sz="900" smtClean="0">
                <a:latin typeface="Times New Roman" panose="02020603050405020304" pitchFamily="18" charset="0"/>
                <a:ea typeface="Dotum" pitchFamily="34" charset="-127"/>
                <a:cs typeface="Times New Roman" panose="02020603050405020304" pitchFamily="18" charset="0"/>
              </a:rPr>
              <a:t>quang điện</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③ Công tắc </a:t>
            </a:r>
            <a:r>
              <a:rPr lang="en-US" altLang="ko-KR" sz="900" smtClean="0">
                <a:latin typeface="Times New Roman" panose="02020603050405020304" pitchFamily="18" charset="0"/>
                <a:ea typeface="Dotum" pitchFamily="34" charset="-127"/>
                <a:cs typeface="Times New Roman" panose="02020603050405020304" pitchFamily="18" charset="0"/>
              </a:rPr>
              <a:t>sóng siêu âm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 Công tắc </a:t>
            </a:r>
            <a:r>
              <a:rPr lang="en-US" altLang="ko-KR" sz="900" smtClean="0">
                <a:latin typeface="Times New Roman" panose="02020603050405020304" pitchFamily="18" charset="0"/>
                <a:ea typeface="Dotum" pitchFamily="34" charset="-127"/>
                <a:cs typeface="Times New Roman" panose="02020603050405020304" pitchFamily="18" charset="0"/>
              </a:rPr>
              <a:t>tiếp giáp</a:t>
            </a: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31" name="Rectangle 143"/>
          <p:cNvSpPr>
            <a:spLocks noChangeArrowheads="1"/>
          </p:cNvSpPr>
          <p:nvPr/>
        </p:nvSpPr>
        <p:spPr bwMode="auto">
          <a:xfrm>
            <a:off x="304800" y="7257256"/>
            <a:ext cx="3162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6. Đâu không phải là đặc điểm của thiết bị hút chân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không (ejector</a:t>
            </a:r>
            <a:r>
              <a:rPr lang="vi-VN" altLang="ko-KR" sz="900" smtClean="0">
                <a:latin typeface="Times New Roman" panose="02020603050405020304" pitchFamily="18" charset="0"/>
                <a:ea typeface="Dotum" pitchFamily="34" charset="-127"/>
                <a:cs typeface="Times New Roman" panose="02020603050405020304" pitchFamily="18" charset="0"/>
              </a:rPr>
              <a:t>)?</a:t>
            </a:r>
            <a:r>
              <a:rPr lang="en-US" altLang="ko-KR" sz="900" smtClean="0">
                <a:latin typeface="Times New Roman" panose="02020603050405020304" pitchFamily="18" charset="0"/>
                <a:ea typeface="Dotum" pitchFamily="34" charset="-127"/>
                <a:cs typeface="Times New Roman" panose="02020603050405020304" pitchFamily="18" charset="0"/>
              </a:rPr>
              <a:t>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Không có bộ phận chuyển động trong bộ phận tạo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chân không </a:t>
            </a:r>
            <a:r>
              <a:rPr lang="en-US" altLang="ko-KR" sz="900" smtClean="0">
                <a:latin typeface="Times New Roman" panose="02020603050405020304" pitchFamily="18" charset="0"/>
                <a:ea typeface="Dotum" pitchFamily="34" charset="-127"/>
                <a:cs typeface="Times New Roman" panose="02020603050405020304" pitchFamily="18" charset="0"/>
              </a:rPr>
              <a:t>nên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có tuổi thọ cao.</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Có thể kiểm soát tốt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Có thể sử dụng van điều khiển chung</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④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Có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xung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đột áp lực nên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cần có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bình chứa.</a:t>
            </a:r>
            <a:endParaRPr lang="en-US"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Thích hợp khi lặp lại On-Off</a:t>
            </a:r>
          </a:p>
        </p:txBody>
      </p:sp>
      <p:sp>
        <p:nvSpPr>
          <p:cNvPr id="9232" name="Rectangle 40"/>
          <p:cNvSpPr>
            <a:spLocks noChangeArrowheads="1"/>
          </p:cNvSpPr>
          <p:nvPr/>
        </p:nvSpPr>
        <p:spPr bwMode="auto">
          <a:xfrm>
            <a:off x="269875" y="1122363"/>
            <a:ext cx="3162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1. </a:t>
            </a:r>
            <a:r>
              <a:rPr lang="en-US" altLang="ko-KR" sz="900" smtClean="0">
                <a:latin typeface="Times New Roman" panose="02020603050405020304" pitchFamily="18" charset="0"/>
                <a:ea typeface="Dotum" pitchFamily="34" charset="-127"/>
                <a:cs typeface="Times New Roman" panose="02020603050405020304" pitchFamily="18" charset="0"/>
              </a:rPr>
              <a:t>Van nào</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không thuộc van điều khiển áp suất?</a:t>
            </a:r>
          </a:p>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Van giảm áp </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Van tuần tự</a:t>
            </a:r>
          </a:p>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③ Van </a:t>
            </a:r>
            <a:r>
              <a:rPr lang="en-US" altLang="ko-KR" sz="900" smtClean="0">
                <a:latin typeface="Times New Roman" panose="02020603050405020304" pitchFamily="18" charset="0"/>
                <a:ea typeface="Dotum" pitchFamily="34" charset="-127"/>
                <a:cs typeface="Times New Roman" panose="02020603050405020304" pitchFamily="18" charset="0"/>
              </a:rPr>
              <a:t>Relief</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④ Van xả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cấp tốc</a:t>
            </a:r>
            <a:endParaRPr lang="ko-KR" altLang="en-US" sz="900">
              <a:solidFill>
                <a:srgbClr val="FF0000"/>
              </a:solidFill>
              <a:latin typeface="Times New Roman" panose="02020603050405020304" pitchFamily="18" charset="0"/>
              <a:ea typeface="Dotum" pitchFamily="34" charset="-127"/>
              <a:cs typeface="Times New Roman" panose="02020603050405020304" pitchFamily="18" charset="0"/>
            </a:endParaRPr>
          </a:p>
        </p:txBody>
      </p:sp>
      <p:grpSp>
        <p:nvGrpSpPr>
          <p:cNvPr id="9233" name="Group 7"/>
          <p:cNvGrpSpPr>
            <a:grpSpLocks/>
          </p:cNvGrpSpPr>
          <p:nvPr/>
        </p:nvGrpSpPr>
        <p:grpSpPr bwMode="auto">
          <a:xfrm>
            <a:off x="3441700" y="3015357"/>
            <a:ext cx="3082925" cy="2206625"/>
            <a:chOff x="2160" y="1692"/>
            <a:chExt cx="1950" cy="1390"/>
          </a:xfrm>
        </p:grpSpPr>
        <p:sp>
          <p:nvSpPr>
            <p:cNvPr id="9252" name="Text Box 8"/>
            <p:cNvSpPr txBox="1">
              <a:spLocks noChangeArrowheads="1"/>
            </p:cNvSpPr>
            <p:nvPr/>
          </p:nvSpPr>
          <p:spPr bwMode="auto">
            <a:xfrm>
              <a:off x="2160" y="1692"/>
              <a:ext cx="1950" cy="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10. </a:t>
              </a:r>
              <a:r>
                <a:rPr lang="vi-VN" altLang="ko-KR" sz="900">
                  <a:latin typeface="Times New Roman" panose="02020603050405020304" pitchFamily="18" charset="0"/>
                  <a:ea typeface="Dotum" pitchFamily="34" charset="-127"/>
                  <a:cs typeface="Times New Roman" panose="02020603050405020304" pitchFamily="18" charset="0"/>
                </a:rPr>
                <a:t>Ký hiệu khí nén nào đúng cho van định hướng sau đây?</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②</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a:t>
              </a:r>
              <a:r>
                <a:rPr lang="en-US" altLang="ko-KR" sz="900" smtClean="0">
                  <a:latin typeface="Times New Roman" panose="02020603050405020304" pitchFamily="18" charset="0"/>
                  <a:ea typeface="Dotum" pitchFamily="34" charset="-127"/>
                  <a:cs typeface="Times New Roman" panose="02020603050405020304" pitchFamily="18" charset="0"/>
                </a:rPr>
                <a:t>                 ④</a:t>
              </a:r>
              <a:endParaRPr lang="en-US" altLang="ko-KR" sz="900">
                <a:latin typeface="Times New Roman" panose="02020603050405020304" pitchFamily="18" charset="0"/>
                <a:ea typeface="Dotum" pitchFamily="34" charset="-127"/>
                <a:cs typeface="Times New Roman" panose="02020603050405020304" pitchFamily="18" charset="0"/>
              </a:endParaRPr>
            </a:p>
          </p:txBody>
        </p:sp>
        <p:pic>
          <p:nvPicPr>
            <p:cNvPr id="9253" name="Picture 9"/>
            <p:cNvPicPr>
              <a:picLocks noChangeAspect="1" noChangeArrowheads="1"/>
            </p:cNvPicPr>
            <p:nvPr/>
          </p:nvPicPr>
          <p:blipFill>
            <a:blip r:embed="rId4">
              <a:extLst>
                <a:ext uri="{28A0092B-C50C-407E-A947-70E740481C1C}">
                  <a14:useLocalDpi xmlns:a14="http://schemas.microsoft.com/office/drawing/2010/main" val="0"/>
                </a:ext>
              </a:extLst>
            </a:blip>
            <a:srcRect l="24219" t="40608" r="60429" b="43880"/>
            <a:stretch>
              <a:fillRect/>
            </a:stretch>
          </p:blipFill>
          <p:spPr bwMode="auto">
            <a:xfrm>
              <a:off x="2613" y="1831"/>
              <a:ext cx="953"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4" name="Picture 10"/>
            <p:cNvPicPr>
              <a:picLocks noChangeAspect="1" noChangeArrowheads="1"/>
            </p:cNvPicPr>
            <p:nvPr/>
          </p:nvPicPr>
          <p:blipFill>
            <a:blip r:embed="rId4">
              <a:extLst>
                <a:ext uri="{28A0092B-C50C-407E-A947-70E740481C1C}">
                  <a14:useLocalDpi xmlns:a14="http://schemas.microsoft.com/office/drawing/2010/main" val="0"/>
                </a:ext>
              </a:extLst>
            </a:blip>
            <a:srcRect l="60834" t="44287" r="24986" b="46843"/>
            <a:stretch>
              <a:fillRect/>
            </a:stretch>
          </p:blipFill>
          <p:spPr bwMode="auto">
            <a:xfrm>
              <a:off x="3430" y="2401"/>
              <a:ext cx="68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11"/>
            <p:cNvPicPr>
              <a:picLocks noChangeAspect="1" noChangeArrowheads="1"/>
            </p:cNvPicPr>
            <p:nvPr/>
          </p:nvPicPr>
          <p:blipFill>
            <a:blip r:embed="rId5">
              <a:extLst>
                <a:ext uri="{28A0092B-C50C-407E-A947-70E740481C1C}">
                  <a14:useLocalDpi xmlns:a14="http://schemas.microsoft.com/office/drawing/2010/main" val="0"/>
                </a:ext>
              </a:extLst>
            </a:blip>
            <a:srcRect l="65585" t="51677" r="22018" b="40933"/>
            <a:stretch>
              <a:fillRect/>
            </a:stretch>
          </p:blipFill>
          <p:spPr bwMode="auto">
            <a:xfrm>
              <a:off x="3427" y="2780"/>
              <a:ext cx="63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6" name="Picture 12"/>
            <p:cNvPicPr>
              <a:picLocks noChangeAspect="1" noChangeArrowheads="1"/>
            </p:cNvPicPr>
            <p:nvPr/>
          </p:nvPicPr>
          <p:blipFill>
            <a:blip r:embed="rId6">
              <a:extLst>
                <a:ext uri="{28A0092B-C50C-407E-A947-70E740481C1C}">
                  <a14:useLocalDpi xmlns:a14="http://schemas.microsoft.com/office/drawing/2010/main" val="0"/>
                </a:ext>
              </a:extLst>
            </a:blip>
            <a:srcRect l="64961" t="64404" r="22630" b="29688"/>
            <a:stretch>
              <a:fillRect/>
            </a:stretch>
          </p:blipFill>
          <p:spPr bwMode="auto">
            <a:xfrm>
              <a:off x="2383" y="2822"/>
              <a:ext cx="6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7" name="Picture 13"/>
            <p:cNvPicPr>
              <a:picLocks noChangeAspect="1" noChangeArrowheads="1"/>
            </p:cNvPicPr>
            <p:nvPr/>
          </p:nvPicPr>
          <p:blipFill>
            <a:blip r:embed="rId7">
              <a:extLst>
                <a:ext uri="{28A0092B-C50C-407E-A947-70E740481C1C}">
                  <a14:useLocalDpi xmlns:a14="http://schemas.microsoft.com/office/drawing/2010/main" val="0"/>
                </a:ext>
              </a:extLst>
            </a:blip>
            <a:srcRect l="77147" t="4941" r="3831" b="68022"/>
            <a:stretch>
              <a:fillRect/>
            </a:stretch>
          </p:blipFill>
          <p:spPr bwMode="auto">
            <a:xfrm>
              <a:off x="2382" y="2372"/>
              <a:ext cx="72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9234" name="Rectangle 102"/>
          <p:cNvSpPr>
            <a:spLocks noChangeArrowheads="1"/>
          </p:cNvSpPr>
          <p:nvPr/>
        </p:nvSpPr>
        <p:spPr bwMode="auto">
          <a:xfrm>
            <a:off x="292099" y="8481392"/>
            <a:ext cx="3146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vi-VN" altLang="ko-KR" sz="900">
                <a:latin typeface="Times New Roman" panose="02020603050405020304" pitchFamily="18" charset="0"/>
                <a:ea typeface="Dotum" pitchFamily="34" charset="-127"/>
                <a:cs typeface="Times New Roman" panose="02020603050405020304" pitchFamily="18" charset="0"/>
              </a:rPr>
              <a:t>7. </a:t>
            </a:r>
            <a:r>
              <a:rPr lang="en-US" altLang="ko-KR" sz="900">
                <a:latin typeface="Times New Roman" panose="02020603050405020304" pitchFamily="18" charset="0"/>
                <a:ea typeface="Dotum" pitchFamily="34" charset="-127"/>
                <a:cs typeface="Times New Roman" panose="02020603050405020304" pitchFamily="18" charset="0"/>
              </a:rPr>
              <a:t>K</a:t>
            </a:r>
            <a:r>
              <a:rPr lang="vi-VN" altLang="ko-KR" sz="900" smtClean="0">
                <a:latin typeface="Times New Roman" panose="02020603050405020304" pitchFamily="18" charset="0"/>
                <a:ea typeface="Dotum" pitchFamily="34" charset="-127"/>
                <a:cs typeface="Times New Roman" panose="02020603050405020304" pitchFamily="18" charset="0"/>
              </a:rPr>
              <a:t>hông </a:t>
            </a:r>
            <a:r>
              <a:rPr lang="vi-VN" altLang="ko-KR" sz="900">
                <a:latin typeface="Times New Roman" panose="02020603050405020304" pitchFamily="18" charset="0"/>
                <a:ea typeface="Dotum" pitchFamily="34" charset="-127"/>
                <a:cs typeface="Times New Roman" panose="02020603050405020304" pitchFamily="18" charset="0"/>
              </a:rPr>
              <a:t>được phân loại theo phương </a:t>
            </a:r>
            <a:r>
              <a:rPr lang="vi-VN" altLang="ko-KR" sz="900" smtClean="0">
                <a:latin typeface="Times New Roman" panose="02020603050405020304" pitchFamily="18" charset="0"/>
                <a:ea typeface="Dotum" pitchFamily="34" charset="-127"/>
                <a:cs typeface="Times New Roman" panose="02020603050405020304" pitchFamily="18" charset="0"/>
              </a:rPr>
              <a:t>pháp </a:t>
            </a:r>
            <a:r>
              <a:rPr lang="en-US" altLang="ko-KR" sz="900" smtClean="0">
                <a:latin typeface="Times New Roman" panose="02020603050405020304" pitchFamily="18" charset="0"/>
                <a:ea typeface="Dotum" pitchFamily="34" charset="-127"/>
                <a:cs typeface="Times New Roman" panose="02020603050405020304" pitchFamily="18" charset="0"/>
              </a:rPr>
              <a:t>trở lại (return) của Valve</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①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Trở lại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bằng tác động con người</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en-US" altLang="ko-KR" sz="900" smtClean="0">
                <a:latin typeface="Times New Roman" panose="02020603050405020304" pitchFamily="18" charset="0"/>
                <a:ea typeface="Dotum" pitchFamily="34" charset="-127"/>
                <a:cs typeface="Times New Roman" panose="02020603050405020304" pitchFamily="18" charset="0"/>
              </a:rPr>
              <a:t>Trở lại bằng lò xo</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③ </a:t>
            </a:r>
            <a:r>
              <a:rPr lang="en-US" altLang="ko-KR" sz="900" smtClean="0">
                <a:latin typeface="Times New Roman" panose="02020603050405020304" pitchFamily="18" charset="0"/>
                <a:ea typeface="Dotum" pitchFamily="34" charset="-127"/>
                <a:cs typeface="Times New Roman" panose="02020603050405020304" pitchFamily="18" charset="0"/>
              </a:rPr>
              <a:t>Trở lại</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bằng khí </a:t>
            </a:r>
            <a:r>
              <a:rPr lang="vi-VN" altLang="ko-KR" sz="900" smtClean="0">
                <a:latin typeface="Times New Roman" panose="02020603050405020304" pitchFamily="18" charset="0"/>
                <a:ea typeface="Dotum" pitchFamily="34" charset="-127"/>
                <a:cs typeface="Times New Roman" panose="02020603050405020304" pitchFamily="18" charset="0"/>
              </a:rPr>
              <a:t>nén</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5000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Trở lại phát hiện</a:t>
            </a: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9235" name="Text Box 6"/>
          <p:cNvSpPr txBox="1">
            <a:spLocks noChangeArrowheads="1"/>
          </p:cNvSpPr>
          <p:nvPr/>
        </p:nvSpPr>
        <p:spPr bwMode="auto">
          <a:xfrm>
            <a:off x="292100" y="817563"/>
            <a:ext cx="14702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000">
                <a:latin typeface="Times New Roman" panose="02020603050405020304" pitchFamily="18" charset="0"/>
                <a:ea typeface="Dotum" pitchFamily="34" charset="-127"/>
                <a:cs typeface="Times New Roman" panose="02020603050405020304" pitchFamily="18" charset="0"/>
              </a:rPr>
              <a:t>※ </a:t>
            </a:r>
            <a:r>
              <a:rPr lang="en-US" altLang="ko-KR" sz="1000" smtClean="0">
                <a:latin typeface="Times New Roman" panose="02020603050405020304" pitchFamily="18" charset="0"/>
                <a:ea typeface="Dotum" pitchFamily="34" charset="-127"/>
                <a:cs typeface="Times New Roman" panose="02020603050405020304" pitchFamily="18" charset="0"/>
              </a:rPr>
              <a:t>Khí nén</a:t>
            </a:r>
            <a:r>
              <a:rPr lang="ko-KR" altLang="en-US" sz="1000" smtClean="0">
                <a:latin typeface="Times New Roman" panose="02020603050405020304" pitchFamily="18" charset="0"/>
                <a:ea typeface="Dotum" pitchFamily="34" charset="-127"/>
                <a:cs typeface="Times New Roman" panose="02020603050405020304" pitchFamily="18" charset="0"/>
              </a:rPr>
              <a:t> </a:t>
            </a:r>
            <a:r>
              <a:rPr lang="en-US" altLang="ko-KR" sz="1000">
                <a:latin typeface="Times New Roman" panose="02020603050405020304" pitchFamily="18" charset="0"/>
                <a:ea typeface="Dotum" pitchFamily="34" charset="-127"/>
                <a:cs typeface="Times New Roman" panose="02020603050405020304" pitchFamily="18" charset="0"/>
              </a:rPr>
              <a:t>: </a:t>
            </a:r>
            <a:r>
              <a:rPr lang="en-US" altLang="ko-KR" sz="1000" smtClean="0">
                <a:latin typeface="Times New Roman" panose="02020603050405020304" pitchFamily="18" charset="0"/>
                <a:ea typeface="Dotum" pitchFamily="34" charset="-127"/>
                <a:cs typeface="Times New Roman" panose="02020603050405020304" pitchFamily="18" charset="0"/>
              </a:rPr>
              <a:t>Câu 1</a:t>
            </a:r>
            <a:r>
              <a:rPr lang="ko-KR" altLang="en-US" sz="1000" smtClean="0">
                <a:latin typeface="Times New Roman" panose="02020603050405020304" pitchFamily="18" charset="0"/>
                <a:ea typeface="Dotum" pitchFamily="34" charset="-127"/>
                <a:cs typeface="Times New Roman" panose="02020603050405020304" pitchFamily="18" charset="0"/>
              </a:rPr>
              <a:t> </a:t>
            </a:r>
            <a:r>
              <a:rPr lang="en-US" altLang="ko-KR" sz="1000">
                <a:latin typeface="Times New Roman" panose="02020603050405020304" pitchFamily="18" charset="0"/>
                <a:ea typeface="Dotum" pitchFamily="34" charset="-127"/>
                <a:cs typeface="Times New Roman" panose="02020603050405020304" pitchFamily="18" charset="0"/>
              </a:rPr>
              <a:t>~ </a:t>
            </a:r>
            <a:r>
              <a:rPr lang="en-US" altLang="ko-KR" sz="1000" smtClean="0">
                <a:latin typeface="Times New Roman" panose="02020603050405020304" pitchFamily="18" charset="0"/>
                <a:ea typeface="Dotum" pitchFamily="34" charset="-127"/>
                <a:cs typeface="Times New Roman" panose="02020603050405020304" pitchFamily="18" charset="0"/>
              </a:rPr>
              <a:t>20</a:t>
            </a:r>
            <a:endParaRPr lang="ko-KR" altLang="en-US" sz="1000">
              <a:latin typeface="Times New Roman" panose="02020603050405020304" pitchFamily="18" charset="0"/>
              <a:ea typeface="Dotum" pitchFamily="34" charset="-127"/>
              <a:cs typeface="Times New Roman" panose="02020603050405020304" pitchFamily="18" charset="0"/>
            </a:endParaRPr>
          </a:p>
        </p:txBody>
      </p:sp>
      <p:grpSp>
        <p:nvGrpSpPr>
          <p:cNvPr id="9236" name="그룹 25"/>
          <p:cNvGrpSpPr>
            <a:grpSpLocks/>
          </p:cNvGrpSpPr>
          <p:nvPr/>
        </p:nvGrpSpPr>
        <p:grpSpPr bwMode="auto">
          <a:xfrm>
            <a:off x="3425825" y="7905750"/>
            <a:ext cx="3159125" cy="1616075"/>
            <a:chOff x="279400" y="794916"/>
            <a:chExt cx="3159125" cy="1615826"/>
          </a:xfrm>
        </p:grpSpPr>
        <p:sp>
          <p:nvSpPr>
            <p:cNvPr id="9250" name="Rectangle 110"/>
            <p:cNvSpPr>
              <a:spLocks noChangeArrowheads="1"/>
            </p:cNvSpPr>
            <p:nvPr/>
          </p:nvSpPr>
          <p:spPr bwMode="auto">
            <a:xfrm>
              <a:off x="279400" y="794916"/>
              <a:ext cx="3159125" cy="161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13. Nhìn vào ví dụ sau, hãy cho biết áp suất đầu ra đúng là bao nhiêu?</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 </a:t>
              </a:r>
              <a:r>
                <a:rPr lang="ko-KR" altLang="en-US" sz="900">
                  <a:solidFill>
                    <a:srgbClr val="FF0000"/>
                  </a:solidFill>
                  <a:latin typeface="Times New Roman" panose="02020603050405020304" pitchFamily="18" charset="0"/>
                  <a:ea typeface="Dotum" pitchFamily="34" charset="-127"/>
                  <a:cs typeface="Times New Roman" panose="02020603050405020304" pitchFamily="18" charset="0"/>
                </a:rPr>
                <a:t>①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4kgf / ㎠, </a:t>
              </a:r>
              <a:r>
                <a:rPr lang="ko-KR" altLang="en-US" sz="900">
                  <a:solidFill>
                    <a:srgbClr val="FF0000"/>
                  </a:solidFill>
                  <a:latin typeface="Times New Roman" panose="02020603050405020304" pitchFamily="18" charset="0"/>
                  <a:ea typeface="Dotum" pitchFamily="34" charset="-127"/>
                  <a:cs typeface="Times New Roman" panose="02020603050405020304" pitchFamily="18" charset="0"/>
                </a:rPr>
                <a:t>㉡</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6kgf / ㎠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4kgf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4kgf / ㎠</a:t>
              </a:r>
            </a:p>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 ③ ㉠</a:t>
              </a:r>
              <a:r>
                <a:rPr lang="en-US" altLang="ko-KR" sz="900">
                  <a:latin typeface="Times New Roman" panose="02020603050405020304" pitchFamily="18" charset="0"/>
                  <a:ea typeface="Dotum" pitchFamily="34" charset="-127"/>
                  <a:cs typeface="Times New Roman" panose="02020603050405020304" pitchFamily="18" charset="0"/>
                </a:rPr>
                <a:t>: 5kgf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6kgf / ㎠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④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5kgf / ㎠, </a:t>
              </a:r>
              <a:r>
                <a:rPr lang="ko-KR" altLang="en-US" sz="90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 4kgf / ㎠</a:t>
              </a:r>
            </a:p>
          </p:txBody>
        </p:sp>
        <p:sp>
          <p:nvSpPr>
            <p:cNvPr id="9251" name="Text Box 75"/>
            <p:cNvSpPr txBox="1">
              <a:spLocks noChangeArrowheads="1"/>
            </p:cNvSpPr>
            <p:nvPr/>
          </p:nvSpPr>
          <p:spPr bwMode="auto">
            <a:xfrm>
              <a:off x="2232025" y="1160463"/>
              <a:ext cx="18473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grpSp>
        <p:nvGrpSpPr>
          <p:cNvPr id="9237" name="Group 1"/>
          <p:cNvGrpSpPr>
            <a:grpSpLocks/>
          </p:cNvGrpSpPr>
          <p:nvPr/>
        </p:nvGrpSpPr>
        <p:grpSpPr bwMode="auto">
          <a:xfrm>
            <a:off x="3500438" y="8153400"/>
            <a:ext cx="2471026" cy="762645"/>
            <a:chOff x="3665538" y="8270875"/>
            <a:chExt cx="2471026" cy="762644"/>
          </a:xfrm>
        </p:grpSpPr>
        <p:pic>
          <p:nvPicPr>
            <p:cNvPr id="9238" name="Picture 68"/>
            <p:cNvPicPr>
              <a:picLocks noChangeAspect="1" noChangeArrowheads="1"/>
            </p:cNvPicPr>
            <p:nvPr/>
          </p:nvPicPr>
          <p:blipFill>
            <a:blip r:embed="rId8">
              <a:extLst>
                <a:ext uri="{28A0092B-C50C-407E-A947-70E740481C1C}">
                  <a14:useLocalDpi xmlns:a14="http://schemas.microsoft.com/office/drawing/2010/main" val="0"/>
                </a:ext>
              </a:extLst>
            </a:blip>
            <a:srcRect l="6609" r="6755" b="12042"/>
            <a:stretch>
              <a:fillRect/>
            </a:stretch>
          </p:blipFill>
          <p:spPr bwMode="auto">
            <a:xfrm>
              <a:off x="3921125" y="8442325"/>
              <a:ext cx="6492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9" name="Line 69"/>
            <p:cNvSpPr>
              <a:spLocks noChangeShapeType="1"/>
            </p:cNvSpPr>
            <p:nvPr/>
          </p:nvSpPr>
          <p:spPr bwMode="auto">
            <a:xfrm>
              <a:off x="3940175"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9240" name="Line 70"/>
            <p:cNvSpPr>
              <a:spLocks noChangeShapeType="1"/>
            </p:cNvSpPr>
            <p:nvPr/>
          </p:nvSpPr>
          <p:spPr bwMode="auto">
            <a:xfrm>
              <a:off x="4506913"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9241" name="Text Box 71"/>
            <p:cNvSpPr txBox="1">
              <a:spLocks noChangeArrowheads="1"/>
            </p:cNvSpPr>
            <p:nvPr/>
          </p:nvSpPr>
          <p:spPr bwMode="auto">
            <a:xfrm>
              <a:off x="4083050" y="8270875"/>
              <a:ext cx="2984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sp>
          <p:nvSpPr>
            <p:cNvPr id="9242" name="Text Box 72"/>
            <p:cNvSpPr txBox="1">
              <a:spLocks noChangeArrowheads="1"/>
            </p:cNvSpPr>
            <p:nvPr/>
          </p:nvSpPr>
          <p:spPr bwMode="auto">
            <a:xfrm>
              <a:off x="3665538" y="8802687"/>
              <a:ext cx="55015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4kgf/㎠</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43" name="Text Box 73"/>
            <p:cNvSpPr txBox="1">
              <a:spLocks noChangeArrowheads="1"/>
            </p:cNvSpPr>
            <p:nvPr/>
          </p:nvSpPr>
          <p:spPr bwMode="auto">
            <a:xfrm>
              <a:off x="4243388" y="8802687"/>
              <a:ext cx="55015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5kgf/㎠</a:t>
              </a:r>
              <a:endParaRPr lang="ko-KR" altLang="en-US" sz="900">
                <a:latin typeface="Times New Roman" panose="02020603050405020304" pitchFamily="18" charset="0"/>
                <a:ea typeface="Dotum" pitchFamily="34" charset="-127"/>
                <a:cs typeface="Times New Roman" panose="02020603050405020304" pitchFamily="18" charset="0"/>
              </a:endParaRPr>
            </a:p>
          </p:txBody>
        </p:sp>
        <p:pic>
          <p:nvPicPr>
            <p:cNvPr id="9244" name="Picture 74"/>
            <p:cNvPicPr>
              <a:picLocks noChangeAspect="1" noChangeArrowheads="1"/>
            </p:cNvPicPr>
            <p:nvPr/>
          </p:nvPicPr>
          <p:blipFill>
            <a:blip r:embed="rId9">
              <a:extLst>
                <a:ext uri="{28A0092B-C50C-407E-A947-70E740481C1C}">
                  <a14:useLocalDpi xmlns:a14="http://schemas.microsoft.com/office/drawing/2010/main" val="0"/>
                </a:ext>
              </a:extLst>
            </a:blip>
            <a:srcRect l="7243" t="11058" r="7086" b="12741"/>
            <a:stretch>
              <a:fillRect/>
            </a:stretch>
          </p:blipFill>
          <p:spPr bwMode="auto">
            <a:xfrm>
              <a:off x="5216525" y="8442325"/>
              <a:ext cx="6477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5" name="Text Box 75"/>
            <p:cNvSpPr txBox="1">
              <a:spLocks noChangeArrowheads="1"/>
            </p:cNvSpPr>
            <p:nvPr/>
          </p:nvSpPr>
          <p:spPr bwMode="auto">
            <a:xfrm>
              <a:off x="5378450" y="8270875"/>
              <a:ext cx="2984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sp>
          <p:nvSpPr>
            <p:cNvPr id="9246" name="Text Box 76"/>
            <p:cNvSpPr txBox="1">
              <a:spLocks noChangeArrowheads="1"/>
            </p:cNvSpPr>
            <p:nvPr/>
          </p:nvSpPr>
          <p:spPr bwMode="auto">
            <a:xfrm>
              <a:off x="4960938" y="8802687"/>
              <a:ext cx="55015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6kgf/㎠</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47" name="Text Box 77"/>
            <p:cNvSpPr txBox="1">
              <a:spLocks noChangeArrowheads="1"/>
            </p:cNvSpPr>
            <p:nvPr/>
          </p:nvSpPr>
          <p:spPr bwMode="auto">
            <a:xfrm>
              <a:off x="5586413" y="8802687"/>
              <a:ext cx="55015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4kgf/㎠</a:t>
              </a:r>
              <a:endParaRPr lang="ko-KR" altLang="en-US" sz="900">
                <a:latin typeface="Times New Roman" panose="02020603050405020304" pitchFamily="18" charset="0"/>
                <a:ea typeface="Dotum" pitchFamily="34" charset="-127"/>
                <a:cs typeface="Times New Roman" panose="02020603050405020304" pitchFamily="18" charset="0"/>
              </a:endParaRPr>
            </a:p>
          </p:txBody>
        </p:sp>
        <p:sp>
          <p:nvSpPr>
            <p:cNvPr id="9248" name="Line 78"/>
            <p:cNvSpPr>
              <a:spLocks noChangeShapeType="1"/>
            </p:cNvSpPr>
            <p:nvPr/>
          </p:nvSpPr>
          <p:spPr bwMode="auto">
            <a:xfrm>
              <a:off x="5235575"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9249" name="Line 79"/>
            <p:cNvSpPr>
              <a:spLocks noChangeShapeType="1"/>
            </p:cNvSpPr>
            <p:nvPr/>
          </p:nvSpPr>
          <p:spPr bwMode="auto">
            <a:xfrm>
              <a:off x="5864225" y="8650287"/>
              <a:ext cx="0" cy="215900"/>
            </a:xfrm>
            <a:prstGeom prst="line">
              <a:avLst/>
            </a:prstGeom>
            <a:noFill/>
            <a:ln w="190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52245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1267"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1268"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11269" name="Rectangle 130"/>
          <p:cNvSpPr>
            <a:spLocks noChangeArrowheads="1"/>
          </p:cNvSpPr>
          <p:nvPr/>
        </p:nvSpPr>
        <p:spPr bwMode="auto">
          <a:xfrm>
            <a:off x="295275" y="4881563"/>
            <a:ext cx="3062288"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17. Các điều kiện lựa chọn khác nhau đối với bộ lọc khí nén là gì?</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Ít tổn </a:t>
            </a:r>
            <a:r>
              <a:rPr lang="en-US" altLang="ko-KR" sz="900">
                <a:latin typeface="Times New Roman" panose="02020603050405020304" pitchFamily="18" charset="0"/>
                <a:ea typeface="Dotum" pitchFamily="34" charset="-127"/>
                <a:cs typeface="Times New Roman" panose="02020603050405020304" pitchFamily="18" charset="0"/>
              </a:rPr>
              <a:t>thất áp suất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 Thời gian sử dụng phải lâu dài</a:t>
            </a:r>
          </a:p>
          <a:p>
            <a:pPr eaLnBrk="1" hangingPunct="1">
              <a:spcBef>
                <a:spcPct val="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③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Phạm vi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lọc phải nhỏ</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Phải có khả năng tách nước cao</a:t>
            </a:r>
          </a:p>
        </p:txBody>
      </p:sp>
      <p:sp>
        <p:nvSpPr>
          <p:cNvPr id="11270" name="Rectangle 100"/>
          <p:cNvSpPr>
            <a:spLocks noChangeArrowheads="1"/>
          </p:cNvSpPr>
          <p:nvPr/>
        </p:nvSpPr>
        <p:spPr bwMode="auto">
          <a:xfrm>
            <a:off x="3419475" y="5048250"/>
            <a:ext cx="3133725"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20. </a:t>
            </a:r>
            <a:r>
              <a:rPr lang="vi-VN" altLang="ko-KR" sz="900">
                <a:latin typeface="Times New Roman" panose="02020603050405020304" pitchFamily="18" charset="0"/>
                <a:ea typeface="Dotum" pitchFamily="34" charset="-127"/>
                <a:cs typeface="Times New Roman" panose="02020603050405020304" pitchFamily="18" charset="0"/>
              </a:rPr>
              <a:t>Nhìn vào biểu đồ dưới đây, mạch điện phù hợp cho bộ hẹn </a:t>
            </a:r>
            <a:r>
              <a:rPr lang="vi-VN" altLang="ko-KR" sz="900" smtClean="0">
                <a:latin typeface="Times New Roman" panose="02020603050405020304" pitchFamily="18" charset="0"/>
                <a:ea typeface="Dotum" pitchFamily="34" charset="-127"/>
                <a:cs typeface="Times New Roman" panose="02020603050405020304" pitchFamily="18" charset="0"/>
              </a:rPr>
              <a:t>giờ</a:t>
            </a:r>
            <a:r>
              <a:rPr lang="en-US" altLang="ko-KR" sz="900" smtClean="0">
                <a:latin typeface="Times New Roman" panose="02020603050405020304" pitchFamily="18" charset="0"/>
                <a:ea typeface="Dotum" pitchFamily="34" charset="-127"/>
                <a:cs typeface="Times New Roman" panose="02020603050405020304" pitchFamily="18" charset="0"/>
              </a:rPr>
              <a:t> (timer)</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khí nén là gì?</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①</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②</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③ </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a:t>
            </a:r>
          </a:p>
        </p:txBody>
      </p:sp>
      <p:grpSp>
        <p:nvGrpSpPr>
          <p:cNvPr id="11271" name="Group 82"/>
          <p:cNvGrpSpPr>
            <a:grpSpLocks/>
          </p:cNvGrpSpPr>
          <p:nvPr/>
        </p:nvGrpSpPr>
        <p:grpSpPr bwMode="auto">
          <a:xfrm>
            <a:off x="3808413" y="6080125"/>
            <a:ext cx="1890712" cy="619125"/>
            <a:chOff x="2375" y="5161"/>
            <a:chExt cx="1191" cy="390"/>
          </a:xfrm>
        </p:grpSpPr>
        <p:pic>
          <p:nvPicPr>
            <p:cNvPr id="11332" name="Picture 1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 y="5161"/>
              <a:ext cx="1191"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pic>
        <p:grpSp>
          <p:nvGrpSpPr>
            <p:cNvPr id="11333" name="Group 123"/>
            <p:cNvGrpSpPr>
              <a:grpSpLocks/>
            </p:cNvGrpSpPr>
            <p:nvPr/>
          </p:nvGrpSpPr>
          <p:grpSpPr bwMode="auto">
            <a:xfrm rot="10800000">
              <a:off x="2592" y="5303"/>
              <a:ext cx="45" cy="45"/>
              <a:chOff x="2704" y="4390"/>
              <a:chExt cx="45" cy="45"/>
            </a:xfrm>
          </p:grpSpPr>
          <p:sp>
            <p:nvSpPr>
              <p:cNvPr id="11334" name="Line 121"/>
              <p:cNvSpPr>
                <a:spLocks noChangeShapeType="1"/>
              </p:cNvSpPr>
              <p:nvPr/>
            </p:nvSpPr>
            <p:spPr bwMode="auto">
              <a:xfrm>
                <a:off x="2704" y="4390"/>
                <a:ext cx="45" cy="23"/>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11335" name="Line 122"/>
              <p:cNvSpPr>
                <a:spLocks noChangeShapeType="1"/>
              </p:cNvSpPr>
              <p:nvPr/>
            </p:nvSpPr>
            <p:spPr bwMode="auto">
              <a:xfrm flipH="1">
                <a:off x="2704" y="4413"/>
                <a:ext cx="45" cy="22"/>
              </a:xfrm>
              <a:prstGeom prst="line">
                <a:avLst/>
              </a:prstGeom>
              <a:noFill/>
              <a:ln w="3175">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grpSp>
      <p:pic>
        <p:nvPicPr>
          <p:cNvPr id="11272"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13" y="8172450"/>
            <a:ext cx="201771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663" y="7470775"/>
            <a:ext cx="204946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74" name="Group 89"/>
          <p:cNvGrpSpPr>
            <a:grpSpLocks/>
          </p:cNvGrpSpPr>
          <p:nvPr/>
        </p:nvGrpSpPr>
        <p:grpSpPr bwMode="auto">
          <a:xfrm>
            <a:off x="3827463" y="6775450"/>
            <a:ext cx="1871662" cy="647700"/>
            <a:chOff x="2387" y="3982"/>
            <a:chExt cx="1179" cy="408"/>
          </a:xfrm>
        </p:grpSpPr>
        <p:pic>
          <p:nvPicPr>
            <p:cNvPr id="11330"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7" y="3982"/>
              <a:ext cx="11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1" name="Rectangle 91"/>
            <p:cNvSpPr>
              <a:spLocks noChangeArrowheads="1"/>
            </p:cNvSpPr>
            <p:nvPr/>
          </p:nvSpPr>
          <p:spPr bwMode="auto">
            <a:xfrm>
              <a:off x="2399" y="4009"/>
              <a:ext cx="1134" cy="363"/>
            </a:xfrm>
            <a:prstGeom prst="rect">
              <a:avLst/>
            </a:prstGeom>
            <a:noFill/>
            <a:ln w="6350">
              <a:solidFill>
                <a:srgbClr val="777777"/>
              </a:solidFill>
              <a:prstDash val="lg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pic>
        <p:nvPicPr>
          <p:cNvPr id="11275" name="Picture 92"/>
          <p:cNvPicPr>
            <a:picLocks noChangeAspect="1" noChangeArrowheads="1"/>
          </p:cNvPicPr>
          <p:nvPr/>
        </p:nvPicPr>
        <p:blipFill>
          <a:blip r:embed="rId7">
            <a:extLst>
              <a:ext uri="{28A0092B-C50C-407E-A947-70E740481C1C}">
                <a14:useLocalDpi xmlns:a14="http://schemas.microsoft.com/office/drawing/2010/main" val="0"/>
              </a:ext>
            </a:extLst>
          </a:blip>
          <a:srcRect l="5528" t="79105"/>
          <a:stretch>
            <a:fillRect/>
          </a:stretch>
        </p:blipFill>
        <p:spPr bwMode="auto">
          <a:xfrm>
            <a:off x="3649663" y="5468938"/>
            <a:ext cx="252095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6" name="Rectangle 90"/>
          <p:cNvSpPr>
            <a:spLocks noChangeArrowheads="1"/>
          </p:cNvSpPr>
          <p:nvPr/>
        </p:nvSpPr>
        <p:spPr bwMode="auto">
          <a:xfrm>
            <a:off x="304800" y="3440113"/>
            <a:ext cx="31146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16. </a:t>
            </a:r>
            <a:r>
              <a:rPr lang="vi-VN" sz="900">
                <a:latin typeface="Times New Roman" panose="02020603050405020304" pitchFamily="18" charset="0"/>
                <a:ea typeface="Dotum" pitchFamily="34" charset="-127"/>
                <a:cs typeface="Times New Roman" panose="02020603050405020304" pitchFamily="18" charset="0"/>
              </a:rPr>
              <a:t>Trong số các phương pháp làm mát của máy nén khí </a:t>
            </a:r>
            <a:r>
              <a:rPr lang="vi-VN" sz="900" smtClean="0">
                <a:latin typeface="Times New Roman" panose="02020603050405020304" pitchFamily="18" charset="0"/>
                <a:ea typeface="Dotum" pitchFamily="34" charset="-127"/>
                <a:cs typeface="Times New Roman" panose="02020603050405020304" pitchFamily="18" charset="0"/>
              </a:rPr>
              <a:t>piston</a:t>
            </a:r>
            <a:r>
              <a:rPr lang="en-US" sz="900" smtClean="0">
                <a:latin typeface="Times New Roman" panose="02020603050405020304" pitchFamily="18" charset="0"/>
                <a:ea typeface="Dotum" pitchFamily="34" charset="-127"/>
                <a:cs typeface="Times New Roman" panose="02020603050405020304" pitchFamily="18" charset="0"/>
              </a:rPr>
              <a:t> đa tầng</a:t>
            </a:r>
            <a:r>
              <a:rPr lang="vi-VN" sz="900" smtClean="0">
                <a:latin typeface="Times New Roman" panose="02020603050405020304" pitchFamily="18" charset="0"/>
                <a:ea typeface="Dotum" pitchFamily="34" charset="-127"/>
                <a:cs typeface="Times New Roman" panose="02020603050405020304" pitchFamily="18" charset="0"/>
              </a:rPr>
              <a:t>, </a:t>
            </a:r>
            <a:r>
              <a:rPr lang="vi-VN" sz="900">
                <a:latin typeface="Times New Roman" panose="02020603050405020304" pitchFamily="18" charset="0"/>
                <a:ea typeface="Dotum" pitchFamily="34" charset="-127"/>
                <a:cs typeface="Times New Roman" panose="02020603050405020304" pitchFamily="18" charset="0"/>
              </a:rPr>
              <a:t>phương pháp làm mát nào chủ yếu được sử dụng cho máy nén nhỏ</a:t>
            </a:r>
            <a:r>
              <a:rPr lang="vi-VN" altLang="ko-KR" sz="90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Loại làm mát bằng nước </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Loại làm mát bằng không khí</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Loại hấp thụ </a:t>
            </a:r>
          </a:p>
          <a:p>
            <a:pPr eaLnBrk="1" hangingPunct="1">
              <a:spcBef>
                <a:spcPct val="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④ </a:t>
            </a:r>
            <a:r>
              <a:rPr lang="en-US" altLang="ko-KR" sz="900">
                <a:latin typeface="Times New Roman" panose="02020603050405020304" pitchFamily="18" charset="0"/>
                <a:ea typeface="Dotum" pitchFamily="34" charset="-127"/>
                <a:cs typeface="Times New Roman" panose="02020603050405020304" pitchFamily="18" charset="0"/>
              </a:rPr>
              <a:t>Loại làm mát</a:t>
            </a:r>
          </a:p>
        </p:txBody>
      </p:sp>
      <p:grpSp>
        <p:nvGrpSpPr>
          <p:cNvPr id="11277" name="Group 172"/>
          <p:cNvGrpSpPr>
            <a:grpSpLocks/>
          </p:cNvGrpSpPr>
          <p:nvPr/>
        </p:nvGrpSpPr>
        <p:grpSpPr bwMode="auto">
          <a:xfrm>
            <a:off x="3429000" y="892175"/>
            <a:ext cx="3024336" cy="3803652"/>
            <a:chOff x="182" y="571"/>
            <a:chExt cx="1978" cy="2396"/>
          </a:xfrm>
        </p:grpSpPr>
        <p:sp>
          <p:nvSpPr>
            <p:cNvPr id="11326" name="Rectangle 173"/>
            <p:cNvSpPr>
              <a:spLocks noChangeArrowheads="1"/>
            </p:cNvSpPr>
            <p:nvPr/>
          </p:nvSpPr>
          <p:spPr bwMode="auto">
            <a:xfrm>
              <a:off x="182" y="571"/>
              <a:ext cx="1978" cy="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19. Giải thích nào về phương pháp </a:t>
              </a:r>
              <a:r>
                <a:rPr lang="en-US" altLang="ko-KR" sz="900" smtClean="0">
                  <a:latin typeface="Times New Roman" panose="02020603050405020304" pitchFamily="18" charset="0"/>
                  <a:ea typeface="Dotum" pitchFamily="34" charset="-127"/>
                  <a:cs typeface="Times New Roman" panose="02020603050405020304" pitchFamily="18" charset="0"/>
                </a:rPr>
                <a:t>điều khiển tốc độ</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là đúng?</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en-US" sz="900" smtClean="0">
                  <a:latin typeface="Times New Roman" panose="02020603050405020304" pitchFamily="18" charset="0"/>
                  <a:ea typeface="Dotum" pitchFamily="34" charset="-127"/>
                  <a:cs typeface="Times New Roman" panose="02020603050405020304" pitchFamily="18" charset="0"/>
                </a:rPr>
                <a:t>    ① </a:t>
              </a:r>
              <a:r>
                <a:rPr lang="en-US" sz="900">
                  <a:latin typeface="Times New Roman" panose="02020603050405020304" pitchFamily="18" charset="0"/>
                  <a:ea typeface="Dotum" pitchFamily="34" charset="-127"/>
                  <a:cs typeface="Times New Roman" panose="02020603050405020304" pitchFamily="18" charset="0"/>
                </a:rPr>
                <a:t>Vì áp suất ở phía ⓑ ở trạng thái chảy tự do, nó ngay </a:t>
              </a:r>
              <a:r>
                <a:rPr lang="en-US" sz="900" smtClean="0">
                  <a:latin typeface="Times New Roman" panose="02020603050405020304" pitchFamily="18" charset="0"/>
                  <a:ea typeface="Dotum" pitchFamily="34" charset="-127"/>
                  <a:cs typeface="Times New Roman" panose="02020603050405020304" pitchFamily="18" charset="0"/>
                </a:rPr>
                <a:t>lập  </a:t>
              </a:r>
              <a:r>
                <a:rPr lang="en-US" sz="900">
                  <a:latin typeface="Times New Roman" panose="02020603050405020304" pitchFamily="18" charset="0"/>
                  <a:ea typeface="Dotum" pitchFamily="34" charset="-127"/>
                  <a:cs typeface="Times New Roman" panose="02020603050405020304" pitchFamily="18" charset="0"/>
                </a:rPr>
                <a:t>tức giảm xuống áp suất khí quyển.</a:t>
              </a:r>
            </a:p>
            <a:p>
              <a:pPr>
                <a:buNone/>
              </a:pP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② </a:t>
              </a:r>
              <a:r>
                <a:rPr lang="vi-VN" sz="900">
                  <a:latin typeface="Times New Roman" panose="02020603050405020304" pitchFamily="18" charset="0"/>
                  <a:ea typeface="Dotum" pitchFamily="34" charset="-127"/>
                  <a:cs typeface="Times New Roman" panose="02020603050405020304" pitchFamily="18" charset="0"/>
                </a:rPr>
                <a:t>Do không khí cung cấp bị hạn chế, nên cần thời gian để áp suất ở phía ⓐ tăng lên.</a:t>
              </a:r>
            </a:p>
            <a:p>
              <a:pPr>
                <a:buNone/>
              </a:pPr>
              <a:r>
                <a:rPr lang="en-US"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sz="900" smtClean="0">
                  <a:solidFill>
                    <a:srgbClr val="FF0000"/>
                  </a:solidFill>
                  <a:latin typeface="Times New Roman" panose="02020603050405020304" pitchFamily="18" charset="0"/>
                  <a:ea typeface="Dotum" pitchFamily="34" charset="-127"/>
                  <a:cs typeface="Times New Roman" panose="02020603050405020304" pitchFamily="18" charset="0"/>
                </a:rPr>
                <a:t>③ </a:t>
              </a:r>
              <a:r>
                <a:rPr lang="vi-VN" sz="900">
                  <a:solidFill>
                    <a:srgbClr val="FF0000"/>
                  </a:solidFill>
                  <a:latin typeface="Times New Roman" panose="02020603050405020304" pitchFamily="18" charset="0"/>
                  <a:ea typeface="Dotum" pitchFamily="34" charset="-127"/>
                  <a:cs typeface="Times New Roman" panose="02020603050405020304" pitchFamily="18" charset="0"/>
                </a:rPr>
                <a:t>Do khả năng nén của không khí, khó có thể ngăn cản </a:t>
              </a:r>
              <a:r>
                <a:rPr lang="en-US"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sz="900" smtClean="0">
                  <a:solidFill>
                    <a:srgbClr val="FF0000"/>
                  </a:solidFill>
                  <a:latin typeface="Times New Roman" panose="02020603050405020304" pitchFamily="18" charset="0"/>
                  <a:ea typeface="Dotum" pitchFamily="34" charset="-127"/>
                  <a:cs typeface="Times New Roman" panose="02020603050405020304" pitchFamily="18" charset="0"/>
                </a:rPr>
                <a:t>hoàn </a:t>
              </a:r>
              <a:r>
                <a:rPr lang="vi-VN" sz="900">
                  <a:solidFill>
                    <a:srgbClr val="FF0000"/>
                  </a:solidFill>
                  <a:latin typeface="Times New Roman" panose="02020603050405020304" pitchFamily="18" charset="0"/>
                  <a:ea typeface="Dotum" pitchFamily="34" charset="-127"/>
                  <a:cs typeface="Times New Roman" panose="02020603050405020304" pitchFamily="18" charset="0"/>
                </a:rPr>
                <a:t>toàn sự khởi động nhanh của piston.</a:t>
              </a:r>
            </a:p>
            <a:p>
              <a:pPr>
                <a:buNone/>
              </a:pP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④ </a:t>
              </a:r>
              <a:r>
                <a:rPr lang="vi-VN" sz="900">
                  <a:latin typeface="Times New Roman" panose="02020603050405020304" pitchFamily="18" charset="0"/>
                  <a:ea typeface="Dotum" pitchFamily="34" charset="-127"/>
                  <a:cs typeface="Times New Roman" panose="02020603050405020304" pitchFamily="18" charset="0"/>
                </a:rPr>
                <a:t>Chuyển động của piston không ổn định do sự cân </a:t>
              </a: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bằng </a:t>
              </a:r>
              <a:r>
                <a:rPr lang="vi-VN" sz="900">
                  <a:latin typeface="Times New Roman" panose="02020603050405020304" pitchFamily="18" charset="0"/>
                  <a:ea typeface="Dotum" pitchFamily="34" charset="-127"/>
                  <a:cs typeface="Times New Roman" panose="02020603050405020304" pitchFamily="18" charset="0"/>
                </a:rPr>
                <a:t>áp suất giữa ⓐ và ⓑ không đúng.</a:t>
              </a:r>
              <a:endParaRPr lang="vi-VN" altLang="ko-KR" sz="900">
                <a:latin typeface="Times New Roman" panose="02020603050405020304" pitchFamily="18" charset="0"/>
                <a:ea typeface="Dotum" pitchFamily="34" charset="-127"/>
                <a:cs typeface="Times New Roman" panose="02020603050405020304" pitchFamily="18" charset="0"/>
              </a:endParaRPr>
            </a:p>
          </p:txBody>
        </p:sp>
        <p:pic>
          <p:nvPicPr>
            <p:cNvPr id="11327" name="Picture 174" descr="미터아웃"/>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 y="749"/>
              <a:ext cx="1008"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8" name="Rectangle 175"/>
            <p:cNvSpPr>
              <a:spLocks noChangeArrowheads="1"/>
            </p:cNvSpPr>
            <p:nvPr/>
          </p:nvSpPr>
          <p:spPr bwMode="auto">
            <a:xfrm>
              <a:off x="786" y="983"/>
              <a:ext cx="180"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sp>
          <p:nvSpPr>
            <p:cNvPr id="11329" name="Rectangle 176"/>
            <p:cNvSpPr>
              <a:spLocks noChangeArrowheads="1"/>
            </p:cNvSpPr>
            <p:nvPr/>
          </p:nvSpPr>
          <p:spPr bwMode="auto">
            <a:xfrm>
              <a:off x="1224" y="976"/>
              <a:ext cx="180"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a:t>
              </a:r>
            </a:p>
          </p:txBody>
        </p:sp>
      </p:grpSp>
      <p:sp>
        <p:nvSpPr>
          <p:cNvPr id="11278" name="Text Box 15"/>
          <p:cNvSpPr txBox="1">
            <a:spLocks noChangeArrowheads="1"/>
          </p:cNvSpPr>
          <p:nvPr/>
        </p:nvSpPr>
        <p:spPr bwMode="auto">
          <a:xfrm>
            <a:off x="279400" y="6257925"/>
            <a:ext cx="3149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18. </a:t>
            </a:r>
            <a:r>
              <a:rPr lang="vi-VN" altLang="ko-KR" sz="900" smtClean="0">
                <a:latin typeface="Times New Roman" panose="02020603050405020304" pitchFamily="18" charset="0"/>
                <a:ea typeface="Dotum" pitchFamily="34" charset="-127"/>
                <a:cs typeface="Times New Roman" panose="02020603050405020304" pitchFamily="18" charset="0"/>
              </a:rPr>
              <a:t>Đi</a:t>
            </a:r>
            <a:r>
              <a:rPr lang="en-US" altLang="ko-KR" sz="900" smtClean="0">
                <a:latin typeface="Times New Roman" panose="02020603050405020304" pitchFamily="18" charset="0"/>
                <a:ea typeface="Dotum" pitchFamily="34" charset="-127"/>
                <a:cs typeface="Times New Roman" panose="02020603050405020304" pitchFamily="18" charset="0"/>
              </a:rPr>
              <a:t>ền đáp án thích hợp</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cho</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đồ thị sau đây?</a:t>
            </a:r>
            <a:endParaRPr lang="en-US" altLang="ko-KR" sz="900">
              <a:latin typeface="Times New Roman" panose="02020603050405020304" pitchFamily="18" charset="0"/>
              <a:ea typeface="Dotum" pitchFamily="34" charset="-127"/>
              <a:cs typeface="Times New Roman" panose="02020603050405020304" pitchFamily="18" charset="0"/>
            </a:endParaRPr>
          </a:p>
        </p:txBody>
      </p:sp>
      <p:grpSp>
        <p:nvGrpSpPr>
          <p:cNvPr id="11279" name="Group 16"/>
          <p:cNvGrpSpPr>
            <a:grpSpLocks/>
          </p:cNvGrpSpPr>
          <p:nvPr/>
        </p:nvGrpSpPr>
        <p:grpSpPr bwMode="auto">
          <a:xfrm>
            <a:off x="442913" y="6675438"/>
            <a:ext cx="2914650" cy="1230312"/>
            <a:chOff x="369" y="3343"/>
            <a:chExt cx="1836" cy="775"/>
          </a:xfrm>
        </p:grpSpPr>
        <p:grpSp>
          <p:nvGrpSpPr>
            <p:cNvPr id="11310" name="Group 17"/>
            <p:cNvGrpSpPr>
              <a:grpSpLocks/>
            </p:cNvGrpSpPr>
            <p:nvPr/>
          </p:nvGrpSpPr>
          <p:grpSpPr bwMode="auto">
            <a:xfrm>
              <a:off x="369" y="3347"/>
              <a:ext cx="1337" cy="771"/>
              <a:chOff x="369" y="3347"/>
              <a:chExt cx="2585" cy="1268"/>
            </a:xfrm>
          </p:grpSpPr>
          <p:sp>
            <p:nvSpPr>
              <p:cNvPr id="11315" name="Line 18"/>
              <p:cNvSpPr>
                <a:spLocks noChangeShapeType="1"/>
              </p:cNvSpPr>
              <p:nvPr/>
            </p:nvSpPr>
            <p:spPr bwMode="auto">
              <a:xfrm>
                <a:off x="369" y="3347"/>
                <a:ext cx="25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6" name="Line 19"/>
              <p:cNvSpPr>
                <a:spLocks noChangeShapeType="1"/>
              </p:cNvSpPr>
              <p:nvPr/>
            </p:nvSpPr>
            <p:spPr bwMode="auto">
              <a:xfrm>
                <a:off x="369" y="3801"/>
                <a:ext cx="25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7" name="Line 20"/>
              <p:cNvSpPr>
                <a:spLocks noChangeShapeType="1"/>
              </p:cNvSpPr>
              <p:nvPr/>
            </p:nvSpPr>
            <p:spPr bwMode="auto">
              <a:xfrm>
                <a:off x="369" y="4615"/>
                <a:ext cx="2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8" name="Line 21"/>
              <p:cNvSpPr>
                <a:spLocks noChangeShapeType="1"/>
              </p:cNvSpPr>
              <p:nvPr/>
            </p:nvSpPr>
            <p:spPr bwMode="auto">
              <a:xfrm flipV="1">
                <a:off x="1230" y="3347"/>
                <a:ext cx="0"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19" name="Line 22"/>
              <p:cNvSpPr>
                <a:spLocks noChangeShapeType="1"/>
              </p:cNvSpPr>
              <p:nvPr/>
            </p:nvSpPr>
            <p:spPr bwMode="auto">
              <a:xfrm flipV="1">
                <a:off x="610" y="3795"/>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0" name="Line 23"/>
              <p:cNvSpPr>
                <a:spLocks noChangeShapeType="1"/>
              </p:cNvSpPr>
              <p:nvPr/>
            </p:nvSpPr>
            <p:spPr bwMode="auto">
              <a:xfrm flipH="1">
                <a:off x="1731" y="3801"/>
                <a:ext cx="15" cy="3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1" name="Line 24"/>
              <p:cNvSpPr>
                <a:spLocks noChangeShapeType="1"/>
              </p:cNvSpPr>
              <p:nvPr/>
            </p:nvSpPr>
            <p:spPr bwMode="auto">
              <a:xfrm>
                <a:off x="1004" y="4167"/>
                <a:ext cx="94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2" name="Line 25"/>
              <p:cNvSpPr>
                <a:spLocks noChangeShapeType="1"/>
              </p:cNvSpPr>
              <p:nvPr/>
            </p:nvSpPr>
            <p:spPr bwMode="auto">
              <a:xfrm flipV="1">
                <a:off x="1890" y="4072"/>
                <a:ext cx="0" cy="5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3" name="Line 26"/>
              <p:cNvSpPr>
                <a:spLocks noChangeShapeType="1"/>
              </p:cNvSpPr>
              <p:nvPr/>
            </p:nvSpPr>
            <p:spPr bwMode="auto">
              <a:xfrm flipV="1">
                <a:off x="2527" y="3351"/>
                <a:ext cx="0" cy="1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4" name="Line 27"/>
              <p:cNvSpPr>
                <a:spLocks noChangeShapeType="1"/>
              </p:cNvSpPr>
              <p:nvPr/>
            </p:nvSpPr>
            <p:spPr bwMode="auto">
              <a:xfrm flipH="1">
                <a:off x="1911" y="4228"/>
                <a:ext cx="804" cy="21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1325" name="Line 28"/>
              <p:cNvSpPr>
                <a:spLocks noChangeShapeType="1"/>
              </p:cNvSpPr>
              <p:nvPr/>
            </p:nvSpPr>
            <p:spPr bwMode="auto">
              <a:xfrm flipH="1" flipV="1">
                <a:off x="2545" y="4146"/>
                <a:ext cx="170" cy="8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grpSp>
        <p:sp>
          <p:nvSpPr>
            <p:cNvPr id="11311" name="Rectangle 29"/>
            <p:cNvSpPr>
              <a:spLocks noChangeArrowheads="1"/>
            </p:cNvSpPr>
            <p:nvPr/>
          </p:nvSpPr>
          <p:spPr bwMode="auto">
            <a:xfrm>
              <a:off x="1703" y="3485"/>
              <a:ext cx="455" cy="2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①</a:t>
              </a:r>
              <a:r>
                <a:rPr lang="en-US" altLang="ko-KR" sz="900">
                  <a:latin typeface="Times New Roman" panose="02020603050405020304" pitchFamily="18" charset="0"/>
                  <a:ea typeface="Dotum" pitchFamily="34" charset="-127"/>
                  <a:cs typeface="Times New Roman" panose="02020603050405020304" pitchFamily="18" charset="0"/>
                </a:rPr>
                <a:t>(áp suất</a:t>
              </a:r>
            </a:p>
            <a:p>
              <a:pPr algn="ct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khí quyển)</a:t>
              </a:r>
            </a:p>
          </p:txBody>
        </p:sp>
        <p:sp>
          <p:nvSpPr>
            <p:cNvPr id="11312" name="Rectangle 30"/>
            <p:cNvSpPr>
              <a:spLocks noChangeArrowheads="1"/>
            </p:cNvSpPr>
            <p:nvPr/>
          </p:nvSpPr>
          <p:spPr bwMode="auto">
            <a:xfrm>
              <a:off x="856" y="3343"/>
              <a:ext cx="518" cy="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② (áp suất</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khí quyển)</a:t>
              </a:r>
            </a:p>
          </p:txBody>
        </p:sp>
        <p:sp>
          <p:nvSpPr>
            <p:cNvPr id="11313" name="Rectangle 31"/>
            <p:cNvSpPr>
              <a:spLocks noChangeArrowheads="1"/>
            </p:cNvSpPr>
            <p:nvPr/>
          </p:nvSpPr>
          <p:spPr bwMode="auto">
            <a:xfrm>
              <a:off x="1605" y="3812"/>
              <a:ext cx="600"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ko-KR" altLang="en-US" sz="900">
                  <a:latin typeface="Times New Roman" panose="02020603050405020304" pitchFamily="18" charset="0"/>
                  <a:ea typeface="Dotum" pitchFamily="34" charset="-127"/>
                  <a:cs typeface="Times New Roman" panose="02020603050405020304" pitchFamily="18" charset="0"/>
                </a:rPr>
                <a:t>③</a:t>
              </a:r>
              <a:r>
                <a:rPr lang="en-US" altLang="ko-KR" sz="900">
                  <a:latin typeface="Times New Roman" panose="02020603050405020304" pitchFamily="18" charset="0"/>
                  <a:ea typeface="Dotum" pitchFamily="34" charset="-127"/>
                  <a:cs typeface="Times New Roman" panose="02020603050405020304" pitchFamily="18" charset="0"/>
                </a:rPr>
                <a:t>(+</a:t>
              </a:r>
              <a:r>
                <a:rPr lang="vi-VN" altLang="ko-KR" sz="900">
                  <a:latin typeface="Times New Roman" panose="02020603050405020304" pitchFamily="18" charset="0"/>
                  <a:ea typeface="Dotum" pitchFamily="34" charset="-127"/>
                  <a:cs typeface="Times New Roman" panose="02020603050405020304" pitchFamily="18" charset="0"/>
                </a:rPr>
                <a:t> Đồng hồ đo</a:t>
              </a:r>
              <a:endParaRPr lang="en-US" altLang="ko-KR" sz="900">
                <a:latin typeface="Times New Roman" panose="02020603050405020304" pitchFamily="18" charset="0"/>
                <a:ea typeface="Dotum" pitchFamily="34" charset="-127"/>
                <a:cs typeface="Times New Roman" panose="02020603050405020304" pitchFamily="18" charset="0"/>
              </a:endParaRPr>
            </a:p>
            <a:p>
              <a:pPr algn="ct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áp suất</a:t>
              </a:r>
              <a:r>
                <a:rPr lang="en-US" altLang="ko-KR" sz="900">
                  <a:latin typeface="Times New Roman" panose="02020603050405020304" pitchFamily="18" charset="0"/>
                  <a:ea typeface="Dotum" pitchFamily="34" charset="-127"/>
                  <a:cs typeface="Times New Roman" panose="02020603050405020304" pitchFamily="18" charset="0"/>
                </a:rPr>
                <a:t>)</a:t>
              </a:r>
            </a:p>
          </p:txBody>
        </p:sp>
        <p:sp>
          <p:nvSpPr>
            <p:cNvPr id="11314" name="Rectangle 32"/>
            <p:cNvSpPr>
              <a:spLocks noChangeArrowheads="1"/>
            </p:cNvSpPr>
            <p:nvPr/>
          </p:nvSpPr>
          <p:spPr bwMode="auto">
            <a:xfrm>
              <a:off x="530" y="3635"/>
              <a:ext cx="450"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④ (áp suất </a:t>
              </a:r>
            </a:p>
            <a:p>
              <a:pPr algn="ctr" eaLnBrk="1" hangingPunct="1">
                <a:spcBef>
                  <a:spcPct val="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chân không)</a:t>
              </a:r>
            </a:p>
          </p:txBody>
        </p:sp>
      </p:grpSp>
      <p:sp>
        <p:nvSpPr>
          <p:cNvPr id="11280" name="Text Box 8"/>
          <p:cNvSpPr txBox="1">
            <a:spLocks noChangeArrowheads="1"/>
          </p:cNvSpPr>
          <p:nvPr/>
        </p:nvSpPr>
        <p:spPr bwMode="auto">
          <a:xfrm>
            <a:off x="269875" y="889000"/>
            <a:ext cx="31432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14. </a:t>
            </a:r>
            <a:r>
              <a:rPr lang="en-US" altLang="ko-KR" sz="900" smtClean="0">
                <a:latin typeface="Times New Roman" panose="02020603050405020304" pitchFamily="18" charset="0"/>
                <a:cs typeface="Times New Roman" panose="02020603050405020304" pitchFamily="18" charset="0"/>
              </a:rPr>
              <a:t>Hình bên dưới</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đây đề cập </a:t>
            </a:r>
            <a:r>
              <a:rPr lang="vi-VN" altLang="ko-KR" sz="900" smtClean="0">
                <a:latin typeface="Times New Roman" panose="02020603050405020304" pitchFamily="18" charset="0"/>
                <a:cs typeface="Times New Roman" panose="02020603050405020304" pitchFamily="18" charset="0"/>
              </a:rPr>
              <a:t>đến đ</a:t>
            </a:r>
            <a:r>
              <a:rPr lang="en-US" altLang="ko-KR" sz="900" smtClean="0">
                <a:latin typeface="Times New Roman" panose="02020603050405020304" pitchFamily="18" charset="0"/>
                <a:cs typeface="Times New Roman" panose="02020603050405020304" pitchFamily="18" charset="0"/>
              </a:rPr>
              <a:t>ịnh </a:t>
            </a:r>
            <a:r>
              <a:rPr lang="vi-VN" altLang="ko-KR" sz="900" smtClean="0">
                <a:latin typeface="Times New Roman" panose="02020603050405020304" pitchFamily="18" charset="0"/>
                <a:cs typeface="Times New Roman" panose="02020603050405020304" pitchFamily="18" charset="0"/>
              </a:rPr>
              <a:t>luật </a:t>
            </a:r>
            <a:r>
              <a:rPr lang="vi-VN" altLang="ko-KR" sz="900">
                <a:latin typeface="Times New Roman" panose="02020603050405020304" pitchFamily="18" charset="0"/>
                <a:cs typeface="Times New Roman" panose="02020603050405020304" pitchFamily="18" charset="0"/>
              </a:rPr>
              <a:t>nào?</a:t>
            </a: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① Định luật Charles-Boyle    ② Định luật Pascal</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a:t>
            </a:r>
            <a:r>
              <a:rPr lang="en-US" altLang="ko-KR" sz="900">
                <a:solidFill>
                  <a:srgbClr val="FF0000"/>
                </a:solidFill>
                <a:latin typeface="Times New Roman" panose="02020603050405020304" pitchFamily="18" charset="0"/>
                <a:cs typeface="Times New Roman" panose="02020603050405020304" pitchFamily="18" charset="0"/>
              </a:rPr>
              <a:t>③ Định luật Boyle                 </a:t>
            </a:r>
            <a:r>
              <a:rPr lang="en-US" altLang="ko-KR" sz="900">
                <a:latin typeface="Times New Roman" panose="02020603050405020304" pitchFamily="18" charset="0"/>
                <a:cs typeface="Times New Roman" panose="02020603050405020304" pitchFamily="18" charset="0"/>
              </a:rPr>
              <a:t>④ Định luật Charles</a:t>
            </a:r>
          </a:p>
        </p:txBody>
      </p:sp>
      <p:grpSp>
        <p:nvGrpSpPr>
          <p:cNvPr id="11281" name="Group 180"/>
          <p:cNvGrpSpPr>
            <a:grpSpLocks/>
          </p:cNvGrpSpPr>
          <p:nvPr/>
        </p:nvGrpSpPr>
        <p:grpSpPr bwMode="auto">
          <a:xfrm>
            <a:off x="774701" y="1203327"/>
            <a:ext cx="2022476" cy="690563"/>
            <a:chOff x="2475" y="2018"/>
            <a:chExt cx="1274" cy="435"/>
          </a:xfrm>
        </p:grpSpPr>
        <p:grpSp>
          <p:nvGrpSpPr>
            <p:cNvPr id="11286" name="Group 181"/>
            <p:cNvGrpSpPr>
              <a:grpSpLocks/>
            </p:cNvGrpSpPr>
            <p:nvPr/>
          </p:nvGrpSpPr>
          <p:grpSpPr bwMode="auto">
            <a:xfrm>
              <a:off x="2475" y="2018"/>
              <a:ext cx="1150" cy="435"/>
              <a:chOff x="1202" y="2453"/>
              <a:chExt cx="2206" cy="925"/>
            </a:xfrm>
          </p:grpSpPr>
          <p:pic>
            <p:nvPicPr>
              <p:cNvPr id="11291" name="Picture 182"/>
              <p:cNvPicPr>
                <a:picLocks noChangeAspect="1" noChangeArrowheads="1"/>
              </p:cNvPicPr>
              <p:nvPr/>
            </p:nvPicPr>
            <p:blipFill>
              <a:blip r:embed="rId9">
                <a:extLst>
                  <a:ext uri="{28A0092B-C50C-407E-A947-70E740481C1C}">
                    <a14:useLocalDpi xmlns:a14="http://schemas.microsoft.com/office/drawing/2010/main" val="0"/>
                  </a:ext>
                </a:extLst>
              </a:blip>
              <a:srcRect l="57628" r="3883"/>
              <a:stretch>
                <a:fillRect/>
              </a:stretch>
            </p:blipFill>
            <p:spPr bwMode="auto">
              <a:xfrm>
                <a:off x="2576" y="2453"/>
                <a:ext cx="668"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92" name="Picture 183"/>
              <p:cNvPicPr>
                <a:picLocks noChangeAspect="1" noChangeArrowheads="1"/>
              </p:cNvPicPr>
              <p:nvPr/>
            </p:nvPicPr>
            <p:blipFill>
              <a:blip r:embed="rId9">
                <a:extLst>
                  <a:ext uri="{28A0092B-C50C-407E-A947-70E740481C1C}">
                    <a14:useLocalDpi xmlns:a14="http://schemas.microsoft.com/office/drawing/2010/main" val="0"/>
                  </a:ext>
                </a:extLst>
              </a:blip>
              <a:srcRect l="6355" r="55156"/>
              <a:stretch>
                <a:fillRect/>
              </a:stretch>
            </p:blipFill>
            <p:spPr bwMode="auto">
              <a:xfrm>
                <a:off x="1202" y="2453"/>
                <a:ext cx="668"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93" name="AutoShape 184"/>
              <p:cNvSpPr>
                <a:spLocks noChangeArrowheads="1"/>
              </p:cNvSpPr>
              <p:nvPr/>
            </p:nvSpPr>
            <p:spPr bwMode="auto">
              <a:xfrm>
                <a:off x="2152" y="2581"/>
                <a:ext cx="223" cy="615"/>
              </a:xfrm>
              <a:prstGeom prst="rightArrow">
                <a:avLst>
                  <a:gd name="adj1" fmla="val 50000"/>
                  <a:gd name="adj2" fmla="val 25000"/>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nvGrpSpPr>
              <p:cNvPr id="11294" name="Group 185"/>
              <p:cNvGrpSpPr>
                <a:grpSpLocks/>
              </p:cNvGrpSpPr>
              <p:nvPr/>
            </p:nvGrpSpPr>
            <p:grpSpPr bwMode="auto">
              <a:xfrm>
                <a:off x="1837" y="2968"/>
                <a:ext cx="173" cy="120"/>
                <a:chOff x="1837" y="2968"/>
                <a:chExt cx="173" cy="120"/>
              </a:xfrm>
            </p:grpSpPr>
            <p:pic>
              <p:nvPicPr>
                <p:cNvPr id="11306" name="Picture 186"/>
                <p:cNvPicPr>
                  <a:picLocks noChangeAspect="1" noChangeArrowheads="1"/>
                </p:cNvPicPr>
                <p:nvPr/>
              </p:nvPicPr>
              <p:blipFill>
                <a:blip r:embed="rId10" cstate="print">
                  <a:extLst>
                    <a:ext uri="{28A0092B-C50C-407E-A947-70E740481C1C}">
                      <a14:useLocalDpi xmlns:a14="http://schemas.microsoft.com/office/drawing/2010/main" val="0"/>
                    </a:ext>
                  </a:extLst>
                </a:blip>
                <a:srcRect b="2873"/>
                <a:stretch>
                  <a:fillRect/>
                </a:stretch>
              </p:blipFill>
              <p:spPr bwMode="auto">
                <a:xfrm>
                  <a:off x="1874" y="2968"/>
                  <a:ext cx="1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307" name="Group 187"/>
                <p:cNvGrpSpPr>
                  <a:grpSpLocks/>
                </p:cNvGrpSpPr>
                <p:nvPr/>
              </p:nvGrpSpPr>
              <p:grpSpPr bwMode="auto">
                <a:xfrm>
                  <a:off x="1837" y="3024"/>
                  <a:ext cx="45" cy="19"/>
                  <a:chOff x="1791" y="3022"/>
                  <a:chExt cx="91" cy="19"/>
                </a:xfrm>
              </p:grpSpPr>
              <p:sp>
                <p:nvSpPr>
                  <p:cNvPr id="11308" name="Line 188"/>
                  <p:cNvSpPr>
                    <a:spLocks noChangeShapeType="1"/>
                  </p:cNvSpPr>
                  <p:nvPr/>
                </p:nvSpPr>
                <p:spPr bwMode="auto">
                  <a:xfrm>
                    <a:off x="1791" y="3022"/>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09" name="Line 189"/>
                  <p:cNvSpPr>
                    <a:spLocks noChangeShapeType="1"/>
                  </p:cNvSpPr>
                  <p:nvPr/>
                </p:nvSpPr>
                <p:spPr bwMode="auto">
                  <a:xfrm>
                    <a:off x="1791" y="3041"/>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grpSp>
          </p:grpSp>
          <p:grpSp>
            <p:nvGrpSpPr>
              <p:cNvPr id="11295" name="Group 190"/>
              <p:cNvGrpSpPr>
                <a:grpSpLocks/>
              </p:cNvGrpSpPr>
              <p:nvPr/>
            </p:nvGrpSpPr>
            <p:grpSpPr bwMode="auto">
              <a:xfrm>
                <a:off x="3216" y="2976"/>
                <a:ext cx="159" cy="119"/>
                <a:chOff x="3216" y="2976"/>
                <a:chExt cx="159" cy="119"/>
              </a:xfrm>
            </p:grpSpPr>
            <p:grpSp>
              <p:nvGrpSpPr>
                <p:cNvPr id="11302" name="Group 191"/>
                <p:cNvGrpSpPr>
                  <a:grpSpLocks/>
                </p:cNvGrpSpPr>
                <p:nvPr/>
              </p:nvGrpSpPr>
              <p:grpSpPr bwMode="auto">
                <a:xfrm>
                  <a:off x="3216" y="3024"/>
                  <a:ext cx="45" cy="19"/>
                  <a:chOff x="1791" y="3022"/>
                  <a:chExt cx="91" cy="19"/>
                </a:xfrm>
              </p:grpSpPr>
              <p:sp>
                <p:nvSpPr>
                  <p:cNvPr id="11304" name="Line 192"/>
                  <p:cNvSpPr>
                    <a:spLocks noChangeShapeType="1"/>
                  </p:cNvSpPr>
                  <p:nvPr/>
                </p:nvSpPr>
                <p:spPr bwMode="auto">
                  <a:xfrm>
                    <a:off x="1791" y="3022"/>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05" name="Line 193"/>
                  <p:cNvSpPr>
                    <a:spLocks noChangeShapeType="1"/>
                  </p:cNvSpPr>
                  <p:nvPr/>
                </p:nvSpPr>
                <p:spPr bwMode="auto">
                  <a:xfrm>
                    <a:off x="1791" y="3041"/>
                    <a:ext cx="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grpSp>
            <p:pic>
              <p:nvPicPr>
                <p:cNvPr id="11303" name="Picture 194"/>
                <p:cNvPicPr>
                  <a:picLocks noChangeAspect="1" noChangeArrowheads="1"/>
                </p:cNvPicPr>
                <p:nvPr/>
              </p:nvPicPr>
              <p:blipFill>
                <a:blip r:embed="rId11" cstate="print">
                  <a:extLst>
                    <a:ext uri="{28A0092B-C50C-407E-A947-70E740481C1C}">
                      <a14:useLocalDpi xmlns:a14="http://schemas.microsoft.com/office/drawing/2010/main" val="0"/>
                    </a:ext>
                  </a:extLst>
                </a:blip>
                <a:srcRect l="3703" t="10216"/>
                <a:stretch>
                  <a:fillRect/>
                </a:stretch>
              </p:blipFill>
              <p:spPr bwMode="auto">
                <a:xfrm>
                  <a:off x="3264" y="2976"/>
                  <a:ext cx="111"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96" name="Group 195"/>
              <p:cNvGrpSpPr>
                <a:grpSpLocks/>
              </p:cNvGrpSpPr>
              <p:nvPr/>
            </p:nvGrpSpPr>
            <p:grpSpPr bwMode="auto">
              <a:xfrm>
                <a:off x="1712" y="2939"/>
                <a:ext cx="314" cy="435"/>
                <a:chOff x="1700" y="2939"/>
                <a:chExt cx="314" cy="435"/>
              </a:xfrm>
            </p:grpSpPr>
            <p:sp>
              <p:nvSpPr>
                <p:cNvPr id="11300" name="Line 196"/>
                <p:cNvSpPr>
                  <a:spLocks noChangeShapeType="1"/>
                </p:cNvSpPr>
                <p:nvPr/>
              </p:nvSpPr>
              <p:spPr bwMode="auto">
                <a:xfrm>
                  <a:off x="1710" y="3154"/>
                  <a:ext cx="2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301" name="Oval 197"/>
                <p:cNvSpPr>
                  <a:spLocks noChangeArrowheads="1"/>
                </p:cNvSpPr>
                <p:nvPr/>
              </p:nvSpPr>
              <p:spPr bwMode="auto">
                <a:xfrm>
                  <a:off x="1700" y="2939"/>
                  <a:ext cx="314" cy="435"/>
                </a:xfrm>
                <a:prstGeom prst="ellipse">
                  <a:avLst/>
                </a:prstGeom>
                <a:solidFill>
                  <a:schemeClr val="tx1"/>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grpSp>
            <p:nvGrpSpPr>
              <p:cNvPr id="11297" name="Group 198"/>
              <p:cNvGrpSpPr>
                <a:grpSpLocks/>
              </p:cNvGrpSpPr>
              <p:nvPr/>
            </p:nvGrpSpPr>
            <p:grpSpPr bwMode="auto">
              <a:xfrm>
                <a:off x="3094" y="2943"/>
                <a:ext cx="314" cy="435"/>
                <a:chOff x="1699" y="2943"/>
                <a:chExt cx="314" cy="435"/>
              </a:xfrm>
            </p:grpSpPr>
            <p:sp>
              <p:nvSpPr>
                <p:cNvPr id="11298" name="Line 199"/>
                <p:cNvSpPr>
                  <a:spLocks noChangeShapeType="1"/>
                </p:cNvSpPr>
                <p:nvPr/>
              </p:nvSpPr>
              <p:spPr bwMode="auto">
                <a:xfrm>
                  <a:off x="1710" y="3154"/>
                  <a:ext cx="27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1299" name="Oval 200"/>
                <p:cNvSpPr>
                  <a:spLocks noChangeArrowheads="1"/>
                </p:cNvSpPr>
                <p:nvPr/>
              </p:nvSpPr>
              <p:spPr bwMode="auto">
                <a:xfrm>
                  <a:off x="1699" y="2943"/>
                  <a:ext cx="314" cy="435"/>
                </a:xfrm>
                <a:prstGeom prst="ellipse">
                  <a:avLst/>
                </a:prstGeom>
                <a:solidFill>
                  <a:schemeClr val="tx1"/>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latin typeface="Times New Roman" panose="02020603050405020304" pitchFamily="18" charset="0"/>
                    <a:ea typeface="Dotum" pitchFamily="34" charset="-127"/>
                    <a:cs typeface="Times New Roman" panose="02020603050405020304" pitchFamily="18" charset="0"/>
                  </a:endParaRPr>
                </a:p>
              </p:txBody>
            </p:sp>
          </p:grpSp>
        </p:grpSp>
        <p:sp>
          <p:nvSpPr>
            <p:cNvPr id="11287" name="Text Box 201"/>
            <p:cNvSpPr txBox="1">
              <a:spLocks noChangeArrowheads="1"/>
            </p:cNvSpPr>
            <p:nvPr/>
          </p:nvSpPr>
          <p:spPr bwMode="auto">
            <a:xfrm>
              <a:off x="2843" y="2214"/>
              <a:ext cx="179"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P1</a:t>
              </a:r>
            </a:p>
          </p:txBody>
        </p:sp>
        <p:sp>
          <p:nvSpPr>
            <p:cNvPr id="11288" name="Text Box 202"/>
            <p:cNvSpPr txBox="1">
              <a:spLocks noChangeArrowheads="1"/>
            </p:cNvSpPr>
            <p:nvPr/>
          </p:nvSpPr>
          <p:spPr bwMode="auto">
            <a:xfrm>
              <a:off x="2845" y="2302"/>
              <a:ext cx="18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V1</a:t>
              </a:r>
            </a:p>
          </p:txBody>
        </p:sp>
        <p:sp>
          <p:nvSpPr>
            <p:cNvPr id="11289" name="Text Box 203"/>
            <p:cNvSpPr txBox="1">
              <a:spLocks noChangeArrowheads="1"/>
            </p:cNvSpPr>
            <p:nvPr/>
          </p:nvSpPr>
          <p:spPr bwMode="auto">
            <a:xfrm>
              <a:off x="3564" y="2214"/>
              <a:ext cx="179"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P2</a:t>
              </a:r>
            </a:p>
          </p:txBody>
        </p:sp>
        <p:sp>
          <p:nvSpPr>
            <p:cNvPr id="11290" name="Text Box 204"/>
            <p:cNvSpPr txBox="1">
              <a:spLocks noChangeArrowheads="1"/>
            </p:cNvSpPr>
            <p:nvPr/>
          </p:nvSpPr>
          <p:spPr bwMode="auto">
            <a:xfrm>
              <a:off x="3564" y="2302"/>
              <a:ext cx="18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latinLnBrk="0" hangingPunct="1">
                <a:lnSpc>
                  <a:spcPct val="120000"/>
                </a:lnSpc>
                <a:spcBef>
                  <a:spcPct val="0"/>
                </a:spcBef>
                <a:buFontTx/>
                <a:buNone/>
              </a:pPr>
              <a:r>
                <a:rPr lang="en-US" altLang="ko-KR" sz="700">
                  <a:latin typeface="Times New Roman" panose="02020603050405020304" pitchFamily="18" charset="0"/>
                  <a:cs typeface="Times New Roman" panose="02020603050405020304" pitchFamily="18" charset="0"/>
                </a:rPr>
                <a:t>V2</a:t>
              </a:r>
            </a:p>
          </p:txBody>
        </p:sp>
      </p:grpSp>
      <p:sp>
        <p:nvSpPr>
          <p:cNvPr id="11282" name="Rectangle 41"/>
          <p:cNvSpPr>
            <a:spLocks noChangeArrowheads="1"/>
          </p:cNvSpPr>
          <p:nvPr/>
        </p:nvSpPr>
        <p:spPr bwMode="auto">
          <a:xfrm>
            <a:off x="279400" y="2649538"/>
            <a:ext cx="3162300"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50000"/>
              </a:spcBef>
              <a:buFontTx/>
              <a:buNone/>
            </a:pPr>
            <a:r>
              <a:rPr lang="en-US" altLang="ko-KR" sz="900">
                <a:latin typeface="Times New Roman" panose="02020603050405020304" pitchFamily="18" charset="0"/>
                <a:ea typeface="Dotum" pitchFamily="34" charset="-127"/>
                <a:cs typeface="Times New Roman" panose="02020603050405020304" pitchFamily="18" charset="0"/>
              </a:rPr>
              <a:t>15. Đâu không phải là </a:t>
            </a:r>
            <a:r>
              <a:rPr lang="en-US" altLang="ko-KR" sz="900" smtClean="0">
                <a:latin typeface="Times New Roman" panose="02020603050405020304" pitchFamily="18" charset="0"/>
                <a:ea typeface="Dotum" pitchFamily="34" charset="-127"/>
                <a:cs typeface="Times New Roman" panose="02020603050405020304" pitchFamily="18" charset="0"/>
              </a:rPr>
              <a:t>thành phần của One- touch fiiting?</a:t>
            </a: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en-US" sz="900" smtClean="0">
                <a:latin typeface="Times New Roman" panose="02020603050405020304" pitchFamily="18" charset="0"/>
                <a:ea typeface="Dotum" pitchFamily="34" charset="-127"/>
                <a:cs typeface="Times New Roman" panose="02020603050405020304" pitchFamily="18" charset="0"/>
              </a:rPr>
              <a:t>  ① </a:t>
            </a:r>
            <a:r>
              <a:rPr lang="en-US" sz="900">
                <a:latin typeface="Times New Roman" panose="02020603050405020304" pitchFamily="18" charset="0"/>
                <a:ea typeface="Dotum" pitchFamily="34" charset="-127"/>
                <a:cs typeface="Times New Roman" panose="02020603050405020304" pitchFamily="18" charset="0"/>
              </a:rPr>
              <a:t>Thread part </a:t>
            </a:r>
            <a:r>
              <a:rPr lang="en-US" sz="900" smtClean="0">
                <a:latin typeface="Times New Roman" panose="02020603050405020304" pitchFamily="18" charset="0"/>
                <a:ea typeface="Dotum" pitchFamily="34" charset="-127"/>
                <a:cs typeface="Times New Roman" panose="02020603050405020304" pitchFamily="18" charset="0"/>
              </a:rPr>
              <a:t>         ② </a:t>
            </a:r>
            <a:r>
              <a:rPr lang="en-US" sz="900">
                <a:latin typeface="Times New Roman" panose="02020603050405020304" pitchFamily="18" charset="0"/>
                <a:ea typeface="Dotum" pitchFamily="34" charset="-127"/>
                <a:cs typeface="Times New Roman" panose="02020603050405020304" pitchFamily="18" charset="0"/>
              </a:rPr>
              <a:t>Tube fitting part</a:t>
            </a:r>
          </a:p>
          <a:p>
            <a:pPr>
              <a:buNone/>
            </a:pPr>
            <a:r>
              <a:rPr lang="en-US" sz="900" smtClean="0">
                <a:latin typeface="Times New Roman" panose="02020603050405020304" pitchFamily="18" charset="0"/>
                <a:ea typeface="Dotum" pitchFamily="34" charset="-127"/>
                <a:cs typeface="Times New Roman" panose="02020603050405020304" pitchFamily="18" charset="0"/>
              </a:rPr>
              <a:t>  ③ </a:t>
            </a:r>
            <a:r>
              <a:rPr lang="en-US" sz="900">
                <a:latin typeface="Times New Roman" panose="02020603050405020304" pitchFamily="18" charset="0"/>
                <a:ea typeface="Dotum" pitchFamily="34" charset="-127"/>
                <a:cs typeface="Times New Roman" panose="02020603050405020304" pitchFamily="18" charset="0"/>
              </a:rPr>
              <a:t>Housing part </a:t>
            </a:r>
            <a:r>
              <a:rPr lang="en-US" sz="900" smtClean="0">
                <a:latin typeface="Times New Roman" panose="02020603050405020304" pitchFamily="18" charset="0"/>
                <a:ea typeface="Dotum" pitchFamily="34" charset="-127"/>
                <a:cs typeface="Times New Roman" panose="02020603050405020304" pitchFamily="18" charset="0"/>
              </a:rPr>
              <a:t>       </a:t>
            </a:r>
            <a:r>
              <a:rPr lang="en-US" sz="900" smtClean="0">
                <a:solidFill>
                  <a:srgbClr val="FF0000"/>
                </a:solidFill>
                <a:latin typeface="Times New Roman" panose="02020603050405020304" pitchFamily="18" charset="0"/>
                <a:ea typeface="Dotum" pitchFamily="34" charset="-127"/>
                <a:cs typeface="Times New Roman" panose="02020603050405020304" pitchFamily="18" charset="0"/>
              </a:rPr>
              <a:t>④ </a:t>
            </a:r>
            <a:r>
              <a:rPr lang="en-US" sz="900">
                <a:solidFill>
                  <a:srgbClr val="FF0000"/>
                </a:solidFill>
                <a:latin typeface="Times New Roman" panose="02020603050405020304" pitchFamily="18" charset="0"/>
                <a:ea typeface="Dotum" pitchFamily="34" charset="-127"/>
                <a:cs typeface="Times New Roman" panose="02020603050405020304" pitchFamily="18" charset="0"/>
              </a:rPr>
              <a:t>Flange part</a:t>
            </a:r>
            <a:endParaRPr lang="ko-KR" altLang="en-US" sz="900">
              <a:solidFill>
                <a:srgbClr val="FF0000"/>
              </a:solidFill>
              <a:latin typeface="Times New Roman" panose="02020603050405020304" pitchFamily="18" charset="0"/>
              <a:ea typeface="Dotum" pitchFamily="34" charset="-127"/>
              <a:cs typeface="Times New Roman" panose="02020603050405020304" pitchFamily="18" charset="0"/>
            </a:endParaRPr>
          </a:p>
        </p:txBody>
      </p:sp>
      <p:cxnSp>
        <p:nvCxnSpPr>
          <p:cNvPr id="11283" name="직선 연결선 2"/>
          <p:cNvCxnSpPr>
            <a:cxnSpLocks noChangeShapeType="1"/>
          </p:cNvCxnSpPr>
          <p:nvPr/>
        </p:nvCxnSpPr>
        <p:spPr bwMode="auto">
          <a:xfrm flipH="1">
            <a:off x="1176338" y="6924675"/>
            <a:ext cx="142875" cy="0"/>
          </a:xfrm>
          <a:prstGeom prst="line">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1284" name="직선 연결선 84"/>
          <p:cNvCxnSpPr>
            <a:cxnSpLocks noChangeShapeType="1"/>
          </p:cNvCxnSpPr>
          <p:nvPr/>
        </p:nvCxnSpPr>
        <p:spPr bwMode="auto">
          <a:xfrm>
            <a:off x="1358900" y="7219950"/>
            <a:ext cx="184150" cy="0"/>
          </a:xfrm>
          <a:prstGeom prst="line">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42682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5" name="Text Box 6"/>
          <p:cNvSpPr txBox="1">
            <a:spLocks noChangeArrowheads="1"/>
          </p:cNvSpPr>
          <p:nvPr/>
        </p:nvSpPr>
        <p:spPr bwMode="auto">
          <a:xfrm>
            <a:off x="123825" y="228600"/>
            <a:ext cx="611065" cy="338554"/>
          </a:xfrm>
          <a:prstGeom prst="rect">
            <a:avLst/>
          </a:prstGeom>
          <a:noFill/>
          <a:ln w="9525">
            <a:noFill/>
            <a:miter lim="800000"/>
            <a:headEnd/>
            <a:tailEnd/>
          </a:ln>
          <a:effec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endParaRPr lang="ko-KR" altLang="en-US" sz="16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331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PLC: </a:t>
            </a:r>
            <a:r>
              <a:rPr lang="en-US" altLang="ko-KR" sz="900" smtClean="0">
                <a:latin typeface="Times New Roman" panose="02020603050405020304" pitchFamily="18" charset="0"/>
                <a:ea typeface="Dotum" pitchFamily="34" charset="-127"/>
                <a:cs typeface="Times New Roman" panose="02020603050405020304" pitchFamily="18" charset="0"/>
              </a:rPr>
              <a:t>Câu 1 </a:t>
            </a: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20</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 Điều gì sai trong mô tả của bảng điều khiển </a:t>
            </a:r>
            <a:r>
              <a:rPr lang="vi-VN" altLang="ko-KR" sz="900" smtClean="0">
                <a:latin typeface="Times New Roman" panose="02020603050405020304" pitchFamily="18" charset="0"/>
                <a:ea typeface="Dotum" pitchFamily="34" charset="-127"/>
                <a:cs typeface="Times New Roman" panose="02020603050405020304" pitchFamily="18" charset="0"/>
              </a:rPr>
              <a:t>r</a:t>
            </a:r>
            <a:r>
              <a:rPr lang="en-US" altLang="ko-KR" sz="900" smtClean="0">
                <a:latin typeface="Times New Roman" panose="02020603050405020304" pitchFamily="18" charset="0"/>
                <a:ea typeface="Dotum" pitchFamily="34" charset="-127"/>
                <a:cs typeface="Times New Roman" panose="02020603050405020304" pitchFamily="18" charset="0"/>
              </a:rPr>
              <a:t>elay</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Có tiếp điểm</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 ② </a:t>
            </a:r>
            <a:r>
              <a:rPr lang="en-US" altLang="ko-KR" sz="900">
                <a:latin typeface="Times New Roman" panose="02020603050405020304" pitchFamily="18" charset="0"/>
                <a:ea typeface="Dotum" pitchFamily="34" charset="-127"/>
                <a:cs typeface="Times New Roman" panose="02020603050405020304" pitchFamily="18" charset="0"/>
              </a:rPr>
              <a:t>Khó mở rộng hệ thống</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Sử dụng thuật toán Logic</a:t>
            </a:r>
            <a:endParaRPr lang="en-US"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④ Khó giảm kích thước</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2. Cấu hình của bộ nhớ trong của CPU PLC là gì?</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① Thẻ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nhớ                       </a:t>
            </a:r>
            <a:r>
              <a:rPr lang="en-US" altLang="ko-KR" sz="900">
                <a:latin typeface="Times New Roman" panose="02020603050405020304" pitchFamily="18" charset="0"/>
                <a:ea typeface="Dotum" pitchFamily="34" charset="-127"/>
                <a:cs typeface="Times New Roman" panose="02020603050405020304" pitchFamily="18" charset="0"/>
              </a:rPr>
              <a:t>② RAM tiêu chuẩn</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Bộ nhớ chương trình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④ </a:t>
            </a:r>
            <a:r>
              <a:rPr lang="vi-VN" altLang="ko-KR" sz="900">
                <a:latin typeface="Times New Roman" panose="02020603050405020304" pitchFamily="18" charset="0"/>
                <a:ea typeface="Dotum" pitchFamily="34" charset="-127"/>
                <a:cs typeface="Times New Roman" panose="02020603050405020304" pitchFamily="18" charset="0"/>
              </a:rPr>
              <a:t>ROM tiêu chuẩn</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Dotum" pitchFamily="34" charset="-127"/>
                <a:cs typeface="Times New Roman" panose="02020603050405020304" pitchFamily="18" charset="0"/>
              </a:rPr>
              <a:t>3. </a:t>
            </a:r>
            <a:r>
              <a:rPr lang="vi-VN" sz="900">
                <a:latin typeface="Times New Roman" panose="02020603050405020304" pitchFamily="18" charset="0"/>
                <a:ea typeface="Dotum" pitchFamily="34" charset="-127"/>
                <a:cs typeface="Times New Roman" panose="02020603050405020304" pitchFamily="18" charset="0"/>
              </a:rPr>
              <a:t>Khi xảy ra lỗi pin, </a:t>
            </a:r>
            <a:r>
              <a:rPr lang="vi-VN" sz="900" smtClean="0">
                <a:latin typeface="Times New Roman" panose="02020603050405020304" pitchFamily="18" charset="0"/>
                <a:ea typeface="Dotum" pitchFamily="34" charset="-127"/>
                <a:cs typeface="Times New Roman" panose="02020603050405020304" pitchFamily="18" charset="0"/>
              </a:rPr>
              <a:t>c</a:t>
            </a:r>
            <a:r>
              <a:rPr lang="en-US" sz="900" smtClean="0">
                <a:latin typeface="Times New Roman" panose="02020603050405020304" pitchFamily="18" charset="0"/>
                <a:ea typeface="Dotum" pitchFamily="34" charset="-127"/>
                <a:cs typeface="Times New Roman" panose="02020603050405020304" pitchFamily="18" charset="0"/>
              </a:rPr>
              <a:t>ần</a:t>
            </a:r>
            <a:r>
              <a:rPr lang="vi-VN" sz="900" smtClean="0">
                <a:latin typeface="Times New Roman" panose="02020603050405020304" pitchFamily="18" charset="0"/>
                <a:ea typeface="Dotum" pitchFamily="34" charset="-127"/>
                <a:cs typeface="Times New Roman" panose="02020603050405020304" pitchFamily="18" charset="0"/>
              </a:rPr>
              <a:t> </a:t>
            </a:r>
            <a:r>
              <a:rPr lang="vi-VN" sz="900">
                <a:latin typeface="Times New Roman" panose="02020603050405020304" pitchFamily="18" charset="0"/>
                <a:ea typeface="Dotum" pitchFamily="34" charset="-127"/>
                <a:cs typeface="Times New Roman" panose="02020603050405020304" pitchFamily="18" charset="0"/>
              </a:rPr>
              <a:t>kiểm tra xem đó là vấn đề pin CPU </a:t>
            </a: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hay </a:t>
            </a:r>
            <a:r>
              <a:rPr lang="vi-VN" sz="900">
                <a:latin typeface="Times New Roman" panose="02020603050405020304" pitchFamily="18" charset="0"/>
                <a:ea typeface="Dotum" pitchFamily="34" charset="-127"/>
                <a:cs typeface="Times New Roman" panose="02020603050405020304" pitchFamily="18" charset="0"/>
              </a:rPr>
              <a:t>pin thẻ nhớ. Có thể kiểm </a:t>
            </a:r>
            <a:r>
              <a:rPr lang="en-US" sz="900" smtClean="0">
                <a:latin typeface="Times New Roman" panose="02020603050405020304" pitchFamily="18" charset="0"/>
                <a:ea typeface="Dotum" pitchFamily="34" charset="-127"/>
                <a:cs typeface="Times New Roman" panose="02020603050405020304" pitchFamily="18" charset="0"/>
              </a:rPr>
              <a:t>bằng </a:t>
            </a:r>
            <a:r>
              <a:rPr lang="vi-VN"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SM400 </a:t>
            </a:r>
            <a:r>
              <a:rPr lang="en-US" altLang="ko-KR" sz="900" smtClean="0">
                <a:latin typeface="Times New Roman" panose="02020603050405020304" pitchFamily="18" charset="0"/>
                <a:ea typeface="Dotum" pitchFamily="34" charset="-127"/>
                <a:cs typeface="Times New Roman" panose="02020603050405020304" pitchFamily="18" charset="0"/>
              </a:rPr>
              <a:t>     ② </a:t>
            </a:r>
            <a:r>
              <a:rPr lang="en-US" altLang="ko-KR" sz="900">
                <a:latin typeface="Times New Roman" panose="02020603050405020304" pitchFamily="18" charset="0"/>
                <a:ea typeface="Dotum" pitchFamily="34" charset="-127"/>
                <a:cs typeface="Times New Roman" panose="02020603050405020304" pitchFamily="18" charset="0"/>
              </a:rPr>
              <a:t>M500</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SD52         </a:t>
            </a:r>
            <a:r>
              <a:rPr lang="en-US" altLang="ko-KR" sz="900">
                <a:latin typeface="Times New Roman" panose="02020603050405020304" pitchFamily="18" charset="0"/>
                <a:ea typeface="Dotum" pitchFamily="34" charset="-127"/>
                <a:cs typeface="Times New Roman" panose="02020603050405020304" pitchFamily="18" charset="0"/>
              </a:rPr>
              <a:t>④ D502</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4. </a:t>
            </a:r>
            <a:r>
              <a:rPr lang="en-US" altLang="ko-KR" sz="900" smtClean="0">
                <a:latin typeface="Times New Roman" panose="02020603050405020304" pitchFamily="18" charset="0"/>
                <a:ea typeface="Dotum" pitchFamily="34" charset="-127"/>
                <a:cs typeface="Times New Roman" panose="02020603050405020304" pitchFamily="18" charset="0"/>
              </a:rPr>
              <a:t>Unit nào</a:t>
            </a:r>
            <a:r>
              <a:rPr lang="vi-VN" sz="900" smtClean="0">
                <a:latin typeface="Times New Roman" panose="02020603050405020304" pitchFamily="18" charset="0"/>
                <a:ea typeface="Dotum" pitchFamily="34" charset="-127"/>
                <a:cs typeface="Times New Roman" panose="02020603050405020304" pitchFamily="18" charset="0"/>
              </a:rPr>
              <a:t> </a:t>
            </a:r>
            <a:r>
              <a:rPr lang="vi-VN" sz="900">
                <a:latin typeface="Times New Roman" panose="02020603050405020304" pitchFamily="18" charset="0"/>
                <a:ea typeface="Dotum" pitchFamily="34" charset="-127"/>
                <a:cs typeface="Times New Roman" panose="02020603050405020304" pitchFamily="18" charset="0"/>
              </a:rPr>
              <a:t>được sử dụng </a:t>
            </a:r>
            <a:r>
              <a:rPr lang="en-US" sz="900" smtClean="0">
                <a:latin typeface="Times New Roman" panose="02020603050405020304" pitchFamily="18" charset="0"/>
                <a:ea typeface="Dotum" pitchFamily="34" charset="-127"/>
                <a:cs typeface="Times New Roman" panose="02020603050405020304" pitchFamily="18" charset="0"/>
              </a:rPr>
              <a:t>để </a:t>
            </a:r>
            <a:r>
              <a:rPr lang="vi-VN" sz="900" smtClean="0">
                <a:latin typeface="Times New Roman" panose="02020603050405020304" pitchFamily="18" charset="0"/>
                <a:ea typeface="Dotum" pitchFamily="34" charset="-127"/>
                <a:cs typeface="Times New Roman" panose="02020603050405020304" pitchFamily="18" charset="0"/>
              </a:rPr>
              <a:t>nhận </a:t>
            </a:r>
            <a:r>
              <a:rPr lang="vi-VN" sz="900">
                <a:latin typeface="Times New Roman" panose="02020603050405020304" pitchFamily="18" charset="0"/>
                <a:ea typeface="Dotum" pitchFamily="34" charset="-127"/>
                <a:cs typeface="Times New Roman" panose="02020603050405020304" pitchFamily="18" charset="0"/>
              </a:rPr>
              <a:t>tín hiệu BẬT / TẮT từ </a:t>
            </a:r>
            <a:r>
              <a:rPr lang="vi-VN" sz="900" smtClean="0">
                <a:latin typeface="Times New Roman" panose="02020603050405020304" pitchFamily="18" charset="0"/>
                <a:ea typeface="Dotum" pitchFamily="34" charset="-127"/>
                <a:cs typeface="Times New Roman" panose="02020603050405020304" pitchFamily="18" charset="0"/>
              </a:rPr>
              <a:t>các</a:t>
            </a: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 </a:t>
            </a:r>
            <a:r>
              <a:rPr lang="vi-VN" sz="900">
                <a:latin typeface="Times New Roman" panose="02020603050405020304" pitchFamily="18" charset="0"/>
                <a:ea typeface="Dotum" pitchFamily="34" charset="-127"/>
                <a:cs typeface="Times New Roman" panose="02020603050405020304" pitchFamily="18" charset="0"/>
              </a:rPr>
              <a:t>thiết bị bên ngoài</a:t>
            </a:r>
            <a:r>
              <a:rPr lang="en-US" altLang="ko-KR" sz="900">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①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Unit đầu vào Digital       </a:t>
            </a:r>
            <a:r>
              <a:rPr lang="vi-VN" altLang="ko-KR" sz="900" smtClean="0">
                <a:latin typeface="Times New Roman" panose="02020603050405020304" pitchFamily="18" charset="0"/>
                <a:ea typeface="Dotum" pitchFamily="34" charset="-127"/>
                <a:cs typeface="Times New Roman" panose="02020603050405020304" pitchFamily="18" charset="0"/>
              </a:rPr>
              <a:t>② </a:t>
            </a:r>
            <a:r>
              <a:rPr lang="en-US" altLang="ko-KR" sz="900">
                <a:latin typeface="Times New Roman" panose="02020603050405020304" pitchFamily="18" charset="0"/>
                <a:ea typeface="Dotum" pitchFamily="34" charset="-127"/>
                <a:cs typeface="Times New Roman" panose="02020603050405020304" pitchFamily="18" charset="0"/>
              </a:rPr>
              <a:t>Unit đầu </a:t>
            </a:r>
            <a:r>
              <a:rPr lang="en-US" altLang="ko-KR" sz="900" smtClean="0">
                <a:latin typeface="Times New Roman" panose="02020603050405020304" pitchFamily="18" charset="0"/>
                <a:ea typeface="Dotum" pitchFamily="34" charset="-127"/>
                <a:cs typeface="Times New Roman" panose="02020603050405020304" pitchFamily="18" charset="0"/>
              </a:rPr>
              <a:t>ra Digital</a:t>
            </a:r>
          </a:p>
          <a:p>
            <a:pPr eaLnBrk="1" hangingPunct="1">
              <a:spcBef>
                <a:spcPct val="0"/>
              </a:spcBef>
              <a:buFontTx/>
              <a:buNone/>
            </a:pP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③ </a:t>
            </a:r>
            <a:r>
              <a:rPr lang="en-US" altLang="ko-KR" sz="900" smtClean="0">
                <a:latin typeface="Times New Roman" panose="02020603050405020304" pitchFamily="18" charset="0"/>
                <a:ea typeface="Dotum" pitchFamily="34" charset="-127"/>
                <a:cs typeface="Times New Roman" panose="02020603050405020304" pitchFamily="18" charset="0"/>
              </a:rPr>
              <a:t>Unit</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đầu vào </a:t>
            </a:r>
            <a:r>
              <a:rPr lang="en-US" altLang="ko-KR" sz="900" smtClean="0">
                <a:latin typeface="Times New Roman" panose="02020603050405020304" pitchFamily="18" charset="0"/>
                <a:ea typeface="Dotum" pitchFamily="34" charset="-127"/>
                <a:cs typeface="Times New Roman" panose="02020603050405020304" pitchFamily="18" charset="0"/>
              </a:rPr>
              <a:t>Analog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a:t>
            </a:r>
            <a:r>
              <a:rPr lang="en-US" altLang="ko-KR" sz="900" smtClean="0">
                <a:latin typeface="Times New Roman" panose="02020603050405020304" pitchFamily="18" charset="0"/>
                <a:ea typeface="Dotum" pitchFamily="34" charset="-127"/>
                <a:cs typeface="Times New Roman" panose="02020603050405020304" pitchFamily="18" charset="0"/>
              </a:rPr>
              <a:t>Unit</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đầu ra </a:t>
            </a:r>
            <a:r>
              <a:rPr lang="en-US" altLang="ko-KR" sz="900" smtClean="0">
                <a:latin typeface="Times New Roman" panose="02020603050405020304" pitchFamily="18" charset="0"/>
                <a:ea typeface="Dotum" pitchFamily="34" charset="-127"/>
                <a:cs typeface="Times New Roman" panose="02020603050405020304" pitchFamily="18" charset="0"/>
              </a:rPr>
              <a:t>Analog</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5. Trong cấu hình PLC sau, phạm vi đầu vào / đầu ra của Mô-đun Q62DA là bao nhiêu</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Y150 ~ Y15F </a:t>
            </a:r>
            <a:r>
              <a:rPr lang="en-US" altLang="ko-KR" sz="900" smtClean="0">
                <a:latin typeface="Times New Roman" panose="02020603050405020304" pitchFamily="18" charset="0"/>
                <a:ea typeface="Dotum" pitchFamily="34" charset="-127"/>
                <a:cs typeface="Times New Roman" panose="02020603050405020304" pitchFamily="18" charset="0"/>
              </a:rPr>
              <a:t>       ② </a:t>
            </a:r>
            <a:r>
              <a:rPr lang="en-US" altLang="ko-KR" sz="900">
                <a:latin typeface="Times New Roman" panose="02020603050405020304" pitchFamily="18" charset="0"/>
                <a:ea typeface="Dotum" pitchFamily="34" charset="-127"/>
                <a:cs typeface="Times New Roman" panose="02020603050405020304" pitchFamily="18" charset="0"/>
              </a:rPr>
              <a:t>Y160 ~ Y16F</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Y110 ~ </a:t>
            </a:r>
            <a:r>
              <a:rPr lang="en-US" altLang="ko-KR" sz="900" smtClean="0">
                <a:latin typeface="Times New Roman" panose="02020603050405020304" pitchFamily="18" charset="0"/>
                <a:ea typeface="Dotum" pitchFamily="34" charset="-127"/>
                <a:cs typeface="Times New Roman" panose="02020603050405020304" pitchFamily="18" charset="0"/>
              </a:rPr>
              <a:t>Y11F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④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Y100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 Y11F</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6. Chuyển </a:t>
            </a:r>
            <a:r>
              <a:rPr lang="vi-VN" altLang="ko-KR" sz="900" smtClean="0">
                <a:latin typeface="Times New Roman" panose="02020603050405020304" pitchFamily="18" charset="0"/>
                <a:ea typeface="Dotum" pitchFamily="34" charset="-127"/>
                <a:cs typeface="Times New Roman" panose="02020603050405020304" pitchFamily="18" charset="0"/>
              </a:rPr>
              <a:t>đổi</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3B từ hệ thập lục phân </a:t>
            </a:r>
            <a:r>
              <a:rPr lang="vi-VN" altLang="ko-KR" sz="900" smtClean="0">
                <a:latin typeface="Times New Roman" panose="02020603050405020304" pitchFamily="18" charset="0"/>
                <a:ea typeface="Dotum" pitchFamily="34" charset="-127"/>
                <a:cs typeface="Times New Roman" panose="02020603050405020304" pitchFamily="18" charset="0"/>
              </a:rPr>
              <a:t>sang </a:t>
            </a:r>
            <a:r>
              <a:rPr lang="vi-VN" altLang="ko-KR" sz="900">
                <a:latin typeface="Times New Roman" panose="02020603050405020304" pitchFamily="18" charset="0"/>
                <a:ea typeface="Dotum" pitchFamily="34" charset="-127"/>
                <a:cs typeface="Times New Roman" panose="02020603050405020304" pitchFamily="18" charset="0"/>
              </a:rPr>
              <a:t>hệ nhị phân là gì?</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0101 </a:t>
            </a:r>
            <a:r>
              <a:rPr lang="en-US" altLang="ko-KR" sz="900" smtClean="0">
                <a:latin typeface="Times New Roman" panose="02020603050405020304" pitchFamily="18" charset="0"/>
                <a:ea typeface="Dotum" pitchFamily="34" charset="-127"/>
                <a:cs typeface="Times New Roman" panose="02020603050405020304" pitchFamily="18" charset="0"/>
              </a:rPr>
              <a:t>1011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② 0011 1011</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0101 1001 </a:t>
            </a:r>
            <a:r>
              <a:rPr lang="en-US" altLang="ko-KR" sz="900" smtClean="0">
                <a:latin typeface="Times New Roman" panose="02020603050405020304" pitchFamily="18" charset="0"/>
                <a:ea typeface="Dotum" pitchFamily="34" charset="-127"/>
                <a:cs typeface="Times New Roman" panose="02020603050405020304" pitchFamily="18" charset="0"/>
              </a:rPr>
              <a:t>            ④ </a:t>
            </a:r>
            <a:r>
              <a:rPr lang="en-US" altLang="ko-KR" sz="900">
                <a:latin typeface="Times New Roman" panose="02020603050405020304" pitchFamily="18" charset="0"/>
                <a:ea typeface="Dotum" pitchFamily="34" charset="-127"/>
                <a:cs typeface="Times New Roman" panose="02020603050405020304" pitchFamily="18" charset="0"/>
              </a:rPr>
              <a:t>0010 0110</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7. </a:t>
            </a:r>
            <a:r>
              <a:rPr lang="vi-VN" sz="900">
                <a:latin typeface="Times New Roman" panose="02020603050405020304" pitchFamily="18" charset="0"/>
                <a:ea typeface="Dotum" pitchFamily="34" charset="-127"/>
                <a:cs typeface="Times New Roman" panose="02020603050405020304" pitchFamily="18" charset="0"/>
              </a:rPr>
              <a:t>Sử dụng thông tin của tiếp điểm đầu vào được đọc từ mô-đun đầu vào như một điều kiện hoặc dữ liệu, thao tác sẽ được thực </a:t>
            </a:r>
            <a:r>
              <a:rPr lang="en-US" sz="900" smtClean="0">
                <a:latin typeface="Times New Roman" panose="02020603050405020304" pitchFamily="18" charset="0"/>
                <a:ea typeface="Dotum" pitchFamily="34" charset="-127"/>
                <a:cs typeface="Times New Roman" panose="02020603050405020304" pitchFamily="18" charset="0"/>
              </a:rPr>
              <a:t> </a:t>
            </a:r>
            <a:r>
              <a:rPr lang="vi-VN" sz="900" smtClean="0">
                <a:latin typeface="Times New Roman" panose="02020603050405020304" pitchFamily="18" charset="0"/>
                <a:ea typeface="Dotum" pitchFamily="34" charset="-127"/>
                <a:cs typeface="Times New Roman" panose="02020603050405020304" pitchFamily="18" charset="0"/>
              </a:rPr>
              <a:t>hiện </a:t>
            </a:r>
            <a:r>
              <a:rPr lang="vi-VN" sz="900">
                <a:latin typeface="Times New Roman" panose="02020603050405020304" pitchFamily="18" charset="0"/>
                <a:ea typeface="Dotum" pitchFamily="34" charset="-127"/>
                <a:cs typeface="Times New Roman" panose="02020603050405020304" pitchFamily="18" charset="0"/>
              </a:rPr>
              <a:t>theo chương trình đã nhập trước và kết quả được lưu trong bộ </a:t>
            </a:r>
            <a:r>
              <a:rPr lang="vi-VN" sz="900" smtClean="0">
                <a:latin typeface="Times New Roman" panose="02020603050405020304" pitchFamily="18" charset="0"/>
                <a:ea typeface="Dotum" pitchFamily="34" charset="-127"/>
                <a:cs typeface="Times New Roman" panose="02020603050405020304" pitchFamily="18" charset="0"/>
              </a:rPr>
              <a:t>nhớ</a:t>
            </a:r>
            <a:r>
              <a:rPr lang="en-US" sz="900" smtClean="0">
                <a:latin typeface="Times New Roman" panose="02020603050405020304" pitchFamily="18" charset="0"/>
                <a:ea typeface="Dotum" pitchFamily="34" charset="-127"/>
                <a:cs typeface="Times New Roman" panose="02020603050405020304" pitchFamily="18" charset="0"/>
              </a:rPr>
              <a:t> được gọi</a:t>
            </a:r>
            <a:r>
              <a:rPr lang="vi-VN" sz="900" smtClean="0">
                <a:latin typeface="Times New Roman" panose="02020603050405020304" pitchFamily="18" charset="0"/>
                <a:ea typeface="Dotum" pitchFamily="34" charset="-127"/>
                <a:cs typeface="Times New Roman" panose="02020603050405020304" pitchFamily="18" charset="0"/>
              </a:rPr>
              <a:t> </a:t>
            </a:r>
            <a:r>
              <a:rPr lang="vi-VN" sz="900">
                <a:latin typeface="Times New Roman" panose="02020603050405020304" pitchFamily="18" charset="0"/>
                <a:ea typeface="Dotum" pitchFamily="34" charset="-127"/>
                <a:cs typeface="Times New Roman" panose="02020603050405020304" pitchFamily="18" charset="0"/>
              </a:rPr>
              <a:t>là gì</a:t>
            </a:r>
            <a:r>
              <a:rPr lang="vi-VN"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① </a:t>
            </a:r>
            <a:r>
              <a:rPr lang="en-US" altLang="ko-KR" sz="900" smtClean="0">
                <a:latin typeface="Times New Roman" panose="02020603050405020304" pitchFamily="18" charset="0"/>
                <a:ea typeface="Dotum" pitchFamily="34" charset="-127"/>
                <a:cs typeface="Times New Roman" panose="02020603050405020304" pitchFamily="18" charset="0"/>
              </a:rPr>
              <a:t>Refresh đầu vào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Hoạt động chương trình</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③ </a:t>
            </a:r>
            <a:r>
              <a:rPr lang="en-US" altLang="ko-KR" sz="900">
                <a:latin typeface="Times New Roman" panose="02020603050405020304" pitchFamily="18" charset="0"/>
                <a:ea typeface="Dotum" pitchFamily="34" charset="-127"/>
                <a:cs typeface="Times New Roman" panose="02020603050405020304" pitchFamily="18" charset="0"/>
              </a:rPr>
              <a:t>Refresh </a:t>
            </a:r>
            <a:r>
              <a:rPr lang="vi-VN" altLang="ko-KR" sz="900" smtClean="0">
                <a:latin typeface="Times New Roman" panose="02020603050405020304" pitchFamily="18" charset="0"/>
                <a:ea typeface="Dotum" pitchFamily="34" charset="-127"/>
                <a:cs typeface="Times New Roman" panose="02020603050405020304" pitchFamily="18" charset="0"/>
              </a:rPr>
              <a:t>đầu </a:t>
            </a:r>
            <a:r>
              <a:rPr lang="vi-VN" altLang="ko-KR" sz="900">
                <a:latin typeface="Times New Roman" panose="02020603050405020304" pitchFamily="18" charset="0"/>
                <a:ea typeface="Dotum" pitchFamily="34" charset="-127"/>
                <a:cs typeface="Times New Roman" panose="02020603050405020304" pitchFamily="18" charset="0"/>
              </a:rPr>
              <a:t>ra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④ </a:t>
            </a:r>
            <a:r>
              <a:rPr lang="vi-VN" altLang="ko-KR" sz="900">
                <a:latin typeface="Times New Roman" panose="02020603050405020304" pitchFamily="18" charset="0"/>
                <a:ea typeface="Dotum" pitchFamily="34" charset="-127"/>
                <a:cs typeface="Times New Roman" panose="02020603050405020304" pitchFamily="18" charset="0"/>
              </a:rPr>
              <a:t>Xử lý </a:t>
            </a:r>
            <a:r>
              <a:rPr lang="en-US" altLang="ko-KR" sz="900" smtClean="0">
                <a:latin typeface="Times New Roman" panose="02020603050405020304" pitchFamily="18" charset="0"/>
                <a:ea typeface="Dotum" pitchFamily="34" charset="-127"/>
                <a:cs typeface="Times New Roman" panose="02020603050405020304" pitchFamily="18" charset="0"/>
              </a:rPr>
              <a:t>End</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8. </a:t>
            </a:r>
            <a:r>
              <a:rPr lang="vi-VN" sz="900">
                <a:latin typeface="Times New Roman" panose="02020603050405020304" pitchFamily="18" charset="0"/>
                <a:ea typeface="Dotum" pitchFamily="34" charset="-127"/>
                <a:cs typeface="Times New Roman" panose="02020603050405020304" pitchFamily="18" charset="0"/>
              </a:rPr>
              <a:t>Mô tả sau đây là </a:t>
            </a:r>
            <a:r>
              <a:rPr lang="en-US" sz="900">
                <a:latin typeface="Times New Roman" panose="02020603050405020304" pitchFamily="18" charset="0"/>
                <a:ea typeface="Dotum" pitchFamily="34" charset="-127"/>
                <a:cs typeface="Times New Roman" panose="02020603050405020304" pitchFamily="18" charset="0"/>
              </a:rPr>
              <a:t>Device</a:t>
            </a:r>
            <a:r>
              <a:rPr lang="vi-VN" sz="900">
                <a:latin typeface="Times New Roman" panose="02020603050405020304" pitchFamily="18" charset="0"/>
                <a:ea typeface="Dotum" pitchFamily="34" charset="-127"/>
                <a:cs typeface="Times New Roman" panose="02020603050405020304" pitchFamily="18" charset="0"/>
              </a:rPr>
              <a:t> nào</a:t>
            </a:r>
            <a:r>
              <a:rPr lang="vi-VN" sz="900" smtClean="0">
                <a:latin typeface="Times New Roman" panose="02020603050405020304" pitchFamily="18" charset="0"/>
                <a:ea typeface="Dotum" pitchFamily="34" charset="-127"/>
                <a:cs typeface="Times New Roman" panose="02020603050405020304" pitchFamily="18" charset="0"/>
              </a:rPr>
              <a:t>?</a:t>
            </a:r>
            <a:endParaRPr lang="en-US"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sz="900" smtClean="0">
                <a:latin typeface="Times New Roman" panose="02020603050405020304" pitchFamily="18" charset="0"/>
                <a:ea typeface="Dotum" pitchFamily="34" charset="-127"/>
                <a:cs typeface="Times New Roman" panose="02020603050405020304" pitchFamily="18" charset="0"/>
              </a:rPr>
              <a:t> </a:t>
            </a:r>
            <a:r>
              <a:rPr lang="vi-VN" sz="900">
                <a:latin typeface="Times New Roman" panose="02020603050405020304" pitchFamily="18" charset="0"/>
                <a:ea typeface="Dotum" pitchFamily="34" charset="-127"/>
                <a:cs typeface="Times New Roman" panose="02020603050405020304" pitchFamily="18" charset="0"/>
              </a:rPr>
              <a:t>“Thiết bị có khả năng trao đổi thông tin dữ liệu giữa trạm chính đến trạm cục bộ, trạm cục bộ với trạm </a:t>
            </a:r>
            <a:r>
              <a:rPr lang="vi-VN" sz="900" smtClean="0">
                <a:latin typeface="Times New Roman" panose="02020603050405020304" pitchFamily="18" charset="0"/>
                <a:ea typeface="Dotum" pitchFamily="34" charset="-127"/>
                <a:cs typeface="Times New Roman" panose="02020603050405020304" pitchFamily="18" charset="0"/>
              </a:rPr>
              <a:t>chính và trạm cục bộ”</a:t>
            </a:r>
            <a:endParaRPr lang="en-US"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None/>
            </a:pPr>
            <a:r>
              <a:rPr lang="en-US" sz="900" smtClean="0">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① </a:t>
            </a:r>
            <a:r>
              <a:rPr lang="en-US" sz="900">
                <a:solidFill>
                  <a:srgbClr val="FF0000"/>
                </a:solidFill>
                <a:latin typeface="Times New Roman" panose="02020603050405020304" pitchFamily="18" charset="0"/>
                <a:cs typeface="Times New Roman" panose="02020603050405020304" pitchFamily="18" charset="0"/>
              </a:rPr>
              <a:t>W </a:t>
            </a:r>
            <a:r>
              <a:rPr lang="en-US" sz="900" smtClean="0">
                <a:solidFill>
                  <a:srgbClr val="FF0000"/>
                </a:solidFill>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② </a:t>
            </a:r>
            <a:r>
              <a:rPr lang="en-US" sz="900" smtClean="0">
                <a:latin typeface="Times New Roman" panose="02020603050405020304" pitchFamily="18" charset="0"/>
                <a:cs typeface="Times New Roman" panose="02020603050405020304" pitchFamily="18" charset="0"/>
              </a:rPr>
              <a:t>M          </a:t>
            </a:r>
            <a:r>
              <a:rPr lang="en-US" sz="900">
                <a:latin typeface="Times New Roman" panose="02020603050405020304" pitchFamily="18" charset="0"/>
                <a:cs typeface="Times New Roman" panose="02020603050405020304" pitchFamily="18" charset="0"/>
              </a:rPr>
              <a:t>③ </a:t>
            </a:r>
            <a:r>
              <a:rPr lang="en-US" sz="900" smtClean="0">
                <a:latin typeface="Times New Roman" panose="02020603050405020304" pitchFamily="18" charset="0"/>
                <a:cs typeface="Times New Roman" panose="02020603050405020304" pitchFamily="18" charset="0"/>
              </a:rPr>
              <a:t>R           </a:t>
            </a:r>
            <a:r>
              <a:rPr lang="en-US" sz="900">
                <a:latin typeface="Times New Roman" panose="02020603050405020304" pitchFamily="18" charset="0"/>
                <a:cs typeface="Times New Roman" panose="02020603050405020304" pitchFamily="18" charset="0"/>
              </a:rPr>
              <a:t>④ S</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sp>
        <p:nvSpPr>
          <p:cNvPr id="5"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a:latin typeface="Times New Roman" panose="02020603050405020304" pitchFamily="18" charset="0"/>
                <a:cs typeface="Times New Roman" panose="02020603050405020304" pitchFamily="18" charset="0"/>
              </a:rPr>
              <a:t> </a:t>
            </a:r>
            <a:endParaRPr lang="en-US" sz="900" smtClean="0">
              <a:latin typeface="Times New Roman" panose="02020603050405020304" pitchFamily="18" charset="0"/>
              <a:cs typeface="Times New Roman" panose="02020603050405020304" pitchFamily="18" charset="0"/>
            </a:endParaRPr>
          </a:p>
          <a:p>
            <a:pPr marL="0" indent="0">
              <a:buNone/>
            </a:pPr>
            <a:r>
              <a:rPr lang="vi-VN" sz="900" smtClean="0">
                <a:latin typeface="Times New Roman" panose="02020603050405020304" pitchFamily="18" charset="0"/>
                <a:cs typeface="Times New Roman" panose="02020603050405020304" pitchFamily="18" charset="0"/>
              </a:rPr>
              <a:t>9</a:t>
            </a:r>
            <a:r>
              <a:rPr lang="vi-VN" sz="900">
                <a:latin typeface="Times New Roman" panose="02020603050405020304" pitchFamily="18" charset="0"/>
                <a:cs typeface="Times New Roman" panose="02020603050405020304" pitchFamily="18" charset="0"/>
              </a:rPr>
              <a:t>. Chức năng nào phù hợp với mô tả dưới đây?</a:t>
            </a:r>
          </a:p>
          <a:p>
            <a:pPr marL="0" indent="0">
              <a:buNone/>
            </a:pPr>
            <a:r>
              <a:rPr lang="vi-VN" sz="900">
                <a:latin typeface="Times New Roman" panose="02020603050405020304" pitchFamily="18" charset="0"/>
                <a:cs typeface="Times New Roman" panose="02020603050405020304" pitchFamily="18" charset="0"/>
              </a:rPr>
              <a:t> “Nếu có một tập tin </a:t>
            </a:r>
            <a:r>
              <a:rPr lang="en-US" sz="900" smtClean="0">
                <a:latin typeface="Times New Roman" panose="02020603050405020304" pitchFamily="18" charset="0"/>
                <a:cs typeface="Times New Roman" panose="02020603050405020304" pitchFamily="18" charset="0"/>
              </a:rPr>
              <a:t>Comment</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được lưu sau khi </a:t>
            </a:r>
            <a:r>
              <a:rPr lang="en-US" sz="900" smtClean="0">
                <a:latin typeface="Times New Roman" panose="02020603050405020304" pitchFamily="18" charset="0"/>
                <a:cs typeface="Times New Roman" panose="02020603050405020304" pitchFamily="18" charset="0"/>
              </a:rPr>
              <a:t>Read</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PLC của </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thiết </a:t>
            </a:r>
            <a:r>
              <a:rPr lang="vi-VN" sz="900">
                <a:latin typeface="Times New Roman" panose="02020603050405020304" pitchFamily="18" charset="0"/>
                <a:cs typeface="Times New Roman" panose="02020603050405020304" pitchFamily="18" charset="0"/>
              </a:rPr>
              <a:t>bị, </a:t>
            </a:r>
            <a:r>
              <a:rPr lang="vi-VN" sz="900" smtClean="0">
                <a:latin typeface="Times New Roman" panose="02020603050405020304" pitchFamily="18" charset="0"/>
                <a:cs typeface="Times New Roman" panose="02020603050405020304" pitchFamily="18" charset="0"/>
              </a:rPr>
              <a:t>có </a:t>
            </a:r>
            <a:r>
              <a:rPr lang="vi-VN" sz="900">
                <a:latin typeface="Times New Roman" panose="02020603050405020304" pitchFamily="18" charset="0"/>
                <a:cs typeface="Times New Roman" panose="02020603050405020304" pitchFamily="18" charset="0"/>
              </a:rPr>
              <a:t>thể sao chép và sử dụng </a:t>
            </a:r>
            <a:r>
              <a:rPr lang="en-US" sz="900" smtClean="0">
                <a:latin typeface="Times New Roman" panose="02020603050405020304" pitchFamily="18" charset="0"/>
                <a:cs typeface="Times New Roman" panose="02020603050405020304" pitchFamily="18" charset="0"/>
              </a:rPr>
              <a:t>Comment</a:t>
            </a:r>
            <a:r>
              <a:rPr lang="vi-VN" sz="900" smtClean="0">
                <a:latin typeface="Times New Roman" panose="02020603050405020304" pitchFamily="18" charset="0"/>
                <a:cs typeface="Times New Roman" panose="02020603050405020304" pitchFamily="18" charset="0"/>
              </a:rPr>
              <a:t> đó</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p>
          <a:p>
            <a:pPr marL="0" indent="0">
              <a:buFontTx/>
              <a:buNone/>
              <a:defRPr/>
            </a:pPr>
            <a:r>
              <a:rPr lang="en-US" sz="900">
                <a:latin typeface="Times New Roman" panose="02020603050405020304" pitchFamily="18" charset="0"/>
                <a:cs typeface="Times New Roman" panose="02020603050405020304" pitchFamily="18" charset="0"/>
              </a:rPr>
              <a:t> ① Cắt </a:t>
            </a:r>
            <a:r>
              <a:rPr lang="en-US" sz="900" smtClean="0">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② </a:t>
            </a:r>
            <a:r>
              <a:rPr lang="en-US" sz="900">
                <a:solidFill>
                  <a:srgbClr val="FF0000"/>
                </a:solidFill>
                <a:latin typeface="Times New Roman" panose="02020603050405020304" pitchFamily="18" charset="0"/>
                <a:cs typeface="Times New Roman" panose="02020603050405020304" pitchFamily="18" charset="0"/>
              </a:rPr>
              <a:t>Sao </a:t>
            </a:r>
            <a:r>
              <a:rPr lang="en-US" sz="900" smtClean="0">
                <a:solidFill>
                  <a:srgbClr val="FF0000"/>
                </a:solidFill>
                <a:latin typeface="Times New Roman" panose="02020603050405020304" pitchFamily="18" charset="0"/>
                <a:cs typeface="Times New Roman" panose="02020603050405020304" pitchFamily="18" charset="0"/>
              </a:rPr>
              <a:t>chép     </a:t>
            </a:r>
            <a:r>
              <a:rPr lang="en-US" sz="900" smtClean="0">
                <a:latin typeface="Times New Roman" panose="02020603050405020304" pitchFamily="18" charset="0"/>
                <a:cs typeface="Times New Roman" panose="02020603050405020304" pitchFamily="18" charset="0"/>
              </a:rPr>
              <a:t>③ </a:t>
            </a:r>
            <a:r>
              <a:rPr lang="en-US" sz="900">
                <a:latin typeface="Times New Roman" panose="02020603050405020304" pitchFamily="18" charset="0"/>
                <a:cs typeface="Times New Roman" panose="02020603050405020304" pitchFamily="18" charset="0"/>
              </a:rPr>
              <a:t>Nhập tệp </a:t>
            </a:r>
            <a:r>
              <a:rPr lang="en-US" sz="900" smtClean="0">
                <a:latin typeface="Times New Roman" panose="02020603050405020304" pitchFamily="18" charset="0"/>
                <a:cs typeface="Times New Roman" panose="02020603050405020304" pitchFamily="18" charset="0"/>
              </a:rPr>
              <a:t>      ④ </a:t>
            </a:r>
            <a:r>
              <a:rPr lang="en-US" sz="900">
                <a:latin typeface="Times New Roman" panose="02020603050405020304" pitchFamily="18" charset="0"/>
                <a:cs typeface="Times New Roman" panose="02020603050405020304" pitchFamily="18" charset="0"/>
              </a:rPr>
              <a:t>Dán</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10. </a:t>
            </a:r>
            <a:r>
              <a:rPr lang="en-US" sz="900" smtClean="0">
                <a:latin typeface="Times New Roman" panose="02020603050405020304" pitchFamily="18" charset="0"/>
                <a:cs typeface="Times New Roman" panose="02020603050405020304" pitchFamily="18" charset="0"/>
              </a:rPr>
              <a:t>Phần nào của Parameter</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để đặt việc sử dụng vùng </a:t>
            </a:r>
            <a:r>
              <a:rPr lang="en-US" sz="900" smtClean="0">
                <a:latin typeface="Times New Roman" panose="02020603050405020304" pitchFamily="18" charset="0"/>
                <a:cs typeface="Times New Roman" panose="02020603050405020304" pitchFamily="18" charset="0"/>
              </a:rPr>
              <a:t>Latch</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và </a:t>
            </a:r>
            <a:r>
              <a:rPr lang="en-US" sz="900" smtClean="0">
                <a:latin typeface="Times New Roman" panose="02020603050405020304" pitchFamily="18" charset="0"/>
                <a:cs typeface="Times New Roman" panose="02020603050405020304" pitchFamily="18" charset="0"/>
              </a:rPr>
              <a:t>Timer </a:t>
            </a:r>
            <a:r>
              <a:rPr lang="vi-VN" sz="900" smtClean="0">
                <a:latin typeface="Times New Roman" panose="02020603050405020304" pitchFamily="18" charset="0"/>
                <a:cs typeface="Times New Roman" panose="02020603050405020304" pitchFamily="18" charset="0"/>
              </a:rPr>
              <a:t>tích </a:t>
            </a:r>
            <a:r>
              <a:rPr lang="vi-VN" sz="900">
                <a:latin typeface="Times New Roman" panose="02020603050405020304" pitchFamily="18" charset="0"/>
                <a:cs typeface="Times New Roman" panose="02020603050405020304" pitchFamily="18" charset="0"/>
              </a:rPr>
              <a:t>hợp</a:t>
            </a:r>
            <a:r>
              <a:rPr lang="vi-VN"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① </a:t>
            </a:r>
            <a:r>
              <a:rPr lang="vi-VN" sz="900" smtClean="0">
                <a:latin typeface="Times New Roman" panose="02020603050405020304" pitchFamily="18" charset="0"/>
                <a:cs typeface="Times New Roman" panose="02020603050405020304" pitchFamily="18" charset="0"/>
              </a:rPr>
              <a:t>PLC </a:t>
            </a:r>
            <a:r>
              <a:rPr lang="en-US" sz="900" smtClean="0">
                <a:latin typeface="Times New Roman" panose="02020603050405020304" pitchFamily="18" charset="0"/>
                <a:cs typeface="Times New Roman" panose="02020603050405020304" pitchFamily="18" charset="0"/>
              </a:rPr>
              <a:t>File           </a:t>
            </a:r>
            <a:r>
              <a:rPr lang="vi-VN" sz="900" smtClean="0">
                <a:latin typeface="Times New Roman" panose="02020603050405020304" pitchFamily="18" charset="0"/>
                <a:cs typeface="Times New Roman" panose="02020603050405020304" pitchFamily="18" charset="0"/>
              </a:rPr>
              <a:t>② </a:t>
            </a:r>
            <a:r>
              <a:rPr lang="en-US" sz="900" smtClean="0">
                <a:latin typeface="Times New Roman" panose="02020603050405020304" pitchFamily="18" charset="0"/>
                <a:cs typeface="Times New Roman" panose="02020603050405020304" pitchFamily="18" charset="0"/>
              </a:rPr>
              <a:t>Program</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③ </a:t>
            </a:r>
            <a:r>
              <a:rPr lang="en-US" sz="900" smtClean="0">
                <a:latin typeface="Times New Roman" panose="02020603050405020304" pitchFamily="18" charset="0"/>
                <a:cs typeface="Times New Roman" panose="02020603050405020304" pitchFamily="18" charset="0"/>
              </a:rPr>
              <a:t>PLC </a:t>
            </a:r>
            <a:r>
              <a:rPr lang="en-US" sz="900">
                <a:latin typeface="Times New Roman" panose="02020603050405020304" pitchFamily="18" charset="0"/>
                <a:cs typeface="Times New Roman" panose="02020603050405020304" pitchFamily="18" charset="0"/>
              </a:rPr>
              <a:t>RAS </a:t>
            </a:r>
            <a:r>
              <a:rPr lang="en-US" sz="900" smtClean="0">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④ Device</a:t>
            </a:r>
            <a:endParaRPr lang="en-US" sz="900">
              <a:solidFill>
                <a:srgbClr val="FF0000"/>
              </a:solidFill>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11. Thời gian dự phòng của tụ điện bên trong khi thay pin CPU là bao nhiêu?</a:t>
            </a:r>
          </a:p>
          <a:p>
            <a:pPr marL="0" indent="0">
              <a:buFontTx/>
              <a:buNone/>
              <a:defRPr/>
            </a:pPr>
            <a:r>
              <a:rPr lang="en-US" sz="900">
                <a:latin typeface="Times New Roman" panose="02020603050405020304" pitchFamily="18" charset="0"/>
                <a:cs typeface="Times New Roman" panose="02020603050405020304" pitchFamily="18" charset="0"/>
              </a:rPr>
              <a:t>            </a:t>
            </a:r>
          </a:p>
          <a:p>
            <a:pPr marL="0" indent="0">
              <a:buFontTx/>
              <a:buNone/>
              <a:defRPr/>
            </a:pPr>
            <a:r>
              <a:rPr lang="en-US" sz="900">
                <a:latin typeface="Times New Roman" panose="02020603050405020304" pitchFamily="18" charset="0"/>
                <a:cs typeface="Times New Roman" panose="02020603050405020304" pitchFamily="18" charset="0"/>
              </a:rPr>
              <a:t>① 1 phút </a:t>
            </a:r>
            <a:r>
              <a:rPr lang="en-US" sz="900" smtClean="0">
                <a:latin typeface="Times New Roman" panose="02020603050405020304" pitchFamily="18" charset="0"/>
                <a:cs typeface="Times New Roman" panose="02020603050405020304" pitchFamily="18" charset="0"/>
              </a:rPr>
              <a:t>      ② </a:t>
            </a:r>
            <a:r>
              <a:rPr lang="en-US" sz="900">
                <a:latin typeface="Times New Roman" panose="02020603050405020304" pitchFamily="18" charset="0"/>
                <a:cs typeface="Times New Roman" panose="02020603050405020304" pitchFamily="18" charset="0"/>
              </a:rPr>
              <a:t>2 phút</a:t>
            </a:r>
          </a:p>
          <a:p>
            <a:pPr marL="0" indent="0">
              <a:buFontTx/>
              <a:buNone/>
              <a:defRPr/>
            </a:pPr>
            <a:r>
              <a:rPr lang="en-US" sz="900">
                <a:solidFill>
                  <a:srgbClr val="FF0000"/>
                </a:solidFill>
                <a:latin typeface="Times New Roman" panose="02020603050405020304" pitchFamily="18" charset="0"/>
                <a:cs typeface="Times New Roman" panose="02020603050405020304" pitchFamily="18" charset="0"/>
              </a:rPr>
              <a:t>③ 3 phút </a:t>
            </a:r>
            <a:r>
              <a:rPr lang="en-US" sz="900" smtClean="0">
                <a:solidFill>
                  <a:srgbClr val="FF0000"/>
                </a:solidFill>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④ </a:t>
            </a:r>
            <a:r>
              <a:rPr lang="en-US" sz="900">
                <a:latin typeface="Times New Roman" panose="02020603050405020304" pitchFamily="18" charset="0"/>
                <a:cs typeface="Times New Roman" panose="02020603050405020304" pitchFamily="18" charset="0"/>
              </a:rPr>
              <a:t>5 phút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12. Lệnh nào là hoạt động của biểu đồ thời gian tiếp theo?</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      ① </a:t>
            </a:r>
            <a:r>
              <a:rPr lang="en-US" sz="900">
                <a:latin typeface="Times New Roman" panose="02020603050405020304" pitchFamily="18" charset="0"/>
                <a:cs typeface="Times New Roman" panose="02020603050405020304" pitchFamily="18" charset="0"/>
              </a:rPr>
              <a:t>PLS </a:t>
            </a:r>
            <a:r>
              <a:rPr lang="en-US" sz="900" smtClean="0">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② </a:t>
            </a:r>
            <a:r>
              <a:rPr lang="en-US" sz="900">
                <a:solidFill>
                  <a:srgbClr val="FF0000"/>
                </a:solidFill>
                <a:latin typeface="Times New Roman" panose="02020603050405020304" pitchFamily="18" charset="0"/>
                <a:cs typeface="Times New Roman" panose="02020603050405020304" pitchFamily="18" charset="0"/>
              </a:rPr>
              <a:t>PLF</a:t>
            </a:r>
          </a:p>
          <a:p>
            <a:pPr marL="0" indent="0">
              <a:buFontTx/>
              <a:buNone/>
              <a:defRPr/>
            </a:pP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      ③ </a:t>
            </a:r>
            <a:r>
              <a:rPr lang="en-US" sz="900">
                <a:latin typeface="Times New Roman" panose="02020603050405020304" pitchFamily="18" charset="0"/>
                <a:cs typeface="Times New Roman" panose="02020603050405020304" pitchFamily="18" charset="0"/>
              </a:rPr>
              <a:t>FF </a:t>
            </a:r>
            <a:r>
              <a:rPr lang="en-US" sz="900" smtClean="0">
                <a:latin typeface="Times New Roman" panose="02020603050405020304" pitchFamily="18" charset="0"/>
                <a:cs typeface="Times New Roman" panose="02020603050405020304" pitchFamily="18" charset="0"/>
              </a:rPr>
              <a:t>                   ④</a:t>
            </a:r>
            <a:r>
              <a:rPr lang="en-US" sz="900">
                <a:latin typeface="Times New Roman" panose="02020603050405020304" pitchFamily="18" charset="0"/>
                <a:cs typeface="Times New Roman" panose="02020603050405020304" pitchFamily="18" charset="0"/>
              </a:rPr>
              <a:t>SET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13. Điều gì sai với mô tả của Counter?</a:t>
            </a: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① Bộ đếm đếm khi tín hiệu đầu vào tăng lên.</a:t>
            </a:r>
          </a:p>
          <a:p>
            <a:pPr marL="0" indent="0">
              <a:buFontTx/>
              <a:buNone/>
              <a:defRPr/>
            </a:pPr>
            <a:r>
              <a:rPr lang="vi-VN" sz="900">
                <a:latin typeface="Times New Roman" panose="02020603050405020304" pitchFamily="18" charset="0"/>
                <a:cs typeface="Times New Roman" panose="02020603050405020304" pitchFamily="18" charset="0"/>
              </a:rPr>
              <a:t> ② Giá trị cài đặt bộ đếm là K1 ~ K32767</a:t>
            </a:r>
          </a:p>
          <a:p>
            <a:pPr marL="0" indent="0">
              <a:buFontTx/>
              <a:buNone/>
              <a:defRPr/>
            </a:pPr>
            <a:r>
              <a:rPr lang="vi-VN" sz="900">
                <a:latin typeface="Times New Roman" panose="02020603050405020304" pitchFamily="18" charset="0"/>
                <a:cs typeface="Times New Roman" panose="02020603050405020304" pitchFamily="18" charset="0"/>
              </a:rPr>
              <a:t> ③ Đối với giá trị cài đặt, có thể cài đặt trực tiếp bằng K và cài đặt gián tiếp bằng D</a:t>
            </a:r>
            <a:r>
              <a:rPr lang="vi-VN"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④ Nếu lệnh RST được thực hiện trước khi đếm lên, giá trị hiện tại được duy trì</a:t>
            </a:r>
            <a:r>
              <a:rPr lang="vi-VN"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14. Để bật Y40 sau 2 giây </a:t>
            </a:r>
            <a:r>
              <a:rPr lang="en-US" sz="900" smtClean="0">
                <a:latin typeface="Times New Roman" panose="02020603050405020304" pitchFamily="18" charset="0"/>
                <a:cs typeface="Times New Roman" panose="02020603050405020304" pitchFamily="18" charset="0"/>
              </a:rPr>
              <a:t>khi nhấn</a:t>
            </a:r>
            <a:r>
              <a:rPr lang="vi-VN" sz="900" smtClean="0">
                <a:latin typeface="Times New Roman" panose="02020603050405020304" pitchFamily="18" charset="0"/>
                <a:cs typeface="Times New Roman" panose="02020603050405020304" pitchFamily="18" charset="0"/>
              </a:rPr>
              <a:t> X0</a:t>
            </a:r>
            <a:r>
              <a:rPr lang="en-US" sz="900" smtClean="0">
                <a:latin typeface="Times New Roman" panose="02020603050405020304" pitchFamily="18" charset="0"/>
                <a:cs typeface="Times New Roman" panose="02020603050405020304" pitchFamily="18" charset="0"/>
              </a:rPr>
              <a:t>.</a:t>
            </a:r>
          </a:p>
          <a:p>
            <a:pPr marL="0" indent="0">
              <a:buFontTx/>
              <a:buNone/>
              <a:defRPr/>
            </a:pPr>
            <a:r>
              <a:rPr lang="vi-VN" sz="900" smtClean="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T</a:t>
            </a:r>
            <a:r>
              <a:rPr lang="vi-VN" sz="900" smtClean="0">
                <a:latin typeface="Times New Roman" panose="02020603050405020304" pitchFamily="18" charset="0"/>
                <a:cs typeface="Times New Roman" panose="02020603050405020304" pitchFamily="18" charset="0"/>
              </a:rPr>
              <a:t>iếp </a:t>
            </a:r>
            <a:r>
              <a:rPr lang="vi-VN" sz="900">
                <a:latin typeface="Times New Roman" panose="02020603050405020304" pitchFamily="18" charset="0"/>
                <a:cs typeface="Times New Roman" panose="02020603050405020304" pitchFamily="18" charset="0"/>
              </a:rPr>
              <a:t>điểm nào trong </a:t>
            </a:r>
            <a:r>
              <a:rPr lang="vi-VN" sz="900" smtClean="0">
                <a:latin typeface="Times New Roman" panose="02020603050405020304" pitchFamily="18" charset="0"/>
                <a:cs typeface="Times New Roman" panose="02020603050405020304" pitchFamily="18" charset="0"/>
              </a:rPr>
              <a:t>()</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a:t>
            </a:r>
            <a:endParaRPr lang="en-US" sz="900" smtClean="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① </a:t>
            </a:r>
            <a:r>
              <a:rPr lang="en-US" sz="900">
                <a:latin typeface="Times New Roman" panose="02020603050405020304" pitchFamily="18" charset="0"/>
                <a:cs typeface="Times New Roman" panose="02020603050405020304" pitchFamily="18" charset="0"/>
              </a:rPr>
              <a:t>K20 </a:t>
            </a:r>
            <a:r>
              <a:rPr lang="en-US" sz="900" smtClean="0">
                <a:latin typeface="Times New Roman" panose="02020603050405020304" pitchFamily="18" charset="0"/>
                <a:cs typeface="Times New Roman" panose="02020603050405020304" pitchFamily="18" charset="0"/>
              </a:rPr>
              <a:t>                  ② </a:t>
            </a:r>
            <a:r>
              <a:rPr lang="en-US" sz="900">
                <a:latin typeface="Times New Roman" panose="02020603050405020304" pitchFamily="18" charset="0"/>
                <a:cs typeface="Times New Roman" panose="02020603050405020304" pitchFamily="18" charset="0"/>
              </a:rPr>
              <a:t>X0</a:t>
            </a:r>
          </a:p>
          <a:p>
            <a:pPr marL="0" indent="0">
              <a:buFontTx/>
              <a:buNone/>
              <a:defRPr/>
            </a:pPr>
            <a:r>
              <a:rPr lang="en-US" sz="900">
                <a:solidFill>
                  <a:srgbClr val="FF0000"/>
                </a:solidFill>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       ③ </a:t>
            </a:r>
            <a:r>
              <a:rPr lang="en-US" sz="900">
                <a:solidFill>
                  <a:srgbClr val="FF0000"/>
                </a:solidFill>
                <a:latin typeface="Times New Roman" panose="02020603050405020304" pitchFamily="18" charset="0"/>
                <a:cs typeface="Times New Roman" panose="02020603050405020304" pitchFamily="18" charset="0"/>
              </a:rPr>
              <a:t>T0 </a:t>
            </a:r>
            <a:r>
              <a:rPr lang="en-US" sz="900" smtClean="0">
                <a:solidFill>
                  <a:srgbClr val="FF0000"/>
                </a:solidFill>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④ </a:t>
            </a:r>
            <a:r>
              <a:rPr lang="en-US" sz="900">
                <a:latin typeface="Times New Roman" panose="02020603050405020304" pitchFamily="18" charset="0"/>
                <a:cs typeface="Times New Roman" panose="02020603050405020304" pitchFamily="18" charset="0"/>
              </a:rPr>
              <a:t>X2</a:t>
            </a:r>
          </a:p>
        </p:txBody>
      </p:sp>
      <p:grpSp>
        <p:nvGrpSpPr>
          <p:cNvPr id="13318" name="Group 36"/>
          <p:cNvGrpSpPr>
            <a:grpSpLocks/>
          </p:cNvGrpSpPr>
          <p:nvPr/>
        </p:nvGrpSpPr>
        <p:grpSpPr bwMode="auto">
          <a:xfrm>
            <a:off x="268288" y="4771256"/>
            <a:ext cx="3243262" cy="685800"/>
            <a:chOff x="0" y="0"/>
            <a:chExt cx="2052" cy="666"/>
          </a:xfrm>
        </p:grpSpPr>
        <p:sp>
          <p:nvSpPr>
            <p:cNvPr id="13369" name="Rectangle 76"/>
            <p:cNvSpPr>
              <a:spLocks noChangeArrowheads="1"/>
            </p:cNvSpPr>
            <p:nvPr/>
          </p:nvSpPr>
          <p:spPr bwMode="auto">
            <a:xfrm>
              <a:off x="28" y="0"/>
              <a:ext cx="1954" cy="6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ko-KR" sz="900">
                <a:latin typeface="Times New Roman" panose="02020603050405020304" pitchFamily="18" charset="0"/>
                <a:ea typeface="Dotum" pitchFamily="34" charset="-127"/>
                <a:cs typeface="Times New Roman" panose="02020603050405020304" pitchFamily="18" charset="0"/>
              </a:endParaRPr>
            </a:p>
          </p:txBody>
        </p:sp>
        <p:sp>
          <p:nvSpPr>
            <p:cNvPr id="13370" name="Line 77"/>
            <p:cNvSpPr>
              <a:spLocks noChangeShapeType="1"/>
            </p:cNvSpPr>
            <p:nvPr/>
          </p:nvSpPr>
          <p:spPr bwMode="auto">
            <a:xfrm>
              <a:off x="273"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1" name="Line 78"/>
            <p:cNvSpPr>
              <a:spLocks noChangeShapeType="1"/>
            </p:cNvSpPr>
            <p:nvPr/>
          </p:nvSpPr>
          <p:spPr bwMode="auto">
            <a:xfrm>
              <a:off x="517"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2" name="Line 79"/>
            <p:cNvSpPr>
              <a:spLocks noChangeShapeType="1"/>
            </p:cNvSpPr>
            <p:nvPr/>
          </p:nvSpPr>
          <p:spPr bwMode="auto">
            <a:xfrm>
              <a:off x="761"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3" name="Line 80"/>
            <p:cNvSpPr>
              <a:spLocks noChangeShapeType="1"/>
            </p:cNvSpPr>
            <p:nvPr/>
          </p:nvSpPr>
          <p:spPr bwMode="auto">
            <a:xfrm>
              <a:off x="1005"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4" name="Line 81"/>
            <p:cNvSpPr>
              <a:spLocks noChangeShapeType="1"/>
            </p:cNvSpPr>
            <p:nvPr/>
          </p:nvSpPr>
          <p:spPr bwMode="auto">
            <a:xfrm>
              <a:off x="1249"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5" name="Line 82"/>
            <p:cNvSpPr>
              <a:spLocks noChangeShapeType="1"/>
            </p:cNvSpPr>
            <p:nvPr/>
          </p:nvSpPr>
          <p:spPr bwMode="auto">
            <a:xfrm>
              <a:off x="1494"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6" name="Line 83"/>
            <p:cNvSpPr>
              <a:spLocks noChangeShapeType="1"/>
            </p:cNvSpPr>
            <p:nvPr/>
          </p:nvSpPr>
          <p:spPr bwMode="auto">
            <a:xfrm>
              <a:off x="1738" y="0"/>
              <a:ext cx="0" cy="6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77" name="Text Box 84"/>
            <p:cNvSpPr txBox="1">
              <a:spLocks noChangeArrowheads="1"/>
            </p:cNvSpPr>
            <p:nvPr/>
          </p:nvSpPr>
          <p:spPr bwMode="auto">
            <a:xfrm>
              <a:off x="0" y="153"/>
              <a:ext cx="28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800">
                  <a:latin typeface="Times New Roman" panose="02020603050405020304" pitchFamily="18" charset="0"/>
                  <a:ea typeface="Dotum" pitchFamily="34" charset="-127"/>
                  <a:cs typeface="Times New Roman" panose="02020603050405020304" pitchFamily="18" charset="0"/>
                </a:rPr>
                <a:t>전원</a:t>
              </a:r>
            </a:p>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UNIT</a:t>
              </a:r>
            </a:p>
          </p:txBody>
        </p:sp>
        <p:sp>
          <p:nvSpPr>
            <p:cNvPr id="13378" name="Text Box 85"/>
            <p:cNvSpPr txBox="1">
              <a:spLocks noChangeArrowheads="1"/>
            </p:cNvSpPr>
            <p:nvPr/>
          </p:nvSpPr>
          <p:spPr bwMode="auto">
            <a:xfrm>
              <a:off x="88" y="185"/>
              <a:ext cx="11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ko-KR" sz="800">
                <a:latin typeface="Times New Roman" panose="02020603050405020304" pitchFamily="18" charset="0"/>
                <a:ea typeface="Dotum" pitchFamily="34" charset="-127"/>
                <a:cs typeface="Times New Roman" panose="02020603050405020304" pitchFamily="18" charset="0"/>
              </a:endParaRPr>
            </a:p>
          </p:txBody>
        </p:sp>
        <p:sp>
          <p:nvSpPr>
            <p:cNvPr id="13379" name="Text Box 86"/>
            <p:cNvSpPr txBox="1">
              <a:spLocks noChangeArrowheads="1"/>
            </p:cNvSpPr>
            <p:nvPr/>
          </p:nvSpPr>
          <p:spPr bwMode="auto">
            <a:xfrm>
              <a:off x="231" y="148"/>
              <a:ext cx="29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CPU</a:t>
              </a:r>
            </a:p>
          </p:txBody>
        </p:sp>
        <p:sp>
          <p:nvSpPr>
            <p:cNvPr id="13380" name="Text Box 87"/>
            <p:cNvSpPr txBox="1">
              <a:spLocks noChangeArrowheads="1"/>
            </p:cNvSpPr>
            <p:nvPr/>
          </p:nvSpPr>
          <p:spPr bwMode="auto">
            <a:xfrm>
              <a:off x="486" y="148"/>
              <a:ext cx="30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QX42</a:t>
              </a:r>
            </a:p>
            <a:p>
              <a:pPr eaLnBrk="1" hangingPunct="1">
                <a:spcBef>
                  <a:spcPct val="0"/>
                </a:spcBef>
                <a:buFontTx/>
                <a:buNone/>
              </a:pPr>
              <a:endParaRPr lang="en-US" altLang="ko-KR" sz="800">
                <a:latin typeface="Times New Roman" panose="02020603050405020304" pitchFamily="18" charset="0"/>
                <a:ea typeface="Dotum" pitchFamily="34" charset="-127"/>
                <a:cs typeface="Times New Roman" panose="02020603050405020304" pitchFamily="18" charset="0"/>
              </a:endParaRPr>
            </a:p>
          </p:txBody>
        </p:sp>
        <p:sp>
          <p:nvSpPr>
            <p:cNvPr id="13381" name="Text Box 88"/>
            <p:cNvSpPr txBox="1">
              <a:spLocks noChangeArrowheads="1"/>
            </p:cNvSpPr>
            <p:nvPr/>
          </p:nvSpPr>
          <p:spPr bwMode="auto">
            <a:xfrm>
              <a:off x="743" y="152"/>
              <a:ext cx="3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QY42</a:t>
              </a:r>
            </a:p>
          </p:txBody>
        </p:sp>
        <p:sp>
          <p:nvSpPr>
            <p:cNvPr id="13382" name="Text Box 89"/>
            <p:cNvSpPr txBox="1">
              <a:spLocks noChangeArrowheads="1"/>
            </p:cNvSpPr>
            <p:nvPr/>
          </p:nvSpPr>
          <p:spPr bwMode="auto">
            <a:xfrm>
              <a:off x="984" y="156"/>
              <a:ext cx="3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QX41</a:t>
              </a:r>
            </a:p>
          </p:txBody>
        </p:sp>
        <p:sp>
          <p:nvSpPr>
            <p:cNvPr id="13383" name="Text Box 90"/>
            <p:cNvSpPr txBox="1">
              <a:spLocks noChangeArrowheads="1"/>
            </p:cNvSpPr>
            <p:nvPr/>
          </p:nvSpPr>
          <p:spPr bwMode="auto">
            <a:xfrm>
              <a:off x="1227" y="156"/>
              <a:ext cx="30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QY42</a:t>
              </a:r>
            </a:p>
            <a:p>
              <a:pPr eaLnBrk="1" hangingPunct="1">
                <a:spcBef>
                  <a:spcPct val="0"/>
                </a:spcBef>
                <a:buFontTx/>
                <a:buNone/>
              </a:pPr>
              <a:endParaRPr lang="en-US" altLang="ko-KR" sz="800">
                <a:latin typeface="Times New Roman" panose="02020603050405020304" pitchFamily="18" charset="0"/>
                <a:ea typeface="Dotum" pitchFamily="34" charset="-127"/>
                <a:cs typeface="Times New Roman" panose="02020603050405020304" pitchFamily="18" charset="0"/>
              </a:endParaRPr>
            </a:p>
          </p:txBody>
        </p:sp>
        <p:sp>
          <p:nvSpPr>
            <p:cNvPr id="13384" name="Text Box 91"/>
            <p:cNvSpPr txBox="1">
              <a:spLocks noChangeArrowheads="1"/>
            </p:cNvSpPr>
            <p:nvPr/>
          </p:nvSpPr>
          <p:spPr bwMode="auto">
            <a:xfrm>
              <a:off x="1450" y="153"/>
              <a:ext cx="35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QD75</a:t>
              </a:r>
            </a:p>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a:t>
              </a:r>
            </a:p>
          </p:txBody>
        </p:sp>
        <p:sp>
          <p:nvSpPr>
            <p:cNvPr id="13385" name="Text Box 92"/>
            <p:cNvSpPr txBox="1">
              <a:spLocks noChangeArrowheads="1"/>
            </p:cNvSpPr>
            <p:nvPr/>
          </p:nvSpPr>
          <p:spPr bwMode="auto">
            <a:xfrm>
              <a:off x="1693" y="155"/>
              <a:ext cx="35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Q62DA</a:t>
              </a:r>
            </a:p>
            <a:p>
              <a:pPr eaLnBrk="1" hangingPunct="1">
                <a:spcBef>
                  <a:spcPct val="0"/>
                </a:spcBef>
                <a:buFontTx/>
                <a:buNone/>
              </a:pPr>
              <a:r>
                <a:rPr lang="en-US" altLang="ko-KR" sz="800">
                  <a:latin typeface="Times New Roman" panose="02020603050405020304" pitchFamily="18" charset="0"/>
                  <a:ea typeface="Dotum" pitchFamily="34" charset="-127"/>
                  <a:cs typeface="Times New Roman" panose="02020603050405020304" pitchFamily="18" charset="0"/>
                </a:rPr>
                <a:t> (      )</a:t>
              </a:r>
            </a:p>
          </p:txBody>
        </p:sp>
      </p:grpSp>
      <p:grpSp>
        <p:nvGrpSpPr>
          <p:cNvPr id="13319" name="Group 174"/>
          <p:cNvGrpSpPr>
            <a:grpSpLocks/>
          </p:cNvGrpSpPr>
          <p:nvPr/>
        </p:nvGrpSpPr>
        <p:grpSpPr bwMode="auto">
          <a:xfrm>
            <a:off x="3625850" y="4088904"/>
            <a:ext cx="2178050" cy="830263"/>
            <a:chOff x="328" y="2203"/>
            <a:chExt cx="1372" cy="523"/>
          </a:xfrm>
        </p:grpSpPr>
        <p:sp>
          <p:nvSpPr>
            <p:cNvPr id="13353" name="Freeform 175"/>
            <p:cNvSpPr>
              <a:spLocks/>
            </p:cNvSpPr>
            <p:nvPr/>
          </p:nvSpPr>
          <p:spPr bwMode="auto">
            <a:xfrm>
              <a:off x="464" y="2203"/>
              <a:ext cx="116" cy="145"/>
            </a:xfrm>
            <a:custGeom>
              <a:avLst/>
              <a:gdLst>
                <a:gd name="T0" fmla="*/ 0 w 1361"/>
                <a:gd name="T1" fmla="*/ 91 h 91"/>
                <a:gd name="T2" fmla="*/ 182 w 1361"/>
                <a:gd name="T3" fmla="*/ 91 h 91"/>
                <a:gd name="T4" fmla="*/ 182 w 1361"/>
                <a:gd name="T5" fmla="*/ 0 h 91"/>
                <a:gd name="T6" fmla="*/ 408 w 1361"/>
                <a:gd name="T7" fmla="*/ 0 h 91"/>
                <a:gd name="T8" fmla="*/ 408 w 1361"/>
                <a:gd name="T9" fmla="*/ 91 h 91"/>
                <a:gd name="T10" fmla="*/ 771 w 1361"/>
                <a:gd name="T11" fmla="*/ 91 h 91"/>
                <a:gd name="T12" fmla="*/ 771 w 1361"/>
                <a:gd name="T13" fmla="*/ 0 h 91"/>
                <a:gd name="T14" fmla="*/ 998 w 1361"/>
                <a:gd name="T15" fmla="*/ 0 h 91"/>
                <a:gd name="T16" fmla="*/ 998 w 1361"/>
                <a:gd name="T17" fmla="*/ 91 h 91"/>
                <a:gd name="T18" fmla="*/ 1361 w 1361"/>
                <a:gd name="T19" fmla="*/ 91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1"/>
                <a:gd name="T31" fmla="*/ 0 h 91"/>
                <a:gd name="T32" fmla="*/ 1361 w 1361"/>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1" h="91">
                  <a:moveTo>
                    <a:pt x="0" y="91"/>
                  </a:moveTo>
                  <a:lnTo>
                    <a:pt x="182" y="91"/>
                  </a:lnTo>
                  <a:lnTo>
                    <a:pt x="182" y="0"/>
                  </a:lnTo>
                  <a:lnTo>
                    <a:pt x="408" y="0"/>
                  </a:lnTo>
                  <a:lnTo>
                    <a:pt x="408" y="91"/>
                  </a:lnTo>
                  <a:lnTo>
                    <a:pt x="771" y="91"/>
                  </a:lnTo>
                  <a:lnTo>
                    <a:pt x="771" y="0"/>
                  </a:lnTo>
                  <a:lnTo>
                    <a:pt x="998" y="0"/>
                  </a:lnTo>
                  <a:lnTo>
                    <a:pt x="998" y="91"/>
                  </a:lnTo>
                  <a:lnTo>
                    <a:pt x="1361" y="91"/>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sp>
          <p:nvSpPr>
            <p:cNvPr id="13354" name="Rectangle 176"/>
            <p:cNvSpPr>
              <a:spLocks noChangeArrowheads="1"/>
            </p:cNvSpPr>
            <p:nvPr/>
          </p:nvSpPr>
          <p:spPr bwMode="auto">
            <a:xfrm>
              <a:off x="328" y="2210"/>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X</a:t>
              </a:r>
            </a:p>
          </p:txBody>
        </p:sp>
        <p:sp>
          <p:nvSpPr>
            <p:cNvPr id="13355" name="Rectangle 177"/>
            <p:cNvSpPr>
              <a:spLocks noChangeArrowheads="1"/>
            </p:cNvSpPr>
            <p:nvPr/>
          </p:nvSpPr>
          <p:spPr bwMode="auto">
            <a:xfrm>
              <a:off x="328" y="2421"/>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Y</a:t>
              </a:r>
            </a:p>
          </p:txBody>
        </p:sp>
        <p:grpSp>
          <p:nvGrpSpPr>
            <p:cNvPr id="13356" name="Group 178"/>
            <p:cNvGrpSpPr>
              <a:grpSpLocks/>
            </p:cNvGrpSpPr>
            <p:nvPr/>
          </p:nvGrpSpPr>
          <p:grpSpPr bwMode="auto">
            <a:xfrm>
              <a:off x="730" y="2527"/>
              <a:ext cx="375" cy="199"/>
              <a:chOff x="494" y="1394"/>
              <a:chExt cx="375" cy="199"/>
            </a:xfrm>
          </p:grpSpPr>
          <p:sp>
            <p:nvSpPr>
              <p:cNvPr id="13364" name="Line 179"/>
              <p:cNvSpPr>
                <a:spLocks noChangeShapeType="1"/>
              </p:cNvSpPr>
              <p:nvPr/>
            </p:nvSpPr>
            <p:spPr bwMode="auto">
              <a:xfrm>
                <a:off x="6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5" name="Line 180"/>
              <p:cNvSpPr>
                <a:spLocks noChangeShapeType="1"/>
              </p:cNvSpPr>
              <p:nvPr/>
            </p:nvSpPr>
            <p:spPr bwMode="auto">
              <a:xfrm>
                <a:off x="7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6" name="Line 181"/>
              <p:cNvSpPr>
                <a:spLocks noChangeShapeType="1"/>
              </p:cNvSpPr>
              <p:nvPr/>
            </p:nvSpPr>
            <p:spPr bwMode="auto">
              <a:xfrm>
                <a:off x="733"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7" name="Line 182"/>
              <p:cNvSpPr>
                <a:spLocks noChangeShapeType="1"/>
              </p:cNvSpPr>
              <p:nvPr/>
            </p:nvSpPr>
            <p:spPr bwMode="auto">
              <a:xfrm flipH="1" flipV="1">
                <a:off x="494"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8" name="Text Box 183"/>
              <p:cNvSpPr txBox="1">
                <a:spLocks noChangeArrowheads="1"/>
              </p:cNvSpPr>
              <p:nvPr/>
            </p:nvSpPr>
            <p:spPr bwMode="auto">
              <a:xfrm>
                <a:off x="509" y="1448"/>
                <a:ext cx="32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 Scan</a:t>
                </a:r>
              </a:p>
            </p:txBody>
          </p:sp>
        </p:grpSp>
        <p:grpSp>
          <p:nvGrpSpPr>
            <p:cNvPr id="13357" name="Group 184"/>
            <p:cNvGrpSpPr>
              <a:grpSpLocks/>
            </p:cNvGrpSpPr>
            <p:nvPr/>
          </p:nvGrpSpPr>
          <p:grpSpPr bwMode="auto">
            <a:xfrm>
              <a:off x="1325" y="2527"/>
              <a:ext cx="375" cy="199"/>
              <a:chOff x="494" y="1394"/>
              <a:chExt cx="375" cy="199"/>
            </a:xfrm>
          </p:grpSpPr>
          <p:sp>
            <p:nvSpPr>
              <p:cNvPr id="13359" name="Line 185"/>
              <p:cNvSpPr>
                <a:spLocks noChangeShapeType="1"/>
              </p:cNvSpPr>
              <p:nvPr/>
            </p:nvSpPr>
            <p:spPr bwMode="auto">
              <a:xfrm>
                <a:off x="6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0" name="Line 186"/>
              <p:cNvSpPr>
                <a:spLocks noChangeShapeType="1"/>
              </p:cNvSpPr>
              <p:nvPr/>
            </p:nvSpPr>
            <p:spPr bwMode="auto">
              <a:xfrm>
                <a:off x="736" y="1394"/>
                <a:ext cx="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1" name="Line 187"/>
              <p:cNvSpPr>
                <a:spLocks noChangeShapeType="1"/>
              </p:cNvSpPr>
              <p:nvPr/>
            </p:nvSpPr>
            <p:spPr bwMode="auto">
              <a:xfrm>
                <a:off x="733"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2" name="Line 188"/>
              <p:cNvSpPr>
                <a:spLocks noChangeShapeType="1"/>
              </p:cNvSpPr>
              <p:nvPr/>
            </p:nvSpPr>
            <p:spPr bwMode="auto">
              <a:xfrm flipH="1" flipV="1">
                <a:off x="494" y="1442"/>
                <a:ext cx="1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ko-KR" altLang="en-US">
                  <a:latin typeface="Times New Roman" panose="02020603050405020304" pitchFamily="18" charset="0"/>
                  <a:cs typeface="Times New Roman" panose="02020603050405020304" pitchFamily="18" charset="0"/>
                </a:endParaRPr>
              </a:p>
            </p:txBody>
          </p:sp>
          <p:sp>
            <p:nvSpPr>
              <p:cNvPr id="13363" name="Text Box 189"/>
              <p:cNvSpPr txBox="1">
                <a:spLocks noChangeArrowheads="1"/>
              </p:cNvSpPr>
              <p:nvPr/>
            </p:nvSpPr>
            <p:spPr bwMode="auto">
              <a:xfrm>
                <a:off x="509" y="1448"/>
                <a:ext cx="32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 Scan</a:t>
                </a:r>
              </a:p>
            </p:txBody>
          </p:sp>
        </p:grpSp>
        <p:sp>
          <p:nvSpPr>
            <p:cNvPr id="13358" name="Freeform 190"/>
            <p:cNvSpPr>
              <a:spLocks/>
            </p:cNvSpPr>
            <p:nvPr/>
          </p:nvSpPr>
          <p:spPr bwMode="auto">
            <a:xfrm>
              <a:off x="467" y="2361"/>
              <a:ext cx="116" cy="145"/>
            </a:xfrm>
            <a:custGeom>
              <a:avLst/>
              <a:gdLst>
                <a:gd name="T0" fmla="*/ 0 w 1360"/>
                <a:gd name="T1" fmla="*/ 136 h 136"/>
                <a:gd name="T2" fmla="*/ 408 w 1360"/>
                <a:gd name="T3" fmla="*/ 136 h 136"/>
                <a:gd name="T4" fmla="*/ 408 w 1360"/>
                <a:gd name="T5" fmla="*/ 0 h 136"/>
                <a:gd name="T6" fmla="*/ 499 w 1360"/>
                <a:gd name="T7" fmla="*/ 0 h 136"/>
                <a:gd name="T8" fmla="*/ 499 w 1360"/>
                <a:gd name="T9" fmla="*/ 136 h 136"/>
                <a:gd name="T10" fmla="*/ 998 w 1360"/>
                <a:gd name="T11" fmla="*/ 136 h 136"/>
                <a:gd name="T12" fmla="*/ 998 w 1360"/>
                <a:gd name="T13" fmla="*/ 0 h 136"/>
                <a:gd name="T14" fmla="*/ 1088 w 1360"/>
                <a:gd name="T15" fmla="*/ 0 h 136"/>
                <a:gd name="T16" fmla="*/ 1088 w 1360"/>
                <a:gd name="T17" fmla="*/ 136 h 136"/>
                <a:gd name="T18" fmla="*/ 1360 w 1360"/>
                <a:gd name="T19" fmla="*/ 136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0"/>
                <a:gd name="T31" fmla="*/ 0 h 136"/>
                <a:gd name="T32" fmla="*/ 1360 w 13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0" h="136">
                  <a:moveTo>
                    <a:pt x="0" y="136"/>
                  </a:moveTo>
                  <a:lnTo>
                    <a:pt x="408" y="136"/>
                  </a:lnTo>
                  <a:lnTo>
                    <a:pt x="408" y="0"/>
                  </a:lnTo>
                  <a:lnTo>
                    <a:pt x="499" y="0"/>
                  </a:lnTo>
                  <a:lnTo>
                    <a:pt x="499" y="136"/>
                  </a:lnTo>
                  <a:lnTo>
                    <a:pt x="998" y="136"/>
                  </a:lnTo>
                  <a:lnTo>
                    <a:pt x="998" y="0"/>
                  </a:lnTo>
                  <a:lnTo>
                    <a:pt x="1088" y="0"/>
                  </a:lnTo>
                  <a:lnTo>
                    <a:pt x="1088" y="136"/>
                  </a:lnTo>
                  <a:lnTo>
                    <a:pt x="1360" y="136"/>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ko-KR" altLang="en-US">
                <a:latin typeface="Times New Roman" panose="02020603050405020304" pitchFamily="18" charset="0"/>
                <a:cs typeface="Times New Roman" panose="02020603050405020304" pitchFamily="18" charset="0"/>
              </a:endParaRPr>
            </a:p>
          </p:txBody>
        </p:sp>
      </p:grpSp>
      <p:grpSp>
        <p:nvGrpSpPr>
          <p:cNvPr id="13320" name="Group 1786"/>
          <p:cNvGrpSpPr>
            <a:grpSpLocks/>
          </p:cNvGrpSpPr>
          <p:nvPr/>
        </p:nvGrpSpPr>
        <p:grpSpPr bwMode="auto">
          <a:xfrm>
            <a:off x="3532188" y="7314455"/>
            <a:ext cx="2917825" cy="950913"/>
            <a:chOff x="0" y="6"/>
            <a:chExt cx="346" cy="66"/>
          </a:xfrm>
        </p:grpSpPr>
        <p:sp>
          <p:nvSpPr>
            <p:cNvPr id="13321" name="Line 158"/>
            <p:cNvSpPr>
              <a:spLocks noChangeShapeType="1"/>
            </p:cNvSpPr>
            <p:nvPr/>
          </p:nvSpPr>
          <p:spPr bwMode="auto">
            <a:xfrm flipH="1">
              <a:off x="141" y="20"/>
              <a:ext cx="0"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2" name="Line 160"/>
            <p:cNvSpPr>
              <a:spLocks noChangeShapeType="1"/>
            </p:cNvSpPr>
            <p:nvPr/>
          </p:nvSpPr>
          <p:spPr bwMode="auto">
            <a:xfrm flipH="1">
              <a:off x="158" y="28"/>
              <a:ext cx="1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3" name="Line 161"/>
            <p:cNvSpPr>
              <a:spLocks noChangeShapeType="1"/>
            </p:cNvSpPr>
            <p:nvPr/>
          </p:nvSpPr>
          <p:spPr bwMode="auto">
            <a:xfrm flipH="1">
              <a:off x="158" y="20"/>
              <a:ext cx="0" cy="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4" name="Line 162"/>
            <p:cNvSpPr>
              <a:spLocks noChangeShapeType="1"/>
            </p:cNvSpPr>
            <p:nvPr/>
          </p:nvSpPr>
          <p:spPr bwMode="auto">
            <a:xfrm flipH="1">
              <a:off x="128" y="23"/>
              <a:ext cx="45" cy="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3325" name="Group 163"/>
            <p:cNvGrpSpPr>
              <a:grpSpLocks/>
            </p:cNvGrpSpPr>
            <p:nvPr/>
          </p:nvGrpSpPr>
          <p:grpSpPr bwMode="auto">
            <a:xfrm>
              <a:off x="16" y="20"/>
              <a:ext cx="78" cy="16"/>
              <a:chOff x="16" y="20"/>
              <a:chExt cx="240" cy="96"/>
            </a:xfrm>
          </p:grpSpPr>
          <p:grpSp>
            <p:nvGrpSpPr>
              <p:cNvPr id="13347" name="Group 164"/>
              <p:cNvGrpSpPr>
                <a:grpSpLocks/>
              </p:cNvGrpSpPr>
              <p:nvPr/>
            </p:nvGrpSpPr>
            <p:grpSpPr bwMode="auto">
              <a:xfrm>
                <a:off x="16" y="20"/>
                <a:ext cx="96" cy="96"/>
                <a:chOff x="16" y="20"/>
                <a:chExt cx="96" cy="96"/>
              </a:xfrm>
            </p:grpSpPr>
            <p:sp>
              <p:nvSpPr>
                <p:cNvPr id="13351" name="Line 165"/>
                <p:cNvSpPr>
                  <a:spLocks noChangeShapeType="1"/>
                </p:cNvSpPr>
                <p:nvPr/>
              </p:nvSpPr>
              <p:spPr bwMode="auto">
                <a:xfrm>
                  <a:off x="16" y="6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52" name="Line 166"/>
                <p:cNvSpPr>
                  <a:spLocks noChangeShapeType="1"/>
                </p:cNvSpPr>
                <p:nvPr/>
              </p:nvSpPr>
              <p:spPr bwMode="auto">
                <a:xfrm>
                  <a:off x="112" y="2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3348" name="Group 167"/>
              <p:cNvGrpSpPr>
                <a:grpSpLocks/>
              </p:cNvGrpSpPr>
              <p:nvPr/>
            </p:nvGrpSpPr>
            <p:grpSpPr bwMode="auto">
              <a:xfrm flipH="1">
                <a:off x="160" y="20"/>
                <a:ext cx="96" cy="96"/>
                <a:chOff x="160" y="20"/>
                <a:chExt cx="96" cy="96"/>
              </a:xfrm>
            </p:grpSpPr>
            <p:sp>
              <p:nvSpPr>
                <p:cNvPr id="13349" name="Line 168"/>
                <p:cNvSpPr>
                  <a:spLocks noChangeShapeType="1"/>
                </p:cNvSpPr>
                <p:nvPr/>
              </p:nvSpPr>
              <p:spPr bwMode="auto">
                <a:xfrm>
                  <a:off x="160" y="6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50" name="Line 169"/>
                <p:cNvSpPr>
                  <a:spLocks noChangeShapeType="1"/>
                </p:cNvSpPr>
                <p:nvPr/>
              </p:nvSpPr>
              <p:spPr bwMode="auto">
                <a:xfrm>
                  <a:off x="256" y="2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3326" name="Line 170"/>
            <p:cNvSpPr>
              <a:spLocks noChangeShapeType="1"/>
            </p:cNvSpPr>
            <p:nvPr/>
          </p:nvSpPr>
          <p:spPr bwMode="auto">
            <a:xfrm>
              <a:off x="0" y="28"/>
              <a:ext cx="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7" name="Line 171"/>
            <p:cNvSpPr>
              <a:spLocks noChangeShapeType="1"/>
            </p:cNvSpPr>
            <p:nvPr/>
          </p:nvSpPr>
          <p:spPr bwMode="auto">
            <a:xfrm>
              <a:off x="78" y="28"/>
              <a:ext cx="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28" name="Text Box 172"/>
            <p:cNvSpPr txBox="1">
              <a:spLocks noChangeArrowheads="1"/>
            </p:cNvSpPr>
            <p:nvPr/>
          </p:nvSpPr>
          <p:spPr bwMode="auto">
            <a:xfrm>
              <a:off x="251" y="19"/>
              <a:ext cx="92"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&lt;T0 K20&gt;</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3329" name="Text Box 173"/>
            <p:cNvSpPr txBox="1">
              <a:spLocks noChangeArrowheads="1"/>
            </p:cNvSpPr>
            <p:nvPr/>
          </p:nvSpPr>
          <p:spPr bwMode="auto">
            <a:xfrm>
              <a:off x="34" y="6"/>
              <a:ext cx="43"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 X0</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3330" name="Line 174"/>
            <p:cNvSpPr>
              <a:spLocks noChangeShapeType="1"/>
            </p:cNvSpPr>
            <p:nvPr/>
          </p:nvSpPr>
          <p:spPr bwMode="auto">
            <a:xfrm>
              <a:off x="0" y="23"/>
              <a:ext cx="0" cy="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1" name="Line 175"/>
            <p:cNvSpPr>
              <a:spLocks noChangeShapeType="1"/>
            </p:cNvSpPr>
            <p:nvPr/>
          </p:nvSpPr>
          <p:spPr bwMode="auto">
            <a:xfrm>
              <a:off x="324" y="28"/>
              <a:ext cx="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2" name="Line 176"/>
            <p:cNvSpPr>
              <a:spLocks noChangeShapeType="1"/>
            </p:cNvSpPr>
            <p:nvPr/>
          </p:nvSpPr>
          <p:spPr bwMode="auto">
            <a:xfrm>
              <a:off x="346" y="21"/>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3" name="Line 177"/>
            <p:cNvSpPr>
              <a:spLocks noChangeShapeType="1"/>
            </p:cNvSpPr>
            <p:nvPr/>
          </p:nvSpPr>
          <p:spPr bwMode="auto">
            <a:xfrm>
              <a:off x="0" y="60"/>
              <a:ext cx="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4" name="Text Box 180"/>
            <p:cNvSpPr txBox="1">
              <a:spLocks noChangeArrowheads="1"/>
            </p:cNvSpPr>
            <p:nvPr/>
          </p:nvSpPr>
          <p:spPr bwMode="auto">
            <a:xfrm>
              <a:off x="130" y="6"/>
              <a:ext cx="42"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X2</a:t>
              </a:r>
            </a:p>
          </p:txBody>
        </p:sp>
        <p:sp>
          <p:nvSpPr>
            <p:cNvPr id="13335" name="Line 181"/>
            <p:cNvSpPr>
              <a:spLocks noChangeShapeType="1"/>
            </p:cNvSpPr>
            <p:nvPr/>
          </p:nvSpPr>
          <p:spPr bwMode="auto">
            <a:xfrm>
              <a:off x="69" y="60"/>
              <a:ext cx="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3336" name="Group 163"/>
            <p:cNvGrpSpPr>
              <a:grpSpLocks/>
            </p:cNvGrpSpPr>
            <p:nvPr/>
          </p:nvGrpSpPr>
          <p:grpSpPr bwMode="auto">
            <a:xfrm>
              <a:off x="16" y="52"/>
              <a:ext cx="78" cy="16"/>
              <a:chOff x="16" y="52"/>
              <a:chExt cx="240" cy="96"/>
            </a:xfrm>
          </p:grpSpPr>
          <p:grpSp>
            <p:nvGrpSpPr>
              <p:cNvPr id="13341" name="Group 164"/>
              <p:cNvGrpSpPr>
                <a:grpSpLocks/>
              </p:cNvGrpSpPr>
              <p:nvPr/>
            </p:nvGrpSpPr>
            <p:grpSpPr bwMode="auto">
              <a:xfrm>
                <a:off x="16" y="52"/>
                <a:ext cx="96" cy="96"/>
                <a:chOff x="16" y="52"/>
                <a:chExt cx="96" cy="96"/>
              </a:xfrm>
            </p:grpSpPr>
            <p:sp>
              <p:nvSpPr>
                <p:cNvPr id="13345" name="Line 165"/>
                <p:cNvSpPr>
                  <a:spLocks noChangeShapeType="1"/>
                </p:cNvSpPr>
                <p:nvPr/>
              </p:nvSpPr>
              <p:spPr bwMode="auto">
                <a:xfrm>
                  <a:off x="16" y="100"/>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46" name="Line 166"/>
                <p:cNvSpPr>
                  <a:spLocks noChangeShapeType="1"/>
                </p:cNvSpPr>
                <p:nvPr/>
              </p:nvSpPr>
              <p:spPr bwMode="auto">
                <a:xfrm>
                  <a:off x="112" y="5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3342" name="Group 167"/>
              <p:cNvGrpSpPr>
                <a:grpSpLocks/>
              </p:cNvGrpSpPr>
              <p:nvPr/>
            </p:nvGrpSpPr>
            <p:grpSpPr bwMode="auto">
              <a:xfrm flipH="1">
                <a:off x="160" y="52"/>
                <a:ext cx="96" cy="96"/>
                <a:chOff x="160" y="52"/>
                <a:chExt cx="96" cy="96"/>
              </a:xfrm>
            </p:grpSpPr>
            <p:sp>
              <p:nvSpPr>
                <p:cNvPr id="13343" name="Line 168"/>
                <p:cNvSpPr>
                  <a:spLocks noChangeShapeType="1"/>
                </p:cNvSpPr>
                <p:nvPr/>
              </p:nvSpPr>
              <p:spPr bwMode="auto">
                <a:xfrm>
                  <a:off x="160" y="100"/>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44" name="Line 169"/>
                <p:cNvSpPr>
                  <a:spLocks noChangeShapeType="1"/>
                </p:cNvSpPr>
                <p:nvPr/>
              </p:nvSpPr>
              <p:spPr bwMode="auto">
                <a:xfrm>
                  <a:off x="256" y="5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3337" name="Text Box 173"/>
            <p:cNvSpPr txBox="1">
              <a:spLocks noChangeArrowheads="1"/>
            </p:cNvSpPr>
            <p:nvPr/>
          </p:nvSpPr>
          <p:spPr bwMode="auto">
            <a:xfrm>
              <a:off x="23" y="37"/>
              <a:ext cx="6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ko-KR" altLang="en-US" sz="900">
                  <a:solidFill>
                    <a:srgbClr val="000000"/>
                  </a:solidFill>
                  <a:latin typeface="Times New Roman" panose="02020603050405020304" pitchFamily="18" charset="0"/>
                  <a:cs typeface="Times New Roman" panose="02020603050405020304" pitchFamily="18" charset="0"/>
                </a:rPr>
                <a:t> </a:t>
              </a:r>
              <a:r>
                <a:rPr lang="ko-KR" altLang="en-US" sz="900" smtClean="0">
                  <a:solidFill>
                    <a:srgbClr val="000000"/>
                  </a:solidFill>
                  <a:latin typeface="Times New Roman" panose="02020603050405020304" pitchFamily="18" charset="0"/>
                  <a:cs typeface="Times New Roman" panose="02020603050405020304" pitchFamily="18" charset="0"/>
                </a:rPr>
                <a:t> </a:t>
              </a:r>
              <a:r>
                <a:rPr lang="en-US" altLang="ko-KR" sz="900" smtClean="0">
                  <a:solidFill>
                    <a:srgbClr val="000000"/>
                  </a:solidFill>
                  <a:latin typeface="Times New Roman" panose="02020603050405020304" pitchFamily="18" charset="0"/>
                  <a:cs typeface="Times New Roman" panose="02020603050405020304" pitchFamily="18" charset="0"/>
                </a:rPr>
                <a:t>(     </a:t>
              </a:r>
              <a:r>
                <a:rPr lang="en-US" altLang="ko-KR" sz="900">
                  <a:solidFill>
                    <a:srgbClr val="000000"/>
                  </a:solidFill>
                  <a:latin typeface="Times New Roman" panose="02020603050405020304" pitchFamily="18" charset="0"/>
                  <a:cs typeface="Times New Roman" panose="02020603050405020304" pitchFamily="18" charset="0"/>
                </a:rPr>
                <a:t>)</a:t>
              </a:r>
            </a:p>
          </p:txBody>
        </p:sp>
        <p:sp>
          <p:nvSpPr>
            <p:cNvPr id="13338" name="Line 160"/>
            <p:cNvSpPr>
              <a:spLocks noChangeShapeType="1"/>
            </p:cNvSpPr>
            <p:nvPr/>
          </p:nvSpPr>
          <p:spPr bwMode="auto">
            <a:xfrm flipH="1">
              <a:off x="86" y="60"/>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3339" name="Text Box 172"/>
            <p:cNvSpPr txBox="1">
              <a:spLocks noChangeArrowheads="1"/>
            </p:cNvSpPr>
            <p:nvPr/>
          </p:nvSpPr>
          <p:spPr bwMode="auto">
            <a:xfrm>
              <a:off x="250" y="52"/>
              <a:ext cx="95"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&lt;   Y40  &gt;</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3340" name="Line 175"/>
            <p:cNvSpPr>
              <a:spLocks noChangeShapeType="1"/>
            </p:cNvSpPr>
            <p:nvPr/>
          </p:nvSpPr>
          <p:spPr bwMode="auto">
            <a:xfrm>
              <a:off x="324" y="60"/>
              <a:ext cx="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12814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6"/>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63"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15. </a:t>
            </a:r>
            <a:r>
              <a:rPr lang="en-US" altLang="ko-KR" sz="900" smtClean="0">
                <a:latin typeface="Times New Roman" panose="02020603050405020304" pitchFamily="18" charset="0"/>
                <a:ea typeface="Dotum" pitchFamily="34" charset="-127"/>
                <a:cs typeface="Times New Roman" panose="02020603050405020304" pitchFamily="18" charset="0"/>
              </a:rPr>
              <a:t>Device </a:t>
            </a:r>
            <a:r>
              <a:rPr lang="en-US" altLang="ko-KR" sz="900">
                <a:latin typeface="Times New Roman" panose="02020603050405020304" pitchFamily="18" charset="0"/>
                <a:ea typeface="Dotum" pitchFamily="34" charset="-127"/>
                <a:cs typeface="Times New Roman" panose="02020603050405020304" pitchFamily="18" charset="0"/>
              </a:rPr>
              <a:t>nào </a:t>
            </a:r>
            <a:r>
              <a:rPr lang="en-US" altLang="ko-KR" sz="900" smtClean="0">
                <a:latin typeface="Times New Roman" panose="02020603050405020304" pitchFamily="18" charset="0"/>
                <a:ea typeface="Dotum" pitchFamily="34" charset="-127"/>
                <a:cs typeface="Times New Roman" panose="02020603050405020304" pitchFamily="18" charset="0"/>
              </a:rPr>
              <a:t>trong </a:t>
            </a:r>
            <a:r>
              <a:rPr lang="en-US" altLang="ko-KR" sz="900">
                <a:latin typeface="Times New Roman" panose="02020603050405020304" pitchFamily="18" charset="0"/>
                <a:ea typeface="Dotum" pitchFamily="34" charset="-127"/>
                <a:cs typeface="Times New Roman" panose="02020603050405020304" pitchFamily="18" charset="0"/>
              </a:rPr>
              <a:t>dấu () </a:t>
            </a:r>
            <a:r>
              <a:rPr lang="en-US" altLang="ko-KR" sz="900" smtClean="0">
                <a:latin typeface="Times New Roman" panose="02020603050405020304" pitchFamily="18" charset="0"/>
                <a:ea typeface="Dotum" pitchFamily="34" charset="-127"/>
                <a:cs typeface="Times New Roman" panose="02020603050405020304" pitchFamily="18" charset="0"/>
              </a:rPr>
              <a:t>bên dưới?</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① N0                   ② X1 </a:t>
            </a:r>
          </a:p>
          <a:p>
            <a:pPr eaLnBrk="1" hangingPunct="1">
              <a:spcBef>
                <a:spcPct val="0"/>
              </a:spcBef>
              <a:buFontTx/>
              <a:buNone/>
            </a:pP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③ M98                 </a:t>
            </a:r>
            <a:r>
              <a:rPr lang="en-US" altLang="ko-KR" sz="900">
                <a:latin typeface="Times New Roman" panose="02020603050405020304" pitchFamily="18" charset="0"/>
                <a:ea typeface="Dotum" pitchFamily="34" charset="-127"/>
                <a:cs typeface="Times New Roman" panose="02020603050405020304" pitchFamily="18" charset="0"/>
              </a:rPr>
              <a:t>④ M0</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16. Hoạt động giữa MC và MCR khi lệnh MC TẮT</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Mô tả kết quả nào là đúng?</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① Giá trị hiện tại </a:t>
            </a:r>
            <a:r>
              <a:rPr lang="en-US" altLang="ko-KR" sz="900" smtClean="0">
                <a:latin typeface="Times New Roman" panose="02020603050405020304" pitchFamily="18" charset="0"/>
                <a:ea typeface="Dotum" pitchFamily="34" charset="-127"/>
                <a:cs typeface="Times New Roman" panose="02020603050405020304" pitchFamily="18" charset="0"/>
              </a:rPr>
              <a:t>của</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TIMER </a:t>
            </a:r>
            <a:r>
              <a:rPr lang="vi-VN" altLang="ko-KR" sz="900" smtClean="0">
                <a:latin typeface="Times New Roman" panose="02020603050405020304" pitchFamily="18" charset="0"/>
                <a:ea typeface="Dotum" pitchFamily="34" charset="-127"/>
                <a:cs typeface="Times New Roman" panose="02020603050405020304" pitchFamily="18" charset="0"/>
              </a:rPr>
              <a:t>10ms</a:t>
            </a:r>
            <a:r>
              <a:rPr lang="en-US" altLang="ko-KR" sz="900" smtClean="0">
                <a:latin typeface="Times New Roman" panose="02020603050405020304" pitchFamily="18" charset="0"/>
                <a:ea typeface="Dotum" pitchFamily="34" charset="-127"/>
                <a:cs typeface="Times New Roman" panose="02020603050405020304" pitchFamily="18" charset="0"/>
              </a:rPr>
              <a:t>, 100ms</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được duy trì.</a:t>
            </a: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② Các giá trị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Counter</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và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Counter</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tích lũy được duy trì.</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③ Lệnh OUT được duy </a:t>
            </a:r>
            <a:r>
              <a:rPr lang="vi-VN" altLang="ko-KR" sz="900" smtClean="0">
                <a:latin typeface="Times New Roman" panose="02020603050405020304" pitchFamily="18" charset="0"/>
                <a:ea typeface="Dotum" pitchFamily="34" charset="-127"/>
                <a:cs typeface="Times New Roman" panose="02020603050405020304" pitchFamily="18" charset="0"/>
              </a:rPr>
              <a:t>trì.</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④ Lệnh SET bị tắt.</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17. Lệnh nào sau đây phù hợp với ()?</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Nếu </a:t>
            </a:r>
            <a:r>
              <a:rPr lang="vi-VN" altLang="ko-KR" sz="900">
                <a:latin typeface="Times New Roman" panose="02020603050405020304" pitchFamily="18" charset="0"/>
                <a:ea typeface="Dotum" pitchFamily="34" charset="-127"/>
                <a:cs typeface="Times New Roman" panose="02020603050405020304" pitchFamily="18" charset="0"/>
              </a:rPr>
              <a:t>X0 </a:t>
            </a:r>
            <a:r>
              <a:rPr lang="en-US" altLang="ko-KR" sz="900" smtClean="0">
                <a:latin typeface="Times New Roman" panose="02020603050405020304" pitchFamily="18" charset="0"/>
                <a:ea typeface="Dotum" pitchFamily="34" charset="-127"/>
                <a:cs typeface="Times New Roman" panose="02020603050405020304" pitchFamily="18" charset="0"/>
              </a:rPr>
              <a:t>on</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chuyển dữ liệu của 8 device</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bắt đầu từ D0</a:t>
            </a: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  </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sang</a:t>
            </a:r>
            <a:r>
              <a:rPr lang="vi-VN"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8 </a:t>
            </a:r>
            <a:r>
              <a:rPr lang="en-US" altLang="ko-KR" sz="900" smtClean="0">
                <a:latin typeface="Times New Roman" panose="02020603050405020304" pitchFamily="18" charset="0"/>
                <a:ea typeface="Dotum" pitchFamily="34" charset="-127"/>
                <a:cs typeface="Times New Roman" panose="02020603050405020304" pitchFamily="18" charset="0"/>
              </a:rPr>
              <a:t>device</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bắt đầu từ</a:t>
            </a:r>
            <a:r>
              <a:rPr lang="vi-VN" altLang="ko-KR" sz="900" smtClean="0">
                <a:latin typeface="Times New Roman" panose="02020603050405020304" pitchFamily="18" charset="0"/>
                <a:ea typeface="Dotum" pitchFamily="34" charset="-127"/>
                <a:cs typeface="Times New Roman" panose="02020603050405020304" pitchFamily="18" charset="0"/>
              </a:rPr>
              <a:t> D8</a:t>
            </a:r>
            <a:r>
              <a:rPr lang="en-US"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① BMOVP                  </a:t>
            </a:r>
            <a:r>
              <a:rPr lang="en-US" altLang="ko-KR" sz="900">
                <a:latin typeface="Times New Roman" panose="02020603050405020304" pitchFamily="18" charset="0"/>
                <a:ea typeface="Dotum" pitchFamily="34" charset="-127"/>
                <a:cs typeface="Times New Roman" panose="02020603050405020304" pitchFamily="18" charset="0"/>
              </a:rPr>
              <a:t>② MOV </a:t>
            </a: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③ MOVP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a:latin typeface="Times New Roman" panose="02020603050405020304" pitchFamily="18" charset="0"/>
                <a:ea typeface="Dotum" pitchFamily="34" charset="-127"/>
                <a:cs typeface="Times New Roman" panose="02020603050405020304" pitchFamily="18" charset="0"/>
              </a:rPr>
              <a:t>④ FMOV</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18. Bật X0 trong 2 giây. Giá trị của D20 là bao nhiêu?</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Dotum" pitchFamily="34" charset="-127"/>
                <a:cs typeface="Times New Roman" panose="02020603050405020304" pitchFamily="18" charset="0"/>
              </a:rPr>
              <a:t> ① 20          ② 30       </a:t>
            </a:r>
            <a:r>
              <a:rPr lang="en-US" altLang="ko-KR" sz="900">
                <a:solidFill>
                  <a:srgbClr val="FF0000"/>
                </a:solidFill>
                <a:latin typeface="Times New Roman" panose="02020603050405020304" pitchFamily="18" charset="0"/>
                <a:ea typeface="Dotum" pitchFamily="34" charset="-127"/>
                <a:cs typeface="Times New Roman" panose="02020603050405020304" pitchFamily="18" charset="0"/>
              </a:rPr>
              <a:t>③ 10        </a:t>
            </a:r>
            <a:r>
              <a:rPr lang="en-US" altLang="ko-KR" sz="900">
                <a:latin typeface="Times New Roman" panose="02020603050405020304" pitchFamily="18" charset="0"/>
                <a:ea typeface="Dotum" pitchFamily="34" charset="-127"/>
                <a:cs typeface="Times New Roman" panose="02020603050405020304" pitchFamily="18" charset="0"/>
              </a:rPr>
              <a:t>④ 0</a:t>
            </a: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19. Điện áp đầu ra đúng của mô-đun nguồn dòng Q là bao nhiêu</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solidFill>
                  <a:srgbClr val="FF0000"/>
                </a:solidFill>
                <a:latin typeface="Times New Roman" panose="02020603050405020304" pitchFamily="18" charset="0"/>
                <a:ea typeface="Dotum" pitchFamily="34" charset="-127"/>
                <a:cs typeface="Times New Roman" panose="02020603050405020304" pitchFamily="18" charset="0"/>
              </a:rPr>
              <a:t>① 5V </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Single Output</a:t>
            </a:r>
            <a:r>
              <a:rPr lang="vi-VN"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en-US" altLang="ko-KR" sz="900" smtClean="0">
                <a:solidFill>
                  <a:srgbClr val="FF0000"/>
                </a:solidFill>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② 24V </a:t>
            </a:r>
            <a:r>
              <a:rPr lang="vi-VN" altLang="ko-KR" sz="900" smtClean="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Single Output</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vi-VN" altLang="ko-KR" sz="90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Dotum" pitchFamily="34" charset="-127"/>
                <a:cs typeface="Times New Roman" panose="02020603050405020304" pitchFamily="18" charset="0"/>
              </a:rPr>
              <a:t>③ 12V </a:t>
            </a:r>
            <a:r>
              <a:rPr lang="vi-VN" altLang="ko-KR" sz="900" smtClean="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Single Output</a:t>
            </a:r>
            <a:r>
              <a:rPr lang="vi-VN" altLang="ko-KR" sz="900" smtClean="0">
                <a:latin typeface="Times New Roman" panose="02020603050405020304" pitchFamily="18" charset="0"/>
                <a:ea typeface="Dotum" pitchFamily="34" charset="-127"/>
                <a:cs typeface="Times New Roman" panose="02020603050405020304" pitchFamily="18" charset="0"/>
              </a:rPr>
              <a:t>) </a:t>
            </a:r>
            <a:r>
              <a:rPr lang="en-US" altLang="ko-KR" sz="900" smtClean="0">
                <a:latin typeface="Times New Roman" panose="02020603050405020304" pitchFamily="18" charset="0"/>
                <a:ea typeface="Dotum" pitchFamily="34" charset="-127"/>
                <a:cs typeface="Times New Roman" panose="02020603050405020304" pitchFamily="18" charset="0"/>
              </a:rPr>
              <a:t>        </a:t>
            </a:r>
            <a:r>
              <a:rPr lang="vi-VN" altLang="ko-KR" sz="900">
                <a:latin typeface="Times New Roman" panose="02020603050405020304" pitchFamily="18" charset="0"/>
                <a:ea typeface="Dotum" pitchFamily="34" charset="-127"/>
                <a:cs typeface="Times New Roman" panose="02020603050405020304" pitchFamily="18" charset="0"/>
              </a:rPr>
              <a:t>④ 9V </a:t>
            </a:r>
            <a:r>
              <a:rPr lang="vi-VN" altLang="ko-KR" sz="900" smtClean="0">
                <a:latin typeface="Times New Roman" panose="02020603050405020304" pitchFamily="18" charset="0"/>
                <a:ea typeface="Dotum" pitchFamily="34" charset="-127"/>
                <a:cs typeface="Times New Roman" panose="02020603050405020304" pitchFamily="18" charset="0"/>
              </a:rPr>
              <a:t>(</a:t>
            </a:r>
            <a:r>
              <a:rPr lang="en-US" altLang="ko-KR" sz="900">
                <a:latin typeface="Times New Roman" panose="02020603050405020304" pitchFamily="18" charset="0"/>
                <a:ea typeface="Dotum" pitchFamily="34" charset="-127"/>
                <a:cs typeface="Times New Roman" panose="02020603050405020304" pitchFamily="18" charset="0"/>
              </a:rPr>
              <a:t>Single Output</a:t>
            </a:r>
            <a:r>
              <a:rPr lang="vi-VN" altLang="ko-KR" sz="900" smtClean="0">
                <a:latin typeface="Times New Roman" panose="02020603050405020304" pitchFamily="18" charset="0"/>
                <a:ea typeface="Dotum" pitchFamily="34" charset="-127"/>
                <a:cs typeface="Times New Roman" panose="02020603050405020304" pitchFamily="18" charset="0"/>
              </a:rPr>
              <a:t>)</a:t>
            </a: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Dotum" pitchFamily="34" charset="-127"/>
              <a:cs typeface="Times New Roman" panose="02020603050405020304" pitchFamily="18" charset="0"/>
            </a:endParaRPr>
          </a:p>
          <a:p>
            <a:pPr>
              <a:buNone/>
            </a:pPr>
            <a:r>
              <a:rPr lang="vi-VN" altLang="ko-KR" sz="900">
                <a:latin typeface="Times New Roman" panose="02020603050405020304" pitchFamily="18" charset="0"/>
                <a:ea typeface="Dotum" pitchFamily="34" charset="-127"/>
                <a:cs typeface="Times New Roman" panose="02020603050405020304" pitchFamily="18" charset="0"/>
              </a:rPr>
              <a:t>20. </a:t>
            </a:r>
            <a:r>
              <a:rPr lang="vi-VN" sz="900">
                <a:latin typeface="Times New Roman" panose="02020603050405020304" pitchFamily="18" charset="0"/>
                <a:ea typeface="Dotum" pitchFamily="34" charset="-127"/>
                <a:cs typeface="Times New Roman" panose="02020603050405020304" pitchFamily="18" charset="0"/>
              </a:rPr>
              <a:t>Mục nào sau đây không được hiển thị cho phần mô tả của chương trình PLC?</a:t>
            </a:r>
            <a:endParaRPr lang="en-US" altLang="ko-KR" sz="900">
              <a:latin typeface="Times New Roman" panose="02020603050405020304" pitchFamily="18" charset="0"/>
              <a:ea typeface="Dotum" pitchFamily="34" charset="-127"/>
              <a:cs typeface="Times New Roman" panose="02020603050405020304" pitchFamily="18" charset="0"/>
            </a:endParaRPr>
          </a:p>
          <a:p>
            <a:pPr>
              <a:buNone/>
            </a:pPr>
            <a:r>
              <a:rPr lang="en-US" sz="900">
                <a:latin typeface="Times New Roman" panose="02020603050405020304" pitchFamily="18" charset="0"/>
                <a:ea typeface="Dotum" pitchFamily="34" charset="-127"/>
                <a:cs typeface="Times New Roman" panose="02020603050405020304" pitchFamily="18" charset="0"/>
              </a:rPr>
              <a:t> ① </a:t>
            </a:r>
            <a:r>
              <a:rPr lang="en-US" sz="900" smtClean="0">
                <a:latin typeface="Times New Roman" panose="02020603050405020304" pitchFamily="18" charset="0"/>
                <a:ea typeface="Dotum" pitchFamily="34" charset="-127"/>
                <a:cs typeface="Times New Roman" panose="02020603050405020304" pitchFamily="18" charset="0"/>
              </a:rPr>
              <a:t>Comment      ② </a:t>
            </a:r>
            <a:r>
              <a:rPr lang="en-US" sz="900">
                <a:latin typeface="Times New Roman" panose="02020603050405020304" pitchFamily="18" charset="0"/>
                <a:ea typeface="Dotum" pitchFamily="34" charset="-127"/>
                <a:cs typeface="Times New Roman" panose="02020603050405020304" pitchFamily="18" charset="0"/>
              </a:rPr>
              <a:t>Notes</a:t>
            </a:r>
          </a:p>
          <a:p>
            <a:pPr>
              <a:buNone/>
            </a:pPr>
            <a:r>
              <a:rPr lang="en-US" sz="900">
                <a:latin typeface="Times New Roman" panose="02020603050405020304" pitchFamily="18" charset="0"/>
                <a:ea typeface="Dotum" pitchFamily="34" charset="-127"/>
                <a:cs typeface="Times New Roman" panose="02020603050405020304" pitchFamily="18" charset="0"/>
              </a:rPr>
              <a:t> ③ </a:t>
            </a:r>
            <a:r>
              <a:rPr lang="en-US" sz="900" smtClean="0">
                <a:latin typeface="Times New Roman" panose="02020603050405020304" pitchFamily="18" charset="0"/>
                <a:ea typeface="Dotum" pitchFamily="34" charset="-127"/>
                <a:cs typeface="Times New Roman" panose="02020603050405020304" pitchFamily="18" charset="0"/>
              </a:rPr>
              <a:t>Statement      </a:t>
            </a:r>
            <a:r>
              <a:rPr lang="en-US" sz="900">
                <a:solidFill>
                  <a:srgbClr val="FF0000"/>
                </a:solidFill>
                <a:latin typeface="Times New Roman" panose="02020603050405020304" pitchFamily="18" charset="0"/>
                <a:ea typeface="Dotum" pitchFamily="34" charset="-127"/>
                <a:cs typeface="Times New Roman" panose="02020603050405020304" pitchFamily="18" charset="0"/>
              </a:rPr>
              <a:t>④ System monitor</a:t>
            </a:r>
            <a:endParaRPr lang="en-US" altLang="ko-KR" sz="900">
              <a:solidFill>
                <a:srgbClr val="FF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Dotum" pitchFamily="34" charset="-127"/>
              <a:cs typeface="Times New Roman" panose="02020603050405020304" pitchFamily="18" charset="0"/>
            </a:endParaRPr>
          </a:p>
        </p:txBody>
      </p:sp>
      <p:sp>
        <p:nvSpPr>
          <p:cNvPr id="15364"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buNone/>
            </a:pPr>
            <a:endParaRPr lang="en-US" altLang="ko-KR" sz="900">
              <a:latin typeface="Times New Roman" panose="02020603050405020304" pitchFamily="18" charset="0"/>
              <a:ea typeface="Dotum" pitchFamily="34" charset="-127"/>
              <a:cs typeface="Times New Roman" panose="02020603050405020304" pitchFamily="18" charset="0"/>
            </a:endParaRPr>
          </a:p>
        </p:txBody>
      </p:sp>
      <p:grpSp>
        <p:nvGrpSpPr>
          <p:cNvPr id="15365" name="그룹 5"/>
          <p:cNvGrpSpPr>
            <a:grpSpLocks/>
          </p:cNvGrpSpPr>
          <p:nvPr/>
        </p:nvGrpSpPr>
        <p:grpSpPr bwMode="auto">
          <a:xfrm>
            <a:off x="296863" y="1065213"/>
            <a:ext cx="3014662" cy="923925"/>
            <a:chOff x="0" y="0"/>
            <a:chExt cx="2975188" cy="920864"/>
          </a:xfrm>
        </p:grpSpPr>
        <p:sp>
          <p:nvSpPr>
            <p:cNvPr id="15407" name="Line 16"/>
            <p:cNvSpPr>
              <a:spLocks noChangeShapeType="1"/>
            </p:cNvSpPr>
            <p:nvPr/>
          </p:nvSpPr>
          <p:spPr bwMode="auto">
            <a:xfrm>
              <a:off x="364502" y="143837"/>
              <a:ext cx="0" cy="277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8" name="Line 17"/>
            <p:cNvSpPr>
              <a:spLocks noChangeShapeType="1"/>
            </p:cNvSpPr>
            <p:nvPr/>
          </p:nvSpPr>
          <p:spPr bwMode="auto">
            <a:xfrm>
              <a:off x="275112" y="421608"/>
              <a:ext cx="1665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9" name="Line 18"/>
            <p:cNvSpPr>
              <a:spLocks noChangeShapeType="1"/>
            </p:cNvSpPr>
            <p:nvPr/>
          </p:nvSpPr>
          <p:spPr bwMode="auto">
            <a:xfrm>
              <a:off x="275112" y="478565"/>
              <a:ext cx="1665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0" name="Line 19"/>
            <p:cNvSpPr>
              <a:spLocks noChangeShapeType="1"/>
            </p:cNvSpPr>
            <p:nvPr/>
          </p:nvSpPr>
          <p:spPr bwMode="auto">
            <a:xfrm>
              <a:off x="364502" y="476674"/>
              <a:ext cx="0" cy="389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1" name="Line 20"/>
            <p:cNvSpPr>
              <a:spLocks noChangeShapeType="1"/>
            </p:cNvSpPr>
            <p:nvPr/>
          </p:nvSpPr>
          <p:spPr bwMode="auto">
            <a:xfrm>
              <a:off x="364503" y="255190"/>
              <a:ext cx="2492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2" name="Line 22"/>
            <p:cNvSpPr>
              <a:spLocks noChangeShapeType="1"/>
            </p:cNvSpPr>
            <p:nvPr/>
          </p:nvSpPr>
          <p:spPr bwMode="auto">
            <a:xfrm>
              <a:off x="676030" y="189557"/>
              <a:ext cx="0" cy="133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3" name="Line 23"/>
            <p:cNvSpPr>
              <a:spLocks noChangeShapeType="1"/>
            </p:cNvSpPr>
            <p:nvPr/>
          </p:nvSpPr>
          <p:spPr bwMode="auto">
            <a:xfrm>
              <a:off x="682372" y="255190"/>
              <a:ext cx="959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4" name="Rectangle 24"/>
            <p:cNvSpPr>
              <a:spLocks noChangeArrowheads="1"/>
            </p:cNvSpPr>
            <p:nvPr/>
          </p:nvSpPr>
          <p:spPr bwMode="auto">
            <a:xfrm>
              <a:off x="1640604" y="142402"/>
              <a:ext cx="1113570" cy="2183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solidFill>
                  <a:srgbClr val="00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ko-KR" altLang="en-US"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15" name="Line 25"/>
            <p:cNvSpPr>
              <a:spLocks noChangeShapeType="1"/>
            </p:cNvSpPr>
            <p:nvPr/>
          </p:nvSpPr>
          <p:spPr bwMode="auto">
            <a:xfrm>
              <a:off x="1919648" y="14016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6" name="Line 26"/>
            <p:cNvSpPr>
              <a:spLocks noChangeShapeType="1"/>
            </p:cNvSpPr>
            <p:nvPr/>
          </p:nvSpPr>
          <p:spPr bwMode="auto">
            <a:xfrm>
              <a:off x="2031080" y="140165"/>
              <a:ext cx="0" cy="2214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7" name="Line 27"/>
            <p:cNvSpPr>
              <a:spLocks noChangeShapeType="1"/>
            </p:cNvSpPr>
            <p:nvPr/>
          </p:nvSpPr>
          <p:spPr bwMode="auto">
            <a:xfrm>
              <a:off x="2364151" y="140165"/>
              <a:ext cx="0" cy="2214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8" name="Line 28"/>
            <p:cNvSpPr>
              <a:spLocks noChangeShapeType="1"/>
            </p:cNvSpPr>
            <p:nvPr/>
          </p:nvSpPr>
          <p:spPr bwMode="auto">
            <a:xfrm>
              <a:off x="2752325" y="255190"/>
              <a:ext cx="222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19" name="Line 29"/>
            <p:cNvSpPr>
              <a:spLocks noChangeShapeType="1"/>
            </p:cNvSpPr>
            <p:nvPr/>
          </p:nvSpPr>
          <p:spPr bwMode="auto">
            <a:xfrm>
              <a:off x="2975188" y="88771"/>
              <a:ext cx="0" cy="8320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0" name="Line 30"/>
            <p:cNvSpPr>
              <a:spLocks noChangeShapeType="1"/>
            </p:cNvSpPr>
            <p:nvPr/>
          </p:nvSpPr>
          <p:spPr bwMode="auto">
            <a:xfrm>
              <a:off x="364502" y="754445"/>
              <a:ext cx="1333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1" name="Rectangle 31"/>
            <p:cNvSpPr>
              <a:spLocks noChangeArrowheads="1"/>
            </p:cNvSpPr>
            <p:nvPr/>
          </p:nvSpPr>
          <p:spPr bwMode="auto">
            <a:xfrm>
              <a:off x="1700107" y="645554"/>
              <a:ext cx="884056" cy="2278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endParaRPr lang="ko-KR" altLang="en-US" sz="900">
                <a:solidFill>
                  <a:srgbClr val="000000"/>
                </a:solidFill>
                <a:latin typeface="Times New Roman" panose="02020603050405020304" pitchFamily="18" charset="0"/>
                <a:ea typeface="Dotum" pitchFamily="34" charset="-127"/>
                <a:cs typeface="Times New Roman" panose="02020603050405020304" pitchFamily="18" charset="0"/>
              </a:endParaRPr>
            </a:p>
            <a:p>
              <a:pPr eaLnBrk="1" hangingPunct="1">
                <a:spcBef>
                  <a:spcPct val="0"/>
                </a:spcBef>
                <a:buFontTx/>
                <a:buNone/>
              </a:pPr>
              <a:endParaRPr lang="ko-KR" altLang="en-US"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22" name="Line 32"/>
            <p:cNvSpPr>
              <a:spLocks noChangeShapeType="1"/>
            </p:cNvSpPr>
            <p:nvPr/>
          </p:nvSpPr>
          <p:spPr bwMode="auto">
            <a:xfrm>
              <a:off x="2585789" y="754445"/>
              <a:ext cx="3893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3" name="Line 33"/>
            <p:cNvSpPr>
              <a:spLocks noChangeShapeType="1"/>
            </p:cNvSpPr>
            <p:nvPr/>
          </p:nvSpPr>
          <p:spPr bwMode="auto">
            <a:xfrm>
              <a:off x="2141287" y="643092"/>
              <a:ext cx="0" cy="2227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24" name="Text Box 34"/>
            <p:cNvSpPr txBox="1">
              <a:spLocks noChangeArrowheads="1"/>
            </p:cNvSpPr>
            <p:nvPr/>
          </p:nvSpPr>
          <p:spPr bwMode="auto">
            <a:xfrm>
              <a:off x="0" y="332271"/>
              <a:ext cx="348522"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Dotum" pitchFamily="34" charset="-127"/>
                  <a:cs typeface="Times New Roman" panose="02020603050405020304" pitchFamily="18" charset="0"/>
                </a:rPr>
                <a:t>NO</a:t>
              </a:r>
            </a:p>
            <a:p>
              <a:pPr eaLnBrk="1" hangingPunct="1">
                <a:spcBef>
                  <a:spcPct val="0"/>
                </a:spcBef>
                <a:buFontTx/>
                <a:buNone/>
              </a:pPr>
              <a:endParaRPr lang="en-US" altLang="ko-KR"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25" name="Text Box 35"/>
            <p:cNvSpPr txBox="1">
              <a:spLocks noChangeArrowheads="1"/>
            </p:cNvSpPr>
            <p:nvPr/>
          </p:nvSpPr>
          <p:spPr bwMode="auto">
            <a:xfrm>
              <a:off x="391024" y="332271"/>
              <a:ext cx="495931"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Dotum" pitchFamily="34" charset="-127"/>
                  <a:cs typeface="Times New Roman" panose="02020603050405020304" pitchFamily="18" charset="0"/>
                </a:rPr>
                <a:t>M98</a:t>
              </a:r>
            </a:p>
            <a:p>
              <a:pPr eaLnBrk="1" hangingPunct="1">
                <a:spcBef>
                  <a:spcPct val="0"/>
                </a:spcBef>
                <a:buFontTx/>
                <a:buNone/>
              </a:pPr>
              <a:endParaRPr lang="en-US" altLang="ko-KR"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26" name="Text Box 36"/>
            <p:cNvSpPr txBox="1">
              <a:spLocks noChangeArrowheads="1"/>
            </p:cNvSpPr>
            <p:nvPr/>
          </p:nvSpPr>
          <p:spPr bwMode="auto">
            <a:xfrm>
              <a:off x="493031" y="0"/>
              <a:ext cx="323020"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Dotum" pitchFamily="34"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27" name="Text Box 37"/>
            <p:cNvSpPr txBox="1">
              <a:spLocks noChangeArrowheads="1"/>
            </p:cNvSpPr>
            <p:nvPr/>
          </p:nvSpPr>
          <p:spPr bwMode="auto">
            <a:xfrm>
              <a:off x="1623603" y="142402"/>
              <a:ext cx="1207076"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Dotum" pitchFamily="34" charset="-127"/>
                  <a:cs typeface="Times New Roman" panose="02020603050405020304" pitchFamily="18" charset="0"/>
                </a:rPr>
                <a:t>MC       N0    </a:t>
              </a:r>
              <a:r>
                <a:rPr lang="en-US" altLang="ko-KR" sz="900" smtClean="0">
                  <a:solidFill>
                    <a:srgbClr val="000000"/>
                  </a:solidFill>
                  <a:latin typeface="Times New Roman" panose="02020603050405020304" pitchFamily="18" charset="0"/>
                  <a:ea typeface="Dotum" pitchFamily="34" charset="-127"/>
                  <a:cs typeface="Times New Roman" panose="02020603050405020304" pitchFamily="18" charset="0"/>
                </a:rPr>
                <a:t>    (    </a:t>
              </a:r>
              <a:r>
                <a:rPr lang="en-US" altLang="ko-KR" sz="900">
                  <a:solidFill>
                    <a:srgbClr val="000000"/>
                  </a:solidFill>
                  <a:latin typeface="Times New Roman" panose="02020603050405020304" pitchFamily="18" charset="0"/>
                  <a:ea typeface="Dotum" pitchFamily="34" charset="-127"/>
                  <a:cs typeface="Times New Roman" panose="02020603050405020304" pitchFamily="18" charset="0"/>
                </a:rPr>
                <a:t>)</a:t>
              </a:r>
            </a:p>
            <a:p>
              <a:pPr eaLnBrk="1" hangingPunct="1">
                <a:spcBef>
                  <a:spcPct val="0"/>
                </a:spcBef>
                <a:buFontTx/>
                <a:buNone/>
              </a:pPr>
              <a:endParaRPr lang="en-US" altLang="ko-KR"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28" name="Text Box 38"/>
            <p:cNvSpPr txBox="1">
              <a:spLocks noChangeArrowheads="1"/>
            </p:cNvSpPr>
            <p:nvPr/>
          </p:nvSpPr>
          <p:spPr bwMode="auto">
            <a:xfrm>
              <a:off x="1734110" y="655048"/>
              <a:ext cx="816052" cy="22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Dotum" pitchFamily="34" charset="-127"/>
                  <a:cs typeface="Times New Roman" panose="02020603050405020304" pitchFamily="18" charset="0"/>
                </a:rPr>
                <a:t>MCR      N0</a:t>
              </a:r>
            </a:p>
            <a:p>
              <a:pPr eaLnBrk="1" hangingPunct="1">
                <a:spcBef>
                  <a:spcPct val="0"/>
                </a:spcBef>
                <a:buFontTx/>
                <a:buNone/>
              </a:pPr>
              <a:endParaRPr lang="en-US" altLang="ko-KR" sz="900">
                <a:solidFill>
                  <a:srgbClr val="000000"/>
                </a:solidFill>
                <a:latin typeface="Times New Roman" panose="02020603050405020304" pitchFamily="18" charset="0"/>
                <a:ea typeface="Dotum" pitchFamily="34" charset="-127"/>
                <a:cs typeface="Times New Roman" panose="02020603050405020304" pitchFamily="18" charset="0"/>
              </a:endParaRPr>
            </a:p>
          </p:txBody>
        </p:sp>
        <p:sp>
          <p:nvSpPr>
            <p:cNvPr id="15429" name="Line 22"/>
            <p:cNvSpPr>
              <a:spLocks noChangeShapeType="1"/>
            </p:cNvSpPr>
            <p:nvPr/>
          </p:nvSpPr>
          <p:spPr bwMode="auto">
            <a:xfrm>
              <a:off x="621784" y="193164"/>
              <a:ext cx="0" cy="133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5366" name="Group 208"/>
          <p:cNvGrpSpPr>
            <a:grpSpLocks/>
          </p:cNvGrpSpPr>
          <p:nvPr/>
        </p:nvGrpSpPr>
        <p:grpSpPr bwMode="auto">
          <a:xfrm>
            <a:off x="381000" y="4521200"/>
            <a:ext cx="2930525" cy="411163"/>
            <a:chOff x="0" y="26"/>
            <a:chExt cx="1632" cy="193"/>
          </a:xfrm>
        </p:grpSpPr>
        <p:grpSp>
          <p:nvGrpSpPr>
            <p:cNvPr id="15390" name="Group 209"/>
            <p:cNvGrpSpPr>
              <a:grpSpLocks/>
            </p:cNvGrpSpPr>
            <p:nvPr/>
          </p:nvGrpSpPr>
          <p:grpSpPr bwMode="auto">
            <a:xfrm>
              <a:off x="48" y="121"/>
              <a:ext cx="240" cy="96"/>
              <a:chOff x="48" y="121"/>
              <a:chExt cx="240" cy="96"/>
            </a:xfrm>
          </p:grpSpPr>
          <p:grpSp>
            <p:nvGrpSpPr>
              <p:cNvPr id="15401" name="Group 210"/>
              <p:cNvGrpSpPr>
                <a:grpSpLocks/>
              </p:cNvGrpSpPr>
              <p:nvPr/>
            </p:nvGrpSpPr>
            <p:grpSpPr bwMode="auto">
              <a:xfrm>
                <a:off x="48" y="121"/>
                <a:ext cx="96" cy="96"/>
                <a:chOff x="48" y="121"/>
                <a:chExt cx="96" cy="96"/>
              </a:xfrm>
            </p:grpSpPr>
            <p:sp>
              <p:nvSpPr>
                <p:cNvPr id="15405" name="Line 211"/>
                <p:cNvSpPr>
                  <a:spLocks noChangeShapeType="1"/>
                </p:cNvSpPr>
                <p:nvPr/>
              </p:nvSpPr>
              <p:spPr bwMode="auto">
                <a:xfrm>
                  <a:off x="48" y="169"/>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6" name="Line 212"/>
                <p:cNvSpPr>
                  <a:spLocks noChangeShapeType="1"/>
                </p:cNvSpPr>
                <p:nvPr/>
              </p:nvSpPr>
              <p:spPr bwMode="auto">
                <a:xfrm>
                  <a:off x="144" y="12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5402" name="Group 213"/>
              <p:cNvGrpSpPr>
                <a:grpSpLocks/>
              </p:cNvGrpSpPr>
              <p:nvPr/>
            </p:nvGrpSpPr>
            <p:grpSpPr bwMode="auto">
              <a:xfrm flipH="1">
                <a:off x="192" y="121"/>
                <a:ext cx="96" cy="96"/>
                <a:chOff x="192" y="121"/>
                <a:chExt cx="96" cy="96"/>
              </a:xfrm>
            </p:grpSpPr>
            <p:sp>
              <p:nvSpPr>
                <p:cNvPr id="15403" name="Line 214"/>
                <p:cNvSpPr>
                  <a:spLocks noChangeShapeType="1"/>
                </p:cNvSpPr>
                <p:nvPr/>
              </p:nvSpPr>
              <p:spPr bwMode="auto">
                <a:xfrm>
                  <a:off x="192" y="169"/>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404" name="Line 215"/>
                <p:cNvSpPr>
                  <a:spLocks noChangeShapeType="1"/>
                </p:cNvSpPr>
                <p:nvPr/>
              </p:nvSpPr>
              <p:spPr bwMode="auto">
                <a:xfrm>
                  <a:off x="288" y="12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5391" name="Line 216"/>
            <p:cNvSpPr>
              <a:spLocks noChangeShapeType="1"/>
            </p:cNvSpPr>
            <p:nvPr/>
          </p:nvSpPr>
          <p:spPr bwMode="auto">
            <a:xfrm>
              <a:off x="0" y="30"/>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2" name="Line 217"/>
            <p:cNvSpPr>
              <a:spLocks noChangeShapeType="1"/>
            </p:cNvSpPr>
            <p:nvPr/>
          </p:nvSpPr>
          <p:spPr bwMode="auto">
            <a:xfrm>
              <a:off x="0" y="169"/>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3" name="Line 218"/>
            <p:cNvSpPr>
              <a:spLocks noChangeShapeType="1"/>
            </p:cNvSpPr>
            <p:nvPr/>
          </p:nvSpPr>
          <p:spPr bwMode="auto">
            <a:xfrm>
              <a:off x="240" y="169"/>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4" name="Rectangle 219"/>
            <p:cNvSpPr>
              <a:spLocks noChangeArrowheads="1"/>
            </p:cNvSpPr>
            <p:nvPr/>
          </p:nvSpPr>
          <p:spPr bwMode="auto">
            <a:xfrm>
              <a:off x="432" y="121"/>
              <a:ext cx="28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      )</a:t>
              </a:r>
            </a:p>
          </p:txBody>
        </p:sp>
        <p:sp>
          <p:nvSpPr>
            <p:cNvPr id="15395" name="Rectangle 220"/>
            <p:cNvSpPr>
              <a:spLocks noChangeArrowheads="1"/>
            </p:cNvSpPr>
            <p:nvPr/>
          </p:nvSpPr>
          <p:spPr bwMode="auto">
            <a:xfrm>
              <a:off x="720" y="121"/>
              <a:ext cx="28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D0</a:t>
              </a:r>
            </a:p>
          </p:txBody>
        </p:sp>
        <p:sp>
          <p:nvSpPr>
            <p:cNvPr id="15396" name="Rectangle 221"/>
            <p:cNvSpPr>
              <a:spLocks noChangeArrowheads="1"/>
            </p:cNvSpPr>
            <p:nvPr/>
          </p:nvSpPr>
          <p:spPr bwMode="auto">
            <a:xfrm>
              <a:off x="1248" y="121"/>
              <a:ext cx="28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 K8</a:t>
              </a:r>
            </a:p>
          </p:txBody>
        </p:sp>
        <p:sp>
          <p:nvSpPr>
            <p:cNvPr id="15397" name="Line 222"/>
            <p:cNvSpPr>
              <a:spLocks noChangeShapeType="1"/>
            </p:cNvSpPr>
            <p:nvPr/>
          </p:nvSpPr>
          <p:spPr bwMode="auto">
            <a:xfrm>
              <a:off x="1536" y="169"/>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8" name="Line 223"/>
            <p:cNvSpPr>
              <a:spLocks noChangeShapeType="1"/>
            </p:cNvSpPr>
            <p:nvPr/>
          </p:nvSpPr>
          <p:spPr bwMode="auto">
            <a:xfrm>
              <a:off x="1632" y="30"/>
              <a:ext cx="0" cy="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399" name="Text Box 224"/>
            <p:cNvSpPr txBox="1">
              <a:spLocks noChangeArrowheads="1"/>
            </p:cNvSpPr>
            <p:nvPr/>
          </p:nvSpPr>
          <p:spPr bwMode="auto">
            <a:xfrm>
              <a:off x="74" y="26"/>
              <a:ext cx="202"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X0</a:t>
              </a:r>
            </a:p>
          </p:txBody>
        </p:sp>
        <p:sp>
          <p:nvSpPr>
            <p:cNvPr id="15400" name="Rectangle 225"/>
            <p:cNvSpPr>
              <a:spLocks noChangeArrowheads="1"/>
            </p:cNvSpPr>
            <p:nvPr/>
          </p:nvSpPr>
          <p:spPr bwMode="auto">
            <a:xfrm>
              <a:off x="1003" y="120"/>
              <a:ext cx="288" cy="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eaLnBrk="1" hangingPunct="1">
                <a:spcBef>
                  <a:spcPct val="0"/>
                </a:spcBef>
                <a:buFontTx/>
                <a:buNone/>
              </a:pPr>
              <a:r>
                <a:rPr lang="en-US" altLang="ko-KR" sz="1100">
                  <a:latin typeface="Times New Roman" panose="02020603050405020304" pitchFamily="18" charset="0"/>
                  <a:cs typeface="Times New Roman" panose="02020603050405020304" pitchFamily="18" charset="0"/>
                </a:rPr>
                <a:t>D8</a:t>
              </a:r>
            </a:p>
          </p:txBody>
        </p:sp>
      </p:grpSp>
      <p:grpSp>
        <p:nvGrpSpPr>
          <p:cNvPr id="15367" name="Group 112"/>
          <p:cNvGrpSpPr>
            <a:grpSpLocks/>
          </p:cNvGrpSpPr>
          <p:nvPr/>
        </p:nvGrpSpPr>
        <p:grpSpPr bwMode="auto">
          <a:xfrm>
            <a:off x="333375" y="5961063"/>
            <a:ext cx="3019425" cy="1136650"/>
            <a:chOff x="0" y="0"/>
            <a:chExt cx="1882" cy="716"/>
          </a:xfrm>
        </p:grpSpPr>
        <p:sp>
          <p:nvSpPr>
            <p:cNvPr id="15369" name="Line 113"/>
            <p:cNvSpPr>
              <a:spLocks noChangeShapeType="1"/>
            </p:cNvSpPr>
            <p:nvPr/>
          </p:nvSpPr>
          <p:spPr bwMode="auto">
            <a:xfrm>
              <a:off x="0" y="81"/>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0" name="Line 114"/>
            <p:cNvSpPr>
              <a:spLocks noChangeShapeType="1"/>
            </p:cNvSpPr>
            <p:nvPr/>
          </p:nvSpPr>
          <p:spPr bwMode="auto">
            <a:xfrm>
              <a:off x="0" y="177"/>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1" name="Line 115"/>
            <p:cNvSpPr>
              <a:spLocks noChangeShapeType="1"/>
            </p:cNvSpPr>
            <p:nvPr/>
          </p:nvSpPr>
          <p:spPr bwMode="auto">
            <a:xfrm>
              <a:off x="96"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2" name="Line 116"/>
            <p:cNvSpPr>
              <a:spLocks noChangeShapeType="1"/>
            </p:cNvSpPr>
            <p:nvPr/>
          </p:nvSpPr>
          <p:spPr bwMode="auto">
            <a:xfrm>
              <a:off x="144"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3" name="Line 117"/>
            <p:cNvSpPr>
              <a:spLocks noChangeShapeType="1"/>
            </p:cNvSpPr>
            <p:nvPr/>
          </p:nvSpPr>
          <p:spPr bwMode="auto">
            <a:xfrm>
              <a:off x="1882" y="81"/>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4" name="Line 118"/>
            <p:cNvSpPr>
              <a:spLocks noChangeShapeType="1"/>
            </p:cNvSpPr>
            <p:nvPr/>
          </p:nvSpPr>
          <p:spPr bwMode="auto">
            <a:xfrm>
              <a:off x="144" y="177"/>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5" name="Text Box 119"/>
            <p:cNvSpPr txBox="1">
              <a:spLocks noChangeArrowheads="1"/>
            </p:cNvSpPr>
            <p:nvPr/>
          </p:nvSpPr>
          <p:spPr bwMode="auto">
            <a:xfrm>
              <a:off x="25" y="0"/>
              <a:ext cx="20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X0</a:t>
              </a:r>
            </a:p>
          </p:txBody>
        </p:sp>
        <p:sp>
          <p:nvSpPr>
            <p:cNvPr id="15376" name="Line 120"/>
            <p:cNvSpPr>
              <a:spLocks noChangeShapeType="1"/>
            </p:cNvSpPr>
            <p:nvPr/>
          </p:nvSpPr>
          <p:spPr bwMode="auto">
            <a:xfrm>
              <a:off x="240" y="17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7" name="Line 121"/>
            <p:cNvSpPr>
              <a:spLocks noChangeShapeType="1"/>
            </p:cNvSpPr>
            <p:nvPr/>
          </p:nvSpPr>
          <p:spPr bwMode="auto">
            <a:xfrm>
              <a:off x="240" y="380"/>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8" name="Line 122"/>
            <p:cNvSpPr>
              <a:spLocks noChangeShapeType="1"/>
            </p:cNvSpPr>
            <p:nvPr/>
          </p:nvSpPr>
          <p:spPr bwMode="auto">
            <a:xfrm>
              <a:off x="240" y="3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79" name="Line 123"/>
            <p:cNvSpPr>
              <a:spLocks noChangeShapeType="1"/>
            </p:cNvSpPr>
            <p:nvPr/>
          </p:nvSpPr>
          <p:spPr bwMode="auto">
            <a:xfrm>
              <a:off x="240" y="46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80" name="Line 124"/>
            <p:cNvSpPr>
              <a:spLocks noChangeShapeType="1"/>
            </p:cNvSpPr>
            <p:nvPr/>
          </p:nvSpPr>
          <p:spPr bwMode="auto">
            <a:xfrm>
              <a:off x="240" y="609"/>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15381" name="Rectangle 125"/>
            <p:cNvSpPr>
              <a:spLocks noChangeArrowheads="1"/>
            </p:cNvSpPr>
            <p:nvPr/>
          </p:nvSpPr>
          <p:spPr bwMode="auto">
            <a:xfrm>
              <a:off x="1112"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K10</a:t>
              </a:r>
            </a:p>
          </p:txBody>
        </p:sp>
        <p:sp>
          <p:nvSpPr>
            <p:cNvPr id="15382" name="Rectangle 126"/>
            <p:cNvSpPr>
              <a:spLocks noChangeArrowheads="1"/>
            </p:cNvSpPr>
            <p:nvPr/>
          </p:nvSpPr>
          <p:spPr bwMode="auto">
            <a:xfrm>
              <a:off x="1448"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D10</a:t>
              </a:r>
            </a:p>
          </p:txBody>
        </p:sp>
        <p:sp>
          <p:nvSpPr>
            <p:cNvPr id="15383" name="Rectangle 127"/>
            <p:cNvSpPr>
              <a:spLocks noChangeArrowheads="1"/>
            </p:cNvSpPr>
            <p:nvPr/>
          </p:nvSpPr>
          <p:spPr bwMode="auto">
            <a:xfrm>
              <a:off x="776"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MOV</a:t>
              </a:r>
            </a:p>
          </p:txBody>
        </p:sp>
        <p:sp>
          <p:nvSpPr>
            <p:cNvPr id="15384" name="Rectangle 128"/>
            <p:cNvSpPr>
              <a:spLocks noChangeArrowheads="1"/>
            </p:cNvSpPr>
            <p:nvPr/>
          </p:nvSpPr>
          <p:spPr bwMode="auto">
            <a:xfrm>
              <a:off x="1112"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K20</a:t>
              </a:r>
            </a:p>
          </p:txBody>
        </p:sp>
        <p:sp>
          <p:nvSpPr>
            <p:cNvPr id="15385" name="Rectangle 129"/>
            <p:cNvSpPr>
              <a:spLocks noChangeArrowheads="1"/>
            </p:cNvSpPr>
            <p:nvPr/>
          </p:nvSpPr>
          <p:spPr bwMode="auto">
            <a:xfrm>
              <a:off x="1448"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D10</a:t>
              </a:r>
            </a:p>
          </p:txBody>
        </p:sp>
        <p:sp>
          <p:nvSpPr>
            <p:cNvPr id="15386" name="Rectangle 130"/>
            <p:cNvSpPr>
              <a:spLocks noChangeArrowheads="1"/>
            </p:cNvSpPr>
            <p:nvPr/>
          </p:nvSpPr>
          <p:spPr bwMode="auto">
            <a:xfrm>
              <a:off x="776"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MOVP</a:t>
              </a:r>
            </a:p>
          </p:txBody>
        </p:sp>
        <p:sp>
          <p:nvSpPr>
            <p:cNvPr id="15387" name="Rectangle 131"/>
            <p:cNvSpPr>
              <a:spLocks noChangeArrowheads="1"/>
            </p:cNvSpPr>
            <p:nvPr/>
          </p:nvSpPr>
          <p:spPr bwMode="auto">
            <a:xfrm>
              <a:off x="1112"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D10</a:t>
              </a:r>
            </a:p>
          </p:txBody>
        </p:sp>
        <p:sp>
          <p:nvSpPr>
            <p:cNvPr id="15388" name="Rectangle 132"/>
            <p:cNvSpPr>
              <a:spLocks noChangeArrowheads="1"/>
            </p:cNvSpPr>
            <p:nvPr/>
          </p:nvSpPr>
          <p:spPr bwMode="auto">
            <a:xfrm>
              <a:off x="1448"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D20</a:t>
              </a:r>
            </a:p>
          </p:txBody>
        </p:sp>
        <p:sp>
          <p:nvSpPr>
            <p:cNvPr id="15389" name="Rectangle 133"/>
            <p:cNvSpPr>
              <a:spLocks noChangeArrowheads="1"/>
            </p:cNvSpPr>
            <p:nvPr/>
          </p:nvSpPr>
          <p:spPr bwMode="auto">
            <a:xfrm>
              <a:off x="776"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34" charset="-127"/>
                  <a:ea typeface="굴림" pitchFamily="34" charset="-127"/>
                </a:defRPr>
              </a:lvl1pPr>
              <a:lvl2pPr marL="742950" indent="-285750" eaLnBrk="0" hangingPunct="0">
                <a:spcBef>
                  <a:spcPct val="20000"/>
                </a:spcBef>
                <a:buChar char="–"/>
                <a:defRPr kumimoji="1" sz="2800">
                  <a:solidFill>
                    <a:schemeClr val="tx1"/>
                  </a:solidFill>
                  <a:latin typeface="굴림" pitchFamily="34" charset="-127"/>
                  <a:ea typeface="굴림" pitchFamily="34" charset="-127"/>
                </a:defRPr>
              </a:lvl2pPr>
              <a:lvl3pPr marL="1143000" indent="-228600" eaLnBrk="0" hangingPunct="0">
                <a:spcBef>
                  <a:spcPct val="20000"/>
                </a:spcBef>
                <a:buChar char="•"/>
                <a:defRPr kumimoji="1" sz="2400">
                  <a:solidFill>
                    <a:schemeClr val="tx1"/>
                  </a:solidFill>
                  <a:latin typeface="굴림" pitchFamily="34" charset="-127"/>
                  <a:ea typeface="굴림" pitchFamily="34" charset="-127"/>
                </a:defRPr>
              </a:lvl3pPr>
              <a:lvl4pPr marL="1600200" indent="-228600" eaLnBrk="0" hangingPunct="0">
                <a:spcBef>
                  <a:spcPct val="20000"/>
                </a:spcBef>
                <a:buChar char="–"/>
                <a:defRPr kumimoji="1" sz="2000">
                  <a:solidFill>
                    <a:schemeClr val="tx1"/>
                  </a:solidFill>
                  <a:latin typeface="굴림" pitchFamily="34" charset="-127"/>
                  <a:ea typeface="굴림" pitchFamily="34" charset="-127"/>
                </a:defRPr>
              </a:lvl4pPr>
              <a:lvl5pPr marL="2057400" indent="-228600" eaLnBrk="0" hangingPunct="0">
                <a:spcBef>
                  <a:spcPct val="20000"/>
                </a:spcBef>
                <a:buChar char="»"/>
                <a:defRPr kumimoji="1" sz="2000">
                  <a:solidFill>
                    <a:schemeClr val="tx1"/>
                  </a:solidFill>
                  <a:latin typeface="굴림" pitchFamily="34" charset="-127"/>
                  <a:ea typeface="굴림" pitchFamily="34" charset="-127"/>
                </a:defRPr>
              </a:lvl5pPr>
              <a:lvl6pPr marL="25146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6pPr>
              <a:lvl7pPr marL="29718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7pPr>
              <a:lvl8pPr marL="34290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8pPr>
              <a:lvl9pPr marL="3886200" indent="-228600" eaLnBrk="0" fontAlgn="base" hangingPunct="0">
                <a:spcBef>
                  <a:spcPct val="20000"/>
                </a:spcBef>
                <a:spcAft>
                  <a:spcPct val="0"/>
                </a:spcAft>
                <a:buChar char="»"/>
                <a:defRPr kumimoji="1" sz="2000">
                  <a:solidFill>
                    <a:schemeClr val="tx1"/>
                  </a:solidFill>
                  <a:latin typeface="굴림" pitchFamily="34" charset="-127"/>
                  <a:ea typeface="굴림" pitchFamily="34" charset="-127"/>
                </a:defRPr>
              </a:lvl9pPr>
            </a:lstStyle>
            <a:p>
              <a:pPr algn="ctr" eaLnBrk="1" hangingPunct="1">
                <a:spcBef>
                  <a:spcPct val="0"/>
                </a:spcBef>
                <a:buFontTx/>
                <a:buNone/>
              </a:pPr>
              <a:r>
                <a:rPr lang="en-US" altLang="ko-KR" sz="900">
                  <a:latin typeface="Times New Roman" panose="02020603050405020304" pitchFamily="18" charset="0"/>
                  <a:cs typeface="Times New Roman" panose="02020603050405020304" pitchFamily="18" charset="0"/>
                </a:rPr>
                <a:t>MOV</a:t>
              </a:r>
            </a:p>
          </p:txBody>
        </p:sp>
      </p:grpSp>
      <p:sp>
        <p:nvSpPr>
          <p:cNvPr id="70" name="Text Box 6"/>
          <p:cNvSpPr txBox="1">
            <a:spLocks noChangeArrowheads="1"/>
          </p:cNvSpPr>
          <p:nvPr/>
        </p:nvSpPr>
        <p:spPr bwMode="auto">
          <a:xfrm>
            <a:off x="123825" y="228600"/>
            <a:ext cx="611065" cy="338554"/>
          </a:xfrm>
          <a:prstGeom prst="rect">
            <a:avLst/>
          </a:prstGeom>
          <a:noFill/>
          <a:ln w="9525">
            <a:noFill/>
            <a:miter lim="800000"/>
            <a:headEnd/>
            <a:tailEnd/>
          </a:ln>
          <a:effectLst/>
        </p:spPr>
        <p:txBody>
          <a:bodyPr wrap="none">
            <a:spAutoFit/>
          </a:bodyPr>
          <a:lstStyle>
            <a:lvl1pPr eaLnBrk="0" hangingPunct="0">
              <a:defRPr kumimoji="1" sz="900">
                <a:solidFill>
                  <a:schemeClr val="tx1"/>
                </a:solidFill>
                <a:latin typeface="Dotum" pitchFamily="34" charset="-127"/>
                <a:ea typeface="Dotum" pitchFamily="34" charset="-127"/>
              </a:defRPr>
            </a:lvl1pPr>
            <a:lvl2pPr marL="742950" indent="-285750" eaLnBrk="0" hangingPunct="0">
              <a:defRPr kumimoji="1" sz="900">
                <a:solidFill>
                  <a:schemeClr val="tx1"/>
                </a:solidFill>
                <a:latin typeface="Dotum" pitchFamily="34" charset="-127"/>
                <a:ea typeface="Dotum" pitchFamily="34" charset="-127"/>
              </a:defRPr>
            </a:lvl2pPr>
            <a:lvl3pPr marL="1143000" indent="-228600" eaLnBrk="0" hangingPunct="0">
              <a:defRPr kumimoji="1" sz="900">
                <a:solidFill>
                  <a:schemeClr val="tx1"/>
                </a:solidFill>
                <a:latin typeface="Dotum" pitchFamily="34" charset="-127"/>
                <a:ea typeface="Dotum" pitchFamily="34" charset="-127"/>
              </a:defRPr>
            </a:lvl3pPr>
            <a:lvl4pPr marL="1600200" indent="-228600" eaLnBrk="0" hangingPunct="0">
              <a:defRPr kumimoji="1" sz="900">
                <a:solidFill>
                  <a:schemeClr val="tx1"/>
                </a:solidFill>
                <a:latin typeface="Dotum" pitchFamily="34" charset="-127"/>
                <a:ea typeface="Dotum" pitchFamily="34" charset="-127"/>
              </a:defRPr>
            </a:lvl4pPr>
            <a:lvl5pPr marL="2057400" indent="-228600" eaLnBrk="0" hangingPunct="0">
              <a:defRPr kumimoji="1" sz="900">
                <a:solidFill>
                  <a:schemeClr val="tx1"/>
                </a:solidFill>
                <a:latin typeface="Dotum" pitchFamily="34" charset="-127"/>
                <a:ea typeface="Dotum" pitchFamily="34" charset="-127"/>
              </a:defRPr>
            </a:lvl5pPr>
            <a:lvl6pPr marL="2514600" indent="-228600" eaLnBrk="0" fontAlgn="base" hangingPunct="0">
              <a:spcBef>
                <a:spcPct val="0"/>
              </a:spcBef>
              <a:spcAft>
                <a:spcPct val="0"/>
              </a:spcAft>
              <a:defRPr kumimoji="1" sz="900">
                <a:solidFill>
                  <a:schemeClr val="tx1"/>
                </a:solidFill>
                <a:latin typeface="Dotum" pitchFamily="34" charset="-127"/>
                <a:ea typeface="Dotum" pitchFamily="34" charset="-127"/>
              </a:defRPr>
            </a:lvl6pPr>
            <a:lvl7pPr marL="2971800" indent="-228600" eaLnBrk="0" fontAlgn="base" hangingPunct="0">
              <a:spcBef>
                <a:spcPct val="0"/>
              </a:spcBef>
              <a:spcAft>
                <a:spcPct val="0"/>
              </a:spcAft>
              <a:defRPr kumimoji="1" sz="900">
                <a:solidFill>
                  <a:schemeClr val="tx1"/>
                </a:solidFill>
                <a:latin typeface="Dotum" pitchFamily="34" charset="-127"/>
                <a:ea typeface="Dotum" pitchFamily="34" charset="-127"/>
              </a:defRPr>
            </a:lvl7pPr>
            <a:lvl8pPr marL="3429000" indent="-228600" eaLnBrk="0" fontAlgn="base" hangingPunct="0">
              <a:spcBef>
                <a:spcPct val="0"/>
              </a:spcBef>
              <a:spcAft>
                <a:spcPct val="0"/>
              </a:spcAft>
              <a:defRPr kumimoji="1" sz="900">
                <a:solidFill>
                  <a:schemeClr val="tx1"/>
                </a:solidFill>
                <a:latin typeface="Dotum" pitchFamily="34" charset="-127"/>
                <a:ea typeface="Dotum" pitchFamily="34" charset="-127"/>
              </a:defRPr>
            </a:lvl8pPr>
            <a:lvl9pPr marL="3886200" indent="-228600" eaLnBrk="0" fontAlgn="base" hangingPunct="0">
              <a:spcBef>
                <a:spcPct val="0"/>
              </a:spcBef>
              <a:spcAft>
                <a:spcPct val="0"/>
              </a:spcAft>
              <a:defRPr kumimoji="1" sz="900">
                <a:solidFill>
                  <a:schemeClr val="tx1"/>
                </a:solidFill>
                <a:latin typeface="Dotum" pitchFamily="34" charset="-127"/>
                <a:ea typeface="Dotum" pitchFamily="34" charset="-127"/>
              </a:defRPr>
            </a:lvl9pPr>
          </a:lstStyle>
          <a:p>
            <a:pPr eaLnBrk="1" hangingPunct="1"/>
            <a:r>
              <a:rPr lang="en-US" altLang="ko-KR" sz="1600">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endParaRPr lang="ko-KR" altLang="en-US" sz="16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859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itchFamily="18" charset="0"/>
              <a:cs typeface="Times New Roman" pitchFamily="18" charset="0"/>
            </a:endParaRPr>
          </a:p>
        </p:txBody>
      </p:sp>
      <p:sp>
        <p:nvSpPr>
          <p:cNvPr id="102" name="Text Box 6"/>
          <p:cNvSpPr txBox="1">
            <a:spLocks noChangeArrowheads="1"/>
          </p:cNvSpPr>
          <p:nvPr/>
        </p:nvSpPr>
        <p:spPr bwMode="auto">
          <a:xfrm>
            <a:off x="123825" y="228600"/>
            <a:ext cx="559769"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latin typeface="Times New Roman" pitchFamily="18" charset="0"/>
                <a:cs typeface="Times New Roman" pitchFamily="18" charset="0"/>
              </a:rPr>
              <a:t>PLC</a:t>
            </a:r>
            <a:endParaRPr lang="ko-KR" altLang="en-US" sz="1600" dirty="0">
              <a:effectLst>
                <a:outerShdw blurRad="38100" dist="38100" dir="2700000" algn="tl">
                  <a:srgbClr val="C0C0C0"/>
                </a:outerShdw>
              </a:effectLst>
              <a:latin typeface="Times New Roman" pitchFamily="18" charset="0"/>
              <a:cs typeface="Times New Roman" pitchFamily="18" charset="0"/>
            </a:endParaRPr>
          </a:p>
        </p:txBody>
      </p:sp>
      <p:sp>
        <p:nvSpPr>
          <p:cNvPr id="5124" name="Rectangle 7"/>
          <p:cNvSpPr>
            <a:spLocks noChangeArrowheads="1"/>
          </p:cNvSpPr>
          <p:nvPr/>
        </p:nvSpPr>
        <p:spPr bwMode="auto">
          <a:xfrm>
            <a:off x="339583"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36.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M0 </a:t>
            </a:r>
            <a:r>
              <a:rPr lang="vi-VN" altLang="ko-KR" sz="900" dirty="0">
                <a:latin typeface="Times New Roman" pitchFamily="18" charset="0"/>
                <a:ea typeface="LG Smart_H2.0 R" panose="020B0600000101010101" pitchFamily="34" charset="-127"/>
                <a:cs typeface="Times New Roman" pitchFamily="18" charset="0"/>
              </a:rPr>
              <a:t>bằng cách bật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tắt</a:t>
            </a:r>
            <a:r>
              <a:rPr lang="vi-VN" altLang="ko-KR" sz="900" dirty="0">
                <a:latin typeface="Times New Roman" pitchFamily="18" charset="0"/>
                <a:ea typeface="LG Smart_H2.0 R" panose="020B0600000101010101" pitchFamily="34" charset="-127"/>
                <a:cs typeface="Times New Roman" pitchFamily="18" charset="0"/>
              </a:rPr>
              <a:t> X5 như trong biểu đồ bên dưới.</a:t>
            </a:r>
            <a:r>
              <a:rPr lang="en-US" altLang="ko-KR" sz="900" dirty="0">
                <a:latin typeface="LG Smart_H2.0 R" panose="020B0600000101010101" pitchFamily="34" charset="-127"/>
                <a:ea typeface="LG Smart_H2.0 R" panose="020B0600000101010101" pitchFamily="34" charset="-127"/>
                <a:cs typeface="Times New Roman" pitchFamily="18" charset="0"/>
              </a:rPr>
              <a:t> K</a:t>
            </a:r>
            <a:r>
              <a:rPr lang="vi-VN" altLang="ko-KR" sz="900" dirty="0">
                <a:latin typeface="Times New Roman" pitchFamily="18" charset="0"/>
                <a:ea typeface="LG Smart_H2.0 R" panose="020B0600000101010101" pitchFamily="34" charset="-127"/>
                <a:cs typeface="Times New Roman" pitchFamily="18" charset="0"/>
              </a:rPr>
              <a:t>ết quả 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vi-VN" altLang="ko-KR" sz="900" dirty="0">
                <a:latin typeface="Times New Roman" pitchFamily="18" charset="0"/>
                <a:ea typeface="LG Smart_H2.0 R" panose="020B0600000101010101" pitchFamily="34" charset="-127"/>
                <a:cs typeface="Times New Roman" pitchFamily="18" charset="0"/>
              </a:rPr>
              <a:t> M0</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nhất</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②</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④</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37. Khi điều kiện đầu vào X0 được </a:t>
            </a:r>
            <a:r>
              <a:rPr lang="vi-VN" altLang="ko-KR" sz="900" u="sng" dirty="0">
                <a:latin typeface="Times New Roman" pitchFamily="18" charset="0"/>
                <a:ea typeface="LG Smart_H2.0 R" panose="020B0600000101010101" pitchFamily="34" charset="-127"/>
                <a:cs typeface="Times New Roman" pitchFamily="18" charset="0"/>
              </a:rPr>
              <a:t>BẬT</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muốn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truyền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dữ liệu </a:t>
            </a:r>
            <a:r>
              <a:rPr lang="en-US" altLang="ko-KR" sz="900" dirty="0" err="1">
                <a:latin typeface="LG Smart_H2.0 R" panose="020B0600000101010101" pitchFamily="34" charset="-127"/>
                <a:ea typeface="LG Smart_H2.0 R" panose="020B0600000101010101" pitchFamily="34" charset="-127"/>
                <a:cs typeface="Times New Roman" pitchFamily="18" charset="0"/>
              </a:rPr>
              <a:t>từ</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u="sng" dirty="0">
                <a:latin typeface="Times New Roman" pitchFamily="18" charset="0"/>
                <a:ea typeface="LG Smart_H2.0 R" panose="020B0600000101010101" pitchFamily="34" charset="-127"/>
                <a:cs typeface="Times New Roman" pitchFamily="18" charset="0"/>
              </a:rPr>
              <a:t>M10 ~ M13 </a:t>
            </a:r>
            <a:r>
              <a:rPr lang="en-US" altLang="ko-KR" sz="900" dirty="0">
                <a:latin typeface="LG Smart_H2.0 R" panose="020B0600000101010101" pitchFamily="34" charset="-127"/>
                <a:ea typeface="LG Smart_H2.0 R" panose="020B0600000101010101" pitchFamily="34" charset="-127"/>
                <a:cs typeface="Times New Roman" pitchFamily="18" charset="0"/>
              </a:rPr>
              <a:t>sang </a:t>
            </a:r>
            <a:r>
              <a:rPr lang="en-US" altLang="ko-KR" sz="900" u="sng" dirty="0">
                <a:latin typeface="LG Smart_H2.0 R" panose="020B0600000101010101" pitchFamily="34" charset="-127"/>
                <a:ea typeface="LG Smart_H2.0 R" panose="020B0600000101010101" pitchFamily="34" charset="-127"/>
                <a:cs typeface="Times New Roman" pitchFamily="18" charset="0"/>
              </a:rPr>
              <a:t>M100 ~ M103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1 Scan.</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Chương trình nào phù hợp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u="sng" dirty="0">
                <a:solidFill>
                  <a:srgbClr val="C00000"/>
                </a:solidFill>
                <a:latin typeface="LG Smart_H2.0 R" panose="020B0600000101010101" pitchFamily="34" charset="-127"/>
                <a:ea typeface="LG Smart_H2.0 R" panose="020B0600000101010101" pitchFamily="34" charset="-127"/>
                <a:cs typeface="Times New Roman" pitchFamily="18" charset="0"/>
              </a:rPr>
              <a:t>MOVP</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K1M10 K1M100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FMOV M10 M100 K4</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BMOVP M10 M100 K4</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BMOV K1M10 K1M100 K4</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38. Trong menu </a:t>
            </a:r>
            <a:r>
              <a:rPr lang="en-US" altLang="ko-KR" sz="900" u="sng" dirty="0">
                <a:latin typeface="LG Smart_H2.0 R" panose="020B0600000101010101" pitchFamily="34" charset="-127"/>
                <a:ea typeface="LG Smart_H2.0 R" panose="020B0600000101010101" pitchFamily="34" charset="-127"/>
                <a:cs typeface="Times New Roman" pitchFamily="18" charset="0"/>
              </a:rPr>
              <a:t>Project </a:t>
            </a:r>
            <a:r>
              <a:rPr lang="en-US" altLang="ko-KR" sz="900" u="sng" dirty="0" err="1">
                <a:latin typeface="LG Smart_H2.0 R" panose="020B0600000101010101" pitchFamily="34" charset="-127"/>
                <a:ea typeface="LG Smart_H2.0 R" panose="020B0600000101010101" pitchFamily="34" charset="-127"/>
                <a:cs typeface="Times New Roman" pitchFamily="18" charset="0"/>
              </a:rPr>
              <a:t>của</a:t>
            </a:r>
            <a:r>
              <a:rPr lang="vi-VN" altLang="ko-KR" sz="900" u="sng" dirty="0">
                <a:latin typeface="Times New Roman" pitchFamily="18" charset="0"/>
                <a:ea typeface="LG Smart_H2.0 R" panose="020B0600000101010101" pitchFamily="34" charset="-127"/>
                <a:cs typeface="Times New Roman" pitchFamily="18" charset="0"/>
              </a:rPr>
              <a:t> GPPW</a:t>
            </a:r>
            <a:r>
              <a:rPr lang="vi-VN" altLang="ko-KR" sz="900" dirty="0">
                <a:latin typeface="Times New Roman" pitchFamily="18" charset="0"/>
                <a:ea typeface="LG Smart_H2.0 R" panose="020B0600000101010101" pitchFamily="34" charset="-127"/>
                <a:cs typeface="Times New Roman" pitchFamily="18" charset="0"/>
              </a:rPr>
              <a:t>, CPU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đang</a:t>
            </a:r>
            <a:r>
              <a:rPr lang="vi-VN" altLang="ko-KR" sz="900" dirty="0">
                <a:latin typeface="Times New Roman" pitchFamily="18" charset="0"/>
                <a:ea typeface="LG Smart_H2.0 R" panose="020B0600000101010101" pitchFamily="34" charset="-127"/>
                <a:cs typeface="Times New Roman" pitchFamily="18" charset="0"/>
              </a:rPr>
              <a:t> giao tiếp</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để so sánh </a:t>
            </a:r>
            <a:r>
              <a:rPr lang="vi-VN" altLang="ko-KR" sz="900" u="sng" dirty="0">
                <a:latin typeface="Times New Roman" pitchFamily="18" charset="0"/>
                <a:ea typeface="LG Smart_H2.0 R" panose="020B0600000101010101" pitchFamily="34" charset="-127"/>
                <a:cs typeface="Times New Roman" pitchFamily="18" charset="0"/>
              </a:rPr>
              <a:t>sự khác biệt </a:t>
            </a:r>
            <a:r>
              <a:rPr lang="vi-VN" altLang="ko-KR" sz="900" dirty="0">
                <a:latin typeface="Times New Roman" pitchFamily="18" charset="0"/>
                <a:ea typeface="LG Smart_H2.0 R" panose="020B0600000101010101" pitchFamily="34" charset="-127"/>
                <a:cs typeface="Times New Roman" pitchFamily="18" charset="0"/>
              </a:rPr>
              <a:t>với nội dung được lưu trữ trong PC.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u="sng" dirty="0">
                <a:latin typeface="LG Smart_H2.0 R" panose="020B0600000101010101" pitchFamily="34" charset="-127"/>
                <a:ea typeface="LG Smart_H2.0 R" panose="020B0600000101010101" pitchFamily="34" charset="-127"/>
                <a:cs typeface="Times New Roman" pitchFamily="18" charset="0"/>
              </a:rPr>
              <a:t>Menu </a:t>
            </a:r>
            <a:r>
              <a:rPr lang="en-US" altLang="ko-KR" sz="900" u="sng" dirty="0" err="1">
                <a:latin typeface="LG Smart_H2.0 R" panose="020B0600000101010101" pitchFamily="34" charset="-127"/>
                <a:ea typeface="LG Smart_H2.0 R" panose="020B0600000101010101" pitchFamily="34" charset="-127"/>
                <a:cs typeface="Times New Roman" pitchFamily="18" charset="0"/>
              </a:rPr>
              <a:t>là</a:t>
            </a:r>
            <a:r>
              <a:rPr lang="en-US" altLang="ko-KR" sz="900" u="sng" dirty="0">
                <a:latin typeface="LG Smart_H2.0 R" panose="020B0600000101010101" pitchFamily="34" charset="-127"/>
                <a:ea typeface="LG Smart_H2.0 R" panose="020B0600000101010101" pitchFamily="34" charset="-127"/>
                <a:cs typeface="Times New Roman" pitchFamily="18" charset="0"/>
              </a:rPr>
              <a:t> </a:t>
            </a:r>
            <a:r>
              <a:rPr lang="en-US" altLang="ko-KR" sz="900" u="sng" dirty="0" err="1">
                <a:latin typeface="LG Smart_H2.0 R" panose="020B0600000101010101" pitchFamily="34" charset="-127"/>
                <a:ea typeface="LG Smart_H2.0 R" panose="020B0600000101010101" pitchFamily="34" charset="-127"/>
                <a:cs typeface="Times New Roman" pitchFamily="18" charset="0"/>
              </a:rPr>
              <a:t>gì</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① Tương phản </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Sao chép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Chỉnh sửa dữ liệu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Macro</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39. Như hình dưới đây, điều kiện đầu vào X0 là Bật và đầu ra Y76</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vực</a:t>
            </a:r>
            <a:r>
              <a:rPr lang="en-US" altLang="ko-KR" sz="900" dirty="0">
                <a:latin typeface="LG Smart_H2.0 R" panose="020B0600000101010101" pitchFamily="34" charset="-127"/>
                <a:ea typeface="LG Smart_H2.0 R" panose="020B0600000101010101" pitchFamily="34" charset="-127"/>
                <a:cs typeface="Times New Roman" pitchFamily="18" charset="0"/>
              </a:rPr>
              <a:t> A </a:t>
            </a:r>
            <a:r>
              <a:rPr lang="en-US" altLang="ko-KR" sz="900" dirty="0" err="1">
                <a:latin typeface="LG Smart_H2.0 R" panose="020B0600000101010101" pitchFamily="34" charset="-127"/>
                <a:ea typeface="LG Smart_H2.0 R" panose="020B0600000101010101" pitchFamily="34" charset="-127"/>
                <a:cs typeface="Times New Roman" pitchFamily="18" charset="0"/>
              </a:rPr>
              <a:t>nhập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Lệnh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RST   ② SET   ③ PLS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④ PLF</a:t>
            </a:r>
            <a:endParaRPr lang="ko-KR"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p:txBody>
      </p:sp>
      <p:sp>
        <p:nvSpPr>
          <p:cNvPr id="5125" name="Rectangle 8"/>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pt-BR" altLang="ko-KR" sz="900" dirty="0">
                <a:latin typeface="LG Smart_H2.0 R" panose="020B0600000101010101" pitchFamily="34" charset="-127"/>
                <a:ea typeface="LG Smart_H2.0 R" panose="020B0600000101010101" pitchFamily="34" charset="-127"/>
                <a:cs typeface="Times New Roman" pitchFamily="18" charset="0"/>
              </a:rPr>
              <a:t>40. Trong mạch điều khiển chính (MC) dưới đây, A, B lần lượt là gì?</a:t>
            </a:r>
          </a:p>
          <a:p>
            <a:pPr eaLnBrk="1" hangingPunct="1">
              <a:spcBef>
                <a:spcPct val="0"/>
              </a:spcBef>
              <a:buFontTx/>
              <a:buNone/>
            </a:pPr>
            <a:endParaRPr lang="pt-BR"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pt-BR" altLang="ko-KR" sz="900" dirty="0">
                <a:latin typeface="LG Smart_H2.0 R" panose="020B0600000101010101" pitchFamily="34" charset="-127"/>
                <a:ea typeface="LG Smart_H2.0 R" panose="020B0600000101010101" pitchFamily="34" charset="-127"/>
                <a:cs typeface="Times New Roman" pitchFamily="18" charset="0"/>
              </a:rPr>
              <a:t>① A: M2, B: M1    ② A: M1, B: M2</a:t>
            </a:r>
          </a:p>
          <a:p>
            <a:pPr eaLnBrk="1" hangingPunct="1">
              <a:spcBef>
                <a:spcPct val="0"/>
              </a:spcBef>
              <a:buFontTx/>
              <a:buNone/>
            </a:pPr>
            <a:r>
              <a:rPr lang="pt-BR"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③ A: N2, B: N1     </a:t>
            </a:r>
            <a:r>
              <a:rPr lang="pt-BR" altLang="ko-KR" sz="900" dirty="0">
                <a:latin typeface="LG Smart_H2.0 R" panose="020B0600000101010101" pitchFamily="34" charset="-127"/>
                <a:ea typeface="LG Smart_H2.0 R" panose="020B0600000101010101" pitchFamily="34" charset="-127"/>
                <a:cs typeface="Times New Roman" pitchFamily="18" charset="0"/>
              </a:rPr>
              <a:t>④ A: N1, B: N2</a:t>
            </a: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grpSp>
        <p:nvGrpSpPr>
          <p:cNvPr id="5126" name="그룹 1"/>
          <p:cNvGrpSpPr>
            <a:grpSpLocks/>
          </p:cNvGrpSpPr>
          <p:nvPr/>
        </p:nvGrpSpPr>
        <p:grpSpPr bwMode="auto">
          <a:xfrm>
            <a:off x="433388" y="6577013"/>
            <a:ext cx="2705100" cy="2192337"/>
            <a:chOff x="433388" y="7153151"/>
            <a:chExt cx="2705100" cy="2192337"/>
          </a:xfrm>
        </p:grpSpPr>
        <p:sp>
          <p:nvSpPr>
            <p:cNvPr id="5202" name="Freeform 1083"/>
            <p:cNvSpPr>
              <a:spLocks/>
            </p:cNvSpPr>
            <p:nvPr/>
          </p:nvSpPr>
          <p:spPr bwMode="auto">
            <a:xfrm>
              <a:off x="768350" y="7153151"/>
              <a:ext cx="2197100" cy="228600"/>
            </a:xfrm>
            <a:custGeom>
              <a:avLst/>
              <a:gdLst>
                <a:gd name="T0" fmla="*/ 0 w 1248"/>
                <a:gd name="T1" fmla="*/ 2147483647 h 144"/>
                <a:gd name="T2" fmla="*/ 2147483647 w 1248"/>
                <a:gd name="T3" fmla="*/ 2147483647 h 144"/>
                <a:gd name="T4" fmla="*/ 2147483647 w 1248"/>
                <a:gd name="T5" fmla="*/ 0 h 144"/>
                <a:gd name="T6" fmla="*/ 2147483647 w 1248"/>
                <a:gd name="T7" fmla="*/ 0 h 144"/>
                <a:gd name="T8" fmla="*/ 2147483647 w 1248"/>
                <a:gd name="T9" fmla="*/ 2147483647 h 144"/>
                <a:gd name="T10" fmla="*/ 2147483647 w 1248"/>
                <a:gd name="T11" fmla="*/ 2147483647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288" y="144"/>
                  </a:lnTo>
                  <a:lnTo>
                    <a:pt x="288" y="0"/>
                  </a:lnTo>
                  <a:lnTo>
                    <a:pt x="816" y="0"/>
                  </a:lnTo>
                  <a:lnTo>
                    <a:pt x="816"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itchFamily="18" charset="0"/>
                <a:cs typeface="Times New Roman" pitchFamily="18" charset="0"/>
              </a:endParaRPr>
            </a:p>
          </p:txBody>
        </p:sp>
        <p:sp>
          <p:nvSpPr>
            <p:cNvPr id="5203" name="Freeform 1084"/>
            <p:cNvSpPr>
              <a:spLocks/>
            </p:cNvSpPr>
            <p:nvPr/>
          </p:nvSpPr>
          <p:spPr bwMode="auto">
            <a:xfrm>
              <a:off x="768350" y="7608763"/>
              <a:ext cx="2197100" cy="227013"/>
            </a:xfrm>
            <a:custGeom>
              <a:avLst/>
              <a:gdLst>
                <a:gd name="T0" fmla="*/ 0 w 1248"/>
                <a:gd name="T1" fmla="*/ 2147483647 h 144"/>
                <a:gd name="T2" fmla="*/ 2147483647 w 1248"/>
                <a:gd name="T3" fmla="*/ 2147483647 h 144"/>
                <a:gd name="T4" fmla="*/ 2147483647 w 1248"/>
                <a:gd name="T5" fmla="*/ 0 h 144"/>
                <a:gd name="T6" fmla="*/ 2147483647 w 1248"/>
                <a:gd name="T7" fmla="*/ 0 h 144"/>
                <a:gd name="T8" fmla="*/ 2147483647 w 1248"/>
                <a:gd name="T9" fmla="*/ 2147483647 h 144"/>
                <a:gd name="T10" fmla="*/ 2147483647 w 1248"/>
                <a:gd name="T11" fmla="*/ 2147483647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816" y="144"/>
                  </a:lnTo>
                  <a:lnTo>
                    <a:pt x="816" y="0"/>
                  </a:lnTo>
                  <a:lnTo>
                    <a:pt x="1152" y="0"/>
                  </a:lnTo>
                  <a:lnTo>
                    <a:pt x="1152"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itchFamily="18" charset="0"/>
                <a:cs typeface="Times New Roman" pitchFamily="18" charset="0"/>
              </a:endParaRPr>
            </a:p>
          </p:txBody>
        </p:sp>
        <p:sp>
          <p:nvSpPr>
            <p:cNvPr id="5204" name="Line 1085"/>
            <p:cNvSpPr>
              <a:spLocks noChangeShapeType="1"/>
            </p:cNvSpPr>
            <p:nvPr/>
          </p:nvSpPr>
          <p:spPr bwMode="auto">
            <a:xfrm flipV="1">
              <a:off x="1274763" y="7153151"/>
              <a:ext cx="0" cy="2286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05" name="Line 1086"/>
            <p:cNvSpPr>
              <a:spLocks noChangeShapeType="1"/>
            </p:cNvSpPr>
            <p:nvPr/>
          </p:nvSpPr>
          <p:spPr bwMode="auto">
            <a:xfrm>
              <a:off x="2205038" y="7153151"/>
              <a:ext cx="0" cy="2286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06" name="Line 1087"/>
            <p:cNvSpPr>
              <a:spLocks noChangeShapeType="1"/>
            </p:cNvSpPr>
            <p:nvPr/>
          </p:nvSpPr>
          <p:spPr bwMode="auto">
            <a:xfrm flipV="1">
              <a:off x="2205038" y="7608763"/>
              <a:ext cx="0" cy="22701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07" name="Line 1088"/>
            <p:cNvSpPr>
              <a:spLocks noChangeShapeType="1"/>
            </p:cNvSpPr>
            <p:nvPr/>
          </p:nvSpPr>
          <p:spPr bwMode="auto">
            <a:xfrm>
              <a:off x="2797175" y="7608763"/>
              <a:ext cx="0" cy="22701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08" name="Freeform 1089"/>
            <p:cNvSpPr>
              <a:spLocks/>
            </p:cNvSpPr>
            <p:nvPr/>
          </p:nvSpPr>
          <p:spPr bwMode="auto">
            <a:xfrm>
              <a:off x="2092325" y="7229351"/>
              <a:ext cx="295275" cy="531812"/>
            </a:xfrm>
            <a:custGeom>
              <a:avLst/>
              <a:gdLst>
                <a:gd name="T0" fmla="*/ 2147483647 w 168"/>
                <a:gd name="T1" fmla="*/ 0 h 384"/>
                <a:gd name="T2" fmla="*/ 2147483647 w 168"/>
                <a:gd name="T3" fmla="*/ 2147483647 h 384"/>
                <a:gd name="T4" fmla="*/ 2147483647 w 168"/>
                <a:gd name="T5" fmla="*/ 2147483647 h 384"/>
                <a:gd name="T6" fmla="*/ 2147483647 w 168"/>
                <a:gd name="T7" fmla="*/ 2147483647 h 384"/>
                <a:gd name="T8" fmla="*/ 0 60000 65536"/>
                <a:gd name="T9" fmla="*/ 0 60000 65536"/>
                <a:gd name="T10" fmla="*/ 0 60000 65536"/>
                <a:gd name="T11" fmla="*/ 0 60000 65536"/>
                <a:gd name="T12" fmla="*/ 0 w 168"/>
                <a:gd name="T13" fmla="*/ 0 h 384"/>
                <a:gd name="T14" fmla="*/ 168 w 168"/>
                <a:gd name="T15" fmla="*/ 384 h 384"/>
              </a:gdLst>
              <a:ahLst/>
              <a:cxnLst>
                <a:cxn ang="T8">
                  <a:pos x="T0" y="T1"/>
                </a:cxn>
                <a:cxn ang="T9">
                  <a:pos x="T2" y="T3"/>
                </a:cxn>
                <a:cxn ang="T10">
                  <a:pos x="T4" y="T5"/>
                </a:cxn>
                <a:cxn ang="T11">
                  <a:pos x="T6" y="T7"/>
                </a:cxn>
              </a:cxnLst>
              <a:rect l="T12" t="T13" r="T14" b="T15"/>
              <a:pathLst>
                <a:path w="168" h="384">
                  <a:moveTo>
                    <a:pt x="64" y="0"/>
                  </a:moveTo>
                  <a:cubicBezTo>
                    <a:pt x="116" y="52"/>
                    <a:pt x="168" y="104"/>
                    <a:pt x="160" y="144"/>
                  </a:cubicBezTo>
                  <a:cubicBezTo>
                    <a:pt x="152" y="184"/>
                    <a:pt x="32" y="200"/>
                    <a:pt x="16" y="240"/>
                  </a:cubicBezTo>
                  <a:cubicBezTo>
                    <a:pt x="0" y="280"/>
                    <a:pt x="32" y="332"/>
                    <a:pt x="64" y="384"/>
                  </a:cubicBezTo>
                </a:path>
              </a:pathLst>
            </a:custGeom>
            <a:noFill/>
            <a:ln w="9525" cap="flat" cmpd="sng">
              <a:solidFill>
                <a:srgbClr val="000000"/>
              </a:solidFill>
              <a:prstDash val="solid"/>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itchFamily="18" charset="0"/>
                <a:cs typeface="Times New Roman" pitchFamily="18" charset="0"/>
              </a:endParaRPr>
            </a:p>
          </p:txBody>
        </p:sp>
        <p:sp>
          <p:nvSpPr>
            <p:cNvPr id="5209" name="Text Box 1090"/>
            <p:cNvSpPr txBox="1">
              <a:spLocks noChangeArrowheads="1"/>
            </p:cNvSpPr>
            <p:nvPr/>
          </p:nvSpPr>
          <p:spPr bwMode="auto">
            <a:xfrm>
              <a:off x="433388" y="7153151"/>
              <a:ext cx="78859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smtClean="0">
                  <a:solidFill>
                    <a:srgbClr val="000000"/>
                  </a:solidFill>
                  <a:latin typeface="Times New Roman" pitchFamily="18" charset="0"/>
                  <a:cs typeface="Times New Roman" pitchFamily="18" charset="0"/>
                </a:rPr>
                <a:t>Bấm nút(X0</a:t>
              </a:r>
              <a:r>
                <a:rPr lang="en-US" altLang="ko-KR" sz="900">
                  <a:solidFill>
                    <a:srgbClr val="000000"/>
                  </a:solidFill>
                  <a:latin typeface="Times New Roman" pitchFamily="18" charset="0"/>
                  <a:cs typeface="Times New Roman" pitchFamily="18" charset="0"/>
                </a:rPr>
                <a:t>)</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210" name="Text Box 1091"/>
            <p:cNvSpPr txBox="1">
              <a:spLocks noChangeArrowheads="1"/>
            </p:cNvSpPr>
            <p:nvPr/>
          </p:nvSpPr>
          <p:spPr bwMode="auto">
            <a:xfrm>
              <a:off x="476672" y="7629401"/>
              <a:ext cx="695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smtClean="0">
                  <a:solidFill>
                    <a:srgbClr val="000000"/>
                  </a:solidFill>
                  <a:latin typeface="Times New Roman" pitchFamily="18" charset="0"/>
                  <a:cs typeface="Times New Roman" pitchFamily="18" charset="0"/>
                </a:rPr>
                <a:t>Đèn(Y76</a:t>
              </a:r>
              <a:r>
                <a:rPr lang="en-US" altLang="ko-KR" sz="900">
                  <a:solidFill>
                    <a:srgbClr val="000000"/>
                  </a:solidFill>
                  <a:latin typeface="Times New Roman" pitchFamily="18" charset="0"/>
                  <a:cs typeface="Times New Roman" pitchFamily="18" charset="0"/>
                </a:rPr>
                <a:t>)</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grpSp>
          <p:nvGrpSpPr>
            <p:cNvPr id="5211" name="그룹 23"/>
            <p:cNvGrpSpPr>
              <a:grpSpLocks/>
            </p:cNvGrpSpPr>
            <p:nvPr/>
          </p:nvGrpSpPr>
          <p:grpSpPr bwMode="auto">
            <a:xfrm>
              <a:off x="598488" y="8175501"/>
              <a:ext cx="2540000" cy="1169987"/>
              <a:chOff x="598227" y="7670539"/>
              <a:chExt cx="2540111" cy="1170893"/>
            </a:xfrm>
          </p:grpSpPr>
          <p:sp>
            <p:nvSpPr>
              <p:cNvPr id="5216" name="Text Box 1097"/>
              <p:cNvSpPr txBox="1">
                <a:spLocks noChangeArrowheads="1"/>
              </p:cNvSpPr>
              <p:nvPr/>
            </p:nvSpPr>
            <p:spPr bwMode="auto">
              <a:xfrm>
                <a:off x="804482" y="7670539"/>
                <a:ext cx="323662" cy="21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X0</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grpSp>
            <p:nvGrpSpPr>
              <p:cNvPr id="5217" name="그룹 22"/>
              <p:cNvGrpSpPr>
                <a:grpSpLocks/>
              </p:cNvGrpSpPr>
              <p:nvPr/>
            </p:nvGrpSpPr>
            <p:grpSpPr bwMode="auto">
              <a:xfrm>
                <a:off x="598227" y="7850676"/>
                <a:ext cx="2540111" cy="990756"/>
                <a:chOff x="598227" y="7850676"/>
                <a:chExt cx="2540111" cy="990756"/>
              </a:xfrm>
            </p:grpSpPr>
            <p:sp>
              <p:nvSpPr>
                <p:cNvPr id="5218" name="Line 1092"/>
                <p:cNvSpPr>
                  <a:spLocks noChangeShapeType="1"/>
                </p:cNvSpPr>
                <p:nvPr/>
              </p:nvSpPr>
              <p:spPr bwMode="auto">
                <a:xfrm>
                  <a:off x="598227" y="7855417"/>
                  <a:ext cx="0" cy="9860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19" name="Line 1093"/>
                <p:cNvSpPr>
                  <a:spLocks noChangeShapeType="1"/>
                </p:cNvSpPr>
                <p:nvPr/>
              </p:nvSpPr>
              <p:spPr bwMode="auto">
                <a:xfrm>
                  <a:off x="598227" y="7931264"/>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0" name="Line 1094"/>
                <p:cNvSpPr>
                  <a:spLocks noChangeShapeType="1"/>
                </p:cNvSpPr>
                <p:nvPr/>
              </p:nvSpPr>
              <p:spPr bwMode="auto">
                <a:xfrm>
                  <a:off x="936168" y="7855417"/>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1" name="Line 1095"/>
                <p:cNvSpPr>
                  <a:spLocks noChangeShapeType="1"/>
                </p:cNvSpPr>
                <p:nvPr/>
              </p:nvSpPr>
              <p:spPr bwMode="auto">
                <a:xfrm>
                  <a:off x="990111" y="7855417"/>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2" name="Line 1096"/>
                <p:cNvSpPr>
                  <a:spLocks noChangeShapeType="1"/>
                </p:cNvSpPr>
                <p:nvPr/>
              </p:nvSpPr>
              <p:spPr bwMode="auto">
                <a:xfrm>
                  <a:off x="999631" y="7931264"/>
                  <a:ext cx="12057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3" name="Line 1098"/>
                <p:cNvSpPr>
                  <a:spLocks noChangeShapeType="1"/>
                </p:cNvSpPr>
                <p:nvPr/>
              </p:nvSpPr>
              <p:spPr bwMode="auto">
                <a:xfrm>
                  <a:off x="609333" y="8310501"/>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4" name="Line 1099"/>
                <p:cNvSpPr>
                  <a:spLocks noChangeShapeType="1"/>
                </p:cNvSpPr>
                <p:nvPr/>
              </p:nvSpPr>
              <p:spPr bwMode="auto">
                <a:xfrm>
                  <a:off x="947274"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5" name="Line 1100"/>
                <p:cNvSpPr>
                  <a:spLocks noChangeShapeType="1"/>
                </p:cNvSpPr>
                <p:nvPr/>
              </p:nvSpPr>
              <p:spPr bwMode="auto">
                <a:xfrm>
                  <a:off x="999631"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6" name="Line 1101"/>
                <p:cNvSpPr>
                  <a:spLocks noChangeShapeType="1"/>
                </p:cNvSpPr>
                <p:nvPr/>
              </p:nvSpPr>
              <p:spPr bwMode="auto">
                <a:xfrm>
                  <a:off x="1010737" y="8310501"/>
                  <a:ext cx="2633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7" name="Text Box 1102"/>
                <p:cNvSpPr txBox="1">
                  <a:spLocks noChangeArrowheads="1"/>
                </p:cNvSpPr>
                <p:nvPr/>
              </p:nvSpPr>
              <p:spPr bwMode="auto">
                <a:xfrm>
                  <a:off x="804482" y="8041875"/>
                  <a:ext cx="342701"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M1</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228" name="Line 1103"/>
                <p:cNvSpPr>
                  <a:spLocks noChangeShapeType="1"/>
                </p:cNvSpPr>
                <p:nvPr/>
              </p:nvSpPr>
              <p:spPr bwMode="auto">
                <a:xfrm>
                  <a:off x="1286801"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29" name="Line 1104"/>
                <p:cNvSpPr>
                  <a:spLocks noChangeShapeType="1"/>
                </p:cNvSpPr>
                <p:nvPr/>
              </p:nvSpPr>
              <p:spPr bwMode="auto">
                <a:xfrm>
                  <a:off x="1340745"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30" name="Text Box 1105"/>
                <p:cNvSpPr txBox="1">
                  <a:spLocks noChangeArrowheads="1"/>
                </p:cNvSpPr>
                <p:nvPr/>
              </p:nvSpPr>
              <p:spPr bwMode="auto">
                <a:xfrm>
                  <a:off x="1147183" y="8041875"/>
                  <a:ext cx="38077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T16</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231" name="Line 1106"/>
                <p:cNvSpPr>
                  <a:spLocks noChangeShapeType="1"/>
                </p:cNvSpPr>
                <p:nvPr/>
              </p:nvSpPr>
              <p:spPr bwMode="auto">
                <a:xfrm>
                  <a:off x="609333" y="8632852"/>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32" name="Line 1107"/>
                <p:cNvSpPr>
                  <a:spLocks noChangeShapeType="1"/>
                </p:cNvSpPr>
                <p:nvPr/>
              </p:nvSpPr>
              <p:spPr bwMode="auto">
                <a:xfrm>
                  <a:off x="947274" y="8557005"/>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33" name="Line 1108"/>
                <p:cNvSpPr>
                  <a:spLocks noChangeShapeType="1"/>
                </p:cNvSpPr>
                <p:nvPr/>
              </p:nvSpPr>
              <p:spPr bwMode="auto">
                <a:xfrm>
                  <a:off x="999631" y="8557005"/>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34" name="Freeform 1109"/>
                <p:cNvSpPr>
                  <a:spLocks/>
                </p:cNvSpPr>
                <p:nvPr/>
              </p:nvSpPr>
              <p:spPr bwMode="auto">
                <a:xfrm>
                  <a:off x="1021843" y="8329462"/>
                  <a:ext cx="84089" cy="303389"/>
                </a:xfrm>
                <a:custGeom>
                  <a:avLst/>
                  <a:gdLst>
                    <a:gd name="T0" fmla="*/ 0 w 48"/>
                    <a:gd name="T1" fmla="*/ 2147483647 h 192"/>
                    <a:gd name="T2" fmla="*/ 2147483647 w 48"/>
                    <a:gd name="T3" fmla="*/ 2147483647 h 192"/>
                    <a:gd name="T4" fmla="*/ 2147483647 w 48"/>
                    <a:gd name="T5" fmla="*/ 0 h 192"/>
                    <a:gd name="T6" fmla="*/ 0 60000 65536"/>
                    <a:gd name="T7" fmla="*/ 0 60000 65536"/>
                    <a:gd name="T8" fmla="*/ 0 60000 65536"/>
                    <a:gd name="T9" fmla="*/ 0 w 48"/>
                    <a:gd name="T10" fmla="*/ 0 h 192"/>
                    <a:gd name="T11" fmla="*/ 48 w 48"/>
                    <a:gd name="T12" fmla="*/ 192 h 192"/>
                  </a:gdLst>
                  <a:ahLst/>
                  <a:cxnLst>
                    <a:cxn ang="T6">
                      <a:pos x="T0" y="T1"/>
                    </a:cxn>
                    <a:cxn ang="T7">
                      <a:pos x="T2" y="T3"/>
                    </a:cxn>
                    <a:cxn ang="T8">
                      <a:pos x="T4" y="T5"/>
                    </a:cxn>
                  </a:cxnLst>
                  <a:rect l="T9" t="T10" r="T11" b="T12"/>
                  <a:pathLst>
                    <a:path w="48" h="192">
                      <a:moveTo>
                        <a:pt x="0" y="192"/>
                      </a:moveTo>
                      <a:lnTo>
                        <a:pt x="48" y="192"/>
                      </a:lnTo>
                      <a:lnTo>
                        <a:pt x="48" y="0"/>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itchFamily="18" charset="0"/>
                    <a:cs typeface="Times New Roman" pitchFamily="18" charset="0"/>
                  </a:endParaRPr>
                </a:p>
              </p:txBody>
            </p:sp>
            <p:sp>
              <p:nvSpPr>
                <p:cNvPr id="5235" name="Line 1110"/>
                <p:cNvSpPr>
                  <a:spLocks noChangeShapeType="1"/>
                </p:cNvSpPr>
                <p:nvPr/>
              </p:nvSpPr>
              <p:spPr bwMode="auto">
                <a:xfrm flipH="1">
                  <a:off x="1221752" y="8234653"/>
                  <a:ext cx="169764"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36" name="Line 1111"/>
                <p:cNvSpPr>
                  <a:spLocks noChangeShapeType="1"/>
                </p:cNvSpPr>
                <p:nvPr/>
              </p:nvSpPr>
              <p:spPr bwMode="auto">
                <a:xfrm>
                  <a:off x="1359784" y="8310501"/>
                  <a:ext cx="12676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37" name="Text Box 1112"/>
                <p:cNvSpPr txBox="1">
                  <a:spLocks noChangeArrowheads="1"/>
                </p:cNvSpPr>
                <p:nvPr/>
              </p:nvSpPr>
              <p:spPr bwMode="auto">
                <a:xfrm>
                  <a:off x="775923" y="8375287"/>
                  <a:ext cx="44582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Y76</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238" name="Rectangle 1114"/>
                <p:cNvSpPr>
                  <a:spLocks noChangeArrowheads="1"/>
                </p:cNvSpPr>
                <p:nvPr/>
              </p:nvSpPr>
              <p:spPr bwMode="auto">
                <a:xfrm>
                  <a:off x="2205430" y="7850676"/>
                  <a:ext cx="504532" cy="151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 A ) </a:t>
                  </a:r>
                </a:p>
              </p:txBody>
            </p:sp>
            <p:sp>
              <p:nvSpPr>
                <p:cNvPr id="5239" name="Rectangle 1115"/>
                <p:cNvSpPr>
                  <a:spLocks noChangeArrowheads="1"/>
                </p:cNvSpPr>
                <p:nvPr/>
              </p:nvSpPr>
              <p:spPr bwMode="auto">
                <a:xfrm>
                  <a:off x="2709962" y="7850676"/>
                  <a:ext cx="342701" cy="151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M1</a:t>
                  </a:r>
                </a:p>
              </p:txBody>
            </p:sp>
            <p:sp>
              <p:nvSpPr>
                <p:cNvPr id="5240" name="Line 1116"/>
                <p:cNvSpPr>
                  <a:spLocks noChangeShapeType="1"/>
                </p:cNvSpPr>
                <p:nvPr/>
              </p:nvSpPr>
              <p:spPr bwMode="auto">
                <a:xfrm>
                  <a:off x="3051076" y="7931264"/>
                  <a:ext cx="84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41" name="Text Box 1117"/>
                <p:cNvSpPr txBox="1">
                  <a:spLocks noChangeArrowheads="1"/>
                </p:cNvSpPr>
                <p:nvPr/>
              </p:nvSpPr>
              <p:spPr bwMode="auto">
                <a:xfrm>
                  <a:off x="2538611" y="8060837"/>
                  <a:ext cx="542610" cy="3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lnSpc>
                      <a:spcPts val="900"/>
                    </a:lnSpc>
                    <a:spcBef>
                      <a:spcPct val="0"/>
                    </a:spcBef>
                    <a:buFontTx/>
                    <a:buNone/>
                  </a:pPr>
                  <a:r>
                    <a:rPr lang="en-US" altLang="ko-KR" sz="900">
                      <a:solidFill>
                        <a:srgbClr val="000000"/>
                      </a:solidFill>
                      <a:latin typeface="Times New Roman" pitchFamily="18" charset="0"/>
                      <a:cs typeface="Times New Roman" pitchFamily="18" charset="0"/>
                    </a:rPr>
                    <a:t>K100</a:t>
                  </a:r>
                </a:p>
                <a:p>
                  <a:pPr eaLnBrk="1" hangingPunct="1">
                    <a:lnSpc>
                      <a:spcPts val="900"/>
                    </a:lnSpc>
                    <a:spcBef>
                      <a:spcPct val="0"/>
                    </a:spcBef>
                    <a:buFontTx/>
                    <a:buNone/>
                  </a:pPr>
                  <a:r>
                    <a:rPr lang="en-US" altLang="ko-KR" sz="900">
                      <a:solidFill>
                        <a:srgbClr val="000000"/>
                      </a:solidFill>
                      <a:latin typeface="Times New Roman" pitchFamily="18" charset="0"/>
                      <a:cs typeface="Times New Roman" pitchFamily="18" charset="0"/>
                    </a:rPr>
                    <a:t>( T16 )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242" name="Freeform 1118"/>
                <p:cNvSpPr>
                  <a:spLocks/>
                </p:cNvSpPr>
                <p:nvPr/>
              </p:nvSpPr>
              <p:spPr bwMode="auto">
                <a:xfrm>
                  <a:off x="1613636" y="8310501"/>
                  <a:ext cx="1013823" cy="303389"/>
                </a:xfrm>
                <a:custGeom>
                  <a:avLst/>
                  <a:gdLst>
                    <a:gd name="T0" fmla="*/ 0 w 576"/>
                    <a:gd name="T1" fmla="*/ 0 h 192"/>
                    <a:gd name="T2" fmla="*/ 0 w 576"/>
                    <a:gd name="T3" fmla="*/ 2147483647 h 192"/>
                    <a:gd name="T4" fmla="*/ 2147483647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itchFamily="18" charset="0"/>
                    <a:cs typeface="Times New Roman" pitchFamily="18" charset="0"/>
                  </a:endParaRPr>
                </a:p>
              </p:txBody>
            </p:sp>
            <p:sp>
              <p:nvSpPr>
                <p:cNvPr id="5243" name="Text Box 1119"/>
                <p:cNvSpPr txBox="1">
                  <a:spLocks noChangeArrowheads="1"/>
                </p:cNvSpPr>
                <p:nvPr/>
              </p:nvSpPr>
              <p:spPr bwMode="auto">
                <a:xfrm>
                  <a:off x="2557650" y="8489058"/>
                  <a:ext cx="55212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 Y76 )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244" name="Line 1120"/>
                <p:cNvSpPr>
                  <a:spLocks noChangeShapeType="1"/>
                </p:cNvSpPr>
                <p:nvPr/>
              </p:nvSpPr>
              <p:spPr bwMode="auto">
                <a:xfrm>
                  <a:off x="2965401" y="8310501"/>
                  <a:ext cx="169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45" name="Line 1121"/>
                <p:cNvSpPr>
                  <a:spLocks noChangeShapeType="1"/>
                </p:cNvSpPr>
                <p:nvPr/>
              </p:nvSpPr>
              <p:spPr bwMode="auto">
                <a:xfrm>
                  <a:off x="3009825" y="8604409"/>
                  <a:ext cx="1285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46" name="Line 1122"/>
                <p:cNvSpPr>
                  <a:spLocks noChangeShapeType="1"/>
                </p:cNvSpPr>
                <p:nvPr/>
              </p:nvSpPr>
              <p:spPr bwMode="auto">
                <a:xfrm>
                  <a:off x="3135165" y="7855417"/>
                  <a:ext cx="0" cy="910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sp>
          <p:nvSpPr>
            <p:cNvPr id="5212" name="Line 1123"/>
            <p:cNvSpPr>
              <a:spLocks noChangeShapeType="1"/>
            </p:cNvSpPr>
            <p:nvPr/>
          </p:nvSpPr>
          <p:spPr bwMode="auto">
            <a:xfrm>
              <a:off x="2205038" y="7835776"/>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13" name="Line 1124"/>
            <p:cNvSpPr>
              <a:spLocks noChangeShapeType="1"/>
            </p:cNvSpPr>
            <p:nvPr/>
          </p:nvSpPr>
          <p:spPr bwMode="auto">
            <a:xfrm>
              <a:off x="2797175" y="7835776"/>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cxnSp>
          <p:nvCxnSpPr>
            <p:cNvPr id="5214" name="AutoShape 1125"/>
            <p:cNvCxnSpPr>
              <a:cxnSpLocks noChangeShapeType="1"/>
            </p:cNvCxnSpPr>
            <p:nvPr/>
          </p:nvCxnSpPr>
          <p:spPr bwMode="auto">
            <a:xfrm>
              <a:off x="2205038" y="7864351"/>
              <a:ext cx="592137" cy="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sp>
          <p:nvSpPr>
            <p:cNvPr id="5215" name="Text Box 1126"/>
            <p:cNvSpPr txBox="1">
              <a:spLocks noChangeArrowheads="1"/>
            </p:cNvSpPr>
            <p:nvPr/>
          </p:nvSpPr>
          <p:spPr bwMode="auto">
            <a:xfrm>
              <a:off x="2176463" y="7848476"/>
              <a:ext cx="958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smtClean="0">
                  <a:solidFill>
                    <a:srgbClr val="000000"/>
                  </a:solidFill>
                  <a:latin typeface="Times New Roman" pitchFamily="18" charset="0"/>
                  <a:cs typeface="Times New Roman" pitchFamily="18" charset="0"/>
                </a:rPr>
                <a:t>Thời gian On</a:t>
              </a:r>
              <a:endParaRPr lang="ko-KR" altLang="en-US" sz="900">
                <a:solidFill>
                  <a:srgbClr val="000000"/>
                </a:solidFill>
                <a:latin typeface="Times New Roman" pitchFamily="18" charset="0"/>
                <a:cs typeface="Times New Roman" pitchFamily="18" charset="0"/>
              </a:endParaRPr>
            </a:p>
            <a:p>
              <a:pPr eaLnBrk="1" hangingPunct="1">
                <a:spcBef>
                  <a:spcPct val="0"/>
                </a:spcBef>
                <a:buFontTx/>
                <a:buNone/>
              </a:pPr>
              <a:r>
                <a:rPr lang="en-US" altLang="ko-KR" sz="900">
                  <a:solidFill>
                    <a:srgbClr val="000000"/>
                  </a:solidFill>
                  <a:latin typeface="Times New Roman" pitchFamily="18" charset="0"/>
                  <a:cs typeface="Times New Roman" pitchFamily="18" charset="0"/>
                </a:rPr>
                <a:t>  (</a:t>
              </a:r>
              <a:r>
                <a:rPr lang="en-US" altLang="ko-KR" sz="900" smtClean="0">
                  <a:solidFill>
                    <a:srgbClr val="000000"/>
                  </a:solidFill>
                  <a:latin typeface="Times New Roman" pitchFamily="18" charset="0"/>
                  <a:cs typeface="Times New Roman" pitchFamily="18" charset="0"/>
                </a:rPr>
                <a:t>10</a:t>
              </a:r>
              <a:r>
                <a:rPr lang="en-US" altLang="ko-KR" sz="900">
                  <a:solidFill>
                    <a:srgbClr val="000000"/>
                  </a:solidFill>
                  <a:latin typeface="Times New Roman" pitchFamily="18" charset="0"/>
                  <a:cs typeface="Times New Roman" pitchFamily="18" charset="0"/>
                </a:rPr>
                <a:t>s</a:t>
              </a:r>
              <a:r>
                <a:rPr lang="en-US" altLang="ko-KR" sz="900" smtClean="0">
                  <a:solidFill>
                    <a:srgbClr val="000000"/>
                  </a:solidFill>
                  <a:latin typeface="Times New Roman" pitchFamily="18" charset="0"/>
                  <a:cs typeface="Times New Roman" pitchFamily="18" charset="0"/>
                </a:rPr>
                <a:t>)</a:t>
              </a:r>
              <a:endParaRPr lang="en-US" altLang="ko-KR" sz="900">
                <a:solidFill>
                  <a:srgbClr val="000000"/>
                </a:solidFill>
                <a:latin typeface="Times New Roman" pitchFamily="18" charset="0"/>
                <a:cs typeface="Times New Roman" pitchFamily="18" charset="0"/>
              </a:endParaRPr>
            </a:p>
          </p:txBody>
        </p:sp>
      </p:grpSp>
      <p:grpSp>
        <p:nvGrpSpPr>
          <p:cNvPr id="5127" name="Group 1258"/>
          <p:cNvGrpSpPr>
            <a:grpSpLocks/>
          </p:cNvGrpSpPr>
          <p:nvPr/>
        </p:nvGrpSpPr>
        <p:grpSpPr bwMode="auto">
          <a:xfrm>
            <a:off x="3500438" y="1568450"/>
            <a:ext cx="2968625" cy="2149475"/>
            <a:chOff x="0" y="0"/>
            <a:chExt cx="1740" cy="1210"/>
          </a:xfrm>
        </p:grpSpPr>
        <p:sp>
          <p:nvSpPr>
            <p:cNvPr id="5141" name="Text Box 1259"/>
            <p:cNvSpPr txBox="1">
              <a:spLocks noChangeArrowheads="1"/>
            </p:cNvSpPr>
            <p:nvPr/>
          </p:nvSpPr>
          <p:spPr bwMode="auto">
            <a:xfrm>
              <a:off x="342" y="0"/>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X1</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grpSp>
          <p:nvGrpSpPr>
            <p:cNvPr id="5142" name="Group 1260"/>
            <p:cNvGrpSpPr>
              <a:grpSpLocks/>
            </p:cNvGrpSpPr>
            <p:nvPr/>
          </p:nvGrpSpPr>
          <p:grpSpPr bwMode="auto">
            <a:xfrm>
              <a:off x="310" y="121"/>
              <a:ext cx="240" cy="96"/>
              <a:chOff x="310" y="121"/>
              <a:chExt cx="240" cy="96"/>
            </a:xfrm>
          </p:grpSpPr>
          <p:grpSp>
            <p:nvGrpSpPr>
              <p:cNvPr id="5196" name="Group 1261"/>
              <p:cNvGrpSpPr>
                <a:grpSpLocks/>
              </p:cNvGrpSpPr>
              <p:nvPr/>
            </p:nvGrpSpPr>
            <p:grpSpPr bwMode="auto">
              <a:xfrm>
                <a:off x="310" y="121"/>
                <a:ext cx="96" cy="96"/>
                <a:chOff x="310" y="121"/>
                <a:chExt cx="96" cy="96"/>
              </a:xfrm>
            </p:grpSpPr>
            <p:sp>
              <p:nvSpPr>
                <p:cNvPr id="5200" name="Line 1262"/>
                <p:cNvSpPr>
                  <a:spLocks noChangeShapeType="1"/>
                </p:cNvSpPr>
                <p:nvPr/>
              </p:nvSpPr>
              <p:spPr bwMode="auto">
                <a:xfrm>
                  <a:off x="310" y="16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201" name="Line 1263"/>
                <p:cNvSpPr>
                  <a:spLocks noChangeShapeType="1"/>
                </p:cNvSpPr>
                <p:nvPr/>
              </p:nvSpPr>
              <p:spPr bwMode="auto">
                <a:xfrm>
                  <a:off x="406" y="121"/>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nvGrpSpPr>
              <p:cNvPr id="5197" name="Group 1264"/>
              <p:cNvGrpSpPr>
                <a:grpSpLocks/>
              </p:cNvGrpSpPr>
              <p:nvPr/>
            </p:nvGrpSpPr>
            <p:grpSpPr bwMode="auto">
              <a:xfrm flipH="1">
                <a:off x="454" y="121"/>
                <a:ext cx="96" cy="96"/>
                <a:chOff x="454" y="121"/>
                <a:chExt cx="96" cy="96"/>
              </a:xfrm>
            </p:grpSpPr>
            <p:sp>
              <p:nvSpPr>
                <p:cNvPr id="5198" name="Line 1265"/>
                <p:cNvSpPr>
                  <a:spLocks noChangeShapeType="1"/>
                </p:cNvSpPr>
                <p:nvPr/>
              </p:nvSpPr>
              <p:spPr bwMode="auto">
                <a:xfrm>
                  <a:off x="454" y="16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99" name="Line 1266"/>
                <p:cNvSpPr>
                  <a:spLocks noChangeShapeType="1"/>
                </p:cNvSpPr>
                <p:nvPr/>
              </p:nvSpPr>
              <p:spPr bwMode="auto">
                <a:xfrm>
                  <a:off x="550" y="121"/>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sp>
          <p:nvSpPr>
            <p:cNvPr id="5143" name="Line 1267"/>
            <p:cNvSpPr>
              <a:spLocks noChangeShapeType="1"/>
            </p:cNvSpPr>
            <p:nvPr/>
          </p:nvSpPr>
          <p:spPr bwMode="auto">
            <a:xfrm>
              <a:off x="262" y="169"/>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44" name="Line 1268"/>
            <p:cNvSpPr>
              <a:spLocks noChangeShapeType="1"/>
            </p:cNvSpPr>
            <p:nvPr/>
          </p:nvSpPr>
          <p:spPr bwMode="auto">
            <a:xfrm>
              <a:off x="1740" y="96"/>
              <a:ext cx="0" cy="10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45" name="Line 1269"/>
            <p:cNvSpPr>
              <a:spLocks noChangeShapeType="1"/>
            </p:cNvSpPr>
            <p:nvPr/>
          </p:nvSpPr>
          <p:spPr bwMode="auto">
            <a:xfrm>
              <a:off x="526" y="169"/>
              <a:ext cx="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46" name="Text Box 1270"/>
            <p:cNvSpPr txBox="1">
              <a:spLocks noChangeArrowheads="1"/>
            </p:cNvSpPr>
            <p:nvPr/>
          </p:nvSpPr>
          <p:spPr bwMode="auto">
            <a:xfrm>
              <a:off x="1004" y="90"/>
              <a:ext cx="6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  [ MC N1  M1 ]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47" name="Line 1271"/>
            <p:cNvSpPr>
              <a:spLocks noChangeShapeType="1"/>
            </p:cNvSpPr>
            <p:nvPr/>
          </p:nvSpPr>
          <p:spPr bwMode="auto">
            <a:xfrm>
              <a:off x="268" y="935"/>
              <a:ext cx="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48" name="Text Box 1272"/>
            <p:cNvSpPr txBox="1">
              <a:spLocks noChangeArrowheads="1"/>
            </p:cNvSpPr>
            <p:nvPr/>
          </p:nvSpPr>
          <p:spPr bwMode="auto">
            <a:xfrm>
              <a:off x="1039" y="861"/>
              <a:ext cx="5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 MCR ( A )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grpSp>
          <p:nvGrpSpPr>
            <p:cNvPr id="5149" name="Group 1273"/>
            <p:cNvGrpSpPr>
              <a:grpSpLocks/>
            </p:cNvGrpSpPr>
            <p:nvPr/>
          </p:nvGrpSpPr>
          <p:grpSpPr bwMode="auto">
            <a:xfrm rot="5400000">
              <a:off x="72" y="244"/>
              <a:ext cx="370" cy="86"/>
              <a:chOff x="72" y="244"/>
              <a:chExt cx="240" cy="96"/>
            </a:xfrm>
          </p:grpSpPr>
          <p:grpSp>
            <p:nvGrpSpPr>
              <p:cNvPr id="5190" name="Group 1274"/>
              <p:cNvGrpSpPr>
                <a:grpSpLocks/>
              </p:cNvGrpSpPr>
              <p:nvPr/>
            </p:nvGrpSpPr>
            <p:grpSpPr bwMode="auto">
              <a:xfrm>
                <a:off x="72" y="244"/>
                <a:ext cx="96" cy="96"/>
                <a:chOff x="72" y="244"/>
                <a:chExt cx="96" cy="96"/>
              </a:xfrm>
            </p:grpSpPr>
            <p:sp>
              <p:nvSpPr>
                <p:cNvPr id="5194" name="Line 1275"/>
                <p:cNvSpPr>
                  <a:spLocks noChangeShapeType="1"/>
                </p:cNvSpPr>
                <p:nvPr/>
              </p:nvSpPr>
              <p:spPr bwMode="auto">
                <a:xfrm>
                  <a:off x="72" y="29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95" name="Line 1276"/>
                <p:cNvSpPr>
                  <a:spLocks noChangeShapeType="1"/>
                </p:cNvSpPr>
                <p:nvPr/>
              </p:nvSpPr>
              <p:spPr bwMode="auto">
                <a:xfrm>
                  <a:off x="168" y="24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nvGrpSpPr>
              <p:cNvPr id="5191" name="Group 1277"/>
              <p:cNvGrpSpPr>
                <a:grpSpLocks/>
              </p:cNvGrpSpPr>
              <p:nvPr/>
            </p:nvGrpSpPr>
            <p:grpSpPr bwMode="auto">
              <a:xfrm flipH="1">
                <a:off x="216" y="244"/>
                <a:ext cx="96" cy="96"/>
                <a:chOff x="216" y="244"/>
                <a:chExt cx="96" cy="96"/>
              </a:xfrm>
            </p:grpSpPr>
            <p:sp>
              <p:nvSpPr>
                <p:cNvPr id="5192" name="Line 1278"/>
                <p:cNvSpPr>
                  <a:spLocks noChangeShapeType="1"/>
                </p:cNvSpPr>
                <p:nvPr/>
              </p:nvSpPr>
              <p:spPr bwMode="auto">
                <a:xfrm>
                  <a:off x="216" y="29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93" name="Line 1279"/>
                <p:cNvSpPr>
                  <a:spLocks noChangeShapeType="1"/>
                </p:cNvSpPr>
                <p:nvPr/>
              </p:nvSpPr>
              <p:spPr bwMode="auto">
                <a:xfrm>
                  <a:off x="312" y="24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sp>
          <p:nvSpPr>
            <p:cNvPr id="5150" name="Line 1280"/>
            <p:cNvSpPr>
              <a:spLocks noChangeShapeType="1"/>
            </p:cNvSpPr>
            <p:nvPr/>
          </p:nvSpPr>
          <p:spPr bwMode="auto">
            <a:xfrm>
              <a:off x="256" y="713"/>
              <a:ext cx="0"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nvGrpSpPr>
            <p:cNvPr id="5151" name="Group 1281"/>
            <p:cNvGrpSpPr>
              <a:grpSpLocks/>
            </p:cNvGrpSpPr>
            <p:nvPr/>
          </p:nvGrpSpPr>
          <p:grpSpPr bwMode="auto">
            <a:xfrm rot="10800000">
              <a:off x="262" y="750"/>
              <a:ext cx="240" cy="96"/>
              <a:chOff x="262" y="750"/>
              <a:chExt cx="240" cy="96"/>
            </a:xfrm>
          </p:grpSpPr>
          <p:grpSp>
            <p:nvGrpSpPr>
              <p:cNvPr id="5184" name="Group 1282"/>
              <p:cNvGrpSpPr>
                <a:grpSpLocks/>
              </p:cNvGrpSpPr>
              <p:nvPr/>
            </p:nvGrpSpPr>
            <p:grpSpPr bwMode="auto">
              <a:xfrm>
                <a:off x="262" y="750"/>
                <a:ext cx="96" cy="96"/>
                <a:chOff x="262" y="750"/>
                <a:chExt cx="96" cy="96"/>
              </a:xfrm>
            </p:grpSpPr>
            <p:sp>
              <p:nvSpPr>
                <p:cNvPr id="5188" name="Line 1283"/>
                <p:cNvSpPr>
                  <a:spLocks noChangeShapeType="1"/>
                </p:cNvSpPr>
                <p:nvPr/>
              </p:nvSpPr>
              <p:spPr bwMode="auto">
                <a:xfrm>
                  <a:off x="262" y="79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89" name="Line 1284"/>
                <p:cNvSpPr>
                  <a:spLocks noChangeShapeType="1"/>
                </p:cNvSpPr>
                <p:nvPr/>
              </p:nvSpPr>
              <p:spPr bwMode="auto">
                <a:xfrm>
                  <a:off x="358" y="75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nvGrpSpPr>
              <p:cNvPr id="5185" name="Group 1285"/>
              <p:cNvGrpSpPr>
                <a:grpSpLocks/>
              </p:cNvGrpSpPr>
              <p:nvPr/>
            </p:nvGrpSpPr>
            <p:grpSpPr bwMode="auto">
              <a:xfrm flipH="1">
                <a:off x="406" y="750"/>
                <a:ext cx="96" cy="96"/>
                <a:chOff x="406" y="750"/>
                <a:chExt cx="96" cy="96"/>
              </a:xfrm>
            </p:grpSpPr>
            <p:sp>
              <p:nvSpPr>
                <p:cNvPr id="5186" name="Line 1286"/>
                <p:cNvSpPr>
                  <a:spLocks noChangeShapeType="1"/>
                </p:cNvSpPr>
                <p:nvPr/>
              </p:nvSpPr>
              <p:spPr bwMode="auto">
                <a:xfrm>
                  <a:off x="406" y="79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87" name="Line 1287"/>
                <p:cNvSpPr>
                  <a:spLocks noChangeShapeType="1"/>
                </p:cNvSpPr>
                <p:nvPr/>
              </p:nvSpPr>
              <p:spPr bwMode="auto">
                <a:xfrm>
                  <a:off x="502" y="75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sp>
          <p:nvSpPr>
            <p:cNvPr id="5152" name="Line 1288"/>
            <p:cNvSpPr>
              <a:spLocks noChangeShapeType="1"/>
            </p:cNvSpPr>
            <p:nvPr/>
          </p:nvSpPr>
          <p:spPr bwMode="auto">
            <a:xfrm>
              <a:off x="494" y="798"/>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53" name="Text Box 1289"/>
            <p:cNvSpPr txBox="1">
              <a:spLocks noChangeArrowheads="1"/>
            </p:cNvSpPr>
            <p:nvPr/>
          </p:nvSpPr>
          <p:spPr bwMode="auto">
            <a:xfrm>
              <a:off x="1113" y="730"/>
              <a:ext cx="3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&lt; Y40 &gt;</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54" name="Text Box 1290"/>
            <p:cNvSpPr txBox="1">
              <a:spLocks noChangeArrowheads="1"/>
            </p:cNvSpPr>
            <p:nvPr/>
          </p:nvSpPr>
          <p:spPr bwMode="auto">
            <a:xfrm>
              <a:off x="274" y="620"/>
              <a:ext cx="2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X5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55" name="Text Box 1291"/>
            <p:cNvSpPr txBox="1">
              <a:spLocks noChangeArrowheads="1"/>
            </p:cNvSpPr>
            <p:nvPr/>
          </p:nvSpPr>
          <p:spPr bwMode="auto">
            <a:xfrm>
              <a:off x="0" y="211"/>
              <a:ext cx="2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(N1)</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56" name="Text Box 1292"/>
            <p:cNvSpPr txBox="1">
              <a:spLocks noChangeArrowheads="1"/>
            </p:cNvSpPr>
            <p:nvPr/>
          </p:nvSpPr>
          <p:spPr bwMode="auto">
            <a:xfrm>
              <a:off x="257" y="217"/>
              <a:ext cx="2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(M1)</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grpSp>
          <p:nvGrpSpPr>
            <p:cNvPr id="5157" name="Group 1293"/>
            <p:cNvGrpSpPr>
              <a:grpSpLocks/>
            </p:cNvGrpSpPr>
            <p:nvPr/>
          </p:nvGrpSpPr>
          <p:grpSpPr bwMode="auto">
            <a:xfrm>
              <a:off x="312" y="414"/>
              <a:ext cx="240" cy="96"/>
              <a:chOff x="312" y="414"/>
              <a:chExt cx="240" cy="96"/>
            </a:xfrm>
          </p:grpSpPr>
          <p:grpSp>
            <p:nvGrpSpPr>
              <p:cNvPr id="5178" name="Group 1294"/>
              <p:cNvGrpSpPr>
                <a:grpSpLocks/>
              </p:cNvGrpSpPr>
              <p:nvPr/>
            </p:nvGrpSpPr>
            <p:grpSpPr bwMode="auto">
              <a:xfrm>
                <a:off x="312" y="414"/>
                <a:ext cx="96" cy="96"/>
                <a:chOff x="312" y="414"/>
                <a:chExt cx="96" cy="96"/>
              </a:xfrm>
            </p:grpSpPr>
            <p:sp>
              <p:nvSpPr>
                <p:cNvPr id="5182" name="Line 1295"/>
                <p:cNvSpPr>
                  <a:spLocks noChangeShapeType="1"/>
                </p:cNvSpPr>
                <p:nvPr/>
              </p:nvSpPr>
              <p:spPr bwMode="auto">
                <a:xfrm>
                  <a:off x="312" y="46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83" name="Line 1296"/>
                <p:cNvSpPr>
                  <a:spLocks noChangeShapeType="1"/>
                </p:cNvSpPr>
                <p:nvPr/>
              </p:nvSpPr>
              <p:spPr bwMode="auto">
                <a:xfrm>
                  <a:off x="408" y="41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nvGrpSpPr>
              <p:cNvPr id="5179" name="Group 1297"/>
              <p:cNvGrpSpPr>
                <a:grpSpLocks/>
              </p:cNvGrpSpPr>
              <p:nvPr/>
            </p:nvGrpSpPr>
            <p:grpSpPr bwMode="auto">
              <a:xfrm flipH="1">
                <a:off x="456" y="414"/>
                <a:ext cx="96" cy="96"/>
                <a:chOff x="456" y="414"/>
                <a:chExt cx="96" cy="96"/>
              </a:xfrm>
            </p:grpSpPr>
            <p:sp>
              <p:nvSpPr>
                <p:cNvPr id="5180" name="Line 1298"/>
                <p:cNvSpPr>
                  <a:spLocks noChangeShapeType="1"/>
                </p:cNvSpPr>
                <p:nvPr/>
              </p:nvSpPr>
              <p:spPr bwMode="auto">
                <a:xfrm>
                  <a:off x="456" y="46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81" name="Line 1299"/>
                <p:cNvSpPr>
                  <a:spLocks noChangeShapeType="1"/>
                </p:cNvSpPr>
                <p:nvPr/>
              </p:nvSpPr>
              <p:spPr bwMode="auto">
                <a:xfrm>
                  <a:off x="552" y="41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sp>
          <p:nvSpPr>
            <p:cNvPr id="5158" name="Line 1300"/>
            <p:cNvSpPr>
              <a:spLocks noChangeShapeType="1"/>
            </p:cNvSpPr>
            <p:nvPr/>
          </p:nvSpPr>
          <p:spPr bwMode="auto">
            <a:xfrm>
              <a:off x="264" y="462"/>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59" name="Text Box 1301"/>
            <p:cNvSpPr txBox="1">
              <a:spLocks noChangeArrowheads="1"/>
            </p:cNvSpPr>
            <p:nvPr/>
          </p:nvSpPr>
          <p:spPr bwMode="auto">
            <a:xfrm>
              <a:off x="342" y="295"/>
              <a:ext cx="2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X2</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60" name="Line 1302"/>
            <p:cNvSpPr>
              <a:spLocks noChangeShapeType="1"/>
            </p:cNvSpPr>
            <p:nvPr/>
          </p:nvSpPr>
          <p:spPr bwMode="auto">
            <a:xfrm>
              <a:off x="528" y="462"/>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61" name="Text Box 1303"/>
            <p:cNvSpPr txBox="1">
              <a:spLocks noChangeArrowheads="1"/>
            </p:cNvSpPr>
            <p:nvPr/>
          </p:nvSpPr>
          <p:spPr bwMode="auto">
            <a:xfrm>
              <a:off x="992" y="385"/>
              <a:ext cx="65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  [ MC N2  M2 ]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grpSp>
          <p:nvGrpSpPr>
            <p:cNvPr id="5162" name="Group 1304"/>
            <p:cNvGrpSpPr>
              <a:grpSpLocks/>
            </p:cNvGrpSpPr>
            <p:nvPr/>
          </p:nvGrpSpPr>
          <p:grpSpPr bwMode="auto">
            <a:xfrm rot="5400000">
              <a:off x="138" y="541"/>
              <a:ext cx="240" cy="96"/>
              <a:chOff x="138" y="540"/>
              <a:chExt cx="240" cy="96"/>
            </a:xfrm>
          </p:grpSpPr>
          <p:grpSp>
            <p:nvGrpSpPr>
              <p:cNvPr id="5172" name="Group 1305"/>
              <p:cNvGrpSpPr>
                <a:grpSpLocks/>
              </p:cNvGrpSpPr>
              <p:nvPr/>
            </p:nvGrpSpPr>
            <p:grpSpPr bwMode="auto">
              <a:xfrm>
                <a:off x="138" y="540"/>
                <a:ext cx="96" cy="96"/>
                <a:chOff x="138" y="540"/>
                <a:chExt cx="96" cy="96"/>
              </a:xfrm>
            </p:grpSpPr>
            <p:sp>
              <p:nvSpPr>
                <p:cNvPr id="5176" name="Line 1306"/>
                <p:cNvSpPr>
                  <a:spLocks noChangeShapeType="1"/>
                </p:cNvSpPr>
                <p:nvPr/>
              </p:nvSpPr>
              <p:spPr bwMode="auto">
                <a:xfrm>
                  <a:off x="138" y="59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77" name="Line 1307"/>
                <p:cNvSpPr>
                  <a:spLocks noChangeShapeType="1"/>
                </p:cNvSpPr>
                <p:nvPr/>
              </p:nvSpPr>
              <p:spPr bwMode="auto">
                <a:xfrm>
                  <a:off x="234" y="54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nvGrpSpPr>
              <p:cNvPr id="5173" name="Group 1308"/>
              <p:cNvGrpSpPr>
                <a:grpSpLocks/>
              </p:cNvGrpSpPr>
              <p:nvPr/>
            </p:nvGrpSpPr>
            <p:grpSpPr bwMode="auto">
              <a:xfrm flipH="1">
                <a:off x="282" y="540"/>
                <a:ext cx="96" cy="96"/>
                <a:chOff x="282" y="540"/>
                <a:chExt cx="96" cy="96"/>
              </a:xfrm>
            </p:grpSpPr>
            <p:sp>
              <p:nvSpPr>
                <p:cNvPr id="5174" name="Line 1309"/>
                <p:cNvSpPr>
                  <a:spLocks noChangeShapeType="1"/>
                </p:cNvSpPr>
                <p:nvPr/>
              </p:nvSpPr>
              <p:spPr bwMode="auto">
                <a:xfrm>
                  <a:off x="282" y="59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75" name="Line 1310"/>
                <p:cNvSpPr>
                  <a:spLocks noChangeShapeType="1"/>
                </p:cNvSpPr>
                <p:nvPr/>
              </p:nvSpPr>
              <p:spPr bwMode="auto">
                <a:xfrm>
                  <a:off x="378" y="54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grpSp>
        <p:sp>
          <p:nvSpPr>
            <p:cNvPr id="5163" name="Text Box 1311"/>
            <p:cNvSpPr txBox="1">
              <a:spLocks noChangeArrowheads="1"/>
            </p:cNvSpPr>
            <p:nvPr/>
          </p:nvSpPr>
          <p:spPr bwMode="auto">
            <a:xfrm>
              <a:off x="6" y="524"/>
              <a:ext cx="26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(N2)</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64" name="Text Box 1312"/>
            <p:cNvSpPr txBox="1">
              <a:spLocks noChangeArrowheads="1"/>
            </p:cNvSpPr>
            <p:nvPr/>
          </p:nvSpPr>
          <p:spPr bwMode="auto">
            <a:xfrm>
              <a:off x="268" y="524"/>
              <a:ext cx="26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(M2)</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65" name="Text Box 1313"/>
            <p:cNvSpPr txBox="1">
              <a:spLocks noChangeArrowheads="1"/>
            </p:cNvSpPr>
            <p:nvPr/>
          </p:nvSpPr>
          <p:spPr bwMode="auto">
            <a:xfrm>
              <a:off x="1042" y="1005"/>
              <a:ext cx="5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latin typeface="Times New Roman" pitchFamily="18" charset="0"/>
                  <a:cs typeface="Times New Roman" pitchFamily="18" charset="0"/>
                </a:rPr>
                <a:t>[ MCR ( B ) ]</a:t>
              </a:r>
            </a:p>
            <a:p>
              <a:pPr eaLnBrk="1" hangingPunct="1">
                <a:spcBef>
                  <a:spcPct val="0"/>
                </a:spcBef>
                <a:buFontTx/>
                <a:buNone/>
              </a:pPr>
              <a:endParaRPr lang="en-US" altLang="ko-KR" sz="900">
                <a:solidFill>
                  <a:srgbClr val="000000"/>
                </a:solidFill>
                <a:latin typeface="Times New Roman" pitchFamily="18" charset="0"/>
                <a:cs typeface="Times New Roman" pitchFamily="18" charset="0"/>
              </a:endParaRPr>
            </a:p>
          </p:txBody>
        </p:sp>
        <p:sp>
          <p:nvSpPr>
            <p:cNvPr id="5166" name="Line 1314"/>
            <p:cNvSpPr>
              <a:spLocks noChangeShapeType="1"/>
            </p:cNvSpPr>
            <p:nvPr/>
          </p:nvSpPr>
          <p:spPr bwMode="auto">
            <a:xfrm>
              <a:off x="264" y="1079"/>
              <a:ext cx="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67" name="Line 1315"/>
            <p:cNvSpPr>
              <a:spLocks noChangeShapeType="1"/>
            </p:cNvSpPr>
            <p:nvPr/>
          </p:nvSpPr>
          <p:spPr bwMode="auto">
            <a:xfrm>
              <a:off x="1518" y="162"/>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68" name="Line 1316"/>
            <p:cNvSpPr>
              <a:spLocks noChangeShapeType="1"/>
            </p:cNvSpPr>
            <p:nvPr/>
          </p:nvSpPr>
          <p:spPr bwMode="auto">
            <a:xfrm>
              <a:off x="1524" y="456"/>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69" name="Line 1317"/>
            <p:cNvSpPr>
              <a:spLocks noChangeShapeType="1"/>
            </p:cNvSpPr>
            <p:nvPr/>
          </p:nvSpPr>
          <p:spPr bwMode="auto">
            <a:xfrm>
              <a:off x="1422" y="791"/>
              <a:ext cx="3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70" name="Line 1318"/>
            <p:cNvSpPr>
              <a:spLocks noChangeShapeType="1"/>
            </p:cNvSpPr>
            <p:nvPr/>
          </p:nvSpPr>
          <p:spPr bwMode="auto">
            <a:xfrm>
              <a:off x="1518" y="935"/>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sp>
          <p:nvSpPr>
            <p:cNvPr id="5171" name="Line 1319"/>
            <p:cNvSpPr>
              <a:spLocks noChangeShapeType="1"/>
            </p:cNvSpPr>
            <p:nvPr/>
          </p:nvSpPr>
          <p:spPr bwMode="auto">
            <a:xfrm>
              <a:off x="1524" y="1079"/>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itchFamily="18" charset="0"/>
                <a:cs typeface="Times New Roman" pitchFamily="18" charset="0"/>
              </a:endParaRPr>
            </a:p>
          </p:txBody>
        </p:sp>
      </p:grpSp>
      <p:pic>
        <p:nvPicPr>
          <p:cNvPr id="5128" name="Picture 28917"/>
          <p:cNvPicPr>
            <a:picLocks noChangeAspect="1" noChangeArrowheads="1"/>
          </p:cNvPicPr>
          <p:nvPr/>
        </p:nvPicPr>
        <p:blipFill>
          <a:blip r:embed="rId3">
            <a:extLst>
              <a:ext uri="{28A0092B-C50C-407E-A947-70E740481C1C}">
                <a14:useLocalDpi xmlns:a14="http://schemas.microsoft.com/office/drawing/2010/main" val="0"/>
              </a:ext>
            </a:extLst>
          </a:blip>
          <a:srcRect l="49609" t="33333" r="13281" b="44792"/>
          <a:stretch>
            <a:fillRect/>
          </a:stretch>
        </p:blipFill>
        <p:spPr bwMode="auto">
          <a:xfrm>
            <a:off x="412750" y="1138238"/>
            <a:ext cx="279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28921"/>
          <p:cNvGrpSpPr>
            <a:grpSpLocks/>
          </p:cNvGrpSpPr>
          <p:nvPr/>
        </p:nvGrpSpPr>
        <p:grpSpPr bwMode="auto">
          <a:xfrm>
            <a:off x="476250" y="1916113"/>
            <a:ext cx="1333500" cy="268287"/>
            <a:chOff x="28575" y="19050"/>
            <a:chExt cx="1648" cy="268"/>
          </a:xfrm>
        </p:grpSpPr>
        <p:pic>
          <p:nvPicPr>
            <p:cNvPr id="5139" name="Picture 28922"/>
            <p:cNvPicPr>
              <a:picLocks noChangeAspect="1" noChangeArrowheads="1"/>
            </p:cNvPicPr>
            <p:nvPr/>
          </p:nvPicPr>
          <p:blipFill>
            <a:blip r:embed="rId4">
              <a:extLst>
                <a:ext uri="{28A0092B-C50C-407E-A947-70E740481C1C}">
                  <a14:useLocalDpi xmlns:a14="http://schemas.microsoft.com/office/drawing/2010/main" val="0"/>
                </a:ext>
              </a:extLst>
            </a:blip>
            <a:srcRect l="75380" b="80222"/>
            <a:stretch>
              <a:fillRect/>
            </a:stretch>
          </p:blipFill>
          <p:spPr bwMode="auto">
            <a:xfrm>
              <a:off x="28991" y="19051"/>
              <a:ext cx="123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28923"/>
            <p:cNvPicPr>
              <a:picLocks noChangeAspect="1" noChangeArrowheads="1"/>
            </p:cNvPicPr>
            <p:nvPr/>
          </p:nvPicPr>
          <p:blipFill>
            <a:blip r:embed="rId4">
              <a:extLst>
                <a:ext uri="{28A0092B-C50C-407E-A947-70E740481C1C}">
                  <a14:useLocalDpi xmlns:a14="http://schemas.microsoft.com/office/drawing/2010/main" val="0"/>
                </a:ext>
              </a:extLst>
            </a:blip>
            <a:srcRect r="88968" b="80222"/>
            <a:stretch>
              <a:fillRect/>
            </a:stretch>
          </p:blipFill>
          <p:spPr bwMode="auto">
            <a:xfrm>
              <a:off x="28575" y="19050"/>
              <a:ext cx="55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0" name="Group 28924"/>
          <p:cNvGrpSpPr>
            <a:grpSpLocks/>
          </p:cNvGrpSpPr>
          <p:nvPr/>
        </p:nvGrpSpPr>
        <p:grpSpPr bwMode="auto">
          <a:xfrm>
            <a:off x="476250" y="2500313"/>
            <a:ext cx="1357313" cy="292100"/>
            <a:chOff x="0" y="704850"/>
            <a:chExt cx="1602" cy="320"/>
          </a:xfrm>
        </p:grpSpPr>
        <p:pic>
          <p:nvPicPr>
            <p:cNvPr id="5137" name="Picture 28925"/>
            <p:cNvPicPr>
              <a:picLocks noChangeAspect="1" noChangeArrowheads="1"/>
            </p:cNvPicPr>
            <p:nvPr/>
          </p:nvPicPr>
          <p:blipFill>
            <a:blip r:embed="rId4">
              <a:extLst>
                <a:ext uri="{28A0092B-C50C-407E-A947-70E740481C1C}">
                  <a14:useLocalDpi xmlns:a14="http://schemas.microsoft.com/office/drawing/2010/main" val="0"/>
                </a:ext>
              </a:extLst>
            </a:blip>
            <a:srcRect l="77959" t="23555" b="56520"/>
            <a:stretch>
              <a:fillRect/>
            </a:stretch>
          </p:blipFill>
          <p:spPr bwMode="auto">
            <a:xfrm>
              <a:off x="499" y="704850"/>
              <a:ext cx="110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28926"/>
            <p:cNvPicPr>
              <a:picLocks noChangeAspect="1" noChangeArrowheads="1"/>
            </p:cNvPicPr>
            <p:nvPr/>
          </p:nvPicPr>
          <p:blipFill>
            <a:blip r:embed="rId4">
              <a:extLst>
                <a:ext uri="{28A0092B-C50C-407E-A947-70E740481C1C}">
                  <a14:useLocalDpi xmlns:a14="http://schemas.microsoft.com/office/drawing/2010/main" val="0"/>
                </a:ext>
              </a:extLst>
            </a:blip>
            <a:srcRect t="23555" r="88229" b="52963"/>
            <a:stretch>
              <a:fillRect/>
            </a:stretch>
          </p:blipFill>
          <p:spPr bwMode="auto">
            <a:xfrm>
              <a:off x="0" y="704853"/>
              <a:ext cx="58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1" name="Group 28933"/>
          <p:cNvGrpSpPr>
            <a:grpSpLocks/>
          </p:cNvGrpSpPr>
          <p:nvPr/>
        </p:nvGrpSpPr>
        <p:grpSpPr bwMode="auto">
          <a:xfrm>
            <a:off x="2068513" y="2470150"/>
            <a:ext cx="1385887" cy="268288"/>
            <a:chOff x="2095500" y="714375"/>
            <a:chExt cx="1536" cy="407"/>
          </a:xfrm>
        </p:grpSpPr>
        <p:pic>
          <p:nvPicPr>
            <p:cNvPr id="5135" name="Picture 28934"/>
            <p:cNvPicPr>
              <a:picLocks noChangeAspect="1" noChangeArrowheads="1"/>
            </p:cNvPicPr>
            <p:nvPr/>
          </p:nvPicPr>
          <p:blipFill>
            <a:blip r:embed="rId4">
              <a:extLst>
                <a:ext uri="{28A0092B-C50C-407E-A947-70E740481C1C}">
                  <a14:useLocalDpi xmlns:a14="http://schemas.microsoft.com/office/drawing/2010/main" val="0"/>
                </a:ext>
              </a:extLst>
            </a:blip>
            <a:srcRect l="84293" t="50444" b="26074"/>
            <a:stretch>
              <a:fillRect/>
            </a:stretch>
          </p:blipFill>
          <p:spPr bwMode="auto">
            <a:xfrm>
              <a:off x="2096259" y="714375"/>
              <a:ext cx="77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28935"/>
            <p:cNvPicPr>
              <a:picLocks noChangeAspect="1" noChangeArrowheads="1"/>
            </p:cNvPicPr>
            <p:nvPr/>
          </p:nvPicPr>
          <p:blipFill>
            <a:blip r:embed="rId4">
              <a:extLst>
                <a:ext uri="{28A0092B-C50C-407E-A947-70E740481C1C}">
                  <a14:useLocalDpi xmlns:a14="http://schemas.microsoft.com/office/drawing/2010/main" val="0"/>
                </a:ext>
              </a:extLst>
            </a:blip>
            <a:srcRect t="50444" r="81874" b="26074"/>
            <a:stretch>
              <a:fillRect/>
            </a:stretch>
          </p:blipFill>
          <p:spPr bwMode="auto">
            <a:xfrm>
              <a:off x="2095500" y="714377"/>
              <a:ext cx="8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2" name="Group 28936"/>
          <p:cNvGrpSpPr>
            <a:grpSpLocks/>
          </p:cNvGrpSpPr>
          <p:nvPr/>
        </p:nvGrpSpPr>
        <p:grpSpPr bwMode="auto">
          <a:xfrm>
            <a:off x="2060575" y="1924050"/>
            <a:ext cx="1393825" cy="274638"/>
            <a:chOff x="2095500" y="0"/>
            <a:chExt cx="1669" cy="320"/>
          </a:xfrm>
        </p:grpSpPr>
        <p:pic>
          <p:nvPicPr>
            <p:cNvPr id="5133" name="Picture 28937"/>
            <p:cNvPicPr>
              <a:picLocks noChangeAspect="1" noChangeArrowheads="1"/>
            </p:cNvPicPr>
            <p:nvPr/>
          </p:nvPicPr>
          <p:blipFill>
            <a:blip r:embed="rId5">
              <a:extLst>
                <a:ext uri="{28A0092B-C50C-407E-A947-70E740481C1C}">
                  <a14:useLocalDpi xmlns:a14="http://schemas.microsoft.com/office/drawing/2010/main" val="0"/>
                </a:ext>
              </a:extLst>
            </a:blip>
            <a:srcRect l="83394" t="77333" b="-815"/>
            <a:stretch>
              <a:fillRect/>
            </a:stretch>
          </p:blipFill>
          <p:spPr bwMode="auto">
            <a:xfrm>
              <a:off x="2096338" y="0"/>
              <a:ext cx="83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28938"/>
            <p:cNvPicPr>
              <a:picLocks noChangeAspect="1" noChangeArrowheads="1"/>
            </p:cNvPicPr>
            <p:nvPr/>
          </p:nvPicPr>
          <p:blipFill>
            <a:blip r:embed="rId4">
              <a:extLst>
                <a:ext uri="{28A0092B-C50C-407E-A947-70E740481C1C}">
                  <a14:useLocalDpi xmlns:a14="http://schemas.microsoft.com/office/drawing/2010/main" val="0"/>
                </a:ext>
              </a:extLst>
            </a:blip>
            <a:srcRect t="77333" r="80055" b="-815"/>
            <a:stretch>
              <a:fillRect/>
            </a:stretch>
          </p:blipFill>
          <p:spPr bwMode="auto">
            <a:xfrm>
              <a:off x="2095500" y="3"/>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50" name="Text Box 5"/>
          <p:cNvSpPr txBox="1">
            <a:spLocks noChangeArrowheads="1"/>
          </p:cNvSpPr>
          <p:nvPr/>
        </p:nvSpPr>
        <p:spPr bwMode="auto">
          <a:xfrm>
            <a:off x="174625" y="239713"/>
            <a:ext cx="7617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itchFamily="18" charset="0"/>
              </a:rPr>
              <a:t>Khí nén</a:t>
            </a:r>
            <a:endParaRPr lang="ko-KR" altLang="en-US" sz="1600" dirty="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itchFamily="18" charset="0"/>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6150" name="Text Box 6"/>
          <p:cNvSpPr txBox="1">
            <a:spLocks noChangeArrowheads="1"/>
          </p:cNvSpPr>
          <p:nvPr/>
        </p:nvSpPr>
        <p:spPr bwMode="auto">
          <a:xfrm>
            <a:off x="292100" y="817563"/>
            <a:ext cx="13933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a:latin typeface="LG Smart_H2.0 R" panose="020B0600000101010101" pitchFamily="34" charset="-127"/>
                <a:ea typeface="LG Smart_H2.0 R" panose="020B0600000101010101" pitchFamily="34" charset="-127"/>
                <a:cs typeface="Times New Roman" pitchFamily="18" charset="0"/>
              </a:rPr>
              <a:t>※ Khí nén</a:t>
            </a:r>
            <a:r>
              <a:rPr lang="ko-KR" altLang="en-US" sz="1000">
                <a:latin typeface="LG Smart_H2.0 R" panose="020B0600000101010101" pitchFamily="34" charset="-127"/>
                <a:ea typeface="LG Smart_H2.0 R" panose="020B0600000101010101" pitchFamily="34" charset="-127"/>
                <a:cs typeface="Times New Roman" pitchFamily="18" charset="0"/>
              </a:rPr>
              <a:t> </a:t>
            </a:r>
            <a:r>
              <a:rPr lang="en-US" altLang="ko-KR" sz="1000">
                <a:latin typeface="LG Smart_H2.0 R" panose="020B0600000101010101" pitchFamily="34" charset="-127"/>
                <a:ea typeface="LG Smart_H2.0 R" panose="020B0600000101010101" pitchFamily="34" charset="-127"/>
                <a:cs typeface="Times New Roman" pitchFamily="18" charset="0"/>
              </a:rPr>
              <a:t>: Câu 41</a:t>
            </a:r>
            <a:r>
              <a:rPr lang="ko-KR" altLang="en-US" sz="1000">
                <a:latin typeface="LG Smart_H2.0 R" panose="020B0600000101010101" pitchFamily="34" charset="-127"/>
                <a:ea typeface="LG Smart_H2.0 R" panose="020B0600000101010101" pitchFamily="34" charset="-127"/>
                <a:cs typeface="Times New Roman" pitchFamily="18" charset="0"/>
              </a:rPr>
              <a:t> </a:t>
            </a:r>
            <a:r>
              <a:rPr lang="en-US" altLang="ko-KR" sz="1000">
                <a:latin typeface="LG Smart_H2.0 R" panose="020B0600000101010101" pitchFamily="34" charset="-127"/>
                <a:ea typeface="LG Smart_H2.0 R" panose="020B0600000101010101" pitchFamily="34" charset="-127"/>
                <a:cs typeface="Times New Roman" pitchFamily="18" charset="0"/>
              </a:rPr>
              <a:t>~ 60</a:t>
            </a:r>
            <a:endParaRPr lang="ko-KR" altLang="en-US" sz="1000">
              <a:latin typeface="LG Smart_H2.0 R" panose="020B0600000101010101" pitchFamily="34" charset="-127"/>
              <a:ea typeface="LG Smart_H2.0 R" panose="020B0600000101010101" pitchFamily="34" charset="-127"/>
              <a:cs typeface="Times New Roman" pitchFamily="18" charset="0"/>
            </a:endParaRPr>
          </a:p>
        </p:txBody>
      </p:sp>
      <p:sp>
        <p:nvSpPr>
          <p:cNvPr id="6151" name="Rectangle 31"/>
          <p:cNvSpPr>
            <a:spLocks noChangeArrowheads="1"/>
          </p:cNvSpPr>
          <p:nvPr/>
        </p:nvSpPr>
        <p:spPr bwMode="auto">
          <a:xfrm>
            <a:off x="260350" y="4560888"/>
            <a:ext cx="31686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43. Chức năng nào không phải của bộ giảm thanh khí nén?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giảm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tiếng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ồn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tốt</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Không bị biến dạng do va đập hoặc rung động của ống xả</a:t>
            </a:r>
          </a:p>
          <a:p>
            <a:pPr eaLnBrk="1" hangingPunct="1">
              <a:spcBef>
                <a:spcPct val="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③ Lực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kháng</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 xả phải lớn và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không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làm</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ảnh</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hưởng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tới</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hoạt</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động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bộ truyền động</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Nó phải có hình dạng nhỏ gọn, dễ lắp vào van điện từ, v.v.</a:t>
            </a: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6152" name="Rectangle 33"/>
          <p:cNvSpPr>
            <a:spLocks noChangeArrowheads="1"/>
          </p:cNvSpPr>
          <p:nvPr/>
        </p:nvSpPr>
        <p:spPr bwMode="auto">
          <a:xfrm>
            <a:off x="3394075" y="920750"/>
            <a:ext cx="31686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46. Đặc điểm nào không phải của van đệm?</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Lực hoạt động của van nhỏ</a:t>
            </a:r>
          </a:p>
          <a:p>
            <a:pPr eaLnBrk="1" hangingPunct="1">
              <a:spcBef>
                <a:spcPct val="0"/>
              </a:spcBef>
              <a:buFontTx/>
              <a:buNone/>
            </a:pPr>
            <a:r>
              <a:rPr lang="vi-VN" altLang="ko-KR" sz="900">
                <a:solidFill>
                  <a:srgbClr val="C00000"/>
                </a:solidFill>
                <a:latin typeface="Times New Roman" pitchFamily="18" charset="0"/>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② Thích hợp cho van vận hành tự động hoặc áp suất cao</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③ Cấu trúc đơn giản và dễ sản xuất với độ chính xác cao</a:t>
            </a:r>
          </a:p>
          <a:p>
            <a:pPr eaLnBrk="1" hangingPunct="1">
              <a:spcBef>
                <a:spcPct val="0"/>
              </a:spcBef>
              <a:buFontTx/>
              <a:buNone/>
            </a:pPr>
            <a:r>
              <a:rPr lang="vi-VN" altLang="ko-KR" sz="900">
                <a:solidFill>
                  <a:srgbClr val="C00000"/>
                </a:solidFill>
                <a:latin typeface="Times New Roman" pitchFamily="18" charset="0"/>
                <a:ea typeface="LG Smart_H2.0 R" panose="020B0600000101010101" pitchFamily="34" charset="-127"/>
                <a:cs typeface="Times New Roman" pitchFamily="18" charset="0"/>
              </a:rPr>
              <a:t> ④ Quãng đường di chuyển của bộ phận chuyển động ngắn nên tốc độ đóng mở nhanh</a:t>
            </a:r>
            <a:r>
              <a:rPr lang="vi-VN" altLang="ko-KR" sz="900">
                <a:latin typeface="Times New Roman" pitchFamily="18" charset="0"/>
                <a:ea typeface="LG Smart_H2.0 R" panose="020B0600000101010101" pitchFamily="34" charset="-127"/>
                <a:cs typeface="Times New Roman" pitchFamily="18" charset="0"/>
              </a:rPr>
              <a:t>.</a:t>
            </a:r>
          </a:p>
        </p:txBody>
      </p:sp>
      <p:sp>
        <p:nvSpPr>
          <p:cNvPr id="6153" name="Rectangle 111"/>
          <p:cNvSpPr>
            <a:spLocks noChangeArrowheads="1"/>
          </p:cNvSpPr>
          <p:nvPr/>
        </p:nvSpPr>
        <p:spPr bwMode="auto">
          <a:xfrm>
            <a:off x="3381375" y="4953000"/>
            <a:ext cx="322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49. Tùy theo phương thức hoạt động mà loại van điều hướng nào khác </a:t>
            </a:r>
            <a:r>
              <a:rPr lang="en-US" altLang="ko-KR" sz="900" dirty="0" err="1">
                <a:latin typeface="LG Smart_H2.0 R" panose="020B0600000101010101" pitchFamily="34" charset="-127"/>
                <a:ea typeface="LG Smart_H2.0 R" panose="020B0600000101010101" pitchFamily="34" charset="-127"/>
                <a:cs typeface="Times New Roman" pitchFamily="18" charset="0"/>
              </a:rPr>
              <a:t>biệt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nhất</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vi-VN" altLang="ko-KR" sz="900" dirty="0">
              <a:solidFill>
                <a:srgbClr val="00B05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②</a:t>
            </a: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④</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p:txBody>
      </p:sp>
      <p:sp>
        <p:nvSpPr>
          <p:cNvPr id="6154" name="Rectangle 76"/>
          <p:cNvSpPr>
            <a:spLocks noChangeArrowheads="1"/>
          </p:cNvSpPr>
          <p:nvPr/>
        </p:nvSpPr>
        <p:spPr bwMode="auto">
          <a:xfrm>
            <a:off x="266700" y="8408988"/>
            <a:ext cx="31623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50000"/>
              </a:spcBef>
              <a:buFontTx/>
              <a:buNone/>
            </a:pPr>
            <a:r>
              <a:rPr lang="vi-VN" altLang="ko-KR" sz="900" dirty="0">
                <a:latin typeface="Times New Roman" pitchFamily="18" charset="0"/>
                <a:ea typeface="LG Smart_H2.0 R" panose="020B0600000101010101" pitchFamily="34" charset="-127"/>
                <a:cs typeface="Times New Roman" pitchFamily="18" charset="0"/>
              </a:rPr>
              <a:t>45. Trong số các máy nén piston, phương pháp làm mát nào được sử dụng cho cỡ trung bình / lớn?</a:t>
            </a:r>
          </a:p>
          <a:p>
            <a:pPr eaLnBrk="1" hangingPunct="1">
              <a:spcBef>
                <a:spcPct val="50000"/>
              </a:spcBef>
              <a:buFontTx/>
              <a:buNone/>
            </a:pPr>
            <a:r>
              <a:rPr lang="vi-VN" altLang="ko-KR" sz="900" dirty="0">
                <a:solidFill>
                  <a:srgbClr val="C00000"/>
                </a:solidFill>
                <a:latin typeface="Times New Roman" pitchFamily="18" charset="0"/>
                <a:ea typeface="LG Smart_H2.0 R" panose="020B0600000101010101" pitchFamily="34" charset="-127"/>
                <a:cs typeface="Times New Roman" pitchFamily="18" charset="0"/>
              </a:rPr>
              <a:t>① Loại làm mát bằng nước </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50000"/>
              </a:spcBef>
              <a:buFontTx/>
              <a:buNone/>
            </a:pPr>
            <a:r>
              <a:rPr lang="vi-VN" altLang="ko-KR" sz="900" dirty="0">
                <a:latin typeface="Times New Roman" pitchFamily="18" charset="0"/>
                <a:ea typeface="LG Smart_H2.0 R" panose="020B0600000101010101" pitchFamily="34" charset="-127"/>
                <a:cs typeface="Times New Roman" pitchFamily="18" charset="0"/>
              </a:rPr>
              <a:t>② Loại làm lạnh</a:t>
            </a:r>
          </a:p>
          <a:p>
            <a:pPr eaLnBrk="1" hangingPunct="1">
              <a:spcBef>
                <a:spcPct val="50000"/>
              </a:spcBef>
              <a:buFontTx/>
              <a:buNone/>
            </a:pPr>
            <a:r>
              <a:rPr lang="vi-VN" altLang="ko-KR" sz="900" dirty="0">
                <a:latin typeface="Times New Roman" pitchFamily="18" charset="0"/>
                <a:ea typeface="LG Smart_H2.0 R" panose="020B0600000101010101" pitchFamily="34" charset="-127"/>
                <a:cs typeface="Times New Roman" pitchFamily="18" charset="0"/>
              </a:rPr>
              <a:t>③ Loại làm mát bằng không khí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50000"/>
              </a:spcBef>
              <a:buFontTx/>
              <a:buNone/>
            </a:pPr>
            <a:r>
              <a:rPr lang="vi-VN" altLang="ko-KR" sz="900" dirty="0">
                <a:latin typeface="Times New Roman" pitchFamily="18" charset="0"/>
                <a:ea typeface="LG Smart_H2.0 R" panose="020B0600000101010101" pitchFamily="34" charset="-127"/>
                <a:cs typeface="Times New Roman" pitchFamily="18" charset="0"/>
              </a:rPr>
              <a:t>④ Loại hấp phụ</a:t>
            </a:r>
            <a:endParaRPr lang="ko-KR" altLang="en-US" sz="900" dirty="0">
              <a:latin typeface="LG Smart_H2.0 R" panose="020B0600000101010101" pitchFamily="34" charset="-127"/>
              <a:ea typeface="LG Smart_H2.0 R" panose="020B0600000101010101" pitchFamily="34" charset="-127"/>
              <a:cs typeface="Times New Roman" pitchFamily="18" charset="0"/>
            </a:endParaRPr>
          </a:p>
        </p:txBody>
      </p:sp>
      <p:sp>
        <p:nvSpPr>
          <p:cNvPr id="6155" name="Text Box 44"/>
          <p:cNvSpPr txBox="1">
            <a:spLocks noChangeArrowheads="1"/>
          </p:cNvSpPr>
          <p:nvPr/>
        </p:nvSpPr>
        <p:spPr bwMode="auto">
          <a:xfrm>
            <a:off x="3400425" y="3746500"/>
            <a:ext cx="316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48. Đâu không phải là nhược điểm của </a:t>
            </a:r>
            <a:r>
              <a:rPr lang="en-US" altLang="ko-KR" sz="900" dirty="0" err="1">
                <a:latin typeface="LG Smart_H2.0 R" panose="020B0600000101010101" pitchFamily="34" charset="-127"/>
                <a:ea typeface="LG Smart_H2.0 R" panose="020B0600000101010101" pitchFamily="34" charset="-127"/>
                <a:cs typeface="Times New Roman" pitchFamily="18" charset="0"/>
              </a:rPr>
              <a:t>kỹ</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thuật</a:t>
            </a:r>
            <a:r>
              <a:rPr lang="vi-VN" altLang="ko-KR" sz="900" dirty="0">
                <a:latin typeface="Times New Roman" pitchFamily="18" charset="0"/>
                <a:ea typeface="LG Smart_H2.0 R" panose="020B0600000101010101" pitchFamily="34" charset="-127"/>
                <a:cs typeface="Times New Roman" pitchFamily="18" charset="0"/>
              </a:rPr>
              <a:t> khí nén?</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① Không có độ đàn hồi</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Khó kiểm soát tốc độ chính xác</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kém</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Ngừng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giữa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khăn</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p:txBody>
      </p:sp>
      <p:sp>
        <p:nvSpPr>
          <p:cNvPr id="6156" name="Text Box 22"/>
          <p:cNvSpPr txBox="1">
            <a:spLocks noChangeArrowheads="1"/>
          </p:cNvSpPr>
          <p:nvPr/>
        </p:nvSpPr>
        <p:spPr bwMode="auto">
          <a:xfrm>
            <a:off x="3395663" y="2384425"/>
            <a:ext cx="32019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47. </a:t>
            </a:r>
            <a:r>
              <a:rPr lang="en-US" altLang="ko-KR" sz="900" dirty="0">
                <a:latin typeface="LG Smart_H2.0 R" panose="020B0600000101010101" pitchFamily="34" charset="-127"/>
                <a:ea typeface="LG Smart_H2.0 R" panose="020B0600000101010101" pitchFamily="34" charset="-127"/>
                <a:cs typeface="Times New Roman" pitchFamily="18" charset="0"/>
              </a:rPr>
              <a:t>Quay </a:t>
            </a:r>
            <a:r>
              <a:rPr lang="en-US" altLang="ko-KR" sz="900" dirty="0" err="1">
                <a:latin typeface="LG Smart_H2.0 R" panose="020B0600000101010101" pitchFamily="34" charset="-127"/>
                <a:ea typeface="LG Smart_H2.0 R" panose="020B0600000101010101" pitchFamily="34" charset="-127"/>
                <a:cs typeface="Times New Roman" pitchFamily="18" charset="0"/>
              </a:rPr>
              <a:t>đĩa</a:t>
            </a:r>
            <a:r>
              <a:rPr lang="en-US" altLang="ko-KR" sz="900" dirty="0">
                <a:latin typeface="LG Smart_H2.0 R" panose="020B0600000101010101" pitchFamily="34" charset="-127"/>
                <a:ea typeface="LG Smart_H2.0 R" panose="020B0600000101010101" pitchFamily="34" charset="-127"/>
                <a:cs typeface="Times New Roman" pitchFamily="18" charset="0"/>
              </a:rPr>
              <a:t> quay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chuyển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thông</a:t>
            </a:r>
            <a:r>
              <a:rPr lang="en-US" altLang="ko-KR" sz="900" dirty="0">
                <a:latin typeface="LG Smart_H2.0 R" panose="020B0600000101010101" pitchFamily="34" charset="-127"/>
                <a:ea typeface="LG Smart_H2.0 R" panose="020B0600000101010101" pitchFamily="34" charset="-127"/>
                <a:cs typeface="Times New Roman" pitchFamily="18" charset="0"/>
              </a:rPr>
              <a:t> qua </a:t>
            </a:r>
            <a:r>
              <a:rPr lang="en-US" altLang="ko-KR" sz="900" dirty="0" err="1">
                <a:latin typeface="LG Smart_H2.0 R" panose="020B0600000101010101" pitchFamily="34" charset="-127"/>
                <a:ea typeface="LG Smart_H2.0 R" panose="020B0600000101010101" pitchFamily="34" charset="-127"/>
                <a:cs typeface="Times New Roman" pitchFamily="18" charset="0"/>
              </a:rPr>
              <a:t>cánh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cơ</a:t>
            </a:r>
            <a:r>
              <a:rPr lang="vi-VN" altLang="ko-KR" sz="900" dirty="0">
                <a:latin typeface="Times New Roman" pitchFamily="18" charset="0"/>
                <a:ea typeface="LG Smart_H2.0 R" panose="020B0600000101010101" pitchFamily="34" charset="-127"/>
                <a:cs typeface="Times New Roman" pitchFamily="18" charset="0"/>
              </a:rPr>
              <a:t> khí nén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trên</a:t>
            </a:r>
            <a:r>
              <a:rPr lang="vi-VN" altLang="ko-KR" sz="900" dirty="0">
                <a:latin typeface="Times New Roman" pitchFamily="18" charset="0"/>
                <a:ea typeface="LG Smart_H2.0 R" panose="020B0600000101010101" pitchFamily="34" charset="-127"/>
                <a:cs typeface="Times New Roman" pitchFamily="18" charset="0"/>
              </a:rPr>
              <a:t> là gì?</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Động cơ bánh răng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② Động cơ piston</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③ Động cơ kiểu tuabin </a:t>
            </a:r>
            <a:r>
              <a:rPr lang="vi-VN" altLang="ko-KR" sz="900" dirty="0">
                <a:latin typeface="Times New Roman" pitchFamily="18" charset="0"/>
                <a:ea typeface="LG Smart_H2.0 R" panose="020B0600000101010101" pitchFamily="34" charset="-127"/>
                <a:cs typeface="Times New Roman" pitchFamily="18" charset="0"/>
              </a:rPr>
              <a:t>④ Động cơ kiểu cánh gạt</a:t>
            </a:r>
          </a:p>
        </p:txBody>
      </p:sp>
      <p:sp>
        <p:nvSpPr>
          <p:cNvPr id="6157" name="Rectangle 151"/>
          <p:cNvSpPr>
            <a:spLocks noChangeArrowheads="1"/>
          </p:cNvSpPr>
          <p:nvPr/>
        </p:nvSpPr>
        <p:spPr bwMode="auto">
          <a:xfrm>
            <a:off x="260350" y="6234113"/>
            <a:ext cx="3168650" cy="15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44. </a:t>
            </a:r>
            <a:r>
              <a:rPr lang="en-US" altLang="ko-KR" sz="900" dirty="0" err="1">
                <a:latin typeface="LG Smart_H2.0 R" panose="020B0600000101010101" pitchFamily="34" charset="-127"/>
                <a:ea typeface="LG Smart_H2.0 R" panose="020B0600000101010101" pitchFamily="34" charset="-127"/>
                <a:cs typeface="Times New Roman" pitchFamily="18" charset="0"/>
              </a:rPr>
              <a:t>Đáp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biệt</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vi-VN" altLang="ko-KR" sz="900" dirty="0">
                <a:latin typeface="Times New Roman" pitchFamily="18" charset="0"/>
                <a:ea typeface="LG Smart_H2.0 R" panose="020B0600000101010101" pitchFamily="34" charset="-127"/>
                <a:cs typeface="Times New Roman" pitchFamily="18" charset="0"/>
              </a:rPr>
              <a:t> mô tả mạch </a:t>
            </a:r>
            <a:r>
              <a:rPr lang="en-US" altLang="ko-KR" sz="900" dirty="0">
                <a:latin typeface="LG Smart_H2.0 R" panose="020B0600000101010101" pitchFamily="34" charset="-127"/>
                <a:ea typeface="LG Smart_H2.0 R" panose="020B0600000101010101" pitchFamily="34" charset="-127"/>
                <a:cs typeface="Times New Roman" pitchFamily="18" charset="0"/>
              </a:rPr>
              <a:t>Meter In </a:t>
            </a:r>
            <a:r>
              <a:rPr lang="vi-VN" altLang="ko-KR" sz="900" dirty="0">
                <a:latin typeface="Times New Roman" pitchFamily="18" charset="0"/>
                <a:ea typeface="LG Smart_H2.0 R" panose="020B0600000101010101" pitchFamily="34" charset="-127"/>
                <a:cs typeface="Times New Roman" pitchFamily="18" charset="0"/>
              </a:rPr>
              <a:t>và </a:t>
            </a:r>
            <a:r>
              <a:rPr lang="en-US" altLang="ko-KR" sz="900" dirty="0">
                <a:latin typeface="LG Smart_H2.0 R" panose="020B0600000101010101" pitchFamily="34" charset="-127"/>
                <a:ea typeface="LG Smart_H2.0 R" panose="020B0600000101010101" pitchFamily="34" charset="-127"/>
                <a:cs typeface="Times New Roman" pitchFamily="18" charset="0"/>
              </a:rPr>
              <a:t>Meter Out </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Khi mặt buồng ngược ở trạng thái tự do, áp suất khí nén tăng ngay lập tức.</a:t>
            </a:r>
          </a:p>
          <a:p>
            <a:pPr eaLnBrk="1" hangingPunct="1">
              <a:spcBef>
                <a:spcPct val="0"/>
              </a:spcBef>
              <a:buFontTx/>
              <a:buNone/>
            </a:pP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Vì</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áp</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suất</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trong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buồng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chuyển</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ở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trạng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thái</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dòng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chảy</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tự</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do,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giảm</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xuống</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áp</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suất</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khí</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C00000"/>
                </a:solidFill>
                <a:latin typeface="LG Smart_H2.0 R" panose="020B0600000101010101" pitchFamily="34" charset="-127"/>
                <a:ea typeface="LG Smart_H2.0 R" panose="020B0600000101010101" pitchFamily="34" charset="-127"/>
                <a:cs typeface="Times New Roman" pitchFamily="18" charset="0"/>
              </a:rPr>
              <a:t>quyển</a:t>
            </a:r>
            <a:endPar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endParaRPr>
          </a:p>
          <a:p>
            <a:pPr>
              <a:buFontTx/>
              <a:buNone/>
            </a:pPr>
            <a:r>
              <a:rPr lang="vi-VN" altLang="ko-KR" sz="900" dirty="0">
                <a:latin typeface="Times New Roman" pitchFamily="18" charset="0"/>
                <a:ea typeface="LG Smart_H2.0 R" panose="020B0600000101010101" pitchFamily="34" charset="-127"/>
                <a:cs typeface="Times New Roman" pitchFamily="18" charset="0"/>
              </a:rPr>
              <a:t>③ Do không khí có khả năng nén nên quá trình khởi động nhanh của piston</a:t>
            </a:r>
            <a:r>
              <a:rPr lang="en-US" altLang="ko-KR" sz="900" dirty="0">
                <a:latin typeface="LG Smart_H2.0 R" panose="020B0600000101010101" pitchFamily="34" charset="-127"/>
                <a:ea typeface="LG Smart_H2.0 R" panose="020B0600000101010101" pitchFamily="34" charset="-127"/>
                <a:cs typeface="Times New Roman" pitchFamily="18" charset="0"/>
              </a:rPr>
              <a:t> k</a:t>
            </a:r>
            <a:r>
              <a:rPr lang="vi-VN" altLang="ko-KR" sz="900" dirty="0">
                <a:latin typeface="Times New Roman" pitchFamily="18" charset="0"/>
                <a:ea typeface="LG Smart_H2.0 R" panose="020B0600000101010101" pitchFamily="34" charset="-127"/>
                <a:cs typeface="Times New Roman" pitchFamily="18" charset="0"/>
              </a:rPr>
              <a:t>hó ngăn chặn hoàn toàn</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Do lực đẩy gây ra bởi chênh lệch áp suất giữa buồng tiến và buồng lùi, pít-tông</a:t>
            </a:r>
            <a:r>
              <a:rPr lang="en-US" altLang="ko-KR" sz="900" dirty="0">
                <a:latin typeface="LG Smart_H2.0 R" panose="020B0600000101010101" pitchFamily="34" charset="-127"/>
                <a:ea typeface="LG Smart_H2.0 R" panose="020B0600000101010101" pitchFamily="34" charset="-127"/>
                <a:cs typeface="Times New Roman" pitchFamily="18" charset="0"/>
              </a:rPr>
              <a:t> d</a:t>
            </a:r>
            <a:r>
              <a:rPr lang="vi-VN" altLang="ko-KR" sz="900" dirty="0">
                <a:latin typeface="Times New Roman" pitchFamily="18" charset="0"/>
                <a:ea typeface="LG Smart_H2.0 R" panose="020B0600000101010101" pitchFamily="34" charset="-127"/>
                <a:cs typeface="Times New Roman" pitchFamily="18" charset="0"/>
              </a:rPr>
              <a:t>i chuyển tương đối đồng đều</a:t>
            </a:r>
          </a:p>
        </p:txBody>
      </p:sp>
      <p:sp>
        <p:nvSpPr>
          <p:cNvPr id="6158" name="Rectangle 100"/>
          <p:cNvSpPr>
            <a:spLocks noChangeArrowheads="1"/>
          </p:cNvSpPr>
          <p:nvPr/>
        </p:nvSpPr>
        <p:spPr bwMode="auto">
          <a:xfrm>
            <a:off x="3405188" y="8337550"/>
            <a:ext cx="3187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51. C</a:t>
            </a:r>
            <a:r>
              <a:rPr lang="en-US" altLang="ko-KR" sz="900">
                <a:latin typeface="LG Smart_H2.0 R" panose="020B0600000101010101" pitchFamily="34" charset="-127"/>
                <a:ea typeface="LG Smart_H2.0 R" panose="020B0600000101010101" pitchFamily="34" charset="-127"/>
                <a:cs typeface="Times New Roman" pitchFamily="18" charset="0"/>
              </a:rPr>
              <a:t>âu nào sai khi nói</a:t>
            </a:r>
            <a:r>
              <a:rPr lang="vi-VN" altLang="ko-KR" sz="900">
                <a:latin typeface="Times New Roman" pitchFamily="18" charset="0"/>
                <a:ea typeface="LG Smart_H2.0 R" panose="020B0600000101010101" pitchFamily="34" charset="-127"/>
                <a:cs typeface="Times New Roman" pitchFamily="18" charset="0"/>
              </a:rPr>
              <a:t> về cách thức hoạt động của van điện từ?</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①</a:t>
            </a: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 Chống va đập tốt</a:t>
            </a:r>
            <a:endParaRPr lang="vi-VN" altLang="ko-KR" sz="90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② Tiếng ồn van thấp và sinh nhiệt</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③ Thời gian chuyển đổi van nhanh chóng</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④ Tiêu thụ điện thấp</a:t>
            </a:r>
          </a:p>
        </p:txBody>
      </p:sp>
      <p:sp>
        <p:nvSpPr>
          <p:cNvPr id="6159" name="Rectangle 95"/>
          <p:cNvSpPr>
            <a:spLocks noChangeArrowheads="1"/>
          </p:cNvSpPr>
          <p:nvPr/>
        </p:nvSpPr>
        <p:spPr bwMode="auto">
          <a:xfrm>
            <a:off x="269875" y="1208088"/>
            <a:ext cx="31591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41. Thiết bị khí nén </a:t>
            </a:r>
            <a:r>
              <a:rPr lang="en-US" altLang="ko-KR" sz="900" dirty="0" err="1">
                <a:latin typeface="LG Smart_H2.0 R" panose="020B0600000101010101" pitchFamily="34" charset="-127"/>
                <a:ea typeface="LG Smart_H2.0 R" panose="020B0600000101010101" pitchFamily="34" charset="-127"/>
                <a:cs typeface="Times New Roman" pitchFamily="18" charset="0"/>
              </a:rPr>
              <a:t>tạo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vi-VN" altLang="ko-KR" sz="900" dirty="0">
                <a:latin typeface="Times New Roman" pitchFamily="18" charset="0"/>
                <a:ea typeface="LG Smart_H2.0 R" panose="020B0600000101010101" pitchFamily="34" charset="-127"/>
                <a:cs typeface="Times New Roman" pitchFamily="18" charset="0"/>
              </a:rPr>
              <a:t> theo nguyên lý Venturi là gì?</a:t>
            </a:r>
          </a:p>
          <a:p>
            <a:pPr eaLnBrk="1" hangingPunct="1">
              <a:spcBef>
                <a:spcPct val="0"/>
              </a:spcBef>
              <a:buFontTx/>
              <a:buNone/>
            </a:pPr>
            <a:r>
              <a:rPr lang="ko-KR" altLang="en-US"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Công tắc áp suất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② Ejector</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Tấm đệm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Van điện từ</a:t>
            </a:r>
          </a:p>
        </p:txBody>
      </p:sp>
      <p:sp>
        <p:nvSpPr>
          <p:cNvPr id="6160" name="Rectangle 128"/>
          <p:cNvSpPr>
            <a:spLocks noChangeArrowheads="1"/>
          </p:cNvSpPr>
          <p:nvPr/>
        </p:nvSpPr>
        <p:spPr bwMode="auto">
          <a:xfrm>
            <a:off x="260350" y="2505075"/>
            <a:ext cx="3168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42</a:t>
            </a:r>
            <a:r>
              <a:rPr lang="vi-VN" altLang="ko-KR" sz="900" dirty="0">
                <a:solidFill>
                  <a:srgbClr val="00B050"/>
                </a:solidFill>
                <a:latin typeface="Times New Roman" pitchFamily="18" charset="0"/>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Khi áp suất không khí trong mạch vượt quá giá trị đặt</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Để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chỉnh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a:latin typeface="LG Smart_H2.0 R" panose="020B0600000101010101" pitchFamily="34" charset="-127"/>
                <a:ea typeface="LG Smart_H2.0 R" panose="020B0600000101010101" pitchFamily="34" charset="-127"/>
                <a:cs typeface="Times New Roman" pitchFamily="18" charset="0"/>
              </a:rPr>
              <a:t>                                     ②</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④</a:t>
            </a:r>
          </a:p>
        </p:txBody>
      </p:sp>
      <p:pic>
        <p:nvPicPr>
          <p:cNvPr id="6161" name="Picture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0" y="5411788"/>
            <a:ext cx="561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2"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5422900"/>
            <a:ext cx="5048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3"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0" y="5670550"/>
            <a:ext cx="5619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725" y="5699125"/>
            <a:ext cx="4953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5" name="Picture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9138" y="3081338"/>
            <a:ext cx="7016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6"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3584575"/>
            <a:ext cx="6143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7"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6113" y="3689350"/>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8"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713" y="3008313"/>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9" name="Rectangle 170"/>
          <p:cNvSpPr>
            <a:spLocks noChangeArrowheads="1"/>
          </p:cNvSpPr>
          <p:nvPr/>
        </p:nvSpPr>
        <p:spPr bwMode="auto">
          <a:xfrm>
            <a:off x="3395663" y="6176963"/>
            <a:ext cx="32067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50. Điều gì sai với tên của ký hiệu van điều khiển hướng?</a:t>
            </a:r>
          </a:p>
          <a:p>
            <a:pPr eaLnBrk="1" hangingPunct="1">
              <a:spcBef>
                <a:spcPct val="0"/>
              </a:spcBef>
              <a:buFontTx/>
              <a:buNone/>
            </a:pPr>
            <a:endParaRPr lang="en-US" altLang="ko-KR" sz="900" dirty="0">
              <a:solidFill>
                <a:srgbClr val="00B05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ko-KR" altLang="en-US" sz="900" dirty="0">
                <a:latin typeface="LG Smart_H2.0 R" panose="020B0600000101010101" pitchFamily="34" charset="-127"/>
                <a:ea typeface="LG Smart_H2.0 R" panose="020B0600000101010101" pitchFamily="34" charset="-127"/>
                <a:cs typeface="Times New Roman" pitchFamily="18" charset="0"/>
              </a:rPr>
              <a:t>  ① ㉠ </a:t>
            </a:r>
            <a:r>
              <a:rPr lang="vi-VN" altLang="ko-KR" sz="900" dirty="0">
                <a:latin typeface="Times New Roman" pitchFamily="18" charset="0"/>
                <a:ea typeface="LG Smart_H2.0 R" panose="020B0600000101010101" pitchFamily="34" charset="-127"/>
                <a:cs typeface="Times New Roman" pitchFamily="18" charset="0"/>
              </a:rPr>
              <a:t>loại hoạt động trực tiếp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② </a:t>
            </a:r>
            <a:r>
              <a:rPr lang="ko-KR" altLang="en-US"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hoạt động thủ công</a:t>
            </a:r>
          </a:p>
          <a:p>
            <a:pPr eaLnBrk="1" hangingPunct="1">
              <a:spcBef>
                <a:spcPct val="0"/>
              </a:spcBef>
              <a:buFontTx/>
              <a:buNone/>
            </a:pPr>
            <a:r>
              <a:rPr lang="ko-KR" altLang="en-US" sz="900" dirty="0">
                <a:latin typeface="LG Smart_H2.0 R" panose="020B0600000101010101" pitchFamily="34" charset="-127"/>
                <a:ea typeface="LG Smart_H2.0 R" panose="020B0600000101010101" pitchFamily="34" charset="-127"/>
                <a:cs typeface="Times New Roman" pitchFamily="18" charset="0"/>
              </a:rPr>
              <a:t>  </a:t>
            </a:r>
            <a:r>
              <a:rPr lang="ko-KR" altLang="en-US" sz="900" dirty="0">
                <a:solidFill>
                  <a:srgbClr val="C00000"/>
                </a:solidFill>
                <a:latin typeface="LG Smart_H2.0 R" panose="020B0600000101010101" pitchFamily="34" charset="-127"/>
                <a:ea typeface="LG Smart_H2.0 R" panose="020B0600000101010101" pitchFamily="34" charset="-127"/>
                <a:cs typeface="Times New Roman" pitchFamily="18" charset="0"/>
              </a:rPr>
              <a:t>③ ㉢ </a:t>
            </a:r>
            <a:r>
              <a:rPr lang="vi-VN" altLang="ko-KR" sz="900" dirty="0">
                <a:solidFill>
                  <a:srgbClr val="C00000"/>
                </a:solidFill>
                <a:latin typeface="Times New Roman" pitchFamily="18" charset="0"/>
                <a:ea typeface="LG Smart_H2.0 R" panose="020B0600000101010101" pitchFamily="34" charset="-127"/>
                <a:cs typeface="Times New Roman" pitchFamily="18" charset="0"/>
              </a:rPr>
              <a:t>vị trí ban đầu của van </a:t>
            </a:r>
            <a:r>
              <a:rPr lang="en-US" altLang="ko-KR" sz="900"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a:t>
            </a:r>
            <a:r>
              <a:rPr lang="ko-KR" altLang="en-US"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tín hiệu điện</a:t>
            </a:r>
          </a:p>
        </p:txBody>
      </p:sp>
      <p:pic>
        <p:nvPicPr>
          <p:cNvPr id="617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2725" y="6535738"/>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1" name="TextBox 24"/>
          <p:cNvSpPr txBox="1">
            <a:spLocks noChangeArrowheads="1"/>
          </p:cNvSpPr>
          <p:nvPr/>
        </p:nvSpPr>
        <p:spPr bwMode="auto">
          <a:xfrm>
            <a:off x="3632200" y="6451600"/>
            <a:ext cx="7617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㉡수동조작</a:t>
            </a:r>
          </a:p>
        </p:txBody>
      </p:sp>
      <p:cxnSp>
        <p:nvCxnSpPr>
          <p:cNvPr id="6172" name="직선 화살표 연결선 26"/>
          <p:cNvCxnSpPr>
            <a:cxnSpLocks noChangeShapeType="1"/>
          </p:cNvCxnSpPr>
          <p:nvPr/>
        </p:nvCxnSpPr>
        <p:spPr bwMode="auto">
          <a:xfrm>
            <a:off x="3946525" y="6640513"/>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직선 화살표 연결선 27"/>
          <p:cNvCxnSpPr>
            <a:cxnSpLocks noChangeShapeType="1"/>
          </p:cNvCxnSpPr>
          <p:nvPr/>
        </p:nvCxnSpPr>
        <p:spPr bwMode="auto">
          <a:xfrm flipH="1">
            <a:off x="4946650" y="6640513"/>
            <a:ext cx="352425" cy="1952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4" name="TextBox 28"/>
          <p:cNvSpPr txBox="1">
            <a:spLocks noChangeArrowheads="1"/>
          </p:cNvSpPr>
          <p:nvPr/>
        </p:nvSpPr>
        <p:spPr bwMode="auto">
          <a:xfrm>
            <a:off x="5165725" y="6451600"/>
            <a:ext cx="9925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㉢밸브초기위치</a:t>
            </a:r>
          </a:p>
        </p:txBody>
      </p:sp>
      <p:cxnSp>
        <p:nvCxnSpPr>
          <p:cNvPr id="6175" name="직선 화살표 연결선 29"/>
          <p:cNvCxnSpPr>
            <a:cxnSpLocks noChangeShapeType="1"/>
          </p:cNvCxnSpPr>
          <p:nvPr/>
        </p:nvCxnSpPr>
        <p:spPr bwMode="auto">
          <a:xfrm flipH="1" flipV="1">
            <a:off x="5029200" y="6926263"/>
            <a:ext cx="195263" cy="176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6" name="TextBox 30"/>
          <p:cNvSpPr txBox="1">
            <a:spLocks noChangeArrowheads="1"/>
          </p:cNvSpPr>
          <p:nvPr/>
        </p:nvSpPr>
        <p:spPr bwMode="auto">
          <a:xfrm>
            <a:off x="5165725" y="7077075"/>
            <a:ext cx="8771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㉠간접작동형</a:t>
            </a:r>
          </a:p>
        </p:txBody>
      </p:sp>
      <p:cxnSp>
        <p:nvCxnSpPr>
          <p:cNvPr id="6177" name="직선 화살표 연결선 31"/>
          <p:cNvCxnSpPr>
            <a:cxnSpLocks noChangeShapeType="1"/>
          </p:cNvCxnSpPr>
          <p:nvPr/>
        </p:nvCxnSpPr>
        <p:spPr bwMode="auto">
          <a:xfrm flipV="1">
            <a:off x="4016375" y="6916738"/>
            <a:ext cx="133350" cy="1793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8" name="TextBox 32"/>
          <p:cNvSpPr txBox="1">
            <a:spLocks noChangeArrowheads="1"/>
          </p:cNvSpPr>
          <p:nvPr/>
        </p:nvSpPr>
        <p:spPr bwMode="auto">
          <a:xfrm>
            <a:off x="3584575" y="7100888"/>
            <a:ext cx="7617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㉣전기신호</a:t>
            </a:r>
          </a:p>
        </p:txBody>
      </p:sp>
      <p:sp>
        <p:nvSpPr>
          <p:cNvPr id="6179" name="직사각형 6"/>
          <p:cNvSpPr>
            <a:spLocks noChangeArrowheads="1"/>
          </p:cNvSpPr>
          <p:nvPr/>
        </p:nvSpPr>
        <p:spPr bwMode="auto">
          <a:xfrm>
            <a:off x="4537075" y="6650038"/>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sp>
        <p:nvSpPr>
          <p:cNvPr id="6180" name="직사각형 41"/>
          <p:cNvSpPr>
            <a:spLocks noChangeArrowheads="1"/>
          </p:cNvSpPr>
          <p:nvPr/>
        </p:nvSpPr>
        <p:spPr bwMode="auto">
          <a:xfrm>
            <a:off x="4537075" y="6962775"/>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17" name="Text Box 5"/>
          <p:cNvSpPr txBox="1">
            <a:spLocks noChangeArrowheads="1"/>
          </p:cNvSpPr>
          <p:nvPr/>
        </p:nvSpPr>
        <p:spPr bwMode="auto">
          <a:xfrm>
            <a:off x="174625" y="239713"/>
            <a:ext cx="7617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Khí nén</a:t>
            </a:r>
            <a:endParaRPr lang="ko-KR" altLang="en-US" sz="1600" dirty="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7172"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7173"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solidFill>
                <a:srgbClr val="FF0000"/>
              </a:solidFill>
              <a:latin typeface="LG Smart_H2.0 R" panose="020B0600000101010101" pitchFamily="34" charset="-127"/>
              <a:ea typeface="LG Smart_H2.0 R" panose="020B0600000101010101" pitchFamily="34" charset="-127"/>
            </a:endParaRPr>
          </a:p>
        </p:txBody>
      </p:sp>
      <p:sp>
        <p:nvSpPr>
          <p:cNvPr id="7174" name="Rectangle 131"/>
          <p:cNvSpPr>
            <a:spLocks noChangeArrowheads="1"/>
          </p:cNvSpPr>
          <p:nvPr/>
        </p:nvSpPr>
        <p:spPr bwMode="auto">
          <a:xfrm>
            <a:off x="260350" y="839788"/>
            <a:ext cx="3168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52. Đâu không phải là phương pháp làm khô của máy sấy khí?</a:t>
            </a: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Máy sấy khí làm mát bằng nước</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Máy sấy khí hấp thụ</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③ Máy sấy khí làm mát </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Máy sấy khí hấp phụ</a:t>
            </a:r>
            <a:endParaRPr lang="ko-KR" altLang="en-US" sz="900" dirty="0">
              <a:latin typeface="LG Smart_H2.0 R" panose="020B0600000101010101" pitchFamily="34" charset="-127"/>
              <a:ea typeface="LG Smart_H2.0 R" panose="020B0600000101010101" pitchFamily="34" charset="-127"/>
              <a:cs typeface="Times New Roman" pitchFamily="18" charset="0"/>
            </a:endParaRPr>
          </a:p>
        </p:txBody>
      </p:sp>
      <p:sp>
        <p:nvSpPr>
          <p:cNvPr id="7175" name="Rectangle 144"/>
          <p:cNvSpPr>
            <a:spLocks noChangeArrowheads="1"/>
          </p:cNvSpPr>
          <p:nvPr/>
        </p:nvSpPr>
        <p:spPr bwMode="auto">
          <a:xfrm>
            <a:off x="3409950" y="5275263"/>
            <a:ext cx="316865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59.</a:t>
            </a: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Giải thích đúng về chức năng của rơle</a:t>
            </a:r>
            <a:r>
              <a:rPr lang="en-US" altLang="ko-KR" sz="900">
                <a:latin typeface="LG Smart_H2.0 R" panose="020B0600000101010101" pitchFamily="34" charset="-127"/>
                <a:ea typeface="LG Smart_H2.0 R" panose="020B0600000101010101" pitchFamily="34" charset="-127"/>
                <a:cs typeface="Times New Roman" pitchFamily="18" charset="0"/>
              </a:rPr>
              <a:t> dưới đây</a:t>
            </a:r>
            <a:r>
              <a:rPr lang="vi-VN" altLang="ko-KR" sz="900">
                <a:latin typeface="Times New Roman" pitchFamily="18" charset="0"/>
                <a:ea typeface="LG Smart_H2.0 R" panose="020B0600000101010101" pitchFamily="34" charset="-127"/>
                <a:cs typeface="Times New Roman" pitchFamily="18" charset="0"/>
              </a:rPr>
              <a:t> là gì?</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algn="just" eaLnBrk="1" hangingPunct="1">
              <a:buFontTx/>
              <a:buNone/>
            </a:pPr>
            <a:r>
              <a:rPr lang="en-US" altLang="ko-KR" sz="900">
                <a:latin typeface="LG Smart_H2.0 R" panose="020B0600000101010101" pitchFamily="34" charset="-127"/>
                <a:ea typeface="LG Smart_H2.0 R" panose="020B0600000101010101" pitchFamily="34" charset="-127"/>
                <a:cs typeface="Times New Roman" pitchFamily="18" charset="0"/>
              </a:rPr>
              <a:t>Có thể cho dòng điện gấp hàng chục lần dòng điện nhập ở  tiếp điểm đầu ra khi nhập lực điện từ tiêu thụ của coil rơ le.</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① Chức năng bộ nhớ</a:t>
            </a: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 ② Chức năng rẽ nhánh</a:t>
            </a: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cs typeface="Times New Roman" pitchFamily="18" charset="0"/>
              </a:rPr>
              <a:t>③ Chức năng khuếch đại </a:t>
            </a: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④ Chức năng chuyển đổi</a:t>
            </a:r>
          </a:p>
        </p:txBody>
      </p:sp>
      <p:sp>
        <p:nvSpPr>
          <p:cNvPr id="7176" name="Rectangle 151"/>
          <p:cNvSpPr>
            <a:spLocks noChangeArrowheads="1"/>
          </p:cNvSpPr>
          <p:nvPr/>
        </p:nvSpPr>
        <p:spPr bwMode="auto">
          <a:xfrm>
            <a:off x="269875" y="2025650"/>
            <a:ext cx="3206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53. Đâu không phải là ưu điểm của ống nhựa?</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tăng</a:t>
            </a:r>
            <a:r>
              <a:rPr lang="en-US" altLang="ko-KR" sz="900" dirty="0">
                <a:latin typeface="LG Smart_H2.0 R" panose="020B0600000101010101" pitchFamily="34" charset="-127"/>
                <a:ea typeface="LG Smart_H2.0 R" panose="020B0600000101010101" pitchFamily="34" charset="-127"/>
                <a:cs typeface="Times New Roman" pitchFamily="18" charset="0"/>
              </a:rPr>
              <a:t> dung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hơn</a:t>
            </a:r>
            <a:r>
              <a:rPr lang="en-US" altLang="ko-KR" sz="900" dirty="0">
                <a:latin typeface="LG Smart_H2.0 R" panose="020B0600000101010101" pitchFamily="34" charset="-127"/>
                <a:ea typeface="LG Smart_H2.0 R" panose="020B0600000101010101" pitchFamily="34" charset="-127"/>
                <a:cs typeface="Times New Roman" pitchFamily="18" charset="0"/>
              </a:rPr>
              <a:t> so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tỷ</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lệ</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kính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ống</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  ②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Giá</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thành</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đắt</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Dễ</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duy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bảo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dưỡng</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mềm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dẻo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dễ</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dễ</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ống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dẫn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máy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phận</a:t>
            </a:r>
            <a:r>
              <a:rPr lang="en-US" altLang="ko-KR" sz="900" dirty="0">
                <a:latin typeface="LG Smart_H2.0 R" panose="020B0600000101010101" pitchFamily="34" charset="-127"/>
                <a:ea typeface="LG Smart_H2.0 R" panose="020B0600000101010101" pitchFamily="34" charset="-127"/>
                <a:cs typeface="Times New Roman" pitchFamily="18" charset="0"/>
              </a:rPr>
              <a:t> quay</a:t>
            </a:r>
            <a:r>
              <a:rPr lang="vi-VN" altLang="ko-KR" sz="900" dirty="0">
                <a:latin typeface="Times New Roman" pitchFamily="18" charset="0"/>
                <a:ea typeface="LG Smart_H2.0 R" panose="020B0600000101010101" pitchFamily="34" charset="-127"/>
              </a:rPr>
              <a:t>.</a:t>
            </a:r>
          </a:p>
        </p:txBody>
      </p:sp>
      <p:sp>
        <p:nvSpPr>
          <p:cNvPr id="7177" name="Rectangle 153"/>
          <p:cNvSpPr>
            <a:spLocks noChangeArrowheads="1"/>
          </p:cNvSpPr>
          <p:nvPr/>
        </p:nvSpPr>
        <p:spPr bwMode="auto">
          <a:xfrm>
            <a:off x="260350" y="6478588"/>
            <a:ext cx="32067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56. </a:t>
            </a:r>
            <a:r>
              <a:rPr lang="en-US" altLang="ko-KR" sz="900" dirty="0">
                <a:latin typeface="LG Smart_H2.0 R" panose="020B0600000101010101" pitchFamily="34" charset="-127"/>
                <a:ea typeface="LG Smart_H2.0 R" panose="020B0600000101010101" pitchFamily="34" charset="-127"/>
                <a:cs typeface="Times New Roman" pitchFamily="18" charset="0"/>
              </a:rPr>
              <a:t>Cho </a:t>
            </a:r>
            <a:r>
              <a:rPr lang="en-US" altLang="ko-KR" sz="900" dirty="0" err="1">
                <a:latin typeface="LG Smart_H2.0 R" panose="020B0600000101010101" pitchFamily="34" charset="-127"/>
                <a:ea typeface="LG Smart_H2.0 R" panose="020B0600000101010101" pitchFamily="34" charset="-127"/>
                <a:cs typeface="Times New Roman" pitchFamily="18" charset="0"/>
              </a:rPr>
              <a:t>khí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nén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a:t>
            </a:r>
            <a:r>
              <a:rPr lang="en-US" altLang="ko-KR" sz="900" dirty="0">
                <a:latin typeface="LG Smart_H2.0 R" panose="020B0600000101010101" pitchFamily="34" charset="-127"/>
                <a:ea typeface="LG Smart_H2.0 R" panose="020B0600000101010101" pitchFamily="34" charset="-127"/>
                <a:cs typeface="Times New Roman" pitchFamily="18" charset="0"/>
              </a:rPr>
              <a:t> qua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một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điều khiển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điều khiển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chủ</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yếu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vai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trò</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chuyên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nl-NL" altLang="ko-KR" sz="900" dirty="0">
                <a:latin typeface="LG Smart_H2.0 R" panose="020B0600000101010101" pitchFamily="34" charset="-127"/>
                <a:ea typeface="LG Smart_H2.0 R" panose="020B0600000101010101" pitchFamily="34" charset="-127"/>
                <a:cs typeface="Times New Roman" pitchFamily="18" charset="0"/>
              </a:rPr>
              <a:t>  ① Van 3 cửa 2 vị trí       ② Van chặn</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Van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Van 2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cửa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2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vị</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trí</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7178" name="Rectangle 170"/>
          <p:cNvSpPr>
            <a:spLocks noChangeArrowheads="1"/>
          </p:cNvSpPr>
          <p:nvPr/>
        </p:nvSpPr>
        <p:spPr bwMode="auto">
          <a:xfrm>
            <a:off x="3429000" y="6699250"/>
            <a:ext cx="320675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60. Sơ đồ mạch khí nén của van trễ thời gian là gì?</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②</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a:t>
            </a:r>
          </a:p>
        </p:txBody>
      </p:sp>
      <p:sp>
        <p:nvSpPr>
          <p:cNvPr id="7179" name="Text Box 17"/>
          <p:cNvSpPr txBox="1">
            <a:spLocks noChangeArrowheads="1"/>
          </p:cNvSpPr>
          <p:nvPr/>
        </p:nvSpPr>
        <p:spPr bwMode="auto">
          <a:xfrm>
            <a:off x="260350" y="7689850"/>
            <a:ext cx="31686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57.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ưu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điểm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thiểu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hóa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lắp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đặt</a:t>
            </a:r>
            <a:r>
              <a:rPr lang="vi-VN" altLang="ko-KR" sz="900" dirty="0">
                <a:latin typeface="Times New Roman" pitchFamily="18" charset="0"/>
                <a:ea typeface="LG Smart_H2.0 R" panose="020B0600000101010101" pitchFamily="34" charset="-127"/>
                <a:cs typeface="Times New Roman" pitchFamily="18" charset="0"/>
              </a:rPr>
              <a:t>, lực đẩy tiến / lùi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đồng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nhất</a:t>
            </a:r>
            <a:r>
              <a:rPr lang="en-US" altLang="ko-KR" sz="900" dirty="0">
                <a:latin typeface="LG Smart_H2.0 R" panose="020B0600000101010101" pitchFamily="34" charset="-127"/>
                <a:ea typeface="LG Smart_H2.0 R" panose="020B0600000101010101" pitchFamily="34" charset="-127"/>
                <a:cs typeface="Times New Roman" pitchFamily="18" charset="0"/>
              </a:rPr>
              <a:t>, d</a:t>
            </a:r>
            <a:r>
              <a:rPr lang="vi-VN" altLang="ko-KR" sz="900" dirty="0">
                <a:latin typeface="Times New Roman" pitchFamily="18" charset="0"/>
                <a:ea typeface="LG Smart_H2.0 R" panose="020B0600000101010101" pitchFamily="34" charset="-127"/>
                <a:cs typeface="Times New Roman" pitchFamily="18" charset="0"/>
              </a:rPr>
              <a:t>ừng </a:t>
            </a:r>
            <a:r>
              <a:rPr lang="en-US" altLang="ko-KR" sz="900" dirty="0" err="1">
                <a:latin typeface="LG Smart_H2.0 R" panose="020B0600000101010101" pitchFamily="34" charset="-127"/>
                <a:ea typeface="LG Smart_H2.0 R" panose="020B0600000101010101" pitchFamily="34" charset="-127"/>
                <a:cs typeface="Times New Roman" pitchFamily="18" charset="0"/>
              </a:rPr>
              <a:t>giữa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chừng</a:t>
            </a:r>
            <a:r>
              <a:rPr lang="vi-VN" altLang="ko-KR" sz="900" dirty="0">
                <a:latin typeface="Times New Roman" pitchFamily="18" charset="0"/>
                <a:ea typeface="LG Smart_H2.0 R" panose="020B0600000101010101" pitchFamily="34" charset="-127"/>
                <a:cs typeface="Times New Roman" pitchFamily="18" charset="0"/>
              </a:rPr>
              <a:t> tốt</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Đang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nói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xilanh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a:t>
            </a:r>
            <a:r>
              <a:rPr lang="en-US" altLang="ko-KR" sz="900" dirty="0">
                <a:latin typeface="LG Smart_H2.0 R" panose="020B0600000101010101" pitchFamily="34" charset="-127"/>
                <a:ea typeface="LG Smart_H2.0 R" panose="020B0600000101010101" pitchFamily="34" charset="-127"/>
                <a:cs typeface="Times New Roman" pitchFamily="18" charset="0"/>
              </a:rPr>
              <a:t>                                                   ②</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④</a:t>
            </a:r>
          </a:p>
        </p:txBody>
      </p:sp>
      <p:sp>
        <p:nvSpPr>
          <p:cNvPr id="7180" name="Text Box 44"/>
          <p:cNvSpPr txBox="1">
            <a:spLocks noChangeArrowheads="1"/>
          </p:cNvSpPr>
          <p:nvPr/>
        </p:nvSpPr>
        <p:spPr bwMode="auto">
          <a:xfrm>
            <a:off x="269875" y="3513138"/>
            <a:ext cx="3135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54. </a:t>
            </a:r>
            <a:r>
              <a:rPr lang="en-US" altLang="ko-KR" sz="900" dirty="0">
                <a:latin typeface="LG Smart_H2.0 R" panose="020B0600000101010101" pitchFamily="34" charset="-127"/>
                <a:ea typeface="LG Smart_H2.0 R" panose="020B0600000101010101" pitchFamily="34" charset="-127"/>
                <a:cs typeface="Times New Roman" pitchFamily="18" charset="0"/>
              </a:rPr>
              <a:t>H</a:t>
            </a:r>
            <a:r>
              <a:rPr lang="vi-VN" altLang="ko-KR" sz="900" dirty="0">
                <a:latin typeface="Times New Roman" pitchFamily="18" charset="0"/>
                <a:ea typeface="LG Smart_H2.0 R" panose="020B0600000101010101" pitchFamily="34" charset="-127"/>
                <a:cs typeface="Times New Roman" pitchFamily="18" charset="0"/>
              </a:rPr>
              <a:t>oạt động độc lập ở hai hoặc nhiều vị trí điều khiển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gọi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kiểm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đôi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②</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a:t>
            </a:r>
            <a:endParaRPr lang="ko-KR" altLang="en-US"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7181" name="Rectangle 97"/>
          <p:cNvSpPr>
            <a:spLocks noChangeArrowheads="1"/>
          </p:cNvSpPr>
          <p:nvPr/>
        </p:nvSpPr>
        <p:spPr bwMode="auto">
          <a:xfrm>
            <a:off x="266700" y="5240338"/>
            <a:ext cx="31623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55. </a:t>
            </a:r>
            <a:r>
              <a:rPr lang="en-US" altLang="ko-KR" sz="900" dirty="0" err="1">
                <a:latin typeface="LG Smart_H2.0 R" panose="020B0600000101010101" pitchFamily="34" charset="-127"/>
                <a:ea typeface="LG Smart_H2.0 R" panose="020B0600000101010101" pitchFamily="34" charset="-127"/>
                <a:cs typeface="Times New Roman" pitchFamily="18" charset="0"/>
              </a:rPr>
              <a:t>Duy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định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tỷ</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lệ</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thuận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nhau</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định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luật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err="1">
                <a:latin typeface="LG Smart_H2.0 R" panose="020B0600000101010101" pitchFamily="34" charset="-127"/>
                <a:ea typeface="LG Smart_H2.0 R" panose="020B0600000101010101" pitchFamily="34" charset="-127"/>
                <a:cs typeface="Times New Roman" pitchFamily="18" charset="0"/>
              </a:rPr>
              <a:t>Định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luật</a:t>
            </a:r>
            <a:r>
              <a:rPr lang="en-US" altLang="ko-KR" sz="900" dirty="0">
                <a:latin typeface="LG Smart_H2.0 R" panose="020B0600000101010101" pitchFamily="34" charset="-127"/>
                <a:ea typeface="LG Smart_H2.0 R" panose="020B0600000101010101" pitchFamily="34" charset="-127"/>
                <a:cs typeface="Times New Roman" pitchFamily="18" charset="0"/>
              </a:rPr>
              <a:t> Pascal   </a:t>
            </a:r>
            <a:r>
              <a:rPr lang="en-US" altLang="ko-KR" sz="900" dirty="0" smtClean="0">
                <a:latin typeface="LG Smart_H2.0 R" panose="020B0600000101010101" pitchFamily="34" charset="-127"/>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Định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luật</a:t>
            </a:r>
            <a:r>
              <a:rPr lang="en-US" altLang="ko-KR" sz="900" dirty="0">
                <a:latin typeface="LG Smart_H2.0 R" panose="020B0600000101010101" pitchFamily="34" charset="-127"/>
                <a:ea typeface="LG Smart_H2.0 R" panose="020B0600000101010101" pitchFamily="34" charset="-127"/>
                <a:cs typeface="Times New Roman" pitchFamily="18" charset="0"/>
              </a:rPr>
              <a:t> Charles-Boyle</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Định</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luật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Charles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Định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luật</a:t>
            </a:r>
            <a:r>
              <a:rPr lang="en-US" altLang="ko-KR" sz="900" dirty="0">
                <a:latin typeface="LG Smart_H2.0 R" panose="020B0600000101010101" pitchFamily="34" charset="-127"/>
                <a:ea typeface="LG Smart_H2.0 R" panose="020B0600000101010101" pitchFamily="34" charset="-127"/>
                <a:cs typeface="Times New Roman" pitchFamily="18" charset="0"/>
              </a:rPr>
              <a:t> Boyle</a:t>
            </a:r>
          </a:p>
        </p:txBody>
      </p:sp>
      <p:sp>
        <p:nvSpPr>
          <p:cNvPr id="7182" name="직사각형 1"/>
          <p:cNvSpPr>
            <a:spLocks noChangeArrowheads="1"/>
          </p:cNvSpPr>
          <p:nvPr/>
        </p:nvSpPr>
        <p:spPr bwMode="auto">
          <a:xfrm>
            <a:off x="3476625" y="5556250"/>
            <a:ext cx="3048000" cy="4762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pic>
        <p:nvPicPr>
          <p:cNvPr id="718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7727950"/>
            <a:ext cx="1570037"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4" name="자유형 37"/>
          <p:cNvSpPr>
            <a:spLocks/>
          </p:cNvSpPr>
          <p:nvPr/>
        </p:nvSpPr>
        <p:spPr bwMode="auto">
          <a:xfrm>
            <a:off x="4344988" y="8058150"/>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pic>
        <p:nvPicPr>
          <p:cNvPr id="7185"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8362950"/>
            <a:ext cx="23669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6" name="자유형 39"/>
          <p:cNvSpPr>
            <a:spLocks/>
          </p:cNvSpPr>
          <p:nvPr/>
        </p:nvSpPr>
        <p:spPr bwMode="auto">
          <a:xfrm>
            <a:off x="4179888" y="8843963"/>
            <a:ext cx="77787" cy="111125"/>
          </a:xfrm>
          <a:custGeom>
            <a:avLst/>
            <a:gdLst>
              <a:gd name="T0" fmla="*/ 0 w 85725"/>
              <a:gd name="T1" fmla="*/ 0 h 133350"/>
              <a:gd name="T2" fmla="*/ 77932 w 85725"/>
              <a:gd name="T3" fmla="*/ 47231 h 133350"/>
              <a:gd name="T4" fmla="*/ 8659 w 85725"/>
              <a:gd name="T5" fmla="*/ 110206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sp>
        <p:nvSpPr>
          <p:cNvPr id="7187" name="자유형 40"/>
          <p:cNvSpPr>
            <a:spLocks/>
          </p:cNvSpPr>
          <p:nvPr/>
        </p:nvSpPr>
        <p:spPr bwMode="auto">
          <a:xfrm rot="10800000">
            <a:off x="4714875" y="8597900"/>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pic>
        <p:nvPicPr>
          <p:cNvPr id="7188"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813" y="8985250"/>
            <a:ext cx="704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9"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925" y="6969125"/>
            <a:ext cx="1738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90" name="직선 연결선 43"/>
          <p:cNvCxnSpPr>
            <a:cxnSpLocks noChangeShapeType="1"/>
          </p:cNvCxnSpPr>
          <p:nvPr/>
        </p:nvCxnSpPr>
        <p:spPr bwMode="auto">
          <a:xfrm>
            <a:off x="5187950" y="9039225"/>
            <a:ext cx="0" cy="119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91" name="직선 연결선 44"/>
          <p:cNvCxnSpPr>
            <a:cxnSpLocks noChangeShapeType="1"/>
          </p:cNvCxnSpPr>
          <p:nvPr/>
        </p:nvCxnSpPr>
        <p:spPr bwMode="auto">
          <a:xfrm>
            <a:off x="5187950" y="9537700"/>
            <a:ext cx="0" cy="873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7192"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5575" y="9094788"/>
            <a:ext cx="895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3" name="자유형 46"/>
          <p:cNvSpPr>
            <a:spLocks/>
          </p:cNvSpPr>
          <p:nvPr/>
        </p:nvSpPr>
        <p:spPr bwMode="auto">
          <a:xfrm rot="10800000">
            <a:off x="4119563" y="7199313"/>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pic>
        <p:nvPicPr>
          <p:cNvPr id="7194"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524" y="3944888"/>
            <a:ext cx="657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5"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4824" y="4314775"/>
            <a:ext cx="657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6"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688" y="4386213"/>
            <a:ext cx="5730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7"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688" y="3982988"/>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 name="Rectangle 110"/>
          <p:cNvSpPr>
            <a:spLocks noChangeArrowheads="1"/>
          </p:cNvSpPr>
          <p:nvPr/>
        </p:nvSpPr>
        <p:spPr bwMode="auto">
          <a:xfrm>
            <a:off x="3429000" y="863600"/>
            <a:ext cx="3187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buFontTx/>
              <a:buNone/>
            </a:pPr>
            <a:r>
              <a:rPr lang="vi-VN" altLang="ko-KR" sz="900" dirty="0">
                <a:latin typeface="Times New Roman" pitchFamily="18" charset="0"/>
                <a:ea typeface="LG Smart_H2.0 R" panose="020B0600000101010101" pitchFamily="34" charset="-127"/>
                <a:cs typeface="Times New Roman" pitchFamily="18" charset="0"/>
              </a:rPr>
              <a:t>5</a:t>
            </a:r>
            <a:r>
              <a:rPr lang="en-US" altLang="ko-KR" sz="900" dirty="0">
                <a:latin typeface="LG Smart_H2.0 R" panose="020B0600000101010101" pitchFamily="34" charset="-127"/>
                <a:ea typeface="LG Smart_H2.0 R" panose="020B0600000101010101" pitchFamily="34" charset="-127"/>
                <a:cs typeface="Times New Roman" pitchFamily="18" charset="0"/>
              </a:rPr>
              <a:t>8</a:t>
            </a:r>
            <a:r>
              <a:rPr lang="vi-VN" altLang="ko-KR" sz="900" dirty="0">
                <a:latin typeface="Times New Roman" pitchFamily="18" charset="0"/>
                <a:ea typeface="LG Smart_H2.0 R" panose="020B0600000101010101" pitchFamily="34" charset="-127"/>
                <a:cs typeface="Times New Roman" pitchFamily="18" charset="0"/>
              </a:rPr>
              <a:t>. C</a:t>
            </a:r>
            <a:r>
              <a:rPr lang="en-US" altLang="ko-KR" sz="900" dirty="0" err="1">
                <a:latin typeface="LG Smart_H2.0 R" panose="020B0600000101010101" pitchFamily="34" charset="-127"/>
                <a:ea typeface="LG Smart_H2.0 R" panose="020B0600000101010101" pitchFamily="34" charset="-127"/>
                <a:cs typeface="Times New Roman" pitchFamily="18" charset="0"/>
              </a:rPr>
              <a:t>họn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c</a:t>
            </a:r>
            <a:r>
              <a:rPr lang="vi-VN" altLang="ko-KR" sz="900" dirty="0">
                <a:latin typeface="Times New Roman" pitchFamily="18" charset="0"/>
                <a:ea typeface="LG Smart_H2.0 R" panose="020B0600000101010101" pitchFamily="34" charset="-127"/>
                <a:cs typeface="Times New Roman" pitchFamily="18" charset="0"/>
              </a:rPr>
              <a:t>ấu trúc bên trong của van điều khiển hướng </a:t>
            </a:r>
            <a:r>
              <a:rPr lang="en-US" altLang="ko-KR" sz="900" dirty="0">
                <a:latin typeface="LG Smart_H2.0 R" panose="020B0600000101010101" pitchFamily="34" charset="-127"/>
                <a:ea typeface="LG Smart_H2.0 R" panose="020B0600000101010101" pitchFamily="34" charset="-127"/>
                <a:cs typeface="Times New Roman" pitchFamily="18" charset="0"/>
              </a:rPr>
              <a:t>so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vi-VN" altLang="ko-KR" sz="900" dirty="0">
                <a:latin typeface="Times New Roman" pitchFamily="18" charset="0"/>
                <a:ea typeface="LG Smart_H2.0 R" panose="020B0600000101010101" pitchFamily="34" charset="-127"/>
                <a:cs typeface="Times New Roman" pitchFamily="18" charset="0"/>
              </a:rPr>
              <a:t> ký hiệu và </a:t>
            </a:r>
            <a:r>
              <a:rPr lang="en-US" altLang="ko-KR" sz="900" dirty="0" err="1">
                <a:latin typeface="LG Smart_H2.0 R" panose="020B0600000101010101" pitchFamily="34" charset="-127"/>
                <a:ea typeface="LG Smart_H2.0 R" panose="020B0600000101010101" pitchFamily="34" charset="-127"/>
                <a:cs typeface="Times New Roman" pitchFamily="18" charset="0"/>
              </a:rPr>
              <a:t>vị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cổng không khớp.</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①                                              </a:t>
            </a:r>
            <a:r>
              <a:rPr lang="en-US" altLang="ko-KR" sz="900" dirty="0">
                <a:latin typeface="LG Smart_H2.0 R" panose="020B0600000101010101" pitchFamily="34" charset="-127"/>
                <a:ea typeface="LG Smart_H2.0 R" panose="020B0600000101010101" pitchFamily="34" charset="-127"/>
                <a:cs typeface="Times New Roman" pitchFamily="18" charset="0"/>
              </a:rPr>
              <a:t>②</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④</a:t>
            </a:r>
          </a:p>
        </p:txBody>
      </p:sp>
      <p:sp>
        <p:nvSpPr>
          <p:cNvPr id="7199" name="TextBox 55"/>
          <p:cNvSpPr txBox="1">
            <a:spLocks noChangeArrowheads="1"/>
          </p:cNvSpPr>
          <p:nvPr/>
        </p:nvSpPr>
        <p:spPr bwMode="auto">
          <a:xfrm>
            <a:off x="3630613" y="1858963"/>
            <a:ext cx="240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sp>
        <p:nvSpPr>
          <p:cNvPr id="7200" name="직사각형 58"/>
          <p:cNvSpPr>
            <a:spLocks noChangeArrowheads="1"/>
          </p:cNvSpPr>
          <p:nvPr/>
        </p:nvSpPr>
        <p:spPr bwMode="auto">
          <a:xfrm>
            <a:off x="3697288" y="2525713"/>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sp>
        <p:nvSpPr>
          <p:cNvPr id="7201" name="TextBox 69"/>
          <p:cNvSpPr txBox="1">
            <a:spLocks noChangeArrowheads="1"/>
          </p:cNvSpPr>
          <p:nvPr/>
        </p:nvSpPr>
        <p:spPr bwMode="auto">
          <a:xfrm>
            <a:off x="6272213" y="199231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sp>
        <p:nvSpPr>
          <p:cNvPr id="7202" name="TextBox 87"/>
          <p:cNvSpPr txBox="1">
            <a:spLocks noChangeArrowheads="1"/>
          </p:cNvSpPr>
          <p:nvPr/>
        </p:nvSpPr>
        <p:spPr bwMode="auto">
          <a:xfrm>
            <a:off x="3657600" y="3038475"/>
            <a:ext cx="2359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Z</a:t>
            </a:r>
            <a:endParaRPr lang="ko-KR" altLang="en-US" sz="800">
              <a:latin typeface="LG Smart_H2.0 R" panose="020B0600000101010101" pitchFamily="34" charset="-127"/>
              <a:ea typeface="LG Smart_H2.0 R" panose="020B0600000101010101" pitchFamily="34" charset="-127"/>
            </a:endParaRPr>
          </a:p>
        </p:txBody>
      </p:sp>
      <p:grpSp>
        <p:nvGrpSpPr>
          <p:cNvPr id="7203" name="Group 1"/>
          <p:cNvGrpSpPr>
            <a:grpSpLocks/>
          </p:cNvGrpSpPr>
          <p:nvPr/>
        </p:nvGrpSpPr>
        <p:grpSpPr bwMode="auto">
          <a:xfrm>
            <a:off x="3744913" y="1323975"/>
            <a:ext cx="2668318" cy="3526865"/>
            <a:chOff x="3733800" y="1182688"/>
            <a:chExt cx="2739834" cy="3716344"/>
          </a:xfrm>
        </p:grpSpPr>
        <p:pic>
          <p:nvPicPr>
            <p:cNvPr id="721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5238" y="1236663"/>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1" name="TextBox 53"/>
            <p:cNvSpPr txBox="1">
              <a:spLocks noChangeArrowheads="1"/>
            </p:cNvSpPr>
            <p:nvPr/>
          </p:nvSpPr>
          <p:spPr bwMode="auto">
            <a:xfrm>
              <a:off x="4667250" y="2036763"/>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12" name="TextBox 54"/>
            <p:cNvSpPr txBox="1">
              <a:spLocks noChangeArrowheads="1"/>
            </p:cNvSpPr>
            <p:nvPr/>
          </p:nvSpPr>
          <p:spPr bwMode="auto">
            <a:xfrm>
              <a:off x="4667250" y="164941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sp>
          <p:nvSpPr>
            <p:cNvPr id="7213" name="TextBox 56"/>
            <p:cNvSpPr txBox="1">
              <a:spLocks noChangeArrowheads="1"/>
            </p:cNvSpPr>
            <p:nvPr/>
          </p:nvSpPr>
          <p:spPr bwMode="auto">
            <a:xfrm>
              <a:off x="4667250" y="1285875"/>
              <a:ext cx="242286"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Z</a:t>
              </a:r>
              <a:endParaRPr lang="ko-KR" altLang="en-US" sz="800">
                <a:latin typeface="LG Smart_H2.0 R" panose="020B0600000101010101" pitchFamily="34" charset="-127"/>
                <a:ea typeface="LG Smart_H2.0 R" panose="020B0600000101010101" pitchFamily="34" charset="-127"/>
              </a:endParaRPr>
            </a:p>
          </p:txBody>
        </p:sp>
        <p:pic>
          <p:nvPicPr>
            <p:cNvPr id="7214"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2555875"/>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5" name="TextBox 59"/>
            <p:cNvSpPr txBox="1">
              <a:spLocks noChangeArrowheads="1"/>
            </p:cNvSpPr>
            <p:nvPr/>
          </p:nvSpPr>
          <p:spPr bwMode="auto">
            <a:xfrm>
              <a:off x="4287838" y="2406650"/>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16" name="TextBox 60"/>
            <p:cNvSpPr txBox="1">
              <a:spLocks noChangeArrowheads="1"/>
            </p:cNvSpPr>
            <p:nvPr/>
          </p:nvSpPr>
          <p:spPr bwMode="auto">
            <a:xfrm>
              <a:off x="4241800" y="277336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17" name="TextBox 61"/>
            <p:cNvSpPr txBox="1">
              <a:spLocks noChangeArrowheads="1"/>
            </p:cNvSpPr>
            <p:nvPr/>
          </p:nvSpPr>
          <p:spPr bwMode="auto">
            <a:xfrm>
              <a:off x="4365625" y="277336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pic>
          <p:nvPicPr>
            <p:cNvPr id="7218"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8925" y="1182688"/>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19" name="Picture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3375" y="2552700"/>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0" name="TextBox 65"/>
            <p:cNvSpPr txBox="1">
              <a:spLocks noChangeArrowheads="1"/>
            </p:cNvSpPr>
            <p:nvPr/>
          </p:nvSpPr>
          <p:spPr bwMode="auto">
            <a:xfrm>
              <a:off x="5743575" y="2397125"/>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21" name="TextBox 66"/>
            <p:cNvSpPr txBox="1">
              <a:spLocks noChangeArrowheads="1"/>
            </p:cNvSpPr>
            <p:nvPr/>
          </p:nvSpPr>
          <p:spPr bwMode="auto">
            <a:xfrm>
              <a:off x="5281614" y="2482850"/>
              <a:ext cx="285081"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
          <p:nvSpPr>
            <p:cNvPr id="7222" name="TextBox 67"/>
            <p:cNvSpPr txBox="1">
              <a:spLocks noChangeArrowheads="1"/>
            </p:cNvSpPr>
            <p:nvPr/>
          </p:nvSpPr>
          <p:spPr bwMode="auto">
            <a:xfrm>
              <a:off x="5219700" y="2146300"/>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23" name="TextBox 68"/>
            <p:cNvSpPr txBox="1">
              <a:spLocks noChangeArrowheads="1"/>
            </p:cNvSpPr>
            <p:nvPr/>
          </p:nvSpPr>
          <p:spPr bwMode="auto">
            <a:xfrm>
              <a:off x="5210175" y="1731963"/>
              <a:ext cx="247225"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pic>
          <p:nvPicPr>
            <p:cNvPr id="7224"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4437063"/>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5" name="Picture 8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4288" y="2989263"/>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6" name="TextBox 72"/>
            <p:cNvSpPr txBox="1">
              <a:spLocks noChangeArrowheads="1"/>
            </p:cNvSpPr>
            <p:nvPr/>
          </p:nvSpPr>
          <p:spPr bwMode="auto">
            <a:xfrm>
              <a:off x="3735388" y="4348163"/>
              <a:ext cx="285081" cy="2270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
          <p:nvSpPr>
            <p:cNvPr id="7227" name="TextBox 73"/>
            <p:cNvSpPr txBox="1">
              <a:spLocks noChangeArrowheads="1"/>
            </p:cNvSpPr>
            <p:nvPr/>
          </p:nvSpPr>
          <p:spPr bwMode="auto">
            <a:xfrm>
              <a:off x="4381500" y="4286250"/>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28" name="TextBox 74"/>
            <p:cNvSpPr txBox="1">
              <a:spLocks noChangeArrowheads="1"/>
            </p:cNvSpPr>
            <p:nvPr/>
          </p:nvSpPr>
          <p:spPr bwMode="auto">
            <a:xfrm>
              <a:off x="4313238" y="467201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29" name="TextBox 75"/>
            <p:cNvSpPr txBox="1">
              <a:spLocks noChangeArrowheads="1"/>
            </p:cNvSpPr>
            <p:nvPr/>
          </p:nvSpPr>
          <p:spPr bwMode="auto">
            <a:xfrm>
              <a:off x="4452938" y="467201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pic>
          <p:nvPicPr>
            <p:cNvPr id="7230" name="Picture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57813" y="2935288"/>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1" name="TextBox 77"/>
            <p:cNvSpPr txBox="1">
              <a:spLocks noChangeArrowheads="1"/>
            </p:cNvSpPr>
            <p:nvPr/>
          </p:nvSpPr>
          <p:spPr bwMode="auto">
            <a:xfrm>
              <a:off x="6021388" y="2947988"/>
              <a:ext cx="255454" cy="2270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pic>
          <p:nvPicPr>
            <p:cNvPr id="7232" name="Picture 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14950" y="4392613"/>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3" name="TextBox 79"/>
            <p:cNvSpPr txBox="1">
              <a:spLocks noChangeArrowheads="1"/>
            </p:cNvSpPr>
            <p:nvPr/>
          </p:nvSpPr>
          <p:spPr bwMode="auto">
            <a:xfrm>
              <a:off x="5765800" y="277336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34" name="TextBox 80"/>
            <p:cNvSpPr txBox="1">
              <a:spLocks noChangeArrowheads="1"/>
            </p:cNvSpPr>
            <p:nvPr/>
          </p:nvSpPr>
          <p:spPr bwMode="auto">
            <a:xfrm>
              <a:off x="5889625" y="277336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sp>
          <p:nvSpPr>
            <p:cNvPr id="7235" name="TextBox 81"/>
            <p:cNvSpPr txBox="1">
              <a:spLocks noChangeArrowheads="1"/>
            </p:cNvSpPr>
            <p:nvPr/>
          </p:nvSpPr>
          <p:spPr bwMode="auto">
            <a:xfrm>
              <a:off x="5791200" y="4257675"/>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36" name="TextBox 82"/>
            <p:cNvSpPr txBox="1">
              <a:spLocks noChangeArrowheads="1"/>
            </p:cNvSpPr>
            <p:nvPr/>
          </p:nvSpPr>
          <p:spPr bwMode="auto">
            <a:xfrm>
              <a:off x="5737225" y="4662488"/>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37" name="TextBox 83"/>
            <p:cNvSpPr txBox="1">
              <a:spLocks noChangeArrowheads="1"/>
            </p:cNvSpPr>
            <p:nvPr/>
          </p:nvSpPr>
          <p:spPr bwMode="auto">
            <a:xfrm>
              <a:off x="5899150" y="4672013"/>
              <a:ext cx="23734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sp>
          <p:nvSpPr>
            <p:cNvPr id="7238" name="TextBox 84"/>
            <p:cNvSpPr txBox="1">
              <a:spLocks noChangeArrowheads="1"/>
            </p:cNvSpPr>
            <p:nvPr/>
          </p:nvSpPr>
          <p:spPr bwMode="auto">
            <a:xfrm>
              <a:off x="5224463" y="4344988"/>
              <a:ext cx="285081"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
          <p:nvSpPr>
            <p:cNvPr id="7239" name="TextBox 85"/>
            <p:cNvSpPr txBox="1">
              <a:spLocks noChangeArrowheads="1"/>
            </p:cNvSpPr>
            <p:nvPr/>
          </p:nvSpPr>
          <p:spPr bwMode="auto">
            <a:xfrm>
              <a:off x="6219825" y="3841750"/>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40" name="TextBox 86"/>
            <p:cNvSpPr txBox="1">
              <a:spLocks noChangeArrowheads="1"/>
            </p:cNvSpPr>
            <p:nvPr/>
          </p:nvSpPr>
          <p:spPr bwMode="auto">
            <a:xfrm>
              <a:off x="6210300" y="3360738"/>
              <a:ext cx="247225"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sp>
          <p:nvSpPr>
            <p:cNvPr id="7241" name="TextBox 88"/>
            <p:cNvSpPr txBox="1">
              <a:spLocks noChangeArrowheads="1"/>
            </p:cNvSpPr>
            <p:nvPr/>
          </p:nvSpPr>
          <p:spPr bwMode="auto">
            <a:xfrm>
              <a:off x="4638675" y="3465513"/>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42" name="TextBox 89"/>
            <p:cNvSpPr txBox="1">
              <a:spLocks noChangeArrowheads="1"/>
            </p:cNvSpPr>
            <p:nvPr/>
          </p:nvSpPr>
          <p:spPr bwMode="auto">
            <a:xfrm>
              <a:off x="4638675" y="3887788"/>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grpSp>
      <p:sp>
        <p:nvSpPr>
          <p:cNvPr id="7204" name="TextBox 90"/>
          <p:cNvSpPr txBox="1">
            <a:spLocks noChangeArrowheads="1"/>
          </p:cNvSpPr>
          <p:nvPr/>
        </p:nvSpPr>
        <p:spPr bwMode="auto">
          <a:xfrm>
            <a:off x="3638550" y="3675063"/>
            <a:ext cx="240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pic>
        <p:nvPicPr>
          <p:cNvPr id="7205" name="Picture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8850" y="8408988"/>
            <a:ext cx="942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6" name="Picture 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1188" y="8337550"/>
            <a:ext cx="1104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7" name="Picture 9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6750" y="8929688"/>
            <a:ext cx="10350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8" name="Picture 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85988" y="8905875"/>
            <a:ext cx="107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09" name="TextBox 62"/>
          <p:cNvSpPr txBox="1">
            <a:spLocks noChangeArrowheads="1"/>
          </p:cNvSpPr>
          <p:nvPr/>
        </p:nvSpPr>
        <p:spPr bwMode="auto">
          <a:xfrm>
            <a:off x="3659188" y="2541588"/>
            <a:ext cx="277640"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182"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r>
              <a:rPr lang="ko-KR" altLang="en-US"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8196"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r>
              <a:rPr lang="en-US" altLang="ko-KR" sz="900">
                <a:latin typeface="돋움" pitchFamily="50" charset="-127"/>
                <a:ea typeface="돋움" pitchFamily="50" charset="-127"/>
              </a:rPr>
              <a:t>    </a:t>
            </a: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r>
              <a:rPr lang="en-US" altLang="ko-KR" sz="900">
                <a:latin typeface="돋움" pitchFamily="50" charset="-127"/>
                <a:ea typeface="돋움" pitchFamily="50" charset="-127"/>
              </a:rPr>
              <a:t>   </a:t>
            </a:r>
          </a:p>
          <a:p>
            <a:pPr eaLnBrk="1" hangingPunct="1">
              <a:spcBef>
                <a:spcPct val="0"/>
              </a:spcBef>
              <a:buFontTx/>
              <a:buNone/>
            </a:pPr>
            <a:endParaRPr lang="en-US" altLang="ko-KR" sz="900">
              <a:latin typeface="돋움" pitchFamily="50" charset="-127"/>
              <a:ea typeface="돋움" pitchFamily="50" charset="-127"/>
            </a:endParaRPr>
          </a:p>
        </p:txBody>
      </p:sp>
      <p:sp>
        <p:nvSpPr>
          <p:cNvPr id="8197" name="Text Box 6"/>
          <p:cNvSpPr txBox="1">
            <a:spLocks noChangeArrowheads="1"/>
          </p:cNvSpPr>
          <p:nvPr/>
        </p:nvSpPr>
        <p:spPr bwMode="auto">
          <a:xfrm>
            <a:off x="292100" y="817563"/>
            <a:ext cx="1386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a:latin typeface="LG Smart_H2.0 R" panose="020B0600000101010101" pitchFamily="34" charset="-127"/>
                <a:ea typeface="LG Smart_H2.0 R" panose="020B0600000101010101" pitchFamily="34" charset="-127"/>
                <a:cs typeface="Times New Roman" pitchFamily="18" charset="0"/>
              </a:rPr>
              <a:t>※ Đề máy</a:t>
            </a:r>
            <a:r>
              <a:rPr lang="ko-KR" altLang="en-US" sz="1000">
                <a:latin typeface="LG Smart_H2.0 R" panose="020B0600000101010101" pitchFamily="34" charset="-127"/>
                <a:ea typeface="LG Smart_H2.0 R" panose="020B0600000101010101" pitchFamily="34" charset="-127"/>
                <a:cs typeface="Times New Roman" pitchFamily="18" charset="0"/>
              </a:rPr>
              <a:t> </a:t>
            </a:r>
            <a:r>
              <a:rPr lang="en-US" altLang="ko-KR" sz="1000">
                <a:latin typeface="LG Smart_H2.0 R" panose="020B0600000101010101" pitchFamily="34" charset="-127"/>
                <a:ea typeface="LG Smart_H2.0 R" panose="020B0600000101010101" pitchFamily="34" charset="-127"/>
                <a:cs typeface="Times New Roman" pitchFamily="18" charset="0"/>
              </a:rPr>
              <a:t>: Câu 61</a:t>
            </a:r>
            <a:r>
              <a:rPr lang="ko-KR" altLang="en-US" sz="1000">
                <a:latin typeface="LG Smart_H2.0 R" panose="020B0600000101010101" pitchFamily="34" charset="-127"/>
                <a:ea typeface="LG Smart_H2.0 R" panose="020B0600000101010101" pitchFamily="34" charset="-127"/>
                <a:cs typeface="Times New Roman" pitchFamily="18" charset="0"/>
              </a:rPr>
              <a:t> </a:t>
            </a:r>
            <a:r>
              <a:rPr lang="en-US" altLang="ko-KR" sz="1000">
                <a:latin typeface="LG Smart_H2.0 R" panose="020B0600000101010101" pitchFamily="34" charset="-127"/>
                <a:ea typeface="LG Smart_H2.0 R" panose="020B0600000101010101" pitchFamily="34" charset="-127"/>
                <a:cs typeface="Times New Roman" pitchFamily="18" charset="0"/>
              </a:rPr>
              <a:t>~ 80</a:t>
            </a:r>
            <a:endParaRPr lang="ko-KR" altLang="en-US" sz="1000">
              <a:latin typeface="LG Smart_H2.0 R" panose="020B0600000101010101" pitchFamily="34" charset="-127"/>
              <a:ea typeface="LG Smart_H2.0 R" panose="020B0600000101010101" pitchFamily="34" charset="-127"/>
              <a:cs typeface="Times New Roman" pitchFamily="18" charset="0"/>
            </a:endParaRPr>
          </a:p>
        </p:txBody>
      </p:sp>
      <p:sp>
        <p:nvSpPr>
          <p:cNvPr id="6" name="직사각형 1"/>
          <p:cNvSpPr>
            <a:spLocks noChangeArrowheads="1"/>
          </p:cNvSpPr>
          <p:nvPr/>
        </p:nvSpPr>
        <p:spPr bwMode="auto">
          <a:xfrm>
            <a:off x="225425" y="1065213"/>
            <a:ext cx="3165475" cy="734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61.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Điều</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gì</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với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mô</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tả</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kỹ</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thuật</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của</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máy</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a:t>
            </a: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①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Máy</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được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thành</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bởi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tổng hợp các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kiện</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Chuyển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đổi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cung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năng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lượng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hữu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hạn</a:t>
            </a:r>
            <a:endParaRPr lang="vi-VN" sz="900" dirty="0" smtClean="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③ </a:t>
            </a:r>
            <a:r>
              <a:rPr lang="en-US"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Có</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n</a:t>
            </a:r>
            <a:r>
              <a:rPr lang="vi-VN" altLang="ko-KR"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hững </a:t>
            </a:r>
            <a:r>
              <a:rPr lang="vi-VN" altLang="ko-KR" sz="900"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chuyển động phù hợp với mục đích của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con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người</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④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Cần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cung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năng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lượng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để</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làm</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việc</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62.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TRỤC (Shaft)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①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chất</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liệu</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vật</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liệu</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② Phân loại theo mục đích sử dụng</a:t>
            </a: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dạng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④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trúc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mặt</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cắt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63.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Khớp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nào sau đây được sử dụng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để</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các trục </a:t>
            </a: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cắt n</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①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Universal 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oupling</a:t>
            </a:r>
            <a:r>
              <a:rPr lang="ko-KR" alt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Oldham</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Coupling</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Flange C</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oupling</a:t>
            </a:r>
            <a:r>
              <a:rPr lang="ko-KR" alt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Flexible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coupling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64.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dưới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vòng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bi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① </a:t>
            </a:r>
            <a:r>
              <a:rPr lang="en-US" altLang="ko-KR" sz="900" dirty="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Single row deep groove ball </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bearing</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②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Magneto ball Bearing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③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Angular ball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bearing</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dirty="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Self-aligning ball bearing </a:t>
            </a:r>
            <a:endPar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65.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V</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òng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bi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có</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chỉ</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số</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như</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62 08 C2 P6</a:t>
            </a: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Đáp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án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① </a:t>
            </a:r>
            <a:r>
              <a:rPr lang="en-US"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Self-aligning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ball bearing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② Đường kính trong là 40mm.</a:t>
            </a: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C2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ký</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hiệu</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Clearance</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④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Độ</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chính</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xác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cấp</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6</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66. Loại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nào sau đây dùng để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①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Square</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buttress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screw</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smtClean="0">
                <a:latin typeface="LG Smart_H2.0 R" panose="020B0600000101010101" pitchFamily="34" charset="-127"/>
                <a:ea typeface="LG Smart_H2.0 R" panose="020B0600000101010101" pitchFamily="34" charset="-127"/>
                <a:cs typeface="Times New Roman" panose="02020603050405020304" pitchFamily="18" charset="0"/>
              </a:rPr>
              <a:t>knuckle</a:t>
            </a:r>
            <a:r>
              <a:rPr lang="en-US" sz="90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ốc</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unified thread</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67.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Chốt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Pin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đ</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ược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sử dụng để ngăn chặn việc nới lỏng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bu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lông và đai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ốc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và để kết nối các bản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lề</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①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P</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arallel pin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② T</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aper pin</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Split Pin                     </a:t>
            </a:r>
            <a:r>
              <a:rPr lang="en-US" sz="900"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Spring pin </a:t>
            </a:r>
            <a:endParaRPr lang="en-US" sz="9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8199" name="Rectangle 5"/>
          <p:cNvSpPr>
            <a:spLocks noChangeArrowheads="1"/>
          </p:cNvSpPr>
          <p:nvPr/>
        </p:nvSpPr>
        <p:spPr bwMode="auto">
          <a:xfrm>
            <a:off x="3384550" y="776288"/>
            <a:ext cx="3124200" cy="8853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68. Điều gì là chính xác từ lời giải thích của Woodruff key?</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① Thường được sử dụng cho các trục lớn</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② Độ bền của trục </a:t>
            </a:r>
            <a:r>
              <a:rPr lang="en-US" altLang="ko-KR" sz="900">
                <a:latin typeface="LG Smart_H2.0 R" panose="020B0600000101010101" pitchFamily="34" charset="-127"/>
                <a:ea typeface="LG Smart_H2.0 R" panose="020B0600000101010101" pitchFamily="34" charset="-127"/>
                <a:cs typeface="Times New Roman" pitchFamily="18" charset="0"/>
              </a:rPr>
              <a:t>vượt trội</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③ Thích hợp cho trục côn của ô tô và máy công cụ</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④ Rất khó để xử lý và điều chỉnh.</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69. </a:t>
            </a:r>
            <a:r>
              <a:rPr lang="en-US" altLang="ko-KR" sz="900">
                <a:latin typeface="LG Smart_H2.0 R" panose="020B0600000101010101" pitchFamily="34" charset="-127"/>
                <a:ea typeface="LG Smart_H2.0 R" panose="020B0600000101010101" pitchFamily="34" charset="-127"/>
                <a:cs typeface="Times New Roman" pitchFamily="18" charset="0"/>
              </a:rPr>
              <a:t>B</a:t>
            </a:r>
            <a:r>
              <a:rPr lang="vi-VN" altLang="ko-KR" sz="900">
                <a:latin typeface="Times New Roman" pitchFamily="18" charset="0"/>
                <a:ea typeface="LG Smart_H2.0 R" panose="020B0600000101010101" pitchFamily="34" charset="-127"/>
                <a:cs typeface="Times New Roman" pitchFamily="18" charset="0"/>
              </a:rPr>
              <a:t>ánh răng nào sau đây không thuộc trục song song?</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a:solidFill>
                  <a:srgbClr val="FF0000"/>
                </a:solidFill>
                <a:latin typeface="Times New Roman" pitchFamily="18" charset="0"/>
                <a:ea typeface="LG Smart_H2.0 R" panose="020B0600000101010101" pitchFamily="34" charset="-127"/>
                <a:cs typeface="Times New Roman" pitchFamily="18" charset="0"/>
              </a:rPr>
              <a:t>① </a:t>
            </a: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Worm Gear</a:t>
            </a:r>
            <a:endParaRPr lang="vi-VN" altLang="ko-KR" sz="900">
              <a:solidFill>
                <a:srgbClr val="FF0000"/>
              </a:solidFill>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② </a:t>
            </a:r>
            <a:r>
              <a:rPr lang="en-US" altLang="ko-KR" sz="900">
                <a:latin typeface="LG Smart_H2.0 R" panose="020B0600000101010101" pitchFamily="34" charset="-127"/>
                <a:ea typeface="LG Smart_H2.0 R" panose="020B0600000101010101" pitchFamily="34" charset="-127"/>
                <a:cs typeface="Times New Roman" pitchFamily="18" charset="0"/>
              </a:rPr>
              <a:t>Internal</a:t>
            </a:r>
            <a:r>
              <a:rPr lang="en-US" altLang="ko-KR" sz="900">
                <a:latin typeface="LG Smart_H2.0 R" panose="020B0600000101010101" pitchFamily="34" charset="-127"/>
                <a:ea typeface="LG Smart_H2.0 R" panose="020B0600000101010101" pitchFamily="34" charset="-127"/>
              </a:rPr>
              <a:t> Gear</a:t>
            </a:r>
          </a:p>
          <a:p>
            <a:pPr eaLnBrk="1" hangingPunct="1">
              <a:spcBef>
                <a:spcPct val="0"/>
              </a:spcBef>
              <a:buFontTx/>
              <a:buNone/>
            </a:pPr>
            <a:r>
              <a:rPr lang="vi-VN" altLang="ko-KR" sz="900">
                <a:latin typeface="Times New Roman" pitchFamily="18" charset="0"/>
                <a:ea typeface="LG Smart_H2.0 R" panose="020B0600000101010101" pitchFamily="34" charset="-127"/>
              </a:rPr>
              <a:t>  ③ </a:t>
            </a:r>
            <a:r>
              <a:rPr lang="en-US" altLang="ko-KR" sz="900">
                <a:latin typeface="LG Smart_H2.0 R" panose="020B0600000101010101" pitchFamily="34" charset="-127"/>
                <a:ea typeface="LG Smart_H2.0 R" panose="020B0600000101010101" pitchFamily="34" charset="-127"/>
                <a:cs typeface="Times New Roman" pitchFamily="18" charset="0"/>
              </a:rPr>
              <a:t>Helical Gear</a:t>
            </a:r>
          </a:p>
          <a:p>
            <a:pPr eaLnBrk="1" hangingPunct="1">
              <a:spcBef>
                <a:spcPct val="0"/>
              </a:spcBef>
              <a:buFontTx/>
              <a:buNone/>
            </a:pPr>
            <a:r>
              <a:rPr lang="vi-VN" altLang="ko-KR" sz="900">
                <a:latin typeface="Times New Roman" pitchFamily="18" charset="0"/>
                <a:ea typeface="LG Smart_H2.0 R" panose="020B0600000101010101" pitchFamily="34" charset="-127"/>
              </a:rPr>
              <a:t>  ④ </a:t>
            </a:r>
            <a:r>
              <a:rPr lang="en-US" altLang="ko-KR" sz="900">
                <a:latin typeface="LG Smart_H2.0 R" panose="020B0600000101010101" pitchFamily="34" charset="-127"/>
                <a:ea typeface="LG Smart_H2.0 R" panose="020B0600000101010101" pitchFamily="34" charset="-127"/>
              </a:rPr>
              <a:t>Rack Gear</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70. Có răng trên </a:t>
            </a:r>
            <a:r>
              <a:rPr lang="vi-VN" altLang="ko-KR" sz="900" u="sng">
                <a:latin typeface="Times New Roman" pitchFamily="18" charset="0"/>
                <a:ea typeface="LG Smart_H2.0 R" panose="020B0600000101010101" pitchFamily="34" charset="-127"/>
              </a:rPr>
              <a:t>mặt nón</a:t>
            </a:r>
            <a:r>
              <a:rPr lang="en-US" altLang="ko-KR" sz="900">
                <a:latin typeface="LG Smart_H2.0 R" panose="020B0600000101010101" pitchFamily="34" charset="-127"/>
                <a:ea typeface="LG Smart_H2.0 R" panose="020B0600000101010101" pitchFamily="34" charset="-127"/>
              </a:rPr>
              <a:t>, </a:t>
            </a:r>
            <a:r>
              <a:rPr lang="en-US" altLang="ko-KR" sz="900">
                <a:latin typeface="LG Smart_H2.0 R" panose="020B0600000101010101" pitchFamily="34" charset="-127"/>
                <a:ea typeface="LG Smart_H2.0 R" panose="020B0600000101010101" pitchFamily="34" charset="-127"/>
                <a:cs typeface="Times New Roman" pitchFamily="18" charset="0"/>
              </a:rPr>
              <a:t>bánh răng có </a:t>
            </a:r>
            <a:r>
              <a:rPr lang="en-US" altLang="ko-KR" sz="900" u="sng">
                <a:latin typeface="LG Smart_H2.0 R" panose="020B0600000101010101" pitchFamily="34" charset="-127"/>
                <a:ea typeface="LG Smart_H2.0 R" panose="020B0600000101010101" pitchFamily="34" charset="-127"/>
                <a:cs typeface="Times New Roman" pitchFamily="18" charset="0"/>
              </a:rPr>
              <a:t>đường răng đồng nhất</a:t>
            </a:r>
            <a:r>
              <a:rPr lang="en-US" altLang="ko-KR" sz="900">
                <a:latin typeface="LG Smart_H2.0 R" panose="020B0600000101010101" pitchFamily="34" charset="-127"/>
                <a:ea typeface="LG Smart_H2.0 R" panose="020B0600000101010101" pitchFamily="34" charset="-127"/>
                <a:cs typeface="Times New Roman" pitchFamily="18" charset="0"/>
              </a:rPr>
              <a:t> trên </a:t>
            </a:r>
            <a:r>
              <a:rPr lang="en-US" altLang="ko-KR" sz="900" u="sng">
                <a:latin typeface="LG Smart_H2.0 R" panose="020B0600000101010101" pitchFamily="34" charset="-127"/>
                <a:ea typeface="LG Smart_H2.0 R" panose="020B0600000101010101" pitchFamily="34" charset="-127"/>
                <a:cs typeface="Times New Roman" pitchFamily="18" charset="0"/>
              </a:rPr>
              <a:t>mặt trụ tròn</a:t>
            </a:r>
            <a:r>
              <a:rPr lang="vi-VN" altLang="ko-KR" sz="900">
                <a:latin typeface="Times New Roman" pitchFamily="18" charset="0"/>
                <a:ea typeface="LG Smart_H2.0 R" panose="020B0600000101010101" pitchFamily="34" charset="-127"/>
              </a:rPr>
              <a:t>. Bánh răng nào </a:t>
            </a:r>
            <a:r>
              <a:rPr lang="en-US" altLang="ko-KR" sz="900">
                <a:latin typeface="LG Smart_H2.0 R" panose="020B0600000101010101" pitchFamily="34" charset="-127"/>
                <a:ea typeface="LG Smart_H2.0 R" panose="020B0600000101010101" pitchFamily="34" charset="-127"/>
              </a:rPr>
              <a:t>đang được nhắc tới</a:t>
            </a:r>
            <a:r>
              <a:rPr lang="vi-VN" altLang="ko-KR" sz="900">
                <a:latin typeface="Times New Roman" pitchFamily="18" charset="0"/>
                <a:ea typeface="LG Smart_H2.0 R" panose="020B0600000101010101" pitchFamily="34" charset="-127"/>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Bánh răng </a:t>
            </a:r>
            <a:r>
              <a:rPr lang="en-US" altLang="ko-KR" sz="900">
                <a:latin typeface="LG Smart_H2.0 R" panose="020B0600000101010101" pitchFamily="34" charset="-127"/>
                <a:ea typeface="LG Smart_H2.0 R" panose="020B0600000101010101" pitchFamily="34" charset="-127"/>
              </a:rPr>
              <a:t>vít Hypoid</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② Bánh răng </a:t>
            </a:r>
            <a:r>
              <a:rPr lang="en-US" altLang="ko-KR" sz="900">
                <a:latin typeface="LG Smart_H2.0 R" panose="020B0600000101010101" pitchFamily="34" charset="-127"/>
                <a:ea typeface="LG Smart_H2.0 R" panose="020B0600000101010101" pitchFamily="34" charset="-127"/>
              </a:rPr>
              <a:t>Helicon</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③ Bánh răng xoắn ốc</a:t>
            </a:r>
          </a:p>
          <a:p>
            <a:pPr eaLnBrk="1" hangingPunct="1">
              <a:spcBef>
                <a:spcPct val="0"/>
              </a:spcBef>
              <a:buFontTx/>
              <a:buNone/>
            </a:pPr>
            <a:r>
              <a:rPr lang="vi-VN" altLang="ko-KR" sz="900">
                <a:latin typeface="Times New Roman" pitchFamily="18" charset="0"/>
                <a:ea typeface="LG Smart_H2.0 R" panose="020B0600000101010101" pitchFamily="34" charset="-127"/>
              </a:rPr>
              <a:t>  </a:t>
            </a:r>
            <a:r>
              <a:rPr lang="vi-VN" altLang="ko-KR" sz="900">
                <a:solidFill>
                  <a:srgbClr val="FF0000"/>
                </a:solidFill>
                <a:latin typeface="Times New Roman" pitchFamily="18" charset="0"/>
                <a:ea typeface="LG Smart_H2.0 R" panose="020B0600000101010101" pitchFamily="34" charset="-127"/>
              </a:rPr>
              <a:t>④ Bánh răng côn thẳng</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71. Nêu tính năng của </a:t>
            </a:r>
            <a:r>
              <a:rPr lang="vi-VN" altLang="ko-KR" sz="900" u="sng">
                <a:latin typeface="Times New Roman" pitchFamily="18" charset="0"/>
                <a:ea typeface="LG Smart_H2.0 R" panose="020B0600000101010101" pitchFamily="34" charset="-127"/>
              </a:rPr>
              <a:t>hộp giảm tốc </a:t>
            </a:r>
            <a:r>
              <a:rPr lang="en-US" altLang="ko-KR" sz="900" u="sng">
                <a:latin typeface="LG Smart_H2.0 R" panose="020B0600000101010101" pitchFamily="34" charset="-127"/>
                <a:ea typeface="LG Smart_H2.0 R" panose="020B0600000101010101" pitchFamily="34" charset="-127"/>
              </a:rPr>
              <a:t>đa hệ</a:t>
            </a:r>
            <a:r>
              <a:rPr lang="vi-VN" altLang="ko-KR" sz="900">
                <a:latin typeface="Times New Roman" pitchFamily="18" charset="0"/>
                <a:ea typeface="LG Smart_H2.0 R" panose="020B0600000101010101" pitchFamily="34" charset="-127"/>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a:t>
            </a:r>
            <a:r>
              <a:rPr lang="en-US" altLang="ko-KR" sz="900">
                <a:solidFill>
                  <a:srgbClr val="000000"/>
                </a:solidFill>
                <a:latin typeface="LG Smart_H2.0 R" panose="020B0600000101010101" pitchFamily="34" charset="-127"/>
                <a:ea typeface="LG Smart_H2.0 R" panose="020B0600000101010101" pitchFamily="34" charset="-127"/>
                <a:cs typeface="Times New Roman" pitchFamily="18" charset="0"/>
              </a:rPr>
              <a:t>Ít được sử dụng</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② </a:t>
            </a:r>
            <a:r>
              <a:rPr lang="en-US" altLang="ko-KR" sz="900">
                <a:latin typeface="LG Smart_H2.0 R" panose="020B0600000101010101" pitchFamily="34" charset="-127"/>
                <a:ea typeface="LG Smart_H2.0 R" panose="020B0600000101010101" pitchFamily="34" charset="-127"/>
              </a:rPr>
              <a:t>Được sử dụng</a:t>
            </a:r>
            <a:r>
              <a:rPr lang="vi-VN" altLang="ko-KR" sz="900">
                <a:latin typeface="Times New Roman" pitchFamily="18" charset="0"/>
                <a:ea typeface="LG Smart_H2.0 R" panose="020B0600000101010101" pitchFamily="34" charset="-127"/>
              </a:rPr>
              <a:t> cho tải trọng </a:t>
            </a:r>
            <a:r>
              <a:rPr lang="en-US" altLang="ko-KR" sz="900">
                <a:latin typeface="LG Smart_H2.0 R" panose="020B0600000101010101" pitchFamily="34" charset="-127"/>
                <a:ea typeface="LG Smart_H2.0 R" panose="020B0600000101010101" pitchFamily="34" charset="-127"/>
              </a:rPr>
              <a:t>không cố định</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③ Khi sử dụng góc xiên, nó sẽ trở thành trục chéo</a:t>
            </a: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rPr>
              <a:t>  ④ </a:t>
            </a:r>
            <a:r>
              <a:rPr lang="en-US" altLang="ko-KR" sz="900">
                <a:solidFill>
                  <a:srgbClr val="FF0000"/>
                </a:solidFill>
                <a:latin typeface="LG Smart_H2.0 R" panose="020B0600000101010101" pitchFamily="34" charset="-127"/>
                <a:ea typeface="LG Smart_H2.0 R" panose="020B0600000101010101" pitchFamily="34" charset="-127"/>
              </a:rPr>
              <a:t>Có thể sử dụng ở tốc độ quay cao, tiếng ồn thấp</a:t>
            </a:r>
            <a:endParaRPr lang="vi-VN" altLang="ko-KR" sz="900">
              <a:solidFill>
                <a:srgbClr val="FF0000"/>
              </a:solidFill>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72. Điều nào không đúng với đặc điểm của </a:t>
            </a:r>
            <a:r>
              <a:rPr lang="en-US" altLang="ko-KR" sz="900">
                <a:latin typeface="LG Smart_H2.0 R" panose="020B0600000101010101" pitchFamily="34" charset="-127"/>
                <a:ea typeface="LG Smart_H2.0 R" panose="020B0600000101010101" pitchFamily="34" charset="-127"/>
              </a:rPr>
              <a:t>Timing Belt</a:t>
            </a:r>
            <a:r>
              <a:rPr lang="vi-VN" altLang="ko-KR" sz="900">
                <a:latin typeface="Times New Roman" pitchFamily="18" charset="0"/>
                <a:ea typeface="LG Smart_H2.0 R" panose="020B0600000101010101" pitchFamily="34" charset="-127"/>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a:t>
            </a:r>
            <a:r>
              <a:rPr lang="en-US" altLang="ko-KR" sz="900">
                <a:latin typeface="LG Smart_H2.0 R" panose="020B0600000101010101" pitchFamily="34" charset="-127"/>
                <a:ea typeface="LG Smart_H2.0 R" panose="020B0600000101010101" pitchFamily="34" charset="-127"/>
              </a:rPr>
              <a:t>Hoạt động chính xác, </a:t>
            </a:r>
            <a:r>
              <a:rPr lang="vi-VN" altLang="ko-KR" sz="900">
                <a:latin typeface="Times New Roman" pitchFamily="18" charset="0"/>
                <a:ea typeface="LG Smart_H2.0 R" panose="020B0600000101010101" pitchFamily="34" charset="-127"/>
              </a:rPr>
              <a:t>không bị </a:t>
            </a:r>
            <a:r>
              <a:rPr lang="en-US" altLang="ko-KR" sz="900">
                <a:latin typeface="LG Smart_H2.0 R" panose="020B0600000101010101" pitchFamily="34" charset="-127"/>
                <a:ea typeface="LG Smart_H2.0 R" panose="020B0600000101010101" pitchFamily="34" charset="-127"/>
              </a:rPr>
              <a:t>trơn </a:t>
            </a:r>
            <a:r>
              <a:rPr lang="vi-VN" altLang="ko-KR" sz="900">
                <a:latin typeface="Times New Roman" pitchFamily="18" charset="0"/>
                <a:ea typeface="LG Smart_H2.0 R" panose="020B0600000101010101" pitchFamily="34" charset="-127"/>
              </a:rPr>
              <a:t>trượt</a:t>
            </a: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rPr>
              <a:t>  ② </a:t>
            </a:r>
            <a:r>
              <a:rPr lang="en-US" altLang="ko-KR" sz="900">
                <a:solidFill>
                  <a:srgbClr val="FF0000"/>
                </a:solidFill>
                <a:latin typeface="LG Smart_H2.0 R" panose="020B0600000101010101" pitchFamily="34" charset="-127"/>
                <a:ea typeface="LG Smart_H2.0 R" panose="020B0600000101010101" pitchFamily="34" charset="-127"/>
              </a:rPr>
              <a:t>Lực căng</a:t>
            </a:r>
            <a:r>
              <a:rPr lang="vi-VN" altLang="ko-KR" sz="900">
                <a:solidFill>
                  <a:srgbClr val="FF0000"/>
                </a:solidFill>
                <a:latin typeface="Times New Roman" pitchFamily="18" charset="0"/>
                <a:ea typeface="LG Smart_H2.0 R" panose="020B0600000101010101" pitchFamily="34" charset="-127"/>
              </a:rPr>
              <a:t> căng ban đầu cao</a:t>
            </a:r>
          </a:p>
          <a:p>
            <a:pPr eaLnBrk="1" hangingPunct="1">
              <a:spcBef>
                <a:spcPct val="0"/>
              </a:spcBef>
              <a:buFontTx/>
              <a:buNone/>
            </a:pPr>
            <a:r>
              <a:rPr lang="vi-VN" altLang="ko-KR" sz="900">
                <a:latin typeface="Times New Roman" pitchFamily="18" charset="0"/>
                <a:ea typeface="LG Smart_H2.0 R" panose="020B0600000101010101" pitchFamily="34" charset="-127"/>
              </a:rPr>
              <a:t>  ③ </a:t>
            </a:r>
            <a:r>
              <a:rPr lang="en-US" altLang="ko-KR" sz="900">
                <a:latin typeface="LG Smart_H2.0 R" panose="020B0600000101010101" pitchFamily="34" charset="-127"/>
                <a:ea typeface="LG Smart_H2.0 R" panose="020B0600000101010101" pitchFamily="34" charset="-127"/>
              </a:rPr>
              <a:t>Chịu tải trọng tốt</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④ Tiếng ồn thấp</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73. Điều nào không đúng với đặc điểm của </a:t>
            </a:r>
            <a:r>
              <a:rPr lang="en-US" altLang="ko-KR" sz="900">
                <a:latin typeface="LG Smart_H2.0 R" panose="020B0600000101010101" pitchFamily="34" charset="-127"/>
                <a:ea typeface="LG Smart_H2.0 R" panose="020B0600000101010101" pitchFamily="34" charset="-127"/>
              </a:rPr>
              <a:t>Ball Screw</a:t>
            </a:r>
            <a:r>
              <a:rPr lang="vi-VN" altLang="ko-KR" sz="900">
                <a:latin typeface="Times New Roman" pitchFamily="18" charset="0"/>
                <a:ea typeface="LG Smart_H2.0 R" panose="020B0600000101010101" pitchFamily="34" charset="-127"/>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① Hiệu quả cao vì được truyền bằng ma sát lăn</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② Có thể giảm thiểu Backlash</a:t>
            </a:r>
          </a:p>
          <a:p>
            <a:pPr eaLnBrk="1" hangingPunct="1">
              <a:spcBef>
                <a:spcPct val="0"/>
              </a:spcBef>
              <a:buFontTx/>
              <a:buNone/>
            </a:pPr>
            <a:r>
              <a:rPr lang="vi-VN" altLang="ko-KR" sz="900">
                <a:solidFill>
                  <a:srgbClr val="FF0000"/>
                </a:solidFill>
                <a:latin typeface="Times New Roman" pitchFamily="18" charset="0"/>
                <a:ea typeface="LG Smart_H2.0 R" panose="020B0600000101010101" pitchFamily="34" charset="-127"/>
              </a:rPr>
              <a:t>  ③ Lực </a:t>
            </a:r>
            <a:r>
              <a:rPr lang="en-US" altLang="ko-KR" sz="900">
                <a:solidFill>
                  <a:srgbClr val="FF0000"/>
                </a:solidFill>
                <a:latin typeface="LG Smart_H2.0 R" panose="020B0600000101010101" pitchFamily="34" charset="-127"/>
                <a:ea typeface="LG Smart_H2.0 R" panose="020B0600000101010101" pitchFamily="34" charset="-127"/>
              </a:rPr>
              <a:t>kháng</a:t>
            </a:r>
            <a:r>
              <a:rPr lang="vi-VN" altLang="ko-KR" sz="900">
                <a:solidFill>
                  <a:srgbClr val="FF0000"/>
                </a:solidFill>
                <a:latin typeface="Times New Roman" pitchFamily="18" charset="0"/>
                <a:ea typeface="LG Smart_H2.0 R" panose="020B0600000101010101" pitchFamily="34" charset="-127"/>
              </a:rPr>
              <a:t> lăn lớn.</a:t>
            </a:r>
          </a:p>
          <a:p>
            <a:pPr eaLnBrk="1" hangingPunct="1">
              <a:spcBef>
                <a:spcPct val="0"/>
              </a:spcBef>
              <a:buFontTx/>
              <a:buNone/>
            </a:pPr>
            <a:r>
              <a:rPr lang="vi-VN" altLang="ko-KR" sz="900">
                <a:latin typeface="Times New Roman" pitchFamily="18" charset="0"/>
                <a:ea typeface="LG Smart_H2.0 R" panose="020B0600000101010101" pitchFamily="34" charset="-127"/>
              </a:rPr>
              <a:t>  ④ Tuổi thọ cao hơn </a:t>
            </a:r>
            <a:r>
              <a:rPr lang="en-US" altLang="ko-KR" sz="900">
                <a:latin typeface="LG Smart_H2.0 R" panose="020B0600000101010101" pitchFamily="34" charset="-127"/>
                <a:ea typeface="LG Smart_H2.0 R" panose="020B0600000101010101" pitchFamily="34" charset="-127"/>
              </a:rPr>
              <a:t>so với thiết bị sử dụng ma sát trượt</a:t>
            </a:r>
            <a:endParaRPr lang="vi-VN" altLang="ko-KR" sz="900">
              <a:latin typeface="Times New Roman" pitchFamily="18" charset="0"/>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74. Điều gì không đúng với các đặc điểm của Thanh dẫn LM?</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a:latin typeface="Times New Roman" pitchFamily="18" charset="0"/>
                <a:ea typeface="LG Smart_H2.0 R" panose="020B0600000101010101" pitchFamily="34" charset="-127"/>
              </a:rPr>
              <a:t>  </a:t>
            </a:r>
            <a:r>
              <a:rPr lang="en-US" altLang="ko-KR" sz="900">
                <a:latin typeface="LG Smart_H2.0 R" panose="020B0600000101010101" pitchFamily="34" charset="-127"/>
                <a:ea typeface="LG Smart_H2.0 R" panose="020B0600000101010101" pitchFamily="34" charset="-127"/>
              </a:rPr>
              <a:t> </a:t>
            </a:r>
            <a:r>
              <a:rPr lang="vi-VN" altLang="ko-KR" sz="900">
                <a:solidFill>
                  <a:srgbClr val="FF0000"/>
                </a:solidFill>
                <a:latin typeface="Times New Roman" pitchFamily="18" charset="0"/>
                <a:ea typeface="LG Smart_H2.0 R" panose="020B0600000101010101" pitchFamily="34" charset="-127"/>
              </a:rPr>
              <a:t>① Xảy ra </a:t>
            </a:r>
            <a:r>
              <a:rPr lang="en-US" altLang="ko-KR" sz="900">
                <a:solidFill>
                  <a:srgbClr val="FF0000"/>
                </a:solidFill>
                <a:latin typeface="LG Smart_H2.0 R" panose="020B0600000101010101" pitchFamily="34" charset="-127"/>
                <a:ea typeface="LG Smart_H2.0 R" panose="020B0600000101010101" pitchFamily="34" charset="-127"/>
              </a:rPr>
              <a:t>trơn </a:t>
            </a:r>
            <a:r>
              <a:rPr lang="vi-VN" altLang="ko-KR" sz="900">
                <a:solidFill>
                  <a:srgbClr val="FF0000"/>
                </a:solidFill>
                <a:latin typeface="Times New Roman" pitchFamily="18" charset="0"/>
                <a:ea typeface="LG Smart_H2.0 R" panose="020B0600000101010101" pitchFamily="34" charset="-127"/>
              </a:rPr>
              <a:t>trượt và không bị mất chuyển động.</a:t>
            </a:r>
          </a:p>
          <a:p>
            <a:pPr eaLnBrk="1" hangingPunct="1">
              <a:lnSpc>
                <a:spcPct val="130000"/>
              </a:lnSpc>
              <a:buFontTx/>
              <a:buNone/>
            </a:pPr>
            <a:r>
              <a:rPr lang="en-US" altLang="ko-KR" sz="900">
                <a:latin typeface="LG Smart_H2.0 R" panose="020B0600000101010101" pitchFamily="34" charset="-127"/>
                <a:ea typeface="LG Smart_H2.0 R" panose="020B0600000101010101" pitchFamily="34" charset="-127"/>
              </a:rPr>
              <a:t>   </a:t>
            </a:r>
            <a:r>
              <a:rPr lang="vi-VN" altLang="ko-KR" sz="900">
                <a:latin typeface="Times New Roman" pitchFamily="18" charset="0"/>
                <a:ea typeface="LG Smart_H2.0 R" panose="020B0600000101010101" pitchFamily="34" charset="-127"/>
              </a:rPr>
              <a:t>② </a:t>
            </a:r>
            <a:r>
              <a:rPr lang="en-US" altLang="ko-KR" sz="900">
                <a:latin typeface="LG Smart_H2.0 R" panose="020B0600000101010101" pitchFamily="34" charset="-127"/>
                <a:ea typeface="LG Smart_H2.0 R" panose="020B0600000101010101" pitchFamily="34" charset="-127"/>
                <a:cs typeface="Times New Roman" pitchFamily="18" charset="0"/>
              </a:rPr>
              <a:t> Cho tải trọng ban đầu phù hợp nên có thể tạo nên độ bền cao.</a:t>
            </a:r>
          </a:p>
          <a:p>
            <a:pPr eaLnBrk="1" hangingPunct="1">
              <a:lnSpc>
                <a:spcPct val="130000"/>
              </a:lnSpc>
              <a:buFontTx/>
              <a:buNone/>
            </a:pPr>
            <a:r>
              <a:rPr lang="vi-VN" altLang="ko-KR" sz="900">
                <a:latin typeface="Times New Roman" pitchFamily="18" charset="0"/>
                <a:ea typeface="LG Smart_H2.0 R" panose="020B0600000101010101" pitchFamily="34" charset="-127"/>
              </a:rPr>
              <a:t>  ③ </a:t>
            </a:r>
            <a:r>
              <a:rPr lang="en-US" altLang="ko-KR" sz="900">
                <a:latin typeface="LG Smart_H2.0 R" panose="020B0600000101010101" pitchFamily="34" charset="-127"/>
                <a:ea typeface="LG Smart_H2.0 R" panose="020B0600000101010101" pitchFamily="34" charset="-127"/>
                <a:cs typeface="Times New Roman" pitchFamily="18" charset="0"/>
              </a:rPr>
              <a:t>Có thể duy trì mức độ trong thời gian dài</a:t>
            </a:r>
            <a:endParaRPr lang="vi-VN" altLang="ko-KR" sz="900">
              <a:latin typeface="Times New Roman" pitchFamily="18" charset="0"/>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④ Hệ số ma sát thấp nên hiệu suất chuyển động cao</a:t>
            </a:r>
          </a:p>
        </p:txBody>
      </p:sp>
      <p:pic>
        <p:nvPicPr>
          <p:cNvPr id="8200" name="Picture 1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920" y="4736976"/>
            <a:ext cx="576064" cy="7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19" name="Rectangle 4"/>
          <p:cNvSpPr>
            <a:spLocks noChangeArrowheads="1"/>
          </p:cNvSpPr>
          <p:nvPr/>
        </p:nvSpPr>
        <p:spPr bwMode="auto">
          <a:xfrm>
            <a:off x="304800" y="809625"/>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75. Tính năng đặc trưng của </a:t>
            </a:r>
            <a:r>
              <a:rPr lang="en-US" altLang="ko-KR" sz="900" dirty="0">
                <a:latin typeface="LG Smart_H2.0 R" panose="020B0600000101010101" pitchFamily="34" charset="-127"/>
                <a:ea typeface="LG Smart_H2.0 R" panose="020B0600000101010101" pitchFamily="34" charset="-127"/>
                <a:cs typeface="Times New Roman" pitchFamily="18" charset="0"/>
              </a:rPr>
              <a:t>Ball Spline</a:t>
            </a:r>
            <a:r>
              <a:rPr lang="vi-VN" altLang="ko-KR" sz="900" dirty="0">
                <a:latin typeface="Times New Roman" pitchFamily="18" charset="0"/>
                <a:ea typeface="LG Smart_H2.0 R" panose="020B0600000101010101" pitchFamily="34" charset="-127"/>
                <a:cs typeface="Times New Roman" pitchFamily="18" charset="0"/>
              </a:rPr>
              <a:t> là gì?</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C</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ó thể</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cho</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 tải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trọng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ban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đầu</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truyền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mô</a:t>
            </a:r>
            <a:r>
              <a:rPr lang="en-US" altLang="ko-KR" sz="900" dirty="0">
                <a:latin typeface="LG Smart_H2.0 R" panose="020B0600000101010101" pitchFamily="34" charset="-127"/>
                <a:ea typeface="LG Smart_H2.0 R" panose="020B0600000101010101" pitchFamily="34" charset="-127"/>
                <a:cs typeface="Times New Roman" pitchFamily="18" charset="0"/>
              </a:rPr>
              <a:t>-men </a:t>
            </a:r>
            <a:r>
              <a:rPr lang="en-US" altLang="ko-KR" sz="900" dirty="0" err="1">
                <a:latin typeface="LG Smart_H2.0 R" panose="020B0600000101010101" pitchFamily="34" charset="-127"/>
                <a:ea typeface="LG Smart_H2.0 R" panose="020B0600000101010101" pitchFamily="34" charset="-127"/>
                <a:cs typeface="Times New Roman" pitchFamily="18" charset="0"/>
              </a:rPr>
              <a:t>xoắn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vi-VN" altLang="ko-KR" sz="900" dirty="0">
                <a:latin typeface="Times New Roman" pitchFamily="18" charset="0"/>
                <a:ea typeface="LG Smart_H2.0 R" panose="020B0600000101010101" pitchFamily="34" charset="-127"/>
                <a:cs typeface="Times New Roman" pitchFamily="18" charset="0"/>
              </a:rPr>
              <a:t> được </a:t>
            </a:r>
            <a:r>
              <a:rPr lang="en-US" altLang="ko-KR" sz="900" dirty="0" err="1">
                <a:latin typeface="LG Smart_H2.0 R" panose="020B0600000101010101" pitchFamily="34" charset="-127"/>
                <a:ea typeface="LG Smart_H2.0 R" panose="020B0600000101010101" pitchFamily="34" charset="-127"/>
                <a:cs typeface="Times New Roman" pitchFamily="18" charset="0"/>
              </a:rPr>
              <a:t>dùng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cho</a:t>
            </a:r>
            <a:r>
              <a:rPr lang="vi-VN" altLang="ko-KR" sz="900" dirty="0">
                <a:latin typeface="Times New Roman" pitchFamily="18" charset="0"/>
                <a:ea typeface="LG Smart_H2.0 R" panose="020B0600000101010101" pitchFamily="34" charset="-127"/>
                <a:cs typeface="Times New Roman" pitchFamily="18" charset="0"/>
              </a:rPr>
              <a:t> có tải trọng quá mức.</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Stick slip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Lost motion.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76. </a:t>
            </a:r>
            <a:r>
              <a:rPr lang="en-US" altLang="ko-KR" sz="900" dirty="0" err="1">
                <a:latin typeface="LG Smart_H2.0 R" panose="020B0600000101010101" pitchFamily="34" charset="-127"/>
                <a:ea typeface="LG Smart_H2.0 R" panose="020B0600000101010101" pitchFamily="34" charset="-127"/>
                <a:cs typeface="Times New Roman" pitchFamily="18" charset="0"/>
              </a:rPr>
              <a:t>Thay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Home Pitch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Nut </a:t>
            </a:r>
            <a:r>
              <a:rPr lang="en-US" altLang="ko-KR" sz="900" dirty="0" err="1">
                <a:latin typeface="LG Smart_H2.0 R" panose="020B0600000101010101" pitchFamily="34" charset="-127"/>
                <a:ea typeface="LG Smart_H2.0 R" panose="020B0600000101010101" pitchFamily="34" charset="-127"/>
                <a:cs typeface="Times New Roman" pitchFamily="18" charset="0"/>
              </a:rPr>
              <a:t>rồi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cung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cấp</a:t>
            </a:r>
            <a:r>
              <a:rPr lang="en-US" altLang="ko-KR" sz="900" dirty="0">
                <a:latin typeface="LG Smart_H2.0 R" panose="020B0600000101010101" pitchFamily="34" charset="-127"/>
                <a:ea typeface="LG Smart_H2.0 R" panose="020B0600000101010101" pitchFamily="34" charset="-127"/>
                <a:cs typeface="Times New Roman" pitchFamily="18" charset="0"/>
              </a:rPr>
              <a:t> Preload.</a:t>
            </a:r>
            <a:endParaRPr lang="ko-KR" altLang="en-US"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fr-FR" altLang="ko-KR" sz="900" dirty="0" err="1">
                <a:latin typeface="LG Smart_H2.0 R" panose="020B0600000101010101" pitchFamily="34" charset="-127"/>
                <a:ea typeface="LG Smart_H2.0 R" panose="020B0600000101010101" pitchFamily="34" charset="-127"/>
              </a:rPr>
              <a:t>Phương</a:t>
            </a:r>
            <a:r>
              <a:rPr lang="fr-FR" altLang="ko-KR" sz="900" dirty="0">
                <a:latin typeface="LG Smart_H2.0 R" panose="020B0600000101010101" pitchFamily="34" charset="-127"/>
                <a:ea typeface="LG Smart_H2.0 R" panose="020B0600000101010101" pitchFamily="34" charset="-127"/>
              </a:rPr>
              <a:t> </a:t>
            </a:r>
            <a:r>
              <a:rPr lang="fr-FR" altLang="ko-KR" sz="900" dirty="0" err="1">
                <a:latin typeface="LG Smart_H2.0 R" panose="020B0600000101010101" pitchFamily="34" charset="-127"/>
                <a:ea typeface="LG Smart_H2.0 R" panose="020B0600000101010101" pitchFamily="34" charset="-127"/>
              </a:rPr>
              <a:t>pháp</a:t>
            </a:r>
            <a:r>
              <a:rPr lang="fr-FR" altLang="ko-KR" sz="900" dirty="0">
                <a:latin typeface="LG Smart_H2.0 R" panose="020B0600000101010101" pitchFamily="34" charset="-127"/>
                <a:ea typeface="LG Smart_H2.0 R" panose="020B0600000101010101" pitchFamily="34" charset="-127"/>
              </a:rPr>
              <a:t> Ball </a:t>
            </a:r>
            <a:r>
              <a:rPr lang="fr-FR" altLang="ko-KR" sz="900" dirty="0" err="1">
                <a:latin typeface="LG Smart_H2.0 R" panose="020B0600000101010101" pitchFamily="34" charset="-127"/>
                <a:ea typeface="LG Smart_H2.0 R" panose="020B0600000101010101" pitchFamily="34" charset="-127"/>
              </a:rPr>
              <a:t>Screw</a:t>
            </a:r>
            <a:r>
              <a:rPr lang="fr-FR" altLang="ko-KR" sz="900" dirty="0">
                <a:latin typeface="LG Smart_H2.0 R" panose="020B0600000101010101" pitchFamily="34" charset="-127"/>
                <a:ea typeface="LG Smart_H2.0 R" panose="020B0600000101010101" pitchFamily="34" charset="-127"/>
              </a:rPr>
              <a:t> </a:t>
            </a:r>
            <a:r>
              <a:rPr lang="fr-FR" altLang="ko-KR" sz="900" dirty="0" err="1">
                <a:latin typeface="LG Smart_H2.0 R" panose="020B0600000101010101" pitchFamily="34" charset="-127"/>
                <a:ea typeface="LG Smart_H2.0 R" panose="020B0600000101010101" pitchFamily="34" charset="-127"/>
              </a:rPr>
              <a:t>nào</a:t>
            </a:r>
            <a:r>
              <a:rPr lang="fr-FR" altLang="ko-KR" sz="900" dirty="0">
                <a:latin typeface="LG Smart_H2.0 R" panose="020B0600000101010101" pitchFamily="34" charset="-127"/>
                <a:ea typeface="LG Smart_H2.0 R" panose="020B0600000101010101" pitchFamily="34" charset="-127"/>
              </a:rPr>
              <a:t> </a:t>
            </a:r>
            <a:r>
              <a:rPr lang="fr-FR" altLang="ko-KR" sz="900" dirty="0" err="1">
                <a:latin typeface="LG Smart_H2.0 R" panose="020B0600000101010101" pitchFamily="34" charset="-127"/>
                <a:ea typeface="LG Smart_H2.0 R" panose="020B0600000101010101" pitchFamily="34" charset="-127"/>
              </a:rPr>
              <a:t>đang</a:t>
            </a:r>
            <a:r>
              <a:rPr lang="fr-FR" altLang="ko-KR" sz="900" dirty="0">
                <a:latin typeface="LG Smart_H2.0 R" panose="020B0600000101010101" pitchFamily="34" charset="-127"/>
                <a:ea typeface="LG Smart_H2.0 R" panose="020B0600000101010101" pitchFamily="34" charset="-127"/>
              </a:rPr>
              <a:t> </a:t>
            </a:r>
            <a:r>
              <a:rPr lang="fr-FR" altLang="ko-KR" sz="900" dirty="0" err="1">
                <a:latin typeface="LG Smart_H2.0 R" panose="020B0600000101010101" pitchFamily="34" charset="-127"/>
                <a:ea typeface="LG Smart_H2.0 R" panose="020B0600000101010101" pitchFamily="34" charset="-127"/>
              </a:rPr>
              <a:t>được</a:t>
            </a:r>
            <a:r>
              <a:rPr lang="fr-FR" altLang="ko-KR" sz="900" dirty="0">
                <a:latin typeface="LG Smart_H2.0 R" panose="020B0600000101010101" pitchFamily="34" charset="-127"/>
                <a:ea typeface="LG Smart_H2.0 R" panose="020B0600000101010101" pitchFamily="34" charset="-127"/>
              </a:rPr>
              <a:t> </a:t>
            </a:r>
            <a:r>
              <a:rPr lang="fr-FR" altLang="ko-KR" sz="900" dirty="0" err="1">
                <a:latin typeface="LG Smart_H2.0 R" panose="020B0600000101010101" pitchFamily="34" charset="-127"/>
                <a:ea typeface="LG Smart_H2.0 R" panose="020B0600000101010101" pitchFamily="34" charset="-127"/>
              </a:rPr>
              <a:t>nhắc</a:t>
            </a:r>
            <a:r>
              <a:rPr lang="fr-FR" altLang="ko-KR" sz="900" dirty="0">
                <a:latin typeface="LG Smart_H2.0 R" panose="020B0600000101010101" pitchFamily="34" charset="-127"/>
                <a:ea typeface="LG Smart_H2.0 R" panose="020B0600000101010101" pitchFamily="34" charset="-127"/>
              </a:rPr>
              <a:t> </a:t>
            </a:r>
            <a:r>
              <a:rPr lang="fr-FR" altLang="ko-KR" sz="900" dirty="0" err="1">
                <a:latin typeface="LG Smart_H2.0 R" panose="020B0600000101010101" pitchFamily="34" charset="-127"/>
                <a:ea typeface="LG Smart_H2.0 R" panose="020B0600000101010101" pitchFamily="34" charset="-127"/>
              </a:rPr>
              <a:t>đến</a:t>
            </a:r>
            <a:r>
              <a:rPr lang="fr-FR" altLang="ko-KR" sz="900" dirty="0">
                <a:latin typeface="LG Smart_H2.0 R" panose="020B0600000101010101" pitchFamily="34" charset="-127"/>
                <a:ea typeface="LG Smart_H2.0 R" panose="020B0600000101010101" pitchFamily="34" charset="-127"/>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buFontTx/>
              <a:buNone/>
            </a:pPr>
            <a:r>
              <a:rPr lang="en-US" altLang="ko-KR" sz="900" dirty="0">
                <a:latin typeface="LG Smart_H2.0 R" panose="020B0600000101010101" pitchFamily="34" charset="-127"/>
                <a:ea typeface="LG Smart_H2.0 R" panose="020B0600000101010101" pitchFamily="34" charset="-127"/>
              </a:rPr>
              <a:t>  </a:t>
            </a:r>
            <a:r>
              <a:rPr lang="vi-VN" altLang="ko-KR" sz="900" dirty="0">
                <a:latin typeface="Times New Roman" pitchFamily="18" charset="0"/>
                <a:ea typeface="LG Smart_H2.0 R" panose="020B0600000101010101" pitchFamily="34" charset="-127"/>
              </a:rPr>
              <a:t>① </a:t>
            </a:r>
            <a:r>
              <a:rPr lang="en-US" altLang="ko-KR" sz="900" dirty="0">
                <a:latin typeface="LG Smart_H2.0 R" panose="020B0600000101010101" pitchFamily="34" charset="-127"/>
                <a:ea typeface="LG Smart_H2.0 R" panose="020B0600000101010101" pitchFamily="34" charset="-127"/>
                <a:cs typeface="Times New Roman" pitchFamily="18" charset="0"/>
              </a:rPr>
              <a:t>Double Nut Type</a:t>
            </a:r>
            <a:endParaRPr lang="ko-KR" altLang="en-US"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Precison</a:t>
            </a:r>
            <a:r>
              <a:rPr lang="en-US" altLang="ko-KR" sz="900" dirty="0">
                <a:latin typeface="LG Smart_H2.0 R" panose="020B0600000101010101" pitchFamily="34" charset="-127"/>
                <a:ea typeface="LG Smart_H2.0 R" panose="020B0600000101010101" pitchFamily="34" charset="-127"/>
                <a:cs typeface="Times New Roman" pitchFamily="18" charset="0"/>
              </a:rPr>
              <a:t>(Grinding) Ball Screw</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a:t>
            </a:r>
            <a:r>
              <a:rPr lang="vi-VN" altLang="ko-KR" sz="900" dirty="0">
                <a:solidFill>
                  <a:srgbClr val="FF0000"/>
                </a:solidFill>
                <a:latin typeface="Times New Roman" pitchFamily="18" charset="0"/>
                <a:ea typeface="LG Smart_H2.0 R" panose="020B0600000101010101" pitchFamily="34" charset="-127"/>
              </a:rPr>
              <a:t>③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Offset Preload Type</a:t>
            </a:r>
          </a:p>
          <a:p>
            <a:pPr eaLnBrk="1" hangingPunct="1">
              <a:spcBef>
                <a:spcPct val="0"/>
              </a:spcBef>
              <a:buFontTx/>
              <a:buNone/>
            </a:pPr>
            <a:r>
              <a:rPr lang="vi-VN" altLang="ko-KR" sz="900" dirty="0">
                <a:latin typeface="Times New Roman" pitchFamily="18" charset="0"/>
                <a:ea typeface="LG Smart_H2.0 R" panose="020B0600000101010101" pitchFamily="34" charset="-127"/>
              </a:rPr>
              <a:t>  ④ </a:t>
            </a:r>
            <a:r>
              <a:rPr lang="en-US" altLang="ko-KR" sz="900" dirty="0">
                <a:latin typeface="LG Smart_H2.0 R" panose="020B0600000101010101" pitchFamily="34" charset="-127"/>
                <a:ea typeface="LG Smart_H2.0 R" panose="020B0600000101010101" pitchFamily="34" charset="-127"/>
                <a:cs typeface="Times New Roman" pitchFamily="18" charset="0"/>
              </a:rPr>
              <a:t>Static Pressure Preload Type</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77. Điều gì không đúng với mô tả về chất bôi trơn?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Hầu hết các chất bôi trơn đều có nguồn gốc từ </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dầu khoáng</a:t>
            </a:r>
          </a:p>
          <a:p>
            <a:pPr eaLnBrk="1" hangingPunct="1">
              <a:spcBef>
                <a:spcPct val="0"/>
              </a:spcBef>
              <a:buFontTx/>
              <a:buNone/>
            </a:pPr>
            <a:r>
              <a:rPr lang="vi-VN" altLang="ko-KR" sz="900" dirty="0">
                <a:latin typeface="Times New Roman" pitchFamily="18" charset="0"/>
                <a:ea typeface="LG Smart_H2.0 R" panose="020B0600000101010101" pitchFamily="34" charset="-127"/>
              </a:rPr>
              <a:t>  ② Cần có đủ độ </a:t>
            </a:r>
            <a:r>
              <a:rPr lang="en-US" altLang="ko-KR" sz="900" dirty="0" err="1">
                <a:latin typeface="LG Smart_H2.0 R" panose="020B0600000101010101" pitchFamily="34" charset="-127"/>
                <a:ea typeface="LG Smart_H2.0 R" panose="020B0600000101010101" pitchFamily="34" charset="-127"/>
              </a:rPr>
              <a:t>dính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nhớt</a:t>
            </a:r>
            <a:r>
              <a:rPr lang="en-US" altLang="ko-KR" sz="900" dirty="0">
                <a:latin typeface="LG Smart_H2.0 R" panose="020B0600000101010101" pitchFamily="34" charset="-127"/>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a:t>
            </a:r>
            <a:r>
              <a:rPr lang="vi-VN" altLang="ko-KR" sz="900" dirty="0">
                <a:solidFill>
                  <a:srgbClr val="FF0000"/>
                </a:solidFill>
                <a:latin typeface="Times New Roman" pitchFamily="18" charset="0"/>
                <a:ea typeface="LG Smart_H2.0 R" panose="020B0600000101010101" pitchFamily="34" charset="-127"/>
              </a:rPr>
              <a:t>③</a:t>
            </a:r>
            <a:r>
              <a:rPr lang="en-US" altLang="ko-KR" sz="900" dirty="0">
                <a:solidFill>
                  <a:srgbClr val="FF0000"/>
                </a:solidFill>
                <a:latin typeface="LG Smart_H2.0 R" panose="020B0600000101010101" pitchFamily="34" charset="-127"/>
                <a:ea typeface="LG Smart_H2.0 R" panose="020B0600000101010101" pitchFamily="34" charset="-127"/>
              </a:rPr>
              <a:t> </a:t>
            </a:r>
            <a:r>
              <a:rPr lang="en-US" altLang="ko-KR" sz="900" dirty="0" err="1">
                <a:solidFill>
                  <a:srgbClr val="FF0000"/>
                </a:solidFill>
                <a:latin typeface="LG Smart_H2.0 R" panose="020B0600000101010101" pitchFamily="34" charset="-127"/>
                <a:ea typeface="LG Smart_H2.0 R" panose="020B0600000101010101" pitchFamily="34" charset="-127"/>
              </a:rPr>
              <a:t>Tính</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nhớt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thể</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chịu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được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ở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trạng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thái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bôi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trơn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giới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hạn</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a:t>
            </a:r>
            <a:r>
              <a:rPr lang="en-US" altLang="ko-KR" sz="900" dirty="0">
                <a:latin typeface="LG Smart_H2.0 R" panose="020B0600000101010101" pitchFamily="34" charset="-127"/>
                <a:ea typeface="LG Smart_H2.0 R" panose="020B0600000101010101" pitchFamily="34" charset="-127"/>
              </a:rPr>
              <a:t>P</a:t>
            </a:r>
            <a:r>
              <a:rPr lang="vi-VN" altLang="ko-KR" sz="900" dirty="0">
                <a:latin typeface="Times New Roman" pitchFamily="18" charset="0"/>
                <a:ea typeface="LG Smart_H2.0 R" panose="020B0600000101010101" pitchFamily="34" charset="-127"/>
              </a:rPr>
              <a:t>hải có độ ổn định cao chống lại quá trình oxy hóa hoặc nhiệt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78. </a:t>
            </a:r>
            <a:r>
              <a:rPr lang="en-US" altLang="ko-KR" sz="900" dirty="0" err="1">
                <a:latin typeface="LG Smart_H2.0 R" panose="020B0600000101010101" pitchFamily="34" charset="-127"/>
                <a:ea typeface="LG Smart_H2.0 R" panose="020B0600000101010101" pitchFamily="34" charset="-127"/>
              </a:rPr>
              <a:t>Đâu</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không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phải</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là</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một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trong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ba</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yếu</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tố</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chính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của</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thành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phần</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bôi</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trơn</a:t>
            </a:r>
            <a:r>
              <a:rPr lang="en-US" altLang="ko-KR" sz="900" dirty="0">
                <a:latin typeface="LG Smart_H2.0 R" panose="020B0600000101010101" pitchFamily="34" charset="-127"/>
                <a:ea typeface="LG Smart_H2.0 R" panose="020B0600000101010101" pitchFamily="34" charset="-127"/>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a:t>
            </a:r>
            <a:r>
              <a:rPr lang="en-US" altLang="ko-KR" sz="900" dirty="0" err="1">
                <a:latin typeface="LG Smart_H2.0 R" panose="020B0600000101010101" pitchFamily="34" charset="-127"/>
                <a:ea typeface="LG Smart_H2.0 R" panose="020B0600000101010101" pitchFamily="34" charset="-127"/>
              </a:rPr>
              <a:t>Chất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làm</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cô</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đặc</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rPr>
              <a:t>  ② </a:t>
            </a:r>
            <a:r>
              <a:rPr lang="en-US" altLang="ko-KR" sz="900" dirty="0" err="1">
                <a:solidFill>
                  <a:srgbClr val="FF0000"/>
                </a:solidFill>
                <a:latin typeface="LG Smart_H2.0 R" panose="020B0600000101010101" pitchFamily="34" charset="-127"/>
                <a:ea typeface="LG Smart_H2.0 R" panose="020B0600000101010101" pitchFamily="34" charset="-127"/>
              </a:rPr>
              <a:t>Chất</a:t>
            </a:r>
            <a:r>
              <a:rPr lang="en-US" altLang="ko-KR" sz="900" dirty="0">
                <a:solidFill>
                  <a:srgbClr val="FF0000"/>
                </a:solidFill>
                <a:latin typeface="LG Smart_H2.0 R" panose="020B0600000101010101" pitchFamily="34" charset="-127"/>
                <a:ea typeface="LG Smart_H2.0 R" panose="020B0600000101010101" pitchFamily="34" charset="-127"/>
              </a:rPr>
              <a:t> </a:t>
            </a:r>
            <a:r>
              <a:rPr lang="en-US" altLang="ko-KR" sz="900" dirty="0" err="1">
                <a:solidFill>
                  <a:srgbClr val="FF0000"/>
                </a:solidFill>
                <a:latin typeface="LG Smart_H2.0 R" panose="020B0600000101010101" pitchFamily="34" charset="-127"/>
                <a:ea typeface="LG Smart_H2.0 R" panose="020B0600000101010101" pitchFamily="34" charset="-127"/>
              </a:rPr>
              <a:t>ức</a:t>
            </a:r>
            <a:r>
              <a:rPr lang="en-US" altLang="ko-KR" sz="900" dirty="0">
                <a:solidFill>
                  <a:srgbClr val="FF0000"/>
                </a:solidFill>
                <a:latin typeface="LG Smart_H2.0 R" panose="020B0600000101010101" pitchFamily="34" charset="-127"/>
                <a:ea typeface="LG Smart_H2.0 R" panose="020B0600000101010101" pitchFamily="34" charset="-127"/>
              </a:rPr>
              <a:t> </a:t>
            </a:r>
            <a:r>
              <a:rPr lang="en-US" altLang="ko-KR" sz="900" dirty="0" err="1">
                <a:solidFill>
                  <a:srgbClr val="FF0000"/>
                </a:solidFill>
                <a:latin typeface="LG Smart_H2.0 R" panose="020B0600000101010101" pitchFamily="34" charset="-127"/>
                <a:ea typeface="LG Smart_H2.0 R" panose="020B0600000101010101" pitchFamily="34" charset="-127"/>
              </a:rPr>
              <a:t>chế</a:t>
            </a:r>
            <a:r>
              <a:rPr lang="en-US" altLang="ko-KR" sz="900" dirty="0">
                <a:solidFill>
                  <a:srgbClr val="FF0000"/>
                </a:solidFill>
                <a:latin typeface="LG Smart_H2.0 R" panose="020B0600000101010101" pitchFamily="34" charset="-127"/>
                <a:ea typeface="LG Smart_H2.0 R" panose="020B0600000101010101" pitchFamily="34" charset="-127"/>
              </a:rPr>
              <a:t> </a:t>
            </a:r>
            <a:r>
              <a:rPr lang="en-US" altLang="ko-KR" sz="900" dirty="0" err="1">
                <a:solidFill>
                  <a:srgbClr val="FF0000"/>
                </a:solidFill>
                <a:latin typeface="LG Smart_H2.0 R" panose="020B0600000101010101" pitchFamily="34" charset="-127"/>
                <a:ea typeface="LG Smart_H2.0 R" panose="020B0600000101010101" pitchFamily="34" charset="-127"/>
              </a:rPr>
              <a:t>gỉ</a:t>
            </a:r>
            <a:endParaRPr lang="en-US" altLang="ko-KR" sz="900" dirty="0">
              <a:solidFill>
                <a:srgbClr val="FF0000"/>
              </a:solidFill>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a:t>
            </a:r>
            <a:r>
              <a:rPr lang="en-US" altLang="ko-KR" sz="900" dirty="0" err="1">
                <a:latin typeface="LG Smart_H2.0 R" panose="020B0600000101010101" pitchFamily="34" charset="-127"/>
                <a:ea typeface="LG Smart_H2.0 R" panose="020B0600000101010101" pitchFamily="34" charset="-127"/>
              </a:rPr>
              <a:t>Chất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phụ</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gia</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Dầu cơ bản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79. Trong </a:t>
            </a:r>
            <a:r>
              <a:rPr lang="en-US" altLang="ko-KR" sz="900" dirty="0" err="1">
                <a:latin typeface="LG Smart_H2.0 R" panose="020B0600000101010101" pitchFamily="34" charset="-127"/>
                <a:ea typeface="LG Smart_H2.0 R" panose="020B0600000101010101" pitchFamily="34" charset="-127"/>
              </a:rPr>
              <a:t>vẽ</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kỹ</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thuật</a:t>
            </a:r>
            <a:r>
              <a:rPr lang="vi-VN" altLang="ko-KR" sz="900" dirty="0">
                <a:latin typeface="Times New Roman" pitchFamily="18" charset="0"/>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vẽ</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ở </a:t>
            </a:r>
            <a:r>
              <a:rPr lang="en-US" altLang="ko-KR" sz="900" dirty="0" err="1">
                <a:latin typeface="LG Smart_H2.0 R" panose="020B0600000101010101" pitchFamily="34" charset="-127"/>
                <a:ea typeface="LG Smart_H2.0 R" panose="020B0600000101010101" pitchFamily="34" charset="-127"/>
                <a:cs typeface="Times New Roman" pitchFamily="18" charset="0"/>
              </a:rPr>
              <a:t>đường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quỹ</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đạo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bước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xích</a:t>
            </a:r>
            <a:r>
              <a:rPr lang="vi-VN" altLang="ko-KR" sz="900" dirty="0">
                <a:latin typeface="Times New Roman" pitchFamily="18" charset="0"/>
                <a:ea typeface="LG Smart_H2.0 R" panose="020B0600000101010101" pitchFamily="34" charset="-127"/>
              </a:rPr>
              <a:t> v.v?</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① Leader line         </a:t>
            </a:r>
            <a:r>
              <a:rPr lang="en-US" altLang="ko-KR" sz="900" dirty="0">
                <a:solidFill>
                  <a:srgbClr val="FF0000"/>
                </a:solidFill>
                <a:latin typeface="LG Smart_H2.0 R" panose="020B0600000101010101" pitchFamily="34" charset="-127"/>
                <a:ea typeface="LG Smart_H2.0 R" panose="020B0600000101010101" pitchFamily="34" charset="-127"/>
              </a:rPr>
              <a:t>② Pitch Line</a:t>
            </a:r>
          </a:p>
          <a:p>
            <a:pPr eaLnBrk="1" hangingPunct="1">
              <a:spcBef>
                <a:spcPct val="0"/>
              </a:spcBef>
              <a:buFontTx/>
              <a:buNone/>
            </a:pPr>
            <a:r>
              <a:rPr lang="vi-VN" altLang="ko-KR" sz="900" dirty="0">
                <a:latin typeface="Times New Roman" pitchFamily="18" charset="0"/>
                <a:ea typeface="LG Smart_H2.0 R" panose="020B0600000101010101" pitchFamily="34" charset="-127"/>
              </a:rPr>
              <a:t>  ③ </a:t>
            </a:r>
            <a:r>
              <a:rPr lang="en-US" altLang="ko-KR" sz="900" dirty="0">
                <a:latin typeface="LG Smart_H2.0 R" panose="020B0600000101010101" pitchFamily="34" charset="-127"/>
                <a:ea typeface="LG Smart_H2.0 R" panose="020B0600000101010101" pitchFamily="34" charset="-127"/>
                <a:cs typeface="Times New Roman" pitchFamily="18" charset="0"/>
              </a:rPr>
              <a:t>Imaginary line    </a:t>
            </a:r>
            <a:r>
              <a:rPr lang="vi-VN" altLang="ko-KR" sz="900" dirty="0">
                <a:latin typeface="Times New Roman" pitchFamily="18" charset="0"/>
                <a:ea typeface="LG Smart_H2.0 R" panose="020B0600000101010101" pitchFamily="34" charset="-127"/>
              </a:rPr>
              <a:t>④ </a:t>
            </a:r>
            <a:r>
              <a:rPr lang="en-US" altLang="ko-KR" sz="900" dirty="0">
                <a:latin typeface="LG Smart_H2.0 R" panose="020B0600000101010101" pitchFamily="34" charset="-127"/>
                <a:ea typeface="LG Smart_H2.0 R" panose="020B0600000101010101" pitchFamily="34" charset="-127"/>
              </a:rPr>
              <a:t>Cutting Plane Line</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80. Khi chia 1 </a:t>
            </a:r>
            <a:r>
              <a:rPr lang="en-US" altLang="ko-KR" sz="900" dirty="0" err="1">
                <a:latin typeface="LG Smart_H2.0 R" panose="020B0600000101010101" pitchFamily="34" charset="-127"/>
                <a:ea typeface="LG Smart_H2.0 R" panose="020B0600000101010101" pitchFamily="34" charset="-127"/>
              </a:rPr>
              <a:t>vạch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lớn</a:t>
            </a:r>
            <a:r>
              <a:rPr lang="en-US" altLang="ko-KR" sz="900" dirty="0">
                <a:latin typeface="LG Smart_H2.0 R" panose="020B0600000101010101" pitchFamily="34" charset="-127"/>
                <a:ea typeface="LG Smart_H2.0 R" panose="020B0600000101010101" pitchFamily="34" charset="-127"/>
              </a:rPr>
              <a:t> </a:t>
            </a:r>
            <a:r>
              <a:rPr lang="vi-VN" altLang="ko-KR" sz="900" dirty="0">
                <a:latin typeface="Times New Roman" pitchFamily="18" charset="0"/>
                <a:ea typeface="LG Smart_H2.0 R" panose="020B0600000101010101" pitchFamily="34" charset="-127"/>
              </a:rPr>
              <a:t>thước cặp </a:t>
            </a:r>
            <a:r>
              <a:rPr lang="en-US" altLang="ko-KR" sz="900" dirty="0">
                <a:latin typeface="LG Smart_H2.0 R" panose="020B0600000101010101" pitchFamily="34" charset="-127"/>
                <a:ea typeface="LG Smart_H2.0 R" panose="020B0600000101010101" pitchFamily="34" charset="-127"/>
              </a:rPr>
              <a:t>V</a:t>
            </a:r>
            <a:r>
              <a:rPr lang="vi-VN" altLang="ko-KR" sz="900" dirty="0">
                <a:latin typeface="Times New Roman" pitchFamily="18" charset="0"/>
                <a:ea typeface="LG Smart_H2.0 R" panose="020B0600000101010101" pitchFamily="34" charset="-127"/>
              </a:rPr>
              <a:t>ernier </a:t>
            </a:r>
            <a:r>
              <a:rPr lang="en-US" altLang="ko-KR" sz="900" dirty="0">
                <a:latin typeface="LG Smart_H2.0 R" panose="020B0600000101010101" pitchFamily="34" charset="-127"/>
                <a:ea typeface="LG Smart_H2.0 R" panose="020B0600000101010101" pitchFamily="34" charset="-127"/>
              </a:rPr>
              <a:t>Calipers</a:t>
            </a:r>
            <a:r>
              <a:rPr lang="vi-VN" altLang="ko-KR" sz="900" dirty="0">
                <a:latin typeface="Times New Roman" pitchFamily="18" charset="0"/>
                <a:ea typeface="LG Smart_H2.0 R" panose="020B0600000101010101" pitchFamily="34" charset="-127"/>
              </a:rPr>
              <a:t> thành 20 phần bằng nhau.</a:t>
            </a:r>
            <a:r>
              <a:rPr lang="en-US" altLang="ko-KR" sz="900" dirty="0">
                <a:latin typeface="LG Smart_H2.0 R" panose="020B0600000101010101" pitchFamily="34" charset="-127"/>
                <a:ea typeface="LG Smart_H2.0 R" panose="020B0600000101010101" pitchFamily="34" charset="-127"/>
              </a:rPr>
              <a:t> </a:t>
            </a:r>
            <a:r>
              <a:rPr lang="vi-VN" altLang="ko-KR" sz="900" dirty="0">
                <a:latin typeface="Times New Roman" pitchFamily="18" charset="0"/>
                <a:ea typeface="LG Smart_H2.0 R" panose="020B0600000101010101" pitchFamily="34" charset="-127"/>
              </a:rPr>
              <a:t>Giá trị đo tối thiểu</a:t>
            </a:r>
            <a:r>
              <a:rPr lang="en-US" altLang="ko-KR" sz="900" dirty="0">
                <a:latin typeface="LG Smart_H2.0 R" panose="020B0600000101010101" pitchFamily="34" charset="-127"/>
                <a:ea typeface="LG Smart_H2.0 R" panose="020B0600000101010101" pitchFamily="34" charset="-127"/>
              </a:rPr>
              <a:t> 1 </a:t>
            </a:r>
            <a:r>
              <a:rPr lang="en-US" altLang="ko-KR" sz="900" dirty="0" err="1">
                <a:latin typeface="LG Smart_H2.0 R" panose="020B0600000101010101" pitchFamily="34" charset="-127"/>
                <a:ea typeface="LG Smart_H2.0 R" panose="020B0600000101010101" pitchFamily="34" charset="-127"/>
              </a:rPr>
              <a:t>vạch</a:t>
            </a:r>
            <a:r>
              <a:rPr lang="vi-VN" altLang="ko-KR" sz="900" dirty="0">
                <a:latin typeface="Times New Roman" pitchFamily="18" charset="0"/>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nhỏ</a:t>
            </a:r>
            <a:r>
              <a:rPr lang="en-US" altLang="ko-KR" sz="900" dirty="0">
                <a:latin typeface="LG Smart_H2.0 R" panose="020B0600000101010101" pitchFamily="34" charset="-127"/>
                <a:ea typeface="LG Smart_H2.0 R" panose="020B0600000101010101" pitchFamily="34" charset="-127"/>
              </a:rPr>
              <a:t> </a:t>
            </a:r>
            <a:r>
              <a:rPr lang="vi-VN" altLang="ko-KR" sz="900" dirty="0">
                <a:latin typeface="Times New Roman" pitchFamily="18" charset="0"/>
                <a:ea typeface="LG Smart_H2.0 R" panose="020B0600000101010101" pitchFamily="34" charset="-127"/>
              </a:rPr>
              <a:t>là bao nhiêu?</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① 0,01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② 0,02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0,04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r>
              <a:rPr lang="en-US" altLang="ko-KR" sz="900" dirty="0">
                <a:solidFill>
                  <a:srgbClr val="FF0000"/>
                </a:solidFill>
                <a:latin typeface="LG Smart_H2.0 R" panose="020B0600000101010101" pitchFamily="34" charset="-127"/>
                <a:ea typeface="LG Smart_H2.0 R" panose="020B0600000101010101" pitchFamily="34" charset="-127"/>
              </a:rPr>
              <a:t>④ 0,05 ㎜</a:t>
            </a:r>
          </a:p>
        </p:txBody>
      </p:sp>
      <p:sp>
        <p:nvSpPr>
          <p:cNvPr id="9220" name="Rectangle 5"/>
          <p:cNvSpPr>
            <a:spLocks noChangeArrowheads="1"/>
          </p:cNvSpPr>
          <p:nvPr/>
        </p:nvSpPr>
        <p:spPr bwMode="auto">
          <a:xfrm>
            <a:off x="3459163" y="812800"/>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6"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r>
              <a:rPr lang="ko-KR" altLang="en-US" sz="160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79308592"/>
              </p:ext>
            </p:extLst>
          </p:nvPr>
        </p:nvGraphicFramePr>
        <p:xfrm>
          <a:off x="332656" y="1712626"/>
          <a:ext cx="6408712" cy="6853731"/>
        </p:xfrm>
        <a:graphic>
          <a:graphicData uri="http://schemas.openxmlformats.org/drawingml/2006/table">
            <a:tbl>
              <a:tblPr/>
              <a:tblGrid>
                <a:gridCol w="738082">
                  <a:extLst>
                    <a:ext uri="{9D8B030D-6E8A-4147-A177-3AD203B41FA5}">
                      <a16:colId xmlns:a16="http://schemas.microsoft.com/office/drawing/2014/main" val="20000"/>
                    </a:ext>
                  </a:extLst>
                </a:gridCol>
                <a:gridCol w="810090">
                  <a:extLst>
                    <a:ext uri="{9D8B030D-6E8A-4147-A177-3AD203B41FA5}">
                      <a16:colId xmlns:a16="http://schemas.microsoft.com/office/drawing/2014/main" val="20001"/>
                    </a:ext>
                  </a:extLst>
                </a:gridCol>
                <a:gridCol w="810090">
                  <a:extLst>
                    <a:ext uri="{9D8B030D-6E8A-4147-A177-3AD203B41FA5}">
                      <a16:colId xmlns:a16="http://schemas.microsoft.com/office/drawing/2014/main" val="20002"/>
                    </a:ext>
                  </a:extLst>
                </a:gridCol>
                <a:gridCol w="810090">
                  <a:extLst>
                    <a:ext uri="{9D8B030D-6E8A-4147-A177-3AD203B41FA5}">
                      <a16:colId xmlns:a16="http://schemas.microsoft.com/office/drawing/2014/main" val="20003"/>
                    </a:ext>
                  </a:extLst>
                </a:gridCol>
                <a:gridCol w="810090">
                  <a:extLst>
                    <a:ext uri="{9D8B030D-6E8A-4147-A177-3AD203B41FA5}">
                      <a16:colId xmlns:a16="http://schemas.microsoft.com/office/drawing/2014/main" val="20004"/>
                    </a:ext>
                  </a:extLst>
                </a:gridCol>
                <a:gridCol w="810090">
                  <a:extLst>
                    <a:ext uri="{9D8B030D-6E8A-4147-A177-3AD203B41FA5}">
                      <a16:colId xmlns:a16="http://schemas.microsoft.com/office/drawing/2014/main" val="20005"/>
                    </a:ext>
                  </a:extLst>
                </a:gridCol>
                <a:gridCol w="810090">
                  <a:extLst>
                    <a:ext uri="{9D8B030D-6E8A-4147-A177-3AD203B41FA5}">
                      <a16:colId xmlns:a16="http://schemas.microsoft.com/office/drawing/2014/main" val="20006"/>
                    </a:ext>
                  </a:extLst>
                </a:gridCol>
                <a:gridCol w="810090">
                  <a:extLst>
                    <a:ext uri="{9D8B030D-6E8A-4147-A177-3AD203B41FA5}">
                      <a16:colId xmlns:a16="http://schemas.microsoft.com/office/drawing/2014/main" val="20007"/>
                    </a:ext>
                  </a:extLst>
                </a:gridCol>
              </a:tblGrid>
              <a:tr h="384313">
                <a:tc>
                  <a:txBody>
                    <a:bodyPr/>
                    <a:lstStyle/>
                    <a:p>
                      <a:pPr algn="ctr" fontAlgn="b"/>
                      <a:r>
                        <a:rPr lang="en-US" sz="1400" b="1" i="1" u="none" strike="noStrike" dirty="0" err="1">
                          <a:solidFill>
                            <a:srgbClr val="000000"/>
                          </a:solidFill>
                          <a:effectLst/>
                          <a:latin typeface="Calibri"/>
                        </a:rPr>
                        <a:t>Câu</a:t>
                      </a:r>
                      <a:endParaRPr lang="en-US" sz="1400" b="1" i="1"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Câu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Câu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Câu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1" u="none" strike="noStrike">
                          <a:solidFill>
                            <a:srgbClr val="000000"/>
                          </a:solidFill>
                          <a:effectLst/>
                          <a:latin typeface="Calibri"/>
                        </a:rPr>
                        <a:t>Đáp 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781">
                <a:tc>
                  <a:txBody>
                    <a:bodyPr/>
                    <a:lstStyle/>
                    <a:p>
                      <a:pPr algn="ctr" fontAlgn="ctr"/>
                      <a:r>
                        <a:rPr lang="en-US" sz="1200" b="1" i="0" u="none" strike="noStrike" dirty="0">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2823">
                <a:tc>
                  <a:txBody>
                    <a:bodyPr/>
                    <a:lstStyle/>
                    <a:p>
                      <a:pPr algn="ctr" fontAlgn="ctr"/>
                      <a:r>
                        <a:rPr lang="en-US" sz="1200" b="1" i="0" u="none" strike="noStrike" dirty="0">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2</a:t>
                      </a:r>
                      <a:endParaRPr lang="en-US" sz="12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2823">
                <a:tc>
                  <a:txBody>
                    <a:bodyPr/>
                    <a:lstStyle/>
                    <a:p>
                      <a:pPr algn="ctr" fontAlgn="ctr"/>
                      <a:r>
                        <a:rPr lang="en-US" sz="1200" b="1"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2823">
                <a:tc>
                  <a:txBody>
                    <a:bodyPr/>
                    <a:lstStyle/>
                    <a:p>
                      <a:pPr algn="ctr" fontAlgn="ctr"/>
                      <a:r>
                        <a:rPr lang="en-US" sz="1200" b="1"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2823">
                <a:tc>
                  <a:txBody>
                    <a:bodyPr/>
                    <a:lstStyle/>
                    <a:p>
                      <a:pPr algn="ctr" fontAlgn="ctr"/>
                      <a:r>
                        <a:rPr lang="en-US" sz="1200" b="1" i="0" u="none" strike="noStrike" dirty="0">
                          <a:solidFill>
                            <a:srgbClr val="000000"/>
                          </a:solidFill>
                          <a:effectLst/>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2823">
                <a:tc>
                  <a:txBody>
                    <a:bodyPr/>
                    <a:lstStyle/>
                    <a:p>
                      <a:pPr algn="ctr" fontAlgn="ctr"/>
                      <a:r>
                        <a:rPr lang="en-US" sz="1200" b="1" i="0" u="none" strike="noStrike" dirty="0">
                          <a:solidFill>
                            <a:srgbClr val="000000"/>
                          </a:solidFill>
                          <a:effectLst/>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2823">
                <a:tc>
                  <a:txBody>
                    <a:bodyPr/>
                    <a:lstStyle/>
                    <a:p>
                      <a:pPr algn="ctr" fontAlgn="ctr"/>
                      <a:r>
                        <a:rPr lang="en-US" sz="1200" b="1" i="0" u="none" strike="noStrike">
                          <a:solidFill>
                            <a:srgbClr val="000000"/>
                          </a:solidFill>
                          <a:effectLst/>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2823">
                <a:tc>
                  <a:txBody>
                    <a:bodyPr/>
                    <a:lstStyle/>
                    <a:p>
                      <a:pPr algn="ctr" fontAlgn="ctr"/>
                      <a:r>
                        <a:rPr lang="en-US" sz="1200" b="1" i="0" u="none" strike="noStrike">
                          <a:solidFill>
                            <a:srgbClr val="000000"/>
                          </a:solidFill>
                          <a:effectLst/>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2823">
                <a:tc>
                  <a:txBody>
                    <a:bodyPr/>
                    <a:lstStyle/>
                    <a:p>
                      <a:pPr algn="ctr" fontAlgn="ctr"/>
                      <a:r>
                        <a:rPr lang="en-US" sz="1200" b="1" i="0" u="none" strike="noStrike" dirty="0">
                          <a:solidFill>
                            <a:srgbClr val="000000"/>
                          </a:solidFill>
                          <a:effectLst/>
                          <a:latin typeface="Calibri"/>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2823">
                <a:tc>
                  <a:txBody>
                    <a:bodyPr/>
                    <a:lstStyle/>
                    <a:p>
                      <a:pPr algn="ctr" fontAlgn="ctr"/>
                      <a:r>
                        <a:rPr lang="en-US" sz="1200" b="1" i="0" u="none" strike="noStrike" dirty="0">
                          <a:solidFill>
                            <a:srgbClr val="000000"/>
                          </a:solidFill>
                          <a:effectLst/>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2823">
                <a:tc>
                  <a:txBody>
                    <a:bodyPr/>
                    <a:lstStyle/>
                    <a:p>
                      <a:pPr algn="ctr" fontAlgn="ctr"/>
                      <a:r>
                        <a:rPr lang="en-US" sz="1200" b="1" i="0" u="none" strike="noStrike" dirty="0">
                          <a:solidFill>
                            <a:srgbClr val="000000"/>
                          </a:solidFill>
                          <a:effectLst/>
                          <a:latin typeface="Calibri"/>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2823">
                <a:tc>
                  <a:txBody>
                    <a:bodyPr/>
                    <a:lstStyle/>
                    <a:p>
                      <a:pPr algn="ctr" fontAlgn="ctr"/>
                      <a:r>
                        <a:rPr lang="en-US" sz="1200" b="1" i="0" u="none" strike="noStrike" dirty="0">
                          <a:solidFill>
                            <a:srgbClr val="000000"/>
                          </a:solidFill>
                          <a:effectLst/>
                          <a:latin typeface="Calibri"/>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2823">
                <a:tc>
                  <a:txBody>
                    <a:bodyPr/>
                    <a:lstStyle/>
                    <a:p>
                      <a:pPr algn="ctr" fontAlgn="ctr"/>
                      <a:r>
                        <a:rPr lang="en-US" sz="1200" b="1" i="0" u="none" strike="noStrike" dirty="0">
                          <a:solidFill>
                            <a:srgbClr val="000000"/>
                          </a:solidFill>
                          <a:effectLst/>
                          <a:latin typeface="Calibri"/>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22823">
                <a:tc>
                  <a:txBody>
                    <a:bodyPr/>
                    <a:lstStyle/>
                    <a:p>
                      <a:pPr algn="ctr" fontAlgn="ctr"/>
                      <a:r>
                        <a:rPr lang="en-US" sz="1200" b="1" i="0" u="none" strike="noStrike" dirty="0">
                          <a:solidFill>
                            <a:srgbClr val="000000"/>
                          </a:solidFill>
                          <a:effectLst/>
                          <a:latin typeface="Calibri"/>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2</a:t>
                      </a:r>
                      <a:endParaRPr lang="en-US" sz="12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2823">
                <a:tc>
                  <a:txBody>
                    <a:bodyPr/>
                    <a:lstStyle/>
                    <a:p>
                      <a:pPr algn="ctr" fontAlgn="ctr"/>
                      <a:r>
                        <a:rPr lang="en-US" sz="1200" b="1" i="0" u="none" strike="noStrike" dirty="0">
                          <a:solidFill>
                            <a:srgbClr val="000000"/>
                          </a:solidFill>
                          <a:effectLst/>
                          <a:latin typeface="Calibri"/>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322823">
                <a:tc>
                  <a:txBody>
                    <a:bodyPr/>
                    <a:lstStyle/>
                    <a:p>
                      <a:pPr algn="ctr" fontAlgn="ctr"/>
                      <a:r>
                        <a:rPr lang="en-US" sz="1200" b="1" i="0" u="none" strike="noStrike" dirty="0">
                          <a:solidFill>
                            <a:srgbClr val="000000"/>
                          </a:solidFill>
                          <a:effectLst/>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322823">
                <a:tc>
                  <a:txBody>
                    <a:bodyPr/>
                    <a:lstStyle/>
                    <a:p>
                      <a:pPr algn="ctr" fontAlgn="ctr"/>
                      <a:r>
                        <a:rPr lang="en-US" sz="1200" b="1" i="0" u="none" strike="noStrike" dirty="0">
                          <a:solidFill>
                            <a:srgbClr val="000000"/>
                          </a:solidFill>
                          <a:effectLst/>
                          <a:latin typeface="Calibri"/>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322823">
                <a:tc>
                  <a:txBody>
                    <a:bodyPr/>
                    <a:lstStyle/>
                    <a:p>
                      <a:pPr algn="ctr" fontAlgn="ctr"/>
                      <a:r>
                        <a:rPr lang="en-US" sz="1200" b="1" i="0" u="none" strike="noStrike" dirty="0">
                          <a:solidFill>
                            <a:srgbClr val="000000"/>
                          </a:solidFill>
                          <a:effectLst/>
                          <a:latin typeface="Calibri"/>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322823">
                <a:tc>
                  <a:txBody>
                    <a:bodyPr/>
                    <a:lstStyle/>
                    <a:p>
                      <a:pPr algn="ctr" fontAlgn="ctr"/>
                      <a:r>
                        <a:rPr lang="en-US" sz="1200" b="1" i="0" u="none" strike="noStrike" dirty="0">
                          <a:solidFill>
                            <a:srgbClr val="000000"/>
                          </a:solidFill>
                          <a:effectLst/>
                          <a:latin typeface="Calibri"/>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22823">
                <a:tc>
                  <a:txBody>
                    <a:bodyPr/>
                    <a:lstStyle/>
                    <a:p>
                      <a:pPr algn="ctr" fontAlgn="ctr"/>
                      <a:r>
                        <a:rPr lang="en-US" sz="1100" b="1" i="0" u="none" strike="noStrike" dirty="0">
                          <a:solidFill>
                            <a:srgbClr val="000000"/>
                          </a:solidFill>
                          <a:effectLst/>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666178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S12차_1회_051119">
  <a:themeElements>
    <a:clrScheme name="1_WS12차_1회_05111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WS12차_1회_051119">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돋움" pitchFamily="50" charset="-127"/>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돋움" pitchFamily="50" charset="-127"/>
            <a:ea typeface="돋움" pitchFamily="50" charset="-127"/>
          </a:defRPr>
        </a:defPPr>
      </a:lstStyle>
    </a:lnDef>
  </a:objectDefaults>
  <a:extraClrSchemeLst>
    <a:extraClrScheme>
      <a:clrScheme name="1_WS12차_1회_05111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WS12차_1회_05111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WS12차_1회_05111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WS12차_1회_05111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WS12차_1회_05111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WS12차_1회_05111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WS12차_1회_05111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\\기술이론\문제지\WS12차_1회_051119.ppt</Template>
  <TotalTime>7292</TotalTime>
  <Words>16287</Words>
  <Application>Microsoft Office PowerPoint</Application>
  <PresentationFormat>A4 Paper (210x297 mm)</PresentationFormat>
  <Paragraphs>3107</Paragraphs>
  <Slides>34</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Dotum</vt:lpstr>
      <vt:lpstr>Dotum</vt:lpstr>
      <vt:lpstr>굴림</vt:lpstr>
      <vt:lpstr>HY견고딕</vt:lpstr>
      <vt:lpstr>LG Smart_H2.0 R</vt:lpstr>
      <vt:lpstr>Times New Roman</vt:lpstr>
      <vt:lpstr>1_WS12차_1회_051119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ttc</dc:creator>
  <cp:lastModifiedBy>Inspection</cp:lastModifiedBy>
  <cp:revision>531</cp:revision>
  <cp:lastPrinted>2021-09-01T10:06:11Z</cp:lastPrinted>
  <dcterms:created xsi:type="dcterms:W3CDTF">2006-01-07T00:13:15Z</dcterms:created>
  <dcterms:modified xsi:type="dcterms:W3CDTF">2023-12-12T04:40:06Z</dcterms:modified>
</cp:coreProperties>
</file>