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20"/>
  </p:notesMasterIdLst>
  <p:handoutMasterIdLst>
    <p:handoutMasterId r:id="rId21"/>
  </p:handoutMasterIdLst>
  <p:sldIdLst>
    <p:sldId id="320" r:id="rId3"/>
    <p:sldId id="308" r:id="rId4"/>
    <p:sldId id="329" r:id="rId5"/>
    <p:sldId id="316" r:id="rId6"/>
    <p:sldId id="317" r:id="rId7"/>
    <p:sldId id="310" r:id="rId8"/>
    <p:sldId id="311" r:id="rId9"/>
    <p:sldId id="318" r:id="rId10"/>
    <p:sldId id="319" r:id="rId11"/>
    <p:sldId id="321" r:id="rId12"/>
    <p:sldId id="322" r:id="rId13"/>
    <p:sldId id="323" r:id="rId14"/>
    <p:sldId id="324" r:id="rId15"/>
    <p:sldId id="325" r:id="rId16"/>
    <p:sldId id="328" r:id="rId17"/>
    <p:sldId id="326" r:id="rId18"/>
    <p:sldId id="327" r:id="rId19"/>
  </p:sldIdLst>
  <p:sldSz cx="6858000" cy="9906000" type="A4"/>
  <p:notesSz cx="6797675" cy="9926638"/>
  <p:defaultTextStyle>
    <a:defPPr>
      <a:defRPr lang="ko-KR"/>
    </a:defPPr>
    <a:lvl1pPr algn="l" rtl="0" fontAlgn="base" latinLnBrk="1">
      <a:spcBef>
        <a:spcPct val="0"/>
      </a:spcBef>
      <a:spcAft>
        <a:spcPct val="0"/>
      </a:spcAft>
      <a:defRPr kumimoji="1" sz="900" kern="1200">
        <a:solidFill>
          <a:schemeClr val="tx1"/>
        </a:solidFill>
        <a:latin typeface="Dotum" pitchFamily="50" charset="-127"/>
        <a:ea typeface="Dotum" pitchFamily="50" charset="-127"/>
        <a:cs typeface="+mn-cs"/>
      </a:defRPr>
    </a:lvl1pPr>
    <a:lvl2pPr marL="457200" algn="l" rtl="0" fontAlgn="base" latinLnBrk="1">
      <a:spcBef>
        <a:spcPct val="0"/>
      </a:spcBef>
      <a:spcAft>
        <a:spcPct val="0"/>
      </a:spcAft>
      <a:defRPr kumimoji="1" sz="900" kern="1200">
        <a:solidFill>
          <a:schemeClr val="tx1"/>
        </a:solidFill>
        <a:latin typeface="Dotum" pitchFamily="50" charset="-127"/>
        <a:ea typeface="Dotum" pitchFamily="50" charset="-127"/>
        <a:cs typeface="+mn-cs"/>
      </a:defRPr>
    </a:lvl2pPr>
    <a:lvl3pPr marL="914400" algn="l" rtl="0" fontAlgn="base" latinLnBrk="1">
      <a:spcBef>
        <a:spcPct val="0"/>
      </a:spcBef>
      <a:spcAft>
        <a:spcPct val="0"/>
      </a:spcAft>
      <a:defRPr kumimoji="1" sz="900" kern="1200">
        <a:solidFill>
          <a:schemeClr val="tx1"/>
        </a:solidFill>
        <a:latin typeface="Dotum" pitchFamily="50" charset="-127"/>
        <a:ea typeface="Dotum" pitchFamily="50" charset="-127"/>
        <a:cs typeface="+mn-cs"/>
      </a:defRPr>
    </a:lvl3pPr>
    <a:lvl4pPr marL="1371600" algn="l" rtl="0" fontAlgn="base" latinLnBrk="1">
      <a:spcBef>
        <a:spcPct val="0"/>
      </a:spcBef>
      <a:spcAft>
        <a:spcPct val="0"/>
      </a:spcAft>
      <a:defRPr kumimoji="1" sz="900" kern="1200">
        <a:solidFill>
          <a:schemeClr val="tx1"/>
        </a:solidFill>
        <a:latin typeface="Dotum" pitchFamily="50" charset="-127"/>
        <a:ea typeface="Dotum" pitchFamily="50" charset="-127"/>
        <a:cs typeface="+mn-cs"/>
      </a:defRPr>
    </a:lvl4pPr>
    <a:lvl5pPr marL="1828800" algn="l" rtl="0" fontAlgn="base" latinLnBrk="1">
      <a:spcBef>
        <a:spcPct val="0"/>
      </a:spcBef>
      <a:spcAft>
        <a:spcPct val="0"/>
      </a:spcAft>
      <a:defRPr kumimoji="1" sz="900" kern="1200">
        <a:solidFill>
          <a:schemeClr val="tx1"/>
        </a:solidFill>
        <a:latin typeface="Dotum" pitchFamily="50" charset="-127"/>
        <a:ea typeface="Dotum" pitchFamily="50" charset="-127"/>
        <a:cs typeface="+mn-cs"/>
      </a:defRPr>
    </a:lvl5pPr>
    <a:lvl6pPr marL="2286000" algn="l" defTabSz="914400" rtl="0" eaLnBrk="1" latinLnBrk="1" hangingPunct="1">
      <a:defRPr kumimoji="1" sz="900" kern="1200">
        <a:solidFill>
          <a:schemeClr val="tx1"/>
        </a:solidFill>
        <a:latin typeface="Dotum" pitchFamily="50" charset="-127"/>
        <a:ea typeface="Dotum" pitchFamily="50" charset="-127"/>
        <a:cs typeface="+mn-cs"/>
      </a:defRPr>
    </a:lvl6pPr>
    <a:lvl7pPr marL="2743200" algn="l" defTabSz="914400" rtl="0" eaLnBrk="1" latinLnBrk="1" hangingPunct="1">
      <a:defRPr kumimoji="1" sz="900" kern="1200">
        <a:solidFill>
          <a:schemeClr val="tx1"/>
        </a:solidFill>
        <a:latin typeface="Dotum" pitchFamily="50" charset="-127"/>
        <a:ea typeface="Dotum" pitchFamily="50" charset="-127"/>
        <a:cs typeface="+mn-cs"/>
      </a:defRPr>
    </a:lvl7pPr>
    <a:lvl8pPr marL="3200400" algn="l" defTabSz="914400" rtl="0" eaLnBrk="1" latinLnBrk="1" hangingPunct="1">
      <a:defRPr kumimoji="1" sz="900" kern="1200">
        <a:solidFill>
          <a:schemeClr val="tx1"/>
        </a:solidFill>
        <a:latin typeface="Dotum" pitchFamily="50" charset="-127"/>
        <a:ea typeface="Dotum" pitchFamily="50" charset="-127"/>
        <a:cs typeface="+mn-cs"/>
      </a:defRPr>
    </a:lvl8pPr>
    <a:lvl9pPr marL="3657600" algn="l" defTabSz="914400" rtl="0" eaLnBrk="1" latinLnBrk="1" hangingPunct="1">
      <a:defRPr kumimoji="1" sz="900" kern="1200">
        <a:solidFill>
          <a:schemeClr val="tx1"/>
        </a:solidFill>
        <a:latin typeface="Dotum" pitchFamily="50" charset="-127"/>
        <a:ea typeface="Dotum" pitchFamily="50" charset="-127"/>
        <a:cs typeface="+mn-cs"/>
      </a:defRPr>
    </a:lvl9pPr>
  </p:defaultTextStyle>
  <p:extLst>
    <p:ext uri="{EFAFB233-063F-42B5-8137-9DF3F51BA10A}">
      <p15:sldGuideLst xmlns:p15="http://schemas.microsoft.com/office/powerpoint/2012/main">
        <p15:guide id="1" orient="horz" pos="489">
          <p15:clr>
            <a:srgbClr val="A4A3A4"/>
          </p15:clr>
        </p15:guide>
        <p15:guide id="2" orient="horz" pos="6114">
          <p15:clr>
            <a:srgbClr val="A4A3A4"/>
          </p15:clr>
        </p15:guide>
        <p15:guide id="3" pos="4143">
          <p15:clr>
            <a:srgbClr val="A4A3A4"/>
          </p15:clr>
        </p15:guide>
        <p15:guide id="4" pos="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99884" autoAdjust="0"/>
  </p:normalViewPr>
  <p:slideViewPr>
    <p:cSldViewPr>
      <p:cViewPr>
        <p:scale>
          <a:sx n="140" d="100"/>
          <a:sy n="140" d="100"/>
        </p:scale>
        <p:origin x="2184" y="-3060"/>
      </p:cViewPr>
      <p:guideLst>
        <p:guide orient="horz" pos="489"/>
        <p:guide orient="horz" pos="6114"/>
        <p:guide pos="4143"/>
        <p:guide pos="2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1"/>
            <a:ext cx="29464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굴림" pitchFamily="50" charset="-127"/>
                <a:ea typeface="굴림" pitchFamily="50" charset="-127"/>
              </a:defRPr>
            </a:lvl1pPr>
          </a:lstStyle>
          <a:p>
            <a:pPr>
              <a:defRPr/>
            </a:pPr>
            <a:endParaRPr lang="en-US" altLang="ko-KR"/>
          </a:p>
        </p:txBody>
      </p:sp>
      <p:sp>
        <p:nvSpPr>
          <p:cNvPr id="11267" name="Rectangle 3"/>
          <p:cNvSpPr>
            <a:spLocks noGrp="1" noChangeArrowheads="1"/>
          </p:cNvSpPr>
          <p:nvPr>
            <p:ph type="dt" sz="quarter" idx="1"/>
          </p:nvPr>
        </p:nvSpPr>
        <p:spPr bwMode="auto">
          <a:xfrm>
            <a:off x="3851275" y="1"/>
            <a:ext cx="29464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굴림" pitchFamily="50" charset="-127"/>
                <a:ea typeface="굴림" pitchFamily="50" charset="-127"/>
              </a:defRPr>
            </a:lvl1pPr>
          </a:lstStyle>
          <a:p>
            <a:pPr>
              <a:defRPr/>
            </a:pPr>
            <a:endParaRPr lang="en-US" altLang="ko-KR"/>
          </a:p>
        </p:txBody>
      </p:sp>
      <p:sp>
        <p:nvSpPr>
          <p:cNvPr id="11268" name="Rectangle 4"/>
          <p:cNvSpPr>
            <a:spLocks noGrp="1" noChangeArrowheads="1"/>
          </p:cNvSpPr>
          <p:nvPr>
            <p:ph type="ftr" sz="quarter" idx="2"/>
          </p:nvPr>
        </p:nvSpPr>
        <p:spPr bwMode="auto">
          <a:xfrm>
            <a:off x="0" y="9430307"/>
            <a:ext cx="2946400" cy="4963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굴림" pitchFamily="50" charset="-127"/>
                <a:ea typeface="굴림" pitchFamily="50" charset="-127"/>
              </a:defRPr>
            </a:lvl1pPr>
          </a:lstStyle>
          <a:p>
            <a:pPr>
              <a:defRPr/>
            </a:pPr>
            <a:endParaRPr lang="en-US" altLang="ko-KR"/>
          </a:p>
        </p:txBody>
      </p:sp>
      <p:sp>
        <p:nvSpPr>
          <p:cNvPr id="11269" name="Rectangle 5"/>
          <p:cNvSpPr>
            <a:spLocks noGrp="1" noChangeArrowheads="1"/>
          </p:cNvSpPr>
          <p:nvPr>
            <p:ph type="sldNum" sz="quarter" idx="3"/>
          </p:nvPr>
        </p:nvSpPr>
        <p:spPr bwMode="auto">
          <a:xfrm>
            <a:off x="3851275" y="9430307"/>
            <a:ext cx="2946400" cy="4963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굴림" pitchFamily="50" charset="-127"/>
                <a:ea typeface="굴림" pitchFamily="50" charset="-127"/>
              </a:defRPr>
            </a:lvl1pPr>
          </a:lstStyle>
          <a:p>
            <a:pPr>
              <a:defRPr/>
            </a:pPr>
            <a:fld id="{B5C40386-7B1A-46AD-B3F3-3399E46298B3}" type="slidenum">
              <a:rPr lang="en-US" altLang="ko-KR"/>
              <a:pPr>
                <a:defRPr/>
              </a:pPr>
              <a:t>‹#›</a:t>
            </a:fld>
            <a:endParaRPr lang="en-US" altLang="ko-KR"/>
          </a:p>
        </p:txBody>
      </p:sp>
    </p:spTree>
    <p:extLst>
      <p:ext uri="{BB962C8B-B14F-4D97-AF65-F5344CB8AC3E}">
        <p14:creationId xmlns:p14="http://schemas.microsoft.com/office/powerpoint/2010/main" val="2286956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29464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굴림" pitchFamily="50" charset="-127"/>
                <a:ea typeface="굴림" pitchFamily="50" charset="-127"/>
              </a:defRPr>
            </a:lvl1pPr>
          </a:lstStyle>
          <a:p>
            <a:pPr>
              <a:defRPr/>
            </a:pPr>
            <a:endParaRPr lang="en-US" altLang="ko-KR"/>
          </a:p>
        </p:txBody>
      </p:sp>
      <p:sp>
        <p:nvSpPr>
          <p:cNvPr id="3075" name="Rectangle 3"/>
          <p:cNvSpPr>
            <a:spLocks noGrp="1" noChangeArrowheads="1"/>
          </p:cNvSpPr>
          <p:nvPr>
            <p:ph type="dt" idx="1"/>
          </p:nvPr>
        </p:nvSpPr>
        <p:spPr bwMode="auto">
          <a:xfrm>
            <a:off x="3851275" y="1"/>
            <a:ext cx="2946400"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굴림" pitchFamily="50" charset="-127"/>
                <a:ea typeface="굴림" pitchFamily="50" charset="-127"/>
              </a:defRPr>
            </a:lvl1pPr>
          </a:lstStyle>
          <a:p>
            <a:pPr>
              <a:defRPr/>
            </a:pPr>
            <a:endParaRPr lang="en-US" altLang="ko-KR"/>
          </a:p>
        </p:txBody>
      </p:sp>
      <p:sp>
        <p:nvSpPr>
          <p:cNvPr id="11268" name="Rectangle 4"/>
          <p:cNvSpPr>
            <a:spLocks noGrp="1" noRot="1" noChangeAspect="1" noChangeArrowheads="1" noTextEdit="1"/>
          </p:cNvSpPr>
          <p:nvPr>
            <p:ph type="sldImg" idx="2"/>
          </p:nvPr>
        </p:nvSpPr>
        <p:spPr bwMode="auto">
          <a:xfrm>
            <a:off x="2111375" y="744538"/>
            <a:ext cx="25749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6463" y="4715951"/>
            <a:ext cx="498475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3078" name="Rectangle 6"/>
          <p:cNvSpPr>
            <a:spLocks noGrp="1" noChangeArrowheads="1"/>
          </p:cNvSpPr>
          <p:nvPr>
            <p:ph type="ftr" sz="quarter" idx="4"/>
          </p:nvPr>
        </p:nvSpPr>
        <p:spPr bwMode="auto">
          <a:xfrm>
            <a:off x="0" y="9430307"/>
            <a:ext cx="2946400" cy="4963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굴림" pitchFamily="50" charset="-127"/>
                <a:ea typeface="굴림" pitchFamily="50" charset="-127"/>
              </a:defRPr>
            </a:lvl1pPr>
          </a:lstStyle>
          <a:p>
            <a:pPr>
              <a:defRPr/>
            </a:pPr>
            <a:endParaRPr lang="en-US" altLang="ko-KR"/>
          </a:p>
        </p:txBody>
      </p:sp>
      <p:sp>
        <p:nvSpPr>
          <p:cNvPr id="3079" name="Rectangle 7"/>
          <p:cNvSpPr>
            <a:spLocks noGrp="1" noChangeArrowheads="1"/>
          </p:cNvSpPr>
          <p:nvPr>
            <p:ph type="sldNum" sz="quarter" idx="5"/>
          </p:nvPr>
        </p:nvSpPr>
        <p:spPr bwMode="auto">
          <a:xfrm>
            <a:off x="3851275" y="9430307"/>
            <a:ext cx="2946400" cy="4963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굴림" pitchFamily="50" charset="-127"/>
                <a:ea typeface="굴림" pitchFamily="50" charset="-127"/>
              </a:defRPr>
            </a:lvl1pPr>
          </a:lstStyle>
          <a:p>
            <a:pPr>
              <a:defRPr/>
            </a:pPr>
            <a:fld id="{F5284D9E-BD60-41CF-B8B3-8B8420D87D4F}" type="slidenum">
              <a:rPr lang="en-US" altLang="ko-KR"/>
              <a:pPr>
                <a:defRPr/>
              </a:pPr>
              <a:t>‹#›</a:t>
            </a:fld>
            <a:endParaRPr lang="en-US" altLang="ko-KR"/>
          </a:p>
        </p:txBody>
      </p:sp>
    </p:spTree>
    <p:extLst>
      <p:ext uri="{BB962C8B-B14F-4D97-AF65-F5344CB8AC3E}">
        <p14:creationId xmlns:p14="http://schemas.microsoft.com/office/powerpoint/2010/main" val="342970204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E806A624-1A7E-4D56-87DC-9C6D5EDBF471}" type="slidenum">
              <a:rPr lang="en-US" altLang="ko-KR" smtClean="0"/>
              <a:pPr eaLnBrk="1" hangingPunct="1">
                <a:spcBef>
                  <a:spcPct val="0"/>
                </a:spcBef>
              </a:pPr>
              <a:t>2</a:t>
            </a:fld>
            <a:endParaRPr lang="en-US" altLang="ko-KR"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fld id="{AB41B8D7-C026-4CDC-BB03-36F755FFAFC0}" type="slidenum">
              <a:rPr lang="en-US" altLang="ko-KR" sz="1200">
                <a:solidFill>
                  <a:prstClr val="black"/>
                </a:solidFill>
                <a:latin typeface="굴림" pitchFamily="50" charset="-127"/>
                <a:ea typeface="굴림" pitchFamily="50" charset="-127"/>
              </a:rPr>
              <a:pPr eaLnBrk="1" hangingPunct="1"/>
              <a:t>11</a:t>
            </a:fld>
            <a:endParaRPr lang="en-US" altLang="ko-KR" sz="1200">
              <a:solidFill>
                <a:prstClr val="black"/>
              </a:solidFill>
              <a:latin typeface="굴림" pitchFamily="50" charset="-127"/>
              <a:ea typeface="굴림" pitchFamily="50" charset="-127"/>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fld id="{AB41B8D7-C026-4CDC-BB03-36F755FFAFC0}" type="slidenum">
              <a:rPr lang="en-US" altLang="ko-KR" sz="1200">
                <a:solidFill>
                  <a:prstClr val="black"/>
                </a:solidFill>
                <a:latin typeface="굴림" pitchFamily="50" charset="-127"/>
                <a:ea typeface="굴림" pitchFamily="50" charset="-127"/>
              </a:rPr>
              <a:pPr eaLnBrk="1" hangingPunct="1"/>
              <a:t>12</a:t>
            </a:fld>
            <a:endParaRPr lang="en-US" altLang="ko-KR" sz="1200">
              <a:solidFill>
                <a:prstClr val="black"/>
              </a:solidFill>
              <a:latin typeface="굴림" pitchFamily="50" charset="-127"/>
              <a:ea typeface="굴림" pitchFamily="50" charset="-127"/>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574727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fld id="{AB41B8D7-C026-4CDC-BB03-36F755FFAFC0}" type="slidenum">
              <a:rPr lang="en-US" altLang="ko-KR" sz="1200">
                <a:solidFill>
                  <a:prstClr val="black"/>
                </a:solidFill>
                <a:latin typeface="굴림" pitchFamily="50" charset="-127"/>
                <a:ea typeface="굴림" pitchFamily="50" charset="-127"/>
              </a:rPr>
              <a:pPr eaLnBrk="1" hangingPunct="1"/>
              <a:t>13</a:t>
            </a:fld>
            <a:endParaRPr lang="en-US" altLang="ko-KR" sz="1200">
              <a:solidFill>
                <a:prstClr val="black"/>
              </a:solidFill>
              <a:latin typeface="굴림" pitchFamily="50" charset="-127"/>
              <a:ea typeface="굴림" pitchFamily="50" charset="-127"/>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318852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fld id="{AB41B8D7-C026-4CDC-BB03-36F755FFAFC0}" type="slidenum">
              <a:rPr lang="en-US" altLang="ko-KR" sz="1200">
                <a:solidFill>
                  <a:prstClr val="black"/>
                </a:solidFill>
                <a:latin typeface="굴림" pitchFamily="50" charset="-127"/>
                <a:ea typeface="굴림" pitchFamily="50" charset="-127"/>
              </a:rPr>
              <a:pPr eaLnBrk="1" hangingPunct="1"/>
              <a:t>14</a:t>
            </a:fld>
            <a:endParaRPr lang="en-US" altLang="ko-KR" sz="1200">
              <a:solidFill>
                <a:prstClr val="black"/>
              </a:solidFill>
              <a:latin typeface="굴림" pitchFamily="50" charset="-127"/>
              <a:ea typeface="굴림" pitchFamily="50" charset="-127"/>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2584273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fld id="{AB41B8D7-C026-4CDC-BB03-36F755FFAFC0}" type="slidenum">
              <a:rPr lang="en-US" altLang="ko-KR" sz="1200">
                <a:solidFill>
                  <a:prstClr val="black"/>
                </a:solidFill>
                <a:latin typeface="굴림" pitchFamily="50" charset="-127"/>
                <a:ea typeface="굴림" pitchFamily="50" charset="-127"/>
              </a:rPr>
              <a:pPr eaLnBrk="1" hangingPunct="1"/>
              <a:t>15</a:t>
            </a:fld>
            <a:endParaRPr lang="en-US" altLang="ko-KR" sz="1200">
              <a:solidFill>
                <a:prstClr val="black"/>
              </a:solidFill>
              <a:latin typeface="굴림" pitchFamily="50" charset="-127"/>
              <a:ea typeface="굴림" pitchFamily="50" charset="-127"/>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33859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fld id="{AB41B8D7-C026-4CDC-BB03-36F755FFAFC0}" type="slidenum">
              <a:rPr lang="en-US" altLang="ko-KR" sz="1200">
                <a:solidFill>
                  <a:prstClr val="black"/>
                </a:solidFill>
                <a:latin typeface="굴림" pitchFamily="50" charset="-127"/>
                <a:ea typeface="굴림" pitchFamily="50" charset="-127"/>
              </a:rPr>
              <a:pPr eaLnBrk="1" hangingPunct="1"/>
              <a:t>16</a:t>
            </a:fld>
            <a:endParaRPr lang="en-US" altLang="ko-KR" sz="1200">
              <a:solidFill>
                <a:prstClr val="black"/>
              </a:solidFill>
              <a:latin typeface="굴림" pitchFamily="50" charset="-127"/>
              <a:ea typeface="굴림" pitchFamily="50" charset="-127"/>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423801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fld id="{AB41B8D7-C026-4CDC-BB03-36F755FFAFC0}" type="slidenum">
              <a:rPr lang="en-US" altLang="ko-KR" sz="1200">
                <a:solidFill>
                  <a:prstClr val="black"/>
                </a:solidFill>
                <a:latin typeface="굴림" pitchFamily="50" charset="-127"/>
                <a:ea typeface="굴림" pitchFamily="50" charset="-127"/>
              </a:rPr>
              <a:pPr eaLnBrk="1" hangingPunct="1"/>
              <a:t>17</a:t>
            </a:fld>
            <a:endParaRPr lang="en-US" altLang="ko-KR" sz="1200">
              <a:solidFill>
                <a:prstClr val="black"/>
              </a:solidFill>
              <a:latin typeface="굴림" pitchFamily="50" charset="-127"/>
              <a:ea typeface="굴림" pitchFamily="50" charset="-127"/>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319281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69B2E00A-F5EF-40AD-A488-F1057567DDD3}" type="slidenum">
              <a:rPr lang="en-US" altLang="ko-KR" smtClean="0"/>
              <a:pPr eaLnBrk="1" hangingPunct="1">
                <a:spcBef>
                  <a:spcPct val="0"/>
                </a:spcBef>
              </a:pPr>
              <a:t>3</a:t>
            </a:fld>
            <a:endParaRPr lang="en-US" altLang="ko-KR"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extLst>
      <p:ext uri="{BB962C8B-B14F-4D97-AF65-F5344CB8AC3E}">
        <p14:creationId xmlns:p14="http://schemas.microsoft.com/office/powerpoint/2010/main" val="45846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fld id="{428EBB48-1DCD-4D3F-8E5F-AF67BBFD5493}" type="slidenum">
              <a:rPr lang="en-US" altLang="ko-KR" sz="1200">
                <a:solidFill>
                  <a:prstClr val="black"/>
                </a:solidFill>
                <a:latin typeface="굴림" pitchFamily="50" charset="-127"/>
                <a:ea typeface="굴림" pitchFamily="50" charset="-127"/>
              </a:rPr>
              <a:pPr eaLnBrk="1" hangingPunct="1"/>
              <a:t>4</a:t>
            </a:fld>
            <a:endParaRPr lang="en-US" altLang="ko-KR" sz="1200">
              <a:solidFill>
                <a:prstClr val="black"/>
              </a:solidFill>
              <a:latin typeface="굴림" pitchFamily="50" charset="-127"/>
              <a:ea typeface="굴림" pitchFamily="50" charset="-127"/>
            </a:endParaRPr>
          </a:p>
        </p:txBody>
      </p:sp>
      <p:sp>
        <p:nvSpPr>
          <p:cNvPr id="15363" name="Rectangle 2"/>
          <p:cNvSpPr>
            <a:spLocks noGrp="1" noRot="1" noChangeAspect="1" noChangeArrowheads="1" noTextEdit="1"/>
          </p:cNvSpPr>
          <p:nvPr>
            <p:ph type="sldImg"/>
          </p:nvPr>
        </p:nvSpPr>
        <p:spPr>
          <a:xfrm>
            <a:off x="2241550" y="685800"/>
            <a:ext cx="2374900" cy="34290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152106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fld id="{FF66D0D1-7E05-4BBC-8EF1-754D8DEA343F}" type="slidenum">
              <a:rPr lang="en-US" altLang="ko-KR" sz="1200">
                <a:solidFill>
                  <a:prstClr val="black"/>
                </a:solidFill>
                <a:latin typeface="굴림" pitchFamily="50" charset="-127"/>
                <a:ea typeface="굴림" pitchFamily="50" charset="-127"/>
              </a:rPr>
              <a:pPr eaLnBrk="1" hangingPunct="1"/>
              <a:t>5</a:t>
            </a:fld>
            <a:endParaRPr lang="en-US" altLang="ko-KR" sz="1200">
              <a:solidFill>
                <a:prstClr val="black"/>
              </a:solidFill>
              <a:latin typeface="굴림" pitchFamily="50" charset="-127"/>
              <a:ea typeface="굴림" pitchFamily="50" charset="-127"/>
            </a:endParaRPr>
          </a:p>
        </p:txBody>
      </p:sp>
      <p:sp>
        <p:nvSpPr>
          <p:cNvPr id="16387" name="Rectangle 2"/>
          <p:cNvSpPr>
            <a:spLocks noGrp="1" noRot="1" noChangeAspect="1" noChangeArrowheads="1" noTextEdit="1"/>
          </p:cNvSpPr>
          <p:nvPr>
            <p:ph type="sldImg"/>
          </p:nvPr>
        </p:nvSpPr>
        <p:spPr>
          <a:xfrm>
            <a:off x="2241550" y="685800"/>
            <a:ext cx="2374900" cy="34290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p>
        </p:txBody>
      </p:sp>
    </p:spTree>
    <p:extLst>
      <p:ext uri="{BB962C8B-B14F-4D97-AF65-F5344CB8AC3E}">
        <p14:creationId xmlns:p14="http://schemas.microsoft.com/office/powerpoint/2010/main" val="8684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eaLnBrk="1" hangingPunct="1">
              <a:spcBef>
                <a:spcPct val="0"/>
              </a:spcBef>
            </a:pPr>
            <a:fld id="{CFE5B236-9244-43EA-BAFE-0873294A039A}" type="slidenum">
              <a:rPr lang="en-US" altLang="ko-KR" smtClean="0">
                <a:solidFill>
                  <a:srgbClr val="000000"/>
                </a:solidFill>
              </a:rPr>
              <a:pPr eaLnBrk="1" hangingPunct="1">
                <a:spcBef>
                  <a:spcPct val="0"/>
                </a:spcBef>
              </a:pPr>
              <a:t>6</a:t>
            </a:fld>
            <a:endParaRPr lang="en-US" altLang="ko-KR" smtClean="0">
              <a:solidFill>
                <a:srgbClr val="000000"/>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51275" y="9430307"/>
            <a:ext cx="2946400" cy="49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kumimoji="1" sz="1200">
                <a:solidFill>
                  <a:schemeClr val="tx1"/>
                </a:solidFill>
                <a:latin typeface="굴림" charset="-127"/>
                <a:ea typeface="굴림" charset="-127"/>
              </a:defRPr>
            </a:lvl1pPr>
            <a:lvl2pPr marL="742950" indent="-285750" eaLnBrk="0" hangingPunct="0">
              <a:spcBef>
                <a:spcPct val="30000"/>
              </a:spcBef>
              <a:defRPr kumimoji="1" sz="1200">
                <a:solidFill>
                  <a:schemeClr val="tx1"/>
                </a:solidFill>
                <a:latin typeface="굴림" charset="-127"/>
                <a:ea typeface="굴림" charset="-127"/>
              </a:defRPr>
            </a:lvl2pPr>
            <a:lvl3pPr marL="1143000" indent="-228600" eaLnBrk="0" hangingPunct="0">
              <a:spcBef>
                <a:spcPct val="30000"/>
              </a:spcBef>
              <a:defRPr kumimoji="1" sz="1200">
                <a:solidFill>
                  <a:schemeClr val="tx1"/>
                </a:solidFill>
                <a:latin typeface="굴림" charset="-127"/>
                <a:ea typeface="굴림" charset="-127"/>
              </a:defRPr>
            </a:lvl3pPr>
            <a:lvl4pPr marL="1600200" indent="-228600" eaLnBrk="0" hangingPunct="0">
              <a:spcBef>
                <a:spcPct val="30000"/>
              </a:spcBef>
              <a:defRPr kumimoji="1" sz="1200">
                <a:solidFill>
                  <a:schemeClr val="tx1"/>
                </a:solidFill>
                <a:latin typeface="굴림" charset="-127"/>
                <a:ea typeface="굴림" charset="-127"/>
              </a:defRPr>
            </a:lvl4pPr>
            <a:lvl5pPr marL="2057400" indent="-228600" eaLnBrk="0" hangingPunct="0">
              <a:spcBef>
                <a:spcPct val="30000"/>
              </a:spcBef>
              <a:defRPr kumimoji="1" sz="1200">
                <a:solidFill>
                  <a:schemeClr val="tx1"/>
                </a:solidFill>
                <a:latin typeface="굴림" charset="-127"/>
                <a:ea typeface="굴림" charset="-127"/>
              </a:defRPr>
            </a:lvl5pPr>
            <a:lvl6pPr marL="2514600" indent="-228600" eaLnBrk="0" fontAlgn="base" hangingPunct="0">
              <a:spcBef>
                <a:spcPct val="30000"/>
              </a:spcBef>
              <a:spcAft>
                <a:spcPct val="0"/>
              </a:spcAft>
              <a:defRPr kumimoji="1" sz="1200">
                <a:solidFill>
                  <a:schemeClr val="tx1"/>
                </a:solidFill>
                <a:latin typeface="굴림" charset="-127"/>
                <a:ea typeface="굴림" charset="-127"/>
              </a:defRPr>
            </a:lvl6pPr>
            <a:lvl7pPr marL="2971800" indent="-228600" eaLnBrk="0" fontAlgn="base" hangingPunct="0">
              <a:spcBef>
                <a:spcPct val="30000"/>
              </a:spcBef>
              <a:spcAft>
                <a:spcPct val="0"/>
              </a:spcAft>
              <a:defRPr kumimoji="1" sz="1200">
                <a:solidFill>
                  <a:schemeClr val="tx1"/>
                </a:solidFill>
                <a:latin typeface="굴림" charset="-127"/>
                <a:ea typeface="굴림" charset="-127"/>
              </a:defRPr>
            </a:lvl7pPr>
            <a:lvl8pPr marL="3429000" indent="-228600" eaLnBrk="0" fontAlgn="base" hangingPunct="0">
              <a:spcBef>
                <a:spcPct val="30000"/>
              </a:spcBef>
              <a:spcAft>
                <a:spcPct val="0"/>
              </a:spcAft>
              <a:defRPr kumimoji="1" sz="1200">
                <a:solidFill>
                  <a:schemeClr val="tx1"/>
                </a:solidFill>
                <a:latin typeface="굴림" charset="-127"/>
                <a:ea typeface="굴림" charset="-127"/>
              </a:defRPr>
            </a:lvl8pPr>
            <a:lvl9pPr marL="3886200" indent="-228600" eaLnBrk="0" fontAlgn="base" hangingPunct="0">
              <a:spcBef>
                <a:spcPct val="30000"/>
              </a:spcBef>
              <a:spcAft>
                <a:spcPct val="0"/>
              </a:spcAft>
              <a:defRPr kumimoji="1" sz="1200">
                <a:solidFill>
                  <a:schemeClr val="tx1"/>
                </a:solidFill>
                <a:latin typeface="굴림" charset="-127"/>
                <a:ea typeface="굴림" charset="-127"/>
              </a:defRPr>
            </a:lvl9pPr>
          </a:lstStyle>
          <a:p>
            <a:pPr algn="r" eaLnBrk="1" hangingPunct="1">
              <a:spcBef>
                <a:spcPct val="0"/>
              </a:spcBef>
            </a:pPr>
            <a:fld id="{676830EB-C2A0-4898-94E5-4358DA49B38A}" type="slidenum">
              <a:rPr lang="en-US" altLang="ko-KR">
                <a:solidFill>
                  <a:srgbClr val="000000"/>
                </a:solidFill>
              </a:rPr>
              <a:pPr algn="r" eaLnBrk="1" hangingPunct="1">
                <a:spcBef>
                  <a:spcPct val="0"/>
                </a:spcBef>
              </a:pPr>
              <a:t>7</a:t>
            </a:fld>
            <a:endParaRPr lang="en-US" altLang="ko-KR">
              <a:solidFill>
                <a:srgbClr val="000000"/>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ko-KR" smtClean="0">
              <a:latin typeface="굴림" charset="-127"/>
              <a:ea typeface="굴림"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fld id="{E4D4D6C0-EE11-4CEF-8846-DBA89FB6F110}" type="slidenum">
              <a:rPr lang="en-US" altLang="ko-KR" sz="1200">
                <a:solidFill>
                  <a:prstClr val="black"/>
                </a:solidFill>
                <a:latin typeface="굴림" pitchFamily="50" charset="-127"/>
                <a:ea typeface="굴림" pitchFamily="50" charset="-127"/>
              </a:rPr>
              <a:pPr eaLnBrk="1" hangingPunct="1"/>
              <a:t>8</a:t>
            </a:fld>
            <a:endParaRPr lang="en-US" altLang="ko-KR" sz="1200">
              <a:solidFill>
                <a:prstClr val="black"/>
              </a:solidFill>
              <a:latin typeface="굴림" pitchFamily="50" charset="-127"/>
              <a:ea typeface="굴림" pitchFamily="50" charset="-127"/>
            </a:endParaRPr>
          </a:p>
        </p:txBody>
      </p:sp>
      <p:sp>
        <p:nvSpPr>
          <p:cNvPr id="17411" name="Rectangle 7"/>
          <p:cNvSpPr txBox="1">
            <a:spLocks noGrp="1" noChangeArrowheads="1"/>
          </p:cNvSpPr>
          <p:nvPr/>
        </p:nvSpPr>
        <p:spPr bwMode="auto">
          <a:xfrm>
            <a:off x="3851276" y="9430306"/>
            <a:ext cx="2946400"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algn="r" eaLnBrk="1" fontAlgn="base" latinLnBrk="1" hangingPunct="1">
              <a:spcBef>
                <a:spcPct val="0"/>
              </a:spcBef>
              <a:spcAft>
                <a:spcPct val="0"/>
              </a:spcAft>
            </a:pPr>
            <a:fld id="{A62019A5-605C-4DEF-99F8-5CE72928E278}" type="slidenum">
              <a:rPr lang="en-US" altLang="ko-KR" sz="1200" smtClean="0">
                <a:solidFill>
                  <a:prstClr val="black"/>
                </a:solidFill>
                <a:latin typeface="굴림" pitchFamily="50" charset="-127"/>
                <a:ea typeface="굴림" pitchFamily="50" charset="-127"/>
              </a:rPr>
              <a:pPr algn="r" eaLnBrk="1" fontAlgn="base" latinLnBrk="1" hangingPunct="1">
                <a:spcBef>
                  <a:spcPct val="0"/>
                </a:spcBef>
                <a:spcAft>
                  <a:spcPct val="0"/>
                </a:spcAft>
              </a:pPr>
              <a:t>8</a:t>
            </a:fld>
            <a:endParaRPr lang="en-US" altLang="ko-KR" sz="1200" smtClean="0">
              <a:solidFill>
                <a:prstClr val="black"/>
              </a:solidFill>
              <a:latin typeface="굴림" pitchFamily="50" charset="-127"/>
              <a:ea typeface="굴림" pitchFamily="50" charset="-127"/>
            </a:endParaRPr>
          </a:p>
        </p:txBody>
      </p:sp>
      <p:sp>
        <p:nvSpPr>
          <p:cNvPr id="17412" name="Rectangle 2"/>
          <p:cNvSpPr>
            <a:spLocks noGrp="1" noRot="1" noChangeAspect="1" noChangeArrowheads="1" noTextEdit="1"/>
          </p:cNvSpPr>
          <p:nvPr>
            <p:ph type="sldImg"/>
          </p:nvPr>
        </p:nvSpPr>
        <p:spPr>
          <a:xfrm>
            <a:off x="2111375" y="744538"/>
            <a:ext cx="2574925" cy="3722687"/>
          </a:xfrm>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dirty="0" smtClean="0"/>
          </a:p>
        </p:txBody>
      </p:sp>
    </p:spTree>
    <p:extLst>
      <p:ext uri="{BB962C8B-B14F-4D97-AF65-F5344CB8AC3E}">
        <p14:creationId xmlns:p14="http://schemas.microsoft.com/office/powerpoint/2010/main" val="335757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fld id="{6C6D6450-9917-4B7D-BF21-553F1D3B255F}" type="slidenum">
              <a:rPr lang="en-US" altLang="ko-KR" sz="1200">
                <a:solidFill>
                  <a:prstClr val="black"/>
                </a:solidFill>
                <a:latin typeface="굴림" pitchFamily="50" charset="-127"/>
                <a:ea typeface="굴림" pitchFamily="50" charset="-127"/>
              </a:rPr>
              <a:pPr eaLnBrk="1" hangingPunct="1"/>
              <a:t>9</a:t>
            </a:fld>
            <a:endParaRPr lang="en-US" altLang="ko-KR" sz="1200">
              <a:solidFill>
                <a:prstClr val="black"/>
              </a:solidFill>
              <a:latin typeface="굴림" pitchFamily="50" charset="-127"/>
              <a:ea typeface="굴림" pitchFamily="50" charset="-127"/>
            </a:endParaRPr>
          </a:p>
        </p:txBody>
      </p:sp>
      <p:sp>
        <p:nvSpPr>
          <p:cNvPr id="18435" name="Rectangle 7"/>
          <p:cNvSpPr txBox="1">
            <a:spLocks noGrp="1" noChangeArrowheads="1"/>
          </p:cNvSpPr>
          <p:nvPr/>
        </p:nvSpPr>
        <p:spPr bwMode="auto">
          <a:xfrm>
            <a:off x="3851276" y="9430306"/>
            <a:ext cx="2946400"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algn="r" eaLnBrk="1" fontAlgn="base" latinLnBrk="1" hangingPunct="1">
              <a:spcBef>
                <a:spcPct val="0"/>
              </a:spcBef>
              <a:spcAft>
                <a:spcPct val="0"/>
              </a:spcAft>
            </a:pPr>
            <a:fld id="{94D548EC-1E5E-4A78-868C-98ACBFF8C4B1}" type="slidenum">
              <a:rPr lang="en-US" altLang="ko-KR" sz="1200" smtClean="0">
                <a:solidFill>
                  <a:prstClr val="black"/>
                </a:solidFill>
                <a:latin typeface="굴림" pitchFamily="50" charset="-127"/>
                <a:ea typeface="굴림" pitchFamily="50" charset="-127"/>
              </a:rPr>
              <a:pPr algn="r" eaLnBrk="1" fontAlgn="base" latinLnBrk="1" hangingPunct="1">
                <a:spcBef>
                  <a:spcPct val="0"/>
                </a:spcBef>
                <a:spcAft>
                  <a:spcPct val="0"/>
                </a:spcAft>
              </a:pPr>
              <a:t>9</a:t>
            </a:fld>
            <a:endParaRPr lang="en-US" altLang="ko-KR" sz="1200" smtClean="0">
              <a:solidFill>
                <a:prstClr val="black"/>
              </a:solidFill>
              <a:latin typeface="굴림" pitchFamily="50" charset="-127"/>
              <a:ea typeface="굴림" pitchFamily="50" charset="-127"/>
            </a:endParaRPr>
          </a:p>
        </p:txBody>
      </p:sp>
      <p:sp>
        <p:nvSpPr>
          <p:cNvPr id="18436" name="Rectangle 2"/>
          <p:cNvSpPr>
            <a:spLocks noGrp="1" noRot="1" noChangeAspect="1" noChangeArrowheads="1" noTextEdit="1"/>
          </p:cNvSpPr>
          <p:nvPr>
            <p:ph type="sldImg"/>
          </p:nvPr>
        </p:nvSpPr>
        <p:spPr>
          <a:xfrm>
            <a:off x="2111375" y="744538"/>
            <a:ext cx="2574925" cy="3722687"/>
          </a:xfrm>
          <a:ln/>
        </p:spPr>
      </p:sp>
      <p:sp>
        <p:nvSpPr>
          <p:cNvPr id="184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extLst>
      <p:ext uri="{BB962C8B-B14F-4D97-AF65-F5344CB8AC3E}">
        <p14:creationId xmlns:p14="http://schemas.microsoft.com/office/powerpoint/2010/main" val="1383261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fld id="{B390F20F-F90D-4705-8D07-5BA66D4C8E8C}" type="slidenum">
              <a:rPr lang="en-US" altLang="ko-KR" sz="1200">
                <a:solidFill>
                  <a:prstClr val="black"/>
                </a:solidFill>
                <a:latin typeface="굴림" pitchFamily="50" charset="-127"/>
                <a:ea typeface="굴림" pitchFamily="50" charset="-127"/>
              </a:rPr>
              <a:pPr eaLnBrk="1" hangingPunct="1"/>
              <a:t>10</a:t>
            </a:fld>
            <a:endParaRPr lang="en-US" altLang="ko-KR" sz="1200">
              <a:solidFill>
                <a:prstClr val="black"/>
              </a:solidFill>
              <a:latin typeface="굴림" pitchFamily="50" charset="-127"/>
              <a:ea typeface="굴림" pitchFamily="50" charset="-127"/>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514350" y="3076575"/>
            <a:ext cx="5829300" cy="212407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226836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250539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4886325" y="881063"/>
            <a:ext cx="1457325" cy="79248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14350" y="881063"/>
            <a:ext cx="4219575" cy="79248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383351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514350" y="3076575"/>
            <a:ext cx="5829300" cy="212407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028700" y="5613400"/>
            <a:ext cx="4800600" cy="25320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smtClean="0"/>
              <a:t>마스터 부제목 스타일 편집</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1948623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313682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541338" y="6365875"/>
            <a:ext cx="5829300" cy="1966913"/>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2557779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1435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350520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2486927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342900" y="396875"/>
            <a:ext cx="6172200" cy="1651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61432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3954249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592745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342900" y="393700"/>
            <a:ext cx="2255838" cy="1679575"/>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96679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3607612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344613" y="6934200"/>
            <a:ext cx="4114800" cy="819150"/>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4273504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252081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4886325" y="881063"/>
            <a:ext cx="1457325" cy="79248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14350" y="881063"/>
            <a:ext cx="4219575" cy="79248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392841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541338" y="6365875"/>
            <a:ext cx="5829300" cy="1966913"/>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41338" y="4198938"/>
            <a:ext cx="5829300" cy="21669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296096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1435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3505200" y="2862263"/>
            <a:ext cx="283845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334760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342900" y="396875"/>
            <a:ext cx="6172200" cy="1651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342900" y="2217738"/>
            <a:ext cx="3030538"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342900" y="3141663"/>
            <a:ext cx="3030538"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3484563" y="2217738"/>
            <a:ext cx="3030537" cy="923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3484563" y="3141663"/>
            <a:ext cx="3030537" cy="5707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12805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14389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347395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342900" y="393700"/>
            <a:ext cx="2255838" cy="1679575"/>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2681288" y="393700"/>
            <a:ext cx="3833812" cy="8455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342900" y="2073275"/>
            <a:ext cx="2255838" cy="6775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368170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344613" y="6934200"/>
            <a:ext cx="4114800" cy="819150"/>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344613" y="885825"/>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344613" y="7753350"/>
            <a:ext cx="4114800" cy="1162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Tree>
    <p:extLst>
      <p:ext uri="{BB962C8B-B14F-4D97-AF65-F5344CB8AC3E}">
        <p14:creationId xmlns:p14="http://schemas.microsoft.com/office/powerpoint/2010/main" val="207748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81063"/>
            <a:ext cx="58293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Rectangle 3"/>
          <p:cNvSpPr>
            <a:spLocks noGrp="1" noChangeArrowheads="1"/>
          </p:cNvSpPr>
          <p:nvPr>
            <p:ph type="body" idx="1"/>
          </p:nvPr>
        </p:nvSpPr>
        <p:spPr bwMode="auto">
          <a:xfrm>
            <a:off x="514350" y="2862263"/>
            <a:ext cx="58293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154628" name="Rectangle 4"/>
          <p:cNvSpPr>
            <a:spLocks noGrp="1" noChangeArrowheads="1"/>
          </p:cNvSpPr>
          <p:nvPr>
            <p:ph type="dt" sz="half" idx="2"/>
          </p:nvPr>
        </p:nvSpPr>
        <p:spPr bwMode="auto">
          <a:xfrm>
            <a:off x="514350" y="9024938"/>
            <a:ext cx="1428750"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endParaRPr lang="en-US" altLang="ko-KR"/>
          </a:p>
        </p:txBody>
      </p:sp>
      <p:sp>
        <p:nvSpPr>
          <p:cNvPr id="154629" name="Rectangle 5"/>
          <p:cNvSpPr>
            <a:spLocks noGrp="1" noChangeArrowheads="1"/>
          </p:cNvSpPr>
          <p:nvPr>
            <p:ph type="ftr" sz="quarter" idx="3"/>
          </p:nvPr>
        </p:nvSpPr>
        <p:spPr bwMode="auto">
          <a:xfrm>
            <a:off x="2343150" y="9024938"/>
            <a:ext cx="2171700" cy="66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ko-K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14350" y="881063"/>
            <a:ext cx="58293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Rectangle 3"/>
          <p:cNvSpPr>
            <a:spLocks noGrp="1" noChangeArrowheads="1"/>
          </p:cNvSpPr>
          <p:nvPr>
            <p:ph type="body" idx="1"/>
          </p:nvPr>
        </p:nvSpPr>
        <p:spPr bwMode="auto">
          <a:xfrm>
            <a:off x="514350" y="2862263"/>
            <a:ext cx="58293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154628" name="Rectangle 4"/>
          <p:cNvSpPr>
            <a:spLocks noGrp="1" noChangeArrowheads="1"/>
          </p:cNvSpPr>
          <p:nvPr>
            <p:ph type="dt" sz="half" idx="2"/>
          </p:nvPr>
        </p:nvSpPr>
        <p:spPr bwMode="auto">
          <a:xfrm>
            <a:off x="514350" y="9024938"/>
            <a:ext cx="142875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mn-lt"/>
                <a:ea typeface="+mn-ea"/>
              </a:defRPr>
            </a:lvl1pPr>
          </a:lstStyle>
          <a:p>
            <a:pPr>
              <a:defRPr/>
            </a:pPr>
            <a:endParaRPr lang="en-US" altLang="ko-KR">
              <a:solidFill>
                <a:srgbClr val="000000"/>
              </a:solidFill>
            </a:endParaRPr>
          </a:p>
        </p:txBody>
      </p:sp>
      <p:sp>
        <p:nvSpPr>
          <p:cNvPr id="154629" name="Rectangle 5"/>
          <p:cNvSpPr>
            <a:spLocks noGrp="1" noChangeArrowheads="1"/>
          </p:cNvSpPr>
          <p:nvPr>
            <p:ph type="ftr" sz="quarter" idx="3"/>
          </p:nvPr>
        </p:nvSpPr>
        <p:spPr bwMode="auto">
          <a:xfrm>
            <a:off x="2343150" y="9024938"/>
            <a:ext cx="21717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mn-lt"/>
                <a:ea typeface="+mn-ea"/>
              </a:defRPr>
            </a:lvl1pPr>
          </a:lstStyle>
          <a:p>
            <a:pPr>
              <a:defRPr/>
            </a:pPr>
            <a:endParaRPr lang="en-US" altLang="ko-KR">
              <a:solidFill>
                <a:srgbClr val="000000"/>
              </a:solidFill>
            </a:endParaRPr>
          </a:p>
        </p:txBody>
      </p:sp>
    </p:spTree>
    <p:extLst>
      <p:ext uri="{BB962C8B-B14F-4D97-AF65-F5344CB8AC3E}">
        <p14:creationId xmlns:p14="http://schemas.microsoft.com/office/powerpoint/2010/main" val="25588093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37.png"/><Relationship Id="rId26" Type="http://schemas.openxmlformats.org/officeDocument/2006/relationships/image" Target="../media/image5.png"/><Relationship Id="rId3" Type="http://schemas.openxmlformats.org/officeDocument/2006/relationships/image" Target="../media/image30.png"/><Relationship Id="rId21" Type="http://schemas.openxmlformats.org/officeDocument/2006/relationships/image" Target="../media/image40.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36.png"/><Relationship Id="rId25" Type="http://schemas.openxmlformats.org/officeDocument/2006/relationships/image" Target="../media/image4.png"/><Relationship Id="rId2" Type="http://schemas.openxmlformats.org/officeDocument/2006/relationships/notesSlide" Target="../notesSlides/notesSlide13.xml"/><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33.png"/><Relationship Id="rId11" Type="http://schemas.openxmlformats.org/officeDocument/2006/relationships/image" Target="../media/image16.png"/><Relationship Id="rId24" Type="http://schemas.openxmlformats.org/officeDocument/2006/relationships/image" Target="../media/image3.png"/><Relationship Id="rId5" Type="http://schemas.openxmlformats.org/officeDocument/2006/relationships/image" Target="../media/image32.png"/><Relationship Id="rId15" Type="http://schemas.openxmlformats.org/officeDocument/2006/relationships/image" Target="../media/image34.png"/><Relationship Id="rId23" Type="http://schemas.openxmlformats.org/officeDocument/2006/relationships/image" Target="../media/image2.png"/><Relationship Id="rId10" Type="http://schemas.openxmlformats.org/officeDocument/2006/relationships/image" Target="../media/image15.png"/><Relationship Id="rId19"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3.jpeg"/><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6.xml"/><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5902" y="4691390"/>
            <a:ext cx="4106196" cy="523220"/>
          </a:xfrm>
          <a:prstGeom prst="rect">
            <a:avLst/>
          </a:prstGeom>
          <a:noFill/>
        </p:spPr>
        <p:txBody>
          <a:bodyPr wrap="square" rtlCol="0">
            <a:spAutoFit/>
          </a:bodyPr>
          <a:lstStyle/>
          <a:p>
            <a:pPr algn="ctr"/>
            <a:r>
              <a:rPr lang="en-US" sz="2800" b="1" smtClean="0">
                <a:latin typeface="Arial" panose="020B0604020202020204" pitchFamily="34" charset="0"/>
                <a:cs typeface="Arial" panose="020B0604020202020204" pitchFamily="34" charset="0"/>
              </a:rPr>
              <a:t>ĐỀ CƯƠNG ÔN TẬP</a:t>
            </a:r>
            <a:endParaRPr lang="en-US" sz="2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5962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mtClean="0">
              <a:solidFill>
                <a:srgbClr val="000000"/>
              </a:solidFill>
              <a:latin typeface="돋움" pitchFamily="50" charset="-127"/>
              <a:ea typeface="돋움" pitchFamily="50" charset="-127"/>
            </a:endParaRPr>
          </a:p>
        </p:txBody>
      </p:sp>
      <p:sp>
        <p:nvSpPr>
          <p:cNvPr id="225285" name="Text Box 5"/>
          <p:cNvSpPr txBox="1">
            <a:spLocks noChangeArrowheads="1"/>
          </p:cNvSpPr>
          <p:nvPr/>
        </p:nvSpPr>
        <p:spPr bwMode="auto">
          <a:xfrm>
            <a:off x="174625" y="239713"/>
            <a:ext cx="1903085" cy="338554"/>
          </a:xfrm>
          <a:prstGeom prst="rect">
            <a:avLst/>
          </a:prstGeom>
          <a:noFill/>
          <a:ln w="9525">
            <a:noFill/>
            <a:miter lim="800000"/>
            <a:headEnd/>
            <a:tailEnd/>
          </a:ln>
          <a:effectLst/>
        </p:spPr>
        <p:txBody>
          <a:bodyPr wrap="none">
            <a:spAutoFit/>
          </a:bodyPr>
          <a:lstStyle/>
          <a:p>
            <a:pPr>
              <a:defRPr/>
            </a:pPr>
            <a:r>
              <a:rPr lang="en-US" altLang="ko-KR" sz="1600" b="1">
                <a:solidFill>
                  <a:srgbClr val="000000"/>
                </a:solidFill>
                <a:effectLst>
                  <a:outerShdw blurRad="38100" dist="38100" dir="2700000" algn="tl">
                    <a:srgbClr val="C0C0C0"/>
                  </a:outerShdw>
                </a:effectLst>
                <a:latin typeface="LG Smart_H Regular"/>
                <a:ea typeface="돋움" pitchFamily="50" charset="-127"/>
              </a:rPr>
              <a:t>[ </a:t>
            </a:r>
            <a:r>
              <a:rPr lang="en-US" altLang="ko-KR" sz="1600" b="1" smtClean="0">
                <a:solidFill>
                  <a:srgbClr val="000000"/>
                </a:solidFill>
                <a:effectLst>
                  <a:outerShdw blurRad="38100" dist="38100" dir="2700000" algn="tl">
                    <a:srgbClr val="C0C0C0"/>
                  </a:outerShdw>
                </a:effectLst>
                <a:latin typeface="LG Smart_H Regular"/>
                <a:ea typeface="돋움" pitchFamily="50" charset="-127"/>
              </a:rPr>
              <a:t>Điện- Điện tử] </a:t>
            </a:r>
            <a:endParaRPr lang="en-US" altLang="ko-KR" sz="1600" b="1" dirty="0">
              <a:solidFill>
                <a:srgbClr val="000000"/>
              </a:solidFill>
              <a:effectLst>
                <a:outerShdw blurRad="38100" dist="38100" dir="2700000" algn="tl">
                  <a:srgbClr val="C0C0C0"/>
                </a:outerShdw>
              </a:effectLst>
              <a:latin typeface="LG Smart_H Regular"/>
              <a:ea typeface="돋움" pitchFamily="50" charset="-127"/>
            </a:endParaRPr>
          </a:p>
        </p:txBody>
      </p:sp>
      <p:sp>
        <p:nvSpPr>
          <p:cNvPr id="7172" name="Rectangle 46"/>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en-US" altLang="ko-KR" smtClean="0">
              <a:solidFill>
                <a:srgbClr val="000000"/>
              </a:solidFill>
            </a:endParaRPr>
          </a:p>
          <a:p>
            <a:pPr eaLnBrk="1" hangingPunct="1"/>
            <a:endParaRPr lang="en-US" altLang="ko-KR" smtClean="0">
              <a:solidFill>
                <a:srgbClr val="000000"/>
              </a:solidFill>
            </a:endParaRPr>
          </a:p>
        </p:txBody>
      </p:sp>
      <p:sp>
        <p:nvSpPr>
          <p:cNvPr id="7173" name="Rectangle 47"/>
          <p:cNvSpPr>
            <a:spLocks noChangeArrowheads="1"/>
          </p:cNvSpPr>
          <p:nvPr/>
        </p:nvSpPr>
        <p:spPr bwMode="auto">
          <a:xfrm>
            <a:off x="3428999" y="776288"/>
            <a:ext cx="3268087"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solidFill>
                <a:srgbClr val="000000"/>
              </a:solidFill>
            </a:endParaRPr>
          </a:p>
        </p:txBody>
      </p:sp>
      <p:sp>
        <p:nvSpPr>
          <p:cNvPr id="7174" name="Text Box 48"/>
          <p:cNvSpPr txBox="1">
            <a:spLocks noChangeArrowheads="1"/>
          </p:cNvSpPr>
          <p:nvPr/>
        </p:nvSpPr>
        <p:spPr bwMode="auto">
          <a:xfrm>
            <a:off x="292100" y="817563"/>
            <a:ext cx="21595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000" b="1" smtClean="0">
                <a:solidFill>
                  <a:srgbClr val="000000"/>
                </a:solidFill>
              </a:rPr>
              <a:t>※ Điện- Điện tử</a:t>
            </a:r>
            <a:r>
              <a:rPr lang="vi-VN" altLang="ko-KR" sz="1000" b="1" smtClean="0">
                <a:solidFill>
                  <a:srgbClr val="000000"/>
                </a:solidFill>
              </a:rPr>
              <a:t> </a:t>
            </a:r>
            <a:r>
              <a:rPr lang="en-US" altLang="ko-KR" sz="1000" b="1" dirty="0" smtClean="0">
                <a:solidFill>
                  <a:srgbClr val="000000"/>
                </a:solidFill>
              </a:rPr>
              <a:t>: </a:t>
            </a:r>
            <a:r>
              <a:rPr lang="vi-VN" altLang="ko-KR" sz="1000" b="1" smtClean="0">
                <a:solidFill>
                  <a:srgbClr val="000000"/>
                </a:solidFill>
              </a:rPr>
              <a:t>câu </a:t>
            </a:r>
            <a:r>
              <a:rPr lang="en-US" altLang="ko-KR" sz="1000" b="1" smtClean="0">
                <a:solidFill>
                  <a:srgbClr val="000000"/>
                </a:solidFill>
              </a:rPr>
              <a:t>1</a:t>
            </a:r>
            <a:r>
              <a:rPr lang="ko-KR" altLang="en-US" sz="1000" b="1" smtClean="0">
                <a:solidFill>
                  <a:srgbClr val="000000"/>
                </a:solidFill>
              </a:rPr>
              <a:t> </a:t>
            </a:r>
            <a:r>
              <a:rPr lang="en-US" altLang="ko-KR" sz="1000" b="1" dirty="0" smtClean="0">
                <a:solidFill>
                  <a:srgbClr val="000000"/>
                </a:solidFill>
              </a:rPr>
              <a:t>~ </a:t>
            </a:r>
            <a:r>
              <a:rPr lang="vi-VN" altLang="ko-KR" sz="1000" b="1" smtClean="0">
                <a:solidFill>
                  <a:srgbClr val="000000"/>
                </a:solidFill>
              </a:rPr>
              <a:t>câu </a:t>
            </a:r>
            <a:r>
              <a:rPr lang="en-US" altLang="ko-KR" sz="1000" b="1" dirty="0">
                <a:solidFill>
                  <a:srgbClr val="000000"/>
                </a:solidFill>
              </a:rPr>
              <a:t>2</a:t>
            </a:r>
            <a:r>
              <a:rPr lang="en-US" altLang="ko-KR" sz="1000" b="1" smtClean="0">
                <a:solidFill>
                  <a:srgbClr val="000000"/>
                </a:solidFill>
              </a:rPr>
              <a:t>0</a:t>
            </a:r>
            <a:endParaRPr lang="ko-KR" altLang="en-US" sz="1000" b="1" dirty="0" smtClean="0">
              <a:solidFill>
                <a:srgbClr val="000000"/>
              </a:solidFill>
            </a:endParaRPr>
          </a:p>
        </p:txBody>
      </p:sp>
      <p:sp>
        <p:nvSpPr>
          <p:cNvPr id="3" name="Rectangle 2"/>
          <p:cNvSpPr/>
          <p:nvPr/>
        </p:nvSpPr>
        <p:spPr>
          <a:xfrm>
            <a:off x="304800" y="1123337"/>
            <a:ext cx="3124198" cy="1384995"/>
          </a:xfrm>
          <a:prstGeom prst="rect">
            <a:avLst/>
          </a:prstGeom>
        </p:spPr>
        <p:txBody>
          <a:bodyPr wrap="square">
            <a:spAutoFit/>
          </a:bodyPr>
          <a:lstStyle/>
          <a:p>
            <a:pPr marL="91440" fontAlgn="auto">
              <a:spcAft>
                <a:spcPts val="0"/>
              </a:spcAft>
            </a:pPr>
            <a:r>
              <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a:t>
            </a:r>
            <a:r>
              <a:rPr kumimoji="0" lang="en-US" altLang="ko-KR" sz="1200" dirty="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Đáp án nào không phải đặc tính của </a:t>
            </a:r>
            <a:r>
              <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Photo Coupler?</a:t>
            </a:r>
            <a:r>
              <a:rPr kumimoji="0"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endPar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Aft>
                <a:spcPts val="0"/>
              </a:spcAft>
            </a:pPr>
            <a:r>
              <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p>
          <a:p>
            <a:pPr marL="91440" fontAlgn="auto">
              <a:spcAft>
                <a:spcPts val="0"/>
              </a:spcAft>
            </a:pPr>
            <a:r>
              <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dirty="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kumimoji="0"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Tốc độ phản hồi nhanh</a:t>
            </a:r>
            <a:endPar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Aft>
                <a:spcPts val="0"/>
              </a:spcAft>
            </a:pPr>
            <a:r>
              <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dirty="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 </a:t>
            </a:r>
            <a:r>
              <a:rPr kumimoji="0"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Đầu vào và đầu ra được cách điện</a:t>
            </a:r>
            <a:endPar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Aft>
                <a:spcPts val="0"/>
              </a:spcAft>
            </a:pPr>
            <a:r>
              <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dirty="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  </a:t>
            </a:r>
            <a:r>
              <a:rPr kumimoji="0"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Độ tin cậy cao</a:t>
            </a:r>
            <a:endPar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Aft>
                <a:spcPts val="0"/>
              </a:spcAft>
            </a:pPr>
            <a:r>
              <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dirty="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D. </a:t>
            </a:r>
            <a:r>
              <a:rPr kumimoji="0" lang="vi-VN" altLang="ko-KR" sz="1200" dirty="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Dao động mạnh</a:t>
            </a:r>
            <a:endParaRPr kumimoji="0" lang="en-US" altLang="ko-KR" sz="1200" dirty="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4" name="Rectangle 3"/>
          <p:cNvSpPr/>
          <p:nvPr/>
        </p:nvSpPr>
        <p:spPr>
          <a:xfrm>
            <a:off x="304800" y="2622610"/>
            <a:ext cx="3124198" cy="1754326"/>
          </a:xfrm>
          <a:prstGeom prst="rect">
            <a:avLst/>
          </a:prstGeom>
        </p:spPr>
        <p:txBody>
          <a:bodyPr wrap="square">
            <a:spAutoFit/>
          </a:bodyPr>
          <a:lstStyle/>
          <a:p>
            <a:pPr fontAlgn="auto">
              <a:spcAft>
                <a:spcPts val="0"/>
              </a:spcAft>
            </a:pP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2</a:t>
            </a:r>
            <a:r>
              <a:rPr kumimoji="0" lang="ko-KR"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Điều gì không phải đặc tính của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Thermisto</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r</a:t>
            </a:r>
            <a:r>
              <a:rPr kumimoji="0" lang="ko-KR"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endParaRPr kumimoji="0" lang="ko-KR"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ko-KR"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Aft>
                <a:spcPts val="0"/>
              </a:spcAft>
            </a:pPr>
            <a:r>
              <a:rPr kumimoji="0"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A.</a:t>
            </a:r>
            <a:r>
              <a:rPr kumimoji="0" lang="ko-KR"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Hệ số nhiệt độ của điện trở nhỏ do đó nhiệt độ vi mô và đo lường chính </a:t>
            </a:r>
            <a:r>
              <a:rPr kumimoji="0" lang="vi-VN"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xác</a:t>
            </a:r>
            <a:endParaRPr kumimoji="0" lang="ko-KR"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Aft>
                <a:spcPts val="0"/>
              </a:spcAft>
            </a:pP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kumimoji="0" lang="ko-KR"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Cấu trúc đơn giản cho phép thu nhỏ</a:t>
            </a:r>
          </a:p>
          <a:p>
            <a:pPr marL="91440" fontAlgn="auto">
              <a:spcAft>
                <a:spcPts val="0"/>
              </a:spcAft>
            </a:pP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kumimoji="0" lang="ko-KR"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Vượt</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trội</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trong</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sản</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xuất</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đại</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trà, cho</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phép</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cung</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cấp</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hàng</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loạt</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với</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giá</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cả</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ổn</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định</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p>
          <a:p>
            <a:pPr marL="91440" fontAlgn="auto">
              <a:spcAft>
                <a:spcPts val="0"/>
              </a:spcAft>
            </a:pP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kumimoji="0" lang="ko-KR"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Không nhạy cảm với áp suất ,từ tính và yếu tố khác</a:t>
            </a:r>
            <a:endParaRPr kumimoji="0" lang="ko-KR"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5" name="Rectangle 4"/>
          <p:cNvSpPr/>
          <p:nvPr/>
        </p:nvSpPr>
        <p:spPr>
          <a:xfrm>
            <a:off x="304799" y="4448944"/>
            <a:ext cx="3124199" cy="1384995"/>
          </a:xfrm>
          <a:prstGeom prst="rect">
            <a:avLst/>
          </a:prstGeom>
        </p:spPr>
        <p:txBody>
          <a:bodyPr wrap="square">
            <a:spAutoFit/>
          </a:bodyPr>
          <a:lstStyle/>
          <a:p>
            <a:pPr fontAlgn="auto">
              <a:spcAft>
                <a:spcPts val="0"/>
              </a:spcAft>
            </a:pP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3</a:t>
            </a: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Độ lệch pha trong trường hợp 3 pha 220V 60Hz</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t>
            </a:r>
          </a:p>
          <a:p>
            <a:pPr fontAlgn="auto">
              <a:spcAft>
                <a:spcPts val="0"/>
              </a:spcAft>
            </a:pPr>
            <a:endPar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kumimoji="0" lang="en-US"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kumimoji="0" lang="en-US"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90</a:t>
            </a:r>
          </a:p>
          <a:p>
            <a:pPr fontAlgn="auto">
              <a:spcAft>
                <a:spcPts val="0"/>
              </a:spcAft>
            </a:pP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kumimoji="0" lang="en-US" altLang="en-US"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120</a:t>
            </a:r>
          </a:p>
          <a:p>
            <a:pPr fontAlgn="auto">
              <a:spcAft>
                <a:spcPts val="0"/>
              </a:spcAft>
            </a:pP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kumimoji="0" lang="en-US"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180</a:t>
            </a:r>
          </a:p>
          <a:p>
            <a:pPr fontAlgn="auto">
              <a:spcAft>
                <a:spcPts val="0"/>
              </a:spcAft>
            </a:pP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kumimoji="0" lang="en-US"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240</a:t>
            </a:r>
            <a:endParaRPr kumimoji="0"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32" name="Rectangle 11"/>
          <p:cNvSpPr>
            <a:spLocks noChangeArrowheads="1"/>
          </p:cNvSpPr>
          <p:nvPr/>
        </p:nvSpPr>
        <p:spPr bwMode="auto">
          <a:xfrm>
            <a:off x="304799" y="5853678"/>
            <a:ext cx="312419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dirty="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4</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Đâu không phải là hạng mục cần chú ý khi sử dụng </a:t>
            </a:r>
            <a:r>
              <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SSR(Solid State Relay) ?</a:t>
            </a:r>
          </a:p>
          <a:p>
            <a:pPr eaLnBrk="1" hangingPunct="1"/>
            <a:endPar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Cấm sử dụng tại nơi có chất Gas dễ gây cháy nổ </a:t>
            </a:r>
            <a:endParaRPr lang="ko-KR" alt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Dù ở trạng thái OFF vẫn có dòng điện rò rỉ rất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nhỏ chạy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qua phía đầu ra</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Chú ý về đường dây đầu ra và đầu vào</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Cần có đối sách cho tỏa nhiệt theo lượng tổn hao điện.</a:t>
            </a:r>
            <a:endPar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33" name="Rectangle 57"/>
          <p:cNvSpPr>
            <a:spLocks noChangeArrowheads="1"/>
          </p:cNvSpPr>
          <p:nvPr/>
        </p:nvSpPr>
        <p:spPr bwMode="auto">
          <a:xfrm>
            <a:off x="304798" y="7960493"/>
            <a:ext cx="3124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5</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Yếu tố nào không khải là yếu tố quyết định điện trở của vật liệu</a:t>
            </a:r>
            <a:r>
              <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t>
            </a:r>
          </a:p>
          <a:p>
            <a:pPr eaLnBrk="1" hangingPunct="1"/>
            <a:endPar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Không đổi theo loại chất </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Chiều dài </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Trọng lượng</a:t>
            </a:r>
            <a:r>
              <a:rPr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endParaRPr lang="ko-KR" altLang="en-US" sz="1200" dirty="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Diện tích mặt cắt ngang</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34" name="Rectangle 48"/>
          <p:cNvSpPr>
            <a:spLocks noChangeArrowheads="1"/>
          </p:cNvSpPr>
          <p:nvPr/>
        </p:nvSpPr>
        <p:spPr bwMode="auto">
          <a:xfrm>
            <a:off x="3338744" y="1063784"/>
            <a:ext cx="32680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marL="91440" eaLnBrk="1" hangingPunct="1"/>
            <a:r>
              <a:rPr lang="en-US" altLang="ko-KR" sz="1200" dirty="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6</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Chọn cái khác trong đáp án sau</a:t>
            </a:r>
            <a:r>
              <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p>
          <a:p>
            <a:pPr marL="91440" eaLnBrk="1" hangingPunct="1"/>
            <a:endPar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eaLnBrk="1" hangingPunct="1"/>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Số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nơtron</a:t>
            </a:r>
            <a:endParaRPr lang="ko-KR" alt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Số proton</a:t>
            </a:r>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Số hiệu nguyên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tử</a:t>
            </a:r>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Số eletron</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35" name="Rectangle 13"/>
          <p:cNvSpPr>
            <a:spLocks noChangeArrowheads="1"/>
          </p:cNvSpPr>
          <p:nvPr/>
        </p:nvSpPr>
        <p:spPr bwMode="auto">
          <a:xfrm>
            <a:off x="3428998" y="2528535"/>
            <a:ext cx="32680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dirty="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7</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Đi ốt Si khoảng 0.7V.Đi ốt Ge khoảng 0.2 V trở lên thì dòng điện tăng nhanh.Điện áp này gọi là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gì</a:t>
            </a:r>
            <a:r>
              <a:rPr lang="vi-VN"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t>
            </a:r>
            <a:endParaRPr 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Điện ápquy phục</a:t>
            </a:r>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Điện áp</a:t>
            </a:r>
            <a:r>
              <a:rPr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ngưỡng</a:t>
            </a:r>
            <a:endParaRPr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Điện áp ngược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hướng</a:t>
            </a:r>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Điện áp tiêu chuẩn </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36" name="Rectangle 20"/>
          <p:cNvSpPr>
            <a:spLocks noChangeArrowheads="1"/>
          </p:cNvSpPr>
          <p:nvPr/>
        </p:nvSpPr>
        <p:spPr bwMode="auto">
          <a:xfrm>
            <a:off x="3428998" y="3887396"/>
            <a:ext cx="32680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8</a:t>
            </a:r>
            <a:r>
              <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Hình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thức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cảm biến</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chiếu ánh sáng vào đối tượng phát hiện và nhận ánh sáng phản xạ từ đối tượng phát hiện là gì</a:t>
            </a:r>
            <a:r>
              <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t>
            </a:r>
          </a:p>
          <a:p>
            <a:pPr eaLnBrk="1" hangingPunct="1"/>
            <a:endPar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Loại hình thông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qua</a:t>
            </a:r>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Loại phản xạ hồi quy</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Loại dao động tần số cao</a:t>
            </a:r>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Loại phản xạ khuyếch tán</a:t>
            </a:r>
            <a:endParaRPr lang="ko-KR" altLang="en-US" sz="1200" dirty="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37" name="Rectangle 7"/>
          <p:cNvSpPr>
            <a:spLocks noChangeArrowheads="1"/>
          </p:cNvSpPr>
          <p:nvPr/>
        </p:nvSpPr>
        <p:spPr bwMode="auto">
          <a:xfrm>
            <a:off x="3428998" y="5673080"/>
            <a:ext cx="32680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9.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Diode có cấu tạo tiếp nối PN đặc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biệt nó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thể hiện được đặc tính đóng mở tốc độ cao nên nó được sử dụng trong đóng mở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mạch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cao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tần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cao.Diode?</a:t>
            </a:r>
            <a:endParaRPr 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Diode schottky barrier </a:t>
            </a:r>
          </a:p>
          <a:p>
            <a:pPr eaLnBrk="1" hangingPunct="1"/>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Diode zener</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Diode</a:t>
            </a:r>
            <a:r>
              <a:rPr lang="ko-KR" alt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PIN </a:t>
            </a:r>
            <a:endParaRPr lang="ko-KR" altLang="en-US" sz="1200" dirty="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Diode </a:t>
            </a:r>
            <a:r>
              <a:rPr lang="vi-VN"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để chỉnh lưu nguồn điện</a:t>
            </a:r>
            <a:endParaRPr lang="ko-KR" altLang="en-US"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grpSp>
        <p:nvGrpSpPr>
          <p:cNvPr id="17" name="Group 16"/>
          <p:cNvGrpSpPr/>
          <p:nvPr/>
        </p:nvGrpSpPr>
        <p:grpSpPr>
          <a:xfrm>
            <a:off x="3441698" y="7778088"/>
            <a:ext cx="3124200" cy="1719262"/>
            <a:chOff x="304800" y="7770813"/>
            <a:chExt cx="3124200" cy="1719262"/>
          </a:xfrm>
        </p:grpSpPr>
        <p:grpSp>
          <p:nvGrpSpPr>
            <p:cNvPr id="18" name="Group 46"/>
            <p:cNvGrpSpPr>
              <a:grpSpLocks/>
            </p:cNvGrpSpPr>
            <p:nvPr/>
          </p:nvGrpSpPr>
          <p:grpSpPr bwMode="auto">
            <a:xfrm>
              <a:off x="1216025" y="8121650"/>
              <a:ext cx="1562100" cy="1368425"/>
              <a:chOff x="2306" y="4254"/>
              <a:chExt cx="984" cy="862"/>
            </a:xfrm>
          </p:grpSpPr>
          <p:sp>
            <p:nvSpPr>
              <p:cNvPr id="20" name="Line 17"/>
              <p:cNvSpPr>
                <a:spLocks noChangeShapeType="1"/>
              </p:cNvSpPr>
              <p:nvPr/>
            </p:nvSpPr>
            <p:spPr bwMode="auto">
              <a:xfrm>
                <a:off x="2632" y="4254"/>
                <a:ext cx="0" cy="41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21" name="Line 18"/>
              <p:cNvSpPr>
                <a:spLocks noChangeShapeType="1"/>
              </p:cNvSpPr>
              <p:nvPr/>
            </p:nvSpPr>
            <p:spPr bwMode="auto">
              <a:xfrm>
                <a:off x="2627" y="4254"/>
                <a:ext cx="543"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22" name="Line 19"/>
              <p:cNvSpPr>
                <a:spLocks noChangeShapeType="1"/>
              </p:cNvSpPr>
              <p:nvPr/>
            </p:nvSpPr>
            <p:spPr bwMode="auto">
              <a:xfrm>
                <a:off x="3176" y="4254"/>
                <a:ext cx="0" cy="12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grpSp>
            <p:nvGrpSpPr>
              <p:cNvPr id="23" name="Group 20"/>
              <p:cNvGrpSpPr>
                <a:grpSpLocks/>
              </p:cNvGrpSpPr>
              <p:nvPr/>
            </p:nvGrpSpPr>
            <p:grpSpPr bwMode="auto">
              <a:xfrm>
                <a:off x="3122" y="4381"/>
                <a:ext cx="109" cy="160"/>
                <a:chOff x="1488" y="1152"/>
                <a:chExt cx="192" cy="336"/>
              </a:xfrm>
            </p:grpSpPr>
            <p:sp>
              <p:nvSpPr>
                <p:cNvPr id="46" name="Line 21"/>
                <p:cNvSpPr>
                  <a:spLocks noChangeShapeType="1"/>
                </p:cNvSpPr>
                <p:nvPr/>
              </p:nvSpPr>
              <p:spPr bwMode="auto">
                <a:xfrm>
                  <a:off x="1584" y="1152"/>
                  <a:ext cx="96" cy="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47" name="Line 22"/>
                <p:cNvSpPr>
                  <a:spLocks noChangeShapeType="1"/>
                </p:cNvSpPr>
                <p:nvPr/>
              </p:nvSpPr>
              <p:spPr bwMode="auto">
                <a:xfrm flipH="1">
                  <a:off x="1488" y="1200"/>
                  <a:ext cx="192" cy="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48" name="Line 23"/>
                <p:cNvSpPr>
                  <a:spLocks noChangeShapeType="1"/>
                </p:cNvSpPr>
                <p:nvPr/>
              </p:nvSpPr>
              <p:spPr bwMode="auto">
                <a:xfrm>
                  <a:off x="1488" y="1248"/>
                  <a:ext cx="192" cy="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49" name="Line 24"/>
                <p:cNvSpPr>
                  <a:spLocks noChangeShapeType="1"/>
                </p:cNvSpPr>
                <p:nvPr/>
              </p:nvSpPr>
              <p:spPr bwMode="auto">
                <a:xfrm flipH="1">
                  <a:off x="1488" y="1296"/>
                  <a:ext cx="192" cy="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50" name="Line 25"/>
                <p:cNvSpPr>
                  <a:spLocks noChangeShapeType="1"/>
                </p:cNvSpPr>
                <p:nvPr/>
              </p:nvSpPr>
              <p:spPr bwMode="auto">
                <a:xfrm>
                  <a:off x="1488" y="1344"/>
                  <a:ext cx="192" cy="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51" name="Line 26"/>
                <p:cNvSpPr>
                  <a:spLocks noChangeShapeType="1"/>
                </p:cNvSpPr>
                <p:nvPr/>
              </p:nvSpPr>
              <p:spPr bwMode="auto">
                <a:xfrm flipH="1">
                  <a:off x="1488" y="1392"/>
                  <a:ext cx="192" cy="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52" name="Line 27"/>
                <p:cNvSpPr>
                  <a:spLocks noChangeShapeType="1"/>
                </p:cNvSpPr>
                <p:nvPr/>
              </p:nvSpPr>
              <p:spPr bwMode="auto">
                <a:xfrm>
                  <a:off x="1488" y="1440"/>
                  <a:ext cx="96" cy="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grpSp>
          <p:sp>
            <p:nvSpPr>
              <p:cNvPr id="24" name="Line 28"/>
              <p:cNvSpPr>
                <a:spLocks noChangeShapeType="1"/>
              </p:cNvSpPr>
              <p:nvPr/>
            </p:nvSpPr>
            <p:spPr bwMode="auto">
              <a:xfrm>
                <a:off x="3176" y="4541"/>
                <a:ext cx="0" cy="27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25" name="Line 29"/>
              <p:cNvSpPr>
                <a:spLocks noChangeShapeType="1"/>
              </p:cNvSpPr>
              <p:nvPr/>
            </p:nvSpPr>
            <p:spPr bwMode="auto">
              <a:xfrm>
                <a:off x="2632" y="5116"/>
                <a:ext cx="544"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26" name="Line 30"/>
              <p:cNvSpPr>
                <a:spLocks noChangeShapeType="1"/>
              </p:cNvSpPr>
              <p:nvPr/>
            </p:nvSpPr>
            <p:spPr bwMode="auto">
              <a:xfrm>
                <a:off x="3176" y="4892"/>
                <a:ext cx="0" cy="22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27" name="Text Box 31"/>
              <p:cNvSpPr txBox="1">
                <a:spLocks noChangeArrowheads="1"/>
              </p:cNvSpPr>
              <p:nvPr/>
            </p:nvSpPr>
            <p:spPr bwMode="auto">
              <a:xfrm>
                <a:off x="2840" y="4375"/>
                <a:ext cx="29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solidFill>
                      <a:srgbClr val="000000"/>
                    </a:solidFill>
                  </a:rPr>
                  <a:t>100Ω</a:t>
                </a:r>
              </a:p>
            </p:txBody>
          </p:sp>
          <p:sp>
            <p:nvSpPr>
              <p:cNvPr id="28" name="Line 32"/>
              <p:cNvSpPr>
                <a:spLocks noChangeShapeType="1"/>
              </p:cNvSpPr>
              <p:nvPr/>
            </p:nvSpPr>
            <p:spPr bwMode="auto">
              <a:xfrm flipV="1">
                <a:off x="2632" y="4691"/>
                <a:ext cx="0" cy="4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29" name="Line 33"/>
              <p:cNvSpPr>
                <a:spLocks noChangeShapeType="1"/>
              </p:cNvSpPr>
              <p:nvPr/>
            </p:nvSpPr>
            <p:spPr bwMode="auto">
              <a:xfrm>
                <a:off x="2561" y="4665"/>
                <a:ext cx="141"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30" name="Line 34"/>
              <p:cNvSpPr>
                <a:spLocks noChangeShapeType="1"/>
              </p:cNvSpPr>
              <p:nvPr/>
            </p:nvSpPr>
            <p:spPr bwMode="auto">
              <a:xfrm>
                <a:off x="2587" y="4697"/>
                <a:ext cx="9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31" name="Text Box 35"/>
              <p:cNvSpPr txBox="1">
                <a:spLocks noChangeArrowheads="1"/>
              </p:cNvSpPr>
              <p:nvPr/>
            </p:nvSpPr>
            <p:spPr bwMode="auto">
              <a:xfrm>
                <a:off x="2536" y="4536"/>
                <a:ext cx="10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solidFill>
                      <a:srgbClr val="000000"/>
                    </a:solidFill>
                  </a:rPr>
                  <a:t>+</a:t>
                </a:r>
              </a:p>
            </p:txBody>
          </p:sp>
          <p:grpSp>
            <p:nvGrpSpPr>
              <p:cNvPr id="38" name="Group 45"/>
              <p:cNvGrpSpPr>
                <a:grpSpLocks/>
              </p:cNvGrpSpPr>
              <p:nvPr/>
            </p:nvGrpSpPr>
            <p:grpSpPr bwMode="auto">
              <a:xfrm>
                <a:off x="3051" y="4823"/>
                <a:ext cx="239" cy="125"/>
                <a:chOff x="3051" y="4823"/>
                <a:chExt cx="239" cy="125"/>
              </a:xfrm>
            </p:grpSpPr>
            <p:sp>
              <p:nvSpPr>
                <p:cNvPr id="41" name="AutoShape 37"/>
                <p:cNvSpPr>
                  <a:spLocks noChangeArrowheads="1"/>
                </p:cNvSpPr>
                <p:nvPr/>
              </p:nvSpPr>
              <p:spPr bwMode="auto">
                <a:xfrm rot="10800000">
                  <a:off x="3097" y="4823"/>
                  <a:ext cx="144" cy="80"/>
                </a:xfrm>
                <a:prstGeom prst="triangle">
                  <a:avLst>
                    <a:gd name="adj" fmla="val 50000"/>
                  </a:avLst>
                </a:prstGeom>
                <a:solidFill>
                  <a:srgbClr val="000000"/>
                </a:solidFill>
                <a:ln w="15875">
                  <a:solidFill>
                    <a:srgbClr val="000000"/>
                  </a:solidFill>
                  <a:miter lim="800000"/>
                  <a:headEnd/>
                  <a:tailEnd/>
                </a:ln>
              </p:spPr>
              <p:txBody>
                <a:bodyPr anchor="ct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solidFill>
                      <a:srgbClr val="000000"/>
                    </a:solidFill>
                  </a:endParaRPr>
                </a:p>
              </p:txBody>
            </p:sp>
            <p:sp>
              <p:nvSpPr>
                <p:cNvPr id="42" name="Line 38"/>
                <p:cNvSpPr>
                  <a:spLocks noChangeShapeType="1"/>
                </p:cNvSpPr>
                <p:nvPr/>
              </p:nvSpPr>
              <p:spPr bwMode="auto">
                <a:xfrm rot="10800000">
                  <a:off x="3097" y="4823"/>
                  <a:ext cx="144"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43" name="Line 39"/>
                <p:cNvSpPr>
                  <a:spLocks noChangeShapeType="1"/>
                </p:cNvSpPr>
                <p:nvPr/>
              </p:nvSpPr>
              <p:spPr bwMode="auto">
                <a:xfrm rot="10800000">
                  <a:off x="3097" y="4903"/>
                  <a:ext cx="146"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44" name="Line 40"/>
                <p:cNvSpPr>
                  <a:spLocks noChangeShapeType="1"/>
                </p:cNvSpPr>
                <p:nvPr/>
              </p:nvSpPr>
              <p:spPr bwMode="auto">
                <a:xfrm rot="10800000">
                  <a:off x="3051" y="4855"/>
                  <a:ext cx="46" cy="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sp>
              <p:nvSpPr>
                <p:cNvPr id="45" name="Line 41"/>
                <p:cNvSpPr>
                  <a:spLocks noChangeShapeType="1"/>
                </p:cNvSpPr>
                <p:nvPr/>
              </p:nvSpPr>
              <p:spPr bwMode="auto">
                <a:xfrm rot="10800000" flipH="1" flipV="1">
                  <a:off x="3245" y="4901"/>
                  <a:ext cx="45" cy="4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ko-KR" altLang="en-US" smtClean="0">
                    <a:solidFill>
                      <a:srgbClr val="000000"/>
                    </a:solidFill>
                    <a:latin typeface="Arial" charset="0"/>
                    <a:ea typeface="돋움" pitchFamily="50" charset="-127"/>
                  </a:endParaRPr>
                </a:p>
              </p:txBody>
            </p:sp>
          </p:grpSp>
          <p:sp>
            <p:nvSpPr>
              <p:cNvPr id="39" name="Text Box 42"/>
              <p:cNvSpPr txBox="1">
                <a:spLocks noChangeArrowheads="1"/>
              </p:cNvSpPr>
              <p:nvPr/>
            </p:nvSpPr>
            <p:spPr bwMode="auto">
              <a:xfrm>
                <a:off x="2760" y="4748"/>
                <a:ext cx="33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solidFill>
                      <a:srgbClr val="000000"/>
                    </a:solidFill>
                  </a:rPr>
                  <a:t>ZD(Si)</a:t>
                </a:r>
              </a:p>
              <a:p>
                <a:pPr eaLnBrk="1" hangingPunct="1"/>
                <a:r>
                  <a:rPr lang="en-US" altLang="ko-KR" smtClean="0">
                    <a:solidFill>
                      <a:srgbClr val="000000"/>
                    </a:solidFill>
                  </a:rPr>
                  <a:t>(6.2V)</a:t>
                </a:r>
              </a:p>
            </p:txBody>
          </p:sp>
          <p:sp>
            <p:nvSpPr>
              <p:cNvPr id="40" name="Text Box 43"/>
              <p:cNvSpPr txBox="1">
                <a:spLocks noChangeArrowheads="1"/>
              </p:cNvSpPr>
              <p:nvPr/>
            </p:nvSpPr>
            <p:spPr bwMode="auto">
              <a:xfrm>
                <a:off x="2306" y="4597"/>
                <a:ext cx="318"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solidFill>
                      <a:srgbClr val="000000"/>
                    </a:solidFill>
                  </a:rPr>
                  <a:t>12[V]</a:t>
                </a:r>
              </a:p>
            </p:txBody>
          </p:sp>
        </p:grpSp>
        <p:sp>
          <p:nvSpPr>
            <p:cNvPr id="19" name="Rectangle 44"/>
            <p:cNvSpPr>
              <a:spLocks noChangeArrowheads="1"/>
            </p:cNvSpPr>
            <p:nvPr/>
          </p:nvSpPr>
          <p:spPr bwMode="auto">
            <a:xfrm>
              <a:off x="304800" y="7770813"/>
              <a:ext cx="3124200" cy="11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10. </a:t>
              </a:r>
              <a:r>
                <a:rPr lang="vi-VN"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Điện </a:t>
              </a:r>
              <a:r>
                <a:rPr lang="vi-VN"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áp chạy qua điện </a:t>
              </a:r>
              <a:r>
                <a:rPr lang="vi-VN"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trở </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R </a:t>
              </a:r>
              <a:r>
                <a:rPr lang="vi-VN"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trong </a:t>
              </a:r>
              <a:r>
                <a:rPr lang="vi-VN"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đoạn mạch</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dưới </a:t>
              </a:r>
              <a:r>
                <a:rPr lang="vi-VN"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đây là bao nhiêu </a:t>
              </a:r>
              <a:r>
                <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a:t>
              </a:r>
            </a:p>
            <a:p>
              <a:pPr eaLnBrk="1" hangingPunct="1"/>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hangingPunct="1">
                <a:buFont typeface="+mj-lt"/>
                <a:buAutoNum type="alphaUcPeriod"/>
              </a:pPr>
              <a:r>
                <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12 </a:t>
              </a:r>
              <a:r>
                <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[V</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hangingPunct="1">
                <a:buFont typeface="+mj-lt"/>
                <a:buAutoNum type="alphaUcPeriod"/>
              </a:pPr>
              <a:r>
                <a:rPr lang="en-US" altLang="ko-KR" sz="950" smtClean="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rPr>
                <a:t>11.3 </a:t>
              </a:r>
              <a:r>
                <a:rPr lang="en-US" altLang="ko-KR" sz="95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rPr>
                <a:t>[V]     </a:t>
              </a:r>
              <a:r>
                <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a:t>
              </a:r>
            </a:p>
            <a:p>
              <a:pPr marL="228600" indent="-228600" eaLnBrk="1" hangingPunct="1">
                <a:buFont typeface="+mj-lt"/>
                <a:buAutoNum type="alphaUcPeriod"/>
              </a:pP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0 [V]</a:t>
              </a:r>
              <a:r>
                <a:rPr lang="en-US" altLang="ko-KR" sz="950" smtClean="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rPr>
                <a:t>     </a:t>
              </a:r>
            </a:p>
            <a:p>
              <a:pPr marL="228600" indent="-228600" eaLnBrk="1" hangingPunct="1">
                <a:buFont typeface="+mj-lt"/>
                <a:buAutoNum type="alphaUcPeriod"/>
              </a:pPr>
              <a:r>
                <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6.2 </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[V]</a:t>
              </a:r>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p:txBody>
        </p:sp>
      </p:grpSp>
    </p:spTree>
    <p:extLst>
      <p:ext uri="{BB962C8B-B14F-4D97-AF65-F5344CB8AC3E}">
        <p14:creationId xmlns:p14="http://schemas.microsoft.com/office/powerpoint/2010/main" val="2274905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mtClean="0">
              <a:solidFill>
                <a:srgbClr val="000000"/>
              </a:solidFill>
              <a:latin typeface="돋움" pitchFamily="50" charset="-127"/>
              <a:ea typeface="돋움" pitchFamily="50" charset="-127"/>
            </a:endParaRPr>
          </a:p>
        </p:txBody>
      </p:sp>
      <p:sp>
        <p:nvSpPr>
          <p:cNvPr id="8196" name="Rectangle 17"/>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solidFill>
                <a:srgbClr val="000000"/>
              </a:solidFill>
            </a:endParaRPr>
          </a:p>
        </p:txBody>
      </p:sp>
      <p:sp>
        <p:nvSpPr>
          <p:cNvPr id="8197" name="Rectangle 18"/>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solidFill>
                <a:srgbClr val="000000"/>
              </a:solidFill>
            </a:endParaRPr>
          </a:p>
        </p:txBody>
      </p:sp>
      <p:sp>
        <p:nvSpPr>
          <p:cNvPr id="16" name="Text Box 5"/>
          <p:cNvSpPr txBox="1">
            <a:spLocks noChangeArrowheads="1"/>
          </p:cNvSpPr>
          <p:nvPr/>
        </p:nvSpPr>
        <p:spPr bwMode="auto">
          <a:xfrm>
            <a:off x="174625" y="239713"/>
            <a:ext cx="1903085" cy="338554"/>
          </a:xfrm>
          <a:prstGeom prst="rect">
            <a:avLst/>
          </a:prstGeom>
          <a:noFill/>
          <a:ln w="9525">
            <a:noFill/>
            <a:miter lim="800000"/>
            <a:headEnd/>
            <a:tailEnd/>
          </a:ln>
          <a:effectLst/>
        </p:spPr>
        <p:txBody>
          <a:bodyPr wrap="none">
            <a:spAutoFit/>
          </a:bodyPr>
          <a:lstStyle/>
          <a:p>
            <a:pPr>
              <a:defRPr/>
            </a:pPr>
            <a:r>
              <a:rPr lang="en-US" altLang="ko-KR" sz="1600" b="1">
                <a:solidFill>
                  <a:srgbClr val="000000"/>
                </a:solidFill>
                <a:effectLst>
                  <a:outerShdw blurRad="38100" dist="38100" dir="2700000" algn="tl">
                    <a:srgbClr val="C0C0C0"/>
                  </a:outerShdw>
                </a:effectLst>
                <a:latin typeface="LG Smart_H Regular"/>
                <a:ea typeface="돋움" pitchFamily="50" charset="-127"/>
              </a:rPr>
              <a:t>[ </a:t>
            </a:r>
            <a:r>
              <a:rPr lang="en-US" altLang="ko-KR" sz="1600" b="1" smtClean="0">
                <a:solidFill>
                  <a:srgbClr val="000000"/>
                </a:solidFill>
                <a:effectLst>
                  <a:outerShdw blurRad="38100" dist="38100" dir="2700000" algn="tl">
                    <a:srgbClr val="C0C0C0"/>
                  </a:outerShdw>
                </a:effectLst>
                <a:latin typeface="LG Smart_H Regular"/>
                <a:ea typeface="돋움" pitchFamily="50" charset="-127"/>
              </a:rPr>
              <a:t>Điện- Điện tử] </a:t>
            </a:r>
            <a:endParaRPr lang="en-US" altLang="ko-KR" sz="1600" b="1" dirty="0">
              <a:solidFill>
                <a:srgbClr val="000000"/>
              </a:solidFill>
              <a:effectLst>
                <a:outerShdw blurRad="38100" dist="38100" dir="2700000" algn="tl">
                  <a:srgbClr val="C0C0C0"/>
                </a:outerShdw>
              </a:effectLst>
              <a:latin typeface="LG Smart_H Regular"/>
              <a:ea typeface="돋움" pitchFamily="50" charset="-127"/>
            </a:endParaRPr>
          </a:p>
        </p:txBody>
      </p:sp>
      <p:sp>
        <p:nvSpPr>
          <p:cNvPr id="2" name="Rectangle 1"/>
          <p:cNvSpPr/>
          <p:nvPr/>
        </p:nvSpPr>
        <p:spPr>
          <a:xfrm>
            <a:off x="304801" y="992560"/>
            <a:ext cx="3124200" cy="1384995"/>
          </a:xfrm>
          <a:prstGeom prst="rect">
            <a:avLst/>
          </a:prstGeom>
        </p:spPr>
        <p:txBody>
          <a:bodyPr wrap="square">
            <a:spAutoFit/>
          </a:bodyPr>
          <a:lstStyle/>
          <a:p>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11</a:t>
            </a:r>
            <a:r>
              <a:rPr kumimoji="0" lang="vi-VN"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t>
            </a: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Nếu số hiệu nguyên tử của titan là 22 thì số </a:t>
            </a:r>
            <a:r>
              <a:rPr kumimoji="0" lang="vi-VN"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electron</a:t>
            </a:r>
            <a:r>
              <a:rPr kumimoji="0" 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trong </a:t>
            </a:r>
            <a:r>
              <a:rPr kumimoji="0" lang="vi-VN"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N của các electron trên mỗi quỹ đạo là bao nhiêu?</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p>
          <a:p>
            <a:r>
              <a:rPr kumimoji="0"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kumimoji="0"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0</a:t>
            </a:r>
            <a:r>
              <a:rPr kumimoji="0" lang="ko-KR" alt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ko-KR" alt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kumimoji="0"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10</a:t>
            </a:r>
            <a:endPar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kumimoji="0"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12</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kumimoji="0"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2</a:t>
            </a:r>
          </a:p>
        </p:txBody>
      </p:sp>
      <p:grpSp>
        <p:nvGrpSpPr>
          <p:cNvPr id="4" name="Group 3"/>
          <p:cNvGrpSpPr/>
          <p:nvPr/>
        </p:nvGrpSpPr>
        <p:grpSpPr>
          <a:xfrm>
            <a:off x="304800" y="2524609"/>
            <a:ext cx="3124199" cy="1413801"/>
            <a:chOff x="304800" y="2524609"/>
            <a:chExt cx="3124199" cy="1413801"/>
          </a:xfrm>
        </p:grpSpPr>
        <p:sp>
          <p:nvSpPr>
            <p:cNvPr id="3" name="Rectangle 2"/>
            <p:cNvSpPr/>
            <p:nvPr/>
          </p:nvSpPr>
          <p:spPr>
            <a:xfrm>
              <a:off x="304800" y="2524609"/>
              <a:ext cx="3124199" cy="1384995"/>
            </a:xfrm>
            <a:prstGeom prst="rect">
              <a:avLst/>
            </a:prstGeom>
          </p:spPr>
          <p:txBody>
            <a:bodyPr wrap="square">
              <a:spAutoFit/>
            </a:bodyPr>
            <a:lstStyle/>
            <a:p>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12.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Hiện tượng nhiễu giống với hình dưới đây gọi là gì</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p>
            <a:p>
              <a:endPar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Giảm điện áp</a:t>
              </a:r>
              <a:endPar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kumimoji="0"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kumimoji="0" lang="ko-KR" altLang="en-US"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Chattering </a:t>
              </a:r>
              <a:endParaRPr kumimoji="0"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Sấm sét </a:t>
              </a:r>
              <a:endPar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kumimoji="0"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Bowing</a:t>
              </a:r>
              <a:endPar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pic>
          <p:nvPicPr>
            <p:cNvPr id="19" name="Picture 6"/>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895" y="2857323"/>
              <a:ext cx="182086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5"/>
          <p:cNvSpPr/>
          <p:nvPr/>
        </p:nvSpPr>
        <p:spPr>
          <a:xfrm>
            <a:off x="304798" y="5889104"/>
            <a:ext cx="3124201" cy="1015663"/>
          </a:xfrm>
          <a:prstGeom prst="rect">
            <a:avLst/>
          </a:prstGeom>
        </p:spPr>
        <p:txBody>
          <a:bodyPr wrap="square">
            <a:spAutoFit/>
          </a:bodyPr>
          <a:lstStyle/>
          <a:p>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14.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Khi điện giật phản ứng sinh lí cơ thể con người  nhận sốc mạnh nhưng giá trị dòng điện có thể gây rung thất là bao nhiêu</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p>
          <a:p>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5~30mA               </a:t>
            </a: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kumimoji="0"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30~50mA</a:t>
            </a:r>
            <a:endParaRPr kumimoji="0"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kumimoji="0"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kumimoji="0" lang="ko-KR" altLang="en-US"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50~100mA          </a:t>
            </a:r>
            <a:r>
              <a:rPr kumimoji="0"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kumimoji="0"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Qúa</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100mA </a:t>
            </a:r>
          </a:p>
        </p:txBody>
      </p:sp>
      <p:sp>
        <p:nvSpPr>
          <p:cNvPr id="7" name="Rectangle 6"/>
          <p:cNvSpPr/>
          <p:nvPr/>
        </p:nvSpPr>
        <p:spPr>
          <a:xfrm>
            <a:off x="304797" y="7303130"/>
            <a:ext cx="3124201" cy="1754326"/>
          </a:xfrm>
          <a:prstGeom prst="rect">
            <a:avLst/>
          </a:prstGeom>
        </p:spPr>
        <p:txBody>
          <a:bodyPr wrap="square">
            <a:spAutoFit/>
          </a:bodyPr>
          <a:lstStyle/>
          <a:p>
            <a:r>
              <a:rPr kumimoji="0"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15. </a:t>
            </a:r>
            <a:r>
              <a:rPr kumimoji="0"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Đáp án nào sai khi giải thích về cấu tạo nguyên tử dưới đây</a:t>
            </a:r>
            <a:r>
              <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p>
          <a:p>
            <a:r>
              <a:rPr kumimoji="0" 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a:t>
            </a:r>
            <a:r>
              <a:rPr kumimoji="0" lang="vi-VN"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Hạt nhân nguyên tử: được cấu tạo bởi các hạt proton và nơtron.</a:t>
            </a:r>
          </a:p>
          <a:p>
            <a:r>
              <a:rPr kumimoji="0" 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kumimoji="0" lang="vi-VN"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Khối lượng của một proton và một nơtron là bằng nhau, và hạt bằng 1840 lần electron.</a:t>
            </a:r>
          </a:p>
          <a:p>
            <a:r>
              <a:rPr kumimoji="0" 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kumimoji="0" lang="vi-VN"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Số proton Z = điện tích dương = số hiệu nguyên tử =&gt; bằng số electron.</a:t>
            </a:r>
            <a:endParaRPr kumimoji="0"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kumimoji="0" lang="en-US"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kumimoji="0" lang="vi-VN"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Số proton và neutron có thể có một số giá </a:t>
            </a:r>
            <a:r>
              <a:rPr kumimoji="0" lang="vi-VN"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trị</a:t>
            </a:r>
            <a:endParaRPr kumimoji="0" 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grpSp>
        <p:nvGrpSpPr>
          <p:cNvPr id="8" name="Group 7"/>
          <p:cNvGrpSpPr/>
          <p:nvPr/>
        </p:nvGrpSpPr>
        <p:grpSpPr>
          <a:xfrm>
            <a:off x="3428998" y="3717538"/>
            <a:ext cx="3124201" cy="1523494"/>
            <a:chOff x="3428998" y="2709275"/>
            <a:chExt cx="3124201" cy="1523494"/>
          </a:xfrm>
        </p:grpSpPr>
        <p:sp>
          <p:nvSpPr>
            <p:cNvPr id="26" name="Rectangle 22"/>
            <p:cNvSpPr>
              <a:spLocks noChangeArrowheads="1"/>
            </p:cNvSpPr>
            <p:nvPr/>
          </p:nvSpPr>
          <p:spPr bwMode="auto">
            <a:xfrm>
              <a:off x="3428998" y="2709275"/>
              <a:ext cx="3124201"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17.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Trong số các chức năng của Oscilloscope chức năng nào biểu diễn như hình vẽ</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a:t>
              </a:r>
              <a:r>
                <a:rPr lang="vi-VN"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Eliasing </a:t>
              </a:r>
              <a:endPar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Coupling</a:t>
              </a:r>
              <a:endPar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Trigger</a:t>
              </a:r>
              <a:endParaRPr lang="ko-KR" altLang="en-US"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MEASURE</a:t>
              </a:r>
              <a:endPar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Aft>
                  <a:spcPts val="0"/>
                </a:spcAft>
              </a:pPr>
              <a:endParaRPr lang="ko-KR" altLang="ko-KR" dirty="0">
                <a:solidFill>
                  <a:srgbClr val="000000"/>
                </a:solidFill>
                <a:latin typeface="LG스마트체 Regular" panose="020B0600000101010101" pitchFamily="34" charset="-127"/>
                <a:ea typeface="LG스마트체 Regular" panose="020B0600000101010101" pitchFamily="34" charset="-127"/>
                <a:cs typeface="Times New Roman" panose="02020603050405020304" pitchFamily="18" charset="0"/>
              </a:endParaRPr>
            </a:p>
          </p:txBody>
        </p:sp>
        <p:grpSp>
          <p:nvGrpSpPr>
            <p:cNvPr id="27" name="그룹 58"/>
            <p:cNvGrpSpPr>
              <a:grpSpLocks/>
            </p:cNvGrpSpPr>
            <p:nvPr/>
          </p:nvGrpSpPr>
          <p:grpSpPr bwMode="auto">
            <a:xfrm>
              <a:off x="4666911" y="3217106"/>
              <a:ext cx="1817688" cy="746125"/>
              <a:chOff x="4643446" y="8739214"/>
              <a:chExt cx="1816434" cy="746776"/>
            </a:xfrm>
          </p:grpSpPr>
          <p:pic>
            <p:nvPicPr>
              <p:cNvPr id="29"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l="68690" b="17897"/>
              <a:stretch>
                <a:fillRect/>
              </a:stretch>
            </p:blipFill>
            <p:spPr bwMode="auto">
              <a:xfrm>
                <a:off x="4643446" y="8739214"/>
                <a:ext cx="761984" cy="73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l="1683" r="67709" b="16296"/>
              <a:stretch>
                <a:fillRect/>
              </a:stretch>
            </p:blipFill>
            <p:spPr bwMode="auto">
              <a:xfrm>
                <a:off x="5715016" y="8739214"/>
                <a:ext cx="744864" cy="746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오른쪽 화살표 57"/>
              <p:cNvSpPr>
                <a:spLocks noChangeArrowheads="1"/>
              </p:cNvSpPr>
              <p:nvPr/>
            </p:nvSpPr>
            <p:spPr bwMode="auto">
              <a:xfrm>
                <a:off x="5503560" y="8882090"/>
                <a:ext cx="127620" cy="428628"/>
              </a:xfrm>
              <a:prstGeom prst="rightArrow">
                <a:avLst>
                  <a:gd name="adj1" fmla="val 50000"/>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굴림" pitchFamily="50" charset="-127"/>
                    <a:ea typeface="굴림" pitchFamily="50" charset="-127"/>
                  </a:defRPr>
                </a:lvl1pPr>
                <a:lvl2pPr marL="742950" indent="-285750" eaLnBrk="0" hangingPunct="0">
                  <a:spcBef>
                    <a:spcPct val="20000"/>
                  </a:spcBef>
                  <a:buChar char="–"/>
                  <a:defRPr kumimoji="1" sz="2800">
                    <a:solidFill>
                      <a:schemeClr val="tx1"/>
                    </a:solidFill>
                    <a:latin typeface="굴림" pitchFamily="50" charset="-127"/>
                    <a:ea typeface="굴림" pitchFamily="50" charset="-127"/>
                  </a:defRPr>
                </a:lvl2pPr>
                <a:lvl3pPr marL="1143000" indent="-228600" eaLnBrk="0" hangingPunct="0">
                  <a:spcBef>
                    <a:spcPct val="20000"/>
                  </a:spcBef>
                  <a:buChar char="•"/>
                  <a:defRPr kumimoji="1" sz="2400">
                    <a:solidFill>
                      <a:schemeClr val="tx1"/>
                    </a:solidFill>
                    <a:latin typeface="굴림" pitchFamily="50" charset="-127"/>
                    <a:ea typeface="굴림" pitchFamily="50" charset="-127"/>
                  </a:defRPr>
                </a:lvl3pPr>
                <a:lvl4pPr marL="1600200" indent="-228600" eaLnBrk="0" hangingPunct="0">
                  <a:spcBef>
                    <a:spcPct val="20000"/>
                  </a:spcBef>
                  <a:buChar char="–"/>
                  <a:defRPr kumimoji="1" sz="2000">
                    <a:solidFill>
                      <a:schemeClr val="tx1"/>
                    </a:solidFill>
                    <a:latin typeface="굴림" pitchFamily="50" charset="-127"/>
                    <a:ea typeface="굴림" pitchFamily="50" charset="-127"/>
                  </a:defRPr>
                </a:lvl4pPr>
                <a:lvl5pPr marL="2057400" indent="-228600" eaLnBrk="0" hangingPunct="0">
                  <a:spcBef>
                    <a:spcPct val="20000"/>
                  </a:spcBef>
                  <a:buChar char="»"/>
                  <a:defRPr kumimoji="1" sz="2000">
                    <a:solidFill>
                      <a:schemeClr val="tx1"/>
                    </a:solidFill>
                    <a:latin typeface="굴림" pitchFamily="50" charset="-127"/>
                    <a:ea typeface="굴림" pitchFamily="50" charset="-127"/>
                  </a:defRPr>
                </a:lvl5pPr>
                <a:lvl6pPr marL="25146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6pPr>
                <a:lvl7pPr marL="29718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7pPr>
                <a:lvl8pPr marL="34290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8pPr>
                <a:lvl9pPr marL="3886200" indent="-228600" eaLnBrk="0" fontAlgn="base" hangingPunct="0">
                  <a:spcBef>
                    <a:spcPct val="20000"/>
                  </a:spcBef>
                  <a:spcAft>
                    <a:spcPct val="0"/>
                  </a:spcAft>
                  <a:buChar char="»"/>
                  <a:defRPr kumimoji="1" sz="2000">
                    <a:solidFill>
                      <a:schemeClr val="tx1"/>
                    </a:solidFill>
                    <a:latin typeface="굴림" pitchFamily="50" charset="-127"/>
                    <a:ea typeface="굴림" pitchFamily="50" charset="-127"/>
                  </a:defRPr>
                </a:lvl9pPr>
              </a:lstStyle>
              <a:p>
                <a:pPr eaLnBrk="1" hangingPunct="1">
                  <a:spcBef>
                    <a:spcPct val="0"/>
                  </a:spcBef>
                  <a:buFontTx/>
                  <a:buNone/>
                </a:pPr>
                <a:endParaRPr lang="ko-KR" altLang="en-US" sz="900" smtClean="0">
                  <a:solidFill>
                    <a:srgbClr val="000000"/>
                  </a:solidFill>
                  <a:latin typeface="LG스마트체 Regular" pitchFamily="50" charset="-127"/>
                  <a:ea typeface="LG스마트체 Regular" pitchFamily="50" charset="-127"/>
                </a:endParaRPr>
              </a:p>
            </p:txBody>
          </p:sp>
        </p:grpSp>
      </p:grpSp>
      <p:sp>
        <p:nvSpPr>
          <p:cNvPr id="9" name="Rectangle 8"/>
          <p:cNvSpPr/>
          <p:nvPr/>
        </p:nvSpPr>
        <p:spPr>
          <a:xfrm>
            <a:off x="3428998" y="5440213"/>
            <a:ext cx="3124201" cy="1384995"/>
          </a:xfrm>
          <a:prstGeom prst="rect">
            <a:avLst/>
          </a:prstGeom>
        </p:spPr>
        <p:txBody>
          <a:bodyPr wrap="square">
            <a:spAutoFit/>
          </a:bodyPr>
          <a:lstStyle/>
          <a:p>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18. </a:t>
            </a:r>
            <a:r>
              <a:rPr lang="vi-VN"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Hiện tượng sinh ra suất điện động khi từ thông đi qua cuộn cảm gọi là gì</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t>
            </a:r>
          </a:p>
          <a:p>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Tự cảm</a:t>
            </a:r>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B.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Cảm ứng điện từ</a:t>
            </a:r>
            <a:endParaRPr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Suất điện động cảm ứng</a:t>
            </a:r>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Định luật Lenz’s</a:t>
            </a:r>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10" name="Rectangle 9"/>
          <p:cNvSpPr/>
          <p:nvPr/>
        </p:nvSpPr>
        <p:spPr>
          <a:xfrm>
            <a:off x="3428997" y="6921023"/>
            <a:ext cx="3124202" cy="1200329"/>
          </a:xfrm>
          <a:prstGeom prst="rect">
            <a:avLst/>
          </a:prstGeom>
        </p:spPr>
        <p:txBody>
          <a:bodyPr wrap="square">
            <a:spAutoFit/>
          </a:bodyPr>
          <a:lstStyle/>
          <a:p>
            <a:pPr marL="228600" indent="-228600" fontAlgn="auto">
              <a:spcAft>
                <a:spcPts val="0"/>
              </a:spcAft>
              <a:buFontTx/>
              <a:buAutoNum type="arabicPeriod" startAt="19"/>
            </a:pP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Khái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niêm đúng về mối quan hệ giữa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V,I,R</a:t>
            </a:r>
          </a:p>
          <a:p>
            <a:pPr fontAlgn="auto">
              <a:spcAft>
                <a:spcPts val="0"/>
              </a:spcAft>
            </a:pPr>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Bef>
                <a:spcPts val="0"/>
              </a:spcBef>
              <a:spcAft>
                <a:spcPts val="0"/>
              </a:spcAft>
            </a:pPr>
            <a:r>
              <a:rPr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I giảm khi R tăng</a:t>
            </a:r>
          </a:p>
          <a:p>
            <a:pPr fontAlgn="auto">
              <a:spcBef>
                <a:spcPts val="0"/>
              </a:spcBef>
              <a:spcAft>
                <a:spcPts val="0"/>
              </a:spcAft>
            </a:pP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B. V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tăng khi R giảm</a:t>
            </a:r>
          </a:p>
          <a:p>
            <a:pPr fontAlgn="auto">
              <a:spcBef>
                <a:spcPts val="0"/>
              </a:spcBef>
              <a:spcAft>
                <a:spcPts val="0"/>
              </a:spcAft>
            </a:pP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I giảm khi R giảm</a:t>
            </a:r>
          </a:p>
          <a:p>
            <a:pPr fontAlgn="auto">
              <a:spcBef>
                <a:spcPts val="0"/>
              </a:spcBef>
              <a:spcAft>
                <a:spcPts val="0"/>
              </a:spcAft>
            </a:pP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 V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tăng khi I giảm</a:t>
            </a:r>
          </a:p>
        </p:txBody>
      </p:sp>
      <p:sp>
        <p:nvSpPr>
          <p:cNvPr id="11" name="Rectangle 10"/>
          <p:cNvSpPr/>
          <p:nvPr/>
        </p:nvSpPr>
        <p:spPr>
          <a:xfrm>
            <a:off x="3428997" y="8176517"/>
            <a:ext cx="3124201" cy="1384995"/>
          </a:xfrm>
          <a:prstGeom prst="rect">
            <a:avLst/>
          </a:prstGeom>
        </p:spPr>
        <p:txBody>
          <a:bodyPr wrap="square">
            <a:spAutoFit/>
          </a:bodyPr>
          <a:lstStyle/>
          <a:p>
            <a:pPr marL="91440" fontAlgn="auto">
              <a:spcAft>
                <a:spcPts val="0"/>
              </a:spcAft>
            </a:pP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2</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0</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Trường hợp nào sau đây không phải là đoạn mạch sử dụng chức năng của tụ điện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t>
            </a:r>
            <a:r>
              <a:rPr lang="ko-KR" altLang="en-US"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Aft>
                <a:spcPts val="0"/>
              </a:spcAft>
            </a:pP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p>
          <a:p>
            <a:pPr marL="91440" fontAlgn="auto">
              <a:spcAft>
                <a:spcPts val="0"/>
              </a:spcAft>
            </a:pP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Mạch điện </a:t>
            </a: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S</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moothing</a:t>
            </a:r>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Aft>
                <a:spcPts val="0"/>
              </a:spcAft>
            </a:pP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B. </a:t>
            </a:r>
            <a:r>
              <a:rPr lang="vi-VN"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Mạch điện </a:t>
            </a:r>
            <a:r>
              <a:rPr lang="en-US" altLang="ko-KR" sz="1200">
                <a:solidFill>
                  <a:srgbClr val="FF0000"/>
                </a:solidFill>
                <a:latin typeface="Times New Roman" panose="02020603050405020304" pitchFamily="18" charset="0"/>
                <a:ea typeface="LG Smart_H Regular" panose="020B0600000101010101" pitchFamily="34" charset="-127"/>
                <a:cs typeface="Times New Roman" panose="02020603050405020304" pitchFamily="18" charset="0"/>
              </a:rPr>
              <a:t>Kirchhoff</a:t>
            </a:r>
          </a:p>
          <a:p>
            <a:pPr marL="91440" fontAlgn="auto">
              <a:spcAft>
                <a:spcPts val="0"/>
              </a:spcAft>
            </a:pP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C.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Mạch điện Timer</a:t>
            </a:r>
            <a:endPar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Aft>
                <a:spcPts val="0"/>
              </a:spcAft>
            </a:pPr>
            <a:r>
              <a:rPr lang="en-US"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D. </a:t>
            </a:r>
            <a:r>
              <a:rPr lang="vi-VN" altLang="ko-KR" sz="120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rPr>
              <a:t>Mạch điện Filter</a:t>
            </a:r>
            <a:endParaRPr lang="en-US" altLang="ko-KR" sz="1200" dirty="0">
              <a:solidFill>
                <a:srgbClr val="000000"/>
              </a:solidFill>
              <a:latin typeface="Times New Roman" panose="02020603050405020304" pitchFamily="18" charset="0"/>
              <a:ea typeface="LG Smart_H Regular" panose="020B0600000101010101" pitchFamily="34" charset="-127"/>
              <a:cs typeface="Times New Roman" panose="02020603050405020304" pitchFamily="18" charset="0"/>
            </a:endParaRPr>
          </a:p>
        </p:txBody>
      </p:sp>
      <p:grpSp>
        <p:nvGrpSpPr>
          <p:cNvPr id="23" name="Group 22"/>
          <p:cNvGrpSpPr/>
          <p:nvPr/>
        </p:nvGrpSpPr>
        <p:grpSpPr>
          <a:xfrm>
            <a:off x="3428997" y="884082"/>
            <a:ext cx="3124200" cy="2768959"/>
            <a:chOff x="3429000" y="841375"/>
            <a:chExt cx="3124200" cy="2768959"/>
          </a:xfrm>
        </p:grpSpPr>
        <p:sp>
          <p:nvSpPr>
            <p:cNvPr id="24" name="Rectangle 22"/>
            <p:cNvSpPr>
              <a:spLocks noChangeArrowheads="1"/>
            </p:cNvSpPr>
            <p:nvPr/>
          </p:nvSpPr>
          <p:spPr bwMode="auto">
            <a:xfrm>
              <a:off x="3429000" y="841375"/>
              <a:ext cx="31242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auto" hangingPunct="1">
                <a:spcAft>
                  <a:spcPts val="0"/>
                </a:spcAft>
              </a:pPr>
              <a:r>
                <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16. </a:t>
              </a:r>
              <a:r>
                <a:rPr lang="vi-VN"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Tần </a:t>
              </a:r>
              <a:r>
                <a:rPr lang="vi-VN"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số hình sin dưới đây là bao nhiêu</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a:t>
              </a:r>
              <a:r>
                <a:rPr lang="ko-KR"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a:t>
              </a:r>
              <a:r>
                <a:rPr lang="ko-KR" altLang="en-US"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a:t>
              </a:r>
              <a:endParaRPr lang="ko-KR"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auto" hangingPunct="1">
                <a:spcAft>
                  <a:spcPts val="0"/>
                </a:spcAft>
                <a:buFont typeface="+mj-lt"/>
                <a:buAutoNum type="alphaUcPeriod"/>
              </a:pPr>
              <a:r>
                <a:rPr lang="ko-KR"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200 </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H</a:t>
              </a:r>
              <a:r>
                <a:rPr lang="ko-KR"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z</a:t>
              </a:r>
              <a:endPar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auto" hangingPunct="1">
                <a:spcAft>
                  <a:spcPts val="0"/>
                </a:spcAft>
                <a:buFont typeface="+mj-lt"/>
                <a:buAutoNum type="alphaUcPeriod"/>
              </a:pPr>
              <a:r>
                <a:rPr lang="ko-KR"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250 </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H</a:t>
              </a:r>
              <a:r>
                <a:rPr lang="ko-KR"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z</a:t>
              </a:r>
              <a:endPar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auto" hangingPunct="1">
                <a:spcAft>
                  <a:spcPts val="0"/>
                </a:spcAft>
                <a:buFont typeface="+mj-lt"/>
                <a:buAutoNum type="alphaUcPeriod"/>
              </a:pPr>
              <a:r>
                <a:rPr lang="ko-KR" altLang="ko-KR" sz="950" smtClean="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rPr>
                <a:t>500 </a:t>
              </a:r>
              <a:r>
                <a:rPr lang="en-US" altLang="ko-KR" sz="95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rPr>
                <a:t>H</a:t>
              </a:r>
              <a:r>
                <a:rPr lang="ko-KR" altLang="ko-KR" sz="950" smtClean="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rPr>
                <a:t>z</a:t>
              </a:r>
              <a:endParaRPr lang="en-US" altLang="ko-KR" sz="950" smtClean="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auto" hangingPunct="1">
                <a:spcAft>
                  <a:spcPts val="0"/>
                </a:spcAft>
                <a:buFont typeface="+mj-lt"/>
                <a:buAutoNum type="alphaUcPeriod"/>
              </a:pPr>
              <a:r>
                <a:rPr lang="ko-KR"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1</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000 H</a:t>
              </a:r>
              <a:r>
                <a:rPr lang="ko-KR"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z</a:t>
              </a:r>
              <a:endParaRPr lang="ko-KR"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p:txBody>
        </p:sp>
        <p:grpSp>
          <p:nvGrpSpPr>
            <p:cNvPr id="28" name="그룹 185"/>
            <p:cNvGrpSpPr>
              <a:grpSpLocks/>
            </p:cNvGrpSpPr>
            <p:nvPr/>
          </p:nvGrpSpPr>
          <p:grpSpPr bwMode="auto">
            <a:xfrm>
              <a:off x="3501008" y="1900596"/>
              <a:ext cx="2679700" cy="1709738"/>
              <a:chOff x="381444" y="4615820"/>
              <a:chExt cx="2679743" cy="1709539"/>
            </a:xfrm>
          </p:grpSpPr>
          <p:grpSp>
            <p:nvGrpSpPr>
              <p:cNvPr id="32" name="Group 45"/>
              <p:cNvGrpSpPr>
                <a:grpSpLocks/>
              </p:cNvGrpSpPr>
              <p:nvPr/>
            </p:nvGrpSpPr>
            <p:grpSpPr bwMode="auto">
              <a:xfrm>
                <a:off x="694412" y="4615820"/>
                <a:ext cx="2366775" cy="1489977"/>
                <a:chOff x="815" y="998"/>
                <a:chExt cx="2305" cy="1760"/>
              </a:xfrm>
            </p:grpSpPr>
            <p:sp>
              <p:nvSpPr>
                <p:cNvPr id="35" name="Rectangle 46"/>
                <p:cNvSpPr>
                  <a:spLocks noChangeArrowheads="1"/>
                </p:cNvSpPr>
                <p:nvPr/>
              </p:nvSpPr>
              <p:spPr bwMode="auto">
                <a:xfrm>
                  <a:off x="2890"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36" name="Rectangle 47"/>
                <p:cNvSpPr>
                  <a:spLocks noChangeArrowheads="1"/>
                </p:cNvSpPr>
                <p:nvPr/>
              </p:nvSpPr>
              <p:spPr bwMode="auto">
                <a:xfrm>
                  <a:off x="2659"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37" name="Rectangle 48"/>
                <p:cNvSpPr>
                  <a:spLocks noChangeArrowheads="1"/>
                </p:cNvSpPr>
                <p:nvPr/>
              </p:nvSpPr>
              <p:spPr bwMode="auto">
                <a:xfrm>
                  <a:off x="2429"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38" name="Rectangle 49"/>
                <p:cNvSpPr>
                  <a:spLocks noChangeArrowheads="1"/>
                </p:cNvSpPr>
                <p:nvPr/>
              </p:nvSpPr>
              <p:spPr bwMode="auto">
                <a:xfrm>
                  <a:off x="2198"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39" name="Rectangle 50"/>
                <p:cNvSpPr>
                  <a:spLocks noChangeArrowheads="1"/>
                </p:cNvSpPr>
                <p:nvPr/>
              </p:nvSpPr>
              <p:spPr bwMode="auto">
                <a:xfrm>
                  <a:off x="196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0" name="Rectangle 51"/>
                <p:cNvSpPr>
                  <a:spLocks noChangeArrowheads="1"/>
                </p:cNvSpPr>
                <p:nvPr/>
              </p:nvSpPr>
              <p:spPr bwMode="auto">
                <a:xfrm>
                  <a:off x="1738"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1" name="Rectangle 52"/>
                <p:cNvSpPr>
                  <a:spLocks noChangeArrowheads="1"/>
                </p:cNvSpPr>
                <p:nvPr/>
              </p:nvSpPr>
              <p:spPr bwMode="auto">
                <a:xfrm>
                  <a:off x="1507"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2" name="Rectangle 53"/>
                <p:cNvSpPr>
                  <a:spLocks noChangeArrowheads="1"/>
                </p:cNvSpPr>
                <p:nvPr/>
              </p:nvSpPr>
              <p:spPr bwMode="auto">
                <a:xfrm>
                  <a:off x="1277"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3" name="Rectangle 54"/>
                <p:cNvSpPr>
                  <a:spLocks noChangeArrowheads="1"/>
                </p:cNvSpPr>
                <p:nvPr/>
              </p:nvSpPr>
              <p:spPr bwMode="auto">
                <a:xfrm>
                  <a:off x="1046" y="25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4" name="Rectangle 55"/>
                <p:cNvSpPr>
                  <a:spLocks noChangeArrowheads="1"/>
                </p:cNvSpPr>
                <p:nvPr/>
              </p:nvSpPr>
              <p:spPr bwMode="auto">
                <a:xfrm>
                  <a:off x="816" y="25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5" name="Rectangle 56"/>
                <p:cNvSpPr>
                  <a:spLocks noChangeArrowheads="1"/>
                </p:cNvSpPr>
                <p:nvPr/>
              </p:nvSpPr>
              <p:spPr bwMode="auto">
                <a:xfrm>
                  <a:off x="2890"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6" name="Rectangle 57"/>
                <p:cNvSpPr>
                  <a:spLocks noChangeArrowheads="1"/>
                </p:cNvSpPr>
                <p:nvPr/>
              </p:nvSpPr>
              <p:spPr bwMode="auto">
                <a:xfrm>
                  <a:off x="2659"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7" name="Rectangle 58"/>
                <p:cNvSpPr>
                  <a:spLocks noChangeArrowheads="1"/>
                </p:cNvSpPr>
                <p:nvPr/>
              </p:nvSpPr>
              <p:spPr bwMode="auto">
                <a:xfrm>
                  <a:off x="2429"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8" name="Rectangle 59"/>
                <p:cNvSpPr>
                  <a:spLocks noChangeArrowheads="1"/>
                </p:cNvSpPr>
                <p:nvPr/>
              </p:nvSpPr>
              <p:spPr bwMode="auto">
                <a:xfrm>
                  <a:off x="2198"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49" name="Rectangle 60"/>
                <p:cNvSpPr>
                  <a:spLocks noChangeArrowheads="1"/>
                </p:cNvSpPr>
                <p:nvPr/>
              </p:nvSpPr>
              <p:spPr bwMode="auto">
                <a:xfrm>
                  <a:off x="196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0" name="Rectangle 61"/>
                <p:cNvSpPr>
                  <a:spLocks noChangeArrowheads="1"/>
                </p:cNvSpPr>
                <p:nvPr/>
              </p:nvSpPr>
              <p:spPr bwMode="auto">
                <a:xfrm>
                  <a:off x="1738"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1" name="Rectangle 62"/>
                <p:cNvSpPr>
                  <a:spLocks noChangeArrowheads="1"/>
                </p:cNvSpPr>
                <p:nvPr/>
              </p:nvSpPr>
              <p:spPr bwMode="auto">
                <a:xfrm>
                  <a:off x="1507"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2" name="Rectangle 63"/>
                <p:cNvSpPr>
                  <a:spLocks noChangeArrowheads="1"/>
                </p:cNvSpPr>
                <p:nvPr/>
              </p:nvSpPr>
              <p:spPr bwMode="auto">
                <a:xfrm>
                  <a:off x="1277"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3" name="Rectangle 64"/>
                <p:cNvSpPr>
                  <a:spLocks noChangeArrowheads="1"/>
                </p:cNvSpPr>
                <p:nvPr/>
              </p:nvSpPr>
              <p:spPr bwMode="auto">
                <a:xfrm>
                  <a:off x="1046" y="23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4" name="Rectangle 65"/>
                <p:cNvSpPr>
                  <a:spLocks noChangeArrowheads="1"/>
                </p:cNvSpPr>
                <p:nvPr/>
              </p:nvSpPr>
              <p:spPr bwMode="auto">
                <a:xfrm>
                  <a:off x="816" y="23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5" name="Rectangle 66"/>
                <p:cNvSpPr>
                  <a:spLocks noChangeArrowheads="1"/>
                </p:cNvSpPr>
                <p:nvPr/>
              </p:nvSpPr>
              <p:spPr bwMode="auto">
                <a:xfrm>
                  <a:off x="2890"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6" name="Rectangle 67"/>
                <p:cNvSpPr>
                  <a:spLocks noChangeArrowheads="1"/>
                </p:cNvSpPr>
                <p:nvPr/>
              </p:nvSpPr>
              <p:spPr bwMode="auto">
                <a:xfrm>
                  <a:off x="2659"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7" name="Rectangle 68"/>
                <p:cNvSpPr>
                  <a:spLocks noChangeArrowheads="1"/>
                </p:cNvSpPr>
                <p:nvPr/>
              </p:nvSpPr>
              <p:spPr bwMode="auto">
                <a:xfrm>
                  <a:off x="2429"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8" name="Rectangle 69"/>
                <p:cNvSpPr>
                  <a:spLocks noChangeArrowheads="1"/>
                </p:cNvSpPr>
                <p:nvPr/>
              </p:nvSpPr>
              <p:spPr bwMode="auto">
                <a:xfrm>
                  <a:off x="2198"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59" name="Rectangle 70"/>
                <p:cNvSpPr>
                  <a:spLocks noChangeArrowheads="1"/>
                </p:cNvSpPr>
                <p:nvPr/>
              </p:nvSpPr>
              <p:spPr bwMode="auto">
                <a:xfrm>
                  <a:off x="196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0" name="Rectangle 71"/>
                <p:cNvSpPr>
                  <a:spLocks noChangeArrowheads="1"/>
                </p:cNvSpPr>
                <p:nvPr/>
              </p:nvSpPr>
              <p:spPr bwMode="auto">
                <a:xfrm>
                  <a:off x="1738"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1" name="Rectangle 72"/>
                <p:cNvSpPr>
                  <a:spLocks noChangeArrowheads="1"/>
                </p:cNvSpPr>
                <p:nvPr/>
              </p:nvSpPr>
              <p:spPr bwMode="auto">
                <a:xfrm>
                  <a:off x="1507"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2" name="Rectangle 73"/>
                <p:cNvSpPr>
                  <a:spLocks noChangeArrowheads="1"/>
                </p:cNvSpPr>
                <p:nvPr/>
              </p:nvSpPr>
              <p:spPr bwMode="auto">
                <a:xfrm>
                  <a:off x="1277"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3" name="Rectangle 74"/>
                <p:cNvSpPr>
                  <a:spLocks noChangeArrowheads="1"/>
                </p:cNvSpPr>
                <p:nvPr/>
              </p:nvSpPr>
              <p:spPr bwMode="auto">
                <a:xfrm>
                  <a:off x="1046" y="20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4" name="Rectangle 75"/>
                <p:cNvSpPr>
                  <a:spLocks noChangeArrowheads="1"/>
                </p:cNvSpPr>
                <p:nvPr/>
              </p:nvSpPr>
              <p:spPr bwMode="auto">
                <a:xfrm>
                  <a:off x="816" y="20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5" name="Rectangle 76"/>
                <p:cNvSpPr>
                  <a:spLocks noChangeArrowheads="1"/>
                </p:cNvSpPr>
                <p:nvPr/>
              </p:nvSpPr>
              <p:spPr bwMode="auto">
                <a:xfrm>
                  <a:off x="2890"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6" name="Rectangle 77"/>
                <p:cNvSpPr>
                  <a:spLocks noChangeArrowheads="1"/>
                </p:cNvSpPr>
                <p:nvPr/>
              </p:nvSpPr>
              <p:spPr bwMode="auto">
                <a:xfrm>
                  <a:off x="2659"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7" name="Rectangle 78"/>
                <p:cNvSpPr>
                  <a:spLocks noChangeArrowheads="1"/>
                </p:cNvSpPr>
                <p:nvPr/>
              </p:nvSpPr>
              <p:spPr bwMode="auto">
                <a:xfrm>
                  <a:off x="2429"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8" name="Rectangle 79"/>
                <p:cNvSpPr>
                  <a:spLocks noChangeArrowheads="1"/>
                </p:cNvSpPr>
                <p:nvPr/>
              </p:nvSpPr>
              <p:spPr bwMode="auto">
                <a:xfrm>
                  <a:off x="2198"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69" name="Rectangle 80"/>
                <p:cNvSpPr>
                  <a:spLocks noChangeArrowheads="1"/>
                </p:cNvSpPr>
                <p:nvPr/>
              </p:nvSpPr>
              <p:spPr bwMode="auto">
                <a:xfrm>
                  <a:off x="196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0" name="Rectangle 81"/>
                <p:cNvSpPr>
                  <a:spLocks noChangeArrowheads="1"/>
                </p:cNvSpPr>
                <p:nvPr/>
              </p:nvSpPr>
              <p:spPr bwMode="auto">
                <a:xfrm>
                  <a:off x="1738"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1" name="Rectangle 82"/>
                <p:cNvSpPr>
                  <a:spLocks noChangeArrowheads="1"/>
                </p:cNvSpPr>
                <p:nvPr/>
              </p:nvSpPr>
              <p:spPr bwMode="auto">
                <a:xfrm>
                  <a:off x="1507"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2" name="Rectangle 83"/>
                <p:cNvSpPr>
                  <a:spLocks noChangeArrowheads="1"/>
                </p:cNvSpPr>
                <p:nvPr/>
              </p:nvSpPr>
              <p:spPr bwMode="auto">
                <a:xfrm>
                  <a:off x="1277"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3" name="Rectangle 84"/>
                <p:cNvSpPr>
                  <a:spLocks noChangeArrowheads="1"/>
                </p:cNvSpPr>
                <p:nvPr/>
              </p:nvSpPr>
              <p:spPr bwMode="auto">
                <a:xfrm>
                  <a:off x="1046" y="187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4" name="Rectangle 85"/>
                <p:cNvSpPr>
                  <a:spLocks noChangeArrowheads="1"/>
                </p:cNvSpPr>
                <p:nvPr/>
              </p:nvSpPr>
              <p:spPr bwMode="auto">
                <a:xfrm>
                  <a:off x="816" y="187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5" name="Rectangle 86"/>
                <p:cNvSpPr>
                  <a:spLocks noChangeArrowheads="1"/>
                </p:cNvSpPr>
                <p:nvPr/>
              </p:nvSpPr>
              <p:spPr bwMode="auto">
                <a:xfrm>
                  <a:off x="2890"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6" name="Rectangle 87"/>
                <p:cNvSpPr>
                  <a:spLocks noChangeArrowheads="1"/>
                </p:cNvSpPr>
                <p:nvPr/>
              </p:nvSpPr>
              <p:spPr bwMode="auto">
                <a:xfrm>
                  <a:off x="2659"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7" name="Rectangle 88"/>
                <p:cNvSpPr>
                  <a:spLocks noChangeArrowheads="1"/>
                </p:cNvSpPr>
                <p:nvPr/>
              </p:nvSpPr>
              <p:spPr bwMode="auto">
                <a:xfrm>
                  <a:off x="2429"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8" name="Rectangle 89"/>
                <p:cNvSpPr>
                  <a:spLocks noChangeArrowheads="1"/>
                </p:cNvSpPr>
                <p:nvPr/>
              </p:nvSpPr>
              <p:spPr bwMode="auto">
                <a:xfrm>
                  <a:off x="2198"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79" name="Rectangle 90"/>
                <p:cNvSpPr>
                  <a:spLocks noChangeArrowheads="1"/>
                </p:cNvSpPr>
                <p:nvPr/>
              </p:nvSpPr>
              <p:spPr bwMode="auto">
                <a:xfrm>
                  <a:off x="196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0" name="Rectangle 91"/>
                <p:cNvSpPr>
                  <a:spLocks noChangeArrowheads="1"/>
                </p:cNvSpPr>
                <p:nvPr/>
              </p:nvSpPr>
              <p:spPr bwMode="auto">
                <a:xfrm>
                  <a:off x="1738"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1" name="Rectangle 92"/>
                <p:cNvSpPr>
                  <a:spLocks noChangeArrowheads="1"/>
                </p:cNvSpPr>
                <p:nvPr/>
              </p:nvSpPr>
              <p:spPr bwMode="auto">
                <a:xfrm>
                  <a:off x="1507"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2" name="Rectangle 93"/>
                <p:cNvSpPr>
                  <a:spLocks noChangeArrowheads="1"/>
                </p:cNvSpPr>
                <p:nvPr/>
              </p:nvSpPr>
              <p:spPr bwMode="auto">
                <a:xfrm>
                  <a:off x="1277"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3" name="Rectangle 94"/>
                <p:cNvSpPr>
                  <a:spLocks noChangeArrowheads="1"/>
                </p:cNvSpPr>
                <p:nvPr/>
              </p:nvSpPr>
              <p:spPr bwMode="auto">
                <a:xfrm>
                  <a:off x="1046" y="165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4" name="Rectangle 95"/>
                <p:cNvSpPr>
                  <a:spLocks noChangeArrowheads="1"/>
                </p:cNvSpPr>
                <p:nvPr/>
              </p:nvSpPr>
              <p:spPr bwMode="auto">
                <a:xfrm>
                  <a:off x="816" y="165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5" name="Rectangle 96"/>
                <p:cNvSpPr>
                  <a:spLocks noChangeArrowheads="1"/>
                </p:cNvSpPr>
                <p:nvPr/>
              </p:nvSpPr>
              <p:spPr bwMode="auto">
                <a:xfrm>
                  <a:off x="2890"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6" name="Rectangle 97"/>
                <p:cNvSpPr>
                  <a:spLocks noChangeArrowheads="1"/>
                </p:cNvSpPr>
                <p:nvPr/>
              </p:nvSpPr>
              <p:spPr bwMode="auto">
                <a:xfrm>
                  <a:off x="2659"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7" name="Rectangle 98"/>
                <p:cNvSpPr>
                  <a:spLocks noChangeArrowheads="1"/>
                </p:cNvSpPr>
                <p:nvPr/>
              </p:nvSpPr>
              <p:spPr bwMode="auto">
                <a:xfrm>
                  <a:off x="2429"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8" name="Rectangle 99"/>
                <p:cNvSpPr>
                  <a:spLocks noChangeArrowheads="1"/>
                </p:cNvSpPr>
                <p:nvPr/>
              </p:nvSpPr>
              <p:spPr bwMode="auto">
                <a:xfrm>
                  <a:off x="2198"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89" name="Rectangle 100"/>
                <p:cNvSpPr>
                  <a:spLocks noChangeArrowheads="1"/>
                </p:cNvSpPr>
                <p:nvPr/>
              </p:nvSpPr>
              <p:spPr bwMode="auto">
                <a:xfrm>
                  <a:off x="196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0" name="Rectangle 101"/>
                <p:cNvSpPr>
                  <a:spLocks noChangeArrowheads="1"/>
                </p:cNvSpPr>
                <p:nvPr/>
              </p:nvSpPr>
              <p:spPr bwMode="auto">
                <a:xfrm>
                  <a:off x="1738"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1" name="Rectangle 102"/>
                <p:cNvSpPr>
                  <a:spLocks noChangeArrowheads="1"/>
                </p:cNvSpPr>
                <p:nvPr/>
              </p:nvSpPr>
              <p:spPr bwMode="auto">
                <a:xfrm>
                  <a:off x="1507"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2" name="Rectangle 103"/>
                <p:cNvSpPr>
                  <a:spLocks noChangeArrowheads="1"/>
                </p:cNvSpPr>
                <p:nvPr/>
              </p:nvSpPr>
              <p:spPr bwMode="auto">
                <a:xfrm>
                  <a:off x="1277"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3" name="Rectangle 104"/>
                <p:cNvSpPr>
                  <a:spLocks noChangeArrowheads="1"/>
                </p:cNvSpPr>
                <p:nvPr/>
              </p:nvSpPr>
              <p:spPr bwMode="auto">
                <a:xfrm>
                  <a:off x="1046" y="143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4" name="Rectangle 105"/>
                <p:cNvSpPr>
                  <a:spLocks noChangeArrowheads="1"/>
                </p:cNvSpPr>
                <p:nvPr/>
              </p:nvSpPr>
              <p:spPr bwMode="auto">
                <a:xfrm>
                  <a:off x="816" y="143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5" name="Rectangle 106"/>
                <p:cNvSpPr>
                  <a:spLocks noChangeArrowheads="1"/>
                </p:cNvSpPr>
                <p:nvPr/>
              </p:nvSpPr>
              <p:spPr bwMode="auto">
                <a:xfrm>
                  <a:off x="2890"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6" name="Rectangle 107"/>
                <p:cNvSpPr>
                  <a:spLocks noChangeArrowheads="1"/>
                </p:cNvSpPr>
                <p:nvPr/>
              </p:nvSpPr>
              <p:spPr bwMode="auto">
                <a:xfrm>
                  <a:off x="2659"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7" name="Rectangle 108"/>
                <p:cNvSpPr>
                  <a:spLocks noChangeArrowheads="1"/>
                </p:cNvSpPr>
                <p:nvPr/>
              </p:nvSpPr>
              <p:spPr bwMode="auto">
                <a:xfrm>
                  <a:off x="2429"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8" name="Rectangle 109"/>
                <p:cNvSpPr>
                  <a:spLocks noChangeArrowheads="1"/>
                </p:cNvSpPr>
                <p:nvPr/>
              </p:nvSpPr>
              <p:spPr bwMode="auto">
                <a:xfrm>
                  <a:off x="2198"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99" name="Rectangle 110"/>
                <p:cNvSpPr>
                  <a:spLocks noChangeArrowheads="1"/>
                </p:cNvSpPr>
                <p:nvPr/>
              </p:nvSpPr>
              <p:spPr bwMode="auto">
                <a:xfrm>
                  <a:off x="196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0" name="Rectangle 111"/>
                <p:cNvSpPr>
                  <a:spLocks noChangeArrowheads="1"/>
                </p:cNvSpPr>
                <p:nvPr/>
              </p:nvSpPr>
              <p:spPr bwMode="auto">
                <a:xfrm>
                  <a:off x="1738"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1" name="Rectangle 112"/>
                <p:cNvSpPr>
                  <a:spLocks noChangeArrowheads="1"/>
                </p:cNvSpPr>
                <p:nvPr/>
              </p:nvSpPr>
              <p:spPr bwMode="auto">
                <a:xfrm>
                  <a:off x="1507"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2" name="Rectangle 113"/>
                <p:cNvSpPr>
                  <a:spLocks noChangeArrowheads="1"/>
                </p:cNvSpPr>
                <p:nvPr/>
              </p:nvSpPr>
              <p:spPr bwMode="auto">
                <a:xfrm>
                  <a:off x="1277"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3" name="Rectangle 114"/>
                <p:cNvSpPr>
                  <a:spLocks noChangeArrowheads="1"/>
                </p:cNvSpPr>
                <p:nvPr/>
              </p:nvSpPr>
              <p:spPr bwMode="auto">
                <a:xfrm>
                  <a:off x="1046" y="121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4" name="Rectangle 115"/>
                <p:cNvSpPr>
                  <a:spLocks noChangeArrowheads="1"/>
                </p:cNvSpPr>
                <p:nvPr/>
              </p:nvSpPr>
              <p:spPr bwMode="auto">
                <a:xfrm>
                  <a:off x="816" y="121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5" name="Rectangle 116"/>
                <p:cNvSpPr>
                  <a:spLocks noChangeArrowheads="1"/>
                </p:cNvSpPr>
                <p:nvPr/>
              </p:nvSpPr>
              <p:spPr bwMode="auto">
                <a:xfrm>
                  <a:off x="2890"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6" name="Rectangle 117"/>
                <p:cNvSpPr>
                  <a:spLocks noChangeArrowheads="1"/>
                </p:cNvSpPr>
                <p:nvPr/>
              </p:nvSpPr>
              <p:spPr bwMode="auto">
                <a:xfrm>
                  <a:off x="2659"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7" name="Rectangle 118"/>
                <p:cNvSpPr>
                  <a:spLocks noChangeArrowheads="1"/>
                </p:cNvSpPr>
                <p:nvPr/>
              </p:nvSpPr>
              <p:spPr bwMode="auto">
                <a:xfrm>
                  <a:off x="2429"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8" name="Rectangle 119"/>
                <p:cNvSpPr>
                  <a:spLocks noChangeArrowheads="1"/>
                </p:cNvSpPr>
                <p:nvPr/>
              </p:nvSpPr>
              <p:spPr bwMode="auto">
                <a:xfrm>
                  <a:off x="2198"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09" name="Rectangle 120"/>
                <p:cNvSpPr>
                  <a:spLocks noChangeArrowheads="1"/>
                </p:cNvSpPr>
                <p:nvPr/>
              </p:nvSpPr>
              <p:spPr bwMode="auto">
                <a:xfrm>
                  <a:off x="196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10" name="Rectangle 121"/>
                <p:cNvSpPr>
                  <a:spLocks noChangeArrowheads="1"/>
                </p:cNvSpPr>
                <p:nvPr/>
              </p:nvSpPr>
              <p:spPr bwMode="auto">
                <a:xfrm>
                  <a:off x="1738"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11" name="Rectangle 122"/>
                <p:cNvSpPr>
                  <a:spLocks noChangeArrowheads="1"/>
                </p:cNvSpPr>
                <p:nvPr/>
              </p:nvSpPr>
              <p:spPr bwMode="auto">
                <a:xfrm>
                  <a:off x="1507"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12" name="Rectangle 123"/>
                <p:cNvSpPr>
                  <a:spLocks noChangeArrowheads="1"/>
                </p:cNvSpPr>
                <p:nvPr/>
              </p:nvSpPr>
              <p:spPr bwMode="auto">
                <a:xfrm>
                  <a:off x="1277"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13" name="Rectangle 124"/>
                <p:cNvSpPr>
                  <a:spLocks noChangeArrowheads="1"/>
                </p:cNvSpPr>
                <p:nvPr/>
              </p:nvSpPr>
              <p:spPr bwMode="auto">
                <a:xfrm>
                  <a:off x="1046" y="998"/>
                  <a:ext cx="231"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14" name="Rectangle 125"/>
                <p:cNvSpPr>
                  <a:spLocks noChangeArrowheads="1"/>
                </p:cNvSpPr>
                <p:nvPr/>
              </p:nvSpPr>
              <p:spPr bwMode="auto">
                <a:xfrm>
                  <a:off x="816" y="998"/>
                  <a:ext cx="230" cy="22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endParaRPr lang="ko-KR" altLang="en-US" sz="1200">
                    <a:solidFill>
                      <a:srgbClr val="000000"/>
                    </a:solidFill>
                  </a:endParaRPr>
                </a:p>
              </p:txBody>
            </p:sp>
            <p:sp>
              <p:nvSpPr>
                <p:cNvPr id="115" name="Line 126"/>
                <p:cNvSpPr>
                  <a:spLocks noChangeShapeType="1"/>
                </p:cNvSpPr>
                <p:nvPr/>
              </p:nvSpPr>
              <p:spPr bwMode="auto">
                <a:xfrm>
                  <a:off x="816" y="9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16" name="Line 127"/>
                <p:cNvSpPr>
                  <a:spLocks noChangeShapeType="1"/>
                </p:cNvSpPr>
                <p:nvPr/>
              </p:nvSpPr>
              <p:spPr bwMode="auto">
                <a:xfrm>
                  <a:off x="816" y="12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17" name="Line 128"/>
                <p:cNvSpPr>
                  <a:spLocks noChangeShapeType="1"/>
                </p:cNvSpPr>
                <p:nvPr/>
              </p:nvSpPr>
              <p:spPr bwMode="auto">
                <a:xfrm>
                  <a:off x="816" y="14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18" name="Line 129"/>
                <p:cNvSpPr>
                  <a:spLocks noChangeShapeType="1"/>
                </p:cNvSpPr>
                <p:nvPr/>
              </p:nvSpPr>
              <p:spPr bwMode="auto">
                <a:xfrm>
                  <a:off x="816" y="1878"/>
                  <a:ext cx="230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19" name="Line 130"/>
                <p:cNvSpPr>
                  <a:spLocks noChangeShapeType="1"/>
                </p:cNvSpPr>
                <p:nvPr/>
              </p:nvSpPr>
              <p:spPr bwMode="auto">
                <a:xfrm>
                  <a:off x="816" y="231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0" name="Line 131"/>
                <p:cNvSpPr>
                  <a:spLocks noChangeShapeType="1"/>
                </p:cNvSpPr>
                <p:nvPr/>
              </p:nvSpPr>
              <p:spPr bwMode="auto">
                <a:xfrm>
                  <a:off x="816" y="2538"/>
                  <a:ext cx="2304" cy="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1" name="Line 132"/>
                <p:cNvSpPr>
                  <a:spLocks noChangeShapeType="1"/>
                </p:cNvSpPr>
                <p:nvPr/>
              </p:nvSpPr>
              <p:spPr bwMode="auto">
                <a:xfrm>
                  <a:off x="816" y="27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2" name="Line 133"/>
                <p:cNvSpPr>
                  <a:spLocks noChangeShapeType="1"/>
                </p:cNvSpPr>
                <p:nvPr/>
              </p:nvSpPr>
              <p:spPr bwMode="auto">
                <a:xfrm>
                  <a:off x="816"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3" name="Line 134"/>
                <p:cNvSpPr>
                  <a:spLocks noChangeShapeType="1"/>
                </p:cNvSpPr>
                <p:nvPr/>
              </p:nvSpPr>
              <p:spPr bwMode="auto">
                <a:xfrm>
                  <a:off x="1046"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4" name="Line 135"/>
                <p:cNvSpPr>
                  <a:spLocks noChangeShapeType="1"/>
                </p:cNvSpPr>
                <p:nvPr/>
              </p:nvSpPr>
              <p:spPr bwMode="auto">
                <a:xfrm>
                  <a:off x="127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5" name="Line 136"/>
                <p:cNvSpPr>
                  <a:spLocks noChangeShapeType="1"/>
                </p:cNvSpPr>
                <p:nvPr/>
              </p:nvSpPr>
              <p:spPr bwMode="auto">
                <a:xfrm>
                  <a:off x="1507"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6" name="Line 137"/>
                <p:cNvSpPr>
                  <a:spLocks noChangeShapeType="1"/>
                </p:cNvSpPr>
                <p:nvPr/>
              </p:nvSpPr>
              <p:spPr bwMode="auto">
                <a:xfrm>
                  <a:off x="1968" y="998"/>
                  <a:ext cx="0" cy="17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7" name="Line 138"/>
                <p:cNvSpPr>
                  <a:spLocks noChangeShapeType="1"/>
                </p:cNvSpPr>
                <p:nvPr/>
              </p:nvSpPr>
              <p:spPr bwMode="auto">
                <a:xfrm>
                  <a:off x="242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8" name="Line 139"/>
                <p:cNvSpPr>
                  <a:spLocks noChangeShapeType="1"/>
                </p:cNvSpPr>
                <p:nvPr/>
              </p:nvSpPr>
              <p:spPr bwMode="auto">
                <a:xfrm>
                  <a:off x="2659"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29" name="Line 140"/>
                <p:cNvSpPr>
                  <a:spLocks noChangeShapeType="1"/>
                </p:cNvSpPr>
                <p:nvPr/>
              </p:nvSpPr>
              <p:spPr bwMode="auto">
                <a:xfrm>
                  <a:off x="2890" y="998"/>
                  <a:ext cx="0" cy="176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30" name="Line 141"/>
                <p:cNvSpPr>
                  <a:spLocks noChangeShapeType="1"/>
                </p:cNvSpPr>
                <p:nvPr/>
              </p:nvSpPr>
              <p:spPr bwMode="auto">
                <a:xfrm>
                  <a:off x="3120"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31" name="Line 142"/>
                <p:cNvSpPr>
                  <a:spLocks noChangeShapeType="1"/>
                </p:cNvSpPr>
                <p:nvPr/>
              </p:nvSpPr>
              <p:spPr bwMode="auto">
                <a:xfrm>
                  <a:off x="816" y="165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32" name="Line 143"/>
                <p:cNvSpPr>
                  <a:spLocks noChangeShapeType="1"/>
                </p:cNvSpPr>
                <p:nvPr/>
              </p:nvSpPr>
              <p:spPr bwMode="auto">
                <a:xfrm>
                  <a:off x="816" y="2098"/>
                  <a:ext cx="2304" cy="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33" name="Line 144"/>
                <p:cNvSpPr>
                  <a:spLocks noChangeShapeType="1"/>
                </p:cNvSpPr>
                <p:nvPr/>
              </p:nvSpPr>
              <p:spPr bwMode="auto">
                <a:xfrm>
                  <a:off x="173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34" name="Line 145"/>
                <p:cNvSpPr>
                  <a:spLocks noChangeShapeType="1"/>
                </p:cNvSpPr>
                <p:nvPr/>
              </p:nvSpPr>
              <p:spPr bwMode="auto">
                <a:xfrm>
                  <a:off x="2198" y="998"/>
                  <a:ext cx="0" cy="1760"/>
                </a:xfrm>
                <a:prstGeom prst="line">
                  <a:avLst/>
                </a:prstGeom>
                <a:noFill/>
                <a:ln w="12700" cap="sq">
                  <a:solidFill>
                    <a:srgbClr val="808080"/>
                  </a:solidFill>
                  <a:round/>
                  <a:headEnd/>
                  <a:tailEnd/>
                </a:ln>
                <a:extLst>
                  <a:ext uri="{909E8E84-426E-40DD-AFC4-6F175D3DCCD1}">
                    <a14:hiddenFill xmlns:a14="http://schemas.microsoft.com/office/drawing/2010/main">
                      <a:no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sp>
              <p:nvSpPr>
                <p:cNvPr id="135" name="Freeform 146"/>
                <p:cNvSpPr>
                  <a:spLocks/>
                </p:cNvSpPr>
                <p:nvPr/>
              </p:nvSpPr>
              <p:spPr bwMode="auto">
                <a:xfrm>
                  <a:off x="815" y="1116"/>
                  <a:ext cx="2305" cy="1418"/>
                </a:xfrm>
                <a:custGeom>
                  <a:avLst/>
                  <a:gdLst>
                    <a:gd name="T0" fmla="*/ 0 w 2305"/>
                    <a:gd name="T1" fmla="*/ 38 h 1910"/>
                    <a:gd name="T2" fmla="*/ 270 w 2305"/>
                    <a:gd name="T3" fmla="*/ 5 h 1910"/>
                    <a:gd name="T4" fmla="*/ 696 w 2305"/>
                    <a:gd name="T5" fmla="*/ 72 h 1910"/>
                    <a:gd name="T6" fmla="*/ 1160 w 2305"/>
                    <a:gd name="T7" fmla="*/ 5 h 1910"/>
                    <a:gd name="T8" fmla="*/ 1609 w 2305"/>
                    <a:gd name="T9" fmla="*/ 71 h 1910"/>
                    <a:gd name="T10" fmla="*/ 2035 w 2305"/>
                    <a:gd name="T11" fmla="*/ 6 h 1910"/>
                    <a:gd name="T12" fmla="*/ 2305 w 2305"/>
                    <a:gd name="T13" fmla="*/ 39 h 1910"/>
                    <a:gd name="T14" fmla="*/ 0 60000 65536"/>
                    <a:gd name="T15" fmla="*/ 0 60000 65536"/>
                    <a:gd name="T16" fmla="*/ 0 60000 65536"/>
                    <a:gd name="T17" fmla="*/ 0 60000 65536"/>
                    <a:gd name="T18" fmla="*/ 0 60000 65536"/>
                    <a:gd name="T19" fmla="*/ 0 60000 65536"/>
                    <a:gd name="T20" fmla="*/ 0 60000 65536"/>
                    <a:gd name="T21" fmla="*/ 0 w 2305"/>
                    <a:gd name="T22" fmla="*/ 0 h 1910"/>
                    <a:gd name="T23" fmla="*/ 2305 w 2305"/>
                    <a:gd name="T24" fmla="*/ 1910 h 19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5" h="1910">
                      <a:moveTo>
                        <a:pt x="0" y="1006"/>
                      </a:moveTo>
                      <a:cubicBezTo>
                        <a:pt x="45" y="864"/>
                        <a:pt x="154" y="0"/>
                        <a:pt x="270" y="151"/>
                      </a:cubicBezTo>
                      <a:cubicBezTo>
                        <a:pt x="386" y="302"/>
                        <a:pt x="548" y="1910"/>
                        <a:pt x="696" y="1909"/>
                      </a:cubicBezTo>
                      <a:cubicBezTo>
                        <a:pt x="844" y="1908"/>
                        <a:pt x="1008" y="145"/>
                        <a:pt x="1160" y="143"/>
                      </a:cubicBezTo>
                      <a:cubicBezTo>
                        <a:pt x="1312" y="141"/>
                        <a:pt x="1463" y="1892"/>
                        <a:pt x="1609" y="1894"/>
                      </a:cubicBezTo>
                      <a:cubicBezTo>
                        <a:pt x="1755" y="1896"/>
                        <a:pt x="1919" y="301"/>
                        <a:pt x="2035" y="158"/>
                      </a:cubicBezTo>
                      <a:cubicBezTo>
                        <a:pt x="2151" y="15"/>
                        <a:pt x="2249" y="851"/>
                        <a:pt x="2305" y="1033"/>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fontAlgn="auto">
                    <a:spcBef>
                      <a:spcPts val="0"/>
                    </a:spcBef>
                    <a:spcAft>
                      <a:spcPts val="0"/>
                    </a:spcAft>
                  </a:pPr>
                  <a:endParaRPr kumimoji="0" lang="ko-KR" altLang="en-US" sz="1800">
                    <a:solidFill>
                      <a:srgbClr val="000000"/>
                    </a:solidFill>
                    <a:latin typeface="LG Smart_H Regular"/>
                    <a:ea typeface="LG Smart_H Regular"/>
                  </a:endParaRPr>
                </a:p>
              </p:txBody>
            </p:sp>
          </p:grpSp>
          <p:sp>
            <p:nvSpPr>
              <p:cNvPr id="33" name="Text Box 147"/>
              <p:cNvSpPr txBox="1">
                <a:spLocks noChangeArrowheads="1"/>
              </p:cNvSpPr>
              <p:nvPr/>
            </p:nvSpPr>
            <p:spPr bwMode="auto">
              <a:xfrm>
                <a:off x="381444" y="6048360"/>
                <a:ext cx="8130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r>
                  <a:rPr lang="en-US" altLang="ko-KR" sz="1000" b="1">
                    <a:solidFill>
                      <a:srgbClr val="000000"/>
                    </a:solidFill>
                  </a:rPr>
                  <a:t>CH1 2.00V</a:t>
                </a:r>
              </a:p>
            </p:txBody>
          </p:sp>
          <p:sp>
            <p:nvSpPr>
              <p:cNvPr id="34" name="Text Box 148"/>
              <p:cNvSpPr txBox="1">
                <a:spLocks noChangeArrowheads="1"/>
              </p:cNvSpPr>
              <p:nvPr/>
            </p:nvSpPr>
            <p:spPr bwMode="auto">
              <a:xfrm>
                <a:off x="1525789" y="6048172"/>
                <a:ext cx="684803" cy="25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algn="r" eaLnBrk="1" fontAlgn="auto" latinLnBrk="0" hangingPunct="1">
                  <a:lnSpc>
                    <a:spcPct val="120000"/>
                  </a:lnSpc>
                  <a:spcBef>
                    <a:spcPct val="0"/>
                  </a:spcBef>
                  <a:spcAft>
                    <a:spcPts val="0"/>
                  </a:spcAft>
                  <a:buFontTx/>
                  <a:buNone/>
                </a:pPr>
                <a:r>
                  <a:rPr lang="en-US" altLang="ko-KR" sz="1000" b="1">
                    <a:solidFill>
                      <a:srgbClr val="000000"/>
                    </a:solidFill>
                  </a:rPr>
                  <a:t>M 500μs</a:t>
                </a:r>
              </a:p>
            </p:txBody>
          </p:sp>
        </p:grpSp>
      </p:grpSp>
      <p:sp>
        <p:nvSpPr>
          <p:cNvPr id="136" name="Rectangle 49"/>
          <p:cNvSpPr>
            <a:spLocks noChangeArrowheads="1"/>
          </p:cNvSpPr>
          <p:nvPr/>
        </p:nvSpPr>
        <p:spPr bwMode="auto">
          <a:xfrm>
            <a:off x="234833" y="4324523"/>
            <a:ext cx="3124200" cy="11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13. </a:t>
            </a:r>
            <a:r>
              <a:rPr lang="vi-VN"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Đáp </a:t>
            </a:r>
            <a:r>
              <a:rPr lang="vi-VN"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án</a:t>
            </a:r>
            <a:r>
              <a:rPr lang="vi-VN" altLang="ko-KR" sz="950" b="1"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khác </a:t>
            </a:r>
            <a:r>
              <a:rPr lang="vi-VN"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về số lượng eletron trên quỹ đạo </a:t>
            </a:r>
            <a:r>
              <a:rPr lang="vi-VN"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theo nguyên lí Pauli</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 </a:t>
            </a:r>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hangingPunct="1">
              <a:buFont typeface="+mj-lt"/>
              <a:buAutoNum type="alphaUcPeriod"/>
            </a:pPr>
            <a:r>
              <a:rPr lang="vi-VN"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Lớp </a:t>
            </a:r>
            <a:r>
              <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K=2</a:t>
            </a:r>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hangingPunct="1">
              <a:buFont typeface="+mj-lt"/>
              <a:buAutoNum type="alphaUcPeriod"/>
            </a:pPr>
            <a:r>
              <a:rPr lang="vi-VN"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Lớp  </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L=8 </a:t>
            </a:r>
            <a:endPar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hangingPunct="1">
              <a:buFont typeface="+mj-lt"/>
              <a:buAutoNum type="alphaUcPeriod"/>
            </a:pPr>
            <a:r>
              <a:rPr lang="vi-VN" altLang="ko-KR" sz="950" smtClean="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rPr>
              <a:t>Lớp  </a:t>
            </a:r>
            <a:r>
              <a:rPr lang="en-US" altLang="ko-KR" sz="950" smtClean="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rPr>
              <a:t>M=17</a:t>
            </a:r>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hangingPunct="1">
              <a:buFont typeface="+mj-lt"/>
              <a:buAutoNum type="alphaUcPeriod"/>
            </a:pPr>
            <a:r>
              <a:rPr lang="vi-VN"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Lớp  </a:t>
            </a:r>
            <a:r>
              <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N=32</a:t>
            </a:r>
          </a:p>
        </p:txBody>
      </p:sp>
    </p:spTree>
    <p:extLst>
      <p:ext uri="{BB962C8B-B14F-4D97-AF65-F5344CB8AC3E}">
        <p14:creationId xmlns:p14="http://schemas.microsoft.com/office/powerpoint/2010/main" val="911625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돋움" pitchFamily="50" charset="-127"/>
              <a:ea typeface="돋움" pitchFamily="50" charset="-127"/>
            </a:endParaRPr>
          </a:p>
        </p:txBody>
      </p:sp>
      <p:sp>
        <p:nvSpPr>
          <p:cNvPr id="8196" name="Rectangle 17"/>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8197" name="Rectangle 18"/>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16" name="Text Box 5"/>
          <p:cNvSpPr txBox="1">
            <a:spLocks noChangeArrowheads="1"/>
          </p:cNvSpPr>
          <p:nvPr/>
        </p:nvSpPr>
        <p:spPr bwMode="auto">
          <a:xfrm>
            <a:off x="174625" y="239713"/>
            <a:ext cx="853119" cy="338554"/>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latin typeface="LG Smart_H Regular"/>
                <a:ea typeface="돋움" pitchFamily="50" charset="-127"/>
              </a:rPr>
              <a:t>[ </a:t>
            </a:r>
            <a:r>
              <a:rPr lang="en-US" altLang="ko-KR" sz="1600" b="1" smtClean="0">
                <a:effectLst>
                  <a:outerShdw blurRad="38100" dist="38100" dir="2700000" algn="tl">
                    <a:srgbClr val="C0C0C0"/>
                  </a:outerShdw>
                </a:effectLst>
                <a:latin typeface="LG Smart_H Regular"/>
                <a:ea typeface="돋움" pitchFamily="50" charset="-127"/>
              </a:rPr>
              <a:t>PLC ] </a:t>
            </a:r>
            <a:endParaRPr lang="en-US" altLang="ko-KR" sz="1600" b="1" dirty="0">
              <a:effectLst>
                <a:outerShdw blurRad="38100" dist="38100" dir="2700000" algn="tl">
                  <a:srgbClr val="C0C0C0"/>
                </a:outerShdw>
              </a:effectLst>
              <a:latin typeface="LG Smart_H Regular"/>
              <a:ea typeface="돋움" pitchFamily="50" charset="-127"/>
            </a:endParaRPr>
          </a:p>
        </p:txBody>
      </p:sp>
      <p:sp>
        <p:nvSpPr>
          <p:cNvPr id="6" name="Text Box 48"/>
          <p:cNvSpPr txBox="1">
            <a:spLocks noChangeArrowheads="1"/>
          </p:cNvSpPr>
          <p:nvPr/>
        </p:nvSpPr>
        <p:spPr bwMode="auto">
          <a:xfrm>
            <a:off x="292100" y="817563"/>
            <a:ext cx="16241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000" b="1" smtClean="0"/>
              <a:t>※ PLC: </a:t>
            </a:r>
            <a:r>
              <a:rPr lang="vi-VN" altLang="ko-KR" sz="1000" b="1" smtClean="0"/>
              <a:t>câu </a:t>
            </a:r>
            <a:r>
              <a:rPr lang="en-US" altLang="ko-KR" sz="1000" b="1" smtClean="0"/>
              <a:t>21</a:t>
            </a:r>
            <a:r>
              <a:rPr lang="ko-KR" altLang="en-US" sz="1000" b="1" smtClean="0"/>
              <a:t> </a:t>
            </a:r>
            <a:r>
              <a:rPr lang="en-US" altLang="ko-KR" sz="1000" b="1" dirty="0" smtClean="0"/>
              <a:t>~ </a:t>
            </a:r>
            <a:r>
              <a:rPr lang="vi-VN" altLang="ko-KR" sz="1000" b="1" smtClean="0"/>
              <a:t>câu </a:t>
            </a:r>
            <a:r>
              <a:rPr lang="en-US" altLang="ko-KR" sz="1000" b="1" dirty="0"/>
              <a:t>4</a:t>
            </a:r>
            <a:r>
              <a:rPr lang="en-US" altLang="ko-KR" sz="1000" b="1" smtClean="0"/>
              <a:t>0</a:t>
            </a:r>
            <a:endParaRPr lang="ko-KR" altLang="en-US" sz="1000" b="1" dirty="0" smtClean="0"/>
          </a:p>
        </p:txBody>
      </p:sp>
      <p:sp>
        <p:nvSpPr>
          <p:cNvPr id="2" name="Rectangle 1"/>
          <p:cNvSpPr/>
          <p:nvPr/>
        </p:nvSpPr>
        <p:spPr>
          <a:xfrm>
            <a:off x="304801" y="1208584"/>
            <a:ext cx="3124200" cy="646331"/>
          </a:xfrm>
          <a:prstGeom prst="rect">
            <a:avLst/>
          </a:prstGeom>
        </p:spPr>
        <p:txBody>
          <a:bodyPr wrap="square">
            <a:spAutoFit/>
          </a:bodyPr>
          <a:lstStyle/>
          <a:p>
            <a:pPr fontAlgn="auto">
              <a:spcBef>
                <a:spcPts val="0"/>
              </a:spcBef>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21.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Hãy đổi F14 hệ 16 thành hệ nhị phân .</a:t>
            </a:r>
          </a:p>
          <a:p>
            <a:pPr fontAlgn="auto">
              <a:spcBef>
                <a:spcPts val="0"/>
              </a:spcBef>
              <a:spcAft>
                <a:spcPts val="0"/>
              </a:spcAft>
            </a:pP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A.1110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0001 0100      </a:t>
            </a: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1010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1001 0110  </a:t>
            </a:r>
          </a:p>
          <a:p>
            <a:pPr fontAlgn="auto">
              <a:spcBef>
                <a:spcPts val="0"/>
              </a:spcBef>
              <a:spcAft>
                <a:spcPts val="0"/>
              </a:spcAft>
            </a:pP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C.1111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0001 0100     </a:t>
            </a: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D.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1111 1110 1011</a:t>
            </a:r>
          </a:p>
        </p:txBody>
      </p:sp>
      <p:sp>
        <p:nvSpPr>
          <p:cNvPr id="3" name="Rectangle 2"/>
          <p:cNvSpPr/>
          <p:nvPr/>
        </p:nvSpPr>
        <p:spPr>
          <a:xfrm>
            <a:off x="304800" y="1999715"/>
            <a:ext cx="3124199" cy="1384995"/>
          </a:xfrm>
          <a:prstGeom prst="rect">
            <a:avLst/>
          </a:prstGeom>
        </p:spPr>
        <p:txBody>
          <a:bodyPr wrap="square">
            <a:spAutoFit/>
          </a:bodyPr>
          <a:lstStyle/>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22.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Khi viết PLC Ladder cần soạn cái gì để giải thích device ?</a:t>
            </a: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Chỉnh sửa coment</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kumimoji="0"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Chỉnh sửa note</a:t>
            </a:r>
            <a:endPar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kumimoji="0"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Chỉnh sửa báo cáo</a:t>
            </a: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kumimoji="0"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Parameter</a:t>
            </a: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5" name="Rectangle 4"/>
          <p:cNvSpPr/>
          <p:nvPr/>
        </p:nvSpPr>
        <p:spPr>
          <a:xfrm>
            <a:off x="304800" y="3535811"/>
            <a:ext cx="3124200" cy="1754326"/>
          </a:xfrm>
          <a:prstGeom prst="rect">
            <a:avLst/>
          </a:prstGeom>
        </p:spPr>
        <p:txBody>
          <a:bodyPr wrap="square">
            <a:spAutoFit/>
          </a:bodyPr>
          <a:lstStyle/>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23.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Khi lệnh MC OFF giải thích nào đúng về kết quả liên kết giữa MCR và MC</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p>
          <a:p>
            <a:pPr fontAlgn="auto">
              <a:spcAft>
                <a:spcPts val="0"/>
              </a:spcAft>
            </a:pP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Duy trì giá trị hiện tại của TIMER</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 100ms,10ms </a:t>
            </a:r>
            <a:endPar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kumimoji="0"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Gía trị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COUNT</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 tích lũy TIMER xóa về </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0”</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endPar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kumimoji="0"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Mệnh lệnh OUT d</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u</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y trì tại trạng thái đó</a:t>
            </a:r>
            <a:endPar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kumimoji="0"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Mệnh lệnh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SET, RST, SFT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duy trì</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 tại</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 trạng thái đó</a:t>
            </a:r>
            <a:endParaRPr kumimoji="0"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8" name="Rectangle 7"/>
          <p:cNvSpPr/>
          <p:nvPr/>
        </p:nvSpPr>
        <p:spPr>
          <a:xfrm>
            <a:off x="304799" y="7353071"/>
            <a:ext cx="3124200" cy="1200329"/>
          </a:xfrm>
          <a:prstGeom prst="rect">
            <a:avLst/>
          </a:prstGeom>
        </p:spPr>
        <p:txBody>
          <a:bodyPr wrap="square">
            <a:spAutoFit/>
          </a:bodyPr>
          <a:lstStyle/>
          <a:p>
            <a:pPr fontAlgn="auto">
              <a:spcBef>
                <a:spcPts val="0"/>
              </a:spcBef>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25.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Những đại lượng vật lí thay đổi tiên tục như điện áp, dòng điện, nhiệt độ, áp lực, lưu lượng, tốc độ được gọi là gì ?</a:t>
            </a:r>
          </a:p>
          <a:p>
            <a:pPr fontAlgn="auto">
              <a:spcBef>
                <a:spcPts val="0"/>
              </a:spcBef>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Giá trị digital</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kumimoji="0"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Giá trị Analog</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Bef>
                <a:spcPts val="0"/>
              </a:spcBef>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kumimoji="0"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Giá trị digital/analog</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kumimoji="0"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Giá trị analog/</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digital</a:t>
            </a:r>
            <a:endPar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9" name="Rectangle 8"/>
          <p:cNvSpPr/>
          <p:nvPr/>
        </p:nvSpPr>
        <p:spPr>
          <a:xfrm>
            <a:off x="304798" y="8541041"/>
            <a:ext cx="3124201" cy="1092479"/>
          </a:xfrm>
          <a:prstGeom prst="rect">
            <a:avLst/>
          </a:prstGeom>
        </p:spPr>
        <p:txBody>
          <a:bodyPr wrap="square">
            <a:spAutoFit/>
          </a:bodyPr>
          <a:lstStyle/>
          <a:p>
            <a:pPr fontAlgn="auto">
              <a:spcBef>
                <a:spcPct val="50000"/>
              </a:spcBef>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26.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Chọn</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nút</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có</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thể</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khởi</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tạo</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được</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Data đã</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được</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lưu</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trong</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latch (1) Parameter </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Device</a:t>
            </a:r>
            <a:r>
              <a:rPr kumimoji="0"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a:t>
            </a: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lnSpc>
                <a:spcPct val="20000"/>
              </a:lnSpc>
              <a:spcBef>
                <a:spcPct val="50000"/>
              </a:spcBef>
              <a:spcAft>
                <a:spcPts val="0"/>
              </a:spcAft>
            </a:pP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Bef>
                <a:spcPct val="50000"/>
              </a:spcBef>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Reset                             </a:t>
            </a: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L.CLR   </a:t>
            </a:r>
          </a:p>
          <a:p>
            <a:pPr fontAlgn="auto">
              <a:lnSpc>
                <a:spcPct val="70000"/>
              </a:lnSpc>
              <a:spcBef>
                <a:spcPct val="50000"/>
              </a:spcBef>
              <a:spcAft>
                <a:spcPts val="0"/>
              </a:spcAft>
            </a:pP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Dip Switch                  </a:t>
            </a:r>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D.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Stop Switch</a:t>
            </a:r>
            <a:endParaRPr kumimoji="0"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14" name="Rectangle 115"/>
          <p:cNvSpPr>
            <a:spLocks noChangeArrowheads="1"/>
          </p:cNvSpPr>
          <p:nvPr/>
        </p:nvSpPr>
        <p:spPr bwMode="auto">
          <a:xfrm>
            <a:off x="3441699" y="1190623"/>
            <a:ext cx="3111499" cy="262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27.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Điều gì đúng khi giải thích về đầu ra </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DEVICE "Y"?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Nó là DEVICE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lưu trữ/xuất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DATA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truyền </a:t>
            </a:r>
            <a:endParaRPr lang="en-US"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kết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quả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tính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toán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đến thiết bị đầu ra được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kết </a:t>
            </a:r>
            <a:endParaRPr lang="en-US"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nối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với UNIT đầu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ra PLC</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lnSpc>
                <a:spcPct val="110000"/>
              </a:lnSpc>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Lưu trữ kết quả được tạo trong quá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trình </a:t>
            </a:r>
            <a:endParaRPr lang="en-US"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lnSpc>
                <a:spcPct val="110000"/>
              </a:lnSpc>
            </a:pP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hoạt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động của chương trình Main tại vùng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đầu </a:t>
            </a:r>
            <a:endParaRPr lang="en-US"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lnSpc>
                <a:spcPct val="110000"/>
              </a:lnSpc>
            </a:pP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ra</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lnSpc>
                <a:spcPct val="110000"/>
              </a:lnSpc>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Y</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 không có khả năng sử dụng bởi tiếp điểm tại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PROGRAM</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lnSpc>
                <a:spcPct val="110000"/>
              </a:lnSpc>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Khi sử dụng bằng Relay M bên trong thì Y có tính năng duy trì sự mất điện</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15" name="Rectangle 111"/>
          <p:cNvSpPr>
            <a:spLocks noChangeArrowheads="1"/>
          </p:cNvSpPr>
          <p:nvPr/>
        </p:nvSpPr>
        <p:spPr bwMode="auto">
          <a:xfrm>
            <a:off x="3428999" y="4040751"/>
            <a:ext cx="31241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auto" hangingPunct="1">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28.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Unit</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điều khiển vận hành tăng giảm tốc, duy trì tốc độ của motor là gì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p>
          <a:p>
            <a:pPr eaLnBrk="1" fontAlgn="auto" hangingPunct="1">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Unit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quyết định vị trí</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Count Unit</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tốc độ</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cao</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Unit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chuyển đổi AD</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Unit</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chuyển đổi DA</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17" name="Rectangle 93"/>
          <p:cNvSpPr>
            <a:spLocks noChangeArrowheads="1"/>
          </p:cNvSpPr>
          <p:nvPr/>
        </p:nvSpPr>
        <p:spPr bwMode="auto">
          <a:xfrm>
            <a:off x="3428999" y="5570546"/>
            <a:ext cx="31416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Nhìn mạch điện dưới đây và trả lời câu hỏi</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29.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X1 mà ON thì giá trị hiện tại của Count trước khi RST Count là bao nhiêu</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K4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K5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K6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K7</a:t>
            </a:r>
          </a:p>
        </p:txBody>
      </p:sp>
      <p:grpSp>
        <p:nvGrpSpPr>
          <p:cNvPr id="18" name="Group 98"/>
          <p:cNvGrpSpPr>
            <a:grpSpLocks/>
          </p:cNvGrpSpPr>
          <p:nvPr/>
        </p:nvGrpSpPr>
        <p:grpSpPr bwMode="auto">
          <a:xfrm>
            <a:off x="3505198" y="5930686"/>
            <a:ext cx="2971800" cy="1276350"/>
            <a:chOff x="243" y="3982"/>
            <a:chExt cx="1872" cy="804"/>
          </a:xfrm>
        </p:grpSpPr>
        <p:sp>
          <p:nvSpPr>
            <p:cNvPr id="19" name="Line 1218"/>
            <p:cNvSpPr>
              <a:spLocks noChangeShapeType="1"/>
            </p:cNvSpPr>
            <p:nvPr/>
          </p:nvSpPr>
          <p:spPr bwMode="auto">
            <a:xfrm>
              <a:off x="1261" y="4223"/>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20" name="Line 1219"/>
            <p:cNvSpPr>
              <a:spLocks noChangeShapeType="1"/>
            </p:cNvSpPr>
            <p:nvPr/>
          </p:nvSpPr>
          <p:spPr bwMode="auto">
            <a:xfrm>
              <a:off x="1261" y="4649"/>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21" name="Rectangle 1220"/>
            <p:cNvSpPr>
              <a:spLocks noChangeArrowheads="1"/>
            </p:cNvSpPr>
            <p:nvPr/>
          </p:nvSpPr>
          <p:spPr bwMode="auto">
            <a:xfrm>
              <a:off x="1389"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p>
          </p:txBody>
        </p:sp>
        <p:sp>
          <p:nvSpPr>
            <p:cNvPr id="22" name="Text Box 1221"/>
            <p:cNvSpPr txBox="1">
              <a:spLocks noChangeArrowheads="1"/>
            </p:cNvSpPr>
            <p:nvPr/>
          </p:nvSpPr>
          <p:spPr bwMode="auto">
            <a:xfrm>
              <a:off x="1095" y="4127"/>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X0</a:t>
              </a:r>
            </a:p>
          </p:txBody>
        </p:sp>
        <p:sp>
          <p:nvSpPr>
            <p:cNvPr id="23" name="Text Box 1222"/>
            <p:cNvSpPr txBox="1">
              <a:spLocks noChangeArrowheads="1"/>
            </p:cNvSpPr>
            <p:nvPr/>
          </p:nvSpPr>
          <p:spPr bwMode="auto">
            <a:xfrm>
              <a:off x="1075" y="4569"/>
              <a:ext cx="2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Y40</a:t>
              </a:r>
            </a:p>
          </p:txBody>
        </p:sp>
        <p:sp>
          <p:nvSpPr>
            <p:cNvPr id="24" name="Rectangle 1223"/>
            <p:cNvSpPr>
              <a:spLocks noChangeArrowheads="1"/>
            </p:cNvSpPr>
            <p:nvPr/>
          </p:nvSpPr>
          <p:spPr bwMode="auto">
            <a:xfrm>
              <a:off x="1484"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p>
          </p:txBody>
        </p:sp>
        <p:sp>
          <p:nvSpPr>
            <p:cNvPr id="25" name="Rectangle 1224"/>
            <p:cNvSpPr>
              <a:spLocks noChangeArrowheads="1"/>
            </p:cNvSpPr>
            <p:nvPr/>
          </p:nvSpPr>
          <p:spPr bwMode="auto">
            <a:xfrm>
              <a:off x="1581"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p>
          </p:txBody>
        </p:sp>
        <p:sp>
          <p:nvSpPr>
            <p:cNvPr id="26" name="Rectangle 1225"/>
            <p:cNvSpPr>
              <a:spLocks noChangeArrowheads="1"/>
            </p:cNvSpPr>
            <p:nvPr/>
          </p:nvSpPr>
          <p:spPr bwMode="auto">
            <a:xfrm>
              <a:off x="1676"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p>
          </p:txBody>
        </p:sp>
        <p:sp>
          <p:nvSpPr>
            <p:cNvPr id="27" name="Rectangle 1226"/>
            <p:cNvSpPr>
              <a:spLocks noChangeArrowheads="1"/>
            </p:cNvSpPr>
            <p:nvPr/>
          </p:nvSpPr>
          <p:spPr bwMode="auto">
            <a:xfrm>
              <a:off x="1772"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p>
          </p:txBody>
        </p:sp>
        <p:sp>
          <p:nvSpPr>
            <p:cNvPr id="28" name="Rectangle 1227"/>
            <p:cNvSpPr>
              <a:spLocks noChangeArrowheads="1"/>
            </p:cNvSpPr>
            <p:nvPr/>
          </p:nvSpPr>
          <p:spPr bwMode="auto">
            <a:xfrm>
              <a:off x="1880"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p>
          </p:txBody>
        </p:sp>
        <p:sp>
          <p:nvSpPr>
            <p:cNvPr id="29" name="Line 1228"/>
            <p:cNvSpPr>
              <a:spLocks noChangeShapeType="1"/>
            </p:cNvSpPr>
            <p:nvPr/>
          </p:nvSpPr>
          <p:spPr bwMode="auto">
            <a:xfrm>
              <a:off x="243" y="4078"/>
              <a:ext cx="0" cy="7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0" name="Line 1229"/>
            <p:cNvSpPr>
              <a:spLocks noChangeShapeType="1"/>
            </p:cNvSpPr>
            <p:nvPr/>
          </p:nvSpPr>
          <p:spPr bwMode="auto">
            <a:xfrm>
              <a:off x="339" y="4127"/>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1" name="Line 1230"/>
            <p:cNvSpPr>
              <a:spLocks noChangeShapeType="1"/>
            </p:cNvSpPr>
            <p:nvPr/>
          </p:nvSpPr>
          <p:spPr bwMode="auto">
            <a:xfrm>
              <a:off x="387" y="4127"/>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2" name="Line 1231"/>
            <p:cNvSpPr>
              <a:spLocks noChangeShapeType="1"/>
            </p:cNvSpPr>
            <p:nvPr/>
          </p:nvSpPr>
          <p:spPr bwMode="auto">
            <a:xfrm flipH="1">
              <a:off x="243" y="4175"/>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3" name="Line 1232"/>
            <p:cNvSpPr>
              <a:spLocks noChangeShapeType="1"/>
            </p:cNvSpPr>
            <p:nvPr/>
          </p:nvSpPr>
          <p:spPr bwMode="auto">
            <a:xfrm>
              <a:off x="339" y="43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4" name="Line 1233"/>
            <p:cNvSpPr>
              <a:spLocks noChangeShapeType="1"/>
            </p:cNvSpPr>
            <p:nvPr/>
          </p:nvSpPr>
          <p:spPr bwMode="auto">
            <a:xfrm>
              <a:off x="387" y="4368"/>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5" name="Line 1234"/>
            <p:cNvSpPr>
              <a:spLocks noChangeShapeType="1"/>
            </p:cNvSpPr>
            <p:nvPr/>
          </p:nvSpPr>
          <p:spPr bwMode="auto">
            <a:xfrm flipH="1">
              <a:off x="243" y="4416"/>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6" name="Line 1235"/>
            <p:cNvSpPr>
              <a:spLocks noChangeShapeType="1"/>
            </p:cNvSpPr>
            <p:nvPr/>
          </p:nvSpPr>
          <p:spPr bwMode="auto">
            <a:xfrm>
              <a:off x="387" y="4416"/>
              <a:ext cx="4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7" name="Line 1236"/>
            <p:cNvSpPr>
              <a:spLocks noChangeShapeType="1"/>
            </p:cNvSpPr>
            <p:nvPr/>
          </p:nvSpPr>
          <p:spPr bwMode="auto">
            <a:xfrm>
              <a:off x="387" y="4175"/>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8" name="Line 1237"/>
            <p:cNvSpPr>
              <a:spLocks noChangeShapeType="1"/>
            </p:cNvSpPr>
            <p:nvPr/>
          </p:nvSpPr>
          <p:spPr bwMode="auto">
            <a:xfrm>
              <a:off x="1107" y="4078"/>
              <a:ext cx="0" cy="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39" name="Oval 1238"/>
            <p:cNvSpPr>
              <a:spLocks noChangeArrowheads="1"/>
            </p:cNvSpPr>
            <p:nvPr/>
          </p:nvSpPr>
          <p:spPr bwMode="auto">
            <a:xfrm>
              <a:off x="867" y="4078"/>
              <a:ext cx="192" cy="193"/>
            </a:xfrm>
            <a:prstGeom prst="ellipse">
              <a:avLst/>
            </a:prstGeom>
            <a:solidFill>
              <a:srgbClr val="FFFFFF"/>
            </a:solidFill>
            <a:ln w="9525">
              <a:solidFill>
                <a:srgbClr val="000000"/>
              </a:solidFill>
              <a:round/>
              <a:headEnd/>
              <a:tailEnd/>
            </a:ln>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ko-KR" smtClean="0"/>
            </a:p>
          </p:txBody>
        </p:sp>
        <p:sp>
          <p:nvSpPr>
            <p:cNvPr id="40" name="Text Box 1239"/>
            <p:cNvSpPr txBox="1">
              <a:spLocks noChangeArrowheads="1"/>
            </p:cNvSpPr>
            <p:nvPr/>
          </p:nvSpPr>
          <p:spPr bwMode="auto">
            <a:xfrm>
              <a:off x="265" y="4241"/>
              <a:ext cx="2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C0</a:t>
              </a:r>
            </a:p>
          </p:txBody>
        </p:sp>
        <p:sp>
          <p:nvSpPr>
            <p:cNvPr id="41" name="Text Box 1240"/>
            <p:cNvSpPr txBox="1">
              <a:spLocks noChangeArrowheads="1"/>
            </p:cNvSpPr>
            <p:nvPr/>
          </p:nvSpPr>
          <p:spPr bwMode="auto">
            <a:xfrm>
              <a:off x="275" y="3982"/>
              <a:ext cx="2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X0</a:t>
              </a:r>
            </a:p>
          </p:txBody>
        </p:sp>
        <p:sp>
          <p:nvSpPr>
            <p:cNvPr id="42" name="Rectangle 1241"/>
            <p:cNvSpPr>
              <a:spLocks noChangeArrowheads="1"/>
            </p:cNvSpPr>
            <p:nvPr/>
          </p:nvSpPr>
          <p:spPr bwMode="auto">
            <a:xfrm>
              <a:off x="1982" y="4127"/>
              <a:ext cx="47"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p>
          </p:txBody>
        </p:sp>
        <p:sp>
          <p:nvSpPr>
            <p:cNvPr id="43" name="Rectangle 1242"/>
            <p:cNvSpPr>
              <a:spLocks noChangeArrowheads="1"/>
            </p:cNvSpPr>
            <p:nvPr/>
          </p:nvSpPr>
          <p:spPr bwMode="auto">
            <a:xfrm>
              <a:off x="1767" y="4559"/>
              <a:ext cx="215" cy="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p>
          </p:txBody>
        </p:sp>
        <p:sp>
          <p:nvSpPr>
            <p:cNvPr id="44" name="Rectangle 1243"/>
            <p:cNvSpPr>
              <a:spLocks noChangeArrowheads="1"/>
            </p:cNvSpPr>
            <p:nvPr/>
          </p:nvSpPr>
          <p:spPr bwMode="auto">
            <a:xfrm>
              <a:off x="675" y="4599"/>
              <a:ext cx="192" cy="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ko-KR" smtClean="0"/>
            </a:p>
          </p:txBody>
        </p:sp>
        <p:sp>
          <p:nvSpPr>
            <p:cNvPr id="45" name="Rectangle 1244"/>
            <p:cNvSpPr>
              <a:spLocks noChangeArrowheads="1"/>
            </p:cNvSpPr>
            <p:nvPr/>
          </p:nvSpPr>
          <p:spPr bwMode="auto">
            <a:xfrm>
              <a:off x="867" y="4599"/>
              <a:ext cx="192" cy="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ko-KR" sz="800" smtClean="0"/>
            </a:p>
          </p:txBody>
        </p:sp>
        <p:sp>
          <p:nvSpPr>
            <p:cNvPr id="46" name="Line 1245"/>
            <p:cNvSpPr>
              <a:spLocks noChangeShapeType="1"/>
            </p:cNvSpPr>
            <p:nvPr/>
          </p:nvSpPr>
          <p:spPr bwMode="auto">
            <a:xfrm>
              <a:off x="1059" y="4416"/>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47" name="Text Box 1246"/>
            <p:cNvSpPr txBox="1">
              <a:spLocks noChangeArrowheads="1"/>
            </p:cNvSpPr>
            <p:nvPr/>
          </p:nvSpPr>
          <p:spPr bwMode="auto">
            <a:xfrm>
              <a:off x="781" y="4343"/>
              <a:ext cx="3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 Y40 )</a:t>
              </a:r>
            </a:p>
          </p:txBody>
        </p:sp>
        <p:sp>
          <p:nvSpPr>
            <p:cNvPr id="48" name="Line 1247"/>
            <p:cNvSpPr>
              <a:spLocks noChangeShapeType="1"/>
            </p:cNvSpPr>
            <p:nvPr/>
          </p:nvSpPr>
          <p:spPr bwMode="auto">
            <a:xfrm>
              <a:off x="1059" y="4649"/>
              <a:ext cx="4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49" name="Line 1248"/>
            <p:cNvSpPr>
              <a:spLocks noChangeShapeType="1"/>
            </p:cNvSpPr>
            <p:nvPr/>
          </p:nvSpPr>
          <p:spPr bwMode="auto">
            <a:xfrm>
              <a:off x="339" y="4604"/>
              <a:ext cx="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50" name="Line 1249"/>
            <p:cNvSpPr>
              <a:spLocks noChangeShapeType="1"/>
            </p:cNvSpPr>
            <p:nvPr/>
          </p:nvSpPr>
          <p:spPr bwMode="auto">
            <a:xfrm>
              <a:off x="387" y="4604"/>
              <a:ext cx="0" cy="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51" name="Line 1250"/>
            <p:cNvSpPr>
              <a:spLocks noChangeShapeType="1"/>
            </p:cNvSpPr>
            <p:nvPr/>
          </p:nvSpPr>
          <p:spPr bwMode="auto">
            <a:xfrm flipH="1">
              <a:off x="243" y="4649"/>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52" name="Line 1251"/>
            <p:cNvSpPr>
              <a:spLocks noChangeShapeType="1"/>
            </p:cNvSpPr>
            <p:nvPr/>
          </p:nvSpPr>
          <p:spPr bwMode="auto">
            <a:xfrm>
              <a:off x="387" y="4649"/>
              <a:ext cx="2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53" name="Line 1252"/>
            <p:cNvSpPr>
              <a:spLocks noChangeShapeType="1"/>
            </p:cNvSpPr>
            <p:nvPr/>
          </p:nvSpPr>
          <p:spPr bwMode="auto">
            <a:xfrm flipV="1">
              <a:off x="1767" y="4148"/>
              <a:ext cx="0" cy="50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54" name="Text Box 1253"/>
            <p:cNvSpPr txBox="1">
              <a:spLocks noChangeArrowheads="1"/>
            </p:cNvSpPr>
            <p:nvPr/>
          </p:nvSpPr>
          <p:spPr bwMode="auto">
            <a:xfrm>
              <a:off x="275" y="4474"/>
              <a:ext cx="2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X1</a:t>
              </a:r>
            </a:p>
          </p:txBody>
        </p:sp>
        <p:sp>
          <p:nvSpPr>
            <p:cNvPr id="55" name="Line 1254"/>
            <p:cNvSpPr>
              <a:spLocks noChangeShapeType="1"/>
            </p:cNvSpPr>
            <p:nvPr/>
          </p:nvSpPr>
          <p:spPr bwMode="auto">
            <a:xfrm>
              <a:off x="1261" y="4421"/>
              <a:ext cx="8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56" name="Text Box 1255"/>
            <p:cNvSpPr txBox="1">
              <a:spLocks noChangeArrowheads="1"/>
            </p:cNvSpPr>
            <p:nvPr/>
          </p:nvSpPr>
          <p:spPr bwMode="auto">
            <a:xfrm>
              <a:off x="1095" y="4325"/>
              <a:ext cx="24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X1</a:t>
              </a:r>
            </a:p>
          </p:txBody>
        </p:sp>
        <p:sp>
          <p:nvSpPr>
            <p:cNvPr id="57" name="Rectangle 1256"/>
            <p:cNvSpPr>
              <a:spLocks noChangeArrowheads="1"/>
            </p:cNvSpPr>
            <p:nvPr/>
          </p:nvSpPr>
          <p:spPr bwMode="auto">
            <a:xfrm>
              <a:off x="1982" y="4325"/>
              <a:ext cx="63" cy="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en-US" smtClean="0"/>
            </a:p>
          </p:txBody>
        </p:sp>
        <p:sp>
          <p:nvSpPr>
            <p:cNvPr id="58" name="Line 1257"/>
            <p:cNvSpPr>
              <a:spLocks noChangeShapeType="1"/>
            </p:cNvSpPr>
            <p:nvPr/>
          </p:nvSpPr>
          <p:spPr bwMode="auto">
            <a:xfrm flipV="1">
              <a:off x="1982" y="4148"/>
              <a:ext cx="0" cy="50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59" name="Text Box 139"/>
            <p:cNvSpPr txBox="1">
              <a:spLocks noChangeArrowheads="1"/>
            </p:cNvSpPr>
            <p:nvPr/>
          </p:nvSpPr>
          <p:spPr bwMode="auto">
            <a:xfrm>
              <a:off x="857" y="4578"/>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C0</a:t>
              </a:r>
            </a:p>
          </p:txBody>
        </p:sp>
        <p:sp>
          <p:nvSpPr>
            <p:cNvPr id="60" name="Text Box 140"/>
            <p:cNvSpPr txBox="1">
              <a:spLocks noChangeArrowheads="1"/>
            </p:cNvSpPr>
            <p:nvPr/>
          </p:nvSpPr>
          <p:spPr bwMode="auto">
            <a:xfrm>
              <a:off x="645" y="4578"/>
              <a:ext cx="2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RST</a:t>
              </a:r>
            </a:p>
          </p:txBody>
        </p:sp>
        <p:sp>
          <p:nvSpPr>
            <p:cNvPr id="61" name="Text Box 141"/>
            <p:cNvSpPr txBox="1">
              <a:spLocks noChangeArrowheads="1"/>
            </p:cNvSpPr>
            <p:nvPr/>
          </p:nvSpPr>
          <p:spPr bwMode="auto">
            <a:xfrm>
              <a:off x="857" y="4106"/>
              <a:ext cx="2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t>C0</a:t>
              </a:r>
            </a:p>
          </p:txBody>
        </p:sp>
      </p:grpSp>
      <p:sp>
        <p:nvSpPr>
          <p:cNvPr id="62" name="Rectangle 143"/>
          <p:cNvSpPr>
            <a:spLocks noChangeArrowheads="1"/>
          </p:cNvSpPr>
          <p:nvPr/>
        </p:nvSpPr>
        <p:spPr bwMode="auto">
          <a:xfrm>
            <a:off x="3441699" y="8409384"/>
            <a:ext cx="31114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auto" hangingPunct="1">
              <a:spcBef>
                <a:spcPts val="0"/>
              </a:spcBef>
              <a:spcAft>
                <a:spcPts val="0"/>
              </a:spcAft>
            </a:pPr>
            <a:r>
              <a:rPr lang="en-US" altLang="ko-KR" sz="1200" dirty="0" smtClean="0">
                <a:latin typeface="Times New Roman" panose="02020603050405020304" pitchFamily="18" charset="0"/>
                <a:ea typeface="LG Smart_H Regular" panose="020B0600000101010101" pitchFamily="34" charset="-127"/>
                <a:cs typeface="Times New Roman" panose="02020603050405020304" pitchFamily="18" charset="0"/>
              </a:rPr>
              <a:t>3</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0</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Dữ liệu nào không phải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Word Device?</a:t>
            </a:r>
          </a:p>
          <a:p>
            <a:pPr eaLnBrk="1" fontAlgn="auto" hangingPunct="1">
              <a:spcAft>
                <a:spcPts val="0"/>
              </a:spcAft>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R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S</a:t>
            </a:r>
          </a:p>
          <a:p>
            <a:pPr eaLnBrk="1" fontAlgn="auto" hangingPunct="1">
              <a:spcAft>
                <a:spcPts val="0"/>
              </a:spcAft>
            </a:pPr>
            <a:endParaRPr lang="en-US" altLang="ko-KR">
              <a:latin typeface="Arial" panose="020B0604020202020204" pitchFamily="34" charset="0"/>
              <a:ea typeface="LG Smart_H Regular" panose="020B0600000101010101" pitchFamily="34" charset="-127"/>
              <a:cs typeface="Arial" panose="020B0604020202020204" pitchFamily="34" charset="0"/>
            </a:endParaRPr>
          </a:p>
          <a:p>
            <a:pPr eaLnBrk="1" hangingPunct="1"/>
            <a:endParaRPr lang="en-US" altLang="ko-KR" dirty="0" smtClean="0">
              <a:latin typeface="Arial" panose="020B0604020202020204" pitchFamily="34" charset="0"/>
              <a:cs typeface="Arial" panose="020B0604020202020204" pitchFamily="34" charset="0"/>
            </a:endParaRPr>
          </a:p>
        </p:txBody>
      </p:sp>
      <p:sp>
        <p:nvSpPr>
          <p:cNvPr id="4" name="Rectangle 3"/>
          <p:cNvSpPr/>
          <p:nvPr/>
        </p:nvSpPr>
        <p:spPr>
          <a:xfrm>
            <a:off x="265905" y="5318264"/>
            <a:ext cx="3429000" cy="1938992"/>
          </a:xfrm>
          <a:prstGeom prst="rect">
            <a:avLst/>
          </a:prstGeom>
        </p:spPr>
        <p:txBody>
          <a:bodyPr>
            <a:spAutoFit/>
          </a:bodyPr>
          <a:lstStyle/>
          <a:p>
            <a:r>
              <a:rPr kumimoji="0"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24. </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Điều gì giải thích sai về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COUNT ?    </a:t>
            </a:r>
          </a:p>
          <a:p>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indent="-228600">
              <a:buFont typeface="+mj-lt"/>
              <a:buAutoNum type="alphaUcPeriod"/>
            </a:pP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COUNT</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 sẽ đếm khi tín hiệu đầu vào được ON</a:t>
            </a:r>
            <a:endPar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indent="-228600">
              <a:buFont typeface="+mj-lt"/>
              <a:buAutoNum type="alphaUcPeriod"/>
            </a:pPr>
            <a:r>
              <a:rPr kumimoji="0" lang="vi-VN" sz="1200">
                <a:latin typeface="Times New Roman" panose="02020603050405020304" pitchFamily="18" charset="0"/>
                <a:ea typeface="LG Smart_H Regular" panose="020B0600000101010101" pitchFamily="34" charset="-127"/>
                <a:cs typeface="Times New Roman" panose="02020603050405020304" pitchFamily="18" charset="0"/>
              </a:rPr>
              <a:t>Nếu lệnh RST được thực hiện trước khi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COUNT UP</a:t>
            </a:r>
            <a:r>
              <a:rPr kumimoji="0" lang="vi-VN" sz="1200">
                <a:latin typeface="Times New Roman" panose="02020603050405020304" pitchFamily="18" charset="0"/>
                <a:ea typeface="LG Smart_H Regular" panose="020B0600000101010101" pitchFamily="34" charset="-127"/>
                <a:cs typeface="Times New Roman" panose="02020603050405020304" pitchFamily="18" charset="0"/>
              </a:rPr>
              <a:t>, giá trị hiện tại sẽ thay đổi thành 0</a:t>
            </a:r>
            <a:r>
              <a:rPr kumimoji="0" lang="en-US" sz="1200">
                <a:latin typeface="Times New Roman" panose="02020603050405020304" pitchFamily="18" charset="0"/>
                <a:ea typeface="LG Smart_H Regular" panose="020B0600000101010101" pitchFamily="34" charset="-127"/>
                <a:cs typeface="Times New Roman" panose="02020603050405020304" pitchFamily="18" charset="0"/>
              </a:rPr>
              <a:t> </a:t>
            </a:r>
          </a:p>
          <a:p>
            <a:pPr indent="-228600">
              <a:buFont typeface="+mj-lt"/>
              <a:buAutoNum type="alphaUcPeriod"/>
            </a:pPr>
            <a:r>
              <a:rPr kumimoji="0" lang="vi-VN" sz="1200">
                <a:latin typeface="Times New Roman" panose="02020603050405020304" pitchFamily="18" charset="0"/>
                <a:ea typeface="LG Smart_H Regular" panose="020B0600000101010101" pitchFamily="34" charset="-127"/>
                <a:cs typeface="Times New Roman" panose="02020603050405020304" pitchFamily="18" charset="0"/>
              </a:rPr>
              <a:t>Sau khi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COUNT UP</a:t>
            </a:r>
            <a:r>
              <a:rPr kumimoji="0" lang="vi-VN" sz="1200">
                <a:latin typeface="Times New Roman" panose="02020603050405020304" pitchFamily="18" charset="0"/>
                <a:ea typeface="LG Smart_H Regular" panose="020B0600000101010101" pitchFamily="34" charset="-127"/>
                <a:cs typeface="Times New Roman" panose="02020603050405020304" pitchFamily="18" charset="0"/>
              </a:rPr>
              <a:t>, trạng thái tiếp điểm </a:t>
            </a:r>
            <a:r>
              <a:rPr kumimoji="0" 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sz="1200">
                <a:latin typeface="Times New Roman" panose="02020603050405020304" pitchFamily="18" charset="0"/>
                <a:ea typeface="LG Smart_H Regular" panose="020B0600000101010101" pitchFamily="34" charset="-127"/>
                <a:cs typeface="Times New Roman" panose="02020603050405020304" pitchFamily="18" charset="0"/>
              </a:rPr>
              <a:t>hoặc giá trị</a:t>
            </a:r>
            <a:r>
              <a:rPr kumimoji="0" 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sz="1200">
                <a:latin typeface="Times New Roman" panose="02020603050405020304" pitchFamily="18" charset="0"/>
                <a:ea typeface="LG Smart_H Regular" panose="020B0600000101010101" pitchFamily="34" charset="-127"/>
                <a:cs typeface="Times New Roman" panose="02020603050405020304" pitchFamily="18" charset="0"/>
              </a:rPr>
              <a:t>hiện tại không thay đổi cho đến khi lệnh RST </a:t>
            </a:r>
            <a:r>
              <a:rPr kumimoji="0" lang="en-US" sz="1200">
                <a:latin typeface="Times New Roman" panose="02020603050405020304" pitchFamily="18" charset="0"/>
                <a:ea typeface="LG Smart_H Regular" panose="020B0600000101010101" pitchFamily="34" charset="-127"/>
                <a:cs typeface="Times New Roman" panose="02020603050405020304" pitchFamily="18" charset="0"/>
              </a:rPr>
              <a:t>đ</a:t>
            </a:r>
            <a:r>
              <a:rPr kumimoji="0" lang="vi-VN" sz="1200">
                <a:latin typeface="Times New Roman" panose="02020603050405020304" pitchFamily="18" charset="0"/>
                <a:ea typeface="LG Smart_H Regular" panose="020B0600000101010101" pitchFamily="34" charset="-127"/>
                <a:cs typeface="Times New Roman" panose="02020603050405020304" pitchFamily="18" charset="0"/>
              </a:rPr>
              <a:t>ược</a:t>
            </a:r>
            <a:r>
              <a:rPr kumimoji="0" lang="en-US" sz="1200">
                <a:latin typeface="Times New Roman" panose="02020603050405020304" pitchFamily="18" charset="0"/>
                <a:ea typeface="LG Smart_H Regular" panose="020B0600000101010101" pitchFamily="34" charset="-127"/>
                <a:cs typeface="Times New Roman" panose="02020603050405020304" pitchFamily="18" charset="0"/>
              </a:rPr>
              <a:t> t</a:t>
            </a:r>
            <a:r>
              <a:rPr kumimoji="0" lang="vi-VN" sz="1200">
                <a:latin typeface="Times New Roman" panose="02020603050405020304" pitchFamily="18" charset="0"/>
                <a:ea typeface="LG Smart_H Regular" panose="020B0600000101010101" pitchFamily="34" charset="-127"/>
                <a:cs typeface="Times New Roman" panose="02020603050405020304" pitchFamily="18" charset="0"/>
              </a:rPr>
              <a:t>hực</a:t>
            </a:r>
            <a:r>
              <a:rPr kumimoji="0" 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kumimoji="0" lang="vi-VN" sz="1200">
                <a:latin typeface="Times New Roman" panose="02020603050405020304" pitchFamily="18" charset="0"/>
                <a:ea typeface="LG Smart_H Regular" panose="020B0600000101010101" pitchFamily="34" charset="-127"/>
                <a:cs typeface="Times New Roman" panose="02020603050405020304" pitchFamily="18" charset="0"/>
              </a:rPr>
              <a:t>thi</a:t>
            </a:r>
            <a:endParaRPr kumimoji="0" lang="en-US" sz="1200">
              <a:latin typeface="Times New Roman" panose="02020603050405020304" pitchFamily="18" charset="0"/>
              <a:ea typeface="LG Smart_H Regular" panose="020B0600000101010101" pitchFamily="34" charset="-127"/>
              <a:cs typeface="Times New Roman" panose="02020603050405020304" pitchFamily="18" charset="0"/>
            </a:endParaRPr>
          </a:p>
          <a:p>
            <a:pPr indent="-228600">
              <a:buFont typeface="+mj-lt"/>
              <a:buAutoNum type="alphaUcPeriod" startAt="4"/>
            </a:pP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Dù có </a:t>
            </a:r>
            <a:r>
              <a:rPr kumimoji="0" lang="en-US" altLang="ko-KR" sz="1200">
                <a:latin typeface="Times New Roman" panose="02020603050405020304" pitchFamily="18" charset="0"/>
                <a:ea typeface="LG Smart_H Regular" panose="020B0600000101010101" pitchFamily="34" charset="-127"/>
                <a:cs typeface="Times New Roman" panose="02020603050405020304" pitchFamily="18" charset="0"/>
              </a:rPr>
              <a:t>COUNT UP</a:t>
            </a:r>
            <a:r>
              <a:rPr kumimoji="0" lang="vi-VN" altLang="ko-KR" sz="1200">
                <a:latin typeface="Times New Roman" panose="02020603050405020304" pitchFamily="18" charset="0"/>
                <a:ea typeface="LG Smart_H Regular" panose="020B0600000101010101" pitchFamily="34" charset="-127"/>
                <a:cs typeface="Times New Roman" panose="02020603050405020304" pitchFamily="18" charset="0"/>
              </a:rPr>
              <a:t> khi có tín hiệu đầu vào sẽ COUNT </a:t>
            </a:r>
            <a:endParaRPr kumimoji="0" lang="en-US" sz="120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7" name="TextBox 6"/>
          <p:cNvSpPr txBox="1"/>
          <p:nvPr/>
        </p:nvSpPr>
        <p:spPr>
          <a:xfrm>
            <a:off x="7447059" y="5029234"/>
            <a:ext cx="576064" cy="1615827"/>
          </a:xfrm>
          <a:prstGeom prst="rect">
            <a:avLst/>
          </a:prstGeom>
          <a:noFill/>
        </p:spPr>
        <p:txBody>
          <a:bodyPr wrap="square" rtlCol="0">
            <a:spAutoFit/>
          </a:bodyPr>
          <a:lstStyle/>
          <a:p>
            <a:r>
              <a:rPr lang="en-US" smtClean="0"/>
              <a:t>21c</a:t>
            </a:r>
          </a:p>
          <a:p>
            <a:r>
              <a:rPr lang="en-US" smtClean="0"/>
              <a:t>22a</a:t>
            </a:r>
          </a:p>
          <a:p>
            <a:r>
              <a:rPr lang="en-US" smtClean="0"/>
              <a:t>23d</a:t>
            </a:r>
          </a:p>
          <a:p>
            <a:r>
              <a:rPr lang="en-US" smtClean="0"/>
              <a:t>24d</a:t>
            </a:r>
          </a:p>
          <a:p>
            <a:r>
              <a:rPr lang="en-US" smtClean="0"/>
              <a:t>25b</a:t>
            </a:r>
          </a:p>
          <a:p>
            <a:r>
              <a:rPr lang="en-US" smtClean="0"/>
              <a:t>26b</a:t>
            </a:r>
          </a:p>
          <a:p>
            <a:r>
              <a:rPr lang="en-US" smtClean="0"/>
              <a:t>27a</a:t>
            </a:r>
          </a:p>
          <a:p>
            <a:r>
              <a:rPr lang="en-US" smtClean="0"/>
              <a:t>28a</a:t>
            </a:r>
          </a:p>
          <a:p>
            <a:r>
              <a:rPr lang="en-US" smtClean="0"/>
              <a:t>29b</a:t>
            </a:r>
          </a:p>
          <a:p>
            <a:r>
              <a:rPr lang="en-US" smtClean="0"/>
              <a:t>30d</a:t>
            </a:r>
          </a:p>
          <a:p>
            <a:endParaRPr lang="en-US"/>
          </a:p>
        </p:txBody>
      </p:sp>
    </p:spTree>
    <p:extLst>
      <p:ext uri="{BB962C8B-B14F-4D97-AF65-F5344CB8AC3E}">
        <p14:creationId xmlns:p14="http://schemas.microsoft.com/office/powerpoint/2010/main" val="3223897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돋움" pitchFamily="50" charset="-127"/>
              <a:ea typeface="돋움" pitchFamily="50" charset="-127"/>
            </a:endParaRPr>
          </a:p>
        </p:txBody>
      </p:sp>
      <p:sp>
        <p:nvSpPr>
          <p:cNvPr id="8196" name="Rectangle 17"/>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8197" name="Rectangle 18"/>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16" name="Text Box 5"/>
          <p:cNvSpPr txBox="1">
            <a:spLocks noChangeArrowheads="1"/>
          </p:cNvSpPr>
          <p:nvPr/>
        </p:nvSpPr>
        <p:spPr bwMode="auto">
          <a:xfrm>
            <a:off x="174625" y="239713"/>
            <a:ext cx="853119" cy="338554"/>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latin typeface="LG Smart_H Regular"/>
                <a:ea typeface="돋움" pitchFamily="50" charset="-127"/>
              </a:rPr>
              <a:t>[ </a:t>
            </a:r>
            <a:r>
              <a:rPr lang="en-US" altLang="ko-KR" sz="1600" b="1" smtClean="0">
                <a:effectLst>
                  <a:outerShdw blurRad="38100" dist="38100" dir="2700000" algn="tl">
                    <a:srgbClr val="C0C0C0"/>
                  </a:outerShdw>
                </a:effectLst>
                <a:latin typeface="LG Smart_H Regular"/>
                <a:ea typeface="돋움" pitchFamily="50" charset="-127"/>
              </a:rPr>
              <a:t>PLC ] </a:t>
            </a:r>
            <a:endParaRPr lang="en-US" altLang="ko-KR" sz="1600" b="1" dirty="0">
              <a:effectLst>
                <a:outerShdw blurRad="38100" dist="38100" dir="2700000" algn="tl">
                  <a:srgbClr val="C0C0C0"/>
                </a:outerShdw>
              </a:effectLst>
              <a:latin typeface="LG Smart_H Regular"/>
              <a:ea typeface="돋움" pitchFamily="50" charset="-127"/>
            </a:endParaRPr>
          </a:p>
        </p:txBody>
      </p:sp>
      <p:sp>
        <p:nvSpPr>
          <p:cNvPr id="7" name="Rectangle 219"/>
          <p:cNvSpPr>
            <a:spLocks noChangeArrowheads="1"/>
          </p:cNvSpPr>
          <p:nvPr/>
        </p:nvSpPr>
        <p:spPr bwMode="auto">
          <a:xfrm>
            <a:off x="304800" y="873125"/>
            <a:ext cx="31226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31.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Đâu không phải là tín hiệu đầu vào Analog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Số lần quay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motor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Nhiệt độ</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Lưu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lượng</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D.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Điện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áp</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p>
        </p:txBody>
      </p:sp>
      <p:sp>
        <p:nvSpPr>
          <p:cNvPr id="2" name="Rectangle 1"/>
          <p:cNvSpPr/>
          <p:nvPr/>
        </p:nvSpPr>
        <p:spPr>
          <a:xfrm>
            <a:off x="304800" y="1712640"/>
            <a:ext cx="3122613" cy="1384995"/>
          </a:xfrm>
          <a:prstGeom prst="rect">
            <a:avLst/>
          </a:prstGeom>
        </p:spPr>
        <p:txBody>
          <a:bodyPr wrap="square">
            <a:spAutoFit/>
          </a:bodyPr>
          <a:lstStyle/>
          <a:p>
            <a:pPr fontAlgn="auto">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32.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Vấn đề nào không thể thực hiện trong việc cài đặt PLC Parameter</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p>
          <a:p>
            <a:pPr fontAlgn="auto">
              <a:spcAft>
                <a:spcPts val="0"/>
              </a:spcAft>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Test</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Device</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Cài đặt nhiều chương trình</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Thay đổi điểm Device(</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DEV.Point)</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p>
          <a:p>
            <a:pPr fontAlgn="auto">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Thiết lập sử dụng tệp đăng kí</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p:txBody>
      </p:sp>
      <p:grpSp>
        <p:nvGrpSpPr>
          <p:cNvPr id="4" name="Group 3"/>
          <p:cNvGrpSpPr/>
          <p:nvPr/>
        </p:nvGrpSpPr>
        <p:grpSpPr>
          <a:xfrm>
            <a:off x="303213" y="3080792"/>
            <a:ext cx="3124200" cy="3323987"/>
            <a:chOff x="303213" y="3080792"/>
            <a:chExt cx="3124200" cy="3323987"/>
          </a:xfrm>
        </p:grpSpPr>
        <p:sp>
          <p:nvSpPr>
            <p:cNvPr id="3" name="Rectangle 2"/>
            <p:cNvSpPr/>
            <p:nvPr/>
          </p:nvSpPr>
          <p:spPr>
            <a:xfrm>
              <a:off x="304800" y="3080792"/>
              <a:ext cx="3122613" cy="3323987"/>
            </a:xfrm>
            <a:prstGeom prst="rect">
              <a:avLst/>
            </a:prstGeom>
          </p:spPr>
          <p:txBody>
            <a:bodyPr wrap="square">
              <a:spAutoFit/>
            </a:bodyPr>
            <a:lstStyle/>
            <a:p>
              <a:pPr fontAlgn="auto">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33.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Nhập tại A là lệnh gì nếu  X0 điều kiện đầu vào ON để nhận kết quả đầu ra là Y76</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p>
            <a:p>
              <a:pPr fontAlgn="auto">
                <a:spcAft>
                  <a:spcPts val="0"/>
                </a:spcAft>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RST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FLC         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PLS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PLF </a:t>
              </a:r>
            </a:p>
            <a:p>
              <a:pPr fontAlgn="auto">
                <a:spcAft>
                  <a:spcPts val="0"/>
                </a:spcAft>
              </a:pPr>
              <a:endParaRPr kumimoji="0" lang="en-US" altLang="ko-KR" sz="18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en-US" altLang="ko-KR" sz="18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en-US" altLang="ko-KR" sz="18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en-US" altLang="ko-KR" sz="18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en-US" altLang="ko-KR" sz="18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en-US" altLang="ko-KR" sz="18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en-US" altLang="ko-KR" sz="18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en-US" altLang="ko-KR" sz="1800">
                <a:latin typeface="Times New Roman" panose="02020603050405020304" pitchFamily="18" charset="0"/>
                <a:ea typeface="LG Smart_H Regular" panose="020B0600000101010101" pitchFamily="34" charset="-127"/>
                <a:cs typeface="Times New Roman" panose="02020603050405020304" pitchFamily="18" charset="0"/>
              </a:endParaRPr>
            </a:p>
            <a:p>
              <a:pPr fontAlgn="auto">
                <a:spcAft>
                  <a:spcPts val="0"/>
                </a:spcAft>
              </a:pPr>
              <a:endParaRPr kumimoji="0" lang="en-US" altLang="ko-KR" sz="1800">
                <a:latin typeface="Times New Roman" panose="02020603050405020304" pitchFamily="18" charset="0"/>
                <a:ea typeface="LG Smart_H Regular" panose="020B0600000101010101" pitchFamily="34" charset="-127"/>
                <a:cs typeface="Times New Roman" panose="02020603050405020304" pitchFamily="18" charset="0"/>
              </a:endParaRPr>
            </a:p>
          </p:txBody>
        </p:sp>
        <p:grpSp>
          <p:nvGrpSpPr>
            <p:cNvPr id="10" name="그룹 1"/>
            <p:cNvGrpSpPr>
              <a:grpSpLocks/>
            </p:cNvGrpSpPr>
            <p:nvPr/>
          </p:nvGrpSpPr>
          <p:grpSpPr bwMode="auto">
            <a:xfrm>
              <a:off x="303213" y="4088904"/>
              <a:ext cx="3124200" cy="2192338"/>
              <a:chOff x="404813" y="7153151"/>
              <a:chExt cx="2733675" cy="2192337"/>
            </a:xfrm>
          </p:grpSpPr>
          <p:sp>
            <p:nvSpPr>
              <p:cNvPr id="11" name="Freeform 1083"/>
              <p:cNvSpPr>
                <a:spLocks/>
              </p:cNvSpPr>
              <p:nvPr/>
            </p:nvSpPr>
            <p:spPr bwMode="auto">
              <a:xfrm>
                <a:off x="768350" y="7153151"/>
                <a:ext cx="2197100" cy="228600"/>
              </a:xfrm>
              <a:custGeom>
                <a:avLst/>
                <a:gdLst>
                  <a:gd name="T0" fmla="*/ 0 w 1248"/>
                  <a:gd name="T1" fmla="*/ 2147483647 h 144"/>
                  <a:gd name="T2" fmla="*/ 2147483647 w 1248"/>
                  <a:gd name="T3" fmla="*/ 2147483647 h 144"/>
                  <a:gd name="T4" fmla="*/ 2147483647 w 1248"/>
                  <a:gd name="T5" fmla="*/ 0 h 144"/>
                  <a:gd name="T6" fmla="*/ 2147483647 w 1248"/>
                  <a:gd name="T7" fmla="*/ 0 h 144"/>
                  <a:gd name="T8" fmla="*/ 2147483647 w 1248"/>
                  <a:gd name="T9" fmla="*/ 2147483647 h 144"/>
                  <a:gd name="T10" fmla="*/ 2147483647 w 1248"/>
                  <a:gd name="T11" fmla="*/ 2147483647 h 144"/>
                  <a:gd name="T12" fmla="*/ 0 60000 65536"/>
                  <a:gd name="T13" fmla="*/ 0 60000 65536"/>
                  <a:gd name="T14" fmla="*/ 0 60000 65536"/>
                  <a:gd name="T15" fmla="*/ 0 60000 65536"/>
                  <a:gd name="T16" fmla="*/ 0 60000 65536"/>
                  <a:gd name="T17" fmla="*/ 0 60000 65536"/>
                  <a:gd name="T18" fmla="*/ 0 w 1248"/>
                  <a:gd name="T19" fmla="*/ 0 h 144"/>
                  <a:gd name="T20" fmla="*/ 1248 w 1248"/>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248" h="144">
                    <a:moveTo>
                      <a:pt x="0" y="144"/>
                    </a:moveTo>
                    <a:lnTo>
                      <a:pt x="288" y="144"/>
                    </a:lnTo>
                    <a:lnTo>
                      <a:pt x="288" y="0"/>
                    </a:lnTo>
                    <a:lnTo>
                      <a:pt x="816" y="0"/>
                    </a:lnTo>
                    <a:lnTo>
                      <a:pt x="816" y="144"/>
                    </a:lnTo>
                    <a:lnTo>
                      <a:pt x="1248" y="144"/>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12" name="Freeform 1084"/>
              <p:cNvSpPr>
                <a:spLocks/>
              </p:cNvSpPr>
              <p:nvPr/>
            </p:nvSpPr>
            <p:spPr bwMode="auto">
              <a:xfrm>
                <a:off x="768350" y="7608763"/>
                <a:ext cx="2197100" cy="227013"/>
              </a:xfrm>
              <a:custGeom>
                <a:avLst/>
                <a:gdLst>
                  <a:gd name="T0" fmla="*/ 0 w 1248"/>
                  <a:gd name="T1" fmla="*/ 2147483647 h 144"/>
                  <a:gd name="T2" fmla="*/ 2147483647 w 1248"/>
                  <a:gd name="T3" fmla="*/ 2147483647 h 144"/>
                  <a:gd name="T4" fmla="*/ 2147483647 w 1248"/>
                  <a:gd name="T5" fmla="*/ 0 h 144"/>
                  <a:gd name="T6" fmla="*/ 2147483647 w 1248"/>
                  <a:gd name="T7" fmla="*/ 0 h 144"/>
                  <a:gd name="T8" fmla="*/ 2147483647 w 1248"/>
                  <a:gd name="T9" fmla="*/ 2147483647 h 144"/>
                  <a:gd name="T10" fmla="*/ 2147483647 w 1248"/>
                  <a:gd name="T11" fmla="*/ 2147483647 h 144"/>
                  <a:gd name="T12" fmla="*/ 0 60000 65536"/>
                  <a:gd name="T13" fmla="*/ 0 60000 65536"/>
                  <a:gd name="T14" fmla="*/ 0 60000 65536"/>
                  <a:gd name="T15" fmla="*/ 0 60000 65536"/>
                  <a:gd name="T16" fmla="*/ 0 60000 65536"/>
                  <a:gd name="T17" fmla="*/ 0 60000 65536"/>
                  <a:gd name="T18" fmla="*/ 0 w 1248"/>
                  <a:gd name="T19" fmla="*/ 0 h 144"/>
                  <a:gd name="T20" fmla="*/ 1248 w 1248"/>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248" h="144">
                    <a:moveTo>
                      <a:pt x="0" y="144"/>
                    </a:moveTo>
                    <a:lnTo>
                      <a:pt x="816" y="144"/>
                    </a:lnTo>
                    <a:lnTo>
                      <a:pt x="816" y="0"/>
                    </a:lnTo>
                    <a:lnTo>
                      <a:pt x="1152" y="0"/>
                    </a:lnTo>
                    <a:lnTo>
                      <a:pt x="1152" y="144"/>
                    </a:lnTo>
                    <a:lnTo>
                      <a:pt x="1248" y="144"/>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13" name="Line 1085"/>
              <p:cNvSpPr>
                <a:spLocks noChangeShapeType="1"/>
              </p:cNvSpPr>
              <p:nvPr/>
            </p:nvSpPr>
            <p:spPr bwMode="auto">
              <a:xfrm flipV="1">
                <a:off x="1274763" y="7153151"/>
                <a:ext cx="0" cy="2286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14" name="Line 1086"/>
              <p:cNvSpPr>
                <a:spLocks noChangeShapeType="1"/>
              </p:cNvSpPr>
              <p:nvPr/>
            </p:nvSpPr>
            <p:spPr bwMode="auto">
              <a:xfrm>
                <a:off x="2205038" y="7153151"/>
                <a:ext cx="0" cy="2286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15" name="Line 1087"/>
              <p:cNvSpPr>
                <a:spLocks noChangeShapeType="1"/>
              </p:cNvSpPr>
              <p:nvPr/>
            </p:nvSpPr>
            <p:spPr bwMode="auto">
              <a:xfrm flipV="1">
                <a:off x="2205038" y="7608763"/>
                <a:ext cx="0" cy="22701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17" name="Line 1088"/>
              <p:cNvSpPr>
                <a:spLocks noChangeShapeType="1"/>
              </p:cNvSpPr>
              <p:nvPr/>
            </p:nvSpPr>
            <p:spPr bwMode="auto">
              <a:xfrm>
                <a:off x="2797175" y="7608763"/>
                <a:ext cx="0" cy="22701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18" name="Freeform 1089"/>
              <p:cNvSpPr>
                <a:spLocks/>
              </p:cNvSpPr>
              <p:nvPr/>
            </p:nvSpPr>
            <p:spPr bwMode="auto">
              <a:xfrm>
                <a:off x="2092325" y="7229351"/>
                <a:ext cx="295275" cy="531812"/>
              </a:xfrm>
              <a:custGeom>
                <a:avLst/>
                <a:gdLst>
                  <a:gd name="T0" fmla="*/ 2147483647 w 168"/>
                  <a:gd name="T1" fmla="*/ 0 h 384"/>
                  <a:gd name="T2" fmla="*/ 2147483647 w 168"/>
                  <a:gd name="T3" fmla="*/ 2147483647 h 384"/>
                  <a:gd name="T4" fmla="*/ 2147483647 w 168"/>
                  <a:gd name="T5" fmla="*/ 2147483647 h 384"/>
                  <a:gd name="T6" fmla="*/ 2147483647 w 168"/>
                  <a:gd name="T7" fmla="*/ 2147483647 h 384"/>
                  <a:gd name="T8" fmla="*/ 0 60000 65536"/>
                  <a:gd name="T9" fmla="*/ 0 60000 65536"/>
                  <a:gd name="T10" fmla="*/ 0 60000 65536"/>
                  <a:gd name="T11" fmla="*/ 0 60000 65536"/>
                  <a:gd name="T12" fmla="*/ 0 w 168"/>
                  <a:gd name="T13" fmla="*/ 0 h 384"/>
                  <a:gd name="T14" fmla="*/ 168 w 168"/>
                  <a:gd name="T15" fmla="*/ 384 h 384"/>
                </a:gdLst>
                <a:ahLst/>
                <a:cxnLst>
                  <a:cxn ang="T8">
                    <a:pos x="T0" y="T1"/>
                  </a:cxn>
                  <a:cxn ang="T9">
                    <a:pos x="T2" y="T3"/>
                  </a:cxn>
                  <a:cxn ang="T10">
                    <a:pos x="T4" y="T5"/>
                  </a:cxn>
                  <a:cxn ang="T11">
                    <a:pos x="T6" y="T7"/>
                  </a:cxn>
                </a:cxnLst>
                <a:rect l="T12" t="T13" r="T14" b="T15"/>
                <a:pathLst>
                  <a:path w="168" h="384">
                    <a:moveTo>
                      <a:pt x="64" y="0"/>
                    </a:moveTo>
                    <a:cubicBezTo>
                      <a:pt x="116" y="52"/>
                      <a:pt x="168" y="104"/>
                      <a:pt x="160" y="144"/>
                    </a:cubicBezTo>
                    <a:cubicBezTo>
                      <a:pt x="152" y="184"/>
                      <a:pt x="32" y="200"/>
                      <a:pt x="16" y="240"/>
                    </a:cubicBezTo>
                    <a:cubicBezTo>
                      <a:pt x="0" y="280"/>
                      <a:pt x="32" y="332"/>
                      <a:pt x="64" y="384"/>
                    </a:cubicBezTo>
                  </a:path>
                </a:pathLst>
              </a:custGeom>
              <a:noFill/>
              <a:ln w="9525" cap="flat" cmpd="sng">
                <a:solidFill>
                  <a:srgbClr val="000000"/>
                </a:solidFill>
                <a:prstDash val="solid"/>
                <a:round/>
                <a:headEnd/>
                <a:tailEnd type="triangle" w="sm" len="sm"/>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19" name="Text Box 1090"/>
              <p:cNvSpPr txBox="1">
                <a:spLocks noChangeArrowheads="1"/>
              </p:cNvSpPr>
              <p:nvPr/>
            </p:nvSpPr>
            <p:spPr bwMode="auto">
              <a:xfrm>
                <a:off x="433388" y="7153151"/>
                <a:ext cx="6381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vi-VN" altLang="ko-KR" sz="900" dirty="0" smtClean="0"/>
                  <a:t>Nhập </a:t>
                </a:r>
                <a:r>
                  <a:rPr lang="en-US" altLang="ko-KR" sz="900" dirty="0" smtClean="0"/>
                  <a:t>(X0</a:t>
                </a:r>
                <a:r>
                  <a:rPr lang="en-US" altLang="ko-KR" sz="900" dirty="0"/>
                  <a:t>)</a:t>
                </a:r>
              </a:p>
              <a:p>
                <a:pPr eaLnBrk="1" fontAlgn="auto" hangingPunct="1">
                  <a:spcBef>
                    <a:spcPct val="0"/>
                  </a:spcBef>
                  <a:spcAft>
                    <a:spcPts val="0"/>
                  </a:spcAft>
                  <a:buFontTx/>
                  <a:buNone/>
                </a:pPr>
                <a:endParaRPr lang="en-US" altLang="ko-KR" sz="900" dirty="0"/>
              </a:p>
            </p:txBody>
          </p:sp>
          <p:sp>
            <p:nvSpPr>
              <p:cNvPr id="20" name="Text Box 1091"/>
              <p:cNvSpPr txBox="1">
                <a:spLocks noChangeArrowheads="1"/>
              </p:cNvSpPr>
              <p:nvPr/>
            </p:nvSpPr>
            <p:spPr bwMode="auto">
              <a:xfrm>
                <a:off x="404813" y="7629401"/>
                <a:ext cx="6953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vi-VN" altLang="ko-KR" sz="900" dirty="0" smtClean="0"/>
                  <a:t>Xuất </a:t>
                </a:r>
                <a:r>
                  <a:rPr lang="en-US" altLang="ko-KR" sz="900" dirty="0" smtClean="0"/>
                  <a:t>(Y76</a:t>
                </a:r>
                <a:r>
                  <a:rPr lang="en-US" altLang="ko-KR" sz="900" dirty="0"/>
                  <a:t>)</a:t>
                </a:r>
              </a:p>
              <a:p>
                <a:pPr eaLnBrk="1" fontAlgn="auto" hangingPunct="1">
                  <a:spcBef>
                    <a:spcPct val="0"/>
                  </a:spcBef>
                  <a:spcAft>
                    <a:spcPts val="0"/>
                  </a:spcAft>
                  <a:buFontTx/>
                  <a:buNone/>
                </a:pPr>
                <a:endParaRPr lang="en-US" altLang="ko-KR" sz="900" dirty="0"/>
              </a:p>
            </p:txBody>
          </p:sp>
          <p:grpSp>
            <p:nvGrpSpPr>
              <p:cNvPr id="21" name="그룹 23"/>
              <p:cNvGrpSpPr>
                <a:grpSpLocks/>
              </p:cNvGrpSpPr>
              <p:nvPr/>
            </p:nvGrpSpPr>
            <p:grpSpPr bwMode="auto">
              <a:xfrm>
                <a:off x="598488" y="8175501"/>
                <a:ext cx="2540000" cy="1169987"/>
                <a:chOff x="598227" y="7670539"/>
                <a:chExt cx="2540111" cy="1170893"/>
              </a:xfrm>
            </p:grpSpPr>
            <p:sp>
              <p:nvSpPr>
                <p:cNvPr id="26" name="Text Box 1097"/>
                <p:cNvSpPr txBox="1">
                  <a:spLocks noChangeArrowheads="1"/>
                </p:cNvSpPr>
                <p:nvPr/>
              </p:nvSpPr>
              <p:spPr bwMode="auto">
                <a:xfrm>
                  <a:off x="804482" y="7670539"/>
                  <a:ext cx="323662" cy="219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900"/>
                    <a:t>X0</a:t>
                  </a:r>
                </a:p>
                <a:p>
                  <a:pPr eaLnBrk="1" fontAlgn="auto" hangingPunct="1">
                    <a:spcBef>
                      <a:spcPct val="0"/>
                    </a:spcBef>
                    <a:spcAft>
                      <a:spcPts val="0"/>
                    </a:spcAft>
                    <a:buFontTx/>
                    <a:buNone/>
                  </a:pPr>
                  <a:endParaRPr lang="en-US" altLang="ko-KR" sz="900"/>
                </a:p>
              </p:txBody>
            </p:sp>
            <p:grpSp>
              <p:nvGrpSpPr>
                <p:cNvPr id="27" name="그룹 22"/>
                <p:cNvGrpSpPr>
                  <a:grpSpLocks/>
                </p:cNvGrpSpPr>
                <p:nvPr/>
              </p:nvGrpSpPr>
              <p:grpSpPr bwMode="auto">
                <a:xfrm>
                  <a:off x="598227" y="7850676"/>
                  <a:ext cx="2540111" cy="990756"/>
                  <a:chOff x="598227" y="7850676"/>
                  <a:chExt cx="2540111" cy="990756"/>
                </a:xfrm>
              </p:grpSpPr>
              <p:sp>
                <p:nvSpPr>
                  <p:cNvPr id="28" name="Line 1092"/>
                  <p:cNvSpPr>
                    <a:spLocks noChangeShapeType="1"/>
                  </p:cNvSpPr>
                  <p:nvPr/>
                </p:nvSpPr>
                <p:spPr bwMode="auto">
                  <a:xfrm>
                    <a:off x="598227" y="7855417"/>
                    <a:ext cx="0" cy="9860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29" name="Line 1093"/>
                  <p:cNvSpPr>
                    <a:spLocks noChangeShapeType="1"/>
                  </p:cNvSpPr>
                  <p:nvPr/>
                </p:nvSpPr>
                <p:spPr bwMode="auto">
                  <a:xfrm>
                    <a:off x="598227" y="7931264"/>
                    <a:ext cx="3379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30" name="Line 1094"/>
                  <p:cNvSpPr>
                    <a:spLocks noChangeShapeType="1"/>
                  </p:cNvSpPr>
                  <p:nvPr/>
                </p:nvSpPr>
                <p:spPr bwMode="auto">
                  <a:xfrm>
                    <a:off x="936168" y="7855417"/>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31" name="Line 1095"/>
                  <p:cNvSpPr>
                    <a:spLocks noChangeShapeType="1"/>
                  </p:cNvSpPr>
                  <p:nvPr/>
                </p:nvSpPr>
                <p:spPr bwMode="auto">
                  <a:xfrm>
                    <a:off x="990111" y="7855417"/>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32" name="Line 1096"/>
                  <p:cNvSpPr>
                    <a:spLocks noChangeShapeType="1"/>
                  </p:cNvSpPr>
                  <p:nvPr/>
                </p:nvSpPr>
                <p:spPr bwMode="auto">
                  <a:xfrm>
                    <a:off x="999631" y="7931264"/>
                    <a:ext cx="12057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33" name="Line 1098"/>
                  <p:cNvSpPr>
                    <a:spLocks noChangeShapeType="1"/>
                  </p:cNvSpPr>
                  <p:nvPr/>
                </p:nvSpPr>
                <p:spPr bwMode="auto">
                  <a:xfrm>
                    <a:off x="609333" y="8310501"/>
                    <a:ext cx="3379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34" name="Line 1099"/>
                  <p:cNvSpPr>
                    <a:spLocks noChangeShapeType="1"/>
                  </p:cNvSpPr>
                  <p:nvPr/>
                </p:nvSpPr>
                <p:spPr bwMode="auto">
                  <a:xfrm>
                    <a:off x="947274"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35" name="Line 1100"/>
                  <p:cNvSpPr>
                    <a:spLocks noChangeShapeType="1"/>
                  </p:cNvSpPr>
                  <p:nvPr/>
                </p:nvSpPr>
                <p:spPr bwMode="auto">
                  <a:xfrm>
                    <a:off x="999631"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36" name="Line 1101"/>
                  <p:cNvSpPr>
                    <a:spLocks noChangeShapeType="1"/>
                  </p:cNvSpPr>
                  <p:nvPr/>
                </p:nvSpPr>
                <p:spPr bwMode="auto">
                  <a:xfrm>
                    <a:off x="1010737" y="8310501"/>
                    <a:ext cx="2633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37" name="Text Box 1102"/>
                  <p:cNvSpPr txBox="1">
                    <a:spLocks noChangeArrowheads="1"/>
                  </p:cNvSpPr>
                  <p:nvPr/>
                </p:nvSpPr>
                <p:spPr bwMode="auto">
                  <a:xfrm>
                    <a:off x="804482" y="8041875"/>
                    <a:ext cx="417270"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900"/>
                      <a:t>M1</a:t>
                    </a:r>
                  </a:p>
                  <a:p>
                    <a:pPr eaLnBrk="1" fontAlgn="auto" hangingPunct="1">
                      <a:spcBef>
                        <a:spcPct val="0"/>
                      </a:spcBef>
                      <a:spcAft>
                        <a:spcPts val="0"/>
                      </a:spcAft>
                      <a:buFontTx/>
                      <a:buNone/>
                    </a:pPr>
                    <a:endParaRPr lang="en-US" altLang="ko-KR" sz="900"/>
                  </a:p>
                </p:txBody>
              </p:sp>
              <p:sp>
                <p:nvSpPr>
                  <p:cNvPr id="38" name="Line 1103"/>
                  <p:cNvSpPr>
                    <a:spLocks noChangeShapeType="1"/>
                  </p:cNvSpPr>
                  <p:nvPr/>
                </p:nvSpPr>
                <p:spPr bwMode="auto">
                  <a:xfrm>
                    <a:off x="1286801"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39" name="Line 1104"/>
                  <p:cNvSpPr>
                    <a:spLocks noChangeShapeType="1"/>
                  </p:cNvSpPr>
                  <p:nvPr/>
                </p:nvSpPr>
                <p:spPr bwMode="auto">
                  <a:xfrm>
                    <a:off x="1340745" y="8234653"/>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40" name="Text Box 1105"/>
                  <p:cNvSpPr txBox="1">
                    <a:spLocks noChangeArrowheads="1"/>
                  </p:cNvSpPr>
                  <p:nvPr/>
                </p:nvSpPr>
                <p:spPr bwMode="auto">
                  <a:xfrm>
                    <a:off x="1147183" y="8041875"/>
                    <a:ext cx="380779"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900"/>
                      <a:t>T16</a:t>
                    </a:r>
                  </a:p>
                  <a:p>
                    <a:pPr eaLnBrk="1" fontAlgn="auto" hangingPunct="1">
                      <a:spcBef>
                        <a:spcPct val="0"/>
                      </a:spcBef>
                      <a:spcAft>
                        <a:spcPts val="0"/>
                      </a:spcAft>
                      <a:buFontTx/>
                      <a:buNone/>
                    </a:pPr>
                    <a:endParaRPr lang="en-US" altLang="ko-KR" sz="900"/>
                  </a:p>
                </p:txBody>
              </p:sp>
              <p:sp>
                <p:nvSpPr>
                  <p:cNvPr id="41" name="Line 1106"/>
                  <p:cNvSpPr>
                    <a:spLocks noChangeShapeType="1"/>
                  </p:cNvSpPr>
                  <p:nvPr/>
                </p:nvSpPr>
                <p:spPr bwMode="auto">
                  <a:xfrm>
                    <a:off x="609333" y="8632852"/>
                    <a:ext cx="3379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42" name="Line 1107"/>
                  <p:cNvSpPr>
                    <a:spLocks noChangeShapeType="1"/>
                  </p:cNvSpPr>
                  <p:nvPr/>
                </p:nvSpPr>
                <p:spPr bwMode="auto">
                  <a:xfrm>
                    <a:off x="947274" y="8557005"/>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43" name="Line 1108"/>
                  <p:cNvSpPr>
                    <a:spLocks noChangeShapeType="1"/>
                  </p:cNvSpPr>
                  <p:nvPr/>
                </p:nvSpPr>
                <p:spPr bwMode="auto">
                  <a:xfrm>
                    <a:off x="999631" y="8557005"/>
                    <a:ext cx="0"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44" name="Freeform 1109"/>
                  <p:cNvSpPr>
                    <a:spLocks/>
                  </p:cNvSpPr>
                  <p:nvPr/>
                </p:nvSpPr>
                <p:spPr bwMode="auto">
                  <a:xfrm>
                    <a:off x="1021843" y="8329462"/>
                    <a:ext cx="84089" cy="303389"/>
                  </a:xfrm>
                  <a:custGeom>
                    <a:avLst/>
                    <a:gdLst>
                      <a:gd name="T0" fmla="*/ 0 w 48"/>
                      <a:gd name="T1" fmla="*/ 2147483647 h 192"/>
                      <a:gd name="T2" fmla="*/ 2147483647 w 48"/>
                      <a:gd name="T3" fmla="*/ 2147483647 h 192"/>
                      <a:gd name="T4" fmla="*/ 2147483647 w 48"/>
                      <a:gd name="T5" fmla="*/ 0 h 192"/>
                      <a:gd name="T6" fmla="*/ 0 60000 65536"/>
                      <a:gd name="T7" fmla="*/ 0 60000 65536"/>
                      <a:gd name="T8" fmla="*/ 0 60000 65536"/>
                      <a:gd name="T9" fmla="*/ 0 w 48"/>
                      <a:gd name="T10" fmla="*/ 0 h 192"/>
                      <a:gd name="T11" fmla="*/ 48 w 48"/>
                      <a:gd name="T12" fmla="*/ 192 h 192"/>
                    </a:gdLst>
                    <a:ahLst/>
                    <a:cxnLst>
                      <a:cxn ang="T6">
                        <a:pos x="T0" y="T1"/>
                      </a:cxn>
                      <a:cxn ang="T7">
                        <a:pos x="T2" y="T3"/>
                      </a:cxn>
                      <a:cxn ang="T8">
                        <a:pos x="T4" y="T5"/>
                      </a:cxn>
                    </a:cxnLst>
                    <a:rect l="T9" t="T10" r="T11" b="T12"/>
                    <a:pathLst>
                      <a:path w="48" h="192">
                        <a:moveTo>
                          <a:pt x="0" y="192"/>
                        </a:moveTo>
                        <a:lnTo>
                          <a:pt x="48" y="192"/>
                        </a:lnTo>
                        <a:lnTo>
                          <a:pt x="48" y="0"/>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45" name="Line 1110"/>
                  <p:cNvSpPr>
                    <a:spLocks noChangeShapeType="1"/>
                  </p:cNvSpPr>
                  <p:nvPr/>
                </p:nvSpPr>
                <p:spPr bwMode="auto">
                  <a:xfrm flipH="1">
                    <a:off x="1221752" y="8234653"/>
                    <a:ext cx="169764" cy="1516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46" name="Line 1111"/>
                  <p:cNvSpPr>
                    <a:spLocks noChangeShapeType="1"/>
                  </p:cNvSpPr>
                  <p:nvPr/>
                </p:nvSpPr>
                <p:spPr bwMode="auto">
                  <a:xfrm>
                    <a:off x="1359784" y="8310501"/>
                    <a:ext cx="12676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47" name="Text Box 1112"/>
                  <p:cNvSpPr txBox="1">
                    <a:spLocks noChangeArrowheads="1"/>
                  </p:cNvSpPr>
                  <p:nvPr/>
                </p:nvSpPr>
                <p:spPr bwMode="auto">
                  <a:xfrm>
                    <a:off x="775923" y="8375287"/>
                    <a:ext cx="445829"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900"/>
                      <a:t>Y76</a:t>
                    </a:r>
                  </a:p>
                  <a:p>
                    <a:pPr eaLnBrk="1" fontAlgn="auto" hangingPunct="1">
                      <a:spcBef>
                        <a:spcPct val="0"/>
                      </a:spcBef>
                      <a:spcAft>
                        <a:spcPts val="0"/>
                      </a:spcAft>
                      <a:buFontTx/>
                      <a:buNone/>
                    </a:pPr>
                    <a:endParaRPr lang="en-US" altLang="ko-KR" sz="900"/>
                  </a:p>
                </p:txBody>
              </p:sp>
              <p:sp>
                <p:nvSpPr>
                  <p:cNvPr id="48" name="Rectangle 1114"/>
                  <p:cNvSpPr>
                    <a:spLocks noChangeArrowheads="1"/>
                  </p:cNvSpPr>
                  <p:nvPr/>
                </p:nvSpPr>
                <p:spPr bwMode="auto">
                  <a:xfrm>
                    <a:off x="2205430" y="7850676"/>
                    <a:ext cx="422029" cy="1516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900"/>
                      <a:t>( A ) </a:t>
                    </a:r>
                  </a:p>
                </p:txBody>
              </p:sp>
              <p:sp>
                <p:nvSpPr>
                  <p:cNvPr id="49" name="Rectangle 1115"/>
                  <p:cNvSpPr>
                    <a:spLocks noChangeArrowheads="1"/>
                  </p:cNvSpPr>
                  <p:nvPr/>
                </p:nvSpPr>
                <p:spPr bwMode="auto">
                  <a:xfrm>
                    <a:off x="2627462" y="7850676"/>
                    <a:ext cx="430579" cy="1516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900"/>
                      <a:t>M1</a:t>
                    </a:r>
                  </a:p>
                </p:txBody>
              </p:sp>
              <p:sp>
                <p:nvSpPr>
                  <p:cNvPr id="50" name="Line 1116"/>
                  <p:cNvSpPr>
                    <a:spLocks noChangeShapeType="1"/>
                  </p:cNvSpPr>
                  <p:nvPr/>
                </p:nvSpPr>
                <p:spPr bwMode="auto">
                  <a:xfrm>
                    <a:off x="3051076" y="7931264"/>
                    <a:ext cx="840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51" name="Text Box 1117"/>
                  <p:cNvSpPr txBox="1">
                    <a:spLocks noChangeArrowheads="1"/>
                  </p:cNvSpPr>
                  <p:nvPr/>
                </p:nvSpPr>
                <p:spPr bwMode="auto">
                  <a:xfrm>
                    <a:off x="2538611" y="8060837"/>
                    <a:ext cx="542610" cy="361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lnSpc>
                        <a:spcPts val="900"/>
                      </a:lnSpc>
                      <a:spcBef>
                        <a:spcPct val="0"/>
                      </a:spcBef>
                      <a:spcAft>
                        <a:spcPts val="0"/>
                      </a:spcAft>
                      <a:buFontTx/>
                      <a:buNone/>
                    </a:pPr>
                    <a:r>
                      <a:rPr lang="en-US" altLang="ko-KR" sz="900"/>
                      <a:t>K100</a:t>
                    </a:r>
                  </a:p>
                  <a:p>
                    <a:pPr eaLnBrk="1" fontAlgn="auto" hangingPunct="1">
                      <a:lnSpc>
                        <a:spcPts val="900"/>
                      </a:lnSpc>
                      <a:spcBef>
                        <a:spcPct val="0"/>
                      </a:spcBef>
                      <a:spcAft>
                        <a:spcPts val="0"/>
                      </a:spcAft>
                      <a:buFontTx/>
                      <a:buNone/>
                    </a:pPr>
                    <a:r>
                      <a:rPr lang="en-US" altLang="ko-KR" sz="900"/>
                      <a:t>( T16 )</a:t>
                    </a:r>
                  </a:p>
                  <a:p>
                    <a:pPr eaLnBrk="1" fontAlgn="auto" hangingPunct="1">
                      <a:spcBef>
                        <a:spcPct val="0"/>
                      </a:spcBef>
                      <a:spcAft>
                        <a:spcPts val="0"/>
                      </a:spcAft>
                      <a:buFontTx/>
                      <a:buNone/>
                    </a:pPr>
                    <a:endParaRPr lang="en-US" altLang="ko-KR" sz="900"/>
                  </a:p>
                </p:txBody>
              </p:sp>
              <p:sp>
                <p:nvSpPr>
                  <p:cNvPr id="52" name="Freeform 1118"/>
                  <p:cNvSpPr>
                    <a:spLocks/>
                  </p:cNvSpPr>
                  <p:nvPr/>
                </p:nvSpPr>
                <p:spPr bwMode="auto">
                  <a:xfrm>
                    <a:off x="1613636" y="8310501"/>
                    <a:ext cx="1013823" cy="303389"/>
                  </a:xfrm>
                  <a:custGeom>
                    <a:avLst/>
                    <a:gdLst>
                      <a:gd name="T0" fmla="*/ 0 w 576"/>
                      <a:gd name="T1" fmla="*/ 0 h 192"/>
                      <a:gd name="T2" fmla="*/ 0 w 576"/>
                      <a:gd name="T3" fmla="*/ 2147483647 h 192"/>
                      <a:gd name="T4" fmla="*/ 2147483647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0" y="0"/>
                        </a:moveTo>
                        <a:lnTo>
                          <a:pt x="0" y="192"/>
                        </a:lnTo>
                        <a:lnTo>
                          <a:pt x="576" y="192"/>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53" name="Text Box 1119"/>
                  <p:cNvSpPr txBox="1">
                    <a:spLocks noChangeArrowheads="1"/>
                  </p:cNvSpPr>
                  <p:nvPr/>
                </p:nvSpPr>
                <p:spPr bwMode="auto">
                  <a:xfrm>
                    <a:off x="2557650" y="8489058"/>
                    <a:ext cx="552129" cy="22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900"/>
                      <a:t>( Y76 )</a:t>
                    </a:r>
                  </a:p>
                  <a:p>
                    <a:pPr eaLnBrk="1" fontAlgn="auto" hangingPunct="1">
                      <a:spcBef>
                        <a:spcPct val="0"/>
                      </a:spcBef>
                      <a:spcAft>
                        <a:spcPts val="0"/>
                      </a:spcAft>
                      <a:buFontTx/>
                      <a:buNone/>
                    </a:pPr>
                    <a:endParaRPr lang="en-US" altLang="ko-KR" sz="900"/>
                  </a:p>
                </p:txBody>
              </p:sp>
              <p:sp>
                <p:nvSpPr>
                  <p:cNvPr id="54" name="Line 1120"/>
                  <p:cNvSpPr>
                    <a:spLocks noChangeShapeType="1"/>
                  </p:cNvSpPr>
                  <p:nvPr/>
                </p:nvSpPr>
                <p:spPr bwMode="auto">
                  <a:xfrm>
                    <a:off x="2965401" y="8310501"/>
                    <a:ext cx="1697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55" name="Line 1121"/>
                  <p:cNvSpPr>
                    <a:spLocks noChangeShapeType="1"/>
                  </p:cNvSpPr>
                  <p:nvPr/>
                </p:nvSpPr>
                <p:spPr bwMode="auto">
                  <a:xfrm>
                    <a:off x="3009825" y="8604409"/>
                    <a:ext cx="1285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56" name="Line 1122"/>
                  <p:cNvSpPr>
                    <a:spLocks noChangeShapeType="1"/>
                  </p:cNvSpPr>
                  <p:nvPr/>
                </p:nvSpPr>
                <p:spPr bwMode="auto">
                  <a:xfrm>
                    <a:off x="3135165" y="7855417"/>
                    <a:ext cx="0" cy="9101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grpSp>
          </p:grpSp>
          <p:sp>
            <p:nvSpPr>
              <p:cNvPr id="22" name="Line 1123"/>
              <p:cNvSpPr>
                <a:spLocks noChangeShapeType="1"/>
              </p:cNvSpPr>
              <p:nvPr/>
            </p:nvSpPr>
            <p:spPr bwMode="auto">
              <a:xfrm>
                <a:off x="2205038" y="7835776"/>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sp>
            <p:nvSpPr>
              <p:cNvPr id="23" name="Line 1124"/>
              <p:cNvSpPr>
                <a:spLocks noChangeShapeType="1"/>
              </p:cNvSpPr>
              <p:nvPr/>
            </p:nvSpPr>
            <p:spPr bwMode="auto">
              <a:xfrm>
                <a:off x="2797175" y="7835776"/>
                <a:ext cx="0" cy="76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auto">
                  <a:spcBef>
                    <a:spcPts val="0"/>
                  </a:spcBef>
                  <a:spcAft>
                    <a:spcPts val="0"/>
                  </a:spcAft>
                </a:pPr>
                <a:endParaRPr kumimoji="0" lang="ko-KR" altLang="en-US" sz="1800">
                  <a:latin typeface="LG Smart_H Regular"/>
                  <a:ea typeface="LG Smart_H Regular"/>
                </a:endParaRPr>
              </a:p>
            </p:txBody>
          </p:sp>
          <p:cxnSp>
            <p:nvCxnSpPr>
              <p:cNvPr id="24" name="AutoShape 1125"/>
              <p:cNvCxnSpPr>
                <a:cxnSpLocks noChangeShapeType="1"/>
              </p:cNvCxnSpPr>
              <p:nvPr/>
            </p:nvCxnSpPr>
            <p:spPr bwMode="auto">
              <a:xfrm>
                <a:off x="2205038" y="7864351"/>
                <a:ext cx="592137" cy="0"/>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sp>
            <p:nvSpPr>
              <p:cNvPr id="25" name="Text Box 1126"/>
              <p:cNvSpPr txBox="1">
                <a:spLocks noChangeArrowheads="1"/>
              </p:cNvSpPr>
              <p:nvPr/>
            </p:nvSpPr>
            <p:spPr bwMode="auto">
              <a:xfrm>
                <a:off x="2176463" y="7848476"/>
                <a:ext cx="958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vi-VN" altLang="ko-KR" sz="900" dirty="0" smtClean="0"/>
                  <a:t>Thời gian thiết lập</a:t>
                </a:r>
                <a:endParaRPr lang="ko-KR" altLang="en-US" sz="900" dirty="0"/>
              </a:p>
              <a:p>
                <a:pPr eaLnBrk="1" fontAlgn="auto" hangingPunct="1">
                  <a:spcBef>
                    <a:spcPct val="0"/>
                  </a:spcBef>
                  <a:spcAft>
                    <a:spcPts val="0"/>
                  </a:spcAft>
                  <a:buFontTx/>
                  <a:buNone/>
                </a:pPr>
                <a:r>
                  <a:rPr lang="en-US" altLang="ko-KR" sz="900" dirty="0"/>
                  <a:t>  (</a:t>
                </a:r>
                <a:r>
                  <a:rPr lang="en-US" altLang="ko-KR" sz="900" dirty="0" smtClean="0"/>
                  <a:t>10</a:t>
                </a:r>
                <a:r>
                  <a:rPr lang="vi-VN" altLang="ko-KR" sz="900" dirty="0"/>
                  <a:t>s</a:t>
                </a:r>
                <a:r>
                  <a:rPr lang="en-US" altLang="ko-KR" sz="900" dirty="0" smtClean="0"/>
                  <a:t>)</a:t>
                </a:r>
                <a:endParaRPr lang="en-US" altLang="ko-KR" sz="900" dirty="0"/>
              </a:p>
            </p:txBody>
          </p:sp>
        </p:grpSp>
      </p:grpSp>
      <p:sp>
        <p:nvSpPr>
          <p:cNvPr id="57" name="Rectangle 113"/>
          <p:cNvSpPr>
            <a:spLocks noChangeArrowheads="1"/>
          </p:cNvSpPr>
          <p:nvPr/>
        </p:nvSpPr>
        <p:spPr bwMode="auto">
          <a:xfrm>
            <a:off x="303214" y="6465168"/>
            <a:ext cx="312737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dirty="0" smtClean="0">
                <a:latin typeface="Times New Roman" panose="02020603050405020304" pitchFamily="18" charset="0"/>
                <a:ea typeface="LG Smart_H Regular" panose="020B0600000101010101" pitchFamily="34" charset="-127"/>
                <a:cs typeface="Times New Roman" panose="02020603050405020304" pitchFamily="18" charset="0"/>
              </a:rPr>
              <a:t>3</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Chọn câu sai khi giải thích về bảng điều khiển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PLC?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Không tiếp điểm </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độ tin cậy cao</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tuổi thọ cao</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điều khiển tốc độ cao</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a:t>
            </a: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Khó có thể mở rộng system</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Dễ dàng sửa chữa, bảo trì độ tin cậy cao</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Có tính năng thu nhỏ</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58" name="Rectangle 114"/>
          <p:cNvSpPr>
            <a:spLocks noChangeArrowheads="1"/>
          </p:cNvSpPr>
          <p:nvPr/>
        </p:nvSpPr>
        <p:spPr bwMode="auto">
          <a:xfrm>
            <a:off x="303213" y="8361183"/>
            <a:ext cx="312057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35.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Thẻ QX40 đầu vào kĩ thuật số được lắp vào khe cắm basic PLC</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"0“</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 Có ý nghĩa gì trong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QX40</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Số lượng sở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hữu</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Điện áp đầu vào </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Module đầu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vào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Module đặc biệt</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59" name="Rectangle 90"/>
          <p:cNvSpPr>
            <a:spLocks noChangeArrowheads="1"/>
          </p:cNvSpPr>
          <p:nvPr/>
        </p:nvSpPr>
        <p:spPr bwMode="auto">
          <a:xfrm>
            <a:off x="3366681" y="881643"/>
            <a:ext cx="3175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36.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Cái nào sau đây là relay bên trong dùng cho Data Link</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Z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M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B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W</a:t>
            </a:r>
          </a:p>
        </p:txBody>
      </p:sp>
      <p:grpSp>
        <p:nvGrpSpPr>
          <p:cNvPr id="5" name="Group 4"/>
          <p:cNvGrpSpPr/>
          <p:nvPr/>
        </p:nvGrpSpPr>
        <p:grpSpPr>
          <a:xfrm>
            <a:off x="3365856" y="2018670"/>
            <a:ext cx="3221892" cy="2862322"/>
            <a:chOff x="3365856" y="1865847"/>
            <a:chExt cx="3221892" cy="2862322"/>
          </a:xfrm>
        </p:grpSpPr>
        <p:sp>
          <p:nvSpPr>
            <p:cNvPr id="60" name="Rectangle 116"/>
            <p:cNvSpPr>
              <a:spLocks noChangeArrowheads="1"/>
            </p:cNvSpPr>
            <p:nvPr/>
          </p:nvSpPr>
          <p:spPr bwMode="auto">
            <a:xfrm>
              <a:off x="3365856" y="1865847"/>
              <a:ext cx="31686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Từ cấu thành của bộ KIT dưới đây .Hãy trả lời các câu hỏi</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37</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Address</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 cuối cùng tại dấu chấm hỏi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 trog cấu tạo của PLC trên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14F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13F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12F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10F</a:t>
              </a:r>
            </a:p>
          </p:txBody>
        </p:sp>
        <p:grpSp>
          <p:nvGrpSpPr>
            <p:cNvPr id="61" name="Group 117"/>
            <p:cNvGrpSpPr>
              <a:grpSpLocks/>
            </p:cNvGrpSpPr>
            <p:nvPr/>
          </p:nvGrpSpPr>
          <p:grpSpPr bwMode="auto">
            <a:xfrm>
              <a:off x="3420685" y="2547724"/>
              <a:ext cx="3167063" cy="809626"/>
              <a:chOff x="2182" y="4572"/>
              <a:chExt cx="1995" cy="510"/>
            </a:xfrm>
          </p:grpSpPr>
          <p:sp>
            <p:nvSpPr>
              <p:cNvPr id="62" name="Rectangle 9"/>
              <p:cNvSpPr>
                <a:spLocks noChangeArrowheads="1"/>
              </p:cNvSpPr>
              <p:nvPr/>
            </p:nvSpPr>
            <p:spPr bwMode="auto">
              <a:xfrm>
                <a:off x="2214" y="4572"/>
                <a:ext cx="1906" cy="5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ko-KR" smtClean="0"/>
              </a:p>
            </p:txBody>
          </p:sp>
          <p:sp>
            <p:nvSpPr>
              <p:cNvPr id="63" name="Line 10"/>
              <p:cNvSpPr>
                <a:spLocks noChangeShapeType="1"/>
              </p:cNvSpPr>
              <p:nvPr/>
            </p:nvSpPr>
            <p:spPr bwMode="auto">
              <a:xfrm>
                <a:off x="2400" y="4572"/>
                <a:ext cx="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64" name="Line 11"/>
              <p:cNvSpPr>
                <a:spLocks noChangeShapeType="1"/>
              </p:cNvSpPr>
              <p:nvPr/>
            </p:nvSpPr>
            <p:spPr bwMode="auto">
              <a:xfrm>
                <a:off x="2576" y="4572"/>
                <a:ext cx="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65" name="Line 12"/>
              <p:cNvSpPr>
                <a:spLocks noChangeShapeType="1"/>
              </p:cNvSpPr>
              <p:nvPr/>
            </p:nvSpPr>
            <p:spPr bwMode="auto">
              <a:xfrm>
                <a:off x="2797" y="4572"/>
                <a:ext cx="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66" name="Line 13"/>
              <p:cNvSpPr>
                <a:spLocks noChangeShapeType="1"/>
              </p:cNvSpPr>
              <p:nvPr/>
            </p:nvSpPr>
            <p:spPr bwMode="auto">
              <a:xfrm>
                <a:off x="3017" y="4572"/>
                <a:ext cx="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67" name="Line 14"/>
              <p:cNvSpPr>
                <a:spLocks noChangeShapeType="1"/>
              </p:cNvSpPr>
              <p:nvPr/>
            </p:nvSpPr>
            <p:spPr bwMode="auto">
              <a:xfrm>
                <a:off x="3238" y="4572"/>
                <a:ext cx="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68" name="Line 21"/>
              <p:cNvSpPr>
                <a:spLocks noChangeShapeType="1"/>
              </p:cNvSpPr>
              <p:nvPr/>
            </p:nvSpPr>
            <p:spPr bwMode="auto">
              <a:xfrm>
                <a:off x="3464" y="4572"/>
                <a:ext cx="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69" name="Line 23"/>
              <p:cNvSpPr>
                <a:spLocks noChangeShapeType="1"/>
              </p:cNvSpPr>
              <p:nvPr/>
            </p:nvSpPr>
            <p:spPr bwMode="auto">
              <a:xfrm>
                <a:off x="3684" y="4572"/>
                <a:ext cx="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70" name="Line 26"/>
              <p:cNvSpPr>
                <a:spLocks noChangeShapeType="1"/>
              </p:cNvSpPr>
              <p:nvPr/>
            </p:nvSpPr>
            <p:spPr bwMode="auto">
              <a:xfrm>
                <a:off x="3905" y="4572"/>
                <a:ext cx="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Arial" charset="0"/>
                  <a:ea typeface="돋움" pitchFamily="50" charset="-127"/>
                </a:endParaRPr>
              </a:p>
            </p:txBody>
          </p:sp>
          <p:sp>
            <p:nvSpPr>
              <p:cNvPr id="71" name="Text Box 15"/>
              <p:cNvSpPr txBox="1">
                <a:spLocks noChangeArrowheads="1"/>
              </p:cNvSpPr>
              <p:nvPr/>
            </p:nvSpPr>
            <p:spPr bwMode="auto">
              <a:xfrm>
                <a:off x="2182" y="4668"/>
                <a:ext cx="2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dirty="0" smtClean="0"/>
                  <a:t>UNIT</a:t>
                </a:r>
                <a:r>
                  <a:rPr lang="vi-VN" altLang="ko-KR" sz="800" dirty="0" smtClean="0"/>
                  <a:t> nguồn điện</a:t>
                </a:r>
                <a:endParaRPr lang="en-US" altLang="ko-KR" sz="800" dirty="0" smtClean="0"/>
              </a:p>
            </p:txBody>
          </p:sp>
          <p:sp>
            <p:nvSpPr>
              <p:cNvPr id="72" name="Text Box 16"/>
              <p:cNvSpPr txBox="1">
                <a:spLocks noChangeArrowheads="1"/>
              </p:cNvSpPr>
              <p:nvPr/>
            </p:nvSpPr>
            <p:spPr bwMode="auto">
              <a:xfrm>
                <a:off x="2372" y="4674"/>
                <a:ext cx="2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smtClean="0"/>
                  <a:t>CPU</a:t>
                </a:r>
              </a:p>
            </p:txBody>
          </p:sp>
          <p:sp>
            <p:nvSpPr>
              <p:cNvPr id="73" name="Text Box 17"/>
              <p:cNvSpPr txBox="1">
                <a:spLocks noChangeArrowheads="1"/>
              </p:cNvSpPr>
              <p:nvPr/>
            </p:nvSpPr>
            <p:spPr bwMode="auto">
              <a:xfrm>
                <a:off x="2547" y="4674"/>
                <a:ext cx="3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smtClean="0"/>
                  <a:t>QX42</a:t>
                </a:r>
              </a:p>
            </p:txBody>
          </p:sp>
          <p:sp>
            <p:nvSpPr>
              <p:cNvPr id="74" name="Text Box 18"/>
              <p:cNvSpPr txBox="1">
                <a:spLocks noChangeArrowheads="1"/>
              </p:cNvSpPr>
              <p:nvPr/>
            </p:nvSpPr>
            <p:spPr bwMode="auto">
              <a:xfrm>
                <a:off x="2995" y="4674"/>
                <a:ext cx="2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smtClean="0"/>
                  <a:t>QX41</a:t>
                </a:r>
              </a:p>
            </p:txBody>
          </p:sp>
          <p:sp>
            <p:nvSpPr>
              <p:cNvPr id="75" name="Text Box 19"/>
              <p:cNvSpPr txBox="1">
                <a:spLocks noChangeArrowheads="1"/>
              </p:cNvSpPr>
              <p:nvPr/>
            </p:nvSpPr>
            <p:spPr bwMode="auto">
              <a:xfrm>
                <a:off x="2769" y="4674"/>
                <a:ext cx="2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smtClean="0"/>
                  <a:t>QY42</a:t>
                </a:r>
              </a:p>
            </p:txBody>
          </p:sp>
          <p:sp>
            <p:nvSpPr>
              <p:cNvPr id="76" name="Text Box 20"/>
              <p:cNvSpPr txBox="1">
                <a:spLocks noChangeArrowheads="1"/>
              </p:cNvSpPr>
              <p:nvPr/>
            </p:nvSpPr>
            <p:spPr bwMode="auto">
              <a:xfrm>
                <a:off x="3212" y="4676"/>
                <a:ext cx="2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smtClean="0"/>
                  <a:t>QY42</a:t>
                </a:r>
              </a:p>
            </p:txBody>
          </p:sp>
          <p:sp>
            <p:nvSpPr>
              <p:cNvPr id="77" name="Text Box 22"/>
              <p:cNvSpPr txBox="1">
                <a:spLocks noChangeArrowheads="1"/>
              </p:cNvSpPr>
              <p:nvPr/>
            </p:nvSpPr>
            <p:spPr bwMode="auto">
              <a:xfrm>
                <a:off x="3647" y="4668"/>
                <a:ext cx="31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dirty="0" err="1" smtClean="0"/>
                  <a:t>Slo</a:t>
                </a:r>
                <a:r>
                  <a:rPr lang="vi-VN" altLang="ko-KR" sz="800" dirty="0" smtClean="0"/>
                  <a:t>t</a:t>
                </a:r>
              </a:p>
              <a:p>
                <a:pPr eaLnBrk="1" hangingPunct="1"/>
                <a:r>
                  <a:rPr lang="vi-VN" altLang="ko-KR" sz="800" dirty="0" smtClean="0"/>
                  <a:t> trống</a:t>
                </a:r>
                <a:endParaRPr lang="en-US" altLang="ko-KR" sz="800" dirty="0" smtClean="0"/>
              </a:p>
            </p:txBody>
          </p:sp>
          <p:sp>
            <p:nvSpPr>
              <p:cNvPr id="78" name="Text Box 24"/>
              <p:cNvSpPr txBox="1">
                <a:spLocks noChangeArrowheads="1"/>
              </p:cNvSpPr>
              <p:nvPr/>
            </p:nvSpPr>
            <p:spPr bwMode="auto">
              <a:xfrm>
                <a:off x="3450" y="4668"/>
                <a:ext cx="25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smtClean="0"/>
                  <a:t>Q64</a:t>
                </a:r>
              </a:p>
              <a:p>
                <a:pPr eaLnBrk="1" hangingPunct="1"/>
                <a:r>
                  <a:rPr lang="en-US" altLang="ko-KR" sz="800" smtClean="0"/>
                  <a:t>  AD</a:t>
                </a:r>
              </a:p>
              <a:p>
                <a:pPr eaLnBrk="1" hangingPunct="1"/>
                <a:r>
                  <a:rPr lang="en-US" altLang="ko-KR" sz="800" smtClean="0"/>
                  <a:t>   </a:t>
                </a:r>
              </a:p>
            </p:txBody>
          </p:sp>
          <p:sp>
            <p:nvSpPr>
              <p:cNvPr id="79" name="Text Box 25"/>
              <p:cNvSpPr txBox="1">
                <a:spLocks noChangeArrowheads="1"/>
              </p:cNvSpPr>
              <p:nvPr/>
            </p:nvSpPr>
            <p:spPr bwMode="auto">
              <a:xfrm>
                <a:off x="3878" y="4674"/>
                <a:ext cx="29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smtClean="0"/>
                  <a:t>QX42</a:t>
                </a:r>
              </a:p>
            </p:txBody>
          </p:sp>
          <p:sp>
            <p:nvSpPr>
              <p:cNvPr id="80" name="Rectangle 38"/>
              <p:cNvSpPr>
                <a:spLocks noChangeArrowheads="1"/>
              </p:cNvSpPr>
              <p:nvPr/>
            </p:nvSpPr>
            <p:spPr bwMode="auto">
              <a:xfrm>
                <a:off x="3902" y="4788"/>
                <a:ext cx="2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800" dirty="0" smtClean="0"/>
                  <a:t>( ? )</a:t>
                </a:r>
              </a:p>
            </p:txBody>
          </p:sp>
        </p:grpSp>
      </p:grpSp>
      <p:sp>
        <p:nvSpPr>
          <p:cNvPr id="82" name="Rectangle 142"/>
          <p:cNvSpPr>
            <a:spLocks noChangeArrowheads="1"/>
          </p:cNvSpPr>
          <p:nvPr/>
        </p:nvSpPr>
        <p:spPr bwMode="auto">
          <a:xfrm>
            <a:off x="3434215" y="5126340"/>
            <a:ext cx="3117398"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38.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Chọn đáp án đúng với điều kiện dưới đây</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Chuyển đổi số thập lục phân A37 thành BCD (số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thập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phân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được mã hóa nhị phân).</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Ví dụ</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[BCD HA37 D0]</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05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05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050" dirty="0">
                <a:latin typeface="Times New Roman" panose="02020603050405020304" pitchFamily="18" charset="0"/>
                <a:ea typeface="LG Smart_H Regular" panose="020B0600000101010101" pitchFamily="34" charset="-127"/>
                <a:cs typeface="Times New Roman" panose="02020603050405020304" pitchFamily="18" charset="0"/>
              </a:rPr>
              <a:t>0011 0100 </a:t>
            </a:r>
            <a:r>
              <a:rPr lang="en-US" altLang="ko-KR" sz="1050">
                <a:latin typeface="Times New Roman" panose="02020603050405020304" pitchFamily="18" charset="0"/>
                <a:ea typeface="LG Smart_H Regular" panose="020B0600000101010101" pitchFamily="34" charset="-127"/>
                <a:cs typeface="Times New Roman" panose="02020603050405020304" pitchFamily="18" charset="0"/>
              </a:rPr>
              <a:t>0011 </a:t>
            </a:r>
            <a:r>
              <a:rPr lang="en-US" altLang="ko-KR" sz="1050" smtClean="0">
                <a:latin typeface="Times New Roman" panose="02020603050405020304" pitchFamily="18" charset="0"/>
                <a:ea typeface="LG Smart_H Regular" panose="020B0600000101010101" pitchFamily="34" charset="-127"/>
                <a:cs typeface="Times New Roman" panose="02020603050405020304" pitchFamily="18" charset="0"/>
              </a:rPr>
              <a:t>1010       B. </a:t>
            </a:r>
            <a:r>
              <a:rPr lang="en-US" altLang="ko-KR" sz="1050" dirty="0">
                <a:latin typeface="Times New Roman" panose="02020603050405020304" pitchFamily="18" charset="0"/>
                <a:ea typeface="LG Smart_H Regular" panose="020B0600000101010101" pitchFamily="34" charset="-127"/>
                <a:cs typeface="Times New Roman" panose="02020603050405020304" pitchFamily="18" charset="0"/>
              </a:rPr>
              <a:t>0000 1001 0011 0111</a:t>
            </a:r>
          </a:p>
          <a:p>
            <a:pPr eaLnBrk="1" hangingPunct="1"/>
            <a:r>
              <a:rPr lang="en-US" altLang="ko-KR" sz="105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05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050" dirty="0">
                <a:latin typeface="Times New Roman" panose="02020603050405020304" pitchFamily="18" charset="0"/>
                <a:ea typeface="LG Smart_H Regular" panose="020B0600000101010101" pitchFamily="34" charset="-127"/>
                <a:cs typeface="Times New Roman" panose="02020603050405020304" pitchFamily="18" charset="0"/>
              </a:rPr>
              <a:t>0010 0110 0001 </a:t>
            </a:r>
            <a:r>
              <a:rPr lang="en-US" altLang="ko-KR" sz="1050">
                <a:latin typeface="Times New Roman" panose="02020603050405020304" pitchFamily="18" charset="0"/>
                <a:ea typeface="LG Smart_H Regular" panose="020B0600000101010101" pitchFamily="34" charset="-127"/>
                <a:cs typeface="Times New Roman" panose="02020603050405020304" pitchFamily="18" charset="0"/>
              </a:rPr>
              <a:t>0101       </a:t>
            </a:r>
            <a:r>
              <a:rPr lang="en-US" altLang="ko-KR" sz="105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050" dirty="0">
                <a:latin typeface="Times New Roman" panose="02020603050405020304" pitchFamily="18" charset="0"/>
                <a:ea typeface="LG Smart_H Regular" panose="020B0600000101010101" pitchFamily="34" charset="-127"/>
                <a:cs typeface="Times New Roman" panose="02020603050405020304" pitchFamily="18" charset="0"/>
              </a:rPr>
              <a:t>0001 1100 0110 0110</a:t>
            </a:r>
          </a:p>
        </p:txBody>
      </p:sp>
      <p:sp>
        <p:nvSpPr>
          <p:cNvPr id="83" name="Rectangle 89"/>
          <p:cNvSpPr>
            <a:spLocks noChangeArrowheads="1"/>
          </p:cNvSpPr>
          <p:nvPr/>
        </p:nvSpPr>
        <p:spPr bwMode="auto">
          <a:xfrm>
            <a:off x="3434215" y="6664349"/>
            <a:ext cx="3124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39.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Nơi đặt thời gian quét tối đa. Nếu thời gian quét Run muộn hơn thời gian này, thì sẽ xảy ra Lỗi PLC.Tính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năng </a:t>
            </a:r>
            <a:endParaRPr lang="en-US"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vi-VN" sz="1200">
                <a:latin typeface="Times New Roman" panose="02020603050405020304" pitchFamily="18" charset="0"/>
                <a:ea typeface="LG Smart_H Regular" panose="020B0600000101010101" pitchFamily="34" charset="-127"/>
                <a:cs typeface="Times New Roman" panose="02020603050405020304" pitchFamily="18" charset="0"/>
              </a:rPr>
              <a:t>này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gọi là gì?</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Qu</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é</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liên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tục</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Tính năng tự chuẩn đoán</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W</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atchdog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T</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imer</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D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System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monitoring</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8" name="Rectangle 7"/>
          <p:cNvSpPr/>
          <p:nvPr/>
        </p:nvSpPr>
        <p:spPr>
          <a:xfrm>
            <a:off x="3471485" y="8291740"/>
            <a:ext cx="3070196" cy="1200329"/>
          </a:xfrm>
          <a:prstGeom prst="rect">
            <a:avLst/>
          </a:prstGeom>
        </p:spPr>
        <p:txBody>
          <a:bodyPr wrap="square">
            <a:spAutoFit/>
          </a:bodyPr>
          <a:lstStyle/>
          <a:p>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40.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Tuổi thọ của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Q6BA</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 battery ở điều kiện dưới đây là bao nhiêu</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Trường hợp kết nối với Mode CPU và hoạt động liên tục</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7</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năm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8</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năm </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9</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năm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10</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năm</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9" name="TextBox 8"/>
          <p:cNvSpPr txBox="1"/>
          <p:nvPr/>
        </p:nvSpPr>
        <p:spPr>
          <a:xfrm>
            <a:off x="7389440" y="2700547"/>
            <a:ext cx="648072" cy="2031325"/>
          </a:xfrm>
          <a:prstGeom prst="rect">
            <a:avLst/>
          </a:prstGeom>
          <a:noFill/>
        </p:spPr>
        <p:txBody>
          <a:bodyPr wrap="square" rtlCol="0">
            <a:spAutoFit/>
          </a:bodyPr>
          <a:lstStyle/>
          <a:p>
            <a:r>
              <a:rPr lang="en-US" smtClean="0"/>
              <a:t>31a</a:t>
            </a:r>
          </a:p>
          <a:p>
            <a:r>
              <a:rPr lang="en-US" smtClean="0"/>
              <a:t>32a</a:t>
            </a:r>
          </a:p>
          <a:p>
            <a:r>
              <a:rPr lang="en-US" smtClean="0"/>
              <a:t>33d</a:t>
            </a:r>
          </a:p>
          <a:p>
            <a:r>
              <a:rPr lang="en-US" smtClean="0"/>
              <a:t>34b</a:t>
            </a:r>
          </a:p>
          <a:p>
            <a:r>
              <a:rPr lang="en-US" smtClean="0"/>
              <a:t>35a</a:t>
            </a:r>
          </a:p>
          <a:p>
            <a:r>
              <a:rPr lang="en-US" smtClean="0"/>
              <a:t>36c</a:t>
            </a:r>
          </a:p>
          <a:p>
            <a:r>
              <a:rPr lang="en-US" smtClean="0"/>
              <a:t>37b</a:t>
            </a:r>
          </a:p>
          <a:p>
            <a:r>
              <a:rPr lang="en-US" smtClean="0"/>
              <a:t>38c</a:t>
            </a:r>
          </a:p>
          <a:p>
            <a:r>
              <a:rPr lang="en-US" smtClean="0"/>
              <a:t>39c</a:t>
            </a:r>
          </a:p>
          <a:p>
            <a:endParaRPr lang="en-US" smtClean="0"/>
          </a:p>
          <a:p>
            <a:endParaRPr lang="en-US" smtClean="0"/>
          </a:p>
          <a:p>
            <a:endParaRPr lang="en-US"/>
          </a:p>
          <a:p>
            <a:endParaRPr lang="en-US" smtClean="0"/>
          </a:p>
          <a:p>
            <a:endParaRPr lang="en-US"/>
          </a:p>
        </p:txBody>
      </p:sp>
    </p:spTree>
    <p:extLst>
      <p:ext uri="{BB962C8B-B14F-4D97-AF65-F5344CB8AC3E}">
        <p14:creationId xmlns:p14="http://schemas.microsoft.com/office/powerpoint/2010/main" val="1802731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돋움" pitchFamily="50" charset="-127"/>
              <a:ea typeface="돋움" pitchFamily="50" charset="-127"/>
            </a:endParaRPr>
          </a:p>
        </p:txBody>
      </p:sp>
      <p:sp>
        <p:nvSpPr>
          <p:cNvPr id="8196" name="Rectangle 17"/>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8197" name="Rectangle 18"/>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16" name="Text Box 5"/>
          <p:cNvSpPr txBox="1">
            <a:spLocks noChangeArrowheads="1"/>
          </p:cNvSpPr>
          <p:nvPr/>
        </p:nvSpPr>
        <p:spPr bwMode="auto">
          <a:xfrm>
            <a:off x="174625" y="239713"/>
            <a:ext cx="1162498" cy="338554"/>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latin typeface="LG Smart_H Regular"/>
                <a:ea typeface="돋움" pitchFamily="50" charset="-127"/>
              </a:rPr>
              <a:t>[ </a:t>
            </a:r>
            <a:r>
              <a:rPr lang="en-US" altLang="ko-KR" sz="1600" b="1" smtClean="0">
                <a:effectLst>
                  <a:outerShdw blurRad="38100" dist="38100" dir="2700000" algn="tl">
                    <a:srgbClr val="C0C0C0"/>
                  </a:outerShdw>
                </a:effectLst>
                <a:latin typeface="LG Smart_H Regular"/>
                <a:ea typeface="돋움" pitchFamily="50" charset="-127"/>
              </a:rPr>
              <a:t>Khí nén ] </a:t>
            </a:r>
            <a:endParaRPr lang="en-US" altLang="ko-KR" sz="1600" b="1" dirty="0">
              <a:effectLst>
                <a:outerShdw blurRad="38100" dist="38100" dir="2700000" algn="tl">
                  <a:srgbClr val="C0C0C0"/>
                </a:outerShdw>
              </a:effectLst>
              <a:latin typeface="LG Smart_H Regular"/>
              <a:ea typeface="돋움" pitchFamily="50" charset="-127"/>
            </a:endParaRPr>
          </a:p>
        </p:txBody>
      </p:sp>
      <p:sp>
        <p:nvSpPr>
          <p:cNvPr id="6" name="Text Box 48"/>
          <p:cNvSpPr txBox="1">
            <a:spLocks noChangeArrowheads="1"/>
          </p:cNvSpPr>
          <p:nvPr/>
        </p:nvSpPr>
        <p:spPr bwMode="auto">
          <a:xfrm>
            <a:off x="292100" y="817563"/>
            <a:ext cx="19127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000" b="1" smtClean="0"/>
              <a:t>※ Khí nén : </a:t>
            </a:r>
            <a:r>
              <a:rPr lang="vi-VN" altLang="ko-KR" sz="1000" b="1" smtClean="0"/>
              <a:t>câu </a:t>
            </a:r>
            <a:r>
              <a:rPr lang="en-US" altLang="ko-KR" sz="1000" b="1"/>
              <a:t>4</a:t>
            </a:r>
            <a:r>
              <a:rPr lang="en-US" altLang="ko-KR" sz="1000" b="1" smtClean="0"/>
              <a:t>1</a:t>
            </a:r>
            <a:r>
              <a:rPr lang="ko-KR" altLang="en-US" sz="1000" b="1" smtClean="0"/>
              <a:t> </a:t>
            </a:r>
            <a:r>
              <a:rPr lang="en-US" altLang="ko-KR" sz="1000" b="1" dirty="0" smtClean="0"/>
              <a:t>~ </a:t>
            </a:r>
            <a:r>
              <a:rPr lang="vi-VN" altLang="ko-KR" sz="1000" b="1" smtClean="0"/>
              <a:t>câu </a:t>
            </a:r>
            <a:r>
              <a:rPr lang="en-US" altLang="ko-KR" sz="1000" b="1" dirty="0"/>
              <a:t>6</a:t>
            </a:r>
            <a:r>
              <a:rPr lang="en-US" altLang="ko-KR" sz="1000" b="1" smtClean="0"/>
              <a:t>0</a:t>
            </a:r>
            <a:endParaRPr lang="ko-KR" altLang="en-US" sz="1000" b="1" dirty="0" smtClean="0"/>
          </a:p>
        </p:txBody>
      </p:sp>
      <p:sp>
        <p:nvSpPr>
          <p:cNvPr id="7" name="Rectangle 131"/>
          <p:cNvSpPr>
            <a:spLocks noChangeArrowheads="1"/>
          </p:cNvSpPr>
          <p:nvPr/>
        </p:nvSpPr>
        <p:spPr bwMode="auto">
          <a:xfrm>
            <a:off x="304800" y="1211171"/>
            <a:ext cx="3124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41.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Chọn đáp án sai về phương thức làm khô của Air Dryer</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Air Dryer làm mát bằng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nước</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Air Dryer hấp thụ</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Air Dryer loại làm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mát  </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Air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Dryer hút</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ẩm</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8" name="Rectangle 97"/>
          <p:cNvSpPr>
            <a:spLocks noChangeArrowheads="1"/>
          </p:cNvSpPr>
          <p:nvPr/>
        </p:nvSpPr>
        <p:spPr bwMode="auto">
          <a:xfrm>
            <a:off x="304800" y="2762853"/>
            <a:ext cx="3124200" cy="12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5000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42.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Định luật nào trong đó thể tích và nhiệt độ tỉ lệ thuận với nhau mà vẫn giữ cho áp suất không khí không đổi</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lnSpc>
                <a:spcPct val="150000"/>
              </a:lnSpc>
              <a:spcBef>
                <a:spcPct val="5000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Định luật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Pascal</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Định luật Charles-Boyle</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60000"/>
              </a:lnSpc>
              <a:spcBef>
                <a:spcPct val="5000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Định luật</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Chales</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Định luật Boyle</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grpSp>
        <p:nvGrpSpPr>
          <p:cNvPr id="3" name="Group 2"/>
          <p:cNvGrpSpPr/>
          <p:nvPr/>
        </p:nvGrpSpPr>
        <p:grpSpPr>
          <a:xfrm>
            <a:off x="308098" y="4088904"/>
            <a:ext cx="3168650" cy="2160240"/>
            <a:chOff x="308098" y="4736976"/>
            <a:chExt cx="3168650" cy="2160240"/>
          </a:xfrm>
        </p:grpSpPr>
        <p:sp>
          <p:nvSpPr>
            <p:cNvPr id="9" name="Text Box 17"/>
            <p:cNvSpPr txBox="1">
              <a:spLocks noChangeArrowheads="1"/>
            </p:cNvSpPr>
            <p:nvPr/>
          </p:nvSpPr>
          <p:spPr bwMode="auto">
            <a:xfrm>
              <a:off x="308098" y="4736976"/>
              <a:ext cx="31686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43.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Xi lanh nào có ưu điểm là giảm thiểu diện tích lắp đặt và có đặc tính dừng trung gian vì giá trị lực đẩy tiến lên/lùi như nhau</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B.</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900" smtClean="0">
                  <a:latin typeface="Times New Roman" panose="02020603050405020304" pitchFamily="18" charset="0"/>
                  <a:ea typeface="LG Smart_H Regular" panose="020B0600000101010101" pitchFamily="34" charset="-127"/>
                </a:rPr>
                <a:t>D.</a:t>
              </a:r>
              <a:endParaRPr lang="ko-KR" altLang="en-US" sz="900" dirty="0">
                <a:latin typeface="LG Smart_H Regular" panose="020B0600000101010101" pitchFamily="34" charset="-127"/>
                <a:ea typeface="LG Smart_H Regular" panose="020B0600000101010101" pitchFamily="34" charset="-127"/>
              </a:endParaRPr>
            </a:p>
          </p:txBody>
        </p:sp>
        <p:pic>
          <p:nvPicPr>
            <p:cNvPr id="10" name="Picture 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009" y="5601072"/>
              <a:ext cx="9429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88" y="5601072"/>
              <a:ext cx="11049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696" y="6527328"/>
              <a:ext cx="10350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6872" y="6457478"/>
              <a:ext cx="10731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Rectangle 110"/>
          <p:cNvSpPr>
            <a:spLocks noChangeArrowheads="1"/>
          </p:cNvSpPr>
          <p:nvPr/>
        </p:nvSpPr>
        <p:spPr bwMode="auto">
          <a:xfrm>
            <a:off x="3405188" y="863600"/>
            <a:ext cx="3187700" cy="357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46.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Chọn đáp án biểu hiện không đúng về Point, kí hiệu và cấu trúc bên trong Van điều khiển phương hướng</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pic>
        <p:nvPicPr>
          <p:cNvPr id="18" name="Picture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5238" y="1620136"/>
            <a:ext cx="944562"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53"/>
          <p:cNvSpPr txBox="1">
            <a:spLocks noChangeArrowheads="1"/>
          </p:cNvSpPr>
          <p:nvPr/>
        </p:nvSpPr>
        <p:spPr bwMode="auto">
          <a:xfrm>
            <a:off x="4667250" y="2420236"/>
            <a:ext cx="250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P</a:t>
            </a:r>
            <a:endParaRPr lang="ko-KR" altLang="en-US" sz="800">
              <a:latin typeface="Dotum" pitchFamily="50" charset="-127"/>
              <a:ea typeface="Dotum" pitchFamily="50" charset="-127"/>
            </a:endParaRPr>
          </a:p>
        </p:txBody>
      </p:sp>
      <p:sp>
        <p:nvSpPr>
          <p:cNvPr id="20" name="TextBox 54"/>
          <p:cNvSpPr txBox="1">
            <a:spLocks noChangeArrowheads="1"/>
          </p:cNvSpPr>
          <p:nvPr/>
        </p:nvSpPr>
        <p:spPr bwMode="auto">
          <a:xfrm>
            <a:off x="4667250" y="2032886"/>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R</a:t>
            </a:r>
            <a:endParaRPr lang="ko-KR" altLang="en-US" sz="800">
              <a:latin typeface="Dotum" pitchFamily="50" charset="-127"/>
              <a:ea typeface="Dotum" pitchFamily="50" charset="-127"/>
            </a:endParaRPr>
          </a:p>
        </p:txBody>
      </p:sp>
      <p:sp>
        <p:nvSpPr>
          <p:cNvPr id="21" name="TextBox 55"/>
          <p:cNvSpPr txBox="1">
            <a:spLocks noChangeArrowheads="1"/>
          </p:cNvSpPr>
          <p:nvPr/>
        </p:nvSpPr>
        <p:spPr bwMode="auto">
          <a:xfrm>
            <a:off x="3630613" y="2242436"/>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A</a:t>
            </a:r>
            <a:endParaRPr lang="ko-KR" altLang="en-US" sz="800">
              <a:latin typeface="Dotum" pitchFamily="50" charset="-127"/>
              <a:ea typeface="Dotum" pitchFamily="50" charset="-127"/>
            </a:endParaRPr>
          </a:p>
        </p:txBody>
      </p:sp>
      <p:sp>
        <p:nvSpPr>
          <p:cNvPr id="22" name="TextBox 56"/>
          <p:cNvSpPr txBox="1">
            <a:spLocks noChangeArrowheads="1"/>
          </p:cNvSpPr>
          <p:nvPr/>
        </p:nvSpPr>
        <p:spPr bwMode="auto">
          <a:xfrm>
            <a:off x="4667250" y="1669348"/>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Z</a:t>
            </a:r>
            <a:endParaRPr lang="ko-KR" altLang="en-US" sz="800">
              <a:latin typeface="Dotum" pitchFamily="50" charset="-127"/>
              <a:ea typeface="Dotum" pitchFamily="50" charset="-127"/>
            </a:endParaRPr>
          </a:p>
        </p:txBody>
      </p:sp>
      <p:pic>
        <p:nvPicPr>
          <p:cNvPr id="23" name="Picture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2939348"/>
            <a:ext cx="10636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직사각형 58"/>
          <p:cNvSpPr>
            <a:spLocks noChangeArrowheads="1"/>
          </p:cNvSpPr>
          <p:nvPr/>
        </p:nvSpPr>
        <p:spPr bwMode="auto">
          <a:xfrm>
            <a:off x="3697288" y="2909186"/>
            <a:ext cx="217487" cy="1127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endParaRPr lang="ko-KR" altLang="en-US" sz="900">
              <a:latin typeface="Dotum" pitchFamily="50" charset="-127"/>
              <a:ea typeface="Dotum" pitchFamily="50" charset="-127"/>
            </a:endParaRPr>
          </a:p>
        </p:txBody>
      </p:sp>
      <p:sp>
        <p:nvSpPr>
          <p:cNvPr id="25" name="TextBox 59"/>
          <p:cNvSpPr txBox="1">
            <a:spLocks noChangeArrowheads="1"/>
          </p:cNvSpPr>
          <p:nvPr/>
        </p:nvSpPr>
        <p:spPr bwMode="auto">
          <a:xfrm>
            <a:off x="4287838" y="279012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2</a:t>
            </a:r>
            <a:endParaRPr lang="ko-KR" altLang="en-US" sz="800">
              <a:latin typeface="Dotum" pitchFamily="50" charset="-127"/>
              <a:ea typeface="Dotum" pitchFamily="50" charset="-127"/>
            </a:endParaRPr>
          </a:p>
        </p:txBody>
      </p:sp>
      <p:sp>
        <p:nvSpPr>
          <p:cNvPr id="26" name="TextBox 60"/>
          <p:cNvSpPr txBox="1">
            <a:spLocks noChangeArrowheads="1"/>
          </p:cNvSpPr>
          <p:nvPr/>
        </p:nvSpPr>
        <p:spPr bwMode="auto">
          <a:xfrm>
            <a:off x="4241800" y="3156836"/>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1</a:t>
            </a:r>
            <a:endParaRPr lang="ko-KR" altLang="en-US" sz="800">
              <a:latin typeface="Dotum" pitchFamily="50" charset="-127"/>
              <a:ea typeface="Dotum" pitchFamily="50" charset="-127"/>
            </a:endParaRPr>
          </a:p>
        </p:txBody>
      </p:sp>
      <p:sp>
        <p:nvSpPr>
          <p:cNvPr id="27" name="TextBox 61"/>
          <p:cNvSpPr txBox="1">
            <a:spLocks noChangeArrowheads="1"/>
          </p:cNvSpPr>
          <p:nvPr/>
        </p:nvSpPr>
        <p:spPr bwMode="auto">
          <a:xfrm>
            <a:off x="4365625" y="3156836"/>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3</a:t>
            </a:r>
            <a:endParaRPr lang="ko-KR" altLang="en-US" sz="800">
              <a:latin typeface="Dotum" pitchFamily="50" charset="-127"/>
              <a:ea typeface="Dotum" pitchFamily="50" charset="-127"/>
            </a:endParaRPr>
          </a:p>
        </p:txBody>
      </p:sp>
      <p:sp>
        <p:nvSpPr>
          <p:cNvPr id="28" name="TextBox 62"/>
          <p:cNvSpPr txBox="1">
            <a:spLocks noChangeArrowheads="1"/>
          </p:cNvSpPr>
          <p:nvPr/>
        </p:nvSpPr>
        <p:spPr bwMode="auto">
          <a:xfrm>
            <a:off x="3659188" y="2875848"/>
            <a:ext cx="303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12</a:t>
            </a:r>
            <a:endParaRPr lang="ko-KR" altLang="en-US" sz="800">
              <a:latin typeface="Dotum" pitchFamily="50" charset="-127"/>
              <a:ea typeface="Dotum" pitchFamily="50" charset="-127"/>
            </a:endParaRPr>
          </a:p>
        </p:txBody>
      </p:sp>
      <p:pic>
        <p:nvPicPr>
          <p:cNvPr id="29" name="Picture 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68925" y="1566161"/>
            <a:ext cx="998538"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3375" y="2936173"/>
            <a:ext cx="89535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65"/>
          <p:cNvSpPr txBox="1">
            <a:spLocks noChangeArrowheads="1"/>
          </p:cNvSpPr>
          <p:nvPr/>
        </p:nvSpPr>
        <p:spPr bwMode="auto">
          <a:xfrm>
            <a:off x="5743575" y="2780598"/>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2</a:t>
            </a:r>
            <a:endParaRPr lang="ko-KR" altLang="en-US" sz="800">
              <a:latin typeface="Dotum" pitchFamily="50" charset="-127"/>
              <a:ea typeface="Dotum" pitchFamily="50" charset="-127"/>
            </a:endParaRPr>
          </a:p>
        </p:txBody>
      </p:sp>
      <p:sp>
        <p:nvSpPr>
          <p:cNvPr id="32" name="TextBox 66"/>
          <p:cNvSpPr txBox="1">
            <a:spLocks noChangeArrowheads="1"/>
          </p:cNvSpPr>
          <p:nvPr/>
        </p:nvSpPr>
        <p:spPr bwMode="auto">
          <a:xfrm>
            <a:off x="5281613" y="2866323"/>
            <a:ext cx="303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12</a:t>
            </a:r>
            <a:endParaRPr lang="ko-KR" altLang="en-US" sz="800">
              <a:latin typeface="Dotum" pitchFamily="50" charset="-127"/>
              <a:ea typeface="Dotum" pitchFamily="50" charset="-127"/>
            </a:endParaRPr>
          </a:p>
        </p:txBody>
      </p:sp>
      <p:sp>
        <p:nvSpPr>
          <p:cNvPr id="33" name="TextBox 67"/>
          <p:cNvSpPr txBox="1">
            <a:spLocks noChangeArrowheads="1"/>
          </p:cNvSpPr>
          <p:nvPr/>
        </p:nvSpPr>
        <p:spPr bwMode="auto">
          <a:xfrm>
            <a:off x="5219700" y="2529773"/>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P</a:t>
            </a:r>
            <a:endParaRPr lang="ko-KR" altLang="en-US" sz="800">
              <a:latin typeface="Dotum" pitchFamily="50" charset="-127"/>
              <a:ea typeface="Dotum" pitchFamily="50" charset="-127"/>
            </a:endParaRPr>
          </a:p>
        </p:txBody>
      </p:sp>
      <p:sp>
        <p:nvSpPr>
          <p:cNvPr id="34" name="TextBox 68"/>
          <p:cNvSpPr txBox="1">
            <a:spLocks noChangeArrowheads="1"/>
          </p:cNvSpPr>
          <p:nvPr/>
        </p:nvSpPr>
        <p:spPr bwMode="auto">
          <a:xfrm>
            <a:off x="5210175" y="2115436"/>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A</a:t>
            </a:r>
            <a:endParaRPr lang="ko-KR" altLang="en-US" sz="800">
              <a:latin typeface="Dotum" pitchFamily="50" charset="-127"/>
              <a:ea typeface="Dotum" pitchFamily="50" charset="-127"/>
            </a:endParaRPr>
          </a:p>
        </p:txBody>
      </p:sp>
      <p:sp>
        <p:nvSpPr>
          <p:cNvPr id="35" name="TextBox 69"/>
          <p:cNvSpPr txBox="1">
            <a:spLocks noChangeArrowheads="1"/>
          </p:cNvSpPr>
          <p:nvPr/>
        </p:nvSpPr>
        <p:spPr bwMode="auto">
          <a:xfrm>
            <a:off x="6272213" y="2375786"/>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R</a:t>
            </a:r>
            <a:endParaRPr lang="ko-KR" altLang="en-US" sz="800">
              <a:latin typeface="Dotum" pitchFamily="50" charset="-127"/>
              <a:ea typeface="Dotum" pitchFamily="50" charset="-127"/>
            </a:endParaRPr>
          </a:p>
        </p:txBody>
      </p:sp>
      <p:pic>
        <p:nvPicPr>
          <p:cNvPr id="36" name="Picture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4820536"/>
            <a:ext cx="10842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4288" y="3372736"/>
            <a:ext cx="912812"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72"/>
          <p:cNvSpPr txBox="1">
            <a:spLocks noChangeArrowheads="1"/>
          </p:cNvSpPr>
          <p:nvPr/>
        </p:nvSpPr>
        <p:spPr bwMode="auto">
          <a:xfrm>
            <a:off x="3735388" y="4731636"/>
            <a:ext cx="303212"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12</a:t>
            </a:r>
            <a:endParaRPr lang="ko-KR" altLang="en-US" sz="800">
              <a:latin typeface="Dotum" pitchFamily="50" charset="-127"/>
              <a:ea typeface="Dotum" pitchFamily="50" charset="-127"/>
            </a:endParaRPr>
          </a:p>
        </p:txBody>
      </p:sp>
      <p:sp>
        <p:nvSpPr>
          <p:cNvPr id="39" name="TextBox 73"/>
          <p:cNvSpPr txBox="1">
            <a:spLocks noChangeArrowheads="1"/>
          </p:cNvSpPr>
          <p:nvPr/>
        </p:nvSpPr>
        <p:spPr bwMode="auto">
          <a:xfrm>
            <a:off x="4381500" y="4669723"/>
            <a:ext cx="2428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2</a:t>
            </a:r>
            <a:endParaRPr lang="ko-KR" altLang="en-US" sz="800">
              <a:latin typeface="Dotum" pitchFamily="50" charset="-127"/>
              <a:ea typeface="Dotum" pitchFamily="50" charset="-127"/>
            </a:endParaRPr>
          </a:p>
        </p:txBody>
      </p:sp>
      <p:sp>
        <p:nvSpPr>
          <p:cNvPr id="40" name="TextBox 74"/>
          <p:cNvSpPr txBox="1">
            <a:spLocks noChangeArrowheads="1"/>
          </p:cNvSpPr>
          <p:nvPr/>
        </p:nvSpPr>
        <p:spPr bwMode="auto">
          <a:xfrm>
            <a:off x="4313238" y="5047102"/>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1</a:t>
            </a:r>
            <a:endParaRPr lang="ko-KR" altLang="en-US" sz="800">
              <a:latin typeface="Dotum" pitchFamily="50" charset="-127"/>
              <a:ea typeface="Dotum" pitchFamily="50" charset="-127"/>
            </a:endParaRPr>
          </a:p>
        </p:txBody>
      </p:sp>
      <p:sp>
        <p:nvSpPr>
          <p:cNvPr id="41" name="TextBox 75"/>
          <p:cNvSpPr txBox="1">
            <a:spLocks noChangeArrowheads="1"/>
          </p:cNvSpPr>
          <p:nvPr/>
        </p:nvSpPr>
        <p:spPr bwMode="auto">
          <a:xfrm>
            <a:off x="4452938" y="5047102"/>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3</a:t>
            </a:r>
            <a:endParaRPr lang="ko-KR" altLang="en-US" sz="800">
              <a:latin typeface="Dotum" pitchFamily="50" charset="-127"/>
              <a:ea typeface="Dotum" pitchFamily="50" charset="-127"/>
            </a:endParaRPr>
          </a:p>
        </p:txBody>
      </p:sp>
      <p:pic>
        <p:nvPicPr>
          <p:cNvPr id="42" name="Picture 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57813" y="3318761"/>
            <a:ext cx="950912"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TextBox 77"/>
          <p:cNvSpPr txBox="1">
            <a:spLocks noChangeArrowheads="1"/>
          </p:cNvSpPr>
          <p:nvPr/>
        </p:nvSpPr>
        <p:spPr bwMode="auto">
          <a:xfrm>
            <a:off x="6021388" y="3331461"/>
            <a:ext cx="25400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R</a:t>
            </a:r>
            <a:endParaRPr lang="ko-KR" altLang="en-US" sz="800">
              <a:latin typeface="Dotum" pitchFamily="50" charset="-127"/>
              <a:ea typeface="Dotum" pitchFamily="50" charset="-127"/>
            </a:endParaRPr>
          </a:p>
        </p:txBody>
      </p:sp>
      <p:pic>
        <p:nvPicPr>
          <p:cNvPr id="44" name="Picture 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14950" y="4776086"/>
            <a:ext cx="1038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79"/>
          <p:cNvSpPr txBox="1">
            <a:spLocks noChangeArrowheads="1"/>
          </p:cNvSpPr>
          <p:nvPr/>
        </p:nvSpPr>
        <p:spPr bwMode="auto">
          <a:xfrm>
            <a:off x="5765800" y="3156836"/>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1</a:t>
            </a:r>
            <a:endParaRPr lang="ko-KR" altLang="en-US" sz="800">
              <a:latin typeface="Dotum" pitchFamily="50" charset="-127"/>
              <a:ea typeface="Dotum" pitchFamily="50" charset="-127"/>
            </a:endParaRPr>
          </a:p>
        </p:txBody>
      </p:sp>
      <p:sp>
        <p:nvSpPr>
          <p:cNvPr id="46" name="TextBox 80"/>
          <p:cNvSpPr txBox="1">
            <a:spLocks noChangeArrowheads="1"/>
          </p:cNvSpPr>
          <p:nvPr/>
        </p:nvSpPr>
        <p:spPr bwMode="auto">
          <a:xfrm>
            <a:off x="5889625" y="3156836"/>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3</a:t>
            </a:r>
            <a:endParaRPr lang="ko-KR" altLang="en-US" sz="800">
              <a:latin typeface="Dotum" pitchFamily="50" charset="-127"/>
              <a:ea typeface="Dotum" pitchFamily="50" charset="-127"/>
            </a:endParaRPr>
          </a:p>
        </p:txBody>
      </p:sp>
      <p:sp>
        <p:nvSpPr>
          <p:cNvPr id="47" name="TextBox 81"/>
          <p:cNvSpPr txBox="1">
            <a:spLocks noChangeArrowheads="1"/>
          </p:cNvSpPr>
          <p:nvPr/>
        </p:nvSpPr>
        <p:spPr bwMode="auto">
          <a:xfrm>
            <a:off x="5791200" y="4641148"/>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2</a:t>
            </a:r>
            <a:endParaRPr lang="ko-KR" altLang="en-US" sz="800">
              <a:latin typeface="Dotum" pitchFamily="50" charset="-127"/>
              <a:ea typeface="Dotum" pitchFamily="50" charset="-127"/>
            </a:endParaRPr>
          </a:p>
        </p:txBody>
      </p:sp>
      <p:sp>
        <p:nvSpPr>
          <p:cNvPr id="48" name="TextBox 82"/>
          <p:cNvSpPr txBox="1">
            <a:spLocks noChangeArrowheads="1"/>
          </p:cNvSpPr>
          <p:nvPr/>
        </p:nvSpPr>
        <p:spPr bwMode="auto">
          <a:xfrm>
            <a:off x="5737225" y="5037577"/>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1</a:t>
            </a:r>
            <a:endParaRPr lang="ko-KR" altLang="en-US" sz="800">
              <a:latin typeface="Dotum" pitchFamily="50" charset="-127"/>
              <a:ea typeface="Dotum" pitchFamily="50" charset="-127"/>
            </a:endParaRPr>
          </a:p>
        </p:txBody>
      </p:sp>
      <p:sp>
        <p:nvSpPr>
          <p:cNvPr id="49" name="TextBox 83"/>
          <p:cNvSpPr txBox="1">
            <a:spLocks noChangeArrowheads="1"/>
          </p:cNvSpPr>
          <p:nvPr/>
        </p:nvSpPr>
        <p:spPr bwMode="auto">
          <a:xfrm>
            <a:off x="5899150" y="5047102"/>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3</a:t>
            </a:r>
            <a:endParaRPr lang="ko-KR" altLang="en-US" sz="800">
              <a:latin typeface="Dotum" pitchFamily="50" charset="-127"/>
              <a:ea typeface="Dotum" pitchFamily="50" charset="-127"/>
            </a:endParaRPr>
          </a:p>
        </p:txBody>
      </p:sp>
      <p:sp>
        <p:nvSpPr>
          <p:cNvPr id="50" name="TextBox 84"/>
          <p:cNvSpPr txBox="1">
            <a:spLocks noChangeArrowheads="1"/>
          </p:cNvSpPr>
          <p:nvPr/>
        </p:nvSpPr>
        <p:spPr bwMode="auto">
          <a:xfrm>
            <a:off x="5224463" y="4728461"/>
            <a:ext cx="303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12</a:t>
            </a:r>
            <a:endParaRPr lang="ko-KR" altLang="en-US" sz="800">
              <a:latin typeface="Dotum" pitchFamily="50" charset="-127"/>
              <a:ea typeface="Dotum" pitchFamily="50" charset="-127"/>
            </a:endParaRPr>
          </a:p>
        </p:txBody>
      </p:sp>
      <p:sp>
        <p:nvSpPr>
          <p:cNvPr id="51" name="TextBox 85"/>
          <p:cNvSpPr txBox="1">
            <a:spLocks noChangeArrowheads="1"/>
          </p:cNvSpPr>
          <p:nvPr/>
        </p:nvSpPr>
        <p:spPr bwMode="auto">
          <a:xfrm>
            <a:off x="6219825" y="4225223"/>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P</a:t>
            </a:r>
            <a:endParaRPr lang="ko-KR" altLang="en-US" sz="800">
              <a:latin typeface="Dotum" pitchFamily="50" charset="-127"/>
              <a:ea typeface="Dotum" pitchFamily="50" charset="-127"/>
            </a:endParaRPr>
          </a:p>
        </p:txBody>
      </p:sp>
      <p:sp>
        <p:nvSpPr>
          <p:cNvPr id="52" name="TextBox 86"/>
          <p:cNvSpPr txBox="1">
            <a:spLocks noChangeArrowheads="1"/>
          </p:cNvSpPr>
          <p:nvPr/>
        </p:nvSpPr>
        <p:spPr bwMode="auto">
          <a:xfrm>
            <a:off x="6210300" y="3744211"/>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A</a:t>
            </a:r>
            <a:endParaRPr lang="ko-KR" altLang="en-US" sz="800">
              <a:latin typeface="Dotum" pitchFamily="50" charset="-127"/>
              <a:ea typeface="Dotum" pitchFamily="50" charset="-127"/>
            </a:endParaRPr>
          </a:p>
        </p:txBody>
      </p:sp>
      <p:sp>
        <p:nvSpPr>
          <p:cNvPr id="53" name="TextBox 87"/>
          <p:cNvSpPr txBox="1">
            <a:spLocks noChangeArrowheads="1"/>
          </p:cNvSpPr>
          <p:nvPr/>
        </p:nvSpPr>
        <p:spPr bwMode="auto">
          <a:xfrm>
            <a:off x="3657600" y="3421948"/>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Z</a:t>
            </a:r>
            <a:endParaRPr lang="ko-KR" altLang="en-US" sz="800">
              <a:latin typeface="Dotum" pitchFamily="50" charset="-127"/>
              <a:ea typeface="Dotum" pitchFamily="50" charset="-127"/>
            </a:endParaRPr>
          </a:p>
        </p:txBody>
      </p:sp>
      <p:sp>
        <p:nvSpPr>
          <p:cNvPr id="54" name="TextBox 88"/>
          <p:cNvSpPr txBox="1">
            <a:spLocks noChangeArrowheads="1"/>
          </p:cNvSpPr>
          <p:nvPr/>
        </p:nvSpPr>
        <p:spPr bwMode="auto">
          <a:xfrm>
            <a:off x="4638675" y="3848986"/>
            <a:ext cx="250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P</a:t>
            </a:r>
            <a:endParaRPr lang="ko-KR" altLang="en-US" sz="800">
              <a:latin typeface="Dotum" pitchFamily="50" charset="-127"/>
              <a:ea typeface="Dotum" pitchFamily="50" charset="-127"/>
            </a:endParaRPr>
          </a:p>
        </p:txBody>
      </p:sp>
      <p:sp>
        <p:nvSpPr>
          <p:cNvPr id="55" name="TextBox 89"/>
          <p:cNvSpPr txBox="1">
            <a:spLocks noChangeArrowheads="1"/>
          </p:cNvSpPr>
          <p:nvPr/>
        </p:nvSpPr>
        <p:spPr bwMode="auto">
          <a:xfrm>
            <a:off x="4638675" y="4271261"/>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R</a:t>
            </a:r>
            <a:endParaRPr lang="ko-KR" altLang="en-US" sz="800">
              <a:latin typeface="Dotum" pitchFamily="50" charset="-127"/>
              <a:ea typeface="Dotum" pitchFamily="50" charset="-127"/>
            </a:endParaRPr>
          </a:p>
        </p:txBody>
      </p:sp>
      <p:sp>
        <p:nvSpPr>
          <p:cNvPr id="56" name="TextBox 90"/>
          <p:cNvSpPr txBox="1">
            <a:spLocks noChangeArrowheads="1"/>
          </p:cNvSpPr>
          <p:nvPr/>
        </p:nvSpPr>
        <p:spPr bwMode="auto">
          <a:xfrm>
            <a:off x="3638550" y="4058536"/>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800">
                <a:latin typeface="Dotum" pitchFamily="50" charset="-127"/>
                <a:ea typeface="Dotum" pitchFamily="50" charset="-127"/>
              </a:rPr>
              <a:t>A</a:t>
            </a:r>
            <a:endParaRPr lang="ko-KR" altLang="en-US" sz="800">
              <a:latin typeface="Dotum" pitchFamily="50" charset="-127"/>
              <a:ea typeface="Dotum" pitchFamily="50" charset="-127"/>
            </a:endParaRPr>
          </a:p>
        </p:txBody>
      </p:sp>
      <p:sp>
        <p:nvSpPr>
          <p:cNvPr id="57" name="Text Box 44"/>
          <p:cNvSpPr txBox="1">
            <a:spLocks noChangeArrowheads="1"/>
          </p:cNvSpPr>
          <p:nvPr/>
        </p:nvSpPr>
        <p:spPr bwMode="auto">
          <a:xfrm>
            <a:off x="332515" y="6455213"/>
            <a:ext cx="3096485" cy="18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44.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Dưới đây đâu là Van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Double Check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được sử dụng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khi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hoạt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động độc lập trên hai vị trí điều khiển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B.</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40000"/>
              </a:lnSpc>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pic>
        <p:nvPicPr>
          <p:cNvPr id="58" name="Picture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81953" y="7321004"/>
            <a:ext cx="6572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69253" y="7833320"/>
            <a:ext cx="65722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6215" y="7904758"/>
            <a:ext cx="5730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6215" y="7359104"/>
            <a:ext cx="5905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Rectangle 111"/>
          <p:cNvSpPr>
            <a:spLocks noChangeArrowheads="1"/>
          </p:cNvSpPr>
          <p:nvPr/>
        </p:nvSpPr>
        <p:spPr bwMode="auto">
          <a:xfrm>
            <a:off x="358775" y="8301900"/>
            <a:ext cx="32226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45.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Chọn ra cái khác về loại phương thức hoạt động của Van thay đổi hướng </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pic>
        <p:nvPicPr>
          <p:cNvPr id="63" name="Picture 8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8389" y="8911265"/>
            <a:ext cx="56197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8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38727" y="8922378"/>
            <a:ext cx="5048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9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9339" y="9232658"/>
            <a:ext cx="5619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9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72064" y="9261233"/>
            <a:ext cx="49530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Rectangle 128"/>
          <p:cNvSpPr>
            <a:spLocks noChangeArrowheads="1"/>
          </p:cNvSpPr>
          <p:nvPr/>
        </p:nvSpPr>
        <p:spPr bwMode="auto">
          <a:xfrm>
            <a:off x="3429000" y="5480043"/>
            <a:ext cx="3124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47.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Khi vượt quá giá trị cài đặt áp lực không khí bên trong mạch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điện van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nào dưới đây sẽ duy trì áp lực không khí bên trong khi xả khí ?</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pic>
        <p:nvPicPr>
          <p:cNvPr id="68" name="Picture 8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08625" y="6330025"/>
            <a:ext cx="70167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8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02050" y="6925113"/>
            <a:ext cx="614363"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8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67350" y="7034755"/>
            <a:ext cx="742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8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86175" y="6398063"/>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Text Box 22"/>
          <p:cNvSpPr txBox="1">
            <a:spLocks noChangeArrowheads="1"/>
          </p:cNvSpPr>
          <p:nvPr/>
        </p:nvSpPr>
        <p:spPr bwMode="auto">
          <a:xfrm>
            <a:off x="3416300" y="7827539"/>
            <a:ext cx="3132950" cy="1440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48.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Thiết bị chuyền khí nén có kết cấu tạo lực quay bằng cách biến đổi tốc độ và năng lượng áp suất thành chuyển động quay bằng cách gắn khí nén vào cánh gạt ô tô  </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Motor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gear</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Motor piston</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Motor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tuabin</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Motor cánh gạt</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2" name="TextBox 1"/>
          <p:cNvSpPr txBox="1"/>
          <p:nvPr/>
        </p:nvSpPr>
        <p:spPr>
          <a:xfrm>
            <a:off x="7299325" y="4190080"/>
            <a:ext cx="432048" cy="1615827"/>
          </a:xfrm>
          <a:prstGeom prst="rect">
            <a:avLst/>
          </a:prstGeom>
          <a:noFill/>
        </p:spPr>
        <p:txBody>
          <a:bodyPr wrap="square" rtlCol="0">
            <a:spAutoFit/>
          </a:bodyPr>
          <a:lstStyle/>
          <a:p>
            <a:r>
              <a:rPr lang="en-US" smtClean="0"/>
              <a:t>41a</a:t>
            </a:r>
          </a:p>
          <a:p>
            <a:r>
              <a:rPr lang="en-US" smtClean="0"/>
              <a:t>42c</a:t>
            </a:r>
          </a:p>
          <a:p>
            <a:r>
              <a:rPr lang="en-US" smtClean="0"/>
              <a:t>43a</a:t>
            </a:r>
          </a:p>
          <a:p>
            <a:r>
              <a:rPr lang="en-US" smtClean="0"/>
              <a:t>44d</a:t>
            </a:r>
          </a:p>
          <a:p>
            <a:r>
              <a:rPr lang="en-US" smtClean="0"/>
              <a:t>45d</a:t>
            </a:r>
          </a:p>
          <a:p>
            <a:r>
              <a:rPr lang="en-US" smtClean="0"/>
              <a:t>46c</a:t>
            </a:r>
          </a:p>
          <a:p>
            <a:r>
              <a:rPr lang="en-US" smtClean="0"/>
              <a:t>47a</a:t>
            </a:r>
          </a:p>
          <a:p>
            <a:r>
              <a:rPr lang="en-US" smtClean="0"/>
              <a:t>48c</a:t>
            </a:r>
          </a:p>
          <a:p>
            <a:endParaRPr lang="en-US" smtClean="0"/>
          </a:p>
          <a:p>
            <a:endParaRPr lang="en-US" smtClean="0"/>
          </a:p>
          <a:p>
            <a:endParaRPr lang="en-US"/>
          </a:p>
        </p:txBody>
      </p:sp>
    </p:spTree>
    <p:extLst>
      <p:ext uri="{BB962C8B-B14F-4D97-AF65-F5344CB8AC3E}">
        <p14:creationId xmlns:p14="http://schemas.microsoft.com/office/powerpoint/2010/main" val="3808572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돋움" pitchFamily="50" charset="-127"/>
              <a:ea typeface="돋움" pitchFamily="50" charset="-127"/>
            </a:endParaRPr>
          </a:p>
        </p:txBody>
      </p:sp>
      <p:sp>
        <p:nvSpPr>
          <p:cNvPr id="8196" name="Rectangle 17"/>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8197" name="Rectangle 18"/>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16" name="Text Box 5"/>
          <p:cNvSpPr txBox="1">
            <a:spLocks noChangeArrowheads="1"/>
          </p:cNvSpPr>
          <p:nvPr/>
        </p:nvSpPr>
        <p:spPr bwMode="auto">
          <a:xfrm>
            <a:off x="174625" y="239713"/>
            <a:ext cx="819455" cy="338554"/>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latin typeface="LG Smart_H Regular"/>
                <a:ea typeface="돋움" pitchFamily="50" charset="-127"/>
              </a:rPr>
              <a:t>[ </a:t>
            </a:r>
            <a:r>
              <a:rPr lang="en-US" altLang="ko-KR" sz="1600" b="1" smtClean="0">
                <a:effectLst>
                  <a:outerShdw blurRad="38100" dist="38100" dir="2700000" algn="tl">
                    <a:srgbClr val="C0C0C0"/>
                  </a:outerShdw>
                </a:effectLst>
                <a:latin typeface="LG Smart_H Regular"/>
                <a:ea typeface="돋움" pitchFamily="50" charset="-127"/>
              </a:rPr>
              <a:t>Máy] </a:t>
            </a:r>
            <a:endParaRPr lang="en-US" altLang="ko-KR" sz="1600" b="1" dirty="0">
              <a:effectLst>
                <a:outerShdw blurRad="38100" dist="38100" dir="2700000" algn="tl">
                  <a:srgbClr val="C0C0C0"/>
                </a:outerShdw>
              </a:effectLst>
              <a:latin typeface="LG Smart_H Regular"/>
              <a:ea typeface="돋움" pitchFamily="50" charset="-127"/>
            </a:endParaRPr>
          </a:p>
        </p:txBody>
      </p:sp>
      <p:sp>
        <p:nvSpPr>
          <p:cNvPr id="3" name="Rectangle 2"/>
          <p:cNvSpPr/>
          <p:nvPr/>
        </p:nvSpPr>
        <p:spPr>
          <a:xfrm>
            <a:off x="304800" y="5232896"/>
            <a:ext cx="3124200" cy="4062651"/>
          </a:xfrm>
          <a:prstGeom prst="rect">
            <a:avLst/>
          </a:prstGeom>
        </p:spPr>
        <p:txBody>
          <a:bodyPr wrap="square">
            <a:spAutoFit/>
          </a:bodyPr>
          <a:lstStyle/>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75.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Góc tiếp xúc của các Ball loại hình HSR tiêu chuẩn quốc tế LM Guide là bao nhiêu</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45°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35°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25°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15°</a:t>
            </a: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Bef>
                <a:spcPts val="0"/>
              </a:spcBef>
              <a:spcAft>
                <a:spcPts val="0"/>
              </a:spcAft>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Bef>
                <a:spcPts val="0"/>
              </a:spcBef>
              <a:spcAft>
                <a:spcPts val="0"/>
              </a:spcAft>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Bef>
                <a:spcPts val="0"/>
              </a:spcBef>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77</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Chọn phương án sai khi nói về đặc tính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Timing Belt?</a:t>
            </a:r>
          </a:p>
          <a:p>
            <a:pPr marL="91440" fontAlgn="auto">
              <a:spcBef>
                <a:spcPts val="0"/>
              </a:spcBef>
              <a:spcAft>
                <a:spcPts val="0"/>
              </a:spcAft>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Bef>
                <a:spcPts val="0"/>
              </a:spcBef>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Động cơ chính xác không có Slip</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Bef>
                <a:spcPts val="0"/>
              </a:spcBef>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Yêu cầu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lực</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căng ban đầu cao </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Bef>
                <a:spcPts val="0"/>
              </a:spcBef>
              <a:spcAft>
                <a:spcPts val="0"/>
              </a:spcAft>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Dung lượng phụ tải lớn</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91440" fontAlgn="auto">
              <a:spcBef>
                <a:spcPts val="0"/>
              </a:spcBef>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Tiếng ồn thấp </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kumimoji="0" lang="ko-KR" altLang="en-US" sz="1800" dirty="0">
              <a:latin typeface="Times New Roman" panose="02020603050405020304" pitchFamily="18" charset="0"/>
              <a:ea typeface="LG Smart_H Regular"/>
              <a:cs typeface="Times New Roman" panose="02020603050405020304" pitchFamily="18" charset="0"/>
            </a:endParaRPr>
          </a:p>
        </p:txBody>
      </p:sp>
      <p:grpSp>
        <p:nvGrpSpPr>
          <p:cNvPr id="8" name="Group 7"/>
          <p:cNvGrpSpPr/>
          <p:nvPr/>
        </p:nvGrpSpPr>
        <p:grpSpPr>
          <a:xfrm>
            <a:off x="3441700" y="992560"/>
            <a:ext cx="3111500" cy="3290587"/>
            <a:chOff x="3441700" y="992560"/>
            <a:chExt cx="3111500" cy="3290587"/>
          </a:xfrm>
        </p:grpSpPr>
        <p:sp>
          <p:nvSpPr>
            <p:cNvPr id="4" name="Rectangle 3"/>
            <p:cNvSpPr/>
            <p:nvPr/>
          </p:nvSpPr>
          <p:spPr>
            <a:xfrm>
              <a:off x="3441700" y="992560"/>
              <a:ext cx="3111500" cy="2677656"/>
            </a:xfrm>
            <a:prstGeom prst="rect">
              <a:avLst/>
            </a:prstGeom>
          </p:spPr>
          <p:txBody>
            <a:bodyPr wrap="square">
              <a:spAutoFit/>
            </a:bodyPr>
            <a:lstStyle/>
            <a:p>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79.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Tên của công cụ dưới đây?</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Legal Snap Pllier</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Hand stripper</a:t>
              </a: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Inserting tool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Pipe Cuter Set</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pic>
          <p:nvPicPr>
            <p:cNvPr id="10" name="Picture 21" descr="50002%20E%20T%20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820" y="3656856"/>
              <a:ext cx="946396" cy="626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6"/>
          <p:cNvGrpSpPr/>
          <p:nvPr/>
        </p:nvGrpSpPr>
        <p:grpSpPr>
          <a:xfrm>
            <a:off x="3401016" y="4497599"/>
            <a:ext cx="3152184" cy="2146742"/>
            <a:chOff x="3401016" y="4497599"/>
            <a:chExt cx="3152184" cy="2146742"/>
          </a:xfrm>
        </p:grpSpPr>
        <p:sp>
          <p:nvSpPr>
            <p:cNvPr id="11" name="Rectangle 20"/>
            <p:cNvSpPr>
              <a:spLocks noChangeArrowheads="1"/>
            </p:cNvSpPr>
            <p:nvPr/>
          </p:nvSpPr>
          <p:spPr bwMode="auto">
            <a:xfrm>
              <a:off x="3401016" y="4497599"/>
              <a:ext cx="3152184" cy="214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80.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Giá trị đo của thước cặp vernier được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biểu </a:t>
              </a:r>
              <a:endParaRPr lang="en-US"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thị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bằng dấu ▼ trong hình là bao nhiêu</a:t>
              </a:r>
              <a:r>
                <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smtClean="0">
                  <a:latin typeface="Times New Roman" panose="02020603050405020304" pitchFamily="18" charset="0"/>
                  <a:ea typeface="LG Smart_H Regular" panose="020B0600000101010101" pitchFamily="34" charset="-127"/>
                  <a:cs typeface="Times New Roman" panose="02020603050405020304" pitchFamily="18" charset="0"/>
                </a:rPr>
                <a:t>A</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rPr>
                <a:t>30.3</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0</a:t>
              </a:r>
              <a:r>
                <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31</a:t>
              </a:r>
              <a:r>
                <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rPr>
                <a:t>.30 ㎜</a:t>
              </a:r>
            </a:p>
            <a:p>
              <a:pPr eaLnBrk="1" hangingPunct="1"/>
              <a:endPar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30</a:t>
              </a:r>
              <a:r>
                <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rPr>
                <a:t>.</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0</a:t>
              </a:r>
              <a:r>
                <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rPr>
                <a:t>5 ㎜</a:t>
              </a:r>
            </a:p>
            <a:p>
              <a:pPr eaLnBrk="1" hangingPunct="1"/>
              <a:endPar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31</a:t>
              </a:r>
              <a:r>
                <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rPr>
                <a:t>.</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05</a:t>
              </a:r>
              <a:r>
                <a:rPr lang="en-US"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spcBef>
                  <a:spcPct val="50000"/>
                </a:spcBef>
              </a:pPr>
              <a:endParaRPr lang="en-US" altLang="ko-KR" dirty="0" smtClean="0">
                <a:latin typeface="돋움" pitchFamily="50" charset="-127"/>
              </a:endParaRPr>
            </a:p>
          </p:txBody>
        </p:sp>
        <p:grpSp>
          <p:nvGrpSpPr>
            <p:cNvPr id="12" name="Group 22"/>
            <p:cNvGrpSpPr>
              <a:grpSpLocks/>
            </p:cNvGrpSpPr>
            <p:nvPr/>
          </p:nvGrpSpPr>
          <p:grpSpPr bwMode="auto">
            <a:xfrm>
              <a:off x="4457585" y="5169538"/>
              <a:ext cx="1871663" cy="1152525"/>
              <a:chOff x="890" y="4481"/>
              <a:chExt cx="1179" cy="726"/>
            </a:xfrm>
          </p:grpSpPr>
          <p:sp>
            <p:nvSpPr>
              <p:cNvPr id="13" name="Text Box 23"/>
              <p:cNvSpPr txBox="1">
                <a:spLocks noChangeArrowheads="1"/>
              </p:cNvSpPr>
              <p:nvPr/>
            </p:nvSpPr>
            <p:spPr bwMode="auto">
              <a:xfrm>
                <a:off x="1117" y="4572"/>
                <a:ext cx="18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latin typeface="돋움" pitchFamily="50" charset="-127"/>
                  </a:rPr>
                  <a:t>▼</a:t>
                </a:r>
              </a:p>
            </p:txBody>
          </p:sp>
          <p:pic>
            <p:nvPicPr>
              <p:cNvPr id="14" name="Picture 24"/>
              <p:cNvPicPr>
                <a:picLocks noChangeAspect="1" noChangeArrowheads="1"/>
              </p:cNvPicPr>
              <p:nvPr/>
            </p:nvPicPr>
            <p:blipFill>
              <a:blip r:embed="rId4">
                <a:extLst>
                  <a:ext uri="{28A0092B-C50C-407E-A947-70E740481C1C}">
                    <a14:useLocalDpi xmlns:a14="http://schemas.microsoft.com/office/drawing/2010/main" val="0"/>
                  </a:ext>
                </a:extLst>
              </a:blip>
              <a:srcRect l="50630" t="68790"/>
              <a:stretch>
                <a:fillRect/>
              </a:stretch>
            </p:blipFill>
            <p:spPr bwMode="auto">
              <a:xfrm>
                <a:off x="890" y="4481"/>
                <a:ext cx="1179" cy="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25"/>
              <p:cNvSpPr txBox="1">
                <a:spLocks noChangeArrowheads="1"/>
              </p:cNvSpPr>
              <p:nvPr/>
            </p:nvSpPr>
            <p:spPr bwMode="auto">
              <a:xfrm>
                <a:off x="1092" y="4588"/>
                <a:ext cx="189"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latin typeface="돋움" pitchFamily="50" charset="-127"/>
                  </a:rPr>
                  <a:t>▼</a:t>
                </a:r>
              </a:p>
            </p:txBody>
          </p:sp>
        </p:grpSp>
      </p:grpSp>
      <p:grpSp>
        <p:nvGrpSpPr>
          <p:cNvPr id="5" name="Group 4"/>
          <p:cNvGrpSpPr/>
          <p:nvPr/>
        </p:nvGrpSpPr>
        <p:grpSpPr>
          <a:xfrm>
            <a:off x="304800" y="785490"/>
            <a:ext cx="3124200" cy="3231654"/>
            <a:chOff x="304800" y="785490"/>
            <a:chExt cx="3124200" cy="3231654"/>
          </a:xfrm>
        </p:grpSpPr>
        <p:sp>
          <p:nvSpPr>
            <p:cNvPr id="2" name="Rectangle 1"/>
            <p:cNvSpPr/>
            <p:nvPr/>
          </p:nvSpPr>
          <p:spPr>
            <a:xfrm>
              <a:off x="304800" y="785490"/>
              <a:ext cx="3124200" cy="3231654"/>
            </a:xfrm>
            <a:prstGeom prst="rect">
              <a:avLst/>
            </a:prstGeom>
          </p:spPr>
          <p:txBody>
            <a:bodyPr wrap="square">
              <a:spAutoFit/>
            </a:bodyPr>
            <a:lstStyle/>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72.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Tên gọi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(1)</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hình bên dưới là gì</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r>
                <a:rPr lang="ko-KR" altLang="ko-KR" sz="120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Thread</a:t>
              </a:r>
              <a:endParaRPr lang="en-US"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B</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Mountain peak</a:t>
              </a:r>
              <a:endParaRPr lang="en-US"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C</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Peach</a:t>
              </a:r>
              <a:endParaRPr lang="en-US"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D</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Lead</a:t>
              </a:r>
              <a:endParaRPr lang="en-US"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vi-VN"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73.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Một bánh răng biến chuyển động quay thành chuyển động thẳng nó ăn khớp với bánh răng cưa, ngược lại có thể biến chuyển động thẳng thành chuyển động quay .Đó là loại bánh răng gì?</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Rack gear</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Double helical gear</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Worm</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Spiral bevel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gear</a:t>
              </a: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p:txBody>
        </p:sp>
        <p:grpSp>
          <p:nvGrpSpPr>
            <p:cNvPr id="17" name="Group 172"/>
            <p:cNvGrpSpPr>
              <a:grpSpLocks/>
            </p:cNvGrpSpPr>
            <p:nvPr/>
          </p:nvGrpSpPr>
          <p:grpSpPr bwMode="auto">
            <a:xfrm>
              <a:off x="1713423" y="1208584"/>
              <a:ext cx="1081789" cy="638067"/>
              <a:chOff x="48" y="544"/>
              <a:chExt cx="1698" cy="1971"/>
            </a:xfrm>
          </p:grpSpPr>
          <p:pic>
            <p:nvPicPr>
              <p:cNvPr id="18" name="Picture 173" descr="2-9"/>
              <p:cNvPicPr>
                <a:picLocks noChangeAspect="1" noChangeArrowheads="1"/>
              </p:cNvPicPr>
              <p:nvPr/>
            </p:nvPicPr>
            <p:blipFill>
              <a:blip r:embed="rId5" cstate="print">
                <a:extLst>
                  <a:ext uri="{28A0092B-C50C-407E-A947-70E740481C1C}">
                    <a14:useLocalDpi xmlns:a14="http://schemas.microsoft.com/office/drawing/2010/main" val="0"/>
                  </a:ext>
                </a:extLst>
              </a:blip>
              <a:srcRect r="53847"/>
              <a:stretch>
                <a:fillRect/>
              </a:stretch>
            </p:blipFill>
            <p:spPr bwMode="auto">
              <a:xfrm>
                <a:off x="48" y="544"/>
                <a:ext cx="1698"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74"/>
              <p:cNvGrpSpPr>
                <a:grpSpLocks/>
              </p:cNvGrpSpPr>
              <p:nvPr/>
            </p:nvGrpSpPr>
            <p:grpSpPr bwMode="auto">
              <a:xfrm>
                <a:off x="612" y="615"/>
                <a:ext cx="1009" cy="1900"/>
                <a:chOff x="624" y="615"/>
                <a:chExt cx="1009" cy="1900"/>
              </a:xfrm>
            </p:grpSpPr>
            <p:sp>
              <p:nvSpPr>
                <p:cNvPr id="20" name="Text Box 175"/>
                <p:cNvSpPr txBox="1">
                  <a:spLocks noChangeArrowheads="1"/>
                </p:cNvSpPr>
                <p:nvPr/>
              </p:nvSpPr>
              <p:spPr bwMode="auto">
                <a:xfrm>
                  <a:off x="624" y="615"/>
                  <a:ext cx="290" cy="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ko-KR" sz="1200" smtClean="0">
                    <a:latin typeface="굴림" pitchFamily="50" charset="-127"/>
                    <a:ea typeface="굴림" pitchFamily="50" charset="-127"/>
                  </a:endParaRPr>
                </a:p>
              </p:txBody>
            </p:sp>
            <p:sp>
              <p:nvSpPr>
                <p:cNvPr id="21" name="Text Box 176"/>
                <p:cNvSpPr txBox="1">
                  <a:spLocks noChangeArrowheads="1"/>
                </p:cNvSpPr>
                <p:nvPr/>
              </p:nvSpPr>
              <p:spPr bwMode="auto">
                <a:xfrm>
                  <a:off x="774" y="703"/>
                  <a:ext cx="290" cy="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ko-KR" sz="1200" smtClean="0">
                    <a:latin typeface="HY신명조" pitchFamily="18" charset="-127"/>
                    <a:ea typeface="HY신명조" pitchFamily="18" charset="-127"/>
                  </a:endParaRPr>
                </a:p>
              </p:txBody>
            </p:sp>
            <p:sp>
              <p:nvSpPr>
                <p:cNvPr id="22" name="Text Box 177"/>
                <p:cNvSpPr txBox="1">
                  <a:spLocks noChangeArrowheads="1"/>
                </p:cNvSpPr>
                <p:nvPr/>
              </p:nvSpPr>
              <p:spPr bwMode="auto">
                <a:xfrm rot="16200000">
                  <a:off x="752" y="1356"/>
                  <a:ext cx="1141"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ko-KR" sz="1200" smtClean="0">
                    <a:latin typeface="굴림" pitchFamily="50" charset="-127"/>
                    <a:ea typeface="굴림" pitchFamily="50" charset="-127"/>
                  </a:endParaRPr>
                </a:p>
              </p:txBody>
            </p:sp>
            <p:sp>
              <p:nvSpPr>
                <p:cNvPr id="23" name="Text Box 178"/>
                <p:cNvSpPr txBox="1">
                  <a:spLocks noChangeArrowheads="1"/>
                </p:cNvSpPr>
                <p:nvPr/>
              </p:nvSpPr>
              <p:spPr bwMode="auto">
                <a:xfrm rot="16200000">
                  <a:off x="875" y="1262"/>
                  <a:ext cx="1141" cy="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ko-KR" sz="1200" smtClean="0">
                    <a:latin typeface="굴림" pitchFamily="50" charset="-127"/>
                    <a:ea typeface="굴림" pitchFamily="50" charset="-127"/>
                  </a:endParaRPr>
                </a:p>
              </p:txBody>
            </p:sp>
            <p:sp>
              <p:nvSpPr>
                <p:cNvPr id="24" name="Text Box 179"/>
                <p:cNvSpPr txBox="1">
                  <a:spLocks noChangeArrowheads="1"/>
                </p:cNvSpPr>
                <p:nvPr/>
              </p:nvSpPr>
              <p:spPr bwMode="auto">
                <a:xfrm rot="16200000">
                  <a:off x="1002" y="1362"/>
                  <a:ext cx="1141"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ko-KR" altLang="ko-KR" sz="1200" smtClean="0">
                    <a:latin typeface="굴림" pitchFamily="50" charset="-127"/>
                    <a:ea typeface="굴림" pitchFamily="50" charset="-127"/>
                  </a:endParaRPr>
                </a:p>
              </p:txBody>
            </p:sp>
            <p:sp>
              <p:nvSpPr>
                <p:cNvPr id="25" name="Text Box 180"/>
                <p:cNvSpPr txBox="1">
                  <a:spLocks noChangeArrowheads="1"/>
                </p:cNvSpPr>
                <p:nvPr/>
              </p:nvSpPr>
              <p:spPr bwMode="auto">
                <a:xfrm>
                  <a:off x="862" y="1802"/>
                  <a:ext cx="753" cy="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r>
                    <a:rPr lang="en-US" altLang="ko-KR" smtClean="0">
                      <a:latin typeface="굴림" pitchFamily="50" charset="-127"/>
                      <a:ea typeface="굴림" pitchFamily="50" charset="-127"/>
                    </a:rPr>
                    <a:t>(  1  )</a:t>
                  </a:r>
                </a:p>
              </p:txBody>
            </p:sp>
          </p:grpSp>
        </p:grpSp>
      </p:grpSp>
      <p:sp>
        <p:nvSpPr>
          <p:cNvPr id="27" name="Rectangle 26"/>
          <p:cNvSpPr/>
          <p:nvPr/>
        </p:nvSpPr>
        <p:spPr>
          <a:xfrm>
            <a:off x="304800" y="3863786"/>
            <a:ext cx="3429000" cy="969496"/>
          </a:xfrm>
          <a:prstGeom prst="rect">
            <a:avLst/>
          </a:prstGeom>
        </p:spPr>
        <p:txBody>
          <a:bodyPr>
            <a:spAutoFit/>
          </a:bodyPr>
          <a:lstStyle/>
          <a:p>
            <a:pPr>
              <a:defRPr/>
            </a:pPr>
            <a:r>
              <a:rPr lang="en-US" altLang="ko-KR" sz="950" smtClean="0">
                <a:latin typeface="LG Smart_H Regular" panose="020B0600000101010101" pitchFamily="34" charset="-127"/>
                <a:ea typeface="LG Smart_H Regular" panose="020B0600000101010101" pitchFamily="34" charset="-127"/>
                <a:cs typeface="Arial" panose="020B0604020202020204" pitchFamily="34" charset="0"/>
              </a:rPr>
              <a:t>74.  </a:t>
            </a: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Chọn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đáp án đúng về đặc tính c</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ủa</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 Ball Spline</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p>
          <a:p>
            <a:pPr>
              <a:defRPr/>
            </a:pP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Không thể sử dụng trong trường</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hợp</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đang</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Moment</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endParaRPr lang="en-US" altLang="ko-KR" sz="950" smtClean="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defRPr/>
            </a:pP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Không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có khả năng truyền tải mô-men xoắn</a:t>
            </a: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Không thể sử dụng trong trường hợp trọng tải </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O</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verhang</a:t>
            </a: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defRPr/>
            </a:pP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Là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cấu trúc có thể tải trước </a:t>
            </a:r>
            <a:r>
              <a:rPr lang="ko-KR" altLang="en-US" sz="950">
                <a:latin typeface="LG Smart_H Regular" panose="020B0600000101010101" pitchFamily="34" charset="-127"/>
                <a:ea typeface="LG Smart_H Regular" panose="020B0600000101010101" pitchFamily="34" charset="-127"/>
                <a:cs typeface="Arial" panose="020B0604020202020204" pitchFamily="34" charset="0"/>
              </a:rPr>
              <a:t>        </a:t>
            </a: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p:txBody>
      </p:sp>
      <p:sp>
        <p:nvSpPr>
          <p:cNvPr id="28" name="Rectangle 27"/>
          <p:cNvSpPr/>
          <p:nvPr/>
        </p:nvSpPr>
        <p:spPr>
          <a:xfrm>
            <a:off x="332656" y="6333197"/>
            <a:ext cx="3429000" cy="1115690"/>
          </a:xfrm>
          <a:prstGeom prst="rect">
            <a:avLst/>
          </a:prstGeom>
        </p:spPr>
        <p:txBody>
          <a:bodyPr>
            <a:spAutoFit/>
          </a:bodyPr>
          <a:lstStyle/>
          <a:p>
            <a:pPr>
              <a:tabLst>
                <a:tab pos="0" algn="l"/>
              </a:tabLst>
              <a:defRPr/>
            </a:pPr>
            <a:r>
              <a:rPr lang="en-US" altLang="ko-KR" sz="950" smtClean="0">
                <a:latin typeface="LG Smart_H Regular" panose="020B0600000101010101" pitchFamily="34" charset="-127"/>
                <a:ea typeface="LG Smart_H Regular" panose="020B0600000101010101" pitchFamily="34" charset="-127"/>
                <a:cs typeface="Arial" panose="020B0604020202020204" pitchFamily="34" charset="0"/>
              </a:rPr>
              <a:t>76. </a:t>
            </a: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Đâu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không phải là yếu tố trong 3 </a:t>
            </a: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thành</a:t>
            </a:r>
            <a:endParaRPr lang="en-US" altLang="ko-KR" sz="950" smtClean="0">
              <a:latin typeface="LG Smart_H Regular" panose="020B0600000101010101" pitchFamily="34" charset="-127"/>
              <a:ea typeface="LG Smart_H Regular" panose="020B0600000101010101" pitchFamily="34" charset="-127"/>
              <a:cs typeface="Arial" panose="020B0604020202020204" pitchFamily="34" charset="0"/>
            </a:endParaRPr>
          </a:p>
          <a:p>
            <a:pPr>
              <a:tabLst>
                <a:tab pos="0" algn="l"/>
              </a:tabLst>
              <a:defRPr/>
            </a:pP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phần Grease</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(mỡ bôi trơn)</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p>
          <a:p>
            <a:pPr marL="92075" indent="-92075">
              <a:tabLst>
                <a:tab pos="0" algn="l"/>
              </a:tabLst>
              <a:defRPr/>
            </a:pP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tabLst>
                <a:tab pos="0" algn="l"/>
              </a:tabLst>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Chất cô đặc</a:t>
            </a: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tabLst>
                <a:tab pos="0" algn="l"/>
              </a:tabLst>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Chất phụ gia</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endParaRPr lang="en-US" altLang="ko-KR" sz="950" smtClean="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tabLst>
                <a:tab pos="0" algn="l"/>
              </a:tabLst>
              <a:defRPr/>
            </a:pP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Chất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chống rỉ </a:t>
            </a: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sét</a:t>
            </a: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tabLst>
                <a:tab pos="0" algn="l"/>
              </a:tabLst>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Dầu gốc</a:t>
            </a:r>
            <a:endParaRPr lang="en-US" altLang="ko-KR" sz="950" dirty="0">
              <a:latin typeface="LG Smart_H Regular" panose="020B0600000101010101" pitchFamily="34" charset="-127"/>
              <a:ea typeface="LG Smart_H Regular" panose="020B0600000101010101" pitchFamily="34" charset="-127"/>
              <a:cs typeface="Arial" panose="020B0604020202020204" pitchFamily="34" charset="0"/>
            </a:endParaRPr>
          </a:p>
        </p:txBody>
      </p:sp>
      <p:sp>
        <p:nvSpPr>
          <p:cNvPr id="29" name="Rectangle 28"/>
          <p:cNvSpPr/>
          <p:nvPr/>
        </p:nvSpPr>
        <p:spPr>
          <a:xfrm>
            <a:off x="3389246" y="967160"/>
            <a:ext cx="3175724" cy="1261884"/>
          </a:xfrm>
          <a:prstGeom prst="rect">
            <a:avLst/>
          </a:prstGeom>
        </p:spPr>
        <p:txBody>
          <a:bodyPr wrap="square">
            <a:spAutoFit/>
          </a:bodyPr>
          <a:lstStyle/>
          <a:p>
            <a:pPr>
              <a:tabLst>
                <a:tab pos="0" algn="l"/>
              </a:tabLst>
              <a:defRPr/>
            </a:pPr>
            <a:r>
              <a:rPr lang="en-US" altLang="ko-KR" sz="950" smtClean="0">
                <a:latin typeface="LG Smart_H Regular" panose="020B0600000101010101" pitchFamily="34" charset="-127"/>
                <a:ea typeface="LG Smart_H Regular" panose="020B0600000101010101" pitchFamily="34" charset="-127"/>
                <a:cs typeface="Arial" panose="020B0604020202020204" pitchFamily="34" charset="0"/>
              </a:rPr>
              <a:t>78.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Phương thức nào Ball Screw </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nhỏ gọn hơn Double Nut Type, không sử dụng Spacer, thay đổi Home Pitch của Nut rồi cung cấp Pre-load ?</a:t>
            </a:r>
          </a:p>
          <a:p>
            <a:pPr marL="228600" indent="-228600">
              <a:buFont typeface="+mj-lt"/>
              <a:buAutoNum type="alphaUcPeriod"/>
              <a:tabLst>
                <a:tab pos="0" algn="l"/>
              </a:tabLst>
              <a:defRPr/>
            </a:pP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tabLst>
                <a:tab pos="0" algn="l"/>
              </a:tabLst>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Phương thức Double nut</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endParaRPr lang="en-US" altLang="ko-KR" sz="950" smtClean="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tabLst>
                <a:tab pos="0" algn="l"/>
              </a:tabLst>
              <a:defRPr/>
            </a:pP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Phương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thức Deflector</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p>
          <a:p>
            <a:pPr marL="228600" indent="-228600">
              <a:buFont typeface="+mj-lt"/>
              <a:buAutoNum type="alphaUcPeriod"/>
              <a:tabLst>
                <a:tab pos="0" algn="l"/>
              </a:tabLst>
              <a:defRPr/>
            </a:pP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Phương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thức Offse</a:t>
            </a:r>
            <a:r>
              <a:rPr lang="en-US" altLang="ko-KR" sz="950" smtClean="0">
                <a:latin typeface="LG Smart_H Regular" panose="020B0600000101010101" pitchFamily="34" charset="-127"/>
                <a:ea typeface="LG Smart_H Regular" panose="020B0600000101010101" pitchFamily="34" charset="-127"/>
                <a:cs typeface="Arial" panose="020B0604020202020204" pitchFamily="34" charset="0"/>
              </a:rPr>
              <a:t>t</a:t>
            </a:r>
          </a:p>
          <a:p>
            <a:pPr marL="228600" indent="-228600">
              <a:buFont typeface="+mj-lt"/>
              <a:buAutoNum type="alphaUcPeriod"/>
              <a:tabLst>
                <a:tab pos="0" algn="l"/>
              </a:tabLst>
              <a:defRPr/>
            </a:pP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Phương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thức áp suất </a:t>
            </a: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tĩnh</a:t>
            </a:r>
            <a:endParaRPr lang="en-US" altLang="ko-KR" sz="180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6" name="TextBox 5"/>
          <p:cNvSpPr txBox="1"/>
          <p:nvPr/>
        </p:nvSpPr>
        <p:spPr>
          <a:xfrm>
            <a:off x="7677472" y="3368824"/>
            <a:ext cx="381836" cy="1338828"/>
          </a:xfrm>
          <a:prstGeom prst="rect">
            <a:avLst/>
          </a:prstGeom>
          <a:noFill/>
        </p:spPr>
        <p:txBody>
          <a:bodyPr wrap="none" rtlCol="0">
            <a:spAutoFit/>
          </a:bodyPr>
          <a:lstStyle/>
          <a:p>
            <a:r>
              <a:rPr lang="en-US" smtClean="0"/>
              <a:t>72a</a:t>
            </a:r>
          </a:p>
          <a:p>
            <a:r>
              <a:rPr lang="en-US" smtClean="0"/>
              <a:t>73c</a:t>
            </a:r>
          </a:p>
          <a:p>
            <a:r>
              <a:rPr lang="en-US" smtClean="0"/>
              <a:t>74d</a:t>
            </a:r>
          </a:p>
          <a:p>
            <a:r>
              <a:rPr lang="en-US" smtClean="0"/>
              <a:t>75a</a:t>
            </a:r>
          </a:p>
          <a:p>
            <a:r>
              <a:rPr lang="en-US" smtClean="0"/>
              <a:t>76c</a:t>
            </a:r>
          </a:p>
          <a:p>
            <a:r>
              <a:rPr lang="en-US" smtClean="0"/>
              <a:t>77c</a:t>
            </a:r>
          </a:p>
          <a:p>
            <a:r>
              <a:rPr lang="en-US" smtClean="0"/>
              <a:t>78c</a:t>
            </a:r>
          </a:p>
          <a:p>
            <a:r>
              <a:rPr lang="en-US" smtClean="0"/>
              <a:t>79b</a:t>
            </a:r>
          </a:p>
          <a:p>
            <a:r>
              <a:rPr lang="en-US" smtClean="0"/>
              <a:t>80d</a:t>
            </a:r>
            <a:endParaRPr lang="en-US"/>
          </a:p>
        </p:txBody>
      </p:sp>
    </p:spTree>
    <p:extLst>
      <p:ext uri="{BB962C8B-B14F-4D97-AF65-F5344CB8AC3E}">
        <p14:creationId xmlns:p14="http://schemas.microsoft.com/office/powerpoint/2010/main" val="2720815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돋움" pitchFamily="50" charset="-127"/>
              <a:ea typeface="돋움" pitchFamily="50" charset="-127"/>
            </a:endParaRPr>
          </a:p>
        </p:txBody>
      </p:sp>
      <p:sp>
        <p:nvSpPr>
          <p:cNvPr id="8196" name="Rectangle 17"/>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8197" name="Rectangle 18"/>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16" name="Text Box 5"/>
          <p:cNvSpPr txBox="1">
            <a:spLocks noChangeArrowheads="1"/>
          </p:cNvSpPr>
          <p:nvPr/>
        </p:nvSpPr>
        <p:spPr bwMode="auto">
          <a:xfrm>
            <a:off x="174625" y="239713"/>
            <a:ext cx="1162498" cy="338554"/>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latin typeface="LG Smart_H Regular"/>
                <a:ea typeface="돋움" pitchFamily="50" charset="-127"/>
              </a:rPr>
              <a:t>[ </a:t>
            </a:r>
            <a:r>
              <a:rPr lang="en-US" altLang="ko-KR" sz="1600" b="1" smtClean="0">
                <a:effectLst>
                  <a:outerShdw blurRad="38100" dist="38100" dir="2700000" algn="tl">
                    <a:srgbClr val="C0C0C0"/>
                  </a:outerShdw>
                </a:effectLst>
                <a:latin typeface="LG Smart_H Regular"/>
                <a:ea typeface="돋움" pitchFamily="50" charset="-127"/>
              </a:rPr>
              <a:t>Khí nén ] </a:t>
            </a:r>
            <a:endParaRPr lang="en-US" altLang="ko-KR" sz="1600" b="1" dirty="0">
              <a:effectLst>
                <a:outerShdw blurRad="38100" dist="38100" dir="2700000" algn="tl">
                  <a:srgbClr val="C0C0C0"/>
                </a:outerShdw>
              </a:effectLst>
              <a:latin typeface="LG Smart_H Regular"/>
              <a:ea typeface="돋움" pitchFamily="50" charset="-127"/>
            </a:endParaRPr>
          </a:p>
        </p:txBody>
      </p:sp>
      <p:sp>
        <p:nvSpPr>
          <p:cNvPr id="7" name="Rectangle 57"/>
          <p:cNvSpPr>
            <a:spLocks noChangeArrowheads="1"/>
          </p:cNvSpPr>
          <p:nvPr/>
        </p:nvSpPr>
        <p:spPr bwMode="auto">
          <a:xfrm>
            <a:off x="305283" y="992560"/>
            <a:ext cx="3168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49.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Điều gì không phải là loại hình dòng chảy tại vị trí trung lập của Van 5/3 Way</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all port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block</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tiếp xúc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PAB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tiếp xúc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ABT</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tiếp xúc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ABR </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8" name="Rectangle 53"/>
          <p:cNvSpPr>
            <a:spLocks noChangeArrowheads="1"/>
          </p:cNvSpPr>
          <p:nvPr/>
        </p:nvSpPr>
        <p:spPr bwMode="auto">
          <a:xfrm>
            <a:off x="304800" y="2144688"/>
            <a:ext cx="3124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50.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nào điều chỉnh lò xo bằng tay,mở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van-</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&gt;</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không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khí đi vào 1 lần, tác động lên áp suất khi đối ứng với lực lò xo điều chỉnh ở diaphragm và kiểm soát một phần đường đi của chất lỏng nhằm duy trì cân bằng giữa lực lò xo điều chỉnh và áp suất khí lần 2 ?</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giảm áp</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tác động trực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tiếp</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relief</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tuần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tự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xả nhanh</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9" name="Rectangle 54"/>
          <p:cNvSpPr>
            <a:spLocks noChangeArrowheads="1"/>
          </p:cNvSpPr>
          <p:nvPr/>
        </p:nvSpPr>
        <p:spPr bwMode="auto">
          <a:xfrm>
            <a:off x="317500" y="4086461"/>
            <a:ext cx="3124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fontAlgn="auto" hangingPunct="1">
              <a:spcBef>
                <a:spcPts val="0"/>
              </a:spcBef>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51.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Chọn đáp án không phải là đơn vị của áp lực?</a:t>
            </a:r>
          </a:p>
          <a:p>
            <a:pPr eaLnBrk="1" fontAlgn="auto" hangingPunct="1">
              <a:spcBef>
                <a:spcPts val="0"/>
              </a:spcBef>
              <a:spcAft>
                <a:spcPts val="0"/>
              </a:spcAft>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ts val="0"/>
              </a:spcBef>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A.1013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bar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B.760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mmH2g</a:t>
            </a:r>
          </a:p>
          <a:p>
            <a:pPr eaLnBrk="1" fontAlgn="auto" hangingPunct="1">
              <a:spcBef>
                <a:spcPts val="0"/>
              </a:spcBef>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C.1.033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Kgf/㎠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D. 0.1013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Pa </a:t>
            </a:r>
          </a:p>
        </p:txBody>
      </p:sp>
      <p:sp>
        <p:nvSpPr>
          <p:cNvPr id="10" name="Rectangle 19"/>
          <p:cNvSpPr>
            <a:spLocks noChangeArrowheads="1"/>
          </p:cNvSpPr>
          <p:nvPr/>
        </p:nvSpPr>
        <p:spPr bwMode="auto">
          <a:xfrm>
            <a:off x="317500" y="5226844"/>
            <a:ext cx="3111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52.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Máy tạo chân không khí nén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nào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không</a:t>
            </a:r>
            <a:endParaRPr lang="en-US"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thích hợp  để sử dụng với Ejector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Công tắc áp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lực</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điện tử </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Fiter</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Sensor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tiếp cận</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11" name="Rectangle 22"/>
          <p:cNvSpPr>
            <a:spLocks noChangeArrowheads="1"/>
          </p:cNvSpPr>
          <p:nvPr/>
        </p:nvSpPr>
        <p:spPr bwMode="auto">
          <a:xfrm>
            <a:off x="272332" y="6393160"/>
            <a:ext cx="3187700"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fontAlgn="auto" hangingPunct="1">
              <a:spcAft>
                <a:spcPts val="0"/>
              </a:spcAft>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53.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Điều gì sai khi nói về nhược điểm của công nghệ khí nén</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Không có lực đàn hồi</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Khó kiểm soát độ chính xác</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Hiệu quả kém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Aft>
                <a:spcPts val="0"/>
              </a:spcAft>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Không thể nhận lực lớn</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dirty="0" smtClean="0"/>
          </a:p>
        </p:txBody>
      </p:sp>
      <p:sp>
        <p:nvSpPr>
          <p:cNvPr id="12" name="Rectangle 33"/>
          <p:cNvSpPr>
            <a:spLocks noChangeArrowheads="1"/>
          </p:cNvSpPr>
          <p:nvPr/>
        </p:nvSpPr>
        <p:spPr bwMode="auto">
          <a:xfrm>
            <a:off x="317500" y="7833320"/>
            <a:ext cx="311149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54.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Điều gì không phải là đặc tính của van ống</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Lực vận hành của van nhỏ</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Phù hợp việc ứng dụng áp suất cao và van tự động</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Cấu trúc đơn giản và dễ chế tác độ chính xác cao</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Quãng đường di chuyển của bộ phận chuyển động ngắn nên tốc độ đóng mở nhanh</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grpSp>
        <p:nvGrpSpPr>
          <p:cNvPr id="2" name="Group 1"/>
          <p:cNvGrpSpPr/>
          <p:nvPr/>
        </p:nvGrpSpPr>
        <p:grpSpPr>
          <a:xfrm>
            <a:off x="3441700" y="844476"/>
            <a:ext cx="3111500" cy="2308324"/>
            <a:chOff x="3441700" y="858205"/>
            <a:chExt cx="3111500" cy="2308324"/>
          </a:xfrm>
        </p:grpSpPr>
        <p:sp>
          <p:nvSpPr>
            <p:cNvPr id="13" name="Rectangle 33"/>
            <p:cNvSpPr>
              <a:spLocks noChangeArrowheads="1"/>
            </p:cNvSpPr>
            <p:nvPr/>
          </p:nvSpPr>
          <p:spPr bwMode="auto">
            <a:xfrm>
              <a:off x="3441700" y="858205"/>
              <a:ext cx="31115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55.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Xem xét về cấu trúc của xi lanh khí nén bộ phận nào sử dụng với mục đích ngăn rò rỉ dầu  bên trong và tránh thâm nhập dị vật từ bên ngoài</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Buồng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piston</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Rod cover</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Vòng làm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kín</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Scrapping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ring</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pic>
          <p:nvPicPr>
            <p:cNvPr id="14"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739" y="1874019"/>
              <a:ext cx="261778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 name="Rectangle 31"/>
          <p:cNvSpPr>
            <a:spLocks noChangeArrowheads="1"/>
          </p:cNvSpPr>
          <p:nvPr/>
        </p:nvSpPr>
        <p:spPr bwMode="auto">
          <a:xfrm>
            <a:off x="3448881" y="3152800"/>
            <a:ext cx="31038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56.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Đơn vị của áp suất 1,03kgf / ㎠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bằng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1,01</a:t>
            </a:r>
            <a:r>
              <a:rPr 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Bar</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 Nếu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khi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chuyển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đổi sang Pascal (Pa),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đơn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vị</a:t>
            </a:r>
            <a:r>
              <a:rPr 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đúng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là</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0.1MPa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1.03Pa</a:t>
            </a: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1.03KPa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D.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10KPa</a:t>
            </a:r>
          </a:p>
        </p:txBody>
      </p:sp>
      <p:sp>
        <p:nvSpPr>
          <p:cNvPr id="19" name="Rectangle 28"/>
          <p:cNvSpPr>
            <a:spLocks noChangeArrowheads="1"/>
          </p:cNvSpPr>
          <p:nvPr/>
        </p:nvSpPr>
        <p:spPr bwMode="auto">
          <a:xfrm>
            <a:off x="3404624" y="4304928"/>
            <a:ext cx="314166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57.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Đâu không phải là đặc tính của máy nén Screw nén không khí sử dụng nguyên lí thay đổi tối ưu</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Tiếng ồn tần số thấp và dễ dàng loại bỏ</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Có thể tạo ra áp suất lớn và khả năng quay tốc độ cao</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Không rung và không cần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Tank </a:t>
            </a:r>
            <a:endParaRPr lang="en-US"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Bên trong máy nén có ít  nhiễu </a:t>
            </a:r>
            <a:r>
              <a:rPr lang="vi-VN" sz="1200">
                <a:latin typeface="Times New Roman" panose="02020603050405020304" pitchFamily="18" charset="0"/>
                <a:ea typeface="LG Smart_H Regular" panose="020B0600000101010101" pitchFamily="34" charset="-127"/>
                <a:cs typeface="Times New Roman" panose="02020603050405020304" pitchFamily="18" charset="0"/>
              </a:rPr>
              <a:t>loạn </a:t>
            </a:r>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nên</a:t>
            </a:r>
            <a:endParaRPr lang="en-US"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vi-VN"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sz="1200" dirty="0">
                <a:latin typeface="Times New Roman" panose="02020603050405020304" pitchFamily="18" charset="0"/>
                <a:ea typeface="LG Smart_H Regular" panose="020B0600000101010101" pitchFamily="34" charset="-127"/>
                <a:cs typeface="Times New Roman" panose="02020603050405020304" pitchFamily="18" charset="0"/>
              </a:rPr>
              <a:t>không cần bôi trơn</a:t>
            </a:r>
            <a:r>
              <a:rPr lang="vi-VN" dirty="0">
                <a:latin typeface="Times New Roman" panose="02020603050405020304" pitchFamily="18" charset="0"/>
                <a:cs typeface="Times New Roman" panose="02020603050405020304" pitchFamily="18" charset="0"/>
              </a:rPr>
              <a:t>.</a:t>
            </a:r>
            <a:endParaRPr lang="ko-KR" altLang="en-US" dirty="0" smtClean="0">
              <a:latin typeface="Times New Roman" panose="02020603050405020304" pitchFamily="18" charset="0"/>
              <a:cs typeface="Times New Roman" panose="02020603050405020304" pitchFamily="18" charset="0"/>
            </a:endParaRPr>
          </a:p>
        </p:txBody>
      </p:sp>
      <p:sp>
        <p:nvSpPr>
          <p:cNvPr id="20" name="Rectangle 153"/>
          <p:cNvSpPr>
            <a:spLocks noChangeArrowheads="1"/>
          </p:cNvSpPr>
          <p:nvPr/>
        </p:nvSpPr>
        <p:spPr bwMode="auto">
          <a:xfrm>
            <a:off x="3365258" y="6249144"/>
            <a:ext cx="3206750"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58.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nào có chức năng cho khí nén đi qua ở một vị trí điều khiển và ngắt nó ở vị trí điều khiển khác </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3 point 2 vị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trí</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chặn</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30000"/>
              </a:lnSpc>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hai áp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suất</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Van 2 point hai vị trí </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21" name="Rectangle 69"/>
          <p:cNvSpPr>
            <a:spLocks noChangeArrowheads="1"/>
          </p:cNvSpPr>
          <p:nvPr/>
        </p:nvSpPr>
        <p:spPr bwMode="auto">
          <a:xfrm>
            <a:off x="3441699" y="7473280"/>
            <a:ext cx="3187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59.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Đâu không phải là hình thức của công tắc quang điện</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cảm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ứng</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thông qua</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gương phản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xạ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phản xạ trực tiếp</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22" name="Rectangle 95"/>
          <p:cNvSpPr>
            <a:spLocks noChangeArrowheads="1"/>
          </p:cNvSpPr>
          <p:nvPr/>
        </p:nvSpPr>
        <p:spPr bwMode="auto">
          <a:xfrm>
            <a:off x="3428999" y="8671399"/>
            <a:ext cx="3159125"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60.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Thiết bị khí nén hút chân không nào dựa theo nguyên tắc Ventury</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fontAlgn="auto" hangingPunct="1">
              <a:spcBef>
                <a:spcPct val="0"/>
              </a:spcBef>
              <a:spcAft>
                <a:spcPts val="0"/>
              </a:spcAft>
              <a:buFontTx/>
              <a:buNone/>
            </a:pP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Swich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áp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lực</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Ejector</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fontAlgn="auto" hangingPunct="1">
              <a:lnSpc>
                <a:spcPct val="110000"/>
              </a:lnSpc>
              <a:spcBef>
                <a:spcPct val="0"/>
              </a:spcBef>
              <a:spcAft>
                <a:spcPts val="0"/>
              </a:spcAft>
              <a:buFontTx/>
              <a:buNone/>
            </a:pP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Pad</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Van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điện tử</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3" name="TextBox 2"/>
          <p:cNvSpPr txBox="1"/>
          <p:nvPr/>
        </p:nvSpPr>
        <p:spPr>
          <a:xfrm>
            <a:off x="7533456" y="3932387"/>
            <a:ext cx="381836" cy="2169825"/>
          </a:xfrm>
          <a:prstGeom prst="rect">
            <a:avLst/>
          </a:prstGeom>
          <a:noFill/>
        </p:spPr>
        <p:txBody>
          <a:bodyPr wrap="none" rtlCol="0">
            <a:spAutoFit/>
          </a:bodyPr>
          <a:lstStyle/>
          <a:p>
            <a:r>
              <a:rPr lang="en-US" smtClean="0"/>
              <a:t>49c</a:t>
            </a:r>
          </a:p>
          <a:p>
            <a:r>
              <a:rPr lang="en-US" smtClean="0"/>
              <a:t>50a</a:t>
            </a:r>
          </a:p>
          <a:p>
            <a:r>
              <a:rPr lang="en-US" smtClean="0"/>
              <a:t>51b</a:t>
            </a:r>
          </a:p>
          <a:p>
            <a:r>
              <a:rPr lang="en-US" smtClean="0"/>
              <a:t>52d</a:t>
            </a:r>
          </a:p>
          <a:p>
            <a:r>
              <a:rPr lang="en-US" smtClean="0"/>
              <a:t>53a</a:t>
            </a:r>
          </a:p>
          <a:p>
            <a:r>
              <a:rPr lang="en-US" smtClean="0"/>
              <a:t>54d</a:t>
            </a:r>
          </a:p>
          <a:p>
            <a:r>
              <a:rPr lang="en-US" smtClean="0"/>
              <a:t>55</a:t>
            </a:r>
          </a:p>
          <a:p>
            <a:r>
              <a:rPr lang="en-US" smtClean="0"/>
              <a:t>56a</a:t>
            </a:r>
          </a:p>
          <a:p>
            <a:r>
              <a:rPr lang="en-US" smtClean="0"/>
              <a:t>57b</a:t>
            </a:r>
          </a:p>
          <a:p>
            <a:r>
              <a:rPr lang="en-US" smtClean="0"/>
              <a:t>58d</a:t>
            </a:r>
          </a:p>
          <a:p>
            <a:r>
              <a:rPr lang="en-US" smtClean="0"/>
              <a:t>59a</a:t>
            </a:r>
          </a:p>
          <a:p>
            <a:r>
              <a:rPr lang="en-US" smtClean="0"/>
              <a:t>60b</a:t>
            </a:r>
          </a:p>
          <a:p>
            <a:endParaRPr lang="en-US" smtClean="0"/>
          </a:p>
          <a:p>
            <a:endParaRPr lang="en-US" smtClean="0"/>
          </a:p>
          <a:p>
            <a:endParaRPr lang="en-US"/>
          </a:p>
        </p:txBody>
      </p:sp>
    </p:spTree>
    <p:extLst>
      <p:ext uri="{BB962C8B-B14F-4D97-AF65-F5344CB8AC3E}">
        <p14:creationId xmlns:p14="http://schemas.microsoft.com/office/powerpoint/2010/main" val="2065266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smtClean="0">
              <a:latin typeface="돋움" pitchFamily="50" charset="-127"/>
              <a:ea typeface="돋움" pitchFamily="50" charset="-127"/>
            </a:endParaRPr>
          </a:p>
        </p:txBody>
      </p:sp>
      <p:sp>
        <p:nvSpPr>
          <p:cNvPr id="8196" name="Rectangle 17"/>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8197" name="Rectangle 18"/>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endParaRPr lang="ko-KR" altLang="ko-KR" smtClean="0"/>
          </a:p>
        </p:txBody>
      </p:sp>
      <p:sp>
        <p:nvSpPr>
          <p:cNvPr id="16" name="Text Box 5"/>
          <p:cNvSpPr txBox="1">
            <a:spLocks noChangeArrowheads="1"/>
          </p:cNvSpPr>
          <p:nvPr/>
        </p:nvSpPr>
        <p:spPr bwMode="auto">
          <a:xfrm>
            <a:off x="174625" y="239713"/>
            <a:ext cx="819455" cy="338554"/>
          </a:xfrm>
          <a:prstGeom prst="rect">
            <a:avLst/>
          </a:prstGeom>
          <a:noFill/>
          <a:ln w="9525">
            <a:noFill/>
            <a:miter lim="800000"/>
            <a:headEnd/>
            <a:tailEnd/>
          </a:ln>
          <a:effectLst/>
        </p:spPr>
        <p:txBody>
          <a:bodyPr wrap="none">
            <a:spAutoFit/>
          </a:bodyPr>
          <a:lstStyle/>
          <a:p>
            <a:pPr>
              <a:defRPr/>
            </a:pPr>
            <a:r>
              <a:rPr lang="en-US" altLang="ko-KR" sz="1600" b="1">
                <a:effectLst>
                  <a:outerShdw blurRad="38100" dist="38100" dir="2700000" algn="tl">
                    <a:srgbClr val="C0C0C0"/>
                  </a:outerShdw>
                </a:effectLst>
                <a:latin typeface="LG Smart_H Regular"/>
                <a:ea typeface="돋움" pitchFamily="50" charset="-127"/>
              </a:rPr>
              <a:t>[ </a:t>
            </a:r>
            <a:r>
              <a:rPr lang="en-US" altLang="ko-KR" sz="1600" b="1" smtClean="0">
                <a:effectLst>
                  <a:outerShdw blurRad="38100" dist="38100" dir="2700000" algn="tl">
                    <a:srgbClr val="C0C0C0"/>
                  </a:outerShdw>
                </a:effectLst>
                <a:latin typeface="LG Smart_H Regular"/>
                <a:ea typeface="돋움" pitchFamily="50" charset="-127"/>
              </a:rPr>
              <a:t>Máy] </a:t>
            </a:r>
            <a:endParaRPr lang="en-US" altLang="ko-KR" sz="1600" b="1" dirty="0">
              <a:effectLst>
                <a:outerShdw blurRad="38100" dist="38100" dir="2700000" algn="tl">
                  <a:srgbClr val="C0C0C0"/>
                </a:outerShdw>
              </a:effectLst>
              <a:latin typeface="LG Smart_H Regular"/>
              <a:ea typeface="돋움" pitchFamily="50" charset="-127"/>
            </a:endParaRPr>
          </a:p>
        </p:txBody>
      </p:sp>
      <p:sp>
        <p:nvSpPr>
          <p:cNvPr id="6" name="Text Box 48"/>
          <p:cNvSpPr txBox="1">
            <a:spLocks noChangeArrowheads="1"/>
          </p:cNvSpPr>
          <p:nvPr/>
        </p:nvSpPr>
        <p:spPr bwMode="auto">
          <a:xfrm>
            <a:off x="292100" y="817563"/>
            <a:ext cx="16995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hangingPunct="1"/>
            <a:r>
              <a:rPr lang="en-US" altLang="ko-KR" sz="1000" b="1" smtClean="0"/>
              <a:t>※ máy : </a:t>
            </a:r>
            <a:r>
              <a:rPr lang="vi-VN" altLang="ko-KR" sz="1000" b="1" smtClean="0"/>
              <a:t>câu </a:t>
            </a:r>
            <a:r>
              <a:rPr lang="en-US" altLang="ko-KR" sz="1000" b="1" smtClean="0"/>
              <a:t>61</a:t>
            </a:r>
            <a:r>
              <a:rPr lang="ko-KR" altLang="en-US" sz="1000" b="1" smtClean="0"/>
              <a:t> </a:t>
            </a:r>
            <a:r>
              <a:rPr lang="en-US" altLang="ko-KR" sz="1000" b="1" dirty="0" smtClean="0"/>
              <a:t>~ </a:t>
            </a:r>
            <a:r>
              <a:rPr lang="vi-VN" altLang="ko-KR" sz="1000" b="1" smtClean="0"/>
              <a:t>câu </a:t>
            </a:r>
            <a:r>
              <a:rPr lang="en-US" altLang="ko-KR" sz="1000" b="1" dirty="0"/>
              <a:t>8</a:t>
            </a:r>
            <a:r>
              <a:rPr lang="en-US" altLang="ko-KR" sz="1000" b="1" smtClean="0"/>
              <a:t>0</a:t>
            </a:r>
            <a:endParaRPr lang="ko-KR" altLang="en-US" sz="1000" b="1" dirty="0" smtClean="0"/>
          </a:p>
        </p:txBody>
      </p:sp>
      <p:sp>
        <p:nvSpPr>
          <p:cNvPr id="7" name="Rectangle 163"/>
          <p:cNvSpPr>
            <a:spLocks noChangeArrowheads="1"/>
          </p:cNvSpPr>
          <p:nvPr/>
        </p:nvSpPr>
        <p:spPr bwMode="auto">
          <a:xfrm>
            <a:off x="325437" y="1053519"/>
            <a:ext cx="3082925"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62.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Trục được hỗ trợ bởi Bearing thì phần trục được hỗ trợ gọi là gì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a:t>
            </a:r>
            <a:endParaRPr lang="ko-KR"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Spindle</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Flexible</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Journal</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Retainer</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63.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Trong phương pháp tổ hợp của  Angular ball Bearing tổ hợp nào sử dụng trong trường hợp trọng tải lớn theo hướng dọc  trục   </a:t>
            </a:r>
            <a:r>
              <a:rPr lang="ko-KR" altLang="ko-KR" sz="1200" dirty="0">
                <a:latin typeface="Times New Roman" panose="02020603050405020304" pitchFamily="18" charset="0"/>
                <a:ea typeface="LG Smart_H Regular" panose="020B0600000101010101" pitchFamily="34" charset="-127"/>
                <a:cs typeface="Times New Roman" panose="02020603050405020304" pitchFamily="18" charset="0"/>
              </a:rPr>
              <a:t>?</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hình </a:t>
            </a:r>
            <a:r>
              <a:rPr lang="ko-KR"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DB </a:t>
            </a:r>
            <a:endParaRPr lang="ko-KR"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hình </a:t>
            </a:r>
            <a:r>
              <a:rPr lang="ko-KR"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DF </a:t>
            </a:r>
            <a:endParaRPr lang="ko-KR"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hình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DH </a:t>
            </a:r>
            <a:endParaRPr lang="ko-KR"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Loại hình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DT </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65. </a:t>
            </a:r>
            <a:r>
              <a:rPr lang="vi-VN" altLang="ko-KR" sz="1200" dirty="0">
                <a:latin typeface="Times New Roman" panose="02020603050405020304" pitchFamily="18" charset="0"/>
                <a:ea typeface="LG Smart_H Regular" panose="020B0600000101010101" pitchFamily="34" charset="-127"/>
                <a:cs typeface="Times New Roman" panose="02020603050405020304" pitchFamily="18" charset="0"/>
              </a:rPr>
              <a:t>Nhìn vào kí hiệu ốc vít theo </a:t>
            </a:r>
            <a:r>
              <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rPr>
              <a:t>“</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L2N  M30 × 3 – 3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khoảng cách 1 Lead là?</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     </a:t>
            </a: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9mm</a:t>
            </a: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6mm</a:t>
            </a: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60mm</a:t>
            </a:r>
          </a:p>
          <a:p>
            <a:pPr eaLnBrk="1" hangingPunct="1"/>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 </a:t>
            </a:r>
            <a:r>
              <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rPr>
              <a:t>30mm</a:t>
            </a: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a:p>
            <a:pPr eaLnBrk="1" hangingPunct="1"/>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2" name="Rectangle 1"/>
          <p:cNvSpPr/>
          <p:nvPr/>
        </p:nvSpPr>
        <p:spPr>
          <a:xfrm>
            <a:off x="3408362" y="979527"/>
            <a:ext cx="3144838" cy="1384995"/>
          </a:xfrm>
          <a:prstGeom prst="rect">
            <a:avLst/>
          </a:prstGeom>
        </p:spPr>
        <p:txBody>
          <a:bodyPr wrap="square">
            <a:spAutoFit/>
          </a:bodyPr>
          <a:lstStyle/>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67.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Đâu không phải ưu điểm của máy giảm tốc Gear hành tinh </a:t>
            </a:r>
            <a:r>
              <a:rPr lang="ko-KR" altLang="ko-KR" sz="1200">
                <a:latin typeface="Times New Roman" panose="02020603050405020304" pitchFamily="18" charset="0"/>
                <a:ea typeface="LG Smart_H Regular" panose="020B0600000101010101" pitchFamily="34" charset="-127"/>
                <a:cs typeface="Times New Roman" panose="02020603050405020304" pitchFamily="18" charset="0"/>
              </a:rPr>
              <a:t>?</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S</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ize</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nhỏ và nhẹ</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Chắc chắn và tuổi thọ cao</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Hiệu suất truyền tải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Energy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cao</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3 phần nằm trên một trục</a:t>
            </a:r>
            <a:endParaRPr lang="ko-KR" altLang="en-US"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4" name="Rectangle 3"/>
          <p:cNvSpPr/>
          <p:nvPr/>
        </p:nvSpPr>
        <p:spPr>
          <a:xfrm>
            <a:off x="3462338" y="2610530"/>
            <a:ext cx="3111500" cy="6555641"/>
          </a:xfrm>
          <a:prstGeom prst="rect">
            <a:avLst/>
          </a:prstGeom>
        </p:spPr>
        <p:txBody>
          <a:bodyPr wrap="square">
            <a:spAutoFit/>
          </a:bodyPr>
          <a:lstStyle/>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68.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Trong 4 thành phần Timing Belt mô tả sau nói lên điều gì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Bảo vệ các sợi gia cường và tránh mài mòn do ma sát của khởi động mặt sau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a:t>
            </a: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Răng cao su</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Vải bạt mặt dưới </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Cover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cao su</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Power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cao su</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69.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Trong hình thức luân chuyển Ball của Ball Screw loại Nut phù hợp nhất  để truyền với tốc độ cao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A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Phương thức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Pipe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return </a:t>
            </a:r>
          </a:p>
          <a:p>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B</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Phương thức làm lệch hướng</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C</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Phương thức áp suất tĩnh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endParaRPr lang="vi-VN"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a:t>
            </a:r>
            <a:r>
              <a:rPr lang="ko-KR" altLang="en-US" sz="120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D</a:t>
            </a:r>
            <a:r>
              <a:rPr lang="ko-KR"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Phương thức  Cap End</a:t>
            </a:r>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ko-KR"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70</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.Flange đường kính nhỏ trong loại hình dán Flange của Linear Bush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B</a:t>
            </a:r>
            <a:endParaRPr lang="en-US"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r>
              <a:rPr lang="en-US" altLang="en-US" sz="1200">
                <a:latin typeface="Times New Roman" panose="02020603050405020304" pitchFamily="18" charset="0"/>
                <a:ea typeface="LG Smart_H Regular" panose="020B0600000101010101" pitchFamily="34" charset="-127"/>
                <a:cs typeface="Times New Roman" panose="02020603050405020304" pitchFamily="18" charset="0"/>
              </a:rPr>
              <a:t>C</a:t>
            </a:r>
            <a:r>
              <a:rPr lang="en-US" altLang="en-US"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D</a:t>
            </a:r>
            <a:endParaRPr lang="en-US" altLang="en-US"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a:defRPr/>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71.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Chọn phương án sai khi nói về đặc tính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Timing Belt ?</a:t>
            </a:r>
          </a:p>
          <a:p>
            <a:pPr marL="457200" indent="-457200">
              <a:defRPr/>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Động cơ chính xác không có Slip</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Tiếng ồn thấp</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Dung lượng phụ tải lớn</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Yêu cầu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lực</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 căng ban đầu cao</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p:txBody>
      </p:sp>
      <p:pic>
        <p:nvPicPr>
          <p:cNvPr id="11" name="Picture 168"/>
          <p:cNvPicPr>
            <a:picLocks noChangeAspect="1" noChangeArrowheads="1"/>
          </p:cNvPicPr>
          <p:nvPr/>
        </p:nvPicPr>
        <p:blipFill>
          <a:blip r:embed="rId3">
            <a:clrChange>
              <a:clrFrom>
                <a:srgbClr val="ECE9D8"/>
              </a:clrFrom>
              <a:clrTo>
                <a:srgbClr val="ECE9D8">
                  <a:alpha val="0"/>
                </a:srgbClr>
              </a:clrTo>
            </a:clrChange>
            <a:extLst>
              <a:ext uri="{28A0092B-C50C-407E-A947-70E740481C1C}">
                <a14:useLocalDpi xmlns:a14="http://schemas.microsoft.com/office/drawing/2010/main" val="0"/>
              </a:ext>
            </a:extLst>
          </a:blip>
          <a:srcRect/>
          <a:stretch>
            <a:fillRect/>
          </a:stretch>
        </p:blipFill>
        <p:spPr bwMode="auto">
          <a:xfrm>
            <a:off x="3953572" y="6407220"/>
            <a:ext cx="43180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169"/>
          <p:cNvPicPr>
            <a:picLocks noChangeAspect="1" noChangeArrowheads="1"/>
          </p:cNvPicPr>
          <p:nvPr/>
        </p:nvPicPr>
        <p:blipFill>
          <a:blip r:embed="rId4">
            <a:clrChange>
              <a:clrFrom>
                <a:srgbClr val="ECE9D8"/>
              </a:clrFrom>
              <a:clrTo>
                <a:srgbClr val="ECE9D8">
                  <a:alpha val="0"/>
                </a:srgbClr>
              </a:clrTo>
            </a:clrChange>
            <a:extLst>
              <a:ext uri="{28A0092B-C50C-407E-A947-70E740481C1C}">
                <a14:useLocalDpi xmlns:a14="http://schemas.microsoft.com/office/drawing/2010/main" val="0"/>
              </a:ext>
            </a:extLst>
          </a:blip>
          <a:srcRect/>
          <a:stretch>
            <a:fillRect/>
          </a:stretch>
        </p:blipFill>
        <p:spPr bwMode="auto">
          <a:xfrm>
            <a:off x="5443963" y="6357465"/>
            <a:ext cx="433387"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170"/>
          <p:cNvPicPr>
            <a:picLocks noChangeAspect="1" noChangeArrowheads="1"/>
          </p:cNvPicPr>
          <p:nvPr/>
        </p:nvPicPr>
        <p:blipFill>
          <a:blip r:embed="rId5">
            <a:clrChange>
              <a:clrFrom>
                <a:srgbClr val="ECE9D8"/>
              </a:clrFrom>
              <a:clrTo>
                <a:srgbClr val="ECE9D8">
                  <a:alpha val="0"/>
                </a:srgbClr>
              </a:clrTo>
            </a:clrChange>
            <a:extLst>
              <a:ext uri="{28A0092B-C50C-407E-A947-70E740481C1C}">
                <a14:useLocalDpi xmlns:a14="http://schemas.microsoft.com/office/drawing/2010/main" val="0"/>
              </a:ext>
            </a:extLst>
          </a:blip>
          <a:srcRect/>
          <a:stretch>
            <a:fillRect/>
          </a:stretch>
        </p:blipFill>
        <p:spPr bwMode="auto">
          <a:xfrm>
            <a:off x="4012034" y="7013646"/>
            <a:ext cx="43180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Picture 171"/>
          <p:cNvPicPr>
            <a:picLocks noChangeAspect="1" noChangeArrowheads="1"/>
          </p:cNvPicPr>
          <p:nvPr/>
        </p:nvPicPr>
        <p:blipFill>
          <a:blip r:embed="rId6">
            <a:clrChange>
              <a:clrFrom>
                <a:srgbClr val="ECE9D8"/>
              </a:clrFrom>
              <a:clrTo>
                <a:srgbClr val="ECE9D8">
                  <a:alpha val="0"/>
                </a:srgbClr>
              </a:clrTo>
            </a:clrChange>
            <a:extLst>
              <a:ext uri="{28A0092B-C50C-407E-A947-70E740481C1C}">
                <a14:useLocalDpi xmlns:a14="http://schemas.microsoft.com/office/drawing/2010/main" val="0"/>
              </a:ext>
            </a:extLst>
          </a:blip>
          <a:srcRect/>
          <a:stretch>
            <a:fillRect/>
          </a:stretch>
        </p:blipFill>
        <p:spPr bwMode="auto">
          <a:xfrm>
            <a:off x="5366606" y="6972372"/>
            <a:ext cx="433387"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0163"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253276" y="5254100"/>
            <a:ext cx="3429000" cy="1200329"/>
          </a:xfrm>
          <a:prstGeom prst="rect">
            <a:avLst/>
          </a:prstGeom>
        </p:spPr>
        <p:txBody>
          <a:bodyPr>
            <a:spAutoFit/>
          </a:bodyPr>
          <a:lstStyle/>
          <a:p>
            <a:pPr>
              <a:defRPr/>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64. </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Yếu tố phân loại của trục và khoảng cách là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a:t>
            </a:r>
          </a:p>
          <a:p>
            <a:pPr marL="457200" indent="-457200">
              <a:defRPr/>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Phân loại theo chất liệu vật liệu</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Phân loại theo công dụng</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Phân loại theo hình dạng</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Phân loại theo hình dạng bản vẽ</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8" name="Rectangle 7"/>
          <p:cNvSpPr/>
          <p:nvPr/>
        </p:nvSpPr>
        <p:spPr>
          <a:xfrm>
            <a:off x="301468" y="8394221"/>
            <a:ext cx="3429000" cy="1200329"/>
          </a:xfrm>
          <a:prstGeom prst="rect">
            <a:avLst/>
          </a:prstGeom>
        </p:spPr>
        <p:txBody>
          <a:bodyPr>
            <a:spAutoFit/>
          </a:bodyPr>
          <a:lstStyle/>
          <a:p>
            <a:pPr>
              <a:defRPr/>
            </a:pPr>
            <a:r>
              <a:rPr lang="en-US" altLang="ko-KR" sz="1200" smtClean="0">
                <a:latin typeface="Times New Roman" panose="02020603050405020304" pitchFamily="18" charset="0"/>
                <a:ea typeface="LG Smart_H Regular" panose="020B0600000101010101" pitchFamily="34" charset="-127"/>
                <a:cs typeface="Times New Roman" panose="02020603050405020304" pitchFamily="18" charset="0"/>
              </a:rPr>
              <a:t>66.</a:t>
            </a: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Đâu không phải là đặc tính </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Ball Screw ?</a:t>
            </a:r>
          </a:p>
          <a:p>
            <a:pPr marL="457200" indent="-457200">
              <a:defRPr/>
            </a:pP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Khả năng chống lăn cao</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Có thể giảm thiểu backlash</a:t>
            </a:r>
            <a:endParaRPr lang="en-US" altLang="ko-KR" sz="1200">
              <a:latin typeface="Times New Roman" panose="02020603050405020304" pitchFamily="18" charset="0"/>
              <a:ea typeface="LG Smart_H Regular" panose="020B0600000101010101" pitchFamily="34" charset="-127"/>
              <a:cs typeface="Times New Roman" panose="02020603050405020304" pitchFamily="18" charset="0"/>
            </a:endParaRP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Hiệu quả cao do chuyển động bằng ma sát lăn</a:t>
            </a:r>
            <a:r>
              <a:rPr lang="en-US" altLang="ko-KR" sz="1200">
                <a:latin typeface="Times New Roman" panose="02020603050405020304" pitchFamily="18" charset="0"/>
                <a:ea typeface="LG Smart_H Regular" panose="020B0600000101010101" pitchFamily="34" charset="-127"/>
                <a:cs typeface="Times New Roman" panose="02020603050405020304" pitchFamily="18" charset="0"/>
              </a:rPr>
              <a:t> </a:t>
            </a:r>
          </a:p>
          <a:p>
            <a:pPr marL="228600" indent="-228600">
              <a:buFont typeface="+mj-lt"/>
              <a:buAutoNum type="alphaUcPeriod"/>
              <a:defRPr/>
            </a:pPr>
            <a:r>
              <a:rPr lang="vi-VN" altLang="ko-KR" sz="1200">
                <a:latin typeface="Times New Roman" panose="02020603050405020304" pitchFamily="18" charset="0"/>
                <a:ea typeface="LG Smart_H Regular" panose="020B0600000101010101" pitchFamily="34" charset="-127"/>
                <a:cs typeface="Times New Roman" panose="02020603050405020304" pitchFamily="18" charset="0"/>
              </a:rPr>
              <a:t>Tuổi thọ cao hơn so với ma sát trượt</a:t>
            </a:r>
            <a:endParaRPr lang="en-US" altLang="ko-KR" sz="1200" dirty="0">
              <a:latin typeface="Times New Roman" panose="02020603050405020304" pitchFamily="18" charset="0"/>
              <a:ea typeface="LG Smart_H Regular" panose="020B0600000101010101" pitchFamily="34" charset="-127"/>
              <a:cs typeface="Times New Roman" panose="02020603050405020304" pitchFamily="18" charset="0"/>
            </a:endParaRPr>
          </a:p>
        </p:txBody>
      </p:sp>
      <p:sp>
        <p:nvSpPr>
          <p:cNvPr id="17" name="Rectangle 16"/>
          <p:cNvSpPr/>
          <p:nvPr/>
        </p:nvSpPr>
        <p:spPr>
          <a:xfrm>
            <a:off x="253276" y="1096650"/>
            <a:ext cx="3291682" cy="1115690"/>
          </a:xfrm>
          <a:prstGeom prst="rect">
            <a:avLst/>
          </a:prstGeom>
        </p:spPr>
        <p:txBody>
          <a:bodyPr wrap="square">
            <a:spAutoFit/>
          </a:bodyPr>
          <a:lstStyle/>
          <a:p>
            <a:pPr>
              <a:defRPr/>
            </a:pPr>
            <a:r>
              <a:rPr lang="en-US" altLang="ko-KR" sz="950" smtClean="0">
                <a:latin typeface="LG Smart_H Regular" panose="020B0600000101010101" pitchFamily="34" charset="-127"/>
                <a:ea typeface="LG Smart_H Regular" panose="020B0600000101010101" pitchFamily="34" charset="-127"/>
                <a:cs typeface="Arial" panose="020B0604020202020204" pitchFamily="34" charset="0"/>
              </a:rPr>
              <a:t>34.</a:t>
            </a:r>
            <a:r>
              <a:rPr lang="vi-VN" altLang="ko-KR" sz="950" smtClean="0">
                <a:latin typeface="LG Smart_H Regular" panose="020B0600000101010101" pitchFamily="34" charset="-127"/>
                <a:ea typeface="LG Smart_H Regular" panose="020B0600000101010101" pitchFamily="34" charset="-127"/>
                <a:cs typeface="Arial" panose="020B0604020202020204" pitchFamily="34" charset="0"/>
              </a:rPr>
              <a:t>Câu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nào sai khi nói về đặc tính </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LM Guide ? </a:t>
            </a:r>
          </a:p>
          <a:p>
            <a:pPr marL="457200" indent="-457200">
              <a:defRPr/>
            </a:pP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Xuất hiện hiện tượng stick slip</a:t>
            </a:r>
            <a:r>
              <a:rPr lang="en-US" altLang="ko-KR" sz="95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 trượt thanh) mà không bị mất chuyển động roast</a:t>
            </a: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Có thể tạo ra độ cứng cao bằng cách đặt tải trước</a:t>
            </a: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Khả năng duy trì trong thời gian dài </a:t>
            </a:r>
            <a:endParaRPr lang="en-US" altLang="ko-KR" sz="950">
              <a:latin typeface="LG Smart_H Regular" panose="020B0600000101010101" pitchFamily="34" charset="-127"/>
              <a:ea typeface="LG Smart_H Regular" panose="020B0600000101010101" pitchFamily="34" charset="-127"/>
              <a:cs typeface="Arial" panose="020B0604020202020204" pitchFamily="34" charset="0"/>
            </a:endParaRPr>
          </a:p>
          <a:p>
            <a:pPr marL="228600" indent="-228600">
              <a:buFont typeface="+mj-lt"/>
              <a:buAutoNum type="alphaUcPeriod"/>
              <a:defRPr/>
            </a:pPr>
            <a:r>
              <a:rPr lang="vi-VN" altLang="ko-KR" sz="950">
                <a:latin typeface="LG Smart_H Regular" panose="020B0600000101010101" pitchFamily="34" charset="-127"/>
                <a:ea typeface="LG Smart_H Regular" panose="020B0600000101010101" pitchFamily="34" charset="-127"/>
                <a:cs typeface="Arial" panose="020B0604020202020204" pitchFamily="34" charset="0"/>
              </a:rPr>
              <a:t>Hệ số ma sát thấp sẽ tiết kiệm chi phí vận hành máy</a:t>
            </a:r>
          </a:p>
        </p:txBody>
      </p:sp>
      <p:sp>
        <p:nvSpPr>
          <p:cNvPr id="3" name="TextBox 2"/>
          <p:cNvSpPr txBox="1"/>
          <p:nvPr/>
        </p:nvSpPr>
        <p:spPr>
          <a:xfrm>
            <a:off x="7605464" y="3944888"/>
            <a:ext cx="508510" cy="1892826"/>
          </a:xfrm>
          <a:prstGeom prst="rect">
            <a:avLst/>
          </a:prstGeom>
          <a:noFill/>
        </p:spPr>
        <p:txBody>
          <a:bodyPr wrap="square" rtlCol="0">
            <a:spAutoFit/>
          </a:bodyPr>
          <a:lstStyle/>
          <a:p>
            <a:r>
              <a:rPr lang="en-US" smtClean="0"/>
              <a:t>34a</a:t>
            </a:r>
          </a:p>
          <a:p>
            <a:r>
              <a:rPr lang="en-US" smtClean="0"/>
              <a:t>62a</a:t>
            </a:r>
          </a:p>
          <a:p>
            <a:r>
              <a:rPr lang="en-US" smtClean="0"/>
              <a:t>63a</a:t>
            </a:r>
          </a:p>
          <a:p>
            <a:r>
              <a:rPr lang="en-US" smtClean="0"/>
              <a:t>64c</a:t>
            </a:r>
          </a:p>
          <a:p>
            <a:r>
              <a:rPr lang="en-US" smtClean="0"/>
              <a:t>65a</a:t>
            </a:r>
          </a:p>
          <a:p>
            <a:r>
              <a:rPr lang="en-US" smtClean="0"/>
              <a:t>66a</a:t>
            </a:r>
          </a:p>
          <a:p>
            <a:r>
              <a:rPr lang="en-US" smtClean="0"/>
              <a:t>67d</a:t>
            </a:r>
          </a:p>
          <a:p>
            <a:r>
              <a:rPr lang="en-US" smtClean="0"/>
              <a:t>68c</a:t>
            </a:r>
          </a:p>
          <a:p>
            <a:r>
              <a:rPr lang="en-US" smtClean="0"/>
              <a:t>69a</a:t>
            </a:r>
          </a:p>
          <a:p>
            <a:r>
              <a:rPr lang="en-US" smtClean="0"/>
              <a:t>70d</a:t>
            </a:r>
          </a:p>
          <a:p>
            <a:r>
              <a:rPr lang="en-US" smtClean="0"/>
              <a:t>71d</a:t>
            </a:r>
          </a:p>
          <a:p>
            <a:endParaRPr lang="en-US" smtClean="0"/>
          </a:p>
          <a:p>
            <a:endParaRPr lang="en-US" smtClean="0"/>
          </a:p>
        </p:txBody>
      </p:sp>
    </p:spTree>
    <p:extLst>
      <p:ext uri="{BB962C8B-B14F-4D97-AF65-F5344CB8AC3E}">
        <p14:creationId xmlns:p14="http://schemas.microsoft.com/office/powerpoint/2010/main" val="2497189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341710" y="609600"/>
            <a:ext cx="619998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 name="Text Box 6"/>
          <p:cNvSpPr txBox="1">
            <a:spLocks noChangeArrowheads="1"/>
          </p:cNvSpPr>
          <p:nvPr/>
        </p:nvSpPr>
        <p:spPr bwMode="auto">
          <a:xfrm>
            <a:off x="123825" y="228600"/>
            <a:ext cx="1627369" cy="338554"/>
          </a:xfrm>
          <a:prstGeom prst="rect">
            <a:avLst/>
          </a:prstGeom>
          <a:noFill/>
          <a:ln w="9525">
            <a:noFill/>
            <a:miter lim="800000"/>
            <a:headEnd/>
            <a:tailEnd/>
          </a:ln>
          <a:effectLst/>
        </p:spPr>
        <p:txBody>
          <a:bodyPr wrap="none">
            <a:spAutoFit/>
          </a:bodyPr>
          <a:lstStyle>
            <a:lvl1pPr eaLnBrk="0" hangingPunct="0">
              <a:defRPr kumimoji="1" sz="900">
                <a:solidFill>
                  <a:schemeClr val="tx1"/>
                </a:solidFill>
                <a:latin typeface="Dotum" pitchFamily="50" charset="-127"/>
                <a:ea typeface="Dotum" pitchFamily="50" charset="-127"/>
              </a:defRPr>
            </a:lvl1pPr>
            <a:lvl2pPr marL="742950" indent="-285750" eaLnBrk="0" hangingPunct="0">
              <a:defRPr kumimoji="1" sz="900">
                <a:solidFill>
                  <a:schemeClr val="tx1"/>
                </a:solidFill>
                <a:latin typeface="Dotum" pitchFamily="50" charset="-127"/>
                <a:ea typeface="Dotum" pitchFamily="50" charset="-127"/>
              </a:defRPr>
            </a:lvl2pPr>
            <a:lvl3pPr marL="1143000" indent="-228600" eaLnBrk="0" hangingPunct="0">
              <a:defRPr kumimoji="1" sz="900">
                <a:solidFill>
                  <a:schemeClr val="tx1"/>
                </a:solidFill>
                <a:latin typeface="Dotum" pitchFamily="50" charset="-127"/>
                <a:ea typeface="Dotum" pitchFamily="50" charset="-127"/>
              </a:defRPr>
            </a:lvl3pPr>
            <a:lvl4pPr marL="1600200" indent="-228600" eaLnBrk="0" hangingPunct="0">
              <a:defRPr kumimoji="1" sz="900">
                <a:solidFill>
                  <a:schemeClr val="tx1"/>
                </a:solidFill>
                <a:latin typeface="Dotum" pitchFamily="50" charset="-127"/>
                <a:ea typeface="Dotum" pitchFamily="50" charset="-127"/>
              </a:defRPr>
            </a:lvl4pPr>
            <a:lvl5pPr marL="2057400" indent="-228600" eaLnBrk="0" hangingPunct="0">
              <a:defRPr kumimoji="1" sz="900">
                <a:solidFill>
                  <a:schemeClr val="tx1"/>
                </a:solidFill>
                <a:latin typeface="Dotum" pitchFamily="50" charset="-127"/>
                <a:ea typeface="Dotum" pitchFamily="50" charset="-127"/>
              </a:defRPr>
            </a:lvl5pPr>
            <a:lvl6pPr marL="2514600" indent="-228600" eaLnBrk="0" fontAlgn="base" hangingPunct="0">
              <a:spcBef>
                <a:spcPct val="0"/>
              </a:spcBef>
              <a:spcAft>
                <a:spcPct val="0"/>
              </a:spcAft>
              <a:defRPr kumimoji="1" sz="900">
                <a:solidFill>
                  <a:schemeClr val="tx1"/>
                </a:solidFill>
                <a:latin typeface="Dotum" pitchFamily="50" charset="-127"/>
                <a:ea typeface="Dotum" pitchFamily="50" charset="-127"/>
              </a:defRPr>
            </a:lvl6pPr>
            <a:lvl7pPr marL="2971800" indent="-228600" eaLnBrk="0" fontAlgn="base" hangingPunct="0">
              <a:spcBef>
                <a:spcPct val="0"/>
              </a:spcBef>
              <a:spcAft>
                <a:spcPct val="0"/>
              </a:spcAft>
              <a:defRPr kumimoji="1" sz="900">
                <a:solidFill>
                  <a:schemeClr val="tx1"/>
                </a:solidFill>
                <a:latin typeface="Dotum" pitchFamily="50" charset="-127"/>
                <a:ea typeface="Dotum" pitchFamily="50" charset="-127"/>
              </a:defRPr>
            </a:lvl7pPr>
            <a:lvl8pPr marL="3429000" indent="-228600" eaLnBrk="0" fontAlgn="base" hangingPunct="0">
              <a:spcBef>
                <a:spcPct val="0"/>
              </a:spcBef>
              <a:spcAft>
                <a:spcPct val="0"/>
              </a:spcAft>
              <a:defRPr kumimoji="1" sz="900">
                <a:solidFill>
                  <a:schemeClr val="tx1"/>
                </a:solidFill>
                <a:latin typeface="Dotum" pitchFamily="50" charset="-127"/>
                <a:ea typeface="Dotum" pitchFamily="50" charset="-127"/>
              </a:defRPr>
            </a:lvl8pPr>
            <a:lvl9pPr marL="3886200" indent="-228600" eaLnBrk="0" fontAlgn="base" hangingPunct="0">
              <a:spcBef>
                <a:spcPct val="0"/>
              </a:spcBef>
              <a:spcAft>
                <a:spcPct val="0"/>
              </a:spcAft>
              <a:defRPr kumimoji="1" sz="900">
                <a:solidFill>
                  <a:schemeClr val="tx1"/>
                </a:solidFill>
                <a:latin typeface="Dotum" pitchFamily="50" charset="-127"/>
                <a:ea typeface="Dotum" pitchFamily="50" charset="-127"/>
              </a:defRPr>
            </a:lvl9pPr>
          </a:lstStyle>
          <a:p>
            <a:pPr eaLnBrk="1" hangingPunct="1"/>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vi-VN"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a:t>
            </a: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vi-VN"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vi-VN" altLang="ko-KR" sz="1600"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 </a:t>
            </a:r>
            <a:r>
              <a:rPr lang="vi-VN"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tử </a:t>
            </a:r>
            <a:r>
              <a:rPr lang="en-US" altLang="ko-KR" sz="1600" b="1">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3190875" y="9689529"/>
            <a:ext cx="663964" cy="230832"/>
          </a:xfrm>
          <a:prstGeom prst="rect">
            <a:avLst/>
          </a:prstGeom>
          <a:noFill/>
        </p:spPr>
        <p:txBody>
          <a:bodyPr wrap="none" rtlCol="0">
            <a:spAutoFit/>
          </a:bodyPr>
          <a:lstStyle/>
          <a:p>
            <a:r>
              <a:rPr lang="en-US" smtClean="0"/>
              <a:t>Trang 03</a:t>
            </a:r>
            <a:endParaRPr lang="en-US"/>
          </a:p>
        </p:txBody>
      </p:sp>
      <p:sp>
        <p:nvSpPr>
          <p:cNvPr id="8"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endParaRPr lang="en-US" altLang="ko-KR" smtClean="0"/>
          </a:p>
          <a:p>
            <a:pPr eaLnBrk="1" fontAlgn="base" hangingPunct="1">
              <a:spcBef>
                <a:spcPct val="0"/>
              </a:spcBef>
              <a:spcAft>
                <a:spcPct val="0"/>
              </a:spcAft>
            </a:pPr>
            <a:endParaRPr lang="en-US" altLang="ko-KR" smtClean="0"/>
          </a:p>
        </p:txBody>
      </p:sp>
      <p:sp>
        <p:nvSpPr>
          <p:cNvPr id="9"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endParaRPr lang="ko-KR" altLang="ko-KR" smtClean="0">
              <a:solidFill>
                <a:srgbClr val="000000"/>
              </a:solidFill>
            </a:endParaRPr>
          </a:p>
        </p:txBody>
      </p:sp>
      <p:sp>
        <p:nvSpPr>
          <p:cNvPr id="152" name="Rectangle 3">
            <a:extLst>
              <a:ext uri="{FF2B5EF4-FFF2-40B4-BE49-F238E27FC236}">
                <a16:creationId xmlns:a16="http://schemas.microsoft.com/office/drawing/2014/main" id="{DDC12961-B54A-4C25-B3A8-2B03EEEBD428}"/>
              </a:ext>
            </a:extLst>
          </p:cNvPr>
          <p:cNvSpPr>
            <a:spLocks noChangeArrowheads="1"/>
          </p:cNvSpPr>
          <p:nvPr/>
        </p:nvSpPr>
        <p:spPr bwMode="auto">
          <a:xfrm>
            <a:off x="3048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54000"/>
          <a:lstStyle>
            <a:lvl1pPr marL="457200" indent="-457200"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endParaRPr lang="en-US" altLang="ko-KR">
              <a:solidFill>
                <a:srgbClr val="000000"/>
              </a:solidFill>
            </a:endParaRPr>
          </a:p>
          <a:p>
            <a:pPr eaLnBrk="1" fontAlgn="base" latinLnBrk="1" hangingPunct="1">
              <a:spcBef>
                <a:spcPct val="0"/>
              </a:spcBef>
              <a:spcAft>
                <a:spcPct val="0"/>
              </a:spcAft>
            </a:pPr>
            <a:endParaRPr lang="en-US" altLang="ko-KR">
              <a:solidFill>
                <a:srgbClr val="000000"/>
              </a:solidFill>
            </a:endParaRPr>
          </a:p>
        </p:txBody>
      </p:sp>
      <p:sp>
        <p:nvSpPr>
          <p:cNvPr id="153" name="Rectangle 4">
            <a:extLst>
              <a:ext uri="{FF2B5EF4-FFF2-40B4-BE49-F238E27FC236}">
                <a16:creationId xmlns:a16="http://schemas.microsoft.com/office/drawing/2014/main" id="{D880F309-339B-48D2-A647-ACB3A1B5B73D}"/>
              </a:ext>
            </a:extLst>
          </p:cNvPr>
          <p:cNvSpPr>
            <a:spLocks noChangeArrowheads="1"/>
          </p:cNvSpPr>
          <p:nvPr/>
        </p:nvSpPr>
        <p:spPr bwMode="auto">
          <a:xfrm>
            <a:off x="3429000" y="77628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endParaRPr lang="ko-KR" altLang="ko-KR">
              <a:solidFill>
                <a:srgbClr val="000000"/>
              </a:solidFill>
            </a:endParaRPr>
          </a:p>
        </p:txBody>
      </p:sp>
      <p:sp>
        <p:nvSpPr>
          <p:cNvPr id="154" name="Text Box 6">
            <a:extLst>
              <a:ext uri="{FF2B5EF4-FFF2-40B4-BE49-F238E27FC236}">
                <a16:creationId xmlns:a16="http://schemas.microsoft.com/office/drawing/2014/main" id="{54985D59-EC90-4F1C-8555-330519E40D4E}"/>
              </a:ext>
            </a:extLst>
          </p:cNvPr>
          <p:cNvSpPr txBox="1">
            <a:spLocks noChangeArrowheads="1"/>
          </p:cNvSpPr>
          <p:nvPr/>
        </p:nvSpPr>
        <p:spPr bwMode="auto">
          <a:xfrm>
            <a:off x="292100" y="817563"/>
            <a:ext cx="2199641" cy="246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r>
              <a:rPr lang="vi-VN" sz="1000" b="1" dirty="0">
                <a:latin typeface="Arial (본문)"/>
              </a:rPr>
              <a:t>※  </a:t>
            </a:r>
            <a:r>
              <a:rPr lang="vi-VN" sz="1000" b="1">
                <a:latin typeface="Arial (본문)"/>
              </a:rPr>
              <a:t>Điện </a:t>
            </a:r>
            <a:r>
              <a:rPr lang="en-US" sz="1000" b="1" smtClean="0">
                <a:latin typeface="Arial (본문)"/>
              </a:rPr>
              <a:t>- điện tử</a:t>
            </a:r>
            <a:r>
              <a:rPr lang="vi-VN" sz="1000" b="1" smtClean="0">
                <a:latin typeface="Arial (본문)"/>
              </a:rPr>
              <a:t>: </a:t>
            </a:r>
            <a:r>
              <a:rPr lang="vi-VN" sz="1000" b="1" dirty="0">
                <a:latin typeface="Arial (본문)"/>
              </a:rPr>
              <a:t>Câu 1 ~ Câu 20</a:t>
            </a:r>
          </a:p>
        </p:txBody>
      </p:sp>
      <p:sp>
        <p:nvSpPr>
          <p:cNvPr id="155" name="Rectangle 7">
            <a:extLst>
              <a:ext uri="{FF2B5EF4-FFF2-40B4-BE49-F238E27FC236}">
                <a16:creationId xmlns:a16="http://schemas.microsoft.com/office/drawing/2014/main" id="{DE222E2D-D45F-46CD-87D9-A92F6D26021F}"/>
              </a:ext>
            </a:extLst>
          </p:cNvPr>
          <p:cNvSpPr>
            <a:spLocks noChangeArrowheads="1"/>
          </p:cNvSpPr>
          <p:nvPr/>
        </p:nvSpPr>
        <p:spPr bwMode="auto">
          <a:xfrm>
            <a:off x="260350" y="1037272"/>
            <a:ext cx="31623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hangingPunct="1">
              <a:spcBef>
                <a:spcPct val="0"/>
              </a:spcBef>
              <a:spcAft>
                <a:spcPct val="0"/>
              </a:spcAft>
            </a:pPr>
            <a:r>
              <a:rPr lang="en-US" dirty="0" smtClean="0">
                <a:latin typeface="Arial"/>
              </a:rPr>
              <a:t>1. </a:t>
            </a:r>
            <a:r>
              <a:rPr lang="vi-VN" dirty="0" smtClean="0">
                <a:latin typeface="Arial"/>
              </a:rPr>
              <a:t>Trong </a:t>
            </a:r>
            <a:r>
              <a:rPr lang="vi-VN" dirty="0">
                <a:latin typeface="Arial"/>
              </a:rPr>
              <a:t>những nội dung dưới đây, đâu là nội dung giải </a:t>
            </a:r>
            <a:endParaRPr lang="en-US" dirty="0" smtClean="0">
              <a:latin typeface="Arial"/>
            </a:endParaRPr>
          </a:p>
          <a:p>
            <a:pPr eaLnBrk="1" fontAlgn="base" hangingPunct="1">
              <a:spcBef>
                <a:spcPct val="0"/>
              </a:spcBef>
              <a:spcAft>
                <a:spcPct val="0"/>
              </a:spcAft>
            </a:pPr>
            <a:r>
              <a:rPr lang="vi-VN" dirty="0" smtClean="0">
                <a:latin typeface="Arial"/>
              </a:rPr>
              <a:t>thích </a:t>
            </a:r>
            <a:r>
              <a:rPr lang="vi-VN" dirty="0">
                <a:latin typeface="Arial"/>
              </a:rPr>
              <a:t>sai </a:t>
            </a:r>
            <a:r>
              <a:rPr lang="en-US" dirty="0" err="1" smtClean="0">
                <a:latin typeface="Arial"/>
              </a:rPr>
              <a:t>về</a:t>
            </a:r>
            <a:r>
              <a:rPr lang="en-US" dirty="0" smtClean="0">
                <a:latin typeface="Arial"/>
              </a:rPr>
              <a:t> </a:t>
            </a:r>
            <a:r>
              <a:rPr lang="vi-VN" dirty="0" smtClean="0">
                <a:latin typeface="Arial"/>
              </a:rPr>
              <a:t>tụ điện? </a:t>
            </a:r>
            <a:endParaRPr lang="vi-VN" dirty="0">
              <a:latin typeface="Arial"/>
            </a:endParaRPr>
          </a:p>
          <a:p>
            <a:pPr marL="177800" indent="-177800" eaLnBrk="1" fontAlgn="base" hangingPunct="1">
              <a:spcBef>
                <a:spcPct val="0"/>
              </a:spcBef>
              <a:spcAft>
                <a:spcPct val="0"/>
              </a:spcAft>
            </a:pPr>
            <a:r>
              <a:rPr lang="vi-VN" dirty="0">
                <a:latin typeface="Arial"/>
              </a:rPr>
              <a:t> </a:t>
            </a:r>
            <a:r>
              <a:rPr lang="en-US" dirty="0" smtClean="0">
                <a:solidFill>
                  <a:srgbClr val="FF0000"/>
                </a:solidFill>
                <a:latin typeface="Arial"/>
              </a:rPr>
              <a:t>A.</a:t>
            </a:r>
            <a:r>
              <a:rPr lang="vi-VN" dirty="0" smtClean="0">
                <a:solidFill>
                  <a:srgbClr val="FF0000"/>
                </a:solidFill>
                <a:latin typeface="Arial"/>
              </a:rPr>
              <a:t> </a:t>
            </a:r>
            <a:r>
              <a:rPr lang="vi-VN" dirty="0">
                <a:solidFill>
                  <a:srgbClr val="FF0000"/>
                </a:solidFill>
                <a:latin typeface="Arial"/>
              </a:rPr>
              <a:t>Điện dung tỷ lệ thuận với khoảng cách của hai tấm </a:t>
            </a:r>
            <a:r>
              <a:rPr lang="vi-VN" dirty="0" smtClean="0">
                <a:solidFill>
                  <a:srgbClr val="FF0000"/>
                </a:solidFill>
                <a:latin typeface="Arial"/>
              </a:rPr>
              <a:t>kim</a:t>
            </a:r>
            <a:endParaRPr lang="en-US" dirty="0" smtClean="0">
              <a:solidFill>
                <a:srgbClr val="FF0000"/>
              </a:solidFill>
              <a:latin typeface="Arial"/>
            </a:endParaRPr>
          </a:p>
          <a:p>
            <a:pPr marL="177800" indent="-177800" eaLnBrk="1" fontAlgn="base" hangingPunct="1">
              <a:spcBef>
                <a:spcPct val="0"/>
              </a:spcBef>
              <a:spcAft>
                <a:spcPct val="0"/>
              </a:spcAft>
            </a:pPr>
            <a:r>
              <a:rPr lang="vi-VN" dirty="0" smtClean="0">
                <a:solidFill>
                  <a:srgbClr val="FF0000"/>
                </a:solidFill>
                <a:latin typeface="Arial"/>
              </a:rPr>
              <a:t>loại</a:t>
            </a:r>
            <a:endParaRPr lang="vi-VN" dirty="0">
              <a:solidFill>
                <a:srgbClr val="FF0000"/>
              </a:solidFill>
              <a:latin typeface="Arial"/>
            </a:endParaRPr>
          </a:p>
          <a:p>
            <a:pPr marL="177800" indent="-177800" eaLnBrk="1" fontAlgn="base" hangingPunct="1">
              <a:spcBef>
                <a:spcPct val="0"/>
              </a:spcBef>
              <a:spcAft>
                <a:spcPct val="0"/>
              </a:spcAft>
            </a:pPr>
            <a:r>
              <a:rPr lang="vi-VN" dirty="0">
                <a:latin typeface="Arial"/>
              </a:rPr>
              <a:t> </a:t>
            </a:r>
            <a:r>
              <a:rPr lang="en-US" dirty="0" smtClean="0">
                <a:latin typeface="Arial"/>
              </a:rPr>
              <a:t>B.</a:t>
            </a:r>
            <a:r>
              <a:rPr lang="vi-VN" dirty="0" smtClean="0">
                <a:latin typeface="Arial"/>
              </a:rPr>
              <a:t> </a:t>
            </a:r>
            <a:r>
              <a:rPr lang="vi-VN" dirty="0">
                <a:latin typeface="Arial"/>
              </a:rPr>
              <a:t>Mylar conderser được sử dụng chủ yếu ở dải tần số </a:t>
            </a:r>
            <a:endParaRPr lang="en-US" dirty="0" smtClean="0">
              <a:latin typeface="Arial"/>
            </a:endParaRPr>
          </a:p>
          <a:p>
            <a:pPr marL="177800" indent="-177800" eaLnBrk="1" fontAlgn="base" hangingPunct="1">
              <a:spcBef>
                <a:spcPct val="0"/>
              </a:spcBef>
              <a:spcAft>
                <a:spcPct val="0"/>
              </a:spcAft>
            </a:pPr>
            <a:r>
              <a:rPr lang="vi-VN" dirty="0" smtClean="0">
                <a:latin typeface="Arial"/>
              </a:rPr>
              <a:t>trung </a:t>
            </a:r>
            <a:r>
              <a:rPr lang="vi-VN" dirty="0">
                <a:latin typeface="Arial"/>
              </a:rPr>
              <a:t>bình.</a:t>
            </a:r>
          </a:p>
          <a:p>
            <a:pPr marL="177800" indent="-177800" eaLnBrk="1" fontAlgn="base" hangingPunct="1">
              <a:spcBef>
                <a:spcPct val="0"/>
              </a:spcBef>
              <a:spcAft>
                <a:spcPct val="0"/>
              </a:spcAft>
            </a:pPr>
            <a:r>
              <a:rPr lang="vi-VN" dirty="0">
                <a:latin typeface="Arial"/>
              </a:rPr>
              <a:t> </a:t>
            </a:r>
            <a:r>
              <a:rPr lang="en-US" dirty="0" smtClean="0">
                <a:latin typeface="Arial"/>
              </a:rPr>
              <a:t>C.</a:t>
            </a:r>
            <a:r>
              <a:rPr lang="vi-VN" dirty="0" smtClean="0">
                <a:latin typeface="Arial"/>
              </a:rPr>
              <a:t> </a:t>
            </a:r>
            <a:r>
              <a:rPr lang="vi-VN" dirty="0">
                <a:latin typeface="Arial"/>
              </a:rPr>
              <a:t>Styrol condenser được sử dụng ở feedback của </a:t>
            </a:r>
            <a:r>
              <a:rPr lang="vi-VN" dirty="0" smtClean="0">
                <a:latin typeface="Arial"/>
              </a:rPr>
              <a:t>mạch</a:t>
            </a:r>
            <a:endParaRPr lang="en-US" dirty="0" smtClean="0">
              <a:latin typeface="Arial"/>
            </a:endParaRPr>
          </a:p>
          <a:p>
            <a:pPr marL="177800" indent="-177800" eaLnBrk="1" fontAlgn="base" hangingPunct="1">
              <a:spcBef>
                <a:spcPct val="0"/>
              </a:spcBef>
              <a:spcAft>
                <a:spcPct val="0"/>
              </a:spcAft>
            </a:pPr>
            <a:r>
              <a:rPr lang="vi-VN" dirty="0" smtClean="0">
                <a:latin typeface="Arial"/>
              </a:rPr>
              <a:t>dao </a:t>
            </a:r>
            <a:r>
              <a:rPr lang="vi-VN" dirty="0">
                <a:latin typeface="Arial"/>
              </a:rPr>
              <a:t>động</a:t>
            </a:r>
          </a:p>
          <a:p>
            <a:pPr marL="177800" indent="-177800" eaLnBrk="1" fontAlgn="base" hangingPunct="1">
              <a:spcBef>
                <a:spcPct val="0"/>
              </a:spcBef>
              <a:spcAft>
                <a:spcPct val="0"/>
              </a:spcAft>
            </a:pPr>
            <a:r>
              <a:rPr lang="vi-VN" dirty="0">
                <a:latin typeface="Arial"/>
              </a:rPr>
              <a:t> </a:t>
            </a:r>
            <a:r>
              <a:rPr lang="en-US" dirty="0" smtClean="0">
                <a:latin typeface="Arial"/>
              </a:rPr>
              <a:t>D.</a:t>
            </a:r>
            <a:r>
              <a:rPr lang="vi-VN" dirty="0" smtClean="0">
                <a:latin typeface="Arial"/>
              </a:rPr>
              <a:t> </a:t>
            </a:r>
            <a:r>
              <a:rPr lang="vi-VN" dirty="0">
                <a:latin typeface="Arial"/>
              </a:rPr>
              <a:t>Điện trở cách điện của condenser (tụ điện) </a:t>
            </a:r>
            <a:r>
              <a:rPr lang="vi-VN" dirty="0" smtClean="0">
                <a:latin typeface="Arial"/>
              </a:rPr>
              <a:t>thông</a:t>
            </a:r>
            <a:endParaRPr lang="en-US" dirty="0" smtClean="0">
              <a:latin typeface="Arial"/>
            </a:endParaRPr>
          </a:p>
          <a:p>
            <a:pPr marL="177800" indent="-177800" eaLnBrk="1" fontAlgn="base" hangingPunct="1">
              <a:spcBef>
                <a:spcPct val="0"/>
              </a:spcBef>
              <a:spcAft>
                <a:spcPct val="0"/>
              </a:spcAft>
            </a:pPr>
            <a:r>
              <a:rPr lang="vi-VN" dirty="0" smtClean="0">
                <a:latin typeface="Arial"/>
              </a:rPr>
              <a:t>thường </a:t>
            </a:r>
            <a:r>
              <a:rPr lang="vi-VN" dirty="0">
                <a:latin typeface="Arial"/>
              </a:rPr>
              <a:t>được biểu thị bằng đơn vị MΩ.</a:t>
            </a:r>
          </a:p>
        </p:txBody>
      </p:sp>
      <p:sp>
        <p:nvSpPr>
          <p:cNvPr id="157" name="Rectangle 9">
            <a:extLst>
              <a:ext uri="{FF2B5EF4-FFF2-40B4-BE49-F238E27FC236}">
                <a16:creationId xmlns:a16="http://schemas.microsoft.com/office/drawing/2014/main" id="{24602C19-6256-4487-BFE3-0E9B3D57FE33}"/>
              </a:ext>
            </a:extLst>
          </p:cNvPr>
          <p:cNvSpPr>
            <a:spLocks noChangeArrowheads="1"/>
          </p:cNvSpPr>
          <p:nvPr/>
        </p:nvSpPr>
        <p:spPr bwMode="auto">
          <a:xfrm>
            <a:off x="263526" y="3600271"/>
            <a:ext cx="30702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marL="177800" indent="-177800" eaLnBrk="1" fontAlgn="base" hangingPunct="1">
              <a:spcBef>
                <a:spcPct val="0"/>
              </a:spcBef>
              <a:spcAft>
                <a:spcPct val="0"/>
              </a:spcAft>
            </a:pPr>
            <a:r>
              <a:rPr lang="vi-VN" dirty="0">
                <a:latin typeface="Arial"/>
              </a:rPr>
              <a:t>3. Điều gì không phải là nội dung cần chú ý khi sử dụng SSR (Solid State Relay)?</a:t>
            </a:r>
          </a:p>
          <a:p>
            <a:pPr marL="177800" indent="-177800" eaLnBrk="1" fontAlgn="base" hangingPunct="1">
              <a:spcBef>
                <a:spcPct val="0"/>
              </a:spcBef>
              <a:spcAft>
                <a:spcPct val="0"/>
              </a:spcAft>
            </a:pPr>
            <a:endParaRPr lang="en-US" altLang="ko-KR" dirty="0">
              <a:latin typeface="Arial"/>
            </a:endParaRPr>
          </a:p>
          <a:p>
            <a:pPr marL="177800" indent="-177800" eaLnBrk="1" fontAlgn="base" hangingPunct="1">
              <a:spcBef>
                <a:spcPct val="0"/>
              </a:spcBef>
              <a:spcAft>
                <a:spcPct val="0"/>
              </a:spcAft>
            </a:pPr>
            <a:r>
              <a:rPr lang="vi-VN" dirty="0">
                <a:latin typeface="Arial"/>
              </a:rPr>
              <a:t> </a:t>
            </a:r>
            <a:r>
              <a:rPr lang="en-US" dirty="0" smtClean="0">
                <a:latin typeface="Arial"/>
              </a:rPr>
              <a:t>A.</a:t>
            </a:r>
            <a:r>
              <a:rPr lang="vi-VN" dirty="0" smtClean="0">
                <a:latin typeface="Arial"/>
              </a:rPr>
              <a:t> </a:t>
            </a:r>
            <a:r>
              <a:rPr lang="vi-VN" dirty="0">
                <a:latin typeface="Arial"/>
              </a:rPr>
              <a:t>Cần có biện pháp cách nhiệt do tổn thất điện năng </a:t>
            </a:r>
          </a:p>
          <a:p>
            <a:pPr marL="177800" indent="-177800" eaLnBrk="1" fontAlgn="base" hangingPunct="1">
              <a:spcBef>
                <a:spcPct val="0"/>
              </a:spcBef>
              <a:spcAft>
                <a:spcPct val="0"/>
              </a:spcAft>
            </a:pPr>
            <a:r>
              <a:rPr lang="vi-VN" dirty="0">
                <a:latin typeface="Arial"/>
              </a:rPr>
              <a:t> </a:t>
            </a:r>
            <a:r>
              <a:rPr lang="en-US" dirty="0" smtClean="0">
                <a:latin typeface="Arial"/>
              </a:rPr>
              <a:t>B.</a:t>
            </a:r>
            <a:r>
              <a:rPr lang="vi-VN" dirty="0" smtClean="0">
                <a:latin typeface="Arial"/>
              </a:rPr>
              <a:t> </a:t>
            </a:r>
            <a:r>
              <a:rPr lang="vi-VN" dirty="0">
                <a:latin typeface="Arial"/>
              </a:rPr>
              <a:t>Phải chú ý sự rò rỉ điện nhỏ dù ngay cả khi phần xuất </a:t>
            </a:r>
            <a:endParaRPr lang="en-US" dirty="0" smtClean="0">
              <a:latin typeface="Arial"/>
            </a:endParaRPr>
          </a:p>
          <a:p>
            <a:pPr marL="177800" indent="-177800" eaLnBrk="1" fontAlgn="base" hangingPunct="1">
              <a:spcBef>
                <a:spcPct val="0"/>
              </a:spcBef>
              <a:spcAft>
                <a:spcPct val="0"/>
              </a:spcAft>
            </a:pPr>
            <a:r>
              <a:rPr lang="vi-VN" dirty="0" smtClean="0">
                <a:latin typeface="Arial"/>
              </a:rPr>
              <a:t>ở trạng </a:t>
            </a:r>
            <a:r>
              <a:rPr lang="vi-VN" dirty="0">
                <a:latin typeface="Arial"/>
              </a:rPr>
              <a:t>thái OFF.</a:t>
            </a:r>
          </a:p>
          <a:p>
            <a:pPr marL="177800" indent="-177800" eaLnBrk="1" fontAlgn="base" hangingPunct="1">
              <a:spcBef>
                <a:spcPct val="0"/>
              </a:spcBef>
              <a:spcAft>
                <a:spcPct val="0"/>
              </a:spcAft>
            </a:pPr>
            <a:r>
              <a:rPr lang="vi-VN" dirty="0">
                <a:latin typeface="Arial"/>
              </a:rPr>
              <a:t> </a:t>
            </a:r>
            <a:r>
              <a:rPr lang="en-US" dirty="0" smtClean="0">
                <a:latin typeface="Arial"/>
              </a:rPr>
              <a:t>C.</a:t>
            </a:r>
            <a:r>
              <a:rPr lang="vi-VN" dirty="0" smtClean="0">
                <a:latin typeface="Arial"/>
              </a:rPr>
              <a:t> </a:t>
            </a:r>
            <a:r>
              <a:rPr lang="vi-VN" dirty="0">
                <a:latin typeface="Arial"/>
              </a:rPr>
              <a:t>Chú ý bố trí đường dây nhập và xuất</a:t>
            </a:r>
          </a:p>
          <a:p>
            <a:pPr marL="177800" indent="-177800" eaLnBrk="1" fontAlgn="base" hangingPunct="1">
              <a:spcBef>
                <a:spcPct val="0"/>
              </a:spcBef>
              <a:spcAft>
                <a:spcPct val="0"/>
              </a:spcAft>
            </a:pPr>
            <a:r>
              <a:rPr lang="vi-VN" dirty="0">
                <a:latin typeface="Arial"/>
              </a:rPr>
              <a:t> </a:t>
            </a:r>
            <a:r>
              <a:rPr lang="en-US" dirty="0" smtClean="0">
                <a:solidFill>
                  <a:srgbClr val="FF0000"/>
                </a:solidFill>
                <a:latin typeface="Arial"/>
              </a:rPr>
              <a:t>D.</a:t>
            </a:r>
            <a:r>
              <a:rPr lang="vi-VN" dirty="0" smtClean="0">
                <a:solidFill>
                  <a:srgbClr val="FF0000"/>
                </a:solidFill>
                <a:latin typeface="Arial"/>
              </a:rPr>
              <a:t> </a:t>
            </a:r>
            <a:r>
              <a:rPr lang="vi-VN" dirty="0">
                <a:solidFill>
                  <a:srgbClr val="FF0000"/>
                </a:solidFill>
                <a:latin typeface="Arial"/>
              </a:rPr>
              <a:t>Nghiêm cấm sử dụng ở nơi có khí ga có thể phát nổ</a:t>
            </a:r>
          </a:p>
        </p:txBody>
      </p:sp>
      <p:sp>
        <p:nvSpPr>
          <p:cNvPr id="159" name="Rectangle 11">
            <a:extLst>
              <a:ext uri="{FF2B5EF4-FFF2-40B4-BE49-F238E27FC236}">
                <a16:creationId xmlns:a16="http://schemas.microsoft.com/office/drawing/2014/main" id="{02F699F7-173A-4D8B-824F-A915269A49E0}"/>
              </a:ext>
            </a:extLst>
          </p:cNvPr>
          <p:cNvSpPr>
            <a:spLocks noChangeArrowheads="1"/>
          </p:cNvSpPr>
          <p:nvPr/>
        </p:nvSpPr>
        <p:spPr bwMode="auto">
          <a:xfrm>
            <a:off x="268289" y="5912912"/>
            <a:ext cx="3062287"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marL="177800" indent="-177800" eaLnBrk="1" fontAlgn="base" hangingPunct="1">
              <a:spcBef>
                <a:spcPct val="0"/>
              </a:spcBef>
              <a:spcAft>
                <a:spcPct val="0"/>
              </a:spcAft>
            </a:pPr>
            <a:r>
              <a:rPr lang="vi-VN" dirty="0">
                <a:latin typeface="Arial"/>
              </a:rPr>
              <a:t>5. Điện áp tăng nhanh ở khoảng 0,7V đối với điốt Si </a:t>
            </a:r>
            <a:r>
              <a:rPr lang="vi-VN">
                <a:latin typeface="Arial"/>
              </a:rPr>
              <a:t>và </a:t>
            </a:r>
            <a:r>
              <a:rPr lang="vi-VN" smtClean="0">
                <a:latin typeface="Arial"/>
              </a:rPr>
              <a:t>k</a:t>
            </a:r>
            <a:endParaRPr lang="en-US" smtClean="0">
              <a:latin typeface="Arial"/>
            </a:endParaRPr>
          </a:p>
          <a:p>
            <a:pPr marL="177800" indent="-177800" eaLnBrk="1" fontAlgn="base" hangingPunct="1">
              <a:spcBef>
                <a:spcPct val="0"/>
              </a:spcBef>
              <a:spcAft>
                <a:spcPct val="0"/>
              </a:spcAft>
            </a:pPr>
            <a:r>
              <a:rPr lang="vi-VN" smtClean="0">
                <a:latin typeface="Arial"/>
              </a:rPr>
              <a:t>hoảng </a:t>
            </a:r>
            <a:r>
              <a:rPr lang="vi-VN" dirty="0">
                <a:latin typeface="Arial"/>
              </a:rPr>
              <a:t>0,2V đối với điốt Ge. Điện áp này được gọi là gì?</a:t>
            </a:r>
            <a:endParaRPr lang="en-US" dirty="0">
              <a:latin typeface="Arial"/>
            </a:endParaRPr>
          </a:p>
          <a:p>
            <a:pPr marL="177800" indent="-177800" eaLnBrk="1" fontAlgn="base" hangingPunct="1">
              <a:spcBef>
                <a:spcPct val="0"/>
              </a:spcBef>
              <a:spcAft>
                <a:spcPct val="0"/>
              </a:spcAft>
            </a:pPr>
            <a:endParaRPr lang="vi-VN" dirty="0">
              <a:solidFill>
                <a:srgbClr val="FF0000"/>
              </a:solidFill>
              <a:latin typeface="Arial"/>
            </a:endParaRPr>
          </a:p>
          <a:p>
            <a:pPr marL="177800" indent="-177800" eaLnBrk="1" fontAlgn="base" hangingPunct="1">
              <a:spcBef>
                <a:spcPct val="0"/>
              </a:spcBef>
              <a:spcAft>
                <a:spcPct val="0"/>
              </a:spcAft>
              <a:tabLst>
                <a:tab pos="1257300" algn="l"/>
              </a:tabLst>
            </a:pPr>
            <a:r>
              <a:rPr lang="vi-VN">
                <a:solidFill>
                  <a:srgbClr val="FF0000"/>
                </a:solidFill>
                <a:latin typeface="Arial"/>
              </a:rPr>
              <a:t> </a:t>
            </a:r>
            <a:r>
              <a:rPr lang="en-US">
                <a:solidFill>
                  <a:srgbClr val="FF0000"/>
                </a:solidFill>
                <a:latin typeface="Arial"/>
              </a:rPr>
              <a:t>A</a:t>
            </a:r>
            <a:r>
              <a:rPr lang="vi-VN" smtClean="0">
                <a:solidFill>
                  <a:srgbClr val="FF0000"/>
                </a:solidFill>
                <a:latin typeface="Arial"/>
              </a:rPr>
              <a:t> </a:t>
            </a:r>
            <a:r>
              <a:rPr lang="vi-VN" dirty="0">
                <a:solidFill>
                  <a:srgbClr val="FF0000"/>
                </a:solidFill>
                <a:latin typeface="Arial"/>
              </a:rPr>
              <a:t>Threshold </a:t>
            </a:r>
            <a:r>
              <a:rPr lang="vi-VN">
                <a:solidFill>
                  <a:srgbClr val="FF0000"/>
                </a:solidFill>
                <a:latin typeface="Arial"/>
              </a:rPr>
              <a:t>voltage </a:t>
            </a:r>
            <a:endParaRPr lang="en-US" smtClean="0">
              <a:solidFill>
                <a:srgbClr val="FF0000"/>
              </a:solidFill>
              <a:latin typeface="Arial"/>
            </a:endParaRPr>
          </a:p>
          <a:p>
            <a:pPr marL="177800" indent="-177800" eaLnBrk="1" fontAlgn="base" hangingPunct="1">
              <a:spcBef>
                <a:spcPct val="0"/>
              </a:spcBef>
              <a:spcAft>
                <a:spcPct val="0"/>
              </a:spcAft>
              <a:tabLst>
                <a:tab pos="1257300" algn="l"/>
              </a:tabLst>
            </a:pPr>
            <a:r>
              <a:rPr lang="en-US" smtClean="0">
                <a:latin typeface="Arial"/>
              </a:rPr>
              <a:t>B</a:t>
            </a:r>
            <a:r>
              <a:rPr lang="vi-VN" smtClean="0">
                <a:latin typeface="Arial"/>
              </a:rPr>
              <a:t> </a:t>
            </a:r>
            <a:r>
              <a:rPr lang="vi-VN">
                <a:latin typeface="Arial"/>
              </a:rPr>
              <a:t>Breakdown </a:t>
            </a:r>
            <a:r>
              <a:rPr lang="vi-VN" smtClean="0">
                <a:latin typeface="Arial"/>
              </a:rPr>
              <a:t>voltage</a:t>
            </a:r>
            <a:endParaRPr lang="vi-VN" dirty="0">
              <a:latin typeface="Arial"/>
            </a:endParaRPr>
          </a:p>
          <a:p>
            <a:pPr marL="177800" indent="-177800" eaLnBrk="1" fontAlgn="base" hangingPunct="1">
              <a:spcBef>
                <a:spcPct val="0"/>
              </a:spcBef>
              <a:spcAft>
                <a:spcPct val="0"/>
              </a:spcAft>
              <a:tabLst>
                <a:tab pos="1257300" algn="l"/>
              </a:tabLst>
            </a:pPr>
            <a:r>
              <a:rPr lang="vi-VN">
                <a:latin typeface="Arial"/>
              </a:rPr>
              <a:t> </a:t>
            </a:r>
            <a:r>
              <a:rPr lang="en-US" smtClean="0">
                <a:latin typeface="Arial"/>
              </a:rPr>
              <a:t>C</a:t>
            </a:r>
            <a:r>
              <a:rPr lang="vi-VN" smtClean="0">
                <a:latin typeface="Arial"/>
              </a:rPr>
              <a:t> </a:t>
            </a:r>
            <a:r>
              <a:rPr lang="vi-VN" dirty="0">
                <a:latin typeface="Arial"/>
              </a:rPr>
              <a:t>Reverse </a:t>
            </a:r>
            <a:r>
              <a:rPr lang="vi-VN">
                <a:latin typeface="Arial"/>
              </a:rPr>
              <a:t>voltage </a:t>
            </a:r>
            <a:endParaRPr lang="en-US" smtClean="0">
              <a:latin typeface="Arial"/>
            </a:endParaRPr>
          </a:p>
          <a:p>
            <a:pPr marL="177800" indent="-177800" eaLnBrk="1" fontAlgn="base" hangingPunct="1">
              <a:spcBef>
                <a:spcPct val="0"/>
              </a:spcBef>
              <a:spcAft>
                <a:spcPct val="0"/>
              </a:spcAft>
              <a:tabLst>
                <a:tab pos="1257300" algn="l"/>
              </a:tabLst>
            </a:pPr>
            <a:r>
              <a:rPr lang="en-US" smtClean="0">
                <a:latin typeface="Arial"/>
              </a:rPr>
              <a:t>D</a:t>
            </a:r>
            <a:r>
              <a:rPr lang="vi-VN" smtClean="0">
                <a:latin typeface="Arial"/>
              </a:rPr>
              <a:t> </a:t>
            </a:r>
            <a:r>
              <a:rPr lang="vi-VN">
                <a:latin typeface="Arial"/>
              </a:rPr>
              <a:t>Reference </a:t>
            </a:r>
            <a:r>
              <a:rPr lang="vi-VN" smtClean="0">
                <a:latin typeface="Arial"/>
              </a:rPr>
              <a:t>voltage</a:t>
            </a:r>
            <a:endParaRPr lang="vi-VN" dirty="0">
              <a:latin typeface="Arial"/>
            </a:endParaRPr>
          </a:p>
        </p:txBody>
      </p:sp>
      <p:sp>
        <p:nvSpPr>
          <p:cNvPr id="160" name="Rectangle 12">
            <a:extLst>
              <a:ext uri="{FF2B5EF4-FFF2-40B4-BE49-F238E27FC236}">
                <a16:creationId xmlns:a16="http://schemas.microsoft.com/office/drawing/2014/main" id="{272A87A6-5852-4D07-A982-8F1A1F4A636E}"/>
              </a:ext>
            </a:extLst>
          </p:cNvPr>
          <p:cNvSpPr>
            <a:spLocks noChangeArrowheads="1"/>
          </p:cNvSpPr>
          <p:nvPr/>
        </p:nvSpPr>
        <p:spPr bwMode="auto">
          <a:xfrm>
            <a:off x="265113" y="7113240"/>
            <a:ext cx="342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r>
              <a:rPr lang="vi-VN" dirty="0">
                <a:latin typeface="Arial"/>
              </a:rPr>
              <a:t>6. Chu kì điện áp [T] là 2[ms]. Tần số là bao nhiêu?</a:t>
            </a:r>
          </a:p>
          <a:p>
            <a:pPr eaLnBrk="1" fontAlgn="base" latinLnBrk="1" hangingPunct="1">
              <a:spcBef>
                <a:spcPct val="0"/>
              </a:spcBef>
              <a:spcAft>
                <a:spcPct val="0"/>
              </a:spcAft>
            </a:pPr>
            <a:endParaRPr lang="en-US" altLang="ko-KR" dirty="0">
              <a:latin typeface="Arial"/>
            </a:endParaRPr>
          </a:p>
          <a:p>
            <a:pPr defTabSz="1257300" eaLnBrk="1" fontAlgn="base" latinLnBrk="1" hangingPunct="1">
              <a:spcBef>
                <a:spcPct val="0"/>
              </a:spcBef>
              <a:spcAft>
                <a:spcPct val="0"/>
              </a:spcAft>
            </a:pPr>
            <a:r>
              <a:rPr lang="vi-VN">
                <a:latin typeface="Arial"/>
              </a:rPr>
              <a:t> </a:t>
            </a:r>
            <a:r>
              <a:rPr lang="en-US" smtClean="0">
                <a:latin typeface="Arial"/>
              </a:rPr>
              <a:t>A</a:t>
            </a:r>
            <a:r>
              <a:rPr lang="vi-VN" smtClean="0">
                <a:latin typeface="Arial"/>
              </a:rPr>
              <a:t> </a:t>
            </a:r>
            <a:r>
              <a:rPr lang="vi-VN" dirty="0">
                <a:latin typeface="Arial"/>
              </a:rPr>
              <a:t>100[Hz]</a:t>
            </a:r>
            <a:r>
              <a:rPr lang="vi-VN">
                <a:latin typeface="Arial"/>
              </a:rPr>
              <a:t>	</a:t>
            </a:r>
            <a:r>
              <a:rPr lang="en-US" smtClean="0">
                <a:latin typeface="Arial"/>
              </a:rPr>
              <a:t>B</a:t>
            </a:r>
            <a:r>
              <a:rPr lang="vi-VN" smtClean="0">
                <a:latin typeface="Arial"/>
              </a:rPr>
              <a:t> </a:t>
            </a:r>
            <a:r>
              <a:rPr lang="vi-VN" dirty="0">
                <a:latin typeface="Arial"/>
              </a:rPr>
              <a:t>300[Hz]</a:t>
            </a:r>
          </a:p>
          <a:p>
            <a:pPr defTabSz="1257300" eaLnBrk="1" fontAlgn="base" latinLnBrk="1" hangingPunct="1">
              <a:spcBef>
                <a:spcPct val="0"/>
              </a:spcBef>
              <a:spcAft>
                <a:spcPct val="0"/>
              </a:spcAft>
            </a:pPr>
            <a:r>
              <a:rPr lang="vi-VN">
                <a:latin typeface="Arial"/>
              </a:rPr>
              <a:t> </a:t>
            </a:r>
            <a:r>
              <a:rPr lang="en-US" smtClean="0">
                <a:solidFill>
                  <a:srgbClr val="FF0000"/>
                </a:solidFill>
                <a:latin typeface="Arial"/>
              </a:rPr>
              <a:t>C</a:t>
            </a:r>
            <a:r>
              <a:rPr lang="vi-VN" smtClean="0">
                <a:solidFill>
                  <a:srgbClr val="FF0000"/>
                </a:solidFill>
                <a:latin typeface="Arial"/>
              </a:rPr>
              <a:t> </a:t>
            </a:r>
            <a:r>
              <a:rPr lang="vi-VN" dirty="0">
                <a:solidFill>
                  <a:srgbClr val="FF0000"/>
                </a:solidFill>
                <a:latin typeface="Arial"/>
              </a:rPr>
              <a:t>500[Hz]</a:t>
            </a:r>
            <a:r>
              <a:rPr lang="vi-VN">
                <a:latin typeface="Arial"/>
              </a:rPr>
              <a:t>	</a:t>
            </a:r>
            <a:r>
              <a:rPr lang="en-US" smtClean="0">
                <a:latin typeface="Arial"/>
              </a:rPr>
              <a:t>D</a:t>
            </a:r>
            <a:r>
              <a:rPr lang="vi-VN" smtClean="0">
                <a:latin typeface="Arial"/>
              </a:rPr>
              <a:t> </a:t>
            </a:r>
            <a:r>
              <a:rPr lang="vi-VN" dirty="0">
                <a:latin typeface="Arial"/>
              </a:rPr>
              <a:t>700[Hz]</a:t>
            </a:r>
          </a:p>
        </p:txBody>
      </p:sp>
      <p:grpSp>
        <p:nvGrpSpPr>
          <p:cNvPr id="161" name="Group 83">
            <a:extLst>
              <a:ext uri="{FF2B5EF4-FFF2-40B4-BE49-F238E27FC236}">
                <a16:creationId xmlns:a16="http://schemas.microsoft.com/office/drawing/2014/main" id="{1054D683-1F43-45F1-ABB8-D361A189A235}"/>
              </a:ext>
            </a:extLst>
          </p:cNvPr>
          <p:cNvGrpSpPr>
            <a:grpSpLocks/>
          </p:cNvGrpSpPr>
          <p:nvPr/>
        </p:nvGrpSpPr>
        <p:grpSpPr bwMode="auto">
          <a:xfrm>
            <a:off x="1252539" y="8216900"/>
            <a:ext cx="1712912" cy="1371600"/>
            <a:chOff x="799" y="5161"/>
            <a:chExt cx="1079" cy="864"/>
          </a:xfrm>
        </p:grpSpPr>
        <p:sp>
          <p:nvSpPr>
            <p:cNvPr id="162" name="Line 55">
              <a:extLst>
                <a:ext uri="{FF2B5EF4-FFF2-40B4-BE49-F238E27FC236}">
                  <a16:creationId xmlns:a16="http://schemas.microsoft.com/office/drawing/2014/main" id="{B83A4E87-C50D-4FD2-8C0F-7D170FFFEBC3}"/>
                </a:ext>
              </a:extLst>
            </p:cNvPr>
            <p:cNvSpPr>
              <a:spLocks noChangeShapeType="1"/>
            </p:cNvSpPr>
            <p:nvPr/>
          </p:nvSpPr>
          <p:spPr bwMode="auto">
            <a:xfrm>
              <a:off x="1179" y="5161"/>
              <a:ext cx="0" cy="42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63" name="Line 56">
              <a:extLst>
                <a:ext uri="{FF2B5EF4-FFF2-40B4-BE49-F238E27FC236}">
                  <a16:creationId xmlns:a16="http://schemas.microsoft.com/office/drawing/2014/main" id="{C7C3F22B-C4C5-4FED-B2F3-BF32893F46FB}"/>
                </a:ext>
              </a:extLst>
            </p:cNvPr>
            <p:cNvSpPr>
              <a:spLocks noChangeShapeType="1"/>
            </p:cNvSpPr>
            <p:nvPr/>
          </p:nvSpPr>
          <p:spPr bwMode="auto">
            <a:xfrm>
              <a:off x="1173" y="5161"/>
              <a:ext cx="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64" name="Line 57">
              <a:extLst>
                <a:ext uri="{FF2B5EF4-FFF2-40B4-BE49-F238E27FC236}">
                  <a16:creationId xmlns:a16="http://schemas.microsoft.com/office/drawing/2014/main" id="{0D0244C4-A25B-45A5-9B45-CCCE1F964431}"/>
                </a:ext>
              </a:extLst>
            </p:cNvPr>
            <p:cNvSpPr>
              <a:spLocks noChangeShapeType="1"/>
            </p:cNvSpPr>
            <p:nvPr/>
          </p:nvSpPr>
          <p:spPr bwMode="auto">
            <a:xfrm>
              <a:off x="1754" y="5161"/>
              <a:ext cx="0" cy="12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grpSp>
          <p:nvGrpSpPr>
            <p:cNvPr id="165" name="Group 58">
              <a:extLst>
                <a:ext uri="{FF2B5EF4-FFF2-40B4-BE49-F238E27FC236}">
                  <a16:creationId xmlns:a16="http://schemas.microsoft.com/office/drawing/2014/main" id="{CD7B270A-D55E-455F-8805-97877283CDE6}"/>
                </a:ext>
              </a:extLst>
            </p:cNvPr>
            <p:cNvGrpSpPr>
              <a:grpSpLocks/>
            </p:cNvGrpSpPr>
            <p:nvPr/>
          </p:nvGrpSpPr>
          <p:grpSpPr bwMode="auto">
            <a:xfrm>
              <a:off x="1697" y="5289"/>
              <a:ext cx="115" cy="160"/>
              <a:chOff x="1488" y="1152"/>
              <a:chExt cx="192" cy="336"/>
            </a:xfrm>
          </p:grpSpPr>
          <p:sp>
            <p:nvSpPr>
              <p:cNvPr id="181" name="Line 59">
                <a:extLst>
                  <a:ext uri="{FF2B5EF4-FFF2-40B4-BE49-F238E27FC236}">
                    <a16:creationId xmlns:a16="http://schemas.microsoft.com/office/drawing/2014/main" id="{AF4BDC13-9F4C-4A97-924F-58704091993B}"/>
                  </a:ext>
                </a:extLst>
              </p:cNvPr>
              <p:cNvSpPr>
                <a:spLocks noChangeShapeType="1"/>
              </p:cNvSpPr>
              <p:nvPr/>
            </p:nvSpPr>
            <p:spPr bwMode="auto">
              <a:xfrm>
                <a:off x="1584" y="1152"/>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82" name="Line 60">
                <a:extLst>
                  <a:ext uri="{FF2B5EF4-FFF2-40B4-BE49-F238E27FC236}">
                    <a16:creationId xmlns:a16="http://schemas.microsoft.com/office/drawing/2014/main" id="{F416CD60-2F0D-4B06-80AF-D3821C0F3371}"/>
                  </a:ext>
                </a:extLst>
              </p:cNvPr>
              <p:cNvSpPr>
                <a:spLocks noChangeShapeType="1"/>
              </p:cNvSpPr>
              <p:nvPr/>
            </p:nvSpPr>
            <p:spPr bwMode="auto">
              <a:xfrm flipH="1">
                <a:off x="1488" y="1200"/>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83" name="Line 61">
                <a:extLst>
                  <a:ext uri="{FF2B5EF4-FFF2-40B4-BE49-F238E27FC236}">
                    <a16:creationId xmlns:a16="http://schemas.microsoft.com/office/drawing/2014/main" id="{4C0596EA-26DF-423A-9374-6C1C119C6C8B}"/>
                  </a:ext>
                </a:extLst>
              </p:cNvPr>
              <p:cNvSpPr>
                <a:spLocks noChangeShapeType="1"/>
              </p:cNvSpPr>
              <p:nvPr/>
            </p:nvSpPr>
            <p:spPr bwMode="auto">
              <a:xfrm>
                <a:off x="1488" y="1248"/>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84" name="Line 62">
                <a:extLst>
                  <a:ext uri="{FF2B5EF4-FFF2-40B4-BE49-F238E27FC236}">
                    <a16:creationId xmlns:a16="http://schemas.microsoft.com/office/drawing/2014/main" id="{032650EC-B7A3-4E50-9A71-F202683382A2}"/>
                  </a:ext>
                </a:extLst>
              </p:cNvPr>
              <p:cNvSpPr>
                <a:spLocks noChangeShapeType="1"/>
              </p:cNvSpPr>
              <p:nvPr/>
            </p:nvSpPr>
            <p:spPr bwMode="auto">
              <a:xfrm flipH="1">
                <a:off x="1488" y="1296"/>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85" name="Line 63">
                <a:extLst>
                  <a:ext uri="{FF2B5EF4-FFF2-40B4-BE49-F238E27FC236}">
                    <a16:creationId xmlns:a16="http://schemas.microsoft.com/office/drawing/2014/main" id="{1B400BBE-F4DC-42D7-8758-A463BECADB01}"/>
                  </a:ext>
                </a:extLst>
              </p:cNvPr>
              <p:cNvSpPr>
                <a:spLocks noChangeShapeType="1"/>
              </p:cNvSpPr>
              <p:nvPr/>
            </p:nvSpPr>
            <p:spPr bwMode="auto">
              <a:xfrm>
                <a:off x="1488" y="1344"/>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86" name="Line 64">
                <a:extLst>
                  <a:ext uri="{FF2B5EF4-FFF2-40B4-BE49-F238E27FC236}">
                    <a16:creationId xmlns:a16="http://schemas.microsoft.com/office/drawing/2014/main" id="{0E37AEA7-23DF-4326-9DB0-47DB1301FFD5}"/>
                  </a:ext>
                </a:extLst>
              </p:cNvPr>
              <p:cNvSpPr>
                <a:spLocks noChangeShapeType="1"/>
              </p:cNvSpPr>
              <p:nvPr/>
            </p:nvSpPr>
            <p:spPr bwMode="auto">
              <a:xfrm flipH="1">
                <a:off x="1488" y="1392"/>
                <a:ext cx="192"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87" name="Line 65">
                <a:extLst>
                  <a:ext uri="{FF2B5EF4-FFF2-40B4-BE49-F238E27FC236}">
                    <a16:creationId xmlns:a16="http://schemas.microsoft.com/office/drawing/2014/main" id="{8D32833C-974E-43F3-995A-ACB2E79DEAC5}"/>
                  </a:ext>
                </a:extLst>
              </p:cNvPr>
              <p:cNvSpPr>
                <a:spLocks noChangeShapeType="1"/>
              </p:cNvSpPr>
              <p:nvPr/>
            </p:nvSpPr>
            <p:spPr bwMode="auto">
              <a:xfrm>
                <a:off x="1488" y="1440"/>
                <a:ext cx="96"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grpSp>
        <p:sp>
          <p:nvSpPr>
            <p:cNvPr id="166" name="Line 66">
              <a:extLst>
                <a:ext uri="{FF2B5EF4-FFF2-40B4-BE49-F238E27FC236}">
                  <a16:creationId xmlns:a16="http://schemas.microsoft.com/office/drawing/2014/main" id="{7ACFD93A-4AF0-49BA-88B4-65679E2B6F8E}"/>
                </a:ext>
              </a:extLst>
            </p:cNvPr>
            <p:cNvSpPr>
              <a:spLocks noChangeShapeType="1"/>
            </p:cNvSpPr>
            <p:nvPr/>
          </p:nvSpPr>
          <p:spPr bwMode="auto">
            <a:xfrm>
              <a:off x="1754" y="5449"/>
              <a:ext cx="0" cy="276"/>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67" name="Line 69">
              <a:extLst>
                <a:ext uri="{FF2B5EF4-FFF2-40B4-BE49-F238E27FC236}">
                  <a16:creationId xmlns:a16="http://schemas.microsoft.com/office/drawing/2014/main" id="{8FB5E123-248F-4B26-A3A5-AD8122BCCCE5}"/>
                </a:ext>
              </a:extLst>
            </p:cNvPr>
            <p:cNvSpPr>
              <a:spLocks noChangeShapeType="1"/>
            </p:cNvSpPr>
            <p:nvPr/>
          </p:nvSpPr>
          <p:spPr bwMode="auto">
            <a:xfrm>
              <a:off x="1179" y="6025"/>
              <a:ext cx="57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68" name="Line 70">
              <a:extLst>
                <a:ext uri="{FF2B5EF4-FFF2-40B4-BE49-F238E27FC236}">
                  <a16:creationId xmlns:a16="http://schemas.microsoft.com/office/drawing/2014/main" id="{75CC3E31-EB47-491B-A118-8CEC6BE74A36}"/>
                </a:ext>
              </a:extLst>
            </p:cNvPr>
            <p:cNvSpPr>
              <a:spLocks noChangeShapeType="1"/>
            </p:cNvSpPr>
            <p:nvPr/>
          </p:nvSpPr>
          <p:spPr bwMode="auto">
            <a:xfrm>
              <a:off x="1754" y="5801"/>
              <a:ext cx="0" cy="224"/>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69" name="Text Box 71">
              <a:extLst>
                <a:ext uri="{FF2B5EF4-FFF2-40B4-BE49-F238E27FC236}">
                  <a16:creationId xmlns:a16="http://schemas.microsoft.com/office/drawing/2014/main" id="{C75084FD-0B72-4574-9E37-5EBFE62D8FC8}"/>
                </a:ext>
              </a:extLst>
            </p:cNvPr>
            <p:cNvSpPr txBox="1">
              <a:spLocks noChangeArrowheads="1"/>
            </p:cNvSpPr>
            <p:nvPr/>
          </p:nvSpPr>
          <p:spPr bwMode="auto">
            <a:xfrm>
              <a:off x="1529" y="5284"/>
              <a:ext cx="19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r>
                <a:rPr lang="vi-VN">
                  <a:latin typeface="Arial" panose="020B0604020202020204" pitchFamily="34" charset="0"/>
                </a:rPr>
                <a:t>R</a:t>
              </a:r>
            </a:p>
          </p:txBody>
        </p:sp>
        <p:sp>
          <p:nvSpPr>
            <p:cNvPr id="170" name="Line 72">
              <a:extLst>
                <a:ext uri="{FF2B5EF4-FFF2-40B4-BE49-F238E27FC236}">
                  <a16:creationId xmlns:a16="http://schemas.microsoft.com/office/drawing/2014/main" id="{5F6D2B22-ED07-4947-843B-9610E3FD8925}"/>
                </a:ext>
              </a:extLst>
            </p:cNvPr>
            <p:cNvSpPr>
              <a:spLocks noChangeShapeType="1"/>
            </p:cNvSpPr>
            <p:nvPr/>
          </p:nvSpPr>
          <p:spPr bwMode="auto">
            <a:xfrm flipV="1">
              <a:off x="1179" y="5603"/>
              <a:ext cx="0" cy="422"/>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71" name="Line 73">
              <a:extLst>
                <a:ext uri="{FF2B5EF4-FFF2-40B4-BE49-F238E27FC236}">
                  <a16:creationId xmlns:a16="http://schemas.microsoft.com/office/drawing/2014/main" id="{5CB4BDF7-A692-41C4-B104-D371B7B8D8FC}"/>
                </a:ext>
              </a:extLst>
            </p:cNvPr>
            <p:cNvSpPr>
              <a:spLocks noChangeShapeType="1"/>
            </p:cNvSpPr>
            <p:nvPr/>
          </p:nvSpPr>
          <p:spPr bwMode="auto">
            <a:xfrm>
              <a:off x="1107" y="5575"/>
              <a:ext cx="150"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72" name="Line 74">
              <a:extLst>
                <a:ext uri="{FF2B5EF4-FFF2-40B4-BE49-F238E27FC236}">
                  <a16:creationId xmlns:a16="http://schemas.microsoft.com/office/drawing/2014/main" id="{8A21F7E5-E239-48D6-A4F5-380EDCD81CF8}"/>
                </a:ext>
              </a:extLst>
            </p:cNvPr>
            <p:cNvSpPr>
              <a:spLocks noChangeShapeType="1"/>
            </p:cNvSpPr>
            <p:nvPr/>
          </p:nvSpPr>
          <p:spPr bwMode="auto">
            <a:xfrm>
              <a:off x="1131" y="5605"/>
              <a:ext cx="96"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73" name="Text Box 75">
              <a:extLst>
                <a:ext uri="{FF2B5EF4-FFF2-40B4-BE49-F238E27FC236}">
                  <a16:creationId xmlns:a16="http://schemas.microsoft.com/office/drawing/2014/main" id="{980E1065-100C-4B47-A389-9D6B7DCA252A}"/>
                </a:ext>
              </a:extLst>
            </p:cNvPr>
            <p:cNvSpPr txBox="1">
              <a:spLocks noChangeArrowheads="1"/>
            </p:cNvSpPr>
            <p:nvPr/>
          </p:nvSpPr>
          <p:spPr bwMode="auto">
            <a:xfrm>
              <a:off x="1047" y="5425"/>
              <a:ext cx="170"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r>
                <a:rPr lang="vi-VN">
                  <a:latin typeface="Arial" panose="020B0604020202020204" pitchFamily="34" charset="0"/>
                </a:rPr>
                <a:t>+</a:t>
              </a:r>
            </a:p>
          </p:txBody>
        </p:sp>
        <p:grpSp>
          <p:nvGrpSpPr>
            <p:cNvPr id="174" name="Group 82">
              <a:extLst>
                <a:ext uri="{FF2B5EF4-FFF2-40B4-BE49-F238E27FC236}">
                  <a16:creationId xmlns:a16="http://schemas.microsoft.com/office/drawing/2014/main" id="{BDC230C6-9BF5-4582-BF79-9E84932AB5B1}"/>
                </a:ext>
              </a:extLst>
            </p:cNvPr>
            <p:cNvGrpSpPr>
              <a:grpSpLocks/>
            </p:cNvGrpSpPr>
            <p:nvPr/>
          </p:nvGrpSpPr>
          <p:grpSpPr bwMode="auto">
            <a:xfrm rot="10800000">
              <a:off x="1630" y="5678"/>
              <a:ext cx="248" cy="130"/>
              <a:chOff x="1630" y="5725"/>
              <a:chExt cx="248" cy="130"/>
            </a:xfrm>
          </p:grpSpPr>
          <p:sp>
            <p:nvSpPr>
              <p:cNvPr id="177" name="AutoShape 67">
                <a:extLst>
                  <a:ext uri="{FF2B5EF4-FFF2-40B4-BE49-F238E27FC236}">
                    <a16:creationId xmlns:a16="http://schemas.microsoft.com/office/drawing/2014/main" id="{CB565EA0-A978-4615-887F-741CCB5BB704}"/>
                  </a:ext>
                </a:extLst>
              </p:cNvPr>
              <p:cNvSpPr>
                <a:spLocks noChangeArrowheads="1"/>
              </p:cNvSpPr>
              <p:nvPr/>
            </p:nvSpPr>
            <p:spPr bwMode="auto">
              <a:xfrm rot="10800000">
                <a:off x="1678" y="5725"/>
                <a:ext cx="153" cy="80"/>
              </a:xfrm>
              <a:prstGeom prst="triangle">
                <a:avLst>
                  <a:gd name="adj" fmla="val 50000"/>
                </a:avLst>
              </a:prstGeom>
              <a:solidFill>
                <a:srgbClr val="00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endParaRPr lang="ko-KR" altLang="en-US">
                  <a:latin typeface="Arial" panose="020B0604020202020204" pitchFamily="34" charset="0"/>
                </a:endParaRPr>
              </a:p>
            </p:txBody>
          </p:sp>
          <p:sp>
            <p:nvSpPr>
              <p:cNvPr id="178" name="Line 76">
                <a:extLst>
                  <a:ext uri="{FF2B5EF4-FFF2-40B4-BE49-F238E27FC236}">
                    <a16:creationId xmlns:a16="http://schemas.microsoft.com/office/drawing/2014/main" id="{51EFFB70-D1C4-4DA2-B738-52D321254A3F}"/>
                  </a:ext>
                </a:extLst>
              </p:cNvPr>
              <p:cNvSpPr>
                <a:spLocks noChangeShapeType="1"/>
              </p:cNvSpPr>
              <p:nvPr/>
            </p:nvSpPr>
            <p:spPr bwMode="auto">
              <a:xfrm>
                <a:off x="1676" y="5807"/>
                <a:ext cx="15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79" name="Line 77">
                <a:extLst>
                  <a:ext uri="{FF2B5EF4-FFF2-40B4-BE49-F238E27FC236}">
                    <a16:creationId xmlns:a16="http://schemas.microsoft.com/office/drawing/2014/main" id="{FBE87BF7-7BFC-409E-8905-C8B0E3F8CD30}"/>
                  </a:ext>
                </a:extLst>
              </p:cNvPr>
              <p:cNvSpPr>
                <a:spLocks noChangeShapeType="1"/>
              </p:cNvSpPr>
              <p:nvPr/>
            </p:nvSpPr>
            <p:spPr bwMode="auto">
              <a:xfrm>
                <a:off x="1830" y="5807"/>
                <a:ext cx="48"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sp>
            <p:nvSpPr>
              <p:cNvPr id="180" name="Line 78">
                <a:extLst>
                  <a:ext uri="{FF2B5EF4-FFF2-40B4-BE49-F238E27FC236}">
                    <a16:creationId xmlns:a16="http://schemas.microsoft.com/office/drawing/2014/main" id="{BC8852DA-E222-48A8-B7BC-8F392A60FA59}"/>
                  </a:ext>
                </a:extLst>
              </p:cNvPr>
              <p:cNvSpPr>
                <a:spLocks noChangeShapeType="1"/>
              </p:cNvSpPr>
              <p:nvPr/>
            </p:nvSpPr>
            <p:spPr bwMode="auto">
              <a:xfrm flipH="1" flipV="1">
                <a:off x="1630" y="5760"/>
                <a:ext cx="48" cy="48"/>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fontAlgn="base" latinLnBrk="1">
                  <a:spcBef>
                    <a:spcPct val="0"/>
                  </a:spcBef>
                  <a:spcAft>
                    <a:spcPct val="0"/>
                  </a:spcAft>
                </a:pPr>
                <a:endParaRPr kumimoji="1" lang="ko-KR" altLang="en-US" sz="900">
                  <a:latin typeface="돋움" panose="020B0600000101010101" pitchFamily="50" charset="-127"/>
                  <a:ea typeface="돋움" panose="020B0600000101010101" pitchFamily="50" charset="-127"/>
                </a:endParaRPr>
              </a:p>
            </p:txBody>
          </p:sp>
        </p:grpSp>
        <p:sp>
          <p:nvSpPr>
            <p:cNvPr id="175" name="Text Box 79">
              <a:extLst>
                <a:ext uri="{FF2B5EF4-FFF2-40B4-BE49-F238E27FC236}">
                  <a16:creationId xmlns:a16="http://schemas.microsoft.com/office/drawing/2014/main" id="{5B9A5836-7852-4221-B30D-C1BBC45D4D09}"/>
                </a:ext>
              </a:extLst>
            </p:cNvPr>
            <p:cNvSpPr txBox="1">
              <a:spLocks noChangeArrowheads="1"/>
            </p:cNvSpPr>
            <p:nvPr/>
          </p:nvSpPr>
          <p:spPr bwMode="auto">
            <a:xfrm>
              <a:off x="1308" y="5658"/>
              <a:ext cx="454"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r>
                <a:rPr lang="vi-VN">
                  <a:latin typeface="Arial" panose="020B0604020202020204" pitchFamily="34" charset="0"/>
                </a:rPr>
                <a:t>  ZD (Si)</a:t>
              </a:r>
            </a:p>
            <a:p>
              <a:pPr eaLnBrk="1" fontAlgn="base" latinLnBrk="1" hangingPunct="1">
                <a:spcBef>
                  <a:spcPct val="0"/>
                </a:spcBef>
                <a:spcAft>
                  <a:spcPct val="0"/>
                </a:spcAft>
              </a:pPr>
              <a:r>
                <a:rPr lang="vi-VN">
                  <a:latin typeface="Arial" panose="020B0604020202020204" pitchFamily="34" charset="0"/>
                </a:rPr>
                <a:t>  (5.7V)</a:t>
              </a:r>
            </a:p>
          </p:txBody>
        </p:sp>
        <p:sp>
          <p:nvSpPr>
            <p:cNvPr id="176" name="Text Box 80">
              <a:extLst>
                <a:ext uri="{FF2B5EF4-FFF2-40B4-BE49-F238E27FC236}">
                  <a16:creationId xmlns:a16="http://schemas.microsoft.com/office/drawing/2014/main" id="{42076904-B6B7-44AE-8183-74F402413516}"/>
                </a:ext>
              </a:extLst>
            </p:cNvPr>
            <p:cNvSpPr txBox="1">
              <a:spLocks noChangeArrowheads="1"/>
            </p:cNvSpPr>
            <p:nvPr/>
          </p:nvSpPr>
          <p:spPr bwMode="auto">
            <a:xfrm>
              <a:off x="799" y="5485"/>
              <a:ext cx="34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r>
                <a:rPr lang="vi-VN">
                  <a:latin typeface="Arial" panose="020B0604020202020204" pitchFamily="34" charset="0"/>
                </a:rPr>
                <a:t>10[V]</a:t>
              </a:r>
            </a:p>
          </p:txBody>
        </p:sp>
      </p:grpSp>
      <p:sp>
        <p:nvSpPr>
          <p:cNvPr id="188" name="Rectangle 81">
            <a:extLst>
              <a:ext uri="{FF2B5EF4-FFF2-40B4-BE49-F238E27FC236}">
                <a16:creationId xmlns:a16="http://schemas.microsoft.com/office/drawing/2014/main" id="{16D16740-E180-4255-8C34-BCB51167A012}"/>
              </a:ext>
            </a:extLst>
          </p:cNvPr>
          <p:cNvSpPr>
            <a:spLocks noChangeArrowheads="1"/>
          </p:cNvSpPr>
          <p:nvPr/>
        </p:nvSpPr>
        <p:spPr bwMode="auto">
          <a:xfrm>
            <a:off x="268288" y="7905751"/>
            <a:ext cx="3160712"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hangingPunct="1">
              <a:spcBef>
                <a:spcPct val="0"/>
              </a:spcBef>
              <a:spcAft>
                <a:spcPct val="0"/>
              </a:spcAft>
            </a:pPr>
            <a:r>
              <a:rPr lang="vi-VN" dirty="0">
                <a:latin typeface="Arial"/>
              </a:rPr>
              <a:t>7. Điện áp của điện trở (R) trong mạch điện dưới đây </a:t>
            </a:r>
            <a:r>
              <a:rPr lang="vi-VN">
                <a:latin typeface="Arial"/>
              </a:rPr>
              <a:t>là </a:t>
            </a:r>
            <a:endParaRPr lang="en-US" smtClean="0">
              <a:latin typeface="Arial"/>
            </a:endParaRPr>
          </a:p>
          <a:p>
            <a:pPr eaLnBrk="1" fontAlgn="base" hangingPunct="1">
              <a:spcBef>
                <a:spcPct val="0"/>
              </a:spcBef>
              <a:spcAft>
                <a:spcPct val="0"/>
              </a:spcAft>
            </a:pPr>
            <a:r>
              <a:rPr lang="vi-VN" smtClean="0">
                <a:latin typeface="Arial"/>
              </a:rPr>
              <a:t>bao </a:t>
            </a:r>
            <a:r>
              <a:rPr lang="vi-VN" dirty="0">
                <a:latin typeface="Arial"/>
              </a:rPr>
              <a:t>nhiêu?</a:t>
            </a: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r>
              <a:rPr lang="vi-VN">
                <a:latin typeface="Arial"/>
              </a:rPr>
              <a:t> </a:t>
            </a:r>
            <a:r>
              <a:rPr lang="en-US" smtClean="0">
                <a:solidFill>
                  <a:srgbClr val="FF0000"/>
                </a:solidFill>
                <a:latin typeface="Arial"/>
              </a:rPr>
              <a:t>A</a:t>
            </a:r>
            <a:r>
              <a:rPr lang="vi-VN" smtClean="0">
                <a:solidFill>
                  <a:srgbClr val="FF0000"/>
                </a:solidFill>
                <a:latin typeface="Arial"/>
              </a:rPr>
              <a:t> </a:t>
            </a:r>
            <a:r>
              <a:rPr lang="vi-VN" dirty="0">
                <a:solidFill>
                  <a:srgbClr val="FF0000"/>
                </a:solidFill>
                <a:latin typeface="Arial"/>
              </a:rPr>
              <a:t>4.3[V]</a:t>
            </a:r>
          </a:p>
          <a:p>
            <a:pPr eaLnBrk="1" fontAlgn="base" hangingPunct="1">
              <a:spcBef>
                <a:spcPct val="0"/>
              </a:spcBef>
              <a:spcAft>
                <a:spcPct val="0"/>
              </a:spcAft>
            </a:pPr>
            <a:r>
              <a:rPr lang="vi-VN">
                <a:latin typeface="Arial"/>
              </a:rPr>
              <a:t> </a:t>
            </a:r>
            <a:r>
              <a:rPr lang="en-US">
                <a:latin typeface="Arial"/>
              </a:rPr>
              <a:t>B</a:t>
            </a:r>
            <a:r>
              <a:rPr lang="vi-VN" smtClean="0">
                <a:latin typeface="Arial"/>
              </a:rPr>
              <a:t> </a:t>
            </a:r>
            <a:r>
              <a:rPr lang="vi-VN" dirty="0">
                <a:latin typeface="Arial"/>
              </a:rPr>
              <a:t>5.7[V]</a:t>
            </a:r>
          </a:p>
          <a:p>
            <a:pPr eaLnBrk="1" fontAlgn="base" hangingPunct="1">
              <a:spcBef>
                <a:spcPct val="0"/>
              </a:spcBef>
              <a:spcAft>
                <a:spcPct val="0"/>
              </a:spcAft>
            </a:pPr>
            <a:r>
              <a:rPr lang="vi-VN">
                <a:latin typeface="Arial"/>
              </a:rPr>
              <a:t> </a:t>
            </a:r>
            <a:r>
              <a:rPr lang="en-US" smtClean="0">
                <a:latin typeface="Arial"/>
              </a:rPr>
              <a:t>C</a:t>
            </a:r>
            <a:r>
              <a:rPr lang="vi-VN" smtClean="0">
                <a:latin typeface="Arial"/>
              </a:rPr>
              <a:t> </a:t>
            </a:r>
            <a:r>
              <a:rPr lang="vi-VN" dirty="0">
                <a:latin typeface="Arial"/>
              </a:rPr>
              <a:t>9.3[V]</a:t>
            </a:r>
          </a:p>
          <a:p>
            <a:pPr eaLnBrk="1" fontAlgn="base" hangingPunct="1">
              <a:spcBef>
                <a:spcPct val="0"/>
              </a:spcBef>
              <a:spcAft>
                <a:spcPct val="0"/>
              </a:spcAft>
            </a:pPr>
            <a:r>
              <a:rPr lang="vi-VN">
                <a:latin typeface="Arial"/>
              </a:rPr>
              <a:t> </a:t>
            </a:r>
            <a:r>
              <a:rPr lang="en-US" smtClean="0">
                <a:latin typeface="Arial"/>
              </a:rPr>
              <a:t>D</a:t>
            </a:r>
            <a:r>
              <a:rPr lang="vi-VN" smtClean="0">
                <a:latin typeface="Arial"/>
              </a:rPr>
              <a:t> </a:t>
            </a:r>
            <a:r>
              <a:rPr lang="vi-VN" dirty="0">
                <a:latin typeface="Arial"/>
              </a:rPr>
              <a:t>10[V]</a:t>
            </a:r>
          </a:p>
        </p:txBody>
      </p:sp>
      <p:sp>
        <p:nvSpPr>
          <p:cNvPr id="190" name="Rectangle 43">
            <a:extLst>
              <a:ext uri="{FF2B5EF4-FFF2-40B4-BE49-F238E27FC236}">
                <a16:creationId xmlns:a16="http://schemas.microsoft.com/office/drawing/2014/main" id="{724C4BC8-D1F7-445C-91A9-279E4854CB37}"/>
              </a:ext>
            </a:extLst>
          </p:cNvPr>
          <p:cNvSpPr>
            <a:spLocks noChangeArrowheads="1"/>
          </p:cNvSpPr>
          <p:nvPr/>
        </p:nvSpPr>
        <p:spPr bwMode="auto">
          <a:xfrm>
            <a:off x="3429001" y="2864768"/>
            <a:ext cx="32559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latinLnBrk="1" hangingPunct="1">
              <a:spcBef>
                <a:spcPct val="0"/>
              </a:spcBef>
              <a:spcAft>
                <a:spcPct val="0"/>
              </a:spcAft>
            </a:pPr>
            <a:r>
              <a:rPr lang="vi-VN" dirty="0">
                <a:latin typeface="Arial"/>
              </a:rPr>
              <a:t>9. Cái nào khác với những cái còn lại? </a:t>
            </a:r>
          </a:p>
          <a:p>
            <a:pPr eaLnBrk="1" fontAlgn="base" latinLnBrk="1" hangingPunct="1">
              <a:spcBef>
                <a:spcPct val="0"/>
              </a:spcBef>
              <a:spcAft>
                <a:spcPct val="0"/>
              </a:spcAft>
            </a:pPr>
            <a:endParaRPr lang="en-US" altLang="ko-KR" dirty="0">
              <a:latin typeface="Arial"/>
            </a:endParaRPr>
          </a:p>
          <a:p>
            <a:pPr defTabSz="1166813" eaLnBrk="1" fontAlgn="base" latinLnBrk="1" hangingPunct="1">
              <a:spcBef>
                <a:spcPct val="0"/>
              </a:spcBef>
              <a:spcAft>
                <a:spcPct val="0"/>
              </a:spcAft>
            </a:pPr>
            <a:r>
              <a:rPr lang="vi-VN">
                <a:latin typeface="Arial"/>
              </a:rPr>
              <a:t> </a:t>
            </a:r>
            <a:r>
              <a:rPr lang="en-US" smtClean="0">
                <a:latin typeface="Arial"/>
              </a:rPr>
              <a:t>A</a:t>
            </a:r>
            <a:r>
              <a:rPr lang="vi-VN" smtClean="0">
                <a:latin typeface="Arial"/>
              </a:rPr>
              <a:t> </a:t>
            </a:r>
            <a:r>
              <a:rPr lang="vi-VN" dirty="0">
                <a:latin typeface="Arial"/>
              </a:rPr>
              <a:t>Số proton </a:t>
            </a:r>
            <a:r>
              <a:rPr lang="vi-VN">
                <a:latin typeface="Arial"/>
              </a:rPr>
              <a:t>	</a:t>
            </a:r>
            <a:r>
              <a:rPr lang="en-US" smtClean="0">
                <a:latin typeface="Arial"/>
              </a:rPr>
              <a:t>                </a:t>
            </a:r>
            <a:r>
              <a:rPr lang="en-US" smtClean="0">
                <a:solidFill>
                  <a:srgbClr val="FF0000"/>
                </a:solidFill>
                <a:latin typeface="Arial"/>
              </a:rPr>
              <a:t>B</a:t>
            </a:r>
            <a:r>
              <a:rPr lang="vi-VN" smtClean="0">
                <a:solidFill>
                  <a:srgbClr val="FF0000"/>
                </a:solidFill>
                <a:latin typeface="Arial"/>
              </a:rPr>
              <a:t> </a:t>
            </a:r>
            <a:r>
              <a:rPr lang="vi-VN" dirty="0">
                <a:solidFill>
                  <a:srgbClr val="FF0000"/>
                </a:solidFill>
                <a:latin typeface="Arial"/>
              </a:rPr>
              <a:t>Số neutron</a:t>
            </a:r>
          </a:p>
          <a:p>
            <a:pPr defTabSz="1166813" eaLnBrk="1" fontAlgn="base" latinLnBrk="1" hangingPunct="1">
              <a:spcBef>
                <a:spcPct val="0"/>
              </a:spcBef>
              <a:spcAft>
                <a:spcPct val="0"/>
              </a:spcAft>
            </a:pPr>
            <a:r>
              <a:rPr lang="vi-VN">
                <a:latin typeface="Arial"/>
              </a:rPr>
              <a:t> </a:t>
            </a:r>
            <a:r>
              <a:rPr lang="en-US" smtClean="0">
                <a:latin typeface="Arial"/>
              </a:rPr>
              <a:t>C</a:t>
            </a:r>
            <a:r>
              <a:rPr lang="vi-VN" smtClean="0">
                <a:latin typeface="Arial"/>
              </a:rPr>
              <a:t> </a:t>
            </a:r>
            <a:r>
              <a:rPr lang="vi-VN" dirty="0">
                <a:latin typeface="Arial"/>
              </a:rPr>
              <a:t>Số hiệu nguyên tử</a:t>
            </a:r>
            <a:r>
              <a:rPr lang="vi-VN">
                <a:latin typeface="Arial"/>
              </a:rPr>
              <a:t>	</a:t>
            </a:r>
            <a:r>
              <a:rPr lang="en-US" smtClean="0">
                <a:latin typeface="Arial"/>
              </a:rPr>
              <a:t>                D</a:t>
            </a:r>
            <a:r>
              <a:rPr lang="vi-VN" smtClean="0">
                <a:latin typeface="Arial"/>
              </a:rPr>
              <a:t> </a:t>
            </a:r>
            <a:r>
              <a:rPr lang="vi-VN" dirty="0">
                <a:latin typeface="Arial"/>
              </a:rPr>
              <a:t>Số electron</a:t>
            </a:r>
          </a:p>
        </p:txBody>
      </p:sp>
      <p:sp>
        <p:nvSpPr>
          <p:cNvPr id="191" name="Rectangle 44">
            <a:extLst>
              <a:ext uri="{FF2B5EF4-FFF2-40B4-BE49-F238E27FC236}">
                <a16:creationId xmlns:a16="http://schemas.microsoft.com/office/drawing/2014/main" id="{0DED8FBA-EAEA-49D2-BA70-4C77EFE066B1}"/>
              </a:ext>
            </a:extLst>
          </p:cNvPr>
          <p:cNvSpPr>
            <a:spLocks noChangeArrowheads="1"/>
          </p:cNvSpPr>
          <p:nvPr/>
        </p:nvSpPr>
        <p:spPr bwMode="auto">
          <a:xfrm>
            <a:off x="3501008" y="3800872"/>
            <a:ext cx="307022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marL="180975" indent="-180975" eaLnBrk="1" fontAlgn="base" latinLnBrk="1" hangingPunct="1">
              <a:spcBef>
                <a:spcPct val="0"/>
              </a:spcBef>
              <a:spcAft>
                <a:spcPct val="0"/>
              </a:spcAft>
            </a:pPr>
            <a:r>
              <a:rPr lang="vi-VN" dirty="0">
                <a:latin typeface="Arial"/>
              </a:rPr>
              <a:t>10. Khi số hiệu nguyên tử đồng (Cu) là 30 thì số electron của lớp N là bao nhiêu? </a:t>
            </a:r>
          </a:p>
          <a:p>
            <a:pPr marL="180975" indent="-180975" eaLnBrk="1" fontAlgn="base" latinLnBrk="1" hangingPunct="1">
              <a:spcBef>
                <a:spcPct val="0"/>
              </a:spcBef>
              <a:spcAft>
                <a:spcPct val="0"/>
              </a:spcAft>
            </a:pPr>
            <a:endParaRPr lang="en-US" altLang="ko-KR" dirty="0">
              <a:solidFill>
                <a:srgbClr val="FF0000"/>
              </a:solidFill>
              <a:latin typeface="Arial"/>
            </a:endParaRPr>
          </a:p>
          <a:p>
            <a:pPr marL="180975" indent="-180975" eaLnBrk="1" fontAlgn="base" latinLnBrk="1" hangingPunct="1">
              <a:spcBef>
                <a:spcPct val="0"/>
              </a:spcBef>
              <a:spcAft>
                <a:spcPct val="0"/>
              </a:spcAft>
            </a:pPr>
            <a:r>
              <a:rPr lang="vi-VN" dirty="0">
                <a:solidFill>
                  <a:srgbClr val="FF0000"/>
                </a:solidFill>
                <a:latin typeface="Arial"/>
              </a:rPr>
              <a:t> </a:t>
            </a:r>
            <a:r>
              <a:rPr lang="en-US" dirty="0" smtClean="0">
                <a:solidFill>
                  <a:srgbClr val="FF0000"/>
                </a:solidFill>
                <a:latin typeface="Arial"/>
              </a:rPr>
              <a:t>A</a:t>
            </a:r>
            <a:r>
              <a:rPr lang="vi-VN" dirty="0" smtClean="0">
                <a:solidFill>
                  <a:srgbClr val="FF0000"/>
                </a:solidFill>
                <a:latin typeface="Arial"/>
              </a:rPr>
              <a:t> </a:t>
            </a:r>
            <a:r>
              <a:rPr lang="vi-VN" dirty="0">
                <a:solidFill>
                  <a:srgbClr val="FF0000"/>
                </a:solidFill>
                <a:latin typeface="Arial"/>
              </a:rPr>
              <a:t>Lớp N =2</a:t>
            </a:r>
          </a:p>
          <a:p>
            <a:pPr marL="180975" indent="-180975" eaLnBrk="1" fontAlgn="base" latinLnBrk="1" hangingPunct="1">
              <a:spcBef>
                <a:spcPct val="0"/>
              </a:spcBef>
              <a:spcAft>
                <a:spcPct val="0"/>
              </a:spcAft>
            </a:pPr>
            <a:r>
              <a:rPr lang="vi-VN" dirty="0">
                <a:latin typeface="Arial"/>
              </a:rPr>
              <a:t> </a:t>
            </a:r>
            <a:r>
              <a:rPr lang="en-US" dirty="0" smtClean="0">
                <a:latin typeface="Arial"/>
              </a:rPr>
              <a:t>B</a:t>
            </a:r>
            <a:r>
              <a:rPr lang="vi-VN" dirty="0" smtClean="0">
                <a:latin typeface="Arial"/>
              </a:rPr>
              <a:t> </a:t>
            </a:r>
            <a:r>
              <a:rPr lang="vi-VN" dirty="0">
                <a:latin typeface="Arial"/>
              </a:rPr>
              <a:t>Lớp N =4</a:t>
            </a:r>
          </a:p>
          <a:p>
            <a:pPr marL="180975" indent="-180975" eaLnBrk="1" fontAlgn="base" latinLnBrk="1" hangingPunct="1">
              <a:spcBef>
                <a:spcPct val="0"/>
              </a:spcBef>
              <a:spcAft>
                <a:spcPct val="0"/>
              </a:spcAft>
            </a:pPr>
            <a:r>
              <a:rPr lang="vi-VN" dirty="0">
                <a:latin typeface="Arial"/>
              </a:rPr>
              <a:t> </a:t>
            </a:r>
            <a:r>
              <a:rPr lang="en-US" dirty="0" smtClean="0">
                <a:latin typeface="Arial"/>
              </a:rPr>
              <a:t>C</a:t>
            </a:r>
            <a:r>
              <a:rPr lang="vi-VN" dirty="0" smtClean="0">
                <a:latin typeface="Arial"/>
              </a:rPr>
              <a:t> </a:t>
            </a:r>
            <a:r>
              <a:rPr lang="vi-VN" dirty="0">
                <a:latin typeface="Arial"/>
              </a:rPr>
              <a:t>Lớp N =8</a:t>
            </a:r>
          </a:p>
          <a:p>
            <a:pPr marL="180975" indent="-180975" eaLnBrk="1" fontAlgn="base" latinLnBrk="1" hangingPunct="1">
              <a:spcBef>
                <a:spcPct val="0"/>
              </a:spcBef>
              <a:spcAft>
                <a:spcPct val="0"/>
              </a:spcAft>
            </a:pPr>
            <a:r>
              <a:rPr lang="vi-VN" dirty="0">
                <a:latin typeface="Arial"/>
              </a:rPr>
              <a:t> </a:t>
            </a:r>
            <a:r>
              <a:rPr lang="en-US" dirty="0" smtClean="0">
                <a:latin typeface="Arial"/>
              </a:rPr>
              <a:t>D</a:t>
            </a:r>
            <a:r>
              <a:rPr lang="vi-VN" dirty="0" smtClean="0">
                <a:latin typeface="Arial"/>
              </a:rPr>
              <a:t> </a:t>
            </a:r>
            <a:r>
              <a:rPr lang="vi-VN" dirty="0">
                <a:latin typeface="Arial"/>
              </a:rPr>
              <a:t>Lớp N =16</a:t>
            </a:r>
          </a:p>
        </p:txBody>
      </p:sp>
      <p:sp>
        <p:nvSpPr>
          <p:cNvPr id="192" name="Rectangle 191"/>
          <p:cNvSpPr/>
          <p:nvPr/>
        </p:nvSpPr>
        <p:spPr>
          <a:xfrm>
            <a:off x="3429000" y="5025008"/>
            <a:ext cx="3124200" cy="784830"/>
          </a:xfrm>
          <a:prstGeom prst="rect">
            <a:avLst/>
          </a:prstGeom>
        </p:spPr>
        <p:txBody>
          <a:bodyPr wrap="square">
            <a:spAutoFit/>
          </a:bodyPr>
          <a:lstStyle/>
          <a:p>
            <a:pPr fontAlgn="base">
              <a:spcBef>
                <a:spcPct val="0"/>
              </a:spcBef>
              <a:spcAft>
                <a:spcPct val="0"/>
              </a:spcAft>
            </a:pPr>
            <a:r>
              <a:rPr lang="vi-VN" altLang="ko-KR" sz="900" dirty="0" smtClean="0">
                <a:latin typeface="Arial" panose="020B0604020202020204" pitchFamily="34" charset="0"/>
                <a:ea typeface="돋움" pitchFamily="50" charset="-127"/>
                <a:cs typeface="Arial" panose="020B0604020202020204" pitchFamily="34" charset="0"/>
              </a:rPr>
              <a:t>  11</a:t>
            </a:r>
            <a:r>
              <a:rPr lang="en-US" altLang="ko-KR" sz="900" dirty="0" smtClean="0">
                <a:latin typeface="Arial" panose="020B0604020202020204" pitchFamily="34" charset="0"/>
                <a:ea typeface="돋움" pitchFamily="50" charset="-127"/>
                <a:cs typeface="Arial" panose="020B0604020202020204" pitchFamily="34" charset="0"/>
              </a:rPr>
              <a:t>. </a:t>
            </a:r>
            <a:r>
              <a:rPr lang="vi-VN" sz="900" dirty="0">
                <a:latin typeface="Arial" panose="020B0604020202020204" pitchFamily="34" charset="0"/>
                <a:cs typeface="Arial" panose="020B0604020202020204" pitchFamily="34" charset="0"/>
              </a:rPr>
              <a:t>Trong số các loại tụ điện, loại nào dùng ở </a:t>
            </a:r>
            <a:r>
              <a:rPr lang="vi-VN" sz="900">
                <a:latin typeface="Arial" panose="020B0604020202020204" pitchFamily="34" charset="0"/>
                <a:cs typeface="Arial" panose="020B0604020202020204" pitchFamily="34" charset="0"/>
              </a:rPr>
              <a:t>dải </a:t>
            </a:r>
            <a:r>
              <a:rPr lang="vi-VN" sz="900" smtClean="0">
                <a:latin typeface="Arial" panose="020B0604020202020204" pitchFamily="34" charset="0"/>
                <a:cs typeface="Arial" panose="020B0604020202020204" pitchFamily="34" charset="0"/>
              </a:rPr>
              <a:t>tần</a:t>
            </a:r>
            <a:endParaRPr lang="en-US" sz="900" smtClean="0">
              <a:latin typeface="Arial" panose="020B0604020202020204" pitchFamily="34" charset="0"/>
              <a:cs typeface="Arial" panose="020B0604020202020204" pitchFamily="34" charset="0"/>
            </a:endParaRPr>
          </a:p>
          <a:p>
            <a:pPr fontAlgn="base">
              <a:spcBef>
                <a:spcPct val="0"/>
              </a:spcBef>
              <a:spcAft>
                <a:spcPct val="0"/>
              </a:spcAft>
            </a:pPr>
            <a:r>
              <a:rPr lang="vi-VN" sz="900" smtClean="0">
                <a:latin typeface="Arial" panose="020B0604020202020204" pitchFamily="34" charset="0"/>
                <a:cs typeface="Arial" panose="020B0604020202020204" pitchFamily="34" charset="0"/>
              </a:rPr>
              <a:t> </a:t>
            </a:r>
            <a:r>
              <a:rPr lang="vi-VN" sz="900" dirty="0">
                <a:latin typeface="Arial" panose="020B0604020202020204" pitchFamily="34" charset="0"/>
                <a:cs typeface="Arial" panose="020B0604020202020204" pitchFamily="34" charset="0"/>
              </a:rPr>
              <a:t>cao và dùng trong mạch chỉnh </a:t>
            </a:r>
            <a:r>
              <a:rPr lang="vi-VN" sz="900">
                <a:latin typeface="Arial" panose="020B0604020202020204" pitchFamily="34" charset="0"/>
                <a:cs typeface="Arial" panose="020B0604020202020204" pitchFamily="34" charset="0"/>
              </a:rPr>
              <a:t>tần </a:t>
            </a:r>
            <a:r>
              <a:rPr lang="vi-VN" sz="900" smtClean="0">
                <a:latin typeface="Arial" panose="020B0604020202020204" pitchFamily="34" charset="0"/>
                <a:cs typeface="Arial" panose="020B0604020202020204" pitchFamily="34" charset="0"/>
              </a:rPr>
              <a:t>như </a:t>
            </a:r>
            <a:r>
              <a:rPr lang="vi-VN" sz="900" dirty="0">
                <a:latin typeface="Arial" panose="020B0604020202020204" pitchFamily="34" charset="0"/>
                <a:cs typeface="Arial" panose="020B0604020202020204" pitchFamily="34" charset="0"/>
              </a:rPr>
              <a:t>AM, FM</a:t>
            </a:r>
            <a:r>
              <a:rPr lang="vi-VN" sz="900">
                <a:latin typeface="Arial" panose="020B0604020202020204" pitchFamily="34" charset="0"/>
                <a:cs typeface="Arial" panose="020B0604020202020204" pitchFamily="34" charset="0"/>
              </a:rPr>
              <a:t>?</a:t>
            </a:r>
            <a:r>
              <a:rPr lang="en-US" altLang="ko-KR" sz="900">
                <a:latin typeface="Arial" panose="020B0604020202020204" pitchFamily="34" charset="0"/>
                <a:ea typeface="돋움" pitchFamily="50" charset="-127"/>
                <a:cs typeface="Arial" panose="020B0604020202020204" pitchFamily="34" charset="0"/>
              </a:rPr>
              <a:t>  </a:t>
            </a:r>
            <a:endParaRPr lang="en-US" altLang="ko-KR" sz="900" smtClean="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endParaRPr lang="en-US" altLang="ko-KR"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lang="en-US" altLang="ko-KR" sz="900">
                <a:latin typeface="Arial" panose="020B0604020202020204" pitchFamily="34" charset="0"/>
                <a:ea typeface="돋움" pitchFamily="50" charset="-127"/>
                <a:cs typeface="Arial" panose="020B0604020202020204" pitchFamily="34" charset="0"/>
              </a:rPr>
              <a:t> </a:t>
            </a:r>
            <a:r>
              <a:rPr lang="vi-VN" altLang="ko-KR" sz="900">
                <a:latin typeface="Arial" panose="020B0604020202020204" pitchFamily="34" charset="0"/>
                <a:ea typeface="돋움" pitchFamily="50" charset="-127"/>
                <a:cs typeface="Arial" panose="020B0604020202020204" pitchFamily="34" charset="0"/>
              </a:rPr>
              <a:t>  </a:t>
            </a:r>
            <a:r>
              <a:rPr lang="en-US" altLang="ko-KR" dirty="0">
                <a:latin typeface="Arial" panose="020B0604020202020204" pitchFamily="34" charset="0"/>
                <a:ea typeface="돋움" pitchFamily="50" charset="-127"/>
                <a:cs typeface="Arial" panose="020B0604020202020204" pitchFamily="34" charset="0"/>
              </a:rPr>
              <a:t>A</a:t>
            </a:r>
            <a:r>
              <a:rPr lang="en-US" altLang="ko-KR" sz="900" smtClean="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Tụ </a:t>
            </a:r>
            <a:r>
              <a:rPr lang="vi-VN" altLang="ko-KR" sz="900">
                <a:latin typeface="Arial" panose="020B0604020202020204" pitchFamily="34" charset="0"/>
                <a:ea typeface="돋움" pitchFamily="50" charset="-127"/>
                <a:cs typeface="Arial" panose="020B0604020202020204" pitchFamily="34" charset="0"/>
              </a:rPr>
              <a:t>điện</a:t>
            </a:r>
            <a:r>
              <a:rPr lang="ko-KR" altLang="en-US" sz="900">
                <a:latin typeface="Arial" panose="020B0604020202020204" pitchFamily="34" charset="0"/>
                <a:ea typeface="돋움" pitchFamily="50" charset="-127"/>
                <a:cs typeface="Arial" panose="020B0604020202020204" pitchFamily="34" charset="0"/>
              </a:rPr>
              <a:t>              </a:t>
            </a:r>
            <a:r>
              <a:rPr lang="ko-KR" altLang="en-US" sz="900" smtClean="0">
                <a:latin typeface="Arial" panose="020B0604020202020204" pitchFamily="34" charset="0"/>
                <a:ea typeface="돋움" pitchFamily="50" charset="-127"/>
                <a:cs typeface="Arial" panose="020B0604020202020204" pitchFamily="34" charset="0"/>
              </a:rPr>
              <a:t>           </a:t>
            </a:r>
            <a:r>
              <a:rPr lang="en-US" altLang="ko-KR" sz="900" smtClean="0">
                <a:latin typeface="Arial" panose="020B0604020202020204" pitchFamily="34" charset="0"/>
                <a:ea typeface="돋움" pitchFamily="50" charset="-127"/>
                <a:cs typeface="Arial" panose="020B0604020202020204" pitchFamily="34" charset="0"/>
              </a:rPr>
              <a:t>B</a:t>
            </a:r>
            <a:r>
              <a:rPr lang="ko-KR" altLang="en-US" sz="900" smtClean="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Tu Mylar</a:t>
            </a:r>
            <a:endParaRPr lang="ko-KR" altLang="en-US"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lang="ko-KR" altLang="en-US" sz="900">
                <a:latin typeface="Arial" panose="020B0604020202020204" pitchFamily="34" charset="0"/>
                <a:ea typeface="돋움" pitchFamily="50" charset="-127"/>
                <a:cs typeface="Arial" panose="020B0604020202020204" pitchFamily="34" charset="0"/>
              </a:rPr>
              <a:t>   </a:t>
            </a:r>
            <a:r>
              <a:rPr lang="en-US" altLang="ko-KR" sz="900" smtClean="0">
                <a:solidFill>
                  <a:srgbClr val="FF0000"/>
                </a:solidFill>
                <a:latin typeface="Arial" panose="020B0604020202020204" pitchFamily="34" charset="0"/>
                <a:ea typeface="돋움" pitchFamily="50" charset="-127"/>
                <a:cs typeface="Arial" panose="020B0604020202020204" pitchFamily="34" charset="0"/>
              </a:rPr>
              <a:t>C</a:t>
            </a:r>
            <a:r>
              <a:rPr lang="ko-KR" altLang="en-US" sz="900" smtClean="0">
                <a:solidFill>
                  <a:srgbClr val="FF0000"/>
                </a:solidFill>
                <a:latin typeface="Arial" panose="020B0604020202020204" pitchFamily="34" charset="0"/>
                <a:ea typeface="돋움" pitchFamily="50" charset="-127"/>
                <a:cs typeface="Arial" panose="020B0604020202020204" pitchFamily="34" charset="0"/>
              </a:rPr>
              <a:t> </a:t>
            </a:r>
            <a:r>
              <a:rPr lang="vi-VN" altLang="ko-KR" sz="900" dirty="0">
                <a:solidFill>
                  <a:srgbClr val="FF0000"/>
                </a:solidFill>
                <a:latin typeface="Arial" panose="020B0604020202020204" pitchFamily="34" charset="0"/>
                <a:ea typeface="돋움" pitchFamily="50" charset="-127"/>
                <a:cs typeface="Arial" panose="020B0604020202020204" pitchFamily="34" charset="0"/>
              </a:rPr>
              <a:t>Tụ </a:t>
            </a:r>
            <a:r>
              <a:rPr lang="vi-VN" altLang="ko-KR" sz="900">
                <a:solidFill>
                  <a:srgbClr val="FF0000"/>
                </a:solidFill>
                <a:latin typeface="Arial" panose="020B0604020202020204" pitchFamily="34" charset="0"/>
                <a:ea typeface="돋움" pitchFamily="50" charset="-127"/>
                <a:cs typeface="Arial" panose="020B0604020202020204" pitchFamily="34" charset="0"/>
              </a:rPr>
              <a:t>gốm</a:t>
            </a:r>
            <a:r>
              <a:rPr lang="ko-KR" altLang="en-US" sz="900">
                <a:solidFill>
                  <a:srgbClr val="FF0000"/>
                </a:solidFill>
                <a:latin typeface="Arial" panose="020B0604020202020204" pitchFamily="34" charset="0"/>
                <a:ea typeface="돋움" pitchFamily="50" charset="-127"/>
                <a:cs typeface="Arial" panose="020B0604020202020204" pitchFamily="34" charset="0"/>
              </a:rPr>
              <a:t>             </a:t>
            </a:r>
            <a:r>
              <a:rPr lang="vi-VN" altLang="ko-KR" sz="900">
                <a:solidFill>
                  <a:srgbClr val="FF0000"/>
                </a:solidFill>
                <a:latin typeface="Arial" panose="020B0604020202020204" pitchFamily="34" charset="0"/>
                <a:ea typeface="돋움" pitchFamily="50" charset="-127"/>
                <a:cs typeface="Arial" panose="020B0604020202020204" pitchFamily="34" charset="0"/>
              </a:rPr>
              <a:t>  </a:t>
            </a:r>
            <a:r>
              <a:rPr lang="en-US" altLang="ko-KR" sz="900" smtClean="0">
                <a:solidFill>
                  <a:srgbClr val="FF0000"/>
                </a:solidFill>
                <a:latin typeface="Arial" panose="020B0604020202020204" pitchFamily="34" charset="0"/>
                <a:ea typeface="돋움" pitchFamily="50" charset="-127"/>
                <a:cs typeface="Arial" panose="020B0604020202020204" pitchFamily="34" charset="0"/>
              </a:rPr>
              <a:t>        </a:t>
            </a:r>
            <a:r>
              <a:rPr lang="vi-VN" altLang="ko-KR" sz="900" smtClean="0">
                <a:solidFill>
                  <a:srgbClr val="FF0000"/>
                </a:solidFill>
                <a:latin typeface="Arial" panose="020B0604020202020204" pitchFamily="34" charset="0"/>
                <a:ea typeface="돋움" pitchFamily="50" charset="-127"/>
                <a:cs typeface="Arial" panose="020B0604020202020204" pitchFamily="34" charset="0"/>
              </a:rPr>
              <a:t>  </a:t>
            </a:r>
            <a:r>
              <a:rPr lang="en-US" altLang="ko-KR" dirty="0">
                <a:latin typeface="Arial" panose="020B0604020202020204" pitchFamily="34" charset="0"/>
                <a:ea typeface="돋움" pitchFamily="50" charset="-127"/>
                <a:cs typeface="Arial" panose="020B0604020202020204" pitchFamily="34" charset="0"/>
              </a:rPr>
              <a:t>D</a:t>
            </a:r>
            <a:r>
              <a:rPr lang="ko-KR" altLang="en-US" sz="900" smtClean="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Tụ tantan</a:t>
            </a:r>
            <a:endParaRPr lang="ko-KR" altLang="en-US" sz="900" dirty="0">
              <a:latin typeface="Arial" panose="020B0604020202020204" pitchFamily="34" charset="0"/>
              <a:ea typeface="돋움" pitchFamily="50" charset="-127"/>
              <a:cs typeface="Arial" panose="020B0604020202020204" pitchFamily="34" charset="0"/>
            </a:endParaRPr>
          </a:p>
        </p:txBody>
      </p:sp>
      <p:sp>
        <p:nvSpPr>
          <p:cNvPr id="193" name="Rectangle 192"/>
          <p:cNvSpPr/>
          <p:nvPr/>
        </p:nvSpPr>
        <p:spPr>
          <a:xfrm>
            <a:off x="3429000" y="5907395"/>
            <a:ext cx="3063025" cy="1061829"/>
          </a:xfrm>
          <a:prstGeom prst="rect">
            <a:avLst/>
          </a:prstGeom>
        </p:spPr>
        <p:txBody>
          <a:bodyPr wrap="square">
            <a:spAutoFit/>
          </a:bodyPr>
          <a:lstStyle/>
          <a:p>
            <a:pPr fontAlgn="base">
              <a:spcBef>
                <a:spcPct val="0"/>
              </a:spcBef>
              <a:spcAft>
                <a:spcPct val="0"/>
              </a:spcAft>
            </a:pPr>
            <a:r>
              <a:rPr lang="vi-VN" altLang="ko-KR" sz="900" dirty="0" smtClean="0">
                <a:latin typeface="Arial" panose="020B0604020202020204" pitchFamily="34" charset="0"/>
                <a:ea typeface="돋움" pitchFamily="50" charset="-127"/>
                <a:cs typeface="Arial" panose="020B0604020202020204" pitchFamily="34" charset="0"/>
              </a:rPr>
              <a:t>1</a:t>
            </a:r>
            <a:r>
              <a:rPr lang="en-US" altLang="ko-KR" sz="900" dirty="0" smtClean="0">
                <a:latin typeface="Arial" panose="020B0604020202020204" pitchFamily="34" charset="0"/>
                <a:ea typeface="돋움" pitchFamily="50" charset="-127"/>
                <a:cs typeface="Arial" panose="020B0604020202020204" pitchFamily="34" charset="0"/>
              </a:rPr>
              <a:t>2. </a:t>
            </a:r>
            <a:r>
              <a:rPr lang="vi-VN" sz="900" dirty="0">
                <a:latin typeface="Arial" panose="020B0604020202020204" pitchFamily="34" charset="0"/>
                <a:cs typeface="Arial" panose="020B0604020202020204" pitchFamily="34" charset="0"/>
              </a:rPr>
              <a:t>Chức năng nào của tụ điện được sử dụng trong </a:t>
            </a:r>
            <a:endParaRPr lang="en-US" sz="900" dirty="0" smtClean="0">
              <a:latin typeface="Arial" panose="020B0604020202020204" pitchFamily="34" charset="0"/>
              <a:cs typeface="Arial" panose="020B0604020202020204" pitchFamily="34" charset="0"/>
            </a:endParaRPr>
          </a:p>
          <a:p>
            <a:pPr fontAlgn="base">
              <a:spcBef>
                <a:spcPct val="0"/>
              </a:spcBef>
              <a:spcAft>
                <a:spcPct val="0"/>
              </a:spcAft>
            </a:pPr>
            <a:r>
              <a:rPr lang="vi-VN" sz="900" dirty="0" smtClean="0">
                <a:latin typeface="Arial" panose="020B0604020202020204" pitchFamily="34" charset="0"/>
                <a:cs typeface="Arial" panose="020B0604020202020204" pitchFamily="34" charset="0"/>
              </a:rPr>
              <a:t>mạch </a:t>
            </a:r>
            <a:r>
              <a:rPr lang="vi-VN" sz="900" dirty="0">
                <a:latin typeface="Arial" panose="020B0604020202020204" pitchFamily="34" charset="0"/>
                <a:cs typeface="Arial" panose="020B0604020202020204" pitchFamily="34" charset="0"/>
              </a:rPr>
              <a:t>filter</a:t>
            </a:r>
            <a:r>
              <a:rPr lang="en-US" altLang="ko-KR" sz="900" dirty="0" smtClean="0">
                <a:latin typeface="Arial" panose="020B0604020202020204" pitchFamily="34" charset="0"/>
                <a:ea typeface="돋움" pitchFamily="50" charset="-127"/>
                <a:cs typeface="Arial" panose="020B0604020202020204" pitchFamily="34" charset="0"/>
              </a:rPr>
              <a:t>?</a:t>
            </a:r>
          </a:p>
          <a:p>
            <a:pPr fontAlgn="base">
              <a:spcBef>
                <a:spcPct val="0"/>
              </a:spcBef>
              <a:spcAft>
                <a:spcPct val="0"/>
              </a:spcAft>
            </a:pPr>
            <a:r>
              <a:rPr lang="en-US" altLang="ko-KR" sz="900" dirty="0" smtClean="0">
                <a:latin typeface="Arial" panose="020B0604020202020204" pitchFamily="34" charset="0"/>
                <a:ea typeface="돋움" pitchFamily="50" charset="-127"/>
                <a:cs typeface="Arial" panose="020B0604020202020204" pitchFamily="34" charset="0"/>
              </a:rPr>
              <a:t> </a:t>
            </a:r>
            <a:endParaRPr lang="en-US" altLang="ko-KR"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lang="vi-VN" altLang="ko-KR" sz="900" dirty="0">
                <a:latin typeface="Arial" panose="020B0604020202020204" pitchFamily="34" charset="0"/>
                <a:ea typeface="돋움" pitchFamily="50" charset="-127"/>
                <a:cs typeface="Arial" panose="020B0604020202020204" pitchFamily="34" charset="0"/>
              </a:rPr>
              <a:t>   </a:t>
            </a:r>
            <a:r>
              <a:rPr lang="en-US" altLang="ko-KR" dirty="0">
                <a:latin typeface="Arial" panose="020B0604020202020204" pitchFamily="34" charset="0"/>
                <a:ea typeface="돋움" pitchFamily="50" charset="-127"/>
                <a:cs typeface="Arial" panose="020B0604020202020204" pitchFamily="34" charset="0"/>
              </a:rPr>
              <a:t>A</a:t>
            </a:r>
            <a:r>
              <a:rPr lang="en-US" altLang="ko-KR" sz="900" dirty="0" smtClean="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Nạp điện</a:t>
            </a:r>
            <a:r>
              <a:rPr lang="ko-KR" altLang="en-US" sz="900" dirty="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                      </a:t>
            </a:r>
            <a:endParaRPr lang="vi-VN" altLang="ko-KR" sz="900" dirty="0" smtClean="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lang="vi-VN" altLang="ko-KR" sz="900" dirty="0">
                <a:latin typeface="Arial" panose="020B0604020202020204" pitchFamily="34" charset="0"/>
                <a:ea typeface="돋움" pitchFamily="50" charset="-127"/>
                <a:cs typeface="Arial" panose="020B0604020202020204" pitchFamily="34" charset="0"/>
              </a:rPr>
              <a:t> </a:t>
            </a:r>
            <a:r>
              <a:rPr lang="vi-VN" altLang="ko-KR" sz="900" dirty="0" smtClean="0">
                <a:latin typeface="Arial" panose="020B0604020202020204" pitchFamily="34" charset="0"/>
                <a:ea typeface="돋움" pitchFamily="50" charset="-127"/>
                <a:cs typeface="Arial" panose="020B0604020202020204" pitchFamily="34" charset="0"/>
              </a:rPr>
              <a:t>  </a:t>
            </a:r>
            <a:r>
              <a:rPr lang="en-US" altLang="ko-KR" dirty="0">
                <a:latin typeface="Arial" panose="020B0604020202020204" pitchFamily="34" charset="0"/>
                <a:ea typeface="돋움" pitchFamily="50" charset="-127"/>
                <a:cs typeface="Arial" panose="020B0604020202020204" pitchFamily="34" charset="0"/>
              </a:rPr>
              <a:t>B</a:t>
            </a:r>
            <a:r>
              <a:rPr lang="ko-KR" altLang="en-US" sz="900" dirty="0" smtClean="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Phóng điện</a:t>
            </a:r>
            <a:endParaRPr lang="ko-KR" altLang="en-US"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lang="ko-KR" altLang="en-US" sz="900" dirty="0">
                <a:latin typeface="Arial" panose="020B0604020202020204" pitchFamily="34" charset="0"/>
                <a:ea typeface="돋움" pitchFamily="50" charset="-127"/>
                <a:cs typeface="Arial" panose="020B0604020202020204" pitchFamily="34" charset="0"/>
              </a:rPr>
              <a:t>   </a:t>
            </a:r>
            <a:r>
              <a:rPr lang="en-US" altLang="ko-KR" sz="900" dirty="0" smtClean="0">
                <a:latin typeface="Arial" panose="020B0604020202020204" pitchFamily="34" charset="0"/>
                <a:ea typeface="돋움" pitchFamily="50" charset="-127"/>
                <a:cs typeface="Arial" panose="020B0604020202020204" pitchFamily="34" charset="0"/>
              </a:rPr>
              <a:t>C</a:t>
            </a:r>
            <a:r>
              <a:rPr lang="ko-KR" altLang="en-US" sz="900" dirty="0" smtClean="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Không thông qua dòng điện xoay chiều </a:t>
            </a:r>
            <a:r>
              <a:rPr lang="ko-KR" altLang="en-US" sz="900" dirty="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      </a:t>
            </a:r>
            <a:endParaRPr lang="vi-VN" altLang="ko-KR" sz="900" dirty="0" smtClean="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lang="vi-VN" altLang="ko-KR" sz="900" dirty="0">
                <a:solidFill>
                  <a:srgbClr val="FF0000"/>
                </a:solidFill>
                <a:latin typeface="Arial" panose="020B0604020202020204" pitchFamily="34" charset="0"/>
                <a:ea typeface="돋움" pitchFamily="50" charset="-127"/>
                <a:cs typeface="Arial" panose="020B0604020202020204" pitchFamily="34" charset="0"/>
              </a:rPr>
              <a:t> </a:t>
            </a:r>
            <a:r>
              <a:rPr lang="vi-VN" altLang="ko-KR" sz="900" dirty="0" smtClean="0">
                <a:solidFill>
                  <a:srgbClr val="FF0000"/>
                </a:solidFill>
                <a:latin typeface="Arial" panose="020B0604020202020204" pitchFamily="34" charset="0"/>
                <a:ea typeface="돋움" pitchFamily="50" charset="-127"/>
                <a:cs typeface="Arial" panose="020B0604020202020204" pitchFamily="34" charset="0"/>
              </a:rPr>
              <a:t>  </a:t>
            </a:r>
            <a:r>
              <a:rPr lang="en-US" altLang="ko-KR" dirty="0">
                <a:solidFill>
                  <a:srgbClr val="FF0000"/>
                </a:solidFill>
                <a:latin typeface="Arial" panose="020B0604020202020204" pitchFamily="34" charset="0"/>
                <a:ea typeface="돋움" pitchFamily="50" charset="-127"/>
                <a:cs typeface="Arial" panose="020B0604020202020204" pitchFamily="34" charset="0"/>
              </a:rPr>
              <a:t>D</a:t>
            </a:r>
            <a:r>
              <a:rPr lang="ko-KR" altLang="en-US" sz="900" dirty="0" smtClean="0">
                <a:solidFill>
                  <a:srgbClr val="FF0000"/>
                </a:solidFill>
                <a:latin typeface="Arial" panose="020B0604020202020204" pitchFamily="34" charset="0"/>
                <a:ea typeface="돋움" pitchFamily="50" charset="-127"/>
                <a:cs typeface="Arial" panose="020B0604020202020204" pitchFamily="34" charset="0"/>
              </a:rPr>
              <a:t> </a:t>
            </a:r>
            <a:r>
              <a:rPr lang="vi-VN" altLang="ko-KR" sz="900" dirty="0">
                <a:solidFill>
                  <a:srgbClr val="FF0000"/>
                </a:solidFill>
                <a:latin typeface="Arial" panose="020B0604020202020204" pitchFamily="34" charset="0"/>
                <a:ea typeface="돋움" pitchFamily="50" charset="-127"/>
                <a:cs typeface="Arial" panose="020B0604020202020204" pitchFamily="34" charset="0"/>
              </a:rPr>
              <a:t>Không thông qua dòng điện một chiều</a:t>
            </a:r>
            <a:endParaRPr lang="ko-KR" altLang="en-US" sz="900" dirty="0">
              <a:solidFill>
                <a:srgbClr val="FF0000"/>
              </a:solidFill>
              <a:latin typeface="Arial" panose="020B0604020202020204" pitchFamily="34" charset="0"/>
              <a:ea typeface="돋움" pitchFamily="50" charset="-127"/>
              <a:cs typeface="Arial" panose="020B0604020202020204" pitchFamily="34" charset="0"/>
            </a:endParaRPr>
          </a:p>
        </p:txBody>
      </p:sp>
      <p:sp>
        <p:nvSpPr>
          <p:cNvPr id="194" name="Rectangle 193"/>
          <p:cNvSpPr/>
          <p:nvPr/>
        </p:nvSpPr>
        <p:spPr>
          <a:xfrm>
            <a:off x="3429000" y="7041232"/>
            <a:ext cx="3098800" cy="1061829"/>
          </a:xfrm>
          <a:prstGeom prst="rect">
            <a:avLst/>
          </a:prstGeom>
        </p:spPr>
        <p:txBody>
          <a:bodyPr wrap="square">
            <a:spAutoFit/>
          </a:bodyPr>
          <a:lstStyle/>
          <a:p>
            <a:pPr fontAlgn="base">
              <a:spcBef>
                <a:spcPct val="0"/>
              </a:spcBef>
              <a:spcAft>
                <a:spcPct val="0"/>
              </a:spcAft>
            </a:pPr>
            <a:r>
              <a:rPr lang="vi-VN" altLang="ko-KR" sz="900" dirty="0" smtClean="0">
                <a:latin typeface="Arial" panose="020B0604020202020204" pitchFamily="34" charset="0"/>
                <a:ea typeface="돋움" pitchFamily="50" charset="-127"/>
                <a:cs typeface="Arial" panose="020B0604020202020204" pitchFamily="34" charset="0"/>
              </a:rPr>
              <a:t>13</a:t>
            </a:r>
            <a:r>
              <a:rPr lang="en-US" altLang="ko-KR" sz="900" dirty="0" smtClean="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Đâu không phải mục đích sử dụng của condenser</a:t>
            </a:r>
            <a:r>
              <a:rPr lang="en-US" altLang="ko-KR" sz="900" dirty="0">
                <a:latin typeface="Arial" panose="020B0604020202020204" pitchFamily="34" charset="0"/>
                <a:ea typeface="돋움" pitchFamily="50" charset="-127"/>
                <a:cs typeface="Arial" panose="020B0604020202020204" pitchFamily="34" charset="0"/>
              </a:rPr>
              <a:t>?</a:t>
            </a:r>
          </a:p>
          <a:p>
            <a:pPr fontAlgn="base">
              <a:spcBef>
                <a:spcPct val="0"/>
              </a:spcBef>
              <a:spcAft>
                <a:spcPct val="0"/>
              </a:spcAft>
            </a:pPr>
            <a:r>
              <a:rPr lang="vi-VN" altLang="ko-KR" sz="900" dirty="0">
                <a:latin typeface="Arial" panose="020B0604020202020204" pitchFamily="34" charset="0"/>
                <a:ea typeface="돋움" pitchFamily="50" charset="-127"/>
                <a:cs typeface="Arial" panose="020B0604020202020204" pitchFamily="34" charset="0"/>
              </a:rPr>
              <a:t>  </a:t>
            </a:r>
            <a:r>
              <a:rPr lang="en-US" altLang="ko-KR" sz="900" dirty="0">
                <a:latin typeface="Arial" panose="020B0604020202020204" pitchFamily="34" charset="0"/>
                <a:ea typeface="돋움" pitchFamily="50" charset="-127"/>
                <a:cs typeface="Arial" panose="020B0604020202020204" pitchFamily="34" charset="0"/>
              </a:rPr>
              <a:t> </a:t>
            </a:r>
            <a:r>
              <a:rPr lang="en-US" altLang="ko-KR" sz="900" dirty="0" smtClean="0">
                <a:latin typeface="Arial" panose="020B0604020202020204" pitchFamily="34" charset="0"/>
                <a:ea typeface="돋움" pitchFamily="50" charset="-127"/>
                <a:cs typeface="Arial" panose="020B0604020202020204" pitchFamily="34" charset="0"/>
              </a:rPr>
              <a:t>A </a:t>
            </a:r>
            <a:r>
              <a:rPr lang="vi-VN" altLang="ko-KR" sz="900" dirty="0">
                <a:latin typeface="Arial" panose="020B0604020202020204" pitchFamily="34" charset="0"/>
                <a:ea typeface="돋움" pitchFamily="50" charset="-127"/>
                <a:cs typeface="Arial" panose="020B0604020202020204" pitchFamily="34" charset="0"/>
              </a:rPr>
              <a:t>Cấu tạo diode và mạch chỉnh lưu</a:t>
            </a:r>
            <a:r>
              <a:rPr lang="ko-KR" altLang="en-US" sz="900" dirty="0">
                <a:latin typeface="Arial" panose="020B0604020202020204" pitchFamily="34" charset="0"/>
                <a:ea typeface="돋움" pitchFamily="50" charset="-127"/>
                <a:cs typeface="Arial" panose="020B0604020202020204" pitchFamily="34" charset="0"/>
              </a:rPr>
              <a:t>    </a:t>
            </a:r>
          </a:p>
          <a:p>
            <a:pPr fontAlgn="base">
              <a:spcBef>
                <a:spcPct val="0"/>
              </a:spcBef>
              <a:spcAft>
                <a:spcPct val="0"/>
              </a:spcAft>
            </a:pPr>
            <a:r>
              <a:rPr lang="ko-KR" altLang="en-US" sz="900" dirty="0">
                <a:latin typeface="Arial" panose="020B0604020202020204" pitchFamily="34" charset="0"/>
                <a:ea typeface="돋움" pitchFamily="50" charset="-127"/>
                <a:cs typeface="Arial" panose="020B0604020202020204" pitchFamily="34" charset="0"/>
              </a:rPr>
              <a:t>   </a:t>
            </a:r>
            <a:r>
              <a:rPr lang="en-US" altLang="ko-KR" sz="900" dirty="0" smtClean="0">
                <a:latin typeface="Arial" panose="020B0604020202020204" pitchFamily="34" charset="0"/>
                <a:ea typeface="돋움" pitchFamily="50" charset="-127"/>
                <a:cs typeface="Arial" panose="020B0604020202020204" pitchFamily="34" charset="0"/>
              </a:rPr>
              <a:t>B</a:t>
            </a:r>
            <a:r>
              <a:rPr lang="ko-KR" altLang="en-US" sz="900" dirty="0" smtClean="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Sử dụng thời gian sạc cấu thành mạch trì hoãn thời gian</a:t>
            </a:r>
            <a:endParaRPr lang="ko-KR" altLang="en-US"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lang="ko-KR" altLang="en-US" sz="900" dirty="0">
                <a:latin typeface="Arial" panose="020B0604020202020204" pitchFamily="34" charset="0"/>
                <a:ea typeface="돋움" pitchFamily="50" charset="-127"/>
                <a:cs typeface="Arial" panose="020B0604020202020204" pitchFamily="34" charset="0"/>
              </a:rPr>
              <a:t>   </a:t>
            </a:r>
            <a:r>
              <a:rPr lang="en-US" altLang="ko-KR" sz="900" dirty="0" smtClean="0">
                <a:latin typeface="Arial" panose="020B0604020202020204" pitchFamily="34" charset="0"/>
                <a:ea typeface="돋움" pitchFamily="50" charset="-127"/>
                <a:cs typeface="Arial" panose="020B0604020202020204" pitchFamily="34" charset="0"/>
              </a:rPr>
              <a:t>C</a:t>
            </a:r>
            <a:r>
              <a:rPr lang="ko-KR" altLang="en-US" sz="900" dirty="0" smtClean="0">
                <a:latin typeface="Arial" panose="020B0604020202020204" pitchFamily="34" charset="0"/>
                <a:ea typeface="돋움" pitchFamily="50" charset="-127"/>
                <a:cs typeface="Arial" panose="020B0604020202020204" pitchFamily="34" charset="0"/>
              </a:rPr>
              <a:t> </a:t>
            </a:r>
            <a:r>
              <a:rPr lang="vi-VN" altLang="ko-KR" sz="900" dirty="0">
                <a:latin typeface="Arial" panose="020B0604020202020204" pitchFamily="34" charset="0"/>
                <a:ea typeface="돋움" pitchFamily="50" charset="-127"/>
                <a:cs typeface="Arial" panose="020B0604020202020204" pitchFamily="34" charset="0"/>
              </a:rPr>
              <a:t>Cấu hình mạch Filter bằng cấu hình cùng điện trở </a:t>
            </a:r>
            <a:endParaRPr lang="ko-KR" altLang="en-US"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lang="ko-KR" altLang="en-US" sz="900" dirty="0">
                <a:latin typeface="Arial" panose="020B0604020202020204" pitchFamily="34" charset="0"/>
                <a:ea typeface="돋움" pitchFamily="50" charset="-127"/>
                <a:cs typeface="Arial" panose="020B0604020202020204" pitchFamily="34" charset="0"/>
              </a:rPr>
              <a:t>   </a:t>
            </a:r>
            <a:r>
              <a:rPr lang="en-US" altLang="ko-KR" dirty="0">
                <a:solidFill>
                  <a:srgbClr val="FF0000"/>
                </a:solidFill>
                <a:latin typeface="Arial" panose="020B0604020202020204" pitchFamily="34" charset="0"/>
                <a:ea typeface="돋움" pitchFamily="50" charset="-127"/>
                <a:cs typeface="Arial" panose="020B0604020202020204" pitchFamily="34" charset="0"/>
              </a:rPr>
              <a:t>D</a:t>
            </a:r>
            <a:r>
              <a:rPr lang="ko-KR" altLang="en-US" sz="900" dirty="0" smtClean="0">
                <a:solidFill>
                  <a:srgbClr val="FF0000"/>
                </a:solidFill>
                <a:latin typeface="Arial" panose="020B0604020202020204" pitchFamily="34" charset="0"/>
                <a:ea typeface="돋움" pitchFamily="50" charset="-127"/>
                <a:cs typeface="Arial" panose="020B0604020202020204" pitchFamily="34" charset="0"/>
              </a:rPr>
              <a:t> </a:t>
            </a:r>
            <a:r>
              <a:rPr lang="vi-VN" altLang="ko-KR" sz="900" dirty="0">
                <a:solidFill>
                  <a:srgbClr val="FF0000"/>
                </a:solidFill>
                <a:latin typeface="Arial" panose="020B0604020202020204" pitchFamily="34" charset="0"/>
                <a:ea typeface="돋움" pitchFamily="50" charset="-127"/>
                <a:cs typeface="Arial" panose="020B0604020202020204" pitchFamily="34" charset="0"/>
              </a:rPr>
              <a:t>Cấu hình cùng cuộn cảm để cấu thành mạch khuyếch đại</a:t>
            </a:r>
          </a:p>
        </p:txBody>
      </p:sp>
      <p:sp>
        <p:nvSpPr>
          <p:cNvPr id="196" name="TextBox 195"/>
          <p:cNvSpPr txBox="1"/>
          <p:nvPr/>
        </p:nvSpPr>
        <p:spPr>
          <a:xfrm>
            <a:off x="3336639" y="9675168"/>
            <a:ext cx="312906" cy="230832"/>
          </a:xfrm>
          <a:prstGeom prst="rect">
            <a:avLst/>
          </a:prstGeom>
          <a:noFill/>
        </p:spPr>
        <p:txBody>
          <a:bodyPr wrap="none" rtlCol="0">
            <a:spAutoFit/>
          </a:bodyPr>
          <a:lstStyle/>
          <a:p>
            <a:r>
              <a:rPr lang="en-US" sz="900" smtClean="0"/>
              <a:t>03</a:t>
            </a:r>
            <a:endParaRPr lang="en-US" sz="900"/>
          </a:p>
        </p:txBody>
      </p:sp>
      <p:sp>
        <p:nvSpPr>
          <p:cNvPr id="52" name="Rectangle 57"/>
          <p:cNvSpPr>
            <a:spLocks noChangeArrowheads="1"/>
          </p:cNvSpPr>
          <p:nvPr/>
        </p:nvSpPr>
        <p:spPr bwMode="auto">
          <a:xfrm>
            <a:off x="3429000" y="8265368"/>
            <a:ext cx="3124201" cy="11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14. </a:t>
            </a:r>
            <a:r>
              <a:rPr lang="vi-VN"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Yếu </a:t>
            </a:r>
            <a:r>
              <a:rPr lang="vi-VN"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tố nào </a:t>
            </a:r>
            <a:r>
              <a:rPr lang="vi-VN" altLang="ko-KR" sz="950" b="1"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không khải </a:t>
            </a:r>
            <a:r>
              <a:rPr lang="vi-VN"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là yếu tố quyết định điện trở của </a:t>
            </a:r>
            <a:r>
              <a:rPr lang="vi-VN"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vật liệu</a:t>
            </a:r>
            <a:r>
              <a:rPr lang="en-US"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en-US"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Vật chất</a:t>
            </a:r>
            <a:endParaRPr lang="en-US" altLang="ko-KR"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en-US" altLang="ko-KR" sz="950" smtClean="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rPr>
              <a:t>Trọng Lượng</a:t>
            </a:r>
            <a:endParaRPr lang="en-US" altLang="ko-KR" sz="950" dirty="0">
              <a:solidFill>
                <a:srgbClr val="FF0000"/>
              </a:solidFill>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Nhiệt độ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altLang="ko-KR" sz="950" smtClean="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Diện </a:t>
            </a:r>
            <a:r>
              <a:rPr lang="vi-VN" altLang="ko-KR" sz="95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rPr>
              <a:t>tích mặt cắt ngang</a:t>
            </a:r>
            <a:endParaRPr lang="ko-KR" altLang="en-US" sz="950" dirty="0">
              <a:solidFill>
                <a:srgbClr val="000000"/>
              </a:solidFill>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53" name="Rectangle 12"/>
          <p:cNvSpPr>
            <a:spLocks noChangeArrowheads="1"/>
          </p:cNvSpPr>
          <p:nvPr/>
        </p:nvSpPr>
        <p:spPr bwMode="auto">
          <a:xfrm>
            <a:off x="312919" y="2595052"/>
            <a:ext cx="31160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marL="177800" indent="-177800" eaLnBrk="1" hangingPunct="1"/>
            <a:r>
              <a:rPr lang="en-US" altLang="ko-KR" dirty="0">
                <a:latin typeface="Arial"/>
              </a:rPr>
              <a:t>2. </a:t>
            </a:r>
            <a:r>
              <a:rPr lang="vi-VN" altLang="ko-KR" dirty="0">
                <a:latin typeface="Arial"/>
              </a:rPr>
              <a:t>Đáp án nào sai khi nói về đặc tính của cuộn cảm</a:t>
            </a:r>
            <a:r>
              <a:rPr lang="en-US" altLang="ko-KR" dirty="0">
                <a:latin typeface="Arial"/>
              </a:rPr>
              <a:t> ?</a:t>
            </a:r>
          </a:p>
          <a:p>
            <a:pPr marL="177800" indent="-177800" eaLnBrk="1" hangingPunct="1"/>
            <a:endParaRPr lang="en-US" altLang="ko-KR" dirty="0">
              <a:latin typeface="Arial"/>
            </a:endParaRPr>
          </a:p>
          <a:p>
            <a:pPr marL="177800" indent="-177800" eaLnBrk="1" hangingPunct="1">
              <a:buFont typeface="+mj-lt"/>
              <a:buAutoNum type="alphaUcPeriod"/>
            </a:pPr>
            <a:r>
              <a:rPr lang="vi-VN" altLang="ko-KR" dirty="0">
                <a:latin typeface="Arial"/>
              </a:rPr>
              <a:t>Đặc tính duy trì ổn định sự biến đổi dòng điện</a:t>
            </a:r>
            <a:endParaRPr lang="en-US" altLang="ko-KR" dirty="0">
              <a:latin typeface="Arial"/>
            </a:endParaRPr>
          </a:p>
          <a:p>
            <a:pPr marL="177800" indent="-177800" eaLnBrk="1" hangingPunct="1">
              <a:buFont typeface="+mj-lt"/>
              <a:buAutoNum type="alphaUcPeriod"/>
            </a:pPr>
            <a:r>
              <a:rPr lang="vi-VN" altLang="ko-KR" dirty="0">
                <a:solidFill>
                  <a:srgbClr val="FF0000"/>
                </a:solidFill>
                <a:latin typeface="Arial"/>
              </a:rPr>
              <a:t>Đặc tính khuyếch đại</a:t>
            </a:r>
            <a:endParaRPr lang="en-US" altLang="ko-KR" dirty="0">
              <a:solidFill>
                <a:srgbClr val="FF0000"/>
              </a:solidFill>
              <a:latin typeface="Arial"/>
            </a:endParaRPr>
          </a:p>
          <a:p>
            <a:pPr marL="177800" indent="-177800" eaLnBrk="1" hangingPunct="1">
              <a:buFont typeface="+mj-lt"/>
              <a:buAutoNum type="alphaUcPeriod"/>
            </a:pPr>
            <a:r>
              <a:rPr lang="vi-VN" altLang="ko-KR" dirty="0">
                <a:latin typeface="Arial"/>
              </a:rPr>
              <a:t>Tác động cảm ứng tương hỗ</a:t>
            </a:r>
            <a:endParaRPr lang="en-US" altLang="ko-KR" dirty="0">
              <a:latin typeface="Arial"/>
            </a:endParaRPr>
          </a:p>
          <a:p>
            <a:pPr marL="177800" indent="-177800" eaLnBrk="1" hangingPunct="1">
              <a:buFont typeface="+mj-lt"/>
              <a:buAutoNum type="alphaUcPeriod"/>
            </a:pPr>
            <a:r>
              <a:rPr lang="vi-VN" altLang="ko-KR" dirty="0">
                <a:latin typeface="Arial"/>
              </a:rPr>
              <a:t>Đặc tính của nam châm điện</a:t>
            </a:r>
            <a:endParaRPr lang="ko-KR" altLang="en-US" dirty="0">
              <a:latin typeface="Arial"/>
            </a:endParaRPr>
          </a:p>
        </p:txBody>
      </p:sp>
      <p:grpSp>
        <p:nvGrpSpPr>
          <p:cNvPr id="2" name="Group 1"/>
          <p:cNvGrpSpPr/>
          <p:nvPr/>
        </p:nvGrpSpPr>
        <p:grpSpPr>
          <a:xfrm>
            <a:off x="3409950" y="810360"/>
            <a:ext cx="3124200" cy="2031325"/>
            <a:chOff x="3409950" y="810360"/>
            <a:chExt cx="3124200" cy="2031325"/>
          </a:xfrm>
        </p:grpSpPr>
        <p:sp>
          <p:nvSpPr>
            <p:cNvPr id="55" name="Rectangle 9"/>
            <p:cNvSpPr>
              <a:spLocks noChangeArrowheads="1"/>
            </p:cNvSpPr>
            <p:nvPr/>
          </p:nvSpPr>
          <p:spPr bwMode="auto">
            <a:xfrm>
              <a:off x="3409950" y="810360"/>
              <a:ext cx="31242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a:latin typeface="Arial"/>
                </a:rPr>
                <a:t>8</a:t>
              </a:r>
              <a:r>
                <a:rPr lang="en-US" altLang="ko-KR" smtClean="0">
                  <a:latin typeface="Arial"/>
                </a:rPr>
                <a:t>. </a:t>
              </a:r>
              <a:r>
                <a:rPr lang="vi-VN" altLang="ko-KR">
                  <a:latin typeface="Arial"/>
                </a:rPr>
                <a:t>Chọn </a:t>
              </a:r>
              <a:r>
                <a:rPr lang="vi-VN" altLang="ko-KR" dirty="0">
                  <a:latin typeface="Arial"/>
                </a:rPr>
                <a:t>đáp án đúng khi nói về đặc tính </a:t>
              </a:r>
              <a:r>
                <a:rPr lang="vi-VN" altLang="ko-KR">
                  <a:latin typeface="Arial"/>
                </a:rPr>
                <a:t>của </a:t>
              </a:r>
              <a:r>
                <a:rPr lang="en-US" altLang="ko-KR">
                  <a:latin typeface="Arial"/>
                </a:rPr>
                <a:t>thiết bị điện</a:t>
              </a:r>
              <a:r>
                <a:rPr lang="vi-VN" altLang="ko-KR">
                  <a:latin typeface="Arial"/>
                </a:rPr>
                <a:t> </a:t>
              </a:r>
              <a:r>
                <a:rPr lang="en-US" altLang="ko-KR">
                  <a:latin typeface="Arial"/>
                </a:rPr>
                <a:t>có</a:t>
              </a:r>
              <a:r>
                <a:rPr lang="vi-VN" altLang="ko-KR">
                  <a:latin typeface="Arial"/>
                </a:rPr>
                <a:t> </a:t>
              </a:r>
              <a:r>
                <a:rPr lang="vi-VN" altLang="ko-KR" dirty="0">
                  <a:latin typeface="Arial"/>
                </a:rPr>
                <a:t>bởi kí hiệu </a:t>
              </a:r>
              <a:r>
                <a:rPr lang="vi-VN" altLang="ko-KR">
                  <a:latin typeface="Arial"/>
                </a:rPr>
                <a:t>dưới đây</a:t>
              </a:r>
              <a:r>
                <a:rPr lang="en-US" altLang="ko-KR">
                  <a:latin typeface="Arial"/>
                </a:rPr>
                <a:t> ?</a:t>
              </a: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r>
                <a:rPr lang="en-US" altLang="ko-KR" dirty="0">
                  <a:latin typeface="Arial"/>
                </a:rPr>
                <a:t>               </a:t>
              </a:r>
            </a:p>
            <a:p>
              <a:pPr marL="228600" indent="-228600" eaLnBrk="1" fontAlgn="base" hangingPunct="1">
                <a:spcBef>
                  <a:spcPct val="0"/>
                </a:spcBef>
                <a:spcAft>
                  <a:spcPct val="0"/>
                </a:spcAft>
                <a:buFont typeface="+mj-lt"/>
                <a:buAutoNum type="alphaUcPeriod"/>
              </a:pPr>
              <a:r>
                <a:rPr lang="vi-VN" altLang="ko-KR">
                  <a:latin typeface="Arial"/>
                </a:rPr>
                <a:t>Có thể điều khiển dòng điện xả bằng dòng điện cổng</a:t>
              </a:r>
              <a:r>
                <a:rPr lang="en-US" altLang="ko-KR">
                  <a:latin typeface="Arial"/>
                </a:rPr>
                <a:t> </a:t>
              </a:r>
            </a:p>
            <a:p>
              <a:pPr marL="228600" indent="-228600" eaLnBrk="1" fontAlgn="base" hangingPunct="1">
                <a:spcBef>
                  <a:spcPct val="0"/>
                </a:spcBef>
                <a:spcAft>
                  <a:spcPct val="0"/>
                </a:spcAft>
                <a:buFont typeface="+mj-lt"/>
                <a:buAutoNum type="alphaUcPeriod"/>
              </a:pPr>
              <a:r>
                <a:rPr lang="vi-VN" altLang="ko-KR">
                  <a:solidFill>
                    <a:srgbClr val="FF0000"/>
                  </a:solidFill>
                  <a:latin typeface="Arial"/>
                </a:rPr>
                <a:t>Sau khi cấp dòng điện vào cổng, ngay cả khi dòng</a:t>
              </a:r>
              <a:r>
                <a:rPr lang="en-US" altLang="ko-KR">
                  <a:solidFill>
                    <a:srgbClr val="FF0000"/>
                  </a:solidFill>
                  <a:latin typeface="Arial"/>
                </a:rPr>
                <a:t>  </a:t>
              </a:r>
              <a:r>
                <a:rPr lang="vi-VN" altLang="ko-KR">
                  <a:solidFill>
                    <a:srgbClr val="FF0000"/>
                  </a:solidFill>
                  <a:latin typeface="Arial"/>
                </a:rPr>
                <a:t>điện</a:t>
              </a:r>
              <a:r>
                <a:rPr lang="en-US" altLang="ko-KR">
                  <a:solidFill>
                    <a:srgbClr val="FF0000"/>
                  </a:solidFill>
                  <a:latin typeface="Arial"/>
                </a:rPr>
                <a:t> </a:t>
              </a:r>
              <a:r>
                <a:rPr lang="vi-VN" altLang="ko-KR">
                  <a:solidFill>
                    <a:srgbClr val="FF0000"/>
                  </a:solidFill>
                  <a:latin typeface="Arial"/>
                </a:rPr>
                <a:t>cổng</a:t>
              </a:r>
              <a:r>
                <a:rPr lang="en-US" altLang="ko-KR">
                  <a:solidFill>
                    <a:srgbClr val="FF0000"/>
                  </a:solidFill>
                  <a:latin typeface="Arial"/>
                </a:rPr>
                <a:t> </a:t>
              </a:r>
              <a:r>
                <a:rPr lang="vi-VN" altLang="ko-KR">
                  <a:solidFill>
                    <a:srgbClr val="FF0000"/>
                  </a:solidFill>
                  <a:latin typeface="Arial"/>
                </a:rPr>
                <a:t>bị cắt vẫn duy trì trạng thái dẫn</a:t>
              </a:r>
              <a:endParaRPr lang="en-US" altLang="ko-KR" dirty="0">
                <a:solidFill>
                  <a:srgbClr val="FF0000"/>
                </a:solidFill>
                <a:latin typeface="Arial"/>
              </a:endParaRPr>
            </a:p>
            <a:p>
              <a:pPr marL="228600" indent="-228600" eaLnBrk="1" fontAlgn="base" hangingPunct="1">
                <a:spcBef>
                  <a:spcPct val="0"/>
                </a:spcBef>
                <a:spcAft>
                  <a:spcPct val="0"/>
                </a:spcAft>
                <a:buFont typeface="+mj-lt"/>
                <a:buAutoNum type="alphaUcPeriod"/>
              </a:pPr>
              <a:r>
                <a:rPr lang="vi-VN" altLang="ko-KR">
                  <a:latin typeface="Arial"/>
                </a:rPr>
                <a:t>Có </a:t>
              </a:r>
              <a:r>
                <a:rPr lang="vi-VN" altLang="ko-KR" dirty="0">
                  <a:latin typeface="Arial"/>
                </a:rPr>
                <a:t>đặc tính hiệu ứng </a:t>
              </a:r>
              <a:r>
                <a:rPr lang="vi-VN" altLang="ko-KR">
                  <a:latin typeface="Arial"/>
                </a:rPr>
                <a:t>điện trường</a:t>
              </a:r>
              <a:endParaRPr lang="en-US" altLang="ko-KR" dirty="0">
                <a:latin typeface="Arial"/>
              </a:endParaRPr>
            </a:p>
            <a:p>
              <a:pPr marL="228600" indent="-228600" eaLnBrk="1" fontAlgn="base" hangingPunct="1">
                <a:spcBef>
                  <a:spcPct val="0"/>
                </a:spcBef>
                <a:spcAft>
                  <a:spcPct val="0"/>
                </a:spcAft>
                <a:buFont typeface="+mj-lt"/>
                <a:buAutoNum type="alphaUcPeriod"/>
              </a:pPr>
              <a:r>
                <a:rPr lang="vi-VN" altLang="ko-KR">
                  <a:latin typeface="Arial"/>
                </a:rPr>
                <a:t>Khi dòng điện cổng bị ngắt dòng điện cực dương bị</a:t>
              </a:r>
              <a:r>
                <a:rPr lang="en-US" altLang="ko-KR">
                  <a:latin typeface="Arial"/>
                </a:rPr>
                <a:t> </a:t>
              </a:r>
              <a:r>
                <a:rPr lang="vi-VN" altLang="ko-KR">
                  <a:latin typeface="Arial"/>
                </a:rPr>
                <a:t>ngắt</a:t>
              </a:r>
              <a:endParaRPr lang="ko-KR" altLang="en-US">
                <a:latin typeface="Arial"/>
              </a:endParaRPr>
            </a:p>
            <a:p>
              <a:pPr eaLnBrk="1" fontAlgn="base" hangingPunct="1">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grpSp>
          <p:nvGrpSpPr>
            <p:cNvPr id="56" name="Group 10"/>
            <p:cNvGrpSpPr>
              <a:grpSpLocks/>
            </p:cNvGrpSpPr>
            <p:nvPr/>
          </p:nvGrpSpPr>
          <p:grpSpPr bwMode="auto">
            <a:xfrm>
              <a:off x="4111996" y="1133751"/>
              <a:ext cx="1714500" cy="638175"/>
              <a:chOff x="605" y="4254"/>
              <a:chExt cx="1084" cy="402"/>
            </a:xfrm>
          </p:grpSpPr>
          <p:pic>
            <p:nvPicPr>
              <p:cNvPr id="5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 y="4254"/>
                <a:ext cx="102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 Box 12"/>
              <p:cNvSpPr txBox="1">
                <a:spLocks noChangeArrowheads="1"/>
              </p:cNvSpPr>
              <p:nvPr/>
            </p:nvSpPr>
            <p:spPr bwMode="auto">
              <a:xfrm>
                <a:off x="1207" y="4481"/>
                <a:ext cx="17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G</a:t>
                </a:r>
              </a:p>
            </p:txBody>
          </p:sp>
          <p:sp>
            <p:nvSpPr>
              <p:cNvPr id="59" name="Text Box 13"/>
              <p:cNvSpPr txBox="1">
                <a:spLocks noChangeArrowheads="1"/>
              </p:cNvSpPr>
              <p:nvPr/>
            </p:nvSpPr>
            <p:spPr bwMode="auto">
              <a:xfrm>
                <a:off x="605" y="4378"/>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A</a:t>
                </a:r>
              </a:p>
            </p:txBody>
          </p:sp>
          <p:sp>
            <p:nvSpPr>
              <p:cNvPr id="60" name="Text Box 14"/>
              <p:cNvSpPr txBox="1">
                <a:spLocks noChangeArrowheads="1"/>
              </p:cNvSpPr>
              <p:nvPr/>
            </p:nvSpPr>
            <p:spPr bwMode="auto">
              <a:xfrm>
                <a:off x="1525" y="4390"/>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K</a:t>
                </a: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101"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Dotum" pitchFamily="50" charset="-127"/>
              <a:ea typeface="Dotum" pitchFamily="50" charset="-127"/>
            </a:endParaRPr>
          </a:p>
        </p:txBody>
      </p:sp>
      <p:sp>
        <p:nvSpPr>
          <p:cNvPr id="162" name="TextBox 161"/>
          <p:cNvSpPr txBox="1"/>
          <p:nvPr/>
        </p:nvSpPr>
        <p:spPr>
          <a:xfrm>
            <a:off x="3140968" y="9690720"/>
            <a:ext cx="663964" cy="230832"/>
          </a:xfrm>
          <a:prstGeom prst="rect">
            <a:avLst/>
          </a:prstGeom>
          <a:noFill/>
        </p:spPr>
        <p:txBody>
          <a:bodyPr wrap="none" rtlCol="0">
            <a:spAutoFit/>
          </a:bodyPr>
          <a:lstStyle/>
          <a:p>
            <a:r>
              <a:rPr lang="en-US" smtClean="0"/>
              <a:t>Trang 04</a:t>
            </a:r>
            <a:endParaRPr lang="en-US"/>
          </a:p>
        </p:txBody>
      </p:sp>
      <p:sp>
        <p:nvSpPr>
          <p:cNvPr id="58" name="Text Box 6"/>
          <p:cNvSpPr txBox="1">
            <a:spLocks noChangeArrowheads="1"/>
          </p:cNvSpPr>
          <p:nvPr/>
        </p:nvSpPr>
        <p:spPr bwMode="auto">
          <a:xfrm>
            <a:off x="123825" y="228600"/>
            <a:ext cx="1678665" cy="338554"/>
          </a:xfrm>
          <a:prstGeom prst="rect">
            <a:avLst/>
          </a:prstGeom>
          <a:noFill/>
          <a:ln w="9525">
            <a:noFill/>
            <a:miter lim="800000"/>
            <a:headEnd/>
            <a:tailEnd/>
          </a:ln>
          <a:effectLst/>
        </p:spPr>
        <p:txBody>
          <a:bodyPr wrap="none">
            <a:spAutoFit/>
          </a:bodyPr>
          <a:lstStyle>
            <a:lvl1pPr eaLnBrk="0" hangingPunct="0">
              <a:defRPr kumimoji="1" sz="900">
                <a:solidFill>
                  <a:schemeClr val="tx1"/>
                </a:solidFill>
                <a:latin typeface="Dotum" pitchFamily="50" charset="-127"/>
                <a:ea typeface="Dotum" pitchFamily="50" charset="-127"/>
              </a:defRPr>
            </a:lvl1pPr>
            <a:lvl2pPr marL="742950" indent="-285750" eaLnBrk="0" hangingPunct="0">
              <a:defRPr kumimoji="1" sz="900">
                <a:solidFill>
                  <a:schemeClr val="tx1"/>
                </a:solidFill>
                <a:latin typeface="Dotum" pitchFamily="50" charset="-127"/>
                <a:ea typeface="Dotum" pitchFamily="50" charset="-127"/>
              </a:defRPr>
            </a:lvl2pPr>
            <a:lvl3pPr marL="1143000" indent="-228600" eaLnBrk="0" hangingPunct="0">
              <a:defRPr kumimoji="1" sz="900">
                <a:solidFill>
                  <a:schemeClr val="tx1"/>
                </a:solidFill>
                <a:latin typeface="Dotum" pitchFamily="50" charset="-127"/>
                <a:ea typeface="Dotum" pitchFamily="50" charset="-127"/>
              </a:defRPr>
            </a:lvl3pPr>
            <a:lvl4pPr marL="1600200" indent="-228600" eaLnBrk="0" hangingPunct="0">
              <a:defRPr kumimoji="1" sz="900">
                <a:solidFill>
                  <a:schemeClr val="tx1"/>
                </a:solidFill>
                <a:latin typeface="Dotum" pitchFamily="50" charset="-127"/>
                <a:ea typeface="Dotum" pitchFamily="50" charset="-127"/>
              </a:defRPr>
            </a:lvl4pPr>
            <a:lvl5pPr marL="2057400" indent="-228600" eaLnBrk="0" hangingPunct="0">
              <a:defRPr kumimoji="1" sz="900">
                <a:solidFill>
                  <a:schemeClr val="tx1"/>
                </a:solidFill>
                <a:latin typeface="Dotum" pitchFamily="50" charset="-127"/>
                <a:ea typeface="Dotum" pitchFamily="50" charset="-127"/>
              </a:defRPr>
            </a:lvl5pPr>
            <a:lvl6pPr marL="2514600" indent="-228600" eaLnBrk="0" fontAlgn="base" hangingPunct="0">
              <a:spcBef>
                <a:spcPct val="0"/>
              </a:spcBef>
              <a:spcAft>
                <a:spcPct val="0"/>
              </a:spcAft>
              <a:defRPr kumimoji="1" sz="900">
                <a:solidFill>
                  <a:schemeClr val="tx1"/>
                </a:solidFill>
                <a:latin typeface="Dotum" pitchFamily="50" charset="-127"/>
                <a:ea typeface="Dotum" pitchFamily="50" charset="-127"/>
              </a:defRPr>
            </a:lvl6pPr>
            <a:lvl7pPr marL="2971800" indent="-228600" eaLnBrk="0" fontAlgn="base" hangingPunct="0">
              <a:spcBef>
                <a:spcPct val="0"/>
              </a:spcBef>
              <a:spcAft>
                <a:spcPct val="0"/>
              </a:spcAft>
              <a:defRPr kumimoji="1" sz="900">
                <a:solidFill>
                  <a:schemeClr val="tx1"/>
                </a:solidFill>
                <a:latin typeface="Dotum" pitchFamily="50" charset="-127"/>
                <a:ea typeface="Dotum" pitchFamily="50" charset="-127"/>
              </a:defRPr>
            </a:lvl7pPr>
            <a:lvl8pPr marL="3429000" indent="-228600" eaLnBrk="0" fontAlgn="base" hangingPunct="0">
              <a:spcBef>
                <a:spcPct val="0"/>
              </a:spcBef>
              <a:spcAft>
                <a:spcPct val="0"/>
              </a:spcAft>
              <a:defRPr kumimoji="1" sz="900">
                <a:solidFill>
                  <a:schemeClr val="tx1"/>
                </a:solidFill>
                <a:latin typeface="Dotum" pitchFamily="50" charset="-127"/>
                <a:ea typeface="Dotum" pitchFamily="50" charset="-127"/>
              </a:defRPr>
            </a:lvl8pPr>
            <a:lvl9pPr marL="3886200" indent="-228600" eaLnBrk="0" fontAlgn="base" hangingPunct="0">
              <a:spcBef>
                <a:spcPct val="0"/>
              </a:spcBef>
              <a:spcAft>
                <a:spcPct val="0"/>
              </a:spcAft>
              <a:defRPr kumimoji="1" sz="900">
                <a:solidFill>
                  <a:schemeClr val="tx1"/>
                </a:solidFill>
                <a:latin typeface="Dotum" pitchFamily="50" charset="-127"/>
                <a:ea typeface="Dotum" pitchFamily="50" charset="-127"/>
              </a:defRPr>
            </a:lvl9pPr>
          </a:lstStyle>
          <a:p>
            <a:pPr eaLnBrk="1" hangingPunct="1"/>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vi-VN"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 </a:t>
            </a: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vi-VN"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điện tử</a:t>
            </a:r>
            <a:r>
              <a:rPr lang="en-US"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vi-VN" altLang="ko-KR" sz="1600" b="1"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ko-KR" altLang="en-US" sz="16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9"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endParaRPr lang="en-US" altLang="ko-KR" smtClean="0"/>
          </a:p>
          <a:p>
            <a:pPr eaLnBrk="1" fontAlgn="base" hangingPunct="1">
              <a:spcBef>
                <a:spcPct val="0"/>
              </a:spcBef>
              <a:spcAft>
                <a:spcPct val="0"/>
              </a:spcAft>
            </a:pPr>
            <a:endParaRPr lang="en-US" altLang="ko-KR" smtClean="0"/>
          </a:p>
        </p:txBody>
      </p:sp>
      <p:sp>
        <p:nvSpPr>
          <p:cNvPr id="15" name="Rectangle 14"/>
          <p:cNvSpPr/>
          <p:nvPr/>
        </p:nvSpPr>
        <p:spPr>
          <a:xfrm>
            <a:off x="304800" y="2144688"/>
            <a:ext cx="3136900" cy="923330"/>
          </a:xfrm>
          <a:prstGeom prst="rect">
            <a:avLst/>
          </a:prstGeom>
        </p:spPr>
        <p:txBody>
          <a:bodyPr wrap="square">
            <a:spAutoFit/>
          </a:bodyPr>
          <a:lstStyle/>
          <a:p>
            <a:pPr fontAlgn="base">
              <a:spcBef>
                <a:spcPct val="0"/>
              </a:spcBef>
              <a:spcAft>
                <a:spcPct val="0"/>
              </a:spcAft>
            </a:pPr>
            <a:r>
              <a:rPr kumimoji="1" lang="vi-VN" altLang="ko-KR" sz="900" dirty="0" smtClean="0">
                <a:latin typeface="Arial" panose="020B0604020202020204" pitchFamily="34" charset="0"/>
                <a:ea typeface="돋움" pitchFamily="50" charset="-127"/>
                <a:cs typeface="Arial" panose="020B0604020202020204" pitchFamily="34" charset="0"/>
              </a:rPr>
              <a:t>16</a:t>
            </a:r>
            <a:r>
              <a:rPr kumimoji="1" lang="en-US" altLang="ko-KR" sz="900" dirty="0" smtClean="0">
                <a:latin typeface="Arial" panose="020B0604020202020204" pitchFamily="34" charset="0"/>
                <a:ea typeface="돋움" pitchFamily="50" charset="-127"/>
                <a:cs typeface="Arial" panose="020B0604020202020204" pitchFamily="34" charset="0"/>
              </a:rPr>
              <a:t>. </a:t>
            </a:r>
            <a:r>
              <a:rPr lang="vi-VN" sz="900" dirty="0">
                <a:latin typeface="Arial" panose="020B0604020202020204" pitchFamily="34" charset="0"/>
                <a:cs typeface="Arial" panose="020B0604020202020204" pitchFamily="34" charset="0"/>
              </a:rPr>
              <a:t>Trong số các loại nhiệt điện trở, loại nhiệt điện trở </a:t>
            </a:r>
            <a:endParaRPr lang="en-US" sz="900" dirty="0" smtClean="0">
              <a:latin typeface="Arial" panose="020B0604020202020204" pitchFamily="34" charset="0"/>
              <a:cs typeface="Arial" panose="020B0604020202020204" pitchFamily="34" charset="0"/>
            </a:endParaRPr>
          </a:p>
          <a:p>
            <a:pPr fontAlgn="base">
              <a:spcBef>
                <a:spcPct val="0"/>
              </a:spcBef>
              <a:spcAft>
                <a:spcPct val="0"/>
              </a:spcAft>
            </a:pPr>
            <a:r>
              <a:rPr lang="vi-VN" sz="900" dirty="0" smtClean="0">
                <a:latin typeface="Arial" panose="020B0604020202020204" pitchFamily="34" charset="0"/>
                <a:cs typeface="Arial" panose="020B0604020202020204" pitchFamily="34" charset="0"/>
              </a:rPr>
              <a:t>nào </a:t>
            </a:r>
            <a:r>
              <a:rPr lang="vi-VN" sz="900" dirty="0">
                <a:latin typeface="Arial" panose="020B0604020202020204" pitchFamily="34" charset="0"/>
                <a:cs typeface="Arial" panose="020B0604020202020204" pitchFamily="34" charset="0"/>
              </a:rPr>
              <a:t>giảm điện trở khi </a:t>
            </a:r>
            <a:r>
              <a:rPr lang="vi-VN" sz="900" dirty="0" smtClean="0">
                <a:latin typeface="Arial" panose="020B0604020202020204" pitchFamily="34" charset="0"/>
                <a:cs typeface="Arial" panose="020B0604020202020204" pitchFamily="34" charset="0"/>
              </a:rPr>
              <a:t>nhiệt </a:t>
            </a:r>
            <a:r>
              <a:rPr lang="vi-VN" sz="900" dirty="0">
                <a:latin typeface="Arial" panose="020B0604020202020204" pitchFamily="34" charset="0"/>
                <a:cs typeface="Arial" panose="020B0604020202020204" pitchFamily="34" charset="0"/>
              </a:rPr>
              <a:t>độ tăng</a:t>
            </a:r>
            <a:r>
              <a:rPr kumimoji="1" lang="en-US" altLang="ko-KR" sz="900" dirty="0">
                <a:latin typeface="Arial" panose="020B0604020202020204" pitchFamily="34" charset="0"/>
                <a:ea typeface="돋움" pitchFamily="50" charset="-127"/>
                <a:cs typeface="Arial" panose="020B0604020202020204" pitchFamily="34" charset="0"/>
              </a:rPr>
              <a:t>? </a:t>
            </a:r>
            <a:endParaRPr kumimoji="1" lang="vi-VN" altLang="ko-KR" sz="900" dirty="0" smtClean="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endParaRPr kumimoji="1" lang="en-US" altLang="ko-KR"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kumimoji="1" lang="vi-VN" altLang="ko-KR" sz="900" dirty="0">
                <a:solidFill>
                  <a:srgbClr val="FF0000"/>
                </a:solidFill>
                <a:latin typeface="Arial" panose="020B0604020202020204" pitchFamily="34" charset="0"/>
                <a:ea typeface="돋움" pitchFamily="50" charset="-127"/>
                <a:cs typeface="Arial" panose="020B0604020202020204" pitchFamily="34" charset="0"/>
              </a:rPr>
              <a:t>    </a:t>
            </a:r>
            <a:r>
              <a:rPr lang="en-US" altLang="ko-KR" dirty="0">
                <a:solidFill>
                  <a:srgbClr val="FF0000"/>
                </a:solidFill>
                <a:latin typeface="Arial" panose="020B0604020202020204" pitchFamily="34" charset="0"/>
                <a:ea typeface="돋움" pitchFamily="50" charset="-127"/>
                <a:cs typeface="Arial" panose="020B0604020202020204" pitchFamily="34" charset="0"/>
              </a:rPr>
              <a:t>A</a:t>
            </a:r>
            <a:r>
              <a:rPr kumimoji="1" lang="en-US" altLang="ko-KR" sz="900" dirty="0" smtClean="0">
                <a:solidFill>
                  <a:srgbClr val="FF0000"/>
                </a:solidFill>
                <a:latin typeface="Arial" panose="020B0604020202020204" pitchFamily="34" charset="0"/>
                <a:ea typeface="돋움" pitchFamily="50" charset="-127"/>
                <a:cs typeface="Arial" panose="020B0604020202020204" pitchFamily="34" charset="0"/>
              </a:rPr>
              <a:t> </a:t>
            </a:r>
            <a:r>
              <a:rPr kumimoji="1" lang="en-US" altLang="ko-KR" sz="900" dirty="0">
                <a:solidFill>
                  <a:srgbClr val="FF0000"/>
                </a:solidFill>
                <a:latin typeface="Arial" panose="020B0604020202020204" pitchFamily="34" charset="0"/>
                <a:ea typeface="돋움" pitchFamily="50" charset="-127"/>
                <a:cs typeface="Arial" panose="020B0604020202020204" pitchFamily="34" charset="0"/>
              </a:rPr>
              <a:t>NTC              </a:t>
            </a:r>
            <a:r>
              <a:rPr kumimoji="1" lang="en-US" altLang="ko-KR" sz="900" dirty="0" smtClean="0">
                <a:solidFill>
                  <a:srgbClr val="FF0000"/>
                </a:solidFill>
                <a:latin typeface="Arial" panose="020B0604020202020204" pitchFamily="34" charset="0"/>
                <a:ea typeface="돋움" pitchFamily="50" charset="-127"/>
                <a:cs typeface="Arial" panose="020B0604020202020204" pitchFamily="34" charset="0"/>
              </a:rPr>
              <a:t>                                      </a:t>
            </a:r>
            <a:r>
              <a:rPr kumimoji="1" lang="en-US" altLang="ko-KR" sz="900" dirty="0" smtClean="0">
                <a:latin typeface="Arial" panose="020B0604020202020204" pitchFamily="34" charset="0"/>
                <a:ea typeface="돋움" pitchFamily="50" charset="-127"/>
                <a:cs typeface="Arial" panose="020B0604020202020204" pitchFamily="34" charset="0"/>
              </a:rPr>
              <a:t>B </a:t>
            </a:r>
            <a:r>
              <a:rPr kumimoji="1" lang="en-US" altLang="ko-KR" sz="900" dirty="0">
                <a:latin typeface="Arial" panose="020B0604020202020204" pitchFamily="34" charset="0"/>
                <a:ea typeface="돋움" pitchFamily="50" charset="-127"/>
                <a:cs typeface="Arial" panose="020B0604020202020204" pitchFamily="34" charset="0"/>
              </a:rPr>
              <a:t>PTC</a:t>
            </a:r>
          </a:p>
          <a:p>
            <a:pPr fontAlgn="base">
              <a:spcBef>
                <a:spcPct val="0"/>
              </a:spcBef>
              <a:spcAft>
                <a:spcPct val="0"/>
              </a:spcAft>
            </a:pPr>
            <a:r>
              <a:rPr kumimoji="1" lang="en-US" altLang="ko-KR" sz="900" dirty="0">
                <a:latin typeface="Arial" panose="020B0604020202020204" pitchFamily="34" charset="0"/>
                <a:ea typeface="돋움" pitchFamily="50" charset="-127"/>
                <a:cs typeface="Arial" panose="020B0604020202020204" pitchFamily="34" charset="0"/>
              </a:rPr>
              <a:t>    </a:t>
            </a:r>
            <a:r>
              <a:rPr kumimoji="1" lang="en-US" altLang="ko-KR" sz="900" dirty="0" smtClean="0">
                <a:latin typeface="Arial" panose="020B0604020202020204" pitchFamily="34" charset="0"/>
                <a:ea typeface="돋움" pitchFamily="50" charset="-127"/>
                <a:cs typeface="Arial" panose="020B0604020202020204" pitchFamily="34" charset="0"/>
              </a:rPr>
              <a:t>C </a:t>
            </a:r>
            <a:r>
              <a:rPr kumimoji="1" lang="en-US" altLang="ko-KR" sz="900" dirty="0">
                <a:latin typeface="Arial" panose="020B0604020202020204" pitchFamily="34" charset="0"/>
                <a:ea typeface="돋움" pitchFamily="50" charset="-127"/>
                <a:cs typeface="Arial" panose="020B0604020202020204" pitchFamily="34" charset="0"/>
              </a:rPr>
              <a:t>PPT                </a:t>
            </a:r>
            <a:r>
              <a:rPr kumimoji="1" lang="en-US" altLang="ko-KR" sz="900" dirty="0" smtClean="0">
                <a:latin typeface="Arial" panose="020B0604020202020204" pitchFamily="34" charset="0"/>
                <a:ea typeface="돋움" pitchFamily="50" charset="-127"/>
                <a:cs typeface="Arial" panose="020B0604020202020204" pitchFamily="34" charset="0"/>
              </a:rPr>
              <a:t>                                    D </a:t>
            </a:r>
            <a:r>
              <a:rPr kumimoji="1" lang="en-US" altLang="ko-KR" sz="900" dirty="0">
                <a:latin typeface="Arial" panose="020B0604020202020204" pitchFamily="34" charset="0"/>
                <a:ea typeface="돋움" pitchFamily="50" charset="-127"/>
                <a:cs typeface="Arial" panose="020B0604020202020204" pitchFamily="34" charset="0"/>
              </a:rPr>
              <a:t>CTR</a:t>
            </a:r>
          </a:p>
          <a:p>
            <a:pPr fontAlgn="base">
              <a:spcBef>
                <a:spcPct val="0"/>
              </a:spcBef>
              <a:spcAft>
                <a:spcPct val="0"/>
              </a:spcAft>
            </a:pPr>
            <a:endParaRPr kumimoji="1" lang="vi-VN" altLang="ko-KR" sz="900" dirty="0">
              <a:latin typeface="Arial" panose="020B0604020202020204" pitchFamily="34" charset="0"/>
              <a:ea typeface="돋움" pitchFamily="50" charset="-127"/>
              <a:cs typeface="Arial" panose="020B0604020202020204" pitchFamily="34" charset="0"/>
            </a:endParaRPr>
          </a:p>
        </p:txBody>
      </p:sp>
      <p:sp>
        <p:nvSpPr>
          <p:cNvPr id="16" name="Rectangle 15"/>
          <p:cNvSpPr/>
          <p:nvPr/>
        </p:nvSpPr>
        <p:spPr>
          <a:xfrm>
            <a:off x="304800" y="3165574"/>
            <a:ext cx="3124200" cy="923330"/>
          </a:xfrm>
          <a:prstGeom prst="rect">
            <a:avLst/>
          </a:prstGeom>
        </p:spPr>
        <p:txBody>
          <a:bodyPr wrap="square">
            <a:spAutoFit/>
          </a:bodyPr>
          <a:lstStyle/>
          <a:p>
            <a:pPr fontAlgn="base">
              <a:spcBef>
                <a:spcPct val="0"/>
              </a:spcBef>
              <a:spcAft>
                <a:spcPct val="0"/>
              </a:spcAft>
            </a:pPr>
            <a:r>
              <a:rPr kumimoji="1" lang="en-US" altLang="ko-KR" sz="900" dirty="0" smtClean="0">
                <a:latin typeface="+mj-lt"/>
                <a:ea typeface="돋움" pitchFamily="50" charset="-127"/>
                <a:cs typeface="Arial" panose="020B0604020202020204" pitchFamily="34" charset="0"/>
              </a:rPr>
              <a:t>1</a:t>
            </a:r>
            <a:r>
              <a:rPr kumimoji="1" lang="vi-VN" altLang="ko-KR" sz="900" dirty="0">
                <a:latin typeface="+mj-lt"/>
                <a:ea typeface="돋움" pitchFamily="50" charset="-127"/>
                <a:cs typeface="Arial" panose="020B0604020202020204" pitchFamily="34" charset="0"/>
              </a:rPr>
              <a:t>7</a:t>
            </a:r>
            <a:r>
              <a:rPr kumimoji="1" lang="en-US" altLang="ko-KR" sz="900" dirty="0" smtClean="0">
                <a:latin typeface="+mj-lt"/>
                <a:ea typeface="돋움" pitchFamily="50" charset="-127"/>
                <a:cs typeface="Arial" panose="020B0604020202020204" pitchFamily="34" charset="0"/>
              </a:rPr>
              <a:t>. </a:t>
            </a:r>
            <a:r>
              <a:rPr kumimoji="1" lang="vi-VN" altLang="ko-KR" sz="900" dirty="0">
                <a:latin typeface="+mj-lt"/>
                <a:ea typeface="돋움" pitchFamily="50" charset="-127"/>
                <a:cs typeface="Arial" panose="020B0604020202020204" pitchFamily="34" charset="0"/>
              </a:rPr>
              <a:t>Đáp án nào sau đây là kết hợp của </a:t>
            </a:r>
            <a:r>
              <a:rPr kumimoji="1" lang="en-US" altLang="ko-KR" sz="900" dirty="0">
                <a:latin typeface="+mj-lt"/>
                <a:ea typeface="돋움" pitchFamily="50" charset="-127"/>
                <a:cs typeface="Arial" panose="020B0604020202020204" pitchFamily="34" charset="0"/>
              </a:rPr>
              <a:t>Photo Coupler</a:t>
            </a:r>
            <a:r>
              <a:rPr kumimoji="1" lang="vi-VN" altLang="ko-KR" sz="900" dirty="0" smtClean="0">
                <a:latin typeface="+mj-lt"/>
                <a:ea typeface="돋움" pitchFamily="50" charset="-127"/>
                <a:cs typeface="Arial" panose="020B0604020202020204" pitchFamily="34" charset="0"/>
              </a:rPr>
              <a:t>.</a:t>
            </a:r>
          </a:p>
          <a:p>
            <a:pPr fontAlgn="base">
              <a:spcBef>
                <a:spcPct val="0"/>
              </a:spcBef>
              <a:spcAft>
                <a:spcPct val="0"/>
              </a:spcAft>
            </a:pPr>
            <a:endParaRPr kumimoji="1" lang="ko-KR" altLang="en-US" sz="900" dirty="0">
              <a:latin typeface="+mj-lt"/>
              <a:ea typeface="돋움" pitchFamily="50" charset="-127"/>
              <a:cs typeface="Arial" panose="020B0604020202020204" pitchFamily="34" charset="0"/>
            </a:endParaRPr>
          </a:p>
          <a:p>
            <a:pPr fontAlgn="base">
              <a:spcBef>
                <a:spcPct val="0"/>
              </a:spcBef>
              <a:spcAft>
                <a:spcPct val="0"/>
              </a:spcAft>
            </a:pPr>
            <a:r>
              <a:rPr kumimoji="1" lang="vi-VN" altLang="ko-KR" sz="900" dirty="0">
                <a:latin typeface="+mj-lt"/>
                <a:ea typeface="돋움" pitchFamily="50" charset="-127"/>
                <a:cs typeface="Arial" panose="020B0604020202020204" pitchFamily="34" charset="0"/>
              </a:rPr>
              <a:t>  </a:t>
            </a:r>
            <a:r>
              <a:rPr lang="en-US" altLang="ko-KR" dirty="0">
                <a:latin typeface="+mj-lt"/>
                <a:ea typeface="돋움" pitchFamily="50" charset="-127"/>
                <a:cs typeface="Arial" panose="020B0604020202020204" pitchFamily="34" charset="0"/>
              </a:rPr>
              <a:t>A</a:t>
            </a:r>
            <a:r>
              <a:rPr kumimoji="1" lang="ko-KR" altLang="en-US" sz="900" dirty="0" smtClean="0">
                <a:latin typeface="+mj-lt"/>
                <a:ea typeface="돋움" pitchFamily="50" charset="-127"/>
                <a:cs typeface="Arial" panose="020B0604020202020204" pitchFamily="34" charset="0"/>
              </a:rPr>
              <a:t> </a:t>
            </a:r>
            <a:r>
              <a:rPr kumimoji="1" lang="en-US" altLang="ko-KR" sz="900" dirty="0">
                <a:latin typeface="+mj-lt"/>
                <a:ea typeface="돋움" pitchFamily="50" charset="-127"/>
                <a:cs typeface="Arial" panose="020B0604020202020204" pitchFamily="34" charset="0"/>
              </a:rPr>
              <a:t>Photo Resistor + Photo Transistor</a:t>
            </a:r>
          </a:p>
          <a:p>
            <a:pPr fontAlgn="base">
              <a:spcBef>
                <a:spcPct val="0"/>
              </a:spcBef>
              <a:spcAft>
                <a:spcPct val="0"/>
              </a:spcAft>
            </a:pPr>
            <a:r>
              <a:rPr kumimoji="1" lang="en-US" altLang="ko-KR" sz="900" dirty="0">
                <a:latin typeface="+mj-lt"/>
                <a:ea typeface="돋움" pitchFamily="50" charset="-127"/>
                <a:cs typeface="Arial" panose="020B0604020202020204" pitchFamily="34" charset="0"/>
              </a:rPr>
              <a:t>  </a:t>
            </a:r>
            <a:r>
              <a:rPr lang="en-US" altLang="ko-KR" dirty="0">
                <a:solidFill>
                  <a:srgbClr val="FF0000"/>
                </a:solidFill>
                <a:latin typeface="+mj-lt"/>
                <a:ea typeface="돋움" pitchFamily="50" charset="-127"/>
                <a:cs typeface="Arial" panose="020B0604020202020204" pitchFamily="34" charset="0"/>
              </a:rPr>
              <a:t>B</a:t>
            </a:r>
            <a:r>
              <a:rPr kumimoji="1" lang="en-US" altLang="ko-KR" sz="900" dirty="0" smtClean="0">
                <a:solidFill>
                  <a:srgbClr val="FF0000"/>
                </a:solidFill>
                <a:latin typeface="+mj-lt"/>
                <a:ea typeface="돋움" pitchFamily="50" charset="-127"/>
                <a:cs typeface="Arial" panose="020B0604020202020204" pitchFamily="34" charset="0"/>
              </a:rPr>
              <a:t> </a:t>
            </a:r>
            <a:r>
              <a:rPr kumimoji="1" lang="en-US" altLang="ko-KR" sz="900" dirty="0">
                <a:solidFill>
                  <a:srgbClr val="FF0000"/>
                </a:solidFill>
                <a:latin typeface="+mj-lt"/>
                <a:ea typeface="돋움" pitchFamily="50" charset="-127"/>
                <a:cs typeface="Arial" panose="020B0604020202020204" pitchFamily="34" charset="0"/>
              </a:rPr>
              <a:t>Light Emitting Diode + Photo Transistor </a:t>
            </a:r>
          </a:p>
          <a:p>
            <a:pPr fontAlgn="base">
              <a:spcBef>
                <a:spcPct val="0"/>
              </a:spcBef>
              <a:spcAft>
                <a:spcPct val="0"/>
              </a:spcAft>
            </a:pPr>
            <a:r>
              <a:rPr kumimoji="1" lang="en-US" altLang="ko-KR" sz="900" dirty="0">
                <a:solidFill>
                  <a:srgbClr val="FF0000"/>
                </a:solidFill>
                <a:latin typeface="+mj-lt"/>
                <a:ea typeface="돋움" pitchFamily="50" charset="-127"/>
                <a:cs typeface="Arial" panose="020B0604020202020204" pitchFamily="34" charset="0"/>
              </a:rPr>
              <a:t>  </a:t>
            </a:r>
            <a:r>
              <a:rPr lang="en-US" altLang="ko-KR" dirty="0">
                <a:latin typeface="+mj-lt"/>
                <a:ea typeface="돋움" pitchFamily="50" charset="-127"/>
                <a:cs typeface="Arial" panose="020B0604020202020204" pitchFamily="34" charset="0"/>
              </a:rPr>
              <a:t>C</a:t>
            </a:r>
            <a:r>
              <a:rPr kumimoji="1" lang="en-US" altLang="ko-KR" sz="900" dirty="0" smtClean="0">
                <a:latin typeface="+mj-lt"/>
                <a:ea typeface="돋움" pitchFamily="50" charset="-127"/>
                <a:cs typeface="Arial" panose="020B0604020202020204" pitchFamily="34" charset="0"/>
              </a:rPr>
              <a:t> </a:t>
            </a:r>
            <a:r>
              <a:rPr kumimoji="1" lang="en-US" altLang="ko-KR" sz="900" dirty="0">
                <a:latin typeface="+mj-lt"/>
                <a:ea typeface="돋움" pitchFamily="50" charset="-127"/>
                <a:cs typeface="Arial" panose="020B0604020202020204" pitchFamily="34" charset="0"/>
              </a:rPr>
              <a:t>Photo Diode + Photo LED</a:t>
            </a:r>
          </a:p>
          <a:p>
            <a:pPr fontAlgn="base">
              <a:spcBef>
                <a:spcPct val="0"/>
              </a:spcBef>
              <a:spcAft>
                <a:spcPct val="0"/>
              </a:spcAft>
            </a:pPr>
            <a:r>
              <a:rPr kumimoji="1" lang="en-US" altLang="ko-KR" sz="900" dirty="0">
                <a:latin typeface="+mj-lt"/>
                <a:ea typeface="돋움" pitchFamily="50" charset="-127"/>
                <a:cs typeface="Arial" panose="020B0604020202020204" pitchFamily="34" charset="0"/>
              </a:rPr>
              <a:t>  </a:t>
            </a:r>
            <a:r>
              <a:rPr lang="en-US" altLang="ko-KR" dirty="0">
                <a:latin typeface="+mj-lt"/>
                <a:ea typeface="돋움" pitchFamily="50" charset="-127"/>
                <a:cs typeface="Arial" panose="020B0604020202020204" pitchFamily="34" charset="0"/>
              </a:rPr>
              <a:t>D</a:t>
            </a:r>
            <a:r>
              <a:rPr kumimoji="1" lang="en-US" altLang="ko-KR" sz="900" dirty="0" smtClean="0">
                <a:latin typeface="+mj-lt"/>
                <a:ea typeface="돋움" pitchFamily="50" charset="-127"/>
                <a:cs typeface="Arial" panose="020B0604020202020204" pitchFamily="34" charset="0"/>
              </a:rPr>
              <a:t> </a:t>
            </a:r>
            <a:r>
              <a:rPr kumimoji="1" lang="en-US" altLang="ko-KR" sz="900" dirty="0">
                <a:latin typeface="+mj-lt"/>
                <a:ea typeface="돋움" pitchFamily="50" charset="-127"/>
                <a:cs typeface="Arial" panose="020B0604020202020204" pitchFamily="34" charset="0"/>
              </a:rPr>
              <a:t>Photo Inductor + Photo Transistor</a:t>
            </a:r>
          </a:p>
        </p:txBody>
      </p:sp>
      <p:sp>
        <p:nvSpPr>
          <p:cNvPr id="17" name="Rectangle 16"/>
          <p:cNvSpPr/>
          <p:nvPr/>
        </p:nvSpPr>
        <p:spPr>
          <a:xfrm>
            <a:off x="309283" y="5419888"/>
            <a:ext cx="3195918" cy="1477328"/>
          </a:xfrm>
          <a:prstGeom prst="rect">
            <a:avLst/>
          </a:prstGeom>
        </p:spPr>
        <p:txBody>
          <a:bodyPr wrap="square">
            <a:spAutoFit/>
          </a:bodyPr>
          <a:lstStyle/>
          <a:p>
            <a:pPr fontAlgn="base">
              <a:spcBef>
                <a:spcPct val="0"/>
              </a:spcBef>
              <a:spcAft>
                <a:spcPct val="0"/>
              </a:spcAft>
            </a:pPr>
            <a:r>
              <a:rPr kumimoji="1" lang="en-US" altLang="ko-KR" sz="900" dirty="0" smtClean="0">
                <a:latin typeface="Arial" panose="020B0604020202020204" pitchFamily="34" charset="0"/>
                <a:ea typeface="돋움" pitchFamily="50" charset="-127"/>
                <a:cs typeface="Arial" panose="020B0604020202020204" pitchFamily="34" charset="0"/>
              </a:rPr>
              <a:t>1</a:t>
            </a:r>
            <a:r>
              <a:rPr kumimoji="1" lang="vi-VN" altLang="ko-KR" sz="900" dirty="0">
                <a:latin typeface="Arial" panose="020B0604020202020204" pitchFamily="34" charset="0"/>
                <a:ea typeface="돋움" pitchFamily="50" charset="-127"/>
                <a:cs typeface="Arial" panose="020B0604020202020204" pitchFamily="34" charset="0"/>
              </a:rPr>
              <a:t>9</a:t>
            </a:r>
            <a:r>
              <a:rPr kumimoji="1" lang="en-US" altLang="ko-KR" sz="900" dirty="0" smtClean="0">
                <a:latin typeface="Arial" panose="020B0604020202020204" pitchFamily="34" charset="0"/>
                <a:ea typeface="돋움" pitchFamily="50" charset="-127"/>
                <a:cs typeface="Arial" panose="020B0604020202020204" pitchFamily="34" charset="0"/>
              </a:rPr>
              <a:t>. </a:t>
            </a:r>
            <a:r>
              <a:rPr kumimoji="1" lang="vi-VN" altLang="ko-KR" sz="900" dirty="0">
                <a:latin typeface="Arial" panose="020B0604020202020204" pitchFamily="34" charset="0"/>
                <a:ea typeface="돋움" pitchFamily="50" charset="-127"/>
                <a:cs typeface="Arial" panose="020B0604020202020204" pitchFamily="34" charset="0"/>
              </a:rPr>
              <a:t>Đặc điểm nào sau đây không phải là đặc tính của cặp nhiệt điện </a:t>
            </a:r>
            <a:r>
              <a:rPr kumimoji="1" lang="en-US" altLang="ko-KR" sz="900" dirty="0" smtClean="0">
                <a:latin typeface="Arial" panose="020B0604020202020204" pitchFamily="34" charset="0"/>
                <a:ea typeface="돋움" pitchFamily="50" charset="-127"/>
                <a:cs typeface="Arial" panose="020B0604020202020204" pitchFamily="34" charset="0"/>
              </a:rPr>
              <a:t>?</a:t>
            </a:r>
            <a:endParaRPr kumimoji="1" lang="vi-VN" altLang="ko-KR" sz="900" dirty="0" smtClean="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endParaRPr kumimoji="1" lang="en-US" altLang="ko-KR"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kumimoji="1" lang="en-US" altLang="ko-KR" sz="900" dirty="0">
                <a:latin typeface="Arial" panose="020B0604020202020204" pitchFamily="34" charset="0"/>
                <a:ea typeface="돋움" pitchFamily="50" charset="-127"/>
                <a:cs typeface="Arial" panose="020B0604020202020204" pitchFamily="34" charset="0"/>
              </a:rPr>
              <a:t>  </a:t>
            </a:r>
            <a:r>
              <a:rPr kumimoji="1" lang="vi-VN" altLang="ko-KR" sz="900" dirty="0">
                <a:latin typeface="Arial" panose="020B0604020202020204" pitchFamily="34" charset="0"/>
                <a:ea typeface="돋움" pitchFamily="50" charset="-127"/>
                <a:cs typeface="Arial" panose="020B0604020202020204" pitchFamily="34" charset="0"/>
              </a:rPr>
              <a:t> </a:t>
            </a:r>
            <a:r>
              <a:rPr lang="en-US" altLang="ko-KR" dirty="0">
                <a:latin typeface="Arial" panose="020B0604020202020204" pitchFamily="34" charset="0"/>
                <a:ea typeface="돋움" pitchFamily="50" charset="-127"/>
                <a:cs typeface="Arial" panose="020B0604020202020204" pitchFamily="34" charset="0"/>
              </a:rPr>
              <a:t>A</a:t>
            </a:r>
            <a:r>
              <a:rPr kumimoji="1" lang="en-US" altLang="ko-KR" sz="900" dirty="0" smtClean="0">
                <a:latin typeface="Arial" panose="020B0604020202020204" pitchFamily="34" charset="0"/>
                <a:ea typeface="돋움" pitchFamily="50" charset="-127"/>
                <a:cs typeface="Arial" panose="020B0604020202020204" pitchFamily="34" charset="0"/>
              </a:rPr>
              <a:t> </a:t>
            </a:r>
            <a:r>
              <a:rPr kumimoji="1" lang="vi-VN" sz="900" dirty="0">
                <a:latin typeface="Arial" panose="020B0604020202020204" pitchFamily="34" charset="0"/>
                <a:ea typeface="돋움" pitchFamily="50" charset="-127"/>
                <a:cs typeface="Arial" panose="020B0604020202020204" pitchFamily="34" charset="0"/>
              </a:rPr>
              <a:t>Phản hồi nhanh và tương đối ít lỗi do thời gian</a:t>
            </a:r>
            <a:endParaRPr kumimoji="1" lang="ko-KR" altLang="en-US"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kumimoji="1" lang="vi-VN" sz="900" dirty="0">
                <a:latin typeface="Arial" panose="020B0604020202020204" pitchFamily="34" charset="0"/>
                <a:ea typeface="돋움" pitchFamily="50" charset="-127"/>
                <a:cs typeface="Arial" panose="020B0604020202020204" pitchFamily="34" charset="0"/>
              </a:rPr>
              <a:t>   </a:t>
            </a:r>
            <a:r>
              <a:rPr kumimoji="1" lang="en-US" sz="900" dirty="0" smtClean="0">
                <a:solidFill>
                  <a:srgbClr val="FF0000"/>
                </a:solidFill>
                <a:latin typeface="Arial" panose="020B0604020202020204" pitchFamily="34" charset="0"/>
                <a:ea typeface="돋움" pitchFamily="50" charset="-127"/>
                <a:cs typeface="Arial" panose="020B0604020202020204" pitchFamily="34" charset="0"/>
              </a:rPr>
              <a:t>B</a:t>
            </a:r>
            <a:r>
              <a:rPr kumimoji="1" lang="vi-VN" sz="900" dirty="0" smtClean="0">
                <a:solidFill>
                  <a:srgbClr val="FF0000"/>
                </a:solidFill>
                <a:latin typeface="Arial" panose="020B0604020202020204" pitchFamily="34" charset="0"/>
                <a:ea typeface="돋움" pitchFamily="50" charset="-127"/>
                <a:cs typeface="Arial" panose="020B0604020202020204" pitchFamily="34" charset="0"/>
              </a:rPr>
              <a:t> </a:t>
            </a:r>
            <a:r>
              <a:rPr kumimoji="1" lang="vi-VN" sz="900" dirty="0">
                <a:solidFill>
                  <a:srgbClr val="FF0000"/>
                </a:solidFill>
                <a:latin typeface="Arial" panose="020B0604020202020204" pitchFamily="34" charset="0"/>
                <a:ea typeface="돋움" pitchFamily="50" charset="-127"/>
                <a:cs typeface="Arial" panose="020B0604020202020204" pitchFamily="34" charset="0"/>
              </a:rPr>
              <a:t>Nhiệt độ được phát hiện bằng cách sử dụng nhiệt </a:t>
            </a:r>
            <a:r>
              <a:rPr kumimoji="1" lang="vi-VN" sz="900" dirty="0" smtClean="0">
                <a:solidFill>
                  <a:srgbClr val="FF0000"/>
                </a:solidFill>
                <a:latin typeface="Arial" panose="020B0604020202020204" pitchFamily="34" charset="0"/>
                <a:ea typeface="돋움" pitchFamily="50" charset="-127"/>
                <a:cs typeface="Arial" panose="020B0604020202020204" pitchFamily="34" charset="0"/>
              </a:rPr>
              <a:t>điện</a:t>
            </a:r>
            <a:endParaRPr kumimoji="1" lang="ko-KR" altLang="en-US" sz="900" dirty="0" smtClean="0">
              <a:solidFill>
                <a:srgbClr val="FF0000"/>
              </a:solidFill>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kumimoji="1" lang="ko-KR" altLang="en-US" sz="900" dirty="0" smtClean="0">
                <a:latin typeface="Arial" panose="020B0604020202020204" pitchFamily="34" charset="0"/>
                <a:ea typeface="돋움" pitchFamily="50" charset="-127"/>
                <a:cs typeface="Arial" panose="020B0604020202020204" pitchFamily="34" charset="0"/>
              </a:rPr>
              <a:t>   </a:t>
            </a:r>
            <a:r>
              <a:rPr kumimoji="1" lang="en-US" altLang="ko-KR" sz="900" dirty="0" smtClean="0">
                <a:latin typeface="Arial" panose="020B0604020202020204" pitchFamily="34" charset="0"/>
                <a:ea typeface="돋움" pitchFamily="50" charset="-127"/>
                <a:cs typeface="Arial" panose="020B0604020202020204" pitchFamily="34" charset="0"/>
              </a:rPr>
              <a:t>C</a:t>
            </a:r>
            <a:r>
              <a:rPr kumimoji="1" lang="ko-KR" altLang="en-US" sz="900" dirty="0" smtClean="0">
                <a:latin typeface="Arial" panose="020B0604020202020204" pitchFamily="34" charset="0"/>
                <a:ea typeface="돋움" pitchFamily="50" charset="-127"/>
                <a:cs typeface="Arial" panose="020B0604020202020204" pitchFamily="34" charset="0"/>
              </a:rPr>
              <a:t> </a:t>
            </a:r>
            <a:r>
              <a:rPr kumimoji="1" lang="vi-VN" sz="900" dirty="0" smtClean="0">
                <a:latin typeface="Arial" panose="020B0604020202020204" pitchFamily="34" charset="0"/>
                <a:ea typeface="돋움" pitchFamily="50" charset="-127"/>
                <a:cs typeface="Arial" panose="020B0604020202020204" pitchFamily="34" charset="0"/>
              </a:rPr>
              <a:t>Độ bền cơ học cao, chống ăn mòn mạnh và an toàn</a:t>
            </a:r>
            <a:endParaRPr kumimoji="1" lang="en-US" sz="900" dirty="0" smtClean="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kumimoji="1" lang="vi-VN" sz="900" dirty="0" smtClean="0">
                <a:latin typeface="Arial" panose="020B0604020202020204" pitchFamily="34" charset="0"/>
                <a:ea typeface="돋움" pitchFamily="50" charset="-127"/>
                <a:cs typeface="Arial" panose="020B0604020202020204" pitchFamily="34" charset="0"/>
              </a:rPr>
              <a:t> ngay cả ở nhiệt độ cao</a:t>
            </a:r>
            <a:endParaRPr kumimoji="1" lang="ko-KR" altLang="en-US" sz="900" dirty="0" smtClean="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kumimoji="1" lang="ko-KR" altLang="en-US" sz="900" dirty="0" smtClean="0">
                <a:latin typeface="Arial" panose="020B0604020202020204" pitchFamily="34" charset="0"/>
                <a:ea typeface="돋움" pitchFamily="50" charset="-127"/>
                <a:cs typeface="Arial" panose="020B0604020202020204" pitchFamily="34" charset="0"/>
              </a:rPr>
              <a:t>   </a:t>
            </a:r>
            <a:r>
              <a:rPr lang="en-US" altLang="ko-KR" dirty="0">
                <a:latin typeface="Arial" panose="020B0604020202020204" pitchFamily="34" charset="0"/>
                <a:ea typeface="돋움" pitchFamily="50" charset="-127"/>
                <a:cs typeface="Arial" panose="020B0604020202020204" pitchFamily="34" charset="0"/>
              </a:rPr>
              <a:t>D</a:t>
            </a:r>
            <a:r>
              <a:rPr kumimoji="1" lang="ko-KR" altLang="en-US" sz="900" dirty="0" smtClean="0">
                <a:latin typeface="Arial" panose="020B0604020202020204" pitchFamily="34" charset="0"/>
                <a:ea typeface="돋움" pitchFamily="50" charset="-127"/>
                <a:cs typeface="Arial" panose="020B0604020202020204" pitchFamily="34" charset="0"/>
              </a:rPr>
              <a:t> </a:t>
            </a:r>
            <a:r>
              <a:rPr kumimoji="1" lang="vi-VN" altLang="ko-KR" sz="900" dirty="0">
                <a:latin typeface="Arial" panose="020B0604020202020204" pitchFamily="34" charset="0"/>
                <a:ea typeface="돋움" pitchFamily="50" charset="-127"/>
                <a:cs typeface="Arial" panose="020B0604020202020204" pitchFamily="34" charset="0"/>
              </a:rPr>
              <a:t>Hệ số nhiệt độ điện trở lớn có thể đo chính xác cùng nhiệt độ nhỏ</a:t>
            </a:r>
            <a:endParaRPr kumimoji="1" lang="ko-KR" altLang="en-US"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endParaRPr kumimoji="1" lang="vi-VN" altLang="ko-KR" sz="900" dirty="0">
              <a:latin typeface="Arial" panose="020B0604020202020204" pitchFamily="34" charset="0"/>
              <a:ea typeface="돋움" pitchFamily="50" charset="-127"/>
              <a:cs typeface="Arial" panose="020B0604020202020204" pitchFamily="34" charset="0"/>
            </a:endParaRPr>
          </a:p>
        </p:txBody>
      </p:sp>
      <p:sp>
        <p:nvSpPr>
          <p:cNvPr id="19" name="Rectangle 18"/>
          <p:cNvSpPr/>
          <p:nvPr/>
        </p:nvSpPr>
        <p:spPr>
          <a:xfrm>
            <a:off x="292100" y="4384194"/>
            <a:ext cx="3145970" cy="784830"/>
          </a:xfrm>
          <a:prstGeom prst="rect">
            <a:avLst/>
          </a:prstGeom>
        </p:spPr>
        <p:txBody>
          <a:bodyPr wrap="square">
            <a:spAutoFit/>
          </a:bodyPr>
          <a:lstStyle/>
          <a:p>
            <a:pPr fontAlgn="base">
              <a:spcBef>
                <a:spcPct val="0"/>
              </a:spcBef>
              <a:spcAft>
                <a:spcPct val="0"/>
              </a:spcAft>
            </a:pPr>
            <a:r>
              <a:rPr kumimoji="1" lang="en-US" altLang="ko-KR" sz="900" dirty="0" smtClean="0">
                <a:latin typeface="Arial" panose="020B0604020202020204" pitchFamily="34" charset="0"/>
                <a:ea typeface="돋움" pitchFamily="50" charset="-127"/>
                <a:cs typeface="Arial" panose="020B0604020202020204" pitchFamily="34" charset="0"/>
              </a:rPr>
              <a:t>1</a:t>
            </a:r>
            <a:r>
              <a:rPr kumimoji="1" lang="vi-VN" altLang="ko-KR" sz="900" dirty="0">
                <a:latin typeface="Arial" panose="020B0604020202020204" pitchFamily="34" charset="0"/>
                <a:ea typeface="돋움" pitchFamily="50" charset="-127"/>
                <a:cs typeface="Arial" panose="020B0604020202020204" pitchFamily="34" charset="0"/>
              </a:rPr>
              <a:t>8</a:t>
            </a:r>
            <a:r>
              <a:rPr kumimoji="1" lang="en-US" altLang="ko-KR" sz="900" dirty="0" smtClean="0">
                <a:latin typeface="Arial" panose="020B0604020202020204" pitchFamily="34" charset="0"/>
                <a:ea typeface="돋움" pitchFamily="50" charset="-127"/>
                <a:cs typeface="Arial" panose="020B0604020202020204" pitchFamily="34" charset="0"/>
              </a:rPr>
              <a:t>. </a:t>
            </a:r>
            <a:r>
              <a:rPr kumimoji="1" lang="vi-VN" altLang="ko-KR" sz="900" dirty="0">
                <a:latin typeface="Arial" panose="020B0604020202020204" pitchFamily="34" charset="0"/>
                <a:ea typeface="돋움" pitchFamily="50" charset="-127"/>
                <a:cs typeface="Arial" panose="020B0604020202020204" pitchFamily="34" charset="0"/>
              </a:rPr>
              <a:t>Chủng loại nào của TR biểu hiện hình thức dưới </a:t>
            </a:r>
            <a:r>
              <a:rPr kumimoji="1" lang="vi-VN" altLang="ko-KR" sz="900" dirty="0" smtClean="0">
                <a:latin typeface="Arial" panose="020B0604020202020204" pitchFamily="34" charset="0"/>
                <a:ea typeface="돋움" pitchFamily="50" charset="-127"/>
                <a:cs typeface="Arial" panose="020B0604020202020204" pitchFamily="34" charset="0"/>
              </a:rPr>
              <a:t>đây</a:t>
            </a:r>
            <a:r>
              <a:rPr kumimoji="1" lang="en-US" altLang="ko-KR" sz="900" dirty="0" smtClean="0">
                <a:latin typeface="Arial" panose="020B0604020202020204" pitchFamily="34" charset="0"/>
                <a:ea typeface="돋움" pitchFamily="50" charset="-127"/>
                <a:cs typeface="Arial" panose="020B0604020202020204" pitchFamily="34" charset="0"/>
              </a:rPr>
              <a:t>? </a:t>
            </a:r>
            <a:endParaRPr kumimoji="1" lang="en-US" altLang="ko-KR"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kumimoji="1" lang="en-US" altLang="ko-KR" sz="900" dirty="0">
                <a:latin typeface="Arial" panose="020B0604020202020204" pitchFamily="34" charset="0"/>
                <a:ea typeface="돋움" pitchFamily="50" charset="-127"/>
                <a:cs typeface="Arial" panose="020B0604020202020204" pitchFamily="34" charset="0"/>
              </a:rPr>
              <a:t>  ※ 2SDxxx</a:t>
            </a:r>
          </a:p>
          <a:p>
            <a:pPr fontAlgn="base">
              <a:spcBef>
                <a:spcPct val="0"/>
              </a:spcBef>
              <a:spcAft>
                <a:spcPct val="0"/>
              </a:spcAft>
            </a:pPr>
            <a:r>
              <a:rPr kumimoji="1" lang="vi-VN" altLang="ko-KR" sz="900" dirty="0">
                <a:latin typeface="Arial" panose="020B0604020202020204" pitchFamily="34" charset="0"/>
                <a:ea typeface="돋움" pitchFamily="50" charset="-127"/>
                <a:cs typeface="Arial" panose="020B0604020202020204" pitchFamily="34" charset="0"/>
              </a:rPr>
              <a:t>  </a:t>
            </a:r>
            <a:r>
              <a:rPr lang="en-US" altLang="ko-KR" dirty="0">
                <a:latin typeface="Arial" panose="020B0604020202020204" pitchFamily="34" charset="0"/>
                <a:ea typeface="돋움" pitchFamily="50" charset="-127"/>
                <a:cs typeface="Arial" panose="020B0604020202020204" pitchFamily="34" charset="0"/>
              </a:rPr>
              <a:t>A</a:t>
            </a:r>
            <a:r>
              <a:rPr kumimoji="1" lang="en-US" altLang="ko-KR" sz="900" dirty="0" smtClean="0">
                <a:latin typeface="Arial" panose="020B0604020202020204" pitchFamily="34" charset="0"/>
                <a:ea typeface="돋움" pitchFamily="50" charset="-127"/>
                <a:cs typeface="Arial" panose="020B0604020202020204" pitchFamily="34" charset="0"/>
              </a:rPr>
              <a:t> </a:t>
            </a:r>
            <a:r>
              <a:rPr lang="vi-VN" sz="900" dirty="0" smtClean="0">
                <a:latin typeface="Arial" panose="020B0604020202020204" pitchFamily="34" charset="0"/>
                <a:cs typeface="Arial" panose="020B0604020202020204" pitchFamily="34" charset="0"/>
              </a:rPr>
              <a:t> </a:t>
            </a:r>
            <a:r>
              <a:rPr kumimoji="1" lang="vi-VN" sz="900" dirty="0" smtClean="0">
                <a:latin typeface="Arial" panose="020B0604020202020204" pitchFamily="34" charset="0"/>
                <a:ea typeface="돋움" pitchFamily="50" charset="-127"/>
                <a:cs typeface="Arial" panose="020B0604020202020204" pitchFamily="34" charset="0"/>
              </a:rPr>
              <a:t>NPN tần </a:t>
            </a:r>
            <a:r>
              <a:rPr kumimoji="1" lang="vi-VN" sz="900" dirty="0">
                <a:latin typeface="Arial" panose="020B0604020202020204" pitchFamily="34" charset="0"/>
                <a:ea typeface="돋움" pitchFamily="50" charset="-127"/>
                <a:cs typeface="Arial" panose="020B0604020202020204" pitchFamily="34" charset="0"/>
              </a:rPr>
              <a:t>số cao       </a:t>
            </a:r>
            <a:r>
              <a:rPr kumimoji="1" lang="en-US" sz="900" dirty="0" smtClean="0">
                <a:latin typeface="Arial" panose="020B0604020202020204" pitchFamily="34" charset="0"/>
                <a:ea typeface="돋움" pitchFamily="50" charset="-127"/>
                <a:cs typeface="Arial" panose="020B0604020202020204" pitchFamily="34" charset="0"/>
              </a:rPr>
              <a:t>               </a:t>
            </a:r>
            <a:r>
              <a:rPr kumimoji="1" lang="vi-VN" sz="900" dirty="0" smtClean="0">
                <a:latin typeface="Arial" panose="020B0604020202020204" pitchFamily="34" charset="0"/>
                <a:ea typeface="돋움" pitchFamily="50" charset="-127"/>
                <a:cs typeface="Arial" panose="020B0604020202020204" pitchFamily="34" charset="0"/>
              </a:rPr>
              <a:t>  </a:t>
            </a:r>
            <a:r>
              <a:rPr lang="en-US" dirty="0">
                <a:latin typeface="Arial" panose="020B0604020202020204" pitchFamily="34" charset="0"/>
                <a:ea typeface="돋움" pitchFamily="50" charset="-127"/>
                <a:cs typeface="Arial" panose="020B0604020202020204" pitchFamily="34" charset="0"/>
              </a:rPr>
              <a:t>B</a:t>
            </a:r>
            <a:r>
              <a:rPr kumimoji="1" lang="ko-KR" altLang="en-US" sz="900" dirty="0" smtClean="0">
                <a:latin typeface="Arial" panose="020B0604020202020204" pitchFamily="34" charset="0"/>
                <a:ea typeface="돋움" pitchFamily="50" charset="-127"/>
                <a:cs typeface="Arial" panose="020B0604020202020204" pitchFamily="34" charset="0"/>
              </a:rPr>
              <a:t> </a:t>
            </a:r>
            <a:r>
              <a:rPr kumimoji="1" lang="vi-VN" altLang="ko-KR" sz="900" dirty="0" smtClean="0">
                <a:latin typeface="Arial" panose="020B0604020202020204" pitchFamily="34" charset="0"/>
                <a:ea typeface="돋움" pitchFamily="50" charset="-127"/>
                <a:cs typeface="Arial" panose="020B0604020202020204" pitchFamily="34" charset="0"/>
              </a:rPr>
              <a:t>PNP  </a:t>
            </a:r>
            <a:r>
              <a:rPr kumimoji="1" lang="vi-VN" altLang="ko-KR" sz="900" dirty="0">
                <a:latin typeface="Arial" panose="020B0604020202020204" pitchFamily="34" charset="0"/>
                <a:ea typeface="돋움" pitchFamily="50" charset="-127"/>
                <a:cs typeface="Arial" panose="020B0604020202020204" pitchFamily="34" charset="0"/>
              </a:rPr>
              <a:t>tần số thấp </a:t>
            </a:r>
            <a:endParaRPr kumimoji="1" lang="ko-KR" altLang="en-US" sz="900" dirty="0">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r>
              <a:rPr kumimoji="1" lang="ko-KR" altLang="en-US" sz="900" dirty="0">
                <a:solidFill>
                  <a:srgbClr val="FF0000"/>
                </a:solidFill>
                <a:latin typeface="Arial" panose="020B0604020202020204" pitchFamily="34" charset="0"/>
                <a:ea typeface="돋움" pitchFamily="50" charset="-127"/>
                <a:cs typeface="Arial" panose="020B0604020202020204" pitchFamily="34" charset="0"/>
              </a:rPr>
              <a:t>  </a:t>
            </a:r>
            <a:r>
              <a:rPr kumimoji="1" lang="en-US" altLang="ko-KR" sz="900" dirty="0" smtClean="0">
                <a:solidFill>
                  <a:srgbClr val="FF0000"/>
                </a:solidFill>
                <a:latin typeface="Arial" panose="020B0604020202020204" pitchFamily="34" charset="0"/>
                <a:ea typeface="돋움" pitchFamily="50" charset="-127"/>
                <a:cs typeface="Arial" panose="020B0604020202020204" pitchFamily="34" charset="0"/>
              </a:rPr>
              <a:t>C</a:t>
            </a:r>
            <a:r>
              <a:rPr kumimoji="1" lang="ko-KR" altLang="en-US" sz="900" dirty="0" smtClean="0">
                <a:solidFill>
                  <a:srgbClr val="FF0000"/>
                </a:solidFill>
                <a:latin typeface="Arial" panose="020B0604020202020204" pitchFamily="34" charset="0"/>
                <a:ea typeface="돋움" pitchFamily="50" charset="-127"/>
                <a:cs typeface="Arial" panose="020B0604020202020204" pitchFamily="34" charset="0"/>
              </a:rPr>
              <a:t> </a:t>
            </a:r>
            <a:r>
              <a:rPr kumimoji="1" lang="vi-VN" altLang="ko-KR" sz="900" dirty="0">
                <a:solidFill>
                  <a:srgbClr val="FF0000"/>
                </a:solidFill>
                <a:latin typeface="Arial" panose="020B0604020202020204" pitchFamily="34" charset="0"/>
                <a:ea typeface="돋움" pitchFamily="50" charset="-127"/>
                <a:cs typeface="Arial" panose="020B0604020202020204" pitchFamily="34" charset="0"/>
              </a:rPr>
              <a:t>Loại NPN cho tần số thấp </a:t>
            </a:r>
            <a:r>
              <a:rPr kumimoji="1" lang="ko-KR" altLang="en-US" sz="900" dirty="0">
                <a:solidFill>
                  <a:srgbClr val="FF0000"/>
                </a:solidFill>
                <a:latin typeface="Arial" panose="020B0604020202020204" pitchFamily="34" charset="0"/>
                <a:ea typeface="돋움" pitchFamily="50" charset="-127"/>
                <a:cs typeface="Arial" panose="020B0604020202020204" pitchFamily="34" charset="0"/>
              </a:rPr>
              <a:t>     </a:t>
            </a:r>
            <a:r>
              <a:rPr kumimoji="1" lang="vi-VN" altLang="ko-KR" sz="900" dirty="0" smtClean="0">
                <a:solidFill>
                  <a:srgbClr val="FF0000"/>
                </a:solidFill>
                <a:latin typeface="Arial" panose="020B0604020202020204" pitchFamily="34" charset="0"/>
                <a:ea typeface="돋움" pitchFamily="50" charset="-127"/>
                <a:cs typeface="Arial" panose="020B0604020202020204" pitchFamily="34" charset="0"/>
              </a:rPr>
              <a:t>   </a:t>
            </a:r>
            <a:r>
              <a:rPr lang="en-US" altLang="ko-KR" dirty="0">
                <a:solidFill>
                  <a:schemeClr val="tx2"/>
                </a:solidFill>
                <a:latin typeface="Arial" panose="020B0604020202020204" pitchFamily="34" charset="0"/>
                <a:ea typeface="돋움" pitchFamily="50" charset="-127"/>
                <a:cs typeface="Arial" panose="020B0604020202020204" pitchFamily="34" charset="0"/>
              </a:rPr>
              <a:t>D</a:t>
            </a:r>
            <a:r>
              <a:rPr kumimoji="1" lang="vi-VN" altLang="ko-KR" sz="900" dirty="0" smtClean="0">
                <a:solidFill>
                  <a:schemeClr val="tx2"/>
                </a:solidFill>
                <a:latin typeface="Arial" panose="020B0604020202020204" pitchFamily="34" charset="0"/>
                <a:ea typeface="돋움" pitchFamily="50" charset="-127"/>
                <a:cs typeface="Arial" panose="020B0604020202020204" pitchFamily="34" charset="0"/>
              </a:rPr>
              <a:t> </a:t>
            </a:r>
            <a:r>
              <a:rPr kumimoji="1" lang="en-US" altLang="ko-KR" sz="900" dirty="0" smtClean="0">
                <a:solidFill>
                  <a:schemeClr val="tx2"/>
                </a:solidFill>
                <a:latin typeface="Arial" panose="020B0604020202020204" pitchFamily="34" charset="0"/>
                <a:ea typeface="돋움" pitchFamily="50" charset="-127"/>
                <a:cs typeface="Arial" panose="020B0604020202020204" pitchFamily="34" charset="0"/>
              </a:rPr>
              <a:t>PNP </a:t>
            </a:r>
            <a:r>
              <a:rPr kumimoji="1" lang="vi-VN" altLang="ko-KR" sz="900" dirty="0" smtClean="0">
                <a:solidFill>
                  <a:schemeClr val="tx2"/>
                </a:solidFill>
                <a:latin typeface="Arial" panose="020B0604020202020204" pitchFamily="34" charset="0"/>
                <a:ea typeface="돋움" pitchFamily="50" charset="-127"/>
                <a:cs typeface="Arial" panose="020B0604020202020204" pitchFamily="34" charset="0"/>
              </a:rPr>
              <a:t> </a:t>
            </a:r>
            <a:r>
              <a:rPr kumimoji="1" lang="vi-VN" altLang="ko-KR" sz="900" dirty="0">
                <a:solidFill>
                  <a:schemeClr val="tx2"/>
                </a:solidFill>
                <a:latin typeface="Arial" panose="020B0604020202020204" pitchFamily="34" charset="0"/>
                <a:ea typeface="돋움" pitchFamily="50" charset="-127"/>
                <a:cs typeface="Arial" panose="020B0604020202020204" pitchFamily="34" charset="0"/>
              </a:rPr>
              <a:t>tần số cao</a:t>
            </a:r>
            <a:endParaRPr kumimoji="1" lang="ko-KR" altLang="en-US" sz="900" dirty="0">
              <a:solidFill>
                <a:schemeClr val="tx2"/>
              </a:solidFill>
              <a:latin typeface="Arial" panose="020B0604020202020204" pitchFamily="34" charset="0"/>
              <a:ea typeface="돋움" pitchFamily="50" charset="-127"/>
              <a:cs typeface="Arial" panose="020B0604020202020204" pitchFamily="34" charset="0"/>
            </a:endParaRPr>
          </a:p>
          <a:p>
            <a:pPr fontAlgn="base">
              <a:spcBef>
                <a:spcPct val="0"/>
              </a:spcBef>
              <a:spcAft>
                <a:spcPct val="0"/>
              </a:spcAft>
            </a:pPr>
            <a:endParaRPr kumimoji="1" lang="vi-VN" altLang="ko-KR" sz="900" dirty="0">
              <a:latin typeface="Arial" panose="020B0604020202020204" pitchFamily="34" charset="0"/>
              <a:ea typeface="돋움" pitchFamily="50" charset="-127"/>
              <a:cs typeface="Arial" panose="020B0604020202020204" pitchFamily="34" charset="0"/>
            </a:endParaRPr>
          </a:p>
        </p:txBody>
      </p:sp>
      <p:sp>
        <p:nvSpPr>
          <p:cNvPr id="13" name="Rectangle 7"/>
          <p:cNvSpPr>
            <a:spLocks noChangeArrowheads="1"/>
          </p:cNvSpPr>
          <p:nvPr/>
        </p:nvSpPr>
        <p:spPr bwMode="auto">
          <a:xfrm>
            <a:off x="295731" y="6992771"/>
            <a:ext cx="3124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a:latin typeface="Arial" panose="020B0604020202020204" pitchFamily="34" charset="0"/>
                <a:cs typeface="Arial" panose="020B0604020202020204" pitchFamily="34" charset="0"/>
              </a:rPr>
              <a:t>20. </a:t>
            </a:r>
            <a:r>
              <a:rPr lang="vi-VN" altLang="ko-KR">
                <a:latin typeface="Arial" panose="020B0604020202020204" pitchFamily="34" charset="0"/>
                <a:cs typeface="Arial" panose="020B0604020202020204" pitchFamily="34" charset="0"/>
              </a:rPr>
              <a:t>Diode </a:t>
            </a:r>
            <a:r>
              <a:rPr lang="vi-VN" altLang="ko-KR" dirty="0">
                <a:latin typeface="Arial" panose="020B0604020202020204" pitchFamily="34" charset="0"/>
                <a:cs typeface="Arial" panose="020B0604020202020204" pitchFamily="34" charset="0"/>
              </a:rPr>
              <a:t>có cấu tạo tiếp nối PN </a:t>
            </a:r>
            <a:r>
              <a:rPr lang="vi-VN" altLang="ko-KR">
                <a:latin typeface="Arial" panose="020B0604020202020204" pitchFamily="34" charset="0"/>
                <a:cs typeface="Arial" panose="020B0604020202020204" pitchFamily="34" charset="0"/>
              </a:rPr>
              <a:t>đặc biệt</a:t>
            </a:r>
            <a:r>
              <a:rPr lang="en-US" altLang="ko-KR">
                <a:latin typeface="Arial" panose="020B0604020202020204" pitchFamily="34" charset="0"/>
                <a:cs typeface="Arial" panose="020B0604020202020204" pitchFamily="34" charset="0"/>
              </a:rPr>
              <a:t>, </a:t>
            </a:r>
            <a:r>
              <a:rPr lang="vi-VN" altLang="ko-KR">
                <a:latin typeface="Arial" panose="020B0604020202020204" pitchFamily="34" charset="0"/>
                <a:cs typeface="Arial" panose="020B0604020202020204" pitchFamily="34" charset="0"/>
              </a:rPr>
              <a:t>thể </a:t>
            </a:r>
            <a:r>
              <a:rPr lang="vi-VN" altLang="ko-KR" dirty="0">
                <a:latin typeface="Arial" panose="020B0604020202020204" pitchFamily="34" charset="0"/>
                <a:cs typeface="Arial" panose="020B0604020202020204" pitchFamily="34" charset="0"/>
              </a:rPr>
              <a:t>hiện được đặc tính đóng mở tốc độ cao nên nó được sử dụng trong đóng mở </a:t>
            </a:r>
            <a:r>
              <a:rPr lang="vi-VN" altLang="ko-KR">
                <a:latin typeface="Arial" panose="020B0604020202020204" pitchFamily="34" charset="0"/>
                <a:cs typeface="Arial" panose="020B0604020202020204" pitchFamily="34" charset="0"/>
              </a:rPr>
              <a:t>mạch </a:t>
            </a:r>
            <a:r>
              <a:rPr lang="en-US" altLang="ko-KR">
                <a:latin typeface="Arial" panose="020B0604020202020204" pitchFamily="34" charset="0"/>
                <a:cs typeface="Arial" panose="020B0604020202020204" pitchFamily="34" charset="0"/>
              </a:rPr>
              <a:t>cao </a:t>
            </a:r>
            <a:r>
              <a:rPr lang="vi-VN" altLang="ko-KR">
                <a:latin typeface="Arial" panose="020B0604020202020204" pitchFamily="34" charset="0"/>
                <a:cs typeface="Arial" panose="020B0604020202020204" pitchFamily="34" charset="0"/>
              </a:rPr>
              <a:t>tần cao.</a:t>
            </a:r>
            <a:r>
              <a:rPr lang="en-US" altLang="ko-KR">
                <a:latin typeface="Arial" panose="020B0604020202020204" pitchFamily="34" charset="0"/>
                <a:cs typeface="Arial" panose="020B0604020202020204" pitchFamily="34" charset="0"/>
              </a:rPr>
              <a:t> Đó là </a:t>
            </a:r>
            <a:r>
              <a:rPr lang="vi-VN" altLang="ko-KR">
                <a:latin typeface="Arial" panose="020B0604020202020204" pitchFamily="34" charset="0"/>
                <a:cs typeface="Arial" panose="020B0604020202020204" pitchFamily="34" charset="0"/>
              </a:rPr>
              <a:t>Diode</a:t>
            </a:r>
            <a:r>
              <a:rPr lang="en-US" altLang="ko-KR">
                <a:latin typeface="Arial" panose="020B0604020202020204" pitchFamily="34" charset="0"/>
                <a:cs typeface="Arial" panose="020B0604020202020204" pitchFamily="34" charset="0"/>
              </a:rPr>
              <a:t> nào </a:t>
            </a:r>
            <a:r>
              <a:rPr lang="vi-VN" altLang="ko-KR">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eaLnBrk="1" fontAlgn="base" hangingPunct="1">
              <a:spcBef>
                <a:spcPct val="0"/>
              </a:spcBef>
              <a:spcAft>
                <a:spcPct val="0"/>
              </a:spcAft>
            </a:pPr>
            <a:endParaRPr lang="en-US" altLang="ko-KR" dirty="0">
              <a:latin typeface="Arial" panose="020B0604020202020204" pitchFamily="34" charset="0"/>
              <a:cs typeface="Arial" panose="020B0604020202020204" pitchFamily="34" charset="0"/>
            </a:endParaRPr>
          </a:p>
          <a:p>
            <a:pPr marL="228600" indent="-228600" eaLnBrk="1" fontAlgn="base" hangingPunct="1">
              <a:spcBef>
                <a:spcPct val="0"/>
              </a:spcBef>
              <a:spcAft>
                <a:spcPct val="0"/>
              </a:spcAft>
              <a:buFont typeface="+mj-lt"/>
              <a:buAutoNum type="alphaUcPeriod"/>
            </a:pPr>
            <a:r>
              <a:rPr lang="vi-VN" altLang="ko-KR">
                <a:latin typeface="Arial" panose="020B0604020202020204" pitchFamily="34" charset="0"/>
                <a:cs typeface="Arial" panose="020B0604020202020204" pitchFamily="34" charset="0"/>
              </a:rPr>
              <a:t>Diode </a:t>
            </a:r>
            <a:r>
              <a:rPr lang="vi-VN" altLang="ko-KR" dirty="0">
                <a:latin typeface="Arial" panose="020B0604020202020204" pitchFamily="34" charset="0"/>
                <a:cs typeface="Arial" panose="020B0604020202020204" pitchFamily="34" charset="0"/>
              </a:rPr>
              <a:t>schottky </a:t>
            </a:r>
            <a:r>
              <a:rPr lang="vi-VN" altLang="ko-KR">
                <a:latin typeface="Arial" panose="020B0604020202020204" pitchFamily="34" charset="0"/>
                <a:cs typeface="Arial" panose="020B0604020202020204" pitchFamily="34" charset="0"/>
              </a:rPr>
              <a:t>barrier </a:t>
            </a:r>
            <a:endParaRPr lang="en-US" altLang="ko-KR">
              <a:latin typeface="Arial" panose="020B0604020202020204" pitchFamily="34" charset="0"/>
              <a:cs typeface="Arial" panose="020B0604020202020204" pitchFamily="34" charset="0"/>
            </a:endParaRPr>
          </a:p>
          <a:p>
            <a:pPr marL="228600" indent="-228600" eaLnBrk="1" fontAlgn="base" hangingPunct="1">
              <a:spcBef>
                <a:spcPct val="0"/>
              </a:spcBef>
              <a:spcAft>
                <a:spcPct val="0"/>
              </a:spcAft>
              <a:buFont typeface="+mj-lt"/>
              <a:buAutoNum type="alphaUcPeriod"/>
            </a:pPr>
            <a:r>
              <a:rPr lang="vi-VN" altLang="ko-KR">
                <a:latin typeface="Arial" panose="020B0604020202020204" pitchFamily="34" charset="0"/>
                <a:cs typeface="Arial" panose="020B0604020202020204" pitchFamily="34" charset="0"/>
              </a:rPr>
              <a:t>Diode zener</a:t>
            </a:r>
            <a:endParaRPr lang="en-US" altLang="ko-KR" dirty="0">
              <a:latin typeface="Arial" panose="020B0604020202020204" pitchFamily="34" charset="0"/>
              <a:cs typeface="Arial" panose="020B0604020202020204" pitchFamily="34" charset="0"/>
            </a:endParaRPr>
          </a:p>
          <a:p>
            <a:pPr marL="228600" indent="-228600" eaLnBrk="1" fontAlgn="base" hangingPunct="1">
              <a:spcBef>
                <a:spcPct val="0"/>
              </a:spcBef>
              <a:spcAft>
                <a:spcPct val="0"/>
              </a:spcAft>
              <a:buFont typeface="+mj-lt"/>
              <a:buAutoNum type="alphaUcPeriod"/>
            </a:pPr>
            <a:r>
              <a:rPr lang="vi-VN" altLang="ko-KR">
                <a:latin typeface="Arial" panose="020B0604020202020204" pitchFamily="34" charset="0"/>
                <a:cs typeface="Arial" panose="020B0604020202020204" pitchFamily="34" charset="0"/>
              </a:rPr>
              <a:t>Diode để chỉnh lưu nguồn điện</a:t>
            </a:r>
            <a:endParaRPr lang="en-US" altLang="ko-KR" dirty="0">
              <a:latin typeface="Arial" panose="020B0604020202020204" pitchFamily="34" charset="0"/>
              <a:cs typeface="Arial" panose="020B0604020202020204" pitchFamily="34" charset="0"/>
            </a:endParaRPr>
          </a:p>
          <a:p>
            <a:pPr marL="228600" indent="-228600" eaLnBrk="1" fontAlgn="base" hangingPunct="1">
              <a:spcBef>
                <a:spcPct val="0"/>
              </a:spcBef>
              <a:spcAft>
                <a:spcPct val="0"/>
              </a:spcAft>
              <a:buFont typeface="+mj-lt"/>
              <a:buAutoNum type="alphaUcPeriod"/>
            </a:pPr>
            <a:r>
              <a:rPr lang="vi-VN" altLang="ko-KR">
                <a:solidFill>
                  <a:srgbClr val="FF0000"/>
                </a:solidFill>
                <a:latin typeface="Arial" panose="020B0604020202020204" pitchFamily="34" charset="0"/>
                <a:cs typeface="Arial" panose="020B0604020202020204" pitchFamily="34" charset="0"/>
              </a:rPr>
              <a:t>Diode</a:t>
            </a:r>
            <a:r>
              <a:rPr lang="ko-KR" altLang="en-US">
                <a:solidFill>
                  <a:srgbClr val="FF0000"/>
                </a:solidFill>
                <a:latin typeface="Arial" panose="020B0604020202020204" pitchFamily="34" charset="0"/>
                <a:cs typeface="Arial" panose="020B0604020202020204" pitchFamily="34" charset="0"/>
              </a:rPr>
              <a:t> </a:t>
            </a:r>
            <a:r>
              <a:rPr lang="en-US" altLang="ko-KR">
                <a:solidFill>
                  <a:srgbClr val="FF0000"/>
                </a:solidFill>
                <a:latin typeface="Arial" panose="020B0604020202020204" pitchFamily="34" charset="0"/>
                <a:cs typeface="Arial" panose="020B0604020202020204" pitchFamily="34" charset="0"/>
              </a:rPr>
              <a:t>pin</a:t>
            </a:r>
            <a:endParaRPr lang="ko-KR" altLang="en-US" dirty="0">
              <a:solidFill>
                <a:srgbClr val="FF0000"/>
              </a:solidFill>
              <a:latin typeface="Arial" panose="020B0604020202020204" pitchFamily="34" charset="0"/>
              <a:cs typeface="Arial" panose="020B0604020202020204" pitchFamily="34" charset="0"/>
            </a:endParaRPr>
          </a:p>
        </p:txBody>
      </p:sp>
      <p:sp>
        <p:nvSpPr>
          <p:cNvPr id="20" name="Rectangle 8"/>
          <p:cNvSpPr>
            <a:spLocks noChangeArrowheads="1"/>
          </p:cNvSpPr>
          <p:nvPr/>
        </p:nvSpPr>
        <p:spPr bwMode="auto">
          <a:xfrm>
            <a:off x="292100" y="810278"/>
            <a:ext cx="3124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hangingPunct="1">
              <a:spcBef>
                <a:spcPct val="0"/>
              </a:spcBef>
            </a:pPr>
            <a:r>
              <a:rPr lang="en-US" altLang="ko-KR" dirty="0">
                <a:latin typeface="+mj-lt"/>
                <a:cs typeface="Arial" panose="020B0604020202020204" pitchFamily="34" charset="0"/>
              </a:rPr>
              <a:t>15. </a:t>
            </a:r>
            <a:r>
              <a:rPr lang="vi-VN" altLang="ko-KR" dirty="0">
                <a:latin typeface="+mj-lt"/>
                <a:cs typeface="Arial" panose="020B0604020202020204" pitchFamily="34" charset="0"/>
              </a:rPr>
              <a:t>Điện trở nào sử dụng tại mạch điện Analog thông thường cần thiết </a:t>
            </a:r>
            <a:r>
              <a:rPr lang="en-US" altLang="ko-KR" dirty="0" err="1">
                <a:latin typeface="+mj-lt"/>
                <a:cs typeface="Arial" panose="020B0604020202020204" pitchFamily="34" charset="0"/>
              </a:rPr>
              <a:t>cho</a:t>
            </a:r>
            <a:r>
              <a:rPr lang="en-US" altLang="ko-KR" dirty="0">
                <a:latin typeface="+mj-lt"/>
                <a:cs typeface="Arial" panose="020B0604020202020204" pitchFamily="34" charset="0"/>
              </a:rPr>
              <a:t> </a:t>
            </a:r>
            <a:r>
              <a:rPr lang="vi-VN" altLang="ko-KR" dirty="0">
                <a:latin typeface="+mj-lt"/>
                <a:cs typeface="Arial" panose="020B0604020202020204" pitchFamily="34" charset="0"/>
              </a:rPr>
              <a:t>độ chính xác cao </a:t>
            </a:r>
            <a:r>
              <a:rPr lang="en-US" altLang="ko-KR" dirty="0">
                <a:latin typeface="+mj-lt"/>
                <a:cs typeface="Arial" panose="020B0604020202020204" pitchFamily="34" charset="0"/>
              </a:rPr>
              <a:t>? </a:t>
            </a:r>
          </a:p>
          <a:p>
            <a:pPr eaLnBrk="1" hangingPunct="1">
              <a:spcBef>
                <a:spcPct val="0"/>
              </a:spcBef>
            </a:pPr>
            <a:r>
              <a:rPr lang="en-US" altLang="ko-KR" dirty="0">
                <a:latin typeface="+mj-lt"/>
                <a:cs typeface="Arial" panose="020B0604020202020204" pitchFamily="34" charset="0"/>
              </a:rPr>
              <a:t>        </a:t>
            </a:r>
          </a:p>
          <a:p>
            <a:pPr marL="228600" indent="-228600" eaLnBrk="1" hangingPunct="1">
              <a:spcBef>
                <a:spcPct val="0"/>
              </a:spcBef>
              <a:buFont typeface="+mj-lt"/>
              <a:buAutoNum type="alphaUcPeriod"/>
            </a:pPr>
            <a:r>
              <a:rPr lang="vi-VN" altLang="ko-KR" dirty="0">
                <a:solidFill>
                  <a:srgbClr val="FF0000"/>
                </a:solidFill>
                <a:latin typeface="+mj-lt"/>
                <a:cs typeface="Arial" panose="020B0604020202020204" pitchFamily="34" charset="0"/>
              </a:rPr>
              <a:t>Điện trở màng kim loại</a:t>
            </a:r>
            <a:r>
              <a:rPr lang="en-US" altLang="ko-KR" dirty="0">
                <a:solidFill>
                  <a:srgbClr val="FF0000"/>
                </a:solidFill>
                <a:latin typeface="+mj-lt"/>
                <a:cs typeface="Arial" panose="020B0604020202020204" pitchFamily="34" charset="0"/>
              </a:rPr>
              <a:t> (</a:t>
            </a:r>
            <a:r>
              <a:rPr lang="vi-VN" altLang="ko-KR" dirty="0">
                <a:solidFill>
                  <a:srgbClr val="FF0000"/>
                </a:solidFill>
                <a:latin typeface="+mj-lt"/>
                <a:cs typeface="Arial" panose="020B0604020202020204" pitchFamily="34" charset="0"/>
              </a:rPr>
              <a:t>dạng sợi</a:t>
            </a:r>
            <a:r>
              <a:rPr lang="en-US" altLang="ko-KR" dirty="0">
                <a:solidFill>
                  <a:srgbClr val="FF0000"/>
                </a:solidFill>
                <a:latin typeface="+mj-lt"/>
                <a:cs typeface="Arial" panose="020B0604020202020204" pitchFamily="34" charset="0"/>
              </a:rPr>
              <a:t>)</a:t>
            </a:r>
          </a:p>
          <a:p>
            <a:pPr marL="228600" indent="-228600" eaLnBrk="1" hangingPunct="1">
              <a:spcBef>
                <a:spcPct val="0"/>
              </a:spcBef>
              <a:buFont typeface="+mj-lt"/>
              <a:buAutoNum type="alphaUcPeriod"/>
            </a:pPr>
            <a:r>
              <a:rPr lang="vi-VN" altLang="ko-KR" dirty="0">
                <a:latin typeface="+mj-lt"/>
                <a:cs typeface="Arial" panose="020B0604020202020204" pitchFamily="34" charset="0"/>
              </a:rPr>
              <a:t>Điện trở xi măng</a:t>
            </a:r>
            <a:r>
              <a:rPr lang="en-US" altLang="ko-KR" dirty="0">
                <a:latin typeface="+mj-lt"/>
                <a:cs typeface="Arial" panose="020B0604020202020204" pitchFamily="34" charset="0"/>
              </a:rPr>
              <a:t> </a:t>
            </a:r>
            <a:r>
              <a:rPr lang="vi-VN" altLang="ko-KR" dirty="0">
                <a:latin typeface="+mj-lt"/>
                <a:cs typeface="Arial" panose="020B0604020202020204" pitchFamily="34" charset="0"/>
              </a:rPr>
              <a:t>cement </a:t>
            </a:r>
            <a:endParaRPr lang="en-US" altLang="ko-KR" dirty="0">
              <a:latin typeface="+mj-lt"/>
              <a:cs typeface="Arial" panose="020B0604020202020204" pitchFamily="34" charset="0"/>
            </a:endParaRPr>
          </a:p>
          <a:p>
            <a:pPr marL="228600" indent="-228600" eaLnBrk="1" hangingPunct="1">
              <a:spcBef>
                <a:spcPct val="0"/>
              </a:spcBef>
              <a:buFont typeface="+mj-lt"/>
              <a:buAutoNum type="alphaUcPeriod"/>
            </a:pPr>
            <a:r>
              <a:rPr lang="vi-VN" altLang="ko-KR" dirty="0">
                <a:latin typeface="+mj-lt"/>
                <a:cs typeface="Arial" panose="020B0604020202020204" pitchFamily="34" charset="0"/>
              </a:rPr>
              <a:t>Điện trở màng kim loại</a:t>
            </a:r>
            <a:r>
              <a:rPr lang="en-US" altLang="ko-KR" dirty="0">
                <a:latin typeface="+mj-lt"/>
                <a:cs typeface="Arial" panose="020B0604020202020204" pitchFamily="34" charset="0"/>
              </a:rPr>
              <a:t> (</a:t>
            </a:r>
            <a:r>
              <a:rPr lang="vi-VN" altLang="ko-KR" dirty="0">
                <a:latin typeface="+mj-lt"/>
                <a:cs typeface="Arial" panose="020B0604020202020204" pitchFamily="34" charset="0"/>
              </a:rPr>
              <a:t>màng vỏ bọc</a:t>
            </a:r>
            <a:r>
              <a:rPr lang="en-US" altLang="ko-KR" dirty="0">
                <a:latin typeface="+mj-lt"/>
                <a:cs typeface="Arial" panose="020B0604020202020204" pitchFamily="34" charset="0"/>
              </a:rPr>
              <a:t>)</a:t>
            </a:r>
          </a:p>
          <a:p>
            <a:pPr marL="228600" indent="-228600" eaLnBrk="1" hangingPunct="1">
              <a:spcBef>
                <a:spcPct val="0"/>
              </a:spcBef>
              <a:buFont typeface="+mj-lt"/>
              <a:buAutoNum type="alphaUcPeriod"/>
            </a:pPr>
            <a:r>
              <a:rPr lang="vi-VN" altLang="ko-KR" dirty="0">
                <a:latin typeface="+mj-lt"/>
                <a:cs typeface="Arial" panose="020B0604020202020204" pitchFamily="34" charset="0"/>
              </a:rPr>
              <a:t>Điện trở màng cacbon nhỏ</a:t>
            </a:r>
            <a:endParaRPr lang="en-US" altLang="ko-KR" dirty="0">
              <a:latin typeface="+mj-lt"/>
              <a:cs typeface="Arial" panose="020B0604020202020204" pitchFamily="34" charset="0"/>
            </a:endParaRPr>
          </a:p>
          <a:p>
            <a:pPr eaLnBrk="1" fontAlgn="base" hangingPunct="1">
              <a:spcBef>
                <a:spcPct val="0"/>
              </a:spcBef>
              <a:spcAft>
                <a:spcPct val="0"/>
              </a:spcAft>
            </a:pPr>
            <a:r>
              <a:rPr lang="en-US" altLang="ko-KR" dirty="0">
                <a:latin typeface="+mj-lt"/>
                <a:cs typeface="Arial" panose="020B0604020202020204" pitchFamily="34" charset="0"/>
              </a:rPr>
              <a:t> </a:t>
            </a:r>
            <a:endParaRPr lang="ko-KR" altLang="en-US" dirty="0">
              <a:latin typeface="+mj-lt"/>
              <a:cs typeface="Arial" panose="020B0604020202020204" pitchFamily="34" charset="0"/>
            </a:endParaRPr>
          </a:p>
        </p:txBody>
      </p:sp>
    </p:spTree>
    <p:extLst>
      <p:ext uri="{BB962C8B-B14F-4D97-AF65-F5344CB8AC3E}">
        <p14:creationId xmlns:p14="http://schemas.microsoft.com/office/powerpoint/2010/main" val="3936548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Line 2"/>
          <p:cNvSpPr>
            <a:spLocks noChangeShapeType="1"/>
          </p:cNvSpPr>
          <p:nvPr/>
        </p:nvSpPr>
        <p:spPr bwMode="auto">
          <a:xfrm>
            <a:off x="2794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latin typeface="Agency FB" panose="020B0503020202020204" pitchFamily="34" charset="0"/>
              <a:ea typeface="돋움" pitchFamily="50" charset="-127"/>
            </a:endParaRPr>
          </a:p>
        </p:txBody>
      </p:sp>
      <p:sp>
        <p:nvSpPr>
          <p:cNvPr id="229381" name="Text Box 5"/>
          <p:cNvSpPr txBox="1">
            <a:spLocks noChangeArrowheads="1"/>
          </p:cNvSpPr>
          <p:nvPr/>
        </p:nvSpPr>
        <p:spPr bwMode="auto">
          <a:xfrm>
            <a:off x="174626" y="239713"/>
            <a:ext cx="772969" cy="338554"/>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ko-KR" sz="1600" b="1" dirty="0">
                <a:effectLst>
                  <a:outerShdw blurRad="38100" dist="38100" dir="2700000" algn="tl">
                    <a:srgbClr val="C0C0C0"/>
                  </a:outerShdw>
                </a:effectLst>
                <a:latin typeface="LG Smart_H Regular" panose="020B0600000101010101" pitchFamily="34" charset="-127"/>
                <a:ea typeface="LG Smart_H Regular" panose="020B0600000101010101" pitchFamily="34" charset="-127"/>
              </a:rPr>
              <a:t>[ </a:t>
            </a:r>
            <a:r>
              <a:rPr kumimoji="1" lang="en-US" altLang="ko-KR" sz="1600" b="1" dirty="0" smtClean="0">
                <a:effectLst>
                  <a:outerShdw blurRad="38100" dist="38100" dir="2700000" algn="tl">
                    <a:srgbClr val="C0C0C0"/>
                  </a:outerShdw>
                </a:effectLst>
                <a:latin typeface="LG Smart_H Regular" panose="020B0600000101010101" pitchFamily="34" charset="-127"/>
                <a:ea typeface="LG Smart_H Regular" panose="020B0600000101010101" pitchFamily="34" charset="-127"/>
              </a:rPr>
              <a:t>PLC</a:t>
            </a:r>
            <a:r>
              <a:rPr kumimoji="1" lang="ko-KR" altLang="en-US" sz="1600" b="1" dirty="0" smtClean="0">
                <a:effectLst>
                  <a:outerShdw blurRad="38100" dist="38100" dir="2700000" algn="tl">
                    <a:srgbClr val="C0C0C0"/>
                  </a:outerShdw>
                </a:effectLst>
                <a:latin typeface="LG Smart_H Regular" panose="020B0600000101010101" pitchFamily="34" charset="-127"/>
                <a:ea typeface="LG Smart_H Regular" panose="020B0600000101010101" pitchFamily="34" charset="-127"/>
              </a:rPr>
              <a:t> </a:t>
            </a:r>
            <a:r>
              <a:rPr kumimoji="1" lang="en-US" altLang="ko-KR" sz="1600" b="1" dirty="0">
                <a:effectLst>
                  <a:outerShdw blurRad="38100" dist="38100" dir="2700000" algn="tl">
                    <a:srgbClr val="C0C0C0"/>
                  </a:outerShdw>
                </a:effectLst>
                <a:latin typeface="LG Smart_H Regular" panose="020B0600000101010101" pitchFamily="34" charset="-127"/>
                <a:ea typeface="LG Smart_H Regular" panose="020B0600000101010101" pitchFamily="34" charset="-127"/>
              </a:rPr>
              <a:t>] </a:t>
            </a:r>
          </a:p>
        </p:txBody>
      </p:sp>
      <p:sp>
        <p:nvSpPr>
          <p:cNvPr id="5126" name="Text Box 73"/>
          <p:cNvSpPr txBox="1">
            <a:spLocks noChangeArrowheads="1"/>
          </p:cNvSpPr>
          <p:nvPr/>
        </p:nvSpPr>
        <p:spPr bwMode="auto">
          <a:xfrm>
            <a:off x="292100" y="674331"/>
            <a:ext cx="15039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1000" b="1" dirty="0" smtClean="0">
                <a:latin typeface="LG Smart_H Regular" panose="020B0600000101010101" pitchFamily="34" charset="-127"/>
                <a:ea typeface="LG Smart_H Regular" panose="020B0600000101010101" pitchFamily="34" charset="-127"/>
              </a:rPr>
              <a:t>※ PLC : </a:t>
            </a:r>
            <a:r>
              <a:rPr lang="vi-VN" altLang="ko-KR" sz="1000" b="1" dirty="0" smtClean="0">
                <a:ea typeface="LG Smart_H Regular" panose="020B0600000101010101" pitchFamily="34" charset="-127"/>
              </a:rPr>
              <a:t>câu </a:t>
            </a:r>
            <a:r>
              <a:rPr lang="en-US" altLang="ko-KR" sz="1000" b="1" dirty="0" smtClean="0">
                <a:latin typeface="LG Smart_H Regular" panose="020B0600000101010101" pitchFamily="34" charset="-127"/>
                <a:ea typeface="LG Smart_H Regular" panose="020B0600000101010101" pitchFamily="34" charset="-127"/>
              </a:rPr>
              <a:t>21</a:t>
            </a:r>
            <a:r>
              <a:rPr lang="ko-KR" altLang="en-US" sz="1000" b="1" dirty="0" smtClean="0">
                <a:latin typeface="LG Smart_H Regular" panose="020B0600000101010101" pitchFamily="34" charset="-127"/>
                <a:ea typeface="LG Smart_H Regular" panose="020B0600000101010101" pitchFamily="34" charset="-127"/>
              </a:rPr>
              <a:t> </a:t>
            </a:r>
            <a:r>
              <a:rPr lang="en-US" altLang="ko-KR" sz="1000" b="1" dirty="0" smtClean="0">
                <a:latin typeface="LG Smart_H Regular" panose="020B0600000101010101" pitchFamily="34" charset="-127"/>
                <a:ea typeface="LG Smart_H Regular" panose="020B0600000101010101" pitchFamily="34" charset="-127"/>
              </a:rPr>
              <a:t>~ </a:t>
            </a:r>
            <a:r>
              <a:rPr lang="vi-VN" altLang="ko-KR" sz="1000" b="1" dirty="0" smtClean="0">
                <a:ea typeface="LG Smart_H Regular" panose="020B0600000101010101" pitchFamily="34" charset="-127"/>
              </a:rPr>
              <a:t>câu </a:t>
            </a:r>
            <a:r>
              <a:rPr lang="en-US" altLang="ko-KR" sz="1000" b="1" dirty="0" smtClean="0">
                <a:latin typeface="LG Smart_H Regular" panose="020B0600000101010101" pitchFamily="34" charset="-127"/>
                <a:ea typeface="LG Smart_H Regular" panose="020B0600000101010101" pitchFamily="34" charset="-127"/>
              </a:rPr>
              <a:t>40</a:t>
            </a:r>
            <a:endParaRPr lang="ko-KR" altLang="en-US" sz="1000" b="1" dirty="0" smtClean="0">
              <a:latin typeface="LG Smart_H Regular" panose="020B0600000101010101" pitchFamily="34" charset="-127"/>
              <a:ea typeface="LG Smart_H Regular" panose="020B0600000101010101" pitchFamily="34" charset="-127"/>
            </a:endParaRPr>
          </a:p>
        </p:txBody>
      </p:sp>
      <p:sp>
        <p:nvSpPr>
          <p:cNvPr id="71" name="Rectangle 3">
            <a:extLst>
              <a:ext uri="{FF2B5EF4-FFF2-40B4-BE49-F238E27FC236}">
                <a16:creationId xmlns:a16="http://schemas.microsoft.com/office/drawing/2014/main" id="{EBB62AC4-1649-4970-8A1C-58F7D9321736}"/>
              </a:ext>
            </a:extLst>
          </p:cNvPr>
          <p:cNvSpPr>
            <a:spLocks noChangeArrowheads="1"/>
          </p:cNvSpPr>
          <p:nvPr/>
        </p:nvSpPr>
        <p:spPr bwMode="auto">
          <a:xfrm>
            <a:off x="304800" y="70452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eaLnBrk="1" fontAlgn="base" hangingPunct="1">
              <a:spcBef>
                <a:spcPct val="0"/>
              </a:spcBef>
              <a:spcAft>
                <a:spcPct val="0"/>
              </a:spcAft>
            </a:pPr>
            <a:endParaRPr lang="en-US" altLang="ko-KR" dirty="0">
              <a:latin typeface="Arial"/>
            </a:endParaRPr>
          </a:p>
          <a:p>
            <a:pPr marL="190500" indent="-190500" eaLnBrk="1" fontAlgn="base" hangingPunct="1">
              <a:spcBef>
                <a:spcPct val="0"/>
              </a:spcBef>
              <a:spcAft>
                <a:spcPct val="0"/>
              </a:spcAft>
            </a:pPr>
            <a:endParaRPr lang="en-US" dirty="0" smtClean="0">
              <a:latin typeface="Arial"/>
            </a:endParaRPr>
          </a:p>
          <a:p>
            <a:pPr marL="190500" indent="-190500" eaLnBrk="1" fontAlgn="base" hangingPunct="1">
              <a:spcBef>
                <a:spcPct val="0"/>
              </a:spcBef>
              <a:spcAft>
                <a:spcPct val="0"/>
              </a:spcAft>
            </a:pPr>
            <a:endParaRPr lang="en-US" dirty="0">
              <a:latin typeface="Arial"/>
            </a:endParaRPr>
          </a:p>
          <a:p>
            <a:pPr marL="190500" indent="-190500" eaLnBrk="1" fontAlgn="base" hangingPunct="1">
              <a:spcBef>
                <a:spcPct val="0"/>
              </a:spcBef>
              <a:spcAft>
                <a:spcPct val="0"/>
              </a:spcAft>
            </a:pPr>
            <a:r>
              <a:rPr lang="vi-VN" dirty="0" smtClean="0">
                <a:latin typeface="Arial"/>
              </a:rPr>
              <a:t>21</a:t>
            </a:r>
            <a:r>
              <a:rPr lang="vi-VN" dirty="0">
                <a:latin typeface="Arial"/>
              </a:rPr>
              <a:t>. Menu nào có thể kiểm tra card đang sử dụng </a:t>
            </a:r>
            <a:r>
              <a:rPr lang="vi-VN" dirty="0" smtClean="0">
                <a:latin typeface="Arial"/>
              </a:rPr>
              <a:t>ở</a:t>
            </a:r>
            <a:endParaRPr lang="en-US" dirty="0" smtClean="0">
              <a:latin typeface="Arial"/>
            </a:endParaRPr>
          </a:p>
          <a:p>
            <a:pPr marL="190500" indent="-190500" eaLnBrk="1" fontAlgn="base" hangingPunct="1">
              <a:spcBef>
                <a:spcPct val="0"/>
              </a:spcBef>
              <a:spcAft>
                <a:spcPct val="0"/>
              </a:spcAft>
            </a:pPr>
            <a:r>
              <a:rPr lang="vi-VN" dirty="0" smtClean="0">
                <a:latin typeface="Arial"/>
              </a:rPr>
              <a:t> </a:t>
            </a:r>
            <a:r>
              <a:rPr lang="vi-VN" dirty="0">
                <a:latin typeface="Arial"/>
              </a:rPr>
              <a:t>chương trình GPPW có hoạt động bình thường </a:t>
            </a:r>
            <a:r>
              <a:rPr lang="vi-VN" dirty="0" smtClean="0">
                <a:latin typeface="Arial"/>
              </a:rPr>
              <a:t>hay</a:t>
            </a:r>
            <a:endParaRPr lang="en-US" dirty="0" smtClean="0">
              <a:latin typeface="Arial"/>
            </a:endParaRPr>
          </a:p>
          <a:p>
            <a:pPr marL="190500" indent="-190500" eaLnBrk="1" fontAlgn="base" hangingPunct="1">
              <a:spcBef>
                <a:spcPct val="0"/>
              </a:spcBef>
              <a:spcAft>
                <a:spcPct val="0"/>
              </a:spcAft>
            </a:pPr>
            <a:r>
              <a:rPr lang="vi-VN" dirty="0" smtClean="0">
                <a:latin typeface="Arial"/>
              </a:rPr>
              <a:t> </a:t>
            </a:r>
            <a:r>
              <a:rPr lang="vi-VN" dirty="0">
                <a:latin typeface="Arial"/>
              </a:rPr>
              <a:t>không? </a:t>
            </a:r>
          </a:p>
          <a:p>
            <a:pPr eaLnBrk="1" fontAlgn="base" hangingPunct="1">
              <a:spcBef>
                <a:spcPct val="0"/>
              </a:spcBef>
              <a:spcAft>
                <a:spcPct val="0"/>
              </a:spcAft>
            </a:pPr>
            <a:endParaRPr lang="en-US" altLang="ko-KR" dirty="0">
              <a:latin typeface="Arial"/>
            </a:endParaRPr>
          </a:p>
          <a:p>
            <a:pPr defTabSz="1343025" eaLnBrk="1" fontAlgn="base" hangingPunct="1">
              <a:spcBef>
                <a:spcPct val="0"/>
              </a:spcBef>
              <a:spcAft>
                <a:spcPct val="0"/>
              </a:spcAft>
            </a:pPr>
            <a:r>
              <a:rPr lang="vi-VN" dirty="0">
                <a:latin typeface="Arial"/>
              </a:rPr>
              <a:t> </a:t>
            </a:r>
            <a:r>
              <a:rPr lang="en-US" dirty="0" smtClean="0">
                <a:latin typeface="Arial"/>
              </a:rPr>
              <a:t>A</a:t>
            </a:r>
            <a:r>
              <a:rPr lang="vi-VN" dirty="0" smtClean="0">
                <a:latin typeface="Arial"/>
              </a:rPr>
              <a:t> </a:t>
            </a:r>
            <a:r>
              <a:rPr lang="vi-VN" dirty="0">
                <a:latin typeface="Arial"/>
              </a:rPr>
              <a:t>Chẩn đoán PLC 	</a:t>
            </a:r>
            <a:r>
              <a:rPr lang="en-US" dirty="0" smtClean="0">
                <a:latin typeface="Arial"/>
              </a:rPr>
              <a:t>           </a:t>
            </a:r>
            <a:r>
              <a:rPr lang="en-US" dirty="0">
                <a:latin typeface="Arial"/>
              </a:rPr>
              <a:t>B</a:t>
            </a:r>
            <a:r>
              <a:rPr lang="vi-VN" dirty="0" smtClean="0">
                <a:latin typeface="Arial"/>
              </a:rPr>
              <a:t> </a:t>
            </a:r>
            <a:r>
              <a:rPr lang="vi-VN" dirty="0">
                <a:latin typeface="Arial"/>
              </a:rPr>
              <a:t>System monitor</a:t>
            </a:r>
          </a:p>
          <a:p>
            <a:pPr defTabSz="1343025" eaLnBrk="1" fontAlgn="base" hangingPunct="1">
              <a:spcBef>
                <a:spcPct val="0"/>
              </a:spcBef>
              <a:spcAft>
                <a:spcPct val="0"/>
              </a:spcAft>
            </a:pPr>
            <a:r>
              <a:rPr lang="vi-VN" dirty="0">
                <a:latin typeface="Arial"/>
              </a:rPr>
              <a:t> </a:t>
            </a:r>
            <a:r>
              <a:rPr lang="en-US" dirty="0" smtClean="0">
                <a:latin typeface="Arial"/>
              </a:rPr>
              <a:t>C</a:t>
            </a:r>
            <a:r>
              <a:rPr lang="vi-VN" dirty="0" smtClean="0">
                <a:latin typeface="Arial"/>
              </a:rPr>
              <a:t> </a:t>
            </a:r>
            <a:r>
              <a:rPr lang="vi-VN" dirty="0">
                <a:latin typeface="Arial"/>
              </a:rPr>
              <a:t>Chẩn đoán Network	</a:t>
            </a:r>
            <a:r>
              <a:rPr lang="en-US" dirty="0" smtClean="0">
                <a:latin typeface="Arial"/>
              </a:rPr>
              <a:t>           </a:t>
            </a:r>
            <a:r>
              <a:rPr lang="en-US" dirty="0">
                <a:latin typeface="Arial"/>
              </a:rPr>
              <a:t>D</a:t>
            </a:r>
            <a:r>
              <a:rPr lang="vi-VN" dirty="0" smtClean="0">
                <a:latin typeface="Arial"/>
              </a:rPr>
              <a:t> </a:t>
            </a:r>
            <a:r>
              <a:rPr lang="vi-VN" dirty="0">
                <a:latin typeface="Arial"/>
              </a:rPr>
              <a:t>Chẩn đoán Ethernet </a:t>
            </a: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ko-KR" altLang="en-US" dirty="0">
              <a:latin typeface="Arial"/>
            </a:endParaRPr>
          </a:p>
          <a:p>
            <a:pPr marL="180975" indent="-180975" eaLnBrk="1" fontAlgn="base" hangingPunct="1">
              <a:spcBef>
                <a:spcPct val="0"/>
              </a:spcBef>
              <a:spcAft>
                <a:spcPct val="0"/>
              </a:spcAft>
            </a:pPr>
            <a:r>
              <a:rPr lang="vi-VN" dirty="0">
                <a:latin typeface="Arial"/>
              </a:rPr>
              <a:t>22.  Dưới đây là giải thích về SET/RST. Hãy chọn câu có nội dung đúng.  </a:t>
            </a:r>
          </a:p>
          <a:p>
            <a:pPr eaLnBrk="1" fontAlgn="base" hangingPunct="1">
              <a:spcBef>
                <a:spcPct val="0"/>
              </a:spcBef>
              <a:spcAft>
                <a:spcPct val="0"/>
              </a:spcAft>
            </a:pPr>
            <a:endParaRPr lang="en-US" altLang="ko-KR" dirty="0">
              <a:latin typeface="Arial"/>
            </a:endParaRPr>
          </a:p>
          <a:p>
            <a:pPr marL="190500" indent="-190500" eaLnBrk="1" fontAlgn="base" hangingPunct="1">
              <a:spcBef>
                <a:spcPct val="0"/>
              </a:spcBef>
              <a:spcAft>
                <a:spcPct val="0"/>
              </a:spcAft>
            </a:pPr>
            <a:r>
              <a:rPr lang="vi-VN" dirty="0">
                <a:latin typeface="Arial"/>
              </a:rPr>
              <a:t> </a:t>
            </a:r>
            <a:r>
              <a:rPr lang="en-US" dirty="0" smtClean="0">
                <a:latin typeface="Arial"/>
              </a:rPr>
              <a:t>A</a:t>
            </a:r>
            <a:r>
              <a:rPr lang="vi-VN" dirty="0" smtClean="0">
                <a:latin typeface="Arial"/>
              </a:rPr>
              <a:t> </a:t>
            </a:r>
            <a:r>
              <a:rPr lang="vi-VN" dirty="0">
                <a:latin typeface="Arial"/>
              </a:rPr>
              <a:t>Nếu điều kiện nhập của mệnh lệnh SET là OFF thì </a:t>
            </a:r>
            <a:endParaRPr lang="en-US" dirty="0" smtClean="0">
              <a:latin typeface="Arial"/>
            </a:endParaRPr>
          </a:p>
          <a:p>
            <a:pPr marL="190500" indent="-190500" eaLnBrk="1" fontAlgn="base" hangingPunct="1">
              <a:spcBef>
                <a:spcPct val="0"/>
              </a:spcBef>
              <a:spcAft>
                <a:spcPct val="0"/>
              </a:spcAft>
            </a:pPr>
            <a:r>
              <a:rPr lang="vi-VN" dirty="0" smtClean="0">
                <a:latin typeface="Arial"/>
              </a:rPr>
              <a:t>xuất </a:t>
            </a:r>
            <a:r>
              <a:rPr lang="vi-VN" dirty="0">
                <a:latin typeface="Arial"/>
              </a:rPr>
              <a:t>cũng sẽ là OFF.</a:t>
            </a:r>
          </a:p>
          <a:p>
            <a:pPr marL="190500" indent="-190500" eaLnBrk="1" fontAlgn="base" hangingPunct="1">
              <a:spcBef>
                <a:spcPct val="0"/>
              </a:spcBef>
              <a:spcAft>
                <a:spcPct val="0"/>
              </a:spcAft>
            </a:pPr>
            <a:r>
              <a:rPr lang="vi-VN" dirty="0">
                <a:latin typeface="Arial"/>
              </a:rPr>
              <a:t> </a:t>
            </a:r>
            <a:r>
              <a:rPr lang="en-US" dirty="0" smtClean="0">
                <a:latin typeface="Arial"/>
              </a:rPr>
              <a:t>B</a:t>
            </a:r>
            <a:r>
              <a:rPr lang="vi-VN" dirty="0" smtClean="0">
                <a:latin typeface="Arial"/>
              </a:rPr>
              <a:t> </a:t>
            </a:r>
            <a:r>
              <a:rPr lang="vi-VN" dirty="0">
                <a:latin typeface="Arial"/>
              </a:rPr>
              <a:t>Nếu điều kiện nhập của mệnh lệnh SET là ON thì khi </a:t>
            </a:r>
            <a:endParaRPr lang="en-US" dirty="0" smtClean="0">
              <a:latin typeface="Arial"/>
            </a:endParaRPr>
          </a:p>
          <a:p>
            <a:pPr marL="190500" indent="-190500" eaLnBrk="1" fontAlgn="base" hangingPunct="1">
              <a:spcBef>
                <a:spcPct val="0"/>
              </a:spcBef>
              <a:spcAft>
                <a:spcPct val="0"/>
              </a:spcAft>
            </a:pPr>
            <a:r>
              <a:rPr lang="vi-VN" dirty="0" smtClean="0">
                <a:latin typeface="Arial"/>
              </a:rPr>
              <a:t>xuất </a:t>
            </a:r>
            <a:r>
              <a:rPr lang="vi-VN" dirty="0">
                <a:latin typeface="Arial"/>
              </a:rPr>
              <a:t>chỉ ON trên 1SCAN</a:t>
            </a:r>
          </a:p>
          <a:p>
            <a:pPr marL="190500" indent="-190500" eaLnBrk="1" fontAlgn="base" hangingPunct="1">
              <a:spcBef>
                <a:spcPct val="0"/>
              </a:spcBef>
              <a:spcAft>
                <a:spcPct val="0"/>
              </a:spcAft>
            </a:pPr>
            <a:r>
              <a:rPr lang="vi-VN" dirty="0">
                <a:latin typeface="Arial"/>
              </a:rPr>
              <a:t> </a:t>
            </a:r>
            <a:r>
              <a:rPr lang="en-US" dirty="0" smtClean="0">
                <a:latin typeface="Arial"/>
              </a:rPr>
              <a:t>C</a:t>
            </a:r>
            <a:r>
              <a:rPr lang="vi-VN" dirty="0" smtClean="0">
                <a:latin typeface="Arial"/>
              </a:rPr>
              <a:t> </a:t>
            </a:r>
            <a:r>
              <a:rPr lang="vi-VN" dirty="0">
                <a:latin typeface="Arial"/>
              </a:rPr>
              <a:t>Nếu điều kiện nhập của mệnh lệnh RST là OFF thì khi </a:t>
            </a:r>
            <a:endParaRPr lang="en-US" dirty="0" smtClean="0">
              <a:latin typeface="Arial"/>
            </a:endParaRPr>
          </a:p>
          <a:p>
            <a:pPr marL="190500" indent="-190500" eaLnBrk="1" fontAlgn="base" hangingPunct="1">
              <a:spcBef>
                <a:spcPct val="0"/>
              </a:spcBef>
              <a:spcAft>
                <a:spcPct val="0"/>
              </a:spcAft>
            </a:pPr>
            <a:r>
              <a:rPr lang="vi-VN" dirty="0" smtClean="0">
                <a:latin typeface="Arial"/>
              </a:rPr>
              <a:t>xuất </a:t>
            </a:r>
            <a:r>
              <a:rPr lang="vi-VN" dirty="0">
                <a:latin typeface="Arial"/>
              </a:rPr>
              <a:t>chỉ ON trên 1SCAN.</a:t>
            </a:r>
          </a:p>
          <a:p>
            <a:pPr marL="190500" indent="-190500" eaLnBrk="1" fontAlgn="base" hangingPunct="1">
              <a:spcBef>
                <a:spcPct val="0"/>
              </a:spcBef>
              <a:spcAft>
                <a:spcPct val="0"/>
              </a:spcAft>
            </a:pPr>
            <a:r>
              <a:rPr lang="vi-VN" dirty="0">
                <a:latin typeface="Arial"/>
              </a:rPr>
              <a:t> </a:t>
            </a:r>
            <a:r>
              <a:rPr lang="en-US" dirty="0">
                <a:latin typeface="Arial"/>
              </a:rPr>
              <a:t>D</a:t>
            </a:r>
            <a:r>
              <a:rPr lang="vi-VN" dirty="0" smtClean="0">
                <a:latin typeface="Arial"/>
              </a:rPr>
              <a:t> </a:t>
            </a:r>
            <a:r>
              <a:rPr lang="vi-VN" dirty="0">
                <a:latin typeface="Arial"/>
              </a:rPr>
              <a:t>Sau khi điều kiện nhập của mệnh lệnh SET trở thành </a:t>
            </a:r>
            <a:endParaRPr lang="en-US" dirty="0" smtClean="0">
              <a:latin typeface="Arial"/>
            </a:endParaRPr>
          </a:p>
          <a:p>
            <a:pPr marL="190500" indent="-190500" eaLnBrk="1" fontAlgn="base" hangingPunct="1">
              <a:spcBef>
                <a:spcPct val="0"/>
              </a:spcBef>
              <a:spcAft>
                <a:spcPct val="0"/>
              </a:spcAft>
            </a:pPr>
            <a:r>
              <a:rPr lang="vi-VN" dirty="0" smtClean="0">
                <a:latin typeface="Arial"/>
              </a:rPr>
              <a:t>ON </a:t>
            </a:r>
            <a:r>
              <a:rPr lang="vi-VN" dirty="0">
                <a:latin typeface="Arial"/>
              </a:rPr>
              <a:t>thì xuất sẽ duy trì trạng thái ON.</a:t>
            </a: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marL="180975" indent="-180975" eaLnBrk="1" fontAlgn="base" hangingPunct="1">
              <a:spcBef>
                <a:spcPct val="0"/>
              </a:spcBef>
              <a:spcAft>
                <a:spcPct val="0"/>
              </a:spcAft>
            </a:pPr>
            <a:r>
              <a:rPr lang="vi-VN" dirty="0">
                <a:latin typeface="Arial"/>
              </a:rPr>
              <a:t>23. Cái nào có tốc độ phản hồi chậm nhất khi ON/OFF </a:t>
            </a:r>
            <a:endParaRPr lang="en-US" dirty="0" smtClean="0">
              <a:latin typeface="Arial"/>
            </a:endParaRPr>
          </a:p>
          <a:p>
            <a:pPr marL="180975" indent="-180975" eaLnBrk="1" fontAlgn="base" hangingPunct="1">
              <a:spcBef>
                <a:spcPct val="0"/>
              </a:spcBef>
              <a:spcAft>
                <a:spcPct val="0"/>
              </a:spcAft>
            </a:pPr>
            <a:r>
              <a:rPr lang="vi-VN" dirty="0" smtClean="0">
                <a:latin typeface="Arial"/>
              </a:rPr>
              <a:t>trong </a:t>
            </a:r>
            <a:r>
              <a:rPr lang="vi-VN" dirty="0">
                <a:latin typeface="Arial"/>
              </a:rPr>
              <a:t>số những cái sau? </a:t>
            </a:r>
          </a:p>
          <a:p>
            <a:pPr eaLnBrk="1" fontAlgn="base" hangingPunct="1">
              <a:spcBef>
                <a:spcPct val="0"/>
              </a:spcBef>
              <a:spcAft>
                <a:spcPct val="0"/>
              </a:spcAft>
            </a:pPr>
            <a:r>
              <a:rPr lang="vi-VN" dirty="0">
                <a:latin typeface="Arial"/>
              </a:rPr>
              <a:t>           </a:t>
            </a:r>
          </a:p>
          <a:p>
            <a:pPr defTabSz="538163" eaLnBrk="1" fontAlgn="base" hangingPunct="1">
              <a:spcBef>
                <a:spcPct val="0"/>
              </a:spcBef>
              <a:spcAft>
                <a:spcPct val="0"/>
              </a:spcAft>
            </a:pPr>
            <a:r>
              <a:rPr lang="vi-VN" dirty="0">
                <a:latin typeface="Arial"/>
              </a:rPr>
              <a:t> </a:t>
            </a:r>
            <a:r>
              <a:rPr lang="en-US" dirty="0">
                <a:latin typeface="Arial"/>
              </a:rPr>
              <a:t>A</a:t>
            </a:r>
            <a:r>
              <a:rPr lang="vi-VN" dirty="0" smtClean="0">
                <a:latin typeface="Arial"/>
              </a:rPr>
              <a:t> Relay</a:t>
            </a:r>
            <a:r>
              <a:rPr lang="en-US" dirty="0" smtClean="0">
                <a:latin typeface="Arial"/>
              </a:rPr>
              <a:t>      </a:t>
            </a:r>
            <a:r>
              <a:rPr lang="en-US" dirty="0">
                <a:latin typeface="Arial"/>
              </a:rPr>
              <a:t> B</a:t>
            </a:r>
            <a:r>
              <a:rPr lang="vi-VN" dirty="0" smtClean="0">
                <a:latin typeface="Arial"/>
              </a:rPr>
              <a:t> </a:t>
            </a:r>
            <a:r>
              <a:rPr lang="vi-VN" dirty="0">
                <a:latin typeface="Arial"/>
              </a:rPr>
              <a:t>SSR	</a:t>
            </a:r>
            <a:r>
              <a:rPr lang="en-US" dirty="0" smtClean="0">
                <a:latin typeface="Arial"/>
              </a:rPr>
              <a:t>          </a:t>
            </a:r>
            <a:r>
              <a:rPr lang="en-US" dirty="0">
                <a:latin typeface="Arial"/>
              </a:rPr>
              <a:t>C</a:t>
            </a:r>
            <a:r>
              <a:rPr lang="vi-VN" dirty="0" smtClean="0">
                <a:latin typeface="Arial"/>
              </a:rPr>
              <a:t> </a:t>
            </a:r>
            <a:r>
              <a:rPr lang="vi-VN" dirty="0">
                <a:latin typeface="Arial"/>
              </a:rPr>
              <a:t>TR</a:t>
            </a:r>
            <a:r>
              <a:rPr lang="en-US" dirty="0">
                <a:latin typeface="Arial"/>
              </a:rPr>
              <a:t>  </a:t>
            </a:r>
            <a:r>
              <a:rPr lang="en-US" dirty="0" smtClean="0">
                <a:latin typeface="Arial"/>
              </a:rPr>
              <a:t>    </a:t>
            </a:r>
            <a:r>
              <a:rPr lang="en-US" dirty="0">
                <a:latin typeface="Arial"/>
              </a:rPr>
              <a:t>D</a:t>
            </a:r>
            <a:r>
              <a:rPr lang="vi-VN" dirty="0" smtClean="0">
                <a:latin typeface="Arial"/>
              </a:rPr>
              <a:t> </a:t>
            </a:r>
            <a:r>
              <a:rPr lang="vi-VN" dirty="0">
                <a:latin typeface="Arial"/>
              </a:rPr>
              <a:t>Photo Coupler </a:t>
            </a: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p:txBody>
      </p:sp>
      <p:sp>
        <p:nvSpPr>
          <p:cNvPr id="72" name="Rectangle 4">
            <a:extLst>
              <a:ext uri="{FF2B5EF4-FFF2-40B4-BE49-F238E27FC236}">
                <a16:creationId xmlns:a16="http://schemas.microsoft.com/office/drawing/2014/main" id="{66368719-DC02-409E-BFE0-7368EB7B812A}"/>
              </a:ext>
            </a:extLst>
          </p:cNvPr>
          <p:cNvSpPr>
            <a:spLocks noChangeArrowheads="1"/>
          </p:cNvSpPr>
          <p:nvPr/>
        </p:nvSpPr>
        <p:spPr bwMode="auto">
          <a:xfrm>
            <a:off x="3429000" y="704528"/>
            <a:ext cx="3124200" cy="8901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900">
                <a:solidFill>
                  <a:schemeClr val="tx1"/>
                </a:solidFill>
                <a:latin typeface="돋움" panose="020B0600000101010101" pitchFamily="50" charset="-127"/>
                <a:ea typeface="돋움" panose="020B0600000101010101" pitchFamily="50" charset="-127"/>
              </a:defRPr>
            </a:lvl1pPr>
            <a:lvl2pPr marL="742950" indent="-285750" eaLnBrk="0" hangingPunct="0">
              <a:defRPr kumimoji="1" sz="900">
                <a:solidFill>
                  <a:schemeClr val="tx1"/>
                </a:solidFill>
                <a:latin typeface="돋움" panose="020B0600000101010101" pitchFamily="50" charset="-127"/>
                <a:ea typeface="돋움" panose="020B0600000101010101" pitchFamily="50" charset="-127"/>
              </a:defRPr>
            </a:lvl2pPr>
            <a:lvl3pPr marL="1143000" indent="-228600" eaLnBrk="0" hangingPunct="0">
              <a:defRPr kumimoji="1" sz="900">
                <a:solidFill>
                  <a:schemeClr val="tx1"/>
                </a:solidFill>
                <a:latin typeface="돋움" panose="020B0600000101010101" pitchFamily="50" charset="-127"/>
                <a:ea typeface="돋움" panose="020B0600000101010101" pitchFamily="50" charset="-127"/>
              </a:defRPr>
            </a:lvl3pPr>
            <a:lvl4pPr marL="1600200" indent="-228600" eaLnBrk="0" hangingPunct="0">
              <a:defRPr kumimoji="1" sz="900">
                <a:solidFill>
                  <a:schemeClr val="tx1"/>
                </a:solidFill>
                <a:latin typeface="돋움" panose="020B0600000101010101" pitchFamily="50" charset="-127"/>
                <a:ea typeface="돋움" panose="020B0600000101010101" pitchFamily="50" charset="-127"/>
              </a:defRPr>
            </a:lvl4pPr>
            <a:lvl5pPr marL="2057400" indent="-228600" eaLnBrk="0" hangingPunct="0">
              <a:defRPr kumimoji="1" sz="900">
                <a:solidFill>
                  <a:schemeClr val="tx1"/>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kumimoji="1" sz="900">
                <a:solidFill>
                  <a:schemeClr val="tx1"/>
                </a:solidFill>
                <a:latin typeface="돋움" panose="020B0600000101010101" pitchFamily="50" charset="-127"/>
                <a:ea typeface="돋움" panose="020B0600000101010101" pitchFamily="50" charset="-127"/>
              </a:defRPr>
            </a:lvl9pPr>
          </a:lstStyle>
          <a:p>
            <a:pPr marL="177800" indent="-177800" eaLnBrk="1" fontAlgn="base" hangingPunct="1">
              <a:spcBef>
                <a:spcPct val="0"/>
              </a:spcBef>
              <a:spcAft>
                <a:spcPct val="0"/>
              </a:spcAft>
            </a:pPr>
            <a:r>
              <a:rPr lang="vi-VN" dirty="0">
                <a:latin typeface="Arial"/>
              </a:rPr>
              <a:t>28. Giải thích nào là giải thích sai khi nói về cấu tạo của </a:t>
            </a:r>
            <a:endParaRPr lang="en-US" dirty="0" smtClean="0">
              <a:latin typeface="Arial"/>
            </a:endParaRPr>
          </a:p>
          <a:p>
            <a:pPr marL="177800" indent="-177800" eaLnBrk="1" fontAlgn="base" hangingPunct="1">
              <a:spcBef>
                <a:spcPct val="0"/>
              </a:spcBef>
              <a:spcAft>
                <a:spcPct val="0"/>
              </a:spcAft>
            </a:pPr>
            <a:r>
              <a:rPr lang="vi-VN" dirty="0" smtClean="0">
                <a:latin typeface="Arial"/>
              </a:rPr>
              <a:t>PLC</a:t>
            </a:r>
            <a:r>
              <a:rPr lang="vi-VN" dirty="0">
                <a:latin typeface="Arial"/>
              </a:rPr>
              <a:t>? </a:t>
            </a:r>
          </a:p>
          <a:p>
            <a:pPr marL="177800" indent="-177800" eaLnBrk="1" fontAlgn="base" hangingPunct="1">
              <a:spcBef>
                <a:spcPct val="0"/>
              </a:spcBef>
              <a:spcAft>
                <a:spcPct val="0"/>
              </a:spcAft>
            </a:pPr>
            <a:endParaRPr lang="en-US" altLang="ko-KR" dirty="0">
              <a:latin typeface="Arial"/>
            </a:endParaRPr>
          </a:p>
          <a:p>
            <a:pPr marL="177800" indent="-177800" eaLnBrk="1" fontAlgn="base" hangingPunct="1">
              <a:spcBef>
                <a:spcPct val="0"/>
              </a:spcBef>
              <a:spcAft>
                <a:spcPct val="0"/>
              </a:spcAft>
            </a:pPr>
            <a:r>
              <a:rPr lang="vi-VN" dirty="0">
                <a:latin typeface="Arial"/>
              </a:rPr>
              <a:t> </a:t>
            </a:r>
            <a:r>
              <a:rPr lang="en-US" dirty="0" smtClean="0">
                <a:latin typeface="Arial"/>
              </a:rPr>
              <a:t>A</a:t>
            </a:r>
            <a:r>
              <a:rPr lang="vi-VN" dirty="0" smtClean="0">
                <a:latin typeface="Arial"/>
              </a:rPr>
              <a:t> </a:t>
            </a:r>
            <a:r>
              <a:rPr lang="vi-VN" dirty="0">
                <a:latin typeface="Arial"/>
              </a:rPr>
              <a:t>Bộ nguồn – Cung cấp nguồn điện đi các bộ phận</a:t>
            </a:r>
          </a:p>
          <a:p>
            <a:pPr marL="177800" indent="-177800" eaLnBrk="1" fontAlgn="base" hangingPunct="1">
              <a:spcBef>
                <a:spcPct val="0"/>
              </a:spcBef>
              <a:spcAft>
                <a:spcPct val="0"/>
              </a:spcAft>
            </a:pPr>
            <a:r>
              <a:rPr lang="vi-VN" dirty="0">
                <a:latin typeface="Arial"/>
              </a:rPr>
              <a:t> </a:t>
            </a:r>
            <a:r>
              <a:rPr lang="en-US" dirty="0" smtClean="0">
                <a:latin typeface="Arial"/>
              </a:rPr>
              <a:t>B</a:t>
            </a:r>
            <a:r>
              <a:rPr lang="vi-VN" dirty="0" smtClean="0">
                <a:latin typeface="Arial"/>
              </a:rPr>
              <a:t> </a:t>
            </a:r>
            <a:r>
              <a:rPr lang="vi-VN" dirty="0">
                <a:latin typeface="Arial"/>
              </a:rPr>
              <a:t>Thiết bị xung quanh – Ghi chép lại các chương trình ở </a:t>
            </a:r>
            <a:endParaRPr lang="en-US" dirty="0" smtClean="0">
              <a:latin typeface="Arial"/>
            </a:endParaRPr>
          </a:p>
          <a:p>
            <a:pPr marL="177800" indent="-177800" eaLnBrk="1" fontAlgn="base" hangingPunct="1">
              <a:spcBef>
                <a:spcPct val="0"/>
              </a:spcBef>
              <a:spcAft>
                <a:spcPct val="0"/>
              </a:spcAft>
            </a:pPr>
            <a:r>
              <a:rPr lang="vi-VN" dirty="0" smtClean="0">
                <a:latin typeface="Arial"/>
              </a:rPr>
              <a:t>bộ </a:t>
            </a:r>
            <a:r>
              <a:rPr lang="vi-VN" dirty="0">
                <a:latin typeface="Arial"/>
              </a:rPr>
              <a:t>nhớ trong PLC</a:t>
            </a:r>
          </a:p>
          <a:p>
            <a:pPr marL="177800" indent="-177800" eaLnBrk="1" fontAlgn="base" hangingPunct="1">
              <a:spcBef>
                <a:spcPct val="0"/>
              </a:spcBef>
              <a:spcAft>
                <a:spcPct val="0"/>
              </a:spcAft>
            </a:pPr>
            <a:r>
              <a:rPr lang="vi-VN" dirty="0">
                <a:latin typeface="Arial"/>
              </a:rPr>
              <a:t> </a:t>
            </a:r>
            <a:r>
              <a:rPr lang="en-US" dirty="0" smtClean="0">
                <a:latin typeface="Arial"/>
              </a:rPr>
              <a:t>C</a:t>
            </a:r>
            <a:r>
              <a:rPr lang="vi-VN" dirty="0" smtClean="0">
                <a:latin typeface="Arial"/>
              </a:rPr>
              <a:t> </a:t>
            </a:r>
            <a:r>
              <a:rPr lang="vi-VN" dirty="0">
                <a:latin typeface="Arial"/>
              </a:rPr>
              <a:t>Bộ nhập – Limit sensor, Solenoid Valve </a:t>
            </a:r>
          </a:p>
          <a:p>
            <a:pPr marL="177800" indent="-177800" eaLnBrk="1" fontAlgn="base" hangingPunct="1">
              <a:spcBef>
                <a:spcPct val="0"/>
              </a:spcBef>
              <a:spcAft>
                <a:spcPct val="0"/>
              </a:spcAft>
            </a:pPr>
            <a:r>
              <a:rPr lang="vi-VN" dirty="0">
                <a:latin typeface="Arial"/>
              </a:rPr>
              <a:t> </a:t>
            </a:r>
            <a:r>
              <a:rPr lang="en-US" dirty="0" smtClean="0">
                <a:latin typeface="Arial"/>
              </a:rPr>
              <a:t>D</a:t>
            </a:r>
            <a:r>
              <a:rPr lang="vi-VN" dirty="0" smtClean="0">
                <a:latin typeface="Arial"/>
              </a:rPr>
              <a:t> </a:t>
            </a:r>
            <a:r>
              <a:rPr lang="vi-VN" dirty="0">
                <a:latin typeface="Arial"/>
              </a:rPr>
              <a:t>Bộ xuất – Magnetic Switch, Lamp</a:t>
            </a: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marL="190500" indent="-190500" eaLnBrk="1" fontAlgn="base" hangingPunct="1">
              <a:spcBef>
                <a:spcPct val="0"/>
              </a:spcBef>
              <a:spcAft>
                <a:spcPct val="0"/>
              </a:spcAft>
            </a:pPr>
            <a:r>
              <a:rPr lang="vi-VN" dirty="0">
                <a:latin typeface="Arial"/>
              </a:rPr>
              <a:t>29. Khi lập trình PLC Ladder thì điều gì là viết để mô tả về nội dung đặc biệt của Ladder?  </a:t>
            </a:r>
          </a:p>
          <a:p>
            <a:pPr eaLnBrk="1" fontAlgn="base" hangingPunct="1">
              <a:spcBef>
                <a:spcPct val="0"/>
              </a:spcBef>
              <a:spcAft>
                <a:spcPct val="0"/>
              </a:spcAft>
            </a:pPr>
            <a:endParaRPr lang="en-US" altLang="ko-KR" dirty="0">
              <a:latin typeface="Arial"/>
            </a:endParaRPr>
          </a:p>
          <a:p>
            <a:pPr defTabSz="1257300" eaLnBrk="1" fontAlgn="base" hangingPunct="1">
              <a:spcBef>
                <a:spcPct val="0"/>
              </a:spcBef>
              <a:spcAft>
                <a:spcPct val="0"/>
              </a:spcAft>
            </a:pPr>
            <a:r>
              <a:rPr lang="vi-VN" dirty="0">
                <a:latin typeface="Arial"/>
              </a:rPr>
              <a:t> </a:t>
            </a:r>
            <a:r>
              <a:rPr lang="en-US" dirty="0" smtClean="0">
                <a:latin typeface="Arial"/>
              </a:rPr>
              <a:t>A</a:t>
            </a:r>
            <a:r>
              <a:rPr lang="vi-VN" dirty="0" smtClean="0">
                <a:latin typeface="Arial"/>
              </a:rPr>
              <a:t> </a:t>
            </a:r>
            <a:r>
              <a:rPr lang="vi-VN" dirty="0">
                <a:latin typeface="Arial"/>
              </a:rPr>
              <a:t>Biên tập comment	</a:t>
            </a:r>
            <a:r>
              <a:rPr lang="en-US" dirty="0" smtClean="0">
                <a:latin typeface="Arial"/>
              </a:rPr>
              <a:t>B</a:t>
            </a:r>
            <a:r>
              <a:rPr lang="vi-VN" dirty="0" smtClean="0">
                <a:latin typeface="Arial"/>
              </a:rPr>
              <a:t> </a:t>
            </a:r>
            <a:r>
              <a:rPr lang="vi-VN" dirty="0">
                <a:latin typeface="Arial"/>
              </a:rPr>
              <a:t>Biên tập note</a:t>
            </a:r>
          </a:p>
          <a:p>
            <a:pPr defTabSz="1257300" eaLnBrk="1" fontAlgn="base" hangingPunct="1">
              <a:spcBef>
                <a:spcPct val="0"/>
              </a:spcBef>
              <a:spcAft>
                <a:spcPct val="0"/>
              </a:spcAft>
            </a:pPr>
            <a:r>
              <a:rPr lang="vi-VN" dirty="0">
                <a:latin typeface="Arial"/>
              </a:rPr>
              <a:t> </a:t>
            </a:r>
            <a:r>
              <a:rPr lang="en-US" dirty="0" smtClean="0">
                <a:latin typeface="Arial"/>
              </a:rPr>
              <a:t>C</a:t>
            </a:r>
            <a:r>
              <a:rPr lang="vi-VN" dirty="0" smtClean="0">
                <a:latin typeface="Arial"/>
              </a:rPr>
              <a:t> </a:t>
            </a:r>
            <a:r>
              <a:rPr lang="vi-VN" dirty="0">
                <a:latin typeface="Arial"/>
              </a:rPr>
              <a:t>Parameter	</a:t>
            </a:r>
            <a:r>
              <a:rPr lang="en-US" dirty="0">
                <a:latin typeface="Arial"/>
              </a:rPr>
              <a:t>D</a:t>
            </a:r>
            <a:r>
              <a:rPr lang="vi-VN" dirty="0" smtClean="0">
                <a:latin typeface="Arial"/>
              </a:rPr>
              <a:t> </a:t>
            </a:r>
            <a:r>
              <a:rPr lang="vi-VN" dirty="0">
                <a:latin typeface="Arial"/>
              </a:rPr>
              <a:t>Biên tập statement</a:t>
            </a:r>
          </a:p>
          <a:p>
            <a:pPr eaLnBrk="1" fontAlgn="base" hangingPunct="1">
              <a:spcBef>
                <a:spcPct val="0"/>
              </a:spcBef>
              <a:spcAft>
                <a:spcPct val="0"/>
              </a:spcAft>
            </a:pPr>
            <a:endParaRPr lang="ko-KR" altLang="en-US" dirty="0">
              <a:latin typeface="Arial"/>
            </a:endParaRPr>
          </a:p>
          <a:p>
            <a:pPr eaLnBrk="1" fontAlgn="base" hangingPunct="1">
              <a:spcBef>
                <a:spcPct val="0"/>
              </a:spcBef>
              <a:spcAft>
                <a:spcPct val="0"/>
              </a:spcAft>
            </a:pPr>
            <a:endParaRPr lang="ko-KR" altLang="en-US" dirty="0">
              <a:latin typeface="Arial"/>
            </a:endParaRPr>
          </a:p>
          <a:p>
            <a:pPr eaLnBrk="1" fontAlgn="base" hangingPunct="1">
              <a:spcBef>
                <a:spcPct val="0"/>
              </a:spcBef>
              <a:spcAft>
                <a:spcPct val="0"/>
              </a:spcAft>
            </a:pPr>
            <a:r>
              <a:rPr lang="vi-VN" dirty="0">
                <a:latin typeface="Arial"/>
              </a:rPr>
              <a:t>30. Cái nào không thể lưu trữ trên Drive “0”?  </a:t>
            </a:r>
          </a:p>
          <a:p>
            <a:pPr eaLnBrk="1" fontAlgn="base" hangingPunct="1">
              <a:spcBef>
                <a:spcPct val="0"/>
              </a:spcBef>
              <a:spcAft>
                <a:spcPct val="0"/>
              </a:spcAft>
            </a:pPr>
            <a:r>
              <a:rPr lang="vi-VN" dirty="0">
                <a:latin typeface="Arial"/>
              </a:rPr>
              <a:t>       </a:t>
            </a:r>
          </a:p>
          <a:p>
            <a:pPr defTabSz="1346200" eaLnBrk="1" fontAlgn="base" hangingPunct="1">
              <a:spcBef>
                <a:spcPct val="0"/>
              </a:spcBef>
              <a:spcAft>
                <a:spcPct val="0"/>
              </a:spcAft>
            </a:pPr>
            <a:r>
              <a:rPr lang="vi-VN" dirty="0">
                <a:latin typeface="Arial"/>
              </a:rPr>
              <a:t> </a:t>
            </a:r>
            <a:r>
              <a:rPr lang="en-US" dirty="0">
                <a:latin typeface="Arial"/>
              </a:rPr>
              <a:t>A</a:t>
            </a:r>
            <a:r>
              <a:rPr lang="vi-VN" dirty="0" smtClean="0">
                <a:latin typeface="Arial"/>
              </a:rPr>
              <a:t> </a:t>
            </a:r>
            <a:r>
              <a:rPr lang="vi-VN" dirty="0">
                <a:latin typeface="Arial"/>
              </a:rPr>
              <a:t>File register	</a:t>
            </a:r>
            <a:r>
              <a:rPr lang="en-US" dirty="0">
                <a:latin typeface="Arial"/>
              </a:rPr>
              <a:t>B</a:t>
            </a:r>
            <a:r>
              <a:rPr lang="vi-VN" dirty="0" smtClean="0">
                <a:latin typeface="Arial"/>
              </a:rPr>
              <a:t> </a:t>
            </a:r>
            <a:r>
              <a:rPr lang="vi-VN" dirty="0">
                <a:latin typeface="Arial"/>
              </a:rPr>
              <a:t>Program</a:t>
            </a:r>
          </a:p>
          <a:p>
            <a:pPr defTabSz="1346200" eaLnBrk="1" fontAlgn="base" hangingPunct="1">
              <a:spcBef>
                <a:spcPct val="0"/>
              </a:spcBef>
              <a:spcAft>
                <a:spcPct val="0"/>
              </a:spcAft>
            </a:pPr>
            <a:r>
              <a:rPr lang="vi-VN" dirty="0">
                <a:latin typeface="Arial"/>
              </a:rPr>
              <a:t> </a:t>
            </a:r>
            <a:r>
              <a:rPr lang="en-US" dirty="0" smtClean="0">
                <a:latin typeface="Arial"/>
              </a:rPr>
              <a:t>C</a:t>
            </a:r>
            <a:r>
              <a:rPr lang="vi-VN" dirty="0" smtClean="0">
                <a:latin typeface="Arial"/>
              </a:rPr>
              <a:t> </a:t>
            </a:r>
            <a:r>
              <a:rPr lang="vi-VN" dirty="0">
                <a:latin typeface="Arial"/>
              </a:rPr>
              <a:t>Parameter	</a:t>
            </a:r>
            <a:r>
              <a:rPr lang="en-US" dirty="0" smtClean="0">
                <a:latin typeface="Arial"/>
              </a:rPr>
              <a:t>D</a:t>
            </a:r>
            <a:r>
              <a:rPr lang="vi-VN" dirty="0" smtClean="0">
                <a:latin typeface="Arial"/>
              </a:rPr>
              <a:t> </a:t>
            </a:r>
            <a:r>
              <a:rPr lang="vi-VN" dirty="0">
                <a:latin typeface="Arial"/>
              </a:rPr>
              <a:t>Device</a:t>
            </a:r>
          </a:p>
          <a:p>
            <a:pPr eaLnBrk="1" fontAlgn="base" hangingPunct="1">
              <a:spcBef>
                <a:spcPct val="0"/>
              </a:spcBef>
              <a:spcAft>
                <a:spcPct val="0"/>
              </a:spcAft>
            </a:pPr>
            <a:endParaRPr lang="en-US" altLang="ko-KR" dirty="0" smtClean="0">
              <a:latin typeface="Arial"/>
            </a:endParaRPr>
          </a:p>
          <a:p>
            <a:pPr eaLnBrk="1" fontAlgn="base" hangingPunct="1">
              <a:spcBef>
                <a:spcPct val="0"/>
              </a:spcBef>
              <a:spcAft>
                <a:spcPct val="0"/>
              </a:spcAft>
            </a:pPr>
            <a:endParaRPr lang="ko-KR" altLang="en-US" dirty="0">
              <a:latin typeface="Arial"/>
            </a:endParaRPr>
          </a:p>
          <a:p>
            <a:pPr eaLnBrk="1" fontAlgn="base" hangingPunct="1">
              <a:spcBef>
                <a:spcPct val="0"/>
              </a:spcBef>
              <a:spcAft>
                <a:spcPct val="0"/>
              </a:spcAft>
            </a:pPr>
            <a:r>
              <a:rPr lang="en-US" altLang="ko-KR" dirty="0">
                <a:latin typeface="+mj-lt"/>
                <a:cs typeface="Times New Roman" panose="02020603050405020304" pitchFamily="18" charset="0"/>
              </a:rPr>
              <a:t>31. </a:t>
            </a:r>
            <a:r>
              <a:rPr lang="vi-VN" dirty="0">
                <a:latin typeface="+mj-lt"/>
                <a:cs typeface="Times New Roman" panose="02020603050405020304" pitchFamily="18" charset="0"/>
              </a:rPr>
              <a:t>Chương trình nào được sử dụng khi không cần </a:t>
            </a:r>
            <a:r>
              <a:rPr lang="vi-VN" dirty="0" smtClean="0">
                <a:latin typeface="+mj-lt"/>
                <a:cs typeface="Times New Roman" panose="02020603050405020304" pitchFamily="18" charset="0"/>
              </a:rPr>
              <a:t>thiết</a:t>
            </a:r>
            <a:endParaRPr lang="en-US" dirty="0" smtClean="0">
              <a:latin typeface="+mj-lt"/>
              <a:cs typeface="Times New Roman" panose="02020603050405020304" pitchFamily="18" charset="0"/>
            </a:endParaRPr>
          </a:p>
          <a:p>
            <a:pPr eaLnBrk="1" fontAlgn="base" hangingPunct="1">
              <a:spcBef>
                <a:spcPct val="0"/>
              </a:spcBef>
              <a:spcAft>
                <a:spcPct val="0"/>
              </a:spcAft>
            </a:pPr>
            <a:r>
              <a:rPr lang="vi-VN" dirty="0" smtClean="0">
                <a:latin typeface="+mj-lt"/>
                <a:cs typeface="Times New Roman" panose="02020603050405020304" pitchFamily="18" charset="0"/>
              </a:rPr>
              <a:t> phải </a:t>
            </a:r>
            <a:r>
              <a:rPr lang="vi-VN" dirty="0">
                <a:latin typeface="+mj-lt"/>
                <a:cs typeface="Times New Roman" panose="02020603050405020304" pitchFamily="18" charset="0"/>
              </a:rPr>
              <a:t>thực hiện quét mỗi </a:t>
            </a:r>
            <a:r>
              <a:rPr lang="vi-VN" dirty="0" smtClean="0">
                <a:latin typeface="+mj-lt"/>
                <a:cs typeface="Times New Roman" panose="02020603050405020304" pitchFamily="18" charset="0"/>
              </a:rPr>
              <a:t>lần</a:t>
            </a:r>
            <a:r>
              <a:rPr lang="en-US" dirty="0">
                <a:latin typeface="+mj-lt"/>
                <a:cs typeface="Times New Roman" panose="02020603050405020304" pitchFamily="18" charset="0"/>
              </a:rPr>
              <a:t>?</a:t>
            </a:r>
            <a:endParaRPr lang="en-US" dirty="0" smtClean="0">
              <a:latin typeface="+mj-lt"/>
              <a:cs typeface="Times New Roman" panose="02020603050405020304" pitchFamily="18" charset="0"/>
            </a:endParaRPr>
          </a:p>
          <a:p>
            <a:pPr eaLnBrk="1" fontAlgn="base" hangingPunct="1">
              <a:spcBef>
                <a:spcPct val="0"/>
              </a:spcBef>
              <a:spcAft>
                <a:spcPct val="0"/>
              </a:spcAft>
            </a:pPr>
            <a:endParaRPr lang="en-US" altLang="ko-KR" dirty="0">
              <a:latin typeface="+mj-lt"/>
              <a:cs typeface="Times New Roman" panose="02020603050405020304" pitchFamily="18" charset="0"/>
            </a:endParaRPr>
          </a:p>
          <a:p>
            <a:pPr eaLnBrk="1" fontAlgn="base" hangingPunct="1">
              <a:spcBef>
                <a:spcPct val="0"/>
              </a:spcBef>
              <a:spcAft>
                <a:spcPct val="0"/>
              </a:spcAft>
            </a:pPr>
            <a:r>
              <a:rPr lang="en-US" altLang="ko-KR" dirty="0">
                <a:latin typeface="+mj-lt"/>
                <a:cs typeface="Times New Roman" panose="02020603050405020304" pitchFamily="18" charset="0"/>
              </a:rPr>
              <a:t>  </a:t>
            </a:r>
            <a:r>
              <a:rPr lang="en-US" altLang="ko-KR" dirty="0" smtClean="0">
                <a:latin typeface="+mj-lt"/>
                <a:cs typeface="Times New Roman" panose="02020603050405020304" pitchFamily="18" charset="0"/>
              </a:rPr>
              <a:t>A </a:t>
            </a:r>
            <a:r>
              <a:rPr lang="vi-VN" altLang="ko-KR" dirty="0" smtClean="0">
                <a:latin typeface="+mj-lt"/>
                <a:cs typeface="Times New Roman" panose="02020603050405020304" pitchFamily="18" charset="0"/>
              </a:rPr>
              <a:t>Chương </a:t>
            </a:r>
            <a:r>
              <a:rPr lang="vi-VN" altLang="ko-KR" dirty="0">
                <a:latin typeface="+mj-lt"/>
                <a:cs typeface="Times New Roman" panose="02020603050405020304" pitchFamily="18" charset="0"/>
              </a:rPr>
              <a:t>trình thực thi ban đầu</a:t>
            </a:r>
            <a:r>
              <a:rPr lang="ko-KR" altLang="en-US" dirty="0">
                <a:latin typeface="+mj-lt"/>
                <a:cs typeface="Times New Roman" panose="02020603050405020304" pitchFamily="18" charset="0"/>
              </a:rPr>
              <a:t> </a:t>
            </a:r>
          </a:p>
          <a:p>
            <a:pPr eaLnBrk="1" fontAlgn="base" hangingPunct="1">
              <a:spcBef>
                <a:spcPct val="0"/>
              </a:spcBef>
              <a:spcAft>
                <a:spcPct val="0"/>
              </a:spcAft>
            </a:pPr>
            <a:r>
              <a:rPr lang="ko-KR" altLang="en-US" dirty="0">
                <a:latin typeface="+mj-lt"/>
                <a:cs typeface="Times New Roman" panose="02020603050405020304" pitchFamily="18" charset="0"/>
              </a:rPr>
              <a:t>  </a:t>
            </a:r>
            <a:r>
              <a:rPr lang="en-US" altLang="ko-KR" dirty="0" smtClean="0">
                <a:latin typeface="+mj-lt"/>
                <a:cs typeface="Times New Roman" panose="02020603050405020304" pitchFamily="18" charset="0"/>
              </a:rPr>
              <a:t>B</a:t>
            </a:r>
            <a:r>
              <a:rPr lang="ko-KR" altLang="en-US" dirty="0" smtClean="0">
                <a:latin typeface="+mj-lt"/>
                <a:cs typeface="Times New Roman" panose="02020603050405020304" pitchFamily="18" charset="0"/>
              </a:rPr>
              <a:t> </a:t>
            </a:r>
            <a:r>
              <a:rPr lang="vi-VN" altLang="ko-KR" dirty="0">
                <a:latin typeface="+mj-lt"/>
                <a:cs typeface="Times New Roman" panose="02020603050405020304" pitchFamily="18" charset="0"/>
              </a:rPr>
              <a:t>Chương trình thực thi Scan</a:t>
            </a:r>
            <a:r>
              <a:rPr lang="ko-KR" altLang="en-US" dirty="0">
                <a:latin typeface="+mj-lt"/>
                <a:cs typeface="Times New Roman" panose="02020603050405020304" pitchFamily="18" charset="0"/>
              </a:rPr>
              <a:t> </a:t>
            </a:r>
          </a:p>
          <a:p>
            <a:pPr eaLnBrk="1" fontAlgn="base" hangingPunct="1">
              <a:spcBef>
                <a:spcPct val="0"/>
              </a:spcBef>
              <a:spcAft>
                <a:spcPct val="0"/>
              </a:spcAft>
            </a:pPr>
            <a:r>
              <a:rPr lang="ko-KR" altLang="en-US" dirty="0">
                <a:latin typeface="+mj-lt"/>
                <a:cs typeface="Times New Roman" panose="02020603050405020304" pitchFamily="18" charset="0"/>
              </a:rPr>
              <a:t>  </a:t>
            </a:r>
            <a:r>
              <a:rPr lang="en-US" altLang="ko-KR" dirty="0">
                <a:latin typeface="+mj-lt"/>
                <a:cs typeface="Times New Roman" panose="02020603050405020304" pitchFamily="18" charset="0"/>
              </a:rPr>
              <a:t>C</a:t>
            </a:r>
            <a:r>
              <a:rPr lang="ko-KR" altLang="en-US" dirty="0" smtClean="0">
                <a:latin typeface="+mj-lt"/>
                <a:cs typeface="Times New Roman" panose="02020603050405020304" pitchFamily="18" charset="0"/>
              </a:rPr>
              <a:t> </a:t>
            </a:r>
            <a:r>
              <a:rPr lang="vi-VN" altLang="ko-KR" dirty="0">
                <a:latin typeface="+mj-lt"/>
                <a:cs typeface="Times New Roman" panose="02020603050405020304" pitchFamily="18" charset="0"/>
              </a:rPr>
              <a:t>Chương trình thực thi tốc độ cao</a:t>
            </a:r>
            <a:endParaRPr lang="ko-KR" altLang="en-US" dirty="0">
              <a:latin typeface="+mj-lt"/>
              <a:cs typeface="Times New Roman" panose="02020603050405020304" pitchFamily="18" charset="0"/>
            </a:endParaRPr>
          </a:p>
          <a:p>
            <a:pPr eaLnBrk="1" fontAlgn="base" hangingPunct="1">
              <a:spcBef>
                <a:spcPct val="0"/>
              </a:spcBef>
              <a:spcAft>
                <a:spcPct val="0"/>
              </a:spcAft>
            </a:pPr>
            <a:r>
              <a:rPr lang="ko-KR" altLang="en-US" dirty="0">
                <a:latin typeface="+mj-lt"/>
                <a:cs typeface="Times New Roman" panose="02020603050405020304" pitchFamily="18" charset="0"/>
              </a:rPr>
              <a:t>  </a:t>
            </a:r>
            <a:r>
              <a:rPr lang="en-US" altLang="ko-KR" dirty="0" smtClean="0">
                <a:latin typeface="+mj-lt"/>
                <a:cs typeface="Times New Roman" panose="02020603050405020304" pitchFamily="18" charset="0"/>
              </a:rPr>
              <a:t>D</a:t>
            </a:r>
            <a:r>
              <a:rPr lang="ko-KR" altLang="en-US" dirty="0" smtClean="0">
                <a:latin typeface="+mj-lt"/>
                <a:cs typeface="Times New Roman" panose="02020603050405020304" pitchFamily="18" charset="0"/>
              </a:rPr>
              <a:t> </a:t>
            </a:r>
            <a:r>
              <a:rPr lang="vi-VN" altLang="ko-KR" dirty="0">
                <a:latin typeface="+mj-lt"/>
                <a:cs typeface="Times New Roman" panose="02020603050405020304" pitchFamily="18" charset="0"/>
              </a:rPr>
              <a:t>Chương trình chu kì cố </a:t>
            </a:r>
            <a:r>
              <a:rPr lang="vi-VN" altLang="ko-KR" dirty="0" smtClean="0">
                <a:latin typeface="+mj-lt"/>
                <a:cs typeface="Times New Roman" panose="02020603050405020304" pitchFamily="18" charset="0"/>
              </a:rPr>
              <a:t>định</a:t>
            </a:r>
            <a:endParaRPr lang="en-US" altLang="ko-KR" dirty="0" smtClean="0">
              <a:latin typeface="+mj-lt"/>
              <a:cs typeface="Times New Roman" panose="02020603050405020304" pitchFamily="18" charset="0"/>
            </a:endParaRPr>
          </a:p>
          <a:p>
            <a:pPr eaLnBrk="1" fontAlgn="base" hangingPunct="1">
              <a:spcBef>
                <a:spcPct val="0"/>
              </a:spcBef>
              <a:spcAft>
                <a:spcPct val="0"/>
              </a:spcAft>
            </a:pPr>
            <a:endParaRPr lang="en-US" altLang="ko-KR" dirty="0">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endParaRPr lang="ko-KR" altLang="en-US" dirty="0">
              <a:latin typeface="Times New Roman" panose="02020603050405020304" pitchFamily="18" charset="0"/>
              <a:cs typeface="Times New Roman" panose="02020603050405020304" pitchFamily="18" charset="0"/>
            </a:endParaRPr>
          </a:p>
          <a:p>
            <a:pPr eaLnBrk="1" fontAlgn="base" hangingPunct="1">
              <a:spcBef>
                <a:spcPct val="0"/>
              </a:spcBef>
              <a:spcAft>
                <a:spcPct val="0"/>
              </a:spcAft>
            </a:pPr>
            <a:r>
              <a:rPr lang="en-US" altLang="ko-KR" dirty="0">
                <a:latin typeface="+mj-lt"/>
                <a:cs typeface="Times New Roman" panose="02020603050405020304" pitchFamily="18" charset="0"/>
              </a:rPr>
              <a:t>32. </a:t>
            </a:r>
            <a:r>
              <a:rPr lang="vi-VN" altLang="ko-KR" dirty="0">
                <a:latin typeface="+mj-lt"/>
                <a:cs typeface="Times New Roman" panose="02020603050405020304" pitchFamily="18" charset="0"/>
              </a:rPr>
              <a:t>Cấu tạo của KIT giống mô tả bên dưới</a:t>
            </a:r>
            <a:r>
              <a:rPr lang="en-US" altLang="ko-KR" dirty="0">
                <a:latin typeface="+mj-lt"/>
                <a:cs typeface="Times New Roman" panose="02020603050405020304" pitchFamily="18" charset="0"/>
              </a:rPr>
              <a:t>.</a:t>
            </a:r>
          </a:p>
          <a:p>
            <a:pPr eaLnBrk="1" fontAlgn="base" hangingPunct="1">
              <a:spcBef>
                <a:spcPct val="0"/>
              </a:spcBef>
              <a:spcAft>
                <a:spcPct val="0"/>
              </a:spcAft>
            </a:pPr>
            <a:r>
              <a:rPr lang="en-US" altLang="ko-KR" dirty="0">
                <a:latin typeface="+mj-lt"/>
                <a:cs typeface="Times New Roman" panose="02020603050405020304" pitchFamily="18" charset="0"/>
              </a:rPr>
              <a:t>    </a:t>
            </a:r>
            <a:r>
              <a:rPr lang="en-US" altLang="ko-KR" dirty="0" smtClean="0">
                <a:latin typeface="+mj-lt"/>
                <a:cs typeface="Times New Roman" panose="02020603050405020304" pitchFamily="18" charset="0"/>
              </a:rPr>
              <a:t>① </a:t>
            </a:r>
            <a:r>
              <a:rPr lang="vi-VN" altLang="ko-KR" dirty="0" smtClean="0">
                <a:latin typeface="+mj-lt"/>
                <a:cs typeface="Times New Roman" panose="02020603050405020304" pitchFamily="18" charset="0"/>
              </a:rPr>
              <a:t>Hãy </a:t>
            </a:r>
            <a:r>
              <a:rPr lang="vi-VN" altLang="ko-KR" dirty="0">
                <a:latin typeface="+mj-lt"/>
                <a:cs typeface="Times New Roman" panose="02020603050405020304" pitchFamily="18" charset="0"/>
              </a:rPr>
              <a:t>tìm phạm vi in/out của card </a:t>
            </a:r>
            <a:r>
              <a:rPr lang="vi-VN" altLang="ko-KR" dirty="0" smtClean="0">
                <a:latin typeface="+mj-lt"/>
                <a:cs typeface="Times New Roman" panose="02020603050405020304" pitchFamily="18" charset="0"/>
              </a:rPr>
              <a:t>trống</a:t>
            </a:r>
            <a:endParaRPr lang="en-US" altLang="ko-KR" dirty="0">
              <a:latin typeface="+mj-lt"/>
              <a:cs typeface="Times New Roman" panose="02020603050405020304" pitchFamily="18" charset="0"/>
            </a:endParaRPr>
          </a:p>
          <a:p>
            <a:pPr eaLnBrk="1" fontAlgn="base" hangingPunct="1">
              <a:spcBef>
                <a:spcPct val="0"/>
              </a:spcBef>
              <a:spcAft>
                <a:spcPct val="0"/>
              </a:spcAft>
            </a:pPr>
            <a:endParaRPr lang="vi-VN" altLang="ko-KR" dirty="0">
              <a:latin typeface="+mj-lt"/>
              <a:cs typeface="Times New Roman" panose="02020603050405020304" pitchFamily="18" charset="0"/>
            </a:endParaRPr>
          </a:p>
          <a:p>
            <a:pPr eaLnBrk="1" fontAlgn="base" hangingPunct="1">
              <a:spcBef>
                <a:spcPct val="0"/>
              </a:spcBef>
              <a:spcAft>
                <a:spcPct val="0"/>
              </a:spcAft>
            </a:pPr>
            <a:endParaRPr lang="vi-VN" altLang="ko-KR" dirty="0">
              <a:latin typeface="+mj-lt"/>
              <a:cs typeface="Times New Roman" panose="02020603050405020304" pitchFamily="18" charset="0"/>
            </a:endParaRPr>
          </a:p>
          <a:p>
            <a:pPr eaLnBrk="1" fontAlgn="base" hangingPunct="1">
              <a:spcBef>
                <a:spcPct val="0"/>
              </a:spcBef>
              <a:spcAft>
                <a:spcPct val="0"/>
              </a:spcAft>
            </a:pPr>
            <a:endParaRPr lang="en-US" altLang="ko-KR" dirty="0" smtClean="0">
              <a:latin typeface="+mj-lt"/>
              <a:cs typeface="Times New Roman" panose="02020603050405020304" pitchFamily="18" charset="0"/>
            </a:endParaRPr>
          </a:p>
          <a:p>
            <a:pPr eaLnBrk="1" fontAlgn="base" hangingPunct="1">
              <a:spcBef>
                <a:spcPct val="0"/>
              </a:spcBef>
              <a:spcAft>
                <a:spcPct val="0"/>
              </a:spcAft>
            </a:pPr>
            <a:endParaRPr lang="vi-VN" altLang="ko-KR" dirty="0">
              <a:latin typeface="+mj-lt"/>
              <a:cs typeface="Times New Roman" panose="02020603050405020304" pitchFamily="18" charset="0"/>
            </a:endParaRPr>
          </a:p>
          <a:p>
            <a:pPr eaLnBrk="1" fontAlgn="base" hangingPunct="1">
              <a:spcBef>
                <a:spcPct val="0"/>
              </a:spcBef>
              <a:spcAft>
                <a:spcPct val="0"/>
              </a:spcAft>
            </a:pPr>
            <a:endParaRPr lang="vi-VN" altLang="ko-KR" dirty="0">
              <a:latin typeface="+mj-lt"/>
              <a:cs typeface="Times New Roman" panose="02020603050405020304" pitchFamily="18" charset="0"/>
            </a:endParaRPr>
          </a:p>
          <a:p>
            <a:pPr eaLnBrk="1" fontAlgn="base" hangingPunct="1">
              <a:spcBef>
                <a:spcPct val="0"/>
              </a:spcBef>
              <a:spcAft>
                <a:spcPct val="0"/>
              </a:spcAft>
            </a:pPr>
            <a:endParaRPr lang="en-US" altLang="ko-KR" dirty="0">
              <a:latin typeface="+mj-lt"/>
              <a:cs typeface="Times New Roman" panose="02020603050405020304" pitchFamily="18" charset="0"/>
            </a:endParaRPr>
          </a:p>
          <a:p>
            <a:pPr eaLnBrk="1" fontAlgn="base" hangingPunct="1">
              <a:spcBef>
                <a:spcPct val="0"/>
              </a:spcBef>
              <a:spcAft>
                <a:spcPct val="0"/>
              </a:spcAft>
            </a:pPr>
            <a:r>
              <a:rPr lang="en-US" altLang="ko-KR" dirty="0">
                <a:latin typeface="+mj-lt"/>
                <a:cs typeface="Times New Roman" panose="02020603050405020304" pitchFamily="18" charset="0"/>
              </a:rPr>
              <a:t> </a:t>
            </a:r>
            <a:endParaRPr lang="vi-VN" altLang="ko-KR" dirty="0">
              <a:latin typeface="+mj-lt"/>
              <a:cs typeface="Times New Roman" panose="02020603050405020304" pitchFamily="18" charset="0"/>
            </a:endParaRPr>
          </a:p>
          <a:p>
            <a:pPr eaLnBrk="1" fontAlgn="base" hangingPunct="1">
              <a:spcBef>
                <a:spcPct val="0"/>
              </a:spcBef>
              <a:spcAft>
                <a:spcPct val="0"/>
              </a:spcAft>
            </a:pPr>
            <a:r>
              <a:rPr lang="vi-VN" altLang="ko-KR" dirty="0">
                <a:latin typeface="+mj-lt"/>
                <a:cs typeface="Times New Roman" panose="02020603050405020304" pitchFamily="18" charset="0"/>
              </a:rPr>
              <a:t> </a:t>
            </a:r>
            <a:r>
              <a:rPr lang="en-US" altLang="ko-KR" dirty="0">
                <a:latin typeface="+mj-lt"/>
                <a:cs typeface="Times New Roman" panose="02020603050405020304" pitchFamily="18" charset="0"/>
              </a:rPr>
              <a:t>A</a:t>
            </a:r>
            <a:r>
              <a:rPr lang="en-US" altLang="ko-KR" dirty="0" smtClean="0">
                <a:latin typeface="+mj-lt"/>
                <a:cs typeface="Times New Roman" panose="02020603050405020304" pitchFamily="18" charset="0"/>
              </a:rPr>
              <a:t> </a:t>
            </a:r>
            <a:r>
              <a:rPr lang="en-US" altLang="ko-KR" dirty="0">
                <a:latin typeface="+mj-lt"/>
                <a:cs typeface="Times New Roman" panose="02020603050405020304" pitchFamily="18" charset="0"/>
              </a:rPr>
              <a:t>Y90~YCF                        B</a:t>
            </a:r>
            <a:r>
              <a:rPr lang="en-US" altLang="ko-KR" dirty="0" smtClean="0">
                <a:latin typeface="+mj-lt"/>
                <a:cs typeface="Times New Roman" panose="02020603050405020304" pitchFamily="18" charset="0"/>
              </a:rPr>
              <a:t> </a:t>
            </a:r>
            <a:r>
              <a:rPr lang="en-US" altLang="ko-KR" dirty="0">
                <a:latin typeface="+mj-lt"/>
                <a:cs typeface="Times New Roman" panose="02020603050405020304" pitchFamily="18" charset="0"/>
              </a:rPr>
              <a:t>YA0~YDF </a:t>
            </a:r>
          </a:p>
          <a:p>
            <a:pPr eaLnBrk="1" fontAlgn="base" hangingPunct="1">
              <a:spcBef>
                <a:spcPct val="0"/>
              </a:spcBef>
              <a:spcAft>
                <a:spcPct val="0"/>
              </a:spcAft>
            </a:pPr>
            <a:r>
              <a:rPr lang="en-US" altLang="ko-KR" dirty="0">
                <a:latin typeface="+mj-lt"/>
                <a:cs typeface="Times New Roman" panose="02020603050405020304" pitchFamily="18" charset="0"/>
              </a:rPr>
              <a:t> </a:t>
            </a:r>
            <a:r>
              <a:rPr lang="en-US" altLang="ko-KR" dirty="0" smtClean="0">
                <a:latin typeface="+mj-lt"/>
                <a:cs typeface="Times New Roman" panose="02020603050405020304" pitchFamily="18" charset="0"/>
              </a:rPr>
              <a:t>C </a:t>
            </a:r>
            <a:r>
              <a:rPr lang="en-US" altLang="ko-KR" dirty="0">
                <a:latin typeface="+mj-lt"/>
                <a:cs typeface="Times New Roman" panose="02020603050405020304" pitchFamily="18" charset="0"/>
              </a:rPr>
              <a:t>YB0~YEF                        </a:t>
            </a:r>
            <a:r>
              <a:rPr lang="en-US" altLang="ko-KR" dirty="0" smtClean="0">
                <a:latin typeface="+mj-lt"/>
                <a:cs typeface="Times New Roman" panose="02020603050405020304" pitchFamily="18" charset="0"/>
              </a:rPr>
              <a:t>D </a:t>
            </a:r>
            <a:r>
              <a:rPr lang="en-US" altLang="ko-KR" dirty="0">
                <a:latin typeface="+mj-lt"/>
                <a:cs typeface="Times New Roman" panose="02020603050405020304" pitchFamily="18" charset="0"/>
              </a:rPr>
              <a:t>Y100~Y13F</a:t>
            </a:r>
            <a:endParaRPr lang="vi-VN" altLang="ko-KR" dirty="0">
              <a:latin typeface="+mj-lt"/>
              <a:cs typeface="Times New Roman" panose="02020603050405020304" pitchFamily="18" charset="0"/>
            </a:endParaRPr>
          </a:p>
          <a:p>
            <a:pPr eaLnBrk="1" fontAlgn="base" hangingPunct="1">
              <a:spcBef>
                <a:spcPct val="0"/>
              </a:spcBef>
              <a:spcAft>
                <a:spcPct val="0"/>
              </a:spcAft>
            </a:pPr>
            <a:endParaRPr lang="vi-VN" altLang="ko-KR" dirty="0">
              <a:latin typeface="+mj-lt"/>
              <a:cs typeface="Times New Roman" panose="02020603050405020304" pitchFamily="18" charset="0"/>
            </a:endParaRPr>
          </a:p>
          <a:p>
            <a:pPr eaLnBrk="1" fontAlgn="base" hangingPunct="1">
              <a:spcBef>
                <a:spcPct val="0"/>
              </a:spcBef>
              <a:spcAft>
                <a:spcPct val="0"/>
              </a:spcAft>
            </a:pPr>
            <a:r>
              <a:rPr lang="en-US" altLang="ko-KR" dirty="0">
                <a:latin typeface="+mj-lt"/>
                <a:cs typeface="Times New Roman" panose="02020603050405020304" pitchFamily="18" charset="0"/>
              </a:rPr>
              <a:t>33. </a:t>
            </a:r>
            <a:r>
              <a:rPr lang="vi-VN" dirty="0">
                <a:latin typeface="+mj-lt"/>
                <a:cs typeface="Times New Roman" panose="02020603050405020304" pitchFamily="18" charset="0"/>
              </a:rPr>
              <a:t>Trong số các thông số PLC, hạng mục nào không </a:t>
            </a:r>
            <a:r>
              <a:rPr lang="vi-VN" dirty="0" smtClean="0">
                <a:latin typeface="+mj-lt"/>
                <a:cs typeface="Times New Roman" panose="02020603050405020304" pitchFamily="18" charset="0"/>
              </a:rPr>
              <a:t>thể</a:t>
            </a:r>
            <a:endParaRPr lang="en-US" dirty="0" smtClean="0">
              <a:latin typeface="+mj-lt"/>
              <a:cs typeface="Times New Roman" panose="02020603050405020304" pitchFamily="18" charset="0"/>
            </a:endParaRPr>
          </a:p>
          <a:p>
            <a:pPr eaLnBrk="1" fontAlgn="base" hangingPunct="1">
              <a:spcBef>
                <a:spcPct val="0"/>
              </a:spcBef>
              <a:spcAft>
                <a:spcPct val="0"/>
              </a:spcAft>
            </a:pPr>
            <a:r>
              <a:rPr lang="vi-VN" dirty="0" smtClean="0">
                <a:latin typeface="+mj-lt"/>
                <a:cs typeface="Times New Roman" panose="02020603050405020304" pitchFamily="18" charset="0"/>
              </a:rPr>
              <a:t>được </a:t>
            </a:r>
            <a:r>
              <a:rPr lang="vi-VN" dirty="0">
                <a:latin typeface="+mj-lt"/>
                <a:cs typeface="Times New Roman" panose="02020603050405020304" pitchFamily="18" charset="0"/>
              </a:rPr>
              <a:t>thiết lập để tiếp tục / dừng hoạt động trong trường </a:t>
            </a:r>
            <a:endParaRPr lang="en-US" dirty="0" smtClean="0">
              <a:latin typeface="+mj-lt"/>
              <a:cs typeface="Times New Roman" panose="02020603050405020304" pitchFamily="18" charset="0"/>
            </a:endParaRPr>
          </a:p>
          <a:p>
            <a:pPr eaLnBrk="1" fontAlgn="base" hangingPunct="1">
              <a:spcBef>
                <a:spcPct val="0"/>
              </a:spcBef>
              <a:spcAft>
                <a:spcPct val="0"/>
              </a:spcAft>
            </a:pPr>
            <a:r>
              <a:rPr lang="vi-VN" dirty="0" smtClean="0">
                <a:latin typeface="+mj-lt"/>
                <a:cs typeface="Times New Roman" panose="02020603050405020304" pitchFamily="18" charset="0"/>
              </a:rPr>
              <a:t>hợp </a:t>
            </a:r>
            <a:r>
              <a:rPr lang="vi-VN" dirty="0">
                <a:latin typeface="+mj-lt"/>
                <a:cs typeface="Times New Roman" panose="02020603050405020304" pitchFamily="18" charset="0"/>
              </a:rPr>
              <a:t>có lỗi trong cài đặt PLC RAS?</a:t>
            </a:r>
            <a:r>
              <a:rPr lang="en-US" altLang="ko-KR" dirty="0">
                <a:latin typeface="+mj-lt"/>
                <a:cs typeface="Times New Roman" panose="02020603050405020304" pitchFamily="18" charset="0"/>
              </a:rPr>
              <a:t>  </a:t>
            </a:r>
          </a:p>
          <a:p>
            <a:pPr eaLnBrk="1" fontAlgn="base" hangingPunct="1">
              <a:spcBef>
                <a:spcPct val="0"/>
              </a:spcBef>
              <a:spcAft>
                <a:spcPct val="0"/>
              </a:spcAft>
            </a:pPr>
            <a:r>
              <a:rPr lang="vi-VN" altLang="ko-KR" dirty="0">
                <a:latin typeface="+mj-lt"/>
                <a:cs typeface="Times New Roman" panose="02020603050405020304" pitchFamily="18" charset="0"/>
              </a:rPr>
              <a:t>  </a:t>
            </a:r>
            <a:endParaRPr lang="en-US" altLang="ko-KR" dirty="0">
              <a:latin typeface="+mj-lt"/>
              <a:cs typeface="Times New Roman" panose="02020603050405020304" pitchFamily="18" charset="0"/>
            </a:endParaRPr>
          </a:p>
          <a:p>
            <a:pPr eaLnBrk="1" fontAlgn="base" hangingPunct="1">
              <a:spcBef>
                <a:spcPct val="0"/>
              </a:spcBef>
              <a:spcAft>
                <a:spcPct val="0"/>
              </a:spcAft>
            </a:pPr>
            <a:r>
              <a:rPr lang="en-US" altLang="ko-KR" dirty="0">
                <a:latin typeface="+mj-lt"/>
                <a:cs typeface="Times New Roman" panose="02020603050405020304" pitchFamily="18" charset="0"/>
              </a:rPr>
              <a:t>  </a:t>
            </a:r>
            <a:r>
              <a:rPr lang="en-US" altLang="ko-KR" dirty="0" smtClean="0">
                <a:latin typeface="+mj-lt"/>
                <a:cs typeface="Times New Roman" panose="02020603050405020304" pitchFamily="18" charset="0"/>
              </a:rPr>
              <a:t>A </a:t>
            </a:r>
            <a:r>
              <a:rPr lang="vi-VN" altLang="ko-KR" dirty="0">
                <a:latin typeface="+mj-lt"/>
                <a:cs typeface="Times New Roman" panose="02020603050405020304" pitchFamily="18" charset="0"/>
              </a:rPr>
              <a:t>Lỗi kết hợp Unit </a:t>
            </a:r>
            <a:r>
              <a:rPr lang="en-US" altLang="ko-KR" dirty="0">
                <a:latin typeface="+mj-lt"/>
                <a:cs typeface="Times New Roman" panose="02020603050405020304" pitchFamily="18" charset="0"/>
              </a:rPr>
              <a:t>I/O </a:t>
            </a:r>
            <a:r>
              <a:rPr lang="vi-VN" altLang="ko-KR" dirty="0">
                <a:latin typeface="+mj-lt"/>
                <a:cs typeface="Times New Roman" panose="02020603050405020304" pitchFamily="18" charset="0"/>
              </a:rPr>
              <a:t>               </a:t>
            </a:r>
            <a:r>
              <a:rPr lang="en-US" altLang="ko-KR" dirty="0">
                <a:latin typeface="+mj-lt"/>
                <a:cs typeface="Times New Roman" panose="02020603050405020304" pitchFamily="18" charset="0"/>
              </a:rPr>
              <a:t>B</a:t>
            </a:r>
            <a:r>
              <a:rPr lang="ko-KR" altLang="en-US" dirty="0" smtClean="0">
                <a:latin typeface="+mj-lt"/>
                <a:cs typeface="Times New Roman" panose="02020603050405020304" pitchFamily="18" charset="0"/>
              </a:rPr>
              <a:t> </a:t>
            </a:r>
            <a:r>
              <a:rPr lang="vi-VN" altLang="ko-KR" dirty="0">
                <a:latin typeface="+mj-lt"/>
                <a:cs typeface="Times New Roman" panose="02020603050405020304" pitchFamily="18" charset="0"/>
              </a:rPr>
              <a:t>Lỗi cháy cầu chì</a:t>
            </a:r>
            <a:endParaRPr lang="ko-KR" altLang="en-US" dirty="0">
              <a:latin typeface="+mj-lt"/>
              <a:cs typeface="Times New Roman" panose="02020603050405020304" pitchFamily="18" charset="0"/>
            </a:endParaRPr>
          </a:p>
          <a:p>
            <a:pPr eaLnBrk="1" fontAlgn="base" hangingPunct="1">
              <a:spcBef>
                <a:spcPct val="0"/>
              </a:spcBef>
              <a:spcAft>
                <a:spcPct val="0"/>
              </a:spcAft>
            </a:pPr>
            <a:r>
              <a:rPr lang="ko-KR" altLang="en-US" dirty="0">
                <a:latin typeface="+mj-lt"/>
                <a:cs typeface="Times New Roman" panose="02020603050405020304" pitchFamily="18" charset="0"/>
              </a:rPr>
              <a:t>  </a:t>
            </a:r>
            <a:r>
              <a:rPr lang="en-US" altLang="ko-KR" dirty="0">
                <a:latin typeface="+mj-lt"/>
                <a:cs typeface="Times New Roman" panose="02020603050405020304" pitchFamily="18" charset="0"/>
              </a:rPr>
              <a:t>C</a:t>
            </a:r>
            <a:r>
              <a:rPr lang="ko-KR" altLang="en-US" dirty="0" smtClean="0">
                <a:latin typeface="+mj-lt"/>
                <a:cs typeface="Times New Roman" panose="02020603050405020304" pitchFamily="18" charset="0"/>
              </a:rPr>
              <a:t> </a:t>
            </a:r>
            <a:r>
              <a:rPr lang="vi-VN" altLang="ko-KR" dirty="0">
                <a:latin typeface="+mj-lt"/>
                <a:cs typeface="Times New Roman" panose="02020603050405020304" pitchFamily="18" charset="0"/>
              </a:rPr>
              <a:t>Lỗi tính toán</a:t>
            </a:r>
            <a:r>
              <a:rPr lang="ko-KR" altLang="en-US" dirty="0">
                <a:latin typeface="+mj-lt"/>
                <a:cs typeface="Times New Roman" panose="02020603050405020304" pitchFamily="18" charset="0"/>
              </a:rPr>
              <a:t>                       </a:t>
            </a:r>
            <a:r>
              <a:rPr lang="vi-VN" altLang="ko-KR" dirty="0">
                <a:latin typeface="+mj-lt"/>
                <a:cs typeface="Times New Roman" panose="02020603050405020304" pitchFamily="18" charset="0"/>
              </a:rPr>
              <a:t> </a:t>
            </a:r>
            <a:r>
              <a:rPr lang="ko-KR" altLang="en-US" dirty="0">
                <a:latin typeface="+mj-lt"/>
                <a:cs typeface="Times New Roman" panose="02020603050405020304" pitchFamily="18" charset="0"/>
              </a:rPr>
              <a:t>   </a:t>
            </a:r>
            <a:r>
              <a:rPr lang="en-US" altLang="ko-KR" dirty="0">
                <a:latin typeface="+mj-lt"/>
                <a:cs typeface="Times New Roman" panose="02020603050405020304" pitchFamily="18" charset="0"/>
              </a:rPr>
              <a:t>D</a:t>
            </a:r>
            <a:r>
              <a:rPr lang="ko-KR" altLang="en-US" dirty="0" smtClean="0">
                <a:latin typeface="+mj-lt"/>
                <a:cs typeface="Times New Roman" panose="02020603050405020304" pitchFamily="18" charset="0"/>
              </a:rPr>
              <a:t> </a:t>
            </a:r>
            <a:r>
              <a:rPr lang="vi-VN" altLang="ko-KR" dirty="0">
                <a:latin typeface="+mj-lt"/>
                <a:cs typeface="Times New Roman" panose="02020603050405020304" pitchFamily="18" charset="0"/>
              </a:rPr>
              <a:t>Lỗi thẻ đặc biệt </a:t>
            </a:r>
            <a:endParaRPr lang="ko-KR" altLang="en-US" dirty="0">
              <a:latin typeface="+mj-lt"/>
              <a:cs typeface="Times New Roman" panose="02020603050405020304" pitchFamily="18" charset="0"/>
            </a:endParaRPr>
          </a:p>
          <a:p>
            <a:pPr eaLnBrk="1" fontAlgn="base" hangingPunct="1">
              <a:spcBef>
                <a:spcPct val="0"/>
              </a:spcBef>
              <a:spcAft>
                <a:spcPct val="0"/>
              </a:spcAft>
            </a:pPr>
            <a:endParaRPr lang="ko-KR" altLang="en-US" dirty="0">
              <a:latin typeface="+mj-lt"/>
              <a:cs typeface="Times New Roman" panose="02020603050405020304" pitchFamily="18" charset="0"/>
            </a:endParaRPr>
          </a:p>
          <a:p>
            <a:pPr eaLnBrk="1" fontAlgn="base" hangingPunct="1">
              <a:spcBef>
                <a:spcPct val="0"/>
              </a:spcBef>
              <a:spcAft>
                <a:spcPct val="0"/>
              </a:spcAft>
            </a:pPr>
            <a:endParaRPr lang="vi-VN" altLang="ko-KR" dirty="0">
              <a:latin typeface="+mj-lt"/>
              <a:cs typeface="Times New Roman" panose="02020603050405020304" pitchFamily="18" charset="0"/>
            </a:endParaRPr>
          </a:p>
          <a:p>
            <a:pPr eaLnBrk="1" fontAlgn="base" hangingPunct="1">
              <a:spcBef>
                <a:spcPct val="0"/>
              </a:spcBef>
              <a:spcAft>
                <a:spcPct val="0"/>
              </a:spcAft>
            </a:pPr>
            <a:r>
              <a:rPr lang="en-US" altLang="ko-KR" dirty="0">
                <a:latin typeface="+mj-lt"/>
                <a:cs typeface="Times New Roman" panose="02020603050405020304" pitchFamily="18" charset="0"/>
              </a:rPr>
              <a:t>34.</a:t>
            </a:r>
            <a:r>
              <a:rPr lang="vi-VN" altLang="ko-KR" dirty="0">
                <a:latin typeface="+mj-lt"/>
                <a:cs typeface="Times New Roman" panose="02020603050405020304" pitchFamily="18" charset="0"/>
              </a:rPr>
              <a:t>Giải thích đúng về </a:t>
            </a:r>
            <a:r>
              <a:rPr lang="en-US" altLang="ko-KR" dirty="0">
                <a:latin typeface="+mj-lt"/>
                <a:cs typeface="Times New Roman" panose="02020603050405020304" pitchFamily="18" charset="0"/>
              </a:rPr>
              <a:t> Counter?</a:t>
            </a:r>
          </a:p>
          <a:p>
            <a:pPr eaLnBrk="1" fontAlgn="base" hangingPunct="1">
              <a:spcBef>
                <a:spcPct val="0"/>
              </a:spcBef>
              <a:spcAft>
                <a:spcPct val="0"/>
              </a:spcAft>
            </a:pPr>
            <a:endParaRPr lang="en-US" altLang="ko-KR" dirty="0">
              <a:latin typeface="+mj-lt"/>
            </a:endParaRPr>
          </a:p>
          <a:p>
            <a:pPr eaLnBrk="1" fontAlgn="base" hangingPunct="1">
              <a:spcBef>
                <a:spcPct val="0"/>
              </a:spcBef>
              <a:spcAft>
                <a:spcPct val="0"/>
              </a:spcAft>
            </a:pPr>
            <a:r>
              <a:rPr lang="en-US" altLang="ko-KR" dirty="0">
                <a:latin typeface="+mj-lt"/>
                <a:cs typeface="Times New Roman" panose="02020603050405020304" pitchFamily="18" charset="0"/>
              </a:rPr>
              <a:t> A</a:t>
            </a:r>
            <a:r>
              <a:rPr lang="en-US" altLang="ko-KR" dirty="0" smtClean="0">
                <a:latin typeface="+mj-lt"/>
                <a:cs typeface="Times New Roman" panose="02020603050405020304" pitchFamily="18" charset="0"/>
              </a:rPr>
              <a:t> </a:t>
            </a:r>
            <a:r>
              <a:rPr lang="vi-VN" altLang="ko-KR" dirty="0">
                <a:latin typeface="+mj-lt"/>
                <a:cs typeface="Times New Roman" panose="02020603050405020304" pitchFamily="18" charset="0"/>
              </a:rPr>
              <a:t>Nếu tín hiệu đầu Count được Off sẽ được Reset lại </a:t>
            </a:r>
          </a:p>
          <a:p>
            <a:pPr eaLnBrk="1" fontAlgn="base" hangingPunct="1">
              <a:spcBef>
                <a:spcPct val="0"/>
              </a:spcBef>
              <a:spcAft>
                <a:spcPct val="0"/>
              </a:spcAft>
            </a:pPr>
            <a:r>
              <a:rPr lang="vi-VN" altLang="ko-KR" dirty="0">
                <a:latin typeface="+mj-lt"/>
                <a:cs typeface="Times New Roman" panose="02020603050405020304" pitchFamily="18" charset="0"/>
              </a:rPr>
              <a:t> </a:t>
            </a:r>
            <a:r>
              <a:rPr lang="en-US" altLang="ko-KR" dirty="0">
                <a:latin typeface="+mj-lt"/>
                <a:cs typeface="Times New Roman" panose="02020603050405020304" pitchFamily="18" charset="0"/>
              </a:rPr>
              <a:t>B</a:t>
            </a:r>
            <a:r>
              <a:rPr lang="en-US" altLang="ko-KR" dirty="0" smtClean="0">
                <a:latin typeface="+mj-lt"/>
                <a:cs typeface="Times New Roman" panose="02020603050405020304" pitchFamily="18" charset="0"/>
              </a:rPr>
              <a:t> </a:t>
            </a:r>
            <a:r>
              <a:rPr lang="vi-VN" altLang="ko-KR" dirty="0">
                <a:latin typeface="+mj-lt"/>
                <a:cs typeface="Times New Roman" panose="02020603050405020304" pitchFamily="18" charset="0"/>
              </a:rPr>
              <a:t>Nếu có tín hiệu đầu vào dù có Count Up thì nó cũng </a:t>
            </a:r>
            <a:endParaRPr lang="en-US" altLang="ko-KR" dirty="0" smtClean="0">
              <a:latin typeface="+mj-lt"/>
              <a:cs typeface="Times New Roman" panose="02020603050405020304" pitchFamily="18" charset="0"/>
            </a:endParaRPr>
          </a:p>
          <a:p>
            <a:pPr eaLnBrk="1" fontAlgn="base" hangingPunct="1">
              <a:spcBef>
                <a:spcPct val="0"/>
              </a:spcBef>
              <a:spcAft>
                <a:spcPct val="0"/>
              </a:spcAft>
            </a:pPr>
            <a:r>
              <a:rPr lang="vi-VN" altLang="ko-KR" dirty="0" smtClean="0">
                <a:latin typeface="+mj-lt"/>
                <a:cs typeface="Times New Roman" panose="02020603050405020304" pitchFamily="18" charset="0"/>
              </a:rPr>
              <a:t>Count</a:t>
            </a:r>
            <a:r>
              <a:rPr lang="vi-VN" altLang="ko-KR" dirty="0">
                <a:latin typeface="+mj-lt"/>
                <a:cs typeface="Times New Roman" panose="02020603050405020304" pitchFamily="18" charset="0"/>
              </a:rPr>
              <a:t>.</a:t>
            </a:r>
            <a:endParaRPr lang="en-US" altLang="ko-KR" dirty="0">
              <a:latin typeface="+mj-lt"/>
              <a:cs typeface="Times New Roman" panose="02020603050405020304" pitchFamily="18" charset="0"/>
            </a:endParaRPr>
          </a:p>
          <a:p>
            <a:pPr eaLnBrk="1" fontAlgn="base" hangingPunct="1">
              <a:spcBef>
                <a:spcPct val="0"/>
              </a:spcBef>
              <a:spcAft>
                <a:spcPct val="0"/>
              </a:spcAft>
            </a:pPr>
            <a:r>
              <a:rPr lang="en-US" altLang="ko-KR" dirty="0">
                <a:latin typeface="+mj-lt"/>
                <a:cs typeface="Times New Roman" panose="02020603050405020304" pitchFamily="18" charset="0"/>
              </a:rPr>
              <a:t> </a:t>
            </a:r>
            <a:r>
              <a:rPr lang="en-US" altLang="ko-KR" dirty="0" smtClean="0">
                <a:latin typeface="+mj-lt"/>
                <a:cs typeface="Times New Roman" panose="02020603050405020304" pitchFamily="18" charset="0"/>
              </a:rPr>
              <a:t>C </a:t>
            </a:r>
            <a:r>
              <a:rPr lang="vi-VN" dirty="0">
                <a:latin typeface="+mj-lt"/>
                <a:cs typeface="Times New Roman" panose="02020603050405020304" pitchFamily="18" charset="0"/>
              </a:rPr>
              <a:t>Sau khi Count Up, trạng thái tiếp điểm hoặc giá trị hiện </a:t>
            </a:r>
            <a:endParaRPr lang="en-US" dirty="0" smtClean="0">
              <a:latin typeface="+mj-lt"/>
              <a:cs typeface="Times New Roman" panose="02020603050405020304" pitchFamily="18" charset="0"/>
            </a:endParaRPr>
          </a:p>
          <a:p>
            <a:pPr eaLnBrk="1" fontAlgn="base" hangingPunct="1">
              <a:spcBef>
                <a:spcPct val="0"/>
              </a:spcBef>
              <a:spcAft>
                <a:spcPct val="0"/>
              </a:spcAft>
            </a:pPr>
            <a:r>
              <a:rPr lang="vi-VN" dirty="0" smtClean="0">
                <a:latin typeface="+mj-lt"/>
                <a:cs typeface="Times New Roman" panose="02020603050405020304" pitchFamily="18" charset="0"/>
              </a:rPr>
              <a:t>tại </a:t>
            </a:r>
            <a:r>
              <a:rPr lang="vi-VN" dirty="0">
                <a:latin typeface="+mj-lt"/>
                <a:cs typeface="Times New Roman" panose="02020603050405020304" pitchFamily="18" charset="0"/>
              </a:rPr>
              <a:t>không thay đổi cho đến khi lệnh RST được thực hiện.</a:t>
            </a:r>
            <a:endParaRPr lang="en-US" altLang="ko-KR" dirty="0">
              <a:latin typeface="+mj-lt"/>
              <a:cs typeface="Times New Roman" panose="02020603050405020304" pitchFamily="18" charset="0"/>
            </a:endParaRPr>
          </a:p>
          <a:p>
            <a:pPr eaLnBrk="1" fontAlgn="base" hangingPunct="1">
              <a:spcBef>
                <a:spcPct val="0"/>
              </a:spcBef>
              <a:spcAft>
                <a:spcPct val="0"/>
              </a:spcAft>
            </a:pPr>
            <a:r>
              <a:rPr lang="en-US" altLang="ko-KR" dirty="0">
                <a:latin typeface="+mj-lt"/>
                <a:cs typeface="Times New Roman" panose="02020603050405020304" pitchFamily="18" charset="0"/>
              </a:rPr>
              <a:t> </a:t>
            </a:r>
            <a:r>
              <a:rPr lang="en-US" altLang="ko-KR" dirty="0" smtClean="0">
                <a:latin typeface="+mj-lt"/>
                <a:cs typeface="Times New Roman" panose="02020603050405020304" pitchFamily="18" charset="0"/>
              </a:rPr>
              <a:t>D </a:t>
            </a:r>
            <a:r>
              <a:rPr lang="vi-VN" dirty="0">
                <a:latin typeface="+mj-lt"/>
                <a:cs typeface="Times New Roman" panose="02020603050405020304" pitchFamily="18" charset="0"/>
              </a:rPr>
              <a:t>Nếu lệnh RST được thực hiện trước khi Count Up, </a:t>
            </a:r>
            <a:r>
              <a:rPr lang="vi-VN" dirty="0" smtClean="0">
                <a:latin typeface="+mj-lt"/>
                <a:cs typeface="Times New Roman" panose="02020603050405020304" pitchFamily="18" charset="0"/>
              </a:rPr>
              <a:t>giá</a:t>
            </a:r>
            <a:endParaRPr lang="en-US" dirty="0" smtClean="0">
              <a:latin typeface="+mj-lt"/>
              <a:cs typeface="Times New Roman" panose="02020603050405020304" pitchFamily="18" charset="0"/>
            </a:endParaRPr>
          </a:p>
          <a:p>
            <a:pPr eaLnBrk="1" fontAlgn="base" hangingPunct="1">
              <a:spcBef>
                <a:spcPct val="0"/>
              </a:spcBef>
              <a:spcAft>
                <a:spcPct val="0"/>
              </a:spcAft>
            </a:pPr>
            <a:r>
              <a:rPr lang="vi-VN" dirty="0" smtClean="0">
                <a:latin typeface="+mj-lt"/>
                <a:cs typeface="Times New Roman" panose="02020603050405020304" pitchFamily="18" charset="0"/>
              </a:rPr>
              <a:t>trị </a:t>
            </a:r>
            <a:r>
              <a:rPr lang="vi-VN" dirty="0">
                <a:latin typeface="+mj-lt"/>
                <a:cs typeface="Times New Roman" panose="02020603050405020304" pitchFamily="18" charset="0"/>
              </a:rPr>
              <a:t>hiện tại của Count sẽ được duy trì.</a:t>
            </a:r>
            <a:r>
              <a:rPr lang="en-US" altLang="ko-KR" dirty="0">
                <a:latin typeface="+mj-lt"/>
                <a:cs typeface="Times New Roman" panose="02020603050405020304" pitchFamily="18" charset="0"/>
              </a:rPr>
              <a:t>.</a:t>
            </a:r>
          </a:p>
          <a:p>
            <a:pPr eaLnBrk="1" fontAlgn="base" hangingPunct="1">
              <a:spcBef>
                <a:spcPct val="0"/>
              </a:spcBef>
              <a:spcAft>
                <a:spcPct val="0"/>
              </a:spcAft>
            </a:pPr>
            <a:endParaRPr lang="ko-KR" altLang="en-US"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eaLnBrk="1" fontAlgn="base" hangingPunct="1">
              <a:spcBef>
                <a:spcPct val="0"/>
              </a:spcBef>
              <a:spcAft>
                <a:spcPct val="0"/>
              </a:spcAft>
            </a:pPr>
            <a:endParaRPr lang="en-US" altLang="ko-KR" dirty="0">
              <a:latin typeface="Arial"/>
            </a:endParaRPr>
          </a:p>
          <a:p>
            <a:pPr defTabSz="1346200" eaLnBrk="1" fontAlgn="base" hangingPunct="1">
              <a:spcBef>
                <a:spcPct val="0"/>
              </a:spcBef>
              <a:spcAft>
                <a:spcPct val="0"/>
              </a:spcAft>
            </a:pPr>
            <a:r>
              <a:rPr lang="vi-VN" dirty="0">
                <a:latin typeface="Arial"/>
              </a:rPr>
              <a:t> </a:t>
            </a:r>
            <a:endParaRPr lang="vi-VN" sz="790" dirty="0">
              <a:latin typeface="Arial"/>
            </a:endParaRPr>
          </a:p>
        </p:txBody>
      </p:sp>
      <p:grpSp>
        <p:nvGrpSpPr>
          <p:cNvPr id="73" name="Group 176"/>
          <p:cNvGrpSpPr>
            <a:grpSpLocks/>
          </p:cNvGrpSpPr>
          <p:nvPr/>
        </p:nvGrpSpPr>
        <p:grpSpPr bwMode="auto">
          <a:xfrm>
            <a:off x="3468184" y="5613932"/>
            <a:ext cx="3161054" cy="745148"/>
            <a:chOff x="2178" y="3761"/>
            <a:chExt cx="2004" cy="678"/>
          </a:xfrm>
        </p:grpSpPr>
        <p:sp>
          <p:nvSpPr>
            <p:cNvPr id="74" name="Rectangle 725"/>
            <p:cNvSpPr>
              <a:spLocks noChangeArrowheads="1"/>
            </p:cNvSpPr>
            <p:nvPr/>
          </p:nvSpPr>
          <p:spPr bwMode="auto">
            <a:xfrm>
              <a:off x="2194" y="3761"/>
              <a:ext cx="1914" cy="6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endParaRPr lang="ko-KR" altLang="en-US" smtClean="0"/>
            </a:p>
          </p:txBody>
        </p:sp>
        <p:sp>
          <p:nvSpPr>
            <p:cNvPr id="75" name="Line 726"/>
            <p:cNvSpPr>
              <a:spLocks noChangeShapeType="1"/>
            </p:cNvSpPr>
            <p:nvPr/>
          </p:nvSpPr>
          <p:spPr bwMode="auto">
            <a:xfrm>
              <a:off x="2433"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latin typeface="Arial" charset="0"/>
                <a:ea typeface="돋움" pitchFamily="50" charset="-127"/>
              </a:endParaRPr>
            </a:p>
          </p:txBody>
        </p:sp>
        <p:sp>
          <p:nvSpPr>
            <p:cNvPr id="76" name="Line 727"/>
            <p:cNvSpPr>
              <a:spLocks noChangeShapeType="1"/>
            </p:cNvSpPr>
            <p:nvPr/>
          </p:nvSpPr>
          <p:spPr bwMode="auto">
            <a:xfrm>
              <a:off x="2672"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latin typeface="Arial" charset="0"/>
                <a:ea typeface="돋움" pitchFamily="50" charset="-127"/>
              </a:endParaRPr>
            </a:p>
          </p:txBody>
        </p:sp>
        <p:sp>
          <p:nvSpPr>
            <p:cNvPr id="77" name="Line 728"/>
            <p:cNvSpPr>
              <a:spLocks noChangeShapeType="1"/>
            </p:cNvSpPr>
            <p:nvPr/>
          </p:nvSpPr>
          <p:spPr bwMode="auto">
            <a:xfrm>
              <a:off x="2912"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latin typeface="Arial" charset="0"/>
                <a:ea typeface="돋움" pitchFamily="50" charset="-127"/>
              </a:endParaRPr>
            </a:p>
          </p:txBody>
        </p:sp>
        <p:sp>
          <p:nvSpPr>
            <p:cNvPr id="78" name="Line 729"/>
            <p:cNvSpPr>
              <a:spLocks noChangeShapeType="1"/>
            </p:cNvSpPr>
            <p:nvPr/>
          </p:nvSpPr>
          <p:spPr bwMode="auto">
            <a:xfrm>
              <a:off x="3151"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latin typeface="Arial" charset="0"/>
                <a:ea typeface="돋움" pitchFamily="50" charset="-127"/>
              </a:endParaRPr>
            </a:p>
          </p:txBody>
        </p:sp>
        <p:sp>
          <p:nvSpPr>
            <p:cNvPr id="79" name="Line 730"/>
            <p:cNvSpPr>
              <a:spLocks noChangeShapeType="1"/>
            </p:cNvSpPr>
            <p:nvPr/>
          </p:nvSpPr>
          <p:spPr bwMode="auto">
            <a:xfrm>
              <a:off x="3390"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latin typeface="Arial" charset="0"/>
                <a:ea typeface="돋움" pitchFamily="50" charset="-127"/>
              </a:endParaRPr>
            </a:p>
          </p:txBody>
        </p:sp>
        <p:sp>
          <p:nvSpPr>
            <p:cNvPr id="80" name="Line 731"/>
            <p:cNvSpPr>
              <a:spLocks noChangeShapeType="1"/>
            </p:cNvSpPr>
            <p:nvPr/>
          </p:nvSpPr>
          <p:spPr bwMode="auto">
            <a:xfrm>
              <a:off x="3630"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latin typeface="Arial" charset="0"/>
                <a:ea typeface="돋움" pitchFamily="50" charset="-127"/>
              </a:endParaRPr>
            </a:p>
          </p:txBody>
        </p:sp>
        <p:sp>
          <p:nvSpPr>
            <p:cNvPr id="81" name="Line 732"/>
            <p:cNvSpPr>
              <a:spLocks noChangeShapeType="1"/>
            </p:cNvSpPr>
            <p:nvPr/>
          </p:nvSpPr>
          <p:spPr bwMode="auto">
            <a:xfrm>
              <a:off x="3869" y="3761"/>
              <a:ext cx="0" cy="6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latin typeface="Arial" charset="0"/>
                <a:ea typeface="돋움" pitchFamily="50" charset="-127"/>
              </a:endParaRPr>
            </a:p>
          </p:txBody>
        </p:sp>
        <p:sp>
          <p:nvSpPr>
            <p:cNvPr id="82" name="Text Box 733"/>
            <p:cNvSpPr txBox="1">
              <a:spLocks noChangeArrowheads="1"/>
            </p:cNvSpPr>
            <p:nvPr/>
          </p:nvSpPr>
          <p:spPr bwMode="auto">
            <a:xfrm>
              <a:off x="2178" y="3917"/>
              <a:ext cx="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algn="ctr" eaLnBrk="1" fontAlgn="base" hangingPunct="1">
                <a:spcBef>
                  <a:spcPct val="0"/>
                </a:spcBef>
                <a:spcAft>
                  <a:spcPct val="0"/>
                </a:spcAft>
              </a:pPr>
              <a:r>
                <a:rPr lang="en-US" altLang="ko-KR" sz="700" dirty="0" smtClean="0"/>
                <a:t>Unit</a:t>
              </a:r>
              <a:r>
                <a:rPr lang="vi-VN" altLang="ko-KR" sz="700" dirty="0" smtClean="0"/>
                <a:t> nguồn điện</a:t>
              </a:r>
              <a:endParaRPr lang="en-US" altLang="ko-KR" sz="700" dirty="0" smtClean="0"/>
            </a:p>
          </p:txBody>
        </p:sp>
        <p:sp>
          <p:nvSpPr>
            <p:cNvPr id="83" name="Text Box 735"/>
            <p:cNvSpPr txBox="1">
              <a:spLocks noChangeArrowheads="1"/>
            </p:cNvSpPr>
            <p:nvPr/>
          </p:nvSpPr>
          <p:spPr bwMode="auto">
            <a:xfrm>
              <a:off x="2423" y="3912"/>
              <a:ext cx="26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800" smtClean="0"/>
                <a:t>CPU</a:t>
              </a:r>
            </a:p>
          </p:txBody>
        </p:sp>
        <p:sp>
          <p:nvSpPr>
            <p:cNvPr id="84" name="Text Box 736"/>
            <p:cNvSpPr txBox="1">
              <a:spLocks noChangeArrowheads="1"/>
            </p:cNvSpPr>
            <p:nvPr/>
          </p:nvSpPr>
          <p:spPr bwMode="auto">
            <a:xfrm>
              <a:off x="2653" y="3912"/>
              <a:ext cx="2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800" smtClean="0"/>
                <a:t>QX42</a:t>
              </a:r>
            </a:p>
          </p:txBody>
        </p:sp>
        <p:sp>
          <p:nvSpPr>
            <p:cNvPr id="85" name="Text Box 737"/>
            <p:cNvSpPr txBox="1">
              <a:spLocks noChangeArrowheads="1"/>
            </p:cNvSpPr>
            <p:nvPr/>
          </p:nvSpPr>
          <p:spPr bwMode="auto">
            <a:xfrm>
              <a:off x="2892" y="3916"/>
              <a:ext cx="2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800" smtClean="0"/>
                <a:t>QY42</a:t>
              </a:r>
            </a:p>
          </p:txBody>
        </p:sp>
        <p:sp>
          <p:nvSpPr>
            <p:cNvPr id="86" name="Text Box 738"/>
            <p:cNvSpPr txBox="1">
              <a:spLocks noChangeArrowheads="1"/>
            </p:cNvSpPr>
            <p:nvPr/>
          </p:nvSpPr>
          <p:spPr bwMode="auto">
            <a:xfrm>
              <a:off x="3139" y="3920"/>
              <a:ext cx="29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800" smtClean="0"/>
                <a:t>QX41</a:t>
              </a:r>
            </a:p>
          </p:txBody>
        </p:sp>
        <p:sp>
          <p:nvSpPr>
            <p:cNvPr id="87" name="Text Box 739"/>
            <p:cNvSpPr txBox="1">
              <a:spLocks noChangeArrowheads="1"/>
            </p:cNvSpPr>
            <p:nvPr/>
          </p:nvSpPr>
          <p:spPr bwMode="auto">
            <a:xfrm>
              <a:off x="3366" y="3920"/>
              <a:ext cx="29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800" smtClean="0"/>
                <a:t>QY42</a:t>
              </a:r>
            </a:p>
          </p:txBody>
        </p:sp>
        <p:sp>
          <p:nvSpPr>
            <p:cNvPr id="88" name="Text Box 740"/>
            <p:cNvSpPr txBox="1">
              <a:spLocks noChangeArrowheads="1"/>
            </p:cNvSpPr>
            <p:nvPr/>
          </p:nvSpPr>
          <p:spPr bwMode="auto">
            <a:xfrm>
              <a:off x="3831" y="3919"/>
              <a:ext cx="35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800" smtClean="0"/>
                <a:t>Q62DA</a:t>
              </a:r>
            </a:p>
          </p:txBody>
        </p:sp>
        <p:sp>
          <p:nvSpPr>
            <p:cNvPr id="89" name="Text Box 741"/>
            <p:cNvSpPr txBox="1">
              <a:spLocks noChangeArrowheads="1"/>
            </p:cNvSpPr>
            <p:nvPr/>
          </p:nvSpPr>
          <p:spPr bwMode="auto">
            <a:xfrm>
              <a:off x="3613" y="3919"/>
              <a:ext cx="35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800" smtClean="0"/>
                <a:t>Q62AD</a:t>
              </a:r>
            </a:p>
          </p:txBody>
        </p:sp>
        <p:sp>
          <p:nvSpPr>
            <p:cNvPr id="90" name="Rectangle 742"/>
            <p:cNvSpPr>
              <a:spLocks noChangeArrowheads="1"/>
            </p:cNvSpPr>
            <p:nvPr/>
          </p:nvSpPr>
          <p:spPr bwMode="auto">
            <a:xfrm>
              <a:off x="3413" y="3800"/>
              <a:ext cx="18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t>①</a:t>
              </a:r>
            </a:p>
          </p:txBody>
        </p:sp>
      </p:grpSp>
      <p:sp>
        <p:nvSpPr>
          <p:cNvPr id="25" name="Rectangle 114"/>
          <p:cNvSpPr>
            <a:spLocks noChangeArrowheads="1"/>
          </p:cNvSpPr>
          <p:nvPr/>
        </p:nvSpPr>
        <p:spPr bwMode="auto">
          <a:xfrm>
            <a:off x="304800" y="4880992"/>
            <a:ext cx="3124200" cy="416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24.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Thẻ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QX40 đầu vào kĩ thuật số được gắn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vào khe</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cắm Basic PLC.</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Ý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nghĩa số ‘0’ trong thẻ QX40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Mode đầu vào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C.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Điện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áp đầu vào</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B</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Điểm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số chiếm hữu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Mode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đặc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biệt</a:t>
            </a:r>
            <a:endPar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mtClean="0">
              <a:latin typeface="LG Smart_H Regular" panose="020B0600000101010101" pitchFamily="34" charset="-127"/>
              <a:ea typeface="LG Smart_H Regular" panose="020B0600000101010101" pitchFamily="34" charset="-127"/>
            </a:endParaRPr>
          </a:p>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25.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Điều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gì giải thích sai về bản điều khiển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PLC</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fontAlgn="base" hangingPunct="1">
              <a:spcBef>
                <a:spcPct val="0"/>
              </a:spcBef>
              <a:spcAft>
                <a:spcPct val="0"/>
              </a:spcAft>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Không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tiếp điểm</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độ tin cậy cao</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tuổi thọ cao</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điều khiển tốc độ cao</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t>
            </a:r>
          </a:p>
          <a:p>
            <a:pPr marL="228600" indent="-228600" eaLnBrk="1" fontAlgn="base" hangingPunct="1">
              <a:spcBef>
                <a:spcPct val="0"/>
              </a:spcBef>
              <a:spcAft>
                <a:spcPct val="0"/>
              </a:spcAft>
              <a:buFont typeface="+mj-lt"/>
              <a:buAutoNum type="alphaUcPeriod"/>
            </a:pP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Khó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mở rộng hệ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thống</a:t>
            </a: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Duy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trì độ tin cậy cao</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dễ bảo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trì</a:t>
            </a: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Tính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năng thu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nhỏ</a:t>
            </a:r>
            <a:endPar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atin typeface="LG Smart_H Regular" panose="020B0600000101010101" pitchFamily="34" charset="-127"/>
              <a:ea typeface="LG Smart_H Regular" panose="020B0600000101010101" pitchFamily="34" charset="-127"/>
            </a:endParaRPr>
          </a:p>
          <a:p>
            <a:pPr eaLnBrk="1" fontAlgn="base" hangingPunct="1">
              <a:spcBef>
                <a:spcPct val="0"/>
              </a:spcBef>
              <a:spcAft>
                <a:spcPct val="0"/>
              </a:spcAft>
            </a:pPr>
            <a:r>
              <a:rPr lang="en-US" sz="950" smtClean="0">
                <a:latin typeface="LG Smart_H Regular" panose="020B0600000101010101" pitchFamily="34" charset="-127"/>
                <a:ea typeface="LG Smart_H Regular" panose="020B0600000101010101" pitchFamily="34" charset="-127"/>
                <a:cs typeface="Times New Roman" panose="02020603050405020304" pitchFamily="18" charset="0"/>
              </a:rPr>
              <a:t>26. </a:t>
            </a:r>
            <a:r>
              <a:rPr lang="vi-VN" sz="950" smtClean="0">
                <a:latin typeface="LG Smart_H Regular" panose="020B0600000101010101" pitchFamily="34" charset="-127"/>
                <a:ea typeface="LG Smart_H Regular" panose="020B0600000101010101" pitchFamily="34" charset="-127"/>
                <a:cs typeface="Times New Roman" panose="02020603050405020304" pitchFamily="18" charset="0"/>
              </a:rPr>
              <a:t>Vai </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trò của việc truyền tín hiệu Bit từ thiết </a:t>
            </a:r>
            <a:r>
              <a:rPr 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sz="950" smtClean="0">
                <a:latin typeface="LG Smart_H Regular" panose="020B0600000101010101" pitchFamily="34" charset="-127"/>
                <a:ea typeface="LG Smart_H Regular" panose="020B0600000101010101" pitchFamily="34" charset="-127"/>
                <a:cs typeface="Times New Roman" panose="02020603050405020304" pitchFamily="18" charset="0"/>
              </a:rPr>
              <a:t>bị </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bên</a:t>
            </a:r>
            <a:r>
              <a:rPr 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sz="950" smtClean="0">
                <a:latin typeface="LG Smart_H Regular" panose="020B0600000101010101" pitchFamily="34" charset="-127"/>
                <a:ea typeface="LG Smart_H Regular" panose="020B0600000101010101" pitchFamily="34" charset="-127"/>
                <a:cs typeface="Times New Roman" panose="02020603050405020304" pitchFamily="18" charset="0"/>
              </a:rPr>
              <a:t>ngoài </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đến phần tính toán của CPU là gì</a:t>
            </a:r>
            <a:r>
              <a:rPr 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fontAlgn="base" hangingPunct="1">
              <a:spcBef>
                <a:spcPct val="0"/>
              </a:spcBef>
              <a:spcAft>
                <a:spcPct val="0"/>
              </a:spcAft>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Unit</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đầu vào Analog</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C</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Unit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đầu ra Digital</a:t>
            </a: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AutoNum type="alphaUcPeriod" startAt="2"/>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Unit</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đầu vào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Digital</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D. Unit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đầu ra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Analog</a:t>
            </a:r>
          </a:p>
          <a:p>
            <a:pPr eaLnBrk="1" fontAlgn="base" hangingPunct="1">
              <a:spcBef>
                <a:spcPct val="0"/>
              </a:spcBef>
              <a:spcAft>
                <a:spcPct val="0"/>
              </a:spcAft>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a:latin typeface="LG Smart_H Regular" panose="020B0600000101010101" pitchFamily="34" charset="-127"/>
              <a:ea typeface="LG Smart_H Regular" panose="020B0600000101010101" pitchFamily="34" charset="-127"/>
            </a:endParaRPr>
          </a:p>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27.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Tuổi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thọ của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Q6BA</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 battery ở điều kiện dưới đây là bao nhiêu</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Trường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hợp kết nối với Mode CPU và hoạt động liên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tục</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7</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năm </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  8</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năm </a:t>
            </a:r>
            <a:endPar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  9</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năm </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 10</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năm</a:t>
            </a:r>
            <a:endPar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2" name="TextBox 1"/>
          <p:cNvSpPr txBox="1"/>
          <p:nvPr/>
        </p:nvSpPr>
        <p:spPr>
          <a:xfrm>
            <a:off x="7074312" y="448390"/>
            <a:ext cx="1728192" cy="2031325"/>
          </a:xfrm>
          <a:prstGeom prst="rect">
            <a:avLst/>
          </a:prstGeom>
          <a:noFill/>
        </p:spPr>
        <p:txBody>
          <a:bodyPr wrap="square" rtlCol="0">
            <a:spAutoFit/>
          </a:bodyPr>
          <a:lstStyle/>
          <a:p>
            <a:r>
              <a:rPr lang="en-US" smtClean="0"/>
              <a:t>21 - B</a:t>
            </a:r>
          </a:p>
          <a:p>
            <a:r>
              <a:rPr lang="en-US" smtClean="0"/>
              <a:t>22 – d</a:t>
            </a:r>
          </a:p>
          <a:p>
            <a:r>
              <a:rPr lang="en-US" smtClean="0"/>
              <a:t>23 a</a:t>
            </a:r>
          </a:p>
          <a:p>
            <a:r>
              <a:rPr lang="en-US" smtClean="0"/>
              <a:t>24b</a:t>
            </a:r>
          </a:p>
          <a:p>
            <a:r>
              <a:rPr lang="en-US" smtClean="0"/>
              <a:t>25b</a:t>
            </a:r>
          </a:p>
          <a:p>
            <a:r>
              <a:rPr lang="en-US" smtClean="0"/>
              <a:t>26b</a:t>
            </a:r>
          </a:p>
          <a:p>
            <a:r>
              <a:rPr lang="en-US" smtClean="0"/>
              <a:t>27d</a:t>
            </a:r>
          </a:p>
          <a:p>
            <a:r>
              <a:rPr lang="en-US" smtClean="0"/>
              <a:t>28c</a:t>
            </a:r>
          </a:p>
          <a:p>
            <a:r>
              <a:rPr lang="en-US" smtClean="0"/>
              <a:t>29d</a:t>
            </a:r>
          </a:p>
          <a:p>
            <a:r>
              <a:rPr lang="en-US" smtClean="0"/>
              <a:t>30a</a:t>
            </a:r>
          </a:p>
          <a:p>
            <a:r>
              <a:rPr lang="en-US" smtClean="0"/>
              <a:t>31a</a:t>
            </a:r>
          </a:p>
          <a:p>
            <a:r>
              <a:rPr lang="en-US" smtClean="0"/>
              <a:t>32b</a:t>
            </a:r>
          </a:p>
          <a:p>
            <a:r>
              <a:rPr lang="en-US" smtClean="0"/>
              <a:t>33d</a:t>
            </a:r>
          </a:p>
          <a:p>
            <a:r>
              <a:rPr lang="en-US" smtClean="0"/>
              <a:t>34b</a:t>
            </a:r>
            <a:endParaRPr lang="en-US"/>
          </a:p>
        </p:txBody>
      </p:sp>
    </p:spTree>
    <p:extLst>
      <p:ext uri="{BB962C8B-B14F-4D97-AF65-F5344CB8AC3E}">
        <p14:creationId xmlns:p14="http://schemas.microsoft.com/office/powerpoint/2010/main" val="825067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2"/>
          <p:cNvSpPr>
            <a:spLocks noChangeShapeType="1"/>
          </p:cNvSpPr>
          <p:nvPr/>
        </p:nvSpPr>
        <p:spPr bwMode="auto">
          <a:xfrm>
            <a:off x="279400" y="637728"/>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LG Smart_H Regular" panose="020B0600000101010101" pitchFamily="34" charset="-127"/>
              <a:ea typeface="LG Smart_H Regular" panose="020B0600000101010101" pitchFamily="34" charset="-127"/>
            </a:endParaRPr>
          </a:p>
        </p:txBody>
      </p:sp>
      <p:sp>
        <p:nvSpPr>
          <p:cNvPr id="231429" name="Text Box 5"/>
          <p:cNvSpPr txBox="1">
            <a:spLocks noChangeArrowheads="1"/>
          </p:cNvSpPr>
          <p:nvPr/>
        </p:nvSpPr>
        <p:spPr bwMode="auto">
          <a:xfrm>
            <a:off x="174626" y="267841"/>
            <a:ext cx="853119" cy="338554"/>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ko-KR" sz="1600" b="1" dirty="0">
                <a:solidFill>
                  <a:srgbClr val="000000"/>
                </a:solidFill>
                <a:effectLst>
                  <a:outerShdw blurRad="38100" dist="38100" dir="2700000" algn="tl">
                    <a:srgbClr val="C0C0C0"/>
                  </a:outerShdw>
                </a:effectLst>
                <a:latin typeface="LG Smart_H Regular" panose="020B0600000101010101" pitchFamily="34" charset="-127"/>
                <a:ea typeface="LG Smart_H Regular" panose="020B0600000101010101" pitchFamily="34" charset="-127"/>
              </a:rPr>
              <a:t>[ </a:t>
            </a:r>
            <a:r>
              <a:rPr kumimoji="1" lang="en-US" altLang="ko-KR" sz="1600" b="1" dirty="0" smtClean="0">
                <a:solidFill>
                  <a:srgbClr val="000000"/>
                </a:solidFill>
                <a:effectLst>
                  <a:outerShdw blurRad="38100" dist="38100" dir="2700000" algn="tl">
                    <a:srgbClr val="C0C0C0"/>
                  </a:outerShdw>
                </a:effectLst>
                <a:latin typeface="LG Smart_H Regular" panose="020B0600000101010101" pitchFamily="34" charset="-127"/>
                <a:ea typeface="LG Smart_H Regular" panose="020B0600000101010101" pitchFamily="34" charset="-127"/>
              </a:rPr>
              <a:t>PLC</a:t>
            </a:r>
            <a:r>
              <a:rPr kumimoji="1" lang="ko-KR" altLang="en-US" sz="1600" b="1" dirty="0" smtClean="0">
                <a:solidFill>
                  <a:srgbClr val="000000"/>
                </a:solidFill>
                <a:effectLst>
                  <a:outerShdw blurRad="38100" dist="38100" dir="2700000" algn="tl">
                    <a:srgbClr val="C0C0C0"/>
                  </a:outerShdw>
                </a:effectLst>
                <a:latin typeface="LG Smart_H Regular" panose="020B0600000101010101" pitchFamily="34" charset="-127"/>
                <a:ea typeface="LG Smart_H Regular" panose="020B0600000101010101" pitchFamily="34" charset="-127"/>
              </a:rPr>
              <a:t> </a:t>
            </a:r>
            <a:r>
              <a:rPr kumimoji="1" lang="en-US" altLang="ko-KR" sz="1600" b="1" dirty="0">
                <a:solidFill>
                  <a:srgbClr val="000000"/>
                </a:solidFill>
                <a:effectLst>
                  <a:outerShdw blurRad="38100" dist="38100" dir="2700000" algn="tl">
                    <a:srgbClr val="C0C0C0"/>
                  </a:outerShdw>
                </a:effectLst>
                <a:latin typeface="LG Smart_H Regular" panose="020B0600000101010101" pitchFamily="34" charset="-127"/>
                <a:ea typeface="LG Smart_H Regular" panose="020B0600000101010101" pitchFamily="34" charset="-127"/>
              </a:rPr>
              <a:t>] </a:t>
            </a:r>
          </a:p>
        </p:txBody>
      </p:sp>
      <p:sp>
        <p:nvSpPr>
          <p:cNvPr id="198" name="Rectangle 3"/>
          <p:cNvSpPr>
            <a:spLocks noChangeArrowheads="1"/>
          </p:cNvSpPr>
          <p:nvPr/>
        </p:nvSpPr>
        <p:spPr bwMode="auto">
          <a:xfrm>
            <a:off x="282578" y="755670"/>
            <a:ext cx="3136900" cy="88249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0"/>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dirty="0" smtClean="0">
                <a:solidFill>
                  <a:srgbClr val="000000"/>
                </a:solidFill>
              </a:rPr>
              <a:t>35. </a:t>
            </a:r>
            <a:r>
              <a:rPr lang="vi-VN" altLang="ko-KR" dirty="0" smtClean="0">
                <a:solidFill>
                  <a:srgbClr val="000000"/>
                </a:solidFill>
              </a:rPr>
              <a:t>Mạch điện nào hoạt động giống với mạch điện dưới đây</a:t>
            </a:r>
            <a:r>
              <a:rPr lang="en-US" altLang="ko-KR" dirty="0" smtClean="0">
                <a:solidFill>
                  <a:srgbClr val="000000"/>
                </a:solidFill>
              </a:rPr>
              <a:t>? </a:t>
            </a: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r>
              <a:rPr lang="en-US" altLang="ko-KR" smtClean="0">
                <a:solidFill>
                  <a:srgbClr val="000000"/>
                </a:solidFill>
              </a:rPr>
              <a:t>  A                                            </a:t>
            </a:r>
            <a:r>
              <a:rPr lang="en-US" altLang="ko-KR" dirty="0">
                <a:solidFill>
                  <a:srgbClr val="000000"/>
                </a:solidFill>
              </a:rPr>
              <a:t>B</a:t>
            </a: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r>
              <a:rPr lang="en-US" altLang="ko-KR" smtClean="0"/>
              <a:t>  </a:t>
            </a:r>
            <a:r>
              <a:rPr lang="en-US" altLang="ko-KR">
                <a:solidFill>
                  <a:srgbClr val="FF0000"/>
                </a:solidFill>
              </a:rPr>
              <a:t>C</a:t>
            </a:r>
            <a:r>
              <a:rPr lang="en-US" altLang="ko-KR" smtClean="0">
                <a:solidFill>
                  <a:srgbClr val="FF0000"/>
                </a:solidFill>
              </a:rPr>
              <a:t> </a:t>
            </a:r>
            <a:r>
              <a:rPr lang="en-US" altLang="ko-KR" smtClean="0"/>
              <a:t>                                           </a:t>
            </a:r>
            <a:r>
              <a:rPr lang="en-US" altLang="ko-KR" dirty="0">
                <a:solidFill>
                  <a:srgbClr val="000000"/>
                </a:solidFill>
              </a:rPr>
              <a:t>D</a:t>
            </a: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r>
              <a:rPr lang="en-US" altLang="ko-KR" dirty="0" smtClean="0">
                <a:solidFill>
                  <a:srgbClr val="000000"/>
                </a:solidFill>
              </a:rPr>
              <a:t>36. </a:t>
            </a:r>
            <a:r>
              <a:rPr lang="vi-VN" altLang="ko-KR" dirty="0" smtClean="0">
                <a:solidFill>
                  <a:srgbClr val="000000"/>
                </a:solidFill>
              </a:rPr>
              <a:t>Điều gì không thể thực hiện trong cài đặt </a:t>
            </a:r>
            <a:r>
              <a:rPr lang="vi-VN" altLang="ko-KR" smtClean="0">
                <a:solidFill>
                  <a:srgbClr val="000000"/>
                </a:solidFill>
              </a:rPr>
              <a:t>Parameter </a:t>
            </a:r>
            <a:endParaRPr lang="en-US" altLang="ko-KR" smtClean="0">
              <a:solidFill>
                <a:srgbClr val="000000"/>
              </a:solidFill>
            </a:endParaRPr>
          </a:p>
          <a:p>
            <a:pPr eaLnBrk="1" fontAlgn="base" hangingPunct="1">
              <a:spcBef>
                <a:spcPct val="0"/>
              </a:spcBef>
              <a:spcAft>
                <a:spcPct val="0"/>
              </a:spcAft>
            </a:pPr>
            <a:r>
              <a:rPr lang="vi-VN" altLang="ko-KR" smtClean="0">
                <a:solidFill>
                  <a:srgbClr val="000000"/>
                </a:solidFill>
              </a:rPr>
              <a:t>PLC</a:t>
            </a:r>
            <a:r>
              <a:rPr lang="en-US" altLang="ko-KR" dirty="0" smtClean="0">
                <a:solidFill>
                  <a:srgbClr val="000000"/>
                </a:solidFill>
              </a:rPr>
              <a:t>? </a:t>
            </a: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r>
              <a:rPr lang="en-US" altLang="ko-KR" smtClean="0">
                <a:solidFill>
                  <a:srgbClr val="000000"/>
                </a:solidFill>
              </a:rPr>
              <a:t>  A </a:t>
            </a:r>
            <a:r>
              <a:rPr lang="vi-VN" altLang="ko-KR" dirty="0" smtClean="0">
                <a:solidFill>
                  <a:srgbClr val="000000"/>
                </a:solidFill>
              </a:rPr>
              <a:t>Thay đổi ngẫu nhiên số điểm phân bổ vị trí trống</a:t>
            </a:r>
          </a:p>
          <a:p>
            <a:pPr eaLnBrk="1" fontAlgn="base" hangingPunct="1">
              <a:spcBef>
                <a:spcPct val="0"/>
              </a:spcBef>
              <a:spcAft>
                <a:spcPct val="0"/>
              </a:spcAft>
            </a:pPr>
            <a:r>
              <a:rPr lang="ko-KR" altLang="en-US" smtClean="0">
                <a:solidFill>
                  <a:srgbClr val="000000"/>
                </a:solidFill>
              </a:rPr>
              <a:t>  </a:t>
            </a:r>
            <a:r>
              <a:rPr lang="en-US" altLang="ko-KR" smtClean="0">
                <a:solidFill>
                  <a:srgbClr val="000000"/>
                </a:solidFill>
              </a:rPr>
              <a:t>B</a:t>
            </a:r>
            <a:r>
              <a:rPr lang="ko-KR" altLang="en-US" smtClean="0">
                <a:solidFill>
                  <a:srgbClr val="000000"/>
                </a:solidFill>
              </a:rPr>
              <a:t> </a:t>
            </a:r>
            <a:r>
              <a:rPr lang="vi-VN" altLang="ko-KR" dirty="0" smtClean="0">
                <a:solidFill>
                  <a:srgbClr val="000000"/>
                </a:solidFill>
              </a:rPr>
              <a:t>Cài đặt sử dụng nhiều chương trình hay không</a:t>
            </a:r>
            <a:endParaRPr lang="ko-KR" altLang="en-US" dirty="0" smtClean="0">
              <a:solidFill>
                <a:srgbClr val="000000"/>
              </a:solidFill>
            </a:endParaRPr>
          </a:p>
          <a:p>
            <a:pPr eaLnBrk="1" fontAlgn="base" hangingPunct="1">
              <a:spcBef>
                <a:spcPct val="0"/>
              </a:spcBef>
              <a:spcAft>
                <a:spcPct val="0"/>
              </a:spcAft>
            </a:pPr>
            <a:r>
              <a:rPr lang="ko-KR" altLang="en-US" smtClean="0">
                <a:solidFill>
                  <a:srgbClr val="000000"/>
                </a:solidFill>
              </a:rPr>
              <a:t>  </a:t>
            </a:r>
            <a:r>
              <a:rPr lang="en-US" altLang="ko-KR" smtClean="0">
                <a:solidFill>
                  <a:srgbClr val="000000"/>
                </a:solidFill>
              </a:rPr>
              <a:t>C</a:t>
            </a:r>
            <a:r>
              <a:rPr lang="ko-KR" altLang="en-US" smtClean="0">
                <a:solidFill>
                  <a:srgbClr val="000000"/>
                </a:solidFill>
              </a:rPr>
              <a:t> </a:t>
            </a:r>
            <a:r>
              <a:rPr lang="vi-VN" altLang="ko-KR" dirty="0" smtClean="0">
                <a:solidFill>
                  <a:srgbClr val="000000"/>
                </a:solidFill>
              </a:rPr>
              <a:t>Cài đặt khu vực chốt thiết bị</a:t>
            </a:r>
            <a:endParaRPr lang="ko-KR" altLang="en-US" dirty="0" smtClean="0">
              <a:solidFill>
                <a:srgbClr val="000000"/>
              </a:solidFill>
            </a:endParaRPr>
          </a:p>
          <a:p>
            <a:pPr eaLnBrk="1" fontAlgn="base" hangingPunct="1">
              <a:spcBef>
                <a:spcPct val="0"/>
              </a:spcBef>
              <a:spcAft>
                <a:spcPct val="0"/>
              </a:spcAft>
            </a:pPr>
            <a:r>
              <a:rPr lang="ko-KR" altLang="en-US" smtClean="0">
                <a:solidFill>
                  <a:srgbClr val="000000"/>
                </a:solidFill>
              </a:rPr>
              <a:t>  </a:t>
            </a:r>
            <a:r>
              <a:rPr lang="en-US" altLang="ko-KR" dirty="0">
                <a:solidFill>
                  <a:srgbClr val="FF0000"/>
                </a:solidFill>
              </a:rPr>
              <a:t>D</a:t>
            </a:r>
            <a:r>
              <a:rPr lang="ko-KR" altLang="en-US" smtClean="0">
                <a:solidFill>
                  <a:srgbClr val="FF0000"/>
                </a:solidFill>
              </a:rPr>
              <a:t> </a:t>
            </a:r>
            <a:r>
              <a:rPr lang="vi-VN" altLang="ko-KR" dirty="0" smtClean="0">
                <a:solidFill>
                  <a:srgbClr val="FF0000"/>
                </a:solidFill>
              </a:rPr>
              <a:t>Chèn/thay đổi Comment</a:t>
            </a:r>
            <a:endParaRPr lang="ko-KR" altLang="en-US" dirty="0" smtClean="0">
              <a:solidFill>
                <a:srgbClr val="FF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r>
              <a:rPr lang="en-US" altLang="ko-KR" dirty="0" smtClean="0">
                <a:solidFill>
                  <a:srgbClr val="000000"/>
                </a:solidFill>
              </a:rPr>
              <a:t>37. </a:t>
            </a:r>
            <a:r>
              <a:rPr lang="vi-VN" dirty="0"/>
              <a:t>Phát biểu nào sau đây về PLS là đúng?</a:t>
            </a:r>
            <a:endParaRPr lang="en-US" altLang="ko-KR" dirty="0" smtClean="0">
              <a:solidFill>
                <a:srgbClr val="000000"/>
              </a:solidFill>
            </a:endParaRPr>
          </a:p>
          <a:p>
            <a:pPr eaLnBrk="1" fontAlgn="base" hangingPunct="1">
              <a:spcBef>
                <a:spcPct val="0"/>
              </a:spcBef>
              <a:spcAft>
                <a:spcPct val="0"/>
              </a:spcAft>
            </a:pPr>
            <a:r>
              <a:rPr lang="en-US" altLang="ko-KR" dirty="0" smtClean="0">
                <a:solidFill>
                  <a:srgbClr val="000000"/>
                </a:solidFill>
              </a:rPr>
              <a:t> </a:t>
            </a:r>
            <a:endParaRPr lang="vi-VN" altLang="ko-KR" dirty="0" smtClean="0">
              <a:solidFill>
                <a:srgbClr val="000000"/>
              </a:solidFill>
            </a:endParaRPr>
          </a:p>
          <a:p>
            <a:pPr eaLnBrk="1" fontAlgn="base" hangingPunct="1">
              <a:spcBef>
                <a:spcPct val="0"/>
              </a:spcBef>
              <a:spcAft>
                <a:spcPct val="0"/>
              </a:spcAft>
            </a:pPr>
            <a:r>
              <a:rPr lang="en-US" altLang="ko-KR" smtClean="0">
                <a:solidFill>
                  <a:srgbClr val="000000"/>
                </a:solidFill>
              </a:rPr>
              <a:t> A </a:t>
            </a:r>
            <a:r>
              <a:rPr lang="vi-VN" dirty="0" smtClean="0"/>
              <a:t>Nếu </a:t>
            </a:r>
            <a:r>
              <a:rPr lang="vi-VN" dirty="0"/>
              <a:t>điều kiện đầu vào là </a:t>
            </a:r>
            <a:r>
              <a:rPr lang="vi-VN" dirty="0" smtClean="0"/>
              <a:t>ON, </a:t>
            </a:r>
            <a:r>
              <a:rPr lang="vi-VN" dirty="0"/>
              <a:t>thiết bị được chỉ </a:t>
            </a:r>
            <a:r>
              <a:rPr lang="vi-VN"/>
              <a:t>định </a:t>
            </a:r>
            <a:r>
              <a:rPr lang="vi-VN" smtClean="0"/>
              <a:t>sẽ</a:t>
            </a:r>
            <a:endParaRPr lang="en-US" smtClean="0"/>
          </a:p>
          <a:p>
            <a:pPr eaLnBrk="1" fontAlgn="base" hangingPunct="1">
              <a:spcBef>
                <a:spcPct val="0"/>
              </a:spcBef>
              <a:spcAft>
                <a:spcPct val="0"/>
              </a:spcAft>
            </a:pPr>
            <a:r>
              <a:rPr lang="vi-VN" smtClean="0"/>
              <a:t> ON</a:t>
            </a:r>
            <a:r>
              <a:rPr lang="vi-VN" dirty="0" smtClean="0"/>
              <a:t>, </a:t>
            </a:r>
            <a:r>
              <a:rPr lang="vi-VN" dirty="0"/>
              <a:t>và trạng thái </a:t>
            </a:r>
            <a:r>
              <a:rPr lang="vi-VN" dirty="0" smtClean="0"/>
              <a:t>ON </a:t>
            </a:r>
            <a:r>
              <a:rPr lang="vi-VN" dirty="0"/>
              <a:t>được duy trì ngay cả khi </a:t>
            </a:r>
            <a:r>
              <a:rPr lang="vi-VN"/>
              <a:t>điều </a:t>
            </a:r>
            <a:r>
              <a:rPr lang="vi-VN" smtClean="0"/>
              <a:t>kiện</a:t>
            </a:r>
            <a:endParaRPr lang="en-US" smtClean="0"/>
          </a:p>
          <a:p>
            <a:pPr eaLnBrk="1" fontAlgn="base" hangingPunct="1">
              <a:spcBef>
                <a:spcPct val="0"/>
              </a:spcBef>
              <a:spcAft>
                <a:spcPct val="0"/>
              </a:spcAft>
            </a:pPr>
            <a:r>
              <a:rPr lang="vi-VN" smtClean="0"/>
              <a:t> đầu </a:t>
            </a:r>
            <a:r>
              <a:rPr lang="vi-VN" dirty="0"/>
              <a:t>vào là </a:t>
            </a:r>
            <a:r>
              <a:rPr lang="vi-VN" dirty="0" smtClean="0"/>
              <a:t>OFF.</a:t>
            </a:r>
            <a:endParaRPr lang="ko-KR" altLang="en-US" dirty="0" smtClean="0">
              <a:solidFill>
                <a:srgbClr val="000000"/>
              </a:solidFill>
            </a:endParaRPr>
          </a:p>
          <a:p>
            <a:pPr eaLnBrk="1" fontAlgn="base" hangingPunct="1">
              <a:spcBef>
                <a:spcPct val="0"/>
              </a:spcBef>
              <a:spcAft>
                <a:spcPct val="0"/>
              </a:spcAft>
            </a:pPr>
            <a:r>
              <a:rPr lang="ko-KR" altLang="en-US" smtClean="0">
                <a:solidFill>
                  <a:srgbClr val="000000"/>
                </a:solidFill>
              </a:rPr>
              <a:t> </a:t>
            </a:r>
            <a:r>
              <a:rPr lang="en-US" altLang="ko-KR" smtClean="0">
                <a:solidFill>
                  <a:srgbClr val="000000"/>
                </a:solidFill>
              </a:rPr>
              <a:t>B</a:t>
            </a:r>
            <a:r>
              <a:rPr lang="ko-KR" altLang="en-US" smtClean="0">
                <a:solidFill>
                  <a:srgbClr val="000000"/>
                </a:solidFill>
              </a:rPr>
              <a:t> </a:t>
            </a:r>
            <a:r>
              <a:rPr lang="vi-VN" dirty="0" smtClean="0"/>
              <a:t>Khi </a:t>
            </a:r>
            <a:r>
              <a:rPr lang="vi-VN" dirty="0"/>
              <a:t>điều kiện đầu vào là </a:t>
            </a:r>
            <a:r>
              <a:rPr lang="vi-VN" dirty="0" smtClean="0"/>
              <a:t>ON </a:t>
            </a:r>
            <a:r>
              <a:rPr lang="vi-VN" dirty="0"/>
              <a:t>→ </a:t>
            </a:r>
            <a:r>
              <a:rPr lang="vi-VN" dirty="0" smtClean="0"/>
              <a:t>OFF, divice chỉ </a:t>
            </a:r>
            <a:r>
              <a:rPr lang="vi-VN" dirty="0"/>
              <a:t>định </a:t>
            </a:r>
            <a:r>
              <a:rPr lang="vi-VN" smtClean="0"/>
              <a:t>ON </a:t>
            </a:r>
            <a:endParaRPr lang="en-US" smtClean="0"/>
          </a:p>
          <a:p>
            <a:pPr eaLnBrk="1" fontAlgn="base" hangingPunct="1">
              <a:spcBef>
                <a:spcPct val="0"/>
              </a:spcBef>
              <a:spcAft>
                <a:spcPct val="0"/>
              </a:spcAft>
            </a:pPr>
            <a:r>
              <a:rPr lang="vi-VN" smtClean="0"/>
              <a:t>quét </a:t>
            </a:r>
            <a:r>
              <a:rPr lang="vi-VN" dirty="0" smtClean="0"/>
              <a:t>1 lần.</a:t>
            </a:r>
            <a:endParaRPr lang="en-US" altLang="ko-KR" dirty="0" smtClean="0">
              <a:solidFill>
                <a:srgbClr val="000000"/>
              </a:solidFill>
            </a:endParaRPr>
          </a:p>
          <a:p>
            <a:pPr eaLnBrk="1" fontAlgn="base" hangingPunct="1">
              <a:spcBef>
                <a:spcPct val="0"/>
              </a:spcBef>
              <a:spcAft>
                <a:spcPct val="0"/>
              </a:spcAft>
            </a:pPr>
            <a:r>
              <a:rPr lang="en-US" altLang="ko-KR" smtClean="0"/>
              <a:t> </a:t>
            </a:r>
            <a:r>
              <a:rPr lang="en-US" altLang="ko-KR" dirty="0">
                <a:solidFill>
                  <a:srgbClr val="FF0000"/>
                </a:solidFill>
              </a:rPr>
              <a:t>C</a:t>
            </a:r>
            <a:r>
              <a:rPr lang="en-US" altLang="ko-KR" smtClean="0">
                <a:solidFill>
                  <a:srgbClr val="FF0000"/>
                </a:solidFill>
              </a:rPr>
              <a:t> </a:t>
            </a:r>
            <a:r>
              <a:rPr lang="vi-VN" dirty="0" smtClean="0">
                <a:solidFill>
                  <a:srgbClr val="FF0000"/>
                </a:solidFill>
              </a:rPr>
              <a:t>Khi </a:t>
            </a:r>
            <a:r>
              <a:rPr lang="vi-VN" dirty="0">
                <a:solidFill>
                  <a:srgbClr val="FF0000"/>
                </a:solidFill>
              </a:rPr>
              <a:t>điều kiện đầu vào là </a:t>
            </a:r>
            <a:r>
              <a:rPr lang="en-US" altLang="ko-KR" dirty="0">
                <a:solidFill>
                  <a:srgbClr val="FF0000"/>
                </a:solidFill>
              </a:rPr>
              <a:t>OFF → ON </a:t>
            </a:r>
            <a:r>
              <a:rPr lang="vi-VN" dirty="0" smtClean="0">
                <a:solidFill>
                  <a:srgbClr val="FF0000"/>
                </a:solidFill>
              </a:rPr>
              <a:t>, </a:t>
            </a:r>
            <a:r>
              <a:rPr lang="vi-VN" dirty="0">
                <a:solidFill>
                  <a:srgbClr val="FF0000"/>
                </a:solidFill>
              </a:rPr>
              <a:t>divice chỉ định </a:t>
            </a:r>
            <a:r>
              <a:rPr lang="vi-VN" smtClean="0">
                <a:solidFill>
                  <a:srgbClr val="FF0000"/>
                </a:solidFill>
              </a:rPr>
              <a:t>ON </a:t>
            </a:r>
            <a:endParaRPr lang="en-US" smtClean="0">
              <a:solidFill>
                <a:srgbClr val="FF0000"/>
              </a:solidFill>
            </a:endParaRPr>
          </a:p>
          <a:p>
            <a:pPr eaLnBrk="1" fontAlgn="base" hangingPunct="1">
              <a:spcBef>
                <a:spcPct val="0"/>
              </a:spcBef>
              <a:spcAft>
                <a:spcPct val="0"/>
              </a:spcAft>
            </a:pPr>
            <a:r>
              <a:rPr lang="vi-VN" smtClean="0">
                <a:solidFill>
                  <a:srgbClr val="FF0000"/>
                </a:solidFill>
              </a:rPr>
              <a:t>quét </a:t>
            </a:r>
            <a:r>
              <a:rPr lang="vi-VN" dirty="0">
                <a:solidFill>
                  <a:srgbClr val="FF0000"/>
                </a:solidFill>
              </a:rPr>
              <a:t>1 lần</a:t>
            </a:r>
            <a:r>
              <a:rPr lang="vi-VN" dirty="0"/>
              <a:t>.</a:t>
            </a:r>
            <a:endParaRPr lang="en-US" altLang="ko-KR" dirty="0"/>
          </a:p>
          <a:p>
            <a:pPr eaLnBrk="1" fontAlgn="base" hangingPunct="1">
              <a:spcBef>
                <a:spcPct val="0"/>
              </a:spcBef>
              <a:spcAft>
                <a:spcPct val="0"/>
              </a:spcAft>
            </a:pPr>
            <a:r>
              <a:rPr lang="vi-VN" altLang="ko-KR" smtClean="0">
                <a:solidFill>
                  <a:srgbClr val="000000"/>
                </a:solidFill>
              </a:rPr>
              <a:t> </a:t>
            </a:r>
            <a:r>
              <a:rPr lang="en-US" altLang="ko-KR" smtClean="0">
                <a:solidFill>
                  <a:srgbClr val="000000"/>
                </a:solidFill>
              </a:rPr>
              <a:t>D </a:t>
            </a:r>
            <a:r>
              <a:rPr lang="vi-VN" dirty="0"/>
              <a:t>Khi điều kiện đầu vào là </a:t>
            </a:r>
            <a:r>
              <a:rPr lang="en-US" altLang="ko-KR" dirty="0">
                <a:solidFill>
                  <a:srgbClr val="000000"/>
                </a:solidFill>
              </a:rPr>
              <a:t>OFF → ON </a:t>
            </a:r>
            <a:r>
              <a:rPr lang="vi-VN" dirty="0"/>
              <a:t>, divice chỉ định </a:t>
            </a:r>
            <a:r>
              <a:rPr lang="vi-VN" dirty="0" smtClean="0"/>
              <a:t>ON </a:t>
            </a:r>
          </a:p>
          <a:p>
            <a:pPr eaLnBrk="1" fontAlgn="base" hangingPunct="1">
              <a:spcBef>
                <a:spcPct val="0"/>
              </a:spcBef>
              <a:spcAft>
                <a:spcPct val="0"/>
              </a:spcAft>
            </a:pPr>
            <a:endParaRPr lang="vi-VN" altLang="ko-KR" dirty="0" smtClean="0">
              <a:solidFill>
                <a:srgbClr val="000000"/>
              </a:solidFill>
            </a:endParaRPr>
          </a:p>
          <a:p>
            <a:pPr eaLnBrk="1" fontAlgn="base" hangingPunct="1">
              <a:spcBef>
                <a:spcPct val="0"/>
              </a:spcBef>
              <a:spcAft>
                <a:spcPct val="0"/>
              </a:spcAft>
            </a:pPr>
            <a:r>
              <a:rPr lang="en-US" altLang="ko-KR" dirty="0" smtClean="0">
                <a:solidFill>
                  <a:srgbClr val="000000"/>
                </a:solidFill>
              </a:rPr>
              <a:t>38.</a:t>
            </a:r>
            <a:r>
              <a:rPr lang="vi-VN" altLang="ko-KR" dirty="0" smtClean="0">
                <a:solidFill>
                  <a:srgbClr val="000000"/>
                </a:solidFill>
              </a:rPr>
              <a:t>Câu nào giải thích đúng về</a:t>
            </a:r>
            <a:r>
              <a:rPr lang="en-US" altLang="ko-KR" dirty="0" smtClean="0">
                <a:solidFill>
                  <a:srgbClr val="000000"/>
                </a:solidFill>
              </a:rPr>
              <a:t> Timer?  </a:t>
            </a: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r>
              <a:rPr lang="en-US" altLang="ko-KR" smtClean="0">
                <a:solidFill>
                  <a:srgbClr val="000000"/>
                </a:solidFill>
              </a:rPr>
              <a:t> </a:t>
            </a:r>
            <a:r>
              <a:rPr lang="en-US" altLang="ko-KR" dirty="0">
                <a:solidFill>
                  <a:srgbClr val="FF0000"/>
                </a:solidFill>
              </a:rPr>
              <a:t>A</a:t>
            </a:r>
            <a:r>
              <a:rPr lang="en-US" altLang="ko-KR" smtClean="0">
                <a:solidFill>
                  <a:srgbClr val="FF0000"/>
                </a:solidFill>
              </a:rPr>
              <a:t> </a:t>
            </a:r>
            <a:r>
              <a:rPr lang="vi-VN" altLang="ko-KR" dirty="0" smtClean="0">
                <a:solidFill>
                  <a:srgbClr val="FF0000"/>
                </a:solidFill>
              </a:rPr>
              <a:t>Hoạt động ngay cả khi giá trị cài đặt của </a:t>
            </a:r>
            <a:r>
              <a:rPr lang="en-US" altLang="ko-KR" dirty="0" smtClean="0">
                <a:solidFill>
                  <a:srgbClr val="FF0000"/>
                </a:solidFill>
              </a:rPr>
              <a:t>Timer</a:t>
            </a:r>
            <a:r>
              <a:rPr lang="vi-VN" altLang="ko-KR" dirty="0" smtClean="0">
                <a:solidFill>
                  <a:srgbClr val="FF0000"/>
                </a:solidFill>
              </a:rPr>
              <a:t> là </a:t>
            </a:r>
            <a:r>
              <a:rPr lang="ko-KR" altLang="en-US" dirty="0" smtClean="0">
                <a:solidFill>
                  <a:srgbClr val="FF0000"/>
                </a:solidFill>
              </a:rPr>
              <a:t> “</a:t>
            </a:r>
            <a:r>
              <a:rPr lang="en-US" altLang="ko-KR" dirty="0" smtClean="0">
                <a:solidFill>
                  <a:srgbClr val="FF0000"/>
                </a:solidFill>
              </a:rPr>
              <a:t>0”.</a:t>
            </a:r>
          </a:p>
          <a:p>
            <a:pPr eaLnBrk="1" fontAlgn="base" hangingPunct="1">
              <a:spcBef>
                <a:spcPct val="0"/>
              </a:spcBef>
              <a:spcAft>
                <a:spcPct val="0"/>
              </a:spcAft>
            </a:pPr>
            <a:r>
              <a:rPr lang="en-US" altLang="ko-KR" smtClean="0"/>
              <a:t> B </a:t>
            </a:r>
            <a:r>
              <a:rPr lang="en-US" altLang="ko-KR" dirty="0" smtClean="0"/>
              <a:t>Timer</a:t>
            </a:r>
            <a:r>
              <a:rPr lang="vi-VN" altLang="ko-KR" dirty="0" smtClean="0"/>
              <a:t> gồm 4 step mệnh lệnh</a:t>
            </a:r>
            <a:r>
              <a:rPr lang="en-US" altLang="ko-KR" dirty="0" smtClean="0"/>
              <a:t>. (</a:t>
            </a:r>
            <a:r>
              <a:rPr lang="vi-VN" altLang="ko-KR" dirty="0" smtClean="0"/>
              <a:t>tiếp điểm của </a:t>
            </a:r>
            <a:r>
              <a:rPr lang="en-US" altLang="ko-KR" dirty="0" smtClean="0"/>
              <a:t>Timer</a:t>
            </a:r>
            <a:r>
              <a:rPr lang="vi-VN" altLang="ko-KR" dirty="0" smtClean="0"/>
              <a:t> là </a:t>
            </a:r>
            <a:r>
              <a:rPr lang="vi-VN" altLang="ko-KR" smtClean="0">
                <a:solidFill>
                  <a:srgbClr val="000000"/>
                </a:solidFill>
              </a:rPr>
              <a:t>2 </a:t>
            </a:r>
            <a:endParaRPr lang="en-US" altLang="ko-KR" smtClean="0">
              <a:solidFill>
                <a:srgbClr val="000000"/>
              </a:solidFill>
            </a:endParaRPr>
          </a:p>
          <a:p>
            <a:pPr eaLnBrk="1" fontAlgn="base" hangingPunct="1">
              <a:spcBef>
                <a:spcPct val="0"/>
              </a:spcBef>
              <a:spcAft>
                <a:spcPct val="0"/>
              </a:spcAft>
            </a:pPr>
            <a:r>
              <a:rPr lang="vi-VN" altLang="ko-KR" smtClean="0">
                <a:solidFill>
                  <a:srgbClr val="000000"/>
                </a:solidFill>
              </a:rPr>
              <a:t>Step</a:t>
            </a:r>
            <a:r>
              <a:rPr lang="en-US" altLang="ko-KR" dirty="0" smtClean="0">
                <a:solidFill>
                  <a:srgbClr val="000000"/>
                </a:solidFill>
              </a:rPr>
              <a:t>)</a:t>
            </a:r>
          </a:p>
          <a:p>
            <a:pPr eaLnBrk="1" fontAlgn="base" hangingPunct="1">
              <a:spcBef>
                <a:spcPct val="0"/>
              </a:spcBef>
              <a:spcAft>
                <a:spcPct val="0"/>
              </a:spcAft>
            </a:pPr>
            <a:r>
              <a:rPr lang="en-US" altLang="ko-KR" smtClean="0">
                <a:solidFill>
                  <a:srgbClr val="000000"/>
                </a:solidFill>
              </a:rPr>
              <a:t> C </a:t>
            </a:r>
            <a:r>
              <a:rPr lang="vi-VN" altLang="ko-KR" dirty="0" smtClean="0">
                <a:solidFill>
                  <a:srgbClr val="000000"/>
                </a:solidFill>
              </a:rPr>
              <a:t>Gía trị cài đặt của</a:t>
            </a:r>
            <a:r>
              <a:rPr lang="en-US" altLang="ko-KR" dirty="0" smtClean="0">
                <a:solidFill>
                  <a:srgbClr val="000000"/>
                </a:solidFill>
              </a:rPr>
              <a:t>Timer</a:t>
            </a:r>
            <a:r>
              <a:rPr lang="vi-VN" altLang="ko-KR" dirty="0" smtClean="0">
                <a:solidFill>
                  <a:srgbClr val="000000"/>
                </a:solidFill>
              </a:rPr>
              <a:t> chỉ có thể cài đặt trực tiếp.</a:t>
            </a:r>
          </a:p>
          <a:p>
            <a:pPr eaLnBrk="1" fontAlgn="base" hangingPunct="1">
              <a:spcBef>
                <a:spcPct val="0"/>
              </a:spcBef>
              <a:spcAft>
                <a:spcPct val="0"/>
              </a:spcAft>
            </a:pPr>
            <a:r>
              <a:rPr lang="en-US" altLang="ko-KR" smtClean="0">
                <a:solidFill>
                  <a:srgbClr val="000000"/>
                </a:solidFill>
              </a:rPr>
              <a:t> D </a:t>
            </a:r>
            <a:r>
              <a:rPr lang="vi-VN" altLang="ko-KR" dirty="0" smtClean="0">
                <a:solidFill>
                  <a:srgbClr val="000000"/>
                </a:solidFill>
              </a:rPr>
              <a:t>Gía trị cài đặt của </a:t>
            </a:r>
            <a:r>
              <a:rPr lang="en-US" altLang="ko-KR" dirty="0" smtClean="0">
                <a:solidFill>
                  <a:srgbClr val="000000"/>
                </a:solidFill>
              </a:rPr>
              <a:t>Timer</a:t>
            </a:r>
            <a:r>
              <a:rPr lang="vi-VN" altLang="ko-KR" dirty="0" smtClean="0">
                <a:solidFill>
                  <a:srgbClr val="000000"/>
                </a:solidFill>
              </a:rPr>
              <a:t> là </a:t>
            </a:r>
            <a:r>
              <a:rPr lang="en-US" altLang="ko-KR" dirty="0" smtClean="0">
                <a:solidFill>
                  <a:srgbClr val="000000"/>
                </a:solidFill>
              </a:rPr>
              <a:t>K1~K32768.</a:t>
            </a:r>
          </a:p>
        </p:txBody>
      </p:sp>
      <p:sp>
        <p:nvSpPr>
          <p:cNvPr id="199" name="Rectangle 4"/>
          <p:cNvSpPr>
            <a:spLocks noChangeArrowheads="1"/>
          </p:cNvSpPr>
          <p:nvPr/>
        </p:nvSpPr>
        <p:spPr bwMode="auto">
          <a:xfrm>
            <a:off x="3429000" y="776289"/>
            <a:ext cx="3175000" cy="8824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dirty="0" smtClean="0">
                <a:solidFill>
                  <a:srgbClr val="000000"/>
                </a:solidFill>
              </a:rPr>
              <a:t>39. </a:t>
            </a:r>
            <a:r>
              <a:rPr lang="vi-VN" altLang="ko-KR" dirty="0" smtClean="0">
                <a:solidFill>
                  <a:srgbClr val="000000"/>
                </a:solidFill>
              </a:rPr>
              <a:t>Nếu ON X0 điều kiện đầu vào giống bên dưới </a:t>
            </a:r>
            <a:r>
              <a:rPr lang="vi-VN" altLang="ko-KR" smtClean="0">
                <a:solidFill>
                  <a:srgbClr val="000000"/>
                </a:solidFill>
              </a:rPr>
              <a:t>thì nhận</a:t>
            </a:r>
            <a:endParaRPr lang="en-US" altLang="ko-KR" smtClean="0">
              <a:solidFill>
                <a:srgbClr val="000000"/>
              </a:solidFill>
            </a:endParaRPr>
          </a:p>
          <a:p>
            <a:pPr eaLnBrk="1" fontAlgn="base" hangingPunct="1">
              <a:spcBef>
                <a:spcPct val="0"/>
              </a:spcBef>
              <a:spcAft>
                <a:spcPct val="0"/>
              </a:spcAft>
            </a:pPr>
            <a:r>
              <a:rPr lang="vi-VN" altLang="ko-KR" smtClean="0">
                <a:solidFill>
                  <a:srgbClr val="000000"/>
                </a:solidFill>
              </a:rPr>
              <a:t>được </a:t>
            </a:r>
            <a:r>
              <a:rPr lang="vi-VN" altLang="ko-KR" dirty="0" smtClean="0">
                <a:solidFill>
                  <a:srgbClr val="000000"/>
                </a:solidFill>
              </a:rPr>
              <a:t>kết quả đầu ra Y76</a:t>
            </a:r>
            <a:r>
              <a:rPr lang="en-US" altLang="ko-KR" dirty="0" smtClean="0">
                <a:solidFill>
                  <a:srgbClr val="000000"/>
                </a:solidFill>
              </a:rPr>
              <a:t> </a:t>
            </a:r>
            <a:r>
              <a:rPr lang="vi-VN" altLang="ko-KR" dirty="0" smtClean="0">
                <a:solidFill>
                  <a:srgbClr val="000000"/>
                </a:solidFill>
              </a:rPr>
              <a:t>. Lệnh gì sẽ được điền vào </a:t>
            </a:r>
            <a:r>
              <a:rPr lang="en-US" altLang="ko-KR" dirty="0" smtClean="0">
                <a:solidFill>
                  <a:srgbClr val="000000"/>
                </a:solidFill>
              </a:rPr>
              <a:t>(A)? </a:t>
            </a: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r>
              <a:rPr lang="en-US" altLang="ko-KR" smtClean="0">
                <a:solidFill>
                  <a:srgbClr val="000000"/>
                </a:solidFill>
              </a:rPr>
              <a:t>  A RST                             </a:t>
            </a:r>
            <a:r>
              <a:rPr lang="en-US" altLang="ko-KR" dirty="0">
                <a:solidFill>
                  <a:srgbClr val="FF0000"/>
                </a:solidFill>
              </a:rPr>
              <a:t>B</a:t>
            </a:r>
            <a:r>
              <a:rPr lang="en-US" altLang="ko-KR" smtClean="0">
                <a:solidFill>
                  <a:srgbClr val="FF0000"/>
                </a:solidFill>
              </a:rPr>
              <a:t> </a:t>
            </a:r>
            <a:r>
              <a:rPr lang="en-US" altLang="ko-KR" dirty="0" smtClean="0">
                <a:solidFill>
                  <a:srgbClr val="FF0000"/>
                </a:solidFill>
              </a:rPr>
              <a:t>PLF         </a:t>
            </a:r>
          </a:p>
          <a:p>
            <a:pPr eaLnBrk="1" fontAlgn="base" hangingPunct="1">
              <a:spcBef>
                <a:spcPct val="0"/>
              </a:spcBef>
              <a:spcAft>
                <a:spcPct val="0"/>
              </a:spcAft>
            </a:pPr>
            <a:r>
              <a:rPr lang="en-US" altLang="ko-KR" smtClean="0">
                <a:solidFill>
                  <a:srgbClr val="000000"/>
                </a:solidFill>
              </a:rPr>
              <a:t>  C PLS                             D </a:t>
            </a:r>
            <a:r>
              <a:rPr lang="en-US" altLang="ko-KR" dirty="0" smtClean="0">
                <a:solidFill>
                  <a:srgbClr val="000000"/>
                </a:solidFill>
              </a:rPr>
              <a:t>SET</a:t>
            </a: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endParaRPr lang="en-US" altLang="ko-KR" dirty="0" smtClean="0">
              <a:solidFill>
                <a:srgbClr val="000000"/>
              </a:solidFill>
            </a:endParaRPr>
          </a:p>
          <a:p>
            <a:pPr eaLnBrk="1" fontAlgn="base" hangingPunct="1">
              <a:spcBef>
                <a:spcPct val="0"/>
              </a:spcBef>
              <a:spcAft>
                <a:spcPct val="0"/>
              </a:spcAft>
            </a:pPr>
            <a:endParaRPr lang="en-US" altLang="ko-KR" dirty="0">
              <a:solidFill>
                <a:srgbClr val="000000"/>
              </a:solidFill>
            </a:endParaRPr>
          </a:p>
          <a:p>
            <a:pPr eaLnBrk="1" fontAlgn="base" hangingPunct="1">
              <a:spcBef>
                <a:spcPct val="0"/>
              </a:spcBef>
              <a:spcAft>
                <a:spcPct val="0"/>
              </a:spcAft>
            </a:pPr>
            <a:r>
              <a:rPr lang="en-US" altLang="ko-KR" dirty="0" smtClean="0">
                <a:solidFill>
                  <a:srgbClr val="000000"/>
                </a:solidFill>
              </a:rPr>
              <a:t>40. </a:t>
            </a:r>
            <a:r>
              <a:rPr lang="vi-VN" dirty="0" smtClean="0"/>
              <a:t>Chuyển </a:t>
            </a:r>
            <a:r>
              <a:rPr lang="vi-VN" dirty="0"/>
              <a:t>đổi hệ nhị phân 0000 0000 1110 1010 sang hệ thập lục phân</a:t>
            </a:r>
            <a:r>
              <a:rPr lang="vi-VN" dirty="0" smtClean="0"/>
              <a:t>.</a:t>
            </a:r>
            <a:endParaRPr lang="en-US" altLang="ko-KR" dirty="0" smtClean="0">
              <a:solidFill>
                <a:srgbClr val="000000"/>
              </a:solidFill>
            </a:endParaRPr>
          </a:p>
          <a:p>
            <a:pPr eaLnBrk="1" fontAlgn="base" hangingPunct="1">
              <a:spcBef>
                <a:spcPct val="0"/>
              </a:spcBef>
              <a:spcAft>
                <a:spcPct val="0"/>
              </a:spcAft>
            </a:pPr>
            <a:r>
              <a:rPr lang="en-US" altLang="ko-KR" dirty="0" smtClean="0">
                <a:solidFill>
                  <a:srgbClr val="000000"/>
                </a:solidFill>
              </a:rPr>
              <a:t>      </a:t>
            </a:r>
          </a:p>
          <a:p>
            <a:pPr eaLnBrk="1" fontAlgn="base" hangingPunct="1">
              <a:spcBef>
                <a:spcPct val="0"/>
              </a:spcBef>
              <a:spcAft>
                <a:spcPct val="0"/>
              </a:spcAft>
            </a:pPr>
            <a:r>
              <a:rPr lang="en-US" altLang="ko-KR" smtClean="0"/>
              <a:t>  </a:t>
            </a:r>
            <a:r>
              <a:rPr lang="en-US" altLang="ko-KR" dirty="0">
                <a:solidFill>
                  <a:srgbClr val="FF0000"/>
                </a:solidFill>
              </a:rPr>
              <a:t>A</a:t>
            </a:r>
            <a:r>
              <a:rPr lang="en-US" altLang="ko-KR" smtClean="0">
                <a:solidFill>
                  <a:srgbClr val="FF0000"/>
                </a:solidFill>
              </a:rPr>
              <a:t> EA                              </a:t>
            </a:r>
            <a:r>
              <a:rPr lang="en-US" altLang="ko-KR" dirty="0">
                <a:solidFill>
                  <a:srgbClr val="000000"/>
                </a:solidFill>
              </a:rPr>
              <a:t>B</a:t>
            </a:r>
            <a:r>
              <a:rPr lang="en-US" altLang="ko-KR" smtClean="0">
                <a:solidFill>
                  <a:srgbClr val="000000"/>
                </a:solidFill>
              </a:rPr>
              <a:t> </a:t>
            </a:r>
            <a:r>
              <a:rPr lang="en-US" altLang="ko-KR" dirty="0" smtClean="0">
                <a:solidFill>
                  <a:srgbClr val="000000"/>
                </a:solidFill>
              </a:rPr>
              <a:t>167           </a:t>
            </a:r>
          </a:p>
          <a:p>
            <a:pPr eaLnBrk="1" fontAlgn="base" hangingPunct="1">
              <a:spcBef>
                <a:spcPct val="0"/>
              </a:spcBef>
              <a:spcAft>
                <a:spcPct val="0"/>
              </a:spcAft>
            </a:pPr>
            <a:r>
              <a:rPr lang="en-US" altLang="ko-KR" smtClean="0">
                <a:solidFill>
                  <a:srgbClr val="000000"/>
                </a:solidFill>
              </a:rPr>
              <a:t>  C 359                             D </a:t>
            </a:r>
            <a:r>
              <a:rPr lang="en-US" altLang="ko-KR" dirty="0" smtClean="0">
                <a:solidFill>
                  <a:srgbClr val="000000"/>
                </a:solidFill>
              </a:rPr>
              <a:t>E10</a:t>
            </a:r>
          </a:p>
        </p:txBody>
      </p:sp>
      <p:grpSp>
        <p:nvGrpSpPr>
          <p:cNvPr id="200" name="Group 225"/>
          <p:cNvGrpSpPr>
            <a:grpSpLocks/>
          </p:cNvGrpSpPr>
          <p:nvPr/>
        </p:nvGrpSpPr>
        <p:grpSpPr bwMode="auto">
          <a:xfrm>
            <a:off x="3535364" y="1856656"/>
            <a:ext cx="2814637" cy="2263775"/>
            <a:chOff x="2221" y="1195"/>
            <a:chExt cx="1773" cy="1426"/>
          </a:xfrm>
        </p:grpSpPr>
        <p:sp>
          <p:nvSpPr>
            <p:cNvPr id="201" name="Freeform 1083"/>
            <p:cNvSpPr>
              <a:spLocks/>
            </p:cNvSpPr>
            <p:nvPr/>
          </p:nvSpPr>
          <p:spPr bwMode="auto">
            <a:xfrm>
              <a:off x="2462" y="1195"/>
              <a:ext cx="1458" cy="153"/>
            </a:xfrm>
            <a:custGeom>
              <a:avLst/>
              <a:gdLst>
                <a:gd name="T0" fmla="*/ 0 w 1248"/>
                <a:gd name="T1" fmla="*/ 163 h 144"/>
                <a:gd name="T2" fmla="*/ 393 w 1248"/>
                <a:gd name="T3" fmla="*/ 163 h 144"/>
                <a:gd name="T4" fmla="*/ 393 w 1248"/>
                <a:gd name="T5" fmla="*/ 0 h 144"/>
                <a:gd name="T6" fmla="*/ 1113 w 1248"/>
                <a:gd name="T7" fmla="*/ 0 h 144"/>
                <a:gd name="T8" fmla="*/ 1113 w 1248"/>
                <a:gd name="T9" fmla="*/ 163 h 144"/>
                <a:gd name="T10" fmla="*/ 1703 w 1248"/>
                <a:gd name="T11" fmla="*/ 163 h 144"/>
                <a:gd name="T12" fmla="*/ 0 60000 65536"/>
                <a:gd name="T13" fmla="*/ 0 60000 65536"/>
                <a:gd name="T14" fmla="*/ 0 60000 65536"/>
                <a:gd name="T15" fmla="*/ 0 60000 65536"/>
                <a:gd name="T16" fmla="*/ 0 60000 65536"/>
                <a:gd name="T17" fmla="*/ 0 60000 65536"/>
                <a:gd name="T18" fmla="*/ 0 w 1248"/>
                <a:gd name="T19" fmla="*/ 0 h 144"/>
                <a:gd name="T20" fmla="*/ 1248 w 1248"/>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248" h="144">
                  <a:moveTo>
                    <a:pt x="0" y="144"/>
                  </a:moveTo>
                  <a:lnTo>
                    <a:pt x="288" y="144"/>
                  </a:lnTo>
                  <a:lnTo>
                    <a:pt x="288" y="0"/>
                  </a:lnTo>
                  <a:lnTo>
                    <a:pt x="816" y="0"/>
                  </a:lnTo>
                  <a:lnTo>
                    <a:pt x="816" y="144"/>
                  </a:lnTo>
                  <a:lnTo>
                    <a:pt x="1248" y="144"/>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02" name="Freeform 1084"/>
            <p:cNvSpPr>
              <a:spLocks/>
            </p:cNvSpPr>
            <p:nvPr/>
          </p:nvSpPr>
          <p:spPr bwMode="auto">
            <a:xfrm>
              <a:off x="2462" y="1502"/>
              <a:ext cx="1458" cy="153"/>
            </a:xfrm>
            <a:custGeom>
              <a:avLst/>
              <a:gdLst>
                <a:gd name="T0" fmla="*/ 0 w 1248"/>
                <a:gd name="T1" fmla="*/ 163 h 144"/>
                <a:gd name="T2" fmla="*/ 1113 w 1248"/>
                <a:gd name="T3" fmla="*/ 163 h 144"/>
                <a:gd name="T4" fmla="*/ 1113 w 1248"/>
                <a:gd name="T5" fmla="*/ 0 h 144"/>
                <a:gd name="T6" fmla="*/ 1572 w 1248"/>
                <a:gd name="T7" fmla="*/ 0 h 144"/>
                <a:gd name="T8" fmla="*/ 1572 w 1248"/>
                <a:gd name="T9" fmla="*/ 163 h 144"/>
                <a:gd name="T10" fmla="*/ 1703 w 1248"/>
                <a:gd name="T11" fmla="*/ 163 h 144"/>
                <a:gd name="T12" fmla="*/ 0 60000 65536"/>
                <a:gd name="T13" fmla="*/ 0 60000 65536"/>
                <a:gd name="T14" fmla="*/ 0 60000 65536"/>
                <a:gd name="T15" fmla="*/ 0 60000 65536"/>
                <a:gd name="T16" fmla="*/ 0 60000 65536"/>
                <a:gd name="T17" fmla="*/ 0 60000 65536"/>
                <a:gd name="T18" fmla="*/ 0 w 1248"/>
                <a:gd name="T19" fmla="*/ 0 h 144"/>
                <a:gd name="T20" fmla="*/ 1248 w 1248"/>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248" h="144">
                  <a:moveTo>
                    <a:pt x="0" y="144"/>
                  </a:moveTo>
                  <a:lnTo>
                    <a:pt x="816" y="144"/>
                  </a:lnTo>
                  <a:lnTo>
                    <a:pt x="816" y="0"/>
                  </a:lnTo>
                  <a:lnTo>
                    <a:pt x="1152" y="0"/>
                  </a:lnTo>
                  <a:lnTo>
                    <a:pt x="1152" y="144"/>
                  </a:lnTo>
                  <a:lnTo>
                    <a:pt x="1248" y="144"/>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03" name="Line 1085"/>
            <p:cNvSpPr>
              <a:spLocks noChangeShapeType="1"/>
            </p:cNvSpPr>
            <p:nvPr/>
          </p:nvSpPr>
          <p:spPr bwMode="auto">
            <a:xfrm flipV="1">
              <a:off x="2798" y="1195"/>
              <a:ext cx="0" cy="15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04" name="Line 1086"/>
            <p:cNvSpPr>
              <a:spLocks noChangeShapeType="1"/>
            </p:cNvSpPr>
            <p:nvPr/>
          </p:nvSpPr>
          <p:spPr bwMode="auto">
            <a:xfrm>
              <a:off x="3416" y="1195"/>
              <a:ext cx="0" cy="15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05" name="Line 1087"/>
            <p:cNvSpPr>
              <a:spLocks noChangeShapeType="1"/>
            </p:cNvSpPr>
            <p:nvPr/>
          </p:nvSpPr>
          <p:spPr bwMode="auto">
            <a:xfrm flipV="1">
              <a:off x="3416" y="1502"/>
              <a:ext cx="0" cy="15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06" name="Line 1088"/>
            <p:cNvSpPr>
              <a:spLocks noChangeShapeType="1"/>
            </p:cNvSpPr>
            <p:nvPr/>
          </p:nvSpPr>
          <p:spPr bwMode="auto">
            <a:xfrm>
              <a:off x="3809" y="1502"/>
              <a:ext cx="0" cy="15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07" name="Freeform 1089"/>
            <p:cNvSpPr>
              <a:spLocks/>
            </p:cNvSpPr>
            <p:nvPr/>
          </p:nvSpPr>
          <p:spPr bwMode="auto">
            <a:xfrm>
              <a:off x="3341" y="1246"/>
              <a:ext cx="196" cy="358"/>
            </a:xfrm>
            <a:custGeom>
              <a:avLst/>
              <a:gdLst>
                <a:gd name="T0" fmla="*/ 88 w 168"/>
                <a:gd name="T1" fmla="*/ 0 h 384"/>
                <a:gd name="T2" fmla="*/ 218 w 168"/>
                <a:gd name="T3" fmla="*/ 125 h 384"/>
                <a:gd name="T4" fmla="*/ 22 w 168"/>
                <a:gd name="T5" fmla="*/ 209 h 384"/>
                <a:gd name="T6" fmla="*/ 88 w 168"/>
                <a:gd name="T7" fmla="*/ 334 h 384"/>
                <a:gd name="T8" fmla="*/ 0 60000 65536"/>
                <a:gd name="T9" fmla="*/ 0 60000 65536"/>
                <a:gd name="T10" fmla="*/ 0 60000 65536"/>
                <a:gd name="T11" fmla="*/ 0 60000 65536"/>
                <a:gd name="T12" fmla="*/ 0 w 168"/>
                <a:gd name="T13" fmla="*/ 0 h 384"/>
                <a:gd name="T14" fmla="*/ 168 w 168"/>
                <a:gd name="T15" fmla="*/ 384 h 384"/>
              </a:gdLst>
              <a:ahLst/>
              <a:cxnLst>
                <a:cxn ang="T8">
                  <a:pos x="T0" y="T1"/>
                </a:cxn>
                <a:cxn ang="T9">
                  <a:pos x="T2" y="T3"/>
                </a:cxn>
                <a:cxn ang="T10">
                  <a:pos x="T4" y="T5"/>
                </a:cxn>
                <a:cxn ang="T11">
                  <a:pos x="T6" y="T7"/>
                </a:cxn>
              </a:cxnLst>
              <a:rect l="T12" t="T13" r="T14" b="T15"/>
              <a:pathLst>
                <a:path w="168" h="384">
                  <a:moveTo>
                    <a:pt x="64" y="0"/>
                  </a:moveTo>
                  <a:cubicBezTo>
                    <a:pt x="116" y="52"/>
                    <a:pt x="168" y="104"/>
                    <a:pt x="160" y="144"/>
                  </a:cubicBezTo>
                  <a:cubicBezTo>
                    <a:pt x="152" y="184"/>
                    <a:pt x="32" y="200"/>
                    <a:pt x="16" y="240"/>
                  </a:cubicBezTo>
                  <a:cubicBezTo>
                    <a:pt x="0" y="280"/>
                    <a:pt x="32" y="332"/>
                    <a:pt x="64" y="384"/>
                  </a:cubicBezTo>
                </a:path>
              </a:pathLst>
            </a:custGeom>
            <a:noFill/>
            <a:ln w="9525" cap="flat" cmpd="sng">
              <a:solidFill>
                <a:srgbClr val="000000"/>
              </a:solidFill>
              <a:prstDash val="solid"/>
              <a:round/>
              <a:headEnd/>
              <a:tailEnd type="triangle" w="sm" len="sm"/>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08" name="Text Box 1090"/>
            <p:cNvSpPr txBox="1">
              <a:spLocks noChangeArrowheads="1"/>
            </p:cNvSpPr>
            <p:nvPr/>
          </p:nvSpPr>
          <p:spPr bwMode="auto">
            <a:xfrm>
              <a:off x="2242" y="1195"/>
              <a:ext cx="421"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vi-VN" altLang="ko-KR" dirty="0" smtClean="0">
                  <a:solidFill>
                    <a:srgbClr val="000000"/>
                  </a:solidFill>
                </a:rPr>
                <a:t>Đầu vào </a:t>
              </a:r>
              <a:r>
                <a:rPr lang="en-US" altLang="ko-KR" dirty="0" smtClean="0">
                  <a:solidFill>
                    <a:srgbClr val="000000"/>
                  </a:solidFill>
                </a:rPr>
                <a:t>(X0)</a:t>
              </a:r>
            </a:p>
          </p:txBody>
        </p:sp>
        <p:sp>
          <p:nvSpPr>
            <p:cNvPr id="209" name="Text Box 1091"/>
            <p:cNvSpPr txBox="1">
              <a:spLocks noChangeArrowheads="1"/>
            </p:cNvSpPr>
            <p:nvPr/>
          </p:nvSpPr>
          <p:spPr bwMode="auto">
            <a:xfrm>
              <a:off x="2221" y="1515"/>
              <a:ext cx="464"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vi-VN" altLang="ko-KR" dirty="0" smtClean="0">
                  <a:solidFill>
                    <a:srgbClr val="000000"/>
                  </a:solidFill>
                </a:rPr>
                <a:t>Đầu ra </a:t>
              </a:r>
              <a:r>
                <a:rPr lang="en-US" altLang="ko-KR" dirty="0" smtClean="0">
                  <a:solidFill>
                    <a:srgbClr val="000000"/>
                  </a:solidFill>
                </a:rPr>
                <a:t>(Y76)</a:t>
              </a:r>
            </a:p>
          </p:txBody>
        </p:sp>
        <p:grpSp>
          <p:nvGrpSpPr>
            <p:cNvPr id="210" name="Group 189"/>
            <p:cNvGrpSpPr>
              <a:grpSpLocks/>
            </p:cNvGrpSpPr>
            <p:nvPr/>
          </p:nvGrpSpPr>
          <p:grpSpPr bwMode="auto">
            <a:xfrm>
              <a:off x="2308" y="1828"/>
              <a:ext cx="1686" cy="793"/>
              <a:chOff x="2349" y="1647"/>
              <a:chExt cx="1686" cy="793"/>
            </a:xfrm>
          </p:grpSpPr>
          <p:sp>
            <p:nvSpPr>
              <p:cNvPr id="215" name="Line 1092"/>
              <p:cNvSpPr>
                <a:spLocks noChangeShapeType="1"/>
              </p:cNvSpPr>
              <p:nvPr/>
            </p:nvSpPr>
            <p:spPr bwMode="auto">
              <a:xfrm>
                <a:off x="2349" y="1775"/>
                <a:ext cx="0" cy="6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16" name="Line 1093"/>
              <p:cNvSpPr>
                <a:spLocks noChangeShapeType="1"/>
              </p:cNvSpPr>
              <p:nvPr/>
            </p:nvSpPr>
            <p:spPr bwMode="auto">
              <a:xfrm>
                <a:off x="2349" y="1826"/>
                <a:ext cx="2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17" name="Line 1094"/>
              <p:cNvSpPr>
                <a:spLocks noChangeShapeType="1"/>
              </p:cNvSpPr>
              <p:nvPr/>
            </p:nvSpPr>
            <p:spPr bwMode="auto">
              <a:xfrm>
                <a:off x="2574" y="1775"/>
                <a:ext cx="0"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18" name="Line 1095"/>
              <p:cNvSpPr>
                <a:spLocks noChangeShapeType="1"/>
              </p:cNvSpPr>
              <p:nvPr/>
            </p:nvSpPr>
            <p:spPr bwMode="auto">
              <a:xfrm>
                <a:off x="2609" y="1775"/>
                <a:ext cx="0"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19" name="Line 1096"/>
              <p:cNvSpPr>
                <a:spLocks noChangeShapeType="1"/>
              </p:cNvSpPr>
              <p:nvPr/>
            </p:nvSpPr>
            <p:spPr bwMode="auto">
              <a:xfrm>
                <a:off x="2616" y="1826"/>
                <a:ext cx="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20" name="Text Box 1097"/>
              <p:cNvSpPr txBox="1">
                <a:spLocks noChangeArrowheads="1"/>
              </p:cNvSpPr>
              <p:nvPr/>
            </p:nvSpPr>
            <p:spPr bwMode="auto">
              <a:xfrm>
                <a:off x="2488" y="1647"/>
                <a:ext cx="2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X0</a:t>
                </a:r>
              </a:p>
            </p:txBody>
          </p:sp>
          <p:sp>
            <p:nvSpPr>
              <p:cNvPr id="221" name="Line 1098"/>
              <p:cNvSpPr>
                <a:spLocks noChangeShapeType="1"/>
              </p:cNvSpPr>
              <p:nvPr/>
            </p:nvSpPr>
            <p:spPr bwMode="auto">
              <a:xfrm>
                <a:off x="2357" y="2082"/>
                <a:ext cx="2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22" name="Line 1099"/>
              <p:cNvSpPr>
                <a:spLocks noChangeShapeType="1"/>
              </p:cNvSpPr>
              <p:nvPr/>
            </p:nvSpPr>
            <p:spPr bwMode="auto">
              <a:xfrm>
                <a:off x="2581" y="2031"/>
                <a:ext cx="0"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23" name="Line 1100"/>
              <p:cNvSpPr>
                <a:spLocks noChangeShapeType="1"/>
              </p:cNvSpPr>
              <p:nvPr/>
            </p:nvSpPr>
            <p:spPr bwMode="auto">
              <a:xfrm>
                <a:off x="2616" y="2031"/>
                <a:ext cx="0"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24" name="Line 1101"/>
              <p:cNvSpPr>
                <a:spLocks noChangeShapeType="1"/>
              </p:cNvSpPr>
              <p:nvPr/>
            </p:nvSpPr>
            <p:spPr bwMode="auto">
              <a:xfrm>
                <a:off x="2623" y="2082"/>
                <a:ext cx="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25" name="Text Box 1102"/>
              <p:cNvSpPr txBox="1">
                <a:spLocks noChangeArrowheads="1"/>
              </p:cNvSpPr>
              <p:nvPr/>
            </p:nvSpPr>
            <p:spPr bwMode="auto">
              <a:xfrm>
                <a:off x="2486" y="1903"/>
                <a:ext cx="229"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M1</a:t>
                </a:r>
              </a:p>
            </p:txBody>
          </p:sp>
          <p:sp>
            <p:nvSpPr>
              <p:cNvPr id="226" name="Line 1103"/>
              <p:cNvSpPr>
                <a:spLocks noChangeShapeType="1"/>
              </p:cNvSpPr>
              <p:nvPr/>
            </p:nvSpPr>
            <p:spPr bwMode="auto">
              <a:xfrm>
                <a:off x="2806" y="2031"/>
                <a:ext cx="0"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27" name="Line 1104"/>
              <p:cNvSpPr>
                <a:spLocks noChangeShapeType="1"/>
              </p:cNvSpPr>
              <p:nvPr/>
            </p:nvSpPr>
            <p:spPr bwMode="auto">
              <a:xfrm>
                <a:off x="2842" y="2031"/>
                <a:ext cx="0"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28" name="Text Box 1105"/>
              <p:cNvSpPr txBox="1">
                <a:spLocks noChangeArrowheads="1"/>
              </p:cNvSpPr>
              <p:nvPr/>
            </p:nvSpPr>
            <p:spPr bwMode="auto">
              <a:xfrm>
                <a:off x="2713" y="1903"/>
                <a:ext cx="252"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T16</a:t>
                </a:r>
              </a:p>
            </p:txBody>
          </p:sp>
          <p:sp>
            <p:nvSpPr>
              <p:cNvPr id="229" name="Line 1106"/>
              <p:cNvSpPr>
                <a:spLocks noChangeShapeType="1"/>
              </p:cNvSpPr>
              <p:nvPr/>
            </p:nvSpPr>
            <p:spPr bwMode="auto">
              <a:xfrm>
                <a:off x="2357" y="2299"/>
                <a:ext cx="2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30" name="Line 1107"/>
              <p:cNvSpPr>
                <a:spLocks noChangeShapeType="1"/>
              </p:cNvSpPr>
              <p:nvPr/>
            </p:nvSpPr>
            <p:spPr bwMode="auto">
              <a:xfrm>
                <a:off x="2581" y="2248"/>
                <a:ext cx="0"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31" name="Line 1108"/>
              <p:cNvSpPr>
                <a:spLocks noChangeShapeType="1"/>
              </p:cNvSpPr>
              <p:nvPr/>
            </p:nvSpPr>
            <p:spPr bwMode="auto">
              <a:xfrm>
                <a:off x="2616" y="2248"/>
                <a:ext cx="0"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32" name="Freeform 1109"/>
              <p:cNvSpPr>
                <a:spLocks/>
              </p:cNvSpPr>
              <p:nvPr/>
            </p:nvSpPr>
            <p:spPr bwMode="auto">
              <a:xfrm>
                <a:off x="2631" y="2095"/>
                <a:ext cx="55" cy="204"/>
              </a:xfrm>
              <a:custGeom>
                <a:avLst/>
                <a:gdLst>
                  <a:gd name="T0" fmla="*/ 0 w 48"/>
                  <a:gd name="T1" fmla="*/ 217 h 192"/>
                  <a:gd name="T2" fmla="*/ 63 w 48"/>
                  <a:gd name="T3" fmla="*/ 217 h 192"/>
                  <a:gd name="T4" fmla="*/ 63 w 48"/>
                  <a:gd name="T5" fmla="*/ 0 h 192"/>
                  <a:gd name="T6" fmla="*/ 0 60000 65536"/>
                  <a:gd name="T7" fmla="*/ 0 60000 65536"/>
                  <a:gd name="T8" fmla="*/ 0 60000 65536"/>
                  <a:gd name="T9" fmla="*/ 0 w 48"/>
                  <a:gd name="T10" fmla="*/ 0 h 192"/>
                  <a:gd name="T11" fmla="*/ 48 w 48"/>
                  <a:gd name="T12" fmla="*/ 192 h 192"/>
                </a:gdLst>
                <a:ahLst/>
                <a:cxnLst>
                  <a:cxn ang="T6">
                    <a:pos x="T0" y="T1"/>
                  </a:cxn>
                  <a:cxn ang="T7">
                    <a:pos x="T2" y="T3"/>
                  </a:cxn>
                  <a:cxn ang="T8">
                    <a:pos x="T4" y="T5"/>
                  </a:cxn>
                </a:cxnLst>
                <a:rect l="T9" t="T10" r="T11" b="T12"/>
                <a:pathLst>
                  <a:path w="48" h="192">
                    <a:moveTo>
                      <a:pt x="0" y="192"/>
                    </a:moveTo>
                    <a:lnTo>
                      <a:pt x="48" y="192"/>
                    </a:lnTo>
                    <a:lnTo>
                      <a:pt x="48" y="0"/>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33" name="Line 1110"/>
              <p:cNvSpPr>
                <a:spLocks noChangeShapeType="1"/>
              </p:cNvSpPr>
              <p:nvPr/>
            </p:nvSpPr>
            <p:spPr bwMode="auto">
              <a:xfrm flipH="1">
                <a:off x="2763" y="2031"/>
                <a:ext cx="113" cy="1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34" name="Line 1111"/>
              <p:cNvSpPr>
                <a:spLocks noChangeShapeType="1"/>
              </p:cNvSpPr>
              <p:nvPr/>
            </p:nvSpPr>
            <p:spPr bwMode="auto">
              <a:xfrm>
                <a:off x="2855" y="2082"/>
                <a:ext cx="84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35" name="Text Box 1112"/>
              <p:cNvSpPr txBox="1">
                <a:spLocks noChangeArrowheads="1"/>
              </p:cNvSpPr>
              <p:nvPr/>
            </p:nvSpPr>
            <p:spPr bwMode="auto">
              <a:xfrm>
                <a:off x="2467" y="2127"/>
                <a:ext cx="2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Y76</a:t>
                </a:r>
              </a:p>
            </p:txBody>
          </p:sp>
          <p:sp>
            <p:nvSpPr>
              <p:cNvPr id="236" name="Text Box 1113"/>
              <p:cNvSpPr txBox="1">
                <a:spLocks noChangeArrowheads="1"/>
              </p:cNvSpPr>
              <p:nvPr/>
            </p:nvSpPr>
            <p:spPr bwMode="auto">
              <a:xfrm>
                <a:off x="3412" y="1744"/>
                <a:ext cx="12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endParaRPr lang="ko-KR" altLang="ko-KR" smtClean="0">
                  <a:solidFill>
                    <a:srgbClr val="000000"/>
                  </a:solidFill>
                </a:endParaRPr>
              </a:p>
            </p:txBody>
          </p:sp>
          <p:sp>
            <p:nvSpPr>
              <p:cNvPr id="237" name="Rectangle 1114"/>
              <p:cNvSpPr>
                <a:spLocks noChangeArrowheads="1"/>
              </p:cNvSpPr>
              <p:nvPr/>
            </p:nvSpPr>
            <p:spPr bwMode="auto">
              <a:xfrm>
                <a:off x="3416" y="1757"/>
                <a:ext cx="337" cy="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algn="ctr" eaLnBrk="1" fontAlgn="base" hangingPunct="1">
                  <a:spcBef>
                    <a:spcPct val="0"/>
                  </a:spcBef>
                  <a:spcAft>
                    <a:spcPct val="0"/>
                  </a:spcAft>
                </a:pPr>
                <a:r>
                  <a:rPr lang="en-US" altLang="ko-KR" smtClean="0">
                    <a:solidFill>
                      <a:srgbClr val="000000"/>
                    </a:solidFill>
                  </a:rPr>
                  <a:t>( A ) </a:t>
                </a:r>
              </a:p>
            </p:txBody>
          </p:sp>
          <p:sp>
            <p:nvSpPr>
              <p:cNvPr id="238" name="Rectangle 1115"/>
              <p:cNvSpPr>
                <a:spLocks noChangeArrowheads="1"/>
              </p:cNvSpPr>
              <p:nvPr/>
            </p:nvSpPr>
            <p:spPr bwMode="auto">
              <a:xfrm>
                <a:off x="3753" y="1757"/>
                <a:ext cx="224" cy="1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M1</a:t>
                </a:r>
              </a:p>
            </p:txBody>
          </p:sp>
          <p:sp>
            <p:nvSpPr>
              <p:cNvPr id="239" name="Line 1116"/>
              <p:cNvSpPr>
                <a:spLocks noChangeShapeType="1"/>
              </p:cNvSpPr>
              <p:nvPr/>
            </p:nvSpPr>
            <p:spPr bwMode="auto">
              <a:xfrm>
                <a:off x="3977" y="1826"/>
                <a:ext cx="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40" name="Text Box 1117"/>
              <p:cNvSpPr txBox="1">
                <a:spLocks noChangeArrowheads="1"/>
              </p:cNvSpPr>
              <p:nvPr/>
            </p:nvSpPr>
            <p:spPr bwMode="auto">
              <a:xfrm>
                <a:off x="3637" y="1915"/>
                <a:ext cx="36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K100</a:t>
                </a:r>
              </a:p>
              <a:p>
                <a:pPr eaLnBrk="1" fontAlgn="base" hangingPunct="1">
                  <a:spcBef>
                    <a:spcPct val="0"/>
                  </a:spcBef>
                  <a:spcAft>
                    <a:spcPct val="0"/>
                  </a:spcAft>
                </a:pPr>
                <a:r>
                  <a:rPr lang="en-US" altLang="ko-KR" smtClean="0">
                    <a:solidFill>
                      <a:srgbClr val="000000"/>
                    </a:solidFill>
                  </a:rPr>
                  <a:t>( T16 )</a:t>
                </a:r>
              </a:p>
            </p:txBody>
          </p:sp>
          <p:sp>
            <p:nvSpPr>
              <p:cNvPr id="241" name="Freeform 1118"/>
              <p:cNvSpPr>
                <a:spLocks/>
              </p:cNvSpPr>
              <p:nvPr/>
            </p:nvSpPr>
            <p:spPr bwMode="auto">
              <a:xfrm>
                <a:off x="3023" y="2082"/>
                <a:ext cx="673" cy="205"/>
              </a:xfrm>
              <a:custGeom>
                <a:avLst/>
                <a:gdLst>
                  <a:gd name="T0" fmla="*/ 0 w 576"/>
                  <a:gd name="T1" fmla="*/ 0 h 192"/>
                  <a:gd name="T2" fmla="*/ 0 w 576"/>
                  <a:gd name="T3" fmla="*/ 219 h 192"/>
                  <a:gd name="T4" fmla="*/ 786 w 576"/>
                  <a:gd name="T5" fmla="*/ 219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0" y="0"/>
                    </a:moveTo>
                    <a:lnTo>
                      <a:pt x="0" y="192"/>
                    </a:lnTo>
                    <a:lnTo>
                      <a:pt x="576" y="192"/>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42" name="Text Box 1119"/>
              <p:cNvSpPr txBox="1">
                <a:spLocks noChangeArrowheads="1"/>
              </p:cNvSpPr>
              <p:nvPr/>
            </p:nvSpPr>
            <p:spPr bwMode="auto">
              <a:xfrm>
                <a:off x="3651" y="2203"/>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 Y76 )</a:t>
                </a:r>
              </a:p>
            </p:txBody>
          </p:sp>
          <p:sp>
            <p:nvSpPr>
              <p:cNvPr id="243" name="Line 1120"/>
              <p:cNvSpPr>
                <a:spLocks noChangeShapeType="1"/>
              </p:cNvSpPr>
              <p:nvPr/>
            </p:nvSpPr>
            <p:spPr bwMode="auto">
              <a:xfrm>
                <a:off x="3920" y="2082"/>
                <a:ext cx="1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44" name="Line 1121"/>
              <p:cNvSpPr>
                <a:spLocks noChangeShapeType="1"/>
              </p:cNvSpPr>
              <p:nvPr/>
            </p:nvSpPr>
            <p:spPr bwMode="auto">
              <a:xfrm>
                <a:off x="3950" y="2280"/>
                <a:ext cx="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45" name="Line 1122"/>
              <p:cNvSpPr>
                <a:spLocks noChangeShapeType="1"/>
              </p:cNvSpPr>
              <p:nvPr/>
            </p:nvSpPr>
            <p:spPr bwMode="auto">
              <a:xfrm>
                <a:off x="4033" y="1775"/>
                <a:ext cx="0" cy="6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grpSp>
        <p:sp>
          <p:nvSpPr>
            <p:cNvPr id="211" name="Line 1123"/>
            <p:cNvSpPr>
              <a:spLocks noChangeShapeType="1"/>
            </p:cNvSpPr>
            <p:nvPr/>
          </p:nvSpPr>
          <p:spPr bwMode="auto">
            <a:xfrm>
              <a:off x="3416" y="1655"/>
              <a:ext cx="0"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12" name="Line 1124"/>
            <p:cNvSpPr>
              <a:spLocks noChangeShapeType="1"/>
            </p:cNvSpPr>
            <p:nvPr/>
          </p:nvSpPr>
          <p:spPr bwMode="auto">
            <a:xfrm>
              <a:off x="3809" y="1655"/>
              <a:ext cx="0" cy="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cxnSp>
          <p:nvCxnSpPr>
            <p:cNvPr id="213" name="AutoShape 1125"/>
            <p:cNvCxnSpPr>
              <a:cxnSpLocks noChangeShapeType="1"/>
            </p:cNvCxnSpPr>
            <p:nvPr/>
          </p:nvCxnSpPr>
          <p:spPr bwMode="auto">
            <a:xfrm>
              <a:off x="3416" y="1675"/>
              <a:ext cx="393" cy="0"/>
            </a:xfrm>
            <a:prstGeom prst="straightConnector1">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cxnSp>
        <p:sp>
          <p:nvSpPr>
            <p:cNvPr id="214" name="Text Box 1126"/>
            <p:cNvSpPr txBox="1">
              <a:spLocks noChangeArrowheads="1"/>
            </p:cNvSpPr>
            <p:nvPr/>
          </p:nvSpPr>
          <p:spPr bwMode="auto">
            <a:xfrm>
              <a:off x="3396" y="1662"/>
              <a:ext cx="53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vi-VN" altLang="ko-KR" dirty="0" smtClean="0">
                  <a:solidFill>
                    <a:srgbClr val="000000"/>
                  </a:solidFill>
                </a:rPr>
                <a:t>Thời gian cài đặt</a:t>
              </a:r>
              <a:endParaRPr lang="ko-KR" altLang="en-US" dirty="0" smtClean="0">
                <a:solidFill>
                  <a:srgbClr val="000000"/>
                </a:solidFill>
              </a:endParaRPr>
            </a:p>
            <a:p>
              <a:pPr eaLnBrk="1" fontAlgn="base" hangingPunct="1">
                <a:spcBef>
                  <a:spcPct val="0"/>
                </a:spcBef>
                <a:spcAft>
                  <a:spcPct val="0"/>
                </a:spcAft>
              </a:pPr>
              <a:r>
                <a:rPr lang="en-US" altLang="ko-KR" dirty="0" smtClean="0">
                  <a:solidFill>
                    <a:srgbClr val="000000"/>
                  </a:solidFill>
                </a:rPr>
                <a:t>(10</a:t>
              </a:r>
              <a:r>
                <a:rPr lang="vi-VN" altLang="ko-KR" dirty="0">
                  <a:solidFill>
                    <a:srgbClr val="000000"/>
                  </a:solidFill>
                </a:rPr>
                <a:t> </a:t>
              </a:r>
              <a:r>
                <a:rPr lang="vi-VN" altLang="ko-KR" dirty="0" smtClean="0">
                  <a:solidFill>
                    <a:srgbClr val="000000"/>
                  </a:solidFill>
                </a:rPr>
                <a:t>s</a:t>
              </a:r>
              <a:r>
                <a:rPr lang="en-US" altLang="ko-KR" dirty="0" smtClean="0">
                  <a:solidFill>
                    <a:srgbClr val="000000"/>
                  </a:solidFill>
                </a:rPr>
                <a:t>)</a:t>
              </a:r>
            </a:p>
          </p:txBody>
        </p:sp>
      </p:grpSp>
      <p:grpSp>
        <p:nvGrpSpPr>
          <p:cNvPr id="246" name="그룹 151"/>
          <p:cNvGrpSpPr>
            <a:grpSpLocks/>
          </p:cNvGrpSpPr>
          <p:nvPr/>
        </p:nvGrpSpPr>
        <p:grpSpPr bwMode="auto">
          <a:xfrm>
            <a:off x="433389" y="1122364"/>
            <a:ext cx="2965450" cy="3486149"/>
            <a:chOff x="442913" y="1122363"/>
            <a:chExt cx="2965450" cy="3486151"/>
          </a:xfrm>
        </p:grpSpPr>
        <p:sp>
          <p:nvSpPr>
            <p:cNvPr id="247" name="Rectangle 1146"/>
            <p:cNvSpPr>
              <a:spLocks noChangeArrowheads="1"/>
            </p:cNvSpPr>
            <p:nvPr/>
          </p:nvSpPr>
          <p:spPr bwMode="auto">
            <a:xfrm>
              <a:off x="442913" y="1122363"/>
              <a:ext cx="2889250" cy="1069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endParaRPr lang="ko-KR" altLang="ko-KR" smtClean="0">
                <a:solidFill>
                  <a:srgbClr val="000000"/>
                </a:solidFill>
              </a:endParaRPr>
            </a:p>
          </p:txBody>
        </p:sp>
        <p:sp>
          <p:nvSpPr>
            <p:cNvPr id="248" name="Line 1127"/>
            <p:cNvSpPr>
              <a:spLocks noChangeShapeType="1"/>
            </p:cNvSpPr>
            <p:nvPr/>
          </p:nvSpPr>
          <p:spPr bwMode="auto">
            <a:xfrm>
              <a:off x="749301" y="1360488"/>
              <a:ext cx="0" cy="182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49" name="Line 1128"/>
            <p:cNvSpPr>
              <a:spLocks noChangeShapeType="1"/>
            </p:cNvSpPr>
            <p:nvPr/>
          </p:nvSpPr>
          <p:spPr bwMode="auto">
            <a:xfrm>
              <a:off x="844551" y="1360488"/>
              <a:ext cx="0" cy="182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50" name="Line 1129"/>
            <p:cNvSpPr>
              <a:spLocks noChangeShapeType="1"/>
            </p:cNvSpPr>
            <p:nvPr/>
          </p:nvSpPr>
          <p:spPr bwMode="auto">
            <a:xfrm>
              <a:off x="844551" y="1447801"/>
              <a:ext cx="1362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51" name="Rectangle 1130"/>
            <p:cNvSpPr>
              <a:spLocks noChangeArrowheads="1"/>
            </p:cNvSpPr>
            <p:nvPr/>
          </p:nvSpPr>
          <p:spPr bwMode="auto">
            <a:xfrm>
              <a:off x="2206626" y="1360488"/>
              <a:ext cx="457200" cy="2301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SET</a:t>
              </a:r>
            </a:p>
          </p:txBody>
        </p:sp>
        <p:sp>
          <p:nvSpPr>
            <p:cNvPr id="252" name="Rectangle 1131"/>
            <p:cNvSpPr>
              <a:spLocks noChangeArrowheads="1"/>
            </p:cNvSpPr>
            <p:nvPr/>
          </p:nvSpPr>
          <p:spPr bwMode="auto">
            <a:xfrm>
              <a:off x="2663826" y="1360488"/>
              <a:ext cx="457200" cy="2301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sp>
          <p:nvSpPr>
            <p:cNvPr id="253" name="Line 1132"/>
            <p:cNvSpPr>
              <a:spLocks noChangeShapeType="1"/>
            </p:cNvSpPr>
            <p:nvPr/>
          </p:nvSpPr>
          <p:spPr bwMode="auto">
            <a:xfrm flipH="1">
              <a:off x="482601" y="1447801"/>
              <a:ext cx="266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54" name="Line 1133"/>
            <p:cNvSpPr>
              <a:spLocks noChangeShapeType="1"/>
            </p:cNvSpPr>
            <p:nvPr/>
          </p:nvSpPr>
          <p:spPr bwMode="auto">
            <a:xfrm>
              <a:off x="3121026" y="1447801"/>
              <a:ext cx="1809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55" name="Line 1134"/>
            <p:cNvSpPr>
              <a:spLocks noChangeShapeType="1"/>
            </p:cNvSpPr>
            <p:nvPr/>
          </p:nvSpPr>
          <p:spPr bwMode="auto">
            <a:xfrm>
              <a:off x="482601" y="1274763"/>
              <a:ext cx="0" cy="803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56" name="Line 1135"/>
            <p:cNvSpPr>
              <a:spLocks noChangeShapeType="1"/>
            </p:cNvSpPr>
            <p:nvPr/>
          </p:nvSpPr>
          <p:spPr bwMode="auto">
            <a:xfrm>
              <a:off x="3303588" y="1274763"/>
              <a:ext cx="0" cy="803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57" name="Line 1136"/>
            <p:cNvSpPr>
              <a:spLocks noChangeShapeType="1"/>
            </p:cNvSpPr>
            <p:nvPr/>
          </p:nvSpPr>
          <p:spPr bwMode="auto">
            <a:xfrm>
              <a:off x="749301" y="1809751"/>
              <a:ext cx="0" cy="1730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58" name="Line 1137"/>
            <p:cNvSpPr>
              <a:spLocks noChangeShapeType="1"/>
            </p:cNvSpPr>
            <p:nvPr/>
          </p:nvSpPr>
          <p:spPr bwMode="auto">
            <a:xfrm>
              <a:off x="844551" y="1809751"/>
              <a:ext cx="0" cy="1730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59" name="Line 1138"/>
            <p:cNvSpPr>
              <a:spLocks noChangeShapeType="1"/>
            </p:cNvSpPr>
            <p:nvPr/>
          </p:nvSpPr>
          <p:spPr bwMode="auto">
            <a:xfrm>
              <a:off x="844551" y="1895476"/>
              <a:ext cx="1362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60" name="Rectangle 1139"/>
            <p:cNvSpPr>
              <a:spLocks noChangeArrowheads="1"/>
            </p:cNvSpPr>
            <p:nvPr/>
          </p:nvSpPr>
          <p:spPr bwMode="auto">
            <a:xfrm>
              <a:off x="2206626" y="1809751"/>
              <a:ext cx="457200" cy="2301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RST</a:t>
              </a:r>
            </a:p>
          </p:txBody>
        </p:sp>
        <p:sp>
          <p:nvSpPr>
            <p:cNvPr id="261" name="Rectangle 1140"/>
            <p:cNvSpPr>
              <a:spLocks noChangeArrowheads="1"/>
            </p:cNvSpPr>
            <p:nvPr/>
          </p:nvSpPr>
          <p:spPr bwMode="auto">
            <a:xfrm>
              <a:off x="2663826" y="1809751"/>
              <a:ext cx="457200" cy="2301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sp>
          <p:nvSpPr>
            <p:cNvPr id="262" name="Line 1141"/>
            <p:cNvSpPr>
              <a:spLocks noChangeShapeType="1"/>
            </p:cNvSpPr>
            <p:nvPr/>
          </p:nvSpPr>
          <p:spPr bwMode="auto">
            <a:xfrm flipH="1">
              <a:off x="482601" y="1895476"/>
              <a:ext cx="266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63" name="Line 1142"/>
            <p:cNvSpPr>
              <a:spLocks noChangeShapeType="1"/>
            </p:cNvSpPr>
            <p:nvPr/>
          </p:nvSpPr>
          <p:spPr bwMode="auto">
            <a:xfrm>
              <a:off x="3121026" y="1895476"/>
              <a:ext cx="1809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64" name="Line 1143"/>
            <p:cNvSpPr>
              <a:spLocks noChangeShapeType="1"/>
            </p:cNvSpPr>
            <p:nvPr/>
          </p:nvSpPr>
          <p:spPr bwMode="auto">
            <a:xfrm flipH="1">
              <a:off x="663576" y="1809751"/>
              <a:ext cx="266700" cy="1730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65" name="Text Box 1144"/>
            <p:cNvSpPr txBox="1">
              <a:spLocks noChangeArrowheads="1"/>
            </p:cNvSpPr>
            <p:nvPr/>
          </p:nvSpPr>
          <p:spPr bwMode="auto">
            <a:xfrm>
              <a:off x="615951" y="1571626"/>
              <a:ext cx="381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X1</a:t>
              </a:r>
            </a:p>
          </p:txBody>
        </p:sp>
        <p:sp>
          <p:nvSpPr>
            <p:cNvPr id="266" name="Text Box 1145"/>
            <p:cNvSpPr txBox="1">
              <a:spLocks noChangeArrowheads="1"/>
            </p:cNvSpPr>
            <p:nvPr/>
          </p:nvSpPr>
          <p:spPr bwMode="auto">
            <a:xfrm>
              <a:off x="615951" y="1122363"/>
              <a:ext cx="381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X0</a:t>
              </a:r>
            </a:p>
          </p:txBody>
        </p:sp>
        <p:sp>
          <p:nvSpPr>
            <p:cNvPr id="267" name="Line 1163"/>
            <p:cNvSpPr>
              <a:spLocks noChangeShapeType="1"/>
            </p:cNvSpPr>
            <p:nvPr/>
          </p:nvSpPr>
          <p:spPr bwMode="auto">
            <a:xfrm>
              <a:off x="474663" y="3835401"/>
              <a:ext cx="0" cy="773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68" name="Line 1164"/>
            <p:cNvSpPr>
              <a:spLocks noChangeShapeType="1"/>
            </p:cNvSpPr>
            <p:nvPr/>
          </p:nvSpPr>
          <p:spPr bwMode="auto">
            <a:xfrm>
              <a:off x="627063" y="3921126"/>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69" name="Line 1165"/>
            <p:cNvSpPr>
              <a:spLocks noChangeShapeType="1"/>
            </p:cNvSpPr>
            <p:nvPr/>
          </p:nvSpPr>
          <p:spPr bwMode="auto">
            <a:xfrm>
              <a:off x="712788" y="3921126"/>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0" name="Line 1166"/>
            <p:cNvSpPr>
              <a:spLocks noChangeShapeType="1"/>
            </p:cNvSpPr>
            <p:nvPr/>
          </p:nvSpPr>
          <p:spPr bwMode="auto">
            <a:xfrm flipH="1">
              <a:off x="474663" y="4006851"/>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1" name="Line 1167"/>
            <p:cNvSpPr>
              <a:spLocks noChangeShapeType="1"/>
            </p:cNvSpPr>
            <p:nvPr/>
          </p:nvSpPr>
          <p:spPr bwMode="auto">
            <a:xfrm>
              <a:off x="712788" y="4006851"/>
              <a:ext cx="304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2" name="Line 1168"/>
            <p:cNvSpPr>
              <a:spLocks noChangeShapeType="1"/>
            </p:cNvSpPr>
            <p:nvPr/>
          </p:nvSpPr>
          <p:spPr bwMode="auto">
            <a:xfrm>
              <a:off x="627063" y="4351338"/>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3" name="Line 1169"/>
            <p:cNvSpPr>
              <a:spLocks noChangeShapeType="1"/>
            </p:cNvSpPr>
            <p:nvPr/>
          </p:nvSpPr>
          <p:spPr bwMode="auto">
            <a:xfrm>
              <a:off x="712788" y="4351338"/>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4" name="Line 1170"/>
            <p:cNvSpPr>
              <a:spLocks noChangeShapeType="1"/>
            </p:cNvSpPr>
            <p:nvPr/>
          </p:nvSpPr>
          <p:spPr bwMode="auto">
            <a:xfrm flipH="1">
              <a:off x="474663" y="4437063"/>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5" name="Line 1171"/>
            <p:cNvSpPr>
              <a:spLocks noChangeShapeType="1"/>
            </p:cNvSpPr>
            <p:nvPr/>
          </p:nvSpPr>
          <p:spPr bwMode="auto">
            <a:xfrm>
              <a:off x="712788" y="4437063"/>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6" name="Line 1172"/>
            <p:cNvSpPr>
              <a:spLocks noChangeShapeType="1"/>
            </p:cNvSpPr>
            <p:nvPr/>
          </p:nvSpPr>
          <p:spPr bwMode="auto">
            <a:xfrm flipV="1">
              <a:off x="865188" y="4006851"/>
              <a:ext cx="0" cy="430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7" name="Line 1173"/>
            <p:cNvSpPr>
              <a:spLocks noChangeShapeType="1"/>
            </p:cNvSpPr>
            <p:nvPr/>
          </p:nvSpPr>
          <p:spPr bwMode="auto">
            <a:xfrm>
              <a:off x="1017588" y="3921126"/>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8" name="Line 1174"/>
            <p:cNvSpPr>
              <a:spLocks noChangeShapeType="1"/>
            </p:cNvSpPr>
            <p:nvPr/>
          </p:nvSpPr>
          <p:spPr bwMode="auto">
            <a:xfrm>
              <a:off x="1093788" y="3921126"/>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79" name="Line 1175"/>
            <p:cNvSpPr>
              <a:spLocks noChangeShapeType="1"/>
            </p:cNvSpPr>
            <p:nvPr/>
          </p:nvSpPr>
          <p:spPr bwMode="auto">
            <a:xfrm>
              <a:off x="1093788" y="4006851"/>
              <a:ext cx="78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80" name="Line 1176"/>
            <p:cNvSpPr>
              <a:spLocks noChangeShapeType="1"/>
            </p:cNvSpPr>
            <p:nvPr/>
          </p:nvSpPr>
          <p:spPr bwMode="auto">
            <a:xfrm>
              <a:off x="1874838" y="3835401"/>
              <a:ext cx="0" cy="773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81" name="Text Box 1180"/>
            <p:cNvSpPr txBox="1">
              <a:spLocks noChangeArrowheads="1"/>
            </p:cNvSpPr>
            <p:nvPr/>
          </p:nvSpPr>
          <p:spPr bwMode="auto">
            <a:xfrm>
              <a:off x="484188" y="4092576"/>
              <a:ext cx="4095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sp>
          <p:nvSpPr>
            <p:cNvPr id="282" name="Text Box 1181"/>
            <p:cNvSpPr txBox="1">
              <a:spLocks noChangeArrowheads="1"/>
            </p:cNvSpPr>
            <p:nvPr/>
          </p:nvSpPr>
          <p:spPr bwMode="auto">
            <a:xfrm>
              <a:off x="493713" y="3662363"/>
              <a:ext cx="3810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X0</a:t>
              </a:r>
            </a:p>
          </p:txBody>
        </p:sp>
        <p:sp>
          <p:nvSpPr>
            <p:cNvPr id="283" name="Text Box 1183"/>
            <p:cNvSpPr txBox="1">
              <a:spLocks noChangeArrowheads="1"/>
            </p:cNvSpPr>
            <p:nvPr/>
          </p:nvSpPr>
          <p:spPr bwMode="auto">
            <a:xfrm>
              <a:off x="855663" y="3662363"/>
              <a:ext cx="3905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X1</a:t>
              </a:r>
            </a:p>
          </p:txBody>
        </p:sp>
        <p:sp>
          <p:nvSpPr>
            <p:cNvPr id="284" name="Line 1148"/>
            <p:cNvSpPr>
              <a:spLocks noChangeShapeType="1"/>
            </p:cNvSpPr>
            <p:nvPr/>
          </p:nvSpPr>
          <p:spPr bwMode="auto">
            <a:xfrm>
              <a:off x="474663" y="2593976"/>
              <a:ext cx="0" cy="773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85" name="Line 1149"/>
            <p:cNvSpPr>
              <a:spLocks noChangeShapeType="1"/>
            </p:cNvSpPr>
            <p:nvPr/>
          </p:nvSpPr>
          <p:spPr bwMode="auto">
            <a:xfrm>
              <a:off x="627063" y="26797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86" name="Line 1150"/>
            <p:cNvSpPr>
              <a:spLocks noChangeShapeType="1"/>
            </p:cNvSpPr>
            <p:nvPr/>
          </p:nvSpPr>
          <p:spPr bwMode="auto">
            <a:xfrm>
              <a:off x="712788" y="26797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87" name="Line 1151"/>
            <p:cNvSpPr>
              <a:spLocks noChangeShapeType="1"/>
            </p:cNvSpPr>
            <p:nvPr/>
          </p:nvSpPr>
          <p:spPr bwMode="auto">
            <a:xfrm flipH="1">
              <a:off x="474663" y="2765426"/>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88" name="Line 1152"/>
            <p:cNvSpPr>
              <a:spLocks noChangeShapeType="1"/>
            </p:cNvSpPr>
            <p:nvPr/>
          </p:nvSpPr>
          <p:spPr bwMode="auto">
            <a:xfrm>
              <a:off x="712788" y="2765426"/>
              <a:ext cx="304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89" name="Line 1153"/>
            <p:cNvSpPr>
              <a:spLocks noChangeShapeType="1"/>
            </p:cNvSpPr>
            <p:nvPr/>
          </p:nvSpPr>
          <p:spPr bwMode="auto">
            <a:xfrm>
              <a:off x="627063" y="3109913"/>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90" name="Line 1154"/>
            <p:cNvSpPr>
              <a:spLocks noChangeShapeType="1"/>
            </p:cNvSpPr>
            <p:nvPr/>
          </p:nvSpPr>
          <p:spPr bwMode="auto">
            <a:xfrm>
              <a:off x="712788" y="3109913"/>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91" name="Line 1155"/>
            <p:cNvSpPr>
              <a:spLocks noChangeShapeType="1"/>
            </p:cNvSpPr>
            <p:nvPr/>
          </p:nvSpPr>
          <p:spPr bwMode="auto">
            <a:xfrm flipH="1">
              <a:off x="474663" y="3195638"/>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92" name="Line 1156"/>
            <p:cNvSpPr>
              <a:spLocks noChangeShapeType="1"/>
            </p:cNvSpPr>
            <p:nvPr/>
          </p:nvSpPr>
          <p:spPr bwMode="auto">
            <a:xfrm>
              <a:off x="712788" y="3195638"/>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93" name="Line 1157"/>
            <p:cNvSpPr>
              <a:spLocks noChangeShapeType="1"/>
            </p:cNvSpPr>
            <p:nvPr/>
          </p:nvSpPr>
          <p:spPr bwMode="auto">
            <a:xfrm flipV="1">
              <a:off x="865188" y="2765426"/>
              <a:ext cx="0" cy="430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94" name="Line 1158"/>
            <p:cNvSpPr>
              <a:spLocks noChangeShapeType="1"/>
            </p:cNvSpPr>
            <p:nvPr/>
          </p:nvSpPr>
          <p:spPr bwMode="auto">
            <a:xfrm>
              <a:off x="1017588" y="26797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95" name="Line 1159"/>
            <p:cNvSpPr>
              <a:spLocks noChangeShapeType="1"/>
            </p:cNvSpPr>
            <p:nvPr/>
          </p:nvSpPr>
          <p:spPr bwMode="auto">
            <a:xfrm>
              <a:off x="1093788" y="26797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96" name="Line 1160"/>
            <p:cNvSpPr>
              <a:spLocks noChangeShapeType="1"/>
            </p:cNvSpPr>
            <p:nvPr/>
          </p:nvSpPr>
          <p:spPr bwMode="auto">
            <a:xfrm>
              <a:off x="1093788" y="2765426"/>
              <a:ext cx="78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97" name="Line 1161"/>
            <p:cNvSpPr>
              <a:spLocks noChangeShapeType="1"/>
            </p:cNvSpPr>
            <p:nvPr/>
          </p:nvSpPr>
          <p:spPr bwMode="auto">
            <a:xfrm>
              <a:off x="1874838" y="2593976"/>
              <a:ext cx="0" cy="773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298" name="Text Box 1178"/>
            <p:cNvSpPr txBox="1">
              <a:spLocks noChangeArrowheads="1"/>
            </p:cNvSpPr>
            <p:nvPr/>
          </p:nvSpPr>
          <p:spPr bwMode="auto">
            <a:xfrm>
              <a:off x="484188" y="2851151"/>
              <a:ext cx="4095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sp>
          <p:nvSpPr>
            <p:cNvPr id="299" name="Text Box 1179"/>
            <p:cNvSpPr txBox="1">
              <a:spLocks noChangeArrowheads="1"/>
            </p:cNvSpPr>
            <p:nvPr/>
          </p:nvSpPr>
          <p:spPr bwMode="auto">
            <a:xfrm>
              <a:off x="503238" y="2420938"/>
              <a:ext cx="3810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X0</a:t>
              </a:r>
            </a:p>
          </p:txBody>
        </p:sp>
        <p:sp>
          <p:nvSpPr>
            <p:cNvPr id="300" name="Text Box 1182"/>
            <p:cNvSpPr txBox="1">
              <a:spLocks noChangeArrowheads="1"/>
            </p:cNvSpPr>
            <p:nvPr/>
          </p:nvSpPr>
          <p:spPr bwMode="auto">
            <a:xfrm>
              <a:off x="865188" y="2420938"/>
              <a:ext cx="3810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X1</a:t>
              </a:r>
            </a:p>
          </p:txBody>
        </p:sp>
        <p:sp>
          <p:nvSpPr>
            <p:cNvPr id="301" name="Line 1184"/>
            <p:cNvSpPr>
              <a:spLocks noChangeShapeType="1"/>
            </p:cNvSpPr>
            <p:nvPr/>
          </p:nvSpPr>
          <p:spPr bwMode="auto">
            <a:xfrm flipH="1">
              <a:off x="941388" y="2679701"/>
              <a:ext cx="238125"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02" name="Line 1185"/>
            <p:cNvSpPr>
              <a:spLocks noChangeShapeType="1"/>
            </p:cNvSpPr>
            <p:nvPr/>
          </p:nvSpPr>
          <p:spPr bwMode="auto">
            <a:xfrm>
              <a:off x="2008188" y="2593976"/>
              <a:ext cx="0" cy="773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03" name="Line 1186"/>
            <p:cNvSpPr>
              <a:spLocks noChangeShapeType="1"/>
            </p:cNvSpPr>
            <p:nvPr/>
          </p:nvSpPr>
          <p:spPr bwMode="auto">
            <a:xfrm>
              <a:off x="2160588" y="26797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04" name="Line 1187"/>
            <p:cNvSpPr>
              <a:spLocks noChangeShapeType="1"/>
            </p:cNvSpPr>
            <p:nvPr/>
          </p:nvSpPr>
          <p:spPr bwMode="auto">
            <a:xfrm>
              <a:off x="2246313" y="26797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05" name="Line 1188"/>
            <p:cNvSpPr>
              <a:spLocks noChangeShapeType="1"/>
            </p:cNvSpPr>
            <p:nvPr/>
          </p:nvSpPr>
          <p:spPr bwMode="auto">
            <a:xfrm flipH="1">
              <a:off x="2008188" y="2765426"/>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06" name="Line 1189"/>
            <p:cNvSpPr>
              <a:spLocks noChangeShapeType="1"/>
            </p:cNvSpPr>
            <p:nvPr/>
          </p:nvSpPr>
          <p:spPr bwMode="auto">
            <a:xfrm>
              <a:off x="2246313" y="2765426"/>
              <a:ext cx="304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07" name="Line 1190"/>
            <p:cNvSpPr>
              <a:spLocks noChangeShapeType="1"/>
            </p:cNvSpPr>
            <p:nvPr/>
          </p:nvSpPr>
          <p:spPr bwMode="auto">
            <a:xfrm>
              <a:off x="2160588" y="3109913"/>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08" name="Line 1191"/>
            <p:cNvSpPr>
              <a:spLocks noChangeShapeType="1"/>
            </p:cNvSpPr>
            <p:nvPr/>
          </p:nvSpPr>
          <p:spPr bwMode="auto">
            <a:xfrm>
              <a:off x="2246313" y="3109913"/>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09" name="Line 1192"/>
            <p:cNvSpPr>
              <a:spLocks noChangeShapeType="1"/>
            </p:cNvSpPr>
            <p:nvPr/>
          </p:nvSpPr>
          <p:spPr bwMode="auto">
            <a:xfrm flipH="1">
              <a:off x="2008188" y="3195638"/>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10" name="Line 1193"/>
            <p:cNvSpPr>
              <a:spLocks noChangeShapeType="1"/>
            </p:cNvSpPr>
            <p:nvPr/>
          </p:nvSpPr>
          <p:spPr bwMode="auto">
            <a:xfrm>
              <a:off x="2246313" y="3195638"/>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11" name="Line 1194"/>
            <p:cNvSpPr>
              <a:spLocks noChangeShapeType="1"/>
            </p:cNvSpPr>
            <p:nvPr/>
          </p:nvSpPr>
          <p:spPr bwMode="auto">
            <a:xfrm flipV="1">
              <a:off x="2398713" y="2765426"/>
              <a:ext cx="0" cy="430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12" name="Line 1195"/>
            <p:cNvSpPr>
              <a:spLocks noChangeShapeType="1"/>
            </p:cNvSpPr>
            <p:nvPr/>
          </p:nvSpPr>
          <p:spPr bwMode="auto">
            <a:xfrm>
              <a:off x="2551113" y="26797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13" name="Line 1196"/>
            <p:cNvSpPr>
              <a:spLocks noChangeShapeType="1"/>
            </p:cNvSpPr>
            <p:nvPr/>
          </p:nvSpPr>
          <p:spPr bwMode="auto">
            <a:xfrm>
              <a:off x="2627313" y="26797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14" name="Line 1197"/>
            <p:cNvSpPr>
              <a:spLocks noChangeShapeType="1"/>
            </p:cNvSpPr>
            <p:nvPr/>
          </p:nvSpPr>
          <p:spPr bwMode="auto">
            <a:xfrm>
              <a:off x="2627313" y="2765426"/>
              <a:ext cx="78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15" name="Line 1198"/>
            <p:cNvSpPr>
              <a:spLocks noChangeShapeType="1"/>
            </p:cNvSpPr>
            <p:nvPr/>
          </p:nvSpPr>
          <p:spPr bwMode="auto">
            <a:xfrm>
              <a:off x="3408363" y="2593976"/>
              <a:ext cx="0" cy="773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16" name="Oval 1199"/>
            <p:cNvSpPr>
              <a:spLocks noChangeArrowheads="1"/>
            </p:cNvSpPr>
            <p:nvPr/>
          </p:nvSpPr>
          <p:spPr bwMode="auto">
            <a:xfrm>
              <a:off x="2805108" y="2593976"/>
              <a:ext cx="534987" cy="342900"/>
            </a:xfrm>
            <a:prstGeom prst="ellipse">
              <a:avLst/>
            </a:prstGeom>
            <a:solidFill>
              <a:srgbClr val="FFFFFF"/>
            </a:solidFill>
            <a:ln w="9525">
              <a:solidFill>
                <a:srgbClr val="000000"/>
              </a:solidFill>
              <a:round/>
              <a:headEnd/>
              <a:tailEnd/>
            </a:ln>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sp>
          <p:nvSpPr>
            <p:cNvPr id="317" name="Text Box 1214"/>
            <p:cNvSpPr txBox="1">
              <a:spLocks noChangeArrowheads="1"/>
            </p:cNvSpPr>
            <p:nvPr/>
          </p:nvSpPr>
          <p:spPr bwMode="auto">
            <a:xfrm>
              <a:off x="2017713" y="2851151"/>
              <a:ext cx="4095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sp>
          <p:nvSpPr>
            <p:cNvPr id="318" name="Text Box 1215"/>
            <p:cNvSpPr txBox="1">
              <a:spLocks noChangeArrowheads="1"/>
            </p:cNvSpPr>
            <p:nvPr/>
          </p:nvSpPr>
          <p:spPr bwMode="auto">
            <a:xfrm>
              <a:off x="2036763" y="2420938"/>
              <a:ext cx="3810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X0</a:t>
              </a:r>
            </a:p>
          </p:txBody>
        </p:sp>
        <p:sp>
          <p:nvSpPr>
            <p:cNvPr id="319" name="Text Box 1218"/>
            <p:cNvSpPr txBox="1">
              <a:spLocks noChangeArrowheads="1"/>
            </p:cNvSpPr>
            <p:nvPr/>
          </p:nvSpPr>
          <p:spPr bwMode="auto">
            <a:xfrm>
              <a:off x="2398713" y="2420938"/>
              <a:ext cx="3810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X1</a:t>
              </a:r>
            </a:p>
          </p:txBody>
        </p:sp>
        <p:sp>
          <p:nvSpPr>
            <p:cNvPr id="320" name="Line 1221"/>
            <p:cNvSpPr>
              <a:spLocks noChangeShapeType="1"/>
            </p:cNvSpPr>
            <p:nvPr/>
          </p:nvSpPr>
          <p:spPr bwMode="auto">
            <a:xfrm flipH="1">
              <a:off x="2084388" y="3109913"/>
              <a:ext cx="238125"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21" name="Line 1222"/>
            <p:cNvSpPr>
              <a:spLocks noChangeShapeType="1"/>
            </p:cNvSpPr>
            <p:nvPr/>
          </p:nvSpPr>
          <p:spPr bwMode="auto">
            <a:xfrm flipH="1">
              <a:off x="2474913" y="2679701"/>
              <a:ext cx="238125"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22" name="Line 1200"/>
            <p:cNvSpPr>
              <a:spLocks noChangeShapeType="1"/>
            </p:cNvSpPr>
            <p:nvPr/>
          </p:nvSpPr>
          <p:spPr bwMode="auto">
            <a:xfrm>
              <a:off x="2008188" y="3825876"/>
              <a:ext cx="0" cy="773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23" name="Line 1201"/>
            <p:cNvSpPr>
              <a:spLocks noChangeShapeType="1"/>
            </p:cNvSpPr>
            <p:nvPr/>
          </p:nvSpPr>
          <p:spPr bwMode="auto">
            <a:xfrm>
              <a:off x="2160588" y="39116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24" name="Line 1202"/>
            <p:cNvSpPr>
              <a:spLocks noChangeShapeType="1"/>
            </p:cNvSpPr>
            <p:nvPr/>
          </p:nvSpPr>
          <p:spPr bwMode="auto">
            <a:xfrm>
              <a:off x="2246313" y="39116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25" name="Line 1203"/>
            <p:cNvSpPr>
              <a:spLocks noChangeShapeType="1"/>
            </p:cNvSpPr>
            <p:nvPr/>
          </p:nvSpPr>
          <p:spPr bwMode="auto">
            <a:xfrm flipH="1">
              <a:off x="2008188" y="3997326"/>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26" name="Line 1204"/>
            <p:cNvSpPr>
              <a:spLocks noChangeShapeType="1"/>
            </p:cNvSpPr>
            <p:nvPr/>
          </p:nvSpPr>
          <p:spPr bwMode="auto">
            <a:xfrm>
              <a:off x="2246313" y="3997326"/>
              <a:ext cx="304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27" name="Line 1205"/>
            <p:cNvSpPr>
              <a:spLocks noChangeShapeType="1"/>
            </p:cNvSpPr>
            <p:nvPr/>
          </p:nvSpPr>
          <p:spPr bwMode="auto">
            <a:xfrm>
              <a:off x="2160588" y="4341813"/>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28" name="Line 1206"/>
            <p:cNvSpPr>
              <a:spLocks noChangeShapeType="1"/>
            </p:cNvSpPr>
            <p:nvPr/>
          </p:nvSpPr>
          <p:spPr bwMode="auto">
            <a:xfrm>
              <a:off x="2246313" y="4341813"/>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29" name="Line 1207"/>
            <p:cNvSpPr>
              <a:spLocks noChangeShapeType="1"/>
            </p:cNvSpPr>
            <p:nvPr/>
          </p:nvSpPr>
          <p:spPr bwMode="auto">
            <a:xfrm flipH="1">
              <a:off x="2008188" y="4427538"/>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30" name="Line 1208"/>
            <p:cNvSpPr>
              <a:spLocks noChangeShapeType="1"/>
            </p:cNvSpPr>
            <p:nvPr/>
          </p:nvSpPr>
          <p:spPr bwMode="auto">
            <a:xfrm>
              <a:off x="2246313" y="4427538"/>
              <a:ext cx="152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31" name="Line 1209"/>
            <p:cNvSpPr>
              <a:spLocks noChangeShapeType="1"/>
            </p:cNvSpPr>
            <p:nvPr/>
          </p:nvSpPr>
          <p:spPr bwMode="auto">
            <a:xfrm flipV="1">
              <a:off x="2398713" y="3997326"/>
              <a:ext cx="0" cy="430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32" name="Line 1210"/>
            <p:cNvSpPr>
              <a:spLocks noChangeShapeType="1"/>
            </p:cNvSpPr>
            <p:nvPr/>
          </p:nvSpPr>
          <p:spPr bwMode="auto">
            <a:xfrm>
              <a:off x="2551113" y="39116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33" name="Line 1211"/>
            <p:cNvSpPr>
              <a:spLocks noChangeShapeType="1"/>
            </p:cNvSpPr>
            <p:nvPr/>
          </p:nvSpPr>
          <p:spPr bwMode="auto">
            <a:xfrm>
              <a:off x="2627313" y="3911601"/>
              <a:ext cx="0"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34" name="Line 1212"/>
            <p:cNvSpPr>
              <a:spLocks noChangeShapeType="1"/>
            </p:cNvSpPr>
            <p:nvPr/>
          </p:nvSpPr>
          <p:spPr bwMode="auto">
            <a:xfrm>
              <a:off x="2627313" y="3997326"/>
              <a:ext cx="78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35" name="Text Box 1216"/>
            <p:cNvSpPr txBox="1">
              <a:spLocks noChangeArrowheads="1"/>
            </p:cNvSpPr>
            <p:nvPr/>
          </p:nvSpPr>
          <p:spPr bwMode="auto">
            <a:xfrm>
              <a:off x="2017713" y="4083051"/>
              <a:ext cx="4095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sp>
          <p:nvSpPr>
            <p:cNvPr id="336" name="Text Box 1217"/>
            <p:cNvSpPr txBox="1">
              <a:spLocks noChangeArrowheads="1"/>
            </p:cNvSpPr>
            <p:nvPr/>
          </p:nvSpPr>
          <p:spPr bwMode="auto">
            <a:xfrm>
              <a:off x="2027238" y="3652838"/>
              <a:ext cx="38100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X0</a:t>
              </a:r>
            </a:p>
          </p:txBody>
        </p:sp>
        <p:sp>
          <p:nvSpPr>
            <p:cNvPr id="337" name="Text Box 1219"/>
            <p:cNvSpPr txBox="1">
              <a:spLocks noChangeArrowheads="1"/>
            </p:cNvSpPr>
            <p:nvPr/>
          </p:nvSpPr>
          <p:spPr bwMode="auto">
            <a:xfrm>
              <a:off x="2389188" y="3652838"/>
              <a:ext cx="3905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X1</a:t>
              </a:r>
            </a:p>
          </p:txBody>
        </p:sp>
        <p:sp>
          <p:nvSpPr>
            <p:cNvPr id="338" name="Line 1220"/>
            <p:cNvSpPr>
              <a:spLocks noChangeShapeType="1"/>
            </p:cNvSpPr>
            <p:nvPr/>
          </p:nvSpPr>
          <p:spPr bwMode="auto">
            <a:xfrm flipH="1">
              <a:off x="2084388" y="4341813"/>
              <a:ext cx="238125" cy="1714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39" name="Line 1223"/>
            <p:cNvSpPr>
              <a:spLocks noChangeShapeType="1"/>
            </p:cNvSpPr>
            <p:nvPr/>
          </p:nvSpPr>
          <p:spPr bwMode="auto">
            <a:xfrm>
              <a:off x="3408363" y="3825876"/>
              <a:ext cx="0" cy="773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sz="900" smtClean="0">
                <a:solidFill>
                  <a:srgbClr val="000000"/>
                </a:solidFill>
                <a:latin typeface="Arial" charset="0"/>
                <a:ea typeface="돋움" pitchFamily="50" charset="-127"/>
              </a:endParaRPr>
            </a:p>
          </p:txBody>
        </p:sp>
        <p:sp>
          <p:nvSpPr>
            <p:cNvPr id="340" name="Oval 1199"/>
            <p:cNvSpPr>
              <a:spLocks noChangeArrowheads="1"/>
            </p:cNvSpPr>
            <p:nvPr/>
          </p:nvSpPr>
          <p:spPr bwMode="auto">
            <a:xfrm>
              <a:off x="2814633" y="3833807"/>
              <a:ext cx="534987" cy="342900"/>
            </a:xfrm>
            <a:prstGeom prst="ellipse">
              <a:avLst/>
            </a:prstGeom>
            <a:solidFill>
              <a:srgbClr val="FFFFFF"/>
            </a:solidFill>
            <a:ln w="9525">
              <a:solidFill>
                <a:srgbClr val="000000"/>
              </a:solidFill>
              <a:round/>
              <a:headEnd/>
              <a:tailEnd/>
            </a:ln>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sp>
          <p:nvSpPr>
            <p:cNvPr id="341" name="Oval 1199"/>
            <p:cNvSpPr>
              <a:spLocks noChangeArrowheads="1"/>
            </p:cNvSpPr>
            <p:nvPr/>
          </p:nvSpPr>
          <p:spPr bwMode="auto">
            <a:xfrm>
              <a:off x="1285860" y="3838567"/>
              <a:ext cx="534987" cy="342900"/>
            </a:xfrm>
            <a:prstGeom prst="ellipse">
              <a:avLst/>
            </a:prstGeom>
            <a:solidFill>
              <a:srgbClr val="FFFFFF"/>
            </a:solidFill>
            <a:ln w="9525">
              <a:solidFill>
                <a:srgbClr val="000000"/>
              </a:solidFill>
              <a:round/>
              <a:headEnd/>
              <a:tailEnd/>
            </a:ln>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sp>
          <p:nvSpPr>
            <p:cNvPr id="342" name="Oval 1199"/>
            <p:cNvSpPr>
              <a:spLocks noChangeArrowheads="1"/>
            </p:cNvSpPr>
            <p:nvPr/>
          </p:nvSpPr>
          <p:spPr bwMode="auto">
            <a:xfrm>
              <a:off x="1265227" y="2600311"/>
              <a:ext cx="534987" cy="342900"/>
            </a:xfrm>
            <a:prstGeom prst="ellipse">
              <a:avLst/>
            </a:prstGeom>
            <a:solidFill>
              <a:srgbClr val="FFFFFF"/>
            </a:solidFill>
            <a:ln w="9525">
              <a:solidFill>
                <a:srgbClr val="000000"/>
              </a:solidFill>
              <a:round/>
              <a:headEnd/>
              <a:tailEnd/>
            </a:ln>
          </p:spPr>
          <p:txBody>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smtClean="0">
                  <a:solidFill>
                    <a:srgbClr val="000000"/>
                  </a:solidFill>
                </a:rPr>
                <a:t>M0</a:t>
              </a:r>
            </a:p>
          </p:txBody>
        </p:sp>
      </p:grpSp>
    </p:spTree>
    <p:extLst>
      <p:ext uri="{BB962C8B-B14F-4D97-AF65-F5344CB8AC3E}">
        <p14:creationId xmlns:p14="http://schemas.microsoft.com/office/powerpoint/2010/main" val="884713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50" name="Text Box 5"/>
          <p:cNvSpPr txBox="1">
            <a:spLocks noChangeArrowheads="1"/>
          </p:cNvSpPr>
          <p:nvPr/>
        </p:nvSpPr>
        <p:spPr bwMode="auto">
          <a:xfrm>
            <a:off x="174625" y="239713"/>
            <a:ext cx="12971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Dotum" pitchFamily="50" charset="-127"/>
                <a:ea typeface="Dotum" pitchFamily="50" charset="-127"/>
              </a:defRPr>
            </a:lvl1pPr>
            <a:lvl2pPr marL="742950" indent="-285750" eaLnBrk="0" hangingPunct="0">
              <a:defRPr kumimoji="1" sz="900">
                <a:solidFill>
                  <a:schemeClr val="tx1"/>
                </a:solidFill>
                <a:latin typeface="Dotum" pitchFamily="50" charset="-127"/>
                <a:ea typeface="Dotum" pitchFamily="50" charset="-127"/>
              </a:defRPr>
            </a:lvl2pPr>
            <a:lvl3pPr marL="1143000" indent="-228600" eaLnBrk="0" hangingPunct="0">
              <a:defRPr kumimoji="1" sz="900">
                <a:solidFill>
                  <a:schemeClr val="tx1"/>
                </a:solidFill>
                <a:latin typeface="Dotum" pitchFamily="50" charset="-127"/>
                <a:ea typeface="Dotum" pitchFamily="50" charset="-127"/>
              </a:defRPr>
            </a:lvl3pPr>
            <a:lvl4pPr marL="1600200" indent="-228600" eaLnBrk="0" hangingPunct="0">
              <a:defRPr kumimoji="1" sz="900">
                <a:solidFill>
                  <a:schemeClr val="tx1"/>
                </a:solidFill>
                <a:latin typeface="Dotum" pitchFamily="50" charset="-127"/>
                <a:ea typeface="Dotum" pitchFamily="50" charset="-127"/>
              </a:defRPr>
            </a:lvl4pPr>
            <a:lvl5pPr marL="2057400" indent="-228600" eaLnBrk="0" hangingPunct="0">
              <a:defRPr kumimoji="1" sz="900">
                <a:solidFill>
                  <a:schemeClr val="tx1"/>
                </a:solidFill>
                <a:latin typeface="Dotum" pitchFamily="50" charset="-127"/>
                <a:ea typeface="Dotum" pitchFamily="50" charset="-127"/>
              </a:defRPr>
            </a:lvl5pPr>
            <a:lvl6pPr marL="2514600" indent="-228600" eaLnBrk="0" fontAlgn="base" hangingPunct="0">
              <a:spcBef>
                <a:spcPct val="0"/>
              </a:spcBef>
              <a:spcAft>
                <a:spcPct val="0"/>
              </a:spcAft>
              <a:defRPr kumimoji="1" sz="900">
                <a:solidFill>
                  <a:schemeClr val="tx1"/>
                </a:solidFill>
                <a:latin typeface="Dotum" pitchFamily="50" charset="-127"/>
                <a:ea typeface="Dotum" pitchFamily="50" charset="-127"/>
              </a:defRPr>
            </a:lvl6pPr>
            <a:lvl7pPr marL="2971800" indent="-228600" eaLnBrk="0" fontAlgn="base" hangingPunct="0">
              <a:spcBef>
                <a:spcPct val="0"/>
              </a:spcBef>
              <a:spcAft>
                <a:spcPct val="0"/>
              </a:spcAft>
              <a:defRPr kumimoji="1" sz="900">
                <a:solidFill>
                  <a:schemeClr val="tx1"/>
                </a:solidFill>
                <a:latin typeface="Dotum" pitchFamily="50" charset="-127"/>
                <a:ea typeface="Dotum" pitchFamily="50" charset="-127"/>
              </a:defRPr>
            </a:lvl7pPr>
            <a:lvl8pPr marL="3429000" indent="-228600" eaLnBrk="0" fontAlgn="base" hangingPunct="0">
              <a:spcBef>
                <a:spcPct val="0"/>
              </a:spcBef>
              <a:spcAft>
                <a:spcPct val="0"/>
              </a:spcAft>
              <a:defRPr kumimoji="1" sz="900">
                <a:solidFill>
                  <a:schemeClr val="tx1"/>
                </a:solidFill>
                <a:latin typeface="Dotum" pitchFamily="50" charset="-127"/>
                <a:ea typeface="Dotum" pitchFamily="50" charset="-127"/>
              </a:defRPr>
            </a:lvl8pPr>
            <a:lvl9pPr marL="3886200" indent="-228600" eaLnBrk="0" fontAlgn="base" hangingPunct="0">
              <a:spcBef>
                <a:spcPct val="0"/>
              </a:spcBef>
              <a:spcAft>
                <a:spcPct val="0"/>
              </a:spcAft>
              <a:defRPr kumimoji="1" sz="900">
                <a:solidFill>
                  <a:schemeClr val="tx1"/>
                </a:solidFill>
                <a:latin typeface="Dotum" pitchFamily="50" charset="-127"/>
                <a:ea typeface="Dotum" pitchFamily="50" charset="-127"/>
              </a:defRPr>
            </a:lvl9pPr>
          </a:lstStyle>
          <a:p>
            <a:pPr eaLnBrk="1" hangingPunct="1"/>
            <a:r>
              <a:rPr lang="en-US" altLang="ko-KR" sz="1600" b="1" smtClean="0">
                <a:effectLst>
                  <a:outerShdw blurRad="38100" dist="38100" dir="2700000" algn="tl">
                    <a:srgbClr val="C0C0C0"/>
                  </a:outerShdw>
                </a:effectLst>
              </a:rPr>
              <a:t>[ </a:t>
            </a:r>
            <a:r>
              <a:rPr lang="vi-VN" altLang="ko-KR" sz="1600" b="1" smtClean="0">
                <a:effectLst>
                  <a:outerShdw blurRad="38100" dist="38100" dir="2700000" algn="tl">
                    <a:srgbClr val="C0C0C0"/>
                  </a:outerShdw>
                </a:effectLst>
              </a:rPr>
              <a:t>Khí nén</a:t>
            </a:r>
            <a:r>
              <a:rPr lang="en-US" altLang="ko-KR" sz="1600" b="1" smtClean="0">
                <a:effectLst>
                  <a:outerShdw blurRad="38100" dist="38100" dir="2700000" algn="tl">
                    <a:srgbClr val="C0C0C0"/>
                  </a:outerShdw>
                </a:effectLst>
              </a:rPr>
              <a:t> ]</a:t>
            </a:r>
            <a:r>
              <a:rPr lang="vi-VN" altLang="ko-KR" sz="1600" b="1" smtClean="0">
                <a:effectLst>
                  <a:outerShdw blurRad="38100" dist="38100" dir="2700000" algn="tl">
                    <a:srgbClr val="C0C0C0"/>
                  </a:outerShdw>
                </a:effectLst>
              </a:rPr>
              <a:t> </a:t>
            </a:r>
            <a:endParaRPr lang="ko-KR" altLang="en-US" sz="1600" b="1" dirty="0">
              <a:effectLst>
                <a:outerShdw blurRad="38100" dist="38100" dir="2700000" algn="tl">
                  <a:srgbClr val="C0C0C0"/>
                </a:outerShdw>
              </a:effectLst>
            </a:endParaRPr>
          </a:p>
        </p:txBody>
      </p:sp>
      <p:sp>
        <p:nvSpPr>
          <p:cNvPr id="7172"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Agency FB" panose="020B0503020202020204" pitchFamily="34" charset="0"/>
              <a:ea typeface="Dotum" pitchFamily="50" charset="-127"/>
            </a:endParaRPr>
          </a:p>
        </p:txBody>
      </p:sp>
      <p:sp>
        <p:nvSpPr>
          <p:cNvPr id="7173"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72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Agency FB" panose="020B0503020202020204" pitchFamily="34" charset="0"/>
              <a:ea typeface="Dotum" pitchFamily="50" charset="-127"/>
            </a:endParaRPr>
          </a:p>
        </p:txBody>
      </p:sp>
      <p:sp>
        <p:nvSpPr>
          <p:cNvPr id="7174" name="Text Box 6"/>
          <p:cNvSpPr txBox="1">
            <a:spLocks noChangeArrowheads="1"/>
          </p:cNvSpPr>
          <p:nvPr/>
        </p:nvSpPr>
        <p:spPr bwMode="auto">
          <a:xfrm>
            <a:off x="292100" y="817563"/>
            <a:ext cx="155202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b="1"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b="1" dirty="0">
                <a:latin typeface="LG Smart_H Regular" panose="020B0600000101010101" pitchFamily="34" charset="-127"/>
                <a:ea typeface="LG Smart_H Regular" panose="020B0600000101010101" pitchFamily="34" charset="-127"/>
                <a:cs typeface="Times New Roman" panose="02020603050405020304" pitchFamily="18" charset="0"/>
              </a:rPr>
              <a:t>Khí </a:t>
            </a:r>
            <a:r>
              <a:rPr lang="vi-VN" altLang="ko-KR" sz="950" b="1">
                <a:latin typeface="LG Smart_H Regular" panose="020B0600000101010101" pitchFamily="34" charset="-127"/>
                <a:ea typeface="LG Smart_H Regular" panose="020B0600000101010101" pitchFamily="34" charset="-127"/>
                <a:cs typeface="Times New Roman" panose="02020603050405020304" pitchFamily="18" charset="0"/>
              </a:rPr>
              <a:t>nén </a:t>
            </a:r>
            <a:r>
              <a:rPr lang="en-US" altLang="ko-KR" sz="950" b="1"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b="1" smtClean="0">
                <a:latin typeface="LG Smart_H Regular" panose="020B0600000101010101" pitchFamily="34" charset="-127"/>
                <a:ea typeface="LG Smart_H Regular" panose="020B0600000101010101" pitchFamily="34" charset="-127"/>
                <a:cs typeface="Times New Roman" panose="02020603050405020304" pitchFamily="18" charset="0"/>
              </a:rPr>
              <a:t>câu </a:t>
            </a:r>
            <a:r>
              <a:rPr lang="en-US" altLang="ko-KR" sz="950" b="1" dirty="0">
                <a:latin typeface="LG Smart_H Regular" panose="020B0600000101010101" pitchFamily="34" charset="-127"/>
                <a:ea typeface="LG Smart_H Regular" panose="020B0600000101010101" pitchFamily="34" charset="-127"/>
                <a:cs typeface="Times New Roman" panose="02020603050405020304" pitchFamily="18" charset="0"/>
              </a:rPr>
              <a:t>41</a:t>
            </a:r>
            <a:r>
              <a:rPr lang="ko-KR" altLang="en-US" sz="950" b="1"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b="1"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b="1" dirty="0">
                <a:latin typeface="LG Smart_H Regular" panose="020B0600000101010101" pitchFamily="34" charset="-127"/>
                <a:ea typeface="LG Smart_H Regular" panose="020B0600000101010101" pitchFamily="34" charset="-127"/>
                <a:cs typeface="Times New Roman" panose="02020603050405020304" pitchFamily="18" charset="0"/>
              </a:rPr>
              <a:t>câu </a:t>
            </a:r>
            <a:r>
              <a:rPr lang="en-US" altLang="ko-KR" sz="950" b="1" dirty="0">
                <a:latin typeface="LG Smart_H Regular" panose="020B0600000101010101" pitchFamily="34" charset="-127"/>
                <a:ea typeface="LG Smart_H Regular" panose="020B0600000101010101" pitchFamily="34" charset="-127"/>
                <a:cs typeface="Times New Roman" panose="02020603050405020304" pitchFamily="18" charset="0"/>
              </a:rPr>
              <a:t>60</a:t>
            </a:r>
            <a:endParaRPr lang="ko-KR" altLang="en-US" sz="950" b="1"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75" name="Rectangle 31"/>
          <p:cNvSpPr>
            <a:spLocks noChangeArrowheads="1"/>
          </p:cNvSpPr>
          <p:nvPr/>
        </p:nvSpPr>
        <p:spPr bwMode="auto">
          <a:xfrm>
            <a:off x="260350" y="4088904"/>
            <a:ext cx="3168650" cy="10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43.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Đâu không phải là tính năng của bộ giảm thanh khí nén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Hiệu</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ứng</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tiếng</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ồn</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lớn</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Không bị biến dạng do shock khí thải hoặc rung động</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Lực cản xả phải lớn và không ảnh hưởng đến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chuyển</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động</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Phải có hình dạng nhỏ gọn để dễ dàng gắn vào van điện từ</a:t>
            </a:r>
            <a:r>
              <a:rPr lang="vi-VN" sz="950" dirty="0" smtClean="0">
                <a:latin typeface="LG Smart_H Regular" panose="020B0600000101010101" pitchFamily="34" charset="-127"/>
                <a:ea typeface="LG Smart_H Regular" panose="020B0600000101010101" pitchFamily="34" charset="-127"/>
                <a:cs typeface="Times New Roman" panose="02020603050405020304" pitchFamily="18" charset="0"/>
              </a:rPr>
              <a:t>.</a:t>
            </a:r>
            <a:endParaRPr lang="en-US" sz="950" dirty="0" smtClean="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76" name="Rectangle 33"/>
          <p:cNvSpPr>
            <a:spLocks noChangeArrowheads="1"/>
          </p:cNvSpPr>
          <p:nvPr/>
        </p:nvSpPr>
        <p:spPr bwMode="auto">
          <a:xfrm>
            <a:off x="3394075" y="920750"/>
            <a:ext cx="3168650" cy="11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46.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Điều gì không phải là đặc tính của van </a:t>
            </a:r>
            <a:r>
              <a:rPr lang="vi-VN" altLang="ko-KR" sz="950" dirty="0" smtClean="0">
                <a:latin typeface="LG Smart_H Regular" panose="020B0600000101010101" pitchFamily="34" charset="-127"/>
                <a:ea typeface="LG Smart_H Regular" panose="020B0600000101010101" pitchFamily="34" charset="-127"/>
                <a:cs typeface="Times New Roman" panose="02020603050405020304" pitchFamily="18" charset="0"/>
              </a:rPr>
              <a:t>ống</a:t>
            </a:r>
            <a:r>
              <a:rPr lang="en-US" altLang="ko-KR" sz="950" dirty="0" smtClean="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Lực vận hành của van nhỏ</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Phù hợp việc ứng dụng áp suất cao và van tự động</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Cấu trúc đơn giản và dễ chế tác độ chính xác cao</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Quãng đường di chuyển của bộ phận chuyển động ngắn nên tốc độ đóng mở nhanh</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77" name="Rectangle 111"/>
          <p:cNvSpPr>
            <a:spLocks noChangeArrowheads="1"/>
          </p:cNvSpPr>
          <p:nvPr/>
        </p:nvSpPr>
        <p:spPr bwMode="auto">
          <a:xfrm>
            <a:off x="3381375" y="4701406"/>
            <a:ext cx="3171825" cy="11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49. </a:t>
            </a:r>
            <a:r>
              <a:rPr lang="vi-VN" sz="950" dirty="0" smtClean="0">
                <a:latin typeface="LG Smart_H Regular" panose="020B0600000101010101" pitchFamily="34" charset="-127"/>
                <a:ea typeface="LG Smart_H Regular" panose="020B0600000101010101" pitchFamily="34" charset="-127"/>
                <a:cs typeface="Times New Roman" panose="02020603050405020304" pitchFamily="18" charset="0"/>
              </a:rPr>
              <a:t>Van </a:t>
            </a:r>
            <a:r>
              <a:rPr lang="vi-VN" sz="950" dirty="0">
                <a:latin typeface="LG Smart_H Regular" panose="020B0600000101010101" pitchFamily="34" charset="-127"/>
                <a:ea typeface="LG Smart_H Regular" panose="020B0600000101010101" pitchFamily="34" charset="-127"/>
                <a:cs typeface="Times New Roman" panose="02020603050405020304" pitchFamily="18" charset="0"/>
              </a:rPr>
              <a:t>điều khiển bằng áp suất ngoài thay cho lò </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xo </a:t>
            </a:r>
            <a:r>
              <a:rPr lang="vi-VN" sz="950" smtClean="0">
                <a:latin typeface="LG Smart_H Regular" panose="020B0600000101010101" pitchFamily="34" charset="-127"/>
                <a:ea typeface="LG Smart_H Regular" panose="020B0600000101010101" pitchFamily="34" charset="-127"/>
                <a:cs typeface="Times New Roman" panose="02020603050405020304" pitchFamily="18" charset="0"/>
              </a:rPr>
              <a:t>điều </a:t>
            </a:r>
            <a:r>
              <a:rPr lang="vi-VN" sz="950" dirty="0">
                <a:latin typeface="LG Smart_H Regular" panose="020B0600000101010101" pitchFamily="34" charset="-127"/>
                <a:ea typeface="LG Smart_H Regular" panose="020B0600000101010101" pitchFamily="34" charset="-127"/>
                <a:cs typeface="Times New Roman" panose="02020603050405020304" pitchFamily="18" charset="0"/>
              </a:rPr>
              <a:t>chỉnh của van giảm áp là gì?</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endPar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A</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Van giảm áp tác động trực tiếp </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Van giảm áp pilot bên trong chính xác</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Van giảm áp pilot bên trong</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Van giảm áp pilot bên ngoài </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78" name="Rectangle 76"/>
          <p:cNvSpPr>
            <a:spLocks noChangeArrowheads="1"/>
          </p:cNvSpPr>
          <p:nvPr/>
        </p:nvSpPr>
        <p:spPr bwMode="auto">
          <a:xfrm>
            <a:off x="266700" y="8193360"/>
            <a:ext cx="3162300" cy="82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5000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45.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Phương pháp làm mát nào áp dụng đối với loại hình kích thước lớn/trung của máy nén piston</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5000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A</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Làm mát bằng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nước</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Đóng băng</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50000"/>
              </a:spcBef>
              <a:buFontTx/>
              <a:buNone/>
            </a:pP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Làm mát bằng không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khí</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Phương pháp hút</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79" name="Text Box 44"/>
          <p:cNvSpPr txBox="1">
            <a:spLocks noChangeArrowheads="1"/>
          </p:cNvSpPr>
          <p:nvPr/>
        </p:nvSpPr>
        <p:spPr bwMode="auto">
          <a:xfrm>
            <a:off x="3400425" y="3621286"/>
            <a:ext cx="316230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48.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Điều gì sai khi nói về nhược điểm của công nghệ khí nén</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A</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Không có lực đàn hồi</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Khó kiểm soát độ chính xác</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Hiệu quả kém </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Không thể nhận lực lớn</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80" name="Text Box 22"/>
          <p:cNvSpPr txBox="1">
            <a:spLocks noChangeArrowheads="1"/>
          </p:cNvSpPr>
          <p:nvPr/>
        </p:nvSpPr>
        <p:spPr bwMode="auto">
          <a:xfrm>
            <a:off x="3395663" y="2497308"/>
            <a:ext cx="3201987" cy="101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47.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Thiết bị chuyền khí nén có kết cấu tạo lực quay bằng cách biến đổi tốc độ và năng lượng áp suất thành chuyển động quay bằng cách gắn khí nén vào cánh gạt ô </a:t>
            </a:r>
            <a:r>
              <a:rPr lang="vi-VN" altLang="ko-KR" sz="950" dirty="0" smtClean="0">
                <a:latin typeface="LG Smart_H Regular" panose="020B0600000101010101" pitchFamily="34" charset="-127"/>
                <a:ea typeface="LG Smart_H Regular" panose="020B0600000101010101" pitchFamily="34" charset="-127"/>
                <a:cs typeface="Times New Roman" panose="02020603050405020304" pitchFamily="18" charset="0"/>
              </a:rPr>
              <a:t>tô</a:t>
            </a:r>
            <a:r>
              <a:rPr lang="en-US" altLang="ko-KR" sz="950" dirty="0" smtClean="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Motor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gear</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Motor piston</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Motor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tuabin</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Motor cánh gạt</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81" name="Rectangle 151"/>
          <p:cNvSpPr>
            <a:spLocks noChangeArrowheads="1"/>
          </p:cNvSpPr>
          <p:nvPr/>
        </p:nvSpPr>
        <p:spPr bwMode="auto">
          <a:xfrm>
            <a:off x="260350" y="5817096"/>
            <a:ext cx="3168650"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44.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Điều gì khác khi giải thích về mạch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khí</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nén</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Meter</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in,</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M</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eter out</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Khi mặt buồng ngược ở trạng thái tự do ngay lập tức áp suất khí nén tăng lên</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Áp suất trong buồng chuyển tiếp ở trạng thái chảy tự do nên ngay lập tức giảm xuống áp suất khí quyển.</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Do khả năng nén của không khí nên khó tránh khỏi khởi động nhanh của piston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Do chênh lệch áp suất giữa buồng tiến và buồng lùi gây ra Piston chuyển động tương đối đều nhờ lực đẩy.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82" name="Rectangle 100"/>
          <p:cNvSpPr>
            <a:spLocks noChangeArrowheads="1"/>
          </p:cNvSpPr>
          <p:nvPr/>
        </p:nvSpPr>
        <p:spPr bwMode="auto">
          <a:xfrm>
            <a:off x="3405188" y="8286098"/>
            <a:ext cx="3187700" cy="10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51.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Điều gì khác khi giải thích về hoạt động của van điện từ</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A</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Không dễ hỏng</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B</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Tiếng ồn và lượng phát sinh nhiệt van nhỏ</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Thời gian chuyển đổi của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an nhanh</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Tiêu thụ điện thấp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83" name="Rectangle 95"/>
          <p:cNvSpPr>
            <a:spLocks noChangeArrowheads="1"/>
          </p:cNvSpPr>
          <p:nvPr/>
        </p:nvSpPr>
        <p:spPr bwMode="auto">
          <a:xfrm>
            <a:off x="269875" y="1136576"/>
            <a:ext cx="3159125" cy="83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41.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Thiết bị khí nén hút chân không nào dựa theo nguyên tắc Ventury</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Swich áp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lực</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Ejector</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10000"/>
              </a:lnSpc>
              <a:spcBef>
                <a:spcPct val="0"/>
              </a:spcBef>
              <a:buFontTx/>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Pad</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Van điện tử</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184" name="Rectangle 128"/>
          <p:cNvSpPr>
            <a:spLocks noChangeArrowheads="1"/>
          </p:cNvSpPr>
          <p:nvPr/>
        </p:nvSpPr>
        <p:spPr bwMode="auto">
          <a:xfrm>
            <a:off x="296717" y="2160296"/>
            <a:ext cx="3168650"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42.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Khi vượt quá giá trị cài đặt áp lực không khí bên trong mạch điện van nào dưới đây sẽ duy trì áp lực không khí bên trong khi xả khí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pic>
        <p:nvPicPr>
          <p:cNvPr id="7189" name="Picture 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293" y="2864768"/>
            <a:ext cx="701675"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0" name="Picture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3247802"/>
            <a:ext cx="614363"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1" name="Picture 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2618" y="3379118"/>
            <a:ext cx="742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2"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2720752"/>
            <a:ext cx="6858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3395663" y="5980127"/>
            <a:ext cx="3417713" cy="2285241"/>
            <a:chOff x="3395663" y="5889104"/>
            <a:chExt cx="3417713" cy="2285241"/>
          </a:xfrm>
        </p:grpSpPr>
        <p:sp>
          <p:nvSpPr>
            <p:cNvPr id="7193" name="Rectangle 170"/>
            <p:cNvSpPr>
              <a:spLocks noChangeArrowheads="1"/>
            </p:cNvSpPr>
            <p:nvPr/>
          </p:nvSpPr>
          <p:spPr bwMode="auto">
            <a:xfrm>
              <a:off x="3395663" y="5889104"/>
              <a:ext cx="3206750" cy="228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50.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Nhìn vào kí hiệu van điều khiển hướng bên dưới và chọn tên gọi không đúng</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Loại chuyển động gián tiếp</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Vận hành thủ công</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Vị trí ban đầu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an</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Tín hiệu điện</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pic>
          <p:nvPicPr>
            <p:cNvPr id="7194"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7150" y="6461274"/>
              <a:ext cx="12763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5" name="TextBox 24"/>
            <p:cNvSpPr txBox="1">
              <a:spLocks noChangeArrowheads="1"/>
            </p:cNvSpPr>
            <p:nvPr/>
          </p:nvSpPr>
          <p:spPr bwMode="auto">
            <a:xfrm>
              <a:off x="3476625" y="6377137"/>
              <a:ext cx="103425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smtClean="0">
                  <a:latin typeface="Times New Roman" panose="02020603050405020304" pitchFamily="18" charset="0"/>
                  <a:ea typeface="Dotum" pitchFamily="50" charset="-127"/>
                  <a:cs typeface="Times New Roman" panose="02020603050405020304" pitchFamily="18" charset="0"/>
                </a:rPr>
                <a:t>vận </a:t>
              </a:r>
              <a:r>
                <a:rPr lang="vi-VN" altLang="ko-KR" sz="900" dirty="0" smtClean="0">
                  <a:latin typeface="Times New Roman" panose="02020603050405020304" pitchFamily="18" charset="0"/>
                  <a:ea typeface="Dotum" pitchFamily="50" charset="-127"/>
                  <a:cs typeface="Times New Roman" panose="02020603050405020304" pitchFamily="18" charset="0"/>
                </a:rPr>
                <a:t>hành thủ công</a:t>
              </a:r>
              <a:endParaRPr lang="ko-KR" altLang="en-US" sz="900" dirty="0">
                <a:latin typeface="Times New Roman" panose="02020603050405020304" pitchFamily="18" charset="0"/>
                <a:ea typeface="Dotum" pitchFamily="50" charset="-127"/>
                <a:cs typeface="Times New Roman" panose="02020603050405020304" pitchFamily="18" charset="0"/>
              </a:endParaRPr>
            </a:p>
          </p:txBody>
        </p:sp>
        <p:cxnSp>
          <p:nvCxnSpPr>
            <p:cNvPr id="7196" name="직선 화살표 연결선 26"/>
            <p:cNvCxnSpPr>
              <a:cxnSpLocks noChangeShapeType="1"/>
            </p:cNvCxnSpPr>
            <p:nvPr/>
          </p:nvCxnSpPr>
          <p:spPr bwMode="auto">
            <a:xfrm>
              <a:off x="3790950" y="6566049"/>
              <a:ext cx="215900" cy="1397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97" name="직선 화살표 연결선 27"/>
            <p:cNvCxnSpPr>
              <a:cxnSpLocks noChangeShapeType="1"/>
            </p:cNvCxnSpPr>
            <p:nvPr/>
          </p:nvCxnSpPr>
          <p:spPr bwMode="auto">
            <a:xfrm flipH="1">
              <a:off x="4791075" y="6566049"/>
              <a:ext cx="352425" cy="19526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TextBox 28"/>
            <p:cNvSpPr txBox="1">
              <a:spLocks noChangeArrowheads="1"/>
            </p:cNvSpPr>
            <p:nvPr/>
          </p:nvSpPr>
          <p:spPr bwMode="auto">
            <a:xfrm>
              <a:off x="5010150" y="6377137"/>
              <a:ext cx="100860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smtClean="0">
                  <a:latin typeface="Times New Roman" panose="02020603050405020304" pitchFamily="18" charset="0"/>
                  <a:ea typeface="Dotum" pitchFamily="50" charset="-127"/>
                  <a:cs typeface="Times New Roman" panose="02020603050405020304" pitchFamily="18" charset="0"/>
                </a:rPr>
                <a:t>vị </a:t>
              </a:r>
              <a:r>
                <a:rPr lang="vi-VN" altLang="ko-KR" sz="900" dirty="0" smtClean="0">
                  <a:latin typeface="Times New Roman" panose="02020603050405020304" pitchFamily="18" charset="0"/>
                  <a:ea typeface="Dotum" pitchFamily="50" charset="-127"/>
                  <a:cs typeface="Times New Roman" panose="02020603050405020304" pitchFamily="18" charset="0"/>
                </a:rPr>
                <a:t>trí khởi tạo van</a:t>
              </a:r>
              <a:endParaRPr lang="ko-KR" altLang="en-US" sz="900" dirty="0">
                <a:latin typeface="Times New Roman" panose="02020603050405020304" pitchFamily="18" charset="0"/>
                <a:ea typeface="Dotum" pitchFamily="50" charset="-127"/>
                <a:cs typeface="Times New Roman" panose="02020603050405020304" pitchFamily="18" charset="0"/>
              </a:endParaRPr>
            </a:p>
          </p:txBody>
        </p:sp>
        <p:cxnSp>
          <p:nvCxnSpPr>
            <p:cNvPr id="7199" name="직선 화살표 연결선 29"/>
            <p:cNvCxnSpPr>
              <a:cxnSpLocks noChangeShapeType="1"/>
            </p:cNvCxnSpPr>
            <p:nvPr/>
          </p:nvCxnSpPr>
          <p:spPr bwMode="auto">
            <a:xfrm flipH="1" flipV="1">
              <a:off x="4873625" y="6851799"/>
              <a:ext cx="195263" cy="1762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00" name="TextBox 30"/>
            <p:cNvSpPr txBox="1">
              <a:spLocks noChangeArrowheads="1"/>
            </p:cNvSpPr>
            <p:nvPr/>
          </p:nvSpPr>
          <p:spPr bwMode="auto">
            <a:xfrm>
              <a:off x="5010150" y="7002612"/>
              <a:ext cx="18032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smtClean="0">
                  <a:latin typeface="Times New Roman" panose="02020603050405020304" pitchFamily="18" charset="0"/>
                  <a:ea typeface="Dotum" pitchFamily="50" charset="-127"/>
                  <a:cs typeface="Times New Roman" panose="02020603050405020304" pitchFamily="18" charset="0"/>
                </a:rPr>
                <a:t>loại chuyển động</a:t>
              </a:r>
              <a:r>
                <a:rPr lang="en-US" altLang="ko-KR" sz="900">
                  <a:latin typeface="Times New Roman" panose="02020603050405020304" pitchFamily="18" charset="0"/>
                  <a:ea typeface="Dotum" pitchFamily="50" charset="-127"/>
                  <a:cs typeface="Times New Roman" panose="02020603050405020304" pitchFamily="18" charset="0"/>
                </a:rPr>
                <a:t> </a:t>
              </a:r>
              <a:r>
                <a:rPr lang="vi-VN" altLang="ko-KR" sz="900" smtClean="0">
                  <a:latin typeface="Times New Roman" panose="02020603050405020304" pitchFamily="18" charset="0"/>
                  <a:ea typeface="Dotum" pitchFamily="50" charset="-127"/>
                  <a:cs typeface="Times New Roman" panose="02020603050405020304" pitchFamily="18" charset="0"/>
                </a:rPr>
                <a:t>gián </a:t>
              </a:r>
              <a:r>
                <a:rPr lang="vi-VN" altLang="ko-KR" sz="900" dirty="0" smtClean="0">
                  <a:latin typeface="Times New Roman" panose="02020603050405020304" pitchFamily="18" charset="0"/>
                  <a:ea typeface="Dotum" pitchFamily="50" charset="-127"/>
                  <a:cs typeface="Times New Roman" panose="02020603050405020304" pitchFamily="18" charset="0"/>
                </a:rPr>
                <a:t>tiếp</a:t>
              </a:r>
              <a:endParaRPr lang="ko-KR" altLang="en-US" sz="900" dirty="0">
                <a:latin typeface="Times New Roman" panose="02020603050405020304" pitchFamily="18" charset="0"/>
                <a:ea typeface="Dotum" pitchFamily="50" charset="-127"/>
                <a:cs typeface="Times New Roman" panose="02020603050405020304" pitchFamily="18" charset="0"/>
              </a:endParaRPr>
            </a:p>
          </p:txBody>
        </p:sp>
        <p:cxnSp>
          <p:nvCxnSpPr>
            <p:cNvPr id="7201" name="직선 화살표 연결선 31"/>
            <p:cNvCxnSpPr>
              <a:cxnSpLocks noChangeShapeType="1"/>
            </p:cNvCxnSpPr>
            <p:nvPr/>
          </p:nvCxnSpPr>
          <p:spPr bwMode="auto">
            <a:xfrm flipV="1">
              <a:off x="3860800" y="6842274"/>
              <a:ext cx="133350" cy="17938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202" name="TextBox 32"/>
            <p:cNvSpPr txBox="1">
              <a:spLocks noChangeArrowheads="1"/>
            </p:cNvSpPr>
            <p:nvPr/>
          </p:nvSpPr>
          <p:spPr bwMode="auto">
            <a:xfrm>
              <a:off x="3429000" y="7026424"/>
              <a:ext cx="76174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vi-VN" altLang="ko-KR" sz="900" smtClean="0">
                  <a:latin typeface="Times New Roman" panose="02020603050405020304" pitchFamily="18" charset="0"/>
                  <a:ea typeface="Dotum" pitchFamily="50" charset="-127"/>
                  <a:cs typeface="Times New Roman" panose="02020603050405020304" pitchFamily="18" charset="0"/>
                </a:rPr>
                <a:t>tín </a:t>
              </a:r>
              <a:r>
                <a:rPr lang="vi-VN" altLang="ko-KR" sz="900" dirty="0" smtClean="0">
                  <a:latin typeface="Times New Roman" panose="02020603050405020304" pitchFamily="18" charset="0"/>
                  <a:ea typeface="Dotum" pitchFamily="50" charset="-127"/>
                  <a:cs typeface="Times New Roman" panose="02020603050405020304" pitchFamily="18" charset="0"/>
                </a:rPr>
                <a:t>hiệu điện</a:t>
              </a:r>
              <a:endParaRPr lang="ko-KR" altLang="en-US" sz="900" dirty="0">
                <a:latin typeface="Times New Roman" panose="02020603050405020304" pitchFamily="18" charset="0"/>
                <a:ea typeface="Dotum" pitchFamily="50" charset="-127"/>
                <a:cs typeface="Times New Roman" panose="02020603050405020304" pitchFamily="18" charset="0"/>
              </a:endParaRPr>
            </a:p>
          </p:txBody>
        </p:sp>
        <p:sp>
          <p:nvSpPr>
            <p:cNvPr id="7203" name="직사각형 6"/>
            <p:cNvSpPr>
              <a:spLocks noChangeArrowheads="1"/>
            </p:cNvSpPr>
            <p:nvPr/>
          </p:nvSpPr>
          <p:spPr bwMode="auto">
            <a:xfrm>
              <a:off x="4381500" y="6575574"/>
              <a:ext cx="215900" cy="698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Dotum" pitchFamily="50" charset="-127"/>
                <a:ea typeface="Dotum" pitchFamily="50" charset="-127"/>
              </a:endParaRPr>
            </a:p>
          </p:txBody>
        </p:sp>
        <p:sp>
          <p:nvSpPr>
            <p:cNvPr id="7204" name="직사각형 41"/>
            <p:cNvSpPr>
              <a:spLocks noChangeArrowheads="1"/>
            </p:cNvSpPr>
            <p:nvPr/>
          </p:nvSpPr>
          <p:spPr bwMode="auto">
            <a:xfrm>
              <a:off x="4381500" y="6888312"/>
              <a:ext cx="234950" cy="952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Dotum" pitchFamily="50" charset="-127"/>
                <a:ea typeface="Dotum" pitchFamily="50" charset="-127"/>
              </a:endParaRPr>
            </a:p>
          </p:txBody>
        </p:sp>
      </p:grpSp>
      <p:sp>
        <p:nvSpPr>
          <p:cNvPr id="37" name="TextBox 36"/>
          <p:cNvSpPr txBox="1"/>
          <p:nvPr/>
        </p:nvSpPr>
        <p:spPr>
          <a:xfrm>
            <a:off x="3212976" y="9690720"/>
            <a:ext cx="663964" cy="230832"/>
          </a:xfrm>
          <a:prstGeom prst="rect">
            <a:avLst/>
          </a:prstGeom>
          <a:noFill/>
        </p:spPr>
        <p:txBody>
          <a:bodyPr wrap="none" rtlCol="0">
            <a:spAutoFit/>
          </a:bodyPr>
          <a:lstStyle/>
          <a:p>
            <a:r>
              <a:rPr lang="en-US" smtClean="0"/>
              <a:t>Trang 07</a:t>
            </a:r>
            <a:endParaRPr lang="en-US"/>
          </a:p>
        </p:txBody>
      </p:sp>
      <p:sp>
        <p:nvSpPr>
          <p:cNvPr id="3" name="TextBox 2"/>
          <p:cNvSpPr txBox="1"/>
          <p:nvPr/>
        </p:nvSpPr>
        <p:spPr>
          <a:xfrm>
            <a:off x="7029400" y="200472"/>
            <a:ext cx="1008112" cy="1615827"/>
          </a:xfrm>
          <a:prstGeom prst="rect">
            <a:avLst/>
          </a:prstGeom>
          <a:noFill/>
        </p:spPr>
        <p:txBody>
          <a:bodyPr wrap="square" rtlCol="0">
            <a:spAutoFit/>
          </a:bodyPr>
          <a:lstStyle/>
          <a:p>
            <a:r>
              <a:rPr lang="en-US" smtClean="0"/>
              <a:t>1b</a:t>
            </a:r>
          </a:p>
          <a:p>
            <a:r>
              <a:rPr lang="en-US" smtClean="0"/>
              <a:t>2a</a:t>
            </a:r>
          </a:p>
          <a:p>
            <a:r>
              <a:rPr lang="en-US" smtClean="0"/>
              <a:t>3c</a:t>
            </a:r>
          </a:p>
          <a:p>
            <a:r>
              <a:rPr lang="en-US" smtClean="0"/>
              <a:t>4b</a:t>
            </a:r>
          </a:p>
          <a:p>
            <a:r>
              <a:rPr lang="en-US" smtClean="0"/>
              <a:t>5a</a:t>
            </a:r>
          </a:p>
          <a:p>
            <a:r>
              <a:rPr lang="en-US" smtClean="0"/>
              <a:t>6d</a:t>
            </a:r>
          </a:p>
          <a:p>
            <a:r>
              <a:rPr lang="en-US" smtClean="0"/>
              <a:t>7c</a:t>
            </a:r>
          </a:p>
          <a:p>
            <a:r>
              <a:rPr lang="en-US" smtClean="0"/>
              <a:t>8a</a:t>
            </a:r>
          </a:p>
          <a:p>
            <a:r>
              <a:rPr lang="en-US" smtClean="0"/>
              <a:t>9d</a:t>
            </a:r>
          </a:p>
          <a:p>
            <a:r>
              <a:rPr lang="en-US" smtClean="0"/>
              <a:t>10c</a:t>
            </a:r>
          </a:p>
          <a:p>
            <a:r>
              <a:rPr lang="en-US" smtClean="0"/>
              <a:t>11a</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6"/>
          <p:cNvSpPr>
            <a:spLocks noChangeShapeType="1"/>
          </p:cNvSpPr>
          <p:nvPr/>
        </p:nvSpPr>
        <p:spPr bwMode="auto">
          <a:xfrm>
            <a:off x="304800" y="608013"/>
            <a:ext cx="62484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7" name="Text Box 5"/>
          <p:cNvSpPr txBox="1">
            <a:spLocks noChangeArrowheads="1"/>
          </p:cNvSpPr>
          <p:nvPr/>
        </p:nvSpPr>
        <p:spPr bwMode="auto">
          <a:xfrm>
            <a:off x="174625" y="239713"/>
            <a:ext cx="12250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900">
                <a:solidFill>
                  <a:schemeClr val="tx1"/>
                </a:solidFill>
                <a:latin typeface="Dotum" pitchFamily="50" charset="-127"/>
                <a:ea typeface="Dotum" pitchFamily="50" charset="-127"/>
              </a:defRPr>
            </a:lvl1pPr>
            <a:lvl2pPr marL="742950" indent="-285750" eaLnBrk="0" hangingPunct="0">
              <a:defRPr kumimoji="1" sz="900">
                <a:solidFill>
                  <a:schemeClr val="tx1"/>
                </a:solidFill>
                <a:latin typeface="Dotum" pitchFamily="50" charset="-127"/>
                <a:ea typeface="Dotum" pitchFamily="50" charset="-127"/>
              </a:defRPr>
            </a:lvl2pPr>
            <a:lvl3pPr marL="1143000" indent="-228600" eaLnBrk="0" hangingPunct="0">
              <a:defRPr kumimoji="1" sz="900">
                <a:solidFill>
                  <a:schemeClr val="tx1"/>
                </a:solidFill>
                <a:latin typeface="Dotum" pitchFamily="50" charset="-127"/>
                <a:ea typeface="Dotum" pitchFamily="50" charset="-127"/>
              </a:defRPr>
            </a:lvl3pPr>
            <a:lvl4pPr marL="1600200" indent="-228600" eaLnBrk="0" hangingPunct="0">
              <a:defRPr kumimoji="1" sz="900">
                <a:solidFill>
                  <a:schemeClr val="tx1"/>
                </a:solidFill>
                <a:latin typeface="Dotum" pitchFamily="50" charset="-127"/>
                <a:ea typeface="Dotum" pitchFamily="50" charset="-127"/>
              </a:defRPr>
            </a:lvl4pPr>
            <a:lvl5pPr marL="2057400" indent="-228600" eaLnBrk="0" hangingPunct="0">
              <a:defRPr kumimoji="1" sz="900">
                <a:solidFill>
                  <a:schemeClr val="tx1"/>
                </a:solidFill>
                <a:latin typeface="Dotum" pitchFamily="50" charset="-127"/>
                <a:ea typeface="Dotum" pitchFamily="50" charset="-127"/>
              </a:defRPr>
            </a:lvl5pPr>
            <a:lvl6pPr marL="2514600" indent="-228600" eaLnBrk="0" fontAlgn="base" hangingPunct="0">
              <a:spcBef>
                <a:spcPct val="0"/>
              </a:spcBef>
              <a:spcAft>
                <a:spcPct val="0"/>
              </a:spcAft>
              <a:defRPr kumimoji="1" sz="900">
                <a:solidFill>
                  <a:schemeClr val="tx1"/>
                </a:solidFill>
                <a:latin typeface="Dotum" pitchFamily="50" charset="-127"/>
                <a:ea typeface="Dotum" pitchFamily="50" charset="-127"/>
              </a:defRPr>
            </a:lvl6pPr>
            <a:lvl7pPr marL="2971800" indent="-228600" eaLnBrk="0" fontAlgn="base" hangingPunct="0">
              <a:spcBef>
                <a:spcPct val="0"/>
              </a:spcBef>
              <a:spcAft>
                <a:spcPct val="0"/>
              </a:spcAft>
              <a:defRPr kumimoji="1" sz="900">
                <a:solidFill>
                  <a:schemeClr val="tx1"/>
                </a:solidFill>
                <a:latin typeface="Dotum" pitchFamily="50" charset="-127"/>
                <a:ea typeface="Dotum" pitchFamily="50" charset="-127"/>
              </a:defRPr>
            </a:lvl7pPr>
            <a:lvl8pPr marL="3429000" indent="-228600" eaLnBrk="0" fontAlgn="base" hangingPunct="0">
              <a:spcBef>
                <a:spcPct val="0"/>
              </a:spcBef>
              <a:spcAft>
                <a:spcPct val="0"/>
              </a:spcAft>
              <a:defRPr kumimoji="1" sz="900">
                <a:solidFill>
                  <a:schemeClr val="tx1"/>
                </a:solidFill>
                <a:latin typeface="Dotum" pitchFamily="50" charset="-127"/>
                <a:ea typeface="Dotum" pitchFamily="50" charset="-127"/>
              </a:defRPr>
            </a:lvl8pPr>
            <a:lvl9pPr marL="3886200" indent="-228600" eaLnBrk="0" fontAlgn="base" hangingPunct="0">
              <a:spcBef>
                <a:spcPct val="0"/>
              </a:spcBef>
              <a:spcAft>
                <a:spcPct val="0"/>
              </a:spcAft>
              <a:defRPr kumimoji="1" sz="900">
                <a:solidFill>
                  <a:schemeClr val="tx1"/>
                </a:solidFill>
                <a:latin typeface="Dotum" pitchFamily="50" charset="-127"/>
                <a:ea typeface="Dotum" pitchFamily="50" charset="-127"/>
              </a:defRPr>
            </a:lvl9pPr>
          </a:lstStyle>
          <a:p>
            <a:pPr eaLnBrk="1" hangingPunct="1"/>
            <a:r>
              <a:rPr lang="en-US" altLang="ko-KR" sz="1600" b="1" smtClean="0">
                <a:effectLst>
                  <a:outerShdw blurRad="38100" dist="38100" dir="2700000" algn="tl">
                    <a:srgbClr val="C0C0C0"/>
                  </a:outerShdw>
                </a:effectLst>
              </a:rPr>
              <a:t>[ Khí nén ]</a:t>
            </a:r>
            <a:endParaRPr lang="ko-KR" altLang="en-US" sz="1600" b="1">
              <a:effectLst>
                <a:outerShdw blurRad="38100" dist="38100" dir="2700000" algn="tl">
                  <a:srgbClr val="C0C0C0"/>
                </a:outerShdw>
              </a:effectLst>
            </a:endParaRPr>
          </a:p>
        </p:txBody>
      </p:sp>
      <p:sp>
        <p:nvSpPr>
          <p:cNvPr id="8196" name="Rectangle 3"/>
          <p:cNvSpPr>
            <a:spLocks noChangeArrowheads="1"/>
          </p:cNvSpPr>
          <p:nvPr/>
        </p:nvSpPr>
        <p:spPr bwMode="auto">
          <a:xfrm>
            <a:off x="3048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54000"/>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en-US" altLang="ko-KR" sz="900">
              <a:latin typeface="Dotum" pitchFamily="50" charset="-127"/>
              <a:ea typeface="Dotum" pitchFamily="50" charset="-127"/>
            </a:endParaRPr>
          </a:p>
          <a:p>
            <a:pPr eaLnBrk="1" hangingPunct="1">
              <a:spcBef>
                <a:spcPct val="0"/>
              </a:spcBef>
              <a:buFontTx/>
              <a:buNone/>
            </a:pPr>
            <a:endParaRPr lang="en-US" altLang="ko-KR" sz="900">
              <a:latin typeface="Dotum" pitchFamily="50" charset="-127"/>
              <a:ea typeface="Dotum" pitchFamily="50" charset="-127"/>
            </a:endParaRPr>
          </a:p>
        </p:txBody>
      </p:sp>
      <p:sp>
        <p:nvSpPr>
          <p:cNvPr id="8197" name="Rectangle 4"/>
          <p:cNvSpPr>
            <a:spLocks noChangeArrowheads="1"/>
          </p:cNvSpPr>
          <p:nvPr/>
        </p:nvSpPr>
        <p:spPr bwMode="auto">
          <a:xfrm>
            <a:off x="3429000" y="776288"/>
            <a:ext cx="31242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ko-KR" sz="900">
              <a:latin typeface="Dotum" pitchFamily="50" charset="-127"/>
              <a:ea typeface="Dotum" pitchFamily="50" charset="-127"/>
            </a:endParaRPr>
          </a:p>
        </p:txBody>
      </p:sp>
      <p:sp>
        <p:nvSpPr>
          <p:cNvPr id="8199" name="Rectangle 144"/>
          <p:cNvSpPr>
            <a:spLocks noChangeArrowheads="1"/>
          </p:cNvSpPr>
          <p:nvPr/>
        </p:nvSpPr>
        <p:spPr bwMode="auto">
          <a:xfrm>
            <a:off x="3409950" y="5085240"/>
            <a:ext cx="3143250" cy="145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59.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Chọn phương án đúng về giải thích tính năng nổi bật của rơ le</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Ví dụ</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Khi nhập công suất tiêu thụ của cuộn rơ le tại tiếp điểm đầu ra dòng điện có thể cấp lên đến vài chục lần</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smtClean="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A</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Tính năng ghi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nhớ</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Tính năng phân nhánh</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Tính năng khuyếch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đại</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Tính năng thay đổi</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8202" name="Rectangle 170"/>
          <p:cNvSpPr>
            <a:spLocks noChangeArrowheads="1"/>
          </p:cNvSpPr>
          <p:nvPr/>
        </p:nvSpPr>
        <p:spPr bwMode="auto">
          <a:xfrm>
            <a:off x="3429000" y="6465168"/>
            <a:ext cx="3124200" cy="316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60.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Mạch đ</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iều</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khiển</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khí nén của Van trì hoãn thời gian ON</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là</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ký</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hiệu</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nào</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dưới</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err="1">
                <a:latin typeface="LG Smart_H Regular" panose="020B0600000101010101" pitchFamily="34" charset="-127"/>
                <a:ea typeface="LG Smart_H Regular" panose="020B0600000101010101" pitchFamily="34" charset="-127"/>
                <a:cs typeface="Times New Roman" panose="02020603050405020304" pitchFamily="18" charset="0"/>
              </a:rPr>
              <a:t>đây</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B</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8206" name="직사각형 1"/>
          <p:cNvSpPr>
            <a:spLocks noChangeArrowheads="1"/>
          </p:cNvSpPr>
          <p:nvPr/>
        </p:nvSpPr>
        <p:spPr bwMode="auto">
          <a:xfrm>
            <a:off x="3476625" y="5586214"/>
            <a:ext cx="3048000" cy="517278"/>
          </a:xfrm>
          <a:prstGeom prst="rect">
            <a:avLst/>
          </a:prstGeom>
          <a:noFill/>
          <a:ln w="9525" algn="ctr">
            <a:noFill/>
            <a:round/>
            <a:headEnd/>
            <a:tailEnd/>
          </a:ln>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Dotum" pitchFamily="50" charset="-127"/>
              <a:ea typeface="Dotum" pitchFamily="50" charset="-127"/>
            </a:endParaRPr>
          </a:p>
        </p:txBody>
      </p:sp>
      <p:pic>
        <p:nvPicPr>
          <p:cNvPr id="8207"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2238" y="7654925"/>
            <a:ext cx="1570037"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8" name="자유형 37"/>
          <p:cNvSpPr>
            <a:spLocks/>
          </p:cNvSpPr>
          <p:nvPr/>
        </p:nvSpPr>
        <p:spPr bwMode="auto">
          <a:xfrm>
            <a:off x="4352925" y="7993063"/>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pic>
        <p:nvPicPr>
          <p:cNvPr id="8209"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050" y="8289925"/>
            <a:ext cx="2366963"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0" name="자유형 39"/>
          <p:cNvSpPr>
            <a:spLocks/>
          </p:cNvSpPr>
          <p:nvPr/>
        </p:nvSpPr>
        <p:spPr bwMode="auto">
          <a:xfrm>
            <a:off x="4183063" y="8759825"/>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8211" name="자유형 40"/>
          <p:cNvSpPr>
            <a:spLocks/>
          </p:cNvSpPr>
          <p:nvPr/>
        </p:nvSpPr>
        <p:spPr bwMode="auto">
          <a:xfrm rot="10800000">
            <a:off x="4714875" y="8524875"/>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pic>
        <p:nvPicPr>
          <p:cNvPr id="8212"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813" y="8970963"/>
            <a:ext cx="7048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13"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925" y="6970166"/>
            <a:ext cx="17383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214" name="직선 연결선 43"/>
          <p:cNvCxnSpPr>
            <a:cxnSpLocks noChangeShapeType="1"/>
          </p:cNvCxnSpPr>
          <p:nvPr/>
        </p:nvCxnSpPr>
        <p:spPr bwMode="auto">
          <a:xfrm>
            <a:off x="5187950" y="8966200"/>
            <a:ext cx="0" cy="1190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215" name="직선 연결선 44"/>
          <p:cNvCxnSpPr>
            <a:cxnSpLocks noChangeShapeType="1"/>
          </p:cNvCxnSpPr>
          <p:nvPr/>
        </p:nvCxnSpPr>
        <p:spPr bwMode="auto">
          <a:xfrm>
            <a:off x="5187950" y="9464675"/>
            <a:ext cx="0" cy="873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8216"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5575" y="9080500"/>
            <a:ext cx="8953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7" name="자유형 46"/>
          <p:cNvSpPr>
            <a:spLocks/>
          </p:cNvSpPr>
          <p:nvPr/>
        </p:nvSpPr>
        <p:spPr bwMode="auto">
          <a:xfrm rot="10800000">
            <a:off x="4119563" y="7185248"/>
            <a:ext cx="85725" cy="133350"/>
          </a:xfrm>
          <a:custGeom>
            <a:avLst/>
            <a:gdLst>
              <a:gd name="T0" fmla="*/ 0 w 85725"/>
              <a:gd name="T1" fmla="*/ 0 h 133350"/>
              <a:gd name="T2" fmla="*/ 85725 w 85725"/>
              <a:gd name="T3" fmla="*/ 57150 h 133350"/>
              <a:gd name="T4" fmla="*/ 9525 w 85725"/>
              <a:gd name="T5" fmla="*/ 133350 h 133350"/>
              <a:gd name="T6" fmla="*/ 0 60000 65536"/>
              <a:gd name="T7" fmla="*/ 0 60000 65536"/>
              <a:gd name="T8" fmla="*/ 0 60000 65536"/>
            </a:gdLst>
            <a:ahLst/>
            <a:cxnLst>
              <a:cxn ang="T6">
                <a:pos x="T0" y="T1"/>
              </a:cxn>
              <a:cxn ang="T7">
                <a:pos x="T2" y="T3"/>
              </a:cxn>
              <a:cxn ang="T8">
                <a:pos x="T4" y="T5"/>
              </a:cxn>
            </a:cxnLst>
            <a:rect l="0" t="0" r="r" b="b"/>
            <a:pathLst>
              <a:path w="85725" h="133350">
                <a:moveTo>
                  <a:pt x="0" y="0"/>
                </a:moveTo>
                <a:lnTo>
                  <a:pt x="85725" y="57150"/>
                </a:lnTo>
                <a:lnTo>
                  <a:pt x="9525" y="133350"/>
                </a:lnTo>
              </a:path>
            </a:pathLst>
          </a:cu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ko-KR" altLang="en-US"/>
          </a:p>
        </p:txBody>
      </p:sp>
      <p:sp>
        <p:nvSpPr>
          <p:cNvPr id="8222" name="Rectangle 110"/>
          <p:cNvSpPr>
            <a:spLocks noChangeArrowheads="1"/>
          </p:cNvSpPr>
          <p:nvPr/>
        </p:nvSpPr>
        <p:spPr bwMode="auto">
          <a:xfrm>
            <a:off x="3405188" y="863600"/>
            <a:ext cx="3187700"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58.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Chọn đáp án biểu hiện không đúng về Point, kí hiệu và cấu trúc bên trong Van điều khiển phương hướng</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B</a:t>
            </a:r>
          </a:p>
          <a:p>
            <a:pPr eaLnBrk="1" hangingPunct="1">
              <a:lnSpc>
                <a:spcPct val="130000"/>
              </a:lnSpc>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hangingPunct="1">
              <a:lnSpc>
                <a:spcPct val="130000"/>
              </a:lnSpc>
              <a:spcBef>
                <a:spcPct val="0"/>
              </a:spcBef>
              <a:buFontTx/>
              <a:buNone/>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a:t>
            </a:r>
            <a:r>
              <a:rPr lang="ko-KR" altLang="en-US"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pic>
        <p:nvPicPr>
          <p:cNvPr id="8223"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5238" y="1382142"/>
            <a:ext cx="944562" cy="122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24" name="TextBox 53"/>
          <p:cNvSpPr txBox="1">
            <a:spLocks noChangeArrowheads="1"/>
          </p:cNvSpPr>
          <p:nvPr/>
        </p:nvSpPr>
        <p:spPr bwMode="auto">
          <a:xfrm>
            <a:off x="4667250" y="2182242"/>
            <a:ext cx="250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P</a:t>
            </a:r>
            <a:endParaRPr lang="ko-KR" altLang="en-US" sz="800">
              <a:latin typeface="Dotum" pitchFamily="50" charset="-127"/>
              <a:ea typeface="Dotum" pitchFamily="50" charset="-127"/>
            </a:endParaRPr>
          </a:p>
        </p:txBody>
      </p:sp>
      <p:sp>
        <p:nvSpPr>
          <p:cNvPr id="8225" name="TextBox 54"/>
          <p:cNvSpPr txBox="1">
            <a:spLocks noChangeArrowheads="1"/>
          </p:cNvSpPr>
          <p:nvPr/>
        </p:nvSpPr>
        <p:spPr bwMode="auto">
          <a:xfrm>
            <a:off x="4667250" y="1794892"/>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R</a:t>
            </a:r>
            <a:endParaRPr lang="ko-KR" altLang="en-US" sz="800">
              <a:latin typeface="Dotum" pitchFamily="50" charset="-127"/>
              <a:ea typeface="Dotum" pitchFamily="50" charset="-127"/>
            </a:endParaRPr>
          </a:p>
        </p:txBody>
      </p:sp>
      <p:sp>
        <p:nvSpPr>
          <p:cNvPr id="8226" name="TextBox 55"/>
          <p:cNvSpPr txBox="1">
            <a:spLocks noChangeArrowheads="1"/>
          </p:cNvSpPr>
          <p:nvPr/>
        </p:nvSpPr>
        <p:spPr bwMode="auto">
          <a:xfrm>
            <a:off x="3630613" y="2004442"/>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A</a:t>
            </a:r>
            <a:endParaRPr lang="ko-KR" altLang="en-US" sz="800">
              <a:latin typeface="Dotum" pitchFamily="50" charset="-127"/>
              <a:ea typeface="Dotum" pitchFamily="50" charset="-127"/>
            </a:endParaRPr>
          </a:p>
        </p:txBody>
      </p:sp>
      <p:sp>
        <p:nvSpPr>
          <p:cNvPr id="8227" name="TextBox 56"/>
          <p:cNvSpPr txBox="1">
            <a:spLocks noChangeArrowheads="1"/>
          </p:cNvSpPr>
          <p:nvPr/>
        </p:nvSpPr>
        <p:spPr bwMode="auto">
          <a:xfrm>
            <a:off x="4667250" y="1431354"/>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Z</a:t>
            </a:r>
            <a:endParaRPr lang="ko-KR" altLang="en-US" sz="800">
              <a:latin typeface="Dotum" pitchFamily="50" charset="-127"/>
              <a:ea typeface="Dotum" pitchFamily="50" charset="-127"/>
            </a:endParaRPr>
          </a:p>
        </p:txBody>
      </p:sp>
      <p:pic>
        <p:nvPicPr>
          <p:cNvPr id="8228" name="Picture 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2701354"/>
            <a:ext cx="10636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29" name="직사각형 58"/>
          <p:cNvSpPr>
            <a:spLocks noChangeArrowheads="1"/>
          </p:cNvSpPr>
          <p:nvPr/>
        </p:nvSpPr>
        <p:spPr bwMode="auto">
          <a:xfrm>
            <a:off x="3697288" y="2671192"/>
            <a:ext cx="217487" cy="11271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endParaRPr lang="ko-KR" altLang="en-US" sz="900">
              <a:latin typeface="Dotum" pitchFamily="50" charset="-127"/>
              <a:ea typeface="Dotum" pitchFamily="50" charset="-127"/>
            </a:endParaRPr>
          </a:p>
        </p:txBody>
      </p:sp>
      <p:sp>
        <p:nvSpPr>
          <p:cNvPr id="8230" name="TextBox 59"/>
          <p:cNvSpPr txBox="1">
            <a:spLocks noChangeArrowheads="1"/>
          </p:cNvSpPr>
          <p:nvPr/>
        </p:nvSpPr>
        <p:spPr bwMode="auto">
          <a:xfrm>
            <a:off x="4287838" y="2552129"/>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2</a:t>
            </a:r>
            <a:endParaRPr lang="ko-KR" altLang="en-US" sz="800">
              <a:latin typeface="Dotum" pitchFamily="50" charset="-127"/>
              <a:ea typeface="Dotum" pitchFamily="50" charset="-127"/>
            </a:endParaRPr>
          </a:p>
        </p:txBody>
      </p:sp>
      <p:sp>
        <p:nvSpPr>
          <p:cNvPr id="8231" name="TextBox 60"/>
          <p:cNvSpPr txBox="1">
            <a:spLocks noChangeArrowheads="1"/>
          </p:cNvSpPr>
          <p:nvPr/>
        </p:nvSpPr>
        <p:spPr bwMode="auto">
          <a:xfrm>
            <a:off x="4241800" y="2918842"/>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1</a:t>
            </a:r>
            <a:endParaRPr lang="ko-KR" altLang="en-US" sz="800">
              <a:latin typeface="Dotum" pitchFamily="50" charset="-127"/>
              <a:ea typeface="Dotum" pitchFamily="50" charset="-127"/>
            </a:endParaRPr>
          </a:p>
        </p:txBody>
      </p:sp>
      <p:sp>
        <p:nvSpPr>
          <p:cNvPr id="8232" name="TextBox 61"/>
          <p:cNvSpPr txBox="1">
            <a:spLocks noChangeArrowheads="1"/>
          </p:cNvSpPr>
          <p:nvPr/>
        </p:nvSpPr>
        <p:spPr bwMode="auto">
          <a:xfrm>
            <a:off x="4365625" y="2918842"/>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3</a:t>
            </a:r>
            <a:endParaRPr lang="ko-KR" altLang="en-US" sz="800">
              <a:latin typeface="Dotum" pitchFamily="50" charset="-127"/>
              <a:ea typeface="Dotum" pitchFamily="50" charset="-127"/>
            </a:endParaRPr>
          </a:p>
        </p:txBody>
      </p:sp>
      <p:sp>
        <p:nvSpPr>
          <p:cNvPr id="8233" name="TextBox 62"/>
          <p:cNvSpPr txBox="1">
            <a:spLocks noChangeArrowheads="1"/>
          </p:cNvSpPr>
          <p:nvPr/>
        </p:nvSpPr>
        <p:spPr bwMode="auto">
          <a:xfrm>
            <a:off x="3659188" y="2637854"/>
            <a:ext cx="303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12</a:t>
            </a:r>
            <a:endParaRPr lang="ko-KR" altLang="en-US" sz="800">
              <a:latin typeface="Dotum" pitchFamily="50" charset="-127"/>
              <a:ea typeface="Dotum" pitchFamily="50" charset="-127"/>
            </a:endParaRPr>
          </a:p>
        </p:txBody>
      </p:sp>
      <p:pic>
        <p:nvPicPr>
          <p:cNvPr id="8234" name="Picture 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5224" y="1350891"/>
            <a:ext cx="998538"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35" name="Picture 7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3375" y="2698179"/>
            <a:ext cx="89535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36" name="TextBox 65"/>
          <p:cNvSpPr txBox="1">
            <a:spLocks noChangeArrowheads="1"/>
          </p:cNvSpPr>
          <p:nvPr/>
        </p:nvSpPr>
        <p:spPr bwMode="auto">
          <a:xfrm>
            <a:off x="5743575" y="2542604"/>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2</a:t>
            </a:r>
            <a:endParaRPr lang="ko-KR" altLang="en-US" sz="800">
              <a:latin typeface="Dotum" pitchFamily="50" charset="-127"/>
              <a:ea typeface="Dotum" pitchFamily="50" charset="-127"/>
            </a:endParaRPr>
          </a:p>
        </p:txBody>
      </p:sp>
      <p:sp>
        <p:nvSpPr>
          <p:cNvPr id="8237" name="TextBox 66"/>
          <p:cNvSpPr txBox="1">
            <a:spLocks noChangeArrowheads="1"/>
          </p:cNvSpPr>
          <p:nvPr/>
        </p:nvSpPr>
        <p:spPr bwMode="auto">
          <a:xfrm>
            <a:off x="5281613" y="2628329"/>
            <a:ext cx="303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12</a:t>
            </a:r>
            <a:endParaRPr lang="ko-KR" altLang="en-US" sz="800">
              <a:latin typeface="Dotum" pitchFamily="50" charset="-127"/>
              <a:ea typeface="Dotum" pitchFamily="50" charset="-127"/>
            </a:endParaRPr>
          </a:p>
        </p:txBody>
      </p:sp>
      <p:sp>
        <p:nvSpPr>
          <p:cNvPr id="8238" name="TextBox 67"/>
          <p:cNvSpPr txBox="1">
            <a:spLocks noChangeArrowheads="1"/>
          </p:cNvSpPr>
          <p:nvPr/>
        </p:nvSpPr>
        <p:spPr bwMode="auto">
          <a:xfrm>
            <a:off x="5219700" y="2291779"/>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P</a:t>
            </a:r>
            <a:endParaRPr lang="ko-KR" altLang="en-US" sz="800">
              <a:latin typeface="Dotum" pitchFamily="50" charset="-127"/>
              <a:ea typeface="Dotum" pitchFamily="50" charset="-127"/>
            </a:endParaRPr>
          </a:p>
        </p:txBody>
      </p:sp>
      <p:sp>
        <p:nvSpPr>
          <p:cNvPr id="8239" name="TextBox 68"/>
          <p:cNvSpPr txBox="1">
            <a:spLocks noChangeArrowheads="1"/>
          </p:cNvSpPr>
          <p:nvPr/>
        </p:nvSpPr>
        <p:spPr bwMode="auto">
          <a:xfrm>
            <a:off x="5210175" y="1877442"/>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A</a:t>
            </a:r>
            <a:endParaRPr lang="ko-KR" altLang="en-US" sz="800">
              <a:latin typeface="Dotum" pitchFamily="50" charset="-127"/>
              <a:ea typeface="Dotum" pitchFamily="50" charset="-127"/>
            </a:endParaRPr>
          </a:p>
        </p:txBody>
      </p:sp>
      <p:sp>
        <p:nvSpPr>
          <p:cNvPr id="8240" name="TextBox 69"/>
          <p:cNvSpPr txBox="1">
            <a:spLocks noChangeArrowheads="1"/>
          </p:cNvSpPr>
          <p:nvPr/>
        </p:nvSpPr>
        <p:spPr bwMode="auto">
          <a:xfrm>
            <a:off x="6272213" y="2137792"/>
            <a:ext cx="2524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R</a:t>
            </a:r>
            <a:endParaRPr lang="ko-KR" altLang="en-US" sz="800">
              <a:latin typeface="Dotum" pitchFamily="50" charset="-127"/>
              <a:ea typeface="Dotum" pitchFamily="50" charset="-127"/>
            </a:endParaRPr>
          </a:p>
        </p:txBody>
      </p:sp>
      <p:pic>
        <p:nvPicPr>
          <p:cNvPr id="8241" name="Picture 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4582542"/>
            <a:ext cx="10842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42" name="Picture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24288" y="3134742"/>
            <a:ext cx="912812" cy="137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43" name="TextBox 72"/>
          <p:cNvSpPr txBox="1">
            <a:spLocks noChangeArrowheads="1"/>
          </p:cNvSpPr>
          <p:nvPr/>
        </p:nvSpPr>
        <p:spPr bwMode="auto">
          <a:xfrm>
            <a:off x="3735388" y="4493642"/>
            <a:ext cx="303212"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12</a:t>
            </a:r>
            <a:endParaRPr lang="ko-KR" altLang="en-US" sz="800">
              <a:latin typeface="Dotum" pitchFamily="50" charset="-127"/>
              <a:ea typeface="Dotum" pitchFamily="50" charset="-127"/>
            </a:endParaRPr>
          </a:p>
        </p:txBody>
      </p:sp>
      <p:sp>
        <p:nvSpPr>
          <p:cNvPr id="8244" name="TextBox 73"/>
          <p:cNvSpPr txBox="1">
            <a:spLocks noChangeArrowheads="1"/>
          </p:cNvSpPr>
          <p:nvPr/>
        </p:nvSpPr>
        <p:spPr bwMode="auto">
          <a:xfrm>
            <a:off x="4381500" y="4431729"/>
            <a:ext cx="24288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2</a:t>
            </a:r>
            <a:endParaRPr lang="ko-KR" altLang="en-US" sz="800">
              <a:latin typeface="Dotum" pitchFamily="50" charset="-127"/>
              <a:ea typeface="Dotum" pitchFamily="50" charset="-127"/>
            </a:endParaRPr>
          </a:p>
        </p:txBody>
      </p:sp>
      <p:sp>
        <p:nvSpPr>
          <p:cNvPr id="8245" name="TextBox 74"/>
          <p:cNvSpPr txBox="1">
            <a:spLocks noChangeArrowheads="1"/>
          </p:cNvSpPr>
          <p:nvPr/>
        </p:nvSpPr>
        <p:spPr bwMode="auto">
          <a:xfrm>
            <a:off x="4313238" y="4809108"/>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1</a:t>
            </a:r>
            <a:endParaRPr lang="ko-KR" altLang="en-US" sz="800">
              <a:latin typeface="Dotum" pitchFamily="50" charset="-127"/>
              <a:ea typeface="Dotum" pitchFamily="50" charset="-127"/>
            </a:endParaRPr>
          </a:p>
        </p:txBody>
      </p:sp>
      <p:sp>
        <p:nvSpPr>
          <p:cNvPr id="8246" name="TextBox 75"/>
          <p:cNvSpPr txBox="1">
            <a:spLocks noChangeArrowheads="1"/>
          </p:cNvSpPr>
          <p:nvPr/>
        </p:nvSpPr>
        <p:spPr bwMode="auto">
          <a:xfrm>
            <a:off x="4452938" y="4809108"/>
            <a:ext cx="2428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3</a:t>
            </a:r>
            <a:endParaRPr lang="ko-KR" altLang="en-US" sz="800">
              <a:latin typeface="Dotum" pitchFamily="50" charset="-127"/>
              <a:ea typeface="Dotum" pitchFamily="50" charset="-127"/>
            </a:endParaRPr>
          </a:p>
        </p:txBody>
      </p:sp>
      <p:pic>
        <p:nvPicPr>
          <p:cNvPr id="8247" name="Picture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7501" y="3080819"/>
            <a:ext cx="950912"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48" name="TextBox 77"/>
          <p:cNvSpPr txBox="1">
            <a:spLocks noChangeArrowheads="1"/>
          </p:cNvSpPr>
          <p:nvPr/>
        </p:nvSpPr>
        <p:spPr bwMode="auto">
          <a:xfrm>
            <a:off x="6021388" y="3093467"/>
            <a:ext cx="254000"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R</a:t>
            </a:r>
            <a:endParaRPr lang="ko-KR" altLang="en-US" sz="800">
              <a:latin typeface="Dotum" pitchFamily="50" charset="-127"/>
              <a:ea typeface="Dotum" pitchFamily="50" charset="-127"/>
            </a:endParaRPr>
          </a:p>
        </p:txBody>
      </p:sp>
      <p:pic>
        <p:nvPicPr>
          <p:cNvPr id="8249" name="Picture 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7119" y="4538092"/>
            <a:ext cx="10382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50" name="TextBox 79"/>
          <p:cNvSpPr txBox="1">
            <a:spLocks noChangeArrowheads="1"/>
          </p:cNvSpPr>
          <p:nvPr/>
        </p:nvSpPr>
        <p:spPr bwMode="auto">
          <a:xfrm>
            <a:off x="5765800" y="2918842"/>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1</a:t>
            </a:r>
            <a:endParaRPr lang="ko-KR" altLang="en-US" sz="800">
              <a:latin typeface="Dotum" pitchFamily="50" charset="-127"/>
              <a:ea typeface="Dotum" pitchFamily="50" charset="-127"/>
            </a:endParaRPr>
          </a:p>
        </p:txBody>
      </p:sp>
      <p:sp>
        <p:nvSpPr>
          <p:cNvPr id="8251" name="TextBox 80"/>
          <p:cNvSpPr txBox="1">
            <a:spLocks noChangeArrowheads="1"/>
          </p:cNvSpPr>
          <p:nvPr/>
        </p:nvSpPr>
        <p:spPr bwMode="auto">
          <a:xfrm>
            <a:off x="5889625" y="2918842"/>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3</a:t>
            </a:r>
            <a:endParaRPr lang="ko-KR" altLang="en-US" sz="800">
              <a:latin typeface="Dotum" pitchFamily="50" charset="-127"/>
              <a:ea typeface="Dotum" pitchFamily="50" charset="-127"/>
            </a:endParaRPr>
          </a:p>
        </p:txBody>
      </p:sp>
      <p:sp>
        <p:nvSpPr>
          <p:cNvPr id="8252" name="TextBox 81"/>
          <p:cNvSpPr txBox="1">
            <a:spLocks noChangeArrowheads="1"/>
          </p:cNvSpPr>
          <p:nvPr/>
        </p:nvSpPr>
        <p:spPr bwMode="auto">
          <a:xfrm>
            <a:off x="5963369" y="4403154"/>
            <a:ext cx="242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2</a:t>
            </a:r>
            <a:endParaRPr lang="ko-KR" altLang="en-US" sz="800">
              <a:latin typeface="Dotum" pitchFamily="50" charset="-127"/>
              <a:ea typeface="Dotum" pitchFamily="50" charset="-127"/>
            </a:endParaRPr>
          </a:p>
        </p:txBody>
      </p:sp>
      <p:sp>
        <p:nvSpPr>
          <p:cNvPr id="8253" name="TextBox 82"/>
          <p:cNvSpPr txBox="1">
            <a:spLocks noChangeArrowheads="1"/>
          </p:cNvSpPr>
          <p:nvPr/>
        </p:nvSpPr>
        <p:spPr bwMode="auto">
          <a:xfrm>
            <a:off x="5909394" y="4799583"/>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1</a:t>
            </a:r>
            <a:endParaRPr lang="ko-KR" altLang="en-US" sz="800">
              <a:latin typeface="Dotum" pitchFamily="50" charset="-127"/>
              <a:ea typeface="Dotum" pitchFamily="50" charset="-127"/>
            </a:endParaRPr>
          </a:p>
        </p:txBody>
      </p:sp>
      <p:sp>
        <p:nvSpPr>
          <p:cNvPr id="8254" name="TextBox 83"/>
          <p:cNvSpPr txBox="1">
            <a:spLocks noChangeArrowheads="1"/>
          </p:cNvSpPr>
          <p:nvPr/>
        </p:nvSpPr>
        <p:spPr bwMode="auto">
          <a:xfrm>
            <a:off x="6071319" y="4809108"/>
            <a:ext cx="24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3</a:t>
            </a:r>
            <a:endParaRPr lang="ko-KR" altLang="en-US" sz="800">
              <a:latin typeface="Dotum" pitchFamily="50" charset="-127"/>
              <a:ea typeface="Dotum" pitchFamily="50" charset="-127"/>
            </a:endParaRPr>
          </a:p>
        </p:txBody>
      </p:sp>
      <p:sp>
        <p:nvSpPr>
          <p:cNvPr id="8255" name="TextBox 84"/>
          <p:cNvSpPr txBox="1">
            <a:spLocks noChangeArrowheads="1"/>
          </p:cNvSpPr>
          <p:nvPr/>
        </p:nvSpPr>
        <p:spPr bwMode="auto">
          <a:xfrm>
            <a:off x="5396632" y="4490467"/>
            <a:ext cx="303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12</a:t>
            </a:r>
            <a:endParaRPr lang="ko-KR" altLang="en-US" sz="800">
              <a:latin typeface="Dotum" pitchFamily="50" charset="-127"/>
              <a:ea typeface="Dotum" pitchFamily="50" charset="-127"/>
            </a:endParaRPr>
          </a:p>
        </p:txBody>
      </p:sp>
      <p:sp>
        <p:nvSpPr>
          <p:cNvPr id="8256" name="TextBox 85"/>
          <p:cNvSpPr txBox="1">
            <a:spLocks noChangeArrowheads="1"/>
          </p:cNvSpPr>
          <p:nvPr/>
        </p:nvSpPr>
        <p:spPr bwMode="auto">
          <a:xfrm>
            <a:off x="6219825" y="3987229"/>
            <a:ext cx="2508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P</a:t>
            </a:r>
            <a:endParaRPr lang="ko-KR" altLang="en-US" sz="800">
              <a:latin typeface="Dotum" pitchFamily="50" charset="-127"/>
              <a:ea typeface="Dotum" pitchFamily="50" charset="-127"/>
            </a:endParaRPr>
          </a:p>
        </p:txBody>
      </p:sp>
      <p:sp>
        <p:nvSpPr>
          <p:cNvPr id="8257" name="TextBox 86"/>
          <p:cNvSpPr txBox="1">
            <a:spLocks noChangeArrowheads="1"/>
          </p:cNvSpPr>
          <p:nvPr/>
        </p:nvSpPr>
        <p:spPr bwMode="auto">
          <a:xfrm>
            <a:off x="6210300" y="3506217"/>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A</a:t>
            </a:r>
            <a:endParaRPr lang="ko-KR" altLang="en-US" sz="800">
              <a:latin typeface="Dotum" pitchFamily="50" charset="-127"/>
              <a:ea typeface="Dotum" pitchFamily="50" charset="-127"/>
            </a:endParaRPr>
          </a:p>
        </p:txBody>
      </p:sp>
      <p:sp>
        <p:nvSpPr>
          <p:cNvPr id="8258" name="TextBox 87"/>
          <p:cNvSpPr txBox="1">
            <a:spLocks noChangeArrowheads="1"/>
          </p:cNvSpPr>
          <p:nvPr/>
        </p:nvSpPr>
        <p:spPr bwMode="auto">
          <a:xfrm>
            <a:off x="3657600" y="3183954"/>
            <a:ext cx="2476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Z</a:t>
            </a:r>
            <a:endParaRPr lang="ko-KR" altLang="en-US" sz="800">
              <a:latin typeface="Dotum" pitchFamily="50" charset="-127"/>
              <a:ea typeface="Dotum" pitchFamily="50" charset="-127"/>
            </a:endParaRPr>
          </a:p>
        </p:txBody>
      </p:sp>
      <p:sp>
        <p:nvSpPr>
          <p:cNvPr id="8259" name="TextBox 88"/>
          <p:cNvSpPr txBox="1">
            <a:spLocks noChangeArrowheads="1"/>
          </p:cNvSpPr>
          <p:nvPr/>
        </p:nvSpPr>
        <p:spPr bwMode="auto">
          <a:xfrm>
            <a:off x="4638675" y="3610992"/>
            <a:ext cx="250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P</a:t>
            </a:r>
            <a:endParaRPr lang="ko-KR" altLang="en-US" sz="800">
              <a:latin typeface="Dotum" pitchFamily="50" charset="-127"/>
              <a:ea typeface="Dotum" pitchFamily="50" charset="-127"/>
            </a:endParaRPr>
          </a:p>
        </p:txBody>
      </p:sp>
      <p:sp>
        <p:nvSpPr>
          <p:cNvPr id="8260" name="TextBox 89"/>
          <p:cNvSpPr txBox="1">
            <a:spLocks noChangeArrowheads="1"/>
          </p:cNvSpPr>
          <p:nvPr/>
        </p:nvSpPr>
        <p:spPr bwMode="auto">
          <a:xfrm>
            <a:off x="4638675" y="4033267"/>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R</a:t>
            </a:r>
            <a:endParaRPr lang="ko-KR" altLang="en-US" sz="800">
              <a:latin typeface="Dotum" pitchFamily="50" charset="-127"/>
              <a:ea typeface="Dotum" pitchFamily="50" charset="-127"/>
            </a:endParaRPr>
          </a:p>
        </p:txBody>
      </p:sp>
      <p:sp>
        <p:nvSpPr>
          <p:cNvPr id="8261" name="TextBox 90"/>
          <p:cNvSpPr txBox="1">
            <a:spLocks noChangeArrowheads="1"/>
          </p:cNvSpPr>
          <p:nvPr/>
        </p:nvSpPr>
        <p:spPr bwMode="auto">
          <a:xfrm>
            <a:off x="3638550" y="3820542"/>
            <a:ext cx="254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FontTx/>
              <a:buNone/>
            </a:pPr>
            <a:r>
              <a:rPr lang="en-US" altLang="ko-KR" sz="800">
                <a:latin typeface="Dotum" pitchFamily="50" charset="-127"/>
                <a:ea typeface="Dotum" pitchFamily="50" charset="-127"/>
              </a:rPr>
              <a:t>A</a:t>
            </a:r>
            <a:endParaRPr lang="ko-KR" altLang="en-US" sz="800">
              <a:latin typeface="Dotum" pitchFamily="50" charset="-127"/>
              <a:ea typeface="Dotum" pitchFamily="50" charset="-127"/>
            </a:endParaRPr>
          </a:p>
        </p:txBody>
      </p:sp>
      <p:sp>
        <p:nvSpPr>
          <p:cNvPr id="74" name="TextBox 73"/>
          <p:cNvSpPr txBox="1"/>
          <p:nvPr/>
        </p:nvSpPr>
        <p:spPr>
          <a:xfrm>
            <a:off x="3212976" y="9690720"/>
            <a:ext cx="663964" cy="230832"/>
          </a:xfrm>
          <a:prstGeom prst="rect">
            <a:avLst/>
          </a:prstGeom>
          <a:noFill/>
        </p:spPr>
        <p:txBody>
          <a:bodyPr wrap="none" rtlCol="0">
            <a:spAutoFit/>
          </a:bodyPr>
          <a:lstStyle/>
          <a:p>
            <a:r>
              <a:rPr lang="en-US" smtClean="0"/>
              <a:t>Trang 08</a:t>
            </a:r>
            <a:endParaRPr lang="en-US"/>
          </a:p>
        </p:txBody>
      </p:sp>
      <p:sp>
        <p:nvSpPr>
          <p:cNvPr id="75" name="Rectangle 19"/>
          <p:cNvSpPr>
            <a:spLocks noChangeArrowheads="1"/>
          </p:cNvSpPr>
          <p:nvPr/>
        </p:nvSpPr>
        <p:spPr bwMode="auto">
          <a:xfrm>
            <a:off x="305247" y="856644"/>
            <a:ext cx="3123902" cy="823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52.  Thiết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bị</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sz="950" dirty="0">
                <a:latin typeface="LG Smart_H Regular" panose="020B0600000101010101" pitchFamily="34" charset="-127"/>
                <a:ea typeface="LG Smart_H Regular" panose="020B0600000101010101" pitchFamily="34" charset="-127"/>
                <a:cs typeface="Times New Roman" panose="02020603050405020304" pitchFamily="18" charset="0"/>
              </a:rPr>
              <a:t>nào </a:t>
            </a:r>
            <a:r>
              <a:rPr lang="vi-VN" sz="950" b="1">
                <a:latin typeface="LG Smart_H Regular" panose="020B0600000101010101" pitchFamily="34" charset="-127"/>
                <a:ea typeface="LG Smart_H Regular" panose="020B0600000101010101" pitchFamily="34" charset="-127"/>
                <a:cs typeface="Times New Roman" panose="02020603050405020304" pitchFamily="18" charset="0"/>
              </a:rPr>
              <a:t>không </a:t>
            </a:r>
            <a:r>
              <a:rPr lang="en-US" sz="950" b="1">
                <a:latin typeface="LG Smart_H Regular" panose="020B0600000101010101" pitchFamily="34" charset="-127"/>
                <a:ea typeface="LG Smart_H Regular" panose="020B0600000101010101" pitchFamily="34" charset="-127"/>
                <a:cs typeface="Times New Roman" panose="02020603050405020304" pitchFamily="18" charset="0"/>
              </a:rPr>
              <a:t>phải </a:t>
            </a:r>
            <a:r>
              <a:rPr lang="en-US" sz="950">
                <a:latin typeface="LG Smart_H Regular" panose="020B0600000101010101" pitchFamily="34" charset="-127"/>
                <a:ea typeface="LG Smart_H Regular" panose="020B0600000101010101" pitchFamily="34" charset="-127"/>
                <a:cs typeface="Times New Roman" panose="02020603050405020304" pitchFamily="18" charset="0"/>
              </a:rPr>
              <a:t>là thiết bị thường </a:t>
            </a:r>
            <a:endParaRPr lang="en-US" sz="950" smtClean="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en-US" sz="950" smtClean="0">
                <a:latin typeface="LG Smart_H Regular" panose="020B0600000101010101" pitchFamily="34" charset="-127"/>
                <a:ea typeface="LG Smart_H Regular" panose="020B0600000101010101" pitchFamily="34" charset="-127"/>
                <a:cs typeface="Times New Roman" panose="02020603050405020304" pitchFamily="18" charset="0"/>
              </a:rPr>
              <a:t>được sử </a:t>
            </a:r>
            <a:r>
              <a:rPr lang="vi-VN" sz="950" smtClean="0">
                <a:latin typeface="LG Smart_H Regular" panose="020B0600000101010101" pitchFamily="34" charset="-127"/>
                <a:ea typeface="LG Smart_H Regular" panose="020B0600000101010101" pitchFamily="34" charset="-127"/>
                <a:cs typeface="Times New Roman" panose="02020603050405020304" pitchFamily="18" charset="0"/>
              </a:rPr>
              <a:t>d</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ụ</a:t>
            </a:r>
            <a:r>
              <a:rPr lang="vi-VN" sz="950" smtClean="0">
                <a:latin typeface="LG Smart_H Regular" panose="020B0600000101010101" pitchFamily="34" charset="-127"/>
                <a:ea typeface="LG Smart_H Regular" panose="020B0600000101010101" pitchFamily="34" charset="-127"/>
                <a:cs typeface="Times New Roman" panose="02020603050405020304" pitchFamily="18" charset="0"/>
              </a:rPr>
              <a:t>ng </a:t>
            </a:r>
            <a:r>
              <a:rPr lang="vi-VN" sz="950" dirty="0">
                <a:latin typeface="LG Smart_H Regular" panose="020B0600000101010101" pitchFamily="34" charset="-127"/>
                <a:ea typeface="LG Smart_H Regular" panose="020B0600000101010101" pitchFamily="34" charset="-127"/>
                <a:cs typeface="Times New Roman" panose="02020603050405020304" pitchFamily="18" charset="0"/>
              </a:rPr>
              <a:t>với </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Ejector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Công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tắc áp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lực</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Van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điện tử </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Fi</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l</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ter</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Sensor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tiếp cận</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grpSp>
        <p:nvGrpSpPr>
          <p:cNvPr id="2" name="Group 1"/>
          <p:cNvGrpSpPr/>
          <p:nvPr/>
        </p:nvGrpSpPr>
        <p:grpSpPr>
          <a:xfrm>
            <a:off x="304800" y="4880992"/>
            <a:ext cx="3124200" cy="1700466"/>
            <a:chOff x="304800" y="4880992"/>
            <a:chExt cx="3124200" cy="1700466"/>
          </a:xfrm>
        </p:grpSpPr>
        <p:sp>
          <p:nvSpPr>
            <p:cNvPr id="76" name="Rectangle 20"/>
            <p:cNvSpPr>
              <a:spLocks noChangeArrowheads="1"/>
            </p:cNvSpPr>
            <p:nvPr/>
          </p:nvSpPr>
          <p:spPr bwMode="auto">
            <a:xfrm>
              <a:off x="304800" y="4880992"/>
              <a:ext cx="3124200" cy="17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55.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Điều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gì sai khi giải thích về kí hiệu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dưới đây</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Là van có công tắc điều khiển bằng tay</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p>
            <a:p>
              <a:pPr marL="228600" indent="-228600" eaLnBrk="1" fontAlgn="base" hangingPunct="1">
                <a:spcBef>
                  <a:spcPct val="0"/>
                </a:spcBef>
                <a:spcAft>
                  <a:spcPct val="0"/>
                </a:spcAft>
                <a:buFont typeface="+mj-lt"/>
                <a:buAutoNum type="alphaUcPeriod"/>
              </a:pP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Là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van mang đặc tính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bộ nhớ</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Là van hoạt động trực tiếp</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Là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van điện tử 2 vị trí 5 cửa</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pic>
          <p:nvPicPr>
            <p:cNvPr id="77" name="Picture 21"/>
            <p:cNvPicPr>
              <a:picLocks noChangeAspect="1" noChangeArrowheads="1"/>
            </p:cNvPicPr>
            <p:nvPr/>
          </p:nvPicPr>
          <p:blipFill>
            <a:blip r:embed="rId16">
              <a:extLst>
                <a:ext uri="{28A0092B-C50C-407E-A947-70E740481C1C}">
                  <a14:useLocalDpi xmlns:a14="http://schemas.microsoft.com/office/drawing/2010/main" val="0"/>
                </a:ext>
              </a:extLst>
            </a:blip>
            <a:srcRect l="63750" t="30832" r="16875" b="60834"/>
            <a:stretch>
              <a:fillRect/>
            </a:stretch>
          </p:blipFill>
          <p:spPr bwMode="auto">
            <a:xfrm>
              <a:off x="904503" y="5169024"/>
              <a:ext cx="1876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 name="Rectangle 28"/>
          <p:cNvSpPr>
            <a:spLocks noChangeArrowheads="1"/>
          </p:cNvSpPr>
          <p:nvPr/>
        </p:nvSpPr>
        <p:spPr bwMode="auto">
          <a:xfrm>
            <a:off x="254529" y="3075070"/>
            <a:ext cx="3123902" cy="140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54.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Đâu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không phải là đặc tính của máy nén Screw nén không khí sử dụng nguyên lí thay đổi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tối ưu</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Tiếng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ồn tần số thấp và dễ dàng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loại bỏ</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sz="950">
                <a:latin typeface="LG Smart_H Regular" panose="020B0600000101010101" pitchFamily="34" charset="-127"/>
                <a:ea typeface="LG Smart_H Regular" panose="020B0600000101010101" pitchFamily="34" charset="-127"/>
                <a:cs typeface="Times New Roman" panose="02020603050405020304" pitchFamily="18" charset="0"/>
              </a:rPr>
              <a:t>Không rung và không cần Tank Air</a:t>
            </a:r>
            <a:r>
              <a:rPr 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lớn</a:t>
            </a:r>
            <a:r>
              <a:rPr lang="en-US" sz="950">
                <a:latin typeface="LG Smart_H Regular" panose="020B0600000101010101" pitchFamily="34" charset="-127"/>
                <a:ea typeface="LG Smart_H Regular" panose="020B0600000101010101" pitchFamily="34" charset="-127"/>
                <a:cs typeface="Times New Roman" panose="02020603050405020304" pitchFamily="18" charset="0"/>
              </a:rPr>
              <a:t> </a:t>
            </a:r>
          </a:p>
          <a:p>
            <a:pPr marL="228600" indent="-228600" eaLnBrk="1" fontAlgn="base" hangingPunct="1">
              <a:spcBef>
                <a:spcPct val="0"/>
              </a:spcBef>
              <a:spcAft>
                <a:spcPct val="0"/>
              </a:spcAft>
              <a:buFont typeface="+mj-lt"/>
              <a:buAutoNum type="alphaUcPeriod"/>
            </a:pP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Có thể tạo ra áp suất lớn và khả năng quay tốc độ cao</a:t>
            </a:r>
            <a:endParaRPr 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fontAlgn="base" hangingPunct="1">
              <a:spcBef>
                <a:spcPct val="0"/>
              </a:spcBef>
              <a:spcAft>
                <a:spcPct val="0"/>
              </a:spcAft>
              <a:buFont typeface="+mj-lt"/>
              <a:buAutoNum type="alphaUcPeriod"/>
            </a:pPr>
            <a:r>
              <a:rPr lang="vi-VN" sz="950">
                <a:latin typeface="LG Smart_H Regular" panose="020B0600000101010101" pitchFamily="34" charset="-127"/>
                <a:ea typeface="LG Smart_H Regular" panose="020B0600000101010101" pitchFamily="34" charset="-127"/>
                <a:cs typeface="Times New Roman" panose="02020603050405020304" pitchFamily="18" charset="0"/>
              </a:rPr>
              <a:t>Bên </a:t>
            </a:r>
            <a:r>
              <a:rPr lang="vi-VN" sz="950" dirty="0">
                <a:latin typeface="LG Smart_H Regular" panose="020B0600000101010101" pitchFamily="34" charset="-127"/>
                <a:ea typeface="LG Smart_H Regular" panose="020B0600000101010101" pitchFamily="34" charset="-127"/>
                <a:cs typeface="Times New Roman" panose="02020603050405020304" pitchFamily="18" charset="0"/>
              </a:rPr>
              <a:t>trong máy nén có ít  nhiễu loạn </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nên </a:t>
            </a:r>
            <a:r>
              <a:rPr 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không cần</a:t>
            </a:r>
            <a:r>
              <a:rPr 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sz="950">
                <a:latin typeface="LG Smart_H Regular" panose="020B0600000101010101" pitchFamily="34" charset="-127"/>
                <a:ea typeface="LG Smart_H Regular" panose="020B0600000101010101" pitchFamily="34" charset="-127"/>
                <a:cs typeface="Times New Roman" panose="02020603050405020304" pitchFamily="18" charset="0"/>
              </a:rPr>
              <a:t>bôi trơn</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79" name="Rectangle 29"/>
          <p:cNvSpPr>
            <a:spLocks noChangeArrowheads="1"/>
          </p:cNvSpPr>
          <p:nvPr/>
        </p:nvSpPr>
        <p:spPr bwMode="auto">
          <a:xfrm>
            <a:off x="241598" y="1960355"/>
            <a:ext cx="3123902" cy="97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marL="0" indent="0"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53.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Định luật nào trong đó thể tích và nhiệt độ tỉ lệ thuận với nhau mà vẫn giữ cho áp suất không khí không đổi</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      </a:t>
            </a:r>
          </a:p>
          <a:p>
            <a:pPr eaLnBrk="1" fontAlgn="base" hangingPunct="1">
              <a:lnSpc>
                <a:spcPct val="150000"/>
              </a:lnSpc>
              <a:spcBef>
                <a:spcPct val="0"/>
              </a:spcBef>
              <a:spcAft>
                <a:spcPct val="0"/>
              </a:spcAft>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A.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Định luật Pascal</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B.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Định luật Charles-Boyle</a:t>
            </a: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lnSpc>
                <a:spcPct val="60000"/>
              </a:lnSpc>
              <a:spcBef>
                <a:spcPct val="0"/>
              </a:spcBef>
              <a:spcAft>
                <a:spcPct val="0"/>
              </a:spcAft>
              <a:buFontTx/>
              <a:buNone/>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C.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Định luật</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Boyle</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D.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Định luật Chales</a:t>
            </a:r>
            <a:endPar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grpSp>
        <p:nvGrpSpPr>
          <p:cNvPr id="3" name="Group 2"/>
          <p:cNvGrpSpPr/>
          <p:nvPr/>
        </p:nvGrpSpPr>
        <p:grpSpPr>
          <a:xfrm>
            <a:off x="331004" y="6609184"/>
            <a:ext cx="3124200" cy="1700466"/>
            <a:chOff x="331004" y="6811616"/>
            <a:chExt cx="3124200" cy="1700466"/>
          </a:xfrm>
        </p:grpSpPr>
        <p:sp>
          <p:nvSpPr>
            <p:cNvPr id="80" name="Rectangle 33"/>
            <p:cNvSpPr>
              <a:spLocks noChangeArrowheads="1"/>
            </p:cNvSpPr>
            <p:nvPr/>
          </p:nvSpPr>
          <p:spPr bwMode="auto">
            <a:xfrm>
              <a:off x="331004" y="6811616"/>
              <a:ext cx="3124200" cy="17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900">
                  <a:solidFill>
                    <a:schemeClr val="tx1"/>
                  </a:solidFill>
                  <a:latin typeface="돋움" pitchFamily="50" charset="-127"/>
                  <a:ea typeface="돋움" pitchFamily="50" charset="-127"/>
                </a:defRPr>
              </a:lvl1pPr>
              <a:lvl2pPr marL="742950" indent="-285750" eaLnBrk="0" hangingPunct="0">
                <a:defRPr kumimoji="1" sz="900">
                  <a:solidFill>
                    <a:schemeClr val="tx1"/>
                  </a:solidFill>
                  <a:latin typeface="돋움" pitchFamily="50" charset="-127"/>
                  <a:ea typeface="돋움" pitchFamily="50" charset="-127"/>
                </a:defRPr>
              </a:lvl2pPr>
              <a:lvl3pPr marL="1143000" indent="-228600" eaLnBrk="0" hangingPunct="0">
                <a:defRPr kumimoji="1" sz="900">
                  <a:solidFill>
                    <a:schemeClr val="tx1"/>
                  </a:solidFill>
                  <a:latin typeface="돋움" pitchFamily="50" charset="-127"/>
                  <a:ea typeface="돋움" pitchFamily="50" charset="-127"/>
                </a:defRPr>
              </a:lvl3pPr>
              <a:lvl4pPr marL="1600200" indent="-228600" eaLnBrk="0" hangingPunct="0">
                <a:defRPr kumimoji="1" sz="900">
                  <a:solidFill>
                    <a:schemeClr val="tx1"/>
                  </a:solidFill>
                  <a:latin typeface="돋움" pitchFamily="50" charset="-127"/>
                  <a:ea typeface="돋움" pitchFamily="50" charset="-127"/>
                </a:defRPr>
              </a:lvl4pPr>
              <a:lvl5pPr marL="2057400" indent="-228600" eaLnBrk="0" hangingPunct="0">
                <a:defRPr kumimoji="1" sz="900">
                  <a:solidFill>
                    <a:schemeClr val="tx1"/>
                  </a:solidFill>
                  <a:latin typeface="돋움" pitchFamily="50" charset="-127"/>
                  <a:ea typeface="돋움" pitchFamily="50" charset="-127"/>
                </a:defRPr>
              </a:lvl5pPr>
              <a:lvl6pPr marL="2514600" indent="-228600" eaLnBrk="0" fontAlgn="base" hangingPunct="0">
                <a:spcBef>
                  <a:spcPct val="0"/>
                </a:spcBef>
                <a:spcAft>
                  <a:spcPct val="0"/>
                </a:spcAft>
                <a:defRPr kumimoji="1" sz="900">
                  <a:solidFill>
                    <a:schemeClr val="tx1"/>
                  </a:solidFill>
                  <a:latin typeface="돋움" pitchFamily="50" charset="-127"/>
                  <a:ea typeface="돋움" pitchFamily="50" charset="-127"/>
                </a:defRPr>
              </a:lvl6pPr>
              <a:lvl7pPr marL="2971800" indent="-228600" eaLnBrk="0" fontAlgn="base" hangingPunct="0">
                <a:spcBef>
                  <a:spcPct val="0"/>
                </a:spcBef>
                <a:spcAft>
                  <a:spcPct val="0"/>
                </a:spcAft>
                <a:defRPr kumimoji="1" sz="900">
                  <a:solidFill>
                    <a:schemeClr val="tx1"/>
                  </a:solidFill>
                  <a:latin typeface="돋움" pitchFamily="50" charset="-127"/>
                  <a:ea typeface="돋움" pitchFamily="50" charset="-127"/>
                </a:defRPr>
              </a:lvl7pPr>
              <a:lvl8pPr marL="3429000" indent="-228600" eaLnBrk="0" fontAlgn="base" hangingPunct="0">
                <a:spcBef>
                  <a:spcPct val="0"/>
                </a:spcBef>
                <a:spcAft>
                  <a:spcPct val="0"/>
                </a:spcAft>
                <a:defRPr kumimoji="1" sz="900">
                  <a:solidFill>
                    <a:schemeClr val="tx1"/>
                  </a:solidFill>
                  <a:latin typeface="돋움" pitchFamily="50" charset="-127"/>
                  <a:ea typeface="돋움" pitchFamily="50" charset="-127"/>
                </a:defRPr>
              </a:lvl8pPr>
              <a:lvl9pPr marL="3886200" indent="-228600" eaLnBrk="0" fontAlgn="base" hangingPunct="0">
                <a:spcBef>
                  <a:spcPct val="0"/>
                </a:spcBef>
                <a:spcAft>
                  <a:spcPct val="0"/>
                </a:spcAft>
                <a:defRPr kumimoji="1" sz="900">
                  <a:solidFill>
                    <a:schemeClr val="tx1"/>
                  </a:solidFill>
                  <a:latin typeface="돋움" pitchFamily="50" charset="-127"/>
                  <a:ea typeface="돋움" pitchFamily="50" charset="-127"/>
                </a:defRPr>
              </a:lvl9pPr>
            </a:lstStyle>
            <a:p>
              <a:pPr eaLnBrk="1" fontAlgn="base" hangingPunct="1">
                <a:spcBef>
                  <a:spcPct val="0"/>
                </a:spcBef>
                <a:spcAft>
                  <a:spcPct val="0"/>
                </a:spcAft>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56.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Xem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xét về cấu trúc của xi lanh khí nén bộ phận nào sử dụng với mục đích ngăn rò rỉ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dầu bên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trong và tránh thâm nhập dị vật từ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bên ngoài</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Buồng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piston</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B</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Scrapping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ring</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eaLnBrk="1" fontAlgn="base" hangingPunct="1">
                <a:spcBef>
                  <a:spcPct val="0"/>
                </a:spcBef>
                <a:spcAft>
                  <a:spcPct val="0"/>
                </a:spcAft>
              </a:pP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C</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Vòng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làm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kín</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Rod cover</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pic>
          <p:nvPicPr>
            <p:cNvPr id="81" name="Picture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9015" y="7588091"/>
              <a:ext cx="261778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4" name="Rectangle 131"/>
          <p:cNvSpPr>
            <a:spLocks noChangeArrowheads="1"/>
          </p:cNvSpPr>
          <p:nvPr/>
        </p:nvSpPr>
        <p:spPr bwMode="auto">
          <a:xfrm>
            <a:off x="307478" y="8481392"/>
            <a:ext cx="3124498" cy="11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eaLnBrk="1" hangingPunct="1">
              <a:spcBef>
                <a:spcPct val="0"/>
              </a:spcBef>
              <a:buNone/>
            </a:pP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57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Chọn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đáp án </a:t>
            </a:r>
            <a:r>
              <a:rPr lang="vi-VN" altLang="ko-KR" sz="950" b="1" dirty="0">
                <a:latin typeface="LG Smart_H Regular" panose="020B0600000101010101" pitchFamily="34" charset="-127"/>
                <a:ea typeface="LG Smart_H Regular" panose="020B0600000101010101" pitchFamily="34" charset="-127"/>
                <a:cs typeface="Times New Roman" panose="02020603050405020304" pitchFamily="18" charset="0"/>
              </a:rPr>
              <a:t>sai</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về phương thức làm khô của Air Dryer</a:t>
            </a:r>
            <a:r>
              <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eaLnBrk="1" hangingPunct="1">
              <a:spcBef>
                <a:spcPct val="0"/>
              </a:spcBef>
              <a:buFontTx/>
              <a:buNone/>
            </a:pPr>
            <a:r>
              <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 </a:t>
            </a:r>
          </a:p>
          <a:p>
            <a:pPr marL="228600" indent="-228600" eaLnBrk="1" hangingPunct="1">
              <a:spcBef>
                <a:spcPct val="0"/>
              </a:spcBef>
              <a:buFont typeface="+mj-lt"/>
              <a:buAutoNum type="alphaUcPeriod"/>
            </a:pP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Air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Dryer làm mát bằng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nước</a:t>
            </a:r>
            <a:r>
              <a:rPr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hangingPunct="1">
              <a:spcBef>
                <a:spcPct val="0"/>
              </a:spcBef>
              <a:buFont typeface="+mj-lt"/>
              <a:buAutoNum type="alphaUcPeriod"/>
            </a:pP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Air </a:t>
            </a:r>
            <a:r>
              <a:rPr lang="vi-VN" altLang="ko-KR" sz="950" dirty="0">
                <a:latin typeface="LG Smart_H Regular" panose="020B0600000101010101" pitchFamily="34" charset="-127"/>
                <a:ea typeface="LG Smart_H Regular" panose="020B0600000101010101" pitchFamily="34" charset="-127"/>
                <a:cs typeface="Times New Roman" panose="02020603050405020304" pitchFamily="18" charset="0"/>
              </a:rPr>
              <a:t>Dryer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hấp </a:t>
            </a: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thụ</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hangingPunct="1">
              <a:spcBef>
                <a:spcPct val="0"/>
              </a:spcBef>
              <a:buFont typeface="+mj-lt"/>
              <a:buAutoNum type="alphaUcPeriod"/>
            </a:pP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Air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Dryer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Làm mát bằng khí gas</a:t>
            </a: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eaLnBrk="1" hangingPunct="1">
              <a:spcBef>
                <a:spcPct val="0"/>
              </a:spcBef>
              <a:buFont typeface="+mj-lt"/>
              <a:buAutoNum type="alphaUcPeriod"/>
            </a:pPr>
            <a:r>
              <a:rPr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Air </a:t>
            </a:r>
            <a:r>
              <a:rPr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Dryer hút</a:t>
            </a: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ẩm</a:t>
            </a:r>
            <a:endParaRPr lang="ko-KR" altLang="en-US"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4" name="TextBox 3"/>
          <p:cNvSpPr txBox="1"/>
          <p:nvPr/>
        </p:nvSpPr>
        <p:spPr>
          <a:xfrm>
            <a:off x="7505799" y="2570703"/>
            <a:ext cx="1368152" cy="1477328"/>
          </a:xfrm>
          <a:prstGeom prst="rect">
            <a:avLst/>
          </a:prstGeom>
          <a:noFill/>
        </p:spPr>
        <p:txBody>
          <a:bodyPr wrap="square" rtlCol="0">
            <a:spAutoFit/>
          </a:bodyPr>
          <a:lstStyle/>
          <a:p>
            <a:r>
              <a:rPr lang="en-US" smtClean="0"/>
              <a:t>52d</a:t>
            </a:r>
          </a:p>
          <a:p>
            <a:r>
              <a:rPr lang="en-US" smtClean="0"/>
              <a:t>53d</a:t>
            </a:r>
          </a:p>
          <a:p>
            <a:r>
              <a:rPr lang="en-US" smtClean="0"/>
              <a:t>54c</a:t>
            </a:r>
          </a:p>
          <a:p>
            <a:r>
              <a:rPr lang="en-US" smtClean="0"/>
              <a:t>55c</a:t>
            </a:r>
          </a:p>
          <a:p>
            <a:r>
              <a:rPr lang="en-US" smtClean="0"/>
              <a:t>56b</a:t>
            </a:r>
          </a:p>
          <a:p>
            <a:r>
              <a:rPr lang="en-US" smtClean="0"/>
              <a:t>57a</a:t>
            </a:r>
          </a:p>
          <a:p>
            <a:r>
              <a:rPr lang="en-US" smtClean="0"/>
              <a:t>58c</a:t>
            </a:r>
          </a:p>
          <a:p>
            <a:r>
              <a:rPr lang="en-US" smtClean="0"/>
              <a:t>59c</a:t>
            </a:r>
          </a:p>
          <a:p>
            <a:r>
              <a:rPr lang="en-US" smtClean="0"/>
              <a:t>60b</a:t>
            </a:r>
          </a:p>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p:cNvSpPr>
            <a:spLocks noChangeShapeType="1"/>
          </p:cNvSpPr>
          <p:nvPr/>
        </p:nvSpPr>
        <p:spPr bwMode="auto">
          <a:xfrm>
            <a:off x="156592" y="391761"/>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ko-KR" altLang="en-US" sz="900">
              <a:latin typeface="Arial" charset="0"/>
              <a:ea typeface="돋움" pitchFamily="50" charset="-127"/>
            </a:endParaRPr>
          </a:p>
        </p:txBody>
      </p:sp>
      <p:sp>
        <p:nvSpPr>
          <p:cNvPr id="8195" name="Rectangle 3"/>
          <p:cNvSpPr>
            <a:spLocks noChangeArrowheads="1"/>
          </p:cNvSpPr>
          <p:nvPr/>
        </p:nvSpPr>
        <p:spPr bwMode="auto">
          <a:xfrm>
            <a:off x="232792" y="555276"/>
            <a:ext cx="3124200" cy="8904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latinLnBrk="1" hangingPunct="1">
              <a:spcBef>
                <a:spcPct val="0"/>
              </a:spcBef>
              <a:spcAft>
                <a:spcPct val="0"/>
              </a:spcAft>
            </a:pPr>
            <a:endParaRPr lang="en-US" altLang="ko-KR" dirty="0" smtClean="0">
              <a:latin typeface="LG Smart_H Bold" panose="020B0600000101010101" pitchFamily="34" charset="-127"/>
              <a:ea typeface="LG Smart_H Bold" panose="020B0600000101010101" pitchFamily="34" charset="-127"/>
            </a:endParaRPr>
          </a:p>
          <a:p>
            <a:pPr eaLnBrk="1" fontAlgn="base" latinLnBrk="1" hangingPunct="1">
              <a:spcBef>
                <a:spcPct val="0"/>
              </a:spcBef>
              <a:spcAft>
                <a:spcPct val="0"/>
              </a:spcAft>
            </a:pPr>
            <a:endParaRPr lang="en-US" altLang="ko-KR" dirty="0" smtClean="0">
              <a:latin typeface="LG Smart_H Bold" panose="020B0600000101010101" pitchFamily="34" charset="-127"/>
              <a:ea typeface="LG Smart_H Bold" panose="020B0600000101010101" pitchFamily="34" charset="-127"/>
            </a:endParaRPr>
          </a:p>
          <a:p>
            <a:pPr eaLnBrk="1" fontAlgn="base" latinLnBrk="1" hangingPunct="1">
              <a:spcBef>
                <a:spcPct val="0"/>
              </a:spcBef>
              <a:spcAft>
                <a:spcPct val="0"/>
              </a:spcAft>
            </a:pPr>
            <a:endParaRPr lang="en-US" altLang="ko-KR" dirty="0" smtClean="0">
              <a:latin typeface="LG Smart_H Bold" panose="020B0600000101010101" pitchFamily="34" charset="-127"/>
              <a:ea typeface="LG Smart_H Bold" panose="020B0600000101010101" pitchFamily="34" charset="-127"/>
            </a:endParaRPr>
          </a:p>
          <a:p>
            <a:pPr fontAlgn="base">
              <a:spcBef>
                <a:spcPct val="0"/>
              </a:spcBef>
              <a:spcAft>
                <a:spcPct val="0"/>
              </a:spcAft>
            </a:pPr>
            <a:endParaRPr lang="ko-KR" altLang="en-US" dirty="0">
              <a:latin typeface="LG Smart_H Regular" panose="020B0600000101010101" pitchFamily="34" charset="-127"/>
              <a:ea typeface="LG Smart_H Regular" panose="020B0600000101010101" pitchFamily="34" charset="-127"/>
              <a:cs typeface="Arial" panose="020B0604020202020204" pitchFamily="34" charset="0"/>
            </a:endParaRPr>
          </a:p>
        </p:txBody>
      </p:sp>
      <p:sp>
        <p:nvSpPr>
          <p:cNvPr id="8196" name="Rectangle 4"/>
          <p:cNvSpPr>
            <a:spLocks noChangeArrowheads="1"/>
          </p:cNvSpPr>
          <p:nvPr/>
        </p:nvSpPr>
        <p:spPr bwMode="auto">
          <a:xfrm>
            <a:off x="3356992" y="555276"/>
            <a:ext cx="3124200" cy="89042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fontAlgn="base">
              <a:spcBef>
                <a:spcPct val="0"/>
              </a:spcBef>
              <a:spcAft>
                <a:spcPct val="0"/>
              </a:spcAft>
            </a:pPr>
            <a:endParaRPr lang="en-US" altLang="ko-KR" smtClean="0">
              <a:latin typeface="돋움" pitchFamily="50" charset="-127"/>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en-US" altLang="ko-KR">
                <a:latin typeface="LG Smart_H Regular" panose="020B0600000101010101" pitchFamily="34" charset="-127"/>
                <a:ea typeface="LG Smart_H Regular" panose="020B0600000101010101" pitchFamily="34" charset="-127"/>
                <a:cs typeface="Arial" panose="020B0604020202020204" pitchFamily="34" charset="0"/>
              </a:rPr>
              <a:t>68</a:t>
            </a: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latin typeface="LG Smart_H Regular" panose="020B0600000101010101" pitchFamily="34" charset="-127"/>
                <a:ea typeface="LG Smart_H Regular" panose="020B0600000101010101" pitchFamily="34" charset="-127"/>
                <a:cs typeface="Arial" panose="020B0604020202020204" pitchFamily="34" charset="0"/>
              </a:rPr>
              <a:t>Tên gọi điền vào chỗ trống trong cấu tạo Timing Belt dưới đây</a:t>
            </a: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 </a:t>
            </a: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 </a:t>
            </a: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en-US" altLang="ko-KR">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latin typeface="LG Smart_H Regular" panose="020B0600000101010101" pitchFamily="34" charset="-127"/>
                <a:ea typeface="LG Smart_H Regular" panose="020B0600000101010101" pitchFamily="34" charset="-127"/>
                <a:cs typeface="Arial" panose="020B0604020202020204" pitchFamily="34" charset="0"/>
              </a:rPr>
              <a:t>A </a:t>
            </a:r>
            <a:r>
              <a:rPr lang="vi-VN" altLang="ko-KR" dirty="0">
                <a:latin typeface="LG Smart_H Regular" panose="020B0600000101010101" pitchFamily="34" charset="-127"/>
                <a:ea typeface="LG Smart_H Regular" panose="020B0600000101010101" pitchFamily="34" charset="-127"/>
                <a:cs typeface="Arial" panose="020B0604020202020204" pitchFamily="34" charset="0"/>
              </a:rPr>
              <a:t>Hanging </a:t>
            </a:r>
            <a:r>
              <a:rPr lang="vi-VN" altLang="ko-KR">
                <a:latin typeface="LG Smart_H Regular" panose="020B0600000101010101" pitchFamily="34" charset="-127"/>
                <a:ea typeface="LG Smart_H Regular" panose="020B0600000101010101" pitchFamily="34" charset="-127"/>
                <a:cs typeface="Arial" panose="020B0604020202020204" pitchFamily="34" charset="0"/>
              </a:rPr>
              <a:t>body</a:t>
            </a:r>
            <a:r>
              <a:rPr lang="ko-KR" altLang="en-US">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latin typeface="LG Smart_H Regular" panose="020B0600000101010101" pitchFamily="34" charset="-127"/>
                <a:ea typeface="LG Smart_H Regular" panose="020B0600000101010101" pitchFamily="34" charset="-127"/>
                <a:cs typeface="Arial" panose="020B0604020202020204" pitchFamily="34" charset="0"/>
              </a:rPr>
              <a:t>B</a:t>
            </a:r>
            <a:r>
              <a:rPr lang="ko-KR" altLang="en-US"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latin typeface="LG Smart_H Regular" panose="020B0600000101010101" pitchFamily="34" charset="-127"/>
                <a:ea typeface="LG Smart_H Regular" panose="020B0600000101010101" pitchFamily="34" charset="-127"/>
                <a:cs typeface="Arial" panose="020B0604020202020204" pitchFamily="34" charset="0"/>
              </a:rPr>
              <a:t>Bottom canvas</a:t>
            </a:r>
            <a:endParaRPr lang="ko-KR" altLang="en-US"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ko-KR" altLang="en-US">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latin typeface="LG Smart_H Regular" panose="020B0600000101010101" pitchFamily="34" charset="-127"/>
                <a:ea typeface="LG Smart_H Regular" panose="020B0600000101010101" pitchFamily="34" charset="-127"/>
                <a:cs typeface="Arial" panose="020B0604020202020204" pitchFamily="34" charset="0"/>
              </a:rPr>
              <a:t>C</a:t>
            </a:r>
            <a:r>
              <a:rPr lang="ko-KR" altLang="en-US"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latin typeface="LG Smart_H Regular" panose="020B0600000101010101" pitchFamily="34" charset="-127"/>
                <a:ea typeface="LG Smart_H Regular" panose="020B0600000101010101" pitchFamily="34" charset="-127"/>
                <a:cs typeface="Arial" panose="020B0604020202020204" pitchFamily="34" charset="0"/>
              </a:rPr>
              <a:t>Cover cao </a:t>
            </a:r>
            <a:r>
              <a:rPr lang="vi-VN" altLang="ko-KR">
                <a:latin typeface="LG Smart_H Regular" panose="020B0600000101010101" pitchFamily="34" charset="-127"/>
                <a:ea typeface="LG Smart_H Regular" panose="020B0600000101010101" pitchFamily="34" charset="-127"/>
                <a:cs typeface="Arial" panose="020B0604020202020204" pitchFamily="34" charset="0"/>
              </a:rPr>
              <a:t>su</a:t>
            </a:r>
            <a:r>
              <a:rPr lang="ko-KR" altLang="en-US">
                <a:latin typeface="LG Smart_H Regular" panose="020B0600000101010101" pitchFamily="34" charset="-127"/>
                <a:ea typeface="LG Smart_H Regular" panose="020B0600000101010101" pitchFamily="34" charset="-127"/>
                <a:cs typeface="Arial" panose="020B0604020202020204" pitchFamily="34" charset="0"/>
              </a:rPr>
              <a:t>              </a:t>
            </a:r>
            <a:r>
              <a:rPr lang="ko-KR" altLang="en-US"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mtClean="0">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D</a:t>
            </a:r>
            <a:r>
              <a:rPr lang="ko-KR" altLang="en-US"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latin typeface="LG Smart_H Regular" panose="020B0600000101010101" pitchFamily="34" charset="-127"/>
                <a:ea typeface="LG Smart_H Regular" panose="020B0600000101010101" pitchFamily="34" charset="-127"/>
                <a:cs typeface="Arial" panose="020B0604020202020204" pitchFamily="34" charset="0"/>
              </a:rPr>
              <a:t>Răng cao su</a:t>
            </a:r>
            <a:endParaRPr lang="ko-KR" altLang="en-US"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ko-KR" altLang="en-US">
                <a:latin typeface="LG Smart_H Regular" panose="020B0600000101010101" pitchFamily="34" charset="-127"/>
                <a:ea typeface="LG Smart_H Regular" panose="020B0600000101010101" pitchFamily="34" charset="-127"/>
                <a:cs typeface="Arial" panose="020B0604020202020204" pitchFamily="34" charset="0"/>
              </a:rPr>
              <a:t> </a:t>
            </a: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marL="180975" indent="-180975" fontAlgn="base">
              <a:spcBef>
                <a:spcPct val="0"/>
              </a:spcBef>
              <a:spcAft>
                <a:spcPct val="0"/>
              </a:spcAft>
              <a:defRPr/>
            </a:pPr>
            <a:r>
              <a:rPr lang="en-US" altLang="ko-KR">
                <a:latin typeface="LG Smart_H Regular" panose="020B0600000101010101" pitchFamily="34" charset="-127"/>
                <a:ea typeface="LG Smart_H Regular" panose="020B0600000101010101" pitchFamily="34" charset="-127"/>
                <a:cs typeface="Arial" panose="020B0604020202020204" pitchFamily="34" charset="0"/>
              </a:rPr>
              <a:t>69. </a:t>
            </a:r>
            <a:r>
              <a:rPr lang="vi-VN"/>
              <a:t>Trong bu lông đa ren, bu lông 2 ren sẽ bị lệch khi </a:t>
            </a:r>
            <a:endParaRPr lang="en-US" smtClean="0"/>
          </a:p>
          <a:p>
            <a:pPr marL="180975" indent="-180975" fontAlgn="base">
              <a:spcBef>
                <a:spcPct val="0"/>
              </a:spcBef>
              <a:spcAft>
                <a:spcPct val="0"/>
              </a:spcAft>
              <a:defRPr/>
            </a:pPr>
            <a:r>
              <a:rPr lang="vi-VN" smtClean="0"/>
              <a:t>mang </a:t>
            </a:r>
            <a:r>
              <a:rPr lang="vi-VN"/>
              <a:t>hiệu số pha là bao nhiêu độ ở trên cùng một </a:t>
            </a:r>
            <a:r>
              <a:rPr lang="vi-VN" smtClean="0"/>
              <a:t>mặt</a:t>
            </a:r>
            <a:endParaRPr lang="en-US" smtClean="0"/>
          </a:p>
          <a:p>
            <a:pPr marL="180975" indent="-180975" fontAlgn="base">
              <a:spcBef>
                <a:spcPct val="0"/>
              </a:spcBef>
              <a:spcAft>
                <a:spcPct val="0"/>
              </a:spcAft>
              <a:defRPr/>
            </a:pPr>
            <a:r>
              <a:rPr lang="vi-VN" smtClean="0"/>
              <a:t> </a:t>
            </a:r>
            <a:r>
              <a:rPr lang="vi-VN"/>
              <a:t>cắt? </a:t>
            </a:r>
          </a:p>
          <a:p>
            <a:pPr marL="180975" indent="-180975" fontAlgn="base">
              <a:spcBef>
                <a:spcPct val="0"/>
              </a:spcBef>
              <a:spcAft>
                <a:spcPct val="0"/>
              </a:spcAft>
              <a:defRPr/>
            </a:pPr>
            <a:r>
              <a:rPr lang="vi-VN"/>
              <a:t>       </a:t>
            </a:r>
            <a:endParaRPr lang="en-US" altLang="ko-KR"/>
          </a:p>
          <a:p>
            <a:pPr marL="180975" indent="-180975" defTabSz="1435100" fontAlgn="base">
              <a:spcBef>
                <a:spcPct val="0"/>
              </a:spcBef>
              <a:spcAft>
                <a:spcPct val="0"/>
              </a:spcAft>
              <a:defRPr/>
            </a:pPr>
            <a:r>
              <a:rPr lang="vi-VN"/>
              <a:t>    </a:t>
            </a:r>
            <a:r>
              <a:rPr lang="en-US" smtClean="0"/>
              <a:t>A</a:t>
            </a:r>
            <a:r>
              <a:rPr lang="vi-VN" b="1" smtClean="0"/>
              <a:t> </a:t>
            </a:r>
            <a:r>
              <a:rPr lang="vi-VN" smtClean="0"/>
              <a:t> </a:t>
            </a:r>
            <a:r>
              <a:rPr lang="vi-VN"/>
              <a:t>180 độ	</a:t>
            </a:r>
            <a:r>
              <a:rPr lang="en-US" smtClean="0"/>
              <a:t>B</a:t>
            </a:r>
            <a:r>
              <a:rPr lang="vi-VN" smtClean="0"/>
              <a:t> </a:t>
            </a:r>
            <a:r>
              <a:rPr lang="vi-VN"/>
              <a:t>60 độ</a:t>
            </a:r>
          </a:p>
          <a:p>
            <a:pPr marL="180975" indent="-180975" defTabSz="1435100" fontAlgn="base">
              <a:spcBef>
                <a:spcPct val="0"/>
              </a:spcBef>
              <a:spcAft>
                <a:spcPct val="0"/>
              </a:spcAft>
              <a:defRPr/>
            </a:pPr>
            <a:r>
              <a:rPr lang="vi-VN"/>
              <a:t>    </a:t>
            </a:r>
            <a:r>
              <a:rPr lang="en-US" smtClean="0"/>
              <a:t>C</a:t>
            </a:r>
            <a:r>
              <a:rPr lang="vi-VN" smtClean="0"/>
              <a:t>  </a:t>
            </a:r>
            <a:r>
              <a:rPr lang="vi-VN"/>
              <a:t>90 độ	</a:t>
            </a:r>
            <a:r>
              <a:rPr lang="en-US" smtClean="0"/>
              <a:t>D</a:t>
            </a:r>
            <a:r>
              <a:rPr lang="vi-VN" smtClean="0"/>
              <a:t> </a:t>
            </a:r>
            <a:r>
              <a:rPr lang="vi-VN"/>
              <a:t>120 độ</a:t>
            </a: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smtClean="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en-US" altLang="ko-KR" smtClean="0">
                <a:latin typeface="LG Smart_H Regular" panose="020B0600000101010101" pitchFamily="34" charset="-127"/>
                <a:ea typeface="LG Smart_H Regular" panose="020B0600000101010101" pitchFamily="34" charset="-127"/>
                <a:cs typeface="Arial" panose="020B0604020202020204" pitchFamily="34" charset="0"/>
              </a:rPr>
              <a:t>70</a:t>
            </a: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 A </a:t>
            </a:r>
            <a:r>
              <a:rPr lang="vi-VN" altLang="ko-KR" dirty="0">
                <a:latin typeface="LG Smart_H Regular" panose="020B0600000101010101" pitchFamily="34" charset="-127"/>
                <a:ea typeface="LG Smart_H Regular" panose="020B0600000101010101" pitchFamily="34" charset="-127"/>
                <a:cs typeface="Arial" panose="020B0604020202020204" pitchFamily="34" charset="0"/>
              </a:rPr>
              <a:t>là gì trong cấu tạo hamonic driver sau đây </a:t>
            </a: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a:t>
            </a: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smtClean="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  </a:t>
            </a:r>
          </a:p>
          <a:p>
            <a:pPr fontAlgn="base">
              <a:spcBef>
                <a:spcPct val="0"/>
              </a:spcBef>
              <a:spcAft>
                <a:spcPct val="0"/>
              </a:spcAft>
            </a:pPr>
            <a:r>
              <a:rPr lang="en-US" altLang="ko-KR">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A</a:t>
            </a:r>
            <a:r>
              <a:rPr lang="en-US" altLang="ko-KR"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latin typeface="LG Smart_H Regular" panose="020B0600000101010101" pitchFamily="34" charset="-127"/>
                <a:ea typeface="LG Smart_H Regular" panose="020B0600000101010101" pitchFamily="34" charset="-127"/>
                <a:cs typeface="Arial" panose="020B0604020202020204" pitchFamily="34" charset="0"/>
              </a:rPr>
              <a:t>Flexspline </a:t>
            </a:r>
            <a:r>
              <a:rPr lang="ko-KR" altLang="en-US">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mtClean="0">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B</a:t>
            </a:r>
            <a:r>
              <a:rPr lang="ko-KR" altLang="en-US"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latin typeface="LG Smart_H Regular" panose="020B0600000101010101" pitchFamily="34" charset="-127"/>
                <a:ea typeface="LG Smart_H Regular" panose="020B0600000101010101" pitchFamily="34" charset="-127"/>
                <a:cs typeface="Arial" panose="020B0604020202020204" pitchFamily="34" charset="0"/>
              </a:rPr>
              <a:t>Circular spline</a:t>
            </a:r>
            <a:endParaRPr lang="ko-KR" altLang="en-US"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ko-KR" altLang="en-US">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latin typeface="LG Smart_H Regular" panose="020B0600000101010101" pitchFamily="34" charset="-127"/>
                <a:ea typeface="LG Smart_H Regular" panose="020B0600000101010101" pitchFamily="34" charset="-127"/>
                <a:cs typeface="Arial" panose="020B0604020202020204" pitchFamily="34" charset="0"/>
              </a:rPr>
              <a:t>C</a:t>
            </a:r>
            <a:r>
              <a:rPr lang="ko-KR" altLang="en-US" smtClean="0">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latin typeface="LG Smart_H Regular" panose="020B0600000101010101" pitchFamily="34" charset="-127"/>
                <a:ea typeface="LG Smart_H Regular" panose="020B0600000101010101" pitchFamily="34" charset="-127"/>
                <a:cs typeface="Arial" panose="020B0604020202020204" pitchFamily="34" charset="0"/>
              </a:rPr>
              <a:t>Wave </a:t>
            </a:r>
            <a:r>
              <a:rPr lang="vi-VN" altLang="ko-KR" smtClean="0">
                <a:latin typeface="LG Smart_H Regular" panose="020B0600000101010101" pitchFamily="34" charset="-127"/>
                <a:ea typeface="LG Smart_H Regular" panose="020B0600000101010101" pitchFamily="34" charset="-127"/>
                <a:cs typeface="Arial" panose="020B0604020202020204" pitchFamily="34" charset="0"/>
              </a:rPr>
              <a:t>generator</a:t>
            </a:r>
            <a:r>
              <a:rPr lang="ko-KR" altLang="en-US" smtClean="0">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latin typeface="LG Smart_H Regular" panose="020B0600000101010101" pitchFamily="34" charset="-127"/>
                <a:ea typeface="LG Smart_H Regular" panose="020B0600000101010101" pitchFamily="34" charset="-127"/>
                <a:cs typeface="Arial" panose="020B0604020202020204" pitchFamily="34" charset="0"/>
              </a:rPr>
              <a:t>D </a:t>
            </a:r>
            <a:r>
              <a:rPr lang="vi-VN" altLang="ko-KR" smtClean="0">
                <a:latin typeface="LG Smart_H Regular" panose="020B0600000101010101" pitchFamily="34" charset="-127"/>
                <a:ea typeface="LG Smart_H Regular" panose="020B0600000101010101" pitchFamily="34" charset="-127"/>
                <a:cs typeface="Arial" panose="020B0604020202020204" pitchFamily="34" charset="0"/>
              </a:rPr>
              <a:t>Wormspline</a:t>
            </a:r>
            <a:endParaRPr lang="ko-KR" altLang="en-US"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ko-KR" altLang="en-US"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vi-VN"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vi-VN"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smtClean="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smtClean="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en-US" altLang="ko-KR" smtClean="0">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endParaRPr lang="vi-VN" altLang="ko-KR" dirty="0">
              <a:latin typeface="LG Smart_H Regular" panose="020B0600000101010101" pitchFamily="34" charset="-127"/>
              <a:ea typeface="LG Smart_H Regular" panose="020B0600000101010101" pitchFamily="34" charset="-127"/>
              <a:cs typeface="Arial" panose="020B0604020202020204" pitchFamily="34" charset="0"/>
            </a:endParaRPr>
          </a:p>
          <a:p>
            <a:pPr marL="180975" indent="-180975" fontAlgn="base">
              <a:spcBef>
                <a:spcPct val="0"/>
              </a:spcBef>
              <a:spcAft>
                <a:spcPct val="0"/>
              </a:spcAft>
              <a:defRPr/>
            </a:pPr>
            <a:r>
              <a:rPr lang="en-US" altLang="ko-KR" dirty="0">
                <a:latin typeface="LG Smart_H Regular" panose="020B0600000101010101" pitchFamily="34" charset="-127"/>
                <a:ea typeface="LG Smart_H Regular" panose="020B0600000101010101" pitchFamily="34" charset="-127"/>
                <a:cs typeface="Arial" panose="020B0604020202020204" pitchFamily="34" charset="0"/>
              </a:rPr>
              <a:t>72</a:t>
            </a:r>
            <a:r>
              <a:rPr lang="en-US" altLang="ko-KR">
                <a:latin typeface="LG Smart_H Regular" panose="020B0600000101010101" pitchFamily="34" charset="-127"/>
                <a:ea typeface="LG Smart_H Regular" panose="020B0600000101010101" pitchFamily="34" charset="-127"/>
                <a:cs typeface="Arial" panose="020B0604020202020204" pitchFamily="34" charset="0"/>
              </a:rPr>
              <a:t>.</a:t>
            </a:r>
            <a:r>
              <a:rPr lang="ko-KR" altLang="en-US">
                <a:latin typeface="LG Smart_H Regular" panose="020B0600000101010101" pitchFamily="34" charset="-127"/>
                <a:ea typeface="LG Smart_H Regular" panose="020B0600000101010101" pitchFamily="34" charset="-127"/>
                <a:cs typeface="Arial" panose="020B0604020202020204" pitchFamily="34" charset="0"/>
              </a:rPr>
              <a:t> </a:t>
            </a:r>
            <a:r>
              <a:rPr lang="vi-VN"/>
              <a:t>Điều gì không </a:t>
            </a:r>
            <a:r>
              <a:rPr lang="en-US"/>
              <a:t>đúng</a:t>
            </a:r>
            <a:r>
              <a:rPr lang="vi-VN"/>
              <a:t> khi sử dụng vòng bi (bearing)?</a:t>
            </a:r>
          </a:p>
          <a:p>
            <a:pPr marL="180975" indent="-180975" fontAlgn="base">
              <a:spcBef>
                <a:spcPct val="0"/>
              </a:spcBef>
              <a:spcAft>
                <a:spcPct val="0"/>
              </a:spcAft>
              <a:defRPr/>
            </a:pPr>
            <a:endParaRPr lang="en-US" altLang="ko-KR"/>
          </a:p>
          <a:p>
            <a:pPr marL="180975" indent="-180975" fontAlgn="base">
              <a:spcBef>
                <a:spcPct val="0"/>
              </a:spcBef>
              <a:spcAft>
                <a:spcPct val="0"/>
              </a:spcAft>
              <a:defRPr/>
            </a:pPr>
            <a:r>
              <a:rPr lang="vi-VN"/>
              <a:t>    </a:t>
            </a:r>
            <a:r>
              <a:rPr lang="en-US" smtClean="0"/>
              <a:t>A</a:t>
            </a:r>
            <a:r>
              <a:rPr lang="vi-VN" smtClean="0"/>
              <a:t> </a:t>
            </a:r>
            <a:r>
              <a:rPr lang="vi-VN"/>
              <a:t>Vòng bi và môi trường xung quanh phải sạch sẽ.</a:t>
            </a:r>
          </a:p>
          <a:p>
            <a:pPr marL="180975" indent="-180975" fontAlgn="base">
              <a:spcBef>
                <a:spcPct val="0"/>
              </a:spcBef>
              <a:spcAft>
                <a:spcPct val="0"/>
              </a:spcAft>
              <a:defRPr/>
            </a:pPr>
            <a:r>
              <a:rPr lang="vi-VN"/>
              <a:t>    </a:t>
            </a:r>
            <a:r>
              <a:rPr lang="en-US" smtClean="0"/>
              <a:t>B</a:t>
            </a:r>
            <a:r>
              <a:rPr lang="vi-VN" smtClean="0"/>
              <a:t> </a:t>
            </a:r>
            <a:r>
              <a:rPr lang="vi-VN"/>
              <a:t>Không đeo găng tay </a:t>
            </a:r>
            <a:endParaRPr lang="en-US" smtClean="0"/>
          </a:p>
          <a:p>
            <a:pPr marL="180975" indent="-180975" fontAlgn="base">
              <a:spcBef>
                <a:spcPct val="0"/>
              </a:spcBef>
              <a:spcAft>
                <a:spcPct val="0"/>
              </a:spcAft>
              <a:defRPr/>
            </a:pPr>
            <a:r>
              <a:rPr lang="en-US" smtClean="0"/>
              <a:t>    </a:t>
            </a:r>
            <a:r>
              <a:rPr lang="en-US"/>
              <a:t>C</a:t>
            </a:r>
            <a:r>
              <a:rPr lang="vi-VN" smtClean="0"/>
              <a:t> </a:t>
            </a:r>
            <a:r>
              <a:rPr lang="vi-VN"/>
              <a:t>Chú ý rỉ sét của vòng </a:t>
            </a:r>
            <a:r>
              <a:rPr lang="vi-VN" smtClean="0"/>
              <a:t>bi</a:t>
            </a:r>
            <a:endParaRPr lang="vi-VN"/>
          </a:p>
          <a:p>
            <a:pPr marL="180975" indent="-180975" fontAlgn="base">
              <a:spcBef>
                <a:spcPct val="0"/>
              </a:spcBef>
              <a:spcAft>
                <a:spcPct val="0"/>
              </a:spcAft>
              <a:defRPr/>
            </a:pPr>
            <a:r>
              <a:rPr lang="vi-VN"/>
              <a:t>    </a:t>
            </a:r>
            <a:r>
              <a:rPr lang="en-US" smtClean="0"/>
              <a:t>D</a:t>
            </a:r>
            <a:r>
              <a:rPr lang="vi-VN" smtClean="0"/>
              <a:t> </a:t>
            </a:r>
            <a:r>
              <a:rPr lang="vi-VN"/>
              <a:t>Sử dụng dụng cụ phù hợp</a:t>
            </a:r>
            <a:endParaRPr lang="vi-VN" dirty="0"/>
          </a:p>
        </p:txBody>
      </p:sp>
      <p:sp>
        <p:nvSpPr>
          <p:cNvPr id="184325" name="Text Box 5"/>
          <p:cNvSpPr txBox="1">
            <a:spLocks noChangeArrowheads="1"/>
          </p:cNvSpPr>
          <p:nvPr/>
        </p:nvSpPr>
        <p:spPr bwMode="auto">
          <a:xfrm>
            <a:off x="51819" y="10760"/>
            <a:ext cx="1842171" cy="338554"/>
          </a:xfrm>
          <a:prstGeom prst="rect">
            <a:avLst/>
          </a:prstGeom>
          <a:noFill/>
          <a:ln w="9525">
            <a:noFill/>
            <a:miter lim="800000"/>
            <a:headEnd/>
            <a:tailEnd/>
          </a:ln>
          <a:effectLst/>
        </p:spPr>
        <p:txBody>
          <a:bodyPr wrap="none">
            <a:spAutoFit/>
          </a:bodyPr>
          <a:lstStyle/>
          <a:p>
            <a:pPr fontAlgn="base" latinLnBrk="1">
              <a:spcBef>
                <a:spcPct val="0"/>
              </a:spcBef>
              <a:spcAft>
                <a:spcPct val="0"/>
              </a:spcAft>
              <a:defRPr/>
            </a:pPr>
            <a:r>
              <a:rPr kumimoji="1" lang="en-US" altLang="ko-KR" sz="1600" b="1">
                <a:effectLst>
                  <a:outerShdw blurRad="38100" dist="38100" dir="2700000" algn="tl">
                    <a:srgbClr val="C0C0C0"/>
                  </a:outerShdw>
                </a:effectLst>
                <a:latin typeface="+mj-lt"/>
              </a:rPr>
              <a:t>[ </a:t>
            </a:r>
            <a:r>
              <a:rPr kumimoji="1" lang="en-US" altLang="ko-KR" sz="1600" b="1" smtClean="0">
                <a:effectLst>
                  <a:outerShdw blurRad="38100" dist="38100" dir="2700000" algn="tl">
                    <a:srgbClr val="C0C0C0"/>
                  </a:outerShdw>
                </a:effectLst>
                <a:latin typeface="+mj-lt"/>
              </a:rPr>
              <a:t>Linh kiện máy] </a:t>
            </a:r>
            <a:endParaRPr kumimoji="1" lang="en-US" altLang="ko-KR" sz="1600" b="1" dirty="0">
              <a:effectLst>
                <a:outerShdw blurRad="38100" dist="38100" dir="2700000" algn="tl">
                  <a:srgbClr val="C0C0C0"/>
                </a:outerShdw>
              </a:effectLst>
              <a:latin typeface="+mj-lt"/>
            </a:endParaRPr>
          </a:p>
        </p:txBody>
      </p:sp>
      <p:grpSp>
        <p:nvGrpSpPr>
          <p:cNvPr id="8199" name="Group 97"/>
          <p:cNvGrpSpPr>
            <a:grpSpLocks/>
          </p:cNvGrpSpPr>
          <p:nvPr/>
        </p:nvGrpSpPr>
        <p:grpSpPr bwMode="auto">
          <a:xfrm>
            <a:off x="3583346" y="1206769"/>
            <a:ext cx="2516846" cy="935037"/>
            <a:chOff x="346" y="2666"/>
            <a:chExt cx="1452" cy="726"/>
          </a:xfrm>
        </p:grpSpPr>
        <p:pic>
          <p:nvPicPr>
            <p:cNvPr id="8208"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 y="2666"/>
              <a:ext cx="1416"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8209" name="Rectangle 99"/>
            <p:cNvSpPr>
              <a:spLocks noChangeArrowheads="1"/>
            </p:cNvSpPr>
            <p:nvPr/>
          </p:nvSpPr>
          <p:spPr bwMode="auto">
            <a:xfrm>
              <a:off x="1163" y="2802"/>
              <a:ext cx="635" cy="181"/>
            </a:xfrm>
            <a:prstGeom prst="rect">
              <a:avLst/>
            </a:prstGeom>
            <a:solidFill>
              <a:schemeClr val="bg1"/>
            </a:solidFill>
            <a:ln w="38100">
              <a:solidFill>
                <a:srgbClr val="FF0000"/>
              </a:solidFill>
              <a:miter lim="800000"/>
              <a:headEnd/>
              <a:tailEnd/>
            </a:ln>
          </p:spPr>
          <p:txBody>
            <a:bodyPr wrap="none" anchor="ct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algn="ctr" eaLnBrk="1" fontAlgn="base" latinLnBrk="1" hangingPunct="1">
                <a:spcBef>
                  <a:spcPct val="0"/>
                </a:spcBef>
                <a:spcAft>
                  <a:spcPct val="0"/>
                </a:spcAft>
              </a:pPr>
              <a:endParaRPr lang="ko-KR" altLang="ko-KR" sz="1000" smtClean="0">
                <a:latin typeface="굴림" pitchFamily="50" charset="-127"/>
                <a:ea typeface="굴림" pitchFamily="50" charset="-127"/>
              </a:endParaRPr>
            </a:p>
          </p:txBody>
        </p:sp>
        <p:sp>
          <p:nvSpPr>
            <p:cNvPr id="8210" name="Line 100"/>
            <p:cNvSpPr>
              <a:spLocks noChangeShapeType="1"/>
            </p:cNvSpPr>
            <p:nvPr/>
          </p:nvSpPr>
          <p:spPr bwMode="auto">
            <a:xfrm flipH="1">
              <a:off x="1571" y="2983"/>
              <a:ext cx="136" cy="27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latinLnBrk="1">
                <a:spcBef>
                  <a:spcPct val="0"/>
                </a:spcBef>
                <a:spcAft>
                  <a:spcPct val="0"/>
                </a:spcAft>
              </a:pPr>
              <a:endParaRPr kumimoji="1" lang="ko-KR" altLang="en-US" sz="900">
                <a:latin typeface="Arial" charset="0"/>
                <a:ea typeface="돋움" pitchFamily="50" charset="-127"/>
              </a:endParaRPr>
            </a:p>
          </p:txBody>
        </p:sp>
      </p:grpSp>
      <p:grpSp>
        <p:nvGrpSpPr>
          <p:cNvPr id="8200" name="Group 19"/>
          <p:cNvGrpSpPr>
            <a:grpSpLocks/>
          </p:cNvGrpSpPr>
          <p:nvPr/>
        </p:nvGrpSpPr>
        <p:grpSpPr bwMode="auto">
          <a:xfrm>
            <a:off x="3765198" y="4210822"/>
            <a:ext cx="2090739" cy="932681"/>
            <a:chOff x="210" y="4506"/>
            <a:chExt cx="1542" cy="1073"/>
          </a:xfrm>
        </p:grpSpPr>
        <p:pic>
          <p:nvPicPr>
            <p:cNvPr id="8205" name="Picture 20" descr="8-1"/>
            <p:cNvPicPr>
              <a:picLocks noChangeAspect="1" noChangeArrowheads="1"/>
            </p:cNvPicPr>
            <p:nvPr/>
          </p:nvPicPr>
          <p:blipFill>
            <a:blip r:embed="rId4">
              <a:extLst>
                <a:ext uri="{28A0092B-C50C-407E-A947-70E740481C1C}">
                  <a14:useLocalDpi xmlns:a14="http://schemas.microsoft.com/office/drawing/2010/main" val="0"/>
                </a:ext>
              </a:extLst>
            </a:blip>
            <a:srcRect l="16257" t="15794" r="22308" b="11519"/>
            <a:stretch>
              <a:fillRect/>
            </a:stretch>
          </p:blipFill>
          <p:spPr bwMode="auto">
            <a:xfrm>
              <a:off x="210" y="4506"/>
              <a:ext cx="1542"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6" name="Text Box 21"/>
            <p:cNvSpPr txBox="1">
              <a:spLocks noChangeArrowheads="1"/>
            </p:cNvSpPr>
            <p:nvPr/>
          </p:nvSpPr>
          <p:spPr bwMode="auto">
            <a:xfrm>
              <a:off x="928" y="5008"/>
              <a:ext cx="190"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latinLnBrk="1" hangingPunct="1">
                <a:spcBef>
                  <a:spcPct val="0"/>
                </a:spcBef>
                <a:spcAft>
                  <a:spcPct val="0"/>
                </a:spcAft>
              </a:pPr>
              <a:r>
                <a:rPr lang="en-US" altLang="ko-KR" sz="1400" b="1" dirty="0" smtClean="0">
                  <a:latin typeface="돋움" pitchFamily="50" charset="-127"/>
                </a:rPr>
                <a:t>A</a:t>
              </a:r>
            </a:p>
          </p:txBody>
        </p:sp>
        <p:sp>
          <p:nvSpPr>
            <p:cNvPr id="8207" name="Oval 22"/>
            <p:cNvSpPr>
              <a:spLocks noChangeArrowheads="1"/>
            </p:cNvSpPr>
            <p:nvPr/>
          </p:nvSpPr>
          <p:spPr bwMode="auto">
            <a:xfrm>
              <a:off x="953" y="5080"/>
              <a:ext cx="136" cy="18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latinLnBrk="1" hangingPunct="1">
                <a:spcBef>
                  <a:spcPct val="0"/>
                </a:spcBef>
                <a:spcAft>
                  <a:spcPct val="0"/>
                </a:spcAft>
              </a:pPr>
              <a:endParaRPr lang="ko-KR" altLang="ko-KR" smtClean="0">
                <a:latin typeface="돋움" pitchFamily="50" charset="-127"/>
              </a:endParaRPr>
            </a:p>
          </p:txBody>
        </p:sp>
      </p:grpSp>
      <p:sp>
        <p:nvSpPr>
          <p:cNvPr id="8204" name="Text Box 20"/>
          <p:cNvSpPr txBox="1">
            <a:spLocks noChangeArrowheads="1"/>
          </p:cNvSpPr>
          <p:nvPr/>
        </p:nvSpPr>
        <p:spPr bwMode="auto">
          <a:xfrm>
            <a:off x="220094" y="599724"/>
            <a:ext cx="2109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latinLnBrk="1" hangingPunct="1">
              <a:spcBef>
                <a:spcPct val="0"/>
              </a:spcBef>
              <a:spcAft>
                <a:spcPct val="0"/>
              </a:spcAft>
            </a:pPr>
            <a:r>
              <a:rPr lang="en-US" altLang="ko-KR" sz="1000" b="1" smtClean="0"/>
              <a:t>※ Linh kiện máy:</a:t>
            </a:r>
            <a:r>
              <a:rPr lang="vi-VN" altLang="ko-KR" sz="1000" b="1" smtClean="0"/>
              <a:t> </a:t>
            </a:r>
            <a:r>
              <a:rPr lang="vi-VN" altLang="ko-KR" sz="1000" b="1" dirty="0" smtClean="0"/>
              <a:t>số </a:t>
            </a:r>
            <a:r>
              <a:rPr lang="en-US" altLang="ko-KR" sz="1000" b="1" dirty="0" smtClean="0"/>
              <a:t> 61</a:t>
            </a:r>
            <a:r>
              <a:rPr lang="ko-KR" altLang="en-US" sz="1000" b="1" dirty="0" smtClean="0"/>
              <a:t> </a:t>
            </a:r>
            <a:r>
              <a:rPr lang="en-US" altLang="ko-KR" sz="1000" b="1" dirty="0" smtClean="0"/>
              <a:t>~ </a:t>
            </a:r>
            <a:r>
              <a:rPr lang="vi-VN" altLang="ko-KR" sz="1000" b="1" dirty="0" smtClean="0"/>
              <a:t>số </a:t>
            </a:r>
            <a:r>
              <a:rPr lang="en-US" altLang="ko-KR" sz="1000" b="1" dirty="0" smtClean="0"/>
              <a:t>80</a:t>
            </a:r>
            <a:endParaRPr lang="ko-KR" altLang="en-US" sz="1000" b="1" dirty="0" smtClean="0"/>
          </a:p>
        </p:txBody>
      </p:sp>
      <p:sp>
        <p:nvSpPr>
          <p:cNvPr id="16" name="직사각형 1"/>
          <p:cNvSpPr>
            <a:spLocks noChangeArrowheads="1"/>
          </p:cNvSpPr>
          <p:nvPr/>
        </p:nvSpPr>
        <p:spPr bwMode="auto">
          <a:xfrm>
            <a:off x="188342" y="877698"/>
            <a:ext cx="3130550" cy="868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Char char="•"/>
              <a:defRPr kumimoji="1" sz="3200">
                <a:solidFill>
                  <a:schemeClr val="tx1"/>
                </a:solidFill>
                <a:latin typeface="굴림" charset="-127"/>
                <a:ea typeface="굴림" charset="-127"/>
              </a:defRPr>
            </a:lvl1pPr>
            <a:lvl2pPr marL="742950" indent="-285750" eaLnBrk="0" hangingPunct="0">
              <a:spcBef>
                <a:spcPct val="20000"/>
              </a:spcBef>
              <a:buChar char="–"/>
              <a:defRPr kumimoji="1" sz="2800">
                <a:solidFill>
                  <a:schemeClr val="tx1"/>
                </a:solidFill>
                <a:latin typeface="굴림" charset="-127"/>
                <a:ea typeface="굴림" charset="-127"/>
              </a:defRPr>
            </a:lvl2pPr>
            <a:lvl3pPr marL="1143000" indent="-228600" eaLnBrk="0" hangingPunct="0">
              <a:spcBef>
                <a:spcPct val="20000"/>
              </a:spcBef>
              <a:buChar char="•"/>
              <a:defRPr kumimoji="1" sz="2400">
                <a:solidFill>
                  <a:schemeClr val="tx1"/>
                </a:solidFill>
                <a:latin typeface="굴림" charset="-127"/>
                <a:ea typeface="굴림" charset="-127"/>
              </a:defRPr>
            </a:lvl3pPr>
            <a:lvl4pPr marL="1600200" indent="-228600" eaLnBrk="0" hangingPunct="0">
              <a:spcBef>
                <a:spcPct val="20000"/>
              </a:spcBef>
              <a:buChar char="–"/>
              <a:defRPr kumimoji="1" sz="2000">
                <a:solidFill>
                  <a:schemeClr val="tx1"/>
                </a:solidFill>
                <a:latin typeface="굴림" charset="-127"/>
                <a:ea typeface="굴림" charset="-127"/>
              </a:defRPr>
            </a:lvl4pPr>
            <a:lvl5pPr marL="2057400" indent="-228600" eaLnBrk="0" hangingPunct="0">
              <a:spcBef>
                <a:spcPct val="20000"/>
              </a:spcBef>
              <a:buChar char="»"/>
              <a:defRPr kumimoji="1" sz="2000">
                <a:solidFill>
                  <a:schemeClr val="tx1"/>
                </a:solidFill>
                <a:latin typeface="굴림" charset="-127"/>
                <a:ea typeface="굴림" charset="-127"/>
              </a:defRPr>
            </a:lvl5pPr>
            <a:lvl6pPr marL="2514600" indent="-228600" eaLnBrk="0" fontAlgn="base" hangingPunct="0">
              <a:spcBef>
                <a:spcPct val="20000"/>
              </a:spcBef>
              <a:spcAft>
                <a:spcPct val="0"/>
              </a:spcAft>
              <a:buChar char="»"/>
              <a:defRPr kumimoji="1" sz="2000">
                <a:solidFill>
                  <a:schemeClr val="tx1"/>
                </a:solidFill>
                <a:latin typeface="굴림" charset="-127"/>
                <a:ea typeface="굴림" charset="-127"/>
              </a:defRPr>
            </a:lvl6pPr>
            <a:lvl7pPr marL="2971800" indent="-228600" eaLnBrk="0" fontAlgn="base" hangingPunct="0">
              <a:spcBef>
                <a:spcPct val="20000"/>
              </a:spcBef>
              <a:spcAft>
                <a:spcPct val="0"/>
              </a:spcAft>
              <a:buChar char="»"/>
              <a:defRPr kumimoji="1" sz="2000">
                <a:solidFill>
                  <a:schemeClr val="tx1"/>
                </a:solidFill>
                <a:latin typeface="굴림" charset="-127"/>
                <a:ea typeface="굴림" charset="-127"/>
              </a:defRPr>
            </a:lvl7pPr>
            <a:lvl8pPr marL="3429000" indent="-228600" eaLnBrk="0" fontAlgn="base" hangingPunct="0">
              <a:spcBef>
                <a:spcPct val="20000"/>
              </a:spcBef>
              <a:spcAft>
                <a:spcPct val="0"/>
              </a:spcAft>
              <a:buChar char="»"/>
              <a:defRPr kumimoji="1" sz="2000">
                <a:solidFill>
                  <a:schemeClr val="tx1"/>
                </a:solidFill>
                <a:latin typeface="굴림" charset="-127"/>
                <a:ea typeface="굴림" charset="-127"/>
              </a:defRPr>
            </a:lvl8pPr>
            <a:lvl9pPr marL="3886200" indent="-228600" eaLnBrk="0" fontAlgn="base" hangingPunct="0">
              <a:spcBef>
                <a:spcPct val="20000"/>
              </a:spcBef>
              <a:spcAft>
                <a:spcPct val="0"/>
              </a:spcAft>
              <a:buChar char="»"/>
              <a:defRPr kumimoji="1" sz="2000">
                <a:solidFill>
                  <a:schemeClr val="tx1"/>
                </a:solidFill>
                <a:latin typeface="굴림" charset="-127"/>
                <a:ea typeface="굴림" charset="-127"/>
              </a:defRPr>
            </a:lvl9pPr>
          </a:lstStyle>
          <a:p>
            <a:pPr marL="0" marR="0" lvl="0" indent="0" algn="l" defTabSz="914400" rtl="0" eaLnBrk="1" fontAlgn="base" latinLnBrk="1" hangingPunct="1">
              <a:lnSpc>
                <a:spcPct val="100000"/>
              </a:lnSpc>
              <a:spcBef>
                <a:spcPct val="0"/>
              </a:spcBef>
              <a:spcAft>
                <a:spcPct val="0"/>
              </a:spcAft>
              <a:buClrTx/>
              <a:buSzTx/>
              <a:buNone/>
              <a:tabLst/>
              <a:defRPr/>
            </a:pPr>
            <a:r>
              <a:rPr lang="en-US" altLang="ko-KR" sz="950" noProof="0" smtClean="0">
                <a:latin typeface="LG Smart_H Regular" panose="020B0600000101010101" pitchFamily="34" charset="-127"/>
                <a:ea typeface="LG Smart_H Regular" panose="020B0600000101010101" pitchFamily="34" charset="-127"/>
                <a:cs typeface="Times New Roman" panose="02020603050405020304" pitchFamily="18" charset="0"/>
              </a:rPr>
              <a:t>6</a:t>
            </a:r>
            <a:r>
              <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1.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Câu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nào</a:t>
            </a:r>
            <a:r>
              <a:rPr kumimoji="1" lang="vi-VN" altLang="ko-KR" sz="950" b="1"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sai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khi giải thích về kỹ thuật của máy</a:t>
            </a:r>
            <a:r>
              <a:rPr kumimoji="1" lang="ko-KR" altLang="en-US"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a:t>
            </a: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ko-KR" altLang="en-US"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Dựa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vào ngoại lực để tạo thành tổ hợp các vật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thể</a:t>
            </a:r>
            <a:r>
              <a:rPr kumimoji="1" lang="en-US" altLang="ko-KR" sz="950" b="0" i="0" u="none" strike="noStrike" kern="1200" cap="none" spc="0" normalizeH="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có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sự đối kháng nhau</a:t>
            </a:r>
            <a:r>
              <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Các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vật sau khi tổ hợp lại với nhau sẽ được vận hành thử nghiệm định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sẵn</a:t>
            </a: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Là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trang bị cho phép sự chuyển động phù hợp với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mục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đích</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Chuyển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đổi năng lượng được cung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cấp bằng</a:t>
            </a:r>
            <a:r>
              <a:rPr kumimoji="1" lang="en-US"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thực hiện</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công việc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hiệu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quả</a:t>
            </a: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0" marR="0" lvl="0" indent="0" algn="l" defTabSz="914400" rtl="0" eaLnBrk="1" fontAlgn="base" latinLnBrk="1" hangingPunct="1">
              <a:lnSpc>
                <a:spcPct val="100000"/>
              </a:lnSpc>
              <a:spcBef>
                <a:spcPct val="0"/>
              </a:spcBef>
              <a:spcAft>
                <a:spcPct val="0"/>
              </a:spcAft>
              <a:buClrTx/>
              <a:buSzTx/>
              <a:buNone/>
              <a:tabLst/>
              <a:defRPr/>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6</a:t>
            </a:r>
            <a:r>
              <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2.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Yếu tố phân loại của trục và khoảng cách là </a:t>
            </a:r>
            <a:r>
              <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a:t>
            </a: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Phân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loại theo chất liệu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vật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liệu</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Phân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loại theo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công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dụng</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Phân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loại theo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hình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dạng</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Phân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loại theo hình dạng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bản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vẽ</a:t>
            </a: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0" marR="0" lvl="0" indent="0" algn="l" defTabSz="914400" rtl="0" eaLnBrk="1" fontAlgn="base" latinLnBrk="1" hangingPunct="1">
              <a:lnSpc>
                <a:spcPct val="100000"/>
              </a:lnSpc>
              <a:spcBef>
                <a:spcPct val="0"/>
              </a:spcBef>
              <a:spcAft>
                <a:spcPct val="0"/>
              </a:spcAft>
              <a:buClrTx/>
              <a:buSzTx/>
              <a:buNone/>
              <a:tabLst/>
              <a:defRPr/>
            </a:pP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0" marR="0" lvl="0" indent="0" algn="l" defTabSz="914400" rtl="0" eaLnBrk="1" fontAlgn="base" latinLnBrk="1" hangingPunct="1">
              <a:lnSpc>
                <a:spcPct val="100000"/>
              </a:lnSpc>
              <a:spcBef>
                <a:spcPct val="0"/>
              </a:spcBef>
              <a:spcAft>
                <a:spcPct val="0"/>
              </a:spcAft>
              <a:buClrTx/>
              <a:buSzTx/>
              <a:buNone/>
              <a:tabLst/>
              <a:defRPr/>
            </a:pPr>
            <a:endParaRPr lang="en-US" altLang="ko-KR" sz="950" noProof="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0" marR="0" lvl="0" indent="0" algn="l" defTabSz="914400" rtl="0" eaLnBrk="1" fontAlgn="base" latinLnBrk="1" hangingPunct="1">
              <a:lnSpc>
                <a:spcPct val="100000"/>
              </a:lnSpc>
              <a:spcBef>
                <a:spcPct val="0"/>
              </a:spcBef>
              <a:spcAft>
                <a:spcPct val="0"/>
              </a:spcAft>
              <a:buClrTx/>
              <a:buSzTx/>
              <a:buNone/>
              <a:tabLst/>
              <a:defRPr/>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6</a:t>
            </a:r>
            <a:r>
              <a:rPr kumimoji="1" lang="en-US" altLang="ko-KR" sz="950" b="0" i="0" u="none" strike="noStrike" kern="1200" cap="none" spc="0" normalizeH="0" baseline="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5.</a:t>
            </a:r>
            <a:r>
              <a:rPr kumimoji="1" lang="en-US" altLang="ko-KR" sz="950" b="0" i="0" u="none" strike="noStrike" kern="1200" cap="none" spc="0" normalizeH="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Chọn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đáp án </a:t>
            </a:r>
            <a:r>
              <a:rPr kumimoji="1" lang="vi-VN" altLang="ko-KR" sz="950" b="1"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không đúng</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khi giải thích về Bearing số </a:t>
            </a:r>
            <a:r>
              <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62 08 C2 P6</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ko-KR"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a:t>
            </a: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Là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Bearing tự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sắp xếp</a:t>
            </a:r>
            <a:r>
              <a:rPr kumimoji="1" lang="en-US"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(self-aligning)</a:t>
            </a:r>
            <a:r>
              <a:rPr kumimoji="1" lang="en-US"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Đường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kính trong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là </a:t>
            </a:r>
            <a:r>
              <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40mm</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C2</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là kí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hiệu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Clearance</a:t>
            </a:r>
            <a:endParaRPr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Mức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độ chính xác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cấp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6</a:t>
            </a: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0" marR="0" lvl="0" indent="0" algn="l" defTabSz="914400" rtl="0" eaLnBrk="1" fontAlgn="base" latinLnBrk="1" hangingPunct="1">
              <a:lnSpc>
                <a:spcPct val="100000"/>
              </a:lnSpc>
              <a:spcBef>
                <a:spcPct val="0"/>
              </a:spcBef>
              <a:spcAft>
                <a:spcPct val="0"/>
              </a:spcAft>
              <a:buClrTx/>
              <a:buSzTx/>
              <a:buNone/>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endPar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marR="0" lvl="0" indent="-228600" algn="l" defTabSz="914400" rtl="0" eaLnBrk="1" fontAlgn="base" latinLnBrk="1" hangingPunct="1">
              <a:lnSpc>
                <a:spcPct val="100000"/>
              </a:lnSpc>
              <a:spcBef>
                <a:spcPct val="0"/>
              </a:spcBef>
              <a:spcAft>
                <a:spcPct val="0"/>
              </a:spcAft>
              <a:buClrTx/>
              <a:buSzTx/>
              <a:buFont typeface="+mj-lt"/>
              <a:buAutoNum type="alphaUcPeriod"/>
              <a:tabLst/>
              <a:defRPr/>
            </a:pPr>
            <a:endPar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0" marR="0" lvl="0" indent="0" algn="l" defTabSz="914400" rtl="0" eaLnBrk="1" fontAlgn="base" latinLnBrk="1" hangingPunct="1">
              <a:lnSpc>
                <a:spcPct val="100000"/>
              </a:lnSpc>
              <a:spcBef>
                <a:spcPct val="0"/>
              </a:spcBef>
              <a:spcAft>
                <a:spcPct val="0"/>
              </a:spcAft>
              <a:buClrTx/>
              <a:buSzTx/>
              <a:buNone/>
              <a:tabLst/>
              <a:defRPr/>
            </a:pP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0" marR="0" lvl="0" indent="0" algn="l" defTabSz="914400" rtl="0" eaLnBrk="1" fontAlgn="base" latinLnBrk="1" hangingPunct="1">
              <a:lnSpc>
                <a:spcPct val="100000"/>
              </a:lnSpc>
              <a:spcBef>
                <a:spcPct val="20000"/>
              </a:spcBef>
              <a:spcAft>
                <a:spcPct val="0"/>
              </a:spcAft>
              <a:buClrTx/>
              <a:buSzTx/>
              <a:buNone/>
              <a:tabLst/>
              <a:defRPr/>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6</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7.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Vật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nào dưới đây là đinh ốc (vít) dùng để ghép nối  </a:t>
            </a:r>
            <a:r>
              <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a:t>
            </a:r>
          </a:p>
          <a:p>
            <a:pPr marL="457200" marR="0" lvl="0" indent="-457200" algn="l" defTabSz="914400" rtl="0" eaLnBrk="1" fontAlgn="base" latinLnBrk="1" hangingPunct="1">
              <a:lnSpc>
                <a:spcPct val="100000"/>
              </a:lnSpc>
              <a:spcBef>
                <a:spcPct val="20000"/>
              </a:spcBef>
              <a:spcAft>
                <a:spcPct val="0"/>
              </a:spcAft>
              <a:buClrTx/>
              <a:buSzTx/>
              <a:buFontTx/>
              <a:buChar char="•"/>
              <a:tabLst/>
              <a:defRPr/>
            </a:pP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20000"/>
              </a:spcBef>
              <a:spcAft>
                <a:spcPct val="0"/>
              </a:spcAft>
              <a:buClrTx/>
              <a:buSzTx/>
              <a:buFontTx/>
              <a:buNone/>
              <a:tabLst/>
              <a:defRPr/>
            </a:pPr>
            <a:r>
              <a:rPr kumimoji="1" lang="en-US"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A.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Vít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vuông</a:t>
            </a:r>
            <a:r>
              <a:rPr kumimoji="1" lang="ko-KR" altLang="en-US"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B.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Vít </a:t>
            </a:r>
            <a:r>
              <a:rPr kumimoji="1" lang="vi-VN"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răng cưa</a:t>
            </a:r>
            <a:endParaRPr kumimoji="1" lang="ko-KR" altLang="en-US"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20000"/>
              </a:spcBef>
              <a:spcAft>
                <a:spcPct val="0"/>
              </a:spcAft>
              <a:buClrTx/>
              <a:buSzTx/>
              <a:buFontTx/>
              <a:buNone/>
              <a:tabLst/>
              <a:defRPr/>
            </a:pPr>
            <a:r>
              <a:rPr kumimoji="1" lang="ko-KR" altLang="en-US"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C.</a:t>
            </a:r>
            <a:r>
              <a:rPr kumimoji="1" lang="en-US" altLang="ko-KR" sz="950" b="0" i="0" u="none" strike="noStrike" kern="1200" cap="none" spc="0" normalizeH="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Vít </a:t>
            </a:r>
            <a:r>
              <a:rPr kumimoji="1" lang="vi-VN" altLang="ko-KR"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knuckle</a:t>
            </a:r>
            <a:r>
              <a:rPr kumimoji="1" lang="ko-KR" altLang="en-US" sz="950" b="0" i="0" u="none" strike="noStrike" kern="1200" cap="none" spc="0" normalizeH="0" baseline="0" noProof="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               </a:t>
            </a:r>
            <a:r>
              <a:rPr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D.  </a:t>
            </a:r>
            <a:r>
              <a:rPr kumimoji="1" lang="vi-VN"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Vít unif</a:t>
            </a:r>
            <a:r>
              <a:rPr kumimoji="1" lang="en-US" altLang="ko-KR" sz="950" b="0" i="0" u="none" strike="noStrike" kern="1200" cap="none" spc="0" normalizeH="0" baseline="0" noProof="0" smtClean="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rPr>
              <a:t>ied</a:t>
            </a: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marR="0" lvl="0" indent="-457200" algn="l" defTabSz="914400" rtl="0" eaLnBrk="1" fontAlgn="base" latinLnBrk="1" hangingPunct="1">
              <a:lnSpc>
                <a:spcPct val="100000"/>
              </a:lnSpc>
              <a:spcBef>
                <a:spcPct val="0"/>
              </a:spcBef>
              <a:spcAft>
                <a:spcPct val="0"/>
              </a:spcAft>
              <a:buClrTx/>
              <a:buSzTx/>
              <a:buFontTx/>
              <a:buNone/>
              <a:tabLst/>
              <a:defRPr/>
            </a:pPr>
            <a:endParaRPr kumimoji="1" lang="en-US" altLang="ko-KR" sz="950" b="0" i="0" u="none" strike="noStrike" kern="1200" cap="none" spc="0" normalizeH="0" baseline="0" noProof="0" dirty="0">
              <a:ln>
                <a:noFill/>
              </a:ln>
              <a:effectLst/>
              <a:uLnTx/>
              <a:uFillTx/>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17" name="Rectangle 16"/>
          <p:cNvSpPr/>
          <p:nvPr/>
        </p:nvSpPr>
        <p:spPr>
          <a:xfrm>
            <a:off x="156592" y="5026095"/>
            <a:ext cx="3429000" cy="823302"/>
          </a:xfrm>
          <a:prstGeom prst="rect">
            <a:avLst/>
          </a:prstGeom>
        </p:spPr>
        <p:txBody>
          <a:bodyPr>
            <a:spAutoFit/>
          </a:bodyPr>
          <a:lstStyle/>
          <a:p>
            <a:pPr lvl="0" fontAlgn="base">
              <a:spcBef>
                <a:spcPct val="0"/>
              </a:spcBef>
              <a:spcAft>
                <a:spcPct val="0"/>
              </a:spcAft>
              <a:defRPr/>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6</a:t>
            </a:r>
            <a:r>
              <a:rPr kumimoji="1"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4. </a:t>
            </a:r>
            <a:r>
              <a:rPr kumimoji="1"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Coupling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được sử dụng trong trường hợp cắt ngang trục là gì</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p>
          <a:p>
            <a:pPr marL="457200" lvl="0" indent="-457200" fontAlgn="base">
              <a:spcBef>
                <a:spcPct val="0"/>
              </a:spcBef>
              <a:spcAft>
                <a:spcPct val="0"/>
              </a:spcAft>
              <a:defRPr/>
            </a:pP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lvl="0" indent="-457200" fontAlgn="base">
              <a:spcBef>
                <a:spcPct val="0"/>
              </a:spcBef>
              <a:spcAft>
                <a:spcPct val="0"/>
              </a:spcAft>
              <a:defRPr/>
            </a:pP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  Universal coupling</a:t>
            </a:r>
            <a:r>
              <a:rPr kumimoji="1"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B.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Coupling </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O</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ldham</a:t>
            </a:r>
            <a:endParaRPr kumimoji="1" lang="ko-KR" altLang="en-US"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lvl="0" indent="-457200" fontAlgn="base">
              <a:spcBef>
                <a:spcPct val="0"/>
              </a:spcBef>
              <a:spcAft>
                <a:spcPct val="0"/>
              </a:spcAft>
              <a:defRPr/>
            </a:pPr>
            <a:r>
              <a:rPr kumimoji="1"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C.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Coupling hình trụ</a:t>
            </a:r>
            <a:r>
              <a:rPr kumimoji="1"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D.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Coupling Flange</a:t>
            </a:r>
            <a:endParaRPr kumimoji="1"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grpSp>
        <p:nvGrpSpPr>
          <p:cNvPr id="18" name="Group 17"/>
          <p:cNvGrpSpPr/>
          <p:nvPr/>
        </p:nvGrpSpPr>
        <p:grpSpPr>
          <a:xfrm>
            <a:off x="188342" y="3806595"/>
            <a:ext cx="3124200" cy="969496"/>
            <a:chOff x="-4297476" y="1496616"/>
            <a:chExt cx="3429000" cy="969496"/>
          </a:xfrm>
        </p:grpSpPr>
        <p:pic>
          <p:nvPicPr>
            <p:cNvPr id="19" name="Picture 2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128" y="1865566"/>
              <a:ext cx="965200" cy="49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4297476" y="1496616"/>
              <a:ext cx="3429000" cy="969496"/>
            </a:xfrm>
            <a:prstGeom prst="rect">
              <a:avLst/>
            </a:prstGeom>
          </p:spPr>
          <p:txBody>
            <a:bodyPr>
              <a:spAutoFit/>
            </a:bodyPr>
            <a:lstStyle/>
            <a:p>
              <a:pPr fontAlgn="base">
                <a:spcBef>
                  <a:spcPct val="0"/>
                </a:spcBef>
                <a:spcAft>
                  <a:spcPct val="0"/>
                </a:spcAft>
                <a:defRPr/>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6</a:t>
              </a:r>
              <a:r>
                <a:rPr kumimoji="1"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3. </a:t>
              </a:r>
              <a:r>
                <a:rPr kumimoji="1"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Tên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gọi của Ball spline trong hình dưới đây</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p>
            <a:p>
              <a:pPr marL="228600" indent="-228600" fontAlgn="base">
                <a:spcBef>
                  <a:spcPct val="0"/>
                </a:spcBef>
                <a:spcAft>
                  <a:spcPct val="0"/>
                </a:spcAft>
                <a:buFont typeface="+mj-lt"/>
                <a:buAutoNum type="alphaUcPeriod"/>
                <a:defRPr/>
              </a:pP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fontAlgn="base">
                <a:spcBef>
                  <a:spcPct val="0"/>
                </a:spcBef>
                <a:spcAft>
                  <a:spcPct val="0"/>
                </a:spcAft>
                <a:buFont typeface="+mj-lt"/>
                <a:buAutoNum type="alphaUcPeriod"/>
                <a:defRPr/>
              </a:pP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Involute</a:t>
              </a: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fontAlgn="base">
                <a:spcBef>
                  <a:spcPct val="0"/>
                </a:spcBef>
                <a:spcAft>
                  <a:spcPct val="0"/>
                </a:spcAft>
                <a:buFont typeface="+mj-lt"/>
                <a:buAutoNum type="alphaUcPeriod"/>
                <a:defRPr/>
              </a:pP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Serration</a:t>
              </a: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fontAlgn="base">
                <a:spcBef>
                  <a:spcPct val="0"/>
                </a:spcBef>
                <a:spcAft>
                  <a:spcPct val="0"/>
                </a:spcAft>
                <a:buFont typeface="+mj-lt"/>
                <a:buAutoNum type="alphaUcPeriod"/>
                <a:defRPr/>
              </a:pP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Straight-sided spline</a:t>
              </a: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fontAlgn="base">
                <a:spcBef>
                  <a:spcPct val="0"/>
                </a:spcBef>
                <a:spcAft>
                  <a:spcPct val="0"/>
                </a:spcAft>
                <a:buFont typeface="+mj-lt"/>
                <a:buAutoNum type="alphaUcPeriod"/>
                <a:defRPr/>
              </a:pP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Toothed spline</a:t>
              </a:r>
              <a:endParaRPr kumimoji="1" lang="ko-KR" altLang="en-US" sz="950">
                <a:latin typeface="LG Smart_H Regular" panose="020B0600000101010101" pitchFamily="34" charset="-127"/>
                <a:ea typeface="LG Smart_H Regular" panose="020B0600000101010101" pitchFamily="34" charset="-127"/>
                <a:cs typeface="Times New Roman" panose="02020603050405020304" pitchFamily="18" charset="0"/>
              </a:endParaRPr>
            </a:p>
          </p:txBody>
        </p:sp>
      </p:grpSp>
      <p:sp>
        <p:nvSpPr>
          <p:cNvPr id="22" name="Rectangle 21"/>
          <p:cNvSpPr/>
          <p:nvPr/>
        </p:nvSpPr>
        <p:spPr>
          <a:xfrm>
            <a:off x="181992" y="7224227"/>
            <a:ext cx="3130550" cy="823302"/>
          </a:xfrm>
          <a:prstGeom prst="rect">
            <a:avLst/>
          </a:prstGeom>
        </p:spPr>
        <p:txBody>
          <a:bodyPr wrap="square">
            <a:spAutoFit/>
          </a:bodyPr>
          <a:lstStyle/>
          <a:p>
            <a:pPr lvl="0" fontAlgn="base">
              <a:spcBef>
                <a:spcPct val="0"/>
              </a:spcBef>
              <a:spcAft>
                <a:spcPct val="0"/>
              </a:spcAft>
              <a:defRPr/>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6</a:t>
            </a:r>
            <a:r>
              <a:rPr kumimoji="1"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6. </a:t>
            </a:r>
            <a:r>
              <a:rPr kumimoji="1"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Pin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nào được sử dụng để gắn kết bản lề và tránh nới lỏng của bu lông và đai ốc</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                                </a:t>
            </a:r>
          </a:p>
          <a:p>
            <a:pPr marL="457200" lvl="0" indent="-457200" fontAlgn="base">
              <a:spcBef>
                <a:spcPct val="0"/>
              </a:spcBef>
              <a:spcAft>
                <a:spcPct val="0"/>
              </a:spcAft>
              <a:defRPr/>
            </a:pP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p>
          <a:p>
            <a:pPr marL="457200" lvl="0" indent="-457200" fontAlgn="base">
              <a:spcBef>
                <a:spcPct val="0"/>
              </a:spcBef>
              <a:spcAft>
                <a:spcPct val="0"/>
              </a:spcAft>
              <a:defRPr/>
            </a:pP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Pin song song</a:t>
            </a:r>
            <a:r>
              <a:rPr kumimoji="1"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B.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Pin </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t</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aper</a:t>
            </a: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457200" lvl="0" indent="-457200" fontAlgn="base">
              <a:spcBef>
                <a:spcPct val="0"/>
              </a:spcBef>
              <a:spcAft>
                <a:spcPct val="0"/>
              </a:spcAft>
              <a:defRPr/>
            </a:pP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C.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Pin tách </a:t>
            </a:r>
            <a:r>
              <a:rPr kumimoji="1" lang="ko-KR" altLang="en-US" sz="950">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D.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Pin spring</a:t>
            </a:r>
            <a:endParaRPr kumimoji="1" lang="en-US" altLang="ko-KR" sz="950" dirty="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23" name="Rectangle 22"/>
          <p:cNvSpPr/>
          <p:nvPr/>
        </p:nvSpPr>
        <p:spPr>
          <a:xfrm>
            <a:off x="3350642" y="5956325"/>
            <a:ext cx="3429000" cy="1115690"/>
          </a:xfrm>
          <a:prstGeom prst="rect">
            <a:avLst/>
          </a:prstGeom>
        </p:spPr>
        <p:txBody>
          <a:bodyPr>
            <a:spAutoFit/>
          </a:bodyPr>
          <a:lstStyle/>
          <a:p>
            <a:pPr lvl="0" fontAlgn="base">
              <a:spcBef>
                <a:spcPct val="0"/>
              </a:spcBef>
              <a:spcAft>
                <a:spcPct val="0"/>
              </a:spcAft>
              <a:defRPr/>
            </a:pPr>
            <a:r>
              <a:rPr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7</a:t>
            </a:r>
            <a:r>
              <a:rPr kumimoji="1"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1.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Trong các chủng loại Gear dưới đây gear nào</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không thuộc trục song song</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 </a:t>
            </a:r>
          </a:p>
          <a:p>
            <a:pPr marL="457200" lvl="0" indent="-457200" fontAlgn="base">
              <a:spcBef>
                <a:spcPct val="0"/>
              </a:spcBef>
              <a:spcAft>
                <a:spcPct val="0"/>
              </a:spcAft>
              <a:defRPr/>
            </a:pP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lvl="0" indent="-228600" fontAlgn="base">
              <a:spcBef>
                <a:spcPct val="0"/>
              </a:spcBef>
              <a:spcAft>
                <a:spcPct val="0"/>
              </a:spcAft>
              <a:buFont typeface="+mj-lt"/>
              <a:buAutoNum type="alphaUcPeriod"/>
              <a:tabLst>
                <a:tab pos="228600" algn="l"/>
              </a:tabLst>
              <a:defRPr/>
            </a:pP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Rack gear</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 </a:t>
            </a:r>
            <a:endParaRPr kumimoji="1" lang="en-US" altLang="ko-KR" sz="950" smtClean="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lvl="0" indent="-228600" fontAlgn="base">
              <a:spcBef>
                <a:spcPct val="0"/>
              </a:spcBef>
              <a:spcAft>
                <a:spcPct val="0"/>
              </a:spcAft>
              <a:buFont typeface="+mj-lt"/>
              <a:buAutoNum type="alphaUcPeriod"/>
              <a:tabLst>
                <a:tab pos="228600" algn="l"/>
              </a:tabLst>
              <a:defRPr/>
            </a:pPr>
            <a:r>
              <a:rPr kumimoji="1"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Internal </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gear</a:t>
            </a: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indent="-228600" fontAlgn="base">
              <a:spcBef>
                <a:spcPct val="0"/>
              </a:spcBef>
              <a:spcAft>
                <a:spcPct val="0"/>
              </a:spcAft>
              <a:buFont typeface="+mj-lt"/>
              <a:buAutoNum type="alphaUcPeriod"/>
              <a:tabLst>
                <a:tab pos="228600" algn="l"/>
              </a:tabLst>
              <a:defRPr/>
            </a:pPr>
            <a:r>
              <a:rPr kumimoji="1" lang="vi-VN" altLang="ko-KR" sz="950" smtClean="0">
                <a:latin typeface="LG Smart_H Regular" panose="020B0600000101010101" pitchFamily="34" charset="-127"/>
                <a:ea typeface="LG Smart_H Regular" panose="020B0600000101010101" pitchFamily="34" charset="-127"/>
                <a:cs typeface="Times New Roman" panose="02020603050405020304" pitchFamily="18" charset="0"/>
              </a:rPr>
              <a:t>Worm gear</a:t>
            </a: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a:p>
            <a:pPr marL="228600" lvl="0" indent="-228600" fontAlgn="base">
              <a:spcBef>
                <a:spcPct val="0"/>
              </a:spcBef>
              <a:spcAft>
                <a:spcPct val="0"/>
              </a:spcAft>
              <a:buFont typeface="+mj-lt"/>
              <a:buAutoNum type="alphaUcPeriod"/>
              <a:tabLst>
                <a:tab pos="228600" algn="l"/>
              </a:tabLst>
              <a:defRPr/>
            </a:pP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Helicon </a:t>
            </a:r>
            <a:r>
              <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rPr>
              <a:t>g</a:t>
            </a:r>
            <a:r>
              <a:rPr kumimoji="1" lang="vi-VN" altLang="ko-KR" sz="950">
                <a:latin typeface="LG Smart_H Regular" panose="020B0600000101010101" pitchFamily="34" charset="-127"/>
                <a:ea typeface="LG Smart_H Regular" panose="020B0600000101010101" pitchFamily="34" charset="-127"/>
                <a:cs typeface="Times New Roman" panose="02020603050405020304" pitchFamily="18" charset="0"/>
              </a:rPr>
              <a:t>ear </a:t>
            </a:r>
            <a:endParaRPr kumimoji="1" lang="en-US" altLang="ko-KR" sz="950">
              <a:latin typeface="LG Smart_H Regular" panose="020B0600000101010101" pitchFamily="34" charset="-127"/>
              <a:ea typeface="LG Smart_H Regular" panose="020B0600000101010101" pitchFamily="34" charset="-127"/>
              <a:cs typeface="Times New Roman" panose="02020603050405020304" pitchFamily="18" charset="0"/>
            </a:endParaRPr>
          </a:p>
        </p:txBody>
      </p:sp>
      <p:sp>
        <p:nvSpPr>
          <p:cNvPr id="2" name="TextBox 1"/>
          <p:cNvSpPr txBox="1"/>
          <p:nvPr/>
        </p:nvSpPr>
        <p:spPr>
          <a:xfrm>
            <a:off x="7893496" y="2108050"/>
            <a:ext cx="864096" cy="1754326"/>
          </a:xfrm>
          <a:prstGeom prst="rect">
            <a:avLst/>
          </a:prstGeom>
          <a:noFill/>
        </p:spPr>
        <p:txBody>
          <a:bodyPr wrap="square" rtlCol="0">
            <a:spAutoFit/>
          </a:bodyPr>
          <a:lstStyle/>
          <a:p>
            <a:r>
              <a:rPr lang="en-US" smtClean="0"/>
              <a:t>61c</a:t>
            </a:r>
          </a:p>
          <a:p>
            <a:r>
              <a:rPr lang="en-US" smtClean="0"/>
              <a:t>62c</a:t>
            </a:r>
          </a:p>
          <a:p>
            <a:r>
              <a:rPr lang="en-US" smtClean="0"/>
              <a:t>63c</a:t>
            </a:r>
          </a:p>
          <a:p>
            <a:r>
              <a:rPr lang="en-US" smtClean="0"/>
              <a:t>64a</a:t>
            </a:r>
          </a:p>
          <a:p>
            <a:r>
              <a:rPr lang="en-US" smtClean="0"/>
              <a:t>65a</a:t>
            </a:r>
          </a:p>
          <a:p>
            <a:r>
              <a:rPr lang="en-US" smtClean="0"/>
              <a:t>66d</a:t>
            </a:r>
          </a:p>
          <a:p>
            <a:r>
              <a:rPr lang="en-US" smtClean="0"/>
              <a:t>67d</a:t>
            </a:r>
          </a:p>
          <a:p>
            <a:r>
              <a:rPr lang="en-US" smtClean="0"/>
              <a:t>68a</a:t>
            </a:r>
          </a:p>
          <a:p>
            <a:r>
              <a:rPr lang="en-US" smtClean="0"/>
              <a:t>69a</a:t>
            </a:r>
          </a:p>
          <a:p>
            <a:r>
              <a:rPr lang="en-US" smtClean="0"/>
              <a:t>70a</a:t>
            </a:r>
          </a:p>
          <a:p>
            <a:r>
              <a:rPr lang="en-US" smtClean="0"/>
              <a:t>71c</a:t>
            </a:r>
          </a:p>
          <a:p>
            <a:r>
              <a:rPr lang="en-US" smtClean="0"/>
              <a:t>72c</a:t>
            </a:r>
            <a:endParaRPr lang="en-US"/>
          </a:p>
        </p:txBody>
      </p:sp>
    </p:spTree>
    <p:extLst>
      <p:ext uri="{BB962C8B-B14F-4D97-AF65-F5344CB8AC3E}">
        <p14:creationId xmlns:p14="http://schemas.microsoft.com/office/powerpoint/2010/main" val="880306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3"/>
          <p:cNvSpPr>
            <a:spLocks noChangeShapeType="1"/>
          </p:cNvSpPr>
          <p:nvPr/>
        </p:nvSpPr>
        <p:spPr bwMode="auto">
          <a:xfrm>
            <a:off x="228600" y="609600"/>
            <a:ext cx="63246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pPr fontAlgn="base" latinLnBrk="1">
              <a:spcBef>
                <a:spcPct val="0"/>
              </a:spcBef>
              <a:spcAft>
                <a:spcPct val="0"/>
              </a:spcAft>
            </a:pPr>
            <a:endParaRPr kumimoji="1" lang="ko-KR" altLang="en-US" sz="900">
              <a:solidFill>
                <a:srgbClr val="000000"/>
              </a:solidFill>
              <a:latin typeface="Arial" charset="0"/>
              <a:ea typeface="돋움" pitchFamily="50" charset="-127"/>
            </a:endParaRPr>
          </a:p>
        </p:txBody>
      </p:sp>
      <p:sp>
        <p:nvSpPr>
          <p:cNvPr id="9219" name="Rectangle 4"/>
          <p:cNvSpPr>
            <a:spLocks noChangeArrowheads="1"/>
          </p:cNvSpPr>
          <p:nvPr/>
        </p:nvSpPr>
        <p:spPr bwMode="auto">
          <a:xfrm>
            <a:off x="304800" y="763590"/>
            <a:ext cx="3124200" cy="8913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latinLnBrk="1" hangingPunct="1">
              <a:spcBef>
                <a:spcPct val="0"/>
              </a:spcBef>
              <a:spcAft>
                <a:spcPct val="0"/>
              </a:spcAft>
            </a:pP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73</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Khi hai hoặc nhiều loại dòng chồng lên nhau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ở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cùng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một vị trí, thứ tự nào nên được hiển thị trước</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t>
            </a: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A </a:t>
            </a:r>
            <a:r>
              <a:rPr lang="vi-VN"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Đường đồng mức</a:t>
            </a:r>
            <a:r>
              <a:rPr lang="ko-KR" altLang="en-US"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ko-KR" altLang="en-US"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r>
              <a:rPr lang="vi-VN"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ẩn </a:t>
            </a:r>
            <a:r>
              <a:rPr lang="ko-KR" altLang="en-US"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 </a:t>
            </a:r>
            <a:r>
              <a:rPr lang="vi-VN"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cắt</a:t>
            </a:r>
            <a:r>
              <a:rPr lang="ko-KR" altLang="en-US"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r>
              <a:rPr lang="ko-KR" altLang="en-US">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endParaRPr lang="en-US"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endParaRPr>
          </a:p>
          <a:p>
            <a:pPr eaLnBrk="1" fontAlgn="base" latinLnBrk="1" hangingPunct="1">
              <a:spcBef>
                <a:spcPct val="0"/>
              </a:spcBef>
              <a:spcAft>
                <a:spcPct val="0"/>
              </a:spcAft>
            </a:pPr>
            <a:r>
              <a:rPr lang="vi-VN"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a:t>
            </a:r>
            <a:r>
              <a:rPr lang="vi-VN"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trung tâm</a:t>
            </a:r>
            <a:r>
              <a:rPr lang="ko-KR" altLang="en-US"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 </a:t>
            </a:r>
            <a:r>
              <a:rPr lang="vi-VN"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trung tâm nặng</a:t>
            </a:r>
            <a:endParaRPr lang="ko-KR" altLang="en-US"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B</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Đường đồng mức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cắt</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ẩn</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endParaRPr>
          </a:p>
          <a:p>
            <a:pPr eaLnBrk="1" fontAlgn="base" latinLnBrk="1" hangingPunct="1">
              <a:spcBef>
                <a:spcPct val="0"/>
              </a:spcBef>
              <a:spcAft>
                <a:spcPct val="0"/>
              </a:spcAft>
            </a:pP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trọng tâm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trọng tâm nặng</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endParaRPr>
          </a:p>
          <a:p>
            <a:pPr eaLnBrk="1" fontAlgn="base" latinLnBrk="1"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a:t>
            </a: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Đường đồng mức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cắt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endParaRPr>
          </a:p>
          <a:p>
            <a:pPr eaLnBrk="1" fontAlgn="base" latinLnBrk="1" hangingPunct="1">
              <a:spcBef>
                <a:spcPct val="0"/>
              </a:spcBef>
              <a:spcAft>
                <a:spcPct val="0"/>
              </a:spcAft>
            </a:pP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trọng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tâm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ẩn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trọng tâm nặng</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endParaRPr>
          </a:p>
          <a:p>
            <a:pPr eaLnBrk="1" fontAlgn="base" latinLnBrk="1"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Đường đồng mức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trung tâm </a:t>
            </a: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endParaRPr>
          </a:p>
          <a:p>
            <a:pPr eaLnBrk="1" fontAlgn="base" latinLnBrk="1" hangingPunct="1">
              <a:spcBef>
                <a:spcPct val="0"/>
              </a:spcBef>
              <a:spcAft>
                <a:spcPct val="0"/>
              </a:spcAft>
            </a:pP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cắt</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ẩn</a:t>
            </a:r>
            <a:r>
              <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 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rPr>
              <a:t>Đường trung tâm nặng</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sym typeface="Wingdings" pitchFamily="2" charset="2"/>
            </a:endParaRPr>
          </a:p>
          <a:p>
            <a:pPr eaLnBrk="1" fontAlgn="base" latinLnBrk="1" hangingPunct="1">
              <a:spcBef>
                <a:spcPct val="0"/>
              </a:spcBef>
              <a:spcAft>
                <a:spcPct val="0"/>
              </a:spcAft>
            </a:pP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74</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Chọn đáp án sai khi so sánh giữa dầu bôi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trơn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và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mỡ</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t>
            </a:r>
          </a:p>
          <a:p>
            <a:pPr eaLnBrk="1" fontAlgn="base" latinLnBrk="1"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Mỡ có thể bôi trơn bằng một lượng nhỏ so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với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dầu</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ko-KR" altLang="en-US">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B</a:t>
            </a:r>
            <a:r>
              <a:rPr lang="ko-KR" altLang="en-US"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Mỡ có thể dễ dàng loại bỏ dị vật so với dầu</a:t>
            </a:r>
            <a:endParaRPr lang="ko-KR" altLang="en-US"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Mỡ có giới hạn tốc độ cao so với dầu</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Mỡ có khả năng bôi trơn lâu hơn so với dầu </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75</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Đâu không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khải </a:t>
            </a: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là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yếu tố của thành phần mỡ</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t>
            </a:r>
          </a:p>
          <a:p>
            <a:pPr eaLnBrk="1" fontAlgn="base" latinLnBrk="1" hangingPunct="1">
              <a:spcBef>
                <a:spcPct val="0"/>
              </a:spcBef>
              <a:spcAft>
                <a:spcPct val="0"/>
              </a:spcAft>
            </a:pP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p>
          <a:p>
            <a:pPr eaLnBrk="1" fontAlgn="base" latinLnBrk="1" hangingPunct="1">
              <a:spcBef>
                <a:spcPct val="0"/>
              </a:spcBef>
              <a:spcAft>
                <a:spcPct val="0"/>
              </a:spcAft>
            </a:pP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 </a:t>
            </a: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Dầu cơ bản</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B</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Dầu cô đặc</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Dầu nhớt</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D</a:t>
            </a:r>
            <a:r>
              <a:rPr lang="ko-KR" altLang="en-US"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Chất chống ẩm</a:t>
            </a:r>
            <a:endParaRPr lang="ko-KR" altLang="en-US"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76</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Bản vẽ kỹ thuật việc vẽ lớn hơn so với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vật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thực tế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là gì?</a:t>
            </a: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1:1       </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B</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1:2</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r>
              <a:rPr lang="ko-KR" altLang="en-US">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C</a:t>
            </a:r>
            <a:r>
              <a:rPr lang="ko-KR" altLang="en-US"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200:1</a:t>
            </a:r>
            <a:r>
              <a:rPr lang="ko-KR" altLang="en-US"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50:50</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hangingPunct="1">
              <a:spcBef>
                <a:spcPct val="0"/>
              </a:spcBef>
              <a:buFontTx/>
              <a:buNone/>
            </a:pP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77</a:t>
            </a: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Câu nào sai khi giải thích về kỹ thuật của máy</a:t>
            </a: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t>
            </a:r>
          </a:p>
          <a:p>
            <a:pPr eaLnBrk="1" hangingPunct="1">
              <a:spcBef>
                <a:spcPct val="0"/>
              </a:spcBef>
              <a:buFontTx/>
              <a:buNone/>
            </a:pPr>
            <a:endPar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marL="91440" eaLnBrk="1" hangingPunct="1">
              <a:spcBef>
                <a:spcPct val="0"/>
              </a:spcBef>
              <a:buFontTx/>
              <a:buNone/>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Dựa vào ngoại lực để tạo thành tổ hợp các vật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marL="91440" eaLnBrk="1" hangingPunct="1">
              <a:spcBef>
                <a:spcPct val="0"/>
              </a:spcBef>
              <a:buFontTx/>
              <a:buNone/>
            </a:pP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thể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có sự đối kháng nhau</a:t>
            </a: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t>
            </a:r>
          </a:p>
          <a:p>
            <a:pPr marL="91440" eaLnBrk="1" hangingPunct="1">
              <a:spcBef>
                <a:spcPct val="0"/>
              </a:spcBef>
            </a:pPr>
            <a:r>
              <a:rPr lang="en-US" altLang="ko-KR">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B</a:t>
            </a:r>
            <a:r>
              <a:rPr lang="ko-KR" altLang="en-US"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Là trang bị cho phép sự chuyển động phù hợp </a:t>
            </a:r>
            <a:endParaRPr lang="en-US"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endParaRPr>
          </a:p>
          <a:p>
            <a:pPr marL="91440" eaLnBrk="1" hangingPunct="1">
              <a:spcBef>
                <a:spcPct val="0"/>
              </a:spcBef>
            </a:pPr>
            <a:r>
              <a:rPr lang="vi-VN"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với </a:t>
            </a:r>
            <a:r>
              <a:rPr lang="vi-VN" altLang="ko-KR">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mục đích</a:t>
            </a:r>
            <a:endParaRPr lang="ko-KR" altLang="en-US">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endParaRPr>
          </a:p>
          <a:p>
            <a:pPr marL="91440" eaLnBrk="1" hangingPunct="1">
              <a:spcBef>
                <a:spcPct val="0"/>
              </a:spcBef>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Các vật sau khi tổ hợp lại với nhau sẽ được vận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marL="91440" eaLnBrk="1" hangingPunct="1">
              <a:spcBef>
                <a:spcPct val="0"/>
              </a:spcBef>
            </a:pP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hành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thử nghiệm định sẵn</a:t>
            </a:r>
            <a:endPar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marL="91440" eaLnBrk="1" hangingPunct="1">
              <a:spcBef>
                <a:spcPct val="0"/>
              </a:spcBef>
              <a:buFontTx/>
              <a:buNone/>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Chuyển đổi năng lượng được cung cấp bằng</a:t>
            </a: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marL="91440" eaLnBrk="1" hangingPunct="1">
              <a:spcBef>
                <a:spcPct val="0"/>
              </a:spcBef>
              <a:buFontTx/>
              <a:buNone/>
            </a:pP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thực </a:t>
            </a: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hiện</a:t>
            </a: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công việc hiệu quả</a:t>
            </a:r>
            <a:endPar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latinLnBrk="1" hangingPunct="1">
              <a:spcBef>
                <a:spcPct val="0"/>
              </a:spcBef>
              <a:spcAft>
                <a:spcPct val="0"/>
              </a:spcAft>
            </a:pPr>
            <a:endParaRPr lang="en-US" altLang="ko-KR" dirty="0" smtClean="0">
              <a:solidFill>
                <a:srgbClr val="000000"/>
              </a:solidFill>
              <a:latin typeface="돋움" pitchFamily="50" charset="-127"/>
            </a:endParaRPr>
          </a:p>
          <a:p>
            <a:pPr eaLnBrk="1" fontAlgn="base" latinLnBrk="1" hangingPunct="1">
              <a:spcBef>
                <a:spcPct val="0"/>
              </a:spcBef>
              <a:spcAft>
                <a:spcPct val="0"/>
              </a:spcAft>
            </a:pPr>
            <a:endParaRPr lang="en-US" altLang="ko-KR" dirty="0" smtClean="0">
              <a:solidFill>
                <a:srgbClr val="000000"/>
              </a:solidFill>
              <a:latin typeface="돋움" pitchFamily="50" charset="-127"/>
            </a:endParaRPr>
          </a:p>
          <a:p>
            <a:pPr eaLnBrk="1" fontAlgn="base" latinLnBrk="1" hangingPunct="1">
              <a:spcBef>
                <a:spcPct val="0"/>
              </a:spcBef>
              <a:spcAft>
                <a:spcPct val="0"/>
              </a:spcAft>
            </a:pPr>
            <a:endParaRPr lang="en-US" altLang="ko-KR" dirty="0" smtClean="0">
              <a:solidFill>
                <a:srgbClr val="000000"/>
              </a:solidFill>
              <a:latin typeface="돋움" pitchFamily="50" charset="-127"/>
            </a:endParaRPr>
          </a:p>
          <a:p>
            <a:pPr eaLnBrk="1" fontAlgn="base" latinLnBrk="1" hangingPunct="1">
              <a:spcBef>
                <a:spcPct val="0"/>
              </a:spcBef>
              <a:spcAft>
                <a:spcPct val="0"/>
              </a:spcAft>
            </a:pPr>
            <a:endParaRPr lang="en-US" altLang="ko-KR" dirty="0" smtClean="0">
              <a:solidFill>
                <a:srgbClr val="000000"/>
              </a:solidFill>
              <a:latin typeface="돋움" pitchFamily="50" charset="-127"/>
            </a:endParaRPr>
          </a:p>
          <a:p>
            <a:pPr eaLnBrk="1" fontAlgn="base" latinLnBrk="1" hangingPunct="1">
              <a:spcBef>
                <a:spcPct val="0"/>
              </a:spcBef>
              <a:spcAft>
                <a:spcPct val="0"/>
              </a:spcAft>
            </a:pPr>
            <a:endParaRPr lang="en-US" altLang="ko-KR" dirty="0" smtClean="0">
              <a:solidFill>
                <a:srgbClr val="000000"/>
              </a:solidFill>
              <a:latin typeface="돋움" pitchFamily="50" charset="-127"/>
            </a:endParaRPr>
          </a:p>
        </p:txBody>
      </p:sp>
      <p:sp>
        <p:nvSpPr>
          <p:cNvPr id="9220" name="Rectangle 5"/>
          <p:cNvSpPr>
            <a:spLocks noChangeArrowheads="1"/>
          </p:cNvSpPr>
          <p:nvPr/>
        </p:nvSpPr>
        <p:spPr bwMode="auto">
          <a:xfrm>
            <a:off x="3436939" y="776288"/>
            <a:ext cx="3187700" cy="8901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latinLnBrk="1" hangingPunct="1">
              <a:spcBef>
                <a:spcPct val="0"/>
              </a:spcBef>
              <a:spcAft>
                <a:spcPct val="0"/>
              </a:spcAft>
            </a:pPr>
            <a:endParaRPr lang="ko-KR" altLang="ko-KR" smtClean="0">
              <a:solidFill>
                <a:srgbClr val="000000"/>
              </a:solidFill>
              <a:latin typeface="돋움" pitchFamily="50" charset="-127"/>
            </a:endParaRPr>
          </a:p>
        </p:txBody>
      </p:sp>
      <p:sp>
        <p:nvSpPr>
          <p:cNvPr id="186374" name="Text Box 6"/>
          <p:cNvSpPr txBox="1">
            <a:spLocks noChangeArrowheads="1"/>
          </p:cNvSpPr>
          <p:nvPr/>
        </p:nvSpPr>
        <p:spPr bwMode="auto">
          <a:xfrm>
            <a:off x="123827" y="228599"/>
            <a:ext cx="1898277" cy="338554"/>
          </a:xfrm>
          <a:prstGeom prst="rect">
            <a:avLst/>
          </a:prstGeom>
          <a:noFill/>
          <a:ln w="9525">
            <a:noFill/>
            <a:miter lim="800000"/>
            <a:headEnd/>
            <a:tailEnd/>
          </a:ln>
          <a:effectLst/>
        </p:spPr>
        <p:txBody>
          <a:bodyPr wrap="none">
            <a:spAutoFit/>
          </a:bodyPr>
          <a:lstStyle/>
          <a:p>
            <a:pPr fontAlgn="base" latinLnBrk="1">
              <a:spcBef>
                <a:spcPct val="0"/>
              </a:spcBef>
              <a:spcAft>
                <a:spcPct val="0"/>
              </a:spcAft>
              <a:defRPr/>
            </a:pPr>
            <a:r>
              <a:rPr kumimoji="1" lang="en-US" altLang="ko-KR" sz="1600" b="1" smtClean="0">
                <a:solidFill>
                  <a:srgbClr val="000000"/>
                </a:solidFill>
                <a:effectLst>
                  <a:outerShdw blurRad="38100" dist="38100" dir="2700000" algn="tl">
                    <a:srgbClr val="C0C0C0"/>
                  </a:outerShdw>
                </a:effectLst>
                <a:latin typeface="+mj-lt"/>
              </a:rPr>
              <a:t>[ Linh Kiện máy ] </a:t>
            </a:r>
            <a:endParaRPr kumimoji="1" lang="en-US" altLang="ko-KR" sz="1600" b="1" dirty="0">
              <a:solidFill>
                <a:srgbClr val="000000"/>
              </a:solidFill>
              <a:effectLst>
                <a:outerShdw blurRad="38100" dist="38100" dir="2700000" algn="tl">
                  <a:srgbClr val="C0C0C0"/>
                </a:outerShdw>
              </a:effectLst>
              <a:latin typeface="+mj-lt"/>
            </a:endParaRPr>
          </a:p>
        </p:txBody>
      </p:sp>
      <p:sp>
        <p:nvSpPr>
          <p:cNvPr id="9222" name="Rectangle 22"/>
          <p:cNvSpPr>
            <a:spLocks noChangeArrowheads="1"/>
          </p:cNvSpPr>
          <p:nvPr/>
        </p:nvSpPr>
        <p:spPr bwMode="auto">
          <a:xfrm>
            <a:off x="3548063" y="1111250"/>
            <a:ext cx="3095625"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p:txBody>
      </p:sp>
      <p:sp>
        <p:nvSpPr>
          <p:cNvPr id="9223" name="TextBox 13"/>
          <p:cNvSpPr txBox="1">
            <a:spLocks noChangeArrowheads="1"/>
          </p:cNvSpPr>
          <p:nvPr/>
        </p:nvSpPr>
        <p:spPr bwMode="auto">
          <a:xfrm>
            <a:off x="3500440" y="776290"/>
            <a:ext cx="3108325" cy="826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latinLnBrk="1" hangingPunct="1">
              <a:spcBef>
                <a:spcPct val="0"/>
              </a:spcBef>
              <a:spcAft>
                <a:spcPct val="0"/>
              </a:spcAft>
            </a:pPr>
            <a:r>
              <a:rPr lang="en-US" altLang="ko-KR" smtClean="0">
                <a:solidFill>
                  <a:srgbClr val="000000"/>
                </a:solidFill>
                <a:latin typeface="돋움" pitchFamily="50" charset="-127"/>
              </a:rPr>
              <a:t>                                                                            </a:t>
            </a: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endParaRPr lang="en-US" altLang="ko-KR" smtClean="0">
              <a:solidFill>
                <a:srgbClr val="000000"/>
              </a:solidFill>
              <a:latin typeface="돋움" pitchFamily="50" charset="-127"/>
            </a:endParaRPr>
          </a:p>
          <a:p>
            <a:pPr eaLnBrk="1" fontAlgn="base" latinLnBrk="1" hangingPunct="1">
              <a:spcBef>
                <a:spcPct val="0"/>
              </a:spcBef>
              <a:spcAft>
                <a:spcPct val="0"/>
              </a:spcAft>
            </a:pPr>
            <a:r>
              <a:rPr lang="en-US" altLang="ko-KR" smtClean="0">
                <a:solidFill>
                  <a:srgbClr val="000000"/>
                </a:solidFill>
                <a:latin typeface="돋움" pitchFamily="50" charset="-127"/>
              </a:rPr>
              <a:t> </a:t>
            </a:r>
          </a:p>
        </p:txBody>
      </p:sp>
      <p:sp>
        <p:nvSpPr>
          <p:cNvPr id="9224" name="TextBox 14"/>
          <p:cNvSpPr txBox="1">
            <a:spLocks noChangeArrowheads="1"/>
          </p:cNvSpPr>
          <p:nvPr/>
        </p:nvSpPr>
        <p:spPr bwMode="auto">
          <a:xfrm>
            <a:off x="3436939" y="892878"/>
            <a:ext cx="3171720" cy="951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900">
                <a:solidFill>
                  <a:schemeClr val="tx1"/>
                </a:solidFill>
                <a:latin typeface="Arial" charset="0"/>
                <a:ea typeface="돋움" pitchFamily="50" charset="-127"/>
              </a:defRPr>
            </a:lvl1pPr>
            <a:lvl2pPr marL="742950" indent="-285750" eaLnBrk="0" hangingPunct="0">
              <a:defRPr kumimoji="1" sz="900">
                <a:solidFill>
                  <a:schemeClr val="tx1"/>
                </a:solidFill>
                <a:latin typeface="Arial" charset="0"/>
                <a:ea typeface="돋움" pitchFamily="50" charset="-127"/>
              </a:defRPr>
            </a:lvl2pPr>
            <a:lvl3pPr marL="1143000" indent="-228600" eaLnBrk="0" hangingPunct="0">
              <a:defRPr kumimoji="1" sz="900">
                <a:solidFill>
                  <a:schemeClr val="tx1"/>
                </a:solidFill>
                <a:latin typeface="Arial" charset="0"/>
                <a:ea typeface="돋움" pitchFamily="50" charset="-127"/>
              </a:defRPr>
            </a:lvl3pPr>
            <a:lvl4pPr marL="1600200" indent="-228600" eaLnBrk="0" hangingPunct="0">
              <a:defRPr kumimoji="1" sz="900">
                <a:solidFill>
                  <a:schemeClr val="tx1"/>
                </a:solidFill>
                <a:latin typeface="Arial" charset="0"/>
                <a:ea typeface="돋움" pitchFamily="50" charset="-127"/>
              </a:defRPr>
            </a:lvl4pPr>
            <a:lvl5pPr marL="2057400" indent="-228600" eaLnBrk="0" hangingPunct="0">
              <a:defRPr kumimoji="1" sz="900">
                <a:solidFill>
                  <a:schemeClr val="tx1"/>
                </a:solidFill>
                <a:latin typeface="Arial" charset="0"/>
                <a:ea typeface="돋움" pitchFamily="50" charset="-127"/>
              </a:defRPr>
            </a:lvl5pPr>
            <a:lvl6pPr marL="2514600" indent="-228600" eaLnBrk="0" fontAlgn="base" hangingPunct="0">
              <a:spcBef>
                <a:spcPct val="0"/>
              </a:spcBef>
              <a:spcAft>
                <a:spcPct val="0"/>
              </a:spcAft>
              <a:defRPr kumimoji="1" sz="900">
                <a:solidFill>
                  <a:schemeClr val="tx1"/>
                </a:solidFill>
                <a:latin typeface="Arial" charset="0"/>
                <a:ea typeface="돋움" pitchFamily="50" charset="-127"/>
              </a:defRPr>
            </a:lvl6pPr>
            <a:lvl7pPr marL="2971800" indent="-228600" eaLnBrk="0" fontAlgn="base" hangingPunct="0">
              <a:spcBef>
                <a:spcPct val="0"/>
              </a:spcBef>
              <a:spcAft>
                <a:spcPct val="0"/>
              </a:spcAft>
              <a:defRPr kumimoji="1" sz="900">
                <a:solidFill>
                  <a:schemeClr val="tx1"/>
                </a:solidFill>
                <a:latin typeface="Arial" charset="0"/>
                <a:ea typeface="돋움" pitchFamily="50" charset="-127"/>
              </a:defRPr>
            </a:lvl7pPr>
            <a:lvl8pPr marL="3429000" indent="-228600" eaLnBrk="0" fontAlgn="base" hangingPunct="0">
              <a:spcBef>
                <a:spcPct val="0"/>
              </a:spcBef>
              <a:spcAft>
                <a:spcPct val="0"/>
              </a:spcAft>
              <a:defRPr kumimoji="1" sz="900">
                <a:solidFill>
                  <a:schemeClr val="tx1"/>
                </a:solidFill>
                <a:latin typeface="Arial" charset="0"/>
                <a:ea typeface="돋움" pitchFamily="50" charset="-127"/>
              </a:defRPr>
            </a:lvl8pPr>
            <a:lvl9pPr marL="3886200" indent="-228600" eaLnBrk="0" fontAlgn="base" hangingPunct="0">
              <a:spcBef>
                <a:spcPct val="0"/>
              </a:spcBef>
              <a:spcAft>
                <a:spcPct val="0"/>
              </a:spcAft>
              <a:defRPr kumimoji="1" sz="900">
                <a:solidFill>
                  <a:schemeClr val="tx1"/>
                </a:solidFill>
                <a:latin typeface="Arial" charset="0"/>
                <a:ea typeface="돋움" pitchFamily="50" charset="-127"/>
              </a:defRPr>
            </a:lvl9pPr>
          </a:lstStyle>
          <a:p>
            <a:pPr eaLnBrk="1" fontAlgn="base" hangingPunct="1">
              <a:spcBef>
                <a:spcPct val="0"/>
              </a:spcBef>
              <a:spcAft>
                <a:spcPct val="0"/>
              </a:spcAft>
            </a:pP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78.</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Gía trị đo bằng thước varrier dưới đây là bao nhiêu</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p>
          <a:p>
            <a:pPr eaLnBrk="1" fontAlgn="base" hangingPunct="1">
              <a:spcBef>
                <a:spcPct val="0"/>
              </a:spcBef>
              <a:spcAft>
                <a:spcPct val="0"/>
              </a:spcAft>
            </a:pP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p>
          <a:p>
            <a:pPr eaLnBrk="1" fontAlgn="base" hangingPunct="1">
              <a:spcBef>
                <a:spcPct val="0"/>
              </a:spcBef>
              <a:spcAft>
                <a:spcPct val="0"/>
              </a:spcAft>
            </a:pP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16.35mm               </a:t>
            </a:r>
            <a:r>
              <a:rPr lang="en-US"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B </a:t>
            </a:r>
            <a:r>
              <a:rPr lang="en-US"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2.35mm             </a:t>
            </a:r>
          </a:p>
          <a:p>
            <a:pPr eaLnBrk="1" fontAlgn="base" hangingPunct="1">
              <a:spcBef>
                <a:spcPct val="0"/>
              </a:spcBef>
              <a:spcAft>
                <a:spcPct val="0"/>
              </a:spcAft>
            </a:pP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C</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0.35mm                 D 16.5mm</a:t>
            </a: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r>
              <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p>
          <a:p>
            <a:pPr eaLnBrk="1" fontAlgn="base" hangingPunct="1">
              <a:spcBef>
                <a:spcPct val="0"/>
              </a:spcBef>
              <a:spcAft>
                <a:spcPct val="0"/>
              </a:spcAft>
            </a:pPr>
            <a:endPar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en-US" altLang="ko-KR" smtClean="0">
                <a:latin typeface="Arial" panose="020B0604020202020204" pitchFamily="34" charset="0"/>
                <a:cs typeface="Arial" panose="020B0604020202020204" pitchFamily="34" charset="0"/>
              </a:rPr>
              <a:t>79. </a:t>
            </a:r>
            <a:r>
              <a:rPr lang="vi-VN" altLang="ko-KR">
                <a:latin typeface="Arial" panose="020B0604020202020204" pitchFamily="34" charset="0"/>
                <a:cs typeface="Arial" panose="020B0604020202020204" pitchFamily="34" charset="0"/>
              </a:rPr>
              <a:t>Tên gọi linh kiện dưới đây là gì </a:t>
            </a:r>
            <a:r>
              <a:rPr lang="en-US" altLang="ko-KR">
                <a:latin typeface="Arial" panose="020B0604020202020204" pitchFamily="34" charset="0"/>
                <a:cs typeface="Arial" panose="020B0604020202020204" pitchFamily="34" charset="0"/>
              </a:rPr>
              <a:t>? </a:t>
            </a:r>
          </a:p>
          <a:p>
            <a:pPr eaLnBrk="1" fontAlgn="base" hangingPunct="1">
              <a:spcBef>
                <a:spcPct val="0"/>
              </a:spcBef>
              <a:spcAft>
                <a:spcPct val="0"/>
              </a:spcAft>
            </a:pPr>
            <a:endPar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fontAlgn="base">
              <a:spcBef>
                <a:spcPct val="0"/>
              </a:spcBef>
              <a:spcAft>
                <a:spcPct val="0"/>
              </a:spcAft>
            </a:pP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a:latin typeface="Arial" panose="020B0604020202020204" pitchFamily="34" charset="0"/>
                <a:cs typeface="Arial" panose="020B0604020202020204" pitchFamily="34" charset="0"/>
              </a:rPr>
              <a:t>A</a:t>
            </a:r>
            <a:r>
              <a:rPr lang="en-US" altLang="ko-KR" smtClean="0">
                <a:latin typeface="Arial" panose="020B0604020202020204" pitchFamily="34" charset="0"/>
                <a:cs typeface="Arial" panose="020B0604020202020204" pitchFamily="34" charset="0"/>
              </a:rPr>
              <a:t> </a:t>
            </a:r>
            <a:r>
              <a:rPr lang="vi-VN" altLang="ko-KR">
                <a:latin typeface="Arial" panose="020B0604020202020204" pitchFamily="34" charset="0"/>
                <a:cs typeface="Arial" panose="020B0604020202020204" pitchFamily="34" charset="0"/>
              </a:rPr>
              <a:t>Khớp nối </a:t>
            </a:r>
            <a:r>
              <a:rPr lang="vi-VN" altLang="ko-KR" smtClean="0">
                <a:latin typeface="Arial" panose="020B0604020202020204" pitchFamily="34" charset="0"/>
                <a:cs typeface="Arial" panose="020B0604020202020204" pitchFamily="34" charset="0"/>
              </a:rPr>
              <a:t>Muff</a:t>
            </a:r>
            <a:r>
              <a:rPr lang="en-US" altLang="ko-KR" smtClean="0">
                <a:latin typeface="Arial" panose="020B0604020202020204" pitchFamily="34" charset="0"/>
                <a:cs typeface="Arial" panose="020B0604020202020204" pitchFamily="34" charset="0"/>
              </a:rPr>
              <a:t> (</a:t>
            </a:r>
            <a:r>
              <a:rPr lang="en-US" altLang="ko-KR">
                <a:latin typeface="Arial" panose="020B0604020202020204" pitchFamily="34" charset="0"/>
                <a:cs typeface="Arial" panose="020B0604020202020204" pitchFamily="34" charset="0"/>
              </a:rPr>
              <a:t>Muff Coupling) </a:t>
            </a:r>
          </a:p>
          <a:p>
            <a:pPr fontAlgn="base">
              <a:spcBef>
                <a:spcPct val="0"/>
              </a:spcBef>
              <a:spcAft>
                <a:spcPct val="0"/>
              </a:spcAft>
            </a:pPr>
            <a:r>
              <a:rPr lang="en-US" altLang="ko-KR">
                <a:latin typeface="Arial" panose="020B0604020202020204" pitchFamily="34" charset="0"/>
                <a:cs typeface="Arial" panose="020B0604020202020204" pitchFamily="34" charset="0"/>
              </a:rPr>
              <a:t> </a:t>
            </a:r>
            <a:r>
              <a:rPr lang="en-US" altLang="ko-KR" smtClean="0">
                <a:latin typeface="Arial" panose="020B0604020202020204" pitchFamily="34" charset="0"/>
                <a:cs typeface="Arial" panose="020B0604020202020204" pitchFamily="34" charset="0"/>
              </a:rPr>
              <a:t>B </a:t>
            </a:r>
            <a:r>
              <a:rPr lang="vi-VN" altLang="ko-KR">
                <a:latin typeface="Arial" panose="020B0604020202020204" pitchFamily="34" charset="0"/>
                <a:cs typeface="Arial" panose="020B0604020202020204" pitchFamily="34" charset="0"/>
              </a:rPr>
              <a:t>Khớp nối Seller’s</a:t>
            </a:r>
            <a:r>
              <a:rPr lang="ko-KR" altLang="en-US">
                <a:latin typeface="Arial" panose="020B0604020202020204" pitchFamily="34" charset="0"/>
                <a:cs typeface="Arial" panose="020B0604020202020204" pitchFamily="34" charset="0"/>
              </a:rPr>
              <a:t> </a:t>
            </a:r>
            <a:r>
              <a:rPr lang="en-US" altLang="ko-KR">
                <a:latin typeface="Arial" panose="020B0604020202020204" pitchFamily="34" charset="0"/>
                <a:cs typeface="Arial" panose="020B0604020202020204" pitchFamily="34" charset="0"/>
              </a:rPr>
              <a:t>(Seller’s Coupling) </a:t>
            </a:r>
          </a:p>
          <a:p>
            <a:pPr fontAlgn="base">
              <a:spcBef>
                <a:spcPct val="0"/>
              </a:spcBef>
              <a:spcAft>
                <a:spcPct val="0"/>
              </a:spcAft>
            </a:pPr>
            <a:r>
              <a:rPr lang="en-US" altLang="ko-KR">
                <a:latin typeface="Arial" panose="020B0604020202020204" pitchFamily="34" charset="0"/>
                <a:cs typeface="Arial" panose="020B0604020202020204" pitchFamily="34" charset="0"/>
              </a:rPr>
              <a:t> </a:t>
            </a:r>
            <a:r>
              <a:rPr lang="en-US" altLang="ko-KR" smtClean="0">
                <a:latin typeface="Arial" panose="020B0604020202020204" pitchFamily="34" charset="0"/>
                <a:cs typeface="Arial" panose="020B0604020202020204" pitchFamily="34" charset="0"/>
              </a:rPr>
              <a:t>C </a:t>
            </a:r>
            <a:r>
              <a:rPr lang="vi-VN" altLang="ko-KR">
                <a:latin typeface="Arial" panose="020B0604020202020204" pitchFamily="34" charset="0"/>
                <a:cs typeface="Arial" panose="020B0604020202020204" pitchFamily="34" charset="0"/>
              </a:rPr>
              <a:t>Khớp nối mặt </a:t>
            </a:r>
            <a:r>
              <a:rPr lang="vi-VN" altLang="ko-KR" smtClean="0">
                <a:latin typeface="Arial" panose="020B0604020202020204" pitchFamily="34" charset="0"/>
                <a:cs typeface="Arial" panose="020B0604020202020204" pitchFamily="34" charset="0"/>
              </a:rPr>
              <a:t>bích</a:t>
            </a:r>
            <a:r>
              <a:rPr lang="en-US" altLang="ko-KR" smtClean="0">
                <a:latin typeface="Arial" panose="020B0604020202020204" pitchFamily="34" charset="0"/>
                <a:cs typeface="Arial" panose="020B0604020202020204" pitchFamily="34" charset="0"/>
              </a:rPr>
              <a:t> (</a:t>
            </a:r>
            <a:r>
              <a:rPr lang="en-US" altLang="ko-KR">
                <a:latin typeface="Arial" panose="020B0604020202020204" pitchFamily="34" charset="0"/>
                <a:cs typeface="Arial" panose="020B0604020202020204" pitchFamily="34" charset="0"/>
              </a:rPr>
              <a:t>Flange Coupling)</a:t>
            </a:r>
          </a:p>
          <a:p>
            <a:pPr fontAlgn="base">
              <a:spcBef>
                <a:spcPct val="0"/>
              </a:spcBef>
              <a:spcAft>
                <a:spcPct val="0"/>
              </a:spcAft>
            </a:pPr>
            <a:r>
              <a:rPr lang="en-US" altLang="ko-KR">
                <a:latin typeface="Arial" panose="020B0604020202020204" pitchFamily="34" charset="0"/>
                <a:cs typeface="Arial" panose="020B0604020202020204" pitchFamily="34" charset="0"/>
              </a:rPr>
              <a:t> </a:t>
            </a:r>
            <a:r>
              <a:rPr lang="en-US" altLang="ko-KR" smtClean="0">
                <a:solidFill>
                  <a:srgbClr val="FF0000"/>
                </a:solidFill>
                <a:latin typeface="Arial" panose="020B0604020202020204" pitchFamily="34" charset="0"/>
                <a:cs typeface="Arial" panose="020B0604020202020204" pitchFamily="34" charset="0"/>
              </a:rPr>
              <a:t>D </a:t>
            </a:r>
            <a:r>
              <a:rPr lang="vi-VN" altLang="ko-KR">
                <a:solidFill>
                  <a:srgbClr val="FF0000"/>
                </a:solidFill>
                <a:latin typeface="Arial" panose="020B0604020202020204" pitchFamily="34" charset="0"/>
                <a:cs typeface="Arial" panose="020B0604020202020204" pitchFamily="34" charset="0"/>
              </a:rPr>
              <a:t>Khớp nối kẹp </a:t>
            </a:r>
            <a:r>
              <a:rPr lang="en-US" altLang="ko-KR">
                <a:solidFill>
                  <a:srgbClr val="FF0000"/>
                </a:solidFill>
                <a:latin typeface="Arial" panose="020B0604020202020204" pitchFamily="34" charset="0"/>
                <a:cs typeface="Arial" panose="020B0604020202020204" pitchFamily="34" charset="0"/>
              </a:rPr>
              <a:t>(Clamp Coupling</a:t>
            </a:r>
            <a:r>
              <a:rPr lang="en-US" altLang="ko-KR">
                <a:latin typeface="Arial" panose="020B0604020202020204" pitchFamily="34" charset="0"/>
                <a:cs typeface="Arial" panose="020B0604020202020204" pitchFamily="34" charset="0"/>
              </a:rPr>
              <a:t>)</a:t>
            </a:r>
          </a:p>
          <a:p>
            <a:pPr eaLnBrk="1" fontAlgn="base" hangingPunct="1">
              <a:spcBef>
                <a:spcPct val="0"/>
              </a:spcBef>
              <a:spcAft>
                <a:spcPct val="0"/>
              </a:spcAft>
            </a:pP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80. </a:t>
            </a:r>
            <a:r>
              <a:rPr lang="vi-VN"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Tên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của công cụ dưới đây</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t>
            </a: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endPar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A</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Chuỗi hình tam giác</a:t>
            </a:r>
            <a:endParaRPr lang="ko-KR" altLang="en-US"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B</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Đục hình tam giác</a:t>
            </a:r>
          </a:p>
          <a:p>
            <a:pPr eaLnBrk="1" fontAlgn="base" hangingPunct="1">
              <a:spcBef>
                <a:spcPct val="0"/>
              </a:spcBef>
              <a:spcAft>
                <a:spcPct val="0"/>
              </a:spcAft>
            </a:pPr>
            <a:r>
              <a:rPr lang="vi-VN" altLang="ko-KR">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C</a:t>
            </a:r>
            <a:r>
              <a:rPr lang="ko-KR" altLang="en-US"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Máy </a:t>
            </a:r>
            <a:r>
              <a:rPr lang="vi-VN"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tháo</a:t>
            </a:r>
            <a:r>
              <a:rPr lang="en-US"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ren</a:t>
            </a:r>
            <a:r>
              <a:rPr lang="vi-VN" altLang="ko-KR" smtClean="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rPr>
              <a:t>chèn</a:t>
            </a:r>
            <a:endParaRPr lang="ko-KR" altLang="en-US" dirty="0">
              <a:solidFill>
                <a:srgbClr val="FF0000"/>
              </a:solidFill>
              <a:latin typeface="LG Smart_H Regular" panose="020B0600000101010101" pitchFamily="34" charset="-127"/>
              <a:ea typeface="LG Smart_H Regular" panose="020B0600000101010101" pitchFamily="34" charset="-127"/>
              <a:cs typeface="Arial" panose="020B0604020202020204" pitchFamily="34" charset="0"/>
            </a:endParaRPr>
          </a:p>
          <a:p>
            <a:pPr eaLnBrk="1" fontAlgn="base" hangingPunct="1">
              <a:spcBef>
                <a:spcPct val="0"/>
              </a:spcBef>
              <a:spcAft>
                <a:spcPct val="0"/>
              </a:spcAft>
            </a:pPr>
            <a:r>
              <a:rPr lang="ko-KR" altLang="en-US">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en-US" altLang="ko-KR"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D</a:t>
            </a:r>
            <a:r>
              <a:rPr lang="ko-KR" altLang="en-US" smtClean="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 </a:t>
            </a:r>
            <a:r>
              <a:rPr lang="vi-VN" altLang="ko-KR" dirty="0">
                <a:solidFill>
                  <a:srgbClr val="000000"/>
                </a:solidFill>
                <a:latin typeface="LG Smart_H Regular" panose="020B0600000101010101" pitchFamily="34" charset="-127"/>
                <a:ea typeface="LG Smart_H Regular" panose="020B0600000101010101" pitchFamily="34" charset="-127"/>
                <a:cs typeface="Arial" panose="020B0604020202020204" pitchFamily="34" charset="0"/>
              </a:rPr>
              <a:t>Chốt rút</a:t>
            </a: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r>
              <a:rPr lang="ko-KR" altLang="en-US" dirty="0" smtClean="0">
                <a:solidFill>
                  <a:srgbClr val="000000"/>
                </a:solidFill>
                <a:latin typeface="돋움" pitchFamily="50" charset="-127"/>
              </a:rPr>
              <a:t>  </a:t>
            </a: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ko-KR" altLang="en-US" dirty="0" smtClean="0">
              <a:solidFill>
                <a:srgbClr val="000000"/>
              </a:solidFill>
              <a:latin typeface="돋움" pitchFamily="50" charset="-127"/>
            </a:endParaRPr>
          </a:p>
          <a:p>
            <a:pPr eaLnBrk="1" fontAlgn="base" latinLnBrk="1" hangingPunct="1">
              <a:spcBef>
                <a:spcPct val="0"/>
              </a:spcBef>
              <a:spcAft>
                <a:spcPct val="0"/>
              </a:spcAft>
            </a:pPr>
            <a:endParaRPr lang="en-US" altLang="ko-KR" dirty="0" smtClean="0">
              <a:solidFill>
                <a:srgbClr val="000000"/>
              </a:solidFill>
              <a:latin typeface="돋움" pitchFamily="50" charset="-127"/>
            </a:endParaRPr>
          </a:p>
        </p:txBody>
      </p:sp>
      <p:grpSp>
        <p:nvGrpSpPr>
          <p:cNvPr id="9225" name="Group 10"/>
          <p:cNvGrpSpPr>
            <a:grpSpLocks/>
          </p:cNvGrpSpPr>
          <p:nvPr/>
        </p:nvGrpSpPr>
        <p:grpSpPr bwMode="auto">
          <a:xfrm>
            <a:off x="3632996" y="1948661"/>
            <a:ext cx="2795586" cy="1046237"/>
            <a:chOff x="243" y="3377"/>
            <a:chExt cx="1892" cy="1161"/>
          </a:xfrm>
        </p:grpSpPr>
        <p:pic>
          <p:nvPicPr>
            <p:cNvPr id="9228" name="Picture 7"/>
            <p:cNvPicPr>
              <a:picLocks noChangeAspect="1" noChangeArrowheads="1"/>
            </p:cNvPicPr>
            <p:nvPr/>
          </p:nvPicPr>
          <p:blipFill>
            <a:blip r:embed="rId3">
              <a:extLst>
                <a:ext uri="{28A0092B-C50C-407E-A947-70E740481C1C}">
                  <a14:useLocalDpi xmlns:a14="http://schemas.microsoft.com/office/drawing/2010/main" val="0"/>
                </a:ext>
              </a:extLst>
            </a:blip>
            <a:srcRect t="37701" r="52574" b="37791"/>
            <a:stretch>
              <a:fillRect/>
            </a:stretch>
          </p:blipFill>
          <p:spPr bwMode="auto">
            <a:xfrm>
              <a:off x="243" y="3377"/>
              <a:ext cx="1892"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29" name="Line 8"/>
            <p:cNvSpPr>
              <a:spLocks noChangeShapeType="1"/>
            </p:cNvSpPr>
            <p:nvPr/>
          </p:nvSpPr>
          <p:spPr bwMode="auto">
            <a:xfrm>
              <a:off x="1273" y="3745"/>
              <a:ext cx="46" cy="136"/>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latinLnBrk="1">
                <a:spcBef>
                  <a:spcPct val="0"/>
                </a:spcBef>
                <a:spcAft>
                  <a:spcPct val="0"/>
                </a:spcAft>
              </a:pPr>
              <a:endParaRPr kumimoji="1" lang="ko-KR" altLang="en-US" sz="900">
                <a:solidFill>
                  <a:srgbClr val="000000"/>
                </a:solidFill>
                <a:latin typeface="Arial" charset="0"/>
                <a:ea typeface="돋움" pitchFamily="50" charset="-127"/>
              </a:endParaRPr>
            </a:p>
          </p:txBody>
        </p:sp>
        <p:sp>
          <p:nvSpPr>
            <p:cNvPr id="9230" name="Line 9"/>
            <p:cNvSpPr>
              <a:spLocks noChangeShapeType="1"/>
            </p:cNvSpPr>
            <p:nvPr/>
          </p:nvSpPr>
          <p:spPr bwMode="auto">
            <a:xfrm flipH="1">
              <a:off x="1327" y="3642"/>
              <a:ext cx="41" cy="236"/>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latinLnBrk="1">
                <a:spcBef>
                  <a:spcPct val="0"/>
                </a:spcBef>
                <a:spcAft>
                  <a:spcPct val="0"/>
                </a:spcAft>
              </a:pPr>
              <a:endParaRPr kumimoji="1" lang="ko-KR" altLang="en-US" sz="900">
                <a:solidFill>
                  <a:srgbClr val="000000"/>
                </a:solidFill>
                <a:latin typeface="Arial" charset="0"/>
                <a:ea typeface="돋움" pitchFamily="50" charset="-127"/>
              </a:endParaRPr>
            </a:p>
          </p:txBody>
        </p:sp>
      </p:grpSp>
      <p:pic>
        <p:nvPicPr>
          <p:cNvPr id="922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9087" y="6249144"/>
            <a:ext cx="1038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 descr="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096" y="3931963"/>
            <a:ext cx="2809240" cy="45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217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WS12차_1회_051119">
  <a:themeElements>
    <a:clrScheme name="1_WS12차_1회_05111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WS12차_1회_051119">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돋움" pitchFamily="50" charset="-127"/>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돋움" pitchFamily="50" charset="-127"/>
            <a:ea typeface="돋움" pitchFamily="50" charset="-127"/>
          </a:defRPr>
        </a:defPPr>
      </a:lstStyle>
    </a:lnDef>
  </a:objectDefaults>
  <a:extraClrSchemeLst>
    <a:extraClrScheme>
      <a:clrScheme name="1_WS12차_1회_051119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WS12차_1회_05111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WS12차_1회_051119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WS12차_1회_051119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WS12차_1회_05111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WS12차_1회_05111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WS12차_1회_05111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WS12차_1회_051119">
  <a:themeElements>
    <a:clrScheme name="1_WS12차_1회_05111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G">
      <a:majorFont>
        <a:latin typeface="LG Smart_H Regular"/>
        <a:ea typeface="LG Smart_H Regular"/>
        <a:cs typeface=""/>
      </a:majorFont>
      <a:minorFont>
        <a:latin typeface="LG Smart_H Regular"/>
        <a:ea typeface="LG Smart_H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900" b="0"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_WS12차_1회_051119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WS12차_1회_05111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WS12차_1회_051119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WS12차_1회_051119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WS12차_1회_05111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WS12차_1회_05111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WS12차_1회_05111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\\기술이론\문제지\WS12차_1회_051119.ppt</Template>
  <TotalTime>12975</TotalTime>
  <Words>7608</Words>
  <Application>Microsoft Office PowerPoint</Application>
  <PresentationFormat>A4 Paper (210x297 mm)</PresentationFormat>
  <Paragraphs>1627</Paragraphs>
  <Slides>17</Slides>
  <Notes>16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17</vt:i4>
      </vt:variant>
    </vt:vector>
  </HeadingPairs>
  <TitlesOfParts>
    <vt:vector size="31" baseType="lpstr">
      <vt:lpstr>HY신명조</vt:lpstr>
      <vt:lpstr>LG Smart_H Bold</vt:lpstr>
      <vt:lpstr>LG Smart_H Regular</vt:lpstr>
      <vt:lpstr>LG스마트체 Regular</vt:lpstr>
      <vt:lpstr>Agency FB</vt:lpstr>
      <vt:lpstr>Arial</vt:lpstr>
      <vt:lpstr>Arial (본문)</vt:lpstr>
      <vt:lpstr>Dotum</vt:lpstr>
      <vt:lpstr>Dotum</vt:lpstr>
      <vt:lpstr>굴림</vt:lpstr>
      <vt:lpstr>Times New Roman</vt:lpstr>
      <vt:lpstr>Wingdings</vt:lpstr>
      <vt:lpstr>1_WS12차_1회_051119</vt:lpstr>
      <vt:lpstr>2_WS12차_1회_051119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ttc</dc:creator>
  <cp:lastModifiedBy>admin</cp:lastModifiedBy>
  <cp:revision>982</cp:revision>
  <cp:lastPrinted>2021-08-23T07:41:42Z</cp:lastPrinted>
  <dcterms:created xsi:type="dcterms:W3CDTF">2006-01-07T00:13:15Z</dcterms:created>
  <dcterms:modified xsi:type="dcterms:W3CDTF">2023-12-15T20:37:02Z</dcterms:modified>
</cp:coreProperties>
</file>