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LTRFkqc2PT/Zbh3XHz1OMQHU9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7"/>
  </p:normalViewPr>
  <p:slideViewPr>
    <p:cSldViewPr snapToGrid="0">
      <p:cViewPr varScale="1">
        <p:scale>
          <a:sx n="181" d="100"/>
          <a:sy n="181" d="100"/>
        </p:scale>
        <p:origin x="18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4136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60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428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057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8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203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906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31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22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177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100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293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358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160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969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515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7622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7656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181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84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6198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371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88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681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8"/>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8"/>
          <p:cNvGrpSpPr/>
          <p:nvPr/>
        </p:nvGrpSpPr>
        <p:grpSpPr>
          <a:xfrm>
            <a:off x="830392" y="1191256"/>
            <a:ext cx="745763" cy="45826"/>
            <a:chOff x="4580561" y="2589004"/>
            <a:chExt cx="1064464" cy="25200"/>
          </a:xfrm>
        </p:grpSpPr>
        <p:sp>
          <p:nvSpPr>
            <p:cNvPr id="12" name="Google Shape;1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8"/>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8"/>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Font typeface="Verdana"/>
              <a:buNone/>
              <a:defRPr sz="1600">
                <a:latin typeface="Verdana"/>
                <a:ea typeface="Verdana"/>
                <a:cs typeface="Verdana"/>
                <a:sym typeface="Verdana"/>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9"/>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9"/>
          <p:cNvGrpSpPr/>
          <p:nvPr/>
        </p:nvGrpSpPr>
        <p:grpSpPr>
          <a:xfrm>
            <a:off x="729442" y="771256"/>
            <a:ext cx="745763" cy="45826"/>
            <a:chOff x="4580561" y="2589004"/>
            <a:chExt cx="1064464" cy="25200"/>
          </a:xfrm>
        </p:grpSpPr>
        <p:sp>
          <p:nvSpPr>
            <p:cNvPr id="20" name="Google Shape;20;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9"/>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lgn="l">
              <a:lnSpc>
                <a:spcPct val="100000"/>
              </a:lnSpc>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endParaRPr/>
          </a:p>
        </p:txBody>
      </p:sp>
      <p:sp>
        <p:nvSpPr>
          <p:cNvPr id="23" name="Google Shape;23;p9"/>
          <p:cNvSpPr txBox="1">
            <a:spLocks noGrp="1"/>
          </p:cNvSpPr>
          <p:nvPr>
            <p:ph type="body" idx="1"/>
          </p:nvPr>
        </p:nvSpPr>
        <p:spPr>
          <a:xfrm>
            <a:off x="235200" y="1013100"/>
            <a:ext cx="8616000" cy="3912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Verdana"/>
              <a:buChar char="●"/>
              <a:defRPr sz="1800">
                <a:latin typeface="Verdana"/>
                <a:ea typeface="Verdana"/>
                <a:cs typeface="Verdana"/>
                <a:sym typeface="Verdana"/>
              </a:defRPr>
            </a:lvl1pPr>
            <a:lvl2pPr marL="914400" lvl="1" indent="-342900" algn="l">
              <a:lnSpc>
                <a:spcPct val="115000"/>
              </a:lnSpc>
              <a:spcBef>
                <a:spcPts val="1600"/>
              </a:spcBef>
              <a:spcAft>
                <a:spcPts val="0"/>
              </a:spcAft>
              <a:buSzPts val="1800"/>
              <a:buFont typeface="Verdana"/>
              <a:buChar char="○"/>
              <a:defRPr sz="1800">
                <a:latin typeface="Verdana"/>
                <a:ea typeface="Verdana"/>
                <a:cs typeface="Verdana"/>
                <a:sym typeface="Verdana"/>
              </a:defRPr>
            </a:lvl2pPr>
            <a:lvl3pPr marL="1371600" lvl="2" indent="-342900" algn="l">
              <a:lnSpc>
                <a:spcPct val="115000"/>
              </a:lnSpc>
              <a:spcBef>
                <a:spcPts val="1600"/>
              </a:spcBef>
              <a:spcAft>
                <a:spcPts val="0"/>
              </a:spcAft>
              <a:buSzPts val="1800"/>
              <a:buFont typeface="Verdana"/>
              <a:buChar char="■"/>
              <a:defRPr sz="1800">
                <a:latin typeface="Verdana"/>
                <a:ea typeface="Verdana"/>
                <a:cs typeface="Verdana"/>
                <a:sym typeface="Verdana"/>
              </a:defRPr>
            </a:lvl3pPr>
            <a:lvl4pPr marL="1828800" lvl="3" indent="-342900" algn="l">
              <a:lnSpc>
                <a:spcPct val="115000"/>
              </a:lnSpc>
              <a:spcBef>
                <a:spcPts val="1600"/>
              </a:spcBef>
              <a:spcAft>
                <a:spcPts val="0"/>
              </a:spcAft>
              <a:buSzPts val="1800"/>
              <a:buFont typeface="Verdana"/>
              <a:buChar char="●"/>
              <a:defRPr sz="1800">
                <a:latin typeface="Verdana"/>
                <a:ea typeface="Verdana"/>
                <a:cs typeface="Verdana"/>
                <a:sym typeface="Verdana"/>
              </a:defRPr>
            </a:lvl4pPr>
            <a:lvl5pPr marL="2286000" lvl="4" indent="-342900" algn="l">
              <a:lnSpc>
                <a:spcPct val="115000"/>
              </a:lnSpc>
              <a:spcBef>
                <a:spcPts val="1600"/>
              </a:spcBef>
              <a:spcAft>
                <a:spcPts val="0"/>
              </a:spcAft>
              <a:buSzPts val="1800"/>
              <a:buFont typeface="Verdana"/>
              <a:buChar char="○"/>
              <a:defRPr sz="1800">
                <a:latin typeface="Verdana"/>
                <a:ea typeface="Verdana"/>
                <a:cs typeface="Verdana"/>
                <a:sym typeface="Verdana"/>
              </a:defRPr>
            </a:lvl5pPr>
            <a:lvl6pPr marL="2743200" lvl="5" indent="-342900" algn="l">
              <a:lnSpc>
                <a:spcPct val="115000"/>
              </a:lnSpc>
              <a:spcBef>
                <a:spcPts val="1600"/>
              </a:spcBef>
              <a:spcAft>
                <a:spcPts val="0"/>
              </a:spcAft>
              <a:buSzPts val="1800"/>
              <a:buFont typeface="Verdana"/>
              <a:buChar char="■"/>
              <a:defRPr sz="1800">
                <a:latin typeface="Verdana"/>
                <a:ea typeface="Verdana"/>
                <a:cs typeface="Verdana"/>
                <a:sym typeface="Verdana"/>
              </a:defRPr>
            </a:lvl6pPr>
            <a:lvl7pPr marL="3200400" lvl="6" indent="-342900" algn="l">
              <a:lnSpc>
                <a:spcPct val="115000"/>
              </a:lnSpc>
              <a:spcBef>
                <a:spcPts val="1600"/>
              </a:spcBef>
              <a:spcAft>
                <a:spcPts val="0"/>
              </a:spcAft>
              <a:buSzPts val="1800"/>
              <a:buFont typeface="Verdana"/>
              <a:buChar char="●"/>
              <a:defRPr sz="1800">
                <a:latin typeface="Verdana"/>
                <a:ea typeface="Verdana"/>
                <a:cs typeface="Verdana"/>
                <a:sym typeface="Verdana"/>
              </a:defRPr>
            </a:lvl7pPr>
            <a:lvl8pPr marL="3657600" lvl="7" indent="-342900" algn="l">
              <a:lnSpc>
                <a:spcPct val="115000"/>
              </a:lnSpc>
              <a:spcBef>
                <a:spcPts val="1600"/>
              </a:spcBef>
              <a:spcAft>
                <a:spcPts val="0"/>
              </a:spcAft>
              <a:buSzPts val="1800"/>
              <a:buFont typeface="Verdana"/>
              <a:buChar char="○"/>
              <a:defRPr sz="1800">
                <a:latin typeface="Verdana"/>
                <a:ea typeface="Verdana"/>
                <a:cs typeface="Verdana"/>
                <a:sym typeface="Verdana"/>
              </a:defRPr>
            </a:lvl8pPr>
            <a:lvl9pPr marL="4114800" lvl="8" indent="-342900" algn="l">
              <a:lnSpc>
                <a:spcPct val="115000"/>
              </a:lnSpc>
              <a:spcBef>
                <a:spcPts val="1600"/>
              </a:spcBef>
              <a:spcAft>
                <a:spcPts val="1600"/>
              </a:spcAft>
              <a:buSzPts val="1800"/>
              <a:buFont typeface="Verdana"/>
              <a:buChar char="■"/>
              <a:defRPr sz="1800">
                <a:latin typeface="Verdana"/>
                <a:ea typeface="Verdana"/>
                <a:cs typeface="Verdana"/>
                <a:sym typeface="Verdana"/>
              </a:defRPr>
            </a:lvl9pPr>
          </a:lstStyle>
          <a:p>
            <a:endParaRPr/>
          </a:p>
        </p:txBody>
      </p:sp>
      <p:sp>
        <p:nvSpPr>
          <p:cNvPr id="24" name="Google Shape;24;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10"/>
          <p:cNvGrpSpPr/>
          <p:nvPr/>
        </p:nvGrpSpPr>
        <p:grpSpPr>
          <a:xfrm>
            <a:off x="830392" y="1191256"/>
            <a:ext cx="745763" cy="45826"/>
            <a:chOff x="4580561" y="2589004"/>
            <a:chExt cx="1064464" cy="25200"/>
          </a:xfrm>
        </p:grpSpPr>
        <p:sp>
          <p:nvSpPr>
            <p:cNvPr id="28" name="Google Shape;28;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1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1" name="Google Shape;31;p10"/>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2" name="Google Shape;32;p10"/>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3" name="Google Shape;33;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1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11"/>
          <p:cNvGrpSpPr/>
          <p:nvPr/>
        </p:nvGrpSpPr>
        <p:grpSpPr>
          <a:xfrm>
            <a:off x="830392" y="1191256"/>
            <a:ext cx="745763" cy="45826"/>
            <a:chOff x="4580561" y="2589004"/>
            <a:chExt cx="1064464" cy="25200"/>
          </a:xfrm>
        </p:grpSpPr>
        <p:sp>
          <p:nvSpPr>
            <p:cNvPr id="37" name="Google Shape;37;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1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0" name="Google Shape;40;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1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12"/>
          <p:cNvGrpSpPr/>
          <p:nvPr/>
        </p:nvGrpSpPr>
        <p:grpSpPr>
          <a:xfrm>
            <a:off x="830392" y="1191256"/>
            <a:ext cx="745763" cy="45826"/>
            <a:chOff x="4580561" y="2589004"/>
            <a:chExt cx="1064464" cy="25200"/>
          </a:xfrm>
        </p:grpSpPr>
        <p:sp>
          <p:nvSpPr>
            <p:cNvPr id="44" name="Google Shape;44;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7" name="Google Shape;47;p12"/>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8" name="Google Shape;48;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1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13"/>
          <p:cNvGrpSpPr/>
          <p:nvPr/>
        </p:nvGrpSpPr>
        <p:grpSpPr>
          <a:xfrm>
            <a:off x="830392" y="1191256"/>
            <a:ext cx="745763" cy="45826"/>
            <a:chOff x="4580561" y="2589004"/>
            <a:chExt cx="1064464" cy="25200"/>
          </a:xfrm>
        </p:grpSpPr>
        <p:sp>
          <p:nvSpPr>
            <p:cNvPr id="52" name="Google Shape;52;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1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1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56" name="Google Shape;56;p1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7" name="Google Shape;57;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60" name="Google Shape;60;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1"/>
        <p:cNvGrpSpPr/>
        <p:nvPr/>
      </p:nvGrpSpPr>
      <p:grpSpPr>
        <a:xfrm>
          <a:off x="0" y="0"/>
          <a:ext cx="0" cy="0"/>
          <a:chOff x="0" y="0"/>
          <a:chExt cx="0" cy="0"/>
        </a:xfrm>
      </p:grpSpPr>
      <p:grpSp>
        <p:nvGrpSpPr>
          <p:cNvPr id="62" name="Google Shape;62;p15"/>
          <p:cNvGrpSpPr/>
          <p:nvPr/>
        </p:nvGrpSpPr>
        <p:grpSpPr>
          <a:xfrm>
            <a:off x="830392" y="4169130"/>
            <a:ext cx="745763" cy="45826"/>
            <a:chOff x="4580561" y="2589004"/>
            <a:chExt cx="1064464" cy="25200"/>
          </a:xfrm>
        </p:grpSpPr>
        <p:sp>
          <p:nvSpPr>
            <p:cNvPr id="63" name="Google Shape;63;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15"/>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66" name="Google Shape;66;p15"/>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Verdana"/>
              <a:buNone/>
              <a:defRPr sz="2800" b="1"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Verdana"/>
              <a:buChar char="●"/>
              <a:defRPr sz="1300" b="0" i="0" u="none" strike="noStrike" cap="none">
                <a:solidFill>
                  <a:schemeClr val="accent1"/>
                </a:solidFill>
                <a:latin typeface="Verdana"/>
                <a:ea typeface="Verdana"/>
                <a:cs typeface="Verdana"/>
                <a:sym typeface="Verdana"/>
              </a:defRPr>
            </a:lvl1pPr>
            <a:lvl2pPr marL="914400" marR="0" lvl="1"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2pPr>
            <a:lvl3pPr marL="1371600" marR="0" lvl="2"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3pPr>
            <a:lvl4pPr marL="1828800" marR="0" lvl="3"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4pPr>
            <a:lvl5pPr marL="2286000" marR="0" lvl="4"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5pPr>
            <a:lvl6pPr marL="2743200" marR="0" lvl="5"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6pPr>
            <a:lvl7pPr marL="3200400" marR="0" lvl="6"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7pPr>
            <a:lvl8pPr marL="3657600" marR="0" lvl="7" indent="-298450" algn="l" rtl="0">
              <a:lnSpc>
                <a:spcPct val="115000"/>
              </a:lnSpc>
              <a:spcBef>
                <a:spcPts val="1600"/>
              </a:spcBef>
              <a:spcAft>
                <a:spcPts val="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8pPr>
            <a:lvl9pPr marL="4114800" marR="0" lvl="8" indent="-298450" algn="l" rtl="0">
              <a:lnSpc>
                <a:spcPct val="115000"/>
              </a:lnSpc>
              <a:spcBef>
                <a:spcPts val="1600"/>
              </a:spcBef>
              <a:spcAft>
                <a:spcPts val="1600"/>
              </a:spcAft>
              <a:buClr>
                <a:schemeClr val="accent1"/>
              </a:buClr>
              <a:buSzPts val="1100"/>
              <a:buFont typeface="Verdana"/>
              <a:buChar char="■"/>
              <a:defRPr sz="1100" b="0" i="0" u="none" strike="noStrike" cap="none">
                <a:solidFill>
                  <a:schemeClr val="accent1"/>
                </a:solidFill>
                <a:latin typeface="Verdana"/>
                <a:ea typeface="Verdana"/>
                <a:cs typeface="Verdana"/>
                <a:sym typeface="Verdana"/>
              </a:defRPr>
            </a:lvl9pPr>
          </a:lstStyle>
          <a:p>
            <a:endParaRPr/>
          </a:p>
        </p:txBody>
      </p:sp>
      <p:sp>
        <p:nvSpPr>
          <p:cNvPr id="8" name="Google Shape;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612183" y="1322450"/>
            <a:ext cx="8214300" cy="10100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dirty="0" err="1">
                <a:latin typeface="Roboto Mono"/>
                <a:ea typeface="Roboto Mono"/>
                <a:cs typeface="Roboto Mono"/>
                <a:sym typeface="Roboto Mono"/>
              </a:rPr>
              <a:t>Làm</a:t>
            </a:r>
            <a:r>
              <a:rPr lang="en-US" dirty="0">
                <a:latin typeface="Roboto Mono"/>
                <a:ea typeface="Roboto Mono"/>
                <a:cs typeface="Roboto Mono"/>
                <a:sym typeface="Roboto Mono"/>
              </a:rPr>
              <a:t> </a:t>
            </a:r>
            <a:r>
              <a:rPr lang="en-US" dirty="0" err="1">
                <a:latin typeface="Roboto Mono"/>
                <a:ea typeface="Roboto Mono"/>
                <a:cs typeface="Roboto Mono"/>
                <a:sym typeface="Roboto Mono"/>
              </a:rPr>
              <a:t>việc</a:t>
            </a:r>
            <a:r>
              <a:rPr lang="en-US" dirty="0">
                <a:latin typeface="Roboto Mono"/>
                <a:ea typeface="Roboto Mono"/>
                <a:cs typeface="Roboto Mono"/>
                <a:sym typeface="Roboto Mono"/>
              </a:rPr>
              <a:t> </a:t>
            </a:r>
            <a:r>
              <a:rPr lang="en-US" dirty="0" err="1">
                <a:latin typeface="Roboto Mono"/>
                <a:ea typeface="Roboto Mono"/>
                <a:cs typeface="Roboto Mono"/>
                <a:sym typeface="Roboto Mono"/>
              </a:rPr>
              <a:t>với</a:t>
            </a:r>
            <a:r>
              <a:rPr lang="en-US" dirty="0">
                <a:latin typeface="Roboto Mono"/>
                <a:ea typeface="Roboto Mono"/>
                <a:cs typeface="Roboto Mono"/>
                <a:sym typeface="Roboto Mono"/>
              </a:rPr>
              <a:t> collection type</a:t>
            </a:r>
            <a:endParaRPr dirty="0">
              <a:latin typeface="Roboto Mono"/>
              <a:ea typeface="Roboto Mono"/>
              <a:cs typeface="Roboto Mono"/>
              <a:sym typeface="Roboto Mono"/>
            </a:endParaRPr>
          </a:p>
        </p:txBody>
      </p:sp>
      <p:pic>
        <p:nvPicPr>
          <p:cNvPr id="73" name="Google Shape;73;p1"/>
          <p:cNvPicPr preferRelativeResize="0"/>
          <p:nvPr/>
        </p:nvPicPr>
        <p:blipFill rotWithShape="1">
          <a:blip r:embed="rId3">
            <a:alphaModFix/>
          </a:blip>
          <a:srcRect/>
          <a:stretch/>
        </p:blipFill>
        <p:spPr>
          <a:xfrm>
            <a:off x="7874638" y="57710"/>
            <a:ext cx="1086174" cy="400491"/>
          </a:xfrm>
          <a:prstGeom prst="rect">
            <a:avLst/>
          </a:prstGeom>
          <a:noFill/>
          <a:ln>
            <a:noFill/>
          </a:ln>
        </p:spPr>
      </p:pic>
      <p:sp>
        <p:nvSpPr>
          <p:cNvPr id="74" name="Google Shape;74;p1"/>
          <p:cNvSpPr txBox="1"/>
          <p:nvPr/>
        </p:nvSpPr>
        <p:spPr>
          <a:xfrm>
            <a:off x="612172" y="3518125"/>
            <a:ext cx="47334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oboto Mono"/>
                <a:ea typeface="Roboto Mono"/>
                <a:cs typeface="Roboto Mono"/>
                <a:sym typeface="Roboto Mono"/>
              </a:rPr>
              <a:t>Cài đặt và lập trình căn bản</a:t>
            </a:r>
            <a:endParaRPr sz="18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oboto Mono"/>
                <a:ea typeface="Roboto Mono"/>
                <a:cs typeface="Roboto Mono"/>
                <a:sym typeface="Roboto Mono"/>
              </a:rPr>
              <a:t>cuong@techmaster.vn</a:t>
            </a:r>
            <a:endParaRPr sz="18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Roboto Mono"/>
                <a:ea typeface="Roboto Mono"/>
                <a:cs typeface="Roboto Mono"/>
                <a:sym typeface="Roboto Mono"/>
              </a:rPr>
              <a:t>Class</a:t>
            </a:r>
            <a:endParaRPr>
              <a:latin typeface="Roboto Mono"/>
              <a:ea typeface="Roboto Mono"/>
              <a:cs typeface="Roboto Mono"/>
              <a:sym typeface="Roboto Mono"/>
            </a:endParaRPr>
          </a:p>
        </p:txBody>
      </p:sp>
      <p:sp>
        <p:nvSpPr>
          <p:cNvPr id="157" name="Google Shape;157;p2"/>
          <p:cNvSpPr txBox="1">
            <a:spLocks noGrp="1"/>
          </p:cNvSpPr>
          <p:nvPr>
            <p:ph type="body" idx="1"/>
          </p:nvPr>
        </p:nvSpPr>
        <p:spPr>
          <a:xfrm>
            <a:off x="235200" y="1013100"/>
            <a:ext cx="8616000" cy="3772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b="1">
                <a:latin typeface="Roboto Mono"/>
                <a:ea typeface="Roboto Mono"/>
                <a:cs typeface="Roboto Mono"/>
                <a:sym typeface="Roboto Mono"/>
              </a:rPr>
              <a:t>Swift</a:t>
            </a:r>
            <a:r>
              <a:rPr lang="en-US">
                <a:latin typeface="Roboto Mono"/>
                <a:ea typeface="Roboto Mono"/>
                <a:cs typeface="Roboto Mono"/>
                <a:sym typeface="Roboto Mono"/>
              </a:rPr>
              <a:t> là ngôn ngữ kế thừa ngôn ngữ </a:t>
            </a:r>
            <a:r>
              <a:rPr lang="en-US" b="1">
                <a:latin typeface="Roboto Mono"/>
                <a:ea typeface="Roboto Mono"/>
                <a:cs typeface="Roboto Mono"/>
                <a:sym typeface="Roboto Mono"/>
              </a:rPr>
              <a:t>C</a:t>
            </a:r>
            <a:r>
              <a:rPr lang="en-US">
                <a:latin typeface="Roboto Mono"/>
                <a:ea typeface="Roboto Mono"/>
                <a:cs typeface="Roboto Mono"/>
                <a:sym typeface="Roboto Mono"/>
              </a:rPr>
              <a:t> và </a:t>
            </a:r>
            <a:r>
              <a:rPr lang="en-US" b="1">
                <a:latin typeface="Roboto Mono"/>
                <a:ea typeface="Roboto Mono"/>
                <a:cs typeface="Roboto Mono"/>
                <a:sym typeface="Roboto Mono"/>
              </a:rPr>
              <a:t>Objective-C</a:t>
            </a:r>
            <a:r>
              <a:rPr lang="en-US">
                <a:latin typeface="Roboto Mono"/>
                <a:ea typeface="Roboto Mono"/>
                <a:cs typeface="Roboto Mono"/>
                <a:sym typeface="Roboto Mono"/>
              </a:rPr>
              <a:t>, nó vừa là một ngôn ngữ hướng thủ tục, vừa là một ngôn ngữ hướng đối tượng.</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b="1">
                <a:latin typeface="Roboto Mono"/>
                <a:ea typeface="Roboto Mono"/>
                <a:cs typeface="Roboto Mono"/>
                <a:sym typeface="Roboto Mono"/>
              </a:rPr>
              <a:t>Class</a:t>
            </a:r>
            <a:r>
              <a:rPr lang="en-US">
                <a:latin typeface="Roboto Mono"/>
                <a:ea typeface="Roboto Mono"/>
                <a:cs typeface="Roboto Mono"/>
                <a:sym typeface="Roboto Mono"/>
              </a:rPr>
              <a:t> chính là khái niệm của các ngôn ngữ lập trình hướng đối tượng</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b="1">
                <a:latin typeface="Roboto Mono"/>
                <a:ea typeface="Roboto Mono"/>
                <a:cs typeface="Roboto Mono"/>
                <a:sym typeface="Roboto Mono"/>
              </a:rPr>
              <a:t>Class</a:t>
            </a:r>
            <a:r>
              <a:rPr lang="en-US">
                <a:latin typeface="Roboto Mono"/>
                <a:ea typeface="Roboto Mono"/>
                <a:cs typeface="Roboto Mono"/>
                <a:sym typeface="Roboto Mono"/>
              </a:rPr>
              <a:t> có các thuộc tính và phương thức, về bản chất phương thức (method) được hiểu là một hàm của lớp.</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Từ một lớp, có thể tạo ra các đối tượng.</a:t>
            </a:r>
            <a:endParaRPr>
              <a:latin typeface="Roboto Mono"/>
              <a:ea typeface="Roboto Mono"/>
              <a:cs typeface="Roboto Mono"/>
              <a:sym typeface="Roboto Mono"/>
            </a:endParaRPr>
          </a:p>
          <a:p>
            <a:pPr marL="0" lvl="0" indent="0" algn="l" rtl="0">
              <a:lnSpc>
                <a:spcPct val="115000"/>
              </a:lnSpc>
              <a:spcBef>
                <a:spcPts val="0"/>
              </a:spcBef>
              <a:spcAft>
                <a:spcPts val="0"/>
              </a:spcAft>
              <a:buSzPts val="1800"/>
              <a:buNone/>
            </a:pPr>
            <a:endParaRPr>
              <a:latin typeface="Roboto Mono"/>
              <a:ea typeface="Roboto Mono"/>
              <a:cs typeface="Roboto Mono"/>
              <a:sym typeface="Roboto Mono"/>
            </a:endParaRPr>
          </a:p>
        </p:txBody>
      </p:sp>
      <p:sp>
        <p:nvSpPr>
          <p:cNvPr id="158" name="Google Shape;158;p2"/>
          <p:cNvSpPr/>
          <p:nvPr/>
        </p:nvSpPr>
        <p:spPr>
          <a:xfrm>
            <a:off x="1021644" y="3781908"/>
            <a:ext cx="749370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class</a:t>
            </a:r>
            <a:r>
              <a:rPr lang="en-US" sz="1400" i="0" u="none" strike="noStrike" cap="none">
                <a:solidFill>
                  <a:srgbClr val="000000"/>
                </a:solidFill>
                <a:latin typeface="Roboto Mono"/>
                <a:ea typeface="Roboto Mono"/>
                <a:cs typeface="Roboto Mono"/>
                <a:sym typeface="Roboto Mono"/>
              </a:rPr>
              <a:t> &lt;tên Class&gt;: &lt;Kế thừa Class cha, nếu có&gt;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028903"/>
                </a:solidFill>
                <a:latin typeface="Roboto Mono"/>
                <a:ea typeface="Roboto Mono"/>
                <a:cs typeface="Roboto Mono"/>
                <a:sym typeface="Roboto Mono"/>
              </a:rPr>
              <a:t>// Khai báo thuộc tính</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028903"/>
                </a:solidFill>
                <a:latin typeface="Roboto Mono"/>
                <a:ea typeface="Roboto Mono"/>
                <a:cs typeface="Roboto Mono"/>
                <a:sym typeface="Roboto Mono"/>
              </a:rPr>
              <a:t>// Khởi tạo phương thức</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spTree>
    <p:extLst>
      <p:ext uri="{BB962C8B-B14F-4D97-AF65-F5344CB8AC3E}">
        <p14:creationId xmlns:p14="http://schemas.microsoft.com/office/powerpoint/2010/main" val="159620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553225" y="106650"/>
            <a:ext cx="86160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Roboto Mono"/>
                <a:ea typeface="Roboto Mono"/>
                <a:cs typeface="Roboto Mono"/>
                <a:sym typeface="Roboto Mono"/>
              </a:rPr>
              <a:t>Khai báo class với khởi tạo không tham số</a:t>
            </a:r>
            <a:endParaRPr>
              <a:latin typeface="Roboto Mono"/>
              <a:ea typeface="Roboto Mono"/>
              <a:cs typeface="Roboto Mono"/>
              <a:sym typeface="Roboto Mono"/>
            </a:endParaRPr>
          </a:p>
        </p:txBody>
      </p:sp>
      <p:sp>
        <p:nvSpPr>
          <p:cNvPr id="164" name="Google Shape;164;p3"/>
          <p:cNvSpPr/>
          <p:nvPr/>
        </p:nvSpPr>
        <p:spPr>
          <a:xfrm>
            <a:off x="729449" y="1727180"/>
            <a:ext cx="7951706"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i="0" u="none" strike="noStrike" cap="none">
                <a:solidFill>
                  <a:srgbClr val="AD3DA4"/>
                </a:solidFill>
                <a:latin typeface="Roboto Mono"/>
                <a:ea typeface="Roboto Mono"/>
                <a:cs typeface="Roboto Mono"/>
                <a:sym typeface="Roboto Mono"/>
              </a:rPr>
              <a:t>class</a:t>
            </a:r>
            <a:r>
              <a:rPr lang="en-US" sz="1200" i="0" u="none" strike="noStrike" cap="none">
                <a:solidFill>
                  <a:srgbClr val="000000"/>
                </a:solidFill>
                <a:latin typeface="Roboto Mono"/>
                <a:ea typeface="Roboto Mono"/>
                <a:cs typeface="Roboto Mono"/>
                <a:sym typeface="Roboto Mono"/>
              </a:rPr>
              <a:t> Rectangle1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028903"/>
                </a:solidFill>
                <a:latin typeface="Roboto Mono"/>
                <a:ea typeface="Roboto Mono"/>
                <a:cs typeface="Roboto Mono"/>
                <a:sym typeface="Roboto Mono"/>
              </a:rPr>
              <a:t>// thuộc tính chiều rộng, chiều cao</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AD3DA4"/>
                </a:solidFill>
                <a:latin typeface="Roboto Mono"/>
                <a:ea typeface="Roboto Mono"/>
                <a:cs typeface="Roboto Mono"/>
                <a:sym typeface="Roboto Mono"/>
              </a:rPr>
              <a:t>var</a:t>
            </a:r>
            <a:r>
              <a:rPr lang="en-US" sz="1200" i="0" u="none" strike="noStrike" cap="none">
                <a:solidFill>
                  <a:srgbClr val="000000"/>
                </a:solidFill>
                <a:latin typeface="Roboto Mono"/>
                <a:ea typeface="Roboto Mono"/>
                <a:cs typeface="Roboto Mono"/>
                <a:sym typeface="Roboto Mono"/>
              </a:rPr>
              <a:t> width: </a:t>
            </a:r>
            <a:r>
              <a:rPr lang="en-US" sz="1200" i="0" u="none" strike="noStrike" cap="none">
                <a:solidFill>
                  <a:srgbClr val="703DAA"/>
                </a:solidFill>
                <a:latin typeface="Roboto Mono"/>
                <a:ea typeface="Roboto Mono"/>
                <a:cs typeface="Roboto Mono"/>
                <a:sym typeface="Roboto Mono"/>
              </a:rPr>
              <a:t>Int</a:t>
            </a:r>
            <a:r>
              <a:rPr lang="en-US" sz="1200" i="0" u="none" strike="noStrike" cap="none">
                <a:solidFill>
                  <a:srgbClr val="000000"/>
                </a:solidFill>
                <a:latin typeface="Roboto Mono"/>
                <a:ea typeface="Roboto Mono"/>
                <a:cs typeface="Roboto Mono"/>
                <a:sym typeface="Roboto Mono"/>
              </a:rPr>
              <a:t> = </a:t>
            </a:r>
            <a:r>
              <a:rPr lang="en-US" sz="1200" i="0" u="none" strike="noStrike" cap="none">
                <a:solidFill>
                  <a:srgbClr val="272AD8"/>
                </a:solidFill>
                <a:latin typeface="Roboto Mono"/>
                <a:ea typeface="Roboto Mono"/>
                <a:cs typeface="Roboto Mono"/>
                <a:sym typeface="Roboto Mono"/>
              </a:rPr>
              <a:t>5</a:t>
            </a: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AD3DA4"/>
                </a:solidFill>
                <a:latin typeface="Roboto Mono"/>
                <a:ea typeface="Roboto Mono"/>
                <a:cs typeface="Roboto Mono"/>
                <a:sym typeface="Roboto Mono"/>
              </a:rPr>
              <a:t>var</a:t>
            </a:r>
            <a:r>
              <a:rPr lang="en-US" sz="1200" i="0" u="none" strike="noStrike" cap="none">
                <a:solidFill>
                  <a:srgbClr val="000000"/>
                </a:solidFill>
                <a:latin typeface="Roboto Mono"/>
                <a:ea typeface="Roboto Mono"/>
                <a:cs typeface="Roboto Mono"/>
                <a:sym typeface="Roboto Mono"/>
              </a:rPr>
              <a:t> height: </a:t>
            </a:r>
            <a:r>
              <a:rPr lang="en-US" sz="1200" i="0" u="none" strike="noStrike" cap="none">
                <a:solidFill>
                  <a:srgbClr val="703DAA"/>
                </a:solidFill>
                <a:latin typeface="Roboto Mono"/>
                <a:ea typeface="Roboto Mono"/>
                <a:cs typeface="Roboto Mono"/>
                <a:sym typeface="Roboto Mono"/>
              </a:rPr>
              <a:t>Int</a:t>
            </a:r>
            <a:r>
              <a:rPr lang="en-US" sz="1200" i="0" u="none" strike="noStrike" cap="none">
                <a:solidFill>
                  <a:srgbClr val="000000"/>
                </a:solidFill>
                <a:latin typeface="Roboto Mono"/>
                <a:ea typeface="Roboto Mono"/>
                <a:cs typeface="Roboto Mono"/>
                <a:sym typeface="Roboto Mono"/>
              </a:rPr>
              <a:t> = </a:t>
            </a:r>
            <a:r>
              <a:rPr lang="en-US" sz="1200" i="0" u="none" strike="noStrike" cap="none">
                <a:solidFill>
                  <a:srgbClr val="272AD8"/>
                </a:solidFill>
                <a:latin typeface="Roboto Mono"/>
                <a:ea typeface="Roboto Mono"/>
                <a:cs typeface="Roboto Mono"/>
                <a:sym typeface="Roboto Mono"/>
              </a:rPr>
              <a:t>10</a:t>
            </a: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028903"/>
                </a:solidFill>
                <a:latin typeface="Roboto Mono"/>
                <a:ea typeface="Roboto Mono"/>
                <a:cs typeface="Roboto Mono"/>
                <a:sym typeface="Roboto Mono"/>
              </a:rPr>
              <a:t>// Constructor (khởi tạo) mặc định (Không tham số)</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028903"/>
                </a:solidFill>
                <a:latin typeface="Roboto Mono"/>
                <a:ea typeface="Roboto Mono"/>
                <a:cs typeface="Roboto Mono"/>
                <a:sym typeface="Roboto Mono"/>
              </a:rPr>
              <a:t>// (Được sử dụng để tạo ra đối tượng)</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AD3DA4"/>
                </a:solidFill>
                <a:latin typeface="Roboto Mono"/>
                <a:ea typeface="Roboto Mono"/>
                <a:cs typeface="Roboto Mono"/>
                <a:sym typeface="Roboto Mono"/>
              </a:rPr>
              <a:t>init</a:t>
            </a: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028903"/>
                </a:solidFill>
                <a:latin typeface="Roboto Mono"/>
                <a:ea typeface="Roboto Mono"/>
                <a:cs typeface="Roboto Mono"/>
                <a:sym typeface="Roboto Mono"/>
              </a:rPr>
              <a:t>// Phương thức dùng để tính diện tích hình chữ nhật.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AD3DA4"/>
                </a:solidFill>
                <a:latin typeface="Roboto Mono"/>
                <a:ea typeface="Roboto Mono"/>
                <a:cs typeface="Roboto Mono"/>
                <a:sym typeface="Roboto Mono"/>
              </a:rPr>
              <a:t>func</a:t>
            </a:r>
            <a:r>
              <a:rPr lang="en-US" sz="1200" i="0" u="none" strike="noStrike" cap="none">
                <a:solidFill>
                  <a:srgbClr val="000000"/>
                </a:solidFill>
                <a:latin typeface="Roboto Mono"/>
                <a:ea typeface="Roboto Mono"/>
                <a:cs typeface="Roboto Mono"/>
                <a:sym typeface="Roboto Mono"/>
              </a:rPr>
              <a:t> getArea()  -&gt; </a:t>
            </a:r>
            <a:r>
              <a:rPr lang="en-US" sz="1200" i="0" u="none" strike="noStrike" cap="none">
                <a:solidFill>
                  <a:srgbClr val="703DAA"/>
                </a:solidFill>
                <a:latin typeface="Roboto Mono"/>
                <a:ea typeface="Roboto Mono"/>
                <a:cs typeface="Roboto Mono"/>
                <a:sym typeface="Roboto Mono"/>
              </a:rPr>
              <a:t>Int</a:t>
            </a: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AD3DA4"/>
                </a:solidFill>
                <a:latin typeface="Roboto Mono"/>
                <a:ea typeface="Roboto Mono"/>
                <a:cs typeface="Roboto Mono"/>
                <a:sym typeface="Roboto Mono"/>
              </a:rPr>
              <a:t>var</a:t>
            </a:r>
            <a:r>
              <a:rPr lang="en-US" sz="1200" i="0" u="none" strike="noStrike" cap="none">
                <a:solidFill>
                  <a:srgbClr val="000000"/>
                </a:solidFill>
                <a:latin typeface="Roboto Mono"/>
                <a:ea typeface="Roboto Mono"/>
                <a:cs typeface="Roboto Mono"/>
                <a:sym typeface="Roboto Mono"/>
              </a:rPr>
              <a:t> area = </a:t>
            </a:r>
            <a:r>
              <a:rPr lang="en-US" sz="1200" i="0" u="none" strike="noStrike" cap="none">
                <a:solidFill>
                  <a:srgbClr val="AD3DA4"/>
                </a:solidFill>
                <a:latin typeface="Roboto Mono"/>
                <a:ea typeface="Roboto Mono"/>
                <a:cs typeface="Roboto Mono"/>
                <a:sym typeface="Roboto Mono"/>
              </a:rPr>
              <a:t>self</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E8087"/>
                </a:solidFill>
                <a:latin typeface="Roboto Mono"/>
                <a:ea typeface="Roboto Mono"/>
                <a:cs typeface="Roboto Mono"/>
                <a:sym typeface="Roboto Mono"/>
              </a:rPr>
              <a:t>width</a:t>
            </a:r>
            <a:r>
              <a:rPr lang="en-US" sz="1200" i="0" u="none" strike="noStrike" cap="none">
                <a:solidFill>
                  <a:srgbClr val="000000"/>
                </a:solidFill>
                <a:latin typeface="Roboto Mono"/>
                <a:ea typeface="Roboto Mono"/>
                <a:cs typeface="Roboto Mono"/>
                <a:sym typeface="Roboto Mono"/>
              </a:rPr>
              <a:t> * </a:t>
            </a:r>
            <a:r>
              <a:rPr lang="en-US" sz="1200" i="0" u="none" strike="noStrike" cap="none">
                <a:solidFill>
                  <a:srgbClr val="AD3DA4"/>
                </a:solidFill>
                <a:latin typeface="Roboto Mono"/>
                <a:ea typeface="Roboto Mono"/>
                <a:cs typeface="Roboto Mono"/>
                <a:sym typeface="Roboto Mono"/>
              </a:rPr>
              <a:t>self</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E8087"/>
                </a:solidFill>
                <a:latin typeface="Roboto Mono"/>
                <a:ea typeface="Roboto Mono"/>
                <a:cs typeface="Roboto Mono"/>
                <a:sym typeface="Roboto Mono"/>
              </a:rPr>
              <a:t>height</a:t>
            </a: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AD3DA4"/>
                </a:solidFill>
                <a:latin typeface="Roboto Mono"/>
                <a:ea typeface="Roboto Mono"/>
                <a:cs typeface="Roboto Mono"/>
                <a:sym typeface="Roboto Mono"/>
              </a:rPr>
              <a:t>return</a:t>
            </a:r>
            <a:r>
              <a:rPr lang="en-US" sz="1200" i="0" u="none" strike="noStrike" cap="none">
                <a:solidFill>
                  <a:srgbClr val="000000"/>
                </a:solidFill>
                <a:latin typeface="Roboto Mono"/>
                <a:ea typeface="Roboto Mono"/>
                <a:cs typeface="Roboto Mono"/>
                <a:sym typeface="Roboto Mono"/>
              </a:rPr>
              <a:t> area</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sp>
        <p:nvSpPr>
          <p:cNvPr id="165" name="Google Shape;165;p3"/>
          <p:cNvSpPr txBox="1">
            <a:spLocks noGrp="1"/>
          </p:cNvSpPr>
          <p:nvPr>
            <p:ph type="body" idx="1"/>
          </p:nvPr>
        </p:nvSpPr>
        <p:spPr>
          <a:xfrm>
            <a:off x="234488" y="827475"/>
            <a:ext cx="8616000" cy="82070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b="1">
                <a:latin typeface="Roboto Mono"/>
                <a:ea typeface="Roboto Mono"/>
                <a:cs typeface="Roboto Mono"/>
                <a:sym typeface="Roboto Mono"/>
              </a:rPr>
              <a:t>init</a:t>
            </a:r>
            <a:r>
              <a:rPr lang="en-US">
                <a:latin typeface="Roboto Mono"/>
                <a:ea typeface="Roboto Mono"/>
                <a:cs typeface="Roboto Mono"/>
                <a:sym typeface="Roboto Mono"/>
              </a:rPr>
              <a:t> là trình khởi tạo - một phương thức (</a:t>
            </a:r>
            <a:r>
              <a:rPr lang="en-US" b="1">
                <a:latin typeface="Roboto Mono"/>
                <a:ea typeface="Roboto Mono"/>
                <a:cs typeface="Roboto Mono"/>
                <a:sym typeface="Roboto Mono"/>
              </a:rPr>
              <a:t>method</a:t>
            </a:r>
            <a:r>
              <a:rPr lang="en-US">
                <a:latin typeface="Roboto Mono"/>
                <a:ea typeface="Roboto Mono"/>
                <a:cs typeface="Roboto Mono"/>
                <a:sym typeface="Roboto Mono"/>
              </a:rPr>
              <a:t>) mà </a:t>
            </a:r>
            <a:r>
              <a:rPr lang="en-US" b="1">
                <a:latin typeface="Roboto Mono"/>
                <a:ea typeface="Roboto Mono"/>
                <a:cs typeface="Roboto Mono"/>
                <a:sym typeface="Roboto Mono"/>
              </a:rPr>
              <a:t>class</a:t>
            </a:r>
            <a:r>
              <a:rPr lang="en-US">
                <a:latin typeface="Roboto Mono"/>
                <a:ea typeface="Roboto Mono"/>
                <a:cs typeface="Roboto Mono"/>
                <a:sym typeface="Roboto Mono"/>
              </a:rPr>
              <a:t> sẽ gọi đến khi chúng ta tạo một đối tượng </a:t>
            </a:r>
            <a:r>
              <a:rPr lang="en-US" b="1">
                <a:latin typeface="Roboto Mono"/>
                <a:ea typeface="Roboto Mono"/>
                <a:cs typeface="Roboto Mono"/>
                <a:sym typeface="Roboto Mono"/>
              </a:rPr>
              <a:t>Person</a:t>
            </a:r>
            <a:r>
              <a:rPr lang="en-US">
                <a:latin typeface="Roboto Mono"/>
                <a:ea typeface="Roboto Mono"/>
                <a:cs typeface="Roboto Mono"/>
                <a:sym typeface="Roboto Mono"/>
              </a:rPr>
              <a:t>.</a:t>
            </a:r>
            <a:endParaRPr>
              <a:latin typeface="Roboto Mono"/>
              <a:ea typeface="Roboto Mono"/>
              <a:cs typeface="Roboto Mono"/>
              <a:sym typeface="Roboto Mono"/>
            </a:endParaRPr>
          </a:p>
        </p:txBody>
      </p:sp>
    </p:spTree>
    <p:extLst>
      <p:ext uri="{BB962C8B-B14F-4D97-AF65-F5344CB8AC3E}">
        <p14:creationId xmlns:p14="http://schemas.microsoft.com/office/powerpoint/2010/main" val="39220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Roboto Mono"/>
                <a:ea typeface="Roboto Mono"/>
                <a:cs typeface="Roboto Mono"/>
                <a:sym typeface="Roboto Mono"/>
              </a:rPr>
              <a:t>Khởi tạo đối tượng </a:t>
            </a:r>
            <a:r>
              <a:rPr lang="en-US" sz="2800">
                <a:latin typeface="Roboto Mono"/>
                <a:ea typeface="Roboto Mono"/>
                <a:cs typeface="Roboto Mono"/>
                <a:sym typeface="Roboto Mono"/>
              </a:rPr>
              <a:t>Rectangle1</a:t>
            </a:r>
            <a:r>
              <a:rPr lang="en-US">
                <a:latin typeface="Roboto Mono"/>
                <a:ea typeface="Roboto Mono"/>
                <a:cs typeface="Roboto Mono"/>
                <a:sym typeface="Roboto Mono"/>
              </a:rPr>
              <a:t> </a:t>
            </a:r>
            <a:endParaRPr>
              <a:latin typeface="Roboto Mono"/>
              <a:ea typeface="Roboto Mono"/>
              <a:cs typeface="Roboto Mono"/>
              <a:sym typeface="Roboto Mono"/>
            </a:endParaRPr>
          </a:p>
        </p:txBody>
      </p:sp>
      <p:sp>
        <p:nvSpPr>
          <p:cNvPr id="171" name="Google Shape;171;p4"/>
          <p:cNvSpPr/>
          <p:nvPr/>
        </p:nvSpPr>
        <p:spPr>
          <a:xfrm>
            <a:off x="729450" y="973274"/>
            <a:ext cx="7861500" cy="3183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i="0" u="none" strike="noStrike" cap="none">
                <a:solidFill>
                  <a:srgbClr val="028903"/>
                </a:solidFill>
                <a:latin typeface="Roboto Mono"/>
                <a:ea typeface="Roboto Mono"/>
                <a:cs typeface="Roboto Mono"/>
                <a:sym typeface="Roboto Mono"/>
              </a:rPr>
              <a:t>// Tạo một đối tượng Rectangle1</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28903"/>
                </a:solidFill>
                <a:latin typeface="Roboto Mono"/>
                <a:ea typeface="Roboto Mono"/>
                <a:cs typeface="Roboto Mono"/>
                <a:sym typeface="Roboto Mono"/>
              </a:rPr>
              <a:t>// thông qua Constructor mặc định: init()</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AD3DA4"/>
                </a:solidFill>
                <a:latin typeface="Roboto Mono"/>
                <a:ea typeface="Roboto Mono"/>
                <a:cs typeface="Roboto Mono"/>
                <a:sym typeface="Roboto Mono"/>
              </a:rPr>
              <a:t>var</a:t>
            </a:r>
            <a:r>
              <a:rPr lang="en-US" sz="1800" i="0" u="none" strike="noStrike" cap="none">
                <a:solidFill>
                  <a:srgbClr val="000000"/>
                </a:solidFill>
                <a:latin typeface="Roboto Mono"/>
                <a:ea typeface="Roboto Mono"/>
                <a:cs typeface="Roboto Mono"/>
                <a:sym typeface="Roboto Mono"/>
              </a:rPr>
              <a:t> rec1  = </a:t>
            </a:r>
            <a:r>
              <a:rPr lang="en-US" sz="1800" i="0" u="none" strike="noStrike" cap="none">
                <a:solidFill>
                  <a:srgbClr val="3E8087"/>
                </a:solidFill>
                <a:latin typeface="Roboto Mono"/>
                <a:ea typeface="Roboto Mono"/>
                <a:cs typeface="Roboto Mono"/>
                <a:sym typeface="Roboto Mono"/>
              </a:rPr>
              <a:t>Rectangle1</a:t>
            </a:r>
            <a:r>
              <a:rPr lang="en-US" sz="1800" i="0" u="none" strike="noStrike" cap="none">
                <a:solidFill>
                  <a:srgbClr val="000000"/>
                </a:solidFill>
                <a:latin typeface="Roboto Mono"/>
                <a:ea typeface="Roboto Mono"/>
                <a:cs typeface="Roboto Mono"/>
                <a:sym typeface="Roboto Mono"/>
              </a:rPr>
              <a:t>()</a:t>
            </a:r>
            <a:br>
              <a:rPr lang="en-US" sz="1800" i="0" u="none" strike="noStrike" cap="none">
                <a:solidFill>
                  <a:srgbClr val="000000"/>
                </a:solidFill>
                <a:latin typeface="Roboto Mono"/>
                <a:ea typeface="Roboto Mono"/>
                <a:cs typeface="Roboto Mono"/>
                <a:sym typeface="Roboto Mono"/>
              </a:rPr>
            </a:br>
            <a:endParaRPr sz="18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28903"/>
                </a:solidFill>
                <a:latin typeface="Roboto Mono"/>
                <a:ea typeface="Roboto Mono"/>
                <a:cs typeface="Roboto Mono"/>
                <a:sym typeface="Roboto Mono"/>
              </a:rPr>
              <a:t>// In ra width, height.</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4B21B0"/>
                </a:solidFill>
                <a:latin typeface="Roboto Mono"/>
                <a:ea typeface="Roboto Mono"/>
                <a:cs typeface="Roboto Mono"/>
                <a:sym typeface="Roboto Mono"/>
              </a:rPr>
              <a:t>print</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"rec1.width = </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rec1</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width</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000000"/>
                </a:solidFill>
                <a:latin typeface="Roboto Mono"/>
                <a:ea typeface="Roboto Mono"/>
                <a:cs typeface="Roboto Mono"/>
                <a:sym typeface="Roboto Mono"/>
              </a:rPr>
              <a:t>)</a:t>
            </a:r>
            <a:endParaRPr sz="1800" i="0" u="none" strike="noStrike" cap="none">
              <a:solidFill>
                <a:srgbClr val="D12F1B"/>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4B21B0"/>
                </a:solidFill>
                <a:latin typeface="Roboto Mono"/>
                <a:ea typeface="Roboto Mono"/>
                <a:cs typeface="Roboto Mono"/>
                <a:sym typeface="Roboto Mono"/>
              </a:rPr>
              <a:t>print</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"rec1.height = </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rec1</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height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000000"/>
                </a:solidFill>
                <a:latin typeface="Roboto Mono"/>
                <a:ea typeface="Roboto Mono"/>
                <a:cs typeface="Roboto Mono"/>
                <a:sym typeface="Roboto Mono"/>
              </a:rPr>
              <a:t>)</a:t>
            </a:r>
            <a:br>
              <a:rPr lang="en-US" sz="1800" i="0" u="none" strike="noStrike" cap="none">
                <a:solidFill>
                  <a:srgbClr val="000000"/>
                </a:solidFill>
                <a:latin typeface="Roboto Mono"/>
                <a:ea typeface="Roboto Mono"/>
                <a:cs typeface="Roboto Mono"/>
                <a:sym typeface="Roboto Mono"/>
              </a:rPr>
            </a:br>
            <a:endParaRPr sz="18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28903"/>
                </a:solidFill>
                <a:latin typeface="Roboto Mono"/>
                <a:ea typeface="Roboto Mono"/>
                <a:cs typeface="Roboto Mono"/>
                <a:sym typeface="Roboto Mono"/>
              </a:rPr>
              <a:t>// Gọi phương thức để tính diện tích.</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4B21B0"/>
                </a:solidFill>
                <a:latin typeface="Roboto Mono"/>
                <a:ea typeface="Roboto Mono"/>
                <a:cs typeface="Roboto Mono"/>
                <a:sym typeface="Roboto Mono"/>
              </a:rPr>
              <a:t>print</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"area = </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rec1</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2D6469"/>
                </a:solidFill>
                <a:latin typeface="Roboto Mono"/>
                <a:ea typeface="Roboto Mono"/>
                <a:cs typeface="Roboto Mono"/>
                <a:sym typeface="Roboto Mono"/>
              </a:rPr>
              <a:t>getArea</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000000"/>
                </a:solidFill>
                <a:latin typeface="Roboto Mono"/>
                <a:ea typeface="Roboto Mono"/>
                <a:cs typeface="Roboto Mono"/>
                <a:sym typeface="Roboto Mono"/>
              </a:rPr>
              <a:t>)</a:t>
            </a:r>
            <a:endParaRPr sz="1800" i="0" u="none" strike="noStrike" cap="none">
              <a:solidFill>
                <a:srgbClr val="D12F1B"/>
              </a:solidFill>
              <a:latin typeface="Roboto Mono"/>
              <a:ea typeface="Roboto Mono"/>
              <a:cs typeface="Roboto Mono"/>
              <a:sym typeface="Roboto Mono"/>
            </a:endParaRPr>
          </a:p>
        </p:txBody>
      </p:sp>
    </p:spTree>
    <p:extLst>
      <p:ext uri="{BB962C8B-B14F-4D97-AF65-F5344CB8AC3E}">
        <p14:creationId xmlns:p14="http://schemas.microsoft.com/office/powerpoint/2010/main" val="426862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729450" y="106650"/>
            <a:ext cx="83316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Khai báo class với khởi tạo có tham số</a:t>
            </a:r>
            <a:endParaRPr>
              <a:latin typeface="Roboto Mono"/>
              <a:ea typeface="Roboto Mono"/>
              <a:cs typeface="Roboto Mono"/>
              <a:sym typeface="Roboto Mono"/>
            </a:endParaRPr>
          </a:p>
        </p:txBody>
      </p:sp>
      <p:sp>
        <p:nvSpPr>
          <p:cNvPr id="177" name="Google Shape;177;p5"/>
          <p:cNvSpPr/>
          <p:nvPr/>
        </p:nvSpPr>
        <p:spPr>
          <a:xfrm>
            <a:off x="729450" y="857483"/>
            <a:ext cx="81888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00" i="0" u="none" strike="noStrike" cap="none">
                <a:solidFill>
                  <a:srgbClr val="AD3DA4"/>
                </a:solidFill>
                <a:latin typeface="Roboto Mono"/>
                <a:ea typeface="Roboto Mono"/>
                <a:cs typeface="Roboto Mono"/>
                <a:sym typeface="Roboto Mono"/>
              </a:rPr>
              <a:t>class</a:t>
            </a:r>
            <a:r>
              <a:rPr lang="en-US" sz="1300" i="0" u="none" strike="noStrike" cap="none">
                <a:solidFill>
                  <a:srgbClr val="000000"/>
                </a:solidFill>
                <a:latin typeface="Roboto Mono"/>
                <a:ea typeface="Roboto Mono"/>
                <a:cs typeface="Roboto Mono"/>
                <a:sym typeface="Roboto Mono"/>
              </a:rPr>
              <a:t> Rectangle2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028903"/>
                </a:solidFill>
                <a:latin typeface="Roboto Mono"/>
                <a:ea typeface="Roboto Mono"/>
                <a:cs typeface="Roboto Mono"/>
                <a:sym typeface="Roboto Mono"/>
              </a:rPr>
              <a:t>// thuộc tính chiều rộng, chiều cao</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var</a:t>
            </a:r>
            <a:r>
              <a:rPr lang="en-US" sz="1300" i="0" u="none" strike="noStrike" cap="none">
                <a:solidFill>
                  <a:srgbClr val="000000"/>
                </a:solidFill>
                <a:latin typeface="Roboto Mono"/>
                <a:ea typeface="Roboto Mono"/>
                <a:cs typeface="Roboto Mono"/>
                <a:sym typeface="Roboto Mono"/>
              </a:rPr>
              <a:t> width: </a:t>
            </a:r>
            <a:r>
              <a:rPr lang="en-US" sz="1300" i="0" u="none" strike="noStrike" cap="none">
                <a:solidFill>
                  <a:srgbClr val="703DAA"/>
                </a:solidFill>
                <a:latin typeface="Roboto Mono"/>
                <a:ea typeface="Roboto Mono"/>
                <a:cs typeface="Roboto Mono"/>
                <a:sym typeface="Roboto Mono"/>
              </a:rPr>
              <a:t>Int</a:t>
            </a:r>
            <a:endParaRPr sz="13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var</a:t>
            </a:r>
            <a:r>
              <a:rPr lang="en-US" sz="1300" i="0" u="none" strike="noStrike" cap="none">
                <a:solidFill>
                  <a:srgbClr val="000000"/>
                </a:solidFill>
                <a:latin typeface="Roboto Mono"/>
                <a:ea typeface="Roboto Mono"/>
                <a:cs typeface="Roboto Mono"/>
                <a:sym typeface="Roboto Mono"/>
              </a:rPr>
              <a:t> height: </a:t>
            </a:r>
            <a:r>
              <a:rPr lang="en-US" sz="1300" i="0" u="none" strike="noStrike" cap="none">
                <a:solidFill>
                  <a:srgbClr val="703DAA"/>
                </a:solidFill>
                <a:latin typeface="Roboto Mono"/>
                <a:ea typeface="Roboto Mono"/>
                <a:cs typeface="Roboto Mono"/>
                <a:sym typeface="Roboto Mono"/>
              </a:rPr>
              <a:t>Int</a:t>
            </a:r>
            <a:endParaRPr sz="13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028903"/>
                </a:solidFill>
                <a:latin typeface="Roboto Mono"/>
                <a:ea typeface="Roboto Mono"/>
                <a:cs typeface="Roboto Mono"/>
                <a:sym typeface="Roboto Mono"/>
              </a:rPr>
              <a:t>// Một Constructor có 2 tham số.</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028903"/>
                </a:solidFill>
                <a:latin typeface="Roboto Mono"/>
                <a:ea typeface="Roboto Mono"/>
                <a:cs typeface="Roboto Mono"/>
                <a:sym typeface="Roboto Mono"/>
              </a:rPr>
              <a:t>// (Được sử dụng để tạo ra đối tượng)</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028903"/>
                </a:solidFill>
                <a:latin typeface="Roboto Mono"/>
                <a:ea typeface="Roboto Mono"/>
                <a:cs typeface="Roboto Mono"/>
                <a:sym typeface="Roboto Mono"/>
              </a:rPr>
              <a:t>// self.width trỏ tới thuộc tính (property) width của class.</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init</a:t>
            </a:r>
            <a:r>
              <a:rPr lang="en-US" sz="1300" i="0" u="none" strike="noStrike" cap="none">
                <a:solidFill>
                  <a:srgbClr val="000000"/>
                </a:solidFill>
                <a:latin typeface="Roboto Mono"/>
                <a:ea typeface="Roboto Mono"/>
                <a:cs typeface="Roboto Mono"/>
                <a:sym typeface="Roboto Mono"/>
              </a:rPr>
              <a:t> (width: </a:t>
            </a:r>
            <a:r>
              <a:rPr lang="en-US" sz="1300" i="0" u="none" strike="noStrike" cap="none">
                <a:solidFill>
                  <a:srgbClr val="703DAA"/>
                </a:solidFill>
                <a:latin typeface="Roboto Mono"/>
                <a:ea typeface="Roboto Mono"/>
                <a:cs typeface="Roboto Mono"/>
                <a:sym typeface="Roboto Mono"/>
              </a:rPr>
              <a:t>Int</a:t>
            </a:r>
            <a:r>
              <a:rPr lang="en-US" sz="1300" i="0" u="none" strike="noStrike" cap="none">
                <a:solidFill>
                  <a:srgbClr val="000000"/>
                </a:solidFill>
                <a:latin typeface="Roboto Mono"/>
                <a:ea typeface="Roboto Mono"/>
                <a:cs typeface="Roboto Mono"/>
                <a:sym typeface="Roboto Mono"/>
              </a:rPr>
              <a:t>, height: </a:t>
            </a:r>
            <a:r>
              <a:rPr lang="en-US" sz="1300" i="0" u="none" strike="noStrike" cap="none">
                <a:solidFill>
                  <a:srgbClr val="703DAA"/>
                </a:solidFill>
                <a:latin typeface="Roboto Mono"/>
                <a:ea typeface="Roboto Mono"/>
                <a:cs typeface="Roboto Mono"/>
                <a:sym typeface="Roboto Mono"/>
              </a:rPr>
              <a:t>Int</a:t>
            </a: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self</a:t>
            </a:r>
            <a:r>
              <a:rPr lang="en-US" sz="1300" i="0" u="none" strike="noStrike" cap="none">
                <a:solidFill>
                  <a:srgbClr val="000000"/>
                </a:solidFill>
                <a:latin typeface="Roboto Mono"/>
                <a:ea typeface="Roboto Mono"/>
                <a:cs typeface="Roboto Mono"/>
                <a:sym typeface="Roboto Mono"/>
              </a:rPr>
              <a:t>.</a:t>
            </a:r>
            <a:r>
              <a:rPr lang="en-US" sz="1300" i="0" u="none" strike="noStrike" cap="none">
                <a:solidFill>
                  <a:srgbClr val="3E8087"/>
                </a:solidFill>
                <a:latin typeface="Roboto Mono"/>
                <a:ea typeface="Roboto Mono"/>
                <a:cs typeface="Roboto Mono"/>
                <a:sym typeface="Roboto Mono"/>
              </a:rPr>
              <a:t>width</a:t>
            </a:r>
            <a:r>
              <a:rPr lang="en-US" sz="1300" i="0" u="none" strike="noStrike" cap="none">
                <a:solidFill>
                  <a:srgbClr val="000000"/>
                </a:solidFill>
                <a:latin typeface="Roboto Mono"/>
                <a:ea typeface="Roboto Mono"/>
                <a:cs typeface="Roboto Mono"/>
                <a:sym typeface="Roboto Mono"/>
              </a:rPr>
              <a:t> = width</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self</a:t>
            </a:r>
            <a:r>
              <a:rPr lang="en-US" sz="1300" i="0" u="none" strike="noStrike" cap="none">
                <a:solidFill>
                  <a:srgbClr val="000000"/>
                </a:solidFill>
                <a:latin typeface="Roboto Mono"/>
                <a:ea typeface="Roboto Mono"/>
                <a:cs typeface="Roboto Mono"/>
                <a:sym typeface="Roboto Mono"/>
              </a:rPr>
              <a:t>.</a:t>
            </a:r>
            <a:r>
              <a:rPr lang="en-US" sz="1300" i="0" u="none" strike="noStrike" cap="none">
                <a:solidFill>
                  <a:srgbClr val="3E8087"/>
                </a:solidFill>
                <a:latin typeface="Roboto Mono"/>
                <a:ea typeface="Roboto Mono"/>
                <a:cs typeface="Roboto Mono"/>
                <a:sym typeface="Roboto Mono"/>
              </a:rPr>
              <a:t>height</a:t>
            </a:r>
            <a:r>
              <a:rPr lang="en-US" sz="1300" i="0" u="none" strike="noStrike" cap="none">
                <a:solidFill>
                  <a:srgbClr val="000000"/>
                </a:solidFill>
                <a:latin typeface="Roboto Mono"/>
                <a:ea typeface="Roboto Mono"/>
                <a:cs typeface="Roboto Mono"/>
                <a:sym typeface="Roboto Mono"/>
              </a:rPr>
              <a:t> = height</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028903"/>
                </a:solidFill>
                <a:latin typeface="Roboto Mono"/>
                <a:ea typeface="Roboto Mono"/>
                <a:cs typeface="Roboto Mono"/>
                <a:sym typeface="Roboto Mono"/>
              </a:rPr>
              <a:t>// Phương thức dùng để tính diện tích hình chữ nhật.</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func</a:t>
            </a:r>
            <a:r>
              <a:rPr lang="en-US" sz="1300" i="0" u="none" strike="noStrike" cap="none">
                <a:solidFill>
                  <a:srgbClr val="000000"/>
                </a:solidFill>
                <a:latin typeface="Roboto Mono"/>
                <a:ea typeface="Roboto Mono"/>
                <a:cs typeface="Roboto Mono"/>
                <a:sym typeface="Roboto Mono"/>
              </a:rPr>
              <a:t> getArea()  -&gt; </a:t>
            </a:r>
            <a:r>
              <a:rPr lang="en-US" sz="1300" i="0" u="none" strike="noStrike" cap="none">
                <a:solidFill>
                  <a:srgbClr val="703DAA"/>
                </a:solidFill>
                <a:latin typeface="Roboto Mono"/>
                <a:ea typeface="Roboto Mono"/>
                <a:cs typeface="Roboto Mono"/>
                <a:sym typeface="Roboto Mono"/>
              </a:rPr>
              <a:t>Int</a:t>
            </a: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var</a:t>
            </a:r>
            <a:r>
              <a:rPr lang="en-US" sz="1300" i="0" u="none" strike="noStrike" cap="none">
                <a:solidFill>
                  <a:srgbClr val="000000"/>
                </a:solidFill>
                <a:latin typeface="Roboto Mono"/>
                <a:ea typeface="Roboto Mono"/>
                <a:cs typeface="Roboto Mono"/>
                <a:sym typeface="Roboto Mono"/>
              </a:rPr>
              <a:t> area = </a:t>
            </a:r>
            <a:r>
              <a:rPr lang="en-US" sz="1300" i="0" u="none" strike="noStrike" cap="none">
                <a:solidFill>
                  <a:srgbClr val="AD3DA4"/>
                </a:solidFill>
                <a:latin typeface="Roboto Mono"/>
                <a:ea typeface="Roboto Mono"/>
                <a:cs typeface="Roboto Mono"/>
                <a:sym typeface="Roboto Mono"/>
              </a:rPr>
              <a:t>self</a:t>
            </a:r>
            <a:r>
              <a:rPr lang="en-US" sz="1300" i="0" u="none" strike="noStrike" cap="none">
                <a:solidFill>
                  <a:srgbClr val="000000"/>
                </a:solidFill>
                <a:latin typeface="Roboto Mono"/>
                <a:ea typeface="Roboto Mono"/>
                <a:cs typeface="Roboto Mono"/>
                <a:sym typeface="Roboto Mono"/>
              </a:rPr>
              <a:t>.</a:t>
            </a:r>
            <a:r>
              <a:rPr lang="en-US" sz="1300" i="0" u="none" strike="noStrike" cap="none">
                <a:solidFill>
                  <a:srgbClr val="3E8087"/>
                </a:solidFill>
                <a:latin typeface="Roboto Mono"/>
                <a:ea typeface="Roboto Mono"/>
                <a:cs typeface="Roboto Mono"/>
                <a:sym typeface="Roboto Mono"/>
              </a:rPr>
              <a:t>width</a:t>
            </a:r>
            <a:r>
              <a:rPr lang="en-US" sz="1300" i="0" u="none" strike="noStrike" cap="none">
                <a:solidFill>
                  <a:srgbClr val="000000"/>
                </a:solidFill>
                <a:latin typeface="Roboto Mono"/>
                <a:ea typeface="Roboto Mono"/>
                <a:cs typeface="Roboto Mono"/>
                <a:sym typeface="Roboto Mono"/>
              </a:rPr>
              <a:t> * </a:t>
            </a:r>
            <a:r>
              <a:rPr lang="en-US" sz="1300" i="0" u="none" strike="noStrike" cap="none">
                <a:solidFill>
                  <a:srgbClr val="AD3DA4"/>
                </a:solidFill>
                <a:latin typeface="Roboto Mono"/>
                <a:ea typeface="Roboto Mono"/>
                <a:cs typeface="Roboto Mono"/>
                <a:sym typeface="Roboto Mono"/>
              </a:rPr>
              <a:t>self</a:t>
            </a:r>
            <a:r>
              <a:rPr lang="en-US" sz="1300" i="0" u="none" strike="noStrike" cap="none">
                <a:solidFill>
                  <a:srgbClr val="000000"/>
                </a:solidFill>
                <a:latin typeface="Roboto Mono"/>
                <a:ea typeface="Roboto Mono"/>
                <a:cs typeface="Roboto Mono"/>
                <a:sym typeface="Roboto Mono"/>
              </a:rPr>
              <a:t>.</a:t>
            </a:r>
            <a:r>
              <a:rPr lang="en-US" sz="1300" i="0" u="none" strike="noStrike" cap="none">
                <a:solidFill>
                  <a:srgbClr val="3E8087"/>
                </a:solidFill>
                <a:latin typeface="Roboto Mono"/>
                <a:ea typeface="Roboto Mono"/>
                <a:cs typeface="Roboto Mono"/>
                <a:sym typeface="Roboto Mono"/>
              </a:rPr>
              <a:t>height</a:t>
            </a:r>
            <a:endParaRPr sz="13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r>
              <a:rPr lang="en-US" sz="1300" i="0" u="none" strike="noStrike" cap="none">
                <a:solidFill>
                  <a:srgbClr val="AD3DA4"/>
                </a:solidFill>
                <a:latin typeface="Roboto Mono"/>
                <a:ea typeface="Roboto Mono"/>
                <a:cs typeface="Roboto Mono"/>
                <a:sym typeface="Roboto Mono"/>
              </a:rPr>
              <a:t>return</a:t>
            </a:r>
            <a:r>
              <a:rPr lang="en-US" sz="1300" i="0" u="none" strike="noStrike" cap="none">
                <a:solidFill>
                  <a:srgbClr val="000000"/>
                </a:solidFill>
                <a:latin typeface="Roboto Mono"/>
                <a:ea typeface="Roboto Mono"/>
                <a:cs typeface="Roboto Mono"/>
                <a:sym typeface="Roboto Mono"/>
              </a:rPr>
              <a:t> area</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    }</a:t>
            </a:r>
            <a:endParaRPr sz="13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300" i="0" u="none" strike="noStrike" cap="none">
                <a:solidFill>
                  <a:srgbClr val="000000"/>
                </a:solidFill>
                <a:latin typeface="Roboto Mono"/>
                <a:ea typeface="Roboto Mono"/>
                <a:cs typeface="Roboto Mono"/>
                <a:sym typeface="Roboto Mono"/>
              </a:rPr>
              <a:t>}</a:t>
            </a:r>
            <a:endParaRPr sz="1300">
              <a:latin typeface="Roboto Mono"/>
              <a:ea typeface="Roboto Mono"/>
              <a:cs typeface="Roboto Mono"/>
              <a:sym typeface="Roboto Mono"/>
            </a:endParaRPr>
          </a:p>
        </p:txBody>
      </p:sp>
    </p:spTree>
    <p:extLst>
      <p:ext uri="{BB962C8B-B14F-4D97-AF65-F5344CB8AC3E}">
        <p14:creationId xmlns:p14="http://schemas.microsoft.com/office/powerpoint/2010/main" val="57003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Khởi tạo đối tượng Rectangle2</a:t>
            </a:r>
            <a:endParaRPr>
              <a:latin typeface="Roboto Mono"/>
              <a:ea typeface="Roboto Mono"/>
              <a:cs typeface="Roboto Mono"/>
              <a:sym typeface="Roboto Mono"/>
            </a:endParaRPr>
          </a:p>
        </p:txBody>
      </p:sp>
      <p:sp>
        <p:nvSpPr>
          <p:cNvPr id="183" name="Google Shape;183;p6"/>
          <p:cNvSpPr/>
          <p:nvPr/>
        </p:nvSpPr>
        <p:spPr>
          <a:xfrm>
            <a:off x="729450" y="1049421"/>
            <a:ext cx="7353300" cy="315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i="0" u="none" strike="noStrike" cap="none">
                <a:solidFill>
                  <a:srgbClr val="028903"/>
                </a:solidFill>
                <a:latin typeface="Roboto Mono"/>
                <a:ea typeface="Roboto Mono"/>
                <a:cs typeface="Roboto Mono"/>
                <a:sym typeface="Roboto Mono"/>
              </a:rPr>
              <a:t>// Tạo đối tượng Rectangle2</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28903"/>
                </a:solidFill>
                <a:latin typeface="Roboto Mono"/>
                <a:ea typeface="Roboto Mono"/>
                <a:cs typeface="Roboto Mono"/>
                <a:sym typeface="Roboto Mono"/>
              </a:rPr>
              <a:t>// thông qua Constructor có 2 tham số: init(Int,Int)</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AD3DA4"/>
                </a:solidFill>
                <a:latin typeface="Roboto Mono"/>
                <a:ea typeface="Roboto Mono"/>
                <a:cs typeface="Roboto Mono"/>
                <a:sym typeface="Roboto Mono"/>
              </a:rPr>
              <a:t>var</a:t>
            </a:r>
            <a:r>
              <a:rPr lang="en-US" sz="1800" i="0" u="none" strike="noStrike" cap="none">
                <a:solidFill>
                  <a:srgbClr val="000000"/>
                </a:solidFill>
                <a:latin typeface="Roboto Mono"/>
                <a:ea typeface="Roboto Mono"/>
                <a:cs typeface="Roboto Mono"/>
                <a:sym typeface="Roboto Mono"/>
              </a:rPr>
              <a:t> rec2 = </a:t>
            </a:r>
            <a:r>
              <a:rPr lang="en-US" sz="1800" i="0" u="none" strike="noStrike" cap="none">
                <a:solidFill>
                  <a:srgbClr val="3E8087"/>
                </a:solidFill>
                <a:latin typeface="Roboto Mono"/>
                <a:ea typeface="Roboto Mono"/>
                <a:cs typeface="Roboto Mono"/>
                <a:sym typeface="Roboto Mono"/>
              </a:rPr>
              <a:t>Rectangle2</a:t>
            </a:r>
            <a:r>
              <a:rPr lang="en-US" sz="1800" i="0" u="none" strike="noStrike" cap="none">
                <a:solidFill>
                  <a:srgbClr val="000000"/>
                </a:solidFill>
                <a:latin typeface="Roboto Mono"/>
                <a:ea typeface="Roboto Mono"/>
                <a:cs typeface="Roboto Mono"/>
                <a:sym typeface="Roboto Mono"/>
              </a:rPr>
              <a:t>(width: </a:t>
            </a:r>
            <a:r>
              <a:rPr lang="en-US" sz="1800" i="0" u="none" strike="noStrike" cap="none">
                <a:solidFill>
                  <a:srgbClr val="272AD8"/>
                </a:solidFill>
                <a:latin typeface="Roboto Mono"/>
                <a:ea typeface="Roboto Mono"/>
                <a:cs typeface="Roboto Mono"/>
                <a:sym typeface="Roboto Mono"/>
              </a:rPr>
              <a:t>10</a:t>
            </a:r>
            <a:r>
              <a:rPr lang="en-US" sz="1800" i="0" u="none" strike="noStrike" cap="none">
                <a:solidFill>
                  <a:srgbClr val="000000"/>
                </a:solidFill>
                <a:latin typeface="Roboto Mono"/>
                <a:ea typeface="Roboto Mono"/>
                <a:cs typeface="Roboto Mono"/>
                <a:sym typeface="Roboto Mono"/>
              </a:rPr>
              <a:t>, height: </a:t>
            </a:r>
            <a:r>
              <a:rPr lang="en-US" sz="1800" i="0" u="none" strike="noStrike" cap="none">
                <a:solidFill>
                  <a:srgbClr val="272AD8"/>
                </a:solidFill>
                <a:latin typeface="Roboto Mono"/>
                <a:ea typeface="Roboto Mono"/>
                <a:cs typeface="Roboto Mono"/>
                <a:sym typeface="Roboto Mono"/>
              </a:rPr>
              <a:t>15</a:t>
            </a:r>
            <a:r>
              <a:rPr lang="en-US" sz="1800" i="0" u="none" strike="noStrike" cap="none">
                <a:solidFill>
                  <a:srgbClr val="000000"/>
                </a:solidFill>
                <a:latin typeface="Roboto Mono"/>
                <a:ea typeface="Roboto Mono"/>
                <a:cs typeface="Roboto Mono"/>
                <a:sym typeface="Roboto Mono"/>
              </a:rPr>
              <a:t>)</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br>
              <a:rPr lang="en-US" sz="1800" i="0" u="none" strike="noStrike" cap="none">
                <a:solidFill>
                  <a:srgbClr val="000000"/>
                </a:solidFill>
                <a:latin typeface="Roboto Mono"/>
                <a:ea typeface="Roboto Mono"/>
                <a:cs typeface="Roboto Mono"/>
                <a:sym typeface="Roboto Mono"/>
              </a:rPr>
            </a:br>
            <a:r>
              <a:rPr lang="en-US" sz="1800" i="0" u="none" strike="noStrike" cap="none">
                <a:solidFill>
                  <a:srgbClr val="028903"/>
                </a:solidFill>
                <a:latin typeface="Roboto Mono"/>
                <a:ea typeface="Roboto Mono"/>
                <a:cs typeface="Roboto Mono"/>
                <a:sym typeface="Roboto Mono"/>
              </a:rPr>
              <a:t>// In ra width, height.</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4B21B0"/>
                </a:solidFill>
                <a:latin typeface="Roboto Mono"/>
                <a:ea typeface="Roboto Mono"/>
                <a:cs typeface="Roboto Mono"/>
                <a:sym typeface="Roboto Mono"/>
              </a:rPr>
              <a:t>print</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"rec2.width = </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rec2</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width</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000000"/>
                </a:solidFill>
                <a:latin typeface="Roboto Mono"/>
                <a:ea typeface="Roboto Mono"/>
                <a:cs typeface="Roboto Mono"/>
                <a:sym typeface="Roboto Mono"/>
              </a:rPr>
              <a:t>)</a:t>
            </a:r>
            <a:endParaRPr sz="1800" i="0" u="none" strike="noStrike" cap="none">
              <a:solidFill>
                <a:srgbClr val="D12F1B"/>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4B21B0"/>
                </a:solidFill>
                <a:latin typeface="Roboto Mono"/>
                <a:ea typeface="Roboto Mono"/>
                <a:cs typeface="Roboto Mono"/>
                <a:sym typeface="Roboto Mono"/>
              </a:rPr>
              <a:t>print</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"rec2.height = </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rec2</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height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000000"/>
                </a:solidFill>
                <a:latin typeface="Roboto Mono"/>
                <a:ea typeface="Roboto Mono"/>
                <a:cs typeface="Roboto Mono"/>
                <a:sym typeface="Roboto Mono"/>
              </a:rPr>
              <a:t>)</a:t>
            </a:r>
            <a:endParaRPr sz="1800" i="0" u="none" strike="noStrike" cap="none">
              <a:solidFill>
                <a:srgbClr val="D12F1B"/>
              </a:solidFill>
              <a:latin typeface="Roboto Mono"/>
              <a:ea typeface="Roboto Mono"/>
              <a:cs typeface="Roboto Mono"/>
              <a:sym typeface="Roboto Mono"/>
            </a:endParaRPr>
          </a:p>
          <a:p>
            <a:pPr marL="0" marR="0" lvl="0" indent="0" algn="l" rtl="0">
              <a:lnSpc>
                <a:spcPct val="100000"/>
              </a:lnSpc>
              <a:spcBef>
                <a:spcPts val="0"/>
              </a:spcBef>
              <a:spcAft>
                <a:spcPts val="0"/>
              </a:spcAft>
              <a:buNone/>
            </a:pPr>
            <a:br>
              <a:rPr lang="en-US" sz="1800" i="0" u="none" strike="noStrike" cap="none">
                <a:solidFill>
                  <a:srgbClr val="000000"/>
                </a:solidFill>
                <a:latin typeface="Roboto Mono"/>
                <a:ea typeface="Roboto Mono"/>
                <a:cs typeface="Roboto Mono"/>
                <a:sym typeface="Roboto Mono"/>
              </a:rPr>
            </a:br>
            <a:r>
              <a:rPr lang="en-US" sz="1800" i="0" u="none" strike="noStrike" cap="none">
                <a:solidFill>
                  <a:srgbClr val="028903"/>
                </a:solidFill>
                <a:latin typeface="Roboto Mono"/>
                <a:ea typeface="Roboto Mono"/>
                <a:cs typeface="Roboto Mono"/>
                <a:sym typeface="Roboto Mono"/>
              </a:rPr>
              <a:t>// Gọi phương thức để tính diện tích.</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4B21B0"/>
                </a:solidFill>
                <a:latin typeface="Roboto Mono"/>
                <a:ea typeface="Roboto Mono"/>
                <a:cs typeface="Roboto Mono"/>
                <a:sym typeface="Roboto Mono"/>
              </a:rPr>
              <a:t>print</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"area = </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rec2</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2D6469"/>
                </a:solidFill>
                <a:latin typeface="Roboto Mono"/>
                <a:ea typeface="Roboto Mono"/>
                <a:cs typeface="Roboto Mono"/>
                <a:sym typeface="Roboto Mono"/>
              </a:rPr>
              <a:t>getArea</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D12F1B"/>
                </a:solidFill>
                <a:latin typeface="Roboto Mono"/>
                <a:ea typeface="Roboto Mono"/>
                <a:cs typeface="Roboto Mono"/>
                <a:sym typeface="Roboto Mono"/>
              </a:rPr>
              <a:t>)"</a:t>
            </a:r>
            <a:r>
              <a:rPr lang="en-US" sz="1800" i="0" u="none" strike="noStrike" cap="none">
                <a:solidFill>
                  <a:srgbClr val="000000"/>
                </a:solidFill>
                <a:latin typeface="Roboto Mono"/>
                <a:ea typeface="Roboto Mono"/>
                <a:cs typeface="Roboto Mono"/>
                <a:sym typeface="Roboto Mono"/>
              </a:rPr>
              <a:t>)</a:t>
            </a:r>
            <a:endParaRPr sz="1800" i="0" u="none" strike="noStrike" cap="none">
              <a:solidFill>
                <a:srgbClr val="D12F1B"/>
              </a:solidFill>
              <a:latin typeface="Roboto Mono"/>
              <a:ea typeface="Roboto Mono"/>
              <a:cs typeface="Roboto Mono"/>
              <a:sym typeface="Roboto Mono"/>
            </a:endParaRPr>
          </a:p>
        </p:txBody>
      </p:sp>
    </p:spTree>
    <p:extLst>
      <p:ext uri="{BB962C8B-B14F-4D97-AF65-F5344CB8AC3E}">
        <p14:creationId xmlns:p14="http://schemas.microsoft.com/office/powerpoint/2010/main" val="41976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Deinitializer</a:t>
            </a:r>
            <a:endParaRPr>
              <a:latin typeface="Roboto Mono"/>
              <a:ea typeface="Roboto Mono"/>
              <a:cs typeface="Roboto Mono"/>
              <a:sym typeface="Roboto Mono"/>
            </a:endParaRPr>
          </a:p>
        </p:txBody>
      </p:sp>
      <p:sp>
        <p:nvSpPr>
          <p:cNvPr id="189" name="Google Shape;189;p7"/>
          <p:cNvSpPr txBox="1">
            <a:spLocks noGrp="1"/>
          </p:cNvSpPr>
          <p:nvPr>
            <p:ph type="body" idx="1"/>
          </p:nvPr>
        </p:nvSpPr>
        <p:spPr>
          <a:xfrm>
            <a:off x="235200" y="1013100"/>
            <a:ext cx="8616000" cy="177507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Deinitializer cho phép hàm khởi tạo của một class giải phóng bất cứ tài nguyên nào mà nó đã gán.</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Một hàm deinitializer được gọi ngay trước khi instance của một class được giải phóng</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Hàm deinit chỉ có sẵn trong class</a:t>
            </a:r>
            <a:endParaRPr>
              <a:latin typeface="Roboto Mono"/>
              <a:ea typeface="Roboto Mono"/>
              <a:cs typeface="Roboto Mono"/>
              <a:sym typeface="Roboto Mono"/>
            </a:endParaRPr>
          </a:p>
        </p:txBody>
      </p:sp>
      <p:sp>
        <p:nvSpPr>
          <p:cNvPr id="190" name="Google Shape;190;p7"/>
          <p:cNvSpPr/>
          <p:nvPr/>
        </p:nvSpPr>
        <p:spPr>
          <a:xfrm>
            <a:off x="729450" y="2908091"/>
            <a:ext cx="6151035"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class</a:t>
            </a:r>
            <a:r>
              <a:rPr lang="en-US" sz="1400" i="0" u="none" strike="noStrike" cap="none">
                <a:solidFill>
                  <a:srgbClr val="000000"/>
                </a:solidFill>
                <a:latin typeface="Roboto Mono"/>
                <a:ea typeface="Roboto Mono"/>
                <a:cs typeface="Roboto Mono"/>
                <a:sym typeface="Roboto Mono"/>
              </a:rPr>
              <a:t> D {</a:t>
            </a:r>
            <a:endParaRPr sz="1400" i="0" u="none" strike="noStrike" cap="none">
              <a:solidFill>
                <a:srgbClr val="AD3DA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deinit</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AD3DA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4B21B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D12F1B"/>
                </a:solidFill>
                <a:latin typeface="Roboto Mono"/>
                <a:ea typeface="Roboto Mono"/>
                <a:cs typeface="Roboto Mono"/>
                <a:sym typeface="Roboto Mono"/>
              </a:rPr>
              <a:t>"Deinit "</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d: </a:t>
            </a:r>
            <a:r>
              <a:rPr lang="en-US" sz="1400" i="0" u="none" strike="noStrike" cap="none">
                <a:solidFill>
                  <a:srgbClr val="3E8087"/>
                </a:solidFill>
                <a:latin typeface="Roboto Mono"/>
                <a:ea typeface="Roboto Mono"/>
                <a:cs typeface="Roboto Mono"/>
                <a:sym typeface="Roboto Mono"/>
              </a:rPr>
              <a:t>D</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3E8087"/>
                </a:solidFill>
                <a:latin typeface="Roboto Mono"/>
                <a:ea typeface="Roboto Mono"/>
                <a:cs typeface="Roboto Mono"/>
                <a:sym typeface="Roboto Mono"/>
              </a:rPr>
              <a:t>D</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E8087"/>
                </a:solidFill>
                <a:latin typeface="Roboto Mono"/>
                <a:ea typeface="Roboto Mono"/>
                <a:cs typeface="Roboto Mono"/>
                <a:sym typeface="Roboto Mono"/>
              </a:rPr>
              <a:t>d</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AD3DA4"/>
                </a:solidFill>
                <a:latin typeface="Roboto Mono"/>
                <a:ea typeface="Roboto Mono"/>
                <a:cs typeface="Roboto Mono"/>
                <a:sym typeface="Roboto Mono"/>
              </a:rPr>
              <a:t>nil</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p:txBody>
      </p:sp>
    </p:spTree>
    <p:extLst>
      <p:ext uri="{BB962C8B-B14F-4D97-AF65-F5344CB8AC3E}">
        <p14:creationId xmlns:p14="http://schemas.microsoft.com/office/powerpoint/2010/main" val="132935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Struct là gì</a:t>
            </a:r>
            <a:endParaRPr>
              <a:latin typeface="Roboto Mono"/>
              <a:ea typeface="Roboto Mono"/>
              <a:cs typeface="Roboto Mono"/>
              <a:sym typeface="Roboto Mono"/>
            </a:endParaRPr>
          </a:p>
        </p:txBody>
      </p:sp>
      <p:sp>
        <p:nvSpPr>
          <p:cNvPr id="196" name="Google Shape;196;p8"/>
          <p:cNvSpPr txBox="1">
            <a:spLocks noGrp="1"/>
          </p:cNvSpPr>
          <p:nvPr>
            <p:ph type="body" idx="1"/>
          </p:nvPr>
        </p:nvSpPr>
        <p:spPr>
          <a:xfrm>
            <a:off x="235200" y="1013100"/>
            <a:ext cx="8616000" cy="3912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Trong </a:t>
            </a:r>
            <a:r>
              <a:rPr lang="en-US" b="1">
                <a:latin typeface="Roboto Mono"/>
                <a:ea typeface="Roboto Mono"/>
                <a:cs typeface="Roboto Mono"/>
                <a:sym typeface="Roboto Mono"/>
              </a:rPr>
              <a:t>Swift</a:t>
            </a:r>
            <a:r>
              <a:rPr lang="en-US">
                <a:latin typeface="Roboto Mono"/>
                <a:ea typeface="Roboto Mono"/>
                <a:cs typeface="Roboto Mono"/>
                <a:sym typeface="Roboto Mono"/>
              </a:rPr>
              <a:t>, </a:t>
            </a:r>
            <a:r>
              <a:rPr lang="en-US" b="1">
                <a:latin typeface="Roboto Mono"/>
                <a:ea typeface="Roboto Mono"/>
                <a:cs typeface="Roboto Mono"/>
                <a:sym typeface="Roboto Mono"/>
              </a:rPr>
              <a:t>Struct</a:t>
            </a:r>
            <a:r>
              <a:rPr lang="en-US">
                <a:latin typeface="Roboto Mono"/>
                <a:ea typeface="Roboto Mono"/>
                <a:cs typeface="Roboto Mono"/>
                <a:sym typeface="Roboto Mono"/>
              </a:rPr>
              <a:t> (cấu trúc) là một kiểu giá trị đặc biệt, nó tạo ra một biến để lưu trữ nhiều giá trị riêng lẻ, mà các các trị này có liên quan tới nhau</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Ví dụ về một nhân viên bao gồm: mã nhân viên, tên nhân viên, chức vụ</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Chúng ta hoàn toàn có thể tạo ra 3 biến để lưu các trường giá trị của một nhân viên. Tuy nhiên chúng ta nên tạo ra một Struct để gộp tất cả thông tin vào một biến duy nhất.</a:t>
            </a:r>
            <a:endParaRPr>
              <a:latin typeface="Roboto Mono"/>
              <a:ea typeface="Roboto Mono"/>
              <a:cs typeface="Roboto Mono"/>
              <a:sym typeface="Roboto Mono"/>
            </a:endParaRPr>
          </a:p>
        </p:txBody>
      </p:sp>
      <p:sp>
        <p:nvSpPr>
          <p:cNvPr id="197" name="Google Shape;197;p8"/>
          <p:cNvSpPr/>
          <p:nvPr/>
        </p:nvSpPr>
        <p:spPr>
          <a:xfrm>
            <a:off x="729450" y="3755549"/>
            <a:ext cx="756546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struct</a:t>
            </a:r>
            <a:r>
              <a:rPr lang="en-US" sz="1400" i="0" u="none" strike="noStrike" cap="none">
                <a:solidFill>
                  <a:srgbClr val="000000"/>
                </a:solidFill>
                <a:latin typeface="Roboto Mono"/>
                <a:ea typeface="Roboto Mono"/>
                <a:cs typeface="Roboto Mono"/>
                <a:sym typeface="Roboto Mono"/>
              </a:rPr>
              <a:t> &lt;tên Struct&gt;: &lt;kế thừa </a:t>
            </a:r>
            <a:r>
              <a:rPr lang="en-US" sz="1400" i="0" u="none" strike="noStrike" cap="none">
                <a:solidFill>
                  <a:srgbClr val="272AD8"/>
                </a:solidFill>
                <a:latin typeface="Roboto Mono"/>
                <a:ea typeface="Roboto Mono"/>
                <a:cs typeface="Roboto Mono"/>
                <a:sym typeface="Roboto Mono"/>
              </a:rPr>
              <a:t>1</a:t>
            </a:r>
            <a:r>
              <a:rPr lang="en-US" sz="1400" i="0" u="none" strike="noStrike" cap="none">
                <a:solidFill>
                  <a:srgbClr val="000000"/>
                </a:solidFill>
                <a:latin typeface="Roboto Mono"/>
                <a:ea typeface="Roboto Mono"/>
                <a:cs typeface="Roboto Mono"/>
                <a:sym typeface="Roboto Mono"/>
              </a:rPr>
              <a:t> hoặc nhiều giao thức&gt;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Khai báo thuộc tính</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Khai báo phương thức</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spTree>
    <p:extLst>
      <p:ext uri="{BB962C8B-B14F-4D97-AF65-F5344CB8AC3E}">
        <p14:creationId xmlns:p14="http://schemas.microsoft.com/office/powerpoint/2010/main" val="393796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Khai báo struct</a:t>
            </a:r>
            <a:endParaRPr>
              <a:latin typeface="Roboto Mono"/>
              <a:ea typeface="Roboto Mono"/>
              <a:cs typeface="Roboto Mono"/>
              <a:sym typeface="Roboto Mono"/>
            </a:endParaRPr>
          </a:p>
        </p:txBody>
      </p:sp>
      <p:sp>
        <p:nvSpPr>
          <p:cNvPr id="203" name="Google Shape;203;p9"/>
          <p:cNvSpPr/>
          <p:nvPr/>
        </p:nvSpPr>
        <p:spPr>
          <a:xfrm>
            <a:off x="729450" y="925250"/>
            <a:ext cx="8414700" cy="421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i="0" u="none" strike="noStrike" cap="none">
                <a:solidFill>
                  <a:srgbClr val="AD3DA4"/>
                </a:solidFill>
                <a:latin typeface="Roboto Mono"/>
                <a:ea typeface="Roboto Mono"/>
                <a:cs typeface="Roboto Mono"/>
                <a:sym typeface="Roboto Mono"/>
              </a:rPr>
              <a:t>struct</a:t>
            </a:r>
            <a:r>
              <a:rPr lang="en-US" sz="1800" i="0" u="none" strike="noStrike" cap="none">
                <a:solidFill>
                  <a:srgbClr val="000000"/>
                </a:solidFill>
                <a:latin typeface="Roboto Mono"/>
                <a:ea typeface="Roboto Mono"/>
                <a:cs typeface="Roboto Mono"/>
                <a:sym typeface="Roboto Mono"/>
              </a:rPr>
              <a:t> Employee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028903"/>
                </a:solidFill>
                <a:latin typeface="Roboto Mono"/>
                <a:ea typeface="Roboto Mono"/>
                <a:cs typeface="Roboto Mono"/>
                <a:sym typeface="Roboto Mono"/>
              </a:rPr>
              <a:t>// khai báo thuộc tính</a:t>
            </a:r>
            <a:endParaRPr sz="1800" i="0" u="none" strike="noStrike" cap="none">
              <a:solidFill>
                <a:srgbClr val="028903"/>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var</a:t>
            </a:r>
            <a:r>
              <a:rPr lang="en-US" sz="1800" i="0" u="none" strike="noStrike" cap="none">
                <a:solidFill>
                  <a:srgbClr val="000000"/>
                </a:solidFill>
                <a:latin typeface="Roboto Mono"/>
                <a:ea typeface="Roboto Mono"/>
                <a:cs typeface="Roboto Mono"/>
                <a:sym typeface="Roboto Mono"/>
              </a:rPr>
              <a:t> empNumber: </a:t>
            </a:r>
            <a:r>
              <a:rPr lang="en-US" sz="1800" i="0" u="none" strike="noStrike" cap="none">
                <a:solidFill>
                  <a:srgbClr val="703DAA"/>
                </a:solidFill>
                <a:latin typeface="Roboto Mono"/>
                <a:ea typeface="Roboto Mono"/>
                <a:cs typeface="Roboto Mono"/>
                <a:sym typeface="Roboto Mono"/>
              </a:rPr>
              <a:t>String</a:t>
            </a:r>
            <a:endParaRPr sz="18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var</a:t>
            </a:r>
            <a:r>
              <a:rPr lang="en-US" sz="1800" i="0" u="none" strike="noStrike" cap="none">
                <a:solidFill>
                  <a:srgbClr val="000000"/>
                </a:solidFill>
                <a:latin typeface="Roboto Mono"/>
                <a:ea typeface="Roboto Mono"/>
                <a:cs typeface="Roboto Mono"/>
                <a:sym typeface="Roboto Mono"/>
              </a:rPr>
              <a:t> empName: </a:t>
            </a:r>
            <a:r>
              <a:rPr lang="en-US" sz="1800" i="0" u="none" strike="noStrike" cap="none">
                <a:solidFill>
                  <a:srgbClr val="703DAA"/>
                </a:solidFill>
                <a:latin typeface="Roboto Mono"/>
                <a:ea typeface="Roboto Mono"/>
                <a:cs typeface="Roboto Mono"/>
                <a:sym typeface="Roboto Mono"/>
              </a:rPr>
              <a:t>String</a:t>
            </a:r>
            <a:endParaRPr sz="18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var</a:t>
            </a:r>
            <a:r>
              <a:rPr lang="en-US" sz="1800" i="0" u="none" strike="noStrike" cap="none">
                <a:solidFill>
                  <a:srgbClr val="000000"/>
                </a:solidFill>
                <a:latin typeface="Roboto Mono"/>
                <a:ea typeface="Roboto Mono"/>
                <a:cs typeface="Roboto Mono"/>
                <a:sym typeface="Roboto Mono"/>
              </a:rPr>
              <a:t> position: </a:t>
            </a:r>
            <a:r>
              <a:rPr lang="en-US" sz="1800" i="0" u="none" strike="noStrike" cap="none">
                <a:solidFill>
                  <a:srgbClr val="703DAA"/>
                </a:solidFill>
                <a:latin typeface="Roboto Mono"/>
                <a:ea typeface="Roboto Mono"/>
                <a:cs typeface="Roboto Mono"/>
                <a:sym typeface="Roboto Mono"/>
              </a:rPr>
              <a:t>String</a:t>
            </a:r>
            <a:endParaRPr sz="18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028903"/>
                </a:solidFill>
                <a:latin typeface="Roboto Mono"/>
                <a:ea typeface="Roboto Mono"/>
                <a:cs typeface="Roboto Mono"/>
                <a:sym typeface="Roboto Mono"/>
              </a:rPr>
              <a:t>// Constructor (khởi tạo)</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init</a:t>
            </a:r>
            <a:r>
              <a:rPr lang="en-US" sz="1800" i="0" u="none" strike="noStrike" cap="none">
                <a:solidFill>
                  <a:srgbClr val="000000"/>
                </a:solidFill>
                <a:latin typeface="Roboto Mono"/>
                <a:ea typeface="Roboto Mono"/>
                <a:cs typeface="Roboto Mono"/>
                <a:sym typeface="Roboto Mono"/>
              </a:rPr>
              <a:t>(empNumber:</a:t>
            </a:r>
            <a:r>
              <a:rPr lang="en-US" sz="1800" i="0" u="none" strike="noStrike" cap="none">
                <a:solidFill>
                  <a:srgbClr val="703DAA"/>
                </a:solidFill>
                <a:latin typeface="Roboto Mono"/>
                <a:ea typeface="Roboto Mono"/>
                <a:cs typeface="Roboto Mono"/>
                <a:sym typeface="Roboto Mono"/>
              </a:rPr>
              <a:t>String</a:t>
            </a:r>
            <a:r>
              <a:rPr lang="en-US" sz="1800" i="0" u="none" strike="noStrike" cap="none">
                <a:solidFill>
                  <a:srgbClr val="000000"/>
                </a:solidFill>
                <a:latin typeface="Roboto Mono"/>
                <a:ea typeface="Roboto Mono"/>
                <a:cs typeface="Roboto Mono"/>
                <a:sym typeface="Roboto Mono"/>
              </a:rPr>
              <a:t>, empName:</a:t>
            </a:r>
            <a:r>
              <a:rPr lang="en-US" sz="1800" i="0" u="none" strike="noStrike" cap="none">
                <a:solidFill>
                  <a:srgbClr val="703DAA"/>
                </a:solidFill>
                <a:latin typeface="Roboto Mono"/>
                <a:ea typeface="Roboto Mono"/>
                <a:cs typeface="Roboto Mono"/>
                <a:sym typeface="Roboto Mono"/>
              </a:rPr>
              <a:t>String</a:t>
            </a:r>
            <a:r>
              <a:rPr lang="en-US" sz="1800" i="0" u="none" strike="noStrike" cap="none">
                <a:solidFill>
                  <a:srgbClr val="000000"/>
                </a:solidFill>
                <a:latin typeface="Roboto Mono"/>
                <a:ea typeface="Roboto Mono"/>
                <a:cs typeface="Roboto Mono"/>
                <a:sym typeface="Roboto Mono"/>
              </a:rPr>
              <a:t>, position:</a:t>
            </a:r>
            <a:r>
              <a:rPr lang="en-US" sz="1800" i="0" u="none" strike="noStrike" cap="none">
                <a:solidFill>
                  <a:srgbClr val="703DAA"/>
                </a:solidFill>
                <a:latin typeface="Roboto Mono"/>
                <a:ea typeface="Roboto Mono"/>
                <a:cs typeface="Roboto Mono"/>
                <a:sym typeface="Roboto Mono"/>
              </a:rPr>
              <a:t>String</a:t>
            </a: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self</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empNumber</a:t>
            </a:r>
            <a:r>
              <a:rPr lang="en-US" sz="1800" i="0" u="none" strike="noStrike" cap="none">
                <a:solidFill>
                  <a:srgbClr val="000000"/>
                </a:solidFill>
                <a:latin typeface="Roboto Mono"/>
                <a:ea typeface="Roboto Mono"/>
                <a:cs typeface="Roboto Mono"/>
                <a:sym typeface="Roboto Mono"/>
              </a:rPr>
              <a:t> = empNumber;</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self</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empName</a:t>
            </a:r>
            <a:r>
              <a:rPr lang="en-US" sz="1800" i="0" u="none" strike="noStrike" cap="none">
                <a:solidFill>
                  <a:srgbClr val="000000"/>
                </a:solidFill>
                <a:latin typeface="Roboto Mono"/>
                <a:ea typeface="Roboto Mono"/>
                <a:cs typeface="Roboto Mono"/>
                <a:sym typeface="Roboto Mono"/>
              </a:rPr>
              <a:t> = empName;</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self</a:t>
            </a:r>
            <a:r>
              <a:rPr lang="en-US" sz="1800" i="0" u="none" strike="noStrike" cap="none">
                <a:solidFill>
                  <a:srgbClr val="000000"/>
                </a:solidFill>
                <a:latin typeface="Roboto Mono"/>
                <a:ea typeface="Roboto Mono"/>
                <a:cs typeface="Roboto Mono"/>
                <a:sym typeface="Roboto Mono"/>
              </a:rPr>
              <a:t>.</a:t>
            </a:r>
            <a:r>
              <a:rPr lang="en-US" sz="1800" i="0" u="none" strike="noStrike" cap="none">
                <a:solidFill>
                  <a:srgbClr val="3E8087"/>
                </a:solidFill>
                <a:latin typeface="Roboto Mono"/>
                <a:ea typeface="Roboto Mono"/>
                <a:cs typeface="Roboto Mono"/>
                <a:sym typeface="Roboto Mono"/>
              </a:rPr>
              <a:t>position</a:t>
            </a:r>
            <a:r>
              <a:rPr lang="en-US" sz="1800" i="0" u="none" strike="noStrike" cap="none">
                <a:solidFill>
                  <a:srgbClr val="000000"/>
                </a:solidFill>
                <a:latin typeface="Roboto Mono"/>
                <a:ea typeface="Roboto Mono"/>
                <a:cs typeface="Roboto Mono"/>
                <a:sym typeface="Roboto Mono"/>
              </a:rPr>
              <a:t> = position;</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a:t>
            </a:r>
            <a:endParaRPr sz="1800">
              <a:latin typeface="Roboto Mono"/>
              <a:ea typeface="Roboto Mono"/>
              <a:cs typeface="Roboto Mono"/>
              <a:sym typeface="Roboto Mono"/>
            </a:endParaRPr>
          </a:p>
        </p:txBody>
      </p:sp>
    </p:spTree>
    <p:extLst>
      <p:ext uri="{BB962C8B-B14F-4D97-AF65-F5344CB8AC3E}">
        <p14:creationId xmlns:p14="http://schemas.microsoft.com/office/powerpoint/2010/main" val="364172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Khởi tạo một đối tượng Employee</a:t>
            </a:r>
            <a:endParaRPr>
              <a:latin typeface="Roboto Mono"/>
              <a:ea typeface="Roboto Mono"/>
              <a:cs typeface="Roboto Mono"/>
              <a:sym typeface="Roboto Mono"/>
            </a:endParaRPr>
          </a:p>
        </p:txBody>
      </p:sp>
      <p:sp>
        <p:nvSpPr>
          <p:cNvPr id="209" name="Google Shape;209;p10"/>
          <p:cNvSpPr/>
          <p:nvPr/>
        </p:nvSpPr>
        <p:spPr>
          <a:xfrm>
            <a:off x="729450" y="1017473"/>
            <a:ext cx="8316600" cy="346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i="0" u="none" strike="noStrike" cap="none">
                <a:solidFill>
                  <a:srgbClr val="AD3DA4"/>
                </a:solidFill>
                <a:latin typeface="Roboto Mono"/>
                <a:ea typeface="Roboto Mono"/>
                <a:cs typeface="Roboto Mono"/>
                <a:sym typeface="Roboto Mono"/>
              </a:rPr>
              <a:t>func</a:t>
            </a:r>
            <a:r>
              <a:rPr lang="en-US" sz="1800" i="0" u="none" strike="noStrike" cap="none">
                <a:solidFill>
                  <a:srgbClr val="000000"/>
                </a:solidFill>
                <a:latin typeface="Roboto Mono"/>
                <a:ea typeface="Roboto Mono"/>
                <a:cs typeface="Roboto Mono"/>
                <a:sym typeface="Roboto Mono"/>
              </a:rPr>
              <a:t> test_EmployeeStruct()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298C2F"/>
                </a:solidFill>
                <a:latin typeface="Roboto Mono"/>
                <a:ea typeface="Roboto Mono"/>
                <a:cs typeface="Roboto Mono"/>
                <a:sym typeface="Roboto Mono"/>
              </a:rPr>
              <a:t>// Tạo một biến kiểu struct Employee.</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r>
              <a:rPr lang="en-US" sz="1800" i="0" u="none" strike="noStrike" cap="none">
                <a:solidFill>
                  <a:srgbClr val="AD3DA4"/>
                </a:solidFill>
                <a:latin typeface="Roboto Mono"/>
                <a:ea typeface="Roboto Mono"/>
                <a:cs typeface="Roboto Mono"/>
                <a:sym typeface="Roboto Mono"/>
              </a:rPr>
              <a:t>let</a:t>
            </a:r>
            <a:r>
              <a:rPr lang="en-US" sz="1800" i="0" u="none" strike="noStrike" cap="none">
                <a:solidFill>
                  <a:srgbClr val="000000"/>
                </a:solidFill>
                <a:latin typeface="Roboto Mono"/>
                <a:ea typeface="Roboto Mono"/>
                <a:cs typeface="Roboto Mono"/>
                <a:sym typeface="Roboto Mono"/>
              </a:rPr>
              <a:t> john = Employee(empNumber:</a:t>
            </a:r>
            <a:r>
              <a:rPr lang="en-US" sz="1800" i="0" u="none" strike="noStrike" cap="none">
                <a:solidFill>
                  <a:srgbClr val="D12F1B"/>
                </a:solidFill>
                <a:latin typeface="Roboto Mono"/>
                <a:ea typeface="Roboto Mono"/>
                <a:cs typeface="Roboto Mono"/>
                <a:sym typeface="Roboto Mono"/>
              </a:rPr>
              <a:t>"E01"</a:t>
            </a:r>
            <a:r>
              <a:rPr lang="en-US" sz="1800" i="0" u="none" strike="noStrike" cap="none">
                <a:solidFill>
                  <a:srgbClr val="000000"/>
                </a:solidFill>
                <a:latin typeface="Roboto Mono"/>
                <a:ea typeface="Roboto Mono"/>
                <a:cs typeface="Roboto Mono"/>
                <a:sym typeface="Roboto Mono"/>
              </a:rPr>
              <a:t>,empName: </a:t>
            </a:r>
            <a:r>
              <a:rPr lang="en-US" sz="1800" i="0" u="none" strike="noStrike" cap="none">
                <a:solidFill>
                  <a:srgbClr val="D12F1B"/>
                </a:solidFill>
                <a:latin typeface="Roboto Mono"/>
                <a:ea typeface="Roboto Mono"/>
                <a:cs typeface="Roboto Mono"/>
                <a:sym typeface="Roboto Mono"/>
              </a:rPr>
              <a:t>"John"</a:t>
            </a:r>
            <a:r>
              <a:rPr lang="en-US" sz="1800" i="0" u="none" strike="noStrike" cap="none">
                <a:solidFill>
                  <a:srgbClr val="000000"/>
                </a:solidFill>
                <a:latin typeface="Roboto Mono"/>
                <a:ea typeface="Roboto Mono"/>
                <a:cs typeface="Roboto Mono"/>
                <a:sym typeface="Roboto Mono"/>
              </a:rPr>
              <a:t>, position: </a:t>
            </a:r>
            <a:r>
              <a:rPr lang="en-US" sz="1800" i="0" u="none" strike="noStrike" cap="none">
                <a:solidFill>
                  <a:srgbClr val="D12F1B"/>
                </a:solidFill>
                <a:latin typeface="Roboto Mono"/>
                <a:ea typeface="Roboto Mono"/>
                <a:cs typeface="Roboto Mono"/>
                <a:sym typeface="Roboto Mono"/>
              </a:rPr>
              <a:t>"CLERK"</a:t>
            </a:r>
            <a:r>
              <a:rPr lang="en-US" sz="1800" i="0" u="none" strike="noStrike" cap="none">
                <a:solidFill>
                  <a:srgbClr val="000000"/>
                </a:solidFill>
                <a:latin typeface="Roboto Mono"/>
                <a:ea typeface="Roboto Mono"/>
                <a:cs typeface="Roboto Mono"/>
                <a:sym typeface="Roboto Mono"/>
              </a:rPr>
              <a:t>)</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print(</a:t>
            </a:r>
            <a:r>
              <a:rPr lang="en-US" sz="1800" i="0" u="none" strike="noStrike" cap="none">
                <a:solidFill>
                  <a:srgbClr val="D12F1B"/>
                </a:solidFill>
                <a:latin typeface="Roboto Mono"/>
                <a:ea typeface="Roboto Mono"/>
                <a:cs typeface="Roboto Mono"/>
                <a:sym typeface="Roboto Mono"/>
              </a:rPr>
              <a:t>"Emp Number: "</a:t>
            </a:r>
            <a:r>
              <a:rPr lang="en-US" sz="1800" i="0" u="none" strike="noStrike" cap="none">
                <a:solidFill>
                  <a:srgbClr val="000000"/>
                </a:solidFill>
                <a:latin typeface="Roboto Mono"/>
                <a:ea typeface="Roboto Mono"/>
                <a:cs typeface="Roboto Mono"/>
                <a:sym typeface="Roboto Mono"/>
              </a:rPr>
              <a:t> + john.empNumber)</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print(</a:t>
            </a:r>
            <a:r>
              <a:rPr lang="en-US" sz="1800" i="0" u="none" strike="noStrike" cap="none">
                <a:solidFill>
                  <a:srgbClr val="D12F1B"/>
                </a:solidFill>
                <a:latin typeface="Roboto Mono"/>
                <a:ea typeface="Roboto Mono"/>
                <a:cs typeface="Roboto Mono"/>
                <a:sym typeface="Roboto Mono"/>
              </a:rPr>
              <a:t>"Emp Name: "</a:t>
            </a:r>
            <a:r>
              <a:rPr lang="en-US" sz="1800" i="0" u="none" strike="noStrike" cap="none">
                <a:solidFill>
                  <a:srgbClr val="000000"/>
                </a:solidFill>
                <a:latin typeface="Roboto Mono"/>
                <a:ea typeface="Roboto Mono"/>
                <a:cs typeface="Roboto Mono"/>
                <a:sym typeface="Roboto Mono"/>
              </a:rPr>
              <a:t> + john.empName)</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print(</a:t>
            </a:r>
            <a:r>
              <a:rPr lang="en-US" sz="1800" i="0" u="none" strike="noStrike" cap="none">
                <a:solidFill>
                  <a:srgbClr val="D12F1B"/>
                </a:solidFill>
                <a:latin typeface="Roboto Mono"/>
                <a:ea typeface="Roboto Mono"/>
                <a:cs typeface="Roboto Mono"/>
                <a:sym typeface="Roboto Mono"/>
              </a:rPr>
              <a:t>"Emp Position: "</a:t>
            </a:r>
            <a:r>
              <a:rPr lang="en-US" sz="1800" i="0" u="none" strike="noStrike" cap="none">
                <a:solidFill>
                  <a:srgbClr val="000000"/>
                </a:solidFill>
                <a:latin typeface="Roboto Mono"/>
                <a:ea typeface="Roboto Mono"/>
                <a:cs typeface="Roboto Mono"/>
                <a:sym typeface="Roboto Mono"/>
              </a:rPr>
              <a:t> + john.position)</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    </a:t>
            </a:r>
            <a:endParaRPr sz="1800">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800" i="0" u="none" strike="noStrike" cap="none">
                <a:solidFill>
                  <a:srgbClr val="000000"/>
                </a:solidFill>
                <a:latin typeface="Roboto Mono"/>
                <a:ea typeface="Roboto Mono"/>
                <a:cs typeface="Roboto Mono"/>
                <a:sym typeface="Roboto Mono"/>
              </a:rPr>
              <a:t>}</a:t>
            </a:r>
            <a:endParaRPr sz="1800">
              <a:latin typeface="Roboto Mono"/>
              <a:ea typeface="Roboto Mono"/>
              <a:cs typeface="Roboto Mono"/>
              <a:sym typeface="Roboto Mono"/>
            </a:endParaRPr>
          </a:p>
        </p:txBody>
      </p:sp>
    </p:spTree>
    <p:extLst>
      <p:ext uri="{BB962C8B-B14F-4D97-AF65-F5344CB8AC3E}">
        <p14:creationId xmlns:p14="http://schemas.microsoft.com/office/powerpoint/2010/main" val="370651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Phương thức khởi tạo của Struct</a:t>
            </a:r>
            <a:endParaRPr>
              <a:latin typeface="Roboto Mono"/>
              <a:ea typeface="Roboto Mono"/>
              <a:cs typeface="Roboto Mono"/>
              <a:sym typeface="Roboto Mono"/>
            </a:endParaRPr>
          </a:p>
        </p:txBody>
      </p:sp>
      <p:sp>
        <p:nvSpPr>
          <p:cNvPr id="215" name="Google Shape;215;p11"/>
          <p:cNvSpPr txBox="1">
            <a:spLocks noGrp="1"/>
          </p:cNvSpPr>
          <p:nvPr>
            <p:ph type="body" idx="1"/>
          </p:nvPr>
        </p:nvSpPr>
        <p:spPr>
          <a:xfrm>
            <a:off x="235200" y="1013100"/>
            <a:ext cx="8616000" cy="197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Struct có thể có các Constructor (Phương thức khởi tạo), nhưng không có Destructor (Phương thức huỷ đối tượng)</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Bạn có thể không viết, viết một hoặc nhiều constructor cho Struct</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Trong khởi tạo, chúng ta phải gán tất cả các trường chưa có giá trị</a:t>
            </a:r>
            <a:endParaRPr>
              <a:latin typeface="Roboto Mono"/>
              <a:ea typeface="Roboto Mono"/>
              <a:cs typeface="Roboto Mono"/>
              <a:sym typeface="Roboto Mono"/>
            </a:endParaRPr>
          </a:p>
        </p:txBody>
      </p:sp>
      <p:sp>
        <p:nvSpPr>
          <p:cNvPr id="216" name="Google Shape;216;p11"/>
          <p:cNvSpPr/>
          <p:nvPr/>
        </p:nvSpPr>
        <p:spPr>
          <a:xfrm>
            <a:off x="729449" y="3071588"/>
            <a:ext cx="6800100" cy="181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i="0" u="none" strike="noStrike" cap="none">
                <a:solidFill>
                  <a:srgbClr val="298C2F"/>
                </a:solidFill>
                <a:latin typeface="Roboto Mono"/>
                <a:ea typeface="Roboto Mono"/>
                <a:cs typeface="Roboto Mono"/>
                <a:sym typeface="Roboto Mono"/>
              </a:rPr>
              <a:t>// struct không có hàm khởi tạo</a:t>
            </a:r>
            <a:endParaRPr sz="1600" i="0" u="none" strike="noStrike" cap="none">
              <a:solidFill>
                <a:srgbClr val="298C2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600" i="0" u="none" strike="noStrike" cap="none">
                <a:solidFill>
                  <a:srgbClr val="AD3DA4"/>
                </a:solidFill>
                <a:latin typeface="Roboto Mono"/>
                <a:ea typeface="Roboto Mono"/>
                <a:cs typeface="Roboto Mono"/>
                <a:sym typeface="Roboto Mono"/>
              </a:rPr>
              <a:t>struct</a:t>
            </a:r>
            <a:r>
              <a:rPr lang="en-US" sz="1600" i="0" u="none" strike="noStrike" cap="none">
                <a:solidFill>
                  <a:srgbClr val="000000"/>
                </a:solidFill>
                <a:latin typeface="Roboto Mono"/>
                <a:ea typeface="Roboto Mono"/>
                <a:cs typeface="Roboto Mono"/>
                <a:sym typeface="Roboto Mono"/>
              </a:rPr>
              <a:t> Employee {</a:t>
            </a:r>
            <a:endParaRPr sz="1600">
              <a:latin typeface="Roboto Mono"/>
              <a:ea typeface="Roboto Mono"/>
              <a:cs typeface="Roboto Mono"/>
              <a:sym typeface="Roboto Mono"/>
            </a:endParaRPr>
          </a:p>
          <a:p>
            <a:pPr marL="0" marR="0" lvl="0" indent="0" algn="l" rtl="0">
              <a:lnSpc>
                <a:spcPct val="100000"/>
              </a:lnSpc>
              <a:spcBef>
                <a:spcPts val="0"/>
              </a:spcBef>
              <a:spcAft>
                <a:spcPts val="0"/>
              </a:spcAft>
              <a:buNone/>
            </a:pPr>
            <a:endParaRPr sz="16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600" i="0" u="none" strike="noStrike" cap="none">
                <a:solidFill>
                  <a:srgbClr val="000000"/>
                </a:solidFill>
                <a:latin typeface="Roboto Mono"/>
                <a:ea typeface="Roboto Mono"/>
                <a:cs typeface="Roboto Mono"/>
                <a:sym typeface="Roboto Mono"/>
              </a:rPr>
              <a:t>    </a:t>
            </a:r>
            <a:r>
              <a:rPr lang="en-US" sz="1600" i="0" u="none" strike="noStrike" cap="none">
                <a:solidFill>
                  <a:srgbClr val="AD3DA4"/>
                </a:solidFill>
                <a:latin typeface="Roboto Mono"/>
                <a:ea typeface="Roboto Mono"/>
                <a:cs typeface="Roboto Mono"/>
                <a:sym typeface="Roboto Mono"/>
              </a:rPr>
              <a:t>var</a:t>
            </a:r>
            <a:r>
              <a:rPr lang="en-US" sz="1600" i="0" u="none" strike="noStrike" cap="none">
                <a:solidFill>
                  <a:srgbClr val="000000"/>
                </a:solidFill>
                <a:latin typeface="Roboto Mono"/>
                <a:ea typeface="Roboto Mono"/>
                <a:cs typeface="Roboto Mono"/>
                <a:sym typeface="Roboto Mono"/>
              </a:rPr>
              <a:t> empNumber:</a:t>
            </a:r>
            <a:r>
              <a:rPr lang="en-US" sz="1600" i="0" u="none" strike="noStrike" cap="none">
                <a:solidFill>
                  <a:srgbClr val="703DAA"/>
                </a:solidFill>
                <a:latin typeface="Roboto Mono"/>
                <a:ea typeface="Roboto Mono"/>
                <a:cs typeface="Roboto Mono"/>
                <a:sym typeface="Roboto Mono"/>
              </a:rPr>
              <a:t>String</a:t>
            </a:r>
            <a:endParaRPr sz="16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600" i="0" u="none" strike="noStrike" cap="none">
                <a:solidFill>
                  <a:srgbClr val="000000"/>
                </a:solidFill>
                <a:latin typeface="Roboto Mono"/>
                <a:ea typeface="Roboto Mono"/>
                <a:cs typeface="Roboto Mono"/>
                <a:sym typeface="Roboto Mono"/>
              </a:rPr>
              <a:t>    </a:t>
            </a:r>
            <a:r>
              <a:rPr lang="en-US" sz="1600" i="0" u="none" strike="noStrike" cap="none">
                <a:solidFill>
                  <a:srgbClr val="AD3DA4"/>
                </a:solidFill>
                <a:latin typeface="Roboto Mono"/>
                <a:ea typeface="Roboto Mono"/>
                <a:cs typeface="Roboto Mono"/>
                <a:sym typeface="Roboto Mono"/>
              </a:rPr>
              <a:t>var</a:t>
            </a:r>
            <a:r>
              <a:rPr lang="en-US" sz="1600" i="0" u="none" strike="noStrike" cap="none">
                <a:solidFill>
                  <a:srgbClr val="000000"/>
                </a:solidFill>
                <a:latin typeface="Roboto Mono"/>
                <a:ea typeface="Roboto Mono"/>
                <a:cs typeface="Roboto Mono"/>
                <a:sym typeface="Roboto Mono"/>
              </a:rPr>
              <a:t> empName:</a:t>
            </a:r>
            <a:r>
              <a:rPr lang="en-US" sz="1600" i="0" u="none" strike="noStrike" cap="none">
                <a:solidFill>
                  <a:srgbClr val="703DAA"/>
                </a:solidFill>
                <a:latin typeface="Roboto Mono"/>
                <a:ea typeface="Roboto Mono"/>
                <a:cs typeface="Roboto Mono"/>
                <a:sym typeface="Roboto Mono"/>
              </a:rPr>
              <a:t>String</a:t>
            </a:r>
            <a:endParaRPr sz="16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600" i="0" u="none" strike="noStrike" cap="none">
                <a:solidFill>
                  <a:srgbClr val="000000"/>
                </a:solidFill>
                <a:latin typeface="Roboto Mono"/>
                <a:ea typeface="Roboto Mono"/>
                <a:cs typeface="Roboto Mono"/>
                <a:sym typeface="Roboto Mono"/>
              </a:rPr>
              <a:t>    </a:t>
            </a:r>
            <a:r>
              <a:rPr lang="en-US" sz="1600" i="0" u="none" strike="noStrike" cap="none">
                <a:solidFill>
                  <a:srgbClr val="AD3DA4"/>
                </a:solidFill>
                <a:latin typeface="Roboto Mono"/>
                <a:ea typeface="Roboto Mono"/>
                <a:cs typeface="Roboto Mono"/>
                <a:sym typeface="Roboto Mono"/>
              </a:rPr>
              <a:t>var</a:t>
            </a:r>
            <a:r>
              <a:rPr lang="en-US" sz="1600" i="0" u="none" strike="noStrike" cap="none">
                <a:solidFill>
                  <a:srgbClr val="000000"/>
                </a:solidFill>
                <a:latin typeface="Roboto Mono"/>
                <a:ea typeface="Roboto Mono"/>
                <a:cs typeface="Roboto Mono"/>
                <a:sym typeface="Roboto Mono"/>
              </a:rPr>
              <a:t> position:</a:t>
            </a:r>
            <a:r>
              <a:rPr lang="en-US" sz="1600" i="0" u="none" strike="noStrike" cap="none">
                <a:solidFill>
                  <a:srgbClr val="703DAA"/>
                </a:solidFill>
                <a:latin typeface="Roboto Mono"/>
                <a:ea typeface="Roboto Mono"/>
                <a:cs typeface="Roboto Mono"/>
                <a:sym typeface="Roboto Mono"/>
              </a:rPr>
              <a:t>String</a:t>
            </a:r>
            <a:endParaRPr sz="1600" i="0" u="none" strike="noStrike" cap="none">
              <a:solidFill>
                <a:srgbClr val="703DAA"/>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6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600" i="0" u="none" strike="noStrike" cap="none">
                <a:solidFill>
                  <a:srgbClr val="000000"/>
                </a:solidFill>
                <a:latin typeface="Roboto Mono"/>
                <a:ea typeface="Roboto Mono"/>
                <a:cs typeface="Roboto Mono"/>
                <a:sym typeface="Roboto Mono"/>
              </a:rPr>
              <a:t>}</a:t>
            </a:r>
            <a:endParaRPr sz="1600">
              <a:latin typeface="Roboto Mono"/>
              <a:ea typeface="Roboto Mono"/>
              <a:cs typeface="Roboto Mono"/>
              <a:sym typeface="Roboto Mono"/>
            </a:endParaRPr>
          </a:p>
        </p:txBody>
      </p:sp>
    </p:spTree>
    <p:extLst>
      <p:ext uri="{BB962C8B-B14F-4D97-AF65-F5344CB8AC3E}">
        <p14:creationId xmlns:p14="http://schemas.microsoft.com/office/powerpoint/2010/main" val="272383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Roboto Mono"/>
                <a:ea typeface="Roboto Mono"/>
                <a:cs typeface="Roboto Mono"/>
                <a:sym typeface="Roboto Mono"/>
              </a:rPr>
              <a:t>Map</a:t>
            </a:r>
            <a:endParaRPr>
              <a:latin typeface="Roboto Mono"/>
              <a:ea typeface="Roboto Mono"/>
              <a:cs typeface="Roboto Mono"/>
              <a:sym typeface="Roboto Mono"/>
            </a:endParaRPr>
          </a:p>
        </p:txBody>
      </p:sp>
      <p:sp>
        <p:nvSpPr>
          <p:cNvPr id="80" name="Google Shape;80;p2"/>
          <p:cNvSpPr txBox="1">
            <a:spLocks noGrp="1"/>
          </p:cNvSpPr>
          <p:nvPr>
            <p:ph type="body" idx="1"/>
          </p:nvPr>
        </p:nvSpPr>
        <p:spPr>
          <a:xfrm>
            <a:off x="264000" y="717248"/>
            <a:ext cx="8616000" cy="1010884"/>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0"/>
              </a:spcAft>
              <a:buSzPts val="1800"/>
              <a:buNone/>
            </a:pPr>
            <a:r>
              <a:rPr lang="en-US">
                <a:latin typeface="Roboto Mono"/>
                <a:ea typeface="Roboto Mono"/>
                <a:cs typeface="Roboto Mono"/>
                <a:sym typeface="Roboto Mono"/>
              </a:rPr>
              <a:t>- Các operator chuyển đổi array trong swift gồm có : Map, Filter, Flatmap, Reduce, Compact Map</a:t>
            </a:r>
            <a:endParaRPr>
              <a:latin typeface="Roboto Mono"/>
              <a:ea typeface="Roboto Mono"/>
              <a:cs typeface="Roboto Mono"/>
              <a:sym typeface="Roboto Mono"/>
            </a:endParaRPr>
          </a:p>
        </p:txBody>
      </p:sp>
      <p:sp>
        <p:nvSpPr>
          <p:cNvPr id="81" name="Google Shape;81;p2"/>
          <p:cNvSpPr txBox="1"/>
          <p:nvPr/>
        </p:nvSpPr>
        <p:spPr>
          <a:xfrm>
            <a:off x="264000" y="1560866"/>
            <a:ext cx="8616000" cy="1010884"/>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1600"/>
              </a:spcBef>
              <a:spcAft>
                <a:spcPts val="0"/>
              </a:spcAft>
              <a:buClr>
                <a:schemeClr val="accent1"/>
              </a:buClr>
              <a:buSzPts val="1800"/>
              <a:buFont typeface="Verdana"/>
              <a:buNone/>
            </a:pPr>
            <a:r>
              <a:rPr lang="en-US" sz="1800" i="0" u="none" strike="noStrike" cap="none">
                <a:solidFill>
                  <a:schemeClr val="accent1"/>
                </a:solidFill>
                <a:latin typeface="Roboto Mono"/>
                <a:ea typeface="Roboto Mono"/>
                <a:cs typeface="Roboto Mono"/>
                <a:sym typeface="Roboto Mono"/>
              </a:rPr>
              <a:t>- </a:t>
            </a:r>
            <a:r>
              <a:rPr lang="en-US" sz="1800" b="1" i="0" u="none" strike="noStrike" cap="none">
                <a:solidFill>
                  <a:schemeClr val="accent1"/>
                </a:solidFill>
                <a:latin typeface="Roboto Mono"/>
                <a:ea typeface="Roboto Mono"/>
                <a:cs typeface="Roboto Mono"/>
                <a:sym typeface="Roboto Mono"/>
              </a:rPr>
              <a:t>Map: </a:t>
            </a:r>
            <a:r>
              <a:rPr lang="en-US" sz="1800" i="0" u="none" strike="noStrike" cap="none">
                <a:solidFill>
                  <a:schemeClr val="accent1"/>
                </a:solidFill>
                <a:latin typeface="Roboto Mono"/>
                <a:ea typeface="Roboto Mono"/>
                <a:cs typeface="Roboto Mono"/>
                <a:sym typeface="Roboto Mono"/>
              </a:rPr>
              <a:t>Lặp qua một collection và áp dụng một thao tác cho mỗi phần tử trong collection đó </a:t>
            </a:r>
            <a:endParaRPr sz="1800" b="1" i="0" u="none" strike="noStrike" cap="none">
              <a:solidFill>
                <a:schemeClr val="accent1"/>
              </a:solidFill>
              <a:latin typeface="Roboto Mono"/>
              <a:ea typeface="Roboto Mono"/>
              <a:cs typeface="Roboto Mono"/>
              <a:sym typeface="Roboto Mono"/>
            </a:endParaRPr>
          </a:p>
        </p:txBody>
      </p:sp>
      <p:sp>
        <p:nvSpPr>
          <p:cNvPr id="82" name="Google Shape;82;p2"/>
          <p:cNvSpPr txBox="1"/>
          <p:nvPr/>
        </p:nvSpPr>
        <p:spPr>
          <a:xfrm>
            <a:off x="264000" y="2571750"/>
            <a:ext cx="8616000" cy="1010884"/>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1600"/>
              </a:spcBef>
              <a:spcAft>
                <a:spcPts val="0"/>
              </a:spcAft>
              <a:buClr>
                <a:schemeClr val="accent1"/>
              </a:buClr>
              <a:buSzPts val="1800"/>
              <a:buFont typeface="Verdana"/>
              <a:buNone/>
            </a:pPr>
            <a:r>
              <a:rPr lang="en-US" sz="1800" i="1" u="none" strike="noStrike" cap="none">
                <a:solidFill>
                  <a:schemeClr val="accent1"/>
                </a:solidFill>
                <a:latin typeface="Roboto Mono"/>
                <a:ea typeface="Roboto Mono"/>
                <a:cs typeface="Roboto Mono"/>
                <a:sym typeface="Roboto Mono"/>
              </a:rPr>
              <a:t>map nhận các closure là các argument và trả về kết quả như cách thực hiện vòng lặp thông thường</a:t>
            </a:r>
            <a:endParaRPr sz="1800" i="0" u="none" strike="noStrike" cap="none">
              <a:solidFill>
                <a:schemeClr val="accent1"/>
              </a:solidFill>
              <a:latin typeface="Roboto Mono"/>
              <a:ea typeface="Roboto Mono"/>
              <a:cs typeface="Roboto Mono"/>
              <a:sym typeface="Roboto Mono"/>
            </a:endParaRPr>
          </a:p>
          <a:p>
            <a:pPr marL="457200" marR="0" lvl="0" indent="0" algn="l" rtl="0">
              <a:lnSpc>
                <a:spcPct val="115000"/>
              </a:lnSpc>
              <a:spcBef>
                <a:spcPts val="1600"/>
              </a:spcBef>
              <a:spcAft>
                <a:spcPts val="0"/>
              </a:spcAft>
              <a:buClr>
                <a:schemeClr val="accent1"/>
              </a:buClr>
              <a:buSzPts val="1800"/>
              <a:buFont typeface="Verdana"/>
              <a:buNone/>
            </a:pPr>
            <a:endParaRPr sz="1800" b="1" i="0" u="none" strike="noStrike" cap="none">
              <a:solidFill>
                <a:schemeClr val="accent1"/>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Phương thức và thuộc tính của Struct</a:t>
            </a:r>
            <a:endParaRPr>
              <a:latin typeface="Roboto Mono"/>
              <a:ea typeface="Roboto Mono"/>
              <a:cs typeface="Roboto Mono"/>
              <a:sym typeface="Roboto Mono"/>
            </a:endParaRPr>
          </a:p>
        </p:txBody>
      </p:sp>
      <p:sp>
        <p:nvSpPr>
          <p:cNvPr id="222" name="Google Shape;222;p12"/>
          <p:cNvSpPr txBox="1">
            <a:spLocks noGrp="1"/>
          </p:cNvSpPr>
          <p:nvPr>
            <p:ph type="body" idx="1"/>
          </p:nvPr>
        </p:nvSpPr>
        <p:spPr>
          <a:xfrm>
            <a:off x="235200" y="901538"/>
            <a:ext cx="8616000" cy="48708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Struct có thể có các phương thức và thuộc tính:</a:t>
            </a:r>
            <a:endParaRPr>
              <a:latin typeface="Roboto Mono"/>
              <a:ea typeface="Roboto Mono"/>
              <a:cs typeface="Roboto Mono"/>
              <a:sym typeface="Roboto Mono"/>
            </a:endParaRPr>
          </a:p>
        </p:txBody>
      </p:sp>
      <p:sp>
        <p:nvSpPr>
          <p:cNvPr id="223" name="Google Shape;223;p12"/>
          <p:cNvSpPr/>
          <p:nvPr/>
        </p:nvSpPr>
        <p:spPr>
          <a:xfrm>
            <a:off x="729450" y="1388626"/>
            <a:ext cx="8121750"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struct</a:t>
            </a:r>
            <a:r>
              <a:rPr lang="en-US" sz="1400" i="0" u="none" strike="noStrike" cap="none">
                <a:solidFill>
                  <a:srgbClr val="000000"/>
                </a:solidFill>
                <a:latin typeface="Roboto Mono"/>
                <a:ea typeface="Roboto Mono"/>
                <a:cs typeface="Roboto Mono"/>
                <a:sym typeface="Roboto Mono"/>
              </a:rPr>
              <a:t> Book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thuộc tính</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title: </a:t>
            </a:r>
            <a:r>
              <a:rPr lang="en-US" sz="1400" i="0" u="none" strike="noStrike" cap="none">
                <a:solidFill>
                  <a:srgbClr val="703DAA"/>
                </a:solidFill>
                <a:latin typeface="Roboto Mono"/>
                <a:ea typeface="Roboto Mono"/>
                <a:cs typeface="Roboto Mono"/>
                <a:sym typeface="Roboto Mono"/>
              </a:rPr>
              <a:t>String</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author: </a:t>
            </a:r>
            <a:r>
              <a:rPr lang="en-US" sz="1400" i="0" u="none" strike="noStrike" cap="none">
                <a:solidFill>
                  <a:srgbClr val="703DAA"/>
                </a:solidFill>
                <a:latin typeface="Roboto Mono"/>
                <a:ea typeface="Roboto Mono"/>
                <a:cs typeface="Roboto Mono"/>
                <a:sym typeface="Roboto Mono"/>
              </a:rPr>
              <a:t>String</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Khởi tạo</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init</a:t>
            </a:r>
            <a:r>
              <a:rPr lang="en-US" sz="1400" i="0" u="none" strike="noStrike" cap="none">
                <a:solidFill>
                  <a:srgbClr val="000000"/>
                </a:solidFill>
                <a:latin typeface="Roboto Mono"/>
                <a:ea typeface="Roboto Mono"/>
                <a:cs typeface="Roboto Mono"/>
                <a:sym typeface="Roboto Mono"/>
              </a:rPr>
              <a:t>(  title:</a:t>
            </a:r>
            <a:r>
              <a:rPr lang="en-US" sz="1400" i="0" u="none" strike="noStrike" cap="none">
                <a:solidFill>
                  <a:srgbClr val="703DAA"/>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author:</a:t>
            </a:r>
            <a:r>
              <a:rPr lang="en-US" sz="1400" i="0" u="none" strike="noStrike" cap="none">
                <a:solidFill>
                  <a:srgbClr val="703DAA"/>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title</a:t>
            </a:r>
            <a:r>
              <a:rPr lang="en-US" sz="1400" i="0" u="none" strike="noStrike" cap="none">
                <a:solidFill>
                  <a:srgbClr val="000000"/>
                </a:solidFill>
                <a:latin typeface="Roboto Mono"/>
                <a:ea typeface="Roboto Mono"/>
                <a:cs typeface="Roboto Mono"/>
                <a:sym typeface="Roboto Mono"/>
              </a:rPr>
              <a:t> = title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author</a:t>
            </a:r>
            <a:r>
              <a:rPr lang="en-US" sz="1400" i="0" u="none" strike="noStrike" cap="none">
                <a:solidFill>
                  <a:srgbClr val="000000"/>
                </a:solidFill>
                <a:latin typeface="Roboto Mono"/>
                <a:ea typeface="Roboto Mono"/>
                <a:cs typeface="Roboto Mono"/>
                <a:sym typeface="Roboto Mono"/>
              </a:rPr>
              <a:t> = author</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Phương thức</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func</a:t>
            </a:r>
            <a:r>
              <a:rPr lang="en-US" sz="1400" i="0" u="none" strike="noStrike" cap="none">
                <a:solidFill>
                  <a:srgbClr val="000000"/>
                </a:solidFill>
                <a:latin typeface="Roboto Mono"/>
                <a:ea typeface="Roboto Mono"/>
                <a:cs typeface="Roboto Mono"/>
                <a:sym typeface="Roboto Mono"/>
              </a:rPr>
              <a:t> getInfo() -&gt; </a:t>
            </a:r>
            <a:r>
              <a:rPr lang="en-US" sz="1400" i="0" u="none" strike="noStrike" cap="none">
                <a:solidFill>
                  <a:srgbClr val="703DAA"/>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return</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D12F1B"/>
                </a:solidFill>
                <a:latin typeface="Roboto Mono"/>
                <a:ea typeface="Roboto Mono"/>
                <a:cs typeface="Roboto Mono"/>
                <a:sym typeface="Roboto Mono"/>
              </a:rPr>
              <a:t>"Book Title: "</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title</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D12F1B"/>
                </a:solidFill>
                <a:latin typeface="Roboto Mono"/>
                <a:ea typeface="Roboto Mono"/>
                <a:cs typeface="Roboto Mono"/>
                <a:sym typeface="Roboto Mono"/>
              </a:rPr>
              <a:t>", Author: "</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author</a:t>
            </a:r>
            <a:endParaRPr sz="1400" i="0" u="none" strike="noStrike" cap="none">
              <a:solidFill>
                <a:srgbClr val="D12F1B"/>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spTree>
    <p:extLst>
      <p:ext uri="{BB962C8B-B14F-4D97-AF65-F5344CB8AC3E}">
        <p14:creationId xmlns:p14="http://schemas.microsoft.com/office/powerpoint/2010/main" val="280164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Struct và Class</a:t>
            </a:r>
            <a:endParaRPr>
              <a:latin typeface="Roboto Mono"/>
              <a:ea typeface="Roboto Mono"/>
              <a:cs typeface="Roboto Mono"/>
              <a:sym typeface="Roboto Mono"/>
            </a:endParaRPr>
          </a:p>
        </p:txBody>
      </p:sp>
      <p:sp>
        <p:nvSpPr>
          <p:cNvPr id="229" name="Google Shape;229;p13"/>
          <p:cNvSpPr txBox="1">
            <a:spLocks noGrp="1"/>
          </p:cNvSpPr>
          <p:nvPr>
            <p:ph type="body" idx="1"/>
          </p:nvPr>
        </p:nvSpPr>
        <p:spPr>
          <a:xfrm>
            <a:off x="235200" y="1013100"/>
            <a:ext cx="8616000" cy="3912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Struct thường được sử dụng để tạo ra model (đối tượng) để lưu trữ giá trị, Class thì được sử dụng đa dạng hơn</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Struct không cho phép kế thừa từ một class hay một struct khác</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Nhưng struct cho phép kế thừa từ 1 hoặc nhiều Protocol</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Struct là kiểu tham số, Class là kiểu tham trị</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Nếu </a:t>
            </a:r>
            <a:r>
              <a:rPr lang="en-US" b="1">
                <a:latin typeface="Roboto Mono"/>
                <a:ea typeface="Roboto Mono"/>
                <a:cs typeface="Roboto Mono"/>
                <a:sym typeface="Roboto Mono"/>
              </a:rPr>
              <a:t>struct </a:t>
            </a:r>
            <a:r>
              <a:rPr lang="en-US">
                <a:latin typeface="Roboto Mono"/>
                <a:ea typeface="Roboto Mono"/>
                <a:cs typeface="Roboto Mono"/>
                <a:sym typeface="Roboto Mono"/>
              </a:rPr>
              <a:t>xuất hiện như một tham số trong một hàm (hoặc phương thức), nó được truyền (pass) dưới dạng giá trị. Trong khi đó nếu đối tượng của </a:t>
            </a:r>
            <a:r>
              <a:rPr lang="en-US" b="1">
                <a:latin typeface="Roboto Mono"/>
                <a:ea typeface="Roboto Mono"/>
                <a:cs typeface="Roboto Mono"/>
                <a:sym typeface="Roboto Mono"/>
              </a:rPr>
              <a:t>class </a:t>
            </a:r>
            <a:r>
              <a:rPr lang="en-US">
                <a:latin typeface="Roboto Mono"/>
                <a:ea typeface="Roboto Mono"/>
                <a:cs typeface="Roboto Mono"/>
                <a:sym typeface="Roboto Mono"/>
              </a:rPr>
              <a:t>xuất hiện như là một tham số trong một hàm (hoặc phương thức) nó được truyền (pass) như một tham chiếu (reference).</a:t>
            </a:r>
            <a:endParaRPr>
              <a:latin typeface="Roboto Mono"/>
              <a:ea typeface="Roboto Mono"/>
              <a:cs typeface="Roboto Mono"/>
              <a:sym typeface="Roboto Mono"/>
            </a:endParaRPr>
          </a:p>
        </p:txBody>
      </p:sp>
    </p:spTree>
    <p:extLst>
      <p:ext uri="{BB962C8B-B14F-4D97-AF65-F5344CB8AC3E}">
        <p14:creationId xmlns:p14="http://schemas.microsoft.com/office/powerpoint/2010/main" val="105872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729450" y="106650"/>
            <a:ext cx="8414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Struct – Class: Tham chiếu và tham trị</a:t>
            </a:r>
            <a:endParaRPr>
              <a:latin typeface="Roboto Mono"/>
              <a:ea typeface="Roboto Mono"/>
              <a:cs typeface="Roboto Mono"/>
              <a:sym typeface="Roboto Mono"/>
            </a:endParaRPr>
          </a:p>
        </p:txBody>
      </p:sp>
      <p:pic>
        <p:nvPicPr>
          <p:cNvPr id="235" name="Google Shape;235;p14"/>
          <p:cNvPicPr preferRelativeResize="0"/>
          <p:nvPr/>
        </p:nvPicPr>
        <p:blipFill rotWithShape="1">
          <a:blip r:embed="rId3">
            <a:alphaModFix/>
          </a:blip>
          <a:srcRect/>
          <a:stretch/>
        </p:blipFill>
        <p:spPr>
          <a:xfrm>
            <a:off x="559012" y="839058"/>
            <a:ext cx="8029575" cy="4189755"/>
          </a:xfrm>
          <a:prstGeom prst="rect">
            <a:avLst/>
          </a:prstGeom>
          <a:noFill/>
          <a:ln>
            <a:noFill/>
          </a:ln>
        </p:spPr>
      </p:pic>
    </p:spTree>
    <p:extLst>
      <p:ext uri="{BB962C8B-B14F-4D97-AF65-F5344CB8AC3E}">
        <p14:creationId xmlns:p14="http://schemas.microsoft.com/office/powerpoint/2010/main" val="270550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Ví dụ về tham chiếu và tham trị</a:t>
            </a:r>
            <a:endParaRPr>
              <a:latin typeface="Roboto Mono"/>
              <a:ea typeface="Roboto Mono"/>
              <a:cs typeface="Roboto Mono"/>
              <a:sym typeface="Roboto Mono"/>
            </a:endParaRPr>
          </a:p>
        </p:txBody>
      </p:sp>
      <p:sp>
        <p:nvSpPr>
          <p:cNvPr id="241" name="Google Shape;241;p15"/>
          <p:cNvSpPr/>
          <p:nvPr/>
        </p:nvSpPr>
        <p:spPr>
          <a:xfrm>
            <a:off x="300038" y="958066"/>
            <a:ext cx="4572000"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class</a:t>
            </a:r>
            <a:r>
              <a:rPr lang="en-US" sz="1400" i="0" u="none" strike="noStrike" cap="none">
                <a:solidFill>
                  <a:srgbClr val="000000"/>
                </a:solidFill>
                <a:latin typeface="Roboto Mono"/>
                <a:ea typeface="Roboto Mono"/>
                <a:cs typeface="Roboto Mono"/>
                <a:sym typeface="Roboto Mono"/>
              </a:rPr>
              <a:t> Person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name: </a:t>
            </a:r>
            <a:r>
              <a:rPr lang="en-US" sz="1400" i="0" u="none" strike="noStrike" cap="none">
                <a:solidFill>
                  <a:srgbClr val="703DAA"/>
                </a:solidFill>
                <a:latin typeface="Roboto Mono"/>
                <a:ea typeface="Roboto Mono"/>
                <a:cs typeface="Roboto Mono"/>
                <a:sym typeface="Roboto Mono"/>
              </a:rPr>
              <a:t>String</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703DAA"/>
                </a:solidFill>
                <a:latin typeface="Roboto Mono"/>
                <a:ea typeface="Roboto Mono"/>
                <a:cs typeface="Roboto Mono"/>
                <a:sym typeface="Roboto Mono"/>
              </a:rPr>
              <a:t>Int</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init</a:t>
            </a:r>
            <a:r>
              <a:rPr lang="en-US" sz="1400" i="0" u="none" strike="noStrike" cap="none">
                <a:solidFill>
                  <a:srgbClr val="000000"/>
                </a:solidFill>
                <a:latin typeface="Roboto Mono"/>
                <a:ea typeface="Roboto Mono"/>
                <a:cs typeface="Roboto Mono"/>
                <a:sym typeface="Roboto Mono"/>
              </a:rPr>
              <a:t>(name: </a:t>
            </a:r>
            <a:r>
              <a:rPr lang="en-US" sz="1400" i="0" u="none" strike="noStrike" cap="none">
                <a:solidFill>
                  <a:srgbClr val="703DAA"/>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703DAA"/>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name</a:t>
            </a:r>
            <a:r>
              <a:rPr lang="en-US" sz="1400" i="0" u="none" strike="noStrike" cap="none">
                <a:solidFill>
                  <a:srgbClr val="000000"/>
                </a:solidFill>
                <a:latin typeface="Roboto Mono"/>
                <a:ea typeface="Roboto Mono"/>
                <a:cs typeface="Roboto Mono"/>
                <a:sym typeface="Roboto Mono"/>
              </a:rPr>
              <a:t> = name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 age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br>
              <a:rPr lang="en-US" sz="1400" i="0" u="none" strike="noStrike" cap="none">
                <a:solidFill>
                  <a:srgbClr val="000000"/>
                </a:solidFill>
                <a:latin typeface="Roboto Mono"/>
                <a:ea typeface="Roboto Mono"/>
                <a:cs typeface="Roboto Mono"/>
                <a:sym typeface="Roboto Mono"/>
              </a:rPr>
            </a:b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person1 = </a:t>
            </a:r>
            <a:r>
              <a:rPr lang="en-US" sz="1400" i="0" u="none" strike="noStrike" cap="none">
                <a:solidFill>
                  <a:srgbClr val="3E8087"/>
                </a:solidFill>
                <a:latin typeface="Roboto Mono"/>
                <a:ea typeface="Roboto Mono"/>
                <a:cs typeface="Roboto Mono"/>
                <a:sym typeface="Roboto Mono"/>
              </a:rPr>
              <a:t>Person</a:t>
            </a:r>
            <a:r>
              <a:rPr lang="en-US" sz="1400" i="0" u="none" strike="noStrike" cap="none">
                <a:solidFill>
                  <a:srgbClr val="000000"/>
                </a:solidFill>
                <a:latin typeface="Roboto Mono"/>
                <a:ea typeface="Roboto Mono"/>
                <a:cs typeface="Roboto Mono"/>
                <a:sym typeface="Roboto Mono"/>
              </a:rPr>
              <a:t>(name: </a:t>
            </a:r>
            <a:r>
              <a:rPr lang="en-US" sz="1400" i="0" u="none" strike="noStrike" cap="none">
                <a:solidFill>
                  <a:srgbClr val="D12F1B"/>
                </a:solidFill>
                <a:latin typeface="Roboto Mono"/>
                <a:ea typeface="Roboto Mono"/>
                <a:cs typeface="Roboto Mono"/>
                <a:sym typeface="Roboto Mono"/>
              </a:rPr>
              <a:t>"A"</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272AD8"/>
                </a:solidFill>
                <a:latin typeface="Roboto Mono"/>
                <a:ea typeface="Roboto Mono"/>
                <a:cs typeface="Roboto Mono"/>
                <a:sym typeface="Roboto Mono"/>
              </a:rPr>
              <a:t>13</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person2 = </a:t>
            </a:r>
            <a:r>
              <a:rPr lang="en-US" sz="1400" i="0" u="none" strike="noStrike" cap="none">
                <a:solidFill>
                  <a:srgbClr val="3E8087"/>
                </a:solidFill>
                <a:latin typeface="Roboto Mono"/>
                <a:ea typeface="Roboto Mono"/>
                <a:cs typeface="Roboto Mono"/>
                <a:sym typeface="Roboto Mono"/>
              </a:rPr>
              <a:t>person1</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E8087"/>
                </a:solidFill>
                <a:latin typeface="Roboto Mono"/>
                <a:ea typeface="Roboto Mono"/>
                <a:cs typeface="Roboto Mono"/>
                <a:sym typeface="Roboto Mono"/>
              </a:rPr>
              <a:t>person2</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272AD8"/>
                </a:solidFill>
                <a:latin typeface="Roboto Mono"/>
                <a:ea typeface="Roboto Mono"/>
                <a:cs typeface="Roboto Mono"/>
                <a:sym typeface="Roboto Mono"/>
              </a:rPr>
              <a:t>15</a:t>
            </a:r>
            <a:endParaRPr sz="1400" i="0" u="none" strike="noStrike" cap="none">
              <a:solidFill>
                <a:srgbClr val="3E8087"/>
              </a:solidFill>
              <a:latin typeface="Roboto Mono"/>
              <a:ea typeface="Roboto Mono"/>
              <a:cs typeface="Roboto Mono"/>
              <a:sym typeface="Roboto Mono"/>
            </a:endParaRPr>
          </a:p>
          <a:p>
            <a:pPr marL="0" marR="0" lvl="0" indent="0" algn="l" rtl="0">
              <a:lnSpc>
                <a:spcPct val="100000"/>
              </a:lnSpc>
              <a:spcBef>
                <a:spcPts val="0"/>
              </a:spcBef>
              <a:spcAft>
                <a:spcPts val="0"/>
              </a:spcAft>
              <a:buNone/>
            </a:pPr>
            <a:br>
              <a:rPr lang="en-US" sz="1400" i="0" u="none" strike="noStrike" cap="none">
                <a:solidFill>
                  <a:srgbClr val="000000"/>
                </a:solidFill>
                <a:latin typeface="Roboto Mono"/>
                <a:ea typeface="Roboto Mono"/>
                <a:cs typeface="Roboto Mono"/>
                <a:sym typeface="Roboto Mono"/>
              </a:rPr>
            </a:b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4B21B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person1</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kq: 15</a:t>
            </a:r>
            <a:endParaRPr sz="1400" i="0" u="none" strike="noStrike" cap="none">
              <a:solidFill>
                <a:srgbClr val="3E8087"/>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4B21B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person2</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kq: 15</a:t>
            </a:r>
            <a:endParaRPr sz="1400" i="0" u="none" strike="noStrike" cap="none">
              <a:solidFill>
                <a:srgbClr val="3E8087"/>
              </a:solidFill>
              <a:latin typeface="Roboto Mono"/>
              <a:ea typeface="Roboto Mono"/>
              <a:cs typeface="Roboto Mono"/>
              <a:sym typeface="Roboto Mono"/>
            </a:endParaRPr>
          </a:p>
        </p:txBody>
      </p:sp>
      <p:cxnSp>
        <p:nvCxnSpPr>
          <p:cNvPr id="242" name="Google Shape;242;p15"/>
          <p:cNvCxnSpPr/>
          <p:nvPr/>
        </p:nvCxnSpPr>
        <p:spPr>
          <a:xfrm>
            <a:off x="4686298" y="857250"/>
            <a:ext cx="0" cy="4071134"/>
          </a:xfrm>
          <a:prstGeom prst="straightConnector1">
            <a:avLst/>
          </a:prstGeom>
          <a:noFill/>
          <a:ln w="9525" cap="flat" cmpd="sng">
            <a:solidFill>
              <a:srgbClr val="565656"/>
            </a:solidFill>
            <a:prstDash val="solid"/>
            <a:round/>
            <a:headEnd type="none" w="sm" len="sm"/>
            <a:tailEnd type="none" w="sm" len="sm"/>
          </a:ln>
        </p:spPr>
      </p:cxnSp>
      <p:sp>
        <p:nvSpPr>
          <p:cNvPr id="243" name="Google Shape;243;p15"/>
          <p:cNvSpPr/>
          <p:nvPr/>
        </p:nvSpPr>
        <p:spPr>
          <a:xfrm>
            <a:off x="4714870" y="914398"/>
            <a:ext cx="4572000"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struct</a:t>
            </a:r>
            <a:r>
              <a:rPr lang="en-US" sz="1400" i="0" u="none" strike="noStrike" cap="none">
                <a:solidFill>
                  <a:srgbClr val="000000"/>
                </a:solidFill>
                <a:latin typeface="Roboto Mono"/>
                <a:ea typeface="Roboto Mono"/>
                <a:cs typeface="Roboto Mono"/>
                <a:sym typeface="Roboto Mono"/>
              </a:rPr>
              <a:t> Person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name: </a:t>
            </a:r>
            <a:r>
              <a:rPr lang="en-US" sz="1400" i="0" u="none" strike="noStrike" cap="none">
                <a:solidFill>
                  <a:srgbClr val="703DAA"/>
                </a:solidFill>
                <a:latin typeface="Roboto Mono"/>
                <a:ea typeface="Roboto Mono"/>
                <a:cs typeface="Roboto Mono"/>
                <a:sym typeface="Roboto Mono"/>
              </a:rPr>
              <a:t>String</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703DAA"/>
                </a:solidFill>
                <a:latin typeface="Roboto Mono"/>
                <a:ea typeface="Roboto Mono"/>
                <a:cs typeface="Roboto Mono"/>
                <a:sym typeface="Roboto Mono"/>
              </a:rPr>
              <a:t>Int</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init</a:t>
            </a:r>
            <a:r>
              <a:rPr lang="en-US" sz="1400" i="0" u="none" strike="noStrike" cap="none">
                <a:solidFill>
                  <a:srgbClr val="000000"/>
                </a:solidFill>
                <a:latin typeface="Roboto Mono"/>
                <a:ea typeface="Roboto Mono"/>
                <a:cs typeface="Roboto Mono"/>
                <a:sym typeface="Roboto Mono"/>
              </a:rPr>
              <a:t>(name: </a:t>
            </a:r>
            <a:r>
              <a:rPr lang="en-US" sz="1400" i="0" u="none" strike="noStrike" cap="none">
                <a:solidFill>
                  <a:srgbClr val="703DAA"/>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703DAA"/>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name</a:t>
            </a:r>
            <a:r>
              <a:rPr lang="en-US" sz="1400" i="0" u="none" strike="noStrike" cap="none">
                <a:solidFill>
                  <a:srgbClr val="000000"/>
                </a:solidFill>
                <a:latin typeface="Roboto Mono"/>
                <a:ea typeface="Roboto Mono"/>
                <a:cs typeface="Roboto Mono"/>
                <a:sym typeface="Roboto Mono"/>
              </a:rPr>
              <a:t> = name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AD3DA4"/>
                </a:solidFill>
                <a:latin typeface="Roboto Mono"/>
                <a:ea typeface="Roboto Mono"/>
                <a:cs typeface="Roboto Mono"/>
                <a:sym typeface="Roboto Mono"/>
              </a:rPr>
              <a:t>self</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 age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br>
              <a:rPr lang="en-US" sz="1400" i="0" u="none" strike="noStrike" cap="none">
                <a:solidFill>
                  <a:srgbClr val="000000"/>
                </a:solidFill>
                <a:latin typeface="Roboto Mono"/>
                <a:ea typeface="Roboto Mono"/>
                <a:cs typeface="Roboto Mono"/>
                <a:sym typeface="Roboto Mono"/>
              </a:rPr>
            </a:b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person1 = </a:t>
            </a:r>
            <a:r>
              <a:rPr lang="en-US" sz="1400" i="0" u="none" strike="noStrike" cap="none">
                <a:solidFill>
                  <a:srgbClr val="3E8087"/>
                </a:solidFill>
                <a:latin typeface="Roboto Mono"/>
                <a:ea typeface="Roboto Mono"/>
                <a:cs typeface="Roboto Mono"/>
                <a:sym typeface="Roboto Mono"/>
              </a:rPr>
              <a:t>Person</a:t>
            </a:r>
            <a:r>
              <a:rPr lang="en-US" sz="1400" i="0" u="none" strike="noStrike" cap="none">
                <a:solidFill>
                  <a:srgbClr val="000000"/>
                </a:solidFill>
                <a:latin typeface="Roboto Mono"/>
                <a:ea typeface="Roboto Mono"/>
                <a:cs typeface="Roboto Mono"/>
                <a:sym typeface="Roboto Mono"/>
              </a:rPr>
              <a:t>(name: </a:t>
            </a:r>
            <a:r>
              <a:rPr lang="en-US" sz="1400" i="0" u="none" strike="noStrike" cap="none">
                <a:solidFill>
                  <a:srgbClr val="D12F1B"/>
                </a:solidFill>
                <a:latin typeface="Roboto Mono"/>
                <a:ea typeface="Roboto Mono"/>
                <a:cs typeface="Roboto Mono"/>
                <a:sym typeface="Roboto Mono"/>
              </a:rPr>
              <a:t>"A"</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272AD8"/>
                </a:solidFill>
                <a:latin typeface="Roboto Mono"/>
                <a:ea typeface="Roboto Mono"/>
                <a:cs typeface="Roboto Mono"/>
                <a:sym typeface="Roboto Mono"/>
              </a:rPr>
              <a:t>13</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AD3DA4"/>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person2 = </a:t>
            </a:r>
            <a:r>
              <a:rPr lang="en-US" sz="1400" i="0" u="none" strike="noStrike" cap="none">
                <a:solidFill>
                  <a:srgbClr val="3E8087"/>
                </a:solidFill>
                <a:latin typeface="Roboto Mono"/>
                <a:ea typeface="Roboto Mono"/>
                <a:cs typeface="Roboto Mono"/>
                <a:sym typeface="Roboto Mono"/>
              </a:rPr>
              <a:t>person1</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E8087"/>
                </a:solidFill>
                <a:latin typeface="Roboto Mono"/>
                <a:ea typeface="Roboto Mono"/>
                <a:cs typeface="Roboto Mono"/>
                <a:sym typeface="Roboto Mono"/>
              </a:rPr>
              <a:t>person2</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272AD8"/>
                </a:solidFill>
                <a:latin typeface="Roboto Mono"/>
                <a:ea typeface="Roboto Mono"/>
                <a:cs typeface="Roboto Mono"/>
                <a:sym typeface="Roboto Mono"/>
              </a:rPr>
              <a:t>15</a:t>
            </a:r>
            <a:endParaRPr sz="1400" i="0" u="none" strike="noStrike" cap="none">
              <a:solidFill>
                <a:srgbClr val="3E8087"/>
              </a:solidFill>
              <a:latin typeface="Roboto Mono"/>
              <a:ea typeface="Roboto Mono"/>
              <a:cs typeface="Roboto Mono"/>
              <a:sym typeface="Roboto Mono"/>
            </a:endParaRPr>
          </a:p>
          <a:p>
            <a:pPr marL="0" marR="0" lvl="0" indent="0" algn="l" rtl="0">
              <a:lnSpc>
                <a:spcPct val="100000"/>
              </a:lnSpc>
              <a:spcBef>
                <a:spcPts val="0"/>
              </a:spcBef>
              <a:spcAft>
                <a:spcPts val="0"/>
              </a:spcAft>
              <a:buNone/>
            </a:pPr>
            <a:br>
              <a:rPr lang="en-US" sz="1400" i="0" u="none" strike="noStrike" cap="none">
                <a:solidFill>
                  <a:srgbClr val="000000"/>
                </a:solidFill>
                <a:latin typeface="Roboto Mono"/>
                <a:ea typeface="Roboto Mono"/>
                <a:cs typeface="Roboto Mono"/>
                <a:sym typeface="Roboto Mono"/>
              </a:rPr>
            </a:b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4B21B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person1</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kq: 13</a:t>
            </a:r>
            <a:endParaRPr sz="1400" i="0" u="none" strike="noStrike" cap="none">
              <a:solidFill>
                <a:srgbClr val="3E8087"/>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4B21B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person2</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E8087"/>
                </a:solidFill>
                <a:latin typeface="Roboto Mono"/>
                <a:ea typeface="Roboto Mono"/>
                <a:cs typeface="Roboto Mono"/>
                <a:sym typeface="Roboto Mono"/>
              </a:rPr>
              <a:t>age</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298C2F"/>
                </a:solidFill>
                <a:latin typeface="Roboto Mono"/>
                <a:ea typeface="Roboto Mono"/>
                <a:cs typeface="Roboto Mono"/>
                <a:sym typeface="Roboto Mono"/>
              </a:rPr>
              <a:t>// kq: 15</a:t>
            </a:r>
            <a:endParaRPr sz="1400" i="0" u="none" strike="noStrike" cap="none">
              <a:solidFill>
                <a:srgbClr val="3E8087"/>
              </a:solidFill>
              <a:latin typeface="Roboto Mono"/>
              <a:ea typeface="Roboto Mono"/>
              <a:cs typeface="Roboto Mono"/>
              <a:sym typeface="Roboto Mono"/>
            </a:endParaRPr>
          </a:p>
        </p:txBody>
      </p:sp>
    </p:spTree>
    <p:extLst>
      <p:ext uri="{BB962C8B-B14F-4D97-AF65-F5344CB8AC3E}">
        <p14:creationId xmlns:p14="http://schemas.microsoft.com/office/powerpoint/2010/main" val="368399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Chọn sử dụng class hay struct</a:t>
            </a:r>
            <a:endParaRPr>
              <a:latin typeface="Roboto Mono"/>
              <a:ea typeface="Roboto Mono"/>
              <a:cs typeface="Roboto Mono"/>
              <a:sym typeface="Roboto Mono"/>
            </a:endParaRPr>
          </a:p>
        </p:txBody>
      </p:sp>
      <p:sp>
        <p:nvSpPr>
          <p:cNvPr id="249" name="Google Shape;249;p16"/>
          <p:cNvSpPr txBox="1">
            <a:spLocks noGrp="1"/>
          </p:cNvSpPr>
          <p:nvPr>
            <p:ph type="body" idx="1"/>
          </p:nvPr>
        </p:nvSpPr>
        <p:spPr>
          <a:xfrm>
            <a:off x="235200" y="1013100"/>
            <a:ext cx="8616000" cy="3912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Chúng ta đã biết class có instances được truyền bởi tham chiếu, còn struct được truyền bởi giá trị. Vậy nên tuỳ vào cấu trúc dữ liệu hay chức năng mà chúng ta quyết định sử dung class hay struct:</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b="1">
                <a:latin typeface="Roboto Mono"/>
                <a:ea typeface="Roboto Mono"/>
                <a:cs typeface="Roboto Mono"/>
                <a:sym typeface="Roboto Mono"/>
              </a:rPr>
              <a:t>Chúng ta xem xét việc tạo struct khi:</a:t>
            </a:r>
            <a:endParaRPr>
              <a:latin typeface="Roboto Mono"/>
              <a:ea typeface="Roboto Mono"/>
              <a:cs typeface="Roboto Mono"/>
              <a:sym typeface="Roboto Mono"/>
            </a:endParaRPr>
          </a:p>
          <a:p>
            <a:pPr marL="114300" lvl="0" indent="0" algn="l" rtl="0">
              <a:lnSpc>
                <a:spcPct val="115000"/>
              </a:lnSpc>
              <a:spcBef>
                <a:spcPts val="0"/>
              </a:spcBef>
              <a:spcAft>
                <a:spcPts val="0"/>
              </a:spcAft>
              <a:buSzPts val="1800"/>
              <a:buNone/>
            </a:pPr>
            <a:r>
              <a:rPr lang="en-US">
                <a:latin typeface="Roboto Mono"/>
                <a:ea typeface="Roboto Mono"/>
                <a:cs typeface="Roboto Mono"/>
                <a:sym typeface="Roboto Mono"/>
              </a:rPr>
              <a:t>     1. Cấu trúc dữ liệu đơn giản, có ít thuộc tính</a:t>
            </a:r>
            <a:endParaRPr>
              <a:latin typeface="Roboto Mono"/>
              <a:ea typeface="Roboto Mono"/>
              <a:cs typeface="Roboto Mono"/>
              <a:sym typeface="Roboto Mono"/>
            </a:endParaRPr>
          </a:p>
          <a:p>
            <a:pPr marL="114300" lvl="0" indent="0" algn="l" rtl="0">
              <a:lnSpc>
                <a:spcPct val="115000"/>
              </a:lnSpc>
              <a:spcBef>
                <a:spcPts val="0"/>
              </a:spcBef>
              <a:spcAft>
                <a:spcPts val="0"/>
              </a:spcAft>
              <a:buSzPts val="1800"/>
              <a:buNone/>
            </a:pPr>
            <a:r>
              <a:rPr lang="en-US">
                <a:latin typeface="Roboto Mono"/>
                <a:ea typeface="Roboto Mono"/>
                <a:cs typeface="Roboto Mono"/>
                <a:sym typeface="Roboto Mono"/>
              </a:rPr>
              <a:t>     2. Những dữ liệu được đóng gói sẽ được copy hơn là tham chiếu khi bạn gán hay truyền instance của struct đó.</a:t>
            </a:r>
            <a:endParaRPr>
              <a:latin typeface="Roboto Mono"/>
              <a:ea typeface="Roboto Mono"/>
              <a:cs typeface="Roboto Mono"/>
              <a:sym typeface="Roboto Mono"/>
            </a:endParaRPr>
          </a:p>
          <a:p>
            <a:pPr marL="114300" lvl="0" indent="0" algn="l" rtl="0">
              <a:lnSpc>
                <a:spcPct val="115000"/>
              </a:lnSpc>
              <a:spcBef>
                <a:spcPts val="0"/>
              </a:spcBef>
              <a:spcAft>
                <a:spcPts val="0"/>
              </a:spcAft>
              <a:buSzPts val="1800"/>
              <a:buNone/>
            </a:pPr>
            <a:r>
              <a:rPr lang="en-US">
                <a:latin typeface="Roboto Mono"/>
                <a:ea typeface="Roboto Mono"/>
                <a:cs typeface="Roboto Mono"/>
                <a:sym typeface="Roboto Mono"/>
              </a:rPr>
              <a:t>     3. Những thuộc tính được lưu trữ bởi struct thì bản thân nó là kiểu giá trị.</a:t>
            </a:r>
            <a:endParaRPr>
              <a:latin typeface="Roboto Mono"/>
              <a:ea typeface="Roboto Mono"/>
              <a:cs typeface="Roboto Mono"/>
              <a:sym typeface="Roboto Mono"/>
            </a:endParaRPr>
          </a:p>
          <a:p>
            <a:pPr marL="114300" lvl="0" indent="0" algn="l" rtl="0">
              <a:lnSpc>
                <a:spcPct val="115000"/>
              </a:lnSpc>
              <a:spcBef>
                <a:spcPts val="0"/>
              </a:spcBef>
              <a:spcAft>
                <a:spcPts val="0"/>
              </a:spcAft>
              <a:buSzPts val="1800"/>
              <a:buNone/>
            </a:pPr>
            <a:r>
              <a:rPr lang="en-US">
                <a:latin typeface="Roboto Mono"/>
                <a:ea typeface="Roboto Mono"/>
                <a:cs typeface="Roboto Mono"/>
                <a:sym typeface="Roboto Mono"/>
              </a:rPr>
              <a:t>     4. Struct không cần thừa kế thuộc tính hay hành vi từ bất kì kiểu khác.</a:t>
            </a:r>
            <a:endParaRPr>
              <a:latin typeface="Roboto Mono"/>
              <a:ea typeface="Roboto Mono"/>
              <a:cs typeface="Roboto Mono"/>
              <a:sym typeface="Roboto Mono"/>
            </a:endParaRPr>
          </a:p>
          <a:p>
            <a:pPr marL="457200" lvl="0" indent="-228600" algn="l" rtl="0">
              <a:lnSpc>
                <a:spcPct val="115000"/>
              </a:lnSpc>
              <a:spcBef>
                <a:spcPts val="0"/>
              </a:spcBef>
              <a:spcAft>
                <a:spcPts val="0"/>
              </a:spcAft>
              <a:buSzPts val="1800"/>
              <a:buFont typeface="Verdana"/>
              <a:buNone/>
            </a:pPr>
            <a:endParaRPr>
              <a:latin typeface="Roboto Mono"/>
              <a:ea typeface="Roboto Mono"/>
              <a:cs typeface="Roboto Mono"/>
              <a:sym typeface="Roboto Mono"/>
            </a:endParaRPr>
          </a:p>
        </p:txBody>
      </p:sp>
    </p:spTree>
    <p:extLst>
      <p:ext uri="{BB962C8B-B14F-4D97-AF65-F5344CB8AC3E}">
        <p14:creationId xmlns:p14="http://schemas.microsoft.com/office/powerpoint/2010/main" val="1160560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612183" y="1322450"/>
            <a:ext cx="8214300" cy="10100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dirty="0">
                <a:latin typeface="Roboto Mono"/>
                <a:ea typeface="Roboto Mono"/>
                <a:cs typeface="Roboto Mono"/>
                <a:sym typeface="Roboto Mono"/>
              </a:rPr>
              <a:t>Optional</a:t>
            </a:r>
            <a:endParaRPr dirty="0">
              <a:latin typeface="Roboto Mono"/>
              <a:ea typeface="Roboto Mono"/>
              <a:cs typeface="Roboto Mono"/>
              <a:sym typeface="Roboto Mono"/>
            </a:endParaRPr>
          </a:p>
        </p:txBody>
      </p:sp>
      <p:pic>
        <p:nvPicPr>
          <p:cNvPr id="79" name="Google Shape;79;p1"/>
          <p:cNvPicPr preferRelativeResize="0"/>
          <p:nvPr/>
        </p:nvPicPr>
        <p:blipFill rotWithShape="1">
          <a:blip r:embed="rId3">
            <a:alphaModFix/>
          </a:blip>
          <a:srcRect/>
          <a:stretch/>
        </p:blipFill>
        <p:spPr>
          <a:xfrm>
            <a:off x="7874638" y="57710"/>
            <a:ext cx="1086174" cy="400491"/>
          </a:xfrm>
          <a:prstGeom prst="rect">
            <a:avLst/>
          </a:prstGeom>
          <a:noFill/>
          <a:ln>
            <a:noFill/>
          </a:ln>
        </p:spPr>
      </p:pic>
      <p:sp>
        <p:nvSpPr>
          <p:cNvPr id="80" name="Google Shape;80;p1"/>
          <p:cNvSpPr txBox="1"/>
          <p:nvPr/>
        </p:nvSpPr>
        <p:spPr>
          <a:xfrm>
            <a:off x="612176" y="3518125"/>
            <a:ext cx="65901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Roboto Mono"/>
                <a:ea typeface="Roboto Mono"/>
                <a:cs typeface="Roboto Mono"/>
                <a:sym typeface="Roboto Mono"/>
              </a:rPr>
              <a:t>Cài đặt và lập trình căn bản</a:t>
            </a:r>
            <a:endParaRPr sz="18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Roboto Mono"/>
                <a:ea typeface="Roboto Mono"/>
                <a:cs typeface="Roboto Mono"/>
                <a:sym typeface="Roboto Mono"/>
              </a:rPr>
              <a:t>cuong@techmaster.vn</a:t>
            </a:r>
            <a:endParaRPr sz="1800" i="0" u="none" strike="noStrike" cap="none">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184989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Roboto Mono"/>
                <a:ea typeface="Roboto Mono"/>
                <a:cs typeface="Roboto Mono"/>
                <a:sym typeface="Roboto Mono"/>
              </a:rPr>
              <a:t>Optional là gì?</a:t>
            </a:r>
            <a:endParaRPr>
              <a:latin typeface="Roboto Mono"/>
              <a:ea typeface="Roboto Mono"/>
              <a:cs typeface="Roboto Mono"/>
              <a:sym typeface="Roboto Mono"/>
            </a:endParaRPr>
          </a:p>
        </p:txBody>
      </p:sp>
      <p:sp>
        <p:nvSpPr>
          <p:cNvPr id="86" name="Google Shape;86;p2"/>
          <p:cNvSpPr txBox="1">
            <a:spLocks noGrp="1"/>
          </p:cNvSpPr>
          <p:nvPr>
            <p:ph type="body" idx="1"/>
          </p:nvPr>
        </p:nvSpPr>
        <p:spPr>
          <a:xfrm>
            <a:off x="265800" y="641853"/>
            <a:ext cx="8616000" cy="2120400"/>
          </a:xfrm>
          <a:prstGeom prst="rect">
            <a:avLst/>
          </a:prstGeom>
          <a:noFill/>
          <a:ln>
            <a:noFill/>
          </a:ln>
        </p:spPr>
        <p:txBody>
          <a:bodyPr spcFirstLastPara="1" wrap="square" lIns="91425" tIns="91425" rIns="91425" bIns="91425" anchor="t" anchorCtr="0">
            <a:noAutofit/>
          </a:bodyPr>
          <a:lstStyle/>
          <a:p>
            <a:pPr marL="742950" lvl="0" indent="-285750" algn="l" rtl="0">
              <a:lnSpc>
                <a:spcPct val="115000"/>
              </a:lnSpc>
              <a:spcBef>
                <a:spcPts val="1600"/>
              </a:spcBef>
              <a:spcAft>
                <a:spcPts val="0"/>
              </a:spcAft>
              <a:buSzPts val="1800"/>
              <a:buFont typeface="Roboto Mono"/>
              <a:buChar char="-"/>
            </a:pPr>
            <a:r>
              <a:rPr lang="en-US">
                <a:latin typeface="Roboto Mono"/>
                <a:ea typeface="Roboto Mono"/>
                <a:cs typeface="Roboto Mono"/>
                <a:sym typeface="Roboto Mono"/>
              </a:rPr>
              <a:t>Optional là một khái niệm mới trong ngôn ngữ lập trình Swift</a:t>
            </a:r>
            <a:endParaRPr>
              <a:latin typeface="Roboto Mono"/>
              <a:ea typeface="Roboto Mono"/>
              <a:cs typeface="Roboto Mono"/>
              <a:sym typeface="Roboto Mono"/>
            </a:endParaRPr>
          </a:p>
          <a:p>
            <a:pPr marL="742950" lvl="0" indent="-285750" algn="l" rtl="0">
              <a:lnSpc>
                <a:spcPct val="115000"/>
              </a:lnSpc>
              <a:spcBef>
                <a:spcPts val="1600"/>
              </a:spcBef>
              <a:spcAft>
                <a:spcPts val="0"/>
              </a:spcAft>
              <a:buSzPts val="1800"/>
              <a:buFont typeface="Roboto Mono"/>
              <a:buChar char="-"/>
            </a:pPr>
            <a:r>
              <a:rPr lang="en-US">
                <a:latin typeface="Roboto Mono"/>
                <a:ea typeface="Roboto Mono"/>
                <a:cs typeface="Roboto Mono"/>
                <a:sym typeface="Roboto Mono"/>
              </a:rPr>
              <a:t>Với việc sử dụng optional, ngôn ngữ Swift được xem là ngôn ngữ “an toàn” hơn so với ngôn ngữ Objective-C trước đó</a:t>
            </a:r>
            <a:endParaRPr>
              <a:latin typeface="Roboto Mono"/>
              <a:ea typeface="Roboto Mono"/>
              <a:cs typeface="Roboto Mono"/>
              <a:sym typeface="Roboto Mono"/>
            </a:endParaRPr>
          </a:p>
        </p:txBody>
      </p:sp>
      <p:sp>
        <p:nvSpPr>
          <p:cNvPr id="87" name="Google Shape;87;p2"/>
          <p:cNvSpPr txBox="1"/>
          <p:nvPr/>
        </p:nvSpPr>
        <p:spPr>
          <a:xfrm>
            <a:off x="264000" y="3088908"/>
            <a:ext cx="8616000" cy="649500"/>
          </a:xfrm>
          <a:prstGeom prst="rect">
            <a:avLst/>
          </a:prstGeom>
          <a:noFill/>
          <a:ln>
            <a:noFill/>
          </a:ln>
        </p:spPr>
        <p:txBody>
          <a:bodyPr spcFirstLastPara="1" wrap="square" lIns="91425" tIns="91425" rIns="91425" bIns="91425" anchor="t" anchorCtr="0">
            <a:noAutofit/>
          </a:bodyPr>
          <a:lstStyle/>
          <a:p>
            <a:pPr marL="742950" marR="0" lvl="0" indent="-285750" algn="l" rtl="0">
              <a:lnSpc>
                <a:spcPct val="115000"/>
              </a:lnSpc>
              <a:spcBef>
                <a:spcPts val="1600"/>
              </a:spcBef>
              <a:spcAft>
                <a:spcPts val="0"/>
              </a:spcAft>
              <a:buClr>
                <a:schemeClr val="accent1"/>
              </a:buClr>
              <a:buSzPts val="1800"/>
              <a:buFont typeface="Roboto Mono"/>
              <a:buChar char="-"/>
            </a:pPr>
            <a:r>
              <a:rPr lang="en-US" sz="1800" i="0" u="none" strike="noStrike" cap="none">
                <a:solidFill>
                  <a:schemeClr val="accent1"/>
                </a:solidFill>
                <a:latin typeface="Roboto Mono"/>
                <a:ea typeface="Roboto Mono"/>
                <a:cs typeface="Roboto Mono"/>
                <a:sym typeface="Roboto Mono"/>
              </a:rPr>
              <a:t>Ví dụ:</a:t>
            </a:r>
            <a:endParaRPr>
              <a:latin typeface="Roboto Mono"/>
              <a:ea typeface="Roboto Mono"/>
              <a:cs typeface="Roboto Mono"/>
              <a:sym typeface="Roboto Mono"/>
            </a:endParaRPr>
          </a:p>
        </p:txBody>
      </p:sp>
      <p:sp>
        <p:nvSpPr>
          <p:cNvPr id="88" name="Google Shape;88;p2"/>
          <p:cNvSpPr/>
          <p:nvPr/>
        </p:nvSpPr>
        <p:spPr>
          <a:xfrm>
            <a:off x="984143" y="2762260"/>
            <a:ext cx="4572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khai báo optional</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&lt;tên biến&gt;: &lt;Kiểu dữ liệu&gt;?</a:t>
            </a:r>
            <a:endParaRPr>
              <a:latin typeface="Roboto Mono"/>
              <a:ea typeface="Roboto Mono"/>
              <a:cs typeface="Roboto Mono"/>
              <a:sym typeface="Roboto Mono"/>
            </a:endParaRPr>
          </a:p>
        </p:txBody>
      </p:sp>
      <p:sp>
        <p:nvSpPr>
          <p:cNvPr id="89" name="Google Shape;89;p2"/>
          <p:cNvSpPr/>
          <p:nvPr/>
        </p:nvSpPr>
        <p:spPr>
          <a:xfrm>
            <a:off x="984143" y="3768058"/>
            <a:ext cx="4572000" cy="116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Khai báo Integer Optional</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perhapsInt: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Khai báo String Optional</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perhapsStr: </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spTree>
    <p:extLst>
      <p:ext uri="{BB962C8B-B14F-4D97-AF65-F5344CB8AC3E}">
        <p14:creationId xmlns:p14="http://schemas.microsoft.com/office/powerpoint/2010/main" val="422953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body" idx="1"/>
          </p:nvPr>
        </p:nvSpPr>
        <p:spPr>
          <a:xfrm>
            <a:off x="264000" y="904100"/>
            <a:ext cx="8616000" cy="1757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Trong Swift, khi khởi tạo các biến, các biến này mặc định sẽ được khởi tạo dưới dạng non-optional, tức là phải được gán giá trị mà không được để nil. Nếu chúng ta gán giá trị nil cho các biến non-optional này, trình biên dịch sẽ thông báo lỗi. </a:t>
            </a:r>
            <a:endParaRPr>
              <a:latin typeface="Roboto Mono"/>
              <a:ea typeface="Roboto Mono"/>
              <a:cs typeface="Roboto Mono"/>
              <a:sym typeface="Roboto Mono"/>
            </a:endParaRPr>
          </a:p>
        </p:txBody>
      </p:sp>
      <p:sp>
        <p:nvSpPr>
          <p:cNvPr id="95" name="Google Shape;95;p3"/>
          <p:cNvSpPr/>
          <p:nvPr/>
        </p:nvSpPr>
        <p:spPr>
          <a:xfrm>
            <a:off x="729299" y="3113770"/>
            <a:ext cx="8121900" cy="73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str: </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a:t>
            </a:r>
            <a:r>
              <a:rPr lang="en-US" sz="1400" i="1" u="none" strike="noStrike" cap="none">
                <a:solidFill>
                  <a:srgbClr val="1F7C2E"/>
                </a:solidFill>
                <a:latin typeface="Roboto Mono"/>
                <a:ea typeface="Roboto Mono"/>
                <a:cs typeface="Roboto Mono"/>
                <a:sym typeface="Roboto Mono"/>
              </a:rPr>
              <a:t>//compile error</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biến str là kiểu String, kiểu non-optional nhưng không gán giá trị mặc định nên Xcode sẽ báo lỗi</a:t>
            </a:r>
            <a:endParaRPr sz="1400" i="0" u="none" strike="noStrike" cap="none">
              <a:solidFill>
                <a:srgbClr val="1F7C2E"/>
              </a:solidFill>
              <a:latin typeface="Roboto Mono"/>
              <a:ea typeface="Roboto Mono"/>
              <a:cs typeface="Roboto Mono"/>
              <a:sym typeface="Roboto Mono"/>
            </a:endParaRPr>
          </a:p>
        </p:txBody>
      </p:sp>
      <p:sp>
        <p:nvSpPr>
          <p:cNvPr id="96" name="Google Shape;96;p3"/>
          <p:cNvSpPr txBox="1"/>
          <p:nvPr/>
        </p:nvSpPr>
        <p:spPr>
          <a:xfrm>
            <a:off x="235050" y="2661072"/>
            <a:ext cx="8616000" cy="452700"/>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accent1"/>
              </a:buClr>
              <a:buSzPts val="1800"/>
              <a:buFont typeface="Verdana"/>
              <a:buNone/>
            </a:pPr>
            <a:r>
              <a:rPr lang="en-US" sz="1800" i="0" u="none" strike="noStrike" cap="none">
                <a:solidFill>
                  <a:schemeClr val="accent1"/>
                </a:solidFill>
                <a:latin typeface="Roboto Mono"/>
                <a:ea typeface="Roboto Mono"/>
                <a:cs typeface="Roboto Mono"/>
                <a:sym typeface="Roboto Mono"/>
              </a:rPr>
              <a:t>Ví dụ:</a:t>
            </a:r>
            <a:endParaRPr>
              <a:latin typeface="Roboto Mono"/>
              <a:ea typeface="Roboto Mono"/>
              <a:cs typeface="Roboto Mono"/>
              <a:sym typeface="Roboto Mono"/>
            </a:endParaRPr>
          </a:p>
        </p:txBody>
      </p:sp>
      <p:sp>
        <p:nvSpPr>
          <p:cNvPr id="97" name="Google Shape;97;p3"/>
          <p:cNvSpPr/>
          <p:nvPr/>
        </p:nvSpPr>
        <p:spPr>
          <a:xfrm>
            <a:off x="698699" y="3917321"/>
            <a:ext cx="7688700" cy="73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str: </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 “Hello Swift” </a:t>
            </a:r>
            <a:r>
              <a:rPr lang="en-US" sz="1400" i="1" u="none" strike="noStrike" cap="none">
                <a:solidFill>
                  <a:srgbClr val="1F7C2E"/>
                </a:solidFill>
                <a:latin typeface="Roboto Mono"/>
                <a:ea typeface="Roboto Mono"/>
                <a:cs typeface="Roboto Mono"/>
                <a:sym typeface="Roboto Mono"/>
              </a:rPr>
              <a:t>// OK</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str = </a:t>
            </a:r>
            <a:r>
              <a:rPr lang="en-US" sz="1400" b="1" i="0" u="none" strike="noStrike" cap="none">
                <a:solidFill>
                  <a:srgbClr val="9B2393"/>
                </a:solidFill>
                <a:latin typeface="Roboto Mono"/>
                <a:ea typeface="Roboto Mono"/>
                <a:cs typeface="Roboto Mono"/>
                <a:sym typeface="Roboto Mono"/>
              </a:rPr>
              <a:t>nil</a:t>
            </a:r>
            <a:r>
              <a:rPr lang="en-US" sz="1400" i="0" u="none" strike="noStrike" cap="none">
                <a:solidFill>
                  <a:srgbClr val="000000"/>
                </a:solidFill>
                <a:latin typeface="Roboto Mono"/>
                <a:ea typeface="Roboto Mono"/>
                <a:cs typeface="Roboto Mono"/>
                <a:sym typeface="Roboto Mono"/>
              </a:rPr>
              <a:t> </a:t>
            </a:r>
            <a:r>
              <a:rPr lang="en-US" sz="1400" i="1" u="none" strike="noStrike" cap="none">
                <a:solidFill>
                  <a:srgbClr val="1F7C2E"/>
                </a:solidFill>
                <a:latin typeface="Roboto Mono"/>
                <a:ea typeface="Roboto Mono"/>
                <a:cs typeface="Roboto Mono"/>
                <a:sym typeface="Roboto Mono"/>
              </a:rPr>
              <a:t>// </a:t>
            </a:r>
            <a:r>
              <a:rPr lang="en-US" i="1">
                <a:solidFill>
                  <a:srgbClr val="1F7C2E"/>
                </a:solidFill>
                <a:latin typeface="Roboto Mono"/>
                <a:ea typeface="Roboto Mono"/>
                <a:cs typeface="Roboto Mono"/>
                <a:sym typeface="Roboto Mono"/>
              </a:rPr>
              <a:t>compile error</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vì str là biến </a:t>
            </a:r>
            <a:r>
              <a:rPr lang="en-US" i="1">
                <a:solidFill>
                  <a:srgbClr val="1F7C2E"/>
                </a:solidFill>
                <a:latin typeface="Roboto Mono"/>
                <a:ea typeface="Roboto Mono"/>
                <a:cs typeface="Roboto Mono"/>
                <a:sym typeface="Roboto Mono"/>
              </a:rPr>
              <a:t>non-</a:t>
            </a:r>
            <a:r>
              <a:rPr lang="en-US" sz="1400" i="1" u="none" strike="noStrike" cap="none">
                <a:solidFill>
                  <a:srgbClr val="1F7C2E"/>
                </a:solidFill>
                <a:latin typeface="Roboto Mono"/>
                <a:ea typeface="Roboto Mono"/>
                <a:cs typeface="Roboto Mono"/>
                <a:sym typeface="Roboto Mono"/>
              </a:rPr>
              <a:t>optional, nên </a:t>
            </a:r>
            <a:r>
              <a:rPr lang="en-US" i="1">
                <a:solidFill>
                  <a:srgbClr val="1F7C2E"/>
                </a:solidFill>
                <a:latin typeface="Roboto Mono"/>
                <a:ea typeface="Roboto Mono"/>
                <a:cs typeface="Roboto Mono"/>
                <a:sym typeface="Roboto Mono"/>
              </a:rPr>
              <a:t>không</a:t>
            </a:r>
            <a:r>
              <a:rPr lang="en-US" sz="1400" i="1" u="none" strike="noStrike" cap="none">
                <a:solidFill>
                  <a:srgbClr val="1F7C2E"/>
                </a:solidFill>
                <a:latin typeface="Roboto Mono"/>
                <a:ea typeface="Roboto Mono"/>
                <a:cs typeface="Roboto Mono"/>
                <a:sym typeface="Roboto Mono"/>
              </a:rPr>
              <a:t> thể gán cho nó bằng nil</a:t>
            </a:r>
            <a:endParaRPr sz="1400" i="0" u="none" strike="noStrike" cap="none">
              <a:solidFill>
                <a:srgbClr val="1F7C2E"/>
              </a:solidFill>
              <a:latin typeface="Roboto Mono"/>
              <a:ea typeface="Roboto Mono"/>
              <a:cs typeface="Roboto Mono"/>
              <a:sym typeface="Roboto Mono"/>
            </a:endParaRPr>
          </a:p>
        </p:txBody>
      </p:sp>
    </p:spTree>
    <p:extLst>
      <p:ext uri="{BB962C8B-B14F-4D97-AF65-F5344CB8AC3E}">
        <p14:creationId xmlns:p14="http://schemas.microsoft.com/office/powerpoint/2010/main" val="4055026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Forced Unwrapping</a:t>
            </a:r>
            <a:endParaRPr>
              <a:latin typeface="Roboto Mono"/>
              <a:ea typeface="Roboto Mono"/>
              <a:cs typeface="Roboto Mono"/>
              <a:sym typeface="Roboto Mono"/>
            </a:endParaRPr>
          </a:p>
        </p:txBody>
      </p:sp>
      <p:sp>
        <p:nvSpPr>
          <p:cNvPr id="103" name="Google Shape;103;p4"/>
          <p:cNvSpPr txBox="1">
            <a:spLocks noGrp="1"/>
          </p:cNvSpPr>
          <p:nvPr>
            <p:ph type="body" idx="1"/>
          </p:nvPr>
        </p:nvSpPr>
        <p:spPr>
          <a:xfrm>
            <a:off x="235200" y="875825"/>
            <a:ext cx="8908800" cy="72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atin typeface="Roboto Mono"/>
                <a:ea typeface="Roboto Mono"/>
                <a:cs typeface="Roboto Mono"/>
                <a:sym typeface="Roboto Mono"/>
              </a:rPr>
              <a:t>Nếu có một biến được khai báo là optional và chúng ta muốn sử dụng giá trị của biến đó thì chúng ta phải unwrap biến đó</a:t>
            </a:r>
            <a:endParaRPr>
              <a:latin typeface="Roboto Mono"/>
              <a:ea typeface="Roboto Mono"/>
              <a:cs typeface="Roboto Mono"/>
              <a:sym typeface="Roboto Mono"/>
            </a:endParaRPr>
          </a:p>
        </p:txBody>
      </p:sp>
      <p:sp>
        <p:nvSpPr>
          <p:cNvPr id="104" name="Google Shape;104;p4"/>
          <p:cNvSpPr txBox="1"/>
          <p:nvPr/>
        </p:nvSpPr>
        <p:spPr>
          <a:xfrm>
            <a:off x="264000" y="1598535"/>
            <a:ext cx="8616000" cy="519300"/>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accent1"/>
              </a:buClr>
              <a:buSzPts val="1800"/>
              <a:buFont typeface="Verdana"/>
              <a:buNone/>
            </a:pPr>
            <a:r>
              <a:rPr lang="en-US" sz="1800" i="0" u="none" strike="noStrike" cap="none">
                <a:solidFill>
                  <a:schemeClr val="accent1"/>
                </a:solidFill>
                <a:latin typeface="Roboto Mono"/>
                <a:ea typeface="Roboto Mono"/>
                <a:cs typeface="Roboto Mono"/>
                <a:sym typeface="Roboto Mono"/>
              </a:rPr>
              <a:t>Ví dụ:</a:t>
            </a:r>
            <a:endParaRPr>
              <a:latin typeface="Roboto Mono"/>
              <a:ea typeface="Roboto Mono"/>
              <a:cs typeface="Roboto Mono"/>
              <a:sym typeface="Roboto Mono"/>
            </a:endParaRPr>
          </a:p>
        </p:txBody>
      </p:sp>
      <p:sp>
        <p:nvSpPr>
          <p:cNvPr id="105" name="Google Shape;105;p4"/>
          <p:cNvSpPr/>
          <p:nvPr/>
        </p:nvSpPr>
        <p:spPr>
          <a:xfrm>
            <a:off x="729450" y="2079150"/>
            <a:ext cx="5043600" cy="289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Nếu không unwrap*/</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khai báo biến myString là một biến optional</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myString:</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khởi tạo giá trị cho biến myString</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C41A16"/>
                </a:solidFill>
                <a:latin typeface="Roboto Mono"/>
                <a:ea typeface="Roboto Mono"/>
                <a:cs typeface="Roboto Mono"/>
                <a:sym typeface="Roboto Mono"/>
              </a:rPr>
              <a:t>"Hello, Swift!"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if</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b="1" i="0" u="none" strike="noStrike" cap="none">
                <a:solidFill>
                  <a:srgbClr val="9B2393"/>
                </a:solidFill>
                <a:latin typeface="Roboto Mono"/>
                <a:ea typeface="Roboto Mono"/>
                <a:cs typeface="Roboto Mono"/>
                <a:sym typeface="Roboto Mono"/>
              </a:rPr>
              <a:t>nil</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else</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9B2393"/>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"myString has nil value"</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C41A16"/>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pic>
        <p:nvPicPr>
          <p:cNvPr id="106" name="Google Shape;106;p4"/>
          <p:cNvPicPr preferRelativeResize="0"/>
          <p:nvPr/>
        </p:nvPicPr>
        <p:blipFill rotWithShape="1">
          <a:blip r:embed="rId3">
            <a:alphaModFix/>
          </a:blip>
          <a:srcRect/>
          <a:stretch/>
        </p:blipFill>
        <p:spPr>
          <a:xfrm>
            <a:off x="5370163" y="4230151"/>
            <a:ext cx="3773837" cy="913349"/>
          </a:xfrm>
          <a:prstGeom prst="rect">
            <a:avLst/>
          </a:prstGeom>
          <a:noFill/>
          <a:ln>
            <a:noFill/>
          </a:ln>
        </p:spPr>
      </p:pic>
    </p:spTree>
    <p:extLst>
      <p:ext uri="{BB962C8B-B14F-4D97-AF65-F5344CB8AC3E}">
        <p14:creationId xmlns:p14="http://schemas.microsoft.com/office/powerpoint/2010/main" val="3536015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543750" y="662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Force Unwrapping</a:t>
            </a:r>
            <a:endParaRPr>
              <a:latin typeface="Roboto Mono"/>
              <a:ea typeface="Roboto Mono"/>
              <a:cs typeface="Roboto Mono"/>
              <a:sym typeface="Roboto Mono"/>
            </a:endParaRPr>
          </a:p>
        </p:txBody>
      </p:sp>
      <p:sp>
        <p:nvSpPr>
          <p:cNvPr id="112" name="Google Shape;112;p5"/>
          <p:cNvSpPr txBox="1"/>
          <p:nvPr/>
        </p:nvSpPr>
        <p:spPr>
          <a:xfrm>
            <a:off x="155186" y="1816234"/>
            <a:ext cx="8616000" cy="519300"/>
          </a:xfrm>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accent1"/>
              </a:buClr>
              <a:buSzPts val="1800"/>
              <a:buFont typeface="Verdana"/>
              <a:buNone/>
            </a:pPr>
            <a:r>
              <a:rPr lang="en-US" sz="1800" b="0" i="0" u="none" strike="noStrike" cap="none">
                <a:solidFill>
                  <a:schemeClr val="accent1"/>
                </a:solidFill>
                <a:latin typeface="Verdana"/>
                <a:ea typeface="Verdana"/>
                <a:cs typeface="Verdana"/>
                <a:sym typeface="Verdana"/>
              </a:rPr>
              <a:t>Ví dụ:</a:t>
            </a:r>
            <a:endParaRPr/>
          </a:p>
        </p:txBody>
      </p:sp>
      <p:sp>
        <p:nvSpPr>
          <p:cNvPr id="113" name="Google Shape;113;p5"/>
          <p:cNvSpPr/>
          <p:nvPr/>
        </p:nvSpPr>
        <p:spPr>
          <a:xfrm>
            <a:off x="665912" y="2262750"/>
            <a:ext cx="5043600" cy="289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Nếu unwrap*/</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khai báo biến myString là một biến optional</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myString:</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khởi tạo giá trị cho biến myString</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C41A16"/>
                </a:solidFill>
                <a:latin typeface="Roboto Mono"/>
                <a:ea typeface="Roboto Mono"/>
                <a:cs typeface="Roboto Mono"/>
                <a:sym typeface="Roboto Mono"/>
              </a:rPr>
              <a:t>"Hello, Swift!"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if</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b="1" i="0" u="none" strike="noStrike" cap="none">
                <a:solidFill>
                  <a:srgbClr val="9B2393"/>
                </a:solidFill>
                <a:latin typeface="Roboto Mono"/>
                <a:ea typeface="Roboto Mono"/>
                <a:cs typeface="Roboto Mono"/>
                <a:sym typeface="Roboto Mono"/>
              </a:rPr>
              <a:t>nil</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else</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9B2393"/>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"myString has nil value"</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C41A16"/>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pic>
        <p:nvPicPr>
          <p:cNvPr id="114" name="Google Shape;114;p5"/>
          <p:cNvPicPr preferRelativeResize="0"/>
          <p:nvPr/>
        </p:nvPicPr>
        <p:blipFill rotWithShape="1">
          <a:blip r:embed="rId3">
            <a:alphaModFix/>
          </a:blip>
          <a:srcRect/>
          <a:stretch/>
        </p:blipFill>
        <p:spPr>
          <a:xfrm>
            <a:off x="4912962" y="4077233"/>
            <a:ext cx="4231037" cy="1026055"/>
          </a:xfrm>
          <a:prstGeom prst="rect">
            <a:avLst/>
          </a:prstGeom>
          <a:noFill/>
          <a:ln>
            <a:noFill/>
          </a:ln>
        </p:spPr>
      </p:pic>
      <p:sp>
        <p:nvSpPr>
          <p:cNvPr id="115" name="Google Shape;115;p5"/>
          <p:cNvSpPr txBox="1">
            <a:spLocks noGrp="1"/>
          </p:cNvSpPr>
          <p:nvPr>
            <p:ph type="body" idx="1"/>
          </p:nvPr>
        </p:nvSpPr>
        <p:spPr>
          <a:xfrm>
            <a:off x="264000" y="840513"/>
            <a:ext cx="8616000" cy="106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atin typeface="Roboto Mono"/>
                <a:ea typeface="Roboto Mono"/>
                <a:cs typeface="Roboto Mono"/>
                <a:sym typeface="Roboto Mono"/>
              </a:rPr>
              <a:t>Force unwrap bằng cách thêm ! sau biến cần unwrap. Tuy nhiên việc force unwrap là việc nên tránh, vì trường hợp nếu biến force unwrap đó nil thì sẽ gây crash app</a:t>
            </a:r>
            <a:endParaRPr>
              <a:latin typeface="Roboto Mono"/>
              <a:ea typeface="Roboto Mono"/>
              <a:cs typeface="Roboto Mono"/>
              <a:sym typeface="Roboto Mono"/>
            </a:endParaRPr>
          </a:p>
        </p:txBody>
      </p:sp>
    </p:spTree>
    <p:extLst>
      <p:ext uri="{BB962C8B-B14F-4D97-AF65-F5344CB8AC3E}">
        <p14:creationId xmlns:p14="http://schemas.microsoft.com/office/powerpoint/2010/main" val="125071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Ví dụ về Map</a:t>
            </a:r>
            <a:endParaRPr>
              <a:latin typeface="Roboto Mono"/>
              <a:ea typeface="Roboto Mono"/>
              <a:cs typeface="Roboto Mono"/>
              <a:sym typeface="Roboto Mono"/>
            </a:endParaRPr>
          </a:p>
        </p:txBody>
      </p:sp>
      <p:sp>
        <p:nvSpPr>
          <p:cNvPr id="88" name="Google Shape;88;p3"/>
          <p:cNvSpPr/>
          <p:nvPr/>
        </p:nvSpPr>
        <p:spPr>
          <a:xfrm>
            <a:off x="543229" y="864652"/>
            <a:ext cx="8057542" cy="42934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let</a:t>
            </a:r>
            <a:r>
              <a:rPr lang="en-US" sz="1050" i="0" u="none" strike="noStrike" cap="none">
                <a:solidFill>
                  <a:srgbClr val="000000"/>
                </a:solidFill>
                <a:latin typeface="Roboto Mono"/>
                <a:ea typeface="Roboto Mono"/>
                <a:cs typeface="Roboto Mono"/>
                <a:sym typeface="Roboto Mono"/>
              </a:rPr>
              <a:t> numberArray = [</a:t>
            </a:r>
            <a:r>
              <a:rPr lang="en-US" sz="1050" i="0" u="none" strike="noStrike" cap="none">
                <a:solidFill>
                  <a:srgbClr val="1C00CF"/>
                </a:solidFill>
                <a:latin typeface="Roboto Mono"/>
                <a:ea typeface="Roboto Mono"/>
                <a:cs typeface="Roboto Mono"/>
                <a:sym typeface="Roboto Mono"/>
              </a:rPr>
              <a:t>1</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1C00CF"/>
                </a:solidFill>
                <a:latin typeface="Roboto Mono"/>
                <a:ea typeface="Roboto Mono"/>
                <a:cs typeface="Roboto Mono"/>
                <a:sym typeface="Roboto Mono"/>
              </a:rPr>
              <a:t>2</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1C00CF"/>
                </a:solidFill>
                <a:latin typeface="Roboto Mono"/>
                <a:ea typeface="Roboto Mono"/>
                <a:cs typeface="Roboto Mono"/>
                <a:sym typeface="Roboto Mono"/>
              </a:rPr>
              <a:t>3</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1C00CF"/>
                </a:solidFill>
                <a:latin typeface="Roboto Mono"/>
                <a:ea typeface="Roboto Mono"/>
                <a:cs typeface="Roboto Mono"/>
                <a:sym typeface="Roboto Mono"/>
              </a:rPr>
              <a:t>4</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1C00CF"/>
                </a:solidFill>
                <a:latin typeface="Roboto Mono"/>
                <a:ea typeface="Roboto Mono"/>
                <a:cs typeface="Roboto Mono"/>
                <a:sym typeface="Roboto Mono"/>
              </a:rPr>
              <a:t>5</a:t>
            </a:r>
            <a:r>
              <a:rPr lang="en-US" sz="105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var</a:t>
            </a:r>
            <a:r>
              <a:rPr lang="en-US" sz="1050" i="0" u="none" strike="noStrike" cap="none">
                <a:solidFill>
                  <a:srgbClr val="000000"/>
                </a:solidFill>
                <a:latin typeface="Roboto Mono"/>
                <a:ea typeface="Roboto Mono"/>
                <a:cs typeface="Roboto Mono"/>
                <a:sym typeface="Roboto Mono"/>
              </a:rPr>
              <a:t> squareArray: [</a:t>
            </a:r>
            <a:r>
              <a:rPr lang="en-US" sz="1050" i="0" u="none" strike="noStrike" cap="none">
                <a:solidFill>
                  <a:srgbClr val="5C2699"/>
                </a:solidFill>
                <a:latin typeface="Roboto Mono"/>
                <a:ea typeface="Roboto Mono"/>
                <a:cs typeface="Roboto Mono"/>
                <a:sym typeface="Roboto Mono"/>
              </a:rPr>
              <a:t>Int</a:t>
            </a:r>
            <a:r>
              <a:rPr lang="en-US" sz="1050" i="0" u="none" strike="noStrike" cap="none">
                <a:solidFill>
                  <a:srgbClr val="000000"/>
                </a:solidFill>
                <a:latin typeface="Roboto Mono"/>
                <a:ea typeface="Roboto Mono"/>
                <a:cs typeface="Roboto Mono"/>
                <a:sym typeface="Roboto Mono"/>
              </a:rPr>
              <a:t>] = [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1" u="none" strike="noStrike" cap="none">
                <a:solidFill>
                  <a:srgbClr val="1F7C2E"/>
                </a:solidFill>
                <a:latin typeface="Roboto Mono"/>
                <a:ea typeface="Roboto Mono"/>
                <a:cs typeface="Roboto Mono"/>
                <a:sym typeface="Roboto Mono"/>
              </a:rPr>
              <a:t>// cách truyền thống</a:t>
            </a:r>
            <a:endParaRPr sz="105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for</a:t>
            </a:r>
            <a:r>
              <a:rPr lang="en-US" sz="1050" i="0" u="none" strike="noStrike" cap="none">
                <a:solidFill>
                  <a:srgbClr val="000000"/>
                </a:solidFill>
                <a:latin typeface="Roboto Mono"/>
                <a:ea typeface="Roboto Mono"/>
                <a:cs typeface="Roboto Mono"/>
                <a:sym typeface="Roboto Mono"/>
              </a:rPr>
              <a:t> number </a:t>
            </a:r>
            <a:r>
              <a:rPr lang="en-US" sz="1050" b="1" i="0" u="none" strike="noStrike" cap="none">
                <a:solidFill>
                  <a:srgbClr val="9B2393"/>
                </a:solidFill>
                <a:latin typeface="Roboto Mono"/>
                <a:ea typeface="Roboto Mono"/>
                <a:cs typeface="Roboto Mono"/>
                <a:sym typeface="Roboto Mono"/>
              </a:rPr>
              <a:t>in</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326D74"/>
                </a:solidFill>
                <a:latin typeface="Roboto Mono"/>
                <a:ea typeface="Roboto Mono"/>
                <a:cs typeface="Roboto Mono"/>
                <a:sym typeface="Roboto Mono"/>
              </a:rPr>
              <a:t>numberArray</a:t>
            </a:r>
            <a:r>
              <a:rPr lang="en-US" sz="1050" i="0" u="none" strike="noStrike" cap="none">
                <a:solidFill>
                  <a:srgbClr val="000000"/>
                </a:solidFill>
                <a:latin typeface="Roboto Mono"/>
                <a:ea typeface="Roboto Mono"/>
                <a:cs typeface="Roboto Mono"/>
                <a:sym typeface="Roboto Mono"/>
              </a:rPr>
              <a:t>{</a:t>
            </a:r>
            <a:endParaRPr sz="105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326D74"/>
                </a:solidFill>
                <a:latin typeface="Roboto Mono"/>
                <a:ea typeface="Roboto Mono"/>
                <a:cs typeface="Roboto Mono"/>
                <a:sym typeface="Roboto Mono"/>
              </a:rPr>
              <a:t>squareArray</a:t>
            </a:r>
            <a:r>
              <a:rPr lang="en-US" sz="1050" i="0" u="none" strike="noStrike" cap="none">
                <a:solidFill>
                  <a:srgbClr val="000000"/>
                </a:solidFill>
                <a:latin typeface="Roboto Mono"/>
                <a:ea typeface="Roboto Mono"/>
                <a:cs typeface="Roboto Mono"/>
                <a:sym typeface="Roboto Mono"/>
              </a:rPr>
              <a:t>.</a:t>
            </a:r>
            <a:r>
              <a:rPr lang="en-US" sz="1050" i="0" u="none" strike="noStrike" cap="none">
                <a:solidFill>
                  <a:srgbClr val="3900A0"/>
                </a:solidFill>
                <a:latin typeface="Roboto Mono"/>
                <a:ea typeface="Roboto Mono"/>
                <a:cs typeface="Roboto Mono"/>
                <a:sym typeface="Roboto Mono"/>
              </a:rPr>
              <a:t>append</a:t>
            </a:r>
            <a:r>
              <a:rPr lang="en-US" sz="1050" i="0" u="none" strike="noStrike" cap="none">
                <a:solidFill>
                  <a:srgbClr val="000000"/>
                </a:solidFill>
                <a:latin typeface="Roboto Mono"/>
                <a:ea typeface="Roboto Mono"/>
                <a:cs typeface="Roboto Mono"/>
                <a:sym typeface="Roboto Mono"/>
              </a:rPr>
              <a:t>(number * number)</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1" u="none" strike="noStrike" cap="none">
                <a:solidFill>
                  <a:srgbClr val="1F7C2E"/>
                </a:solidFill>
                <a:latin typeface="Roboto Mono"/>
                <a:ea typeface="Roboto Mono"/>
                <a:cs typeface="Roboto Mono"/>
                <a:sym typeface="Roboto Mono"/>
              </a:rPr>
              <a:t>//Cach 1:</a:t>
            </a:r>
            <a:endParaRPr sz="105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let</a:t>
            </a:r>
            <a:r>
              <a:rPr lang="en-US" sz="1050" i="0" u="none" strike="noStrike" cap="none">
                <a:solidFill>
                  <a:srgbClr val="000000"/>
                </a:solidFill>
                <a:latin typeface="Roboto Mono"/>
                <a:ea typeface="Roboto Mono"/>
                <a:cs typeface="Roboto Mono"/>
                <a:sym typeface="Roboto Mono"/>
              </a:rPr>
              <a:t> squareArray1 = </a:t>
            </a:r>
            <a:r>
              <a:rPr lang="en-US" sz="1050" i="0" u="none" strike="noStrike" cap="none">
                <a:solidFill>
                  <a:srgbClr val="326D74"/>
                </a:solidFill>
                <a:latin typeface="Roboto Mono"/>
                <a:ea typeface="Roboto Mono"/>
                <a:cs typeface="Roboto Mono"/>
                <a:sym typeface="Roboto Mono"/>
              </a:rPr>
              <a:t>numberArray</a:t>
            </a:r>
            <a:r>
              <a:rPr lang="en-US" sz="1050" i="0" u="none" strike="noStrike" cap="none">
                <a:solidFill>
                  <a:srgbClr val="000000"/>
                </a:solidFill>
                <a:latin typeface="Roboto Mono"/>
                <a:ea typeface="Roboto Mono"/>
                <a:cs typeface="Roboto Mono"/>
                <a:sym typeface="Roboto Mono"/>
              </a:rPr>
              <a:t>.</a:t>
            </a:r>
            <a:r>
              <a:rPr lang="en-US" sz="1050" i="0" u="none" strike="noStrike" cap="none">
                <a:solidFill>
                  <a:srgbClr val="3900A0"/>
                </a:solidFill>
                <a:latin typeface="Roboto Mono"/>
                <a:ea typeface="Roboto Mono"/>
                <a:cs typeface="Roboto Mono"/>
                <a:sym typeface="Roboto Mono"/>
              </a:rPr>
              <a:t>map</a:t>
            </a:r>
            <a:r>
              <a:rPr lang="en-US" sz="1050" i="0" u="none" strike="noStrike" cap="none">
                <a:solidFill>
                  <a:srgbClr val="000000"/>
                </a:solidFill>
                <a:latin typeface="Roboto Mono"/>
                <a:ea typeface="Roboto Mono"/>
                <a:cs typeface="Roboto Mono"/>
                <a:sym typeface="Roboto Mono"/>
              </a:rPr>
              <a:t> { (value: </a:t>
            </a:r>
            <a:r>
              <a:rPr lang="en-US" sz="1050" i="0" u="none" strike="noStrike" cap="none">
                <a:solidFill>
                  <a:srgbClr val="5C2699"/>
                </a:solidFill>
                <a:latin typeface="Roboto Mono"/>
                <a:ea typeface="Roboto Mono"/>
                <a:cs typeface="Roboto Mono"/>
                <a:sym typeface="Roboto Mono"/>
              </a:rPr>
              <a:t>Int</a:t>
            </a:r>
            <a:r>
              <a:rPr lang="en-US" sz="1050" i="0" u="none" strike="noStrike" cap="none">
                <a:solidFill>
                  <a:srgbClr val="000000"/>
                </a:solidFill>
                <a:latin typeface="Roboto Mono"/>
                <a:ea typeface="Roboto Mono"/>
                <a:cs typeface="Roboto Mono"/>
                <a:sym typeface="Roboto Mono"/>
              </a:rPr>
              <a:t>) -&gt; </a:t>
            </a:r>
            <a:r>
              <a:rPr lang="en-US" sz="1050" i="0" u="none" strike="noStrike" cap="none">
                <a:solidFill>
                  <a:srgbClr val="5C2699"/>
                </a:solidFill>
                <a:latin typeface="Roboto Mono"/>
                <a:ea typeface="Roboto Mono"/>
                <a:cs typeface="Roboto Mono"/>
                <a:sym typeface="Roboto Mono"/>
              </a:rPr>
              <a:t>Int</a:t>
            </a:r>
            <a:r>
              <a:rPr lang="en-US" sz="1050" i="0" u="none" strike="noStrike" cap="none">
                <a:solidFill>
                  <a:srgbClr val="000000"/>
                </a:solidFill>
                <a:latin typeface="Roboto Mono"/>
                <a:ea typeface="Roboto Mono"/>
                <a:cs typeface="Roboto Mono"/>
                <a:sym typeface="Roboto Mono"/>
              </a:rPr>
              <a:t> </a:t>
            </a:r>
            <a:r>
              <a:rPr lang="en-US" sz="1050" b="1" i="0" u="none" strike="noStrike" cap="none">
                <a:solidFill>
                  <a:srgbClr val="9B2393"/>
                </a:solidFill>
                <a:latin typeface="Roboto Mono"/>
                <a:ea typeface="Roboto Mono"/>
                <a:cs typeface="Roboto Mono"/>
                <a:sym typeface="Roboto Mono"/>
              </a:rPr>
              <a:t>in</a:t>
            </a: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    </a:t>
            </a:r>
            <a:r>
              <a:rPr lang="en-US" sz="1050" b="1" i="0" u="none" strike="noStrike" cap="none">
                <a:solidFill>
                  <a:srgbClr val="9B2393"/>
                </a:solidFill>
                <a:latin typeface="Roboto Mono"/>
                <a:ea typeface="Roboto Mono"/>
                <a:cs typeface="Roboto Mono"/>
                <a:sym typeface="Roboto Mono"/>
              </a:rPr>
              <a:t>return</a:t>
            </a:r>
            <a:r>
              <a:rPr lang="en-US" sz="1050" i="0" u="none" strike="noStrike" cap="none">
                <a:solidFill>
                  <a:srgbClr val="000000"/>
                </a:solidFill>
                <a:latin typeface="Roboto Mono"/>
                <a:ea typeface="Roboto Mono"/>
                <a:cs typeface="Roboto Mono"/>
                <a:sym typeface="Roboto Mono"/>
              </a:rPr>
              <a:t> value * value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1" u="none" strike="noStrike" cap="none">
                <a:solidFill>
                  <a:srgbClr val="1F7C2E"/>
                </a:solidFill>
                <a:latin typeface="Roboto Mono"/>
                <a:ea typeface="Roboto Mono"/>
                <a:cs typeface="Roboto Mono"/>
                <a:sym typeface="Roboto Mono"/>
              </a:rPr>
              <a:t>//Cach 2</a:t>
            </a:r>
            <a:endParaRPr sz="105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let</a:t>
            </a:r>
            <a:r>
              <a:rPr lang="en-US" sz="1050" i="0" u="none" strike="noStrike" cap="none">
                <a:solidFill>
                  <a:srgbClr val="000000"/>
                </a:solidFill>
                <a:latin typeface="Roboto Mono"/>
                <a:ea typeface="Roboto Mono"/>
                <a:cs typeface="Roboto Mono"/>
                <a:sym typeface="Roboto Mono"/>
              </a:rPr>
              <a:t> squareArray2 = </a:t>
            </a:r>
            <a:r>
              <a:rPr lang="en-US" sz="1050" i="0" u="none" strike="noStrike" cap="none">
                <a:solidFill>
                  <a:srgbClr val="326D74"/>
                </a:solidFill>
                <a:latin typeface="Roboto Mono"/>
                <a:ea typeface="Roboto Mono"/>
                <a:cs typeface="Roboto Mono"/>
                <a:sym typeface="Roboto Mono"/>
              </a:rPr>
              <a:t>numberArray</a:t>
            </a:r>
            <a:r>
              <a:rPr lang="en-US" sz="1050" i="0" u="none" strike="noStrike" cap="none">
                <a:solidFill>
                  <a:srgbClr val="000000"/>
                </a:solidFill>
                <a:latin typeface="Roboto Mono"/>
                <a:ea typeface="Roboto Mono"/>
                <a:cs typeface="Roboto Mono"/>
                <a:sym typeface="Roboto Mono"/>
              </a:rPr>
              <a:t>.</a:t>
            </a:r>
            <a:r>
              <a:rPr lang="en-US" sz="1050" i="0" u="none" strike="noStrike" cap="none">
                <a:solidFill>
                  <a:srgbClr val="3900A0"/>
                </a:solidFill>
                <a:latin typeface="Roboto Mono"/>
                <a:ea typeface="Roboto Mono"/>
                <a:cs typeface="Roboto Mono"/>
                <a:sym typeface="Roboto Mono"/>
              </a:rPr>
              <a:t>map</a:t>
            </a:r>
            <a:r>
              <a:rPr lang="en-US" sz="1050" i="0" u="none" strike="noStrike" cap="none">
                <a:solidFill>
                  <a:srgbClr val="000000"/>
                </a:solidFill>
                <a:latin typeface="Roboto Mono"/>
                <a:ea typeface="Roboto Mono"/>
                <a:cs typeface="Roboto Mono"/>
                <a:sym typeface="Roboto Mono"/>
              </a:rPr>
              <a:t> { (value: </a:t>
            </a:r>
            <a:r>
              <a:rPr lang="en-US" sz="1050" i="0" u="none" strike="noStrike" cap="none">
                <a:solidFill>
                  <a:srgbClr val="5C2699"/>
                </a:solidFill>
                <a:latin typeface="Roboto Mono"/>
                <a:ea typeface="Roboto Mono"/>
                <a:cs typeface="Roboto Mono"/>
                <a:sym typeface="Roboto Mono"/>
              </a:rPr>
              <a:t>Int</a:t>
            </a:r>
            <a:r>
              <a:rPr lang="en-US" sz="1050" i="0" u="none" strike="noStrike" cap="none">
                <a:solidFill>
                  <a:srgbClr val="000000"/>
                </a:solidFill>
                <a:latin typeface="Roboto Mono"/>
                <a:ea typeface="Roboto Mono"/>
                <a:cs typeface="Roboto Mono"/>
                <a:sym typeface="Roboto Mono"/>
              </a:rPr>
              <a:t>) </a:t>
            </a:r>
            <a:r>
              <a:rPr lang="en-US" sz="1050" b="1" i="0" u="none" strike="noStrike" cap="none">
                <a:solidFill>
                  <a:srgbClr val="9B2393"/>
                </a:solidFill>
                <a:latin typeface="Roboto Mono"/>
                <a:ea typeface="Roboto Mono"/>
                <a:cs typeface="Roboto Mono"/>
                <a:sym typeface="Roboto Mono"/>
              </a:rPr>
              <a:t>in</a:t>
            </a: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    </a:t>
            </a:r>
            <a:r>
              <a:rPr lang="en-US" sz="1050" b="1" i="0" u="none" strike="noStrike" cap="none">
                <a:solidFill>
                  <a:srgbClr val="9B2393"/>
                </a:solidFill>
                <a:latin typeface="Roboto Mono"/>
                <a:ea typeface="Roboto Mono"/>
                <a:cs typeface="Roboto Mono"/>
                <a:sym typeface="Roboto Mono"/>
              </a:rPr>
              <a:t>return</a:t>
            </a:r>
            <a:r>
              <a:rPr lang="en-US" sz="1050" i="0" u="none" strike="noStrike" cap="none">
                <a:solidFill>
                  <a:srgbClr val="000000"/>
                </a:solidFill>
                <a:latin typeface="Roboto Mono"/>
                <a:ea typeface="Roboto Mono"/>
                <a:cs typeface="Roboto Mono"/>
                <a:sym typeface="Roboto Mono"/>
              </a:rPr>
              <a:t> value * value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1" u="none" strike="noStrike" cap="none">
                <a:solidFill>
                  <a:srgbClr val="1F7C2E"/>
                </a:solidFill>
                <a:latin typeface="Roboto Mono"/>
                <a:ea typeface="Roboto Mono"/>
                <a:cs typeface="Roboto Mono"/>
                <a:sym typeface="Roboto Mono"/>
              </a:rPr>
              <a:t>//Cach 3</a:t>
            </a:r>
            <a:endParaRPr sz="105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let</a:t>
            </a:r>
            <a:r>
              <a:rPr lang="en-US" sz="1050" i="0" u="none" strike="noStrike" cap="none">
                <a:solidFill>
                  <a:srgbClr val="000000"/>
                </a:solidFill>
                <a:latin typeface="Roboto Mono"/>
                <a:ea typeface="Roboto Mono"/>
                <a:cs typeface="Roboto Mono"/>
                <a:sym typeface="Roboto Mono"/>
              </a:rPr>
              <a:t> squareArray3 = </a:t>
            </a:r>
            <a:r>
              <a:rPr lang="en-US" sz="1050" i="0" u="none" strike="noStrike" cap="none">
                <a:solidFill>
                  <a:srgbClr val="326D74"/>
                </a:solidFill>
                <a:latin typeface="Roboto Mono"/>
                <a:ea typeface="Roboto Mono"/>
                <a:cs typeface="Roboto Mono"/>
                <a:sym typeface="Roboto Mono"/>
              </a:rPr>
              <a:t>numberArray</a:t>
            </a:r>
            <a:r>
              <a:rPr lang="en-US" sz="1050" i="0" u="none" strike="noStrike" cap="none">
                <a:solidFill>
                  <a:srgbClr val="000000"/>
                </a:solidFill>
                <a:latin typeface="Roboto Mono"/>
                <a:ea typeface="Roboto Mono"/>
                <a:cs typeface="Roboto Mono"/>
                <a:sym typeface="Roboto Mono"/>
              </a:rPr>
              <a:t>.</a:t>
            </a:r>
            <a:r>
              <a:rPr lang="en-US" sz="1050" i="0" u="none" strike="noStrike" cap="none">
                <a:solidFill>
                  <a:srgbClr val="3900A0"/>
                </a:solidFill>
                <a:latin typeface="Roboto Mono"/>
                <a:ea typeface="Roboto Mono"/>
                <a:cs typeface="Roboto Mono"/>
                <a:sym typeface="Roboto Mono"/>
              </a:rPr>
              <a:t>map</a:t>
            </a:r>
            <a:r>
              <a:rPr lang="en-US" sz="1050" i="0" u="none" strike="noStrike" cap="none">
                <a:solidFill>
                  <a:srgbClr val="000000"/>
                </a:solidFill>
                <a:latin typeface="Roboto Mono"/>
                <a:ea typeface="Roboto Mono"/>
                <a:cs typeface="Roboto Mono"/>
                <a:sym typeface="Roboto Mono"/>
              </a:rPr>
              <a:t> { value </a:t>
            </a:r>
            <a:r>
              <a:rPr lang="en-US" sz="1050" b="1" i="0" u="none" strike="noStrike" cap="none">
                <a:solidFill>
                  <a:srgbClr val="9B2393"/>
                </a:solidFill>
                <a:latin typeface="Roboto Mono"/>
                <a:ea typeface="Roboto Mono"/>
                <a:cs typeface="Roboto Mono"/>
                <a:sym typeface="Roboto Mono"/>
              </a:rPr>
              <a:t>in</a:t>
            </a: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    value * value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000000"/>
                </a:solidFill>
                <a:latin typeface="Roboto Mono"/>
                <a:ea typeface="Roboto Mono"/>
                <a:cs typeface="Roboto Mono"/>
                <a:sym typeface="Roboto Mono"/>
              </a:rPr>
              <a:t>}</a:t>
            </a:r>
            <a:br>
              <a:rPr lang="en-US" sz="1050" i="0" u="none" strike="noStrike" cap="none">
                <a:solidFill>
                  <a:srgbClr val="000000"/>
                </a:solidFill>
                <a:latin typeface="Roboto Mono"/>
                <a:ea typeface="Roboto Mono"/>
                <a:cs typeface="Roboto Mono"/>
                <a:sym typeface="Roboto Mono"/>
              </a:rPr>
            </a:b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1" u="none" strike="noStrike" cap="none">
                <a:solidFill>
                  <a:srgbClr val="1F7C2E"/>
                </a:solidFill>
                <a:latin typeface="Roboto Mono"/>
                <a:ea typeface="Roboto Mono"/>
                <a:cs typeface="Roboto Mono"/>
                <a:sym typeface="Roboto Mono"/>
              </a:rPr>
              <a:t>//Cach 4</a:t>
            </a:r>
            <a:endParaRPr sz="105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b="1" i="0" u="none" strike="noStrike" cap="none">
                <a:solidFill>
                  <a:srgbClr val="9B2393"/>
                </a:solidFill>
                <a:latin typeface="Roboto Mono"/>
                <a:ea typeface="Roboto Mono"/>
                <a:cs typeface="Roboto Mono"/>
                <a:sym typeface="Roboto Mono"/>
              </a:rPr>
              <a:t>let</a:t>
            </a:r>
            <a:r>
              <a:rPr lang="en-US" sz="1050" i="0" u="none" strike="noStrike" cap="none">
                <a:solidFill>
                  <a:srgbClr val="000000"/>
                </a:solidFill>
                <a:latin typeface="Roboto Mono"/>
                <a:ea typeface="Roboto Mono"/>
                <a:cs typeface="Roboto Mono"/>
                <a:sym typeface="Roboto Mono"/>
              </a:rPr>
              <a:t> squareArray4 = </a:t>
            </a:r>
            <a:r>
              <a:rPr lang="en-US" sz="1050" i="0" u="none" strike="noStrike" cap="none">
                <a:solidFill>
                  <a:srgbClr val="326D74"/>
                </a:solidFill>
                <a:latin typeface="Roboto Mono"/>
                <a:ea typeface="Roboto Mono"/>
                <a:cs typeface="Roboto Mono"/>
                <a:sym typeface="Roboto Mono"/>
              </a:rPr>
              <a:t>numberArray</a:t>
            </a:r>
            <a:r>
              <a:rPr lang="en-US" sz="1050" i="0" u="none" strike="noStrike" cap="none">
                <a:solidFill>
                  <a:srgbClr val="000000"/>
                </a:solidFill>
                <a:latin typeface="Roboto Mono"/>
                <a:ea typeface="Roboto Mono"/>
                <a:cs typeface="Roboto Mono"/>
                <a:sym typeface="Roboto Mono"/>
              </a:rPr>
              <a:t>.</a:t>
            </a:r>
            <a:r>
              <a:rPr lang="en-US" sz="1050" i="0" u="none" strike="noStrike" cap="none">
                <a:solidFill>
                  <a:srgbClr val="3900A0"/>
                </a:solidFill>
                <a:latin typeface="Roboto Mono"/>
                <a:ea typeface="Roboto Mono"/>
                <a:cs typeface="Roboto Mono"/>
                <a:sym typeface="Roboto Mono"/>
              </a:rPr>
              <a:t>map</a:t>
            </a:r>
            <a:r>
              <a:rPr lang="en-US" sz="1050" i="0" u="none" strike="noStrike" cap="none">
                <a:solidFill>
                  <a:srgbClr val="000000"/>
                </a:solidFill>
                <a:latin typeface="Roboto Mono"/>
                <a:ea typeface="Roboto Mono"/>
                <a:cs typeface="Roboto Mono"/>
                <a:sym typeface="Roboto Mono"/>
              </a:rPr>
              <a:t> { $0 * $0 }</a:t>
            </a:r>
            <a:br>
              <a:rPr lang="en-US" sz="1050" i="0" u="none" strike="noStrike" cap="none">
                <a:solidFill>
                  <a:srgbClr val="000000"/>
                </a:solidFill>
                <a:latin typeface="Roboto Mono"/>
                <a:ea typeface="Roboto Mono"/>
                <a:cs typeface="Roboto Mono"/>
                <a:sym typeface="Roboto Mono"/>
              </a:rPr>
            </a:br>
            <a:endParaRPr sz="105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050" i="0" u="none" strike="noStrike" cap="none">
                <a:solidFill>
                  <a:srgbClr val="3900A0"/>
                </a:solidFill>
                <a:latin typeface="Roboto Mono"/>
                <a:ea typeface="Roboto Mono"/>
                <a:cs typeface="Roboto Mono"/>
                <a:sym typeface="Roboto Mono"/>
              </a:rPr>
              <a:t>print</a:t>
            </a:r>
            <a:r>
              <a:rPr lang="en-US" sz="1050" i="0" u="none" strike="noStrike" cap="none">
                <a:solidFill>
                  <a:srgbClr val="000000"/>
                </a:solidFill>
                <a:latin typeface="Roboto Mono"/>
                <a:ea typeface="Roboto Mono"/>
                <a:cs typeface="Roboto Mono"/>
                <a:sym typeface="Roboto Mono"/>
              </a:rPr>
              <a:t>(</a:t>
            </a:r>
            <a:r>
              <a:rPr lang="en-US" sz="1050" i="0" u="none" strike="noStrike" cap="none">
                <a:solidFill>
                  <a:srgbClr val="326D74"/>
                </a:solidFill>
                <a:latin typeface="Roboto Mono"/>
                <a:ea typeface="Roboto Mono"/>
                <a:cs typeface="Roboto Mono"/>
                <a:sym typeface="Roboto Mono"/>
              </a:rPr>
              <a:t>squareArray</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326D74"/>
                </a:solidFill>
                <a:latin typeface="Roboto Mono"/>
                <a:ea typeface="Roboto Mono"/>
                <a:cs typeface="Roboto Mono"/>
                <a:sym typeface="Roboto Mono"/>
              </a:rPr>
              <a:t>squareArray1</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326D74"/>
                </a:solidFill>
                <a:latin typeface="Roboto Mono"/>
                <a:ea typeface="Roboto Mono"/>
                <a:cs typeface="Roboto Mono"/>
                <a:sym typeface="Roboto Mono"/>
              </a:rPr>
              <a:t>squareArray2</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326D74"/>
                </a:solidFill>
                <a:latin typeface="Roboto Mono"/>
                <a:ea typeface="Roboto Mono"/>
                <a:cs typeface="Roboto Mono"/>
                <a:sym typeface="Roboto Mono"/>
              </a:rPr>
              <a:t>squareArray3</a:t>
            </a:r>
            <a:r>
              <a:rPr lang="en-US" sz="1050" i="0" u="none" strike="noStrike" cap="none">
                <a:solidFill>
                  <a:srgbClr val="000000"/>
                </a:solidFill>
                <a:latin typeface="Roboto Mono"/>
                <a:ea typeface="Roboto Mono"/>
                <a:cs typeface="Roboto Mono"/>
                <a:sym typeface="Roboto Mono"/>
              </a:rPr>
              <a:t>, </a:t>
            </a:r>
            <a:r>
              <a:rPr lang="en-US" sz="1050" i="0" u="none" strike="noStrike" cap="none">
                <a:solidFill>
                  <a:srgbClr val="326D74"/>
                </a:solidFill>
                <a:latin typeface="Roboto Mono"/>
                <a:ea typeface="Roboto Mono"/>
                <a:cs typeface="Roboto Mono"/>
                <a:sym typeface="Roboto Mono"/>
              </a:rPr>
              <a:t>squareArray4</a:t>
            </a:r>
            <a:r>
              <a:rPr lang="en-US" sz="1050" i="0" u="none" strike="noStrike" cap="none">
                <a:solidFill>
                  <a:srgbClr val="000000"/>
                </a:solidFill>
                <a:latin typeface="Roboto Mono"/>
                <a:ea typeface="Roboto Mono"/>
                <a:cs typeface="Roboto Mono"/>
                <a:sym typeface="Roboto Mono"/>
              </a:rPr>
              <a:t>)</a:t>
            </a:r>
            <a:endParaRPr sz="1050" i="0" u="none" strike="noStrike" cap="none">
              <a:solidFill>
                <a:srgbClr val="326D74"/>
              </a:solidFill>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Automatic Unwrapping</a:t>
            </a:r>
            <a:endParaRPr>
              <a:latin typeface="Roboto Mono"/>
              <a:ea typeface="Roboto Mono"/>
              <a:cs typeface="Roboto Mono"/>
              <a:sym typeface="Roboto Mono"/>
            </a:endParaRPr>
          </a:p>
        </p:txBody>
      </p:sp>
      <p:sp>
        <p:nvSpPr>
          <p:cNvPr id="121" name="Google Shape;121;p6"/>
          <p:cNvSpPr txBox="1">
            <a:spLocks noGrp="1"/>
          </p:cNvSpPr>
          <p:nvPr>
            <p:ph type="body" idx="1"/>
          </p:nvPr>
        </p:nvSpPr>
        <p:spPr>
          <a:xfrm>
            <a:off x="235200" y="3218355"/>
            <a:ext cx="8616000" cy="170674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Ở đây biến myString được khai báo kiểu String!, khi ta gọi hàm print (myString) thì biến myString này đã tự động unwrap thành kiểu String</a:t>
            </a:r>
            <a:endParaRPr>
              <a:latin typeface="Roboto Mono"/>
              <a:ea typeface="Roboto Mono"/>
              <a:cs typeface="Roboto Mono"/>
              <a:sym typeface="Roboto Mono"/>
            </a:endParaRPr>
          </a:p>
        </p:txBody>
      </p:sp>
      <p:sp>
        <p:nvSpPr>
          <p:cNvPr id="122" name="Google Shape;122;p6"/>
          <p:cNvSpPr/>
          <p:nvPr/>
        </p:nvSpPr>
        <p:spPr>
          <a:xfrm>
            <a:off x="729450" y="914440"/>
            <a:ext cx="612855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myString:</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C41A16"/>
                </a:solidFill>
                <a:latin typeface="Roboto Mono"/>
                <a:ea typeface="Roboto Mono"/>
                <a:cs typeface="Roboto Mono"/>
                <a:sym typeface="Roboto Mono"/>
              </a:rPr>
              <a:t>"Hello, Swift!"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if</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b="1" i="0" u="none" strike="noStrike" cap="none">
                <a:solidFill>
                  <a:srgbClr val="9B2393"/>
                </a:solidFill>
                <a:latin typeface="Roboto Mono"/>
                <a:ea typeface="Roboto Mono"/>
                <a:cs typeface="Roboto Mono"/>
                <a:sym typeface="Roboto Mono"/>
              </a:rPr>
              <a:t>nil</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print(</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else</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9B2393"/>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print(</a:t>
            </a:r>
            <a:r>
              <a:rPr lang="en-US" sz="1400" i="0" u="none" strike="noStrike" cap="none">
                <a:solidFill>
                  <a:srgbClr val="C41A16"/>
                </a:solidFill>
                <a:latin typeface="Roboto Mono"/>
                <a:ea typeface="Roboto Mono"/>
                <a:cs typeface="Roboto Mono"/>
                <a:sym typeface="Roboto Mono"/>
              </a:rPr>
              <a:t>"myString has nil value"</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C41A16"/>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spTree>
    <p:extLst>
      <p:ext uri="{BB962C8B-B14F-4D97-AF65-F5344CB8AC3E}">
        <p14:creationId xmlns:p14="http://schemas.microsoft.com/office/powerpoint/2010/main" val="3108439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Optional Binding</a:t>
            </a:r>
            <a:endParaRPr>
              <a:latin typeface="Roboto Mono"/>
              <a:ea typeface="Roboto Mono"/>
              <a:cs typeface="Roboto Mono"/>
              <a:sym typeface="Roboto Mono"/>
            </a:endParaRPr>
          </a:p>
        </p:txBody>
      </p:sp>
      <p:sp>
        <p:nvSpPr>
          <p:cNvPr id="128" name="Google Shape;128;p8"/>
          <p:cNvSpPr txBox="1">
            <a:spLocks noGrp="1"/>
          </p:cNvSpPr>
          <p:nvPr>
            <p:ph type="body" idx="1"/>
          </p:nvPr>
        </p:nvSpPr>
        <p:spPr>
          <a:xfrm>
            <a:off x="264000" y="883484"/>
            <a:ext cx="8616000" cy="1104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Sử dụng optional binding để check xem biến optional có giá trị hay ko, để có những xử lý tương ứng tránh bị crash app</a:t>
            </a:r>
            <a:endParaRPr>
              <a:latin typeface="Roboto Mono"/>
              <a:ea typeface="Roboto Mono"/>
              <a:cs typeface="Roboto Mono"/>
              <a:sym typeface="Roboto Mono"/>
            </a:endParaRPr>
          </a:p>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Dùng </a:t>
            </a:r>
            <a:r>
              <a:rPr lang="en-US" b="1">
                <a:latin typeface="Roboto Mono"/>
                <a:ea typeface="Roboto Mono"/>
                <a:cs typeface="Roboto Mono"/>
                <a:sym typeface="Roboto Mono"/>
              </a:rPr>
              <a:t>if let </a:t>
            </a:r>
            <a:r>
              <a:rPr lang="en-US">
                <a:latin typeface="Roboto Mono"/>
                <a:ea typeface="Roboto Mono"/>
                <a:cs typeface="Roboto Mono"/>
                <a:sym typeface="Roboto Mono"/>
              </a:rPr>
              <a:t>hoặc </a:t>
            </a:r>
            <a:r>
              <a:rPr lang="en-US" b="1">
                <a:latin typeface="Roboto Mono"/>
                <a:ea typeface="Roboto Mono"/>
                <a:cs typeface="Roboto Mono"/>
                <a:sym typeface="Roboto Mono"/>
              </a:rPr>
              <a:t>guard let </a:t>
            </a:r>
            <a:r>
              <a:rPr lang="en-US">
                <a:latin typeface="Roboto Mono"/>
                <a:ea typeface="Roboto Mono"/>
                <a:cs typeface="Roboto Mono"/>
                <a:sym typeface="Roboto Mono"/>
              </a:rPr>
              <a:t>để binding optional</a:t>
            </a:r>
            <a:endParaRPr>
              <a:latin typeface="Roboto Mono"/>
              <a:ea typeface="Roboto Mono"/>
              <a:cs typeface="Roboto Mono"/>
              <a:sym typeface="Roboto Mono"/>
            </a:endParaRPr>
          </a:p>
        </p:txBody>
      </p:sp>
      <p:sp>
        <p:nvSpPr>
          <p:cNvPr id="129" name="Google Shape;129;p8"/>
          <p:cNvSpPr/>
          <p:nvPr/>
        </p:nvSpPr>
        <p:spPr>
          <a:xfrm>
            <a:off x="729450" y="2053525"/>
            <a:ext cx="612855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myString:</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C41A16"/>
                </a:solidFill>
                <a:latin typeface="Roboto Mono"/>
                <a:ea typeface="Roboto Mono"/>
                <a:cs typeface="Roboto Mono"/>
                <a:sym typeface="Roboto Mono"/>
              </a:rPr>
              <a:t>"Hello, Swift!"</a:t>
            </a:r>
            <a:br>
              <a:rPr lang="en-US" sz="1400" i="0" u="none" strike="noStrike" cap="none">
                <a:solidFill>
                  <a:srgbClr val="000000"/>
                </a:solidFill>
                <a:latin typeface="Roboto Mono"/>
                <a:ea typeface="Roboto Mono"/>
                <a:cs typeface="Roboto Mono"/>
                <a:sym typeface="Roboto Mono"/>
              </a:rPr>
            </a:b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if</a:t>
            </a: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yourString = </a:t>
            </a:r>
            <a:r>
              <a:rPr lang="en-US" sz="1400" i="0" u="none" strike="noStrike" cap="none">
                <a:solidFill>
                  <a:srgbClr val="326D74"/>
                </a:solidFill>
                <a:latin typeface="Roboto Mono"/>
                <a:ea typeface="Roboto Mono"/>
                <a:cs typeface="Roboto Mono"/>
                <a:sym typeface="Roboto Mono"/>
              </a:rPr>
              <a:t>myString</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a:t>
            </a:r>
            <a:r>
              <a:rPr lang="en-US" sz="1400" i="0" u="none" strike="noStrike" cap="none">
                <a:solidFill>
                  <a:srgbClr val="000000"/>
                </a:solidFill>
                <a:latin typeface="Roboto Mono"/>
                <a:ea typeface="Roboto Mono"/>
                <a:cs typeface="Roboto Mono"/>
                <a:sym typeface="Roboto Mono"/>
              </a:rPr>
              <a:t>yourString</a:t>
            </a:r>
            <a:r>
              <a:rPr lang="en-US" sz="1400" i="0" u="none" strike="noStrike" cap="none">
                <a:solidFill>
                  <a:srgbClr val="C41A16"/>
                </a:solidFill>
                <a:latin typeface="Roboto Mono"/>
                <a:ea typeface="Roboto Mono"/>
                <a:cs typeface="Roboto Mono"/>
                <a:sym typeface="Roboto Mono"/>
              </a:rPr>
              <a:t>)"</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else</a:t>
            </a: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9B2393"/>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"Your string does not have a value"</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C41A16"/>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p:txBody>
      </p:sp>
      <p:pic>
        <p:nvPicPr>
          <p:cNvPr id="130" name="Google Shape;130;p8"/>
          <p:cNvPicPr preferRelativeResize="0"/>
          <p:nvPr/>
        </p:nvPicPr>
        <p:blipFill rotWithShape="1">
          <a:blip r:embed="rId3">
            <a:alphaModFix/>
          </a:blip>
          <a:srcRect/>
          <a:stretch/>
        </p:blipFill>
        <p:spPr>
          <a:xfrm>
            <a:off x="4287972" y="3958744"/>
            <a:ext cx="4737100" cy="1104900"/>
          </a:xfrm>
          <a:prstGeom prst="rect">
            <a:avLst/>
          </a:prstGeom>
          <a:noFill/>
          <a:ln>
            <a:noFill/>
          </a:ln>
        </p:spPr>
      </p:pic>
    </p:spTree>
    <p:extLst>
      <p:ext uri="{BB962C8B-B14F-4D97-AF65-F5344CB8AC3E}">
        <p14:creationId xmlns:p14="http://schemas.microsoft.com/office/powerpoint/2010/main" val="2714579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t>if let và guard let</a:t>
            </a:r>
            <a:endParaRPr/>
          </a:p>
        </p:txBody>
      </p:sp>
      <p:sp>
        <p:nvSpPr>
          <p:cNvPr id="136" name="Google Shape;136;p9"/>
          <p:cNvSpPr/>
          <p:nvPr/>
        </p:nvSpPr>
        <p:spPr>
          <a:xfrm>
            <a:off x="671606" y="977880"/>
            <a:ext cx="8472394"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func</a:t>
            </a:r>
            <a:r>
              <a:rPr lang="en-US" sz="1400" i="0" u="none" strike="noStrike" cap="none">
                <a:solidFill>
                  <a:srgbClr val="000000"/>
                </a:solidFill>
                <a:latin typeface="Roboto Mono"/>
                <a:ea typeface="Roboto Mono"/>
                <a:cs typeface="Roboto Mono"/>
                <a:sym typeface="Roboto Mono"/>
              </a:rPr>
              <a:t> optionalBinding()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name: </a:t>
            </a:r>
            <a:r>
              <a:rPr lang="en-US" sz="1400" i="0" u="none" strike="noStrike" cap="none">
                <a:solidFill>
                  <a:srgbClr val="5C2699"/>
                </a:solidFill>
                <a:latin typeface="Roboto Mono"/>
                <a:ea typeface="Roboto Mono"/>
                <a:cs typeface="Roboto Mono"/>
                <a:sym typeface="Roboto Mono"/>
              </a:rPr>
              <a:t>String</a:t>
            </a:r>
            <a:r>
              <a:rPr lang="en-US" sz="1400" i="0" u="none" strike="noStrike" cap="none">
                <a:solidFill>
                  <a:srgbClr val="000000"/>
                </a:solidFill>
                <a:latin typeface="Roboto Mono"/>
                <a:ea typeface="Roboto Mono"/>
                <a:cs typeface="Roboto Mono"/>
                <a:sym typeface="Roboto Mono"/>
              </a:rPr>
              <a:t>? = </a:t>
            </a:r>
            <a:r>
              <a:rPr lang="en-US" sz="1400" b="1" i="0" u="none" strike="noStrike" cap="none">
                <a:solidFill>
                  <a:srgbClr val="9B2393"/>
                </a:solidFill>
                <a:latin typeface="Roboto Mono"/>
                <a:ea typeface="Roboto Mono"/>
                <a:cs typeface="Roboto Mono"/>
                <a:sym typeface="Roboto Mono"/>
              </a:rPr>
              <a:t>nil</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age: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1C00CF"/>
                </a:solidFill>
                <a:latin typeface="Roboto Mono"/>
                <a:ea typeface="Roboto Mono"/>
                <a:cs typeface="Roboto Mono"/>
                <a:sym typeface="Roboto Mono"/>
              </a:rPr>
              <a:t>3</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if</a:t>
            </a: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ten = name{ </a:t>
            </a:r>
            <a:r>
              <a:rPr lang="en-US" sz="1400" i="1" u="none" strike="noStrike" cap="none">
                <a:solidFill>
                  <a:srgbClr val="1F7C2E"/>
                </a:solidFill>
                <a:latin typeface="Roboto Mono"/>
                <a:ea typeface="Roboto Mono"/>
                <a:cs typeface="Roboto Mono"/>
                <a:sym typeface="Roboto Mono"/>
              </a:rPr>
              <a:t>// Khởi tạo một đối tượng ten = đối tượng optional name</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(ten) </a:t>
            </a:r>
            <a:r>
              <a:rPr lang="en-US" sz="1400" i="1" u="none" strike="noStrike" cap="none">
                <a:solidFill>
                  <a:srgbClr val="1F7C2E"/>
                </a:solidFill>
                <a:latin typeface="Roboto Mono"/>
                <a:ea typeface="Roboto Mono"/>
                <a:cs typeface="Roboto Mono"/>
                <a:sym typeface="Roboto Mono"/>
              </a:rPr>
              <a:t>// sử dụng biến non-optional ten</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i="1">
                <a:solidFill>
                  <a:srgbClr val="1F7C2E"/>
                </a:solidFill>
                <a:latin typeface="Roboto Mono"/>
                <a:ea typeface="Roboto Mono"/>
                <a:cs typeface="Roboto Mono"/>
                <a:sym typeface="Roboto Mono"/>
              </a:rPr>
              <a:t>// Khởi tạo một đối tượng tuoi = đối tượng optional age</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guard</a:t>
            </a: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tuoi = age </a:t>
            </a:r>
            <a:r>
              <a:rPr lang="en-US" sz="1400" b="1" i="0" u="none" strike="noStrike" cap="none">
                <a:solidFill>
                  <a:srgbClr val="9B2393"/>
                </a:solidFill>
                <a:latin typeface="Roboto Mono"/>
                <a:ea typeface="Roboto Mono"/>
                <a:cs typeface="Roboto Mono"/>
                <a:sym typeface="Roboto Mono"/>
              </a:rPr>
              <a:t>else</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"age nil"</a:t>
            </a:r>
            <a:r>
              <a:rPr lang="en-US" sz="1400" i="0" u="none" strike="noStrike" cap="none">
                <a:solidFill>
                  <a:srgbClr val="000000"/>
                </a:solidFill>
                <a:latin typeface="Roboto Mono"/>
                <a:ea typeface="Roboto Mono"/>
                <a:cs typeface="Roboto Mono"/>
                <a:sym typeface="Roboto Mono"/>
              </a:rPr>
              <a:t>) </a:t>
            </a:r>
            <a:r>
              <a:rPr lang="en-US" sz="1400" i="1" u="none" strike="noStrike" cap="none">
                <a:solidFill>
                  <a:srgbClr val="1F7C2E"/>
                </a:solidFill>
                <a:latin typeface="Roboto Mono"/>
                <a:ea typeface="Roboto Mono"/>
                <a:cs typeface="Roboto Mono"/>
                <a:sym typeface="Roboto Mono"/>
              </a:rPr>
              <a:t>// xử lý nếu age nil</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return</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(tuoi) </a:t>
            </a:r>
            <a:r>
              <a:rPr lang="en-US" sz="1400" i="1" u="none" strike="noStrike" cap="none">
                <a:solidFill>
                  <a:srgbClr val="1F7C2E"/>
                </a:solidFill>
                <a:latin typeface="Roboto Mono"/>
                <a:ea typeface="Roboto Mono"/>
                <a:cs typeface="Roboto Mono"/>
                <a:sym typeface="Roboto Mono"/>
              </a:rPr>
              <a:t>// sử dụng biến non-optional tuổi</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245256"/>
                </a:solidFill>
                <a:latin typeface="Roboto Mono"/>
                <a:ea typeface="Roboto Mono"/>
                <a:cs typeface="Roboto Mono"/>
                <a:sym typeface="Roboto Mono"/>
              </a:rPr>
              <a:t>optionalBinding</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245256"/>
              </a:solidFill>
              <a:latin typeface="Roboto Mono"/>
              <a:ea typeface="Roboto Mono"/>
              <a:cs typeface="Roboto Mono"/>
              <a:sym typeface="Roboto Mono"/>
            </a:endParaRPr>
          </a:p>
        </p:txBody>
      </p:sp>
    </p:spTree>
    <p:extLst>
      <p:ext uri="{BB962C8B-B14F-4D97-AF65-F5344CB8AC3E}">
        <p14:creationId xmlns:p14="http://schemas.microsoft.com/office/powerpoint/2010/main" val="135213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Filter</a:t>
            </a:r>
            <a:endParaRPr>
              <a:latin typeface="Roboto Mono"/>
              <a:ea typeface="Roboto Mono"/>
              <a:cs typeface="Roboto Mono"/>
              <a:sym typeface="Roboto Mono"/>
            </a:endParaRPr>
          </a:p>
        </p:txBody>
      </p:sp>
      <p:sp>
        <p:nvSpPr>
          <p:cNvPr id="94" name="Google Shape;94;p4"/>
          <p:cNvSpPr txBox="1">
            <a:spLocks noGrp="1"/>
          </p:cNvSpPr>
          <p:nvPr>
            <p:ph type="body" idx="1"/>
          </p:nvPr>
        </p:nvSpPr>
        <p:spPr>
          <a:xfrm>
            <a:off x="235200" y="1013100"/>
            <a:ext cx="8616000" cy="72157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b="1" i="1">
                <a:latin typeface="Roboto Mono"/>
                <a:ea typeface="Roboto Mono"/>
                <a:cs typeface="Roboto Mono"/>
                <a:sym typeface="Roboto Mono"/>
              </a:rPr>
              <a:t>Filter</a:t>
            </a:r>
            <a:r>
              <a:rPr lang="en-US" i="1">
                <a:latin typeface="Roboto Mono"/>
                <a:ea typeface="Roboto Mono"/>
                <a:cs typeface="Roboto Mono"/>
                <a:sym typeface="Roboto Mono"/>
              </a:rPr>
              <a:t>: Duyệt qua collection và trả về một mảng chứa các phần tử đáp ứng điều kiện.</a:t>
            </a:r>
            <a:endParaRPr>
              <a:latin typeface="Roboto Mono"/>
              <a:ea typeface="Roboto Mono"/>
              <a:cs typeface="Roboto Mono"/>
              <a:sym typeface="Roboto Mono"/>
            </a:endParaRPr>
          </a:p>
        </p:txBody>
      </p:sp>
      <p:sp>
        <p:nvSpPr>
          <p:cNvPr id="95" name="Google Shape;95;p4"/>
          <p:cNvSpPr/>
          <p:nvPr/>
        </p:nvSpPr>
        <p:spPr>
          <a:xfrm>
            <a:off x="698850" y="1878235"/>
            <a:ext cx="76887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cách truyền thống</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filterArray1: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 = [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for</a:t>
            </a:r>
            <a:r>
              <a:rPr lang="en-US" sz="1400" i="0" u="none" strike="noStrike" cap="none">
                <a:solidFill>
                  <a:srgbClr val="000000"/>
                </a:solidFill>
                <a:latin typeface="Roboto Mono"/>
                <a:ea typeface="Roboto Mono"/>
                <a:cs typeface="Roboto Mono"/>
                <a:sym typeface="Roboto Mono"/>
              </a:rPr>
              <a:t> number </a:t>
            </a:r>
            <a:r>
              <a:rPr lang="en-US" sz="1400" b="1" i="0" u="none" strike="noStrike" cap="none">
                <a:solidFill>
                  <a:srgbClr val="9B2393"/>
                </a:solidFill>
                <a:latin typeface="Roboto Mono"/>
                <a:ea typeface="Roboto Mono"/>
                <a:cs typeface="Roboto Mono"/>
                <a:sym typeface="Roboto Mono"/>
              </a:rPr>
              <a:t>in</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numberArray</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b="1" i="0" u="none" strike="noStrike" cap="none">
                <a:solidFill>
                  <a:srgbClr val="9B2393"/>
                </a:solidFill>
                <a:latin typeface="Roboto Mono"/>
                <a:ea typeface="Roboto Mono"/>
                <a:cs typeface="Roboto Mono"/>
                <a:sym typeface="Roboto Mono"/>
              </a:rPr>
              <a:t>if</a:t>
            </a:r>
            <a:r>
              <a:rPr lang="en-US" sz="1400" i="0" u="none" strike="noStrike" cap="none">
                <a:solidFill>
                  <a:srgbClr val="000000"/>
                </a:solidFill>
                <a:latin typeface="Roboto Mono"/>
                <a:ea typeface="Roboto Mono"/>
                <a:cs typeface="Roboto Mono"/>
                <a:sym typeface="Roboto Mono"/>
              </a:rPr>
              <a:t> (number % </a:t>
            </a:r>
            <a:r>
              <a:rPr lang="en-US" sz="1400" i="0" u="none" strike="noStrike" cap="none">
                <a:solidFill>
                  <a:srgbClr val="1C00CF"/>
                </a:solidFill>
                <a:latin typeface="Roboto Mono"/>
                <a:ea typeface="Roboto Mono"/>
                <a:cs typeface="Roboto Mono"/>
                <a:sym typeface="Roboto Mono"/>
              </a:rPr>
              <a:t>2</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filterArray1</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append</a:t>
            </a:r>
            <a:r>
              <a:rPr lang="en-US" sz="1400" i="0" u="none" strike="noStrike" cap="none">
                <a:solidFill>
                  <a:srgbClr val="000000"/>
                </a:solidFill>
                <a:latin typeface="Roboto Mono"/>
                <a:ea typeface="Roboto Mono"/>
                <a:cs typeface="Roboto Mono"/>
                <a:sym typeface="Roboto Mono"/>
              </a:rPr>
              <a:t>(number)</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sử dụng filter</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filterArray2 = </a:t>
            </a:r>
            <a:r>
              <a:rPr lang="en-US" sz="1400" i="0" u="none" strike="noStrike" cap="none">
                <a:solidFill>
                  <a:srgbClr val="326D74"/>
                </a:solidFill>
                <a:latin typeface="Roboto Mono"/>
                <a:ea typeface="Roboto Mono"/>
                <a:cs typeface="Roboto Mono"/>
                <a:sym typeface="Roboto Mono"/>
              </a:rPr>
              <a:t>numberArray</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filter</a:t>
            </a:r>
            <a:r>
              <a:rPr lang="en-US" sz="1400" i="0" u="none" strike="noStrike" cap="none">
                <a:solidFill>
                  <a:srgbClr val="000000"/>
                </a:solidFill>
                <a:latin typeface="Roboto Mono"/>
                <a:ea typeface="Roboto Mono"/>
                <a:cs typeface="Roboto Mono"/>
                <a:sym typeface="Roboto Mono"/>
              </a:rPr>
              <a:t> { $0 % </a:t>
            </a:r>
            <a:r>
              <a:rPr lang="en-US" sz="1400" i="0" u="none" strike="noStrike" cap="none">
                <a:solidFill>
                  <a:srgbClr val="1C00CF"/>
                </a:solidFill>
                <a:latin typeface="Roboto Mono"/>
                <a:ea typeface="Roboto Mono"/>
                <a:cs typeface="Roboto Mono"/>
                <a:sym typeface="Roboto Mono"/>
              </a:rPr>
              <a:t>2</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filterArray1</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filterArray2</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326D74"/>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Reduce</a:t>
            </a:r>
            <a:endParaRPr>
              <a:latin typeface="Roboto Mono"/>
              <a:ea typeface="Roboto Mono"/>
              <a:cs typeface="Roboto Mono"/>
              <a:sym typeface="Roboto Mono"/>
            </a:endParaRPr>
          </a:p>
        </p:txBody>
      </p:sp>
      <p:sp>
        <p:nvSpPr>
          <p:cNvPr id="101" name="Google Shape;101;p5"/>
          <p:cNvSpPr txBox="1">
            <a:spLocks noGrp="1"/>
          </p:cNvSpPr>
          <p:nvPr>
            <p:ph type="body" idx="1"/>
          </p:nvPr>
        </p:nvSpPr>
        <p:spPr>
          <a:xfrm>
            <a:off x="264000" y="862217"/>
            <a:ext cx="8616000" cy="7686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b="1" i="1">
                <a:latin typeface="Roboto Mono"/>
                <a:ea typeface="Roboto Mono"/>
                <a:cs typeface="Roboto Mono"/>
                <a:sym typeface="Roboto Mono"/>
              </a:rPr>
              <a:t>Reduce</a:t>
            </a:r>
            <a:r>
              <a:rPr lang="en-US" i="1">
                <a:latin typeface="Roboto Mono"/>
                <a:ea typeface="Roboto Mono"/>
                <a:cs typeface="Roboto Mono"/>
                <a:sym typeface="Roboto Mono"/>
              </a:rPr>
              <a:t>: Kết hợp tất cả các phần tử trong collection để tạo một giá trị mới</a:t>
            </a:r>
            <a:endParaRPr>
              <a:latin typeface="Roboto Mono"/>
              <a:ea typeface="Roboto Mono"/>
              <a:cs typeface="Roboto Mono"/>
              <a:sym typeface="Roboto Mono"/>
            </a:endParaRPr>
          </a:p>
        </p:txBody>
      </p:sp>
      <p:sp>
        <p:nvSpPr>
          <p:cNvPr id="102" name="Google Shape;102;p5"/>
          <p:cNvSpPr/>
          <p:nvPr/>
        </p:nvSpPr>
        <p:spPr>
          <a:xfrm>
            <a:off x="729450" y="1599915"/>
            <a:ext cx="8150550"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cách truyền thống</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var</a:t>
            </a:r>
            <a:r>
              <a:rPr lang="en-US" sz="1400" i="0" u="none" strike="noStrike" cap="none">
                <a:solidFill>
                  <a:srgbClr val="000000"/>
                </a:solidFill>
                <a:latin typeface="Roboto Mono"/>
                <a:ea typeface="Roboto Mono"/>
                <a:cs typeface="Roboto Mono"/>
                <a:sym typeface="Roboto Mono"/>
              </a:rPr>
              <a:t> sum = </a:t>
            </a:r>
            <a:r>
              <a:rPr lang="en-US" sz="1400" i="0" u="none" strike="noStrike" cap="none">
                <a:solidFill>
                  <a:srgbClr val="1C00CF"/>
                </a:solidFill>
                <a:latin typeface="Roboto Mono"/>
                <a:ea typeface="Roboto Mono"/>
                <a:cs typeface="Roboto Mono"/>
                <a:sym typeface="Roboto Mono"/>
              </a:rPr>
              <a:t>0</a:t>
            </a: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for</a:t>
            </a:r>
            <a:r>
              <a:rPr lang="en-US" sz="1400" i="0" u="none" strike="noStrike" cap="none">
                <a:solidFill>
                  <a:srgbClr val="000000"/>
                </a:solidFill>
                <a:latin typeface="Roboto Mono"/>
                <a:ea typeface="Roboto Mono"/>
                <a:cs typeface="Roboto Mono"/>
                <a:sym typeface="Roboto Mono"/>
              </a:rPr>
              <a:t> number </a:t>
            </a:r>
            <a:r>
              <a:rPr lang="en-US" sz="1400" b="1" i="0" u="none" strike="noStrike" cap="none">
                <a:solidFill>
                  <a:srgbClr val="9B2393"/>
                </a:solidFill>
                <a:latin typeface="Roboto Mono"/>
                <a:ea typeface="Roboto Mono"/>
                <a:cs typeface="Roboto Mono"/>
                <a:sym typeface="Roboto Mono"/>
              </a:rPr>
              <a:t>in</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numbers</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sum</a:t>
            </a:r>
            <a:r>
              <a:rPr lang="en-US" sz="1400" i="0" u="none" strike="noStrike" cap="none">
                <a:solidFill>
                  <a:srgbClr val="000000"/>
                </a:solidFill>
                <a:latin typeface="Roboto Mono"/>
                <a:ea typeface="Roboto Mono"/>
                <a:cs typeface="Roboto Mono"/>
                <a:sym typeface="Roboto Mono"/>
              </a:rPr>
              <a:t> += number</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1"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//Reduce</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sum1 = </a:t>
            </a:r>
            <a:r>
              <a:rPr lang="en-US" sz="1400" i="0" u="none" strike="noStrike" cap="none">
                <a:solidFill>
                  <a:srgbClr val="326D74"/>
                </a:solidFill>
                <a:latin typeface="Roboto Mono"/>
                <a:ea typeface="Roboto Mono"/>
                <a:cs typeface="Roboto Mono"/>
                <a:sym typeface="Roboto Mono"/>
              </a:rPr>
              <a:t>numbers</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reduce</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 { $0 + $1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sum2 = </a:t>
            </a:r>
            <a:r>
              <a:rPr lang="en-US" sz="1400" i="0" u="none" strike="noStrike" cap="none">
                <a:solidFill>
                  <a:srgbClr val="326D74"/>
                </a:solidFill>
                <a:latin typeface="Roboto Mono"/>
                <a:ea typeface="Roboto Mono"/>
                <a:cs typeface="Roboto Mono"/>
                <a:sym typeface="Roboto Mono"/>
              </a:rPr>
              <a:t>numbers</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reduce</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sum</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sum1</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326D74"/>
                </a:solidFill>
                <a:latin typeface="Roboto Mono"/>
                <a:ea typeface="Roboto Mono"/>
                <a:cs typeface="Roboto Mono"/>
                <a:sym typeface="Roboto Mono"/>
              </a:rPr>
              <a:t>sum2</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có thể sử dụng với string</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stringArray = [</a:t>
            </a:r>
            <a:r>
              <a:rPr lang="en-US" sz="1400" i="0" u="none" strike="noStrike" cap="none">
                <a:solidFill>
                  <a:srgbClr val="C41A16"/>
                </a:solidFill>
                <a:latin typeface="Roboto Mono"/>
                <a:ea typeface="Roboto Mono"/>
                <a:cs typeface="Roboto Mono"/>
                <a:sym typeface="Roboto Mono"/>
              </a:rPr>
              <a:t>"one"</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C41A16"/>
                </a:solidFill>
                <a:latin typeface="Roboto Mono"/>
                <a:ea typeface="Roboto Mono"/>
                <a:cs typeface="Roboto Mono"/>
                <a:sym typeface="Roboto Mono"/>
              </a:rPr>
              <a:t>"two"</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oneTwo = </a:t>
            </a:r>
            <a:r>
              <a:rPr lang="en-US" sz="1400" i="0" u="none" strike="noStrike" cap="none">
                <a:solidFill>
                  <a:srgbClr val="326D74"/>
                </a:solidFill>
                <a:latin typeface="Roboto Mono"/>
                <a:ea typeface="Roboto Mono"/>
                <a:cs typeface="Roboto Mono"/>
                <a:sym typeface="Roboto Mono"/>
              </a:rPr>
              <a:t>stringArray</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reduce</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C41A16"/>
                </a:solidFill>
                <a:latin typeface="Roboto Mono"/>
                <a:ea typeface="Roboto Mono"/>
                <a:cs typeface="Roboto Mono"/>
                <a:sym typeface="Roboto Mono"/>
              </a:rPr>
              <a:t>""</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oneTwo</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326D74"/>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Flatmap</a:t>
            </a:r>
            <a:endParaRPr>
              <a:latin typeface="Roboto Mono"/>
              <a:ea typeface="Roboto Mono"/>
              <a:cs typeface="Roboto Mono"/>
              <a:sym typeface="Roboto Mono"/>
            </a:endParaRPr>
          </a:p>
        </p:txBody>
      </p:sp>
      <p:sp>
        <p:nvSpPr>
          <p:cNvPr id="108" name="Google Shape;108;p6"/>
          <p:cNvSpPr txBox="1">
            <a:spLocks noGrp="1"/>
          </p:cNvSpPr>
          <p:nvPr>
            <p:ph type="body" idx="1"/>
          </p:nvPr>
        </p:nvSpPr>
        <p:spPr>
          <a:xfrm>
            <a:off x="264000" y="925694"/>
            <a:ext cx="8616000" cy="69467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b="1" i="1">
                <a:latin typeface="Roboto Mono"/>
                <a:ea typeface="Roboto Mono"/>
                <a:cs typeface="Roboto Mono"/>
                <a:sym typeface="Roboto Mono"/>
              </a:rPr>
              <a:t>Flatmap</a:t>
            </a:r>
            <a:r>
              <a:rPr lang="en-US" i="1">
                <a:latin typeface="Roboto Mono"/>
                <a:ea typeface="Roboto Mono"/>
                <a:cs typeface="Roboto Mono"/>
                <a:sym typeface="Roboto Mono"/>
              </a:rPr>
              <a:t> giúp chúng ta đưa tất cả các dữ liệu trong các tập con về 1 tập duy nhất</a:t>
            </a:r>
            <a:endParaRPr>
              <a:latin typeface="Roboto Mono"/>
              <a:ea typeface="Roboto Mono"/>
              <a:cs typeface="Roboto Mono"/>
              <a:sym typeface="Roboto Mono"/>
            </a:endParaRPr>
          </a:p>
        </p:txBody>
      </p:sp>
      <p:sp>
        <p:nvSpPr>
          <p:cNvPr id="109" name="Google Shape;109;p6"/>
          <p:cNvSpPr/>
          <p:nvPr/>
        </p:nvSpPr>
        <p:spPr>
          <a:xfrm>
            <a:off x="729450" y="1722741"/>
            <a:ext cx="7846359"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9B2393"/>
                </a:solidFill>
                <a:latin typeface="Roboto Mono"/>
                <a:ea typeface="Roboto Mono"/>
                <a:cs typeface="Roboto Mono"/>
                <a:sym typeface="Roboto Mono"/>
              </a:rPr>
              <a:t>let</a:t>
            </a:r>
            <a:r>
              <a:rPr lang="en-US" sz="1200" i="0" u="none" strike="noStrike" cap="none">
                <a:solidFill>
                  <a:srgbClr val="000000"/>
                </a:solidFill>
                <a:latin typeface="Roboto Mono"/>
                <a:ea typeface="Roboto Mono"/>
                <a:cs typeface="Roboto Mono"/>
                <a:sym typeface="Roboto Mono"/>
              </a:rPr>
              <a:t> arrayInArray = [[</a:t>
            </a:r>
            <a:r>
              <a:rPr lang="en-US" sz="1200" i="0" u="none" strike="noStrike" cap="none">
                <a:solidFill>
                  <a:srgbClr val="1C00CF"/>
                </a:solidFill>
                <a:latin typeface="Roboto Mono"/>
                <a:ea typeface="Roboto Mono"/>
                <a:cs typeface="Roboto Mono"/>
                <a:sym typeface="Roboto Mono"/>
              </a:rPr>
              <a:t>1</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1C00CF"/>
                </a:solidFill>
                <a:latin typeface="Roboto Mono"/>
                <a:ea typeface="Roboto Mono"/>
                <a:cs typeface="Roboto Mono"/>
                <a:sym typeface="Roboto Mono"/>
              </a:rPr>
              <a:t>2</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1C00CF"/>
                </a:solidFill>
                <a:latin typeface="Roboto Mono"/>
                <a:ea typeface="Roboto Mono"/>
                <a:cs typeface="Roboto Mono"/>
                <a:sym typeface="Roboto Mono"/>
              </a:rPr>
              <a:t>3</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1C00CF"/>
                </a:solidFill>
                <a:latin typeface="Roboto Mono"/>
                <a:ea typeface="Roboto Mono"/>
                <a:cs typeface="Roboto Mono"/>
                <a:sym typeface="Roboto Mono"/>
              </a:rPr>
              <a:t>4</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1C00CF"/>
                </a:solidFill>
                <a:latin typeface="Roboto Mono"/>
                <a:ea typeface="Roboto Mono"/>
                <a:cs typeface="Roboto Mono"/>
                <a:sym typeface="Roboto Mono"/>
              </a:rPr>
              <a:t>5</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1C00CF"/>
                </a:solidFill>
                <a:latin typeface="Roboto Mono"/>
                <a:ea typeface="Roboto Mono"/>
                <a:cs typeface="Roboto Mono"/>
                <a:sym typeface="Roboto Mono"/>
              </a:rPr>
              <a:t>6</a:t>
            </a:r>
            <a:r>
              <a:rPr lang="en-US" sz="12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1" u="none" strike="noStrike" cap="none">
                <a:solidFill>
                  <a:srgbClr val="1F7C2E"/>
                </a:solidFill>
                <a:latin typeface="Roboto Mono"/>
                <a:ea typeface="Roboto Mono"/>
                <a:cs typeface="Roboto Mono"/>
                <a:sym typeface="Roboto Mono"/>
              </a:rPr>
              <a:t>// cách truyền thống</a:t>
            </a:r>
            <a:endParaRPr sz="12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b="1" i="0" u="none" strike="noStrike" cap="none">
                <a:solidFill>
                  <a:srgbClr val="9B2393"/>
                </a:solidFill>
                <a:latin typeface="Roboto Mono"/>
                <a:ea typeface="Roboto Mono"/>
                <a:cs typeface="Roboto Mono"/>
                <a:sym typeface="Roboto Mono"/>
              </a:rPr>
              <a:t>var</a:t>
            </a:r>
            <a:r>
              <a:rPr lang="en-US" sz="1200" i="0" u="none" strike="noStrike" cap="none">
                <a:solidFill>
                  <a:srgbClr val="000000"/>
                </a:solidFill>
                <a:latin typeface="Roboto Mono"/>
                <a:ea typeface="Roboto Mono"/>
                <a:cs typeface="Roboto Mono"/>
                <a:sym typeface="Roboto Mono"/>
              </a:rPr>
              <a:t> resultArray: [</a:t>
            </a:r>
            <a:r>
              <a:rPr lang="en-US" sz="1200" i="0" u="none" strike="noStrike" cap="none">
                <a:solidFill>
                  <a:srgbClr val="5C2699"/>
                </a:solidFill>
                <a:latin typeface="Roboto Mono"/>
                <a:ea typeface="Roboto Mono"/>
                <a:cs typeface="Roboto Mono"/>
                <a:sym typeface="Roboto Mono"/>
              </a:rPr>
              <a:t>Int</a:t>
            </a:r>
            <a:r>
              <a:rPr lang="en-US" sz="1200" i="0" u="none" strike="noStrike" cap="none">
                <a:solidFill>
                  <a:srgbClr val="000000"/>
                </a:solidFill>
                <a:latin typeface="Roboto Mono"/>
                <a:ea typeface="Roboto Mono"/>
                <a:cs typeface="Roboto Mono"/>
                <a:sym typeface="Roboto Mono"/>
              </a:rPr>
              <a:t>] = [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b="1" i="0" u="none" strike="noStrike" cap="none">
                <a:solidFill>
                  <a:srgbClr val="9B2393"/>
                </a:solidFill>
                <a:latin typeface="Roboto Mono"/>
                <a:ea typeface="Roboto Mono"/>
                <a:cs typeface="Roboto Mono"/>
                <a:sym typeface="Roboto Mono"/>
              </a:rPr>
              <a:t>for</a:t>
            </a:r>
            <a:r>
              <a:rPr lang="en-US" sz="1200" i="0" u="none" strike="noStrike" cap="none">
                <a:solidFill>
                  <a:srgbClr val="000000"/>
                </a:solidFill>
                <a:latin typeface="Roboto Mono"/>
                <a:ea typeface="Roboto Mono"/>
                <a:cs typeface="Roboto Mono"/>
                <a:sym typeface="Roboto Mono"/>
              </a:rPr>
              <a:t> array </a:t>
            </a:r>
            <a:r>
              <a:rPr lang="en-US" sz="1200" b="1" i="0" u="none" strike="noStrike" cap="none">
                <a:solidFill>
                  <a:srgbClr val="9B2393"/>
                </a:solidFill>
                <a:latin typeface="Roboto Mono"/>
                <a:ea typeface="Roboto Mono"/>
                <a:cs typeface="Roboto Mono"/>
                <a:sym typeface="Roboto Mono"/>
              </a:rPr>
              <a:t>in</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326D74"/>
                </a:solidFill>
                <a:latin typeface="Roboto Mono"/>
                <a:ea typeface="Roboto Mono"/>
                <a:cs typeface="Roboto Mono"/>
                <a:sym typeface="Roboto Mono"/>
              </a:rPr>
              <a:t>arrayInArray</a:t>
            </a:r>
            <a:r>
              <a:rPr lang="en-US" sz="1200" i="0" u="none" strike="noStrike" cap="none">
                <a:solidFill>
                  <a:srgbClr val="000000"/>
                </a:solidFill>
                <a:latin typeface="Roboto Mono"/>
                <a:ea typeface="Roboto Mono"/>
                <a:cs typeface="Roboto Mono"/>
                <a:sym typeface="Roboto Mono"/>
              </a:rPr>
              <a:t> {</a:t>
            </a:r>
            <a:endParaRPr sz="12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326D74"/>
                </a:solidFill>
                <a:latin typeface="Roboto Mono"/>
                <a:ea typeface="Roboto Mono"/>
                <a:cs typeface="Roboto Mono"/>
                <a:sym typeface="Roboto Mono"/>
              </a:rPr>
              <a:t>resultArray</a:t>
            </a:r>
            <a:r>
              <a:rPr lang="en-US" sz="1200" i="0" u="none" strike="noStrike" cap="none">
                <a:solidFill>
                  <a:srgbClr val="000000"/>
                </a:solidFill>
                <a:latin typeface="Roboto Mono"/>
                <a:ea typeface="Roboto Mono"/>
                <a:cs typeface="Roboto Mono"/>
                <a:sym typeface="Roboto Mono"/>
              </a:rPr>
              <a:t> += array</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3900A0"/>
                </a:solidFill>
                <a:latin typeface="Roboto Mono"/>
                <a:ea typeface="Roboto Mono"/>
                <a:cs typeface="Roboto Mono"/>
                <a:sym typeface="Roboto Mono"/>
              </a:rPr>
              <a:t>print</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26D74"/>
                </a:solidFill>
                <a:latin typeface="Roboto Mono"/>
                <a:ea typeface="Roboto Mono"/>
                <a:cs typeface="Roboto Mono"/>
                <a:sym typeface="Roboto Mono"/>
              </a:rPr>
              <a:t>resultArray</a:t>
            </a:r>
            <a:r>
              <a:rPr lang="en-US" sz="1200" i="0" u="none" strike="noStrike" cap="none">
                <a:solidFill>
                  <a:srgbClr val="000000"/>
                </a:solidFill>
                <a:latin typeface="Roboto Mono"/>
                <a:ea typeface="Roboto Mono"/>
                <a:cs typeface="Roboto Mono"/>
                <a:sym typeface="Roboto Mono"/>
              </a:rPr>
              <a:t>)</a:t>
            </a:r>
            <a:endParaRPr sz="12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1" u="none" strike="noStrike" cap="none">
                <a:solidFill>
                  <a:srgbClr val="1F7C2E"/>
                </a:solidFill>
                <a:latin typeface="Roboto Mono"/>
                <a:ea typeface="Roboto Mono"/>
                <a:cs typeface="Roboto Mono"/>
                <a:sym typeface="Roboto Mono"/>
              </a:rPr>
              <a:t>// sử dụng flatMap</a:t>
            </a:r>
            <a:endParaRPr sz="12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b="1" i="0" u="none" strike="noStrike" cap="none">
                <a:solidFill>
                  <a:srgbClr val="9B2393"/>
                </a:solidFill>
                <a:latin typeface="Roboto Mono"/>
                <a:ea typeface="Roboto Mono"/>
                <a:cs typeface="Roboto Mono"/>
                <a:sym typeface="Roboto Mono"/>
              </a:rPr>
              <a:t>let</a:t>
            </a:r>
            <a:r>
              <a:rPr lang="en-US" sz="1200" i="0" u="none" strike="noStrike" cap="none">
                <a:solidFill>
                  <a:srgbClr val="000000"/>
                </a:solidFill>
                <a:latin typeface="Roboto Mono"/>
                <a:ea typeface="Roboto Mono"/>
                <a:cs typeface="Roboto Mono"/>
                <a:sym typeface="Roboto Mono"/>
              </a:rPr>
              <a:t> flattenedArray = </a:t>
            </a:r>
            <a:r>
              <a:rPr lang="en-US" sz="1200" i="0" u="none" strike="noStrike" cap="none">
                <a:solidFill>
                  <a:srgbClr val="326D74"/>
                </a:solidFill>
                <a:latin typeface="Roboto Mono"/>
                <a:ea typeface="Roboto Mono"/>
                <a:cs typeface="Roboto Mono"/>
                <a:sym typeface="Roboto Mono"/>
              </a:rPr>
              <a:t>arrayInArray</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900A0"/>
                </a:solidFill>
                <a:latin typeface="Roboto Mono"/>
                <a:ea typeface="Roboto Mono"/>
                <a:cs typeface="Roboto Mono"/>
                <a:sym typeface="Roboto Mono"/>
              </a:rPr>
              <a:t>flatMap</a:t>
            </a:r>
            <a:r>
              <a:rPr lang="en-US" sz="1200" i="0" u="none" strike="noStrike" cap="none">
                <a:solidFill>
                  <a:srgbClr val="000000"/>
                </a:solidFill>
                <a:latin typeface="Roboto Mono"/>
                <a:ea typeface="Roboto Mono"/>
                <a:cs typeface="Roboto Mono"/>
                <a:sym typeface="Roboto Mono"/>
              </a:rPr>
              <a:t>{ $0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3900A0"/>
                </a:solidFill>
                <a:latin typeface="Roboto Mono"/>
                <a:ea typeface="Roboto Mono"/>
                <a:cs typeface="Roboto Mono"/>
                <a:sym typeface="Roboto Mono"/>
              </a:rPr>
              <a:t>print</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26D74"/>
                </a:solidFill>
                <a:latin typeface="Roboto Mono"/>
                <a:ea typeface="Roboto Mono"/>
                <a:cs typeface="Roboto Mono"/>
                <a:sym typeface="Roboto Mono"/>
              </a:rPr>
              <a:t>flattenedArray</a:t>
            </a:r>
            <a:r>
              <a:rPr lang="en-US" sz="1200" i="0" u="none" strike="noStrike" cap="none">
                <a:solidFill>
                  <a:srgbClr val="000000"/>
                </a:solidFill>
                <a:latin typeface="Roboto Mono"/>
                <a:ea typeface="Roboto Mono"/>
                <a:cs typeface="Roboto Mono"/>
                <a:sym typeface="Roboto Mono"/>
              </a:rPr>
              <a:t>)</a:t>
            </a:r>
            <a:endParaRPr sz="12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1" u="none" strike="noStrike" cap="none">
                <a:solidFill>
                  <a:srgbClr val="1F7C2E"/>
                </a:solidFill>
                <a:latin typeface="Roboto Mono"/>
                <a:ea typeface="Roboto Mono"/>
                <a:cs typeface="Roboto Mono"/>
                <a:sym typeface="Roboto Mono"/>
              </a:rPr>
              <a:t>// hàm flatMap xóa nil khỏi collection</a:t>
            </a:r>
            <a:endParaRPr sz="12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b="1" i="0" u="none" strike="noStrike" cap="none">
                <a:solidFill>
                  <a:srgbClr val="9B2393"/>
                </a:solidFill>
                <a:latin typeface="Roboto Mono"/>
                <a:ea typeface="Roboto Mono"/>
                <a:cs typeface="Roboto Mono"/>
                <a:sym typeface="Roboto Mono"/>
              </a:rPr>
              <a:t>let</a:t>
            </a:r>
            <a:r>
              <a:rPr lang="en-US" sz="1200" i="0" u="none" strike="noStrike" cap="none">
                <a:solidFill>
                  <a:srgbClr val="000000"/>
                </a:solidFill>
                <a:latin typeface="Roboto Mono"/>
                <a:ea typeface="Roboto Mono"/>
                <a:cs typeface="Roboto Mono"/>
                <a:sym typeface="Roboto Mono"/>
              </a:rPr>
              <a:t> people: [</a:t>
            </a:r>
            <a:r>
              <a:rPr lang="en-US" sz="1200" i="0" u="none" strike="noStrike" cap="none">
                <a:solidFill>
                  <a:srgbClr val="5C2699"/>
                </a:solidFill>
                <a:latin typeface="Roboto Mono"/>
                <a:ea typeface="Roboto Mono"/>
                <a:cs typeface="Roboto Mono"/>
                <a:sym typeface="Roboto Mono"/>
              </a:rPr>
              <a:t>String</a:t>
            </a:r>
            <a:r>
              <a:rPr lang="en-US" sz="1200" i="0" u="none" strike="noStrike" cap="none">
                <a:solidFill>
                  <a:srgbClr val="000000"/>
                </a:solidFill>
                <a:latin typeface="Roboto Mono"/>
                <a:ea typeface="Roboto Mono"/>
                <a:cs typeface="Roboto Mono"/>
                <a:sym typeface="Roboto Mono"/>
              </a:rPr>
              <a:t>?] = [</a:t>
            </a:r>
            <a:r>
              <a:rPr lang="en-US" sz="1200" i="0" u="none" strike="noStrike" cap="none">
                <a:solidFill>
                  <a:srgbClr val="C41A16"/>
                </a:solidFill>
                <a:latin typeface="Roboto Mono"/>
                <a:ea typeface="Roboto Mono"/>
                <a:cs typeface="Roboto Mono"/>
                <a:sym typeface="Roboto Mono"/>
              </a:rPr>
              <a:t>"A"</a:t>
            </a:r>
            <a:r>
              <a:rPr lang="en-US" sz="1200" i="0" u="none" strike="noStrike" cap="none">
                <a:solidFill>
                  <a:srgbClr val="000000"/>
                </a:solidFill>
                <a:latin typeface="Roboto Mono"/>
                <a:ea typeface="Roboto Mono"/>
                <a:cs typeface="Roboto Mono"/>
                <a:sym typeface="Roboto Mono"/>
              </a:rPr>
              <a:t>, </a:t>
            </a:r>
            <a:r>
              <a:rPr lang="en-US" sz="1200" b="1" i="0" u="none" strike="noStrike" cap="none">
                <a:solidFill>
                  <a:srgbClr val="9B2393"/>
                </a:solidFill>
                <a:latin typeface="Roboto Mono"/>
                <a:ea typeface="Roboto Mono"/>
                <a:cs typeface="Roboto Mono"/>
                <a:sym typeface="Roboto Mono"/>
              </a:rPr>
              <a:t>nil</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C41A16"/>
                </a:solidFill>
                <a:latin typeface="Roboto Mono"/>
                <a:ea typeface="Roboto Mono"/>
                <a:cs typeface="Roboto Mono"/>
                <a:sym typeface="Roboto Mono"/>
              </a:rPr>
              <a:t>"B"</a:t>
            </a:r>
            <a:r>
              <a:rPr lang="en-US" sz="1200" i="0" u="none" strike="noStrike" cap="none">
                <a:solidFill>
                  <a:srgbClr val="000000"/>
                </a:solidFill>
                <a:latin typeface="Roboto Mono"/>
                <a:ea typeface="Roboto Mono"/>
                <a:cs typeface="Roboto Mono"/>
                <a:sym typeface="Roboto Mono"/>
              </a:rPr>
              <a:t>, </a:t>
            </a:r>
            <a:r>
              <a:rPr lang="en-US" sz="1200" b="1" i="0" u="none" strike="noStrike" cap="none">
                <a:solidFill>
                  <a:srgbClr val="9B2393"/>
                </a:solidFill>
                <a:latin typeface="Roboto Mono"/>
                <a:ea typeface="Roboto Mono"/>
                <a:cs typeface="Roboto Mono"/>
                <a:sym typeface="Roboto Mono"/>
              </a:rPr>
              <a:t>nil</a:t>
            </a:r>
            <a:r>
              <a:rPr lang="en-US" sz="1200" i="0" u="none" strike="noStrike" cap="none">
                <a:solidFill>
                  <a:srgbClr val="000000"/>
                </a:solidFill>
                <a:latin typeface="Roboto Mono"/>
                <a:ea typeface="Roboto Mono"/>
                <a:cs typeface="Roboto Mono"/>
                <a:sym typeface="Roboto Mono"/>
              </a:rPr>
              <a:t>, </a:t>
            </a:r>
            <a:r>
              <a:rPr lang="en-US" sz="1200" i="0" u="none" strike="noStrike" cap="none">
                <a:solidFill>
                  <a:srgbClr val="C41A16"/>
                </a:solidFill>
                <a:latin typeface="Roboto Mono"/>
                <a:ea typeface="Roboto Mono"/>
                <a:cs typeface="Roboto Mono"/>
                <a:sym typeface="Roboto Mono"/>
              </a:rPr>
              <a:t>"C"</a:t>
            </a:r>
            <a:r>
              <a:rPr lang="en-US" sz="12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b="1" i="0" u="none" strike="noStrike" cap="none">
                <a:solidFill>
                  <a:srgbClr val="9B2393"/>
                </a:solidFill>
                <a:latin typeface="Roboto Mono"/>
                <a:ea typeface="Roboto Mono"/>
                <a:cs typeface="Roboto Mono"/>
                <a:sym typeface="Roboto Mono"/>
              </a:rPr>
              <a:t>let</a:t>
            </a:r>
            <a:r>
              <a:rPr lang="en-US" sz="1200" i="0" u="none" strike="noStrike" cap="none">
                <a:solidFill>
                  <a:srgbClr val="000000"/>
                </a:solidFill>
                <a:latin typeface="Roboto Mono"/>
                <a:ea typeface="Roboto Mono"/>
                <a:cs typeface="Roboto Mono"/>
                <a:sym typeface="Roboto Mono"/>
              </a:rPr>
              <a:t> validPeople = </a:t>
            </a:r>
            <a:r>
              <a:rPr lang="en-US" sz="1200" i="0" u="none" strike="noStrike" cap="none">
                <a:solidFill>
                  <a:srgbClr val="326D74"/>
                </a:solidFill>
                <a:latin typeface="Roboto Mono"/>
                <a:ea typeface="Roboto Mono"/>
                <a:cs typeface="Roboto Mono"/>
                <a:sym typeface="Roboto Mono"/>
              </a:rPr>
              <a:t>people</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900A0"/>
                </a:solidFill>
                <a:latin typeface="Roboto Mono"/>
                <a:ea typeface="Roboto Mono"/>
                <a:cs typeface="Roboto Mono"/>
                <a:sym typeface="Roboto Mono"/>
              </a:rPr>
              <a:t>flatMap</a:t>
            </a:r>
            <a:r>
              <a:rPr lang="en-US" sz="1200" i="0" u="none" strike="noStrike" cap="none">
                <a:solidFill>
                  <a:srgbClr val="000000"/>
                </a:solidFill>
                <a:latin typeface="Roboto Mono"/>
                <a:ea typeface="Roboto Mono"/>
                <a:cs typeface="Roboto Mono"/>
                <a:sym typeface="Roboto Mono"/>
              </a:rPr>
              <a:t> { $0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200" i="0" u="none" strike="noStrike" cap="none">
                <a:solidFill>
                  <a:srgbClr val="3900A0"/>
                </a:solidFill>
                <a:latin typeface="Roboto Mono"/>
                <a:ea typeface="Roboto Mono"/>
                <a:cs typeface="Roboto Mono"/>
                <a:sym typeface="Roboto Mono"/>
              </a:rPr>
              <a:t>print</a:t>
            </a:r>
            <a:r>
              <a:rPr lang="en-US" sz="1200" i="0" u="none" strike="noStrike" cap="none">
                <a:solidFill>
                  <a:srgbClr val="000000"/>
                </a:solidFill>
                <a:latin typeface="Roboto Mono"/>
                <a:ea typeface="Roboto Mono"/>
                <a:cs typeface="Roboto Mono"/>
                <a:sym typeface="Roboto Mono"/>
              </a:rPr>
              <a:t>(</a:t>
            </a:r>
            <a:r>
              <a:rPr lang="en-US" sz="1200" i="0" u="none" strike="noStrike" cap="none">
                <a:solidFill>
                  <a:srgbClr val="326D74"/>
                </a:solidFill>
                <a:latin typeface="Roboto Mono"/>
                <a:ea typeface="Roboto Mono"/>
                <a:cs typeface="Roboto Mono"/>
                <a:sym typeface="Roboto Mono"/>
              </a:rPr>
              <a:t>validPeople</a:t>
            </a:r>
            <a:r>
              <a:rPr lang="en-US" sz="1200" i="0" u="none" strike="noStrike" cap="none">
                <a:solidFill>
                  <a:srgbClr val="000000"/>
                </a:solidFill>
                <a:latin typeface="Roboto Mono"/>
                <a:ea typeface="Roboto Mono"/>
                <a:cs typeface="Roboto Mono"/>
                <a:sym typeface="Roboto Mono"/>
              </a:rPr>
              <a:t>)</a:t>
            </a:r>
            <a:endParaRPr sz="1200" i="0" u="none" strike="noStrike" cap="none">
              <a:solidFill>
                <a:srgbClr val="326D74"/>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Compact Map</a:t>
            </a:r>
            <a:endParaRPr>
              <a:latin typeface="Roboto Mono"/>
              <a:ea typeface="Roboto Mono"/>
              <a:cs typeface="Roboto Mono"/>
              <a:sym typeface="Roboto Mono"/>
            </a:endParaRPr>
          </a:p>
        </p:txBody>
      </p:sp>
      <p:sp>
        <p:nvSpPr>
          <p:cNvPr id="115" name="Google Shape;115;p16"/>
          <p:cNvSpPr txBox="1">
            <a:spLocks noGrp="1"/>
          </p:cNvSpPr>
          <p:nvPr>
            <p:ph type="body" idx="1"/>
          </p:nvPr>
        </p:nvSpPr>
        <p:spPr>
          <a:xfrm>
            <a:off x="264000" y="851734"/>
            <a:ext cx="8616000" cy="142754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Verdana"/>
              <a:buChar char="-"/>
            </a:pPr>
            <a:r>
              <a:rPr lang="en-US" b="1">
                <a:latin typeface="Roboto Mono"/>
                <a:ea typeface="Roboto Mono"/>
                <a:cs typeface="Roboto Mono"/>
                <a:sym typeface="Roboto Mono"/>
              </a:rPr>
              <a:t>Compact Map: </a:t>
            </a:r>
            <a:r>
              <a:rPr lang="en-US">
                <a:latin typeface="Roboto Mono"/>
                <a:ea typeface="Roboto Mono"/>
                <a:cs typeface="Roboto Mono"/>
                <a:sym typeface="Roboto Mono"/>
              </a:rPr>
              <a:t>Tương tự với Map, Compact Map cũng lặp qua một collection và áp dụng thao tác cho mỗi phần tử trong collection đó nhưng kết quả trả về là một mảng không có nil, còn map trả về kết quả là một mảng có chứa nil</a:t>
            </a:r>
            <a:endParaRPr>
              <a:latin typeface="Roboto Mono"/>
              <a:ea typeface="Roboto Mono"/>
              <a:cs typeface="Roboto Mono"/>
              <a:sym typeface="Roboto Mono"/>
            </a:endParaRPr>
          </a:p>
        </p:txBody>
      </p:sp>
      <p:sp>
        <p:nvSpPr>
          <p:cNvPr id="116" name="Google Shape;116;p16"/>
          <p:cNvSpPr/>
          <p:nvPr/>
        </p:nvSpPr>
        <p:spPr>
          <a:xfrm>
            <a:off x="729450" y="2489159"/>
            <a:ext cx="8209429"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possibleNumbers = [</a:t>
            </a:r>
            <a:r>
              <a:rPr lang="en-US" sz="1400" i="0" u="none" strike="noStrike" cap="none">
                <a:solidFill>
                  <a:srgbClr val="C41A16"/>
                </a:solidFill>
                <a:latin typeface="Roboto Mono"/>
                <a:ea typeface="Roboto Mono"/>
                <a:cs typeface="Roboto Mono"/>
                <a:sym typeface="Roboto Mono"/>
              </a:rPr>
              <a:t>"1"</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C41A16"/>
                </a:solidFill>
                <a:latin typeface="Roboto Mono"/>
                <a:ea typeface="Roboto Mono"/>
                <a:cs typeface="Roboto Mono"/>
                <a:sym typeface="Roboto Mono"/>
              </a:rPr>
              <a:t>"2"</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C41A16"/>
                </a:solidFill>
                <a:latin typeface="Roboto Mono"/>
                <a:ea typeface="Roboto Mono"/>
                <a:cs typeface="Roboto Mono"/>
                <a:sym typeface="Roboto Mono"/>
              </a:rPr>
              <a:t>"three"</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C41A16"/>
                </a:solidFill>
                <a:latin typeface="Roboto Mono"/>
                <a:ea typeface="Roboto Mono"/>
                <a:cs typeface="Roboto Mono"/>
                <a:sym typeface="Roboto Mono"/>
              </a:rPr>
              <a:t>"///4///"</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C41A16"/>
                </a:solidFill>
                <a:latin typeface="Roboto Mono"/>
                <a:ea typeface="Roboto Mono"/>
                <a:cs typeface="Roboto Mono"/>
                <a:sym typeface="Roboto Mono"/>
              </a:rPr>
              <a:t>"5"</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mapped: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326D74"/>
                </a:solidFill>
                <a:latin typeface="Roboto Mono"/>
                <a:ea typeface="Roboto Mono"/>
                <a:cs typeface="Roboto Mono"/>
                <a:sym typeface="Roboto Mono"/>
              </a:rPr>
              <a:t>possibleNumbers</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map</a:t>
            </a:r>
            <a:r>
              <a:rPr lang="en-US" sz="1400" i="0" u="none" strike="noStrike" cap="none">
                <a:solidFill>
                  <a:srgbClr val="000000"/>
                </a:solidFill>
                <a:latin typeface="Roboto Mono"/>
                <a:ea typeface="Roboto Mono"/>
                <a:cs typeface="Roboto Mono"/>
                <a:sym typeface="Roboto Mono"/>
              </a:rPr>
              <a:t> { str </a:t>
            </a:r>
            <a:r>
              <a:rPr lang="en-US" sz="1400" b="1" i="0" u="none" strike="noStrike" cap="none">
                <a:solidFill>
                  <a:srgbClr val="9B2393"/>
                </a:solidFill>
                <a:latin typeface="Roboto Mono"/>
                <a:ea typeface="Roboto Mono"/>
                <a:cs typeface="Roboto Mono"/>
                <a:sym typeface="Roboto Mono"/>
              </a:rPr>
              <a:t>in</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(str) ?? </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mapped</a:t>
            </a:r>
            <a:r>
              <a:rPr lang="en-US" sz="1400" i="0" u="none" strike="noStrike" cap="none">
                <a:solidFill>
                  <a:srgbClr val="000000"/>
                </a:solidFill>
                <a:latin typeface="Roboto Mono"/>
                <a:ea typeface="Roboto Mono"/>
                <a:cs typeface="Roboto Mono"/>
                <a:sym typeface="Roboto Mono"/>
              </a:rPr>
              <a:t>) </a:t>
            </a:r>
            <a:r>
              <a:rPr lang="en-US" sz="1400" i="1" u="none" strike="noStrike" cap="none">
                <a:solidFill>
                  <a:srgbClr val="1F7C2E"/>
                </a:solidFill>
                <a:latin typeface="Roboto Mono"/>
                <a:ea typeface="Roboto Mono"/>
                <a:cs typeface="Roboto Mono"/>
                <a:sym typeface="Roboto Mono"/>
              </a:rPr>
              <a:t>// [Optional(1), Optional(2), nil, nil, Optional(5)]</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compactMapped: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326D74"/>
                </a:solidFill>
                <a:latin typeface="Roboto Mono"/>
                <a:ea typeface="Roboto Mono"/>
                <a:cs typeface="Roboto Mono"/>
                <a:sym typeface="Roboto Mono"/>
              </a:rPr>
              <a:t>possibleNumbers</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compactMap</a:t>
            </a:r>
            <a:r>
              <a:rPr lang="en-US" sz="1400" i="0" u="none" strike="noStrike" cap="none">
                <a:solidFill>
                  <a:srgbClr val="000000"/>
                </a:solidFill>
                <a:latin typeface="Roboto Mono"/>
                <a:ea typeface="Roboto Mono"/>
                <a:cs typeface="Roboto Mono"/>
                <a:sym typeface="Roboto Mono"/>
              </a:rPr>
              <a:t> { str </a:t>
            </a:r>
            <a:r>
              <a:rPr lang="en-US" sz="1400" b="1" i="0" u="none" strike="noStrike" cap="none">
                <a:solidFill>
                  <a:srgbClr val="9B2393"/>
                </a:solidFill>
                <a:latin typeface="Roboto Mono"/>
                <a:ea typeface="Roboto Mono"/>
                <a:cs typeface="Roboto Mono"/>
                <a:sym typeface="Roboto Mono"/>
              </a:rPr>
              <a:t>in</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5C2699"/>
                </a:solidFill>
                <a:latin typeface="Roboto Mono"/>
                <a:ea typeface="Roboto Mono"/>
                <a:cs typeface="Roboto Mono"/>
                <a:sym typeface="Roboto Mono"/>
              </a:rPr>
              <a:t>Int</a:t>
            </a:r>
            <a:r>
              <a:rPr lang="en-US" sz="1400" i="0" u="none" strike="noStrike" cap="none">
                <a:solidFill>
                  <a:srgbClr val="000000"/>
                </a:solidFill>
                <a:latin typeface="Roboto Mono"/>
                <a:ea typeface="Roboto Mono"/>
                <a:cs typeface="Roboto Mono"/>
                <a:sym typeface="Roboto Mono"/>
              </a:rPr>
              <a:t>(str)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compactMapped</a:t>
            </a:r>
            <a:r>
              <a:rPr lang="en-US" sz="1400" i="0" u="none" strike="noStrike" cap="none">
                <a:solidFill>
                  <a:srgbClr val="000000"/>
                </a:solidFill>
                <a:latin typeface="Roboto Mono"/>
                <a:ea typeface="Roboto Mono"/>
                <a:cs typeface="Roboto Mono"/>
                <a:sym typeface="Roboto Mono"/>
              </a:rPr>
              <a:t>) </a:t>
            </a:r>
            <a:r>
              <a:rPr lang="en-US" sz="1400" i="1" u="none" strike="noStrike" cap="none">
                <a:solidFill>
                  <a:srgbClr val="1F7C2E"/>
                </a:solidFill>
                <a:latin typeface="Roboto Mono"/>
                <a:ea typeface="Roboto Mono"/>
                <a:cs typeface="Roboto Mono"/>
                <a:sym typeface="Roboto Mono"/>
              </a:rPr>
              <a:t>// [1, 2, 5]</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flattenedArray = </a:t>
            </a:r>
            <a:r>
              <a:rPr lang="en-US" sz="1400" i="0" u="none" strike="noStrike" cap="none">
                <a:solidFill>
                  <a:srgbClr val="326D74"/>
                </a:solidFill>
                <a:latin typeface="Roboto Mono"/>
                <a:ea typeface="Roboto Mono"/>
                <a:cs typeface="Roboto Mono"/>
                <a:sym typeface="Roboto Mono"/>
              </a:rPr>
              <a:t>possibleNumbers</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flatMap</a:t>
            </a:r>
            <a:r>
              <a:rPr lang="en-US" sz="1400" i="0" u="none" strike="noStrike" cap="none">
                <a:solidFill>
                  <a:srgbClr val="000000"/>
                </a:solidFill>
                <a:latin typeface="Roboto Mono"/>
                <a:ea typeface="Roboto Mono"/>
                <a:cs typeface="Roboto Mono"/>
                <a:sym typeface="Roboto Mono"/>
              </a:rPr>
              <a:t>{ $0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flattenedArray</a:t>
            </a:r>
            <a:r>
              <a:rPr lang="en-US" sz="1400" i="0" u="none" strike="noStrike" cap="none">
                <a:solidFill>
                  <a:srgbClr val="000000"/>
                </a:solidFill>
                <a:latin typeface="Roboto Mono"/>
                <a:ea typeface="Roboto Mono"/>
                <a:cs typeface="Roboto Mono"/>
                <a:sym typeface="Roboto Mono"/>
              </a:rPr>
              <a:t>)</a:t>
            </a:r>
            <a:endParaRPr sz="1400" i="0" u="none" strike="noStrike" cap="none">
              <a:solidFill>
                <a:srgbClr val="326D74"/>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729450" y="106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2600"/>
              <a:buFont typeface="Verdana"/>
              <a:buNone/>
            </a:pPr>
            <a:r>
              <a:rPr lang="en-US">
                <a:latin typeface="Roboto Mono"/>
                <a:ea typeface="Roboto Mono"/>
                <a:cs typeface="Roboto Mono"/>
                <a:sym typeface="Roboto Mono"/>
              </a:rPr>
              <a:t>Chaning </a:t>
            </a:r>
            <a:endParaRPr>
              <a:latin typeface="Roboto Mono"/>
              <a:ea typeface="Roboto Mono"/>
              <a:cs typeface="Roboto Mono"/>
              <a:sym typeface="Roboto Mono"/>
            </a:endParaRPr>
          </a:p>
        </p:txBody>
      </p:sp>
      <p:sp>
        <p:nvSpPr>
          <p:cNvPr id="122" name="Google Shape;122;p17"/>
          <p:cNvSpPr txBox="1">
            <a:spLocks noGrp="1"/>
          </p:cNvSpPr>
          <p:nvPr>
            <p:ph type="body" idx="1"/>
          </p:nvPr>
        </p:nvSpPr>
        <p:spPr>
          <a:xfrm>
            <a:off x="235200" y="1013100"/>
            <a:ext cx="8616000" cy="79552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Mono"/>
              <a:buChar char="-"/>
            </a:pPr>
            <a:r>
              <a:rPr lang="en-US">
                <a:latin typeface="Roboto Mono"/>
                <a:ea typeface="Roboto Mono"/>
                <a:cs typeface="Roboto Mono"/>
                <a:sym typeface="Roboto Mono"/>
              </a:rPr>
              <a:t>Chúng ta có thể kết hợp nhiều phương thức chuyển đổi mảng để ra được kết quả mong muốn khi thao tác với mảng</a:t>
            </a:r>
            <a:endParaRPr>
              <a:latin typeface="Roboto Mono"/>
              <a:ea typeface="Roboto Mono"/>
              <a:cs typeface="Roboto Mono"/>
              <a:sym typeface="Roboto Mono"/>
            </a:endParaRPr>
          </a:p>
        </p:txBody>
      </p:sp>
      <p:sp>
        <p:nvSpPr>
          <p:cNvPr id="123" name="Google Shape;123;p17"/>
          <p:cNvSpPr/>
          <p:nvPr/>
        </p:nvSpPr>
        <p:spPr>
          <a:xfrm>
            <a:off x="668250" y="1890956"/>
            <a:ext cx="8182950"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tính tổng bình phương của tất cả các số chẵn từ mảng của các mảng</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arrayInArray = [[</a:t>
            </a:r>
            <a:r>
              <a:rPr lang="en-US" sz="1400" i="0" u="none" strike="noStrike" cap="none">
                <a:solidFill>
                  <a:srgbClr val="1C00CF"/>
                </a:solidFill>
                <a:latin typeface="Roboto Mono"/>
                <a:ea typeface="Roboto Mono"/>
                <a:cs typeface="Roboto Mono"/>
                <a:sym typeface="Roboto Mono"/>
              </a:rPr>
              <a:t>1</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1C00CF"/>
                </a:solidFill>
                <a:latin typeface="Roboto Mono"/>
                <a:ea typeface="Roboto Mono"/>
                <a:cs typeface="Roboto Mono"/>
                <a:sym typeface="Roboto Mono"/>
              </a:rPr>
              <a:t>2</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1C00CF"/>
                </a:solidFill>
                <a:latin typeface="Roboto Mono"/>
                <a:ea typeface="Roboto Mono"/>
                <a:cs typeface="Roboto Mono"/>
                <a:sym typeface="Roboto Mono"/>
              </a:rPr>
              <a:t>3</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1C00CF"/>
                </a:solidFill>
                <a:latin typeface="Roboto Mono"/>
                <a:ea typeface="Roboto Mono"/>
                <a:cs typeface="Roboto Mono"/>
                <a:sym typeface="Roboto Mono"/>
              </a:rPr>
              <a:t>4</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1C00CF"/>
                </a:solidFill>
                <a:latin typeface="Roboto Mono"/>
                <a:ea typeface="Roboto Mono"/>
                <a:cs typeface="Roboto Mono"/>
                <a:sym typeface="Roboto Mono"/>
              </a:rPr>
              <a:t>5</a:t>
            </a:r>
            <a:r>
              <a:rPr lang="en-US" sz="1400" i="0" u="none" strike="noStrike" cap="none">
                <a:solidFill>
                  <a:srgbClr val="000000"/>
                </a:solidFill>
                <a:latin typeface="Roboto Mono"/>
                <a:ea typeface="Roboto Mono"/>
                <a:cs typeface="Roboto Mono"/>
                <a:sym typeface="Roboto Mono"/>
              </a:rPr>
              <a:t>, </a:t>
            </a:r>
            <a:r>
              <a:rPr lang="en-US" sz="1400" i="0" u="none" strike="noStrike" cap="none">
                <a:solidFill>
                  <a:srgbClr val="1C00CF"/>
                </a:solidFill>
                <a:latin typeface="Roboto Mono"/>
                <a:ea typeface="Roboto Mono"/>
                <a:cs typeface="Roboto Mono"/>
                <a:sym typeface="Roboto Mono"/>
              </a:rPr>
              <a:t>6</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arrayValue = </a:t>
            </a:r>
            <a:r>
              <a:rPr lang="en-US" sz="1400" i="0" u="none" strike="noStrike" cap="none">
                <a:solidFill>
                  <a:srgbClr val="326D74"/>
                </a:solidFill>
                <a:latin typeface="Roboto Mono"/>
                <a:ea typeface="Roboto Mono"/>
                <a:cs typeface="Roboto Mono"/>
                <a:sym typeface="Roboto Mono"/>
              </a:rPr>
              <a:t>arrayInArray</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flatMap</a:t>
            </a:r>
            <a:r>
              <a:rPr lang="en-US" sz="1400" i="0" u="none" strike="noStrike" cap="none">
                <a:solidFill>
                  <a:srgbClr val="000000"/>
                </a:solidFill>
                <a:latin typeface="Roboto Mono"/>
                <a:ea typeface="Roboto Mono"/>
                <a:cs typeface="Roboto Mono"/>
                <a:sym typeface="Roboto Mono"/>
              </a:rPr>
              <a:t>{ $0 }.</a:t>
            </a:r>
            <a:r>
              <a:rPr lang="en-US" sz="1400" i="0" u="none" strike="noStrike" cap="none">
                <a:solidFill>
                  <a:srgbClr val="3900A0"/>
                </a:solidFill>
                <a:latin typeface="Roboto Mono"/>
                <a:ea typeface="Roboto Mono"/>
                <a:cs typeface="Roboto Mono"/>
                <a:sym typeface="Roboto Mono"/>
              </a:rPr>
              <a:t>filter</a:t>
            </a:r>
            <a:r>
              <a:rPr lang="en-US" sz="1400" i="0" u="none" strike="noStrike" cap="none">
                <a:solidFill>
                  <a:srgbClr val="000000"/>
                </a:solidFill>
                <a:latin typeface="Roboto Mono"/>
                <a:ea typeface="Roboto Mono"/>
                <a:cs typeface="Roboto Mono"/>
                <a:sym typeface="Roboto Mono"/>
              </a:rPr>
              <a:t>{$0 % </a:t>
            </a:r>
            <a:r>
              <a:rPr lang="en-US" sz="1400" i="0" u="none" strike="noStrike" cap="none">
                <a:solidFill>
                  <a:srgbClr val="1C00CF"/>
                </a:solidFill>
                <a:latin typeface="Roboto Mono"/>
                <a:ea typeface="Roboto Mono"/>
                <a:cs typeface="Roboto Mono"/>
                <a:sym typeface="Roboto Mono"/>
              </a:rPr>
              <a:t>2</a:t>
            </a:r>
            <a:r>
              <a:rPr lang="en-US" sz="1400" i="0" u="none" strike="noStrike" cap="none">
                <a:solidFill>
                  <a:srgbClr val="000000"/>
                </a:solidFill>
                <a:latin typeface="Roboto Mono"/>
                <a:ea typeface="Roboto Mono"/>
                <a:cs typeface="Roboto Mono"/>
                <a:sym typeface="Roboto Mono"/>
              </a:rPr>
              <a:t> == </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b="1" i="0" u="none" strike="noStrike" cap="none">
                <a:solidFill>
                  <a:srgbClr val="9B2393"/>
                </a:solidFill>
                <a:latin typeface="Roboto Mono"/>
                <a:ea typeface="Roboto Mono"/>
                <a:cs typeface="Roboto Mono"/>
                <a:sym typeface="Roboto Mono"/>
              </a:rPr>
              <a:t>let</a:t>
            </a:r>
            <a:r>
              <a:rPr lang="en-US" sz="1400" i="0" u="none" strike="noStrike" cap="none">
                <a:solidFill>
                  <a:srgbClr val="000000"/>
                </a:solidFill>
                <a:latin typeface="Roboto Mono"/>
                <a:ea typeface="Roboto Mono"/>
                <a:cs typeface="Roboto Mono"/>
                <a:sym typeface="Roboto Mono"/>
              </a:rPr>
              <a:t> sumArray = </a:t>
            </a:r>
            <a:r>
              <a:rPr lang="en-US" sz="1400" i="0" u="none" strike="noStrike" cap="none">
                <a:solidFill>
                  <a:srgbClr val="326D74"/>
                </a:solidFill>
                <a:latin typeface="Roboto Mono"/>
                <a:ea typeface="Roboto Mono"/>
                <a:cs typeface="Roboto Mono"/>
                <a:sym typeface="Roboto Mono"/>
              </a:rPr>
              <a:t>arrayValue</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900A0"/>
                </a:solidFill>
                <a:latin typeface="Roboto Mono"/>
                <a:ea typeface="Roboto Mono"/>
                <a:cs typeface="Roboto Mono"/>
                <a:sym typeface="Roboto Mono"/>
              </a:rPr>
              <a:t>map</a:t>
            </a:r>
            <a:r>
              <a:rPr lang="en-US" sz="1400" i="0" u="none" strike="noStrike" cap="none">
                <a:solidFill>
                  <a:srgbClr val="000000"/>
                </a:solidFill>
                <a:latin typeface="Roboto Mono"/>
                <a:ea typeface="Roboto Mono"/>
                <a:cs typeface="Roboto Mono"/>
                <a:sym typeface="Roboto Mono"/>
              </a:rPr>
              <a:t>{ $0 * $0}.</a:t>
            </a:r>
            <a:r>
              <a:rPr lang="en-US" sz="1400" i="0" u="none" strike="noStrike" cap="none">
                <a:solidFill>
                  <a:srgbClr val="3900A0"/>
                </a:solidFill>
                <a:latin typeface="Roboto Mono"/>
                <a:ea typeface="Roboto Mono"/>
                <a:cs typeface="Roboto Mono"/>
                <a:sym typeface="Roboto Mono"/>
              </a:rPr>
              <a:t>reduce</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1C00CF"/>
                </a:solidFill>
                <a:latin typeface="Roboto Mono"/>
                <a:ea typeface="Roboto Mono"/>
                <a:cs typeface="Roboto Mono"/>
                <a:sym typeface="Roboto Mono"/>
              </a:rPr>
              <a:t>0</a:t>
            </a:r>
            <a:r>
              <a:rPr lang="en-US" sz="1400" i="0" u="none" strike="noStrike" cap="none">
                <a:solidFill>
                  <a:srgbClr val="000000"/>
                </a:solidFill>
                <a:latin typeface="Roboto Mono"/>
                <a:ea typeface="Roboto Mono"/>
                <a:cs typeface="Roboto Mono"/>
                <a:sym typeface="Roboto Mono"/>
              </a:rPr>
              <a:t>, +)</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0" u="none" strike="noStrike" cap="none">
                <a:solidFill>
                  <a:srgbClr val="3900A0"/>
                </a:solidFill>
                <a:latin typeface="Roboto Mono"/>
                <a:ea typeface="Roboto Mono"/>
                <a:cs typeface="Roboto Mono"/>
                <a:sym typeface="Roboto Mono"/>
              </a:rPr>
              <a:t>print</a:t>
            </a:r>
            <a:r>
              <a:rPr lang="en-US" sz="1400" i="0" u="none" strike="noStrike" cap="none">
                <a:solidFill>
                  <a:srgbClr val="000000"/>
                </a:solidFill>
                <a:latin typeface="Roboto Mono"/>
                <a:ea typeface="Roboto Mono"/>
                <a:cs typeface="Roboto Mono"/>
                <a:sym typeface="Roboto Mono"/>
              </a:rPr>
              <a:t>(</a:t>
            </a:r>
            <a:r>
              <a:rPr lang="en-US" sz="1400" i="0" u="none" strike="noStrike" cap="none">
                <a:solidFill>
                  <a:srgbClr val="326D74"/>
                </a:solidFill>
                <a:latin typeface="Roboto Mono"/>
                <a:ea typeface="Roboto Mono"/>
                <a:cs typeface="Roboto Mono"/>
                <a:sym typeface="Roboto Mono"/>
              </a:rPr>
              <a:t>sumArray</a:t>
            </a:r>
            <a:r>
              <a:rPr lang="en-US" sz="1400" i="0" u="none" strike="noStrike" cap="none">
                <a:solidFill>
                  <a:srgbClr val="000000"/>
                </a:solidFill>
                <a:latin typeface="Roboto Mono"/>
                <a:ea typeface="Roboto Mono"/>
                <a:cs typeface="Roboto Mono"/>
                <a:sym typeface="Roboto Mono"/>
              </a:rPr>
              <a:t>) </a:t>
            </a:r>
            <a:r>
              <a:rPr lang="en-US" sz="1400" i="1" u="none" strike="noStrike" cap="none">
                <a:solidFill>
                  <a:srgbClr val="1F7C2E"/>
                </a:solidFill>
                <a:latin typeface="Roboto Mono"/>
                <a:ea typeface="Roboto Mono"/>
                <a:cs typeface="Roboto Mono"/>
                <a:sym typeface="Roboto Mono"/>
              </a:rPr>
              <a:t>// 56</a:t>
            </a:r>
            <a:endParaRPr sz="1400" i="0" u="none" strike="noStrike" cap="none">
              <a:solidFill>
                <a:srgbClr val="326D74"/>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40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Bước làm:</a:t>
            </a:r>
            <a:endParaRPr>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đầu tiên hàm flatMap{ $0 } gộp các mảng con: [1, 2, 3, 4, 5, 6]</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sau đó hàm filter{ $0 % 2 == 0} lấy ra các số chẵn: [2, 4, 6]</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tiếp theo map { $0 * $0 } thực hiện bình phương: [4, 16, 36]</a:t>
            </a:r>
            <a:endParaRPr sz="1400" i="0" u="none" strike="noStrike" cap="none">
              <a:solidFill>
                <a:srgbClr val="1F7C2E"/>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US" sz="1400" i="1" u="none" strike="noStrike" cap="none">
                <a:solidFill>
                  <a:srgbClr val="1F7C2E"/>
                </a:solidFill>
                <a:latin typeface="Roboto Mono"/>
                <a:ea typeface="Roboto Mono"/>
                <a:cs typeface="Roboto Mono"/>
                <a:sym typeface="Roboto Mono"/>
              </a:rPr>
              <a:t>// cuối cùng hàm reduce(0, +) sẽ tính tổng: 4 + 16 + 36 = 56</a:t>
            </a:r>
            <a:endParaRPr sz="1400" i="0" u="none" strike="noStrike" cap="none">
              <a:solidFill>
                <a:srgbClr val="1F7C2E"/>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
          <p:cNvSpPr txBox="1">
            <a:spLocks noGrp="1"/>
          </p:cNvSpPr>
          <p:nvPr>
            <p:ph type="ctrTitle"/>
          </p:nvPr>
        </p:nvSpPr>
        <p:spPr>
          <a:xfrm>
            <a:off x="612183" y="1322450"/>
            <a:ext cx="8214300" cy="10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dirty="0">
                <a:latin typeface="Roboto Mono"/>
                <a:ea typeface="Roboto Mono"/>
                <a:cs typeface="Roboto Mono"/>
                <a:sym typeface="Roboto Mono"/>
              </a:rPr>
              <a:t>Class </a:t>
            </a:r>
            <a:r>
              <a:rPr lang="en-US" dirty="0" err="1">
                <a:latin typeface="Roboto Mono"/>
                <a:ea typeface="Roboto Mono"/>
                <a:cs typeface="Roboto Mono"/>
                <a:sym typeface="Roboto Mono"/>
              </a:rPr>
              <a:t>và</a:t>
            </a:r>
            <a:r>
              <a:rPr lang="en-US" dirty="0">
                <a:latin typeface="Roboto Mono"/>
                <a:ea typeface="Roboto Mono"/>
                <a:cs typeface="Roboto Mono"/>
                <a:sym typeface="Roboto Mono"/>
              </a:rPr>
              <a:t> Struct</a:t>
            </a:r>
            <a:endParaRPr dirty="0">
              <a:latin typeface="Roboto Mono"/>
              <a:ea typeface="Roboto Mono"/>
              <a:cs typeface="Roboto Mono"/>
              <a:sym typeface="Roboto Mono"/>
            </a:endParaRPr>
          </a:p>
        </p:txBody>
      </p:sp>
      <p:pic>
        <p:nvPicPr>
          <p:cNvPr id="150" name="Google Shape;150;p1"/>
          <p:cNvPicPr preferRelativeResize="0"/>
          <p:nvPr/>
        </p:nvPicPr>
        <p:blipFill rotWithShape="1">
          <a:blip r:embed="rId3">
            <a:alphaModFix/>
          </a:blip>
          <a:srcRect/>
          <a:stretch/>
        </p:blipFill>
        <p:spPr>
          <a:xfrm>
            <a:off x="7874638" y="57710"/>
            <a:ext cx="1086174" cy="400491"/>
          </a:xfrm>
          <a:prstGeom prst="rect">
            <a:avLst/>
          </a:prstGeom>
          <a:noFill/>
          <a:ln>
            <a:noFill/>
          </a:ln>
        </p:spPr>
      </p:pic>
      <p:sp>
        <p:nvSpPr>
          <p:cNvPr id="151" name="Google Shape;151;p1"/>
          <p:cNvSpPr txBox="1"/>
          <p:nvPr/>
        </p:nvSpPr>
        <p:spPr>
          <a:xfrm>
            <a:off x="612172" y="3518125"/>
            <a:ext cx="47334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oboto Mono"/>
                <a:ea typeface="Roboto Mono"/>
                <a:cs typeface="Roboto Mono"/>
                <a:sym typeface="Roboto Mono"/>
              </a:rPr>
              <a:t>Cài đặt và lập trình căn bản</a:t>
            </a:r>
            <a:endParaRPr sz="1800" b="0"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Roboto Mono"/>
                <a:ea typeface="Roboto Mono"/>
                <a:cs typeface="Roboto Mono"/>
                <a:sym typeface="Roboto Mono"/>
              </a:rPr>
              <a:t>cuong@techmaster.vn</a:t>
            </a:r>
            <a:endParaRPr sz="1800" b="0" i="0" u="none" strike="noStrike" cap="none">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14135375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1656</Words>
  <Application>Microsoft Macintosh PowerPoint</Application>
  <PresentationFormat>On-screen Show (16:9)</PresentationFormat>
  <Paragraphs>396</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Lato</vt:lpstr>
      <vt:lpstr>Raleway</vt:lpstr>
      <vt:lpstr>Roboto Mono</vt:lpstr>
      <vt:lpstr>Verdana</vt:lpstr>
      <vt:lpstr>Streamline</vt:lpstr>
      <vt:lpstr>Làm việc với collection type</vt:lpstr>
      <vt:lpstr>Map</vt:lpstr>
      <vt:lpstr>Ví dụ về Map</vt:lpstr>
      <vt:lpstr>Filter</vt:lpstr>
      <vt:lpstr>Reduce</vt:lpstr>
      <vt:lpstr>Flatmap</vt:lpstr>
      <vt:lpstr>Compact Map</vt:lpstr>
      <vt:lpstr>Chaning </vt:lpstr>
      <vt:lpstr>Class và Struct</vt:lpstr>
      <vt:lpstr>Class</vt:lpstr>
      <vt:lpstr>Khai báo class với khởi tạo không tham số</vt:lpstr>
      <vt:lpstr>Khởi tạo đối tượng Rectangle1 </vt:lpstr>
      <vt:lpstr>Khai báo class với khởi tạo có tham số</vt:lpstr>
      <vt:lpstr>Khởi tạo đối tượng Rectangle2</vt:lpstr>
      <vt:lpstr>Deinitializer</vt:lpstr>
      <vt:lpstr>Struct là gì</vt:lpstr>
      <vt:lpstr>Khai báo struct</vt:lpstr>
      <vt:lpstr>Khởi tạo một đối tượng Employee</vt:lpstr>
      <vt:lpstr>Phương thức khởi tạo của Struct</vt:lpstr>
      <vt:lpstr>Phương thức và thuộc tính của Struct</vt:lpstr>
      <vt:lpstr>Struct và Class</vt:lpstr>
      <vt:lpstr>Struct – Class: Tham chiếu và tham trị</vt:lpstr>
      <vt:lpstr>Ví dụ về tham chiếu và tham trị</vt:lpstr>
      <vt:lpstr>Chọn sử dụng class hay struct</vt:lpstr>
      <vt:lpstr>Optional</vt:lpstr>
      <vt:lpstr>Optional là gì?</vt:lpstr>
      <vt:lpstr>PowerPoint Presentation</vt:lpstr>
      <vt:lpstr>Forced Unwrapping</vt:lpstr>
      <vt:lpstr>Force Unwrapping</vt:lpstr>
      <vt:lpstr>Automatic Unwrapping</vt:lpstr>
      <vt:lpstr>Optional Binding</vt:lpstr>
      <vt:lpstr>if let và guard let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Làm việc với collection type</dc:title>
  <cp:lastModifiedBy>Tào Quỳnh</cp:lastModifiedBy>
  <cp:revision>3</cp:revision>
  <dcterms:modified xsi:type="dcterms:W3CDTF">2019-08-07T03:53:21Z</dcterms:modified>
</cp:coreProperties>
</file>