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9" roundtripDataSignature="AMtx7mjVcwGeZm8eNcMcbYW+Eg67Rzdn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1"/>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1"/>
          <p:cNvGrpSpPr/>
          <p:nvPr/>
        </p:nvGrpSpPr>
        <p:grpSpPr>
          <a:xfrm>
            <a:off x="830392" y="1191256"/>
            <a:ext cx="745763" cy="45826"/>
            <a:chOff x="4580561" y="2589004"/>
            <a:chExt cx="1064464" cy="25200"/>
          </a:xfrm>
        </p:grpSpPr>
        <p:sp>
          <p:nvSpPr>
            <p:cNvPr id="12" name="Google Shape;12;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Font typeface="Verdana"/>
              <a:buNone/>
              <a:defRPr sz="4200">
                <a:solidFill>
                  <a:schemeClr val="dk2"/>
                </a:solidFill>
                <a:latin typeface="Verdana"/>
                <a:ea typeface="Verdana"/>
                <a:cs typeface="Verdana"/>
                <a:sym typeface="Verdana"/>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5" name="Google Shape;15;p21"/>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Font typeface="Verdana"/>
              <a:buNone/>
              <a:defRPr sz="1600">
                <a:latin typeface="Verdana"/>
                <a:ea typeface="Verdana"/>
                <a:cs typeface="Verdana"/>
                <a:sym typeface="Verdana"/>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22"/>
          <p:cNvSpPr/>
          <p:nvPr/>
        </p:nvSpPr>
        <p:spPr>
          <a:xfrm>
            <a:off x="0" y="0"/>
            <a:ext cx="9144000" cy="713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22"/>
          <p:cNvGrpSpPr/>
          <p:nvPr/>
        </p:nvGrpSpPr>
        <p:grpSpPr>
          <a:xfrm>
            <a:off x="729442" y="771256"/>
            <a:ext cx="745763" cy="45826"/>
            <a:chOff x="4580561" y="2589004"/>
            <a:chExt cx="1064464" cy="25200"/>
          </a:xfrm>
        </p:grpSpPr>
        <p:sp>
          <p:nvSpPr>
            <p:cNvPr id="20" name="Google Shape;20;p2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22"/>
          <p:cNvSpPr txBox="1"/>
          <p:nvPr>
            <p:ph type="title"/>
          </p:nvPr>
        </p:nvSpPr>
        <p:spPr>
          <a:xfrm>
            <a:off x="729450" y="1066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1pPr>
            <a:lvl2pPr lvl="1" algn="l">
              <a:lnSpc>
                <a:spcPct val="100000"/>
              </a:lnSpc>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2pPr>
            <a:lvl3pPr lvl="2" algn="l">
              <a:lnSpc>
                <a:spcPct val="100000"/>
              </a:lnSpc>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3pPr>
            <a:lvl4pPr lvl="3" algn="l">
              <a:lnSpc>
                <a:spcPct val="100000"/>
              </a:lnSpc>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4pPr>
            <a:lvl5pPr lvl="4" algn="l">
              <a:lnSpc>
                <a:spcPct val="100000"/>
              </a:lnSpc>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5pPr>
            <a:lvl6pPr lvl="5" algn="l">
              <a:lnSpc>
                <a:spcPct val="100000"/>
              </a:lnSpc>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6pPr>
            <a:lvl7pPr lvl="6" algn="l">
              <a:lnSpc>
                <a:spcPct val="100000"/>
              </a:lnSpc>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7pPr>
            <a:lvl8pPr lvl="7" algn="l">
              <a:lnSpc>
                <a:spcPct val="100000"/>
              </a:lnSpc>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8pPr>
            <a:lvl9pPr lvl="8" algn="l">
              <a:lnSpc>
                <a:spcPct val="100000"/>
              </a:lnSpc>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9pPr>
          </a:lstStyle>
          <a:p/>
        </p:txBody>
      </p:sp>
      <p:sp>
        <p:nvSpPr>
          <p:cNvPr id="23" name="Google Shape;23;p22"/>
          <p:cNvSpPr txBox="1"/>
          <p:nvPr>
            <p:ph idx="1" type="body"/>
          </p:nvPr>
        </p:nvSpPr>
        <p:spPr>
          <a:xfrm>
            <a:off x="235200" y="1013100"/>
            <a:ext cx="8616000" cy="3912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Font typeface="Verdana"/>
              <a:buChar char="●"/>
              <a:defRPr sz="1800">
                <a:latin typeface="Verdana"/>
                <a:ea typeface="Verdana"/>
                <a:cs typeface="Verdana"/>
                <a:sym typeface="Verdana"/>
              </a:defRPr>
            </a:lvl1pPr>
            <a:lvl2pPr indent="-342900" lvl="1" marL="914400" algn="l">
              <a:lnSpc>
                <a:spcPct val="115000"/>
              </a:lnSpc>
              <a:spcBef>
                <a:spcPts val="1600"/>
              </a:spcBef>
              <a:spcAft>
                <a:spcPts val="0"/>
              </a:spcAft>
              <a:buSzPts val="1800"/>
              <a:buFont typeface="Verdana"/>
              <a:buChar char="○"/>
              <a:defRPr sz="1800">
                <a:latin typeface="Verdana"/>
                <a:ea typeface="Verdana"/>
                <a:cs typeface="Verdana"/>
                <a:sym typeface="Verdana"/>
              </a:defRPr>
            </a:lvl2pPr>
            <a:lvl3pPr indent="-342900" lvl="2" marL="1371600" algn="l">
              <a:lnSpc>
                <a:spcPct val="115000"/>
              </a:lnSpc>
              <a:spcBef>
                <a:spcPts val="1600"/>
              </a:spcBef>
              <a:spcAft>
                <a:spcPts val="0"/>
              </a:spcAft>
              <a:buSzPts val="1800"/>
              <a:buFont typeface="Verdana"/>
              <a:buChar char="■"/>
              <a:defRPr sz="1800">
                <a:latin typeface="Verdana"/>
                <a:ea typeface="Verdana"/>
                <a:cs typeface="Verdana"/>
                <a:sym typeface="Verdana"/>
              </a:defRPr>
            </a:lvl3pPr>
            <a:lvl4pPr indent="-342900" lvl="3" marL="1828800" algn="l">
              <a:lnSpc>
                <a:spcPct val="115000"/>
              </a:lnSpc>
              <a:spcBef>
                <a:spcPts val="1600"/>
              </a:spcBef>
              <a:spcAft>
                <a:spcPts val="0"/>
              </a:spcAft>
              <a:buSzPts val="1800"/>
              <a:buFont typeface="Verdana"/>
              <a:buChar char="●"/>
              <a:defRPr sz="1800">
                <a:latin typeface="Verdana"/>
                <a:ea typeface="Verdana"/>
                <a:cs typeface="Verdana"/>
                <a:sym typeface="Verdana"/>
              </a:defRPr>
            </a:lvl4pPr>
            <a:lvl5pPr indent="-342900" lvl="4" marL="2286000" algn="l">
              <a:lnSpc>
                <a:spcPct val="115000"/>
              </a:lnSpc>
              <a:spcBef>
                <a:spcPts val="1600"/>
              </a:spcBef>
              <a:spcAft>
                <a:spcPts val="0"/>
              </a:spcAft>
              <a:buSzPts val="1800"/>
              <a:buFont typeface="Verdana"/>
              <a:buChar char="○"/>
              <a:defRPr sz="1800">
                <a:latin typeface="Verdana"/>
                <a:ea typeface="Verdana"/>
                <a:cs typeface="Verdana"/>
                <a:sym typeface="Verdana"/>
              </a:defRPr>
            </a:lvl5pPr>
            <a:lvl6pPr indent="-342900" lvl="5" marL="2743200" algn="l">
              <a:lnSpc>
                <a:spcPct val="115000"/>
              </a:lnSpc>
              <a:spcBef>
                <a:spcPts val="1600"/>
              </a:spcBef>
              <a:spcAft>
                <a:spcPts val="0"/>
              </a:spcAft>
              <a:buSzPts val="1800"/>
              <a:buFont typeface="Verdana"/>
              <a:buChar char="■"/>
              <a:defRPr sz="1800">
                <a:latin typeface="Verdana"/>
                <a:ea typeface="Verdana"/>
                <a:cs typeface="Verdana"/>
                <a:sym typeface="Verdana"/>
              </a:defRPr>
            </a:lvl6pPr>
            <a:lvl7pPr indent="-342900" lvl="6" marL="3200400" algn="l">
              <a:lnSpc>
                <a:spcPct val="115000"/>
              </a:lnSpc>
              <a:spcBef>
                <a:spcPts val="1600"/>
              </a:spcBef>
              <a:spcAft>
                <a:spcPts val="0"/>
              </a:spcAft>
              <a:buSzPts val="1800"/>
              <a:buFont typeface="Verdana"/>
              <a:buChar char="●"/>
              <a:defRPr sz="1800">
                <a:latin typeface="Verdana"/>
                <a:ea typeface="Verdana"/>
                <a:cs typeface="Verdana"/>
                <a:sym typeface="Verdana"/>
              </a:defRPr>
            </a:lvl7pPr>
            <a:lvl8pPr indent="-342900" lvl="7" marL="3657600" algn="l">
              <a:lnSpc>
                <a:spcPct val="115000"/>
              </a:lnSpc>
              <a:spcBef>
                <a:spcPts val="1600"/>
              </a:spcBef>
              <a:spcAft>
                <a:spcPts val="0"/>
              </a:spcAft>
              <a:buSzPts val="1800"/>
              <a:buFont typeface="Verdana"/>
              <a:buChar char="○"/>
              <a:defRPr sz="1800">
                <a:latin typeface="Verdana"/>
                <a:ea typeface="Verdana"/>
                <a:cs typeface="Verdana"/>
                <a:sym typeface="Verdana"/>
              </a:defRPr>
            </a:lvl8pPr>
            <a:lvl9pPr indent="-342900" lvl="8" marL="4114800" algn="l">
              <a:lnSpc>
                <a:spcPct val="115000"/>
              </a:lnSpc>
              <a:spcBef>
                <a:spcPts val="1600"/>
              </a:spcBef>
              <a:spcAft>
                <a:spcPts val="1600"/>
              </a:spcAft>
              <a:buSzPts val="1800"/>
              <a:buFont typeface="Verdana"/>
              <a:buChar char="■"/>
              <a:defRPr sz="1800">
                <a:latin typeface="Verdana"/>
                <a:ea typeface="Verdana"/>
                <a:cs typeface="Verdana"/>
                <a:sym typeface="Verdana"/>
              </a:defRPr>
            </a:lvl9pPr>
          </a:lstStyle>
          <a:p/>
        </p:txBody>
      </p:sp>
      <p:sp>
        <p:nvSpPr>
          <p:cNvPr id="24" name="Google Shape;24;p2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5" name="Shape 25"/>
        <p:cNvGrpSpPr/>
        <p:nvPr/>
      </p:nvGrpSpPr>
      <p:grpSpPr>
        <a:xfrm>
          <a:off x="0" y="0"/>
          <a:ext cx="0" cy="0"/>
          <a:chOff x="0" y="0"/>
          <a:chExt cx="0" cy="0"/>
        </a:xfrm>
      </p:grpSpPr>
      <p:sp>
        <p:nvSpPr>
          <p:cNvPr id="26" name="Google Shape;26;p28"/>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27" name="Google Shape;27;p2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8" name="Shape 28"/>
        <p:cNvGrpSpPr/>
        <p:nvPr/>
      </p:nvGrpSpPr>
      <p:grpSpPr>
        <a:xfrm>
          <a:off x="0" y="0"/>
          <a:ext cx="0" cy="0"/>
          <a:chOff x="0" y="0"/>
          <a:chExt cx="0" cy="0"/>
        </a:xfrm>
      </p:grpSpPr>
      <p:sp>
        <p:nvSpPr>
          <p:cNvPr id="29" name="Google Shape;29;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1" name="Google Shape;31;p23"/>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2" name="Google Shape;32;p2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3" name="Google Shape;33;p2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4" name="Shape 34"/>
        <p:cNvGrpSpPr/>
        <p:nvPr/>
      </p:nvGrpSpPr>
      <p:grpSpPr>
        <a:xfrm>
          <a:off x="0" y="0"/>
          <a:ext cx="0" cy="0"/>
          <a:chOff x="0" y="0"/>
          <a:chExt cx="0" cy="0"/>
        </a:xfrm>
      </p:grpSpPr>
      <p:sp>
        <p:nvSpPr>
          <p:cNvPr id="35" name="Google Shape;35;p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 name="Google Shape;36;p24"/>
          <p:cNvGrpSpPr/>
          <p:nvPr/>
        </p:nvGrpSpPr>
        <p:grpSpPr>
          <a:xfrm>
            <a:off x="830392" y="1191256"/>
            <a:ext cx="745763" cy="45826"/>
            <a:chOff x="4580561" y="2589004"/>
            <a:chExt cx="1064464" cy="25200"/>
          </a:xfrm>
        </p:grpSpPr>
        <p:sp>
          <p:nvSpPr>
            <p:cNvPr id="37" name="Google Shape;37;p2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 name="Google Shape;39;p24"/>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0" name="Google Shape;40;p24"/>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1" name="Google Shape;41;p24"/>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2" name="Google Shape;42;p2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2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 name="Google Shape;45;p25"/>
          <p:cNvGrpSpPr/>
          <p:nvPr/>
        </p:nvGrpSpPr>
        <p:grpSpPr>
          <a:xfrm>
            <a:off x="830392" y="1191256"/>
            <a:ext cx="745763" cy="45826"/>
            <a:chOff x="4580561" y="2589004"/>
            <a:chExt cx="1064464" cy="25200"/>
          </a:xfrm>
        </p:grpSpPr>
        <p:sp>
          <p:nvSpPr>
            <p:cNvPr id="46" name="Google Shape;46;p2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 name="Google Shape;48;p25"/>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9" name="Google Shape;49;p2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50" name="Shape 50"/>
        <p:cNvGrpSpPr/>
        <p:nvPr/>
      </p:nvGrpSpPr>
      <p:grpSpPr>
        <a:xfrm>
          <a:off x="0" y="0"/>
          <a:ext cx="0" cy="0"/>
          <a:chOff x="0" y="0"/>
          <a:chExt cx="0" cy="0"/>
        </a:xfrm>
      </p:grpSpPr>
      <p:sp>
        <p:nvSpPr>
          <p:cNvPr id="51" name="Google Shape;51;p2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 name="Google Shape;52;p26"/>
          <p:cNvGrpSpPr/>
          <p:nvPr/>
        </p:nvGrpSpPr>
        <p:grpSpPr>
          <a:xfrm>
            <a:off x="830392" y="1191256"/>
            <a:ext cx="745763" cy="45826"/>
            <a:chOff x="4580561" y="2589004"/>
            <a:chExt cx="1064464" cy="25200"/>
          </a:xfrm>
        </p:grpSpPr>
        <p:sp>
          <p:nvSpPr>
            <p:cNvPr id="53" name="Google Shape;53;p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 name="Google Shape;55;p26"/>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6" name="Google Shape;56;p26"/>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7" name="Google Shape;57;p2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8" name="Shape 58"/>
        <p:cNvGrpSpPr/>
        <p:nvPr/>
      </p:nvGrpSpPr>
      <p:grpSpPr>
        <a:xfrm>
          <a:off x="0" y="0"/>
          <a:ext cx="0" cy="0"/>
          <a:chOff x="0" y="0"/>
          <a:chExt cx="0" cy="0"/>
        </a:xfrm>
      </p:grpSpPr>
      <p:sp>
        <p:nvSpPr>
          <p:cNvPr id="59" name="Google Shape;59;p27"/>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0" name="Google Shape;60;p27"/>
          <p:cNvGrpSpPr/>
          <p:nvPr/>
        </p:nvGrpSpPr>
        <p:grpSpPr>
          <a:xfrm>
            <a:off x="830392" y="1191256"/>
            <a:ext cx="745763" cy="45826"/>
            <a:chOff x="4580561" y="2589004"/>
            <a:chExt cx="1064464" cy="25200"/>
          </a:xfrm>
        </p:grpSpPr>
        <p:sp>
          <p:nvSpPr>
            <p:cNvPr id="61" name="Google Shape;61;p2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 name="Google Shape;63;p27"/>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4" name="Google Shape;64;p27"/>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5" name="Google Shape;65;p27"/>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6" name="Google Shape;66;p2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7" name="Shape 67"/>
        <p:cNvGrpSpPr/>
        <p:nvPr/>
      </p:nvGrpSpPr>
      <p:grpSpPr>
        <a:xfrm>
          <a:off x="0" y="0"/>
          <a:ext cx="0" cy="0"/>
          <a:chOff x="0" y="0"/>
          <a:chExt cx="0" cy="0"/>
        </a:xfrm>
      </p:grpSpPr>
      <p:grpSp>
        <p:nvGrpSpPr>
          <p:cNvPr id="68" name="Google Shape;68;p29"/>
          <p:cNvGrpSpPr/>
          <p:nvPr/>
        </p:nvGrpSpPr>
        <p:grpSpPr>
          <a:xfrm>
            <a:off x="830392" y="4169130"/>
            <a:ext cx="745763" cy="45826"/>
            <a:chOff x="4580561" y="2589004"/>
            <a:chExt cx="1064464" cy="25200"/>
          </a:xfrm>
        </p:grpSpPr>
        <p:sp>
          <p:nvSpPr>
            <p:cNvPr id="69" name="Google Shape;69;p2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9"/>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 name="Google Shape;71;p29"/>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2" name="Google Shape;72;p29"/>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73" name="Google Shape;73;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Verdana"/>
              <a:buNone/>
              <a:defRPr b="1" i="0" sz="2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Verdana"/>
              <a:buChar char="●"/>
              <a:defRPr b="0" i="0" sz="1300" u="none" cap="none" strike="noStrike">
                <a:solidFill>
                  <a:schemeClr val="accent1"/>
                </a:solidFill>
                <a:latin typeface="Verdana"/>
                <a:ea typeface="Verdana"/>
                <a:cs typeface="Verdana"/>
                <a:sym typeface="Verdana"/>
              </a:defRPr>
            </a:lvl1pPr>
            <a:lvl2pPr indent="-298450" lvl="1" marL="914400" marR="0" rtl="0" algn="l">
              <a:lnSpc>
                <a:spcPct val="115000"/>
              </a:lnSpc>
              <a:spcBef>
                <a:spcPts val="1600"/>
              </a:spcBef>
              <a:spcAft>
                <a:spcPts val="0"/>
              </a:spcAft>
              <a:buClr>
                <a:schemeClr val="accent1"/>
              </a:buClr>
              <a:buSzPts val="1100"/>
              <a:buFont typeface="Verdana"/>
              <a:buChar char="○"/>
              <a:defRPr b="0" i="0" sz="1100" u="none" cap="none" strike="noStrike">
                <a:solidFill>
                  <a:schemeClr val="accent1"/>
                </a:solidFill>
                <a:latin typeface="Verdana"/>
                <a:ea typeface="Verdana"/>
                <a:cs typeface="Verdana"/>
                <a:sym typeface="Verdana"/>
              </a:defRPr>
            </a:lvl2pPr>
            <a:lvl3pPr indent="-298450" lvl="2" marL="1371600" marR="0" rtl="0" algn="l">
              <a:lnSpc>
                <a:spcPct val="115000"/>
              </a:lnSpc>
              <a:spcBef>
                <a:spcPts val="1600"/>
              </a:spcBef>
              <a:spcAft>
                <a:spcPts val="0"/>
              </a:spcAft>
              <a:buClr>
                <a:schemeClr val="accent1"/>
              </a:buClr>
              <a:buSzPts val="1100"/>
              <a:buFont typeface="Verdana"/>
              <a:buChar char="■"/>
              <a:defRPr b="0" i="0" sz="1100" u="none" cap="none" strike="noStrike">
                <a:solidFill>
                  <a:schemeClr val="accent1"/>
                </a:solidFill>
                <a:latin typeface="Verdana"/>
                <a:ea typeface="Verdana"/>
                <a:cs typeface="Verdana"/>
                <a:sym typeface="Verdana"/>
              </a:defRPr>
            </a:lvl3pPr>
            <a:lvl4pPr indent="-298450" lvl="3" marL="1828800" marR="0" rtl="0" algn="l">
              <a:lnSpc>
                <a:spcPct val="115000"/>
              </a:lnSpc>
              <a:spcBef>
                <a:spcPts val="1600"/>
              </a:spcBef>
              <a:spcAft>
                <a:spcPts val="0"/>
              </a:spcAft>
              <a:buClr>
                <a:schemeClr val="accent1"/>
              </a:buClr>
              <a:buSzPts val="1100"/>
              <a:buFont typeface="Verdana"/>
              <a:buChar char="●"/>
              <a:defRPr b="0" i="0" sz="1100" u="none" cap="none" strike="noStrike">
                <a:solidFill>
                  <a:schemeClr val="accent1"/>
                </a:solidFill>
                <a:latin typeface="Verdana"/>
                <a:ea typeface="Verdana"/>
                <a:cs typeface="Verdana"/>
                <a:sym typeface="Verdana"/>
              </a:defRPr>
            </a:lvl4pPr>
            <a:lvl5pPr indent="-298450" lvl="4" marL="2286000" marR="0" rtl="0" algn="l">
              <a:lnSpc>
                <a:spcPct val="115000"/>
              </a:lnSpc>
              <a:spcBef>
                <a:spcPts val="1600"/>
              </a:spcBef>
              <a:spcAft>
                <a:spcPts val="0"/>
              </a:spcAft>
              <a:buClr>
                <a:schemeClr val="accent1"/>
              </a:buClr>
              <a:buSzPts val="1100"/>
              <a:buFont typeface="Verdana"/>
              <a:buChar char="○"/>
              <a:defRPr b="0" i="0" sz="1100" u="none" cap="none" strike="noStrike">
                <a:solidFill>
                  <a:schemeClr val="accent1"/>
                </a:solidFill>
                <a:latin typeface="Verdana"/>
                <a:ea typeface="Verdana"/>
                <a:cs typeface="Verdana"/>
                <a:sym typeface="Verdana"/>
              </a:defRPr>
            </a:lvl5pPr>
            <a:lvl6pPr indent="-298450" lvl="5" marL="2743200" marR="0" rtl="0" algn="l">
              <a:lnSpc>
                <a:spcPct val="115000"/>
              </a:lnSpc>
              <a:spcBef>
                <a:spcPts val="1600"/>
              </a:spcBef>
              <a:spcAft>
                <a:spcPts val="0"/>
              </a:spcAft>
              <a:buClr>
                <a:schemeClr val="accent1"/>
              </a:buClr>
              <a:buSzPts val="1100"/>
              <a:buFont typeface="Verdana"/>
              <a:buChar char="■"/>
              <a:defRPr b="0" i="0" sz="1100" u="none" cap="none" strike="noStrike">
                <a:solidFill>
                  <a:schemeClr val="accent1"/>
                </a:solidFill>
                <a:latin typeface="Verdana"/>
                <a:ea typeface="Verdana"/>
                <a:cs typeface="Verdana"/>
                <a:sym typeface="Verdana"/>
              </a:defRPr>
            </a:lvl6pPr>
            <a:lvl7pPr indent="-298450" lvl="6" marL="3200400" marR="0" rtl="0" algn="l">
              <a:lnSpc>
                <a:spcPct val="115000"/>
              </a:lnSpc>
              <a:spcBef>
                <a:spcPts val="1600"/>
              </a:spcBef>
              <a:spcAft>
                <a:spcPts val="0"/>
              </a:spcAft>
              <a:buClr>
                <a:schemeClr val="accent1"/>
              </a:buClr>
              <a:buSzPts val="1100"/>
              <a:buFont typeface="Verdana"/>
              <a:buChar char="●"/>
              <a:defRPr b="0" i="0" sz="1100" u="none" cap="none" strike="noStrike">
                <a:solidFill>
                  <a:schemeClr val="accent1"/>
                </a:solidFill>
                <a:latin typeface="Verdana"/>
                <a:ea typeface="Verdana"/>
                <a:cs typeface="Verdana"/>
                <a:sym typeface="Verdana"/>
              </a:defRPr>
            </a:lvl7pPr>
            <a:lvl8pPr indent="-298450" lvl="7" marL="3657600" marR="0" rtl="0" algn="l">
              <a:lnSpc>
                <a:spcPct val="115000"/>
              </a:lnSpc>
              <a:spcBef>
                <a:spcPts val="1600"/>
              </a:spcBef>
              <a:spcAft>
                <a:spcPts val="0"/>
              </a:spcAft>
              <a:buClr>
                <a:schemeClr val="accent1"/>
              </a:buClr>
              <a:buSzPts val="1100"/>
              <a:buFont typeface="Verdana"/>
              <a:buChar char="○"/>
              <a:defRPr b="0" i="0" sz="1100" u="none" cap="none" strike="noStrike">
                <a:solidFill>
                  <a:schemeClr val="accent1"/>
                </a:solidFill>
                <a:latin typeface="Verdana"/>
                <a:ea typeface="Verdana"/>
                <a:cs typeface="Verdana"/>
                <a:sym typeface="Verdana"/>
              </a:defRPr>
            </a:lvl8pPr>
            <a:lvl9pPr indent="-298450" lvl="8" marL="4114800" marR="0" rtl="0" algn="l">
              <a:lnSpc>
                <a:spcPct val="115000"/>
              </a:lnSpc>
              <a:spcBef>
                <a:spcPts val="1600"/>
              </a:spcBef>
              <a:spcAft>
                <a:spcPts val="1600"/>
              </a:spcAft>
              <a:buClr>
                <a:schemeClr val="accent1"/>
              </a:buClr>
              <a:buSzPts val="1100"/>
              <a:buFont typeface="Verdana"/>
              <a:buChar char="■"/>
              <a:defRPr b="0" i="0" sz="1100" u="none" cap="none" strike="noStrike">
                <a:solidFill>
                  <a:schemeClr val="accent1"/>
                </a:solidFill>
                <a:latin typeface="Verdana"/>
                <a:ea typeface="Verdana"/>
                <a:cs typeface="Verdana"/>
                <a:sym typeface="Verdana"/>
              </a:defRPr>
            </a:lvl9pPr>
          </a:lstStyle>
          <a:p/>
        </p:txBody>
      </p:sp>
      <p:sp>
        <p:nvSpPr>
          <p:cNvPr id="8" name="Google Shape;8;p2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
          <p:cNvSpPr txBox="1"/>
          <p:nvPr>
            <p:ph type="ctrTitle"/>
          </p:nvPr>
        </p:nvSpPr>
        <p:spPr>
          <a:xfrm>
            <a:off x="612183" y="1322450"/>
            <a:ext cx="8214300" cy="101004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US">
                <a:latin typeface="Roboto Mono"/>
                <a:ea typeface="Roboto Mono"/>
                <a:cs typeface="Roboto Mono"/>
                <a:sym typeface="Roboto Mono"/>
              </a:rPr>
              <a:t>UIView Basic</a:t>
            </a:r>
            <a:endParaRPr>
              <a:latin typeface="Roboto Mono"/>
              <a:ea typeface="Roboto Mono"/>
              <a:cs typeface="Roboto Mono"/>
              <a:sym typeface="Roboto Mono"/>
            </a:endParaRPr>
          </a:p>
        </p:txBody>
      </p:sp>
      <p:pic>
        <p:nvPicPr>
          <p:cNvPr id="79" name="Google Shape;79;p1"/>
          <p:cNvPicPr preferRelativeResize="0"/>
          <p:nvPr/>
        </p:nvPicPr>
        <p:blipFill rotWithShape="1">
          <a:blip r:embed="rId3">
            <a:alphaModFix/>
          </a:blip>
          <a:srcRect b="0" l="0" r="0" t="0"/>
          <a:stretch/>
        </p:blipFill>
        <p:spPr>
          <a:xfrm>
            <a:off x="7874638" y="57710"/>
            <a:ext cx="1086174" cy="400491"/>
          </a:xfrm>
          <a:prstGeom prst="rect">
            <a:avLst/>
          </a:prstGeom>
          <a:noFill/>
          <a:ln>
            <a:noFill/>
          </a:ln>
        </p:spPr>
      </p:pic>
      <p:sp>
        <p:nvSpPr>
          <p:cNvPr id="80" name="Google Shape;80;p1"/>
          <p:cNvSpPr txBox="1"/>
          <p:nvPr/>
        </p:nvSpPr>
        <p:spPr>
          <a:xfrm>
            <a:off x="612176" y="3518125"/>
            <a:ext cx="6590100" cy="64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Roboto Mono"/>
                <a:ea typeface="Roboto Mono"/>
                <a:cs typeface="Roboto Mono"/>
                <a:sym typeface="Roboto Mono"/>
              </a:rPr>
              <a:t>Cài đặt và lập trình căn bản</a:t>
            </a:r>
            <a:endParaRPr b="0" i="0" sz="18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Roboto Mono"/>
                <a:ea typeface="Roboto Mono"/>
                <a:cs typeface="Roboto Mono"/>
                <a:sym typeface="Roboto Mono"/>
              </a:rPr>
              <a:t>cuong@techmaster.vn</a:t>
            </a:r>
            <a:endParaRPr b="0" i="0" sz="1800" u="none" cap="none" strike="noStrike">
              <a:solidFill>
                <a:srgbClr val="000000"/>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5"/>
          <p:cNvSpPr txBox="1"/>
          <p:nvPr>
            <p:ph type="title"/>
          </p:nvPr>
        </p:nvSpPr>
        <p:spPr>
          <a:xfrm>
            <a:off x="729450" y="106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Font typeface="Verdana"/>
              <a:buNone/>
            </a:pPr>
            <a:r>
              <a:rPr lang="en-US">
                <a:latin typeface="Roboto Mono"/>
                <a:ea typeface="Roboto Mono"/>
                <a:cs typeface="Roboto Mono"/>
                <a:sym typeface="Roboto Mono"/>
              </a:rPr>
              <a:t>Layout và subviews</a:t>
            </a:r>
            <a:endParaRPr>
              <a:latin typeface="Roboto Mono"/>
              <a:ea typeface="Roboto Mono"/>
              <a:cs typeface="Roboto Mono"/>
              <a:sym typeface="Roboto Mono"/>
            </a:endParaRPr>
          </a:p>
        </p:txBody>
      </p:sp>
      <p:sp>
        <p:nvSpPr>
          <p:cNvPr id="137" name="Google Shape;137;p5"/>
          <p:cNvSpPr txBox="1"/>
          <p:nvPr>
            <p:ph idx="1" type="body"/>
          </p:nvPr>
        </p:nvSpPr>
        <p:spPr>
          <a:xfrm>
            <a:off x="235200" y="1013100"/>
            <a:ext cx="8616000" cy="3912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Mono"/>
              <a:buChar char="-"/>
            </a:pPr>
            <a:r>
              <a:rPr lang="en-US">
                <a:latin typeface="Roboto Mono"/>
                <a:ea typeface="Roboto Mono"/>
                <a:cs typeface="Roboto Mono"/>
                <a:sym typeface="Roboto Mono"/>
              </a:rPr>
              <a:t>Các Views có thể được nhúng các views khác và tạo các phân cấp thị giác phức tạp. Điều này tạo ra mối quan hệ cha – con giữa View được nhúng (gọi là subview) và View cha là đối tượng nhúng (gọi là superview). </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Char char="-"/>
            </a:pPr>
            <a:r>
              <a:rPr lang="en-US">
                <a:latin typeface="Roboto Mono"/>
                <a:ea typeface="Roboto Mono"/>
                <a:cs typeface="Roboto Mono"/>
                <a:sym typeface="Roboto Mono"/>
              </a:rPr>
              <a:t>Mỗi View có thể không có subview nào hoặc có nhiều subviews</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Char char="-"/>
            </a:pPr>
            <a:r>
              <a:rPr lang="en-US">
                <a:latin typeface="Roboto Mono"/>
                <a:ea typeface="Roboto Mono"/>
                <a:cs typeface="Roboto Mono"/>
                <a:sym typeface="Roboto Mono"/>
              </a:rPr>
              <a:t>Để ràng buộc vị trí giữa các UIView với nhau chúng ta cần auto layout</a:t>
            </a:r>
            <a:endParaRPr>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id="142" name="Google Shape;142;p7"/>
          <p:cNvPicPr preferRelativeResize="0"/>
          <p:nvPr/>
        </p:nvPicPr>
        <p:blipFill rotWithShape="1">
          <a:blip r:embed="rId3">
            <a:alphaModFix/>
          </a:blip>
          <a:srcRect b="0" l="0" r="0" t="0"/>
          <a:stretch/>
        </p:blipFill>
        <p:spPr>
          <a:xfrm>
            <a:off x="1657585" y="0"/>
            <a:ext cx="5828829"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id="147" name="Google Shape;147;p19"/>
          <p:cNvPicPr preferRelativeResize="0"/>
          <p:nvPr/>
        </p:nvPicPr>
        <p:blipFill rotWithShape="1">
          <a:blip r:embed="rId3">
            <a:alphaModFix/>
          </a:blip>
          <a:srcRect b="0" l="0" r="0" t="0"/>
          <a:stretch/>
        </p:blipFill>
        <p:spPr>
          <a:xfrm>
            <a:off x="123252" y="183938"/>
            <a:ext cx="8897496" cy="477562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4"/>
          <p:cNvSpPr txBox="1"/>
          <p:nvPr>
            <p:ph type="title"/>
          </p:nvPr>
        </p:nvSpPr>
        <p:spPr>
          <a:xfrm>
            <a:off x="729450" y="106650"/>
            <a:ext cx="7688700" cy="573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Font typeface="Verdana"/>
              <a:buNone/>
            </a:pPr>
            <a:r>
              <a:rPr lang="en-US">
                <a:latin typeface="Roboto Mono"/>
                <a:ea typeface="Roboto Mono"/>
                <a:cs typeface="Roboto Mono"/>
                <a:sym typeface="Roboto Mono"/>
              </a:rPr>
              <a:t>Layer: Drawing và Animation</a:t>
            </a:r>
            <a:endParaRPr>
              <a:latin typeface="Roboto Mono"/>
              <a:ea typeface="Roboto Mono"/>
              <a:cs typeface="Roboto Mono"/>
              <a:sym typeface="Roboto Mono"/>
            </a:endParaRPr>
          </a:p>
        </p:txBody>
      </p:sp>
      <p:sp>
        <p:nvSpPr>
          <p:cNvPr id="153" name="Google Shape;153;p4"/>
          <p:cNvSpPr txBox="1"/>
          <p:nvPr>
            <p:ph idx="1" type="body"/>
          </p:nvPr>
        </p:nvSpPr>
        <p:spPr>
          <a:xfrm>
            <a:off x="264000" y="901617"/>
            <a:ext cx="8616000" cy="4189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Mono"/>
              <a:buChar char="-"/>
            </a:pPr>
            <a:r>
              <a:rPr lang="en-US">
                <a:latin typeface="Roboto Mono"/>
                <a:ea typeface="Roboto Mono"/>
                <a:cs typeface="Roboto Mono"/>
                <a:sym typeface="Roboto Mono"/>
              </a:rPr>
              <a:t>UIView trên thực tế chỉ là một trình bao bọc layer (CALayer)</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Char char="-"/>
            </a:pPr>
            <a:r>
              <a:rPr lang="en-US">
                <a:latin typeface="Roboto Mono"/>
                <a:ea typeface="Roboto Mono"/>
                <a:cs typeface="Roboto Mono"/>
                <a:sym typeface="Roboto Mono"/>
              </a:rPr>
              <a:t>Mỗi UIView có một thuộc tính được gọi là layer, là một thể hiện của CALayer</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Char char="-"/>
            </a:pPr>
            <a:r>
              <a:rPr lang="en-US">
                <a:latin typeface="Roboto Mono"/>
                <a:ea typeface="Roboto Mono"/>
                <a:cs typeface="Roboto Mono"/>
                <a:sym typeface="Roboto Mono"/>
              </a:rPr>
              <a:t>Tính năng duy nhất mà layer không xử lý là tương tác người dùng.</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Char char="-"/>
            </a:pPr>
            <a:r>
              <a:rPr lang="en-US">
                <a:latin typeface="Roboto Mono"/>
                <a:ea typeface="Roboto Mono"/>
                <a:cs typeface="Roboto Mono"/>
                <a:sym typeface="Roboto Mono"/>
              </a:rPr>
              <a:t>CALayer lại có khả năng làm những việc mà UIView không thể như:</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Char char="●"/>
            </a:pPr>
            <a:r>
              <a:rPr lang="en-US">
                <a:latin typeface="Roboto Mono"/>
                <a:ea typeface="Roboto Mono"/>
                <a:cs typeface="Roboto Mono"/>
                <a:sym typeface="Roboto Mono"/>
              </a:rPr>
              <a:t>Đổ bóng, bo tròn, màu viền</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Char char="●"/>
            </a:pPr>
            <a:r>
              <a:rPr lang="en-US">
                <a:latin typeface="Roboto Mono"/>
                <a:ea typeface="Roboto Mono"/>
                <a:cs typeface="Roboto Mono"/>
                <a:sym typeface="Roboto Mono"/>
              </a:rPr>
              <a:t>Biến đổi 3D và đặt vị trí</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Char char="●"/>
            </a:pPr>
            <a:r>
              <a:rPr lang="en-US">
                <a:latin typeface="Roboto Mono"/>
                <a:ea typeface="Roboto Mono"/>
                <a:cs typeface="Roboto Mono"/>
                <a:sym typeface="Roboto Mono"/>
              </a:rPr>
              <a:t>Biên không phải hình chữ nhật</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Char char="●"/>
            </a:pPr>
            <a:r>
              <a:rPr lang="en-US">
                <a:latin typeface="Roboto Mono"/>
                <a:ea typeface="Roboto Mono"/>
                <a:cs typeface="Roboto Mono"/>
                <a:sym typeface="Roboto Mono"/>
              </a:rPr>
              <a:t>Các nội dung trong suốt</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Char char="●"/>
            </a:pPr>
            <a:r>
              <a:rPr lang="en-US">
                <a:latin typeface="Roboto Mono"/>
                <a:ea typeface="Roboto Mono"/>
                <a:cs typeface="Roboto Mono"/>
                <a:sym typeface="Roboto Mono"/>
              </a:rPr>
              <a:t>Các chuyển động nhiều bước và phi tuyến tính</a:t>
            </a:r>
            <a:endParaRPr>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729450" y="106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Font typeface="Verdana"/>
              <a:buNone/>
            </a:pPr>
            <a:r>
              <a:rPr lang="en-US">
                <a:latin typeface="Roboto Mono"/>
                <a:ea typeface="Roboto Mono"/>
                <a:cs typeface="Roboto Mono"/>
                <a:sym typeface="Roboto Mono"/>
              </a:rPr>
              <a:t>Corneradius – bo tròn đối tượng</a:t>
            </a:r>
            <a:endParaRPr>
              <a:latin typeface="Roboto Mono"/>
              <a:ea typeface="Roboto Mono"/>
              <a:cs typeface="Roboto Mono"/>
              <a:sym typeface="Roboto Mono"/>
            </a:endParaRPr>
          </a:p>
        </p:txBody>
      </p:sp>
      <p:sp>
        <p:nvSpPr>
          <p:cNvPr id="159" name="Google Shape;159;p30"/>
          <p:cNvSpPr/>
          <p:nvPr/>
        </p:nvSpPr>
        <p:spPr>
          <a:xfrm>
            <a:off x="635041" y="1028449"/>
            <a:ext cx="383630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n-US" sz="1400" u="none" cap="none" strike="noStrike">
                <a:solidFill>
                  <a:srgbClr val="326D74"/>
                </a:solidFill>
                <a:latin typeface="Roboto Mono"/>
                <a:ea typeface="Roboto Mono"/>
                <a:cs typeface="Roboto Mono"/>
                <a:sym typeface="Roboto Mono"/>
              </a:rPr>
              <a:t>yellowView</a:t>
            </a:r>
            <a:r>
              <a:rPr i="0" lang="en-US" sz="1400" u="none" cap="none" strike="noStrike">
                <a:solidFill>
                  <a:srgbClr val="000000"/>
                </a:solidFill>
                <a:latin typeface="Roboto Mono"/>
                <a:ea typeface="Roboto Mono"/>
                <a:cs typeface="Roboto Mono"/>
                <a:sym typeface="Roboto Mono"/>
              </a:rPr>
              <a:t>.</a:t>
            </a:r>
            <a:r>
              <a:rPr i="0" lang="en-US" sz="1400" u="none" cap="none" strike="noStrike">
                <a:solidFill>
                  <a:srgbClr val="5C2699"/>
                </a:solidFill>
                <a:latin typeface="Roboto Mono"/>
                <a:ea typeface="Roboto Mono"/>
                <a:cs typeface="Roboto Mono"/>
                <a:sym typeface="Roboto Mono"/>
              </a:rPr>
              <a:t>layer</a:t>
            </a:r>
            <a:r>
              <a:rPr i="0" lang="en-US" sz="1400" u="none" cap="none" strike="noStrike">
                <a:solidFill>
                  <a:srgbClr val="000000"/>
                </a:solidFill>
                <a:latin typeface="Roboto Mono"/>
                <a:ea typeface="Roboto Mono"/>
                <a:cs typeface="Roboto Mono"/>
                <a:sym typeface="Roboto Mono"/>
              </a:rPr>
              <a:t>.</a:t>
            </a:r>
            <a:r>
              <a:rPr i="0" lang="en-US" sz="1400" u="none" cap="none" strike="noStrike">
                <a:solidFill>
                  <a:srgbClr val="5C2699"/>
                </a:solidFill>
                <a:latin typeface="Roboto Mono"/>
                <a:ea typeface="Roboto Mono"/>
                <a:cs typeface="Roboto Mono"/>
                <a:sym typeface="Roboto Mono"/>
              </a:rPr>
              <a:t>cornerRadius</a:t>
            </a:r>
            <a:r>
              <a:rPr i="0" lang="en-US" sz="1400" u="none" cap="none" strike="noStrike">
                <a:solidFill>
                  <a:srgbClr val="000000"/>
                </a:solidFill>
                <a:latin typeface="Roboto Mono"/>
                <a:ea typeface="Roboto Mono"/>
                <a:cs typeface="Roboto Mono"/>
                <a:sym typeface="Roboto Mono"/>
              </a:rPr>
              <a:t> = </a:t>
            </a:r>
            <a:r>
              <a:rPr i="0" lang="en-US" sz="1400" u="none" cap="none" strike="noStrike">
                <a:solidFill>
                  <a:srgbClr val="1C00CF"/>
                </a:solidFill>
                <a:latin typeface="Roboto Mono"/>
                <a:ea typeface="Roboto Mono"/>
                <a:cs typeface="Roboto Mono"/>
                <a:sym typeface="Roboto Mono"/>
              </a:rPr>
              <a:t>20</a:t>
            </a:r>
            <a:endParaRPr i="0" sz="1400" u="none" cap="none" strike="noStrike">
              <a:solidFill>
                <a:srgbClr val="5C2699"/>
              </a:solidFill>
              <a:latin typeface="Roboto Mono"/>
              <a:ea typeface="Roboto Mono"/>
              <a:cs typeface="Roboto Mono"/>
              <a:sym typeface="Roboto Mono"/>
            </a:endParaRPr>
          </a:p>
        </p:txBody>
      </p:sp>
      <p:pic>
        <p:nvPicPr>
          <p:cNvPr id="160" name="Google Shape;160;p30"/>
          <p:cNvPicPr preferRelativeResize="0"/>
          <p:nvPr/>
        </p:nvPicPr>
        <p:blipFill rotWithShape="1">
          <a:blip r:embed="rId3">
            <a:alphaModFix/>
          </a:blip>
          <a:srcRect b="0" l="0" r="0" t="0"/>
          <a:stretch/>
        </p:blipFill>
        <p:spPr>
          <a:xfrm>
            <a:off x="5710399" y="831501"/>
            <a:ext cx="1943097" cy="42053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729450" y="106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Font typeface="Verdana"/>
              <a:buNone/>
            </a:pPr>
            <a:r>
              <a:rPr lang="en-US">
                <a:latin typeface="Roboto Mono"/>
                <a:ea typeface="Roboto Mono"/>
                <a:cs typeface="Roboto Mono"/>
                <a:sym typeface="Roboto Mono"/>
              </a:rPr>
              <a:t>Shadown – đổ bóng đối tượng</a:t>
            </a:r>
            <a:endParaRPr>
              <a:latin typeface="Roboto Mono"/>
              <a:ea typeface="Roboto Mono"/>
              <a:cs typeface="Roboto Mono"/>
              <a:sym typeface="Roboto Mono"/>
            </a:endParaRPr>
          </a:p>
        </p:txBody>
      </p:sp>
      <p:sp>
        <p:nvSpPr>
          <p:cNvPr id="166" name="Google Shape;166;p31"/>
          <p:cNvSpPr/>
          <p:nvPr/>
        </p:nvSpPr>
        <p:spPr>
          <a:xfrm>
            <a:off x="-581891" y="874131"/>
            <a:ext cx="8027720" cy="181588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n-US" sz="1400" u="none" cap="none" strike="noStrike">
                <a:solidFill>
                  <a:srgbClr val="000000"/>
                </a:solidFill>
                <a:latin typeface="Roboto Mono"/>
                <a:ea typeface="Roboto Mono"/>
                <a:cs typeface="Roboto Mono"/>
                <a:sym typeface="Roboto Mono"/>
              </a:rPr>
              <a:t>        </a:t>
            </a:r>
            <a:r>
              <a:rPr i="1" lang="en-US" sz="1400" u="none" cap="none" strike="noStrike">
                <a:solidFill>
                  <a:srgbClr val="1F7C2E"/>
                </a:solidFill>
                <a:latin typeface="Roboto Mono"/>
                <a:ea typeface="Roboto Mono"/>
                <a:cs typeface="Roboto Mono"/>
                <a:sym typeface="Roboto Mono"/>
              </a:rPr>
              <a:t>// màu đổ bóng</a:t>
            </a:r>
            <a:endParaRPr i="0" sz="1400" u="none" cap="none" strike="noStrike">
              <a:solidFill>
                <a:srgbClr val="1F7C2E"/>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i="0" lang="en-US" sz="1400" u="none" cap="none" strike="noStrike">
                <a:solidFill>
                  <a:srgbClr val="000000"/>
                </a:solidFill>
                <a:latin typeface="Roboto Mono"/>
                <a:ea typeface="Roboto Mono"/>
                <a:cs typeface="Roboto Mono"/>
                <a:sym typeface="Roboto Mono"/>
              </a:rPr>
              <a:t>        </a:t>
            </a:r>
            <a:r>
              <a:rPr i="0" lang="en-US" sz="1400" u="none" cap="none" strike="noStrike">
                <a:solidFill>
                  <a:srgbClr val="326D74"/>
                </a:solidFill>
                <a:latin typeface="Roboto Mono"/>
                <a:ea typeface="Roboto Mono"/>
                <a:cs typeface="Roboto Mono"/>
                <a:sym typeface="Roboto Mono"/>
              </a:rPr>
              <a:t>yellowView</a:t>
            </a:r>
            <a:r>
              <a:rPr i="0" lang="en-US" sz="1400" u="none" cap="none" strike="noStrike">
                <a:solidFill>
                  <a:srgbClr val="000000"/>
                </a:solidFill>
                <a:latin typeface="Roboto Mono"/>
                <a:ea typeface="Roboto Mono"/>
                <a:cs typeface="Roboto Mono"/>
                <a:sym typeface="Roboto Mono"/>
              </a:rPr>
              <a:t>.</a:t>
            </a:r>
            <a:r>
              <a:rPr i="0" lang="en-US" sz="1400" u="none" cap="none" strike="noStrike">
                <a:solidFill>
                  <a:srgbClr val="5C2699"/>
                </a:solidFill>
                <a:latin typeface="Roboto Mono"/>
                <a:ea typeface="Roboto Mono"/>
                <a:cs typeface="Roboto Mono"/>
                <a:sym typeface="Roboto Mono"/>
              </a:rPr>
              <a:t>layer</a:t>
            </a:r>
            <a:r>
              <a:rPr i="0" lang="en-US" sz="1400" u="none" cap="none" strike="noStrike">
                <a:solidFill>
                  <a:srgbClr val="000000"/>
                </a:solidFill>
                <a:latin typeface="Roboto Mono"/>
                <a:ea typeface="Roboto Mono"/>
                <a:cs typeface="Roboto Mono"/>
                <a:sym typeface="Roboto Mono"/>
              </a:rPr>
              <a:t>.</a:t>
            </a:r>
            <a:r>
              <a:rPr i="0" lang="en-US" sz="1400" u="none" cap="none" strike="noStrike">
                <a:solidFill>
                  <a:srgbClr val="5C2699"/>
                </a:solidFill>
                <a:latin typeface="Roboto Mono"/>
                <a:ea typeface="Roboto Mono"/>
                <a:cs typeface="Roboto Mono"/>
                <a:sym typeface="Roboto Mono"/>
              </a:rPr>
              <a:t>shadowColor</a:t>
            </a:r>
            <a:r>
              <a:rPr i="0" lang="en-US" sz="1400" u="none" cap="none" strike="noStrike">
                <a:solidFill>
                  <a:srgbClr val="000000"/>
                </a:solidFill>
                <a:latin typeface="Roboto Mono"/>
                <a:ea typeface="Roboto Mono"/>
                <a:cs typeface="Roboto Mono"/>
                <a:sym typeface="Roboto Mono"/>
              </a:rPr>
              <a:t> = </a:t>
            </a:r>
            <a:r>
              <a:rPr i="0" lang="en-US" sz="1400" u="none" cap="none" strike="noStrike">
                <a:solidFill>
                  <a:srgbClr val="5C2699"/>
                </a:solidFill>
                <a:latin typeface="Roboto Mono"/>
                <a:ea typeface="Roboto Mono"/>
                <a:cs typeface="Roboto Mono"/>
                <a:sym typeface="Roboto Mono"/>
              </a:rPr>
              <a:t>UIColor</a:t>
            </a:r>
            <a:r>
              <a:rPr i="0" lang="en-US" sz="1400" u="none" cap="none" strike="noStrike">
                <a:solidFill>
                  <a:srgbClr val="000000"/>
                </a:solidFill>
                <a:latin typeface="Roboto Mono"/>
                <a:ea typeface="Roboto Mono"/>
                <a:cs typeface="Roboto Mono"/>
                <a:sym typeface="Roboto Mono"/>
              </a:rPr>
              <a:t>.</a:t>
            </a:r>
            <a:r>
              <a:rPr i="0" lang="en-US" sz="1400" u="none" cap="none" strike="noStrike">
                <a:solidFill>
                  <a:srgbClr val="5C2699"/>
                </a:solidFill>
                <a:latin typeface="Roboto Mono"/>
                <a:ea typeface="Roboto Mono"/>
                <a:cs typeface="Roboto Mono"/>
                <a:sym typeface="Roboto Mono"/>
              </a:rPr>
              <a:t>red</a:t>
            </a:r>
            <a:r>
              <a:rPr i="0" lang="en-US" sz="1400" u="none" cap="none" strike="noStrike">
                <a:solidFill>
                  <a:srgbClr val="000000"/>
                </a:solidFill>
                <a:latin typeface="Roboto Mono"/>
                <a:ea typeface="Roboto Mono"/>
                <a:cs typeface="Roboto Mono"/>
                <a:sym typeface="Roboto Mono"/>
              </a:rPr>
              <a:t>.</a:t>
            </a:r>
            <a:r>
              <a:rPr i="0" lang="en-US" sz="1400" u="none" cap="none" strike="noStrike">
                <a:solidFill>
                  <a:srgbClr val="5C2699"/>
                </a:solidFill>
                <a:latin typeface="Roboto Mono"/>
                <a:ea typeface="Roboto Mono"/>
                <a:cs typeface="Roboto Mono"/>
                <a:sym typeface="Roboto Mono"/>
              </a:rPr>
              <a:t>cgColor</a:t>
            </a:r>
            <a:endParaRPr i="0" sz="1400" u="none" cap="none" strike="noStrike">
              <a:solidFill>
                <a:srgbClr val="5C2699"/>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i="0" lang="en-US" sz="1400" u="none" cap="none" strike="noStrike">
                <a:solidFill>
                  <a:srgbClr val="000000"/>
                </a:solidFill>
                <a:latin typeface="Roboto Mono"/>
                <a:ea typeface="Roboto Mono"/>
                <a:cs typeface="Roboto Mono"/>
                <a:sym typeface="Roboto Mono"/>
              </a:rPr>
              <a:t>        </a:t>
            </a:r>
            <a:r>
              <a:rPr i="1" lang="en-US" sz="1400" u="none" cap="none" strike="noStrike">
                <a:solidFill>
                  <a:srgbClr val="1F7C2E"/>
                </a:solidFill>
                <a:latin typeface="Roboto Mono"/>
                <a:ea typeface="Roboto Mono"/>
                <a:cs typeface="Roboto Mono"/>
                <a:sym typeface="Roboto Mono"/>
              </a:rPr>
              <a:t>// độ trong suốt đổ bóng</a:t>
            </a:r>
            <a:endParaRPr i="0" sz="1400" u="none" cap="none" strike="noStrike">
              <a:solidFill>
                <a:srgbClr val="1F7C2E"/>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i="0" lang="en-US" sz="1400" u="none" cap="none" strike="noStrike">
                <a:solidFill>
                  <a:srgbClr val="000000"/>
                </a:solidFill>
                <a:latin typeface="Roboto Mono"/>
                <a:ea typeface="Roboto Mono"/>
                <a:cs typeface="Roboto Mono"/>
                <a:sym typeface="Roboto Mono"/>
              </a:rPr>
              <a:t>        </a:t>
            </a:r>
            <a:r>
              <a:rPr i="0" lang="en-US" sz="1400" u="none" cap="none" strike="noStrike">
                <a:solidFill>
                  <a:srgbClr val="326D74"/>
                </a:solidFill>
                <a:latin typeface="Roboto Mono"/>
                <a:ea typeface="Roboto Mono"/>
                <a:cs typeface="Roboto Mono"/>
                <a:sym typeface="Roboto Mono"/>
              </a:rPr>
              <a:t>yellowView</a:t>
            </a:r>
            <a:r>
              <a:rPr i="0" lang="en-US" sz="1400" u="none" cap="none" strike="noStrike">
                <a:solidFill>
                  <a:srgbClr val="000000"/>
                </a:solidFill>
                <a:latin typeface="Roboto Mono"/>
                <a:ea typeface="Roboto Mono"/>
                <a:cs typeface="Roboto Mono"/>
                <a:sym typeface="Roboto Mono"/>
              </a:rPr>
              <a:t>.</a:t>
            </a:r>
            <a:r>
              <a:rPr i="0" lang="en-US" sz="1400" u="none" cap="none" strike="noStrike">
                <a:solidFill>
                  <a:srgbClr val="5C2699"/>
                </a:solidFill>
                <a:latin typeface="Roboto Mono"/>
                <a:ea typeface="Roboto Mono"/>
                <a:cs typeface="Roboto Mono"/>
                <a:sym typeface="Roboto Mono"/>
              </a:rPr>
              <a:t>layer</a:t>
            </a:r>
            <a:r>
              <a:rPr i="0" lang="en-US" sz="1400" u="none" cap="none" strike="noStrike">
                <a:solidFill>
                  <a:srgbClr val="000000"/>
                </a:solidFill>
                <a:latin typeface="Roboto Mono"/>
                <a:ea typeface="Roboto Mono"/>
                <a:cs typeface="Roboto Mono"/>
                <a:sym typeface="Roboto Mono"/>
              </a:rPr>
              <a:t>.</a:t>
            </a:r>
            <a:r>
              <a:rPr i="0" lang="en-US" sz="1400" u="none" cap="none" strike="noStrike">
                <a:solidFill>
                  <a:srgbClr val="5C2699"/>
                </a:solidFill>
                <a:latin typeface="Roboto Mono"/>
                <a:ea typeface="Roboto Mono"/>
                <a:cs typeface="Roboto Mono"/>
                <a:sym typeface="Roboto Mono"/>
              </a:rPr>
              <a:t>shadowOpacity</a:t>
            </a:r>
            <a:r>
              <a:rPr i="0" lang="en-US" sz="1400" u="none" cap="none" strike="noStrike">
                <a:solidFill>
                  <a:srgbClr val="000000"/>
                </a:solidFill>
                <a:latin typeface="Roboto Mono"/>
                <a:ea typeface="Roboto Mono"/>
                <a:cs typeface="Roboto Mono"/>
                <a:sym typeface="Roboto Mono"/>
              </a:rPr>
              <a:t> = </a:t>
            </a:r>
            <a:r>
              <a:rPr i="0" lang="en-US" sz="1400" u="none" cap="none" strike="noStrike">
                <a:solidFill>
                  <a:srgbClr val="1C00CF"/>
                </a:solidFill>
                <a:latin typeface="Roboto Mono"/>
                <a:ea typeface="Roboto Mono"/>
                <a:cs typeface="Roboto Mono"/>
                <a:sym typeface="Roboto Mono"/>
              </a:rPr>
              <a:t>1</a:t>
            </a:r>
            <a:endParaRPr i="0" sz="1400" u="none" cap="none" strike="noStrike">
              <a:solidFill>
                <a:srgbClr val="5C2699"/>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i="0" lang="en-US" sz="1400" u="none" cap="none" strike="noStrike">
                <a:solidFill>
                  <a:srgbClr val="000000"/>
                </a:solidFill>
                <a:latin typeface="Roboto Mono"/>
                <a:ea typeface="Roboto Mono"/>
                <a:cs typeface="Roboto Mono"/>
                <a:sym typeface="Roboto Mono"/>
              </a:rPr>
              <a:t>        </a:t>
            </a:r>
            <a:r>
              <a:rPr i="1" lang="en-US" sz="1400" u="none" cap="none" strike="noStrike">
                <a:solidFill>
                  <a:srgbClr val="1F7C2E"/>
                </a:solidFill>
                <a:latin typeface="Roboto Mono"/>
                <a:ea typeface="Roboto Mono"/>
                <a:cs typeface="Roboto Mono"/>
                <a:sym typeface="Roboto Mono"/>
              </a:rPr>
              <a:t>// khu vực đổ bóng, = .zezo đổ bóng cân UIView</a:t>
            </a:r>
            <a:endParaRPr i="0" sz="1400" u="none" cap="none" strike="noStrike">
              <a:solidFill>
                <a:srgbClr val="1F7C2E"/>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i="0" lang="en-US" sz="1400" u="none" cap="none" strike="noStrike">
                <a:solidFill>
                  <a:srgbClr val="000000"/>
                </a:solidFill>
                <a:latin typeface="Roboto Mono"/>
                <a:ea typeface="Roboto Mono"/>
                <a:cs typeface="Roboto Mono"/>
                <a:sym typeface="Roboto Mono"/>
              </a:rPr>
              <a:t>        </a:t>
            </a:r>
            <a:r>
              <a:rPr i="0" lang="en-US" sz="1400" u="none" cap="none" strike="noStrike">
                <a:solidFill>
                  <a:srgbClr val="326D74"/>
                </a:solidFill>
                <a:latin typeface="Roboto Mono"/>
                <a:ea typeface="Roboto Mono"/>
                <a:cs typeface="Roboto Mono"/>
                <a:sym typeface="Roboto Mono"/>
              </a:rPr>
              <a:t>yellowView</a:t>
            </a:r>
            <a:r>
              <a:rPr i="0" lang="en-US" sz="1400" u="none" cap="none" strike="noStrike">
                <a:solidFill>
                  <a:srgbClr val="000000"/>
                </a:solidFill>
                <a:latin typeface="Roboto Mono"/>
                <a:ea typeface="Roboto Mono"/>
                <a:cs typeface="Roboto Mono"/>
                <a:sym typeface="Roboto Mono"/>
              </a:rPr>
              <a:t>.</a:t>
            </a:r>
            <a:r>
              <a:rPr i="0" lang="en-US" sz="1400" u="none" cap="none" strike="noStrike">
                <a:solidFill>
                  <a:srgbClr val="5C2699"/>
                </a:solidFill>
                <a:latin typeface="Roboto Mono"/>
                <a:ea typeface="Roboto Mono"/>
                <a:cs typeface="Roboto Mono"/>
                <a:sym typeface="Roboto Mono"/>
              </a:rPr>
              <a:t>layer</a:t>
            </a:r>
            <a:r>
              <a:rPr i="0" lang="en-US" sz="1400" u="none" cap="none" strike="noStrike">
                <a:solidFill>
                  <a:srgbClr val="000000"/>
                </a:solidFill>
                <a:latin typeface="Roboto Mono"/>
                <a:ea typeface="Roboto Mono"/>
                <a:cs typeface="Roboto Mono"/>
                <a:sym typeface="Roboto Mono"/>
              </a:rPr>
              <a:t>.</a:t>
            </a:r>
            <a:r>
              <a:rPr i="0" lang="en-US" sz="1400" u="none" cap="none" strike="noStrike">
                <a:solidFill>
                  <a:srgbClr val="5C2699"/>
                </a:solidFill>
                <a:latin typeface="Roboto Mono"/>
                <a:ea typeface="Roboto Mono"/>
                <a:cs typeface="Roboto Mono"/>
                <a:sym typeface="Roboto Mono"/>
              </a:rPr>
              <a:t>shadowOffset</a:t>
            </a:r>
            <a:r>
              <a:rPr i="0" lang="en-US" sz="1400" u="none" cap="none" strike="noStrike">
                <a:solidFill>
                  <a:srgbClr val="000000"/>
                </a:solidFill>
                <a:latin typeface="Roboto Mono"/>
                <a:ea typeface="Roboto Mono"/>
                <a:cs typeface="Roboto Mono"/>
                <a:sym typeface="Roboto Mono"/>
              </a:rPr>
              <a:t> = </a:t>
            </a:r>
            <a:r>
              <a:rPr i="0" lang="en-US" sz="1400" u="none" cap="none" strike="noStrike">
                <a:solidFill>
                  <a:srgbClr val="5C2699"/>
                </a:solidFill>
                <a:latin typeface="Roboto Mono"/>
                <a:ea typeface="Roboto Mono"/>
                <a:cs typeface="Roboto Mono"/>
                <a:sym typeface="Roboto Mono"/>
              </a:rPr>
              <a:t>CGSize</a:t>
            </a:r>
            <a:r>
              <a:rPr i="0" lang="en-US" sz="1400" u="none" cap="none" strike="noStrike">
                <a:solidFill>
                  <a:srgbClr val="000000"/>
                </a:solidFill>
                <a:latin typeface="Roboto Mono"/>
                <a:ea typeface="Roboto Mono"/>
                <a:cs typeface="Roboto Mono"/>
                <a:sym typeface="Roboto Mono"/>
              </a:rPr>
              <a:t>(width: </a:t>
            </a:r>
            <a:r>
              <a:rPr i="0" lang="en-US" sz="1400" u="none" cap="none" strike="noStrike">
                <a:solidFill>
                  <a:srgbClr val="1C00CF"/>
                </a:solidFill>
                <a:latin typeface="Roboto Mono"/>
                <a:ea typeface="Roboto Mono"/>
                <a:cs typeface="Roboto Mono"/>
                <a:sym typeface="Roboto Mono"/>
              </a:rPr>
              <a:t>-10</a:t>
            </a:r>
            <a:r>
              <a:rPr i="0" lang="en-US" sz="1400" u="none" cap="none" strike="noStrike">
                <a:solidFill>
                  <a:srgbClr val="000000"/>
                </a:solidFill>
                <a:latin typeface="Roboto Mono"/>
                <a:ea typeface="Roboto Mono"/>
                <a:cs typeface="Roboto Mono"/>
                <a:sym typeface="Roboto Mono"/>
              </a:rPr>
              <a:t>, height: </a:t>
            </a:r>
            <a:r>
              <a:rPr i="0" lang="en-US" sz="1400" u="none" cap="none" strike="noStrike">
                <a:solidFill>
                  <a:srgbClr val="1C00CF"/>
                </a:solidFill>
                <a:latin typeface="Roboto Mono"/>
                <a:ea typeface="Roboto Mono"/>
                <a:cs typeface="Roboto Mono"/>
                <a:sym typeface="Roboto Mono"/>
              </a:rPr>
              <a:t>5</a:t>
            </a:r>
            <a:r>
              <a:rPr i="0" lang="en-US" sz="1400" u="none" cap="none" strike="noStrike">
                <a:solidFill>
                  <a:srgbClr val="000000"/>
                </a:solidFill>
                <a:latin typeface="Roboto Mono"/>
                <a:ea typeface="Roboto Mono"/>
                <a:cs typeface="Roboto Mono"/>
                <a:sym typeface="Roboto Mono"/>
              </a:rPr>
              <a:t>)</a:t>
            </a:r>
            <a:endParaRPr>
              <a:latin typeface="Roboto Mono"/>
              <a:ea typeface="Roboto Mono"/>
              <a:cs typeface="Roboto Mono"/>
              <a:sym typeface="Roboto Mono"/>
            </a:endParaRPr>
          </a:p>
          <a:p>
            <a:pPr indent="0" lvl="0" marL="0" marR="0" rtl="0" algn="l">
              <a:lnSpc>
                <a:spcPct val="100000"/>
              </a:lnSpc>
              <a:spcBef>
                <a:spcPts val="0"/>
              </a:spcBef>
              <a:spcAft>
                <a:spcPts val="0"/>
              </a:spcAft>
              <a:buNone/>
            </a:pPr>
            <a:r>
              <a:rPr i="0" lang="en-US" sz="1400" u="none" cap="none" strike="noStrike">
                <a:solidFill>
                  <a:srgbClr val="000000"/>
                </a:solidFill>
                <a:latin typeface="Roboto Mono"/>
                <a:ea typeface="Roboto Mono"/>
                <a:cs typeface="Roboto Mono"/>
                <a:sym typeface="Roboto Mono"/>
              </a:rPr>
              <a:t>        </a:t>
            </a:r>
            <a:r>
              <a:rPr i="1" lang="en-US" sz="1400" u="none" cap="none" strike="noStrike">
                <a:solidFill>
                  <a:srgbClr val="1F7C2E"/>
                </a:solidFill>
                <a:latin typeface="Roboto Mono"/>
                <a:ea typeface="Roboto Mono"/>
                <a:cs typeface="Roboto Mono"/>
                <a:sym typeface="Roboto Mono"/>
              </a:rPr>
              <a:t>// bo tròn phần đổ bóng</a:t>
            </a:r>
            <a:endParaRPr i="0" sz="1400" u="none" cap="none" strike="noStrike">
              <a:solidFill>
                <a:srgbClr val="1F7C2E"/>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i="0" lang="en-US" sz="1400" u="none" cap="none" strike="noStrike">
                <a:solidFill>
                  <a:srgbClr val="000000"/>
                </a:solidFill>
                <a:latin typeface="Roboto Mono"/>
                <a:ea typeface="Roboto Mono"/>
                <a:cs typeface="Roboto Mono"/>
                <a:sym typeface="Roboto Mono"/>
              </a:rPr>
              <a:t>        </a:t>
            </a:r>
            <a:r>
              <a:rPr i="0" lang="en-US" sz="1400" u="none" cap="none" strike="noStrike">
                <a:solidFill>
                  <a:srgbClr val="326D74"/>
                </a:solidFill>
                <a:latin typeface="Roboto Mono"/>
                <a:ea typeface="Roboto Mono"/>
                <a:cs typeface="Roboto Mono"/>
                <a:sym typeface="Roboto Mono"/>
              </a:rPr>
              <a:t>yellowView</a:t>
            </a:r>
            <a:r>
              <a:rPr i="0" lang="en-US" sz="1400" u="none" cap="none" strike="noStrike">
                <a:solidFill>
                  <a:srgbClr val="000000"/>
                </a:solidFill>
                <a:latin typeface="Roboto Mono"/>
                <a:ea typeface="Roboto Mono"/>
                <a:cs typeface="Roboto Mono"/>
                <a:sym typeface="Roboto Mono"/>
              </a:rPr>
              <a:t>.</a:t>
            </a:r>
            <a:r>
              <a:rPr i="0" lang="en-US" sz="1400" u="none" cap="none" strike="noStrike">
                <a:solidFill>
                  <a:srgbClr val="5C2699"/>
                </a:solidFill>
                <a:latin typeface="Roboto Mono"/>
                <a:ea typeface="Roboto Mono"/>
                <a:cs typeface="Roboto Mono"/>
                <a:sym typeface="Roboto Mono"/>
              </a:rPr>
              <a:t>layer</a:t>
            </a:r>
            <a:r>
              <a:rPr i="0" lang="en-US" sz="1400" u="none" cap="none" strike="noStrike">
                <a:solidFill>
                  <a:srgbClr val="000000"/>
                </a:solidFill>
                <a:latin typeface="Roboto Mono"/>
                <a:ea typeface="Roboto Mono"/>
                <a:cs typeface="Roboto Mono"/>
                <a:sym typeface="Roboto Mono"/>
              </a:rPr>
              <a:t>.</a:t>
            </a:r>
            <a:r>
              <a:rPr i="0" lang="en-US" sz="1400" u="none" cap="none" strike="noStrike">
                <a:solidFill>
                  <a:srgbClr val="5C2699"/>
                </a:solidFill>
                <a:latin typeface="Roboto Mono"/>
                <a:ea typeface="Roboto Mono"/>
                <a:cs typeface="Roboto Mono"/>
                <a:sym typeface="Roboto Mono"/>
              </a:rPr>
              <a:t>shadowRadius</a:t>
            </a:r>
            <a:r>
              <a:rPr i="0" lang="en-US" sz="1400" u="none" cap="none" strike="noStrike">
                <a:solidFill>
                  <a:srgbClr val="000000"/>
                </a:solidFill>
                <a:latin typeface="Roboto Mono"/>
                <a:ea typeface="Roboto Mono"/>
                <a:cs typeface="Roboto Mono"/>
                <a:sym typeface="Roboto Mono"/>
              </a:rPr>
              <a:t> = </a:t>
            </a:r>
            <a:r>
              <a:rPr i="0" lang="en-US" sz="1400" u="none" cap="none" strike="noStrike">
                <a:solidFill>
                  <a:srgbClr val="1C00CF"/>
                </a:solidFill>
                <a:latin typeface="Roboto Mono"/>
                <a:ea typeface="Roboto Mono"/>
                <a:cs typeface="Roboto Mono"/>
                <a:sym typeface="Roboto Mono"/>
              </a:rPr>
              <a:t>10</a:t>
            </a:r>
            <a:endParaRPr i="0" sz="1400" u="none" cap="none" strike="noStrike">
              <a:solidFill>
                <a:srgbClr val="5C2699"/>
              </a:solidFill>
              <a:latin typeface="Roboto Mono"/>
              <a:ea typeface="Roboto Mono"/>
              <a:cs typeface="Roboto Mono"/>
              <a:sym typeface="Roboto Mono"/>
            </a:endParaRPr>
          </a:p>
        </p:txBody>
      </p:sp>
      <p:pic>
        <p:nvPicPr>
          <p:cNvPr id="167" name="Google Shape;167;p31"/>
          <p:cNvPicPr preferRelativeResize="0"/>
          <p:nvPr/>
        </p:nvPicPr>
        <p:blipFill rotWithShape="1">
          <a:blip r:embed="rId3">
            <a:alphaModFix/>
          </a:blip>
          <a:srcRect b="0" l="0" r="0" t="0"/>
          <a:stretch/>
        </p:blipFill>
        <p:spPr>
          <a:xfrm>
            <a:off x="7049227" y="767155"/>
            <a:ext cx="1976019" cy="42766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727650" y="466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Font typeface="Verdana"/>
              <a:buNone/>
            </a:pPr>
            <a:r>
              <a:rPr lang="en-US">
                <a:latin typeface="Roboto Mono"/>
                <a:ea typeface="Roboto Mono"/>
                <a:cs typeface="Roboto Mono"/>
                <a:sym typeface="Roboto Mono"/>
              </a:rPr>
              <a:t>Sublayers – layer con</a:t>
            </a:r>
            <a:endParaRPr>
              <a:latin typeface="Roboto Mono"/>
              <a:ea typeface="Roboto Mono"/>
              <a:cs typeface="Roboto Mono"/>
              <a:sym typeface="Roboto Mono"/>
            </a:endParaRPr>
          </a:p>
        </p:txBody>
      </p:sp>
      <p:pic>
        <p:nvPicPr>
          <p:cNvPr id="173" name="Google Shape;173;p32"/>
          <p:cNvPicPr preferRelativeResize="0"/>
          <p:nvPr/>
        </p:nvPicPr>
        <p:blipFill rotWithShape="1">
          <a:blip r:embed="rId3">
            <a:alphaModFix/>
          </a:blip>
          <a:srcRect b="0" l="0" r="0" t="0"/>
          <a:stretch/>
        </p:blipFill>
        <p:spPr>
          <a:xfrm>
            <a:off x="1288307" y="1177059"/>
            <a:ext cx="5308600" cy="3454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6"/>
          <p:cNvSpPr txBox="1"/>
          <p:nvPr>
            <p:ph type="title"/>
          </p:nvPr>
        </p:nvSpPr>
        <p:spPr>
          <a:xfrm>
            <a:off x="729450" y="106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Font typeface="Verdana"/>
              <a:buNone/>
            </a:pPr>
            <a:r>
              <a:rPr lang="en-US">
                <a:latin typeface="Roboto Mono"/>
                <a:ea typeface="Roboto Mono"/>
                <a:cs typeface="Roboto Mono"/>
                <a:sym typeface="Roboto Mono"/>
              </a:rPr>
              <a:t>Event Handling – xử lý sự kiện</a:t>
            </a:r>
            <a:endParaRPr>
              <a:latin typeface="Roboto Mono"/>
              <a:ea typeface="Roboto Mono"/>
              <a:cs typeface="Roboto Mono"/>
              <a:sym typeface="Roboto Mono"/>
            </a:endParaRPr>
          </a:p>
        </p:txBody>
      </p:sp>
      <p:sp>
        <p:nvSpPr>
          <p:cNvPr id="179" name="Google Shape;179;p6"/>
          <p:cNvSpPr txBox="1"/>
          <p:nvPr>
            <p:ph idx="1" type="body"/>
          </p:nvPr>
        </p:nvSpPr>
        <p:spPr>
          <a:xfrm>
            <a:off x="235200" y="1013100"/>
            <a:ext cx="8616000" cy="3912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Mono"/>
              <a:buChar char="-"/>
            </a:pPr>
            <a:r>
              <a:rPr lang="en-US">
                <a:latin typeface="Roboto Mono"/>
                <a:ea typeface="Roboto Mono"/>
                <a:cs typeface="Roboto Mono"/>
                <a:sym typeface="Roboto Mono"/>
              </a:rPr>
              <a:t>Một View là một phản hồi và có thể xử lý sự kiện chạm và các sự kiện khác được xác định bởi lớp UIResponder</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Char char="-"/>
            </a:pPr>
            <a:r>
              <a:rPr lang="en-US">
                <a:latin typeface="Roboto Mono"/>
                <a:ea typeface="Roboto Mono"/>
                <a:cs typeface="Roboto Mono"/>
                <a:sym typeface="Roboto Mono"/>
              </a:rPr>
              <a:t>Các views có thể sử dụng addGestureRecognizer: một phương thức khởi tạo bộ nhận diện cử chỉ hành động để xử lý các cử chỉ chung.</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Char char="-"/>
            </a:pPr>
            <a:r>
              <a:rPr lang="en-US">
                <a:latin typeface="Roboto Mono"/>
                <a:ea typeface="Roboto Mono"/>
                <a:cs typeface="Roboto Mono"/>
                <a:sym typeface="Roboto Mono"/>
              </a:rPr>
              <a:t>Có các cử chỉ cơ bản thao tác với màn hình smart như: chạm (Tap), đa chạm (Pinch), kéo thả(Pan), giữ (Long Press), vuốt theo các hướng (Swipe), xoay (Rotate</a:t>
            </a:r>
            <a:endParaRPr>
              <a:latin typeface="Roboto Mono"/>
              <a:ea typeface="Roboto Mono"/>
              <a:cs typeface="Roboto Mono"/>
              <a:sym typeface="Roboto Mon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pic>
        <p:nvPicPr>
          <p:cNvPr id="184" name="Google Shape;184;p33"/>
          <p:cNvPicPr preferRelativeResize="0"/>
          <p:nvPr/>
        </p:nvPicPr>
        <p:blipFill rotWithShape="1">
          <a:blip r:embed="rId3">
            <a:alphaModFix/>
          </a:blip>
          <a:srcRect b="0" l="0" r="0" t="0"/>
          <a:stretch/>
        </p:blipFill>
        <p:spPr>
          <a:xfrm>
            <a:off x="1546539" y="623454"/>
            <a:ext cx="1808150" cy="3896591"/>
          </a:xfrm>
          <a:prstGeom prst="rect">
            <a:avLst/>
          </a:prstGeom>
          <a:noFill/>
          <a:ln>
            <a:noFill/>
          </a:ln>
        </p:spPr>
      </p:pic>
      <p:pic>
        <p:nvPicPr>
          <p:cNvPr id="185" name="Google Shape;185;p33"/>
          <p:cNvPicPr preferRelativeResize="0"/>
          <p:nvPr/>
        </p:nvPicPr>
        <p:blipFill rotWithShape="1">
          <a:blip r:embed="rId4">
            <a:alphaModFix/>
          </a:blip>
          <a:srcRect b="0" l="0" r="0" t="0"/>
          <a:stretch/>
        </p:blipFill>
        <p:spPr>
          <a:xfrm>
            <a:off x="4975970" y="623454"/>
            <a:ext cx="3286510" cy="409847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pic>
        <p:nvPicPr>
          <p:cNvPr id="190" name="Google Shape;190;p34"/>
          <p:cNvPicPr preferRelativeResize="0"/>
          <p:nvPr/>
        </p:nvPicPr>
        <p:blipFill rotWithShape="1">
          <a:blip r:embed="rId3">
            <a:alphaModFix/>
          </a:blip>
          <a:srcRect b="0" l="0" r="0" t="0"/>
          <a:stretch/>
        </p:blipFill>
        <p:spPr>
          <a:xfrm>
            <a:off x="240554" y="748144"/>
            <a:ext cx="8662891" cy="3861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2"/>
          <p:cNvSpPr txBox="1"/>
          <p:nvPr>
            <p:ph type="title"/>
          </p:nvPr>
        </p:nvSpPr>
        <p:spPr>
          <a:xfrm>
            <a:off x="729450" y="106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US">
                <a:latin typeface="Roboto Mono"/>
                <a:ea typeface="Roboto Mono"/>
                <a:cs typeface="Roboto Mono"/>
                <a:sym typeface="Roboto Mono"/>
              </a:rPr>
              <a:t>Giới thiệu về UIView</a:t>
            </a:r>
            <a:endParaRPr>
              <a:latin typeface="Roboto Mono"/>
              <a:ea typeface="Roboto Mono"/>
              <a:cs typeface="Roboto Mono"/>
              <a:sym typeface="Roboto Mono"/>
            </a:endParaRPr>
          </a:p>
        </p:txBody>
      </p:sp>
      <p:sp>
        <p:nvSpPr>
          <p:cNvPr id="86" name="Google Shape;86;p2"/>
          <p:cNvSpPr txBox="1"/>
          <p:nvPr>
            <p:ph idx="1" type="body"/>
          </p:nvPr>
        </p:nvSpPr>
        <p:spPr>
          <a:xfrm>
            <a:off x="264000" y="748950"/>
            <a:ext cx="7556100" cy="3518700"/>
          </a:xfrm>
          <a:prstGeom prst="rect">
            <a:avLst/>
          </a:prstGeom>
          <a:noFill/>
          <a:ln>
            <a:noFill/>
          </a:ln>
        </p:spPr>
        <p:txBody>
          <a:bodyPr anchorCtr="0" anchor="t" bIns="91425" lIns="91425" spcFirstLastPara="1" rIns="91425" wrap="square" tIns="91425">
            <a:noAutofit/>
          </a:bodyPr>
          <a:lstStyle/>
          <a:p>
            <a:pPr indent="-285750" lvl="0" marL="742950" rtl="0" algn="l">
              <a:lnSpc>
                <a:spcPct val="115000"/>
              </a:lnSpc>
              <a:spcBef>
                <a:spcPts val="1600"/>
              </a:spcBef>
              <a:spcAft>
                <a:spcPts val="0"/>
              </a:spcAft>
              <a:buSzPts val="1800"/>
              <a:buFont typeface="Roboto Mono"/>
              <a:buChar char="-"/>
            </a:pPr>
            <a:r>
              <a:rPr lang="en-US">
                <a:latin typeface="Roboto Mono"/>
                <a:ea typeface="Roboto Mono"/>
                <a:cs typeface="Roboto Mono"/>
                <a:sym typeface="Roboto Mono"/>
              </a:rPr>
              <a:t>Lớp UIView định nghĩa một vùng hình chữ nhật trên màn hình và giao diện để quản lý các thành phần trên vùng không gian đó.</a:t>
            </a:r>
            <a:endParaRPr>
              <a:latin typeface="Roboto Mono"/>
              <a:ea typeface="Roboto Mono"/>
              <a:cs typeface="Roboto Mono"/>
              <a:sym typeface="Roboto Mono"/>
            </a:endParaRPr>
          </a:p>
          <a:p>
            <a:pPr indent="-285750" lvl="0" marL="742950" rtl="0" algn="l">
              <a:lnSpc>
                <a:spcPct val="115000"/>
              </a:lnSpc>
              <a:spcBef>
                <a:spcPts val="1600"/>
              </a:spcBef>
              <a:spcAft>
                <a:spcPts val="0"/>
              </a:spcAft>
              <a:buSzPts val="1800"/>
              <a:buFont typeface="Roboto Mono"/>
              <a:buChar char="-"/>
            </a:pPr>
            <a:r>
              <a:rPr lang="en-US">
                <a:latin typeface="Roboto Mono"/>
                <a:ea typeface="Roboto Mono"/>
                <a:cs typeface="Roboto Mono"/>
                <a:sym typeface="Roboto Mono"/>
              </a:rPr>
              <a:t>Trong thời gian chạy, một View object sẽ xử lý việc rendering bất cứ thành phần nào trong khu vực của nó và cũng xử lý bất cứ tương tác nào tác động vào</a:t>
            </a:r>
            <a:endParaRPr>
              <a:latin typeface="Roboto Mono"/>
              <a:ea typeface="Roboto Mono"/>
              <a:cs typeface="Roboto Mono"/>
              <a:sym typeface="Roboto Mono"/>
            </a:endParaRPr>
          </a:p>
          <a:p>
            <a:pPr indent="-285750" lvl="0" marL="742950" rtl="0" algn="l">
              <a:lnSpc>
                <a:spcPct val="115000"/>
              </a:lnSpc>
              <a:spcBef>
                <a:spcPts val="1600"/>
              </a:spcBef>
              <a:spcAft>
                <a:spcPts val="0"/>
              </a:spcAft>
              <a:buSzPts val="1800"/>
              <a:buFont typeface="Roboto Mono"/>
              <a:buChar char="-"/>
            </a:pPr>
            <a:r>
              <a:rPr lang="en-US">
                <a:latin typeface="Roboto Mono"/>
                <a:ea typeface="Roboto Mono"/>
                <a:cs typeface="Roboto Mono"/>
                <a:sym typeface="Roboto Mono"/>
              </a:rPr>
              <a:t>Mỗi ViewController có sẵn một UIView (superview)</a:t>
            </a:r>
            <a:endParaRPr>
              <a:latin typeface="Roboto Mono"/>
              <a:ea typeface="Roboto Mono"/>
              <a:cs typeface="Roboto Mono"/>
              <a:sym typeface="Roboto Mono"/>
            </a:endParaRPr>
          </a:p>
        </p:txBody>
      </p:sp>
      <p:sp>
        <p:nvSpPr>
          <p:cNvPr id="87" name="Google Shape;87;p2"/>
          <p:cNvSpPr/>
          <p:nvPr/>
        </p:nvSpPr>
        <p:spPr>
          <a:xfrm>
            <a:off x="937805" y="4361005"/>
            <a:ext cx="60888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1" lang="en-US" sz="1400" u="none" cap="none" strike="noStrike">
                <a:solidFill>
                  <a:srgbClr val="1F7C2E"/>
                </a:solidFill>
                <a:latin typeface="Roboto Mono"/>
                <a:ea typeface="Roboto Mono"/>
                <a:cs typeface="Roboto Mono"/>
                <a:sym typeface="Roboto Mono"/>
              </a:rPr>
              <a:t>// Đổi màu nền superview </a:t>
            </a:r>
            <a:endParaRPr i="1">
              <a:solidFill>
                <a:srgbClr val="1F7C2E"/>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US">
                <a:latin typeface="Roboto Mono"/>
                <a:ea typeface="Roboto Mono"/>
                <a:cs typeface="Roboto Mono"/>
                <a:sym typeface="Roboto Mono"/>
              </a:rPr>
              <a:t> </a:t>
            </a:r>
            <a:r>
              <a:rPr i="0" lang="en-US" sz="1400" u="none" cap="none" strike="noStrike">
                <a:solidFill>
                  <a:srgbClr val="000000"/>
                </a:solidFill>
                <a:latin typeface="Roboto Mono"/>
                <a:ea typeface="Roboto Mono"/>
                <a:cs typeface="Roboto Mono"/>
                <a:sym typeface="Roboto Mono"/>
              </a:rPr>
              <a:t>  </a:t>
            </a:r>
            <a:r>
              <a:rPr i="0" lang="en-US" sz="1400" u="none" cap="none" strike="noStrike">
                <a:solidFill>
                  <a:srgbClr val="5C2699"/>
                </a:solidFill>
                <a:latin typeface="Roboto Mono"/>
                <a:ea typeface="Roboto Mono"/>
                <a:cs typeface="Roboto Mono"/>
                <a:sym typeface="Roboto Mono"/>
              </a:rPr>
              <a:t>view</a:t>
            </a:r>
            <a:r>
              <a:rPr i="0" lang="en-US" sz="1400" u="none" cap="none" strike="noStrike">
                <a:solidFill>
                  <a:srgbClr val="000000"/>
                </a:solidFill>
                <a:latin typeface="Roboto Mono"/>
                <a:ea typeface="Roboto Mono"/>
                <a:cs typeface="Roboto Mono"/>
                <a:sym typeface="Roboto Mono"/>
              </a:rPr>
              <a:t>.</a:t>
            </a:r>
            <a:r>
              <a:rPr i="0" lang="en-US" sz="1400" u="none" cap="none" strike="noStrike">
                <a:solidFill>
                  <a:srgbClr val="5C2699"/>
                </a:solidFill>
                <a:latin typeface="Roboto Mono"/>
                <a:ea typeface="Roboto Mono"/>
                <a:cs typeface="Roboto Mono"/>
                <a:sym typeface="Roboto Mono"/>
              </a:rPr>
              <a:t>backgroundColor</a:t>
            </a:r>
            <a:r>
              <a:rPr i="0" lang="en-US" sz="1400" u="none" cap="none" strike="noStrike">
                <a:solidFill>
                  <a:srgbClr val="000000"/>
                </a:solidFill>
                <a:latin typeface="Roboto Mono"/>
                <a:ea typeface="Roboto Mono"/>
                <a:cs typeface="Roboto Mono"/>
                <a:sym typeface="Roboto Mono"/>
              </a:rPr>
              <a:t> = </a:t>
            </a:r>
            <a:r>
              <a:rPr i="0" lang="en-US" sz="1400" u="none" cap="none" strike="noStrike">
                <a:solidFill>
                  <a:srgbClr val="5C2699"/>
                </a:solidFill>
                <a:latin typeface="Roboto Mono"/>
                <a:ea typeface="Roboto Mono"/>
                <a:cs typeface="Roboto Mono"/>
                <a:sym typeface="Roboto Mono"/>
              </a:rPr>
              <a:t>UIColor</a:t>
            </a:r>
            <a:r>
              <a:rPr i="0" lang="en-US" sz="1400" u="none" cap="none" strike="noStrike">
                <a:solidFill>
                  <a:srgbClr val="000000"/>
                </a:solidFill>
                <a:latin typeface="Roboto Mono"/>
                <a:ea typeface="Roboto Mono"/>
                <a:cs typeface="Roboto Mono"/>
                <a:sym typeface="Roboto Mono"/>
              </a:rPr>
              <a:t>.</a:t>
            </a:r>
            <a:r>
              <a:rPr i="0" lang="en-US" sz="1400" u="none" cap="none" strike="noStrike">
                <a:solidFill>
                  <a:srgbClr val="5C2699"/>
                </a:solidFill>
                <a:latin typeface="Roboto Mono"/>
                <a:ea typeface="Roboto Mono"/>
                <a:cs typeface="Roboto Mono"/>
                <a:sym typeface="Roboto Mono"/>
              </a:rPr>
              <a:t>green</a:t>
            </a:r>
            <a:endParaRPr i="0" sz="1400" u="none" cap="none" strike="noStrike">
              <a:solidFill>
                <a:srgbClr val="5C2699"/>
              </a:solidFill>
              <a:latin typeface="Roboto Mono"/>
              <a:ea typeface="Roboto Mono"/>
              <a:cs typeface="Roboto Mono"/>
              <a:sym typeface="Roboto Mono"/>
            </a:endParaRPr>
          </a:p>
        </p:txBody>
      </p:sp>
      <p:pic>
        <p:nvPicPr>
          <p:cNvPr id="88" name="Google Shape;88;p2"/>
          <p:cNvPicPr preferRelativeResize="0"/>
          <p:nvPr/>
        </p:nvPicPr>
        <p:blipFill rotWithShape="1">
          <a:blip r:embed="rId3">
            <a:alphaModFix/>
          </a:blip>
          <a:srcRect b="0" l="0" r="0" t="0"/>
          <a:stretch/>
        </p:blipFill>
        <p:spPr>
          <a:xfrm>
            <a:off x="7905883" y="1841775"/>
            <a:ext cx="1109067" cy="24002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pic>
        <p:nvPicPr>
          <p:cNvPr id="195" name="Google Shape;195;p35"/>
          <p:cNvPicPr preferRelativeResize="0"/>
          <p:nvPr/>
        </p:nvPicPr>
        <p:blipFill rotWithShape="1">
          <a:blip r:embed="rId3">
            <a:alphaModFix/>
          </a:blip>
          <a:srcRect b="0" l="0" r="0" t="0"/>
          <a:stretch/>
        </p:blipFill>
        <p:spPr>
          <a:xfrm>
            <a:off x="1225925" y="332509"/>
            <a:ext cx="2726961" cy="4478482"/>
          </a:xfrm>
          <a:prstGeom prst="rect">
            <a:avLst/>
          </a:prstGeom>
          <a:noFill/>
          <a:ln>
            <a:noFill/>
          </a:ln>
        </p:spPr>
      </p:pic>
      <p:pic>
        <p:nvPicPr>
          <p:cNvPr id="196" name="Google Shape;196;p35"/>
          <p:cNvPicPr preferRelativeResize="0"/>
          <p:nvPr/>
        </p:nvPicPr>
        <p:blipFill rotWithShape="1">
          <a:blip r:embed="rId4">
            <a:alphaModFix/>
          </a:blip>
          <a:srcRect b="0" l="0" r="0" t="0"/>
          <a:stretch/>
        </p:blipFill>
        <p:spPr>
          <a:xfrm>
            <a:off x="5781676" y="421574"/>
            <a:ext cx="1983378" cy="430035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pic>
        <p:nvPicPr>
          <p:cNvPr id="201" name="Google Shape;201;p36"/>
          <p:cNvPicPr preferRelativeResize="0"/>
          <p:nvPr/>
        </p:nvPicPr>
        <p:blipFill rotWithShape="1">
          <a:blip r:embed="rId3">
            <a:alphaModFix/>
          </a:blip>
          <a:srcRect b="0" l="0" r="0" t="0"/>
          <a:stretch/>
        </p:blipFill>
        <p:spPr>
          <a:xfrm>
            <a:off x="397675" y="653141"/>
            <a:ext cx="8093181" cy="40549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7"/>
          <p:cNvSpPr txBox="1"/>
          <p:nvPr>
            <p:ph type="title"/>
          </p:nvPr>
        </p:nvSpPr>
        <p:spPr>
          <a:xfrm>
            <a:off x="729450" y="106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Font typeface="Verdana"/>
              <a:buNone/>
            </a:pPr>
            <a:r>
              <a:rPr lang="en-US">
                <a:latin typeface="Roboto Mono"/>
                <a:ea typeface="Roboto Mono"/>
                <a:cs typeface="Roboto Mono"/>
                <a:sym typeface="Roboto Mono"/>
              </a:rPr>
              <a:t>Ví dụ về gesture pan:</a:t>
            </a:r>
            <a:endParaRPr>
              <a:latin typeface="Roboto Mono"/>
              <a:ea typeface="Roboto Mono"/>
              <a:cs typeface="Roboto Mono"/>
              <a:sym typeface="Roboto Mono"/>
            </a:endParaRPr>
          </a:p>
        </p:txBody>
      </p:sp>
      <p:sp>
        <p:nvSpPr>
          <p:cNvPr id="207" name="Google Shape;207;p37"/>
          <p:cNvSpPr/>
          <p:nvPr/>
        </p:nvSpPr>
        <p:spPr>
          <a:xfrm>
            <a:off x="412226" y="1696077"/>
            <a:ext cx="8319548"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9B2393"/>
                </a:solidFill>
                <a:latin typeface="Roboto Mono"/>
                <a:ea typeface="Roboto Mono"/>
                <a:cs typeface="Roboto Mono"/>
                <a:sym typeface="Roboto Mono"/>
              </a:rPr>
              <a:t>let</a:t>
            </a:r>
            <a:r>
              <a:rPr i="0" lang="en-US" sz="1400" u="none" cap="none" strike="noStrike">
                <a:solidFill>
                  <a:srgbClr val="000000"/>
                </a:solidFill>
                <a:latin typeface="Roboto Mono"/>
                <a:ea typeface="Roboto Mono"/>
                <a:cs typeface="Roboto Mono"/>
                <a:sym typeface="Roboto Mono"/>
              </a:rPr>
              <a:t> pan = </a:t>
            </a:r>
            <a:r>
              <a:rPr i="0" lang="en-US" sz="1400" u="none" cap="none" strike="noStrike">
                <a:solidFill>
                  <a:srgbClr val="5C2699"/>
                </a:solidFill>
                <a:latin typeface="Roboto Mono"/>
                <a:ea typeface="Roboto Mono"/>
                <a:cs typeface="Roboto Mono"/>
                <a:sym typeface="Roboto Mono"/>
              </a:rPr>
              <a:t>UIPanGestureRecognizer</a:t>
            </a:r>
            <a:r>
              <a:rPr i="0" lang="en-US" sz="1400" u="none" cap="none" strike="noStrike">
                <a:solidFill>
                  <a:srgbClr val="000000"/>
                </a:solidFill>
                <a:latin typeface="Roboto Mono"/>
                <a:ea typeface="Roboto Mono"/>
                <a:cs typeface="Roboto Mono"/>
                <a:sym typeface="Roboto Mono"/>
              </a:rPr>
              <a:t>(target: </a:t>
            </a:r>
            <a:r>
              <a:rPr b="1" i="0" lang="en-US" sz="1400" u="none" cap="none" strike="noStrike">
                <a:solidFill>
                  <a:srgbClr val="9B2393"/>
                </a:solidFill>
                <a:latin typeface="Roboto Mono"/>
                <a:ea typeface="Roboto Mono"/>
                <a:cs typeface="Roboto Mono"/>
                <a:sym typeface="Roboto Mono"/>
              </a:rPr>
              <a:t>self</a:t>
            </a:r>
            <a:r>
              <a:rPr i="0" lang="en-US" sz="1400" u="none" cap="none" strike="noStrike">
                <a:solidFill>
                  <a:srgbClr val="000000"/>
                </a:solidFill>
                <a:latin typeface="Roboto Mono"/>
                <a:ea typeface="Roboto Mono"/>
                <a:cs typeface="Roboto Mono"/>
                <a:sym typeface="Roboto Mono"/>
              </a:rPr>
              <a:t>, action: </a:t>
            </a:r>
            <a:r>
              <a:rPr b="1" i="0" lang="en-US" sz="1400" u="none" cap="none" strike="noStrike">
                <a:solidFill>
                  <a:srgbClr val="9B2393"/>
                </a:solidFill>
                <a:latin typeface="Roboto Mono"/>
                <a:ea typeface="Roboto Mono"/>
                <a:cs typeface="Roboto Mono"/>
                <a:sym typeface="Roboto Mono"/>
              </a:rPr>
              <a:t>#selector</a:t>
            </a:r>
            <a:r>
              <a:rPr i="0" lang="en-US" sz="1400" u="none" cap="none" strike="noStrike">
                <a:solidFill>
                  <a:srgbClr val="000000"/>
                </a:solidFill>
                <a:latin typeface="Roboto Mono"/>
                <a:ea typeface="Roboto Mono"/>
                <a:cs typeface="Roboto Mono"/>
                <a:sym typeface="Roboto Mono"/>
              </a:rPr>
              <a:t>(paned(</a:t>
            </a:r>
            <a:r>
              <a:rPr b="1" i="0" lang="en-US" sz="1400" u="none" cap="none" strike="noStrike">
                <a:solidFill>
                  <a:srgbClr val="9B2393"/>
                </a:solidFill>
                <a:latin typeface="Roboto Mono"/>
                <a:ea typeface="Roboto Mono"/>
                <a:cs typeface="Roboto Mono"/>
                <a:sym typeface="Roboto Mono"/>
              </a:rPr>
              <a:t>_</a:t>
            </a:r>
            <a:r>
              <a:rPr i="0" lang="en-US" sz="1400" u="none" cap="none" strike="noStrike">
                <a:solidFill>
                  <a:srgbClr val="000000"/>
                </a:solidFill>
                <a:latin typeface="Roboto Mono"/>
                <a:ea typeface="Roboto Mono"/>
                <a:cs typeface="Roboto Mono"/>
                <a:sym typeface="Roboto Mono"/>
              </a:rPr>
              <a:t>:)))</a:t>
            </a:r>
            <a:endParaRPr>
              <a:latin typeface="Roboto Mono"/>
              <a:ea typeface="Roboto Mono"/>
              <a:cs typeface="Roboto Mono"/>
              <a:sym typeface="Roboto Mono"/>
            </a:endParaRPr>
          </a:p>
          <a:p>
            <a:pPr indent="0" lvl="0" marL="0" marR="0" rtl="0" algn="l">
              <a:lnSpc>
                <a:spcPct val="100000"/>
              </a:lnSpc>
              <a:spcBef>
                <a:spcPts val="0"/>
              </a:spcBef>
              <a:spcAft>
                <a:spcPts val="0"/>
              </a:spcAft>
              <a:buNone/>
            </a:pPr>
            <a:r>
              <a:rPr i="0" lang="en-US" sz="1400" u="none" cap="none" strike="noStrike">
                <a:solidFill>
                  <a:srgbClr val="326D74"/>
                </a:solidFill>
                <a:latin typeface="Roboto Mono"/>
                <a:ea typeface="Roboto Mono"/>
                <a:cs typeface="Roboto Mono"/>
                <a:sym typeface="Roboto Mono"/>
              </a:rPr>
              <a:t>squareView</a:t>
            </a:r>
            <a:r>
              <a:rPr i="0" lang="en-US" sz="1400" u="none" cap="none" strike="noStrike">
                <a:solidFill>
                  <a:srgbClr val="000000"/>
                </a:solidFill>
                <a:latin typeface="Roboto Mono"/>
                <a:ea typeface="Roboto Mono"/>
                <a:cs typeface="Roboto Mono"/>
                <a:sym typeface="Roboto Mono"/>
              </a:rPr>
              <a:t>.</a:t>
            </a:r>
            <a:r>
              <a:rPr i="0" lang="en-US" sz="1400" u="none" cap="none" strike="noStrike">
                <a:solidFill>
                  <a:srgbClr val="3900A0"/>
                </a:solidFill>
                <a:latin typeface="Roboto Mono"/>
                <a:ea typeface="Roboto Mono"/>
                <a:cs typeface="Roboto Mono"/>
                <a:sym typeface="Roboto Mono"/>
              </a:rPr>
              <a:t>addGestureRecognizer</a:t>
            </a:r>
            <a:r>
              <a:rPr i="0" lang="en-US" sz="1400" u="none" cap="none" strike="noStrike">
                <a:solidFill>
                  <a:srgbClr val="000000"/>
                </a:solidFill>
                <a:latin typeface="Roboto Mono"/>
                <a:ea typeface="Roboto Mono"/>
                <a:cs typeface="Roboto Mono"/>
                <a:sym typeface="Roboto Mono"/>
              </a:rPr>
              <a:t>(pan)</a:t>
            </a:r>
            <a:endParaRPr i="0" sz="1400" u="none" cap="none" strike="noStrike">
              <a:solidFill>
                <a:srgbClr val="3900A0"/>
              </a:solidFill>
              <a:latin typeface="Roboto Mono"/>
              <a:ea typeface="Roboto Mono"/>
              <a:cs typeface="Roboto Mono"/>
              <a:sym typeface="Roboto Mono"/>
            </a:endParaRPr>
          </a:p>
        </p:txBody>
      </p:sp>
      <p:sp>
        <p:nvSpPr>
          <p:cNvPr id="208" name="Google Shape;208;p37"/>
          <p:cNvSpPr/>
          <p:nvPr/>
        </p:nvSpPr>
        <p:spPr>
          <a:xfrm>
            <a:off x="0" y="2949216"/>
            <a:ext cx="7883700" cy="1600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n-US" sz="1400" u="none" cap="none" strike="noStrike">
                <a:solidFill>
                  <a:srgbClr val="000000"/>
                </a:solidFill>
                <a:latin typeface="Roboto Mono"/>
                <a:ea typeface="Roboto Mono"/>
                <a:cs typeface="Roboto Mono"/>
                <a:sym typeface="Roboto Mono"/>
              </a:rPr>
              <a:t>    </a:t>
            </a:r>
            <a:r>
              <a:rPr b="1" i="0" lang="en-US" sz="1400" u="none" cap="none" strike="noStrike">
                <a:solidFill>
                  <a:srgbClr val="9B2393"/>
                </a:solidFill>
                <a:latin typeface="Roboto Mono"/>
                <a:ea typeface="Roboto Mono"/>
                <a:cs typeface="Roboto Mono"/>
                <a:sym typeface="Roboto Mono"/>
              </a:rPr>
              <a:t>@objc</a:t>
            </a:r>
            <a:r>
              <a:rPr i="0" lang="en-US" sz="1400" u="none" cap="none" strike="noStrike">
                <a:solidFill>
                  <a:srgbClr val="000000"/>
                </a:solidFill>
                <a:latin typeface="Roboto Mono"/>
                <a:ea typeface="Roboto Mono"/>
                <a:cs typeface="Roboto Mono"/>
                <a:sym typeface="Roboto Mono"/>
              </a:rPr>
              <a:t> </a:t>
            </a:r>
            <a:r>
              <a:rPr b="1" i="0" lang="en-US" sz="1400" u="none" cap="none" strike="noStrike">
                <a:solidFill>
                  <a:srgbClr val="9B2393"/>
                </a:solidFill>
                <a:latin typeface="Roboto Mono"/>
                <a:ea typeface="Roboto Mono"/>
                <a:cs typeface="Roboto Mono"/>
                <a:sym typeface="Roboto Mono"/>
              </a:rPr>
              <a:t>func</a:t>
            </a:r>
            <a:r>
              <a:rPr i="0" lang="en-US" sz="1400" u="none" cap="none" strike="noStrike">
                <a:solidFill>
                  <a:srgbClr val="000000"/>
                </a:solidFill>
                <a:latin typeface="Roboto Mono"/>
                <a:ea typeface="Roboto Mono"/>
                <a:cs typeface="Roboto Mono"/>
                <a:sym typeface="Roboto Mono"/>
              </a:rPr>
              <a:t> paned(</a:t>
            </a:r>
            <a:r>
              <a:rPr b="1" i="0" lang="en-US" sz="1400" u="none" cap="none" strike="noStrike">
                <a:solidFill>
                  <a:srgbClr val="9B2393"/>
                </a:solidFill>
                <a:latin typeface="Roboto Mono"/>
                <a:ea typeface="Roboto Mono"/>
                <a:cs typeface="Roboto Mono"/>
                <a:sym typeface="Roboto Mono"/>
              </a:rPr>
              <a:t>_</a:t>
            </a:r>
            <a:r>
              <a:rPr i="0" lang="en-US" sz="1400" u="none" cap="none" strike="noStrike">
                <a:solidFill>
                  <a:srgbClr val="000000"/>
                </a:solidFill>
                <a:latin typeface="Roboto Mono"/>
                <a:ea typeface="Roboto Mono"/>
                <a:cs typeface="Roboto Mono"/>
                <a:sym typeface="Roboto Mono"/>
              </a:rPr>
              <a:t> gesture: </a:t>
            </a:r>
            <a:r>
              <a:rPr i="0" lang="en-US" sz="1400" u="none" cap="none" strike="noStrike">
                <a:solidFill>
                  <a:srgbClr val="5C2699"/>
                </a:solidFill>
                <a:latin typeface="Roboto Mono"/>
                <a:ea typeface="Roboto Mono"/>
                <a:cs typeface="Roboto Mono"/>
                <a:sym typeface="Roboto Mono"/>
              </a:rPr>
              <a:t>UIPanGestureRecognizer</a:t>
            </a:r>
            <a:r>
              <a:rPr i="0" lang="en-US" sz="1400" u="none" cap="none" strike="noStrike">
                <a:solidFill>
                  <a:srgbClr val="000000"/>
                </a:solidFill>
                <a:latin typeface="Roboto Mono"/>
                <a:ea typeface="Roboto Mono"/>
                <a:cs typeface="Roboto Mono"/>
                <a:sym typeface="Roboto Mono"/>
              </a:rPr>
              <a:t>){</a:t>
            </a:r>
            <a:endParaRPr>
              <a:latin typeface="Roboto Mono"/>
              <a:ea typeface="Roboto Mono"/>
              <a:cs typeface="Roboto Mono"/>
              <a:sym typeface="Roboto Mono"/>
            </a:endParaRPr>
          </a:p>
          <a:p>
            <a:pPr indent="0" lvl="0" marL="0" marR="0" rtl="0" algn="l">
              <a:lnSpc>
                <a:spcPct val="100000"/>
              </a:lnSpc>
              <a:spcBef>
                <a:spcPts val="0"/>
              </a:spcBef>
              <a:spcAft>
                <a:spcPts val="0"/>
              </a:spcAft>
              <a:buNone/>
            </a:pPr>
            <a:r>
              <a:rPr i="0" lang="en-US" sz="1400" u="none" cap="none" strike="noStrike">
                <a:solidFill>
                  <a:srgbClr val="000000"/>
                </a:solidFill>
                <a:latin typeface="Roboto Mono"/>
                <a:ea typeface="Roboto Mono"/>
                <a:cs typeface="Roboto Mono"/>
                <a:sym typeface="Roboto Mono"/>
              </a:rPr>
              <a:t>        </a:t>
            </a:r>
            <a:r>
              <a:rPr b="1" i="0" lang="en-US" sz="1400" u="none" cap="none" strike="noStrike">
                <a:solidFill>
                  <a:srgbClr val="9B2393"/>
                </a:solidFill>
                <a:latin typeface="Roboto Mono"/>
                <a:ea typeface="Roboto Mono"/>
                <a:cs typeface="Roboto Mono"/>
                <a:sym typeface="Roboto Mono"/>
              </a:rPr>
              <a:t>if</a:t>
            </a:r>
            <a:r>
              <a:rPr i="0" lang="en-US" sz="1400" u="none" cap="none" strike="noStrike">
                <a:solidFill>
                  <a:srgbClr val="000000"/>
                </a:solidFill>
                <a:latin typeface="Roboto Mono"/>
                <a:ea typeface="Roboto Mono"/>
                <a:cs typeface="Roboto Mono"/>
                <a:sym typeface="Roboto Mono"/>
              </a:rPr>
              <a:t> gesture.</a:t>
            </a:r>
            <a:r>
              <a:rPr i="0" lang="en-US" sz="1400" u="none" cap="none" strike="noStrike">
                <a:solidFill>
                  <a:srgbClr val="5C2699"/>
                </a:solidFill>
                <a:latin typeface="Roboto Mono"/>
                <a:ea typeface="Roboto Mono"/>
                <a:cs typeface="Roboto Mono"/>
                <a:sym typeface="Roboto Mono"/>
              </a:rPr>
              <a:t>state</a:t>
            </a:r>
            <a:r>
              <a:rPr i="0" lang="en-US" sz="1400" u="none" cap="none" strike="noStrike">
                <a:solidFill>
                  <a:srgbClr val="000000"/>
                </a:solidFill>
                <a:latin typeface="Roboto Mono"/>
                <a:ea typeface="Roboto Mono"/>
                <a:cs typeface="Roboto Mono"/>
                <a:sym typeface="Roboto Mono"/>
              </a:rPr>
              <a:t> == .</a:t>
            </a:r>
            <a:r>
              <a:rPr i="0" lang="en-US" sz="1400" u="none" cap="none" strike="noStrike">
                <a:solidFill>
                  <a:srgbClr val="3900A0"/>
                </a:solidFill>
                <a:latin typeface="Roboto Mono"/>
                <a:ea typeface="Roboto Mono"/>
                <a:cs typeface="Roboto Mono"/>
                <a:sym typeface="Roboto Mono"/>
              </a:rPr>
              <a:t>changed</a:t>
            </a:r>
            <a:r>
              <a:rPr i="0" lang="en-US" sz="1400" u="none" cap="none" strike="noStrike">
                <a:solidFill>
                  <a:srgbClr val="000000"/>
                </a:solidFill>
                <a:latin typeface="Roboto Mono"/>
                <a:ea typeface="Roboto Mono"/>
                <a:cs typeface="Roboto Mono"/>
                <a:sym typeface="Roboto Mono"/>
              </a:rPr>
              <a:t>{</a:t>
            </a:r>
            <a:endParaRPr>
              <a:latin typeface="Roboto Mono"/>
              <a:ea typeface="Roboto Mono"/>
              <a:cs typeface="Roboto Mono"/>
              <a:sym typeface="Roboto Mono"/>
            </a:endParaRPr>
          </a:p>
          <a:p>
            <a:pPr indent="0" lvl="0" marL="0" marR="0" rtl="0" algn="l">
              <a:lnSpc>
                <a:spcPct val="100000"/>
              </a:lnSpc>
              <a:spcBef>
                <a:spcPts val="0"/>
              </a:spcBef>
              <a:spcAft>
                <a:spcPts val="0"/>
              </a:spcAft>
              <a:buNone/>
            </a:pPr>
            <a:r>
              <a:rPr i="0" lang="en-US" sz="1400" u="none" cap="none" strike="noStrike">
                <a:solidFill>
                  <a:srgbClr val="000000"/>
                </a:solidFill>
                <a:latin typeface="Roboto Mono"/>
                <a:ea typeface="Roboto Mono"/>
                <a:cs typeface="Roboto Mono"/>
                <a:sym typeface="Roboto Mono"/>
              </a:rPr>
              <a:t>            </a:t>
            </a:r>
            <a:r>
              <a:rPr i="0" lang="en-US" sz="1400" u="none" cap="none" strike="noStrike">
                <a:solidFill>
                  <a:srgbClr val="326D74"/>
                </a:solidFill>
                <a:latin typeface="Roboto Mono"/>
                <a:ea typeface="Roboto Mono"/>
                <a:cs typeface="Roboto Mono"/>
                <a:sym typeface="Roboto Mono"/>
              </a:rPr>
              <a:t>squareView</a:t>
            </a:r>
            <a:r>
              <a:rPr i="0" lang="en-US" sz="1400" u="none" cap="none" strike="noStrike">
                <a:solidFill>
                  <a:srgbClr val="000000"/>
                </a:solidFill>
                <a:latin typeface="Roboto Mono"/>
                <a:ea typeface="Roboto Mono"/>
                <a:cs typeface="Roboto Mono"/>
                <a:sym typeface="Roboto Mono"/>
              </a:rPr>
              <a:t>.</a:t>
            </a:r>
            <a:r>
              <a:rPr i="0" lang="en-US" sz="1400" u="none" cap="none" strike="noStrike">
                <a:solidFill>
                  <a:srgbClr val="5C2699"/>
                </a:solidFill>
                <a:latin typeface="Roboto Mono"/>
                <a:ea typeface="Roboto Mono"/>
                <a:cs typeface="Roboto Mono"/>
                <a:sym typeface="Roboto Mono"/>
              </a:rPr>
              <a:t>center</a:t>
            </a:r>
            <a:r>
              <a:rPr i="0" lang="en-US" sz="1400" u="none" cap="none" strike="noStrike">
                <a:solidFill>
                  <a:srgbClr val="000000"/>
                </a:solidFill>
                <a:latin typeface="Roboto Mono"/>
                <a:ea typeface="Roboto Mono"/>
                <a:cs typeface="Roboto Mono"/>
                <a:sym typeface="Roboto Mono"/>
              </a:rPr>
              <a:t> = gesture.</a:t>
            </a:r>
            <a:r>
              <a:rPr i="0" lang="en-US" sz="1400" u="none" cap="none" strike="noStrike">
                <a:solidFill>
                  <a:srgbClr val="3900A0"/>
                </a:solidFill>
                <a:latin typeface="Roboto Mono"/>
                <a:ea typeface="Roboto Mono"/>
                <a:cs typeface="Roboto Mono"/>
                <a:sym typeface="Roboto Mono"/>
              </a:rPr>
              <a:t>location</a:t>
            </a:r>
            <a:r>
              <a:rPr i="0" lang="en-US" sz="1400" u="none" cap="none" strike="noStrike">
                <a:solidFill>
                  <a:srgbClr val="000000"/>
                </a:solidFill>
                <a:latin typeface="Roboto Mono"/>
                <a:ea typeface="Roboto Mono"/>
                <a:cs typeface="Roboto Mono"/>
                <a:sym typeface="Roboto Mono"/>
              </a:rPr>
              <a:t>(in: </a:t>
            </a:r>
            <a:r>
              <a:rPr b="1" i="0" lang="en-US" sz="1400" u="none" cap="none" strike="noStrike">
                <a:solidFill>
                  <a:srgbClr val="9B2393"/>
                </a:solidFill>
                <a:latin typeface="Roboto Mono"/>
                <a:ea typeface="Roboto Mono"/>
                <a:cs typeface="Roboto Mono"/>
                <a:sym typeface="Roboto Mono"/>
              </a:rPr>
              <a:t>self</a:t>
            </a:r>
            <a:r>
              <a:rPr i="0" lang="en-US" sz="1400" u="none" cap="none" strike="noStrike">
                <a:solidFill>
                  <a:srgbClr val="000000"/>
                </a:solidFill>
                <a:latin typeface="Roboto Mono"/>
                <a:ea typeface="Roboto Mono"/>
                <a:cs typeface="Roboto Mono"/>
                <a:sym typeface="Roboto Mono"/>
              </a:rPr>
              <a:t>.</a:t>
            </a:r>
            <a:r>
              <a:rPr i="0" lang="en-US" sz="1400" u="none" cap="none" strike="noStrike">
                <a:solidFill>
                  <a:srgbClr val="5C2699"/>
                </a:solidFill>
                <a:latin typeface="Roboto Mono"/>
                <a:ea typeface="Roboto Mono"/>
                <a:cs typeface="Roboto Mono"/>
                <a:sym typeface="Roboto Mono"/>
              </a:rPr>
              <a:t>view</a:t>
            </a:r>
            <a:r>
              <a:rPr i="0" lang="en-US" sz="1400" u="none" cap="none" strike="noStrike">
                <a:solidFill>
                  <a:srgbClr val="000000"/>
                </a:solidFill>
                <a:latin typeface="Roboto Mono"/>
                <a:ea typeface="Roboto Mono"/>
                <a:cs typeface="Roboto Mono"/>
                <a:sym typeface="Roboto Mono"/>
              </a:rPr>
              <a:t>)</a:t>
            </a:r>
            <a:endParaRPr>
              <a:latin typeface="Roboto Mono"/>
              <a:ea typeface="Roboto Mono"/>
              <a:cs typeface="Roboto Mono"/>
              <a:sym typeface="Roboto Mono"/>
            </a:endParaRPr>
          </a:p>
          <a:p>
            <a:pPr indent="0" lvl="0" marL="0" marR="0" rtl="0" algn="l">
              <a:lnSpc>
                <a:spcPct val="100000"/>
              </a:lnSpc>
              <a:spcBef>
                <a:spcPts val="0"/>
              </a:spcBef>
              <a:spcAft>
                <a:spcPts val="0"/>
              </a:spcAft>
              <a:buNone/>
            </a:pPr>
            <a:r>
              <a:rPr i="0" lang="en-US" sz="1400" u="none" cap="none" strike="noStrike">
                <a:solidFill>
                  <a:srgbClr val="000000"/>
                </a:solidFill>
                <a:latin typeface="Roboto Mono"/>
                <a:ea typeface="Roboto Mono"/>
                <a:cs typeface="Roboto Mono"/>
                <a:sym typeface="Roboto Mono"/>
              </a:rPr>
              <a:t>        }</a:t>
            </a:r>
            <a:r>
              <a:rPr b="1" i="0" lang="en-US" sz="1400" u="none" cap="none" strike="noStrike">
                <a:solidFill>
                  <a:srgbClr val="9B2393"/>
                </a:solidFill>
                <a:latin typeface="Roboto Mono"/>
                <a:ea typeface="Roboto Mono"/>
                <a:cs typeface="Roboto Mono"/>
                <a:sym typeface="Roboto Mono"/>
              </a:rPr>
              <a:t>else</a:t>
            </a:r>
            <a:r>
              <a:rPr i="0" lang="en-US" sz="1400" u="none" cap="none" strike="noStrike">
                <a:solidFill>
                  <a:srgbClr val="000000"/>
                </a:solidFill>
                <a:latin typeface="Roboto Mono"/>
                <a:ea typeface="Roboto Mono"/>
                <a:cs typeface="Roboto Mono"/>
                <a:sym typeface="Roboto Mono"/>
              </a:rPr>
              <a:t>{</a:t>
            </a:r>
            <a:endParaRPr>
              <a:latin typeface="Roboto Mono"/>
              <a:ea typeface="Roboto Mono"/>
              <a:cs typeface="Roboto Mono"/>
              <a:sym typeface="Roboto Mono"/>
            </a:endParaRPr>
          </a:p>
          <a:p>
            <a:pPr indent="0" lvl="0" marL="0" marR="0" rtl="0" algn="l">
              <a:lnSpc>
                <a:spcPct val="100000"/>
              </a:lnSpc>
              <a:spcBef>
                <a:spcPts val="0"/>
              </a:spcBef>
              <a:spcAft>
                <a:spcPts val="0"/>
              </a:spcAft>
              <a:buNone/>
            </a:pPr>
            <a:r>
              <a:rPr i="0" lang="en-US" sz="1400" u="none" cap="none" strike="noStrike">
                <a:solidFill>
                  <a:srgbClr val="000000"/>
                </a:solidFill>
                <a:latin typeface="Roboto Mono"/>
                <a:ea typeface="Roboto Mono"/>
                <a:cs typeface="Roboto Mono"/>
                <a:sym typeface="Roboto Mono"/>
              </a:rPr>
              <a:t>            </a:t>
            </a:r>
            <a:r>
              <a:rPr i="0" lang="en-US" sz="1400" u="none" cap="none" strike="noStrike">
                <a:solidFill>
                  <a:srgbClr val="326D74"/>
                </a:solidFill>
                <a:latin typeface="Roboto Mono"/>
                <a:ea typeface="Roboto Mono"/>
                <a:cs typeface="Roboto Mono"/>
                <a:sym typeface="Roboto Mono"/>
              </a:rPr>
              <a:t>squareView</a:t>
            </a:r>
            <a:r>
              <a:rPr i="0" lang="en-US" sz="1400" u="none" cap="none" strike="noStrike">
                <a:solidFill>
                  <a:srgbClr val="000000"/>
                </a:solidFill>
                <a:latin typeface="Roboto Mono"/>
                <a:ea typeface="Roboto Mono"/>
                <a:cs typeface="Roboto Mono"/>
                <a:sym typeface="Roboto Mono"/>
              </a:rPr>
              <a:t>.</a:t>
            </a:r>
            <a:r>
              <a:rPr i="0" lang="en-US" sz="1400" u="none" cap="none" strike="noStrike">
                <a:solidFill>
                  <a:srgbClr val="5C2699"/>
                </a:solidFill>
                <a:latin typeface="Roboto Mono"/>
                <a:ea typeface="Roboto Mono"/>
                <a:cs typeface="Roboto Mono"/>
                <a:sym typeface="Roboto Mono"/>
              </a:rPr>
              <a:t>center</a:t>
            </a:r>
            <a:r>
              <a:rPr i="0" lang="en-US" sz="1400" u="none" cap="none" strike="noStrike">
                <a:solidFill>
                  <a:srgbClr val="000000"/>
                </a:solidFill>
                <a:latin typeface="Roboto Mono"/>
                <a:ea typeface="Roboto Mono"/>
                <a:cs typeface="Roboto Mono"/>
                <a:sym typeface="Roboto Mono"/>
              </a:rPr>
              <a:t> = </a:t>
            </a:r>
            <a:r>
              <a:rPr i="0" lang="en-US" sz="1400" u="none" cap="none" strike="noStrike">
                <a:solidFill>
                  <a:srgbClr val="5C2699"/>
                </a:solidFill>
                <a:latin typeface="Roboto Mono"/>
                <a:ea typeface="Roboto Mono"/>
                <a:cs typeface="Roboto Mono"/>
                <a:sym typeface="Roboto Mono"/>
              </a:rPr>
              <a:t>view</a:t>
            </a:r>
            <a:r>
              <a:rPr i="0" lang="en-US" sz="1400" u="none" cap="none" strike="noStrike">
                <a:solidFill>
                  <a:srgbClr val="000000"/>
                </a:solidFill>
                <a:latin typeface="Roboto Mono"/>
                <a:ea typeface="Roboto Mono"/>
                <a:cs typeface="Roboto Mono"/>
                <a:sym typeface="Roboto Mono"/>
              </a:rPr>
              <a:t>.</a:t>
            </a:r>
            <a:r>
              <a:rPr i="0" lang="en-US" sz="1400" u="none" cap="none" strike="noStrike">
                <a:solidFill>
                  <a:srgbClr val="5C2699"/>
                </a:solidFill>
                <a:latin typeface="Roboto Mono"/>
                <a:ea typeface="Roboto Mono"/>
                <a:cs typeface="Roboto Mono"/>
                <a:sym typeface="Roboto Mono"/>
              </a:rPr>
              <a:t>center</a:t>
            </a:r>
            <a:endParaRPr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i="0" lang="en-US" sz="1400" u="none" cap="none" strike="noStrike">
                <a:solidFill>
                  <a:srgbClr val="000000"/>
                </a:solidFill>
                <a:latin typeface="Roboto Mono"/>
                <a:ea typeface="Roboto Mono"/>
                <a:cs typeface="Roboto Mono"/>
                <a:sym typeface="Roboto Mono"/>
              </a:rPr>
              <a:t>        } </a:t>
            </a:r>
            <a:endParaRPr>
              <a:latin typeface="Roboto Mono"/>
              <a:ea typeface="Roboto Mono"/>
              <a:cs typeface="Roboto Mono"/>
              <a:sym typeface="Roboto Mono"/>
            </a:endParaRPr>
          </a:p>
          <a:p>
            <a:pPr indent="0" lvl="0" marL="0" marR="0" rtl="0" algn="l">
              <a:lnSpc>
                <a:spcPct val="100000"/>
              </a:lnSpc>
              <a:spcBef>
                <a:spcPts val="0"/>
              </a:spcBef>
              <a:spcAft>
                <a:spcPts val="0"/>
              </a:spcAft>
              <a:buNone/>
            </a:pPr>
            <a:r>
              <a:rPr i="0" lang="en-US" sz="1400" u="none" cap="none" strike="noStrike">
                <a:solidFill>
                  <a:srgbClr val="000000"/>
                </a:solidFill>
                <a:latin typeface="Roboto Mono"/>
                <a:ea typeface="Roboto Mono"/>
                <a:cs typeface="Roboto Mono"/>
                <a:sym typeface="Roboto Mono"/>
              </a:rPr>
              <a:t>    }</a:t>
            </a:r>
            <a:endParaRPr>
              <a:latin typeface="Roboto Mono"/>
              <a:ea typeface="Roboto Mono"/>
              <a:cs typeface="Roboto Mono"/>
              <a:sym typeface="Roboto Mono"/>
            </a:endParaRPr>
          </a:p>
        </p:txBody>
      </p:sp>
      <p:sp>
        <p:nvSpPr>
          <p:cNvPr id="209" name="Google Shape;209;p37"/>
          <p:cNvSpPr txBox="1"/>
          <p:nvPr>
            <p:ph idx="1" type="body"/>
          </p:nvPr>
        </p:nvSpPr>
        <p:spPr>
          <a:xfrm>
            <a:off x="235199" y="892983"/>
            <a:ext cx="8616000" cy="661321"/>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Verdana"/>
              <a:buChar char="-"/>
            </a:pPr>
            <a:r>
              <a:rPr lang="en-US">
                <a:latin typeface="Roboto Mono"/>
                <a:ea typeface="Roboto Mono"/>
                <a:cs typeface="Roboto Mono"/>
                <a:sym typeface="Roboto Mono"/>
              </a:rPr>
              <a:t>Khai báo một biến kiểu </a:t>
            </a:r>
            <a:r>
              <a:rPr b="1" lang="en-US">
                <a:latin typeface="Roboto Mono"/>
                <a:ea typeface="Roboto Mono"/>
                <a:cs typeface="Roboto Mono"/>
                <a:sym typeface="Roboto Mono"/>
              </a:rPr>
              <a:t>UIPanGestureRecognizer</a:t>
            </a:r>
            <a:r>
              <a:rPr lang="en-US">
                <a:latin typeface="Roboto Mono"/>
                <a:ea typeface="Roboto Mono"/>
                <a:cs typeface="Roboto Mono"/>
                <a:sym typeface="Roboto Mono"/>
              </a:rPr>
              <a:t>, và thêm gesture đó vào UIView cần tác động</a:t>
            </a:r>
            <a:endParaRPr>
              <a:latin typeface="Roboto Mono"/>
              <a:ea typeface="Roboto Mono"/>
              <a:cs typeface="Roboto Mono"/>
              <a:sym typeface="Roboto Mono"/>
            </a:endParaRPr>
          </a:p>
        </p:txBody>
      </p:sp>
      <p:sp>
        <p:nvSpPr>
          <p:cNvPr id="210" name="Google Shape;210;p37"/>
          <p:cNvSpPr txBox="1"/>
          <p:nvPr/>
        </p:nvSpPr>
        <p:spPr>
          <a:xfrm>
            <a:off x="235199" y="2233386"/>
            <a:ext cx="8908801" cy="661321"/>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accent1"/>
              </a:buClr>
              <a:buSzPts val="1800"/>
              <a:buFont typeface="Verdana"/>
              <a:buChar char="-"/>
            </a:pPr>
            <a:r>
              <a:rPr i="0" lang="en-US" sz="1800" u="none" cap="none" strike="noStrike">
                <a:solidFill>
                  <a:schemeClr val="accent1"/>
                </a:solidFill>
                <a:latin typeface="Roboto Mono"/>
                <a:ea typeface="Roboto Mono"/>
                <a:cs typeface="Roboto Mono"/>
                <a:sym typeface="Roboto Mono"/>
              </a:rPr>
              <a:t>Hàm tác động </a:t>
            </a:r>
            <a:r>
              <a:rPr b="1" i="0" lang="en-US" sz="1800" u="none" cap="none" strike="noStrike">
                <a:solidFill>
                  <a:schemeClr val="accent1"/>
                </a:solidFill>
                <a:latin typeface="Roboto Mono"/>
                <a:ea typeface="Roboto Mono"/>
                <a:cs typeface="Roboto Mono"/>
                <a:sym typeface="Roboto Mono"/>
              </a:rPr>
              <a:t>paned</a:t>
            </a:r>
            <a:r>
              <a:rPr i="0" lang="en-US" sz="1800" u="none" cap="none" strike="noStrike">
                <a:solidFill>
                  <a:schemeClr val="accent1"/>
                </a:solidFill>
                <a:latin typeface="Roboto Mono"/>
                <a:ea typeface="Roboto Mono"/>
                <a:cs typeface="Roboto Mono"/>
                <a:sym typeface="Roboto Mono"/>
              </a:rPr>
              <a:t> được gọi vào selector và hàm này kế thừa </a:t>
            </a:r>
            <a:r>
              <a:rPr b="1" i="0" lang="en-US" sz="1800" u="none" cap="none" strike="noStrike">
                <a:solidFill>
                  <a:schemeClr val="accent1"/>
                </a:solidFill>
                <a:latin typeface="Roboto Mono"/>
                <a:ea typeface="Roboto Mono"/>
                <a:cs typeface="Roboto Mono"/>
                <a:sym typeface="Roboto Mono"/>
              </a:rPr>
              <a:t>@objc</a:t>
            </a:r>
            <a:endParaRPr b="1" i="0" sz="1800" u="none" cap="none" strike="noStrike">
              <a:solidFill>
                <a:schemeClr val="accent1"/>
              </a:solidFill>
              <a:latin typeface="Roboto Mono"/>
              <a:ea typeface="Roboto Mono"/>
              <a:cs typeface="Roboto Mono"/>
              <a:sym typeface="Roboto Mono"/>
            </a:endParaRPr>
          </a:p>
        </p:txBody>
      </p:sp>
      <p:sp>
        <p:nvSpPr>
          <p:cNvPr id="211" name="Google Shape;211;p37"/>
          <p:cNvSpPr txBox="1"/>
          <p:nvPr/>
        </p:nvSpPr>
        <p:spPr>
          <a:xfrm>
            <a:off x="417701" y="4549654"/>
            <a:ext cx="8543700" cy="661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accent1"/>
              </a:buClr>
              <a:buSzPts val="1800"/>
              <a:buFont typeface="Roboto Mono"/>
              <a:buChar char="-"/>
            </a:pPr>
            <a:r>
              <a:rPr i="0" lang="en-US" sz="1800" u="none" cap="none" strike="noStrike">
                <a:solidFill>
                  <a:schemeClr val="accent1"/>
                </a:solidFill>
                <a:latin typeface="Roboto Mono"/>
                <a:ea typeface="Roboto Mono"/>
                <a:cs typeface="Roboto Mono"/>
                <a:sym typeface="Roboto Mono"/>
              </a:rPr>
              <a:t>Các gesture khác sẽ làm tương tự</a:t>
            </a:r>
            <a:endParaRPr i="0" sz="1800" u="none" cap="none" strike="noStrike">
              <a:solidFill>
                <a:schemeClr val="accent1"/>
              </a:solidFill>
              <a:latin typeface="Roboto Mono"/>
              <a:ea typeface="Roboto Mono"/>
              <a:cs typeface="Roboto Mono"/>
              <a:sym typeface="Roboto Mon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18"/>
          <p:cNvSpPr txBox="1"/>
          <p:nvPr>
            <p:ph type="title"/>
          </p:nvPr>
        </p:nvSpPr>
        <p:spPr>
          <a:xfrm>
            <a:off x="729450" y="106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Font typeface="Verdana"/>
              <a:buNone/>
            </a:pPr>
            <a:r>
              <a:rPr lang="en-US">
                <a:latin typeface="Roboto Mono"/>
                <a:ea typeface="Roboto Mono"/>
                <a:cs typeface="Roboto Mono"/>
                <a:sym typeface="Roboto Mono"/>
              </a:rPr>
              <a:t>Các control kế thừa từ UIView</a:t>
            </a:r>
            <a:endParaRPr>
              <a:latin typeface="Roboto Mono"/>
              <a:ea typeface="Roboto Mono"/>
              <a:cs typeface="Roboto Mono"/>
              <a:sym typeface="Roboto Mono"/>
            </a:endParaRPr>
          </a:p>
        </p:txBody>
      </p:sp>
      <p:sp>
        <p:nvSpPr>
          <p:cNvPr id="217" name="Google Shape;217;p18"/>
          <p:cNvSpPr txBox="1"/>
          <p:nvPr>
            <p:ph idx="1" type="body"/>
          </p:nvPr>
        </p:nvSpPr>
        <p:spPr>
          <a:xfrm>
            <a:off x="235200" y="1013100"/>
            <a:ext cx="8616000" cy="3912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Mono"/>
              <a:buChar char="-"/>
            </a:pPr>
            <a:r>
              <a:rPr lang="en-US">
                <a:latin typeface="Roboto Mono"/>
                <a:ea typeface="Roboto Mono"/>
                <a:cs typeface="Roboto Mono"/>
                <a:sym typeface="Roboto Mono"/>
              </a:rPr>
              <a:t>Các đối tượng kế thừa từ UIView:</a:t>
            </a:r>
            <a:endParaRPr>
              <a:latin typeface="Roboto Mono"/>
              <a:ea typeface="Roboto Mono"/>
              <a:cs typeface="Roboto Mono"/>
              <a:sym typeface="Roboto Mono"/>
            </a:endParaRPr>
          </a:p>
          <a:p>
            <a:pPr indent="0" lvl="0" marL="114300" rtl="0" algn="l">
              <a:lnSpc>
                <a:spcPct val="115000"/>
              </a:lnSpc>
              <a:spcBef>
                <a:spcPts val="0"/>
              </a:spcBef>
              <a:spcAft>
                <a:spcPts val="0"/>
              </a:spcAft>
              <a:buSzPts val="1800"/>
              <a:buNone/>
            </a:pPr>
            <a:r>
              <a:rPr lang="en-US">
                <a:latin typeface="Roboto Mono"/>
                <a:ea typeface="Roboto Mono"/>
                <a:cs typeface="Roboto Mono"/>
                <a:sym typeface="Roboto Mono"/>
              </a:rPr>
              <a:t>+ UIImageView: hiển thị hình ảnh</a:t>
            </a:r>
            <a:endParaRPr>
              <a:latin typeface="Roboto Mono"/>
              <a:ea typeface="Roboto Mono"/>
              <a:cs typeface="Roboto Mono"/>
              <a:sym typeface="Roboto Mono"/>
            </a:endParaRPr>
          </a:p>
          <a:p>
            <a:pPr indent="0" lvl="0" marL="114300" rtl="0" algn="l">
              <a:lnSpc>
                <a:spcPct val="115000"/>
              </a:lnSpc>
              <a:spcBef>
                <a:spcPts val="0"/>
              </a:spcBef>
              <a:spcAft>
                <a:spcPts val="0"/>
              </a:spcAft>
              <a:buSzPts val="1800"/>
              <a:buNone/>
            </a:pPr>
            <a:r>
              <a:rPr lang="en-US">
                <a:latin typeface="Roboto Mono"/>
                <a:ea typeface="Roboto Mono"/>
                <a:cs typeface="Roboto Mono"/>
                <a:sym typeface="Roboto Mono"/>
              </a:rPr>
              <a:t>+ UIScrollView: cho phép người dùng di chuyển qua một danh sách các điểm mà chiếm nhiều không gian hơn màn hình vật lý</a:t>
            </a:r>
            <a:endParaRPr>
              <a:latin typeface="Roboto Mono"/>
              <a:ea typeface="Roboto Mono"/>
              <a:cs typeface="Roboto Mono"/>
              <a:sym typeface="Roboto Mono"/>
            </a:endParaRPr>
          </a:p>
          <a:p>
            <a:pPr indent="0" lvl="0" marL="114300" rtl="0" algn="l">
              <a:lnSpc>
                <a:spcPct val="115000"/>
              </a:lnSpc>
              <a:spcBef>
                <a:spcPts val="0"/>
              </a:spcBef>
              <a:spcAft>
                <a:spcPts val="0"/>
              </a:spcAft>
              <a:buSzPts val="1800"/>
              <a:buNone/>
            </a:pPr>
            <a:r>
              <a:rPr lang="en-US">
                <a:latin typeface="Roboto Mono"/>
                <a:ea typeface="Roboto Mono"/>
                <a:cs typeface="Roboto Mono"/>
                <a:sym typeface="Roboto Mono"/>
              </a:rPr>
              <a:t>+ UILabel: hiển thị nhãn </a:t>
            </a:r>
            <a:endParaRPr>
              <a:latin typeface="Roboto Mono"/>
              <a:ea typeface="Roboto Mono"/>
              <a:cs typeface="Roboto Mono"/>
              <a:sym typeface="Roboto Mono"/>
            </a:endParaRPr>
          </a:p>
          <a:p>
            <a:pPr indent="0" lvl="0" marL="114300" rtl="0" algn="l">
              <a:lnSpc>
                <a:spcPct val="115000"/>
              </a:lnSpc>
              <a:spcBef>
                <a:spcPts val="0"/>
              </a:spcBef>
              <a:spcAft>
                <a:spcPts val="0"/>
              </a:spcAft>
              <a:buSzPts val="1800"/>
              <a:buNone/>
            </a:pPr>
            <a:r>
              <a:rPr lang="en-US">
                <a:latin typeface="Roboto Mono"/>
                <a:ea typeface="Roboto Mono"/>
                <a:cs typeface="Roboto Mono"/>
                <a:sym typeface="Roboto Mono"/>
              </a:rPr>
              <a:t>+ UIButton: nút nhấn </a:t>
            </a:r>
            <a:br>
              <a:rPr lang="en-US">
                <a:latin typeface="Roboto Mono"/>
                <a:ea typeface="Roboto Mono"/>
                <a:cs typeface="Roboto Mono"/>
                <a:sym typeface="Roboto Mono"/>
              </a:rPr>
            </a:br>
            <a:r>
              <a:rPr lang="en-US">
                <a:latin typeface="Roboto Mono"/>
                <a:ea typeface="Roboto Mono"/>
                <a:cs typeface="Roboto Mono"/>
                <a:sym typeface="Roboto Mono"/>
              </a:rPr>
              <a:t>+ UITextField: ô nhập liệu</a:t>
            </a:r>
            <a:br>
              <a:rPr lang="en-US">
                <a:latin typeface="Roboto Mono"/>
                <a:ea typeface="Roboto Mono"/>
                <a:cs typeface="Roboto Mono"/>
                <a:sym typeface="Roboto Mono"/>
              </a:rPr>
            </a:br>
            <a:r>
              <a:rPr lang="en-US">
                <a:latin typeface="Roboto Mono"/>
                <a:ea typeface="Roboto Mono"/>
                <a:cs typeface="Roboto Mono"/>
                <a:sym typeface="Roboto Mono"/>
              </a:rPr>
              <a:t>+ UITextView: ô nhập liệu (nhập liệu </a:t>
            </a:r>
            <a:r>
              <a:rPr lang="en-US">
                <a:latin typeface="Roboto Mono"/>
                <a:ea typeface="Roboto Mono"/>
                <a:cs typeface="Roboto Mono"/>
                <a:sym typeface="Roboto Mono"/>
              </a:rPr>
              <a:t>đoạn văn bản</a:t>
            </a:r>
            <a:r>
              <a:rPr lang="en-US">
                <a:latin typeface="Roboto Mono"/>
                <a:ea typeface="Roboto Mono"/>
                <a:cs typeface="Roboto Mono"/>
                <a:sym typeface="Roboto Mono"/>
              </a:rPr>
              <a:t>)</a:t>
            </a:r>
            <a:endParaRPr>
              <a:latin typeface="Roboto Mono"/>
              <a:ea typeface="Roboto Mono"/>
              <a:cs typeface="Roboto Mono"/>
              <a:sym typeface="Roboto Mono"/>
            </a:endParaRPr>
          </a:p>
          <a:p>
            <a:pPr indent="0" lvl="0" marL="114300" rtl="0" algn="l">
              <a:lnSpc>
                <a:spcPct val="115000"/>
              </a:lnSpc>
              <a:spcBef>
                <a:spcPts val="0"/>
              </a:spcBef>
              <a:spcAft>
                <a:spcPts val="0"/>
              </a:spcAft>
              <a:buSzPts val="1800"/>
              <a:buNone/>
            </a:pPr>
            <a:r>
              <a:rPr lang="en-US">
                <a:latin typeface="Roboto Mono"/>
                <a:ea typeface="Roboto Mono"/>
                <a:cs typeface="Roboto Mono"/>
                <a:sym typeface="Roboto Mono"/>
              </a:rPr>
              <a:t>+ UITableView: hiển thị danh sách dạng list</a:t>
            </a:r>
            <a:endParaRPr>
              <a:latin typeface="Roboto Mono"/>
              <a:ea typeface="Roboto Mono"/>
              <a:cs typeface="Roboto Mono"/>
              <a:sym typeface="Roboto Mono"/>
            </a:endParaRPr>
          </a:p>
          <a:p>
            <a:pPr indent="0" lvl="0" marL="114300" rtl="0" algn="l">
              <a:lnSpc>
                <a:spcPct val="115000"/>
              </a:lnSpc>
              <a:spcBef>
                <a:spcPts val="0"/>
              </a:spcBef>
              <a:spcAft>
                <a:spcPts val="0"/>
              </a:spcAft>
              <a:buSzPts val="1800"/>
              <a:buNone/>
            </a:pPr>
            <a:r>
              <a:rPr lang="en-US">
                <a:latin typeface="Roboto Mono"/>
                <a:ea typeface="Roboto Mono"/>
                <a:cs typeface="Roboto Mono"/>
                <a:sym typeface="Roboto Mono"/>
              </a:rPr>
              <a:t>+ UICollectionView: hiển thị danh sách dạng lưới</a:t>
            </a:r>
            <a:endParaRPr>
              <a:latin typeface="Roboto Mono"/>
              <a:ea typeface="Roboto Mono"/>
              <a:cs typeface="Roboto Mono"/>
              <a:sym typeface="Roboto Mono"/>
            </a:endParaRPr>
          </a:p>
          <a:p>
            <a:pPr indent="0" lvl="0" marL="114300" rtl="0" algn="l">
              <a:lnSpc>
                <a:spcPct val="115000"/>
              </a:lnSpc>
              <a:spcBef>
                <a:spcPts val="0"/>
              </a:spcBef>
              <a:spcAft>
                <a:spcPts val="0"/>
              </a:spcAft>
              <a:buSzPts val="1800"/>
              <a:buNone/>
            </a:pPr>
            <a:r>
              <a:rPr lang="en-US">
                <a:latin typeface="Roboto Mono"/>
                <a:ea typeface="Roboto Mono"/>
                <a:cs typeface="Roboto Mono"/>
                <a:sym typeface="Roboto Mono"/>
              </a:rPr>
              <a:t>+ UIStepper, UISwitch, UISegment, UIDatePicker, UIPickerView, …</a:t>
            </a:r>
            <a:endParaRPr>
              <a:latin typeface="Roboto Mono"/>
              <a:ea typeface="Roboto Mono"/>
              <a:cs typeface="Roboto Mono"/>
              <a:sym typeface="Roboto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9"/>
          <p:cNvSpPr txBox="1"/>
          <p:nvPr>
            <p:ph type="title"/>
          </p:nvPr>
        </p:nvSpPr>
        <p:spPr>
          <a:xfrm>
            <a:off x="729450" y="106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Font typeface="Verdana"/>
              <a:buNone/>
            </a:pPr>
            <a:r>
              <a:rPr lang="en-US">
                <a:latin typeface="Roboto Mono"/>
                <a:ea typeface="Roboto Mono"/>
                <a:cs typeface="Roboto Mono"/>
                <a:sym typeface="Roboto Mono"/>
              </a:rPr>
              <a:t>Thêm một UIView từ giao diện</a:t>
            </a:r>
            <a:endParaRPr>
              <a:latin typeface="Roboto Mono"/>
              <a:ea typeface="Roboto Mono"/>
              <a:cs typeface="Roboto Mono"/>
              <a:sym typeface="Roboto Mono"/>
            </a:endParaRPr>
          </a:p>
        </p:txBody>
      </p:sp>
      <p:pic>
        <p:nvPicPr>
          <p:cNvPr id="94" name="Google Shape;94;p9"/>
          <p:cNvPicPr preferRelativeResize="0"/>
          <p:nvPr/>
        </p:nvPicPr>
        <p:blipFill rotWithShape="1">
          <a:blip r:embed="rId3">
            <a:alphaModFix/>
          </a:blip>
          <a:srcRect b="0" l="0" r="0" t="0"/>
          <a:stretch/>
        </p:blipFill>
        <p:spPr>
          <a:xfrm>
            <a:off x="558800" y="933615"/>
            <a:ext cx="8026400" cy="420988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3"/>
          <p:cNvSpPr txBox="1"/>
          <p:nvPr>
            <p:ph type="title"/>
          </p:nvPr>
        </p:nvSpPr>
        <p:spPr>
          <a:xfrm>
            <a:off x="729450" y="106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Font typeface="Verdana"/>
              <a:buNone/>
            </a:pPr>
            <a:r>
              <a:rPr lang="en-US">
                <a:latin typeface="Roboto Mono"/>
                <a:ea typeface="Roboto Mono"/>
                <a:cs typeface="Roboto Mono"/>
                <a:sym typeface="Roboto Mono"/>
              </a:rPr>
              <a:t>Thuộc tính của UIView</a:t>
            </a:r>
            <a:endParaRPr>
              <a:latin typeface="Roboto Mono"/>
              <a:ea typeface="Roboto Mono"/>
              <a:cs typeface="Roboto Mono"/>
              <a:sym typeface="Roboto Mono"/>
            </a:endParaRPr>
          </a:p>
        </p:txBody>
      </p:sp>
      <p:sp>
        <p:nvSpPr>
          <p:cNvPr id="100" name="Google Shape;100;p3"/>
          <p:cNvSpPr txBox="1"/>
          <p:nvPr>
            <p:ph idx="1" type="body"/>
          </p:nvPr>
        </p:nvSpPr>
        <p:spPr>
          <a:xfrm>
            <a:off x="342900" y="1013100"/>
            <a:ext cx="8636000" cy="3912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Mono"/>
              <a:buChar char="-"/>
            </a:pPr>
            <a:r>
              <a:rPr lang="en-US">
                <a:latin typeface="Roboto Mono"/>
                <a:ea typeface="Roboto Mono"/>
                <a:cs typeface="Roboto Mono"/>
                <a:sym typeface="Roboto Mono"/>
              </a:rPr>
              <a:t>frame: là toạ độ và kích thước của view trong hệ toạ độ của view cha của nó (kiểu CGRect)</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Char char="-"/>
            </a:pPr>
            <a:r>
              <a:rPr lang="en-US">
                <a:latin typeface="Roboto Mono"/>
                <a:ea typeface="Roboto Mono"/>
                <a:cs typeface="Roboto Mono"/>
                <a:sym typeface="Roboto Mono"/>
              </a:rPr>
              <a:t>bounds: là toạ độ và kích thước của view trong hệ toạ độ của chính nó (kiểu CGRect)</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Char char="-"/>
            </a:pPr>
            <a:r>
              <a:rPr lang="en-US">
                <a:latin typeface="Roboto Mono"/>
                <a:ea typeface="Roboto Mono"/>
                <a:cs typeface="Roboto Mono"/>
                <a:sym typeface="Roboto Mono"/>
              </a:rPr>
              <a:t>center: nó sẽ đặt vị trí theo tâm của khung nhìn (kiểu CGPoint)</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Char char="-"/>
            </a:pPr>
            <a:r>
              <a:rPr lang="en-US">
                <a:latin typeface="Roboto Mono"/>
                <a:ea typeface="Roboto Mono"/>
                <a:cs typeface="Roboto Mono"/>
                <a:sym typeface="Roboto Mono"/>
              </a:rPr>
              <a:t>alpha: sẽ làm thay đổi độ đậm nhạt của UIView</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Char char="-"/>
            </a:pPr>
            <a:r>
              <a:rPr lang="en-US">
                <a:latin typeface="Roboto Mono"/>
                <a:ea typeface="Roboto Mono"/>
                <a:cs typeface="Roboto Mono"/>
                <a:sym typeface="Roboto Mono"/>
              </a:rPr>
              <a:t>backgroundColor: thay đổi màu nền UIView</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Char char="-"/>
            </a:pPr>
            <a:r>
              <a:rPr lang="en-US">
                <a:latin typeface="Roboto Mono"/>
                <a:ea typeface="Roboto Mono"/>
                <a:cs typeface="Roboto Mono"/>
                <a:sym typeface="Roboto Mono"/>
              </a:rPr>
              <a:t>clipToBounds: ẩn phần hiển thị view con vượt ra khỏi view cha</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Char char="-"/>
            </a:pPr>
            <a:r>
              <a:rPr lang="en-US">
                <a:latin typeface="Roboto Mono"/>
                <a:ea typeface="Roboto Mono"/>
                <a:cs typeface="Roboto Mono"/>
                <a:sym typeface="Roboto Mono"/>
              </a:rPr>
              <a:t>layer: là lớp mặt nạ được đắp lên cho UIView (kiểu CALayer)</a:t>
            </a:r>
            <a:endParaRPr>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4"/>
          <p:cNvSpPr txBox="1"/>
          <p:nvPr>
            <p:ph type="title"/>
          </p:nvPr>
        </p:nvSpPr>
        <p:spPr>
          <a:xfrm>
            <a:off x="729450" y="106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Font typeface="Verdana"/>
              <a:buNone/>
            </a:pPr>
            <a:r>
              <a:rPr lang="en-US">
                <a:latin typeface="Roboto Mono"/>
                <a:ea typeface="Roboto Mono"/>
                <a:cs typeface="Roboto Mono"/>
                <a:sym typeface="Roboto Mono"/>
              </a:rPr>
              <a:t>Frame và Bounds</a:t>
            </a:r>
            <a:endParaRPr>
              <a:latin typeface="Roboto Mono"/>
              <a:ea typeface="Roboto Mono"/>
              <a:cs typeface="Roboto Mono"/>
              <a:sym typeface="Roboto Mono"/>
            </a:endParaRPr>
          </a:p>
        </p:txBody>
      </p:sp>
      <p:pic>
        <p:nvPicPr>
          <p:cNvPr id="106" name="Google Shape;106;p14"/>
          <p:cNvPicPr preferRelativeResize="0"/>
          <p:nvPr/>
        </p:nvPicPr>
        <p:blipFill rotWithShape="1">
          <a:blip r:embed="rId3">
            <a:alphaModFix/>
          </a:blip>
          <a:srcRect b="0" l="0" r="0" t="0"/>
          <a:stretch/>
        </p:blipFill>
        <p:spPr>
          <a:xfrm>
            <a:off x="656546" y="984737"/>
            <a:ext cx="7830907" cy="395431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id="111" name="Google Shape;111;p17"/>
          <p:cNvPicPr preferRelativeResize="0"/>
          <p:nvPr/>
        </p:nvPicPr>
        <p:blipFill rotWithShape="1">
          <a:blip r:embed="rId3">
            <a:alphaModFix/>
          </a:blip>
          <a:srcRect b="0" l="0" r="0" t="0"/>
          <a:stretch/>
        </p:blipFill>
        <p:spPr>
          <a:xfrm>
            <a:off x="574023" y="802301"/>
            <a:ext cx="7995953" cy="4191730"/>
          </a:xfrm>
          <a:prstGeom prst="rect">
            <a:avLst/>
          </a:prstGeom>
          <a:noFill/>
          <a:ln>
            <a:noFill/>
          </a:ln>
        </p:spPr>
      </p:pic>
      <p:sp>
        <p:nvSpPr>
          <p:cNvPr id="112" name="Google Shape;112;p17"/>
          <p:cNvSpPr txBox="1"/>
          <p:nvPr>
            <p:ph idx="1" type="body"/>
          </p:nvPr>
        </p:nvSpPr>
        <p:spPr>
          <a:xfrm>
            <a:off x="364725" y="56940"/>
            <a:ext cx="8414550" cy="745361"/>
          </a:xfrm>
          <a:prstGeom prst="rect">
            <a:avLst/>
          </a:prstGeom>
          <a:noFill/>
          <a:ln>
            <a:noFill/>
          </a:ln>
        </p:spPr>
        <p:txBody>
          <a:bodyPr anchorCtr="0" anchor="ctr" bIns="91425" lIns="91425" spcFirstLastPara="1" rIns="91425" wrap="square" tIns="91425">
            <a:noAutofit/>
          </a:bodyPr>
          <a:lstStyle/>
          <a:p>
            <a:pPr indent="-260350" lvl="0" marL="457200" rtl="0" algn="l">
              <a:lnSpc>
                <a:spcPct val="100000"/>
              </a:lnSpc>
              <a:spcBef>
                <a:spcPts val="0"/>
              </a:spcBef>
              <a:spcAft>
                <a:spcPts val="0"/>
              </a:spcAft>
              <a:buSzPts val="1800"/>
              <a:buFont typeface="Roboto Mono"/>
              <a:buChar char="-"/>
            </a:pPr>
            <a:r>
              <a:rPr lang="en-US" sz="1800">
                <a:latin typeface="Roboto Mono"/>
                <a:ea typeface="Roboto Mono"/>
                <a:cs typeface="Roboto Mono"/>
                <a:sym typeface="Roboto Mono"/>
              </a:rPr>
              <a:t>Show the Size Inspector: quản lý </a:t>
            </a:r>
            <a:r>
              <a:rPr lang="en-US" sz="1800">
                <a:latin typeface="Roboto Mono"/>
                <a:ea typeface="Roboto Mono"/>
                <a:cs typeface="Roboto Mono"/>
                <a:sym typeface="Roboto Mono"/>
              </a:rPr>
              <a:t>trực quan</a:t>
            </a:r>
            <a:r>
              <a:rPr lang="en-US" sz="1800">
                <a:latin typeface="Roboto Mono"/>
                <a:ea typeface="Roboto Mono"/>
                <a:cs typeface="Roboto Mono"/>
                <a:sym typeface="Roboto Mono"/>
              </a:rPr>
              <a:t> kích thước, toạ độ của UIView</a:t>
            </a:r>
            <a:endParaRPr sz="1800">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0"/>
          <p:cNvSpPr txBox="1"/>
          <p:nvPr>
            <p:ph type="title"/>
          </p:nvPr>
        </p:nvSpPr>
        <p:spPr>
          <a:xfrm>
            <a:off x="729450" y="106650"/>
            <a:ext cx="8414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Font typeface="Verdana"/>
              <a:buNone/>
            </a:pPr>
            <a:r>
              <a:rPr lang="en-US">
                <a:latin typeface="Roboto Mono"/>
                <a:ea typeface="Roboto Mono"/>
                <a:cs typeface="Roboto Mono"/>
                <a:sym typeface="Roboto Mono"/>
              </a:rPr>
              <a:t>Background Color</a:t>
            </a:r>
            <a:endParaRPr>
              <a:latin typeface="Roboto Mono"/>
              <a:ea typeface="Roboto Mono"/>
              <a:cs typeface="Roboto Mono"/>
              <a:sym typeface="Roboto Mono"/>
            </a:endParaRPr>
          </a:p>
        </p:txBody>
      </p:sp>
      <p:pic>
        <p:nvPicPr>
          <p:cNvPr id="118" name="Google Shape;118;p10"/>
          <p:cNvPicPr preferRelativeResize="0"/>
          <p:nvPr/>
        </p:nvPicPr>
        <p:blipFill rotWithShape="1">
          <a:blip r:embed="rId3">
            <a:alphaModFix/>
          </a:blip>
          <a:srcRect b="0" l="0" r="0" t="0"/>
          <a:stretch/>
        </p:blipFill>
        <p:spPr>
          <a:xfrm>
            <a:off x="1212326" y="1512425"/>
            <a:ext cx="6905901" cy="3631076"/>
          </a:xfrm>
          <a:prstGeom prst="rect">
            <a:avLst/>
          </a:prstGeom>
          <a:noFill/>
          <a:ln>
            <a:noFill/>
          </a:ln>
        </p:spPr>
      </p:pic>
      <p:sp>
        <p:nvSpPr>
          <p:cNvPr id="119" name="Google Shape;119;p10"/>
          <p:cNvSpPr txBox="1"/>
          <p:nvPr>
            <p:ph idx="1" type="body"/>
          </p:nvPr>
        </p:nvSpPr>
        <p:spPr>
          <a:xfrm>
            <a:off x="364650" y="704379"/>
            <a:ext cx="8414700" cy="745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Mono"/>
              <a:buChar char="-"/>
            </a:pPr>
            <a:r>
              <a:rPr lang="en-US">
                <a:latin typeface="Roboto Mono"/>
                <a:ea typeface="Roboto Mono"/>
                <a:cs typeface="Roboto Mono"/>
                <a:sym typeface="Roboto Mono"/>
              </a:rPr>
              <a:t>Show the Atrributes Inspector: quản lý các thuộc tính của UIView</a:t>
            </a:r>
            <a:endParaRPr>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5"/>
          <p:cNvSpPr txBox="1"/>
          <p:nvPr>
            <p:ph type="title"/>
          </p:nvPr>
        </p:nvSpPr>
        <p:spPr>
          <a:xfrm>
            <a:off x="729450" y="106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Font typeface="Verdana"/>
              <a:buNone/>
            </a:pPr>
            <a:r>
              <a:rPr lang="en-US">
                <a:latin typeface="Roboto Mono"/>
                <a:ea typeface="Roboto Mono"/>
                <a:cs typeface="Roboto Mono"/>
                <a:sym typeface="Roboto Mono"/>
              </a:rPr>
              <a:t>clipToBounds</a:t>
            </a:r>
            <a:endParaRPr>
              <a:latin typeface="Roboto Mono"/>
              <a:ea typeface="Roboto Mono"/>
              <a:cs typeface="Roboto Mono"/>
              <a:sym typeface="Roboto Mono"/>
            </a:endParaRPr>
          </a:p>
        </p:txBody>
      </p:sp>
      <p:pic>
        <p:nvPicPr>
          <p:cNvPr id="125" name="Google Shape;125;p15"/>
          <p:cNvPicPr preferRelativeResize="0"/>
          <p:nvPr/>
        </p:nvPicPr>
        <p:blipFill rotWithShape="1">
          <a:blip r:embed="rId3">
            <a:alphaModFix/>
          </a:blip>
          <a:srcRect b="0" l="0" r="0" t="0"/>
          <a:stretch/>
        </p:blipFill>
        <p:spPr>
          <a:xfrm>
            <a:off x="530764" y="895778"/>
            <a:ext cx="8082471" cy="424772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1"/>
          <p:cNvSpPr txBox="1"/>
          <p:nvPr>
            <p:ph type="title"/>
          </p:nvPr>
        </p:nvSpPr>
        <p:spPr>
          <a:xfrm>
            <a:off x="729450" y="106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Font typeface="Verdana"/>
              <a:buNone/>
            </a:pPr>
            <a:r>
              <a:rPr lang="en-US">
                <a:latin typeface="Roboto Mono"/>
                <a:ea typeface="Roboto Mono"/>
                <a:cs typeface="Roboto Mono"/>
                <a:sym typeface="Roboto Mono"/>
              </a:rPr>
              <a:t>center và alpha</a:t>
            </a:r>
            <a:endParaRPr>
              <a:latin typeface="Roboto Mono"/>
              <a:ea typeface="Roboto Mono"/>
              <a:cs typeface="Roboto Mono"/>
              <a:sym typeface="Roboto Mono"/>
            </a:endParaRPr>
          </a:p>
        </p:txBody>
      </p:sp>
      <p:pic>
        <p:nvPicPr>
          <p:cNvPr id="131" name="Google Shape;131;p11"/>
          <p:cNvPicPr preferRelativeResize="0"/>
          <p:nvPr/>
        </p:nvPicPr>
        <p:blipFill rotWithShape="1">
          <a:blip r:embed="rId3">
            <a:alphaModFix/>
          </a:blip>
          <a:srcRect b="0" l="0" r="0" t="0"/>
          <a:stretch/>
        </p:blipFill>
        <p:spPr>
          <a:xfrm>
            <a:off x="363415" y="715261"/>
            <a:ext cx="8417169" cy="442823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