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 id="2147484100" r:id="rId3"/>
  </p:sldMasterIdLst>
  <p:notesMasterIdLst>
    <p:notesMasterId r:id="rId31"/>
  </p:notesMasterIdLst>
  <p:handoutMasterIdLst>
    <p:handoutMasterId r:id="rId32"/>
  </p:handoutMasterIdLst>
  <p:sldIdLst>
    <p:sldId id="330" r:id="rId4"/>
    <p:sldId id="436"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6.2.1 – </a:t>
            </a:r>
            <a:r>
              <a:rPr lang="en-US" sz="1200" b="0" kern="1200" dirty="0" smtClean="0">
                <a:solidFill>
                  <a:schemeClr val="tx1"/>
                </a:solidFill>
                <a:effectLst/>
                <a:latin typeface="Arial" charset="0"/>
                <a:ea typeface="ＭＳ Ｐゴシック" charset="0"/>
                <a:cs typeface="ＭＳ Ｐゴシック" charset="0"/>
              </a:rPr>
              <a:t>Designing Solutions</a:t>
            </a:r>
            <a:endParaRPr lang="en-US" b="0" dirty="0"/>
          </a:p>
        </p:txBody>
      </p:sp>
    </p:spTree>
    <p:extLst>
      <p:ext uri="{BB962C8B-B14F-4D97-AF65-F5344CB8AC3E}">
        <p14:creationId xmlns:p14="http://schemas.microsoft.com/office/powerpoint/2010/main" val="1022385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6.2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5.2.1 – </a:t>
            </a:r>
            <a:r>
              <a:rPr lang="en-US" sz="1200" b="0" kern="1200" dirty="0" smtClean="0">
                <a:solidFill>
                  <a:schemeClr val="tx1"/>
                </a:solidFill>
                <a:effectLst/>
                <a:latin typeface="Arial" charset="0"/>
                <a:ea typeface="ＭＳ Ｐゴシック" charset="0"/>
                <a:cs typeface="ＭＳ Ｐゴシック" charset="0"/>
              </a:rPr>
              <a:t>Designing Solutions</a:t>
            </a:r>
            <a:r>
              <a:rPr lang="en-US" dirty="0" smtClean="0"/>
              <a:t> (Cont.)</a:t>
            </a:r>
            <a:endParaRPr lang="en-US" b="0" dirty="0"/>
          </a:p>
        </p:txBody>
      </p:sp>
    </p:spTree>
    <p:extLst>
      <p:ext uri="{BB962C8B-B14F-4D97-AF65-F5344CB8AC3E}">
        <p14:creationId xmlns:p14="http://schemas.microsoft.com/office/powerpoint/2010/main" val="248637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11</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6.3</a:t>
            </a:r>
            <a:r>
              <a:rPr lang="en-US" b="0" baseline="0" dirty="0" smtClean="0"/>
              <a:t> – Create an </a:t>
            </a:r>
            <a:r>
              <a:rPr lang="en-US" b="0" baseline="0" dirty="0" err="1" smtClean="0"/>
              <a:t>IoT</a:t>
            </a:r>
            <a:r>
              <a:rPr lang="en-US" b="0" baseline="0" dirty="0" smtClean="0"/>
              <a:t> Solution</a:t>
            </a:r>
            <a:endParaRPr lang="en-US" b="0" dirty="0" smtClean="0"/>
          </a:p>
        </p:txBody>
      </p:sp>
    </p:spTree>
    <p:extLst>
      <p:ext uri="{BB962C8B-B14F-4D97-AF65-F5344CB8AC3E}">
        <p14:creationId xmlns:p14="http://schemas.microsoft.com/office/powerpoint/2010/main" val="3590234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Create an </a:t>
            </a:r>
            <a:r>
              <a:rPr lang="en-US" sz="1200" kern="1200" baseline="0" dirty="0" err="1" smtClean="0">
                <a:solidFill>
                  <a:schemeClr val="tx1"/>
                </a:solidFill>
                <a:latin typeface="Arial" charset="0"/>
                <a:ea typeface="ＭＳ Ｐゴシック" charset="0"/>
                <a:cs typeface="ＭＳ Ｐゴシック" charset="0"/>
              </a:rPr>
              <a:t>IoT</a:t>
            </a:r>
            <a:r>
              <a:rPr lang="en-US" sz="1200" kern="1200" baseline="0" dirty="0" smtClean="0">
                <a:solidFill>
                  <a:schemeClr val="tx1"/>
                </a:solidFill>
                <a:latin typeface="Arial" charset="0"/>
                <a:ea typeface="ＭＳ Ｐゴシック" charset="0"/>
                <a:cs typeface="ＭＳ Ｐゴシック" charset="0"/>
              </a:rPr>
              <a:t> Solution</a:t>
            </a:r>
            <a:endParaRPr lang="en-CA" dirty="0" smtClean="0"/>
          </a:p>
          <a:p>
            <a:pPr>
              <a:lnSpc>
                <a:spcPct val="80000"/>
              </a:lnSpc>
              <a:buFontTx/>
              <a:buNone/>
            </a:pPr>
            <a:r>
              <a:rPr lang="en-US" dirty="0" smtClean="0">
                <a:latin typeface="Arial" charset="0"/>
              </a:rPr>
              <a:t>6.3.1 –</a:t>
            </a:r>
            <a:r>
              <a:rPr lang="en-US" baseline="0" dirty="0" smtClean="0">
                <a:latin typeface="Arial" charset="0"/>
              </a:rPr>
              <a:t> </a:t>
            </a:r>
            <a:r>
              <a:rPr lang="en-US" sz="1200" kern="1200" baseline="0" dirty="0" smtClean="0">
                <a:solidFill>
                  <a:schemeClr val="tx1"/>
                </a:solidFill>
                <a:effectLst/>
                <a:latin typeface="Arial" charset="0"/>
                <a:ea typeface="ＭＳ Ｐゴシック" charset="0"/>
              </a:rPr>
              <a:t>The </a:t>
            </a:r>
            <a:r>
              <a:rPr lang="en-US" sz="1200" kern="1200" baseline="0" dirty="0" err="1" smtClean="0">
                <a:solidFill>
                  <a:schemeClr val="tx1"/>
                </a:solidFill>
                <a:effectLst/>
                <a:latin typeface="Arial" charset="0"/>
                <a:ea typeface="ＭＳ Ｐゴシック" charset="0"/>
              </a:rPr>
              <a:t>IoT</a:t>
            </a:r>
            <a:r>
              <a:rPr lang="en-US" sz="1200" kern="1200" baseline="0" dirty="0" smtClean="0">
                <a:solidFill>
                  <a:schemeClr val="tx1"/>
                </a:solidFill>
                <a:effectLst/>
                <a:latin typeface="Arial" charset="0"/>
                <a:ea typeface="ＭＳ Ｐゴシック" charset="0"/>
              </a:rPr>
              <a:t> System Project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93591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Create an </a:t>
            </a:r>
            <a:r>
              <a:rPr lang="en-US" sz="1200" kern="1200" baseline="0" dirty="0" err="1" smtClean="0">
                <a:solidFill>
                  <a:schemeClr val="tx1"/>
                </a:solidFill>
                <a:latin typeface="Arial" charset="0"/>
                <a:ea typeface="ＭＳ Ｐゴシック" charset="0"/>
                <a:cs typeface="ＭＳ Ｐゴシック" charset="0"/>
              </a:rPr>
              <a:t>IoT</a:t>
            </a:r>
            <a:r>
              <a:rPr lang="en-US" sz="1200" kern="1200" baseline="0" dirty="0" smtClean="0">
                <a:solidFill>
                  <a:schemeClr val="tx1"/>
                </a:solidFill>
                <a:latin typeface="Arial" charset="0"/>
                <a:ea typeface="ＭＳ Ｐゴシック" charset="0"/>
                <a:cs typeface="ＭＳ Ｐゴシック" charset="0"/>
              </a:rPr>
              <a:t> Solution</a:t>
            </a:r>
            <a:endParaRPr lang="en-CA" dirty="0" smtClean="0"/>
          </a:p>
          <a:p>
            <a:pPr>
              <a:lnSpc>
                <a:spcPct val="80000"/>
              </a:lnSpc>
              <a:buFontTx/>
              <a:buNone/>
            </a:pPr>
            <a:r>
              <a:rPr lang="en-US" dirty="0" smtClean="0">
                <a:latin typeface="Arial" charset="0"/>
              </a:rPr>
              <a:t>6.3.1 –</a:t>
            </a:r>
            <a:r>
              <a:rPr lang="en-US" baseline="0" dirty="0" smtClean="0">
                <a:latin typeface="Arial" charset="0"/>
              </a:rPr>
              <a:t> </a:t>
            </a:r>
            <a:r>
              <a:rPr lang="en-US" sz="1200" kern="1200" baseline="0" dirty="0" smtClean="0">
                <a:solidFill>
                  <a:schemeClr val="tx1"/>
                </a:solidFill>
                <a:effectLst/>
                <a:latin typeface="Arial" charset="0"/>
                <a:ea typeface="ＭＳ Ｐゴシック" charset="0"/>
              </a:rPr>
              <a:t>The</a:t>
            </a:r>
            <a:r>
              <a:rPr lang="en-US" sz="1200" kern="1200" dirty="0" smtClean="0">
                <a:solidFill>
                  <a:schemeClr val="tx1"/>
                </a:solidFill>
                <a:effectLst/>
                <a:latin typeface="Arial" charset="0"/>
                <a:ea typeface="ＭＳ Ｐゴシック" charset="0"/>
                <a:cs typeface="ＭＳ Ｐゴシック" charset="0"/>
              </a:rPr>
              <a:t> </a:t>
            </a:r>
            <a:r>
              <a:rPr lang="en-US" sz="1200" kern="1200" dirty="0" err="1" smtClean="0">
                <a:solidFill>
                  <a:schemeClr val="tx1"/>
                </a:solidFill>
                <a:effectLst/>
                <a:latin typeface="Arial" charset="0"/>
                <a:ea typeface="ＭＳ Ｐゴシック" charset="0"/>
                <a:cs typeface="ＭＳ Ｐゴシック" charset="0"/>
              </a:rPr>
              <a:t>IoT</a:t>
            </a:r>
            <a:r>
              <a:rPr lang="en-US" sz="1200" kern="1200" dirty="0" smtClean="0">
                <a:solidFill>
                  <a:schemeClr val="tx1"/>
                </a:solidFill>
                <a:effectLst/>
                <a:latin typeface="Arial" charset="0"/>
                <a:ea typeface="ＭＳ Ｐゴシック" charset="0"/>
                <a:cs typeface="ＭＳ Ｐゴシック" charset="0"/>
              </a:rPr>
              <a:t> System Project</a:t>
            </a:r>
            <a:r>
              <a:rPr lang="en-US" sz="1200" kern="1200" baseline="0" dirty="0" smtClean="0">
                <a:solidFill>
                  <a:schemeClr val="tx1"/>
                </a:solidFill>
                <a:effectLst/>
                <a:latin typeface="Arial" charset="0"/>
                <a:ea typeface="ＭＳ Ｐゴシック" charset="0"/>
                <a:cs typeface="ＭＳ Ｐゴシック" charset="0"/>
              </a:rPr>
              <a:t> (cont’d)</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645607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Create an </a:t>
            </a:r>
            <a:r>
              <a:rPr lang="en-US" sz="1200" kern="1200" baseline="0" dirty="0" err="1" smtClean="0">
                <a:solidFill>
                  <a:schemeClr val="tx1"/>
                </a:solidFill>
                <a:latin typeface="Arial" charset="0"/>
                <a:ea typeface="ＭＳ Ｐゴシック" charset="0"/>
                <a:cs typeface="ＭＳ Ｐゴシック" charset="0"/>
              </a:rPr>
              <a:t>IoT</a:t>
            </a:r>
            <a:r>
              <a:rPr lang="en-US" sz="1200" kern="1200" baseline="0" dirty="0" smtClean="0">
                <a:solidFill>
                  <a:schemeClr val="tx1"/>
                </a:solidFill>
                <a:latin typeface="Arial" charset="0"/>
                <a:ea typeface="ＭＳ Ｐゴシック" charset="0"/>
                <a:cs typeface="ＭＳ Ｐゴシック" charset="0"/>
              </a:rPr>
              <a:t> Solution</a:t>
            </a:r>
            <a:endParaRPr lang="en-CA" dirty="0" smtClean="0"/>
          </a:p>
          <a:p>
            <a:pPr>
              <a:lnSpc>
                <a:spcPct val="80000"/>
              </a:lnSpc>
              <a:buFontTx/>
              <a:buNone/>
            </a:pPr>
            <a:r>
              <a:rPr lang="en-US" dirty="0" smtClean="0">
                <a:latin typeface="Arial" charset="0"/>
              </a:rPr>
              <a:t>6.3.1 –</a:t>
            </a:r>
            <a:r>
              <a:rPr lang="en-US" baseline="0" dirty="0" smtClean="0">
                <a:latin typeface="Arial" charset="0"/>
              </a:rPr>
              <a:t> </a:t>
            </a:r>
            <a:r>
              <a:rPr lang="en-US" sz="1200" kern="1200" baseline="0" dirty="0" smtClean="0">
                <a:solidFill>
                  <a:schemeClr val="tx1"/>
                </a:solidFill>
                <a:effectLst/>
                <a:latin typeface="Arial" charset="0"/>
                <a:ea typeface="ＭＳ Ｐゴシック" charset="0"/>
              </a:rPr>
              <a:t>The </a:t>
            </a:r>
            <a:r>
              <a:rPr lang="en-US" sz="1200" kern="1200" baseline="0" dirty="0" err="1" smtClean="0">
                <a:solidFill>
                  <a:schemeClr val="tx1"/>
                </a:solidFill>
                <a:effectLst/>
                <a:latin typeface="Arial" charset="0"/>
                <a:ea typeface="ＭＳ Ｐゴシック" charset="0"/>
              </a:rPr>
              <a:t>IoT</a:t>
            </a:r>
            <a:r>
              <a:rPr lang="en-US" sz="1200" kern="1200" baseline="0" dirty="0" smtClean="0">
                <a:solidFill>
                  <a:schemeClr val="tx1"/>
                </a:solidFill>
                <a:effectLst/>
                <a:latin typeface="Arial" charset="0"/>
                <a:ea typeface="ＭＳ Ｐゴシック" charset="0"/>
              </a:rPr>
              <a:t> System Project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94920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Create an </a:t>
            </a:r>
            <a:r>
              <a:rPr lang="en-US" sz="1200" kern="1200" baseline="0" dirty="0" err="1" smtClean="0">
                <a:solidFill>
                  <a:schemeClr val="tx1"/>
                </a:solidFill>
                <a:latin typeface="Arial" charset="0"/>
                <a:ea typeface="ＭＳ Ｐゴシック" charset="0"/>
                <a:cs typeface="ＭＳ Ｐゴシック" charset="0"/>
              </a:rPr>
              <a:t>IoT</a:t>
            </a:r>
            <a:r>
              <a:rPr lang="en-US" sz="1200" kern="1200" baseline="0" dirty="0" smtClean="0">
                <a:solidFill>
                  <a:schemeClr val="tx1"/>
                </a:solidFill>
                <a:latin typeface="Arial" charset="0"/>
                <a:ea typeface="ＭＳ Ｐゴシック" charset="0"/>
                <a:cs typeface="ＭＳ Ｐゴシック" charset="0"/>
              </a:rPr>
              <a:t> Solution</a:t>
            </a:r>
            <a:endParaRPr lang="en-CA" dirty="0" smtClean="0"/>
          </a:p>
          <a:p>
            <a:pPr>
              <a:lnSpc>
                <a:spcPct val="80000"/>
              </a:lnSpc>
              <a:buFontTx/>
              <a:buNone/>
            </a:pPr>
            <a:r>
              <a:rPr lang="en-US" dirty="0" smtClean="0">
                <a:latin typeface="Arial" charset="0"/>
              </a:rPr>
              <a:t>6.3.1 –</a:t>
            </a:r>
            <a:r>
              <a:rPr lang="en-US" baseline="0" dirty="0" smtClean="0">
                <a:latin typeface="Arial" charset="0"/>
              </a:rPr>
              <a:t> </a:t>
            </a:r>
            <a:r>
              <a:rPr lang="en-US" sz="1200" kern="1200" baseline="0" dirty="0" smtClean="0">
                <a:solidFill>
                  <a:schemeClr val="tx1"/>
                </a:solidFill>
                <a:effectLst/>
                <a:latin typeface="Arial" charset="0"/>
                <a:ea typeface="ＭＳ Ｐゴシック" charset="0"/>
              </a:rPr>
              <a:t>The </a:t>
            </a:r>
            <a:r>
              <a:rPr lang="en-US" sz="1200" kern="1200" baseline="0" dirty="0" err="1" smtClean="0">
                <a:solidFill>
                  <a:schemeClr val="tx1"/>
                </a:solidFill>
                <a:effectLst/>
                <a:latin typeface="Arial" charset="0"/>
                <a:ea typeface="ＭＳ Ｐゴシック" charset="0"/>
              </a:rPr>
              <a:t>IoT</a:t>
            </a:r>
            <a:r>
              <a:rPr lang="en-US" sz="1200" kern="1200" baseline="0" dirty="0" smtClean="0">
                <a:solidFill>
                  <a:schemeClr val="tx1"/>
                </a:solidFill>
                <a:effectLst/>
                <a:latin typeface="Arial" charset="0"/>
                <a:ea typeface="ＭＳ Ｐゴシック" charset="0"/>
              </a:rPr>
              <a:t> System Project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525954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Create an </a:t>
            </a:r>
            <a:r>
              <a:rPr lang="en-US" sz="1200" kern="1200" baseline="0" dirty="0" err="1" smtClean="0">
                <a:solidFill>
                  <a:schemeClr val="tx1"/>
                </a:solidFill>
                <a:latin typeface="Arial" charset="0"/>
                <a:ea typeface="ＭＳ Ｐゴシック" charset="0"/>
                <a:cs typeface="ＭＳ Ｐゴシック" charset="0"/>
              </a:rPr>
              <a:t>IoT</a:t>
            </a:r>
            <a:r>
              <a:rPr lang="en-US" sz="1200" kern="1200" baseline="0" dirty="0" smtClean="0">
                <a:solidFill>
                  <a:schemeClr val="tx1"/>
                </a:solidFill>
                <a:latin typeface="Arial" charset="0"/>
                <a:ea typeface="ＭＳ Ｐゴシック" charset="0"/>
                <a:cs typeface="ＭＳ Ｐゴシック" charset="0"/>
              </a:rPr>
              <a:t> Solution</a:t>
            </a:r>
            <a:endParaRPr lang="en-CA" dirty="0" smtClean="0"/>
          </a:p>
          <a:p>
            <a:pPr>
              <a:lnSpc>
                <a:spcPct val="80000"/>
              </a:lnSpc>
              <a:buFontTx/>
              <a:buNone/>
            </a:pPr>
            <a:r>
              <a:rPr lang="en-US" dirty="0" smtClean="0">
                <a:latin typeface="Arial" charset="0"/>
              </a:rPr>
              <a:t>6.3.2 –</a:t>
            </a:r>
            <a:r>
              <a:rPr lang="en-US" baseline="0" dirty="0" smtClean="0">
                <a:latin typeface="Arial" charset="0"/>
              </a:rPr>
              <a:t> </a:t>
            </a:r>
            <a:r>
              <a:rPr lang="en-US" sz="1200" kern="1200" baseline="0" dirty="0" smtClean="0">
                <a:solidFill>
                  <a:schemeClr val="tx1"/>
                </a:solidFill>
                <a:effectLst/>
                <a:latin typeface="Arial" charset="0"/>
                <a:ea typeface="ＭＳ Ｐゴシック" charset="0"/>
              </a:rPr>
              <a:t>The </a:t>
            </a:r>
            <a:r>
              <a:rPr lang="en-US" sz="1200" kern="1200" baseline="0" dirty="0" err="1" smtClean="0">
                <a:solidFill>
                  <a:schemeClr val="tx1"/>
                </a:solidFill>
                <a:effectLst/>
                <a:latin typeface="Arial" charset="0"/>
                <a:ea typeface="ＭＳ Ｐゴシック" charset="0"/>
              </a:rPr>
              <a:t>IoT</a:t>
            </a:r>
            <a:r>
              <a:rPr lang="en-US" sz="1200" kern="1200" baseline="0" dirty="0" smtClean="0">
                <a:solidFill>
                  <a:schemeClr val="tx1"/>
                </a:solidFill>
                <a:effectLst/>
                <a:latin typeface="Arial" charset="0"/>
                <a:ea typeface="ＭＳ Ｐゴシック" charset="0"/>
              </a:rPr>
              <a:t> System Prototype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713103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17</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1425416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18</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6.4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smtClean="0">
                <a:solidFill>
                  <a:schemeClr val="tx1"/>
                </a:solidFill>
                <a:effectLst/>
                <a:latin typeface="Arial" charset="0"/>
                <a:ea typeface="ＭＳ Ｐゴシック" charset="0"/>
                <a:cs typeface="ＭＳ Ｐゴシック" charset="0"/>
              </a:rPr>
              <a:t>The Business Aspects</a:t>
            </a:r>
            <a:endParaRPr lang="en-CA" dirty="0" smtClean="0"/>
          </a:p>
          <a:p>
            <a:pPr>
              <a:lnSpc>
                <a:spcPct val="80000"/>
              </a:lnSpc>
              <a:buFontTx/>
              <a:buNone/>
            </a:pPr>
            <a:r>
              <a:rPr lang="en-US" dirty="0" smtClean="0">
                <a:latin typeface="Arial" charset="0"/>
              </a:rPr>
              <a:t>6.4.1 – </a:t>
            </a:r>
            <a:r>
              <a:rPr lang="en-US" sz="1200" kern="1200" dirty="0" smtClean="0">
                <a:solidFill>
                  <a:schemeClr val="tx1"/>
                </a:solidFill>
                <a:effectLst/>
                <a:latin typeface="Arial" charset="0"/>
                <a:ea typeface="ＭＳ Ｐゴシック" charset="0"/>
                <a:cs typeface="ＭＳ Ｐゴシック" charset="0"/>
              </a:rPr>
              <a:t>Business Model Canvas</a:t>
            </a:r>
            <a:endParaRPr lang="en-US" dirty="0"/>
          </a:p>
        </p:txBody>
      </p:sp>
    </p:spTree>
    <p:extLst>
      <p:ext uri="{BB962C8B-B14F-4D97-AF65-F5344CB8AC3E}">
        <p14:creationId xmlns:p14="http://schemas.microsoft.com/office/powerpoint/2010/main" val="387395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6.4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kern="1200" baseline="0" dirty="0" smtClean="0">
                <a:solidFill>
                  <a:schemeClr val="tx1"/>
                </a:solidFill>
                <a:effectLst/>
                <a:latin typeface="Arial" charset="0"/>
                <a:ea typeface="ＭＳ Ｐゴシック" charset="0"/>
                <a:cs typeface="ＭＳ Ｐゴシック" charset="0"/>
              </a:rPr>
              <a:t>The Business Aspects</a:t>
            </a:r>
            <a:endParaRPr lang="en-CA" dirty="0" smtClean="0"/>
          </a:p>
          <a:p>
            <a:pPr>
              <a:lnSpc>
                <a:spcPct val="80000"/>
              </a:lnSpc>
              <a:buFontTx/>
              <a:buNone/>
            </a:pPr>
            <a:r>
              <a:rPr lang="en-US" dirty="0" smtClean="0">
                <a:latin typeface="Arial" charset="0"/>
              </a:rPr>
              <a:t>6.4.1 – </a:t>
            </a:r>
            <a:r>
              <a:rPr lang="en-US" sz="1200" kern="1200" dirty="0" smtClean="0">
                <a:solidFill>
                  <a:schemeClr val="tx1"/>
                </a:solidFill>
                <a:effectLst/>
                <a:latin typeface="Arial" charset="0"/>
                <a:ea typeface="ＭＳ Ｐゴシック" charset="0"/>
                <a:cs typeface="ＭＳ Ｐゴシック" charset="0"/>
              </a:rPr>
              <a:t>Business Model Canvas</a:t>
            </a:r>
            <a:endParaRPr lang="en-US" dirty="0"/>
          </a:p>
        </p:txBody>
      </p:sp>
    </p:spTree>
    <p:extLst>
      <p:ext uri="{BB962C8B-B14F-4D97-AF65-F5344CB8AC3E}">
        <p14:creationId xmlns:p14="http://schemas.microsoft.com/office/powerpoint/2010/main" val="4197212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20</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2246945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5.4.4 – </a:t>
            </a:r>
            <a:r>
              <a:rPr lang="en-US" sz="1200" b="0" kern="1200" dirty="0" smtClean="0">
                <a:solidFill>
                  <a:schemeClr val="tx1"/>
                </a:solidFill>
                <a:effectLst/>
                <a:latin typeface="Arial" charset="0"/>
                <a:ea typeface="ＭＳ Ｐゴシック" charset="0"/>
                <a:cs typeface="ＭＳ Ｐゴシック" charset="0"/>
              </a:rPr>
              <a:t>Lifelong Learning</a:t>
            </a:r>
            <a:endParaRPr lang="en-US" b="0" dirty="0"/>
          </a:p>
        </p:txBody>
      </p:sp>
    </p:spTree>
    <p:extLst>
      <p:ext uri="{BB962C8B-B14F-4D97-AF65-F5344CB8AC3E}">
        <p14:creationId xmlns:p14="http://schemas.microsoft.com/office/powerpoint/2010/main" val="39868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6.5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baseline="0" dirty="0" smtClean="0">
                <a:solidFill>
                  <a:schemeClr val="tx1"/>
                </a:solidFill>
                <a:effectLst/>
                <a:latin typeface="Arial" charset="0"/>
                <a:ea typeface="ＭＳ Ｐゴシック" charset="0"/>
                <a:cs typeface="ＭＳ Ｐゴシック" charset="0"/>
              </a:rPr>
              <a:t>What is Next</a:t>
            </a:r>
            <a:endParaRPr lang="en-CA" b="0" dirty="0" smtClean="0"/>
          </a:p>
          <a:p>
            <a:pPr>
              <a:lnSpc>
                <a:spcPct val="80000"/>
              </a:lnSpc>
              <a:buFontTx/>
              <a:buNone/>
            </a:pPr>
            <a:r>
              <a:rPr lang="en-US" b="0" dirty="0" smtClean="0">
                <a:latin typeface="Arial" charset="0"/>
              </a:rPr>
              <a:t>6.5.1</a:t>
            </a:r>
            <a:r>
              <a:rPr lang="en-US" b="0" baseline="0" dirty="0" smtClean="0">
                <a:latin typeface="Arial" charset="0"/>
              </a:rPr>
              <a:t> </a:t>
            </a:r>
            <a:r>
              <a:rPr lang="en-US" b="0" dirty="0" smtClean="0">
                <a:latin typeface="Arial" charset="0"/>
              </a:rPr>
              <a:t>– </a:t>
            </a:r>
            <a:r>
              <a:rPr lang="en-US" sz="1200" b="0" kern="1200" dirty="0" smtClean="0">
                <a:solidFill>
                  <a:schemeClr val="tx1"/>
                </a:solidFill>
                <a:effectLst/>
                <a:latin typeface="Arial" charset="0"/>
                <a:ea typeface="ＭＳ Ｐゴシック" charset="0"/>
                <a:cs typeface="ＭＳ Ｐゴシック" charset="0"/>
              </a:rPr>
              <a:t>Lifelong Learning</a:t>
            </a:r>
            <a:endParaRPr lang="en-US" b="0" dirty="0"/>
          </a:p>
        </p:txBody>
      </p:sp>
    </p:spTree>
    <p:extLst>
      <p:ext uri="{BB962C8B-B14F-4D97-AF65-F5344CB8AC3E}">
        <p14:creationId xmlns:p14="http://schemas.microsoft.com/office/powerpoint/2010/main" val="3797803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23</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4141289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24</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237489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2AC3B40C-7774-46A0-8FD7-D0857136B166}"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26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92267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CD9030C1-C977-B14B-8EB7-BA2B30FCDB63}"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marL="0" indent="0" eaLnBrk="1" hangingPunct="1">
              <a:buNone/>
            </a:pPr>
            <a:r>
              <a:rPr lang="en-US" dirty="0" smtClean="0">
                <a:solidFill>
                  <a:schemeClr val="tx1"/>
                </a:solidFill>
                <a:latin typeface="Arial" charset="0"/>
              </a:rPr>
              <a:t>Connecting Things</a:t>
            </a:r>
          </a:p>
          <a:p>
            <a:pPr>
              <a:buFontTx/>
              <a:buNone/>
            </a:pPr>
            <a:r>
              <a:rPr lang="en-US" sz="1300" b="0" dirty="0" smtClean="0"/>
              <a:t>Sensors</a:t>
            </a:r>
            <a:endParaRPr lang="en-GB" b="0" dirty="0"/>
          </a:p>
        </p:txBody>
      </p:sp>
    </p:spTree>
    <p:extLst>
      <p:ext uri="{BB962C8B-B14F-4D97-AF65-F5344CB8AC3E}">
        <p14:creationId xmlns:p14="http://schemas.microsoft.com/office/powerpoint/2010/main" val="349305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9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rPr>
              <a:pPr marL="0" marR="0" lvl="0" indent="0" algn="r" defTabSz="903288" rtl="0" eaLnBrk="0" fontAlgn="base" latinLnBrk="0" hangingPunct="0">
                <a:lnSpc>
                  <a:spcPct val="90000"/>
                </a:lnSpc>
                <a:spcBef>
                  <a:spcPct val="0"/>
                </a:spcBef>
                <a:spcAft>
                  <a:spcPct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02449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5: Connecting the Unconnected</a:t>
            </a:r>
            <a:endParaRPr lang="en-GB" b="0" dirty="0"/>
          </a:p>
        </p:txBody>
      </p:sp>
    </p:spTree>
    <p:extLst>
      <p:ext uri="{BB962C8B-B14F-4D97-AF65-F5344CB8AC3E}">
        <p14:creationId xmlns:p14="http://schemas.microsoft.com/office/powerpoint/2010/main" val="263250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6.1.1 – </a:t>
            </a:r>
            <a:r>
              <a:rPr lang="en-US" sz="1200" b="0" kern="1200" dirty="0" smtClean="0">
                <a:solidFill>
                  <a:schemeClr val="tx1"/>
                </a:solidFill>
                <a:effectLst/>
                <a:latin typeface="Arial" charset="0"/>
                <a:ea typeface="ＭＳ Ｐゴシック" charset="0"/>
                <a:cs typeface="ＭＳ Ｐゴシック" charset="0"/>
              </a:rPr>
              <a:t>Solving Global Problems</a:t>
            </a:r>
            <a:endParaRPr lang="en-US" b="0" dirty="0"/>
          </a:p>
        </p:txBody>
      </p:sp>
    </p:spTree>
    <p:extLst>
      <p:ext uri="{BB962C8B-B14F-4D97-AF65-F5344CB8AC3E}">
        <p14:creationId xmlns:p14="http://schemas.microsoft.com/office/powerpoint/2010/main" val="103035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6.1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6.1.1 – </a:t>
            </a:r>
            <a:r>
              <a:rPr lang="en-US" sz="1200" b="0" kern="1200" dirty="0" smtClean="0">
                <a:solidFill>
                  <a:schemeClr val="tx1"/>
                </a:solidFill>
                <a:effectLst/>
                <a:latin typeface="Arial" charset="0"/>
                <a:ea typeface="ＭＳ Ｐゴシック" charset="0"/>
                <a:cs typeface="ＭＳ Ｐゴシック" charset="0"/>
              </a:rPr>
              <a:t>Solving Global Problems</a:t>
            </a:r>
            <a:r>
              <a:rPr lang="en-US" dirty="0" smtClean="0"/>
              <a:t> (Cont.)</a:t>
            </a:r>
            <a:endParaRPr lang="en-US" b="0" dirty="0"/>
          </a:p>
        </p:txBody>
      </p:sp>
    </p:spTree>
    <p:extLst>
      <p:ext uri="{BB962C8B-B14F-4D97-AF65-F5344CB8AC3E}">
        <p14:creationId xmlns:p14="http://schemas.microsoft.com/office/powerpoint/2010/main" val="87095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3997A419-355F-A04A-96E0-21643AF8E9FF}" type="slidenum">
              <a:rPr kumimoji="0" lang="en-US" sz="8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03288" rtl="0" eaLnBrk="0" fontAlgn="base" latinLnBrk="0" hangingPunct="0">
                <a:lnSpc>
                  <a:spcPct val="100000"/>
                </a:lnSpc>
                <a:spcBef>
                  <a:spcPct val="0"/>
                </a:spcBef>
                <a:spcAft>
                  <a:spcPct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6.1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b="0" kern="1200" dirty="0" smtClean="0">
                <a:solidFill>
                  <a:schemeClr val="tx1"/>
                </a:solidFill>
                <a:effectLst/>
                <a:latin typeface="Arial" charset="0"/>
                <a:ea typeface="ＭＳ Ｐゴシック" charset="0"/>
                <a:cs typeface="ＭＳ Ｐゴシック" charset="0"/>
              </a:rPr>
              <a:t>Become a Global Problem Solver</a:t>
            </a:r>
            <a:endParaRPr lang="en-CA" b="0" dirty="0" smtClean="0"/>
          </a:p>
          <a:p>
            <a:pPr>
              <a:lnSpc>
                <a:spcPct val="80000"/>
              </a:lnSpc>
              <a:buFontTx/>
              <a:buNone/>
            </a:pPr>
            <a:r>
              <a:rPr lang="en-US" b="0" dirty="0" smtClean="0">
                <a:latin typeface="Arial" charset="0"/>
              </a:rPr>
              <a:t>6.1.2 – </a:t>
            </a:r>
            <a:r>
              <a:rPr lang="en-US" sz="1200" b="0" kern="1200" dirty="0" smtClean="0">
                <a:solidFill>
                  <a:schemeClr val="tx1"/>
                </a:solidFill>
                <a:effectLst/>
                <a:latin typeface="Arial" charset="0"/>
                <a:ea typeface="ＭＳ Ｐゴシック" charset="0"/>
                <a:cs typeface="ＭＳ Ｐゴシック" charset="0"/>
              </a:rPr>
              <a:t>50 Globally Transformative Breakthrough Technologies</a:t>
            </a:r>
            <a:endParaRPr lang="en-US" b="0" dirty="0"/>
          </a:p>
        </p:txBody>
      </p:sp>
    </p:spTree>
    <p:extLst>
      <p:ext uri="{BB962C8B-B14F-4D97-AF65-F5344CB8AC3E}">
        <p14:creationId xmlns:p14="http://schemas.microsoft.com/office/powerpoint/2010/main" val="131034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pPr marL="0" marR="0" lvl="0" indent="0" algn="r" defTabSz="903288" rtl="0" eaLnBrk="0" fontAlgn="base" latinLnBrk="0" hangingPunct="0">
              <a:lnSpc>
                <a:spcPct val="100000"/>
              </a:lnSpc>
              <a:spcBef>
                <a:spcPct val="0"/>
              </a:spcBef>
              <a:spcAft>
                <a:spcPct val="0"/>
              </a:spcAft>
              <a:buClrTx/>
              <a:buSzTx/>
              <a:buFontTx/>
              <a:buNone/>
              <a:tabLst/>
              <a:defRPr/>
            </a:pPr>
            <a:fld id="{F602A389-8690-465F-BB28-DC61C90E42E7}" type="slidenum">
              <a:rPr kumimoji="0" lang="en-US" sz="800" b="0" i="0" u="none" strike="noStrike" kern="1200" cap="none" spc="0" normalizeH="0" baseline="0" noProof="0" smtClean="0">
                <a:ln>
                  <a:noFill/>
                </a:ln>
                <a:solidFill>
                  <a:srgbClr val="000000"/>
                </a:solidFill>
                <a:effectLst/>
                <a:uLnTx/>
                <a:uFillTx/>
                <a:latin typeface="Arial" charset="0"/>
                <a:ea typeface="ＭＳ Ｐゴシック" charset="0"/>
                <a:cs typeface="+mn-cs"/>
              </a:rPr>
              <a:pPr marL="0" marR="0" lvl="0" indent="0" algn="r" defTabSz="903288" rtl="0" eaLnBrk="0" fontAlgn="base" latinLnBrk="0" hangingPunct="0">
                <a:lnSpc>
                  <a:spcPct val="100000"/>
                </a:lnSpc>
                <a:spcBef>
                  <a:spcPct val="0"/>
                </a:spcBef>
                <a:spcAft>
                  <a:spcPct val="0"/>
                </a:spcAft>
                <a:buClrTx/>
                <a:buSzTx/>
                <a:buFontTx/>
                <a:buNone/>
                <a:tabLst/>
                <a:defRPr/>
              </a:pPr>
              <a:t>8</a:t>
            </a:fld>
            <a:endParaRPr kumimoji="0" lang="en-US" sz="800" b="0" i="0" u="none" strike="noStrike" kern="1200" cap="none" spc="0" normalizeH="0" baseline="0" noProof="0" dirty="0" smtClean="0">
              <a:ln>
                <a:noFill/>
              </a:ln>
              <a:solidFill>
                <a:srgbClr val="000000"/>
              </a:solidFill>
              <a:effectLst/>
              <a:uLnTx/>
              <a:uFillTx/>
              <a:latin typeface="Arial" charset="0"/>
              <a:ea typeface="ＭＳ Ｐゴシック" charset="0"/>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dirty="0" smtClean="0">
                <a:solidFill>
                  <a:schemeClr val="tx1"/>
                </a:solidFill>
                <a:latin typeface="Arial" charset="0"/>
              </a:rPr>
              <a:t>Connecting Things</a:t>
            </a:r>
          </a:p>
          <a:p>
            <a:pPr>
              <a:buFontTx/>
              <a:buNone/>
            </a:pPr>
            <a:r>
              <a:rPr lang="en-US" sz="1200" b="0" dirty="0" smtClean="0"/>
              <a:t>Chapter 6: Create</a:t>
            </a:r>
            <a:r>
              <a:rPr lang="en-US" sz="1200" b="0" baseline="0" dirty="0" smtClean="0"/>
              <a:t> an </a:t>
            </a:r>
            <a:r>
              <a:rPr lang="en-US" sz="1200" b="0" baseline="0" dirty="0" err="1" smtClean="0"/>
              <a:t>IoT</a:t>
            </a:r>
            <a:r>
              <a:rPr lang="en-US" sz="1200" b="0" baseline="0" dirty="0" smtClean="0"/>
              <a:t> Solution</a:t>
            </a:r>
          </a:p>
          <a:p>
            <a:pPr>
              <a:buFontTx/>
              <a:buNone/>
            </a:pPr>
            <a:r>
              <a:rPr lang="en-US" sz="1200" b="0" baseline="0" dirty="0" smtClean="0"/>
              <a:t>6.2 – Designing a Solution</a:t>
            </a:r>
            <a:endParaRPr lang="en-GB" b="0" dirty="0"/>
          </a:p>
        </p:txBody>
      </p:sp>
    </p:spTree>
    <p:extLst>
      <p:ext uri="{BB962C8B-B14F-4D97-AF65-F5344CB8AC3E}">
        <p14:creationId xmlns:p14="http://schemas.microsoft.com/office/powerpoint/2010/main" val="98655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9/4/2020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818714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9468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08819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21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9/4/2020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8516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92543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862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434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4582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48916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617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9/4/2020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9/4/2020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9/4/2020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9/4/2020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9/4/2020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362703"/>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t>Chapter </a:t>
            </a:r>
            <a:r>
              <a:rPr lang="en-US" smtClean="0"/>
              <a:t>10: </a:t>
            </a:r>
            <a:r>
              <a:rPr lang="en-US">
                <a:latin typeface="Arial" charset="0"/>
              </a:rPr>
              <a:t>Create an IoT Solution</a:t>
            </a:r>
            <a:endParaRPr lang="en-US" altLang="en-US"/>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Become a Global Problem Solver</a:t>
            </a:r>
            <a:r>
              <a:rPr lang="en-US" sz="1800" dirty="0" smtClean="0">
                <a:latin typeface="Arial" charset="0"/>
              </a:rPr>
              <a:t/>
            </a:r>
            <a:br>
              <a:rPr lang="en-US" sz="1800" dirty="0" smtClean="0">
                <a:latin typeface="Arial" charset="0"/>
              </a:rPr>
            </a:br>
            <a:r>
              <a:rPr lang="en-US" dirty="0" smtClean="0"/>
              <a:t>6.2.1 Designing </a:t>
            </a:r>
            <a:r>
              <a:rPr lang="en-US" dirty="0"/>
              <a:t>Solutions</a:t>
            </a:r>
            <a:endParaRPr lang="en-US" dirty="0">
              <a:solidFill>
                <a:srgbClr val="7E7E86"/>
              </a:solidFill>
              <a:latin typeface="Arial" charset="0"/>
            </a:endParaRPr>
          </a:p>
        </p:txBody>
      </p:sp>
      <p:sp>
        <p:nvSpPr>
          <p:cNvPr id="9" name="Content Placeholder 1"/>
          <p:cNvSpPr>
            <a:spLocks noGrp="1"/>
          </p:cNvSpPr>
          <p:nvPr>
            <p:ph idx="1"/>
          </p:nvPr>
        </p:nvSpPr>
        <p:spPr>
          <a:xfrm>
            <a:off x="201959" y="1455313"/>
            <a:ext cx="8637275" cy="4871059"/>
          </a:xfrm>
        </p:spPr>
        <p:txBody>
          <a:bodyPr/>
          <a:lstStyle/>
          <a:p>
            <a:r>
              <a:rPr lang="en-US" sz="2000" dirty="0" smtClean="0"/>
              <a:t>The Engineering Design Process</a:t>
            </a:r>
            <a:endParaRPr lang="en-US" sz="2000" dirty="0"/>
          </a:p>
          <a:p>
            <a:pPr lvl="1"/>
            <a:r>
              <a:rPr lang="en-US" sz="1600" dirty="0" smtClean="0"/>
              <a:t>How </a:t>
            </a:r>
            <a:r>
              <a:rPr lang="en-US" sz="1600" dirty="0"/>
              <a:t>can we help solve global </a:t>
            </a:r>
            <a:r>
              <a:rPr lang="en-US" sz="1600" dirty="0" smtClean="0"/>
              <a:t>challenges?</a:t>
            </a:r>
          </a:p>
          <a:p>
            <a:pPr lvl="1"/>
            <a:r>
              <a:rPr lang="en-US" sz="1600" dirty="0" smtClean="0"/>
              <a:t>The engineering design process is </a:t>
            </a:r>
            <a:r>
              <a:rPr lang="en-US" sz="1600" dirty="0"/>
              <a:t>a proven method</a:t>
            </a:r>
            <a:r>
              <a:rPr lang="en-US" sz="1600" dirty="0" smtClean="0"/>
              <a:t>.</a:t>
            </a:r>
            <a:endParaRPr lang="en-US" sz="1600" dirty="0"/>
          </a:p>
          <a:p>
            <a:pPr lvl="1"/>
            <a:r>
              <a:rPr lang="en-US" sz="1600" dirty="0"/>
              <a:t>The five steps are cyclical which means that they can be repeated as many times as needed to make improvements in the </a:t>
            </a:r>
            <a:r>
              <a:rPr lang="en-US" sz="1600" dirty="0" smtClean="0"/>
              <a:t/>
            </a:r>
            <a:br>
              <a:rPr lang="en-US" sz="1600" dirty="0" smtClean="0"/>
            </a:br>
            <a:r>
              <a:rPr lang="en-US" sz="1600" dirty="0" smtClean="0"/>
              <a:t>design </a:t>
            </a:r>
            <a:r>
              <a:rPr lang="en-US" sz="1600" dirty="0"/>
              <a:t>process</a:t>
            </a:r>
            <a:r>
              <a:rPr lang="en-US" sz="1600" dirty="0" smtClean="0"/>
              <a:t>.</a:t>
            </a:r>
          </a:p>
          <a:p>
            <a:pPr lvl="2"/>
            <a:r>
              <a:rPr lang="en-US" sz="1600" dirty="0" smtClean="0"/>
              <a:t>Inspire/Empathize</a:t>
            </a:r>
          </a:p>
          <a:p>
            <a:pPr lvl="2"/>
            <a:r>
              <a:rPr lang="en-US" sz="1600" dirty="0" smtClean="0"/>
              <a:t>Define/Ideate</a:t>
            </a:r>
          </a:p>
          <a:p>
            <a:pPr lvl="2"/>
            <a:r>
              <a:rPr lang="en-US" sz="1600" dirty="0" smtClean="0"/>
              <a:t>Prototype</a:t>
            </a:r>
          </a:p>
          <a:p>
            <a:pPr lvl="2"/>
            <a:r>
              <a:rPr lang="en-US" sz="1600" dirty="0" smtClean="0"/>
              <a:t>Test/Refine</a:t>
            </a:r>
          </a:p>
          <a:p>
            <a:pPr lvl="2"/>
            <a:r>
              <a:rPr lang="en-US" sz="1600" dirty="0" smtClean="0"/>
              <a:t>Present/Communicate.</a:t>
            </a:r>
            <a:endParaRPr lang="en-US" sz="1600"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21895" y="2821322"/>
            <a:ext cx="4431448" cy="3697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58856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Become a Global Problem Solver</a:t>
            </a:r>
            <a:r>
              <a:rPr lang="en-US" sz="1800" dirty="0" smtClean="0">
                <a:latin typeface="Arial" charset="0"/>
              </a:rPr>
              <a:t/>
            </a:r>
            <a:br>
              <a:rPr lang="en-US" sz="1800" dirty="0" smtClean="0">
                <a:latin typeface="Arial" charset="0"/>
              </a:rPr>
            </a:br>
            <a:r>
              <a:rPr lang="en-US" dirty="0" smtClean="0"/>
              <a:t>6.2.1 Designing Solutions (Cont.)</a:t>
            </a:r>
            <a:endParaRPr lang="en-US" dirty="0">
              <a:solidFill>
                <a:srgbClr val="7E7E86"/>
              </a:solidFill>
              <a:latin typeface="Arial" charset="0"/>
            </a:endParaRPr>
          </a:p>
        </p:txBody>
      </p:sp>
      <p:sp>
        <p:nvSpPr>
          <p:cNvPr id="9" name="Content Placeholder 1"/>
          <p:cNvSpPr>
            <a:spLocks noGrp="1"/>
          </p:cNvSpPr>
          <p:nvPr>
            <p:ph idx="1"/>
          </p:nvPr>
        </p:nvSpPr>
        <p:spPr>
          <a:xfrm>
            <a:off x="202478" y="1200132"/>
            <a:ext cx="8637275" cy="4871059"/>
          </a:xfrm>
        </p:spPr>
        <p:txBody>
          <a:bodyPr/>
          <a:lstStyle/>
          <a:p>
            <a:r>
              <a:rPr lang="en-US" sz="2000" dirty="0" smtClean="0"/>
              <a:t>Security Design</a:t>
            </a:r>
          </a:p>
          <a:p>
            <a:pPr lvl="1"/>
            <a:r>
              <a:rPr lang="en-US" sz="1600" dirty="0" smtClean="0"/>
              <a:t>Security should be included from the </a:t>
            </a:r>
            <a:br>
              <a:rPr lang="en-US" sz="1600" dirty="0" smtClean="0"/>
            </a:br>
            <a:r>
              <a:rPr lang="en-US" sz="1600" dirty="0" smtClean="0"/>
              <a:t>beginning, in the design phase.</a:t>
            </a:r>
          </a:p>
          <a:p>
            <a:pPr lvl="1"/>
            <a:r>
              <a:rPr lang="en-US" sz="1600" dirty="0" smtClean="0"/>
              <a:t>Ensure new devices facilitate software updates </a:t>
            </a:r>
            <a:br>
              <a:rPr lang="en-US" sz="1600" dirty="0" smtClean="0"/>
            </a:br>
            <a:r>
              <a:rPr lang="en-US" sz="1600" dirty="0" smtClean="0"/>
              <a:t>and all hidden backdoors are removed</a:t>
            </a:r>
          </a:p>
          <a:p>
            <a:pPr lvl="1"/>
            <a:r>
              <a:rPr lang="en-US" sz="1600" dirty="0" smtClean="0"/>
              <a:t>On pre-manufactured devices used in projects</a:t>
            </a:r>
            <a:br>
              <a:rPr lang="en-US" sz="1600" dirty="0" smtClean="0"/>
            </a:br>
            <a:r>
              <a:rPr lang="en-US" sz="1600" dirty="0" smtClean="0"/>
              <a:t>ensure the following:</a:t>
            </a:r>
          </a:p>
          <a:p>
            <a:pPr lvl="2"/>
            <a:r>
              <a:rPr lang="en-US" sz="1600" dirty="0" smtClean="0"/>
              <a:t>Default passwords/usernames are changed.</a:t>
            </a:r>
          </a:p>
          <a:p>
            <a:pPr lvl="2"/>
            <a:r>
              <a:rPr lang="en-US" sz="1600" dirty="0" smtClean="0"/>
              <a:t>UPnP is disabled on </a:t>
            </a:r>
            <a:r>
              <a:rPr lang="en-US" sz="1600" dirty="0" err="1" smtClean="0"/>
              <a:t>IoT</a:t>
            </a:r>
            <a:r>
              <a:rPr lang="en-US" sz="1600" dirty="0" smtClean="0"/>
              <a:t> devices if possible.</a:t>
            </a:r>
          </a:p>
          <a:p>
            <a:pPr lvl="2"/>
            <a:r>
              <a:rPr lang="en-US" sz="1600" dirty="0" smtClean="0"/>
              <a:t>Remote device management is protected</a:t>
            </a:r>
            <a:br>
              <a:rPr lang="en-US" sz="1600" dirty="0" smtClean="0"/>
            </a:br>
            <a:r>
              <a:rPr lang="en-US" sz="1600" dirty="0" smtClean="0"/>
              <a:t>with strong passwords and access limited </a:t>
            </a:r>
            <a:br>
              <a:rPr lang="en-US" sz="1600" dirty="0" smtClean="0"/>
            </a:br>
            <a:r>
              <a:rPr lang="en-US" sz="1600" dirty="0" smtClean="0"/>
              <a:t>to trusted personnel.</a:t>
            </a:r>
          </a:p>
          <a:p>
            <a:pPr lvl="2"/>
            <a:r>
              <a:rPr lang="en-US" sz="1600" dirty="0" smtClean="0"/>
              <a:t>Ensure all devices are updated with the latest software updates and patches.</a:t>
            </a:r>
          </a:p>
          <a:p>
            <a:pPr lvl="2"/>
            <a:r>
              <a:rPr lang="en-US" sz="1600" dirty="0" smtClean="0"/>
              <a:t>Ensure all devices support and use encryption and certificates.</a:t>
            </a:r>
          </a:p>
          <a:p>
            <a:pPr lvl="2"/>
            <a:r>
              <a:rPr lang="en-US" sz="1600" dirty="0" smtClean="0"/>
              <a:t>Secure the physical location of </a:t>
            </a:r>
            <a:r>
              <a:rPr lang="en-US" sz="1600" dirty="0" err="1" smtClean="0"/>
              <a:t>IoT</a:t>
            </a:r>
            <a:r>
              <a:rPr lang="en-US" sz="1600" dirty="0" smtClean="0"/>
              <a:t> devices as much as possible.</a:t>
            </a:r>
          </a:p>
          <a:p>
            <a:pPr lvl="2"/>
            <a:endParaRPr lang="en-US" sz="1600" dirty="0" smtClean="0"/>
          </a:p>
          <a:p>
            <a:pPr lvl="2"/>
            <a:endParaRPr lang="en-US" sz="1600"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7801" y="1386290"/>
            <a:ext cx="3741234" cy="293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09342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6.3 Create an </a:t>
            </a:r>
            <a:r>
              <a:rPr lang="en-US" sz="2400" dirty="0" err="1" smtClean="0"/>
              <a:t>IoT</a:t>
            </a:r>
            <a:r>
              <a:rPr lang="en-US" sz="2400" dirty="0" smtClean="0"/>
              <a:t> System</a:t>
            </a:r>
            <a:endParaRPr lang="en-US" sz="2400" dirty="0">
              <a:solidFill>
                <a:srgbClr val="00B0F0"/>
              </a:solidFill>
            </a:endParaRPr>
          </a:p>
        </p:txBody>
      </p:sp>
    </p:spTree>
    <p:extLst>
      <p:ext uri="{BB962C8B-B14F-4D97-AF65-F5344CB8AC3E}">
        <p14:creationId xmlns:p14="http://schemas.microsoft.com/office/powerpoint/2010/main" val="81546428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Create an </a:t>
            </a:r>
            <a:r>
              <a:rPr lang="en-US" sz="1800" dirty="0" err="1" smtClean="0"/>
              <a:t>IoT</a:t>
            </a:r>
            <a:r>
              <a:rPr lang="en-US" sz="1800" dirty="0" smtClean="0"/>
              <a:t> System</a:t>
            </a:r>
            <a:br>
              <a:rPr lang="en-US" sz="1800" dirty="0" smtClean="0"/>
            </a:br>
            <a:r>
              <a:rPr lang="en-US" dirty="0" smtClean="0"/>
              <a:t>6.3.1 THE </a:t>
            </a:r>
            <a:r>
              <a:rPr lang="en-US" dirty="0" err="1"/>
              <a:t>I</a:t>
            </a:r>
            <a:r>
              <a:rPr lang="en-US" dirty="0" err="1" smtClean="0"/>
              <a:t>oT</a:t>
            </a:r>
            <a:r>
              <a:rPr lang="en-US" dirty="0" smtClean="0"/>
              <a:t> </a:t>
            </a:r>
            <a:r>
              <a:rPr lang="en-US" dirty="0"/>
              <a:t>System </a:t>
            </a:r>
            <a:r>
              <a:rPr lang="en-US" dirty="0" smtClean="0"/>
              <a:t>Project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smtClean="0"/>
              <a:t>Project Overview</a:t>
            </a:r>
          </a:p>
          <a:p>
            <a:pPr lvl="1"/>
            <a:r>
              <a:rPr lang="en-US" sz="1600" dirty="0" smtClean="0"/>
              <a:t>Identify a problem that can be solved by an </a:t>
            </a:r>
            <a:r>
              <a:rPr lang="en-US" sz="1600" dirty="0" err="1" smtClean="0"/>
              <a:t>IoT</a:t>
            </a:r>
            <a:r>
              <a:rPr lang="en-US" sz="1600" dirty="0" smtClean="0"/>
              <a:t> device.</a:t>
            </a:r>
          </a:p>
          <a:p>
            <a:pPr lvl="1"/>
            <a:r>
              <a:rPr lang="en-US" sz="1600" dirty="0" smtClean="0"/>
              <a:t>Example used: building a device that senses the amount of light</a:t>
            </a:r>
            <a:br>
              <a:rPr lang="en-US" sz="1600" dirty="0" smtClean="0"/>
            </a:br>
            <a:r>
              <a:rPr lang="en-US" sz="1600" dirty="0" smtClean="0"/>
              <a:t>and determines sunrise and sunset.</a:t>
            </a:r>
          </a:p>
          <a:p>
            <a:r>
              <a:rPr lang="en-US" sz="2000" dirty="0" smtClean="0"/>
              <a:t>The Circuit Layout</a:t>
            </a:r>
          </a:p>
          <a:p>
            <a:pPr lvl="1"/>
            <a:r>
              <a:rPr lang="en-US" sz="1600" dirty="0" smtClean="0"/>
              <a:t>Electronic components have specific power, polarity, and connection requirements</a:t>
            </a:r>
            <a:r>
              <a:rPr lang="en-US" sz="1200" dirty="0" smtClean="0"/>
              <a:t>.</a:t>
            </a:r>
          </a:p>
          <a:p>
            <a:pPr lvl="1"/>
            <a:r>
              <a:rPr lang="en-US" sz="1600" dirty="0" smtClean="0"/>
              <a:t>The circuit layout </a:t>
            </a:r>
            <a:r>
              <a:rPr lang="en-US" sz="1600" dirty="0"/>
              <a:t> </a:t>
            </a:r>
            <a:r>
              <a:rPr lang="en-US" sz="1600" dirty="0" smtClean="0"/>
              <a:t>identifies/describes these requirements.</a:t>
            </a:r>
          </a:p>
          <a:p>
            <a:pPr lvl="1"/>
            <a:r>
              <a:rPr lang="en-US" sz="1600" dirty="0" smtClean="0"/>
              <a:t>Sunrise/sunset example requires a </a:t>
            </a:r>
            <a:r>
              <a:rPr lang="en-US" sz="1600" dirty="0"/>
              <a:t>voltage divider - produces an output voltage that is a fraction of its input voltage by distributing the input voltage among the components of the divider.</a:t>
            </a:r>
            <a:endParaRPr lang="en-US" sz="1600" dirty="0" smtClean="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5768" y="468350"/>
            <a:ext cx="2947269" cy="236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18405" y="4444786"/>
            <a:ext cx="2524473" cy="220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79673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Create an </a:t>
            </a:r>
            <a:r>
              <a:rPr lang="en-US" sz="1800" dirty="0" err="1" smtClean="0"/>
              <a:t>IoT</a:t>
            </a:r>
            <a:r>
              <a:rPr lang="en-US" sz="1800" dirty="0" smtClean="0"/>
              <a:t> System</a:t>
            </a:r>
            <a:br>
              <a:rPr lang="en-US" sz="1800" dirty="0" smtClean="0"/>
            </a:br>
            <a:r>
              <a:rPr lang="en-US" dirty="0" smtClean="0"/>
              <a:t>6.3.1 THE </a:t>
            </a:r>
            <a:r>
              <a:rPr lang="en-US" dirty="0" err="1"/>
              <a:t>I</a:t>
            </a:r>
            <a:r>
              <a:rPr lang="en-US" dirty="0" err="1" smtClean="0"/>
              <a:t>oT</a:t>
            </a:r>
            <a:r>
              <a:rPr lang="en-US" dirty="0" smtClean="0"/>
              <a:t> </a:t>
            </a:r>
            <a:r>
              <a:rPr lang="en-US" dirty="0"/>
              <a:t>System </a:t>
            </a:r>
            <a:r>
              <a:rPr lang="en-US" dirty="0" smtClean="0"/>
              <a:t>Project (cont’d)</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540597" cy="4871059"/>
          </a:xfrm>
        </p:spPr>
        <p:txBody>
          <a:bodyPr/>
          <a:lstStyle/>
          <a:p>
            <a:r>
              <a:rPr lang="en-US" sz="2000" dirty="0" smtClean="0"/>
              <a:t>REST API in an </a:t>
            </a:r>
            <a:r>
              <a:rPr lang="en-US" sz="2000" dirty="0" err="1" smtClean="0"/>
              <a:t>IoT</a:t>
            </a:r>
            <a:r>
              <a:rPr lang="en-US" sz="2000" dirty="0" smtClean="0"/>
              <a:t> System</a:t>
            </a:r>
          </a:p>
          <a:p>
            <a:pPr lvl="1"/>
            <a:r>
              <a:rPr lang="en-US" sz="1600" dirty="0"/>
              <a:t>REST APIs use HTTP methods to exchange data </a:t>
            </a:r>
            <a:r>
              <a:rPr lang="en-US" sz="1600" dirty="0" smtClean="0"/>
              <a:t/>
            </a:r>
            <a:br>
              <a:rPr lang="en-US" sz="1600" dirty="0" smtClean="0"/>
            </a:br>
            <a:r>
              <a:rPr lang="en-US" sz="1600" dirty="0" smtClean="0"/>
              <a:t>between </a:t>
            </a:r>
            <a:r>
              <a:rPr lang="en-US" sz="1600" dirty="0"/>
              <a:t>systems or </a:t>
            </a:r>
            <a:r>
              <a:rPr lang="en-US" sz="1600" dirty="0" smtClean="0"/>
              <a:t>applications</a:t>
            </a:r>
          </a:p>
          <a:p>
            <a:pPr lvl="1"/>
            <a:r>
              <a:rPr lang="en-US" sz="1600" dirty="0"/>
              <a:t>RESTful systems use Uniform Resource Identifiers </a:t>
            </a:r>
            <a:r>
              <a:rPr lang="en-US" sz="1600" dirty="0" smtClean="0"/>
              <a:t/>
            </a:r>
            <a:br>
              <a:rPr lang="en-US" sz="1600" dirty="0" smtClean="0"/>
            </a:br>
            <a:r>
              <a:rPr lang="en-US" sz="1600" dirty="0" smtClean="0"/>
              <a:t>(</a:t>
            </a:r>
            <a:r>
              <a:rPr lang="en-US" sz="1600" dirty="0"/>
              <a:t>URIs) to represent their services to external </a:t>
            </a:r>
            <a:r>
              <a:rPr lang="en-US" sz="1600" dirty="0" smtClean="0"/>
              <a:t/>
            </a:r>
            <a:br>
              <a:rPr lang="en-US" sz="1600" dirty="0" smtClean="0"/>
            </a:br>
            <a:r>
              <a:rPr lang="en-US" sz="1600" dirty="0" smtClean="0"/>
              <a:t>systems.</a:t>
            </a:r>
          </a:p>
          <a:p>
            <a:pPr lvl="1"/>
            <a:r>
              <a:rPr lang="en-US" sz="1600" dirty="0" smtClean="0"/>
              <a:t>Sample URIs: </a:t>
            </a:r>
          </a:p>
          <a:p>
            <a:pPr lvl="2"/>
            <a:r>
              <a:rPr lang="en-US" sz="1600" dirty="0" smtClean="0"/>
              <a:t>GET </a:t>
            </a:r>
            <a:r>
              <a:rPr lang="en-US" sz="1600" dirty="0"/>
              <a:t>/people/</a:t>
            </a:r>
            <a:r>
              <a:rPr lang="en-US" sz="1600" dirty="0" err="1"/>
              <a:t>michael</a:t>
            </a:r>
            <a:r>
              <a:rPr lang="en-US" sz="1600" dirty="0"/>
              <a:t> to receive Michael's </a:t>
            </a:r>
            <a:r>
              <a:rPr lang="en-US" sz="1600" dirty="0" smtClean="0"/>
              <a:t>user</a:t>
            </a:r>
            <a:br>
              <a:rPr lang="en-US" sz="1600" dirty="0" smtClean="0"/>
            </a:br>
            <a:r>
              <a:rPr lang="en-US" sz="1600" dirty="0" smtClean="0"/>
              <a:t> </a:t>
            </a:r>
            <a:r>
              <a:rPr lang="en-US" sz="1600" dirty="0"/>
              <a:t>profile </a:t>
            </a:r>
            <a:r>
              <a:rPr lang="en-US" sz="1600" dirty="0" smtClean="0"/>
              <a:t>dataset</a:t>
            </a:r>
          </a:p>
          <a:p>
            <a:pPr lvl="2"/>
            <a:r>
              <a:rPr lang="en-US" sz="1600" dirty="0" smtClean="0"/>
              <a:t>POST </a:t>
            </a:r>
            <a:r>
              <a:rPr lang="en-US" sz="1600" dirty="0"/>
              <a:t>/people/</a:t>
            </a:r>
            <a:r>
              <a:rPr lang="en-US" sz="1600" dirty="0" err="1"/>
              <a:t>michael</a:t>
            </a:r>
            <a:r>
              <a:rPr lang="en-US" sz="1600" dirty="0"/>
              <a:t> to update </a:t>
            </a:r>
            <a:r>
              <a:rPr lang="en-US" sz="1600" dirty="0" smtClean="0"/>
              <a:t>Michael's</a:t>
            </a:r>
            <a:br>
              <a:rPr lang="en-US" sz="1600" dirty="0" smtClean="0"/>
            </a:br>
            <a:r>
              <a:rPr lang="en-US" sz="1600" dirty="0" smtClean="0"/>
              <a:t> </a:t>
            </a:r>
            <a:r>
              <a:rPr lang="en-US" sz="1600" dirty="0"/>
              <a:t>profile with new data. </a:t>
            </a:r>
            <a:endParaRPr lang="en-US" sz="1600" dirty="0" smtClean="0"/>
          </a:p>
          <a:p>
            <a:pPr lvl="1"/>
            <a:r>
              <a:rPr lang="en-US" sz="1600" dirty="0" smtClean="0"/>
              <a:t>The IFTTT web service allows </a:t>
            </a:r>
            <a:r>
              <a:rPr lang="en-US" sz="1600" dirty="0"/>
              <a:t>for special resource URIs to be created and mapped to specific IFTTT actions</a:t>
            </a:r>
            <a:r>
              <a:rPr lang="en-US" sz="1600" dirty="0" smtClean="0"/>
              <a:t>.</a:t>
            </a:r>
          </a:p>
          <a:p>
            <a:pPr lvl="1"/>
            <a:r>
              <a:rPr lang="en-US" sz="1600" dirty="0" smtClean="0"/>
              <a:t>Example </a:t>
            </a:r>
            <a:r>
              <a:rPr lang="en-US" sz="1600" dirty="0"/>
              <a:t>IFTTT URI </a:t>
            </a:r>
            <a:r>
              <a:rPr lang="en-US" sz="1600" dirty="0" smtClean="0"/>
              <a:t>- </a:t>
            </a:r>
            <a:r>
              <a:rPr lang="en-US" sz="1600" b="1" dirty="0" smtClean="0"/>
              <a:t>https</a:t>
            </a:r>
            <a:r>
              <a:rPr lang="en-US" sz="1600" b="1" dirty="0"/>
              <a:t>://maker.ifttt.com/trigger/SunRise/with/key/</a:t>
            </a:r>
            <a:endParaRPr lang="en-US" sz="1600" dirty="0" smtClean="0"/>
          </a:p>
          <a:p>
            <a:pPr lvl="1"/>
            <a:r>
              <a:rPr lang="en-US" sz="1600" dirty="0" smtClean="0"/>
              <a:t>The sunrise/sunset example uses both IFTTT and Google Calendar services</a:t>
            </a: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04417" y="1616929"/>
            <a:ext cx="3639583" cy="287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070468"/>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Create an </a:t>
            </a:r>
            <a:r>
              <a:rPr lang="en-US" sz="1800" dirty="0" err="1" smtClean="0"/>
              <a:t>IoT</a:t>
            </a:r>
            <a:r>
              <a:rPr lang="en-US" sz="1800" dirty="0" smtClean="0"/>
              <a:t> System</a:t>
            </a:r>
            <a:br>
              <a:rPr lang="en-US" sz="1800" dirty="0" smtClean="0"/>
            </a:br>
            <a:r>
              <a:rPr lang="en-US" dirty="0" smtClean="0"/>
              <a:t>6.3.1 THE </a:t>
            </a:r>
            <a:r>
              <a:rPr lang="en-US" dirty="0" err="1"/>
              <a:t>I</a:t>
            </a:r>
            <a:r>
              <a:rPr lang="en-US" dirty="0" err="1" smtClean="0"/>
              <a:t>oT</a:t>
            </a:r>
            <a:r>
              <a:rPr lang="en-US" dirty="0" smtClean="0"/>
              <a:t> </a:t>
            </a:r>
            <a:r>
              <a:rPr lang="en-US" dirty="0"/>
              <a:t>System </a:t>
            </a:r>
            <a:r>
              <a:rPr lang="en-US" dirty="0" smtClean="0"/>
              <a:t>Project (cont’d)</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540597" cy="4871059"/>
          </a:xfrm>
        </p:spPr>
        <p:txBody>
          <a:bodyPr/>
          <a:lstStyle/>
          <a:p>
            <a:r>
              <a:rPr lang="en-US" sz="2000" dirty="0" smtClean="0"/>
              <a:t>Flowcharts, Electronic Schematics, and Sequence Diagrams</a:t>
            </a:r>
          </a:p>
          <a:p>
            <a:pPr lvl="1"/>
            <a:r>
              <a:rPr lang="en-US" sz="1600" dirty="0" smtClean="0"/>
              <a:t>Documenting project is very important for building the devices, testing, troubleshooting, and creating a business model.</a:t>
            </a:r>
          </a:p>
          <a:p>
            <a:pPr lvl="1"/>
            <a:r>
              <a:rPr lang="en-US" sz="1600" dirty="0" smtClean="0"/>
              <a:t>Flowcharts use standardized symbols to represent the processes</a:t>
            </a:r>
            <a:br>
              <a:rPr lang="en-US" sz="1600" dirty="0" smtClean="0"/>
            </a:br>
            <a:r>
              <a:rPr lang="en-US" sz="1600" dirty="0" smtClean="0"/>
              <a:t> and workflows.</a:t>
            </a:r>
          </a:p>
          <a:p>
            <a:pPr lvl="1"/>
            <a:r>
              <a:rPr lang="en-US" sz="1600" dirty="0" smtClean="0"/>
              <a:t>Electronic schematics is a graphical representation of a circuit </a:t>
            </a:r>
            <a:br>
              <a:rPr lang="en-US" sz="1600" dirty="0" smtClean="0"/>
            </a:br>
            <a:r>
              <a:rPr lang="en-US" sz="1600" dirty="0" smtClean="0"/>
              <a:t>diagram using internationally standardized components.</a:t>
            </a:r>
          </a:p>
          <a:p>
            <a:pPr lvl="1"/>
            <a:r>
              <a:rPr lang="en-US" sz="1600" dirty="0" smtClean="0"/>
              <a:t>Sequence diagrams represent interactions between entities along a </a:t>
            </a:r>
            <a:br>
              <a:rPr lang="en-US" sz="1600" dirty="0" smtClean="0"/>
            </a:br>
            <a:r>
              <a:rPr lang="en-US" sz="1600" dirty="0" smtClean="0"/>
              <a:t>timeline.</a:t>
            </a:r>
          </a:p>
        </p:txBody>
      </p:sp>
      <p:pic>
        <p:nvPicPr>
          <p:cNvPr id="61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4363" y="4073283"/>
            <a:ext cx="5396144" cy="253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58361" y="2539766"/>
            <a:ext cx="1896157" cy="416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01608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Create an </a:t>
            </a:r>
            <a:r>
              <a:rPr lang="en-US" sz="1800" dirty="0" err="1" smtClean="0"/>
              <a:t>IoT</a:t>
            </a:r>
            <a:r>
              <a:rPr lang="en-US" sz="1800" dirty="0" smtClean="0"/>
              <a:t> System</a:t>
            </a:r>
            <a:br>
              <a:rPr lang="en-US" sz="1800" dirty="0" smtClean="0"/>
            </a:br>
            <a:r>
              <a:rPr lang="en-US" dirty="0" smtClean="0"/>
              <a:t>6.3.1 THE </a:t>
            </a:r>
            <a:r>
              <a:rPr lang="en-US" dirty="0" err="1"/>
              <a:t>I</a:t>
            </a:r>
            <a:r>
              <a:rPr lang="en-US" dirty="0" err="1" smtClean="0"/>
              <a:t>oT</a:t>
            </a:r>
            <a:r>
              <a:rPr lang="en-US" dirty="0" smtClean="0"/>
              <a:t> </a:t>
            </a:r>
            <a:r>
              <a:rPr lang="en-US" dirty="0"/>
              <a:t>System </a:t>
            </a:r>
            <a:r>
              <a:rPr lang="en-US" dirty="0" smtClean="0"/>
              <a:t>Project (cont’d)</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540597" cy="4871059"/>
          </a:xfrm>
        </p:spPr>
        <p:txBody>
          <a:bodyPr/>
          <a:lstStyle/>
          <a:p>
            <a:r>
              <a:rPr lang="en-US" sz="2000" dirty="0" smtClean="0"/>
              <a:t>The Code</a:t>
            </a:r>
          </a:p>
          <a:p>
            <a:pPr marL="404813" indent="-285750">
              <a:buFont typeface="Arial" panose="020B0604020202020204" pitchFamily="34" charset="0"/>
              <a:buChar char="•"/>
            </a:pPr>
            <a:r>
              <a:rPr lang="en-US" sz="1600" dirty="0" smtClean="0"/>
              <a:t>The sunrise/sunset </a:t>
            </a:r>
            <a:r>
              <a:rPr lang="en-US" sz="1600" dirty="0"/>
              <a:t>example is written in </a:t>
            </a:r>
            <a:r>
              <a:rPr lang="en-US" sz="1600" dirty="0" smtClean="0"/>
              <a:t>Python using a Raspberry P</a:t>
            </a:r>
            <a:r>
              <a:rPr lang="en-US" sz="2000" dirty="0" smtClean="0"/>
              <a:t>i</a:t>
            </a:r>
          </a:p>
          <a:p>
            <a:pPr marL="404813" indent="-285750">
              <a:buFont typeface="Arial" panose="020B0604020202020204" pitchFamily="34" charset="0"/>
              <a:buChar char="•"/>
            </a:pPr>
            <a:r>
              <a:rPr lang="en-US" sz="1600" dirty="0" smtClean="0"/>
              <a:t>The </a:t>
            </a:r>
            <a:r>
              <a:rPr lang="en-US" sz="1600" dirty="0"/>
              <a:t>Arduino is connected to the Raspberry Pi. </a:t>
            </a:r>
            <a:endParaRPr lang="en-US" sz="1600" dirty="0" smtClean="0"/>
          </a:p>
          <a:p>
            <a:pPr marL="404813" indent="-285750">
              <a:buFont typeface="Arial" panose="020B0604020202020204" pitchFamily="34" charset="0"/>
              <a:buChar char="•"/>
            </a:pPr>
            <a:r>
              <a:rPr lang="en-US" sz="1600" dirty="0" smtClean="0"/>
              <a:t>The </a:t>
            </a:r>
            <a:r>
              <a:rPr lang="en-US" sz="1600" dirty="0"/>
              <a:t>programming is done on the Raspberry </a:t>
            </a:r>
            <a:r>
              <a:rPr lang="en-US" sz="1600" dirty="0" smtClean="0"/>
              <a:t>Pi to send the level of voltage drop from the Arduino to the </a:t>
            </a:r>
            <a:r>
              <a:rPr lang="en-US" sz="1600" dirty="0" err="1" smtClean="0"/>
              <a:t>RaPi</a:t>
            </a:r>
            <a:r>
              <a:rPr lang="en-US" sz="1600" dirty="0" smtClean="0"/>
              <a:t>. </a:t>
            </a:r>
          </a:p>
          <a:p>
            <a:pPr marL="404813" indent="-285750">
              <a:buFont typeface="Arial" panose="020B0604020202020204" pitchFamily="34" charset="0"/>
              <a:buChar char="•"/>
            </a:pPr>
            <a:r>
              <a:rPr lang="en-US" sz="1600" dirty="0" err="1" smtClean="0"/>
              <a:t>Firmata</a:t>
            </a:r>
            <a:r>
              <a:rPr lang="en-US" sz="1600" dirty="0"/>
              <a:t>, a generic protocol for communicating with microcontrollers, is used to communicate between the Arduino firmware and the </a:t>
            </a:r>
            <a:r>
              <a:rPr lang="en-US" sz="1600" dirty="0" err="1" smtClean="0"/>
              <a:t>RaPi</a:t>
            </a:r>
            <a:r>
              <a:rPr lang="en-US" sz="1600" dirty="0" smtClean="0"/>
              <a:t>.</a:t>
            </a:r>
          </a:p>
          <a:p>
            <a:pPr marL="404813" indent="-285750">
              <a:buFont typeface="Arial" panose="020B0604020202020204" pitchFamily="34" charset="0"/>
              <a:buChar char="•"/>
            </a:pPr>
            <a:r>
              <a:rPr lang="en-US" sz="1600" dirty="0" smtClean="0"/>
              <a:t>The Python code used for the sunrise/sunset example is explained line by line.</a:t>
            </a:r>
          </a:p>
          <a:p>
            <a:pPr marL="404813" indent="-285750">
              <a:buFont typeface="Arial" panose="020B0604020202020204" pitchFamily="34" charset="0"/>
              <a:buChar char="•"/>
            </a:pPr>
            <a:endParaRPr lang="en-US" sz="1600" dirty="0" smtClean="0"/>
          </a:p>
          <a:p>
            <a:pPr lvl="1"/>
            <a:endParaRPr lang="en-US" sz="1600" dirty="0" smtClean="0"/>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07678" y="4199185"/>
            <a:ext cx="6299277" cy="251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3814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Create an </a:t>
            </a:r>
            <a:r>
              <a:rPr lang="en-US" sz="1800" dirty="0" err="1" smtClean="0"/>
              <a:t>IoT</a:t>
            </a:r>
            <a:r>
              <a:rPr lang="en-US" sz="1800" dirty="0" smtClean="0"/>
              <a:t> System</a:t>
            </a:r>
            <a:br>
              <a:rPr lang="en-US" sz="1800" dirty="0" smtClean="0"/>
            </a:br>
            <a:r>
              <a:rPr lang="en-US" dirty="0" smtClean="0"/>
              <a:t>6.3.2 THE </a:t>
            </a:r>
            <a:r>
              <a:rPr lang="en-US" dirty="0" err="1"/>
              <a:t>I</a:t>
            </a:r>
            <a:r>
              <a:rPr lang="en-US" dirty="0" err="1" smtClean="0"/>
              <a:t>oT</a:t>
            </a:r>
            <a:r>
              <a:rPr lang="en-US" dirty="0" smtClean="0"/>
              <a:t> </a:t>
            </a:r>
            <a:r>
              <a:rPr lang="en-US" dirty="0"/>
              <a:t>System </a:t>
            </a:r>
            <a:r>
              <a:rPr lang="en-US" dirty="0" smtClean="0"/>
              <a:t>Prototype</a:t>
            </a:r>
            <a:endParaRPr lang="en-US" dirty="0">
              <a:solidFill>
                <a:srgbClr val="7E7E86"/>
              </a:solidFill>
              <a:latin typeface="Arial" charset="0"/>
            </a:endParaRPr>
          </a:p>
        </p:txBody>
      </p:sp>
      <p:sp>
        <p:nvSpPr>
          <p:cNvPr id="9" name="Content Placeholder 1"/>
          <p:cNvSpPr>
            <a:spLocks noGrp="1"/>
          </p:cNvSpPr>
          <p:nvPr>
            <p:ph idx="1"/>
          </p:nvPr>
        </p:nvSpPr>
        <p:spPr>
          <a:xfrm>
            <a:off x="213110" y="1310350"/>
            <a:ext cx="8540597" cy="4871059"/>
          </a:xfrm>
        </p:spPr>
        <p:txBody>
          <a:bodyPr/>
          <a:lstStyle/>
          <a:p>
            <a:r>
              <a:rPr lang="en-US" sz="2000" dirty="0" smtClean="0"/>
              <a:t>Overview of the Problem</a:t>
            </a:r>
          </a:p>
          <a:p>
            <a:pPr lvl="1"/>
            <a:r>
              <a:rPr lang="en-US" sz="1600" dirty="0" smtClean="0"/>
              <a:t>Simple problem identified that can be solved by an </a:t>
            </a:r>
            <a:r>
              <a:rPr lang="en-US" sz="1600" dirty="0" err="1" smtClean="0"/>
              <a:t>IoT</a:t>
            </a:r>
            <a:r>
              <a:rPr lang="en-US" sz="1600" dirty="0" smtClean="0"/>
              <a:t> system: remote access to determine if garage door is open or closed</a:t>
            </a:r>
          </a:p>
          <a:p>
            <a:pPr lvl="2"/>
            <a:r>
              <a:rPr lang="en-US" sz="1600" dirty="0" smtClean="0"/>
              <a:t>Switch can determine if a door is open or closed</a:t>
            </a:r>
          </a:p>
          <a:p>
            <a:pPr lvl="2"/>
            <a:r>
              <a:rPr lang="en-US" sz="1600" dirty="0" smtClean="0"/>
              <a:t>Switch attaches to a controller – which keeps track of switch status</a:t>
            </a:r>
          </a:p>
          <a:p>
            <a:pPr lvl="2"/>
            <a:r>
              <a:rPr lang="en-US" sz="1600" dirty="0" smtClean="0"/>
              <a:t>Controller connected to Internet to provide remote access</a:t>
            </a:r>
          </a:p>
          <a:p>
            <a:r>
              <a:rPr lang="en-US" dirty="0" smtClean="0"/>
              <a:t>Prototyping and testing System</a:t>
            </a:r>
          </a:p>
          <a:p>
            <a:pPr lvl="1"/>
            <a:r>
              <a:rPr lang="en-US" sz="1600" dirty="0" smtClean="0"/>
              <a:t>Create electronic schematic, flowchart, and sequence diagram for prototype</a:t>
            </a:r>
          </a:p>
          <a:p>
            <a:pPr lvl="1"/>
            <a:r>
              <a:rPr lang="en-US" sz="1600" dirty="0" smtClean="0"/>
              <a:t>Packet Tracer 7 used to create and test the </a:t>
            </a:r>
            <a:br>
              <a:rPr lang="en-US" sz="1600" dirty="0" smtClean="0"/>
            </a:br>
            <a:r>
              <a:rPr lang="en-US" sz="1600" dirty="0" smtClean="0"/>
              <a:t>prototype.</a:t>
            </a:r>
          </a:p>
          <a:p>
            <a:pPr lvl="1"/>
            <a:r>
              <a:rPr lang="en-US" sz="1600" dirty="0" smtClean="0"/>
              <a:t>Update documentation once prototype works </a:t>
            </a:r>
            <a:br>
              <a:rPr lang="en-US" sz="1600" dirty="0" smtClean="0"/>
            </a:br>
            <a:r>
              <a:rPr lang="en-US" sz="1600" dirty="0" smtClean="0"/>
              <a:t>successfully.</a:t>
            </a:r>
          </a:p>
          <a:p>
            <a:pPr lvl="1"/>
            <a:r>
              <a:rPr lang="en-US" sz="1600" dirty="0"/>
              <a:t>Documenting is important not only for future </a:t>
            </a:r>
            <a:r>
              <a:rPr lang="en-US" sz="1600" dirty="0" smtClean="0"/>
              <a:t/>
            </a:r>
            <a:br>
              <a:rPr lang="en-US" sz="1600" dirty="0" smtClean="0"/>
            </a:br>
            <a:r>
              <a:rPr lang="en-US" sz="1600" dirty="0" smtClean="0"/>
              <a:t>reference </a:t>
            </a:r>
            <a:r>
              <a:rPr lang="en-US" sz="1600" dirty="0"/>
              <a:t>but also for situations where </a:t>
            </a:r>
            <a:r>
              <a:rPr lang="en-US" sz="1600" dirty="0" smtClean="0"/>
              <a:t/>
            </a:r>
            <a:br>
              <a:rPr lang="en-US" sz="1600" dirty="0" smtClean="0"/>
            </a:br>
            <a:r>
              <a:rPr lang="en-US" sz="1600" dirty="0" smtClean="0"/>
              <a:t>marketing </a:t>
            </a:r>
            <a:r>
              <a:rPr lang="en-US" sz="1600" dirty="0"/>
              <a:t>material or patent applications are </a:t>
            </a:r>
            <a:r>
              <a:rPr lang="en-US" sz="1600" dirty="0" smtClean="0"/>
              <a:t/>
            </a:r>
            <a:br>
              <a:rPr lang="en-US" sz="1600" dirty="0" smtClean="0"/>
            </a:br>
            <a:r>
              <a:rPr lang="en-US" sz="1600" dirty="0" smtClean="0"/>
              <a:t>to </a:t>
            </a:r>
            <a:r>
              <a:rPr lang="en-US" sz="1600" dirty="0"/>
              <a:t>be </a:t>
            </a:r>
            <a:r>
              <a:rPr lang="en-US" sz="1600" dirty="0" smtClean="0"/>
              <a:t>created.</a:t>
            </a:r>
          </a:p>
          <a:p>
            <a:pPr lvl="2"/>
            <a:endParaRPr lang="en-US" sz="1600" dirty="0" smtClean="0"/>
          </a:p>
          <a:p>
            <a:pPr lvl="1"/>
            <a:endParaRPr lang="en-US" sz="1600" dirty="0" smtClean="0"/>
          </a:p>
          <a:p>
            <a:pPr lvl="1"/>
            <a:endParaRPr lang="en-US" sz="1600" dirty="0" smtClean="0"/>
          </a:p>
          <a:p>
            <a:pPr lvl="1"/>
            <a:endParaRPr lang="en-US" sz="1600" dirty="0" smtClean="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12358" y="4193931"/>
            <a:ext cx="4008979" cy="2507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72783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6.4 The Business Aspects</a:t>
            </a:r>
            <a:endParaRPr lang="en-US" sz="2400" dirty="0">
              <a:solidFill>
                <a:srgbClr val="00B0F0"/>
              </a:solidFill>
            </a:endParaRPr>
          </a:p>
        </p:txBody>
      </p:sp>
    </p:spTree>
    <p:extLst>
      <p:ext uri="{BB962C8B-B14F-4D97-AF65-F5344CB8AC3E}">
        <p14:creationId xmlns:p14="http://schemas.microsoft.com/office/powerpoint/2010/main" val="169358551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Business Model Canvas</a:t>
            </a:r>
            <a:r>
              <a:rPr lang="en-US" sz="1800" dirty="0" smtClean="0">
                <a:latin typeface="Arial" charset="0"/>
              </a:rPr>
              <a:t/>
            </a:r>
            <a:br>
              <a:rPr lang="en-US" sz="1800" dirty="0" smtClean="0">
                <a:latin typeface="Arial" charset="0"/>
              </a:rPr>
            </a:br>
            <a:r>
              <a:rPr lang="en-US" dirty="0" smtClean="0"/>
              <a:t>6.4.1 Business </a:t>
            </a:r>
            <a:r>
              <a:rPr lang="en-US" dirty="0"/>
              <a:t>Model Canvas</a:t>
            </a:r>
            <a:endParaRPr lang="en-US" dirty="0">
              <a:solidFill>
                <a:srgbClr val="7E7E86"/>
              </a:solidFill>
              <a:latin typeface="Arial" charset="0"/>
            </a:endParaRPr>
          </a:p>
        </p:txBody>
      </p:sp>
      <p:sp>
        <p:nvSpPr>
          <p:cNvPr id="9" name="Content Placeholder 1"/>
          <p:cNvSpPr>
            <a:spLocks noGrp="1"/>
          </p:cNvSpPr>
          <p:nvPr>
            <p:ph idx="1"/>
          </p:nvPr>
        </p:nvSpPr>
        <p:spPr>
          <a:xfrm>
            <a:off x="213111" y="1455313"/>
            <a:ext cx="7404094" cy="4871059"/>
          </a:xfrm>
        </p:spPr>
        <p:txBody>
          <a:bodyPr/>
          <a:lstStyle/>
          <a:p>
            <a:r>
              <a:rPr lang="en-US" sz="2000" dirty="0"/>
              <a:t>Business Model Canvas Overview</a:t>
            </a:r>
          </a:p>
          <a:p>
            <a:pPr lvl="1"/>
            <a:r>
              <a:rPr lang="en-US" sz="1600" dirty="0" smtClean="0"/>
              <a:t>Helps </a:t>
            </a:r>
            <a:r>
              <a:rPr lang="en-US" sz="1600" dirty="0"/>
              <a:t>organizations and entrepreneurs map, discuss, design, and invent new </a:t>
            </a:r>
            <a:r>
              <a:rPr lang="en-US" sz="1600" dirty="0" smtClean="0"/>
              <a:t>business models.</a:t>
            </a:r>
          </a:p>
          <a:p>
            <a:pPr lvl="1"/>
            <a:r>
              <a:rPr lang="en-US" sz="1600" dirty="0" smtClean="0"/>
              <a:t>A business </a:t>
            </a:r>
            <a:r>
              <a:rPr lang="en-US" sz="1600" dirty="0"/>
              <a:t>model </a:t>
            </a:r>
            <a:r>
              <a:rPr lang="en-US" sz="1600" dirty="0" smtClean="0"/>
              <a:t>consists of nine </a:t>
            </a:r>
            <a:r>
              <a:rPr lang="en-US" sz="1600" dirty="0"/>
              <a:t>building </a:t>
            </a:r>
            <a:r>
              <a:rPr lang="en-US" sz="1600" dirty="0" smtClean="0"/>
              <a:t>blocks:</a:t>
            </a:r>
          </a:p>
          <a:p>
            <a:pPr lvl="2"/>
            <a:r>
              <a:rPr lang="en-US" sz="1600" dirty="0" smtClean="0"/>
              <a:t>Customer Segments, Value Proposition, Channels, Customer Relationships, Revenue Stream, Key Resources, Key Activities, Key Partnerships and Cost Structure.</a:t>
            </a:r>
          </a:p>
          <a:p>
            <a:r>
              <a:rPr lang="en-US" sz="2000" dirty="0" smtClean="0"/>
              <a:t>Customer </a:t>
            </a:r>
            <a:r>
              <a:rPr lang="en-US" sz="2000" dirty="0"/>
              <a:t>Interface</a:t>
            </a:r>
          </a:p>
          <a:p>
            <a:pPr lvl="1"/>
            <a:r>
              <a:rPr lang="en-US" sz="1600" dirty="0" smtClean="0"/>
              <a:t>Customer Interface is comprised by Customer Segments, Value Proposition, Channels, Customer Relationship.</a:t>
            </a:r>
            <a:endParaRPr lang="en-US" dirty="0" smtClean="0"/>
          </a:p>
          <a:p>
            <a:r>
              <a:rPr lang="en-US" sz="2000" dirty="0" smtClean="0"/>
              <a:t>Infrastructure Management</a:t>
            </a:r>
          </a:p>
          <a:p>
            <a:pPr lvl="1"/>
            <a:r>
              <a:rPr lang="en-US" sz="1600" dirty="0" smtClean="0"/>
              <a:t>Defines how to build the value proposition.</a:t>
            </a:r>
          </a:p>
          <a:p>
            <a:pPr lvl="1"/>
            <a:r>
              <a:rPr lang="en-US" sz="1600" dirty="0" smtClean="0"/>
              <a:t>Key </a:t>
            </a:r>
            <a:r>
              <a:rPr lang="en-US" sz="1600" dirty="0"/>
              <a:t>Resources, Key Activities, </a:t>
            </a:r>
            <a:r>
              <a:rPr lang="en-US" sz="1600" dirty="0" smtClean="0"/>
              <a:t>and Key Partnerships make up the Infrastructure Management.</a:t>
            </a:r>
            <a:endParaRPr lang="en-US" sz="1600" dirty="0"/>
          </a:p>
          <a:p>
            <a:pPr lvl="1"/>
            <a:endParaRPr lang="en-US" sz="1600" dirty="0"/>
          </a:p>
        </p:txBody>
      </p:sp>
    </p:spTree>
    <p:extLst>
      <p:ext uri="{BB962C8B-B14F-4D97-AF65-F5344CB8AC3E}">
        <p14:creationId xmlns:p14="http://schemas.microsoft.com/office/powerpoint/2010/main" val="344196676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9/4/2020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smtClean="0"/>
              <a:t>Business Model Canvas</a:t>
            </a:r>
            <a:r>
              <a:rPr lang="en-US" sz="1800" dirty="0" smtClean="0">
                <a:latin typeface="Arial" charset="0"/>
              </a:rPr>
              <a:t/>
            </a:r>
            <a:br>
              <a:rPr lang="en-US" sz="1800" dirty="0" smtClean="0">
                <a:latin typeface="Arial" charset="0"/>
              </a:rPr>
            </a:br>
            <a:r>
              <a:rPr lang="en-US" dirty="0" smtClean="0"/>
              <a:t>6.4.1 Business </a:t>
            </a:r>
            <a:r>
              <a:rPr lang="en-US" dirty="0"/>
              <a:t>Model </a:t>
            </a:r>
            <a:r>
              <a:rPr lang="en-US" dirty="0" smtClean="0"/>
              <a:t>Canvas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4"/>
            <a:ext cx="8752915" cy="1245942"/>
          </a:xfrm>
        </p:spPr>
        <p:txBody>
          <a:bodyPr/>
          <a:lstStyle/>
          <a:p>
            <a:r>
              <a:rPr lang="en-US" sz="2000" dirty="0" smtClean="0"/>
              <a:t>Business </a:t>
            </a:r>
            <a:r>
              <a:rPr lang="en-US" sz="2000" dirty="0"/>
              <a:t>Finances</a:t>
            </a:r>
          </a:p>
          <a:p>
            <a:pPr lvl="1"/>
            <a:r>
              <a:rPr lang="en-US" sz="1600" dirty="0" smtClean="0"/>
              <a:t>Include the cost </a:t>
            </a:r>
            <a:r>
              <a:rPr lang="en-US" sz="1600" dirty="0"/>
              <a:t>structure and revenue streams created by the value </a:t>
            </a:r>
            <a:r>
              <a:rPr lang="en-US" sz="1600" dirty="0" smtClean="0"/>
              <a:t>proposition.</a:t>
            </a:r>
          </a:p>
        </p:txBody>
      </p:sp>
      <p:pic>
        <p:nvPicPr>
          <p:cNvPr id="3" name="Picture 2"/>
          <p:cNvPicPr>
            <a:picLocks noChangeAspect="1"/>
          </p:cNvPicPr>
          <p:nvPr/>
        </p:nvPicPr>
        <p:blipFill>
          <a:blip r:embed="rId3"/>
          <a:stretch>
            <a:fillRect/>
          </a:stretch>
        </p:blipFill>
        <p:spPr>
          <a:xfrm>
            <a:off x="4164743" y="3221372"/>
            <a:ext cx="4685642" cy="3105000"/>
          </a:xfrm>
          <a:prstGeom prst="rect">
            <a:avLst/>
          </a:prstGeom>
        </p:spPr>
      </p:pic>
      <p:sp>
        <p:nvSpPr>
          <p:cNvPr id="6" name="Content Placeholder 1"/>
          <p:cNvSpPr txBox="1">
            <a:spLocks/>
          </p:cNvSpPr>
          <p:nvPr/>
        </p:nvSpPr>
        <p:spPr bwMode="auto">
          <a:xfrm>
            <a:off x="193868" y="2530502"/>
            <a:ext cx="4269075" cy="487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2000" b="0" i="0" u="none" strike="noStrike" kern="0" cap="none" spc="0" normalizeH="0" baseline="0" noProof="0" dirty="0" smtClean="0">
                <a:ln>
                  <a:noFill/>
                </a:ln>
                <a:solidFill>
                  <a:srgbClr val="000000"/>
                </a:solidFill>
                <a:effectLst/>
                <a:uLnTx/>
                <a:uFillTx/>
                <a:latin typeface="Arial"/>
                <a:ea typeface="ＭＳ Ｐゴシック" charset="0"/>
              </a:rPr>
              <a:t>Business Model Canvas Example</a:t>
            </a:r>
          </a:p>
          <a:p>
            <a:pPr marL="457200" marR="0" lvl="1" indent="-228600" algn="l" defTabSz="814388" rtl="0" eaLnBrk="0" fontAlgn="base" latinLnBrk="0" hangingPunct="0">
              <a:lnSpc>
                <a:spcPct val="95000"/>
              </a:lnSpc>
              <a:spcBef>
                <a:spcPct val="35000"/>
              </a:spcBef>
              <a:spcAft>
                <a:spcPct val="0"/>
              </a:spcAft>
              <a:buClr>
                <a:srgbClr val="708CA1"/>
              </a:buClr>
              <a:buSzTx/>
              <a:buFont typeface="Arial" panose="020B0604020202020204" pitchFamily="34" charset="0"/>
              <a:buChar char="•"/>
              <a:tabLst/>
              <a:defRPr/>
            </a:pPr>
            <a:r>
              <a:rPr kumimoji="0" lang="en-US" sz="1600" b="0" i="0" u="none" strike="noStrike" kern="0" cap="none" spc="0" normalizeH="0" baseline="0" noProof="0" dirty="0" smtClean="0">
                <a:ln>
                  <a:noFill/>
                </a:ln>
                <a:solidFill>
                  <a:srgbClr val="000000"/>
                </a:solidFill>
                <a:effectLst/>
                <a:uLnTx/>
                <a:uFillTx/>
                <a:latin typeface="Arial"/>
                <a:ea typeface="ＭＳ Ｐゴシック" charset="0"/>
              </a:rPr>
              <a:t>Example of a completed business model canvas for a custom computer manufacturer.</a:t>
            </a:r>
          </a:p>
        </p:txBody>
      </p:sp>
    </p:spTree>
    <p:extLst>
      <p:ext uri="{BB962C8B-B14F-4D97-AF65-F5344CB8AC3E}">
        <p14:creationId xmlns:p14="http://schemas.microsoft.com/office/powerpoint/2010/main" val="83632896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6.5 What is Next?</a:t>
            </a:r>
            <a:endParaRPr lang="en-US" sz="2400" dirty="0">
              <a:solidFill>
                <a:srgbClr val="00B0F0"/>
              </a:solidFill>
            </a:endParaRPr>
          </a:p>
        </p:txBody>
      </p:sp>
    </p:spTree>
    <p:extLst>
      <p:ext uri="{BB962C8B-B14F-4D97-AF65-F5344CB8AC3E}">
        <p14:creationId xmlns:p14="http://schemas.microsoft.com/office/powerpoint/2010/main" val="229768266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t>What is Next?</a:t>
            </a:r>
            <a:br>
              <a:rPr lang="en-US" dirty="0" smtClean="0"/>
            </a:br>
            <a:r>
              <a:rPr lang="en-US" dirty="0" smtClean="0"/>
              <a:t>6.5.1 Lifelong </a:t>
            </a:r>
            <a:r>
              <a:rPr lang="en-US" dirty="0"/>
              <a:t>Learning</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637275" cy="4871059"/>
          </a:xfrm>
        </p:spPr>
        <p:txBody>
          <a:bodyPr/>
          <a:lstStyle/>
          <a:p>
            <a:r>
              <a:rPr lang="en-US" sz="2000" dirty="0" smtClean="0"/>
              <a:t>21</a:t>
            </a:r>
            <a:r>
              <a:rPr lang="en-US" sz="2000" baseline="30000" dirty="0" smtClean="0"/>
              <a:t>st</a:t>
            </a:r>
            <a:r>
              <a:rPr lang="en-US" sz="2000" dirty="0" smtClean="0"/>
              <a:t> Century Skills</a:t>
            </a:r>
          </a:p>
          <a:p>
            <a:pPr lvl="1"/>
            <a:r>
              <a:rPr lang="en-US" sz="1600" dirty="0"/>
              <a:t>21st century job market is now looking for employees who can accomplish one or more job roles such as: design a project, prototype a device, create and maintain documentation, and create a business plan. </a:t>
            </a:r>
            <a:endParaRPr lang="en-US" sz="1600" dirty="0" smtClean="0"/>
          </a:p>
          <a:p>
            <a:r>
              <a:rPr lang="en-US" sz="1600" dirty="0" err="1" smtClean="0"/>
              <a:t>IoT</a:t>
            </a:r>
            <a:r>
              <a:rPr lang="en-US" sz="1600" dirty="0" smtClean="0"/>
              <a:t> employees also need learning </a:t>
            </a:r>
            <a:br>
              <a:rPr lang="en-US" sz="1600" dirty="0" smtClean="0"/>
            </a:br>
            <a:r>
              <a:rPr lang="en-US" sz="1600" dirty="0" smtClean="0"/>
              <a:t>and innovation skills</a:t>
            </a:r>
          </a:p>
          <a:p>
            <a:pPr marL="822960" lvl="2" indent="-91440">
              <a:lnSpc>
                <a:spcPct val="100000"/>
              </a:lnSpc>
              <a:spcBef>
                <a:spcPts val="0"/>
              </a:spcBef>
            </a:pPr>
            <a:r>
              <a:rPr lang="en-US" sz="1600" dirty="0" smtClean="0"/>
              <a:t>    </a:t>
            </a:r>
            <a:r>
              <a:rPr lang="en-US" sz="1600" dirty="0"/>
              <a:t>Creativity and </a:t>
            </a:r>
            <a:r>
              <a:rPr lang="en-US" sz="1600" dirty="0" smtClean="0"/>
              <a:t>innovation</a:t>
            </a:r>
            <a:endParaRPr lang="en-US" sz="1600" dirty="0"/>
          </a:p>
          <a:p>
            <a:pPr marL="822960" lvl="2" indent="-91440">
              <a:lnSpc>
                <a:spcPct val="100000"/>
              </a:lnSpc>
              <a:spcBef>
                <a:spcPts val="0"/>
              </a:spcBef>
            </a:pPr>
            <a:r>
              <a:rPr lang="en-US" sz="1600" dirty="0"/>
              <a:t>    Critical thinking and </a:t>
            </a:r>
            <a:r>
              <a:rPr lang="en-US" sz="1600" dirty="0" smtClean="0"/>
              <a:t>problem</a:t>
            </a:r>
            <a:br>
              <a:rPr lang="en-US" sz="1600" dirty="0" smtClean="0"/>
            </a:br>
            <a:r>
              <a:rPr lang="en-US" sz="1600" dirty="0" smtClean="0"/>
              <a:t>    solving</a:t>
            </a:r>
            <a:endParaRPr lang="en-US" sz="1600" dirty="0"/>
          </a:p>
          <a:p>
            <a:pPr marL="822960" lvl="2" indent="-91440">
              <a:lnSpc>
                <a:spcPct val="100000"/>
              </a:lnSpc>
              <a:spcBef>
                <a:spcPts val="0"/>
              </a:spcBef>
            </a:pPr>
            <a:r>
              <a:rPr lang="en-US" sz="1600" dirty="0"/>
              <a:t>    </a:t>
            </a:r>
            <a:r>
              <a:rPr lang="en-US" sz="1600" dirty="0" smtClean="0"/>
              <a:t>Communication</a:t>
            </a:r>
            <a:endParaRPr lang="en-US" sz="1600" dirty="0"/>
          </a:p>
          <a:p>
            <a:pPr marL="822960" lvl="2" indent="-91440">
              <a:lnSpc>
                <a:spcPct val="100000"/>
              </a:lnSpc>
              <a:spcBef>
                <a:spcPts val="0"/>
              </a:spcBef>
            </a:pPr>
            <a:r>
              <a:rPr lang="en-US" sz="1600" dirty="0"/>
              <a:t>    Collaboration</a:t>
            </a:r>
          </a:p>
          <a:p>
            <a:pPr lvl="2"/>
            <a:endParaRPr lang="en-US" sz="1600" dirty="0" smtClean="0"/>
          </a:p>
          <a:p>
            <a:endParaRPr lang="en-US" sz="2000" dirty="0" smtClean="0"/>
          </a:p>
        </p:txBody>
      </p:sp>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32005" y="2582444"/>
            <a:ext cx="4220620" cy="4133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108568"/>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8720"/>
            <a:ext cx="65055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dirty="0" smtClean="0"/>
              <a:t>What is Next?</a:t>
            </a:r>
            <a:br>
              <a:rPr lang="en-US" dirty="0" smtClean="0"/>
            </a:br>
            <a:r>
              <a:rPr lang="en-US" dirty="0" smtClean="0"/>
              <a:t>6.5.1 Lifelong Learning (cont’d)</a:t>
            </a:r>
            <a:endParaRPr lang="en-US" dirty="0">
              <a:solidFill>
                <a:srgbClr val="7E7E86"/>
              </a:solidFill>
              <a:latin typeface="Arial" charset="0"/>
            </a:endParaRPr>
          </a:p>
        </p:txBody>
      </p:sp>
      <p:sp>
        <p:nvSpPr>
          <p:cNvPr id="9" name="Content Placeholder 1"/>
          <p:cNvSpPr>
            <a:spLocks noGrp="1"/>
          </p:cNvSpPr>
          <p:nvPr>
            <p:ph idx="1"/>
          </p:nvPr>
        </p:nvSpPr>
        <p:spPr>
          <a:xfrm>
            <a:off x="1817649" y="1310347"/>
            <a:ext cx="7125627" cy="4871059"/>
          </a:xfrm>
        </p:spPr>
        <p:txBody>
          <a:bodyPr/>
          <a:lstStyle/>
          <a:p>
            <a:endParaRPr lang="en-US" sz="2000" dirty="0" smtClean="0"/>
          </a:p>
          <a:p>
            <a:endParaRPr lang="en-US" sz="2000" dirty="0"/>
          </a:p>
          <a:p>
            <a:endParaRPr lang="en-US" sz="2000" dirty="0" smtClean="0"/>
          </a:p>
          <a:p>
            <a:endParaRPr lang="en-US" sz="2000" dirty="0" smtClean="0"/>
          </a:p>
          <a:p>
            <a:r>
              <a:rPr lang="en-US" sz="2000" dirty="0" smtClean="0"/>
              <a:t>Resources for Continued Learning</a:t>
            </a:r>
            <a:endParaRPr lang="en-US" sz="2000" dirty="0"/>
          </a:p>
          <a:p>
            <a:pPr lvl="1"/>
            <a:r>
              <a:rPr lang="en-US" sz="1600" dirty="0" smtClean="0"/>
              <a:t>There </a:t>
            </a:r>
            <a:r>
              <a:rPr lang="en-US" sz="1600" dirty="0"/>
              <a:t>are many resources available </a:t>
            </a:r>
            <a:r>
              <a:rPr lang="en-US" sz="1600" dirty="0" smtClean="0"/>
              <a:t>to enable you to continue learning </a:t>
            </a:r>
            <a:r>
              <a:rPr lang="en-US" sz="1600" dirty="0"/>
              <a:t>about the </a:t>
            </a:r>
            <a:r>
              <a:rPr lang="en-US" sz="1600" dirty="0" err="1"/>
              <a:t>IoT</a:t>
            </a:r>
            <a:r>
              <a:rPr lang="en-US" sz="1600" dirty="0"/>
              <a:t> including</a:t>
            </a:r>
            <a:r>
              <a:rPr lang="en-US" sz="1600" dirty="0" smtClean="0"/>
              <a:t>:</a:t>
            </a:r>
            <a:endParaRPr lang="en-US" sz="1600" dirty="0"/>
          </a:p>
          <a:p>
            <a:pPr lvl="2"/>
            <a:r>
              <a:rPr lang="en-US" sz="1600" dirty="0"/>
              <a:t>Cisco Networking Academy</a:t>
            </a:r>
          </a:p>
          <a:p>
            <a:pPr lvl="2"/>
            <a:r>
              <a:rPr lang="en-US" sz="1600" dirty="0"/>
              <a:t>Cisco Learning Network</a:t>
            </a:r>
          </a:p>
          <a:p>
            <a:pPr lvl="2"/>
            <a:r>
              <a:rPr lang="en-US" sz="1600" dirty="0"/>
              <a:t>Cisco </a:t>
            </a:r>
            <a:r>
              <a:rPr lang="en-US" sz="1600" dirty="0" err="1"/>
              <a:t>DevNet</a:t>
            </a:r>
            <a:endParaRPr lang="en-US" sz="1600" dirty="0"/>
          </a:p>
          <a:p>
            <a:pPr lvl="2"/>
            <a:r>
              <a:rPr lang="en-US" sz="1600" dirty="0"/>
              <a:t>IEEE Computer Society (IEEE-CS) and the Association for Computing Machinery (ACM)</a:t>
            </a:r>
          </a:p>
          <a:p>
            <a:pPr lvl="2"/>
            <a:r>
              <a:rPr lang="en-US" sz="1600" dirty="0"/>
              <a:t>Many other online resources including forums, wikis, blogs, and more</a:t>
            </a:r>
          </a:p>
          <a:p>
            <a:pPr lvl="2"/>
            <a:r>
              <a:rPr lang="en-US" sz="1600" dirty="0"/>
              <a:t>There are also </a:t>
            </a:r>
            <a:r>
              <a:rPr lang="en-US" sz="1600" dirty="0" err="1"/>
              <a:t>IoT</a:t>
            </a:r>
            <a:r>
              <a:rPr lang="en-US" sz="1600" dirty="0"/>
              <a:t> communities of practice consisting of other like-minded individuals who want to share ideas with others.</a:t>
            </a:r>
          </a:p>
        </p:txBody>
      </p:sp>
    </p:spTree>
    <p:extLst>
      <p:ext uri="{BB962C8B-B14F-4D97-AF65-F5344CB8AC3E}">
        <p14:creationId xmlns:p14="http://schemas.microsoft.com/office/powerpoint/2010/main" val="396613964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solidFill>
                  <a:schemeClr val="bg1"/>
                </a:solidFill>
              </a:rPr>
              <a:t>6.6</a:t>
            </a:r>
            <a:r>
              <a:rPr lang="en-US" sz="2400" dirty="0" smtClean="0"/>
              <a:t> </a:t>
            </a:r>
            <a:r>
              <a:rPr lang="en-CA" sz="2400" dirty="0" smtClean="0"/>
              <a:t>Chapter Summary</a:t>
            </a:r>
            <a:endParaRPr lang="en-US" sz="2400" dirty="0"/>
          </a:p>
        </p:txBody>
      </p:sp>
    </p:spTree>
    <p:extLst>
      <p:ext uri="{BB962C8B-B14F-4D97-AF65-F5344CB8AC3E}">
        <p14:creationId xmlns:p14="http://schemas.microsoft.com/office/powerpoint/2010/main" val="92301641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416840"/>
            <a:ext cx="8600517" cy="50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normAutofit/>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There are many global social and environmental problems that can be solved by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systems. The Institute for Globally Transformative Technologies (LIGTT) has compiled a list of 50 breakthrough technologies that will drastically improve the work on these global problems. </a:t>
            </a:r>
            <a:endParaRPr kumimoji="0" lang="en-US" sz="1600" b="0" i="0" u="none" strike="noStrike" kern="1200" cap="none" spc="0" normalizeH="0" baseline="0" noProof="0" dirty="0" smtClean="0">
              <a:ln>
                <a:noFill/>
              </a:ln>
              <a:solidFill>
                <a:srgbClr val="000000"/>
              </a:solidFill>
              <a:effectLst/>
              <a:uLnTx/>
              <a:uFillTx/>
              <a:latin typeface="Arial"/>
              <a:ea typeface="ＭＳ Ｐゴシック" charset="0"/>
            </a:endParaRP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Engineering Design Process is a proven method to develop a product.</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charset="0"/>
              </a:rPr>
              <a:t>The first step to design an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solution is to identify a problem that can be solved with an </a:t>
            </a:r>
            <a:r>
              <a:rPr kumimoji="0" lang="en-US" sz="1600" b="0" i="0" u="none" strike="noStrike" kern="1200" cap="none" spc="0" normalizeH="0" baseline="0" noProof="0" dirty="0" err="1">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device</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To test the idea, a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prototype could be built simply by using a Raspberry Pi with an attached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Arduino. To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provide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an example,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a sunrise/sunset tracker was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built.</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Another prototype was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designed on Packet Tracer to remotely check to see if the garage door was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open or closed..</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Documentation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is very important component of any project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Flowcharts, Electronic Schematics and sequence diagrams are often used to provide documentation.</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The </a:t>
            </a:r>
            <a:r>
              <a:rPr kumimoji="0" lang="en-US" sz="1600" b="1" i="0" u="none" strike="noStrike" kern="1200" cap="none" spc="0" normalizeH="0" baseline="0" noProof="0" dirty="0">
                <a:ln>
                  <a:noFill/>
                </a:ln>
                <a:solidFill>
                  <a:srgbClr val="000000"/>
                </a:solidFill>
                <a:effectLst/>
                <a:uLnTx/>
                <a:uFillTx/>
                <a:latin typeface="Arial"/>
                <a:ea typeface="ＭＳ Ｐゴシック" charset="0"/>
              </a:rPr>
              <a:t>Business Model Canvas</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 </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helps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organizations and entrepreneurs map, discuss, design, and invent new business models based on a value proposition, customer interface, infrastructure management, and finances</a:t>
            </a:r>
          </a:p>
          <a:p>
            <a:pPr marL="236538" marR="0" lvl="0" indent="-236538" algn="l" defTabSz="814388" rtl="0" eaLnBrk="0" fontAlgn="base" latinLnBrk="0" hangingPunct="0">
              <a:lnSpc>
                <a:spcPct val="95000"/>
              </a:lnSpc>
              <a:spcBef>
                <a:spcPct val="50000"/>
              </a:spcBef>
              <a:spcAft>
                <a:spcPct val="0"/>
              </a:spcAft>
              <a:buClr>
                <a:srgbClr val="708CA1"/>
              </a:buClr>
              <a:buSzTx/>
              <a:buFont typeface="Wingdings" charset="0"/>
              <a:buChar char="§"/>
              <a:tabLst/>
              <a:defRPr/>
            </a:pPr>
            <a:r>
              <a:rPr kumimoji="0" lang="en-US" sz="1600" b="0" i="0" u="none" strike="noStrike" kern="1200" cap="none" spc="0" normalizeH="0" baseline="0" noProof="0" dirty="0" err="1" smtClean="0">
                <a:ln>
                  <a:noFill/>
                </a:ln>
                <a:solidFill>
                  <a:srgbClr val="000000"/>
                </a:solidFill>
                <a:effectLst/>
                <a:uLnTx/>
                <a:uFillTx/>
                <a:latin typeface="Arial"/>
                <a:ea typeface="ＭＳ Ｐゴシック" charset="0"/>
              </a:rPr>
              <a:t>IoT</a:t>
            </a:r>
            <a:r>
              <a:rPr kumimoji="0" lang="en-US" sz="1600" b="0" i="0" u="none" strike="noStrike" kern="1200" cap="none" spc="0" normalizeH="0" baseline="0" noProof="0" dirty="0" smtClean="0">
                <a:ln>
                  <a:noFill/>
                </a:ln>
                <a:solidFill>
                  <a:srgbClr val="000000"/>
                </a:solidFill>
                <a:effectLst/>
                <a:uLnTx/>
                <a:uFillTx/>
                <a:latin typeface="Arial"/>
                <a:ea typeface="ＭＳ Ｐゴシック" charset="0"/>
              </a:rPr>
              <a:t> </a:t>
            </a:r>
            <a:r>
              <a:rPr kumimoji="0" lang="en-US" sz="1600" b="0" i="0" u="none" strike="noStrike" kern="1200" cap="none" spc="0" normalizeH="0" baseline="0" noProof="0" dirty="0">
                <a:ln>
                  <a:noFill/>
                </a:ln>
                <a:solidFill>
                  <a:srgbClr val="000000"/>
                </a:solidFill>
                <a:effectLst/>
                <a:uLnTx/>
                <a:uFillTx/>
                <a:latin typeface="Arial"/>
                <a:ea typeface="ＭＳ Ｐゴシック" charset="0"/>
              </a:rPr>
              <a:t>professionals should be individuals who espouse life-long learning. They need to be flexible, take the initiative, lead when necessary, and be able to produce something new and useful</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426248919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80885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marL="0" marR="0" lvl="0" indent="0" algn="ctr" defTabSz="914400"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411676106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6 Create an </a:t>
            </a:r>
            <a:r>
              <a:rPr lang="en-US" sz="2400" dirty="0" err="1" smtClean="0">
                <a:latin typeface="Arial" charset="0"/>
              </a:rPr>
              <a:t>IoT</a:t>
            </a:r>
            <a:r>
              <a:rPr lang="en-US" sz="2400" dirty="0" smtClean="0">
                <a:latin typeface="Arial" charset="0"/>
              </a:rPr>
              <a:t> Solution</a:t>
            </a:r>
            <a:endParaRPr lang="en-US" sz="2400" dirty="0">
              <a:solidFill>
                <a:srgbClr val="00B0F0"/>
              </a:solidFill>
              <a:latin typeface="Arial" charset="0"/>
            </a:endParaRPr>
          </a:p>
        </p:txBody>
      </p:sp>
      <p:sp>
        <p:nvSpPr>
          <p:cNvPr id="3" name="Subtitle 2"/>
          <p:cNvSpPr>
            <a:spLocks noGrp="1"/>
          </p:cNvSpPr>
          <p:nvPr>
            <p:ph type="subTitle" idx="1"/>
          </p:nvPr>
        </p:nvSpPr>
        <p:spPr>
          <a:xfrm>
            <a:off x="311150" y="5066846"/>
            <a:ext cx="4674209" cy="447841"/>
          </a:xfrm>
        </p:spPr>
        <p:txBody>
          <a:bodyPr/>
          <a:lstStyle/>
          <a:p>
            <a:pPr eaLnBrk="1" hangingPunct="1"/>
            <a:r>
              <a:rPr lang="en-US" dirty="0" err="1" smtClean="0">
                <a:solidFill>
                  <a:schemeClr val="tx1"/>
                </a:solidFill>
                <a:latin typeface="Arial" charset="0"/>
              </a:rPr>
              <a:t>IoT</a:t>
            </a:r>
            <a:r>
              <a:rPr lang="en-US" dirty="0" smtClean="0">
                <a:solidFill>
                  <a:schemeClr val="tx1"/>
                </a:solidFill>
                <a:latin typeface="Arial" charset="0"/>
              </a:rPr>
              <a:t> Fundamentals </a:t>
            </a:r>
          </a:p>
          <a:p>
            <a:pPr eaLnBrk="1" hangingPunct="1"/>
            <a:r>
              <a:rPr lang="en-US" dirty="0" smtClean="0">
                <a:solidFill>
                  <a:schemeClr val="tx1"/>
                </a:solidFill>
                <a:latin typeface="Arial" charset="0"/>
              </a:rPr>
              <a:t>Connecting Things v2.01</a:t>
            </a:r>
            <a:endParaRPr lang="en-US" dirty="0">
              <a:solidFill>
                <a:schemeClr val="tx1"/>
              </a:solidFill>
              <a:latin typeface="Arial" charset="0"/>
            </a:endParaRPr>
          </a:p>
        </p:txBody>
      </p:sp>
    </p:spTree>
    <p:extLst>
      <p:ext uri="{BB962C8B-B14F-4D97-AF65-F5344CB8AC3E}">
        <p14:creationId xmlns:p14="http://schemas.microsoft.com/office/powerpoint/2010/main" val="39792868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6 - Sections &amp; Objectives</a:t>
            </a:r>
          </a:p>
        </p:txBody>
      </p:sp>
      <p:sp>
        <p:nvSpPr>
          <p:cNvPr id="4099" name="Rectangle 34"/>
          <p:cNvSpPr>
            <a:spLocks noGrp="1" noChangeArrowheads="1"/>
          </p:cNvSpPr>
          <p:nvPr>
            <p:ph idx="1"/>
          </p:nvPr>
        </p:nvSpPr>
        <p:spPr/>
        <p:txBody>
          <a:bodyPr/>
          <a:lstStyle/>
          <a:p>
            <a:r>
              <a:rPr lang="en-CA" dirty="0" smtClean="0"/>
              <a:t>6.1 </a:t>
            </a:r>
            <a:r>
              <a:rPr lang="en-US" dirty="0"/>
              <a:t>Become a Global Problem Solver</a:t>
            </a:r>
            <a:endParaRPr lang="en-CA" dirty="0" smtClean="0"/>
          </a:p>
          <a:p>
            <a:pPr lvl="1"/>
            <a:r>
              <a:rPr lang="en-US" dirty="0"/>
              <a:t>Investigate real-world social or environmental problems</a:t>
            </a:r>
            <a:r>
              <a:rPr lang="en-US" dirty="0" smtClean="0"/>
              <a:t>.</a:t>
            </a:r>
          </a:p>
          <a:p>
            <a:r>
              <a:rPr lang="en-CA" dirty="0"/>
              <a:t>6</a:t>
            </a:r>
            <a:r>
              <a:rPr lang="en-CA" dirty="0" smtClean="0"/>
              <a:t>.2 </a:t>
            </a:r>
            <a:r>
              <a:rPr lang="en-US" dirty="0"/>
              <a:t>Design a Solution</a:t>
            </a:r>
            <a:endParaRPr lang="en-CA" dirty="0" smtClean="0"/>
          </a:p>
          <a:p>
            <a:pPr lvl="1"/>
            <a:r>
              <a:rPr lang="en-US" dirty="0"/>
              <a:t>Design an </a:t>
            </a:r>
            <a:r>
              <a:rPr lang="en-US" dirty="0" err="1"/>
              <a:t>IoT</a:t>
            </a:r>
            <a:r>
              <a:rPr lang="en-US" dirty="0"/>
              <a:t> solution that addresses a real-world social or environmental problem</a:t>
            </a:r>
            <a:r>
              <a:rPr lang="en-US" dirty="0" smtClean="0"/>
              <a:t>.</a:t>
            </a:r>
          </a:p>
          <a:p>
            <a:r>
              <a:rPr lang="en-US" dirty="0"/>
              <a:t>6</a:t>
            </a:r>
            <a:r>
              <a:rPr lang="en-US" dirty="0" smtClean="0"/>
              <a:t>.3 </a:t>
            </a:r>
            <a:r>
              <a:rPr lang="en-US" dirty="0"/>
              <a:t>Build, Test &amp; Document a simple </a:t>
            </a:r>
            <a:r>
              <a:rPr lang="en-US" dirty="0" err="1"/>
              <a:t>IoT</a:t>
            </a:r>
            <a:r>
              <a:rPr lang="en-US" dirty="0"/>
              <a:t> </a:t>
            </a:r>
            <a:r>
              <a:rPr lang="en-US" dirty="0" smtClean="0"/>
              <a:t>System</a:t>
            </a:r>
          </a:p>
          <a:p>
            <a:pPr lvl="1"/>
            <a:r>
              <a:rPr lang="en-US" dirty="0"/>
              <a:t>Create an </a:t>
            </a:r>
            <a:r>
              <a:rPr lang="en-US" dirty="0" err="1"/>
              <a:t>IoT</a:t>
            </a:r>
            <a:r>
              <a:rPr lang="en-US" dirty="0"/>
              <a:t> system</a:t>
            </a:r>
            <a:r>
              <a:rPr lang="en-US" dirty="0" smtClean="0"/>
              <a:t>.</a:t>
            </a:r>
          </a:p>
          <a:p>
            <a:r>
              <a:rPr lang="en-US" dirty="0" smtClean="0"/>
              <a:t>6.4 </a:t>
            </a:r>
            <a:r>
              <a:rPr lang="en-US" dirty="0"/>
              <a:t>The Business </a:t>
            </a:r>
            <a:r>
              <a:rPr lang="en-US" dirty="0" smtClean="0"/>
              <a:t>Aspects</a:t>
            </a:r>
          </a:p>
          <a:p>
            <a:pPr lvl="1"/>
            <a:r>
              <a:rPr lang="en-US" dirty="0"/>
              <a:t>Design a plan to market an </a:t>
            </a:r>
            <a:r>
              <a:rPr lang="en-US" dirty="0" err="1"/>
              <a:t>IoT</a:t>
            </a:r>
            <a:r>
              <a:rPr lang="en-US" dirty="0"/>
              <a:t> solution</a:t>
            </a:r>
            <a:r>
              <a:rPr lang="en-US" dirty="0" smtClean="0"/>
              <a:t>.</a:t>
            </a:r>
          </a:p>
          <a:p>
            <a:r>
              <a:rPr lang="en-US" dirty="0" smtClean="0"/>
              <a:t>6.5 </a:t>
            </a:r>
            <a:r>
              <a:rPr lang="en-US" dirty="0"/>
              <a:t>What is Next</a:t>
            </a:r>
            <a:r>
              <a:rPr lang="en-US" dirty="0" smtClean="0"/>
              <a:t>?</a:t>
            </a:r>
          </a:p>
          <a:p>
            <a:pPr lvl="1"/>
            <a:r>
              <a:rPr lang="en-US" dirty="0"/>
              <a:t>Explain how to continue your learning about the </a:t>
            </a:r>
            <a:r>
              <a:rPr lang="en-US" dirty="0" err="1"/>
              <a:t>IoT</a:t>
            </a:r>
            <a:r>
              <a:rPr lang="en-US" dirty="0"/>
              <a:t>.</a:t>
            </a:r>
          </a:p>
        </p:txBody>
      </p:sp>
    </p:spTree>
    <p:extLst>
      <p:ext uri="{BB962C8B-B14F-4D97-AF65-F5344CB8AC3E}">
        <p14:creationId xmlns:p14="http://schemas.microsoft.com/office/powerpoint/2010/main" val="267619164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6.1 </a:t>
            </a:r>
            <a:r>
              <a:rPr lang="en-US" sz="2400" dirty="0"/>
              <a:t>Become a Global Problem Solver</a:t>
            </a:r>
            <a:endParaRPr lang="en-US" sz="2400" dirty="0">
              <a:solidFill>
                <a:srgbClr val="00B0F0"/>
              </a:solidFill>
            </a:endParaRPr>
          </a:p>
        </p:txBody>
      </p:sp>
    </p:spTree>
    <p:extLst>
      <p:ext uri="{BB962C8B-B14F-4D97-AF65-F5344CB8AC3E}">
        <p14:creationId xmlns:p14="http://schemas.microsoft.com/office/powerpoint/2010/main" val="424377977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Become a Global Problem Solver</a:t>
            </a:r>
            <a:r>
              <a:rPr lang="en-US" sz="1800" dirty="0" smtClean="0">
                <a:latin typeface="Arial" charset="0"/>
              </a:rPr>
              <a:t/>
            </a:r>
            <a:br>
              <a:rPr lang="en-US" sz="1800" dirty="0" smtClean="0">
                <a:latin typeface="Arial" charset="0"/>
              </a:rPr>
            </a:br>
            <a:r>
              <a:rPr lang="en-US" dirty="0" smtClean="0"/>
              <a:t>6.1.1 Solving </a:t>
            </a:r>
            <a:r>
              <a:rPr lang="en-US" dirty="0"/>
              <a:t>Global Problems</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8752913" cy="4871059"/>
          </a:xfrm>
        </p:spPr>
        <p:txBody>
          <a:bodyPr/>
          <a:lstStyle/>
          <a:p>
            <a:r>
              <a:rPr lang="en-US" sz="2000" dirty="0" smtClean="0"/>
              <a:t>Organizations </a:t>
            </a:r>
            <a:r>
              <a:rPr lang="en-US" sz="2000" dirty="0"/>
              <a:t>Doing Global Good</a:t>
            </a:r>
          </a:p>
          <a:p>
            <a:pPr lvl="1"/>
            <a:r>
              <a:rPr lang="en-US" sz="1600" dirty="0" smtClean="0"/>
              <a:t>Global problems include the </a:t>
            </a:r>
            <a:r>
              <a:rPr lang="en-US" sz="1600" dirty="0"/>
              <a:t>burning of fossil fuels, air pollution, oceans becoming more acidic, climate change, </a:t>
            </a:r>
            <a:r>
              <a:rPr lang="en-US" sz="1600" dirty="0" smtClean="0"/>
              <a:t>poverty</a:t>
            </a:r>
            <a:r>
              <a:rPr lang="en-US" sz="1600" dirty="0"/>
              <a:t>, hunger, disease, gender inequality, and access to water and sanitation</a:t>
            </a:r>
            <a:r>
              <a:rPr lang="en-US" sz="1600" dirty="0" smtClean="0"/>
              <a:t>.</a:t>
            </a:r>
            <a:endParaRPr lang="en-US" sz="1600" dirty="0"/>
          </a:p>
          <a:p>
            <a:pPr lvl="1"/>
            <a:r>
              <a:rPr lang="en-US" sz="1600" dirty="0"/>
              <a:t>Some companies and organizations provide funds to help these global </a:t>
            </a:r>
            <a:r>
              <a:rPr lang="en-US" sz="1600" dirty="0" smtClean="0"/>
              <a:t>problems such as the Bill &amp; Melinda Gates Foundation and The </a:t>
            </a:r>
            <a:r>
              <a:rPr lang="en-US" sz="1600" dirty="0"/>
              <a:t>Musk </a:t>
            </a:r>
            <a:r>
              <a:rPr lang="en-US" sz="1600" dirty="0" smtClean="0"/>
              <a:t>Foundation.</a:t>
            </a:r>
            <a:endParaRPr lang="en-US" sz="1600" dirty="0"/>
          </a:p>
          <a:p>
            <a:r>
              <a:rPr lang="en-US" sz="2000" dirty="0" smtClean="0"/>
              <a:t>The Millennium development Goals</a:t>
            </a:r>
          </a:p>
          <a:p>
            <a:pPr lvl="1"/>
            <a:r>
              <a:rPr lang="en-US" sz="1600" dirty="0" smtClean="0"/>
              <a:t>In 2000, leaders from 189 countries made a list of 8 goals to be achieved in 15 years.</a:t>
            </a:r>
          </a:p>
          <a:p>
            <a:pPr lvl="1"/>
            <a:r>
              <a:rPr lang="en-US" sz="1600" dirty="0" smtClean="0"/>
              <a:t>These eight goals were called the Millennium Development Goals (MDGs).</a:t>
            </a:r>
          </a:p>
          <a:p>
            <a:pPr lvl="1"/>
            <a:r>
              <a:rPr lang="en-US" sz="1600" dirty="0"/>
              <a:t>United Nations Development </a:t>
            </a:r>
            <a:r>
              <a:rPr lang="en-US" sz="1600" dirty="0" err="1"/>
              <a:t>Programme</a:t>
            </a:r>
            <a:r>
              <a:rPr lang="en-US" sz="1600" dirty="0"/>
              <a:t> (</a:t>
            </a:r>
            <a:r>
              <a:rPr lang="en-US" sz="1600" dirty="0" smtClean="0"/>
              <a:t>UNDP) is working on fulfilling these goals. </a:t>
            </a:r>
          </a:p>
          <a:p>
            <a:pPr marL="461963" indent="-342900" eaLnBrk="1" hangingPunct="1">
              <a:lnSpc>
                <a:spcPct val="85000"/>
              </a:lnSpc>
              <a:spcBef>
                <a:spcPct val="30000"/>
              </a:spcBef>
            </a:pPr>
            <a:r>
              <a:rPr lang="en-US" sz="2000" dirty="0"/>
              <a:t>Progress on MDGs so far:</a:t>
            </a:r>
          </a:p>
          <a:p>
            <a:pPr marL="742950" lvl="1" indent="-285750"/>
            <a:r>
              <a:rPr lang="en-US" sz="1600" dirty="0"/>
              <a:t>People who live on less than $1.25 per day has dropped by more than half.</a:t>
            </a:r>
          </a:p>
          <a:p>
            <a:pPr marL="742950" lvl="1" indent="-285750"/>
            <a:r>
              <a:rPr lang="en-US" sz="1600" dirty="0"/>
              <a:t>Young children going to school is up by almost half.</a:t>
            </a:r>
          </a:p>
          <a:p>
            <a:pPr marL="742950" lvl="1" indent="-285750"/>
            <a:r>
              <a:rPr lang="en-US" sz="1600" dirty="0"/>
              <a:t>People receiving HIV treatment increased by over 15 times.</a:t>
            </a:r>
          </a:p>
          <a:p>
            <a:pPr marL="742950" lvl="1" indent="-285750"/>
            <a:r>
              <a:rPr lang="en-US" sz="1600" dirty="0"/>
              <a:t>Lowered child mortality rate by almost half.</a:t>
            </a:r>
          </a:p>
          <a:p>
            <a:pPr lvl="2"/>
            <a:r>
              <a:rPr lang="en-US" sz="1600" dirty="0" smtClean="0"/>
              <a:t>.</a:t>
            </a:r>
            <a:endParaRPr lang="en-US" dirty="0"/>
          </a:p>
        </p:txBody>
      </p:sp>
    </p:spTree>
    <p:extLst>
      <p:ext uri="{BB962C8B-B14F-4D97-AF65-F5344CB8AC3E}">
        <p14:creationId xmlns:p14="http://schemas.microsoft.com/office/powerpoint/2010/main" val="428672805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Become a Global Problem Solver</a:t>
            </a:r>
            <a:r>
              <a:rPr lang="en-US" sz="1800" dirty="0" smtClean="0">
                <a:latin typeface="Arial" charset="0"/>
              </a:rPr>
              <a:t/>
            </a:r>
            <a:br>
              <a:rPr lang="en-US" sz="1800" dirty="0" smtClean="0">
                <a:latin typeface="Arial" charset="0"/>
              </a:rPr>
            </a:br>
            <a:r>
              <a:rPr lang="en-US" dirty="0"/>
              <a:t>Solving Global </a:t>
            </a:r>
            <a:r>
              <a:rPr lang="en-US" dirty="0" smtClean="0"/>
              <a:t>Problems (Cont.)</a:t>
            </a:r>
            <a:endParaRPr lang="en-US" dirty="0">
              <a:solidFill>
                <a:srgbClr val="7E7E86"/>
              </a:solidFill>
              <a:latin typeface="Arial" charset="0"/>
            </a:endParaRPr>
          </a:p>
        </p:txBody>
      </p:sp>
      <p:sp>
        <p:nvSpPr>
          <p:cNvPr id="9" name="Content Placeholder 1"/>
          <p:cNvSpPr>
            <a:spLocks noGrp="1"/>
          </p:cNvSpPr>
          <p:nvPr>
            <p:ph idx="1"/>
          </p:nvPr>
        </p:nvSpPr>
        <p:spPr>
          <a:xfrm>
            <a:off x="213110" y="1455313"/>
            <a:ext cx="5484403" cy="4871059"/>
          </a:xfrm>
        </p:spPr>
        <p:txBody>
          <a:bodyPr/>
          <a:lstStyle/>
          <a:p>
            <a:r>
              <a:rPr lang="en-US" sz="2000" dirty="0" smtClean="0"/>
              <a:t>The </a:t>
            </a:r>
            <a:r>
              <a:rPr lang="en-US" sz="2000" dirty="0"/>
              <a:t>Sustainable Development Goals</a:t>
            </a:r>
          </a:p>
          <a:p>
            <a:pPr lvl="1"/>
            <a:r>
              <a:rPr lang="en-US" sz="1600" dirty="0" smtClean="0"/>
              <a:t>In 2015, 189 </a:t>
            </a:r>
            <a:r>
              <a:rPr lang="en-US" sz="1600" dirty="0"/>
              <a:t>world leaders at the United Nations Sustainable Development Summit unanimously adopted the 2030 Agenda for Sustainable </a:t>
            </a:r>
            <a:r>
              <a:rPr lang="en-US" sz="1600" dirty="0" smtClean="0"/>
              <a:t>Development.</a:t>
            </a:r>
          </a:p>
          <a:p>
            <a:pPr lvl="1"/>
            <a:r>
              <a:rPr lang="en-US" sz="1600" dirty="0" smtClean="0"/>
              <a:t>The </a:t>
            </a:r>
            <a:r>
              <a:rPr lang="en-US" sz="1600" dirty="0"/>
              <a:t>result was a set of 17 Sustainable Development Goals (SDGs</a:t>
            </a:r>
            <a:r>
              <a:rPr lang="en-US" sz="1600" dirty="0" smtClean="0"/>
              <a:t>).</a:t>
            </a:r>
          </a:p>
          <a:p>
            <a:pPr lvl="1"/>
            <a:r>
              <a:rPr lang="en-US" sz="1600" dirty="0" smtClean="0"/>
              <a:t>These </a:t>
            </a:r>
            <a:r>
              <a:rPr lang="en-US" sz="1600" dirty="0"/>
              <a:t>new </a:t>
            </a:r>
            <a:r>
              <a:rPr lang="en-US" sz="1600" dirty="0" smtClean="0"/>
              <a:t>SDGs go </a:t>
            </a:r>
            <a:r>
              <a:rPr lang="en-US" sz="1600" dirty="0"/>
              <a:t>much further than the MDGs</a:t>
            </a:r>
            <a:r>
              <a:rPr lang="en-US" sz="1600" dirty="0" smtClean="0"/>
              <a:t>.</a:t>
            </a:r>
          </a:p>
          <a:p>
            <a:pPr lvl="1"/>
            <a:r>
              <a:rPr lang="en-US" sz="1600" dirty="0" smtClean="0"/>
              <a:t>They </a:t>
            </a:r>
            <a:r>
              <a:rPr lang="en-US" sz="1600" dirty="0"/>
              <a:t>are addressing the root causes of poverty and the universal need for development that works for all people.</a:t>
            </a:r>
            <a:endParaRPr lang="en-US" dirty="0"/>
          </a:p>
        </p:txBody>
      </p:sp>
      <p:pic>
        <p:nvPicPr>
          <p:cNvPr id="3" name="Picture 2"/>
          <p:cNvPicPr>
            <a:picLocks noChangeAspect="1"/>
          </p:cNvPicPr>
          <p:nvPr/>
        </p:nvPicPr>
        <p:blipFill>
          <a:blip r:embed="rId3"/>
          <a:stretch>
            <a:fillRect/>
          </a:stretch>
        </p:blipFill>
        <p:spPr>
          <a:xfrm>
            <a:off x="5872294" y="1457201"/>
            <a:ext cx="3093731" cy="4869171"/>
          </a:xfrm>
          <a:prstGeom prst="rect">
            <a:avLst/>
          </a:prstGeom>
        </p:spPr>
      </p:pic>
    </p:spTree>
    <p:extLst>
      <p:ext uri="{BB962C8B-B14F-4D97-AF65-F5344CB8AC3E}">
        <p14:creationId xmlns:p14="http://schemas.microsoft.com/office/powerpoint/2010/main" val="143184010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solidFill>
                  <a:srgbClr val="7E7E86"/>
                </a:solidFill>
                <a:latin typeface="Arial" charset="0"/>
              </a:rPr>
              <a:t/>
            </a:r>
            <a:br>
              <a:rPr lang="en-US" dirty="0" smtClean="0">
                <a:solidFill>
                  <a:srgbClr val="7E7E86"/>
                </a:solidFill>
                <a:latin typeface="Arial" charset="0"/>
              </a:rPr>
            </a:br>
            <a:r>
              <a:rPr lang="en-US" sz="1800" dirty="0"/>
              <a:t>Become a Global Problem Solver</a:t>
            </a:r>
            <a:r>
              <a:rPr lang="en-US" sz="1800" dirty="0" smtClean="0">
                <a:latin typeface="Arial" charset="0"/>
              </a:rPr>
              <a:t/>
            </a:r>
            <a:br>
              <a:rPr lang="en-US" sz="1800" dirty="0" smtClean="0">
                <a:latin typeface="Arial" charset="0"/>
              </a:rPr>
            </a:br>
            <a:r>
              <a:rPr lang="en-US" sz="2400" dirty="0" smtClean="0"/>
              <a:t>6.1.2 </a:t>
            </a:r>
            <a:r>
              <a:rPr lang="en-US" sz="2400" dirty="0"/>
              <a:t>Globally Transformative Breakthrough </a:t>
            </a:r>
            <a:r>
              <a:rPr lang="en-US" sz="2400" dirty="0" smtClean="0"/>
              <a:t>Technologies</a:t>
            </a:r>
            <a:endParaRPr lang="en-US" sz="2400" dirty="0">
              <a:solidFill>
                <a:srgbClr val="7E7E86"/>
              </a:solidFill>
              <a:latin typeface="Arial" charset="0"/>
            </a:endParaRPr>
          </a:p>
        </p:txBody>
      </p:sp>
      <p:sp>
        <p:nvSpPr>
          <p:cNvPr id="9" name="Content Placeholder 1"/>
          <p:cNvSpPr>
            <a:spLocks noGrp="1"/>
          </p:cNvSpPr>
          <p:nvPr>
            <p:ph idx="1"/>
          </p:nvPr>
        </p:nvSpPr>
        <p:spPr>
          <a:xfrm>
            <a:off x="213110" y="1455313"/>
            <a:ext cx="8562899" cy="4871059"/>
          </a:xfrm>
        </p:spPr>
        <p:txBody>
          <a:bodyPr/>
          <a:lstStyle/>
          <a:p>
            <a:r>
              <a:rPr lang="en-US" sz="2000" dirty="0"/>
              <a:t>Lawrence Berkeley National Lab</a:t>
            </a:r>
          </a:p>
          <a:p>
            <a:pPr lvl="1"/>
            <a:r>
              <a:rPr lang="en-US" sz="1600" dirty="0"/>
              <a:t>The Lawrence Berkeley National Lab (LBNL</a:t>
            </a:r>
            <a:r>
              <a:rPr lang="en-US" sz="1600" dirty="0" smtClean="0"/>
              <a:t>).</a:t>
            </a:r>
            <a:endParaRPr lang="en-US" sz="1600" dirty="0"/>
          </a:p>
          <a:p>
            <a:pPr lvl="1"/>
            <a:r>
              <a:rPr lang="en-US" sz="1600" dirty="0"/>
              <a:t>The Institute of Globally Transformative Technologies (LIGTT) (pronounced ‘light’) is part of LBNL and was created in </a:t>
            </a:r>
            <a:r>
              <a:rPr lang="en-US" sz="1600" dirty="0" smtClean="0"/>
              <a:t>2012.</a:t>
            </a:r>
          </a:p>
          <a:p>
            <a:pPr lvl="1"/>
            <a:r>
              <a:rPr lang="en-US" sz="1600" dirty="0" smtClean="0"/>
              <a:t>The </a:t>
            </a:r>
            <a:r>
              <a:rPr lang="en-US" sz="1600" dirty="0"/>
              <a:t>goal of LIGTT is to leverage LBNL’s resources to develop and deploy breakthrough technologies for sustainable global development</a:t>
            </a:r>
            <a:r>
              <a:rPr lang="en-US" sz="1600" dirty="0" smtClean="0"/>
              <a:t>.</a:t>
            </a:r>
          </a:p>
          <a:p>
            <a:r>
              <a:rPr lang="en-US" sz="2000" dirty="0" smtClean="0"/>
              <a:t>Institute of Globally Transformative Technologies</a:t>
            </a:r>
          </a:p>
          <a:p>
            <a:pPr lvl="1"/>
            <a:r>
              <a:rPr lang="en-US" sz="1600" dirty="0" smtClean="0"/>
              <a:t>The LIGTT </a:t>
            </a:r>
            <a:r>
              <a:rPr lang="en-US" sz="1600" dirty="0"/>
              <a:t>released a top </a:t>
            </a:r>
            <a:r>
              <a:rPr lang="en-US" sz="1600" dirty="0" smtClean="0"/>
              <a:t>"</a:t>
            </a:r>
            <a:r>
              <a:rPr lang="en-US" sz="1600" dirty="0"/>
              <a:t>50 Breakthroughs" </a:t>
            </a:r>
            <a:r>
              <a:rPr lang="en-US" sz="1600" dirty="0" smtClean="0"/>
              <a:t>study</a:t>
            </a:r>
            <a:br>
              <a:rPr lang="en-US" sz="1600" dirty="0" smtClean="0"/>
            </a:br>
            <a:r>
              <a:rPr lang="en-US" sz="1600" dirty="0" smtClean="0"/>
              <a:t> </a:t>
            </a:r>
            <a:r>
              <a:rPr lang="en-US" sz="1600" dirty="0"/>
              <a:t>in </a:t>
            </a:r>
            <a:r>
              <a:rPr lang="en-US" sz="1600" dirty="0" smtClean="0"/>
              <a:t>2014.</a:t>
            </a:r>
          </a:p>
          <a:p>
            <a:pPr lvl="1"/>
            <a:r>
              <a:rPr lang="en-US" sz="1600" dirty="0" smtClean="0"/>
              <a:t>Identified </a:t>
            </a:r>
            <a:r>
              <a:rPr lang="en-US" sz="1600" dirty="0"/>
              <a:t>some of the most important breakthrough </a:t>
            </a:r>
            <a:r>
              <a:rPr lang="en-US" sz="1600" dirty="0" smtClean="0"/>
              <a:t/>
            </a:r>
            <a:br>
              <a:rPr lang="en-US" sz="1600" dirty="0" smtClean="0"/>
            </a:br>
            <a:r>
              <a:rPr lang="en-US" sz="1600" dirty="0" smtClean="0"/>
              <a:t>technologies </a:t>
            </a:r>
            <a:r>
              <a:rPr lang="en-US" sz="1600" dirty="0"/>
              <a:t>that are required for sustainable global </a:t>
            </a:r>
            <a:r>
              <a:rPr lang="en-US" sz="1600" dirty="0" smtClean="0"/>
              <a:t/>
            </a:r>
            <a:br>
              <a:rPr lang="en-US" sz="1600" dirty="0" smtClean="0"/>
            </a:br>
            <a:r>
              <a:rPr lang="en-US" sz="1600" dirty="0" smtClean="0"/>
              <a:t>development.</a:t>
            </a:r>
          </a:p>
          <a:p>
            <a:pPr lvl="1"/>
            <a:r>
              <a:rPr lang="en-US" sz="1600" dirty="0" smtClean="0"/>
              <a:t>LIGTT </a:t>
            </a:r>
            <a:r>
              <a:rPr lang="en-US" sz="1600" dirty="0"/>
              <a:t>aims to develop many of these </a:t>
            </a:r>
            <a:r>
              <a:rPr lang="en-US" sz="1600" dirty="0" smtClean="0"/>
              <a:t>breakthroughs.</a:t>
            </a:r>
            <a:br>
              <a:rPr lang="en-US" sz="1600" dirty="0" smtClean="0"/>
            </a:br>
            <a:r>
              <a:rPr lang="en-US" sz="1600" dirty="0" smtClean="0"/>
              <a:t>Achieving this will </a:t>
            </a:r>
            <a:r>
              <a:rPr lang="en-US" sz="1600" dirty="0"/>
              <a:t>make substantial impacts on </a:t>
            </a:r>
            <a:r>
              <a:rPr lang="en-US" sz="1600" dirty="0" smtClean="0"/>
              <a:t/>
            </a:r>
            <a:br>
              <a:rPr lang="en-US" sz="1600" dirty="0" smtClean="0"/>
            </a:br>
            <a:r>
              <a:rPr lang="en-US" sz="1600" dirty="0" smtClean="0"/>
              <a:t>poverty</a:t>
            </a:r>
            <a:r>
              <a:rPr lang="en-US" sz="1600" dirty="0"/>
              <a:t>.</a:t>
            </a:r>
          </a:p>
          <a:p>
            <a:pPr lvl="1"/>
            <a:r>
              <a:rPr lang="en-US" sz="1600" dirty="0" smtClean="0"/>
              <a:t>Breakthrough </a:t>
            </a:r>
            <a:r>
              <a:rPr lang="en-US" sz="1600" dirty="0"/>
              <a:t>#42 is directly related to using the </a:t>
            </a:r>
            <a:r>
              <a:rPr lang="en-US" sz="1600" dirty="0" err="1"/>
              <a:t>IoT</a:t>
            </a:r>
            <a:r>
              <a:rPr lang="en-US" sz="1600" dirty="0"/>
              <a:t> </a:t>
            </a:r>
            <a:r>
              <a:rPr lang="en-US" sz="1600" dirty="0" smtClean="0"/>
              <a:t/>
            </a:r>
            <a:br>
              <a:rPr lang="en-US" sz="1600" dirty="0" smtClean="0"/>
            </a:br>
            <a:r>
              <a:rPr lang="en-US" sz="1600" dirty="0" smtClean="0"/>
              <a:t>to </a:t>
            </a:r>
            <a:r>
              <a:rPr lang="en-US" sz="1600" dirty="0"/>
              <a:t>enable new services</a:t>
            </a:r>
            <a:r>
              <a:rPr lang="en-US" sz="1600" dirty="0" smtClean="0"/>
              <a:t>.</a:t>
            </a:r>
            <a:endParaRPr lang="en-US" sz="16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49151" y="3645150"/>
            <a:ext cx="3305640" cy="321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38626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6.2 Designing a Solution</a:t>
            </a:r>
            <a:endParaRPr lang="en-US" sz="2400" dirty="0">
              <a:solidFill>
                <a:srgbClr val="00B0F0"/>
              </a:solidFill>
            </a:endParaRPr>
          </a:p>
        </p:txBody>
      </p:sp>
    </p:spTree>
    <p:extLst>
      <p:ext uri="{BB962C8B-B14F-4D97-AF65-F5344CB8AC3E}">
        <p14:creationId xmlns:p14="http://schemas.microsoft.com/office/powerpoint/2010/main" val="246279898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11676</TotalTime>
  <Words>2105</Words>
  <Application>Microsoft Office PowerPoint</Application>
  <PresentationFormat>On-screen Show (4:3)</PresentationFormat>
  <Paragraphs>234</Paragraphs>
  <Slides>27</Slides>
  <Notes>26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MS PGothic</vt:lpstr>
      <vt:lpstr>MS PGothic</vt:lpstr>
      <vt:lpstr>Arial</vt:lpstr>
      <vt:lpstr>Calibri</vt:lpstr>
      <vt:lpstr>CiscoSans</vt:lpstr>
      <vt:lpstr>CiscoSans ExtraLight</vt:lpstr>
      <vt:lpstr>CiscoSans Thin</vt:lpstr>
      <vt:lpstr>Courier New</vt:lpstr>
      <vt:lpstr>Helvetica</vt:lpstr>
      <vt:lpstr>Times New Roman</vt:lpstr>
      <vt:lpstr>Verdana</vt:lpstr>
      <vt:lpstr>Wingdings</vt:lpstr>
      <vt:lpstr>Office Theme</vt:lpstr>
      <vt:lpstr>Default Theme</vt:lpstr>
      <vt:lpstr>NetAcad-4F_PPT-WHT_060408</vt:lpstr>
      <vt:lpstr>Chapter 10: Create an IoT Solution</vt:lpstr>
      <vt:lpstr>Ghi chú về bản quyền</vt:lpstr>
      <vt:lpstr>Instructor Materials Chapter 6 Create an IoT Solution</vt:lpstr>
      <vt:lpstr>Chapter 6 - Sections &amp; Objectives</vt:lpstr>
      <vt:lpstr>6.1 Become a Global Problem Solver</vt:lpstr>
      <vt:lpstr> Become a Global Problem Solver 6.1.1 Solving Global Problems</vt:lpstr>
      <vt:lpstr> Become a Global Problem Solver Solving Global Problems (Cont.)</vt:lpstr>
      <vt:lpstr> Become a Global Problem Solver 6.1.2 Globally Transformative Breakthrough Technologies</vt:lpstr>
      <vt:lpstr>6.2 Designing a Solution</vt:lpstr>
      <vt:lpstr> Become a Global Problem Solver 6.2.1 Designing Solutions</vt:lpstr>
      <vt:lpstr> Become a Global Problem Solver 6.2.1 Designing Solutions (Cont.)</vt:lpstr>
      <vt:lpstr>6.3 Create an IoT System</vt:lpstr>
      <vt:lpstr> Create an IoT System 6.3.1 THE IoT System Project</vt:lpstr>
      <vt:lpstr> Create an IoT System 6.3.1 THE IoT System Project (cont’d)</vt:lpstr>
      <vt:lpstr> Create an IoT System 6.3.1 THE IoT System Project (cont’d)</vt:lpstr>
      <vt:lpstr> Create an IoT System 6.3.1 THE IoT System Project (cont’d)</vt:lpstr>
      <vt:lpstr> Create an IoT System 6.3.2 THE IoT System Prototype</vt:lpstr>
      <vt:lpstr>6.4 The Business Aspects</vt:lpstr>
      <vt:lpstr> Business Model Canvas 6.4.1 Business Model Canvas</vt:lpstr>
      <vt:lpstr> Business Model Canvas 6.4.1 Business Model Canvas (Cont.)</vt:lpstr>
      <vt:lpstr>6.5 What is Next?</vt:lpstr>
      <vt:lpstr>What is Next? 6.5.1 Lifelong Learning</vt:lpstr>
      <vt:lpstr>What is Next? 6.5.1 Lifelong Learning (cont’d)</vt:lpstr>
      <vt:lpstr>6.6 Chapter Summary</vt:lpstr>
      <vt:lpstr>Chapter Summary Summary</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262</cp:revision>
  <cp:lastPrinted>2001-06-14T13:58:17Z</cp:lastPrinted>
  <dcterms:created xsi:type="dcterms:W3CDTF">2011-01-13T23:43:38Z</dcterms:created>
  <dcterms:modified xsi:type="dcterms:W3CDTF">2020-09-03T21:11:54Z</dcterms:modified>
</cp:coreProperties>
</file>