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4072" r:id="rId1"/>
    <p:sldMasterId id="2147484085" r:id="rId2"/>
    <p:sldMasterId id="2147484100" r:id="rId3"/>
  </p:sldMasterIdLst>
  <p:notesMasterIdLst>
    <p:notesMasterId r:id="rId28"/>
  </p:notesMasterIdLst>
  <p:handoutMasterIdLst>
    <p:handoutMasterId r:id="rId29"/>
  </p:handoutMasterIdLst>
  <p:sldIdLst>
    <p:sldId id="330" r:id="rId4"/>
    <p:sldId id="436" r:id="rId5"/>
    <p:sldId id="445" r:id="rId6"/>
    <p:sldId id="446" r:id="rId7"/>
    <p:sldId id="447" r:id="rId8"/>
    <p:sldId id="448" r:id="rId9"/>
    <p:sldId id="449" r:id="rId10"/>
    <p:sldId id="450" r:id="rId11"/>
    <p:sldId id="451" r:id="rId12"/>
    <p:sldId id="452" r:id="rId13"/>
    <p:sldId id="453" r:id="rId14"/>
    <p:sldId id="454" r:id="rId15"/>
    <p:sldId id="455" r:id="rId16"/>
    <p:sldId id="456" r:id="rId17"/>
    <p:sldId id="457" r:id="rId18"/>
    <p:sldId id="458" r:id="rId19"/>
    <p:sldId id="459" r:id="rId20"/>
    <p:sldId id="460" r:id="rId21"/>
    <p:sldId id="461" r:id="rId22"/>
    <p:sldId id="462" r:id="rId23"/>
    <p:sldId id="463" r:id="rId24"/>
    <p:sldId id="464" r:id="rId25"/>
    <p:sldId id="465" r:id="rId26"/>
    <p:sldId id="466" r:id="rId27"/>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lberschatz, Avi" initials="SA" lastIdx="1" clrIdx="0">
    <p:extLst>
      <p:ext uri="{19B8F6BF-5375-455C-9EA6-DF929625EA0E}">
        <p15:presenceInfo xmlns:p15="http://schemas.microsoft.com/office/powerpoint/2012/main" userId="S::avi@yale.edu::016206a9-3acf-4d04-9473-be90a77fcf7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8000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3" autoAdjust="0"/>
    <p:restoredTop sz="94667"/>
  </p:normalViewPr>
  <p:slideViewPr>
    <p:cSldViewPr snapToGrid="0">
      <p:cViewPr varScale="1">
        <p:scale>
          <a:sx n="69" d="100"/>
          <a:sy n="69" d="100"/>
        </p:scale>
        <p:origin x="1308" y="66"/>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66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commentAuthors" Target="commentAuthor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4292038-6B0F-2949-BFB3-4480D5926108}"/>
              </a:ext>
            </a:extLst>
          </p:cNvPr>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3" name="Rectangle 3">
            <a:extLst>
              <a:ext uri="{FF2B5EF4-FFF2-40B4-BE49-F238E27FC236}">
                <a16:creationId xmlns:a16="http://schemas.microsoft.com/office/drawing/2014/main" id="{53CBFB87-3130-8A40-8B9F-D30E7EF9A785}"/>
              </a:ext>
            </a:extLst>
          </p:cNvPr>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ea typeface="ＭＳ Ｐゴシック" charset="-128"/>
                <a:cs typeface="ＭＳ Ｐゴシック" charset="-128"/>
              </a:defRPr>
            </a:lvl1pPr>
          </a:lstStyle>
          <a:p>
            <a:pPr>
              <a:defRPr/>
            </a:pPr>
            <a:endParaRPr lang="en-US"/>
          </a:p>
        </p:txBody>
      </p:sp>
      <p:sp>
        <p:nvSpPr>
          <p:cNvPr id="46084" name="Rectangle 4">
            <a:extLst>
              <a:ext uri="{FF2B5EF4-FFF2-40B4-BE49-F238E27FC236}">
                <a16:creationId xmlns:a16="http://schemas.microsoft.com/office/drawing/2014/main" id="{F0701F88-43FF-0741-8A3A-C0F52350229C}"/>
              </a:ext>
            </a:extLst>
          </p:cNvPr>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5" name="Rectangle 5">
            <a:extLst>
              <a:ext uri="{FF2B5EF4-FFF2-40B4-BE49-F238E27FC236}">
                <a16:creationId xmlns:a16="http://schemas.microsoft.com/office/drawing/2014/main" id="{3A87DA65-858F-5A45-B34A-C02AA0EBFC03}"/>
              </a:ext>
            </a:extLst>
          </p:cNvPr>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a:latin typeface="Helvetica" pitchFamily="2" charset="0"/>
              </a:defRPr>
            </a:lvl1pPr>
          </a:lstStyle>
          <a:p>
            <a:pPr>
              <a:defRPr/>
            </a:pPr>
            <a:fld id="{C746EC8E-B597-402D-9662-ABD14BABEEF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A289FF7-9133-044D-B490-8A3FD0ABAE44}"/>
              </a:ext>
            </a:extLst>
          </p:cNvPr>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47" name="Rectangle 3">
            <a:extLst>
              <a:ext uri="{FF2B5EF4-FFF2-40B4-BE49-F238E27FC236}">
                <a16:creationId xmlns:a16="http://schemas.microsoft.com/office/drawing/2014/main" id="{E37CAAC1-3D1D-9E43-A83C-E5D89AC65067}"/>
              </a:ext>
            </a:extLst>
          </p:cNvPr>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ea typeface="ＭＳ Ｐゴシック" charset="-128"/>
                <a:cs typeface="ＭＳ Ｐゴシック" charset="-128"/>
              </a:defRPr>
            </a:lvl1pPr>
          </a:lstStyle>
          <a:p>
            <a:pPr>
              <a:defRPr/>
            </a:pPr>
            <a:endParaRPr lang="en-US"/>
          </a:p>
        </p:txBody>
      </p:sp>
      <p:sp>
        <p:nvSpPr>
          <p:cNvPr id="3076" name="Rectangle 4">
            <a:extLst>
              <a:ext uri="{FF2B5EF4-FFF2-40B4-BE49-F238E27FC236}">
                <a16:creationId xmlns:a16="http://schemas.microsoft.com/office/drawing/2014/main" id="{DED26F54-2C52-46FF-BCE0-8696D7541572}"/>
              </a:ext>
            </a:extLst>
          </p:cNvPr>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180789FC-DD11-5542-803A-9516EB334E31}"/>
              </a:ext>
            </a:extLst>
          </p:cNvPr>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58A87854-4AA0-1349-AAA1-90BFC8DE2E9F}"/>
              </a:ext>
            </a:extLst>
          </p:cNvPr>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51" name="Rectangle 7">
            <a:extLst>
              <a:ext uri="{FF2B5EF4-FFF2-40B4-BE49-F238E27FC236}">
                <a16:creationId xmlns:a16="http://schemas.microsoft.com/office/drawing/2014/main" id="{97C6A482-1B06-854B-9B2C-D5CE05B6625A}"/>
              </a:ext>
            </a:extLst>
          </p:cNvPr>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a:latin typeface="Times New Roman" panose="02020603050405020304" pitchFamily="18" charset="0"/>
              </a:defRPr>
            </a:lvl1pPr>
          </a:lstStyle>
          <a:p>
            <a:pPr>
              <a:defRPr/>
            </a:pPr>
            <a:fld id="{F8DDF7C7-3008-4DC4-9F8B-1490BCFC99E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D6E874EA-6D46-4D5A-A67E-32C6E4712B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DDC88E0-05A8-4892-B21E-9326A8D3E05F}" type="slidenum">
              <a:rPr lang="en-US" altLang="en-US" smtClean="0">
                <a:latin typeface="Times New Roman" panose="02020603050405020304" pitchFamily="18" charset="0"/>
              </a:rPr>
              <a:pPr/>
              <a:t>0</a:t>
            </a:fld>
            <a:endParaRPr lang="en-US" altLang="en-US">
              <a:latin typeface="Times New Roman" panose="02020603050405020304" pitchFamily="18" charset="0"/>
            </a:endParaRPr>
          </a:p>
        </p:txBody>
      </p:sp>
      <p:sp>
        <p:nvSpPr>
          <p:cNvPr id="6147" name="Rectangle 2">
            <a:extLst>
              <a:ext uri="{FF2B5EF4-FFF2-40B4-BE49-F238E27FC236}">
                <a16:creationId xmlns:a16="http://schemas.microsoft.com/office/drawing/2014/main" id="{76CF1BC6-EF44-430B-853A-1916C3A57333}"/>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53BC5144-BC73-40F2-9D46-6DC1B56AC6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9</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1.1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800" dirty="0" smtClean="0">
                <a:latin typeface="Arial" charset="0"/>
              </a:rPr>
              <a:t>What are Things?</a:t>
            </a:r>
            <a:endParaRPr lang="en-US" sz="1200" dirty="0" smtClean="0">
              <a:latin typeface="Arial" charset="0"/>
            </a:endParaRPr>
          </a:p>
          <a:p>
            <a:pPr>
              <a:lnSpc>
                <a:spcPct val="80000"/>
              </a:lnSpc>
              <a:buFontTx/>
              <a:buNone/>
            </a:pPr>
            <a:r>
              <a:rPr lang="en-US" dirty="0" smtClean="0">
                <a:latin typeface="Arial" charset="0"/>
              </a:rPr>
              <a:t>1.1.3 – </a:t>
            </a:r>
            <a:r>
              <a:rPr lang="en-US" sz="1200" dirty="0" smtClean="0">
                <a:latin typeface="Arial" charset="0"/>
              </a:rPr>
              <a:t>Processes in Controlled Systems (Cont.)</a:t>
            </a:r>
            <a:endParaRPr lang="en-US" dirty="0"/>
          </a:p>
        </p:txBody>
      </p:sp>
    </p:spTree>
    <p:extLst>
      <p:ext uri="{BB962C8B-B14F-4D97-AF65-F5344CB8AC3E}">
        <p14:creationId xmlns:p14="http://schemas.microsoft.com/office/powerpoint/2010/main" val="1889334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10</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1.1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800" dirty="0" smtClean="0">
                <a:latin typeface="Arial" charset="0"/>
              </a:rPr>
              <a:t>What are Things?</a:t>
            </a:r>
            <a:endParaRPr lang="en-US" sz="1200" dirty="0" smtClean="0">
              <a:latin typeface="Arial" charset="0"/>
            </a:endParaRPr>
          </a:p>
          <a:p>
            <a:pPr>
              <a:lnSpc>
                <a:spcPct val="80000"/>
              </a:lnSpc>
              <a:buFontTx/>
              <a:buNone/>
            </a:pPr>
            <a:r>
              <a:rPr lang="en-US" dirty="0" smtClean="0">
                <a:latin typeface="Arial" charset="0"/>
              </a:rPr>
              <a:t>1.1.3 – </a:t>
            </a:r>
            <a:r>
              <a:rPr lang="en-US" sz="1200" dirty="0" smtClean="0">
                <a:latin typeface="Arial" charset="0"/>
              </a:rPr>
              <a:t>Processes in Controlled Systems (Cont.)</a:t>
            </a:r>
            <a:endParaRPr lang="en-US" dirty="0"/>
          </a:p>
        </p:txBody>
      </p:sp>
    </p:spTree>
    <p:extLst>
      <p:ext uri="{BB962C8B-B14F-4D97-AF65-F5344CB8AC3E}">
        <p14:creationId xmlns:p14="http://schemas.microsoft.com/office/powerpoint/2010/main" val="1466068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pPr marL="0" marR="0" lvl="0" indent="0" algn="r" defTabSz="903288" rtl="0" eaLnBrk="0" fontAlgn="base" latinLnBrk="0" hangingPunct="0">
              <a:lnSpc>
                <a:spcPct val="100000"/>
              </a:lnSpc>
              <a:spcBef>
                <a:spcPct val="0"/>
              </a:spcBef>
              <a:spcAft>
                <a:spcPct val="0"/>
              </a:spcAft>
              <a:buClrTx/>
              <a:buSzTx/>
              <a:buFontTx/>
              <a:buNone/>
              <a:tabLst/>
              <a:defRPr/>
            </a:pPr>
            <a:fld id="{F602A389-8690-465F-BB28-DC61C90E42E7}" type="slidenum">
              <a:rPr kumimoji="0" lang="en-US" sz="800" b="0" i="0" u="none" strike="noStrike" kern="1200" cap="none" spc="0" normalizeH="0" baseline="0" noProof="0" smtClean="0">
                <a:ln>
                  <a:noFill/>
                </a:ln>
                <a:solidFill>
                  <a:srgbClr val="000000"/>
                </a:solidFill>
                <a:effectLst/>
                <a:uLnTx/>
                <a:uFillTx/>
                <a:latin typeface="Arial" charset="0"/>
                <a:ea typeface="ＭＳ Ｐゴシック" charset="0"/>
                <a:cs typeface="+mn-cs"/>
              </a:rPr>
              <a:pPr marL="0" marR="0" lvl="0" indent="0" algn="r" defTabSz="903288" rtl="0" eaLnBrk="0" fontAlgn="base" latinLnBrk="0" hangingPunct="0">
                <a:lnSpc>
                  <a:spcPct val="100000"/>
                </a:lnSpc>
                <a:spcBef>
                  <a:spcPct val="0"/>
                </a:spcBef>
                <a:spcAft>
                  <a:spcPct val="0"/>
                </a:spcAft>
                <a:buClrTx/>
                <a:buSzTx/>
                <a:buFontTx/>
                <a:buNone/>
                <a:tabLst/>
                <a:defRPr/>
              </a:pPr>
              <a:t>11</a:t>
            </a:fld>
            <a:endParaRPr kumimoji="0" lang="en-US" sz="800" b="0" i="0" u="none" strike="noStrike" kern="1200" cap="none" spc="0" normalizeH="0" baseline="0" noProof="0" dirty="0" smtClean="0">
              <a:ln>
                <a:noFill/>
              </a:ln>
              <a:solidFill>
                <a:srgbClr val="000000"/>
              </a:solidFill>
              <a:effectLst/>
              <a:uLnTx/>
              <a:uFillTx/>
              <a:latin typeface="Arial" charset="0"/>
              <a:ea typeface="ＭＳ Ｐゴシック" charset="0"/>
              <a:cs typeface="+mn-cs"/>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err="1" smtClean="0"/>
              <a:t>IoT</a:t>
            </a:r>
            <a:r>
              <a:rPr lang="en-US" b="0" dirty="0" smtClean="0"/>
              <a:t> Fundamentals Connecting Things 2.01</a:t>
            </a:r>
          </a:p>
          <a:p>
            <a:pPr>
              <a:buFontTx/>
              <a:buNone/>
            </a:pPr>
            <a:r>
              <a:rPr lang="en-US" sz="1200" dirty="0" smtClean="0">
                <a:latin typeface="Arial" charset="0"/>
              </a:rPr>
              <a:t>Chapter 1: Things and Connections</a:t>
            </a:r>
          </a:p>
          <a:p>
            <a:pPr>
              <a:buFontTx/>
              <a:buNone/>
            </a:pPr>
            <a:r>
              <a:rPr lang="en-US" sz="1200" b="0" dirty="0" smtClean="0">
                <a:latin typeface="Arial" charset="0"/>
              </a:rPr>
              <a:t>1.2 What are Connections?</a:t>
            </a:r>
            <a:endParaRPr lang="en-GB" b="0" dirty="0"/>
          </a:p>
        </p:txBody>
      </p:sp>
    </p:spTree>
    <p:extLst>
      <p:ext uri="{BB962C8B-B14F-4D97-AF65-F5344CB8AC3E}">
        <p14:creationId xmlns:p14="http://schemas.microsoft.com/office/powerpoint/2010/main" val="2307907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12</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1.2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800" dirty="0" smtClean="0">
                <a:latin typeface="Arial" charset="0"/>
              </a:rPr>
              <a:t>What are Connections?</a:t>
            </a:r>
            <a:endParaRPr lang="en-US" sz="1200" dirty="0" smtClean="0">
              <a:latin typeface="Arial" charset="0"/>
            </a:endParaRPr>
          </a:p>
          <a:p>
            <a:pPr>
              <a:lnSpc>
                <a:spcPct val="80000"/>
              </a:lnSpc>
              <a:buFontTx/>
              <a:buNone/>
            </a:pPr>
            <a:r>
              <a:rPr lang="en-US" dirty="0" smtClean="0">
                <a:latin typeface="Arial" charset="0"/>
              </a:rPr>
              <a:t>1.2.1 – </a:t>
            </a:r>
            <a:r>
              <a:rPr lang="en-US" sz="1200" dirty="0" smtClean="0">
                <a:latin typeface="Arial" charset="0"/>
              </a:rPr>
              <a:t>Models of Communication</a:t>
            </a:r>
            <a:endParaRPr lang="en-US" dirty="0"/>
          </a:p>
        </p:txBody>
      </p:sp>
    </p:spTree>
    <p:extLst>
      <p:ext uri="{BB962C8B-B14F-4D97-AF65-F5344CB8AC3E}">
        <p14:creationId xmlns:p14="http://schemas.microsoft.com/office/powerpoint/2010/main" val="3023081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13</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1.2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800" dirty="0" smtClean="0">
                <a:latin typeface="Arial" charset="0"/>
              </a:rPr>
              <a:t>What are Connections?</a:t>
            </a:r>
            <a:endParaRPr lang="en-US" sz="1200" dirty="0" smtClean="0">
              <a:latin typeface="Arial" charset="0"/>
            </a:endParaRPr>
          </a:p>
          <a:p>
            <a:pPr>
              <a:lnSpc>
                <a:spcPct val="80000"/>
              </a:lnSpc>
              <a:buFontTx/>
              <a:buNone/>
            </a:pPr>
            <a:r>
              <a:rPr lang="en-US" dirty="0" smtClean="0">
                <a:latin typeface="Arial" charset="0"/>
              </a:rPr>
              <a:t>1.2.1 – </a:t>
            </a:r>
            <a:r>
              <a:rPr lang="en-US" sz="1200" dirty="0" smtClean="0">
                <a:latin typeface="Arial" charset="0"/>
              </a:rPr>
              <a:t>Models of Communication</a:t>
            </a:r>
            <a:endParaRPr lang="en-US" dirty="0"/>
          </a:p>
        </p:txBody>
      </p:sp>
    </p:spTree>
    <p:extLst>
      <p:ext uri="{BB962C8B-B14F-4D97-AF65-F5344CB8AC3E}">
        <p14:creationId xmlns:p14="http://schemas.microsoft.com/office/powerpoint/2010/main" val="2747382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14</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1.2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800" dirty="0" smtClean="0">
                <a:latin typeface="Arial" charset="0"/>
              </a:rPr>
              <a:t>What are Connections?</a:t>
            </a:r>
            <a:endParaRPr lang="en-US" sz="1200" dirty="0" smtClean="0">
              <a:latin typeface="Arial" charset="0"/>
            </a:endParaRPr>
          </a:p>
          <a:p>
            <a:pPr>
              <a:lnSpc>
                <a:spcPct val="80000"/>
              </a:lnSpc>
              <a:buFontTx/>
              <a:buNone/>
            </a:pPr>
            <a:r>
              <a:rPr lang="en-US" dirty="0" smtClean="0">
                <a:latin typeface="Arial" charset="0"/>
              </a:rPr>
              <a:t>1.2.1 – </a:t>
            </a:r>
            <a:r>
              <a:rPr lang="en-US" sz="1200" dirty="0" smtClean="0">
                <a:latin typeface="Arial" charset="0"/>
              </a:rPr>
              <a:t>Models of Communication (Cont.)</a:t>
            </a:r>
            <a:endParaRPr lang="en-US" dirty="0"/>
          </a:p>
        </p:txBody>
      </p:sp>
    </p:spTree>
    <p:extLst>
      <p:ext uri="{BB962C8B-B14F-4D97-AF65-F5344CB8AC3E}">
        <p14:creationId xmlns:p14="http://schemas.microsoft.com/office/powerpoint/2010/main" val="97219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15</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1.2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800" dirty="0" smtClean="0">
                <a:latin typeface="Arial" charset="0"/>
              </a:rPr>
              <a:t>What are Connections?</a:t>
            </a:r>
            <a:endParaRPr lang="en-US" sz="1200" dirty="0" smtClean="0">
              <a:latin typeface="Arial" charset="0"/>
            </a:endParaRPr>
          </a:p>
          <a:p>
            <a:pPr>
              <a:lnSpc>
                <a:spcPct val="80000"/>
              </a:lnSpc>
              <a:buFontTx/>
              <a:buNone/>
            </a:pPr>
            <a:r>
              <a:rPr lang="en-US" dirty="0" smtClean="0">
                <a:latin typeface="Arial" charset="0"/>
              </a:rPr>
              <a:t>1.2.1 – </a:t>
            </a:r>
            <a:r>
              <a:rPr lang="en-US" sz="1200" dirty="0" smtClean="0">
                <a:latin typeface="Arial" charset="0"/>
              </a:rPr>
              <a:t>Models of Communication (Cont.)</a:t>
            </a:r>
            <a:endParaRPr lang="en-US" dirty="0"/>
          </a:p>
        </p:txBody>
      </p:sp>
    </p:spTree>
    <p:extLst>
      <p:ext uri="{BB962C8B-B14F-4D97-AF65-F5344CB8AC3E}">
        <p14:creationId xmlns:p14="http://schemas.microsoft.com/office/powerpoint/2010/main" val="1746419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16</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1.2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800" dirty="0" smtClean="0">
                <a:latin typeface="Arial" charset="0"/>
              </a:rPr>
              <a:t>What are Connections?</a:t>
            </a:r>
            <a:endParaRPr lang="en-US" sz="1200" dirty="0" smtClean="0">
              <a:latin typeface="Arial" charset="0"/>
            </a:endParaRPr>
          </a:p>
          <a:p>
            <a:pPr>
              <a:lnSpc>
                <a:spcPct val="80000"/>
              </a:lnSpc>
              <a:buFontTx/>
              <a:buNone/>
            </a:pPr>
            <a:r>
              <a:rPr lang="en-US" dirty="0" smtClean="0">
                <a:latin typeface="Arial" charset="0"/>
              </a:rPr>
              <a:t>1.2.2 – </a:t>
            </a:r>
            <a:r>
              <a:rPr lang="en-US" sz="1200" dirty="0" smtClean="0">
                <a:latin typeface="Arial" charset="0"/>
              </a:rPr>
              <a:t>Layers of Connections</a:t>
            </a:r>
            <a:endParaRPr lang="en-US" dirty="0"/>
          </a:p>
        </p:txBody>
      </p:sp>
    </p:spTree>
    <p:extLst>
      <p:ext uri="{BB962C8B-B14F-4D97-AF65-F5344CB8AC3E}">
        <p14:creationId xmlns:p14="http://schemas.microsoft.com/office/powerpoint/2010/main" val="2378959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17</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1.2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800" dirty="0" smtClean="0">
                <a:latin typeface="Arial" charset="0"/>
              </a:rPr>
              <a:t>What are Connections?</a:t>
            </a:r>
            <a:endParaRPr lang="en-US" sz="1200" dirty="0" smtClean="0">
              <a:latin typeface="Arial" charset="0"/>
            </a:endParaRPr>
          </a:p>
          <a:p>
            <a:pPr>
              <a:lnSpc>
                <a:spcPct val="80000"/>
              </a:lnSpc>
              <a:buFontTx/>
              <a:buNone/>
            </a:pPr>
            <a:r>
              <a:rPr lang="en-US" dirty="0" smtClean="0">
                <a:latin typeface="Arial" charset="0"/>
              </a:rPr>
              <a:t>1.2.2 – </a:t>
            </a:r>
            <a:r>
              <a:rPr lang="en-US" sz="1200" dirty="0" smtClean="0">
                <a:latin typeface="Arial" charset="0"/>
              </a:rPr>
              <a:t>Layers of Connections</a:t>
            </a:r>
            <a:endParaRPr lang="en-US" dirty="0"/>
          </a:p>
        </p:txBody>
      </p:sp>
    </p:spTree>
    <p:extLst>
      <p:ext uri="{BB962C8B-B14F-4D97-AF65-F5344CB8AC3E}">
        <p14:creationId xmlns:p14="http://schemas.microsoft.com/office/powerpoint/2010/main" val="2785820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18</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1.2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800" dirty="0" smtClean="0">
                <a:latin typeface="Arial" charset="0"/>
              </a:rPr>
              <a:t>What are Connections?</a:t>
            </a:r>
            <a:endParaRPr lang="en-US" sz="1200" dirty="0" smtClean="0">
              <a:latin typeface="Arial" charset="0"/>
            </a:endParaRPr>
          </a:p>
          <a:p>
            <a:pPr>
              <a:lnSpc>
                <a:spcPct val="80000"/>
              </a:lnSpc>
              <a:buFontTx/>
              <a:buNone/>
            </a:pPr>
            <a:r>
              <a:rPr lang="en-US" dirty="0" smtClean="0">
                <a:latin typeface="Arial" charset="0"/>
              </a:rPr>
              <a:t>1.2.2 – </a:t>
            </a:r>
            <a:r>
              <a:rPr lang="en-US" sz="1200" dirty="0" smtClean="0">
                <a:latin typeface="Arial" charset="0"/>
              </a:rPr>
              <a:t>Layers of Connections (Cont.)</a:t>
            </a:r>
            <a:endParaRPr lang="en-US" dirty="0"/>
          </a:p>
        </p:txBody>
      </p:sp>
    </p:spTree>
    <p:extLst>
      <p:ext uri="{BB962C8B-B14F-4D97-AF65-F5344CB8AC3E}">
        <p14:creationId xmlns:p14="http://schemas.microsoft.com/office/powerpoint/2010/main" val="2106693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Verdana" panose="020B0604030504040204" pitchFamily="34" charset="0"/>
                <a:ea typeface="ＭＳ Ｐゴシック" panose="020B0600070205080204" pitchFamily="34" charset="-128"/>
              </a:defRPr>
            </a:lvl1pPr>
            <a:lvl2pPr marL="742950" indent="-285750" defTabSz="965200">
              <a:defRPr>
                <a:solidFill>
                  <a:schemeClr val="tx1"/>
                </a:solidFill>
                <a:latin typeface="Verdana" panose="020B0604030504040204" pitchFamily="34" charset="0"/>
                <a:ea typeface="ＭＳ Ｐゴシック" panose="020B0600070205080204" pitchFamily="34" charset="-128"/>
              </a:defRPr>
            </a:lvl2pPr>
            <a:lvl3pPr marL="1143000" indent="-228600" defTabSz="965200">
              <a:defRPr>
                <a:solidFill>
                  <a:schemeClr val="tx1"/>
                </a:solidFill>
                <a:latin typeface="Verdana" panose="020B0604030504040204" pitchFamily="34" charset="0"/>
                <a:ea typeface="ＭＳ Ｐゴシック" panose="020B0600070205080204" pitchFamily="34" charset="-128"/>
              </a:defRPr>
            </a:lvl3pPr>
            <a:lvl4pPr marL="1600200" indent="-228600" defTabSz="965200">
              <a:defRPr>
                <a:solidFill>
                  <a:schemeClr val="tx1"/>
                </a:solidFill>
                <a:latin typeface="Verdana" panose="020B0604030504040204" pitchFamily="34" charset="0"/>
                <a:ea typeface="ＭＳ Ｐゴシック" panose="020B0600070205080204" pitchFamily="34" charset="-128"/>
              </a:defRPr>
            </a:lvl4pPr>
            <a:lvl5pPr marL="2057400" indent="-228600" defTabSz="965200">
              <a:defRPr>
                <a:solidFill>
                  <a:schemeClr val="tx1"/>
                </a:solidFill>
                <a:latin typeface="Verdana" panose="020B060403050404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marL="0" marR="0" lvl="0" indent="0" algn="r" defTabSz="965200" rtl="0" eaLnBrk="0" fontAlgn="base" latinLnBrk="0" hangingPunct="0">
              <a:lnSpc>
                <a:spcPct val="100000"/>
              </a:lnSpc>
              <a:spcBef>
                <a:spcPct val="0"/>
              </a:spcBef>
              <a:spcAft>
                <a:spcPct val="0"/>
              </a:spcAft>
              <a:buClrTx/>
              <a:buSzTx/>
              <a:buFontTx/>
              <a:buNone/>
              <a:tabLst/>
              <a:defRPr/>
            </a:pPr>
            <a:fld id="{5AEA9A87-D43C-494E-9536-2E067C610143}"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65200" rtl="0" eaLnBrk="0" fontAlgn="base" latinLnBrk="0" hangingPunct="0">
                <a:lnSpc>
                  <a:spcPct val="100000"/>
                </a:lnSpc>
                <a:spcBef>
                  <a:spcPct val="0"/>
                </a:spcBef>
                <a:spcAft>
                  <a:spcPct val="0"/>
                </a:spcAft>
                <a:buClrTx/>
                <a:buSzTx/>
                <a:buFontTx/>
                <a:buNone/>
                <a:tabLst/>
                <a:defRPr/>
              </a:pPr>
              <a:t>1</a:t>
            </a:fld>
            <a:endPar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2426911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19</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1.2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800" dirty="0" smtClean="0">
                <a:latin typeface="Arial" charset="0"/>
              </a:rPr>
              <a:t>What are Connections?</a:t>
            </a:r>
            <a:endParaRPr lang="en-US" sz="1200" dirty="0" smtClean="0">
              <a:latin typeface="Arial" charset="0"/>
            </a:endParaRPr>
          </a:p>
          <a:p>
            <a:pPr>
              <a:lnSpc>
                <a:spcPct val="80000"/>
              </a:lnSpc>
              <a:buFontTx/>
              <a:buNone/>
            </a:pPr>
            <a:r>
              <a:rPr lang="en-US" dirty="0" smtClean="0">
                <a:latin typeface="Arial" charset="0"/>
              </a:rPr>
              <a:t>1.2.3 – </a:t>
            </a:r>
            <a:r>
              <a:rPr lang="en-US" sz="1200" dirty="0" smtClean="0">
                <a:latin typeface="Arial" charset="0"/>
              </a:rPr>
              <a:t>Impact of Connections on Privacy</a:t>
            </a:r>
            <a:r>
              <a:rPr lang="en-US" sz="1200" baseline="0" dirty="0" smtClean="0">
                <a:latin typeface="Arial" charset="0"/>
              </a:rPr>
              <a:t> and Security</a:t>
            </a:r>
            <a:endParaRPr lang="en-US" dirty="0"/>
          </a:p>
        </p:txBody>
      </p:sp>
    </p:spTree>
    <p:extLst>
      <p:ext uri="{BB962C8B-B14F-4D97-AF65-F5344CB8AC3E}">
        <p14:creationId xmlns:p14="http://schemas.microsoft.com/office/powerpoint/2010/main" val="41430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pPr marL="0" marR="0" lvl="0" indent="0" algn="r" defTabSz="903288" rtl="0" eaLnBrk="0" fontAlgn="base" latinLnBrk="0" hangingPunct="0">
              <a:lnSpc>
                <a:spcPct val="100000"/>
              </a:lnSpc>
              <a:spcBef>
                <a:spcPct val="0"/>
              </a:spcBef>
              <a:spcAft>
                <a:spcPct val="0"/>
              </a:spcAft>
              <a:buClrTx/>
              <a:buSzTx/>
              <a:buFontTx/>
              <a:buNone/>
              <a:tabLst/>
              <a:defRPr/>
            </a:pPr>
            <a:fld id="{F602A389-8690-465F-BB28-DC61C90E42E7}" type="slidenum">
              <a:rPr kumimoji="0" lang="en-US" sz="800" b="0" i="0" u="none" strike="noStrike" kern="1200" cap="none" spc="0" normalizeH="0" baseline="0" noProof="0" smtClean="0">
                <a:ln>
                  <a:noFill/>
                </a:ln>
                <a:solidFill>
                  <a:srgbClr val="000000"/>
                </a:solidFill>
                <a:effectLst/>
                <a:uLnTx/>
                <a:uFillTx/>
                <a:latin typeface="Arial" charset="0"/>
                <a:ea typeface="ＭＳ Ｐゴシック" charset="0"/>
                <a:cs typeface="+mn-cs"/>
              </a:rPr>
              <a:pPr marL="0" marR="0" lvl="0" indent="0" algn="r" defTabSz="903288" rtl="0" eaLnBrk="0" fontAlgn="base" latinLnBrk="0" hangingPunct="0">
                <a:lnSpc>
                  <a:spcPct val="100000"/>
                </a:lnSpc>
                <a:spcBef>
                  <a:spcPct val="0"/>
                </a:spcBef>
                <a:spcAft>
                  <a:spcPct val="0"/>
                </a:spcAft>
                <a:buClrTx/>
                <a:buSzTx/>
                <a:buFontTx/>
                <a:buNone/>
                <a:tabLst/>
                <a:defRPr/>
              </a:pPr>
              <a:t>20</a:t>
            </a:fld>
            <a:endParaRPr kumimoji="0" lang="en-US" sz="800" b="0" i="0" u="none" strike="noStrike" kern="1200" cap="none" spc="0" normalizeH="0" baseline="0" noProof="0" dirty="0" smtClean="0">
              <a:ln>
                <a:noFill/>
              </a:ln>
              <a:solidFill>
                <a:srgbClr val="000000"/>
              </a:solidFill>
              <a:effectLst/>
              <a:uLnTx/>
              <a:uFillTx/>
              <a:latin typeface="Arial" charset="0"/>
              <a:ea typeface="ＭＳ Ｐゴシック" charset="0"/>
              <a:cs typeface="+mn-cs"/>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err="1" smtClean="0"/>
              <a:t>IoT</a:t>
            </a:r>
            <a:r>
              <a:rPr lang="en-US" b="0" dirty="0" smtClean="0"/>
              <a:t> Fundamentals Connecting Things 2.01</a:t>
            </a:r>
          </a:p>
          <a:p>
            <a:pPr>
              <a:buFontTx/>
              <a:buNone/>
            </a:pPr>
            <a:r>
              <a:rPr lang="en-US" sz="1200" dirty="0" smtClean="0">
                <a:latin typeface="Arial" charset="0"/>
              </a:rPr>
              <a:t>Chapter 1: Things and Connections</a:t>
            </a:r>
            <a:endParaRPr lang="en-GB" b="0" dirty="0"/>
          </a:p>
        </p:txBody>
      </p:sp>
    </p:spTree>
    <p:extLst>
      <p:ext uri="{BB962C8B-B14F-4D97-AF65-F5344CB8AC3E}">
        <p14:creationId xmlns:p14="http://schemas.microsoft.com/office/powerpoint/2010/main" val="3422301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21</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1.3.1.1</a:t>
            </a:r>
            <a:r>
              <a:rPr lang="en-US" sz="1200" kern="1200" baseline="0" dirty="0" smtClean="0">
                <a:solidFill>
                  <a:schemeClr val="tx1"/>
                </a:solidFill>
                <a:latin typeface="Arial" charset="0"/>
                <a:ea typeface="ＭＳ Ｐゴシック" charset="0"/>
                <a:cs typeface="ＭＳ Ｐゴシック" charset="0"/>
              </a:rPr>
              <a:t> - </a:t>
            </a:r>
            <a:r>
              <a:rPr lang="en-US" dirty="0" smtClean="0">
                <a:latin typeface="Arial" charset="0"/>
              </a:rPr>
              <a:t>Summary</a:t>
            </a:r>
            <a:endParaRPr lang="en-US" dirty="0"/>
          </a:p>
        </p:txBody>
      </p:sp>
    </p:spTree>
    <p:extLst>
      <p:ext uri="{BB962C8B-B14F-4D97-AF65-F5344CB8AC3E}">
        <p14:creationId xmlns:p14="http://schemas.microsoft.com/office/powerpoint/2010/main" val="839057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marL="0" marR="0" lvl="0" indent="0" algn="r" defTabSz="903288" rtl="0" eaLnBrk="0" fontAlgn="base" latinLnBrk="0" hangingPunct="0">
              <a:lnSpc>
                <a:spcPct val="100000"/>
              </a:lnSpc>
              <a:spcBef>
                <a:spcPct val="0"/>
              </a:spcBef>
              <a:spcAft>
                <a:spcPct val="0"/>
              </a:spcAft>
              <a:buClrTx/>
              <a:buSzTx/>
              <a:buFontTx/>
              <a:buNone/>
              <a:tabLst/>
              <a:defRPr/>
            </a:pPr>
            <a:fld id="{2AC3B40C-7774-46A0-8FD7-D0857136B166}" type="slidenum">
              <a:rPr kumimoji="0" lang="en-US" sz="800" b="0" i="0" u="none" strike="noStrike" kern="1200" cap="none" spc="0" normalizeH="0" baseline="0" noProof="0" smtClean="0">
                <a:ln>
                  <a:noFill/>
                </a:ln>
                <a:solidFill>
                  <a:srgbClr val="000000"/>
                </a:solidFill>
                <a:effectLst/>
                <a:uLnTx/>
                <a:uFillTx/>
                <a:latin typeface="Arial" charset="0"/>
                <a:ea typeface="ＭＳ Ｐゴシック" charset="0"/>
                <a:cs typeface="+mn-cs"/>
              </a:rPr>
              <a:pPr marL="0" marR="0" lvl="0" indent="0" algn="r" defTabSz="903288" rtl="0" eaLnBrk="0" fontAlgn="base" latinLnBrk="0" hangingPunct="0">
                <a:lnSpc>
                  <a:spcPct val="100000"/>
                </a:lnSpc>
                <a:spcBef>
                  <a:spcPct val="0"/>
                </a:spcBef>
                <a:spcAft>
                  <a:spcPct val="0"/>
                </a:spcAft>
                <a:buClrTx/>
                <a:buSzTx/>
                <a:buFontTx/>
                <a:buNone/>
                <a:tabLst/>
                <a:defRPr/>
              </a:pPr>
              <a:t>23</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Tree>
    <p:extLst>
      <p:ext uri="{BB962C8B-B14F-4D97-AF65-F5344CB8AC3E}">
        <p14:creationId xmlns:p14="http://schemas.microsoft.com/office/powerpoint/2010/main" val="2493522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CD9030C1-C977-B14B-8EB7-BA2B30FCDB63}"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smtClean="0"/>
              <a:t>Cisco Networking Academy Program</a:t>
            </a:r>
          </a:p>
          <a:p>
            <a:pPr>
              <a:buFontTx/>
              <a:buNone/>
            </a:pPr>
            <a:r>
              <a:rPr lang="en-US" b="0" dirty="0" err="1" smtClean="0"/>
              <a:t>IoT</a:t>
            </a:r>
            <a:r>
              <a:rPr lang="en-US" b="0" dirty="0" smtClean="0"/>
              <a:t> Fundamentals Connecting Things 2.01 </a:t>
            </a:r>
          </a:p>
          <a:p>
            <a:pPr>
              <a:buFontTx/>
              <a:buNone/>
            </a:pPr>
            <a:r>
              <a:rPr lang="en-US" sz="1200" dirty="0" smtClean="0">
                <a:latin typeface="Arial" charset="0"/>
              </a:rPr>
              <a:t>Chapter 1: Things and Connections</a:t>
            </a:r>
            <a:endParaRPr lang="en-GB" b="0" dirty="0"/>
          </a:p>
        </p:txBody>
      </p:sp>
    </p:spTree>
    <p:extLst>
      <p:ext uri="{BB962C8B-B14F-4D97-AF65-F5344CB8AC3E}">
        <p14:creationId xmlns:p14="http://schemas.microsoft.com/office/powerpoint/2010/main" val="3377522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90000"/>
              </a:lnSpc>
              <a:spcBef>
                <a:spcPct val="0"/>
              </a:spcBef>
              <a:spcAft>
                <a:spcPct val="0"/>
              </a:spcAft>
              <a:buClrTx/>
              <a:buSzTx/>
              <a:buFontTx/>
              <a:buNone/>
              <a:tabLst/>
              <a:defRPr/>
            </a:pPr>
            <a:fld id="{7C839C26-801B-42B6-A101-60F37FE2B0A8}"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cs typeface="Arial" charset="0"/>
              </a:rPr>
              <a:pPr marL="0" marR="0" lvl="0" indent="0" algn="r" defTabSz="903288" rtl="0" eaLnBrk="0" fontAlgn="base" latinLnBrk="0" hangingPunct="0">
                <a:lnSpc>
                  <a:spcPct val="90000"/>
                </a:lnSpc>
                <a:spcBef>
                  <a:spcPct val="0"/>
                </a:spcBef>
                <a:spcAft>
                  <a:spcPct val="0"/>
                </a:spcAft>
                <a:buClrTx/>
                <a:buSzTx/>
                <a:buFontTx/>
                <a:buNone/>
                <a:tabLst/>
                <a:defRPr/>
              </a:pPr>
              <a:t>3</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4129770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pPr marL="0" marR="0" lvl="0" indent="0" algn="r" defTabSz="903288" rtl="0" eaLnBrk="0" fontAlgn="base" latinLnBrk="0" hangingPunct="0">
              <a:lnSpc>
                <a:spcPct val="100000"/>
              </a:lnSpc>
              <a:spcBef>
                <a:spcPct val="0"/>
              </a:spcBef>
              <a:spcAft>
                <a:spcPct val="0"/>
              </a:spcAft>
              <a:buClrTx/>
              <a:buSzTx/>
              <a:buFontTx/>
              <a:buNone/>
              <a:tabLst/>
              <a:defRPr/>
            </a:pPr>
            <a:fld id="{F602A389-8690-465F-BB28-DC61C90E42E7}" type="slidenum">
              <a:rPr kumimoji="0" lang="en-US" sz="800" b="0" i="0" u="none" strike="noStrike" kern="1200" cap="none" spc="0" normalizeH="0" baseline="0" noProof="0" smtClean="0">
                <a:ln>
                  <a:noFill/>
                </a:ln>
                <a:solidFill>
                  <a:srgbClr val="000000"/>
                </a:solidFill>
                <a:effectLst/>
                <a:uLnTx/>
                <a:uFillTx/>
                <a:latin typeface="Arial" charset="0"/>
                <a:ea typeface="ＭＳ Ｐゴシック" charset="0"/>
                <a:cs typeface="+mn-cs"/>
              </a:rPr>
              <a:pPr marL="0" marR="0" lvl="0" indent="0" algn="r" defTabSz="903288" rtl="0" eaLnBrk="0" fontAlgn="base" latinLnBrk="0" hangingPunct="0">
                <a:lnSpc>
                  <a:spcPct val="100000"/>
                </a:lnSpc>
                <a:spcBef>
                  <a:spcPct val="0"/>
                </a:spcBef>
                <a:spcAft>
                  <a:spcPct val="0"/>
                </a:spcAft>
                <a:buClrTx/>
                <a:buSzTx/>
                <a:buFontTx/>
                <a:buNone/>
                <a:tabLst/>
                <a:defRPr/>
              </a:pPr>
              <a:t>4</a:t>
            </a:fld>
            <a:endParaRPr kumimoji="0" lang="en-US" sz="800" b="0" i="0" u="none" strike="noStrike" kern="1200" cap="none" spc="0" normalizeH="0" baseline="0" noProof="0" dirty="0" smtClean="0">
              <a:ln>
                <a:noFill/>
              </a:ln>
              <a:solidFill>
                <a:srgbClr val="000000"/>
              </a:solidFill>
              <a:effectLst/>
              <a:uLnTx/>
              <a:uFillTx/>
              <a:latin typeface="Arial" charset="0"/>
              <a:ea typeface="ＭＳ Ｐゴシック" charset="0"/>
              <a:cs typeface="+mn-cs"/>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err="1" smtClean="0"/>
              <a:t>IoT</a:t>
            </a:r>
            <a:r>
              <a:rPr lang="en-US" b="0" baseline="0" dirty="0" smtClean="0"/>
              <a:t> Fundamentals Connecting Things 2.01</a:t>
            </a:r>
          </a:p>
          <a:p>
            <a:pPr>
              <a:buFontTx/>
              <a:buNone/>
            </a:pPr>
            <a:r>
              <a:rPr lang="en-US" sz="1200" dirty="0" smtClean="0">
                <a:latin typeface="Arial" charset="0"/>
              </a:rPr>
              <a:t>Chapter 1: Things and Connections</a:t>
            </a:r>
          </a:p>
          <a:p>
            <a:pPr>
              <a:buFontTx/>
              <a:buNone/>
            </a:pPr>
            <a:r>
              <a:rPr lang="en-US" sz="1200" b="0" dirty="0" smtClean="0">
                <a:latin typeface="Arial" charset="0"/>
              </a:rPr>
              <a:t>Section 1.1 What are Things?</a:t>
            </a:r>
            <a:endParaRPr lang="en-GB" b="0" dirty="0"/>
          </a:p>
        </p:txBody>
      </p:sp>
    </p:spTree>
    <p:extLst>
      <p:ext uri="{BB962C8B-B14F-4D97-AF65-F5344CB8AC3E}">
        <p14:creationId xmlns:p14="http://schemas.microsoft.com/office/powerpoint/2010/main" val="2748207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5</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1.1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800" dirty="0" smtClean="0">
                <a:latin typeface="Arial" charset="0"/>
              </a:rPr>
              <a:t>What are Things?</a:t>
            </a:r>
            <a:endParaRPr lang="en-US" sz="1200" dirty="0" smtClean="0">
              <a:latin typeface="Arial" charset="0"/>
            </a:endParaRPr>
          </a:p>
          <a:p>
            <a:pPr>
              <a:lnSpc>
                <a:spcPct val="80000"/>
              </a:lnSpc>
              <a:buFontTx/>
              <a:buNone/>
            </a:pPr>
            <a:r>
              <a:rPr lang="en-US" dirty="0" smtClean="0">
                <a:latin typeface="Arial" charset="0"/>
              </a:rPr>
              <a:t>1.1.1 – </a:t>
            </a:r>
            <a:r>
              <a:rPr lang="en-US" sz="1200" dirty="0" smtClean="0">
                <a:latin typeface="Arial" charset="0"/>
              </a:rPr>
              <a:t>The Internet of Things</a:t>
            </a:r>
            <a:endParaRPr lang="en-US" dirty="0"/>
          </a:p>
        </p:txBody>
      </p:sp>
    </p:spTree>
    <p:extLst>
      <p:ext uri="{BB962C8B-B14F-4D97-AF65-F5344CB8AC3E}">
        <p14:creationId xmlns:p14="http://schemas.microsoft.com/office/powerpoint/2010/main" val="3565915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6</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1.1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800" dirty="0" smtClean="0">
                <a:latin typeface="Arial" charset="0"/>
              </a:rPr>
              <a:t>What are Things?</a:t>
            </a:r>
            <a:endParaRPr lang="en-US" sz="1200" dirty="0" smtClean="0">
              <a:latin typeface="Arial" charset="0"/>
            </a:endParaRPr>
          </a:p>
          <a:p>
            <a:pPr>
              <a:lnSpc>
                <a:spcPct val="80000"/>
              </a:lnSpc>
              <a:buFontTx/>
              <a:buNone/>
            </a:pPr>
            <a:r>
              <a:rPr lang="en-US" dirty="0" smtClean="0">
                <a:latin typeface="Arial" charset="0"/>
              </a:rPr>
              <a:t>1.1.2 – </a:t>
            </a:r>
            <a:r>
              <a:rPr lang="en-US" sz="1200" dirty="0" smtClean="0">
                <a:latin typeface="Arial" charset="0"/>
              </a:rPr>
              <a:t>Building Blocks of an </a:t>
            </a:r>
            <a:r>
              <a:rPr lang="en-US" sz="1200" dirty="0" err="1" smtClean="0">
                <a:latin typeface="Arial" charset="0"/>
              </a:rPr>
              <a:t>IoT</a:t>
            </a:r>
            <a:r>
              <a:rPr lang="en-US" sz="1200" dirty="0" smtClean="0">
                <a:latin typeface="Arial" charset="0"/>
              </a:rPr>
              <a:t> System</a:t>
            </a:r>
            <a:endParaRPr lang="en-US" dirty="0"/>
          </a:p>
        </p:txBody>
      </p:sp>
    </p:spTree>
    <p:extLst>
      <p:ext uri="{BB962C8B-B14F-4D97-AF65-F5344CB8AC3E}">
        <p14:creationId xmlns:p14="http://schemas.microsoft.com/office/powerpoint/2010/main" val="667873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7</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1.1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800" dirty="0" smtClean="0">
                <a:latin typeface="Arial" charset="0"/>
              </a:rPr>
              <a:t>What are Things?</a:t>
            </a:r>
            <a:endParaRPr lang="en-US" sz="1200" dirty="0" smtClean="0">
              <a:latin typeface="Arial" charset="0"/>
            </a:endParaRPr>
          </a:p>
          <a:p>
            <a:pPr>
              <a:lnSpc>
                <a:spcPct val="80000"/>
              </a:lnSpc>
              <a:buFontTx/>
              <a:buNone/>
            </a:pPr>
            <a:r>
              <a:rPr lang="en-US" dirty="0" smtClean="0">
                <a:latin typeface="Arial" charset="0"/>
              </a:rPr>
              <a:t>1.1.2 – </a:t>
            </a:r>
            <a:r>
              <a:rPr lang="en-US" sz="1200" dirty="0" smtClean="0">
                <a:latin typeface="Arial" charset="0"/>
              </a:rPr>
              <a:t>Building Blocks of an </a:t>
            </a:r>
            <a:r>
              <a:rPr lang="en-US" sz="1200" dirty="0" err="1" smtClean="0">
                <a:latin typeface="Arial" charset="0"/>
              </a:rPr>
              <a:t>IoT</a:t>
            </a:r>
            <a:r>
              <a:rPr lang="en-US" sz="1200" dirty="0" smtClean="0">
                <a:latin typeface="Arial" charset="0"/>
              </a:rPr>
              <a:t> System (Cont.)</a:t>
            </a:r>
            <a:endParaRPr lang="en-US" dirty="0"/>
          </a:p>
        </p:txBody>
      </p:sp>
    </p:spTree>
    <p:extLst>
      <p:ext uri="{BB962C8B-B14F-4D97-AF65-F5344CB8AC3E}">
        <p14:creationId xmlns:p14="http://schemas.microsoft.com/office/powerpoint/2010/main" val="279481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8</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1.1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800" dirty="0" smtClean="0">
                <a:latin typeface="Arial" charset="0"/>
              </a:rPr>
              <a:t>What are Things?</a:t>
            </a:r>
            <a:endParaRPr lang="en-US" sz="1200" dirty="0" smtClean="0">
              <a:latin typeface="Arial" charset="0"/>
            </a:endParaRPr>
          </a:p>
          <a:p>
            <a:pPr>
              <a:lnSpc>
                <a:spcPct val="80000"/>
              </a:lnSpc>
              <a:buFontTx/>
              <a:buNone/>
            </a:pPr>
            <a:r>
              <a:rPr lang="en-US" dirty="0" smtClean="0">
                <a:latin typeface="Arial" charset="0"/>
              </a:rPr>
              <a:t>1.1.3 – </a:t>
            </a:r>
            <a:r>
              <a:rPr lang="en-US" sz="1200" dirty="0" smtClean="0">
                <a:latin typeface="Arial" charset="0"/>
              </a:rPr>
              <a:t>Processes in Controlled Systems</a:t>
            </a:r>
            <a:endParaRPr lang="en-US" dirty="0"/>
          </a:p>
        </p:txBody>
      </p:sp>
    </p:spTree>
    <p:extLst>
      <p:ext uri="{BB962C8B-B14F-4D97-AF65-F5344CB8AC3E}">
        <p14:creationId xmlns:p14="http://schemas.microsoft.com/office/powerpoint/2010/main" val="3281120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831996E-9F0F-42C3-A9F5-3C7179970A39}" type="datetime1">
              <a:rPr lang="en-US" altLang="en-US"/>
              <a:pPr>
                <a:defRPr/>
              </a:pPr>
              <a:t>9/4/2020</a:t>
            </a:fld>
            <a:endParaRPr lang="en-US" altLang="en-US"/>
          </a:p>
        </p:txBody>
      </p:sp>
      <p:sp>
        <p:nvSpPr>
          <p:cNvPr id="5" name="Slide Number Placeholder 5"/>
          <p:cNvSpPr>
            <a:spLocks noGrp="1"/>
          </p:cNvSpPr>
          <p:nvPr>
            <p:ph type="sldNum" sz="quarter" idx="11"/>
          </p:nvPr>
        </p:nvSpPr>
        <p:spPr/>
        <p:txBody>
          <a:bodyPr/>
          <a:lstStyle>
            <a:lvl1pPr>
              <a:defRPr/>
            </a:lvl1pPr>
          </a:lstStyle>
          <a:p>
            <a:fld id="{25749BC9-424E-47E8-8FDA-D0699DA88B79}" type="slidenum">
              <a:rPr lang="en-US" altLang="en-US"/>
              <a:pPr/>
              <a:t>‹#›</a:t>
            </a:fld>
            <a:endParaRPr lang="en-US" altLang="en-US"/>
          </a:p>
        </p:txBody>
      </p:sp>
      <p:sp>
        <p:nvSpPr>
          <p:cNvPr id="6" name="Footer Placeholder 8"/>
          <p:cNvSpPr>
            <a:spLocks noGrp="1"/>
          </p:cNvSpPr>
          <p:nvPr>
            <p:ph type="ftr" sz="quarter" idx="12"/>
          </p:nvPr>
        </p:nvSpPr>
        <p:spPr/>
        <p:txBody>
          <a:bodyPr/>
          <a:lstStyle>
            <a:lvl1pPr>
              <a:defRPr/>
            </a:lvl1pPr>
          </a:lstStyle>
          <a:p>
            <a:pPr>
              <a:defRPr/>
            </a:pPr>
            <a:r>
              <a:rPr lang="en-US"/>
              <a:t>502047 – About this course</a:t>
            </a:r>
            <a:endParaRPr lang="en-US" dirty="0"/>
          </a:p>
        </p:txBody>
      </p:sp>
    </p:spTree>
    <p:extLst>
      <p:ext uri="{BB962C8B-B14F-4D97-AF65-F5344CB8AC3E}">
        <p14:creationId xmlns:p14="http://schemas.microsoft.com/office/powerpoint/2010/main" val="417377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128C164-57AD-4018-862C-6CB1E6F0F05C}" type="datetime1">
              <a:rPr lang="en-US" altLang="en-US"/>
              <a:pPr>
                <a:defRPr/>
              </a:pPr>
              <a:t>9/4/2020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6" name="Slide Number Placeholder 5"/>
          <p:cNvSpPr>
            <a:spLocks noGrp="1"/>
          </p:cNvSpPr>
          <p:nvPr>
            <p:ph type="sldNum" sz="quarter" idx="12"/>
          </p:nvPr>
        </p:nvSpPr>
        <p:spPr/>
        <p:txBody>
          <a:bodyPr/>
          <a:lstStyle>
            <a:lvl1pPr>
              <a:defRPr/>
            </a:lvl1pPr>
          </a:lstStyle>
          <a:p>
            <a:fld id="{D833CF59-DEC2-4913-9E25-40B8C70E1A02}" type="slidenum">
              <a:rPr lang="en-US" altLang="en-US"/>
              <a:pPr/>
              <a:t>‹#›</a:t>
            </a:fld>
            <a:endParaRPr lang="en-US" altLang="en-US"/>
          </a:p>
        </p:txBody>
      </p:sp>
    </p:spTree>
    <p:extLst>
      <p:ext uri="{BB962C8B-B14F-4D97-AF65-F5344CB8AC3E}">
        <p14:creationId xmlns:p14="http://schemas.microsoft.com/office/powerpoint/2010/main" val="929372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265E301-7D40-4F6F-A893-DBD132BE28ED}" type="datetime1">
              <a:rPr lang="en-US" altLang="en-US"/>
              <a:pPr>
                <a:defRPr/>
              </a:pPr>
              <a:t>9/4/2020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6" name="Slide Number Placeholder 5"/>
          <p:cNvSpPr>
            <a:spLocks noGrp="1"/>
          </p:cNvSpPr>
          <p:nvPr>
            <p:ph type="sldNum" sz="quarter" idx="12"/>
          </p:nvPr>
        </p:nvSpPr>
        <p:spPr/>
        <p:txBody>
          <a:bodyPr/>
          <a:lstStyle>
            <a:lvl1pPr>
              <a:defRPr/>
            </a:lvl1pPr>
          </a:lstStyle>
          <a:p>
            <a:fld id="{6C19D079-1E98-401A-853E-ECB1F0798F2C}" type="slidenum">
              <a:rPr lang="en-US" altLang="en-US"/>
              <a:pPr/>
              <a:t>‹#›</a:t>
            </a:fld>
            <a:endParaRPr lang="en-US" altLang="en-US"/>
          </a:p>
        </p:txBody>
      </p:sp>
    </p:spTree>
    <p:extLst>
      <p:ext uri="{BB962C8B-B14F-4D97-AF65-F5344CB8AC3E}">
        <p14:creationId xmlns:p14="http://schemas.microsoft.com/office/powerpoint/2010/main" val="1709958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4172143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6" name="Subtitle 2"/>
          <p:cNvSpPr>
            <a:spLocks noGrp="1"/>
          </p:cNvSpPr>
          <p:nvPr>
            <p:ph type="subTitle" idx="1"/>
          </p:nvPr>
        </p:nvSpPr>
        <p:spPr>
          <a:xfrm>
            <a:off x="469497" y="5079369"/>
            <a:ext cx="4319105" cy="384175"/>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7" y="5399365"/>
            <a:ext cx="4319105" cy="384175"/>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7" y="5719361"/>
            <a:ext cx="4319105" cy="384175"/>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3829649"/>
            <a:ext cx="5925246" cy="398668"/>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6" y="3067667"/>
            <a:ext cx="5955513" cy="85964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527051"/>
            <a:ext cx="796924" cy="565151"/>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496374240"/>
      </p:ext>
    </p:extLst>
  </p:cSld>
  <p:clrMapOvr>
    <a:masterClrMapping/>
  </p:clrMapOvr>
  <p:transition spd="slow">
    <p:wipe/>
  </p:transition>
  <p:extLst mod="1">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7" y="5079369"/>
            <a:ext cx="4319105" cy="384175"/>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7" y="5399365"/>
            <a:ext cx="4319105" cy="384175"/>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7" y="5719361"/>
            <a:ext cx="4319105" cy="384175"/>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527051"/>
            <a:ext cx="796924" cy="565151"/>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3829649"/>
            <a:ext cx="5925246" cy="398668"/>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6" y="3067667"/>
            <a:ext cx="5955513" cy="85964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217595598"/>
      </p:ext>
    </p:extLst>
  </p:cSld>
  <p:clrMapOvr>
    <a:masterClrMapping/>
  </p:clrMapOvr>
  <p:transition spd="slow">
    <p:wipe/>
  </p:transition>
  <p:extLst mod="1">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7" y="5079369"/>
            <a:ext cx="4319105" cy="384175"/>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7" y="5399365"/>
            <a:ext cx="4319105" cy="384175"/>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7" y="5719361"/>
            <a:ext cx="4319105" cy="384175"/>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527051"/>
            <a:ext cx="796924" cy="565151"/>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3829649"/>
            <a:ext cx="5925246" cy="398668"/>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6" y="3067667"/>
            <a:ext cx="5955513" cy="85964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775001476"/>
      </p:ext>
    </p:extLst>
  </p:cSld>
  <p:clrMapOvr>
    <a:masterClrMapping/>
  </p:clrMapOvr>
  <p:transition spd="slow">
    <p:wipe/>
  </p:transition>
  <p:extLst mod="1">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1"/>
            <a:ext cx="9144000" cy="68579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1220545"/>
            <a:ext cx="7598042" cy="3426595"/>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168" y="6375382"/>
            <a:ext cx="218953"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6373710"/>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40" y="6286929"/>
            <a:ext cx="340257" cy="241299"/>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20961246"/>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3" y="1797051"/>
            <a:ext cx="8280057" cy="4098595"/>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455085"/>
            <a:ext cx="8345488"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353771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591246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3403400"/>
            <a:ext cx="698624" cy="931499"/>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902143"/>
            <a:ext cx="698624" cy="931499"/>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4870791"/>
            <a:ext cx="698624" cy="931499"/>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910030"/>
            <a:ext cx="5473700" cy="924508"/>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3410391"/>
            <a:ext cx="5473700" cy="924508"/>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4870791"/>
            <a:ext cx="5473700" cy="924508"/>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3403401"/>
            <a:ext cx="698624" cy="924508"/>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4868187"/>
            <a:ext cx="698624" cy="924508"/>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902998"/>
            <a:ext cx="698624" cy="924508"/>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2824661192"/>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3100" y="168676"/>
            <a:ext cx="6743700" cy="1201337"/>
          </a:xfrm>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DB236D5-E197-4FDE-8E35-67630B82C9D2}" type="datetime1">
              <a:rPr lang="en-US" altLang="en-US"/>
              <a:pPr>
                <a:defRPr/>
              </a:pPr>
              <a:t>9/4/2020</a:t>
            </a:fld>
            <a:endParaRPr lang="en-US" altLang="en-US"/>
          </a:p>
        </p:txBody>
      </p:sp>
      <p:sp>
        <p:nvSpPr>
          <p:cNvPr id="5" name="Slide Number Placeholder 5"/>
          <p:cNvSpPr>
            <a:spLocks noGrp="1"/>
          </p:cNvSpPr>
          <p:nvPr>
            <p:ph type="sldNum" sz="quarter" idx="11"/>
          </p:nvPr>
        </p:nvSpPr>
        <p:spPr/>
        <p:txBody>
          <a:bodyPr/>
          <a:lstStyle>
            <a:lvl1pPr>
              <a:defRPr/>
            </a:lvl1pPr>
          </a:lstStyle>
          <a:p>
            <a:fld id="{EBC84266-53A6-4827-941E-1BF675F039DB}" type="slidenum">
              <a:rPr lang="en-US" altLang="en-US"/>
              <a:pPr/>
              <a:t>‹#›</a:t>
            </a:fld>
            <a:endParaRPr lang="en-US" altLang="en-US"/>
          </a:p>
        </p:txBody>
      </p:sp>
      <p:sp>
        <p:nvSpPr>
          <p:cNvPr id="6" name="Footer Placeholder 8"/>
          <p:cNvSpPr>
            <a:spLocks noGrp="1"/>
          </p:cNvSpPr>
          <p:nvPr>
            <p:ph type="ftr" sz="quarter" idx="12"/>
          </p:nvPr>
        </p:nvSpPr>
        <p:spPr/>
        <p:txBody>
          <a:bodyPr/>
          <a:lstStyle>
            <a:lvl1pPr>
              <a:defRPr/>
            </a:lvl1pPr>
          </a:lstStyle>
          <a:p>
            <a:pPr>
              <a:defRPr/>
            </a:pPr>
            <a:r>
              <a:rPr lang="en-US"/>
              <a:t>502047 – Welcome</a:t>
            </a:r>
            <a:endParaRPr lang="en-US" dirty="0"/>
          </a:p>
        </p:txBody>
      </p:sp>
    </p:spTree>
    <p:extLst>
      <p:ext uri="{BB962C8B-B14F-4D97-AF65-F5344CB8AC3E}">
        <p14:creationId xmlns:p14="http://schemas.microsoft.com/office/powerpoint/2010/main" val="24023997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2" y="2639092"/>
            <a:ext cx="464815" cy="619753"/>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1" y="1771904"/>
            <a:ext cx="464815"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2" y="3503262"/>
            <a:ext cx="464815" cy="619753"/>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779790"/>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2646082"/>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3503262"/>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2" y="1770029"/>
            <a:ext cx="464815" cy="615103"/>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2" y="2639091"/>
            <a:ext cx="464815" cy="615103"/>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3" y="3500658"/>
            <a:ext cx="464815" cy="615103"/>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3" y="4366109"/>
            <a:ext cx="464815" cy="619753"/>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4366109"/>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4" y="4363505"/>
            <a:ext cx="464815" cy="615103"/>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4" y="5228956"/>
            <a:ext cx="464815"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5228955"/>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5" y="5226351"/>
            <a:ext cx="464815" cy="615103"/>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450749613"/>
      </p:ext>
    </p:extLst>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2" y="2639092"/>
            <a:ext cx="464815" cy="619753"/>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1" y="1771904"/>
            <a:ext cx="464815"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2" y="3503262"/>
            <a:ext cx="464815" cy="619753"/>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779790"/>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2646082"/>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3503262"/>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2" y="1770029"/>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2" y="2639091"/>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3" y="3500658"/>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3" y="4366109"/>
            <a:ext cx="464815" cy="619753"/>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4366109"/>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4" y="4363505"/>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4" y="5228956"/>
            <a:ext cx="464815" cy="619753"/>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5228955"/>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5" y="5226351"/>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7" y="2644113"/>
            <a:ext cx="464815" cy="619753"/>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6" y="1776925"/>
            <a:ext cx="464815"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7" y="3508284"/>
            <a:ext cx="464815" cy="619753"/>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784811"/>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2651103"/>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3508283"/>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7" y="1775050"/>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7" y="2644113"/>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8" y="3505679"/>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8" y="4371130"/>
            <a:ext cx="464815" cy="619753"/>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4371130"/>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9" y="4368526"/>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9" y="5233977"/>
            <a:ext cx="464815" cy="619753"/>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5233977"/>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80" y="5231373"/>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791942780"/>
      </p:ext>
    </p:extLst>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1"/>
            <a:ext cx="9143999" cy="6887832"/>
          </a:xfrm>
          <a:prstGeom prst="rect">
            <a:avLst/>
          </a:prstGeom>
        </p:spPr>
      </p:pic>
      <p:grpSp>
        <p:nvGrpSpPr>
          <p:cNvPr id="4" name="Group 4"/>
          <p:cNvGrpSpPr>
            <a:grpSpLocks noChangeAspect="1"/>
          </p:cNvGrpSpPr>
          <p:nvPr userDrawn="1"/>
        </p:nvGrpSpPr>
        <p:grpSpPr bwMode="auto">
          <a:xfrm>
            <a:off x="3746294" y="2839808"/>
            <a:ext cx="1617944" cy="1147389"/>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77557281"/>
      </p:ext>
    </p:extLst>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839808"/>
            <a:ext cx="1617944" cy="1147389"/>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51096635"/>
      </p:ext>
    </p:extLst>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839808"/>
            <a:ext cx="1617944" cy="1147389"/>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90036920"/>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826367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12195035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196436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241583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2097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7151C4D-8CEB-4831-BAC2-97C93A082711}" type="datetime1">
              <a:rPr lang="en-US" altLang="en-US"/>
              <a:pPr>
                <a:defRPr/>
              </a:pPr>
              <a:t>9/4/2020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502047 – Welcome</a:t>
            </a:r>
            <a:endParaRPr lang="en-US" dirty="0"/>
          </a:p>
        </p:txBody>
      </p:sp>
      <p:sp>
        <p:nvSpPr>
          <p:cNvPr id="6" name="Slide Number Placeholder 5"/>
          <p:cNvSpPr>
            <a:spLocks noGrp="1"/>
          </p:cNvSpPr>
          <p:nvPr>
            <p:ph type="sldNum" sz="quarter" idx="12"/>
          </p:nvPr>
        </p:nvSpPr>
        <p:spPr/>
        <p:txBody>
          <a:bodyPr/>
          <a:lstStyle>
            <a:lvl1pPr>
              <a:defRPr/>
            </a:lvl1pPr>
          </a:lstStyle>
          <a:p>
            <a:fld id="{6A251030-7C7C-4BC4-AB75-EAA9FA9AA248}" type="slidenum">
              <a:rPr lang="en-US" altLang="en-US"/>
              <a:pPr/>
              <a:t>‹#›</a:t>
            </a:fld>
            <a:endParaRPr lang="en-US" altLang="en-US"/>
          </a:p>
        </p:txBody>
      </p:sp>
    </p:spTree>
    <p:extLst>
      <p:ext uri="{BB962C8B-B14F-4D97-AF65-F5344CB8AC3E}">
        <p14:creationId xmlns:p14="http://schemas.microsoft.com/office/powerpoint/2010/main" val="4950153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060798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098981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69684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23991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287334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710108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00286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C7EAEF8-A79F-48F3-97BC-34E900A2E25D}" type="datetime1">
              <a:rPr lang="en-US" altLang="en-US"/>
              <a:pPr>
                <a:defRPr/>
              </a:pPr>
              <a:t>9/4/2020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7" name="Slide Number Placeholder 5"/>
          <p:cNvSpPr>
            <a:spLocks noGrp="1"/>
          </p:cNvSpPr>
          <p:nvPr>
            <p:ph type="sldNum" sz="quarter" idx="12"/>
          </p:nvPr>
        </p:nvSpPr>
        <p:spPr/>
        <p:txBody>
          <a:bodyPr/>
          <a:lstStyle>
            <a:lvl1pPr>
              <a:defRPr/>
            </a:lvl1pPr>
          </a:lstStyle>
          <a:p>
            <a:fld id="{7893C35E-C2F3-464D-8FDB-09A047883412}" type="slidenum">
              <a:rPr lang="en-US" altLang="en-US"/>
              <a:pPr/>
              <a:t>‹#›</a:t>
            </a:fld>
            <a:endParaRPr lang="en-US" altLang="en-US"/>
          </a:p>
        </p:txBody>
      </p:sp>
    </p:spTree>
    <p:extLst>
      <p:ext uri="{BB962C8B-B14F-4D97-AF65-F5344CB8AC3E}">
        <p14:creationId xmlns:p14="http://schemas.microsoft.com/office/powerpoint/2010/main" val="1095631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89397B4-FE50-432B-A1BC-EFDDDED7FD0B}" type="datetime1">
              <a:rPr lang="en-US" altLang="en-US"/>
              <a:pPr>
                <a:defRPr/>
              </a:pPr>
              <a:t>9/4/2020</a:t>
            </a:fld>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9" name="Slide Number Placeholder 5"/>
          <p:cNvSpPr>
            <a:spLocks noGrp="1"/>
          </p:cNvSpPr>
          <p:nvPr>
            <p:ph type="sldNum" sz="quarter" idx="12"/>
          </p:nvPr>
        </p:nvSpPr>
        <p:spPr/>
        <p:txBody>
          <a:bodyPr/>
          <a:lstStyle>
            <a:lvl1pPr>
              <a:defRPr/>
            </a:lvl1pPr>
          </a:lstStyle>
          <a:p>
            <a:fld id="{F850666D-691C-44E5-8070-1C9A8AB135B4}" type="slidenum">
              <a:rPr lang="en-US" altLang="en-US"/>
              <a:pPr/>
              <a:t>‹#›</a:t>
            </a:fld>
            <a:endParaRPr lang="en-US" altLang="en-US"/>
          </a:p>
        </p:txBody>
      </p:sp>
    </p:spTree>
    <p:extLst>
      <p:ext uri="{BB962C8B-B14F-4D97-AF65-F5344CB8AC3E}">
        <p14:creationId xmlns:p14="http://schemas.microsoft.com/office/powerpoint/2010/main" val="4223920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F785246-EA50-473E-9068-73894A5535CE}" type="datetime1">
              <a:rPr lang="en-US" altLang="en-US"/>
              <a:pPr>
                <a:defRPr/>
              </a:pPr>
              <a:t>9/4/2020</a:t>
            </a:fld>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5" name="Slide Number Placeholder 5"/>
          <p:cNvSpPr>
            <a:spLocks noGrp="1"/>
          </p:cNvSpPr>
          <p:nvPr>
            <p:ph type="sldNum" sz="quarter" idx="12"/>
          </p:nvPr>
        </p:nvSpPr>
        <p:spPr/>
        <p:txBody>
          <a:bodyPr/>
          <a:lstStyle>
            <a:lvl1pPr>
              <a:defRPr/>
            </a:lvl1pPr>
          </a:lstStyle>
          <a:p>
            <a:fld id="{2D462827-AECE-43B5-8E15-362826D27963}" type="slidenum">
              <a:rPr lang="en-US" altLang="en-US"/>
              <a:pPr/>
              <a:t>‹#›</a:t>
            </a:fld>
            <a:endParaRPr lang="en-US" altLang="en-US"/>
          </a:p>
        </p:txBody>
      </p:sp>
    </p:spTree>
    <p:extLst>
      <p:ext uri="{BB962C8B-B14F-4D97-AF65-F5344CB8AC3E}">
        <p14:creationId xmlns:p14="http://schemas.microsoft.com/office/powerpoint/2010/main" val="1300791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4F847EC-1A73-4F81-9DD9-36511A27F8F7}" type="datetime1">
              <a:rPr lang="en-US" altLang="en-US"/>
              <a:pPr>
                <a:defRPr/>
              </a:pPr>
              <a:t>9/4/2020</a:t>
            </a:fld>
            <a:endParaRPr lang="en-US" altLang="en-US"/>
          </a:p>
        </p:txBody>
      </p:sp>
      <p:sp>
        <p:nvSpPr>
          <p:cNvPr id="3"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4" name="Slide Number Placeholder 5"/>
          <p:cNvSpPr>
            <a:spLocks noGrp="1"/>
          </p:cNvSpPr>
          <p:nvPr>
            <p:ph type="sldNum" sz="quarter" idx="12"/>
          </p:nvPr>
        </p:nvSpPr>
        <p:spPr/>
        <p:txBody>
          <a:bodyPr/>
          <a:lstStyle>
            <a:lvl1pPr>
              <a:defRPr/>
            </a:lvl1pPr>
          </a:lstStyle>
          <a:p>
            <a:fld id="{FE31680B-D404-436B-8E32-78660050C274}" type="slidenum">
              <a:rPr lang="en-US" altLang="en-US"/>
              <a:pPr/>
              <a:t>‹#›</a:t>
            </a:fld>
            <a:endParaRPr lang="en-US" altLang="en-US"/>
          </a:p>
        </p:txBody>
      </p:sp>
    </p:spTree>
    <p:extLst>
      <p:ext uri="{BB962C8B-B14F-4D97-AF65-F5344CB8AC3E}">
        <p14:creationId xmlns:p14="http://schemas.microsoft.com/office/powerpoint/2010/main" val="2570548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03AC71B-6E07-4F8E-BC79-F396C85BF371}" type="datetime1">
              <a:rPr lang="en-US" altLang="en-US"/>
              <a:pPr>
                <a:defRPr/>
              </a:pPr>
              <a:t>9/4/2020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7" name="Slide Number Placeholder 5"/>
          <p:cNvSpPr>
            <a:spLocks noGrp="1"/>
          </p:cNvSpPr>
          <p:nvPr>
            <p:ph type="sldNum" sz="quarter" idx="12"/>
          </p:nvPr>
        </p:nvSpPr>
        <p:spPr/>
        <p:txBody>
          <a:bodyPr/>
          <a:lstStyle>
            <a:lvl1pPr>
              <a:defRPr/>
            </a:lvl1pPr>
          </a:lstStyle>
          <a:p>
            <a:fld id="{5CA66B29-477E-476A-9819-CC74DAC11ADE}" type="slidenum">
              <a:rPr lang="en-US" altLang="en-US"/>
              <a:pPr/>
              <a:t>‹#›</a:t>
            </a:fld>
            <a:endParaRPr lang="en-US" altLang="en-US"/>
          </a:p>
        </p:txBody>
      </p:sp>
    </p:spTree>
    <p:extLst>
      <p:ext uri="{BB962C8B-B14F-4D97-AF65-F5344CB8AC3E}">
        <p14:creationId xmlns:p14="http://schemas.microsoft.com/office/powerpoint/2010/main" val="2681875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7F4E29E-ABAE-497E-9323-51F2135538E8}" type="datetime1">
              <a:rPr lang="en-US" altLang="en-US"/>
              <a:pPr>
                <a:defRPr/>
              </a:pPr>
              <a:t>9/4/2020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7" name="Slide Number Placeholder 5"/>
          <p:cNvSpPr>
            <a:spLocks noGrp="1"/>
          </p:cNvSpPr>
          <p:nvPr>
            <p:ph type="sldNum" sz="quarter" idx="12"/>
          </p:nvPr>
        </p:nvSpPr>
        <p:spPr/>
        <p:txBody>
          <a:bodyPr/>
          <a:lstStyle>
            <a:lvl1pPr>
              <a:defRPr/>
            </a:lvl1pPr>
          </a:lstStyle>
          <a:p>
            <a:fld id="{EF5A671F-079A-4B20-9705-31891BF2215D}" type="slidenum">
              <a:rPr lang="en-US" altLang="en-US"/>
              <a:pPr/>
              <a:t>‹#›</a:t>
            </a:fld>
            <a:endParaRPr lang="en-US" altLang="en-US"/>
          </a:p>
        </p:txBody>
      </p:sp>
    </p:spTree>
    <p:extLst>
      <p:ext uri="{BB962C8B-B14F-4D97-AF65-F5344CB8AC3E}">
        <p14:creationId xmlns:p14="http://schemas.microsoft.com/office/powerpoint/2010/main" val="2530869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4.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943100" y="274638"/>
            <a:ext cx="6743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fld id="{1008F76A-1518-4C20-A518-9EEADD1E9C6B}" type="datetime1">
              <a:rPr lang="en-US" altLang="en-US"/>
              <a:pPr>
                <a:defRPr/>
              </a:pPr>
              <a:t>9/4/2020</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MS PGothic" pitchFamily="34" charset="-128"/>
              </a:defRPr>
            </a:lvl1pPr>
          </a:lstStyle>
          <a:p>
            <a:pPr>
              <a:defRPr/>
            </a:pPr>
            <a:r>
              <a:rPr lang="en-US"/>
              <a:t>502047 – About this course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565653B6-218D-4DA2-88DE-D35848E65ADB}" type="slidenum">
              <a:rPr lang="en-US" altLang="en-US"/>
              <a:pPr/>
              <a:t>‹#›</a:t>
            </a:fld>
            <a:endParaRPr lang="en-US" altLang="en-US"/>
          </a:p>
        </p:txBody>
      </p:sp>
      <p:grpSp>
        <p:nvGrpSpPr>
          <p:cNvPr id="1031" name="Group 4"/>
          <p:cNvGrpSpPr>
            <a:grpSpLocks/>
          </p:cNvGrpSpPr>
          <p:nvPr userDrawn="1"/>
        </p:nvGrpSpPr>
        <p:grpSpPr bwMode="auto">
          <a:xfrm>
            <a:off x="368300" y="50800"/>
            <a:ext cx="8394700" cy="1333500"/>
            <a:chOff x="0" y="0"/>
            <a:chExt cx="5520" cy="960"/>
          </a:xfrm>
        </p:grpSpPr>
        <p:cxnSp>
          <p:nvCxnSpPr>
            <p:cNvPr id="8" name="Straight Connector 7"/>
            <p:cNvCxnSpPr>
              <a:cxnSpLocks noChangeShapeType="1"/>
            </p:cNvCxnSpPr>
            <p:nvPr/>
          </p:nvCxnSpPr>
          <p:spPr bwMode="auto">
            <a:xfrm>
              <a:off x="672" y="816"/>
              <a:ext cx="4848" cy="1"/>
            </a:xfrm>
            <a:prstGeom prst="line">
              <a:avLst/>
            </a:prstGeom>
            <a:noFill/>
            <a:ln w="38100">
              <a:solidFill>
                <a:srgbClr val="C00000"/>
              </a:solidFill>
              <a:round/>
              <a:headEnd/>
              <a:tailEnd/>
            </a:ln>
            <a:effectLst>
              <a:outerShdw blurRad="40000" dist="23000" dir="5400000" rotWithShape="0">
                <a:srgbClr val="808080">
                  <a:alpha val="34998"/>
                </a:srgbClr>
              </a:outerShdw>
            </a:effectLst>
            <a:extLst/>
          </p:spPr>
        </p:cxnSp>
        <p:cxnSp>
          <p:nvCxnSpPr>
            <p:cNvPr id="9" name="Straight Connector 8"/>
            <p:cNvCxnSpPr>
              <a:cxnSpLocks noChangeShapeType="1"/>
            </p:cNvCxnSpPr>
            <p:nvPr/>
          </p:nvCxnSpPr>
          <p:spPr bwMode="auto">
            <a:xfrm rot="5400000">
              <a:off x="913" y="719"/>
              <a:ext cx="480" cy="1"/>
            </a:xfrm>
            <a:prstGeom prst="line">
              <a:avLst/>
            </a:prstGeom>
            <a:noFill/>
            <a:ln w="38100">
              <a:solidFill>
                <a:srgbClr val="C00000"/>
              </a:solidFill>
              <a:round/>
              <a:headEnd/>
              <a:tailEnd/>
            </a:ln>
            <a:effectLst>
              <a:outerShdw blurRad="40000" dist="23000" dir="5400000" rotWithShape="0">
                <a:srgbClr val="808080">
                  <a:alpha val="34998"/>
                </a:srgbClr>
              </a:outerShdw>
            </a:effectLst>
            <a:extLst/>
          </p:spPr>
        </p:cxnSp>
        <p:pic>
          <p:nvPicPr>
            <p:cNvPr id="1034" name="Picture 2" descr="logoTDT-banquyen"/>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104" cy="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23232957"/>
      </p:ext>
    </p:extLst>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 id="2147484084" r:id="rId12"/>
  </p:sldLayoutIdLst>
  <p:hf hdr="0"/>
  <p:txStyles>
    <p:titleStyle>
      <a:lvl1pPr algn="ctr" rtl="0" eaLnBrk="0" fontAlgn="base" hangingPunct="0">
        <a:spcBef>
          <a:spcPct val="0"/>
        </a:spcBef>
        <a:spcAft>
          <a:spcPct val="0"/>
        </a:spcAft>
        <a:defRPr sz="4000" kern="120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Calibri" pitchFamily="34" charset="0"/>
        </a:defRPr>
      </a:lvl2pPr>
      <a:lvl3pPr algn="ctr" rtl="0" eaLnBrk="0" fontAlgn="base" hangingPunct="0">
        <a:spcBef>
          <a:spcPct val="0"/>
        </a:spcBef>
        <a:spcAft>
          <a:spcPct val="0"/>
        </a:spcAft>
        <a:defRPr sz="4000">
          <a:solidFill>
            <a:schemeClr val="tx1"/>
          </a:solidFill>
          <a:latin typeface="Calibri" pitchFamily="34" charset="0"/>
        </a:defRPr>
      </a:lvl3pPr>
      <a:lvl4pPr algn="ctr" rtl="0" eaLnBrk="0" fontAlgn="base" hangingPunct="0">
        <a:spcBef>
          <a:spcPct val="0"/>
        </a:spcBef>
        <a:spcAft>
          <a:spcPct val="0"/>
        </a:spcAft>
        <a:defRPr sz="4000">
          <a:solidFill>
            <a:schemeClr val="tx1"/>
          </a:solidFill>
          <a:latin typeface="Calibri" pitchFamily="34" charset="0"/>
        </a:defRPr>
      </a:lvl4pPr>
      <a:lvl5pPr algn="ctr" rtl="0" eaLnBrk="0" fontAlgn="base" hangingPunct="0">
        <a:spcBef>
          <a:spcPct val="0"/>
        </a:spcBef>
        <a:spcAft>
          <a:spcPct val="0"/>
        </a:spcAft>
        <a:defRPr sz="4000">
          <a:solidFill>
            <a:schemeClr val="tx1"/>
          </a:solidFill>
          <a:latin typeface="Calibri" pitchFamily="34" charset="0"/>
        </a:defRPr>
      </a:lvl5pPr>
      <a:lvl6pPr marL="457200" algn="ctr" rtl="0" fontAlgn="base">
        <a:spcBef>
          <a:spcPct val="0"/>
        </a:spcBef>
        <a:spcAft>
          <a:spcPct val="0"/>
        </a:spcAft>
        <a:defRPr sz="4000">
          <a:solidFill>
            <a:schemeClr val="tx1"/>
          </a:solidFill>
          <a:latin typeface="Calibri" pitchFamily="34" charset="0"/>
        </a:defRPr>
      </a:lvl6pPr>
      <a:lvl7pPr marL="914400" algn="ctr" rtl="0" fontAlgn="base">
        <a:spcBef>
          <a:spcPct val="0"/>
        </a:spcBef>
        <a:spcAft>
          <a:spcPct val="0"/>
        </a:spcAft>
        <a:defRPr sz="4000">
          <a:solidFill>
            <a:schemeClr val="tx1"/>
          </a:solidFill>
          <a:latin typeface="Calibri" pitchFamily="34" charset="0"/>
        </a:defRPr>
      </a:lvl7pPr>
      <a:lvl8pPr marL="1371600" algn="ctr" rtl="0" fontAlgn="base">
        <a:spcBef>
          <a:spcPct val="0"/>
        </a:spcBef>
        <a:spcAft>
          <a:spcPct val="0"/>
        </a:spcAft>
        <a:defRPr sz="4000">
          <a:solidFill>
            <a:schemeClr val="tx1"/>
          </a:solidFill>
          <a:latin typeface="Calibri" pitchFamily="34" charset="0"/>
        </a:defRPr>
      </a:lvl8pPr>
      <a:lvl9pPr marL="1828800" algn="ctr" rtl="0" fontAlgn="base">
        <a:spcBef>
          <a:spcPct val="0"/>
        </a:spcBef>
        <a:spcAft>
          <a:spcPct val="0"/>
        </a:spcAft>
        <a:defRPr sz="4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455085"/>
            <a:ext cx="8345488"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168" y="6375382"/>
            <a:ext cx="218953"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6373710"/>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40" y="6286929"/>
            <a:ext cx="340257" cy="241299"/>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764266712"/>
      </p:ext>
    </p:extLst>
  </p:cSld>
  <p:clrMap bg1="lt1" tx1="dk1" bg2="lt2" tx2="dk2" accent1="accent1" accent2="accent2" accent3="accent3" accent4="accent4" accent5="accent5" accent6="accent6" hlink="hlink" folHlink="folHlink"/>
  <p:sldLayoutIdLst>
    <p:sldLayoutId id="2147484086" r:id="rId1"/>
    <p:sldLayoutId id="2147484087" r:id="rId2"/>
    <p:sldLayoutId id="2147484088" r:id="rId3"/>
    <p:sldLayoutId id="2147484089" r:id="rId4"/>
    <p:sldLayoutId id="2147484090" r:id="rId5"/>
    <p:sldLayoutId id="2147484091" r:id="rId6"/>
    <p:sldLayoutId id="2147484092" r:id="rId7"/>
    <p:sldLayoutId id="2147484093" r:id="rId8"/>
    <p:sldLayoutId id="2147484094" r:id="rId9"/>
    <p:sldLayoutId id="2147484095" r:id="rId10"/>
    <p:sldLayoutId id="2147484096" r:id="rId11"/>
    <p:sldLayoutId id="2147484097" r:id="rId12"/>
    <p:sldLayoutId id="2147484099"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8863410"/>
      </p:ext>
    </p:extLst>
  </p:cSld>
  <p:clrMap bg1="lt1" tx1="dk1" bg2="lt2" tx2="dk2" accent1="accent1" accent2="accent2" accent3="accent3" accent4="accent4" accent5="accent5" accent6="accent6" hlink="hlink" folHlink="folHlink"/>
  <p:sldLayoutIdLst>
    <p:sldLayoutId id="2147484101" r:id="rId1"/>
    <p:sldLayoutId id="2147484102" r:id="rId2"/>
    <p:sldLayoutId id="2147484103" r:id="rId3"/>
    <p:sldLayoutId id="2147484104" r:id="rId4"/>
    <p:sldLayoutId id="2147484105" r:id="rId5"/>
    <p:sldLayoutId id="2147484106" r:id="rId6"/>
    <p:sldLayoutId id="2147484107" r:id="rId7"/>
    <p:sldLayoutId id="2147484108" r:id="rId8"/>
    <p:sldLayoutId id="2147484109" r:id="rId9"/>
    <p:sldLayoutId id="2147484110" r:id="rId10"/>
    <p:sldLayoutId id="2147484111"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7.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6267CC3E-EC1E-46E0-9E0F-27020BA348BD}"/>
              </a:ext>
            </a:extLst>
          </p:cNvPr>
          <p:cNvSpPr>
            <a:spLocks noGrp="1" noChangeArrowheads="1"/>
          </p:cNvSpPr>
          <p:nvPr>
            <p:ph type="ctrTitle"/>
          </p:nvPr>
        </p:nvSpPr>
        <p:spPr>
          <a:noFill/>
        </p:spPr>
        <p:txBody>
          <a:bodyPr/>
          <a:lstStyle/>
          <a:p>
            <a:pPr eaLnBrk="1" hangingPunct="1"/>
            <a:r>
              <a:rPr lang="en-US"/>
              <a:t>Chapter </a:t>
            </a:r>
            <a:r>
              <a:rPr lang="en-US" smtClean="0"/>
              <a:t>5: </a:t>
            </a:r>
            <a:r>
              <a:rPr lang="en-US">
                <a:latin typeface="Arial" charset="0"/>
              </a:rPr>
              <a:t>Things and Connections</a:t>
            </a:r>
            <a:endParaRPr lang="en-US" altLang="en-US"/>
          </a:p>
        </p:txBody>
      </p:sp>
      <p:sp>
        <p:nvSpPr>
          <p:cNvPr id="2" name="Subtitle 1"/>
          <p:cNvSpPr>
            <a:spLocks noGrp="1"/>
          </p:cNvSpPr>
          <p:nvPr>
            <p:ph type="subTitle" idx="1"/>
          </p:nvPr>
        </p:nvSpPr>
        <p:spPr/>
        <p:txBody>
          <a:bodyPr/>
          <a:lstStyle/>
          <a:p>
            <a:r>
              <a:rPr lang="en-US" smtClean="0"/>
              <a:t>IOT CƠ BẢN</a:t>
            </a:r>
          </a:p>
          <a:p>
            <a:r>
              <a:rPr lang="en-US" smtClean="0"/>
              <a:t>502068</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dirty="0" smtClean="0">
                <a:latin typeface="Arial" charset="0"/>
              </a:rPr>
              <a:t>What are Things?</a:t>
            </a:r>
            <a:r>
              <a:rPr lang="en-US" dirty="0">
                <a:latin typeface="Arial" charset="0"/>
              </a:rPr>
              <a:t/>
            </a:r>
            <a:br>
              <a:rPr lang="en-US" dirty="0">
                <a:latin typeface="Arial" charset="0"/>
              </a:rPr>
            </a:br>
            <a:r>
              <a:rPr lang="en-US" sz="2800" dirty="0" smtClean="0">
                <a:latin typeface="Arial" charset="0"/>
              </a:rPr>
              <a:t>Processes in Controlled Systems (Cont.)</a:t>
            </a:r>
            <a:endParaRPr lang="en-US" sz="3000" dirty="0">
              <a:latin typeface="Arial" charset="0"/>
            </a:endParaRPr>
          </a:p>
        </p:txBody>
      </p:sp>
      <p:sp>
        <p:nvSpPr>
          <p:cNvPr id="2" name="Content Placeholder 1"/>
          <p:cNvSpPr>
            <a:spLocks noGrp="1"/>
          </p:cNvSpPr>
          <p:nvPr>
            <p:ph idx="1"/>
          </p:nvPr>
        </p:nvSpPr>
        <p:spPr>
          <a:xfrm>
            <a:off x="193868" y="1404420"/>
            <a:ext cx="8365670" cy="4902862"/>
          </a:xfrm>
        </p:spPr>
        <p:txBody>
          <a:bodyPr/>
          <a:lstStyle/>
          <a:p>
            <a:r>
              <a:rPr lang="en-US" sz="2000" dirty="0" smtClean="0"/>
              <a:t>Open-Loop </a:t>
            </a:r>
            <a:r>
              <a:rPr lang="en-US" sz="2000" dirty="0"/>
              <a:t>Control Systems</a:t>
            </a:r>
          </a:p>
          <a:p>
            <a:pPr marL="742950" lvl="1" indent="-285750">
              <a:buFont typeface="Arial" panose="020B0604020202020204" pitchFamily="34" charset="0"/>
              <a:buChar char="•"/>
            </a:pPr>
            <a:r>
              <a:rPr lang="en-US" sz="1600" dirty="0"/>
              <a:t>Open-loop control systems do not use </a:t>
            </a:r>
            <a:r>
              <a:rPr lang="en-US" sz="1600" dirty="0" smtClean="0"/>
              <a:t>feedback.</a:t>
            </a:r>
          </a:p>
          <a:p>
            <a:pPr marL="742950" lvl="1" indent="-285750">
              <a:buFont typeface="Arial" panose="020B0604020202020204" pitchFamily="34" charset="0"/>
              <a:buChar char="•"/>
            </a:pPr>
            <a:r>
              <a:rPr lang="en-US" sz="1600" dirty="0" smtClean="0"/>
              <a:t>The </a:t>
            </a:r>
            <a:r>
              <a:rPr lang="en-US" sz="1600" dirty="0"/>
              <a:t>plant </a:t>
            </a:r>
            <a:r>
              <a:rPr lang="en-US" sz="1600" dirty="0" smtClean="0"/>
              <a:t>performs </a:t>
            </a:r>
            <a:r>
              <a:rPr lang="en-US" sz="1600" dirty="0"/>
              <a:t>a predetermined action without any verification of the desired results</a:t>
            </a:r>
            <a:r>
              <a:rPr lang="en-US" sz="1600" dirty="0" smtClean="0"/>
              <a:t>.</a:t>
            </a:r>
          </a:p>
          <a:p>
            <a:pPr marL="742950" lvl="1" indent="-285750">
              <a:buFont typeface="Arial" panose="020B0604020202020204" pitchFamily="34" charset="0"/>
              <a:buChar char="•"/>
            </a:pPr>
            <a:r>
              <a:rPr lang="en-US" sz="1600" dirty="0" smtClean="0"/>
              <a:t>Open-loop </a:t>
            </a:r>
            <a:r>
              <a:rPr lang="en-US" sz="1600" dirty="0"/>
              <a:t>control systems are often used for simple </a:t>
            </a:r>
            <a:r>
              <a:rPr lang="en-US" sz="1600" dirty="0" smtClean="0"/>
              <a:t>processes.</a:t>
            </a:r>
            <a:endParaRPr lang="en-US" sz="1600" dirty="0"/>
          </a:p>
          <a:p>
            <a:r>
              <a:rPr lang="en-US" sz="2000" dirty="0" smtClean="0"/>
              <a:t>Closed-Loop </a:t>
            </a:r>
            <a:r>
              <a:rPr lang="en-US" sz="2000" dirty="0"/>
              <a:t>Control Systems</a:t>
            </a:r>
          </a:p>
          <a:p>
            <a:pPr marL="742950" lvl="1" indent="-285750">
              <a:buFont typeface="Arial" panose="020B0604020202020204" pitchFamily="34" charset="0"/>
              <a:buChar char="•"/>
            </a:pPr>
            <a:r>
              <a:rPr lang="en-US" sz="1600" dirty="0"/>
              <a:t>A closed-loop control system uses feedback to determine whether the collected output is the desired output</a:t>
            </a:r>
            <a:r>
              <a:rPr lang="en-US" sz="1600" dirty="0" smtClean="0"/>
              <a:t>.</a:t>
            </a:r>
            <a:endParaRPr lang="en-US" sz="1600" dirty="0"/>
          </a:p>
          <a:p>
            <a:pPr marL="742950" lvl="1" indent="-285750">
              <a:buFont typeface="Arial" panose="020B0604020202020204" pitchFamily="34" charset="0"/>
              <a:buChar char="•"/>
            </a:pPr>
            <a:r>
              <a:rPr lang="en-US" sz="1600" dirty="0" smtClean="0"/>
              <a:t>The </a:t>
            </a:r>
            <a:r>
              <a:rPr lang="en-US" sz="1600" dirty="0"/>
              <a:t>result is then </a:t>
            </a:r>
            <a:r>
              <a:rPr lang="en-US" sz="1600" dirty="0" smtClean="0"/>
              <a:t>fed back </a:t>
            </a:r>
            <a:r>
              <a:rPr lang="en-US" sz="1600" dirty="0"/>
              <a:t>into a </a:t>
            </a:r>
            <a:r>
              <a:rPr lang="en-US" sz="1600" dirty="0" smtClean="0"/>
              <a:t>controller to </a:t>
            </a:r>
            <a:r>
              <a:rPr lang="en-US" sz="1600" dirty="0"/>
              <a:t>adjust </a:t>
            </a:r>
            <a:r>
              <a:rPr lang="en-US" sz="1600" dirty="0" smtClean="0"/>
              <a:t>the </a:t>
            </a:r>
            <a:r>
              <a:rPr lang="en-US" sz="1600" dirty="0"/>
              <a:t>plant for the next iteration of output, and the </a:t>
            </a:r>
            <a:r>
              <a:rPr lang="en-US" sz="1600" dirty="0" smtClean="0"/>
              <a:t/>
            </a:r>
            <a:br>
              <a:rPr lang="en-US" sz="1600" dirty="0" smtClean="0"/>
            </a:br>
            <a:r>
              <a:rPr lang="en-US" sz="1600" dirty="0" smtClean="0"/>
              <a:t>process </a:t>
            </a:r>
            <a:r>
              <a:rPr lang="en-US" sz="1600" dirty="0"/>
              <a:t>repeats</a:t>
            </a:r>
            <a:r>
              <a:rPr lang="en-US" sz="1600" dirty="0" smtClean="0"/>
              <a:t>.</a:t>
            </a:r>
            <a:endParaRPr lang="en-US" sz="2000" dirty="0" smtClean="0"/>
          </a:p>
          <a:p>
            <a:endParaRPr lang="en-US" dirty="0"/>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960252" y="4297760"/>
            <a:ext cx="5883122" cy="2324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0484215"/>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dirty="0" smtClean="0">
                <a:latin typeface="Arial" charset="0"/>
              </a:rPr>
              <a:t>What are Things?</a:t>
            </a:r>
            <a:r>
              <a:rPr lang="en-US" dirty="0">
                <a:latin typeface="Arial" charset="0"/>
              </a:rPr>
              <a:t/>
            </a:r>
            <a:br>
              <a:rPr lang="en-US" dirty="0">
                <a:latin typeface="Arial" charset="0"/>
              </a:rPr>
            </a:br>
            <a:r>
              <a:rPr lang="en-US" sz="2800" dirty="0" smtClean="0">
                <a:latin typeface="Arial" charset="0"/>
              </a:rPr>
              <a:t>Processes in Controlled Systems (Cont.)</a:t>
            </a:r>
            <a:endParaRPr lang="en-US" sz="3000" dirty="0">
              <a:latin typeface="Arial" charset="0"/>
            </a:endParaRPr>
          </a:p>
        </p:txBody>
      </p:sp>
      <p:sp>
        <p:nvSpPr>
          <p:cNvPr id="2" name="Content Placeholder 1"/>
          <p:cNvSpPr>
            <a:spLocks noGrp="1"/>
          </p:cNvSpPr>
          <p:nvPr>
            <p:ph idx="1"/>
          </p:nvPr>
        </p:nvSpPr>
        <p:spPr>
          <a:xfrm>
            <a:off x="193867" y="1404420"/>
            <a:ext cx="8772157" cy="4902862"/>
          </a:xfrm>
        </p:spPr>
        <p:txBody>
          <a:bodyPr/>
          <a:lstStyle/>
          <a:p>
            <a:r>
              <a:rPr lang="en-US" sz="2000" dirty="0" smtClean="0"/>
              <a:t>Closed-Loop </a:t>
            </a:r>
            <a:r>
              <a:rPr lang="en-US" sz="2000" dirty="0"/>
              <a:t>Controllers</a:t>
            </a:r>
          </a:p>
          <a:p>
            <a:pPr marL="742950" lvl="1" indent="-285750">
              <a:buFont typeface="Arial" panose="020B0604020202020204" pitchFamily="34" charset="0"/>
              <a:buChar char="•"/>
            </a:pPr>
            <a:r>
              <a:rPr lang="en-US" sz="1600" dirty="0"/>
              <a:t>There are many types of closed-loop </a:t>
            </a:r>
            <a:r>
              <a:rPr lang="en-US" sz="1600" dirty="0" smtClean="0"/>
              <a:t>controllers:</a:t>
            </a:r>
          </a:p>
          <a:p>
            <a:pPr marL="1082675" lvl="2" indent="-285750">
              <a:buFont typeface="Arial" panose="020B0604020202020204" pitchFamily="34" charset="0"/>
              <a:buChar char="•"/>
            </a:pPr>
            <a:r>
              <a:rPr lang="en-US" sz="1600" dirty="0"/>
              <a:t>Proportional controllers (P</a:t>
            </a:r>
            <a:r>
              <a:rPr lang="en-US" sz="1600" dirty="0" smtClean="0"/>
              <a:t>): based on the </a:t>
            </a:r>
            <a:r>
              <a:rPr lang="en-US" sz="1600" dirty="0"/>
              <a:t>difference between the measured output and the desired output</a:t>
            </a:r>
            <a:r>
              <a:rPr lang="en-US" sz="1600" dirty="0" smtClean="0"/>
              <a:t>.</a:t>
            </a:r>
            <a:endParaRPr lang="en-US" sz="1600" dirty="0"/>
          </a:p>
          <a:p>
            <a:pPr marL="1082675" lvl="2" indent="-285750">
              <a:buFont typeface="Arial" panose="020B0604020202020204" pitchFamily="34" charset="0"/>
              <a:buChar char="•"/>
            </a:pPr>
            <a:r>
              <a:rPr lang="en-US" sz="1600" dirty="0"/>
              <a:t>Integral controllers (PI</a:t>
            </a:r>
            <a:r>
              <a:rPr lang="en-US" sz="1600" dirty="0" smtClean="0"/>
              <a:t>): use </a:t>
            </a:r>
            <a:r>
              <a:rPr lang="en-US" sz="1600" dirty="0"/>
              <a:t>historical data to measure how long the system has deviated from the </a:t>
            </a:r>
            <a:r>
              <a:rPr lang="en-US" sz="1600" dirty="0" smtClean="0"/>
              <a:t>desired output.</a:t>
            </a:r>
          </a:p>
          <a:p>
            <a:pPr marL="1082675" lvl="2" indent="-285750">
              <a:buFont typeface="Arial" panose="020B0604020202020204" pitchFamily="34" charset="0"/>
              <a:buChar char="•"/>
            </a:pPr>
            <a:r>
              <a:rPr lang="en-US" sz="1600" dirty="0" smtClean="0"/>
              <a:t>Proportional, Integral and Derivative </a:t>
            </a:r>
            <a:r>
              <a:rPr lang="en-US" sz="1600" dirty="0"/>
              <a:t>controllers (PID</a:t>
            </a:r>
            <a:r>
              <a:rPr lang="en-US" sz="1600" dirty="0" smtClean="0"/>
              <a:t>): include </a:t>
            </a:r>
            <a:r>
              <a:rPr lang="en-US" sz="1600" dirty="0"/>
              <a:t>data about how quickly the system is approaching the desired output. </a:t>
            </a:r>
            <a:endParaRPr lang="en-US" sz="2000" dirty="0" smtClean="0"/>
          </a:p>
          <a:p>
            <a:endParaRPr lang="en-US" sz="2000" dirty="0" smtClean="0"/>
          </a:p>
          <a:p>
            <a:endParaRPr lang="en-US" dirty="0"/>
          </a:p>
        </p:txBody>
      </p:sp>
      <p:pic>
        <p:nvPicPr>
          <p:cNvPr id="3" name="Picture 2"/>
          <p:cNvPicPr>
            <a:picLocks noChangeAspect="1"/>
          </p:cNvPicPr>
          <p:nvPr/>
        </p:nvPicPr>
        <p:blipFill>
          <a:blip r:embed="rId3"/>
          <a:stretch>
            <a:fillRect/>
          </a:stretch>
        </p:blipFill>
        <p:spPr>
          <a:xfrm>
            <a:off x="6347516" y="3848123"/>
            <a:ext cx="2618509" cy="2459159"/>
          </a:xfrm>
          <a:prstGeom prst="rect">
            <a:avLst/>
          </a:prstGeom>
        </p:spPr>
      </p:pic>
      <p:sp>
        <p:nvSpPr>
          <p:cNvPr id="5" name="Content Placeholder 1"/>
          <p:cNvSpPr txBox="1">
            <a:spLocks/>
          </p:cNvSpPr>
          <p:nvPr/>
        </p:nvSpPr>
        <p:spPr bwMode="auto">
          <a:xfrm>
            <a:off x="536423" y="3714892"/>
            <a:ext cx="5811094" cy="490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742950" marR="0" lvl="1" indent="-285750" algn="l" defTabSz="814388" rtl="0" eaLnBrk="0" fontAlgn="base" latinLnBrk="0" hangingPunct="0">
              <a:lnSpc>
                <a:spcPct val="95000"/>
              </a:lnSpc>
              <a:spcBef>
                <a:spcPct val="35000"/>
              </a:spcBef>
              <a:spcAft>
                <a:spcPct val="0"/>
              </a:spcAft>
              <a:buClr>
                <a:srgbClr val="708CA1"/>
              </a:buClr>
              <a:buSzTx/>
              <a:buFont typeface="Arial" panose="020B0604020202020204" pitchFamily="34" charset="0"/>
              <a:buChar char="•"/>
              <a:tabLst/>
              <a:defRPr/>
            </a:pPr>
            <a:r>
              <a:rPr kumimoji="0" lang="en-US" sz="1600" b="0" i="0" u="none" strike="noStrike" kern="0" cap="none" spc="0" normalizeH="0" baseline="0" noProof="0" dirty="0" smtClean="0">
                <a:ln>
                  <a:noFill/>
                </a:ln>
                <a:solidFill>
                  <a:srgbClr val="000000"/>
                </a:solidFill>
                <a:effectLst/>
                <a:uLnTx/>
                <a:uFillTx/>
                <a:latin typeface="Arial"/>
                <a:ea typeface="ＭＳ Ｐゴシック" charset="0"/>
              </a:rPr>
              <a:t>PID controller is an efficient way to implement feedback control.</a:t>
            </a:r>
          </a:p>
          <a:p>
            <a:pPr marL="742950" marR="0" lvl="1" indent="-285750" algn="l" defTabSz="814388" rtl="0" eaLnBrk="0" fontAlgn="base" latinLnBrk="0" hangingPunct="0">
              <a:lnSpc>
                <a:spcPct val="95000"/>
              </a:lnSpc>
              <a:spcBef>
                <a:spcPct val="35000"/>
              </a:spcBef>
              <a:spcAft>
                <a:spcPct val="0"/>
              </a:spcAft>
              <a:buClr>
                <a:srgbClr val="708CA1"/>
              </a:buClr>
              <a:buSzTx/>
              <a:buFont typeface="Arial" panose="020B0604020202020204" pitchFamily="34" charset="0"/>
              <a:buChar char="•"/>
              <a:tabLst/>
              <a:defRPr/>
            </a:pPr>
            <a:r>
              <a:rPr kumimoji="0" lang="en-US" sz="1600" b="0" i="0" u="none" strike="noStrike" kern="0" cap="none" spc="0" normalizeH="0" baseline="0" noProof="0" dirty="0" smtClean="0">
                <a:ln>
                  <a:noFill/>
                </a:ln>
                <a:solidFill>
                  <a:srgbClr val="000000"/>
                </a:solidFill>
                <a:effectLst/>
                <a:uLnTx/>
                <a:uFillTx/>
                <a:latin typeface="Arial"/>
                <a:ea typeface="ＭＳ Ｐゴシック" charset="0"/>
              </a:rPr>
              <a:t>The Arduino and Raspberry Pi devices can be used to implement PID controllers.</a:t>
            </a: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2000" b="0" i="0" u="none" strike="noStrike" kern="0" cap="none" spc="0" normalizeH="0" baseline="0" noProof="0" dirty="0" smtClean="0">
                <a:ln>
                  <a:noFill/>
                </a:ln>
                <a:solidFill>
                  <a:srgbClr val="000000"/>
                </a:solidFill>
                <a:effectLst/>
                <a:uLnTx/>
                <a:uFillTx/>
                <a:latin typeface="Arial"/>
                <a:ea typeface="ＭＳ Ｐゴシック" charset="0"/>
              </a:rPr>
              <a:t>Interdependent Systems</a:t>
            </a:r>
          </a:p>
          <a:p>
            <a:pPr marL="742950" marR="0" lvl="1" indent="-285750" algn="l" defTabSz="814388" rtl="0" eaLnBrk="0" fontAlgn="base" latinLnBrk="0" hangingPunct="0">
              <a:lnSpc>
                <a:spcPct val="95000"/>
              </a:lnSpc>
              <a:spcBef>
                <a:spcPct val="35000"/>
              </a:spcBef>
              <a:spcAft>
                <a:spcPct val="0"/>
              </a:spcAft>
              <a:buClr>
                <a:srgbClr val="708CA1"/>
              </a:buClr>
              <a:buSzTx/>
              <a:buFont typeface="Arial" panose="020B0604020202020204" pitchFamily="34" charset="0"/>
              <a:buChar char="•"/>
              <a:tabLst/>
              <a:defRPr/>
            </a:pPr>
            <a:r>
              <a:rPr kumimoji="0" lang="en-US" sz="1600" b="0" i="0" u="none" strike="noStrike" kern="0" cap="none" spc="0" normalizeH="0" baseline="0" noProof="0" dirty="0" smtClean="0">
                <a:ln>
                  <a:noFill/>
                </a:ln>
                <a:solidFill>
                  <a:srgbClr val="000000"/>
                </a:solidFill>
                <a:effectLst/>
                <a:uLnTx/>
                <a:uFillTx/>
                <a:latin typeface="Arial"/>
                <a:ea typeface="ＭＳ Ｐゴシック" charset="0"/>
              </a:rPr>
              <a:t>Most systems have many interdependent pieces contributing to and affecting the output.</a:t>
            </a:r>
          </a:p>
          <a:p>
            <a:pPr marL="0" marR="0" lvl="0" indent="0" algn="l" defTabSz="814388" rtl="0" eaLnBrk="0" fontAlgn="base" latinLnBrk="0" hangingPunct="0">
              <a:lnSpc>
                <a:spcPct val="95000"/>
              </a:lnSpc>
              <a:spcBef>
                <a:spcPct val="50000"/>
              </a:spcBef>
              <a:spcAft>
                <a:spcPct val="0"/>
              </a:spcAft>
              <a:buClr>
                <a:srgbClr val="708CA1"/>
              </a:buClr>
              <a:buSzTx/>
              <a:buFont typeface="Wingdings" charset="0"/>
              <a:buNone/>
              <a:tabLst/>
              <a:defRPr/>
            </a:pPr>
            <a:endParaRPr kumimoji="0" lang="en-US" sz="2000" b="0" i="0" u="none" strike="noStrike" kern="0" cap="none" spc="0" normalizeH="0" baseline="0" noProof="0" dirty="0" smtClean="0">
              <a:ln>
                <a:noFill/>
              </a:ln>
              <a:solidFill>
                <a:srgbClr val="000000"/>
              </a:solidFill>
              <a:effectLst/>
              <a:uLnTx/>
              <a:uFillTx/>
              <a:latin typeface="Arial"/>
              <a:ea typeface="ＭＳ Ｐゴシック" charset="0"/>
            </a:endParaRP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endParaRPr kumimoji="0" lang="en-US" sz="2000" b="0" i="0" u="none" strike="noStrike" kern="0" cap="none" spc="0" normalizeH="0" baseline="0" noProof="0" dirty="0" smtClean="0">
              <a:ln>
                <a:noFill/>
              </a:ln>
              <a:solidFill>
                <a:srgbClr val="000000"/>
              </a:solidFill>
              <a:effectLst/>
              <a:uLnTx/>
              <a:uFillTx/>
              <a:latin typeface="Arial"/>
              <a:ea typeface="ＭＳ Ｐゴシック" charset="0"/>
            </a:endParaRP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endParaRPr kumimoji="0" lang="en-US" sz="2400" b="0" i="0" u="none" strike="noStrike" kern="0" cap="none" spc="0" normalizeH="0" baseline="0" noProof="0" dirty="0">
              <a:ln>
                <a:noFill/>
              </a:ln>
              <a:solidFill>
                <a:srgbClr val="000000"/>
              </a:solidFill>
              <a:effectLst/>
              <a:uLnTx/>
              <a:uFillTx/>
              <a:latin typeface="Arial"/>
              <a:ea typeface="ＭＳ Ｐゴシック" charset="0"/>
            </a:endParaRPr>
          </a:p>
        </p:txBody>
      </p:sp>
    </p:spTree>
    <p:extLst>
      <p:ext uri="{BB962C8B-B14F-4D97-AF65-F5344CB8AC3E}">
        <p14:creationId xmlns:p14="http://schemas.microsoft.com/office/powerpoint/2010/main" val="3280222240"/>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en-US" sz="2400" dirty="0" smtClean="0"/>
              <a:t>1.2 What are Connections?</a:t>
            </a:r>
            <a:endParaRPr lang="en-US" sz="2400" dirty="0"/>
          </a:p>
        </p:txBody>
      </p:sp>
    </p:spTree>
    <p:extLst>
      <p:ext uri="{BB962C8B-B14F-4D97-AF65-F5344CB8AC3E}">
        <p14:creationId xmlns:p14="http://schemas.microsoft.com/office/powerpoint/2010/main" val="1036799552"/>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dirty="0" smtClean="0">
                <a:latin typeface="Arial" charset="0"/>
              </a:rPr>
              <a:t>What are Connections?</a:t>
            </a:r>
            <a:r>
              <a:rPr lang="en-US" dirty="0">
                <a:latin typeface="Arial" charset="0"/>
              </a:rPr>
              <a:t/>
            </a:r>
            <a:br>
              <a:rPr lang="en-US" dirty="0">
                <a:latin typeface="Arial" charset="0"/>
              </a:rPr>
            </a:br>
            <a:r>
              <a:rPr lang="en-US" dirty="0" smtClean="0">
                <a:latin typeface="Arial" charset="0"/>
              </a:rPr>
              <a:t>1.2.1 </a:t>
            </a:r>
            <a:r>
              <a:rPr lang="en-US" sz="2800" dirty="0" smtClean="0">
                <a:latin typeface="Arial" charset="0"/>
              </a:rPr>
              <a:t>Models </a:t>
            </a:r>
            <a:r>
              <a:rPr lang="en-US" sz="2800" dirty="0">
                <a:latin typeface="Arial" charset="0"/>
              </a:rPr>
              <a:t>of Communication</a:t>
            </a:r>
            <a:endParaRPr lang="en-US" sz="3000" dirty="0">
              <a:latin typeface="Arial" charset="0"/>
            </a:endParaRPr>
          </a:p>
        </p:txBody>
      </p:sp>
      <p:sp>
        <p:nvSpPr>
          <p:cNvPr id="2" name="Content Placeholder 1"/>
          <p:cNvSpPr>
            <a:spLocks noGrp="1"/>
          </p:cNvSpPr>
          <p:nvPr>
            <p:ph idx="1"/>
          </p:nvPr>
        </p:nvSpPr>
        <p:spPr>
          <a:xfrm>
            <a:off x="193867" y="1266634"/>
            <a:ext cx="8772157" cy="4902862"/>
          </a:xfrm>
        </p:spPr>
        <p:txBody>
          <a:bodyPr/>
          <a:lstStyle/>
          <a:p>
            <a:r>
              <a:rPr lang="en-US" sz="2000" dirty="0">
                <a:latin typeface="Arial" charset="0"/>
              </a:rPr>
              <a:t>Models of Communication</a:t>
            </a:r>
            <a:endParaRPr lang="en-US" sz="2000" dirty="0" smtClean="0"/>
          </a:p>
          <a:p>
            <a:pPr marL="742950" lvl="1" indent="-285750">
              <a:buFont typeface="Arial" panose="020B0604020202020204" pitchFamily="34" charset="0"/>
              <a:buChar char="•"/>
            </a:pPr>
            <a:r>
              <a:rPr lang="en-US" sz="1600" dirty="0"/>
              <a:t>Layered networking models are used to illustrate how a network operates</a:t>
            </a:r>
            <a:r>
              <a:rPr lang="en-US" sz="1600" dirty="0" smtClean="0"/>
              <a:t>. Benefits include:</a:t>
            </a:r>
            <a:endParaRPr lang="en-US" sz="1600" dirty="0"/>
          </a:p>
          <a:p>
            <a:pPr marL="1082675" lvl="2" indent="-285750">
              <a:buFont typeface="Arial" panose="020B0604020202020204" pitchFamily="34" charset="0"/>
              <a:buChar char="•"/>
            </a:pPr>
            <a:r>
              <a:rPr lang="en-US" sz="1600" dirty="0" smtClean="0"/>
              <a:t>Assists </a:t>
            </a:r>
            <a:r>
              <a:rPr lang="en-US" sz="1600" dirty="0"/>
              <a:t>in protocol </a:t>
            </a:r>
            <a:r>
              <a:rPr lang="en-US" sz="1600" dirty="0" smtClean="0"/>
              <a:t>design.</a:t>
            </a:r>
            <a:endParaRPr lang="en-US" sz="1600" dirty="0"/>
          </a:p>
          <a:p>
            <a:pPr marL="1082675" lvl="2" indent="-285750">
              <a:buFont typeface="Arial" panose="020B0604020202020204" pitchFamily="34" charset="0"/>
              <a:buChar char="•"/>
            </a:pPr>
            <a:r>
              <a:rPr lang="en-US" sz="1600" dirty="0" smtClean="0"/>
              <a:t>Fosters competition.</a:t>
            </a:r>
            <a:endParaRPr lang="en-US" sz="1600" dirty="0"/>
          </a:p>
          <a:p>
            <a:pPr marL="1082675" lvl="2" indent="-285750">
              <a:buFont typeface="Arial" panose="020B0604020202020204" pitchFamily="34" charset="0"/>
              <a:buChar char="•"/>
            </a:pPr>
            <a:r>
              <a:rPr lang="en-US" sz="1600" dirty="0" smtClean="0"/>
              <a:t>Promotes technology </a:t>
            </a:r>
            <a:r>
              <a:rPr lang="en-US" sz="1600" dirty="0"/>
              <a:t>or capability </a:t>
            </a:r>
            <a:r>
              <a:rPr lang="en-US" sz="1600" dirty="0" smtClean="0"/>
              <a:t>independence.</a:t>
            </a:r>
            <a:endParaRPr lang="en-US" sz="1600" dirty="0"/>
          </a:p>
          <a:p>
            <a:pPr marL="1082675" lvl="2" indent="-285750">
              <a:buFont typeface="Arial" panose="020B0604020202020204" pitchFamily="34" charset="0"/>
              <a:buChar char="•"/>
            </a:pPr>
            <a:r>
              <a:rPr lang="en-US" sz="1600" dirty="0" smtClean="0"/>
              <a:t>Provides </a:t>
            </a:r>
            <a:r>
              <a:rPr lang="en-US" sz="1600" dirty="0"/>
              <a:t>a common language to describe networking </a:t>
            </a:r>
            <a:r>
              <a:rPr lang="en-US" sz="1600" dirty="0" smtClean="0"/>
              <a:t/>
            </a:r>
            <a:br>
              <a:rPr lang="en-US" sz="1600" dirty="0" smtClean="0"/>
            </a:br>
            <a:r>
              <a:rPr lang="en-US" sz="1600" dirty="0" smtClean="0"/>
              <a:t>functions </a:t>
            </a:r>
            <a:r>
              <a:rPr lang="en-US" sz="1600" dirty="0"/>
              <a:t>and capabilities</a:t>
            </a:r>
            <a:r>
              <a:rPr lang="en-US" sz="1600" dirty="0" smtClean="0"/>
              <a:t>. </a:t>
            </a:r>
          </a:p>
        </p:txBody>
      </p:sp>
      <p:pic>
        <p:nvPicPr>
          <p:cNvPr id="4" name="Picture 3"/>
          <p:cNvPicPr>
            <a:picLocks noChangeAspect="1"/>
          </p:cNvPicPr>
          <p:nvPr/>
        </p:nvPicPr>
        <p:blipFill>
          <a:blip r:embed="rId3"/>
          <a:stretch>
            <a:fillRect/>
          </a:stretch>
        </p:blipFill>
        <p:spPr>
          <a:xfrm>
            <a:off x="6556148" y="2902214"/>
            <a:ext cx="2587851" cy="3405068"/>
          </a:xfrm>
          <a:prstGeom prst="rect">
            <a:avLst/>
          </a:prstGeom>
        </p:spPr>
      </p:pic>
    </p:spTree>
    <p:extLst>
      <p:ext uri="{BB962C8B-B14F-4D97-AF65-F5344CB8AC3E}">
        <p14:creationId xmlns:p14="http://schemas.microsoft.com/office/powerpoint/2010/main" val="663079549"/>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dirty="0" smtClean="0">
                <a:latin typeface="Arial" charset="0"/>
              </a:rPr>
              <a:t>What are Connections?</a:t>
            </a:r>
            <a:r>
              <a:rPr lang="en-US" dirty="0">
                <a:latin typeface="Arial" charset="0"/>
              </a:rPr>
              <a:t/>
            </a:r>
            <a:br>
              <a:rPr lang="en-US" dirty="0">
                <a:latin typeface="Arial" charset="0"/>
              </a:rPr>
            </a:br>
            <a:r>
              <a:rPr lang="en-US" dirty="0" smtClean="0">
                <a:latin typeface="Arial" charset="0"/>
              </a:rPr>
              <a:t>1.2.1 </a:t>
            </a:r>
            <a:r>
              <a:rPr lang="en-US" sz="2800" dirty="0" smtClean="0">
                <a:latin typeface="Arial" charset="0"/>
              </a:rPr>
              <a:t>Models </a:t>
            </a:r>
            <a:r>
              <a:rPr lang="en-US" sz="2800" dirty="0">
                <a:latin typeface="Arial" charset="0"/>
              </a:rPr>
              <a:t>of </a:t>
            </a:r>
            <a:r>
              <a:rPr lang="en-US" sz="2800" dirty="0" smtClean="0">
                <a:latin typeface="Arial" charset="0"/>
              </a:rPr>
              <a:t>Communication (cont’d)</a:t>
            </a:r>
            <a:endParaRPr lang="en-US" sz="3000" dirty="0">
              <a:latin typeface="Arial" charset="0"/>
            </a:endParaRPr>
          </a:p>
        </p:txBody>
      </p:sp>
      <p:sp>
        <p:nvSpPr>
          <p:cNvPr id="2" name="Content Placeholder 1"/>
          <p:cNvSpPr>
            <a:spLocks noGrp="1"/>
          </p:cNvSpPr>
          <p:nvPr>
            <p:ph idx="1"/>
          </p:nvPr>
        </p:nvSpPr>
        <p:spPr>
          <a:xfrm>
            <a:off x="193867" y="1266634"/>
            <a:ext cx="8772157" cy="4902862"/>
          </a:xfrm>
        </p:spPr>
        <p:txBody>
          <a:bodyPr/>
          <a:lstStyle/>
          <a:p>
            <a:r>
              <a:rPr lang="en-US" sz="2000" dirty="0" smtClean="0"/>
              <a:t>Standardization</a:t>
            </a:r>
            <a:endParaRPr lang="en-US" sz="2000" dirty="0"/>
          </a:p>
          <a:p>
            <a:pPr marL="742950" lvl="1" indent="-285750">
              <a:buFont typeface="Arial" panose="020B0604020202020204" pitchFamily="34" charset="0"/>
              <a:buChar char="•"/>
            </a:pPr>
            <a:r>
              <a:rPr lang="en-US" sz="1600" dirty="0"/>
              <a:t>The challenge for the </a:t>
            </a:r>
            <a:r>
              <a:rPr lang="en-US" sz="1600" dirty="0" err="1"/>
              <a:t>IoT</a:t>
            </a:r>
            <a:r>
              <a:rPr lang="en-US" sz="1600" dirty="0"/>
              <a:t> </a:t>
            </a:r>
            <a:r>
              <a:rPr lang="en-US" sz="1600" dirty="0" smtClean="0"/>
              <a:t>is </a:t>
            </a:r>
            <a:r>
              <a:rPr lang="en-US" sz="1600" dirty="0"/>
              <a:t>to ensure these emerging </a:t>
            </a:r>
            <a:r>
              <a:rPr lang="en-US" sz="1600" dirty="0" err="1" smtClean="0"/>
              <a:t>IoT</a:t>
            </a:r>
            <a:r>
              <a:rPr lang="en-US" sz="1600" dirty="0" smtClean="0"/>
              <a:t> devices </a:t>
            </a:r>
            <a:r>
              <a:rPr lang="en-US" sz="1600" dirty="0"/>
              <a:t>can connect securely and reliably to the Internet </a:t>
            </a:r>
            <a:r>
              <a:rPr lang="en-US" sz="1600" dirty="0" smtClean="0"/>
              <a:t>and </a:t>
            </a:r>
            <a:r>
              <a:rPr lang="en-US" sz="1600" dirty="0"/>
              <a:t>to each other</a:t>
            </a:r>
            <a:r>
              <a:rPr lang="en-US" sz="1600" dirty="0" smtClean="0"/>
              <a:t>.</a:t>
            </a:r>
          </a:p>
          <a:p>
            <a:pPr marL="742950" lvl="1" indent="-285750">
              <a:buFont typeface="Arial" panose="020B0604020202020204" pitchFamily="34" charset="0"/>
              <a:buChar char="•"/>
            </a:pPr>
            <a:r>
              <a:rPr lang="en-US" sz="1600" dirty="0" smtClean="0"/>
              <a:t>Consistent</a:t>
            </a:r>
            <a:r>
              <a:rPr lang="en-US" sz="1600" dirty="0"/>
              <a:t>, secure, and commonly recognized technologies </a:t>
            </a:r>
            <a:r>
              <a:rPr lang="en-US" sz="1600" dirty="0" smtClean="0"/>
              <a:t>and standards is needed.</a:t>
            </a:r>
          </a:p>
          <a:p>
            <a:pPr marL="742950" lvl="1" indent="-285750">
              <a:buFont typeface="Arial" panose="020B0604020202020204" pitchFamily="34" charset="0"/>
              <a:buChar char="•"/>
            </a:pPr>
            <a:r>
              <a:rPr lang="en-US" sz="1600" dirty="0" smtClean="0"/>
              <a:t>Organizations </a:t>
            </a:r>
            <a:r>
              <a:rPr lang="en-US" sz="1600" dirty="0"/>
              <a:t>such as the Industrial Internet Consortium, </a:t>
            </a:r>
            <a:r>
              <a:rPr lang="en-US" sz="1600" dirty="0" err="1" smtClean="0"/>
              <a:t>OpenFog</a:t>
            </a:r>
            <a:r>
              <a:rPr lang="en-US" sz="1600" dirty="0" smtClean="0"/>
              <a:t> </a:t>
            </a:r>
            <a:r>
              <a:rPr lang="en-US" sz="1600" dirty="0"/>
              <a:t>Consortium, and the Open Connectivity Foundation</a:t>
            </a:r>
            <a:r>
              <a:rPr lang="en-US" sz="1600" b="1" dirty="0" smtClean="0"/>
              <a:t>, </a:t>
            </a:r>
            <a:r>
              <a:rPr lang="en-US" sz="1600" dirty="0"/>
              <a:t> are </a:t>
            </a:r>
            <a:r>
              <a:rPr lang="en-US" sz="1600" dirty="0" smtClean="0"/>
              <a:t>helping </a:t>
            </a:r>
            <a:r>
              <a:rPr lang="en-US" sz="1600" dirty="0"/>
              <a:t>to develop standard architectures </a:t>
            </a:r>
            <a:r>
              <a:rPr lang="en-US" sz="1600" dirty="0" smtClean="0"/>
              <a:t>and</a:t>
            </a:r>
            <a:br>
              <a:rPr lang="en-US" sz="1600" dirty="0" smtClean="0"/>
            </a:br>
            <a:r>
              <a:rPr lang="en-US" sz="1600" dirty="0" smtClean="0"/>
              <a:t> frameworks.</a:t>
            </a:r>
            <a:endParaRPr lang="en-US" sz="1600" dirty="0"/>
          </a:p>
        </p:txBody>
      </p:sp>
      <p:pic>
        <p:nvPicPr>
          <p:cNvPr id="2050"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399963" y="3144034"/>
            <a:ext cx="3246660" cy="3160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9897361"/>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dirty="0" smtClean="0">
                <a:latin typeface="Arial" charset="0"/>
              </a:rPr>
              <a:t>What are Connections?</a:t>
            </a:r>
            <a:r>
              <a:rPr lang="en-US" dirty="0">
                <a:latin typeface="Arial" charset="0"/>
              </a:rPr>
              <a:t/>
            </a:r>
            <a:br>
              <a:rPr lang="en-US" dirty="0">
                <a:latin typeface="Arial" charset="0"/>
              </a:rPr>
            </a:br>
            <a:r>
              <a:rPr lang="en-US" sz="2800" dirty="0">
                <a:latin typeface="Arial" charset="0"/>
              </a:rPr>
              <a:t>Models of </a:t>
            </a:r>
            <a:r>
              <a:rPr lang="en-US" sz="2800" dirty="0" smtClean="0">
                <a:latin typeface="Arial" charset="0"/>
              </a:rPr>
              <a:t>Communication (Cont.)</a:t>
            </a:r>
            <a:endParaRPr lang="en-US" sz="3000" dirty="0">
              <a:latin typeface="Arial" charset="0"/>
            </a:endParaRPr>
          </a:p>
        </p:txBody>
      </p:sp>
      <p:sp>
        <p:nvSpPr>
          <p:cNvPr id="2" name="Content Placeholder 1"/>
          <p:cNvSpPr>
            <a:spLocks noGrp="1"/>
          </p:cNvSpPr>
          <p:nvPr>
            <p:ph idx="1"/>
          </p:nvPr>
        </p:nvSpPr>
        <p:spPr>
          <a:xfrm>
            <a:off x="193868" y="1404420"/>
            <a:ext cx="6160750" cy="4902862"/>
          </a:xfrm>
        </p:spPr>
        <p:txBody>
          <a:bodyPr/>
          <a:lstStyle/>
          <a:p>
            <a:r>
              <a:rPr lang="en-US" sz="2000" dirty="0" smtClean="0"/>
              <a:t>TCP and OSI Models</a:t>
            </a:r>
            <a:endParaRPr lang="en-US" sz="2000" dirty="0"/>
          </a:p>
          <a:p>
            <a:pPr marL="742950" lvl="1" indent="-285750">
              <a:buFont typeface="Arial" panose="020B0604020202020204" pitchFamily="34" charset="0"/>
              <a:buChar char="•"/>
            </a:pPr>
            <a:r>
              <a:rPr lang="en-US" sz="1600" dirty="0" smtClean="0"/>
              <a:t>Both OSI </a:t>
            </a:r>
            <a:r>
              <a:rPr lang="en-US" sz="1600" dirty="0"/>
              <a:t>and TCP/IP </a:t>
            </a:r>
            <a:r>
              <a:rPr lang="en-US" sz="1600" dirty="0" smtClean="0"/>
              <a:t>models are used to describe network connections and often </a:t>
            </a:r>
            <a:r>
              <a:rPr lang="en-US" sz="1600" dirty="0"/>
              <a:t>used interchangeably</a:t>
            </a:r>
            <a:r>
              <a:rPr lang="en-US" sz="1600" dirty="0" smtClean="0"/>
              <a:t>.</a:t>
            </a:r>
          </a:p>
          <a:p>
            <a:pPr marL="742950" lvl="1" indent="-285750">
              <a:buFont typeface="Arial" panose="020B0604020202020204" pitchFamily="34" charset="0"/>
              <a:buChar char="•"/>
            </a:pPr>
            <a:r>
              <a:rPr lang="en-US" sz="1600" dirty="0"/>
              <a:t>The TCP/IP </a:t>
            </a:r>
            <a:r>
              <a:rPr lang="en-US" sz="1600" dirty="0" smtClean="0"/>
              <a:t>model </a:t>
            </a:r>
            <a:r>
              <a:rPr lang="en-US" sz="1600" dirty="0"/>
              <a:t>is commonly referred to as the Internet model</a:t>
            </a:r>
            <a:r>
              <a:rPr lang="en-US" sz="1600" dirty="0" smtClean="0"/>
              <a:t>.</a:t>
            </a:r>
          </a:p>
          <a:p>
            <a:pPr marL="742950" lvl="1" indent="-285750">
              <a:buFont typeface="Arial" panose="020B0604020202020204" pitchFamily="34" charset="0"/>
              <a:buChar char="•"/>
            </a:pPr>
            <a:r>
              <a:rPr lang="en-US" sz="1600" dirty="0"/>
              <a:t>The OSI </a:t>
            </a:r>
            <a:r>
              <a:rPr lang="en-US" sz="1600" dirty="0" smtClean="0"/>
              <a:t>model </a:t>
            </a:r>
            <a:r>
              <a:rPr lang="en-US" sz="1600" dirty="0"/>
              <a:t>provides an extensive list of functions and services that can occur at each layer</a:t>
            </a:r>
            <a:r>
              <a:rPr lang="en-US" sz="1600" dirty="0" smtClean="0"/>
              <a:t>.</a:t>
            </a:r>
            <a:endParaRPr lang="en-US" sz="1600" dirty="0"/>
          </a:p>
          <a:p>
            <a:r>
              <a:rPr lang="en-US" sz="2000" dirty="0" err="1" smtClean="0"/>
              <a:t>IoT</a:t>
            </a:r>
            <a:r>
              <a:rPr lang="en-US" sz="2000" dirty="0" smtClean="0"/>
              <a:t> World Forum Reference Model</a:t>
            </a:r>
            <a:endParaRPr lang="en-US" sz="2000" dirty="0"/>
          </a:p>
          <a:p>
            <a:pPr marL="742950" lvl="1" indent="-285750">
              <a:buFont typeface="Arial" panose="020B0604020202020204" pitchFamily="34" charset="0"/>
              <a:buChar char="•"/>
            </a:pPr>
            <a:r>
              <a:rPr lang="en-US" sz="1600" dirty="0" smtClean="0"/>
              <a:t>Developed </a:t>
            </a:r>
            <a:r>
              <a:rPr lang="en-US" sz="1600" dirty="0"/>
              <a:t>as a common framework to guide and to help accelerate </a:t>
            </a:r>
            <a:r>
              <a:rPr lang="en-US" sz="1600" dirty="0" err="1"/>
              <a:t>IoT</a:t>
            </a:r>
            <a:r>
              <a:rPr lang="en-US" sz="1600" dirty="0"/>
              <a:t> </a:t>
            </a:r>
            <a:r>
              <a:rPr lang="en-US" sz="1600" dirty="0" smtClean="0"/>
              <a:t>deployments.</a:t>
            </a:r>
          </a:p>
          <a:p>
            <a:pPr marL="742950" lvl="1" indent="-285750">
              <a:buFont typeface="Arial" panose="020B0604020202020204" pitchFamily="34" charset="0"/>
              <a:buChar char="•"/>
            </a:pPr>
            <a:r>
              <a:rPr lang="en-US" sz="1600" dirty="0" smtClean="0"/>
              <a:t>It’s intent is </a:t>
            </a:r>
            <a:r>
              <a:rPr lang="en-US" sz="1600" dirty="0"/>
              <a:t>to provide common </a:t>
            </a:r>
            <a:r>
              <a:rPr lang="en-US" sz="1600" dirty="0" smtClean="0"/>
              <a:t>terminology </a:t>
            </a:r>
            <a:r>
              <a:rPr lang="en-US" sz="1600" dirty="0"/>
              <a:t>and help clarify how information flows and is processed for a unified </a:t>
            </a:r>
            <a:r>
              <a:rPr lang="en-US" sz="1600" dirty="0" err="1"/>
              <a:t>IoT</a:t>
            </a:r>
            <a:r>
              <a:rPr lang="en-US" sz="1600" dirty="0"/>
              <a:t> industry</a:t>
            </a:r>
            <a:r>
              <a:rPr lang="en-US" sz="1600" dirty="0" smtClean="0"/>
              <a:t>.</a:t>
            </a:r>
          </a:p>
        </p:txBody>
      </p:sp>
      <p:pic>
        <p:nvPicPr>
          <p:cNvPr id="4" name="Picture 3"/>
          <p:cNvPicPr>
            <a:picLocks noChangeAspect="1"/>
          </p:cNvPicPr>
          <p:nvPr/>
        </p:nvPicPr>
        <p:blipFill>
          <a:blip r:embed="rId3"/>
          <a:stretch>
            <a:fillRect/>
          </a:stretch>
        </p:blipFill>
        <p:spPr>
          <a:xfrm>
            <a:off x="6556149" y="3136392"/>
            <a:ext cx="2409876" cy="3170890"/>
          </a:xfrm>
          <a:prstGeom prst="rect">
            <a:avLst/>
          </a:prstGeom>
        </p:spPr>
      </p:pic>
    </p:spTree>
    <p:extLst>
      <p:ext uri="{BB962C8B-B14F-4D97-AF65-F5344CB8AC3E}">
        <p14:creationId xmlns:p14="http://schemas.microsoft.com/office/powerpoint/2010/main" val="2923512742"/>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dirty="0" smtClean="0">
                <a:latin typeface="Arial" charset="0"/>
              </a:rPr>
              <a:t>What are Connections?</a:t>
            </a:r>
            <a:r>
              <a:rPr lang="en-US" dirty="0">
                <a:latin typeface="Arial" charset="0"/>
              </a:rPr>
              <a:t/>
            </a:r>
            <a:br>
              <a:rPr lang="en-US" dirty="0">
                <a:latin typeface="Arial" charset="0"/>
              </a:rPr>
            </a:br>
            <a:r>
              <a:rPr lang="en-US" sz="2800" dirty="0">
                <a:latin typeface="Arial" charset="0"/>
              </a:rPr>
              <a:t>Models of </a:t>
            </a:r>
            <a:r>
              <a:rPr lang="en-US" sz="2800" dirty="0" smtClean="0">
                <a:latin typeface="Arial" charset="0"/>
              </a:rPr>
              <a:t>Communication (Cont.)</a:t>
            </a:r>
            <a:endParaRPr lang="en-US" sz="3000" dirty="0">
              <a:latin typeface="Arial" charset="0"/>
            </a:endParaRPr>
          </a:p>
        </p:txBody>
      </p:sp>
      <p:sp>
        <p:nvSpPr>
          <p:cNvPr id="2" name="Content Placeholder 1"/>
          <p:cNvSpPr>
            <a:spLocks noGrp="1"/>
          </p:cNvSpPr>
          <p:nvPr>
            <p:ph idx="1"/>
          </p:nvPr>
        </p:nvSpPr>
        <p:spPr>
          <a:xfrm>
            <a:off x="193868" y="1404420"/>
            <a:ext cx="5740588" cy="4902862"/>
          </a:xfrm>
        </p:spPr>
        <p:txBody>
          <a:bodyPr/>
          <a:lstStyle/>
          <a:p>
            <a:r>
              <a:rPr lang="en-US" sz="2000" dirty="0" smtClean="0"/>
              <a:t>Simplified </a:t>
            </a:r>
            <a:r>
              <a:rPr lang="en-US" sz="2000" dirty="0" err="1" smtClean="0"/>
              <a:t>IoT</a:t>
            </a:r>
            <a:r>
              <a:rPr lang="en-US" sz="2000" dirty="0" smtClean="0"/>
              <a:t> Architecture</a:t>
            </a:r>
            <a:endParaRPr lang="en-US" sz="2000" dirty="0"/>
          </a:p>
          <a:p>
            <a:pPr marL="742950" lvl="1" indent="-285750">
              <a:buFont typeface="Arial" panose="020B0604020202020204" pitchFamily="34" charset="0"/>
              <a:buChar char="•"/>
            </a:pPr>
            <a:r>
              <a:rPr lang="en-US" sz="1600" dirty="0" smtClean="0"/>
              <a:t>Several architectures exist to help facilitate the design and creation of </a:t>
            </a:r>
            <a:r>
              <a:rPr lang="en-US" sz="1600" dirty="0" err="1" smtClean="0"/>
              <a:t>IoT</a:t>
            </a:r>
            <a:r>
              <a:rPr lang="en-US" sz="1600" dirty="0" smtClean="0"/>
              <a:t> systems. </a:t>
            </a:r>
          </a:p>
          <a:p>
            <a:pPr marL="742950" lvl="1" indent="-285750">
              <a:buFont typeface="Arial" panose="020B0604020202020204" pitchFamily="34" charset="0"/>
              <a:buChar char="•"/>
            </a:pPr>
            <a:r>
              <a:rPr lang="en-US" sz="1600" dirty="0" smtClean="0"/>
              <a:t>The </a:t>
            </a:r>
            <a:r>
              <a:rPr lang="en-US" sz="1600" dirty="0"/>
              <a:t>OSI model, TCP/IP model, and the </a:t>
            </a:r>
            <a:r>
              <a:rPr lang="en-US" sz="1600" dirty="0" err="1"/>
              <a:t>IoT</a:t>
            </a:r>
            <a:r>
              <a:rPr lang="en-US" sz="1600" dirty="0"/>
              <a:t> World Forum Reference model have been presented as examples</a:t>
            </a:r>
            <a:r>
              <a:rPr lang="en-US" sz="1600" dirty="0" smtClean="0"/>
              <a:t>.</a:t>
            </a:r>
            <a:endParaRPr lang="en-US" sz="1600" dirty="0"/>
          </a:p>
          <a:p>
            <a:pPr marL="742950" lvl="1" indent="-285750">
              <a:buFont typeface="Arial" panose="020B0604020202020204" pitchFamily="34" charset="0"/>
              <a:buChar char="•"/>
            </a:pPr>
            <a:r>
              <a:rPr lang="en-US" sz="1600" dirty="0" smtClean="0"/>
              <a:t>A simpler approach is based on connection levels. The levels are:</a:t>
            </a:r>
          </a:p>
          <a:p>
            <a:pPr marL="1082675" lvl="2" indent="-285750">
              <a:buFont typeface="Arial" panose="020B0604020202020204" pitchFamily="34" charset="0"/>
              <a:buChar char="•"/>
            </a:pPr>
            <a:r>
              <a:rPr lang="en-US" sz="1600" dirty="0" smtClean="0"/>
              <a:t>Device-to-Device</a:t>
            </a:r>
            <a:endParaRPr lang="en-US" sz="1600" dirty="0"/>
          </a:p>
          <a:p>
            <a:pPr marL="1082675" lvl="2" indent="-285750">
              <a:buFont typeface="Arial" panose="020B0604020202020204" pitchFamily="34" charset="0"/>
              <a:buChar char="•"/>
            </a:pPr>
            <a:r>
              <a:rPr lang="en-US" sz="1600" dirty="0" smtClean="0"/>
              <a:t>Device-to-Cloud</a:t>
            </a:r>
          </a:p>
          <a:p>
            <a:pPr marL="1082675" lvl="2" indent="-285750">
              <a:buFont typeface="Arial" panose="020B0604020202020204" pitchFamily="34" charset="0"/>
              <a:buChar char="•"/>
            </a:pPr>
            <a:r>
              <a:rPr lang="en-US" sz="1600" dirty="0" smtClean="0"/>
              <a:t>Device-to-Gateway-to-Cloud</a:t>
            </a:r>
          </a:p>
          <a:p>
            <a:pPr marL="1082675" lvl="2" indent="-285750">
              <a:buFont typeface="Arial" panose="020B0604020202020204" pitchFamily="34" charset="0"/>
              <a:buChar char="•"/>
            </a:pPr>
            <a:r>
              <a:rPr lang="en-US" sz="1600" dirty="0" smtClean="0"/>
              <a:t>Device-to-Gateway-to-Cloud-to-Application</a:t>
            </a:r>
            <a:endParaRPr lang="en-US" dirty="0" smtClean="0"/>
          </a:p>
          <a:p>
            <a:endParaRPr lang="en-US" sz="2000" dirty="0" smtClean="0"/>
          </a:p>
          <a:p>
            <a:endParaRPr lang="en-US" dirty="0"/>
          </a:p>
        </p:txBody>
      </p:sp>
      <p:pic>
        <p:nvPicPr>
          <p:cNvPr id="3" name="Picture 2"/>
          <p:cNvPicPr>
            <a:picLocks noChangeAspect="1"/>
          </p:cNvPicPr>
          <p:nvPr/>
        </p:nvPicPr>
        <p:blipFill>
          <a:blip r:embed="rId3"/>
          <a:stretch>
            <a:fillRect/>
          </a:stretch>
        </p:blipFill>
        <p:spPr>
          <a:xfrm>
            <a:off x="6354618" y="2066473"/>
            <a:ext cx="2611407" cy="4240809"/>
          </a:xfrm>
          <a:prstGeom prst="rect">
            <a:avLst/>
          </a:prstGeom>
        </p:spPr>
      </p:pic>
    </p:spTree>
    <p:extLst>
      <p:ext uri="{BB962C8B-B14F-4D97-AF65-F5344CB8AC3E}">
        <p14:creationId xmlns:p14="http://schemas.microsoft.com/office/powerpoint/2010/main" val="2350716491"/>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dirty="0" smtClean="0">
                <a:latin typeface="Arial" charset="0"/>
              </a:rPr>
              <a:t>What are Connections?</a:t>
            </a:r>
            <a:r>
              <a:rPr lang="en-US" dirty="0">
                <a:latin typeface="Arial" charset="0"/>
              </a:rPr>
              <a:t/>
            </a:r>
            <a:br>
              <a:rPr lang="en-US" dirty="0">
                <a:latin typeface="Arial" charset="0"/>
              </a:rPr>
            </a:br>
            <a:r>
              <a:rPr lang="en-US" dirty="0" smtClean="0">
                <a:latin typeface="Arial" charset="0"/>
              </a:rPr>
              <a:t>1.2.2 </a:t>
            </a:r>
            <a:r>
              <a:rPr lang="en-US" sz="2800" dirty="0" smtClean="0">
                <a:latin typeface="Arial" charset="0"/>
              </a:rPr>
              <a:t>Layers of Connections</a:t>
            </a:r>
            <a:endParaRPr lang="en-US" sz="3000" dirty="0">
              <a:latin typeface="Arial" charset="0"/>
            </a:endParaRPr>
          </a:p>
        </p:txBody>
      </p:sp>
      <p:sp>
        <p:nvSpPr>
          <p:cNvPr id="2" name="Content Placeholder 1"/>
          <p:cNvSpPr>
            <a:spLocks noGrp="1"/>
          </p:cNvSpPr>
          <p:nvPr>
            <p:ph idx="1"/>
          </p:nvPr>
        </p:nvSpPr>
        <p:spPr>
          <a:xfrm>
            <a:off x="193867" y="1404420"/>
            <a:ext cx="4652451" cy="4902862"/>
          </a:xfrm>
        </p:spPr>
        <p:txBody>
          <a:bodyPr/>
          <a:lstStyle/>
          <a:p>
            <a:r>
              <a:rPr lang="en-US" sz="2000" dirty="0" smtClean="0">
                <a:latin typeface="Arial" charset="0"/>
              </a:rPr>
              <a:t>Connections Within Networks</a:t>
            </a:r>
            <a:endParaRPr lang="en-US" sz="2000" dirty="0" smtClean="0"/>
          </a:p>
          <a:p>
            <a:pPr marL="742950" lvl="1" indent="-285750">
              <a:buFont typeface="Arial" panose="020B0604020202020204" pitchFamily="34" charset="0"/>
              <a:buChar char="•"/>
            </a:pPr>
            <a:r>
              <a:rPr lang="en-US" sz="1600" dirty="0" smtClean="0"/>
              <a:t>Connections can have different contexts.</a:t>
            </a:r>
          </a:p>
          <a:p>
            <a:pPr marL="742950" lvl="1" indent="-285750">
              <a:buFont typeface="Arial" panose="020B0604020202020204" pitchFamily="34" charset="0"/>
              <a:buChar char="•"/>
            </a:pPr>
            <a:r>
              <a:rPr lang="en-US" sz="1600" dirty="0" smtClean="0"/>
              <a:t>Power connections, circuit connections or network connections.</a:t>
            </a:r>
          </a:p>
          <a:p>
            <a:r>
              <a:rPr lang="en-US" sz="2000" dirty="0" smtClean="0"/>
              <a:t>Physical Connections</a:t>
            </a:r>
            <a:endParaRPr lang="en-US" sz="2000" dirty="0"/>
          </a:p>
          <a:p>
            <a:pPr marL="742950" lvl="1" indent="-285750">
              <a:buFont typeface="Arial" panose="020B0604020202020204" pitchFamily="34" charset="0"/>
              <a:buChar char="•"/>
            </a:pPr>
            <a:r>
              <a:rPr lang="en-US" sz="1600" dirty="0" smtClean="0"/>
              <a:t>Relate to the media and cable type.</a:t>
            </a:r>
          </a:p>
          <a:p>
            <a:pPr marL="742950" lvl="1" indent="-285750">
              <a:buFont typeface="Arial" panose="020B0604020202020204" pitchFamily="34" charset="0"/>
              <a:buChar char="•"/>
            </a:pPr>
            <a:r>
              <a:rPr lang="en-US" sz="1600" dirty="0" smtClean="0"/>
              <a:t>Common media types include copper, fiber optics and wireless.</a:t>
            </a:r>
            <a:endParaRPr lang="en-US" sz="1600" dirty="0"/>
          </a:p>
          <a:p>
            <a:pPr marL="742950" lvl="1" indent="-285750">
              <a:buFont typeface="Arial" panose="020B0604020202020204" pitchFamily="34" charset="0"/>
              <a:buChar char="•"/>
            </a:pPr>
            <a:endParaRPr lang="en-US" sz="1600" dirty="0" smtClean="0"/>
          </a:p>
        </p:txBody>
      </p:sp>
      <p:pic>
        <p:nvPicPr>
          <p:cNvPr id="6" name="Picture 5"/>
          <p:cNvPicPr>
            <a:picLocks noChangeAspect="1"/>
          </p:cNvPicPr>
          <p:nvPr/>
        </p:nvPicPr>
        <p:blipFill>
          <a:blip r:embed="rId3"/>
          <a:stretch>
            <a:fillRect/>
          </a:stretch>
        </p:blipFill>
        <p:spPr>
          <a:xfrm>
            <a:off x="4846319" y="2640120"/>
            <a:ext cx="4119705" cy="3667162"/>
          </a:xfrm>
          <a:prstGeom prst="rect">
            <a:avLst/>
          </a:prstGeom>
        </p:spPr>
      </p:pic>
    </p:spTree>
    <p:extLst>
      <p:ext uri="{BB962C8B-B14F-4D97-AF65-F5344CB8AC3E}">
        <p14:creationId xmlns:p14="http://schemas.microsoft.com/office/powerpoint/2010/main" val="526194070"/>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219353" y="3321807"/>
            <a:ext cx="1747958" cy="1218034"/>
          </a:xfrm>
          <a:prstGeom prst="rect">
            <a:avLst/>
          </a:prstGeom>
        </p:spPr>
      </p:pic>
      <p:sp>
        <p:nvSpPr>
          <p:cNvPr id="21505" name="Rectangle 2"/>
          <p:cNvSpPr>
            <a:spLocks noGrp="1" noChangeArrowheads="1"/>
          </p:cNvSpPr>
          <p:nvPr>
            <p:ph type="title"/>
          </p:nvPr>
        </p:nvSpPr>
        <p:spPr/>
        <p:txBody>
          <a:bodyPr/>
          <a:lstStyle/>
          <a:p>
            <a:pPr eaLnBrk="1" hangingPunct="1"/>
            <a:r>
              <a:rPr lang="en-US" sz="1800" dirty="0" smtClean="0">
                <a:latin typeface="Arial" charset="0"/>
              </a:rPr>
              <a:t>What are Connections?</a:t>
            </a:r>
            <a:r>
              <a:rPr lang="en-US" dirty="0">
                <a:latin typeface="Arial" charset="0"/>
              </a:rPr>
              <a:t/>
            </a:r>
            <a:br>
              <a:rPr lang="en-US" dirty="0">
                <a:latin typeface="Arial" charset="0"/>
              </a:rPr>
            </a:br>
            <a:r>
              <a:rPr lang="en-US" sz="2800" dirty="0" smtClean="0">
                <a:latin typeface="Arial" charset="0"/>
              </a:rPr>
              <a:t>Layers of Connections (cont’d)</a:t>
            </a:r>
            <a:endParaRPr lang="en-US" sz="3000" dirty="0">
              <a:latin typeface="Arial" charset="0"/>
            </a:endParaRPr>
          </a:p>
        </p:txBody>
      </p:sp>
      <p:sp>
        <p:nvSpPr>
          <p:cNvPr id="2" name="Content Placeholder 1"/>
          <p:cNvSpPr>
            <a:spLocks noGrp="1"/>
          </p:cNvSpPr>
          <p:nvPr>
            <p:ph idx="1"/>
          </p:nvPr>
        </p:nvSpPr>
        <p:spPr>
          <a:xfrm>
            <a:off x="193868" y="1404420"/>
            <a:ext cx="7121332" cy="4902862"/>
          </a:xfrm>
        </p:spPr>
        <p:txBody>
          <a:bodyPr/>
          <a:lstStyle/>
          <a:p>
            <a:r>
              <a:rPr lang="en-US" sz="2000" dirty="0" smtClean="0"/>
              <a:t>Data Link and Network Connections </a:t>
            </a:r>
            <a:endParaRPr lang="en-US" sz="2000" dirty="0"/>
          </a:p>
          <a:p>
            <a:pPr marL="742950" lvl="1" indent="-285750">
              <a:buFont typeface="Arial" panose="020B0604020202020204" pitchFamily="34" charset="0"/>
              <a:buChar char="•"/>
            </a:pPr>
            <a:r>
              <a:rPr lang="en-US" sz="1600" dirty="0"/>
              <a:t>Network </a:t>
            </a:r>
            <a:r>
              <a:rPr lang="en-US" sz="1600" dirty="0" smtClean="0"/>
              <a:t>communication requires protocols </a:t>
            </a:r>
            <a:r>
              <a:rPr lang="en-US" sz="1600" dirty="0"/>
              <a:t>to establish the rules of </a:t>
            </a:r>
            <a:r>
              <a:rPr lang="en-US" sz="1600" dirty="0" smtClean="0"/>
              <a:t>communications. Data Link protocols:</a:t>
            </a:r>
          </a:p>
          <a:p>
            <a:pPr marL="1082675" lvl="2" indent="-285750">
              <a:buFont typeface="Arial" panose="020B0604020202020204" pitchFamily="34" charset="0"/>
              <a:buChar char="•"/>
            </a:pPr>
            <a:r>
              <a:rPr lang="en-US" sz="1600" dirty="0" smtClean="0"/>
              <a:t>Allow </a:t>
            </a:r>
            <a:r>
              <a:rPr lang="en-US" sz="1600" dirty="0"/>
              <a:t>the upper layers to access the media</a:t>
            </a:r>
          </a:p>
          <a:p>
            <a:pPr marL="1082675" lvl="2" indent="-285750">
              <a:buFont typeface="Arial" panose="020B0604020202020204" pitchFamily="34" charset="0"/>
              <a:buChar char="•"/>
            </a:pPr>
            <a:r>
              <a:rPr lang="en-US" sz="1600" dirty="0" smtClean="0"/>
              <a:t>Prepare network </a:t>
            </a:r>
            <a:r>
              <a:rPr lang="en-US" sz="1600" dirty="0"/>
              <a:t>data for the physical network</a:t>
            </a:r>
          </a:p>
          <a:p>
            <a:pPr marL="1082675" lvl="2" indent="-285750">
              <a:buFont typeface="Arial" panose="020B0604020202020204" pitchFamily="34" charset="0"/>
              <a:buChar char="•"/>
            </a:pPr>
            <a:r>
              <a:rPr lang="en-US" sz="1600" dirty="0" smtClean="0"/>
              <a:t>Control </a:t>
            </a:r>
            <a:r>
              <a:rPr lang="en-US" sz="1600" dirty="0"/>
              <a:t>how data is placed and received on the media</a:t>
            </a:r>
          </a:p>
          <a:p>
            <a:pPr marL="1082675" lvl="2" indent="-285750">
              <a:buFont typeface="Arial" panose="020B0604020202020204" pitchFamily="34" charset="0"/>
              <a:buChar char="•"/>
            </a:pPr>
            <a:r>
              <a:rPr lang="en-US" sz="1600" dirty="0" smtClean="0"/>
              <a:t>Exchange </a:t>
            </a:r>
            <a:r>
              <a:rPr lang="en-US" sz="1600" dirty="0"/>
              <a:t>frames between nodes over a physical network media, such as copper or fiber-optic</a:t>
            </a:r>
          </a:p>
          <a:p>
            <a:pPr marL="1082675" lvl="2" indent="-285750">
              <a:buFont typeface="Arial" panose="020B0604020202020204" pitchFamily="34" charset="0"/>
              <a:buChar char="•"/>
            </a:pPr>
            <a:r>
              <a:rPr lang="en-US" sz="1600" dirty="0" smtClean="0"/>
              <a:t>Receive </a:t>
            </a:r>
            <a:r>
              <a:rPr lang="en-US" sz="1600" dirty="0"/>
              <a:t>and directing packets to an upper layer protocol</a:t>
            </a:r>
          </a:p>
          <a:p>
            <a:pPr marL="1082675" lvl="2" indent="-285750">
              <a:buFont typeface="Arial" panose="020B0604020202020204" pitchFamily="34" charset="0"/>
              <a:buChar char="•"/>
            </a:pPr>
            <a:r>
              <a:rPr lang="en-US" sz="1600" dirty="0" smtClean="0"/>
              <a:t>Perform </a:t>
            </a:r>
            <a:r>
              <a:rPr lang="en-US" sz="1600" dirty="0"/>
              <a:t>error detection</a:t>
            </a:r>
            <a:endParaRPr lang="en-US" sz="1600" dirty="0" smtClean="0"/>
          </a:p>
          <a:p>
            <a:pPr marL="742950" lvl="1" indent="-285750">
              <a:buFont typeface="Arial" panose="020B0604020202020204" pitchFamily="34" charset="0"/>
              <a:buChar char="•"/>
            </a:pPr>
            <a:r>
              <a:rPr lang="en-US" sz="1600" dirty="0" smtClean="0"/>
              <a:t>The </a:t>
            </a:r>
            <a:r>
              <a:rPr lang="en-US" sz="1600" dirty="0"/>
              <a:t>most popular data link layer </a:t>
            </a:r>
            <a:r>
              <a:rPr lang="en-US" sz="1600" dirty="0" smtClean="0"/>
              <a:t>connection </a:t>
            </a:r>
            <a:r>
              <a:rPr lang="en-US" sz="1600" dirty="0"/>
              <a:t>used in wired networks is </a:t>
            </a:r>
            <a:r>
              <a:rPr lang="en-US" sz="1600" dirty="0" smtClean="0"/>
              <a:t>Ethernet.</a:t>
            </a:r>
          </a:p>
          <a:p>
            <a:pPr marL="742950" lvl="1" indent="-285750">
              <a:buFont typeface="Arial" panose="020B0604020202020204" pitchFamily="34" charset="0"/>
              <a:buChar char="•"/>
            </a:pPr>
            <a:r>
              <a:rPr lang="en-US" sz="1600" dirty="0" smtClean="0"/>
              <a:t>Other data </a:t>
            </a:r>
            <a:r>
              <a:rPr lang="en-US" sz="1600" dirty="0"/>
              <a:t>link protocols include wireless standards such as IEEE </a:t>
            </a:r>
            <a:r>
              <a:rPr lang="en-US" sz="1600" dirty="0" smtClean="0"/>
              <a:t>802.11 (Wi-Fi), </a:t>
            </a:r>
            <a:r>
              <a:rPr lang="en-US" sz="1600" dirty="0"/>
              <a:t>IEEE 802.15 (Bluetooth), and cellular 3G or 4G networks</a:t>
            </a:r>
            <a:r>
              <a:rPr lang="en-US" sz="1600" dirty="0" smtClean="0"/>
              <a:t>.</a:t>
            </a:r>
          </a:p>
          <a:p>
            <a:pPr marL="742950" lvl="1" indent="-285750">
              <a:buFont typeface="Arial" panose="020B0604020202020204" pitchFamily="34" charset="0"/>
              <a:buChar char="•"/>
            </a:pPr>
            <a:r>
              <a:rPr lang="en-US" sz="1600" dirty="0" err="1" smtClean="0"/>
              <a:t>LoRaWAN</a:t>
            </a:r>
            <a:r>
              <a:rPr lang="en-US" sz="1600" dirty="0" smtClean="0"/>
              <a:t> and NB-</a:t>
            </a:r>
            <a:r>
              <a:rPr lang="en-US" sz="1600" dirty="0" err="1" smtClean="0"/>
              <a:t>IoT</a:t>
            </a:r>
            <a:r>
              <a:rPr lang="en-US" sz="1600" dirty="0" smtClean="0"/>
              <a:t> are examples of emerging </a:t>
            </a:r>
            <a:r>
              <a:rPr lang="en-US" sz="1600" dirty="0" err="1" smtClean="0"/>
              <a:t>IoT</a:t>
            </a:r>
            <a:r>
              <a:rPr lang="en-US" sz="1600" dirty="0" smtClean="0"/>
              <a:t> supporting technologies.</a:t>
            </a:r>
            <a:endParaRPr lang="en-US" sz="1600" dirty="0"/>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endParaRPr lang="en-US" sz="1600" dirty="0" smtClean="0"/>
          </a:p>
        </p:txBody>
      </p:sp>
      <p:pic>
        <p:nvPicPr>
          <p:cNvPr id="3" name="Picture 2"/>
          <p:cNvPicPr>
            <a:picLocks noChangeAspect="1"/>
          </p:cNvPicPr>
          <p:nvPr/>
        </p:nvPicPr>
        <p:blipFill>
          <a:blip r:embed="rId4"/>
          <a:stretch>
            <a:fillRect/>
          </a:stretch>
        </p:blipFill>
        <p:spPr>
          <a:xfrm>
            <a:off x="7219070" y="1783080"/>
            <a:ext cx="1746955" cy="1137379"/>
          </a:xfrm>
          <a:prstGeom prst="rect">
            <a:avLst/>
          </a:prstGeom>
        </p:spPr>
      </p:pic>
      <p:pic>
        <p:nvPicPr>
          <p:cNvPr id="4" name="Picture 3"/>
          <p:cNvPicPr>
            <a:picLocks noChangeAspect="1"/>
          </p:cNvPicPr>
          <p:nvPr/>
        </p:nvPicPr>
        <p:blipFill>
          <a:blip r:embed="rId5"/>
          <a:stretch>
            <a:fillRect/>
          </a:stretch>
        </p:blipFill>
        <p:spPr>
          <a:xfrm>
            <a:off x="7219070" y="4990284"/>
            <a:ext cx="1746955" cy="1149108"/>
          </a:xfrm>
          <a:prstGeom prst="rect">
            <a:avLst/>
          </a:prstGeom>
        </p:spPr>
      </p:pic>
    </p:spTree>
    <p:extLst>
      <p:ext uri="{BB962C8B-B14F-4D97-AF65-F5344CB8AC3E}">
        <p14:creationId xmlns:p14="http://schemas.microsoft.com/office/powerpoint/2010/main" val="614008608"/>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dirty="0" smtClean="0">
                <a:latin typeface="Arial" charset="0"/>
              </a:rPr>
              <a:t>What are Connections?</a:t>
            </a:r>
            <a:r>
              <a:rPr lang="en-US" dirty="0">
                <a:latin typeface="Arial" charset="0"/>
              </a:rPr>
              <a:t/>
            </a:r>
            <a:br>
              <a:rPr lang="en-US" dirty="0">
                <a:latin typeface="Arial" charset="0"/>
              </a:rPr>
            </a:br>
            <a:r>
              <a:rPr lang="en-US" sz="2800" dirty="0" smtClean="0">
                <a:latin typeface="Arial" charset="0"/>
              </a:rPr>
              <a:t>Layers of Connections (Cont.)</a:t>
            </a:r>
            <a:endParaRPr lang="en-US" sz="3000" dirty="0">
              <a:latin typeface="Arial" charset="0"/>
            </a:endParaRPr>
          </a:p>
        </p:txBody>
      </p:sp>
      <p:sp>
        <p:nvSpPr>
          <p:cNvPr id="2" name="Content Placeholder 1"/>
          <p:cNvSpPr>
            <a:spLocks noGrp="1"/>
          </p:cNvSpPr>
          <p:nvPr>
            <p:ph idx="1"/>
          </p:nvPr>
        </p:nvSpPr>
        <p:spPr>
          <a:xfrm>
            <a:off x="193867" y="1404420"/>
            <a:ext cx="8772157" cy="4902862"/>
          </a:xfrm>
        </p:spPr>
        <p:txBody>
          <a:bodyPr/>
          <a:lstStyle/>
          <a:p>
            <a:r>
              <a:rPr lang="en-US" sz="2000" dirty="0" smtClean="0"/>
              <a:t>Application Connections</a:t>
            </a:r>
            <a:endParaRPr lang="en-US" sz="2000" dirty="0"/>
          </a:p>
          <a:p>
            <a:pPr marL="742950" lvl="1" indent="-285750">
              <a:buFont typeface="Arial" panose="020B0604020202020204" pitchFamily="34" charset="0"/>
              <a:buChar char="•"/>
            </a:pPr>
            <a:r>
              <a:rPr lang="en-US" sz="1600" dirty="0"/>
              <a:t>The </a:t>
            </a:r>
            <a:r>
              <a:rPr lang="en-US" sz="1600" dirty="0" err="1"/>
              <a:t>IoT</a:t>
            </a:r>
            <a:r>
              <a:rPr lang="en-US" sz="1600" dirty="0"/>
              <a:t> supports many types of </a:t>
            </a:r>
            <a:r>
              <a:rPr lang="en-US" sz="1600" dirty="0" smtClean="0"/>
              <a:t>connections.</a:t>
            </a:r>
          </a:p>
          <a:p>
            <a:pPr marL="742950" lvl="1" indent="-285750">
              <a:buFont typeface="Arial" panose="020B0604020202020204" pitchFamily="34" charset="0"/>
              <a:buChar char="•"/>
            </a:pPr>
            <a:r>
              <a:rPr lang="en-US" sz="1600" dirty="0" smtClean="0"/>
              <a:t>Devices </a:t>
            </a:r>
            <a:r>
              <a:rPr lang="en-US" sz="1600" dirty="0"/>
              <a:t>must use the same application layer protocols to </a:t>
            </a:r>
            <a:r>
              <a:rPr lang="en-US" sz="1600" dirty="0" smtClean="0"/>
              <a:t>connect.</a:t>
            </a:r>
          </a:p>
          <a:p>
            <a:pPr marL="742950" lvl="1" indent="-285750">
              <a:buFont typeface="Arial" panose="020B0604020202020204" pitchFamily="34" charset="0"/>
              <a:buChar char="•"/>
            </a:pPr>
            <a:r>
              <a:rPr lang="en-US" sz="1600" dirty="0" smtClean="0"/>
              <a:t>The </a:t>
            </a:r>
            <a:r>
              <a:rPr lang="en-US" sz="1600" dirty="0"/>
              <a:t>application will vary depending on the devices and type of connection </a:t>
            </a:r>
            <a:r>
              <a:rPr lang="en-US" sz="1600" dirty="0" smtClean="0"/>
              <a:t>involved</a:t>
            </a:r>
            <a:r>
              <a:rPr lang="en-US" sz="1600" dirty="0"/>
              <a:t>.</a:t>
            </a:r>
          </a:p>
          <a:p>
            <a:pPr marL="742950" lvl="1" indent="-285750">
              <a:buFont typeface="Arial" panose="020B0604020202020204" pitchFamily="34" charset="0"/>
              <a:buChar char="•"/>
            </a:pPr>
            <a:r>
              <a:rPr lang="en-US" sz="1600" dirty="0" smtClean="0"/>
              <a:t>MQTT </a:t>
            </a:r>
            <a:r>
              <a:rPr lang="en-US" sz="1600" dirty="0"/>
              <a:t>and </a:t>
            </a:r>
            <a:r>
              <a:rPr lang="en-US" sz="1600" dirty="0" smtClean="0"/>
              <a:t>REST are newer application protocols, created to </a:t>
            </a:r>
            <a:r>
              <a:rPr lang="en-US" sz="1600" dirty="0"/>
              <a:t>support </a:t>
            </a:r>
            <a:r>
              <a:rPr lang="en-US" sz="1600" dirty="0" err="1"/>
              <a:t>IoT</a:t>
            </a:r>
            <a:r>
              <a:rPr lang="en-US" sz="1600" dirty="0"/>
              <a:t> devices that connect in the myriad of different types of remote configurations</a:t>
            </a:r>
            <a:r>
              <a:rPr lang="en-US" sz="1600" dirty="0" smtClean="0"/>
              <a:t>.</a:t>
            </a:r>
            <a:endParaRPr lang="en-US" sz="1600" dirty="0"/>
          </a:p>
          <a:p>
            <a:pPr marL="742950" lvl="1" indent="-285750">
              <a:buFont typeface="Arial" panose="020B0604020202020204" pitchFamily="34" charset="0"/>
              <a:buChar char="•"/>
            </a:pPr>
            <a:r>
              <a:rPr lang="en-US" sz="1600" dirty="0" smtClean="0"/>
              <a:t>MQTT </a:t>
            </a:r>
            <a:r>
              <a:rPr lang="en-US" sz="1600" dirty="0"/>
              <a:t>is a lightweight messaging protocol with minimal overhead that provides high data integrity and security for remote environments.</a:t>
            </a:r>
          </a:p>
          <a:p>
            <a:pPr marL="742950" lvl="1" indent="-285750">
              <a:buFont typeface="Arial" panose="020B0604020202020204" pitchFamily="34" charset="0"/>
              <a:buChar char="•"/>
            </a:pPr>
            <a:r>
              <a:rPr lang="en-US" sz="1600" dirty="0" smtClean="0"/>
              <a:t>REST </a:t>
            </a:r>
            <a:r>
              <a:rPr lang="en-US" sz="1600" dirty="0"/>
              <a:t>or RESTful web </a:t>
            </a:r>
            <a:r>
              <a:rPr lang="en-US" sz="1600" dirty="0" smtClean="0"/>
              <a:t>services </a:t>
            </a:r>
            <a:r>
              <a:rPr lang="en-US" sz="1600" dirty="0"/>
              <a:t>is a type of API designed to make it easier for programs to interact over the Internet</a:t>
            </a:r>
            <a:r>
              <a:rPr lang="en-US" sz="1600" dirty="0" smtClean="0"/>
              <a:t>.</a:t>
            </a:r>
            <a:endParaRPr lang="en-US" sz="2000" dirty="0" smtClean="0"/>
          </a:p>
          <a:p>
            <a:endParaRPr lang="en-US" dirty="0"/>
          </a:p>
        </p:txBody>
      </p:sp>
      <p:pic>
        <p:nvPicPr>
          <p:cNvPr id="6" name="Picture 5"/>
          <p:cNvPicPr>
            <a:picLocks noChangeAspect="1"/>
          </p:cNvPicPr>
          <p:nvPr/>
        </p:nvPicPr>
        <p:blipFill>
          <a:blip r:embed="rId3"/>
          <a:stretch>
            <a:fillRect/>
          </a:stretch>
        </p:blipFill>
        <p:spPr>
          <a:xfrm>
            <a:off x="1150945" y="4545535"/>
            <a:ext cx="6858000" cy="1933575"/>
          </a:xfrm>
          <a:prstGeom prst="rect">
            <a:avLst/>
          </a:prstGeom>
        </p:spPr>
      </p:pic>
    </p:spTree>
    <p:extLst>
      <p:ext uri="{BB962C8B-B14F-4D97-AF65-F5344CB8AC3E}">
        <p14:creationId xmlns:p14="http://schemas.microsoft.com/office/powerpoint/2010/main" val="4244780150"/>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43100" y="168275"/>
            <a:ext cx="6743700" cy="1201738"/>
          </a:xfrm>
        </p:spPr>
        <p:txBody>
          <a:bodyPr/>
          <a:lstStyle/>
          <a:p>
            <a:r>
              <a:rPr lang="en-US" altLang="en-US" smtClean="0">
                <a:solidFill>
                  <a:srgbClr val="FF0000"/>
                </a:solidFill>
              </a:rPr>
              <a:t>Ghi chú về bản quyền</a:t>
            </a:r>
          </a:p>
        </p:txBody>
      </p:sp>
      <p:sp>
        <p:nvSpPr>
          <p:cNvPr id="12291" name="Content Placeholder 2"/>
          <p:cNvSpPr>
            <a:spLocks noGrp="1"/>
          </p:cNvSpPr>
          <p:nvPr>
            <p:ph idx="1"/>
          </p:nvPr>
        </p:nvSpPr>
        <p:spPr>
          <a:xfrm>
            <a:off x="185738" y="1493838"/>
            <a:ext cx="8501062" cy="4862512"/>
          </a:xfrm>
        </p:spPr>
        <p:txBody>
          <a:bodyPr/>
          <a:lstStyle/>
          <a:p>
            <a:pPr algn="just"/>
            <a:r>
              <a:rPr lang="en-US" altLang="en-US" smtClean="0"/>
              <a:t>Toàn bộ nội dung bài giảng là của CISCO</a:t>
            </a:r>
            <a:r>
              <a:rPr lang="en-US" smtClean="0"/>
              <a:t>, sinh viên có quyền tải về, lưu trữ, in ấn, tham khảo cho mục đích học tập. Sinh viên không được phát hành lại hay thay đổi nội dung slide nếu chưa có sự đồng ý của chủ sở hữu.</a:t>
            </a:r>
          </a:p>
          <a:p>
            <a:pPr algn="just"/>
            <a:r>
              <a:rPr lang="en-US" altLang="en-US" smtClean="0"/>
              <a:t>Phần ghi chú ở cuối slide (nếu có) là do các thầy cô ghi chú lại trong quá trình giảng dạy.</a:t>
            </a:r>
          </a:p>
        </p:txBody>
      </p:sp>
      <p:sp>
        <p:nvSpPr>
          <p:cNvPr id="1229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0924A24C-D40B-46F8-84C7-E6F17ABCC236}" type="datetime1">
              <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9/4/2020</a:t>
            </a:fld>
            <a:endPar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endParaRPr>
          </a:p>
        </p:txBody>
      </p:sp>
      <p:sp>
        <p:nvSpPr>
          <p:cNvPr id="12293"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FB647D9-B66C-49E2-8372-2104A2DAB964}" type="slidenum">
              <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endParaRPr>
          </a:p>
        </p:txBody>
      </p:sp>
      <p:sp>
        <p:nvSpPr>
          <p:cNvPr id="7" name="Footer Placeholder 8"/>
          <p:cNvSpPr>
            <a:spLocks noGrp="1"/>
          </p:cNvSpPr>
          <p:nvPr>
            <p:ph type="ftr" sz="quarter" idx="12"/>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Verdana" panose="020B0604030504040204" pitchFamily="34" charset="0"/>
                <a:ea typeface="MS PGothic" pitchFamily="34" charset="-128"/>
                <a:cs typeface="+mn-cs"/>
              </a:rPr>
              <a:t>502068 – IOT</a:t>
            </a:r>
            <a:r>
              <a:rPr kumimoji="0" lang="en-US" sz="1200" b="0" i="0" u="none" strike="noStrike" kern="1200" cap="none" spc="0" normalizeH="0" noProof="0" smtClean="0">
                <a:ln>
                  <a:noFill/>
                </a:ln>
                <a:solidFill>
                  <a:prstClr val="black">
                    <a:tint val="75000"/>
                  </a:prstClr>
                </a:solidFill>
                <a:effectLst/>
                <a:uLnTx/>
                <a:uFillTx/>
                <a:latin typeface="Verdana" panose="020B0604030504040204" pitchFamily="34" charset="0"/>
                <a:ea typeface="MS PGothic" pitchFamily="34" charset="-128"/>
                <a:cs typeface="+mn-cs"/>
              </a:rPr>
              <a:t> Cơ bản</a:t>
            </a:r>
          </a:p>
        </p:txBody>
      </p:sp>
    </p:spTree>
    <p:extLst>
      <p:ext uri="{BB962C8B-B14F-4D97-AF65-F5344CB8AC3E}">
        <p14:creationId xmlns:p14="http://schemas.microsoft.com/office/powerpoint/2010/main" val="21316374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dirty="0" smtClean="0">
                <a:latin typeface="Arial" charset="0"/>
              </a:rPr>
              <a:t>What are Connections?</a:t>
            </a:r>
            <a:r>
              <a:rPr lang="en-US" dirty="0">
                <a:latin typeface="Arial" charset="0"/>
              </a:rPr>
              <a:t/>
            </a:r>
            <a:br>
              <a:rPr lang="en-US" dirty="0">
                <a:latin typeface="Arial" charset="0"/>
              </a:rPr>
            </a:br>
            <a:r>
              <a:rPr lang="en-US" dirty="0" smtClean="0">
                <a:latin typeface="Arial" charset="0"/>
              </a:rPr>
              <a:t>1.2.3 </a:t>
            </a:r>
            <a:r>
              <a:rPr lang="en-US" sz="2800" dirty="0" smtClean="0">
                <a:latin typeface="Arial" charset="0"/>
              </a:rPr>
              <a:t>Impact of </a:t>
            </a:r>
            <a:r>
              <a:rPr lang="en-US" sz="2800" dirty="0">
                <a:latin typeface="Arial" charset="0"/>
              </a:rPr>
              <a:t>Connections on Privacy and </a:t>
            </a:r>
            <a:r>
              <a:rPr lang="en-US" sz="2800" dirty="0" smtClean="0">
                <a:latin typeface="Arial" charset="0"/>
              </a:rPr>
              <a:t>Security</a:t>
            </a:r>
            <a:endParaRPr lang="en-US" sz="3000" dirty="0">
              <a:latin typeface="Arial" charset="0"/>
            </a:endParaRPr>
          </a:p>
        </p:txBody>
      </p:sp>
      <p:sp>
        <p:nvSpPr>
          <p:cNvPr id="2" name="Content Placeholder 1"/>
          <p:cNvSpPr>
            <a:spLocks noGrp="1"/>
          </p:cNvSpPr>
          <p:nvPr>
            <p:ph idx="1"/>
          </p:nvPr>
        </p:nvSpPr>
        <p:spPr>
          <a:xfrm>
            <a:off x="193867" y="1404420"/>
            <a:ext cx="8772157" cy="4902862"/>
          </a:xfrm>
        </p:spPr>
        <p:txBody>
          <a:bodyPr/>
          <a:lstStyle/>
          <a:p>
            <a:r>
              <a:rPr lang="en-US" sz="2000" dirty="0" smtClean="0">
                <a:latin typeface="Arial" charset="0"/>
              </a:rPr>
              <a:t>What is Metadata?</a:t>
            </a:r>
            <a:endParaRPr lang="en-US" sz="2000" dirty="0" smtClean="0"/>
          </a:p>
          <a:p>
            <a:pPr marL="742950" lvl="1" indent="-285750">
              <a:buFont typeface="Arial" panose="020B0604020202020204" pitchFamily="34" charset="0"/>
              <a:buChar char="•"/>
            </a:pPr>
            <a:r>
              <a:rPr lang="en-US" sz="1600" dirty="0" smtClean="0"/>
              <a:t>Metadata refers to the data </a:t>
            </a:r>
            <a:r>
              <a:rPr lang="en-US" sz="1600" dirty="0"/>
              <a:t>about </a:t>
            </a:r>
            <a:r>
              <a:rPr lang="en-US" sz="1600" dirty="0" smtClean="0"/>
              <a:t>data.</a:t>
            </a:r>
          </a:p>
          <a:p>
            <a:pPr marL="742950" lvl="1" indent="-285750">
              <a:buFont typeface="Arial" panose="020B0604020202020204" pitchFamily="34" charset="0"/>
              <a:buChar char="•"/>
            </a:pPr>
            <a:r>
              <a:rPr lang="en-US" sz="1600" dirty="0" smtClean="0"/>
              <a:t>Metadata </a:t>
            </a:r>
            <a:r>
              <a:rPr lang="en-US" sz="1600" dirty="0"/>
              <a:t>can be embedded within a digital object or it can be stored </a:t>
            </a:r>
            <a:r>
              <a:rPr lang="en-US" sz="1600" dirty="0" smtClean="0"/>
              <a:t>separately.</a:t>
            </a:r>
          </a:p>
          <a:p>
            <a:pPr marL="742950" lvl="1" indent="-285750">
              <a:buFont typeface="Arial" panose="020B0604020202020204" pitchFamily="34" charset="0"/>
              <a:buChar char="•"/>
            </a:pPr>
            <a:r>
              <a:rPr lang="en-US" sz="1600" dirty="0" smtClean="0"/>
              <a:t>Metadata </a:t>
            </a:r>
            <a:r>
              <a:rPr lang="en-US" sz="1600" dirty="0"/>
              <a:t>is not usually seen by a user.</a:t>
            </a:r>
            <a:endParaRPr lang="en-US" sz="1600" dirty="0" smtClean="0"/>
          </a:p>
          <a:p>
            <a:r>
              <a:rPr lang="en-US" sz="2000" dirty="0" smtClean="0"/>
              <a:t>The Impact of </a:t>
            </a:r>
            <a:r>
              <a:rPr lang="en-US" sz="2000" dirty="0" err="1" smtClean="0"/>
              <a:t>IoT</a:t>
            </a:r>
            <a:r>
              <a:rPr lang="en-US" sz="2000" dirty="0" smtClean="0"/>
              <a:t> on Privacy</a:t>
            </a:r>
            <a:endParaRPr lang="en-US" sz="2000" dirty="0"/>
          </a:p>
          <a:p>
            <a:pPr marL="742950" lvl="1" indent="-285750">
              <a:buFont typeface="Arial" panose="020B0604020202020204" pitchFamily="34" charset="0"/>
              <a:buChar char="•"/>
            </a:pPr>
            <a:r>
              <a:rPr lang="en-US" sz="1600" dirty="0"/>
              <a:t>Suggestions and design considerations concerning </a:t>
            </a:r>
            <a:r>
              <a:rPr lang="en-US" sz="1600" dirty="0" smtClean="0"/>
              <a:t>privacy include:</a:t>
            </a:r>
            <a:endParaRPr lang="en-US" sz="1600" dirty="0"/>
          </a:p>
          <a:p>
            <a:pPr marL="1082675" lvl="2" indent="-285750">
              <a:buFont typeface="Arial" panose="020B0604020202020204" pitchFamily="34" charset="0"/>
              <a:buChar char="•"/>
            </a:pPr>
            <a:r>
              <a:rPr lang="en-US" sz="1600" dirty="0" smtClean="0"/>
              <a:t>Transparency</a:t>
            </a:r>
          </a:p>
          <a:p>
            <a:pPr marL="1082675" lvl="2" indent="-285750">
              <a:buFont typeface="Arial" panose="020B0604020202020204" pitchFamily="34" charset="0"/>
              <a:buChar char="•"/>
            </a:pPr>
            <a:r>
              <a:rPr lang="en-US" sz="1600" dirty="0" smtClean="0"/>
              <a:t>Data </a:t>
            </a:r>
            <a:r>
              <a:rPr lang="en-US" sz="1600" dirty="0"/>
              <a:t>Collection and </a:t>
            </a:r>
            <a:r>
              <a:rPr lang="en-US" sz="1600" dirty="0" smtClean="0"/>
              <a:t>Use</a:t>
            </a:r>
            <a:endParaRPr lang="en-US" sz="1600" dirty="0"/>
          </a:p>
          <a:p>
            <a:pPr marL="1082675" lvl="2" indent="-285750">
              <a:buFont typeface="Arial" panose="020B0604020202020204" pitchFamily="34" charset="0"/>
              <a:buChar char="•"/>
            </a:pPr>
            <a:r>
              <a:rPr lang="en-US" sz="1600" dirty="0"/>
              <a:t>Data </a:t>
            </a:r>
            <a:r>
              <a:rPr lang="en-US" sz="1600" dirty="0" smtClean="0"/>
              <a:t>Access</a:t>
            </a:r>
            <a:endParaRPr lang="en-US" sz="1600" dirty="0"/>
          </a:p>
          <a:p>
            <a:r>
              <a:rPr lang="en-US" sz="2000" dirty="0" smtClean="0"/>
              <a:t>Challenges for Securing </a:t>
            </a:r>
            <a:r>
              <a:rPr lang="en-US" sz="2000" dirty="0" err="1" smtClean="0"/>
              <a:t>IoT</a:t>
            </a:r>
            <a:r>
              <a:rPr lang="en-US" sz="2000" dirty="0" smtClean="0"/>
              <a:t> Devices</a:t>
            </a:r>
            <a:endParaRPr lang="en-US" sz="2000" dirty="0"/>
          </a:p>
          <a:p>
            <a:pPr marL="742950" lvl="1" indent="-285750">
              <a:buFont typeface="Arial" panose="020B0604020202020204" pitchFamily="34" charset="0"/>
              <a:buChar char="•"/>
            </a:pPr>
            <a:r>
              <a:rPr lang="en-US" sz="1600" dirty="0" smtClean="0"/>
              <a:t>Some </a:t>
            </a:r>
            <a:r>
              <a:rPr lang="en-US" sz="1600" dirty="0" err="1" smtClean="0"/>
              <a:t>IoT</a:t>
            </a:r>
            <a:r>
              <a:rPr lang="en-US" sz="1600" dirty="0" smtClean="0"/>
              <a:t> network </a:t>
            </a:r>
            <a:r>
              <a:rPr lang="en-US" sz="1600" dirty="0"/>
              <a:t>security </a:t>
            </a:r>
            <a:r>
              <a:rPr lang="en-US" sz="1600" dirty="0" smtClean="0"/>
              <a:t>impacting factors include:</a:t>
            </a:r>
          </a:p>
          <a:p>
            <a:pPr marL="1082675" lvl="2" indent="-285750">
              <a:buFont typeface="Arial" panose="020B0604020202020204" pitchFamily="34" charset="0"/>
              <a:buChar char="•"/>
            </a:pPr>
            <a:r>
              <a:rPr lang="en-US" sz="1600" dirty="0" smtClean="0"/>
              <a:t>Increasing </a:t>
            </a:r>
            <a:r>
              <a:rPr lang="en-US" sz="1600" dirty="0"/>
              <a:t>Number of </a:t>
            </a:r>
            <a:r>
              <a:rPr lang="en-US" sz="1600" dirty="0" smtClean="0"/>
              <a:t>Devices</a:t>
            </a:r>
          </a:p>
          <a:p>
            <a:pPr marL="1082675" lvl="2" indent="-285750">
              <a:buFont typeface="Arial" panose="020B0604020202020204" pitchFamily="34" charset="0"/>
              <a:buChar char="•"/>
            </a:pPr>
            <a:r>
              <a:rPr lang="en-US" sz="1600" dirty="0" smtClean="0"/>
              <a:t>Non-Traditional Location of Devices</a:t>
            </a:r>
          </a:p>
          <a:p>
            <a:pPr marL="1082675" lvl="2" indent="-285750">
              <a:buFont typeface="Arial" panose="020B0604020202020204" pitchFamily="34" charset="0"/>
              <a:buChar char="•"/>
            </a:pPr>
            <a:r>
              <a:rPr lang="en-US" sz="1600" dirty="0"/>
              <a:t>Changing Type and Quantity of Gathered </a:t>
            </a:r>
            <a:r>
              <a:rPr lang="en-US" sz="1600" dirty="0" smtClean="0"/>
              <a:t>Data</a:t>
            </a:r>
          </a:p>
          <a:p>
            <a:pPr marL="1082675" lvl="2" indent="-285750">
              <a:buFont typeface="Arial" panose="020B0604020202020204" pitchFamily="34" charset="0"/>
              <a:buChar char="•"/>
            </a:pPr>
            <a:r>
              <a:rPr lang="en-US" sz="1600" dirty="0"/>
              <a:t>Lack of Upgradeability</a:t>
            </a:r>
            <a:endParaRPr lang="en-US" sz="1600" dirty="0" smtClean="0"/>
          </a:p>
          <a:p>
            <a:endParaRPr lang="en-US" sz="2000" dirty="0" smtClean="0"/>
          </a:p>
          <a:p>
            <a:endParaRPr lang="en-US" dirty="0"/>
          </a:p>
        </p:txBody>
      </p:sp>
      <p:pic>
        <p:nvPicPr>
          <p:cNvPr id="3" name="Picture 2"/>
          <p:cNvPicPr>
            <a:picLocks noChangeAspect="1"/>
          </p:cNvPicPr>
          <p:nvPr/>
        </p:nvPicPr>
        <p:blipFill>
          <a:blip r:embed="rId3"/>
          <a:stretch>
            <a:fillRect/>
          </a:stretch>
        </p:blipFill>
        <p:spPr>
          <a:xfrm>
            <a:off x="5997508" y="4114800"/>
            <a:ext cx="2968515" cy="2192482"/>
          </a:xfrm>
          <a:prstGeom prst="rect">
            <a:avLst/>
          </a:prstGeom>
        </p:spPr>
      </p:pic>
    </p:spTree>
    <p:extLst>
      <p:ext uri="{BB962C8B-B14F-4D97-AF65-F5344CB8AC3E}">
        <p14:creationId xmlns:p14="http://schemas.microsoft.com/office/powerpoint/2010/main" val="3108317207"/>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58524" cy="1481138"/>
          </a:xfrm>
        </p:spPr>
        <p:txBody>
          <a:bodyPr/>
          <a:lstStyle/>
          <a:p>
            <a:pPr eaLnBrk="1" hangingPunct="1"/>
            <a:r>
              <a:rPr lang="en-US" sz="2400" dirty="0" smtClean="0"/>
              <a:t>1.3  Chapter Summary</a:t>
            </a:r>
            <a:endParaRPr lang="en-US" sz="2400" dirty="0"/>
          </a:p>
        </p:txBody>
      </p:sp>
    </p:spTree>
    <p:extLst>
      <p:ext uri="{BB962C8B-B14F-4D97-AF65-F5344CB8AC3E}">
        <p14:creationId xmlns:p14="http://schemas.microsoft.com/office/powerpoint/2010/main" val="3988943185"/>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539502"/>
            <a:ext cx="8600517" cy="2485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1800" b="0" i="0" u="none" strike="noStrike" kern="1200" cap="none" spc="0" normalizeH="0" baseline="0" noProof="0" dirty="0" smtClean="0">
                <a:ln>
                  <a:noFill/>
                </a:ln>
                <a:solidFill>
                  <a:srgbClr val="000000"/>
                </a:solidFill>
                <a:effectLst/>
                <a:uLnTx/>
                <a:uFillTx/>
                <a:latin typeface="Arial"/>
                <a:ea typeface="ＭＳ Ｐゴシック" charset="0"/>
              </a:rPr>
              <a:t>The </a:t>
            </a:r>
            <a:r>
              <a:rPr kumimoji="0" lang="en-US" sz="1800" b="0" i="0" u="none" strike="noStrike" kern="1200" cap="none" spc="0" normalizeH="0" baseline="0" noProof="0" dirty="0">
                <a:ln>
                  <a:noFill/>
                </a:ln>
                <a:solidFill>
                  <a:srgbClr val="000000"/>
                </a:solidFill>
                <a:effectLst/>
                <a:uLnTx/>
                <a:uFillTx/>
                <a:latin typeface="Arial"/>
                <a:ea typeface="ＭＳ Ｐゴシック" charset="0"/>
              </a:rPr>
              <a:t>Internet of Things (</a:t>
            </a:r>
            <a:r>
              <a:rPr kumimoji="0" lang="en-US" sz="1800" b="0" i="0" u="none" strike="noStrike" kern="1200" cap="none" spc="0" normalizeH="0" baseline="0" noProof="0" dirty="0" err="1">
                <a:ln>
                  <a:noFill/>
                </a:ln>
                <a:solidFill>
                  <a:srgbClr val="000000"/>
                </a:solidFill>
                <a:effectLst/>
                <a:uLnTx/>
                <a:uFillTx/>
                <a:latin typeface="Arial"/>
                <a:ea typeface="ＭＳ Ｐゴシック" charset="0"/>
              </a:rPr>
              <a:t>IoT</a:t>
            </a:r>
            <a:r>
              <a:rPr kumimoji="0" lang="en-US" sz="1800" b="0" i="0" u="none" strike="noStrike" kern="1200" cap="none" spc="0" normalizeH="0" baseline="0" noProof="0" dirty="0">
                <a:ln>
                  <a:noFill/>
                </a:ln>
                <a:solidFill>
                  <a:srgbClr val="000000"/>
                </a:solidFill>
                <a:effectLst/>
                <a:uLnTx/>
                <a:uFillTx/>
                <a:latin typeface="Arial"/>
                <a:ea typeface="ＭＳ Ｐゴシック" charset="0"/>
              </a:rPr>
              <a:t>) is all around us. An </a:t>
            </a:r>
            <a:r>
              <a:rPr kumimoji="0" lang="en-US" sz="1800" b="0" i="0" u="none" strike="noStrike" kern="1200" cap="none" spc="0" normalizeH="0" baseline="0" noProof="0" dirty="0" err="1">
                <a:ln>
                  <a:noFill/>
                </a:ln>
                <a:solidFill>
                  <a:srgbClr val="000000"/>
                </a:solidFill>
                <a:effectLst/>
                <a:uLnTx/>
                <a:uFillTx/>
                <a:latin typeface="Arial"/>
                <a:ea typeface="ＭＳ Ｐゴシック" charset="0"/>
              </a:rPr>
              <a:t>IoT</a:t>
            </a:r>
            <a:r>
              <a:rPr kumimoji="0" lang="en-US" sz="1800" b="0" i="0" u="none" strike="noStrike" kern="1200" cap="none" spc="0" normalizeH="0" baseline="0" noProof="0" dirty="0">
                <a:ln>
                  <a:noFill/>
                </a:ln>
                <a:solidFill>
                  <a:srgbClr val="000000"/>
                </a:solidFill>
                <a:effectLst/>
                <a:uLnTx/>
                <a:uFillTx/>
                <a:latin typeface="Arial"/>
                <a:ea typeface="ＭＳ Ｐゴシック" charset="0"/>
              </a:rPr>
              <a:t> system is usually made up of sensors to monitor events, actuators to influence the environment, hardware to create the platform and its connections, and software to provide a framework to execute processes.</a:t>
            </a: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1800" b="0" i="0" u="none" strike="noStrike" kern="1200" cap="none" spc="0" normalizeH="0" baseline="0" noProof="0" dirty="0" smtClean="0">
                <a:ln>
                  <a:noFill/>
                </a:ln>
                <a:solidFill>
                  <a:srgbClr val="000000"/>
                </a:solidFill>
                <a:effectLst/>
                <a:uLnTx/>
                <a:uFillTx/>
                <a:latin typeface="Arial"/>
                <a:ea typeface="ＭＳ Ｐゴシック" charset="0"/>
              </a:rPr>
              <a:t>A </a:t>
            </a:r>
            <a:r>
              <a:rPr kumimoji="0" lang="en-US" sz="1800" b="0" i="0" u="none" strike="noStrike" kern="1200" cap="none" spc="0" normalizeH="0" baseline="0" noProof="0" dirty="0">
                <a:ln>
                  <a:noFill/>
                </a:ln>
                <a:solidFill>
                  <a:srgbClr val="000000"/>
                </a:solidFill>
                <a:effectLst/>
                <a:uLnTx/>
                <a:uFillTx/>
                <a:latin typeface="Arial"/>
                <a:ea typeface="ＭＳ Ｐゴシック" charset="0"/>
              </a:rPr>
              <a:t>process is a series of steps or actions taken to achieve a desired result.</a:t>
            </a: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1800" b="0" i="0" u="none" strike="noStrike" kern="1200" cap="none" spc="0" normalizeH="0" baseline="0" noProof="0" dirty="0" smtClean="0">
                <a:ln>
                  <a:noFill/>
                </a:ln>
                <a:solidFill>
                  <a:srgbClr val="000000"/>
                </a:solidFill>
                <a:effectLst/>
                <a:uLnTx/>
                <a:uFillTx/>
                <a:latin typeface="Arial"/>
                <a:ea typeface="ＭＳ Ｐゴシック" charset="0"/>
              </a:rPr>
              <a:t>Layered </a:t>
            </a:r>
            <a:r>
              <a:rPr kumimoji="0" lang="en-US" sz="1800" b="0" i="0" u="none" strike="noStrike" kern="1200" cap="none" spc="0" normalizeH="0" baseline="0" noProof="0" dirty="0">
                <a:ln>
                  <a:noFill/>
                </a:ln>
                <a:solidFill>
                  <a:srgbClr val="000000"/>
                </a:solidFill>
                <a:effectLst/>
                <a:uLnTx/>
                <a:uFillTx/>
                <a:latin typeface="Arial"/>
                <a:ea typeface="ＭＳ Ｐゴシック" charset="0"/>
              </a:rPr>
              <a:t>networking models are used to illustrate and model how devices communicate. Physical, data </a:t>
            </a:r>
            <a:r>
              <a:rPr kumimoji="0" lang="en-US" sz="1800" b="0" i="0" u="none" strike="noStrike" kern="1200" cap="none" spc="0" normalizeH="0" baseline="0" noProof="0" dirty="0" smtClean="0">
                <a:ln>
                  <a:noFill/>
                </a:ln>
                <a:solidFill>
                  <a:srgbClr val="000000"/>
                </a:solidFill>
                <a:effectLst/>
                <a:uLnTx/>
                <a:uFillTx/>
                <a:latin typeface="Arial"/>
                <a:ea typeface="ＭＳ Ｐゴシック" charset="0"/>
              </a:rPr>
              <a:t>link, </a:t>
            </a:r>
            <a:r>
              <a:rPr kumimoji="0" lang="en-US" sz="1800" b="0" i="0" u="none" strike="noStrike" kern="1200" cap="none" spc="0" normalizeH="0" baseline="0" noProof="0" dirty="0">
                <a:ln>
                  <a:noFill/>
                </a:ln>
                <a:solidFill>
                  <a:srgbClr val="000000"/>
                </a:solidFill>
                <a:effectLst/>
                <a:uLnTx/>
                <a:uFillTx/>
                <a:latin typeface="Arial"/>
                <a:ea typeface="ＭＳ Ｐゴシック" charset="0"/>
              </a:rPr>
              <a:t>and network layers are concepts that are used to illustrate how network </a:t>
            </a:r>
            <a:r>
              <a:rPr kumimoji="0" lang="en-US" sz="1800" b="0" i="0" u="none" strike="noStrike" kern="1200" cap="none" spc="0" normalizeH="0" baseline="0" noProof="0" dirty="0" smtClean="0">
                <a:ln>
                  <a:noFill/>
                </a:ln>
                <a:solidFill>
                  <a:srgbClr val="000000"/>
                </a:solidFill>
                <a:effectLst/>
                <a:uLnTx/>
                <a:uFillTx/>
                <a:latin typeface="Arial"/>
                <a:ea typeface="ＭＳ Ｐゴシック" charset="0"/>
              </a:rPr>
              <a:t>communication operates.</a:t>
            </a:r>
            <a:endParaRPr kumimoji="0" lang="en-US" sz="1800" b="0" i="0" u="none" strike="noStrike" kern="1200" cap="none" spc="0" normalizeH="0" baseline="0" noProof="0" dirty="0">
              <a:ln>
                <a:noFill/>
              </a:ln>
              <a:solidFill>
                <a:srgbClr val="000000"/>
              </a:solidFill>
              <a:effectLst/>
              <a:uLnTx/>
              <a:uFillTx/>
              <a:latin typeface="Arial"/>
              <a:ea typeface="ＭＳ Ｐゴシック" charset="0"/>
            </a:endParaRP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1800" b="0" i="0" u="none" strike="noStrike" kern="1200" cap="none" spc="0" normalizeH="0" baseline="0" noProof="0" dirty="0" smtClean="0">
                <a:ln>
                  <a:noFill/>
                </a:ln>
                <a:solidFill>
                  <a:srgbClr val="000000"/>
                </a:solidFill>
                <a:effectLst/>
                <a:uLnTx/>
                <a:uFillTx/>
                <a:latin typeface="Arial"/>
                <a:ea typeface="ＭＳ Ｐゴシック" charset="0"/>
              </a:rPr>
              <a:t>Security </a:t>
            </a:r>
            <a:r>
              <a:rPr kumimoji="0" lang="en-US" sz="1800" b="0" i="0" u="none" strike="noStrike" kern="1200" cap="none" spc="0" normalizeH="0" baseline="0" noProof="0" dirty="0">
                <a:ln>
                  <a:noFill/>
                </a:ln>
                <a:solidFill>
                  <a:srgbClr val="000000"/>
                </a:solidFill>
                <a:effectLst/>
                <a:uLnTx/>
                <a:uFillTx/>
                <a:latin typeface="Arial"/>
                <a:ea typeface="ＭＳ Ｐゴシック" charset="0"/>
              </a:rPr>
              <a:t>and privacy issues must be considered in all phases of creation of an </a:t>
            </a:r>
            <a:r>
              <a:rPr kumimoji="0" lang="en-US" sz="1800" b="0" i="0" u="none" strike="noStrike" kern="1200" cap="none" spc="0" normalizeH="0" baseline="0" noProof="0" dirty="0" err="1">
                <a:ln>
                  <a:noFill/>
                </a:ln>
                <a:solidFill>
                  <a:srgbClr val="000000"/>
                </a:solidFill>
                <a:effectLst/>
                <a:uLnTx/>
                <a:uFillTx/>
                <a:latin typeface="Arial"/>
                <a:ea typeface="ＭＳ Ｐゴシック" charset="0"/>
              </a:rPr>
              <a:t>IoT</a:t>
            </a:r>
            <a:r>
              <a:rPr kumimoji="0" lang="en-US" sz="1800" b="0" i="0" u="none" strike="noStrike" kern="1200" cap="none" spc="0" normalizeH="0" baseline="0" noProof="0" dirty="0">
                <a:ln>
                  <a:noFill/>
                </a:ln>
                <a:solidFill>
                  <a:srgbClr val="000000"/>
                </a:solidFill>
                <a:effectLst/>
                <a:uLnTx/>
                <a:uFillTx/>
                <a:latin typeface="Arial"/>
                <a:ea typeface="ＭＳ Ｐゴシック" charset="0"/>
              </a:rPr>
              <a:t> system. Each level of connectivity brings with it different requirements and concerns.</a:t>
            </a: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a:t>
            </a:r>
            <a:endParaRPr kumimoji="0" lang="en-US" sz="1600" b="0" i="0" u="none" strike="noStrike" kern="1200" cap="none" spc="0" normalizeH="0" baseline="0" noProof="0" dirty="0">
              <a:ln>
                <a:noFill/>
              </a:ln>
              <a:solidFill>
                <a:srgbClr val="000000"/>
              </a:solidFill>
              <a:effectLst/>
              <a:uLnTx/>
              <a:uFillTx/>
              <a:latin typeface="Arial"/>
              <a:ea typeface="ＭＳ Ｐゴシック" charset="0"/>
            </a:endParaRPr>
          </a:p>
        </p:txBody>
      </p:sp>
      <p:sp>
        <p:nvSpPr>
          <p:cNvPr id="21505" name="Rectangle 2"/>
          <p:cNvSpPr>
            <a:spLocks noGrp="1" noChangeArrowheads="1"/>
          </p:cNvSpPr>
          <p:nvPr>
            <p:ph type="title"/>
          </p:nvPr>
        </p:nvSpPr>
        <p:spPr/>
        <p:txBody>
          <a:bodyPr/>
          <a:lstStyle/>
          <a:p>
            <a:pPr eaLnBrk="1" hangingPunct="1"/>
            <a:r>
              <a:rPr lang="en-US" sz="1800" dirty="0" smtClean="0">
                <a:latin typeface="Arial" charset="0"/>
              </a:rPr>
              <a:t>Chapter Summary</a:t>
            </a:r>
            <a:r>
              <a:rPr lang="en-US" dirty="0" smtClean="0">
                <a:latin typeface="Arial" charset="0"/>
              </a:rPr>
              <a:t/>
            </a:r>
            <a:br>
              <a:rPr lang="en-US" dirty="0" smtClean="0">
                <a:latin typeface="Arial" charset="0"/>
              </a:rPr>
            </a:br>
            <a:r>
              <a:rPr lang="en-US" dirty="0" smtClean="0">
                <a:latin typeface="Arial" charset="0"/>
              </a:rPr>
              <a:t>Summary</a:t>
            </a:r>
            <a:endParaRPr lang="en-US" dirty="0">
              <a:latin typeface="Arial" charset="0"/>
            </a:endParaRPr>
          </a:p>
        </p:txBody>
      </p:sp>
    </p:spTree>
    <p:extLst>
      <p:ext uri="{BB962C8B-B14F-4D97-AF65-F5344CB8AC3E}">
        <p14:creationId xmlns:p14="http://schemas.microsoft.com/office/powerpoint/2010/main" val="1779432607"/>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0"/>
            </a:endParaRPr>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8409924"/>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0"/>
            </a:endParaRPr>
          </a:p>
        </p:txBody>
      </p:sp>
    </p:spTree>
    <p:extLst>
      <p:ext uri="{BB962C8B-B14F-4D97-AF65-F5344CB8AC3E}">
        <p14:creationId xmlns:p14="http://schemas.microsoft.com/office/powerpoint/2010/main" val="1611507412"/>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400" dirty="0" smtClean="0">
                <a:latin typeface="Arial" charset="0"/>
              </a:rPr>
              <a:t>Chapter 1:</a:t>
            </a:r>
            <a:r>
              <a:rPr lang="en-US" sz="2400" dirty="0">
                <a:latin typeface="Arial" charset="0"/>
              </a:rPr>
              <a:t/>
            </a:r>
            <a:br>
              <a:rPr lang="en-US" sz="2400" dirty="0">
                <a:latin typeface="Arial" charset="0"/>
              </a:rPr>
            </a:br>
            <a:r>
              <a:rPr lang="en-US" sz="2400" dirty="0" smtClean="0"/>
              <a:t>Things and Connections</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dirty="0" err="1" smtClean="0">
                <a:latin typeface="Arial" charset="0"/>
              </a:rPr>
              <a:t>IoT</a:t>
            </a:r>
            <a:r>
              <a:rPr lang="en-US" dirty="0" smtClean="0">
                <a:latin typeface="Arial" charset="0"/>
              </a:rPr>
              <a:t> Fundamentals</a:t>
            </a:r>
          </a:p>
          <a:p>
            <a:pPr eaLnBrk="1" hangingPunct="1">
              <a:buFont typeface="Wingdings" charset="0"/>
              <a:buNone/>
            </a:pPr>
            <a:r>
              <a:rPr lang="en-US" dirty="0" smtClean="0">
                <a:latin typeface="Arial" charset="0"/>
              </a:rPr>
              <a:t>Connecting Things 2.01</a:t>
            </a:r>
            <a:endParaRPr lang="en-US" dirty="0">
              <a:latin typeface="Arial" charset="0"/>
            </a:endParaRPr>
          </a:p>
        </p:txBody>
      </p:sp>
    </p:spTree>
    <p:extLst>
      <p:ext uri="{BB962C8B-B14F-4D97-AF65-F5344CB8AC3E}">
        <p14:creationId xmlns:p14="http://schemas.microsoft.com/office/powerpoint/2010/main" val="2812550213"/>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1 - Sections &amp; Objectives</a:t>
            </a:r>
          </a:p>
        </p:txBody>
      </p:sp>
      <p:sp>
        <p:nvSpPr>
          <p:cNvPr id="4099" name="Rectangle 34"/>
          <p:cNvSpPr>
            <a:spLocks noGrp="1" noChangeArrowheads="1"/>
          </p:cNvSpPr>
          <p:nvPr>
            <p:ph type="body" idx="4294967295"/>
          </p:nvPr>
        </p:nvSpPr>
        <p:spPr>
          <a:xfrm>
            <a:off x="655638" y="1719942"/>
            <a:ext cx="7940675" cy="4252259"/>
          </a:xfrm>
        </p:spPr>
        <p:txBody>
          <a:bodyPr/>
          <a:lstStyle/>
          <a:p>
            <a:pPr>
              <a:buFont typeface="Wingdings" charset="2"/>
              <a:buChar char="§"/>
            </a:pPr>
            <a:r>
              <a:rPr lang="en-CA" sz="2000" dirty="0" smtClean="0"/>
              <a:t>1.1 What are Things?</a:t>
            </a:r>
          </a:p>
          <a:p>
            <a:pPr marL="742950" lvl="1" indent="-285750">
              <a:buFont typeface="Arial" panose="020B0604020202020204" pitchFamily="34" charset="0"/>
              <a:buChar char="•"/>
            </a:pPr>
            <a:r>
              <a:rPr lang="en-US" sz="1600" dirty="0"/>
              <a:t>Analyze the things </a:t>
            </a:r>
            <a:r>
              <a:rPr lang="en-US" sz="1600" dirty="0" smtClean="0"/>
              <a:t>that </a:t>
            </a:r>
            <a:r>
              <a:rPr lang="en-US" sz="1600" dirty="0"/>
              <a:t>make up the </a:t>
            </a:r>
            <a:r>
              <a:rPr lang="en-US" sz="1600" dirty="0" err="1" smtClean="0"/>
              <a:t>IoT</a:t>
            </a:r>
            <a:r>
              <a:rPr lang="en-US" sz="1600" dirty="0" smtClean="0"/>
              <a:t>.</a:t>
            </a:r>
            <a:endParaRPr lang="en-CA" sz="1600" dirty="0" smtClean="0"/>
          </a:p>
          <a:p>
            <a:pPr>
              <a:buFont typeface="Wingdings" charset="2"/>
              <a:buChar char="§"/>
            </a:pPr>
            <a:r>
              <a:rPr lang="en-CA" sz="2000" dirty="0" smtClean="0"/>
              <a:t>1.2 What are Connections?</a:t>
            </a:r>
          </a:p>
          <a:p>
            <a:pPr marL="742950" lvl="1" indent="-285750">
              <a:buFont typeface="Arial" panose="020B0604020202020204" pitchFamily="34" charset="0"/>
              <a:buChar char="•"/>
            </a:pPr>
            <a:r>
              <a:rPr lang="en-US" sz="1600" dirty="0"/>
              <a:t>Explain how things connect to other things and to the </a:t>
            </a:r>
            <a:r>
              <a:rPr lang="en-US" sz="1600" dirty="0" err="1"/>
              <a:t>IoT</a:t>
            </a:r>
            <a:r>
              <a:rPr lang="en-US" sz="1600" dirty="0"/>
              <a:t>.</a:t>
            </a:r>
            <a:endParaRPr lang="en-CA" sz="1600" dirty="0" smtClean="0"/>
          </a:p>
          <a:p>
            <a:pPr>
              <a:buFont typeface="Wingdings" charset="2"/>
              <a:buChar char="§"/>
            </a:pPr>
            <a:r>
              <a:rPr lang="en-CA" sz="2000" dirty="0" smtClean="0"/>
              <a:t>1.3 Chapter Summary</a:t>
            </a:r>
          </a:p>
        </p:txBody>
      </p:sp>
    </p:spTree>
    <p:extLst>
      <p:ext uri="{BB962C8B-B14F-4D97-AF65-F5344CB8AC3E}">
        <p14:creationId xmlns:p14="http://schemas.microsoft.com/office/powerpoint/2010/main" val="2063409717"/>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1.1 What are Things?</a:t>
            </a:r>
            <a:endParaRPr lang="en-US" sz="2400" dirty="0"/>
          </a:p>
        </p:txBody>
      </p:sp>
    </p:spTree>
    <p:extLst>
      <p:ext uri="{BB962C8B-B14F-4D97-AF65-F5344CB8AC3E}">
        <p14:creationId xmlns:p14="http://schemas.microsoft.com/office/powerpoint/2010/main" val="1952832692"/>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dirty="0" smtClean="0">
                <a:latin typeface="Arial" charset="0"/>
              </a:rPr>
              <a:t>What are Things?</a:t>
            </a:r>
            <a:r>
              <a:rPr lang="en-US" dirty="0">
                <a:latin typeface="Arial" charset="0"/>
              </a:rPr>
              <a:t/>
            </a:r>
            <a:br>
              <a:rPr lang="en-US" dirty="0">
                <a:latin typeface="Arial" charset="0"/>
              </a:rPr>
            </a:br>
            <a:r>
              <a:rPr lang="en-US" sz="2800" dirty="0" smtClean="0">
                <a:latin typeface="Arial" charset="0"/>
              </a:rPr>
              <a:t>1.1.1 The Internet of Things</a:t>
            </a:r>
            <a:endParaRPr lang="en-US" sz="3000" dirty="0">
              <a:latin typeface="Arial" charset="0"/>
            </a:endParaRPr>
          </a:p>
        </p:txBody>
      </p:sp>
      <p:sp>
        <p:nvSpPr>
          <p:cNvPr id="2" name="Content Placeholder 1"/>
          <p:cNvSpPr>
            <a:spLocks noGrp="1"/>
          </p:cNvSpPr>
          <p:nvPr>
            <p:ph idx="1"/>
          </p:nvPr>
        </p:nvSpPr>
        <p:spPr>
          <a:xfrm>
            <a:off x="193868" y="1404420"/>
            <a:ext cx="6160750" cy="4902862"/>
          </a:xfrm>
        </p:spPr>
        <p:txBody>
          <a:bodyPr/>
          <a:lstStyle/>
          <a:p>
            <a:r>
              <a:rPr lang="en-US" sz="2000" dirty="0"/>
              <a:t>The Presence of </a:t>
            </a:r>
            <a:r>
              <a:rPr lang="en-US" sz="2000" dirty="0" err="1"/>
              <a:t>IoT</a:t>
            </a:r>
            <a:r>
              <a:rPr lang="en-US" sz="2000" dirty="0"/>
              <a:t> in Today's World</a:t>
            </a:r>
            <a:endParaRPr lang="en-US" sz="2000" dirty="0" smtClean="0"/>
          </a:p>
          <a:p>
            <a:pPr marL="742950" lvl="1" indent="-285750">
              <a:buFont typeface="Arial" panose="020B0604020202020204" pitchFamily="34" charset="0"/>
              <a:buChar char="•"/>
            </a:pPr>
            <a:r>
              <a:rPr lang="en-US" sz="1600" dirty="0"/>
              <a:t>The </a:t>
            </a:r>
            <a:r>
              <a:rPr lang="en-US" sz="1600" dirty="0" err="1" smtClean="0"/>
              <a:t>IoT</a:t>
            </a:r>
            <a:r>
              <a:rPr lang="en-US" sz="1600" dirty="0" smtClean="0"/>
              <a:t> </a:t>
            </a:r>
            <a:r>
              <a:rPr lang="en-US" sz="1600" dirty="0"/>
              <a:t>is all around </a:t>
            </a:r>
            <a:r>
              <a:rPr lang="en-US" sz="1600" dirty="0" smtClean="0"/>
              <a:t>us.</a:t>
            </a:r>
          </a:p>
          <a:p>
            <a:pPr marL="742950" lvl="1" indent="-285750">
              <a:buFont typeface="Arial" panose="020B0604020202020204" pitchFamily="34" charset="0"/>
              <a:buChar char="•"/>
            </a:pPr>
            <a:r>
              <a:rPr lang="en-US" sz="1600" dirty="0"/>
              <a:t>The </a:t>
            </a:r>
            <a:r>
              <a:rPr lang="en-US" sz="1600" dirty="0" err="1"/>
              <a:t>IoT</a:t>
            </a:r>
            <a:r>
              <a:rPr lang="en-US" sz="1600" dirty="0"/>
              <a:t> helps individuals </a:t>
            </a:r>
            <a:r>
              <a:rPr lang="en-US" sz="1600" dirty="0" smtClean="0"/>
              <a:t>to </a:t>
            </a:r>
            <a:r>
              <a:rPr lang="en-US" sz="1600" dirty="0"/>
              <a:t>improve quality of life.</a:t>
            </a:r>
            <a:endParaRPr lang="en-US" sz="1600" dirty="0" smtClean="0"/>
          </a:p>
          <a:p>
            <a:pPr marL="742950" lvl="1" indent="-285750">
              <a:buFont typeface="Arial" panose="020B0604020202020204" pitchFamily="34" charset="0"/>
              <a:buChar char="•"/>
            </a:pPr>
            <a:r>
              <a:rPr lang="en-US" sz="1600" dirty="0"/>
              <a:t>The </a:t>
            </a:r>
            <a:r>
              <a:rPr lang="en-US" sz="1600" dirty="0" err="1"/>
              <a:t>IoT</a:t>
            </a:r>
            <a:r>
              <a:rPr lang="en-US" sz="1600" dirty="0"/>
              <a:t> also helps </a:t>
            </a:r>
            <a:r>
              <a:rPr lang="en-US" sz="1600" dirty="0" smtClean="0"/>
              <a:t>industries to </a:t>
            </a:r>
            <a:r>
              <a:rPr lang="en-US" sz="1600" dirty="0"/>
              <a:t>become more efficient. </a:t>
            </a:r>
            <a:endParaRPr lang="en-US" sz="1600" dirty="0" smtClean="0"/>
          </a:p>
          <a:p>
            <a:r>
              <a:rPr lang="en-US" sz="2000" dirty="0"/>
              <a:t>Cisco </a:t>
            </a:r>
            <a:r>
              <a:rPr lang="en-US" sz="2000" dirty="0" err="1"/>
              <a:t>IoT</a:t>
            </a:r>
            <a:r>
              <a:rPr lang="en-US" sz="2000" dirty="0"/>
              <a:t> Solutions</a:t>
            </a:r>
          </a:p>
          <a:p>
            <a:pPr marL="742950" lvl="1" indent="-285750">
              <a:buFont typeface="Arial" panose="020B0604020202020204" pitchFamily="34" charset="0"/>
              <a:buChar char="•"/>
            </a:pPr>
            <a:r>
              <a:rPr lang="en-US" sz="1600" dirty="0" smtClean="0"/>
              <a:t>The </a:t>
            </a:r>
            <a:r>
              <a:rPr lang="en-US" sz="1600" dirty="0"/>
              <a:t>rapid </a:t>
            </a:r>
            <a:r>
              <a:rPr lang="en-US" sz="1600" dirty="0" err="1" smtClean="0"/>
              <a:t>IoT</a:t>
            </a:r>
            <a:r>
              <a:rPr lang="en-US" sz="1600" dirty="0" smtClean="0"/>
              <a:t> growth </a:t>
            </a:r>
            <a:r>
              <a:rPr lang="en-US" sz="1600" dirty="0"/>
              <a:t>has </a:t>
            </a:r>
            <a:r>
              <a:rPr lang="en-US" sz="1600" dirty="0" smtClean="0"/>
              <a:t>introduced </a:t>
            </a:r>
            <a:r>
              <a:rPr lang="en-US" sz="1600" dirty="0"/>
              <a:t>new </a:t>
            </a:r>
            <a:r>
              <a:rPr lang="en-US" sz="1600" dirty="0" smtClean="0"/>
              <a:t>challenges.</a:t>
            </a:r>
            <a:endParaRPr lang="en-US" sz="1600" dirty="0"/>
          </a:p>
          <a:p>
            <a:pPr marL="742950" lvl="1" indent="-285750">
              <a:buFont typeface="Arial" panose="020B0604020202020204" pitchFamily="34" charset="0"/>
              <a:buChar char="•"/>
            </a:pPr>
            <a:r>
              <a:rPr lang="en-US" sz="1600" dirty="0"/>
              <a:t>Cisco </a:t>
            </a:r>
            <a:r>
              <a:rPr lang="en-US" sz="1600" dirty="0" err="1"/>
              <a:t>IoT</a:t>
            </a:r>
            <a:r>
              <a:rPr lang="en-US" sz="1600" dirty="0"/>
              <a:t> System reduces the complexities of </a:t>
            </a:r>
            <a:r>
              <a:rPr lang="en-US" sz="1600" dirty="0" smtClean="0"/>
              <a:t>digitization.</a:t>
            </a:r>
          </a:p>
          <a:p>
            <a:pPr marL="742950" lvl="1" indent="-285750">
              <a:buFont typeface="Arial" panose="020B0604020202020204" pitchFamily="34" charset="0"/>
              <a:buChar char="•"/>
            </a:pPr>
            <a:r>
              <a:rPr lang="en-US" sz="1600" dirty="0"/>
              <a:t>Six Pillars of the Cisco </a:t>
            </a:r>
            <a:r>
              <a:rPr lang="en-US" sz="1600" dirty="0" err="1"/>
              <a:t>IoT</a:t>
            </a:r>
            <a:r>
              <a:rPr lang="en-US" sz="1600" dirty="0"/>
              <a:t> </a:t>
            </a:r>
            <a:r>
              <a:rPr lang="en-US" sz="1600" dirty="0" smtClean="0"/>
              <a:t>System are:</a:t>
            </a:r>
          </a:p>
          <a:p>
            <a:pPr marL="1082675" lvl="2" indent="-285750">
              <a:buFont typeface="Arial" panose="020B0604020202020204" pitchFamily="34" charset="0"/>
              <a:buChar char="•"/>
            </a:pPr>
            <a:r>
              <a:rPr lang="en-US" sz="1600" dirty="0"/>
              <a:t>Network Connectivity</a:t>
            </a:r>
          </a:p>
          <a:p>
            <a:pPr marL="1082675" lvl="2" indent="-285750">
              <a:buFont typeface="Arial" panose="020B0604020202020204" pitchFamily="34" charset="0"/>
              <a:buChar char="•"/>
            </a:pPr>
            <a:r>
              <a:rPr lang="en-US" sz="1600" dirty="0"/>
              <a:t>Fog Computing</a:t>
            </a:r>
          </a:p>
          <a:p>
            <a:pPr marL="1082675" lvl="2" indent="-285750">
              <a:buFont typeface="Arial" panose="020B0604020202020204" pitchFamily="34" charset="0"/>
              <a:buChar char="•"/>
            </a:pPr>
            <a:r>
              <a:rPr lang="en-US" sz="1600" dirty="0"/>
              <a:t>Cybersecurity and Physical Security</a:t>
            </a:r>
          </a:p>
          <a:p>
            <a:pPr marL="1082675" lvl="2" indent="-285750">
              <a:buFont typeface="Arial" panose="020B0604020202020204" pitchFamily="34" charset="0"/>
              <a:buChar char="•"/>
            </a:pPr>
            <a:r>
              <a:rPr lang="en-US" sz="1600" dirty="0"/>
              <a:t>Data Analytics</a:t>
            </a:r>
          </a:p>
          <a:p>
            <a:pPr marL="1082675" lvl="2" indent="-285750">
              <a:buFont typeface="Arial" panose="020B0604020202020204" pitchFamily="34" charset="0"/>
              <a:buChar char="•"/>
            </a:pPr>
            <a:r>
              <a:rPr lang="en-US" sz="1600" dirty="0"/>
              <a:t>Management and Automation</a:t>
            </a:r>
          </a:p>
          <a:p>
            <a:pPr marL="1082675" lvl="2" indent="-285750">
              <a:buFont typeface="Arial" panose="020B0604020202020204" pitchFamily="34" charset="0"/>
              <a:buChar char="•"/>
            </a:pPr>
            <a:r>
              <a:rPr lang="en-US" sz="1600" dirty="0"/>
              <a:t>Application Enablement Platform</a:t>
            </a:r>
            <a:endParaRPr lang="en-US" sz="1600" dirty="0" smtClean="0"/>
          </a:p>
          <a:p>
            <a:pPr marL="0" indent="0">
              <a:buNone/>
            </a:pPr>
            <a:endParaRPr lang="en-US" sz="2000" dirty="0" smtClean="0"/>
          </a:p>
          <a:p>
            <a:endParaRPr lang="en-US" sz="2000" dirty="0" smtClean="0"/>
          </a:p>
          <a:p>
            <a:endParaRPr lang="en-US" dirty="0"/>
          </a:p>
        </p:txBody>
      </p:sp>
      <p:pic>
        <p:nvPicPr>
          <p:cNvPr id="3" name="Picture 2"/>
          <p:cNvPicPr>
            <a:picLocks noChangeAspect="1"/>
          </p:cNvPicPr>
          <p:nvPr/>
        </p:nvPicPr>
        <p:blipFill>
          <a:blip r:embed="rId3"/>
          <a:stretch>
            <a:fillRect/>
          </a:stretch>
        </p:blipFill>
        <p:spPr>
          <a:xfrm>
            <a:off x="5763491" y="3877125"/>
            <a:ext cx="3202533" cy="2430157"/>
          </a:xfrm>
          <a:prstGeom prst="rect">
            <a:avLst/>
          </a:prstGeom>
        </p:spPr>
      </p:pic>
    </p:spTree>
    <p:extLst>
      <p:ext uri="{BB962C8B-B14F-4D97-AF65-F5344CB8AC3E}">
        <p14:creationId xmlns:p14="http://schemas.microsoft.com/office/powerpoint/2010/main" val="3014027809"/>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dirty="0" smtClean="0">
                <a:latin typeface="Arial" charset="0"/>
              </a:rPr>
              <a:t>What are Things?</a:t>
            </a:r>
            <a:r>
              <a:rPr lang="en-US" dirty="0">
                <a:latin typeface="Arial" charset="0"/>
              </a:rPr>
              <a:t/>
            </a:r>
            <a:br>
              <a:rPr lang="en-US" dirty="0">
                <a:latin typeface="Arial" charset="0"/>
              </a:rPr>
            </a:br>
            <a:r>
              <a:rPr lang="en-US" sz="2800" dirty="0" smtClean="0">
                <a:latin typeface="Arial" charset="0"/>
              </a:rPr>
              <a:t>1.1.2 Building Blocks of an </a:t>
            </a:r>
            <a:r>
              <a:rPr lang="en-US" sz="2800" dirty="0" err="1" smtClean="0">
                <a:latin typeface="Arial" charset="0"/>
              </a:rPr>
              <a:t>IoT</a:t>
            </a:r>
            <a:r>
              <a:rPr lang="en-US" sz="2800" dirty="0" smtClean="0">
                <a:latin typeface="Arial" charset="0"/>
              </a:rPr>
              <a:t> System</a:t>
            </a:r>
            <a:endParaRPr lang="en-US" sz="3000" dirty="0">
              <a:latin typeface="Arial" charset="0"/>
            </a:endParaRPr>
          </a:p>
        </p:txBody>
      </p:sp>
      <p:sp>
        <p:nvSpPr>
          <p:cNvPr id="2" name="Content Placeholder 1"/>
          <p:cNvSpPr>
            <a:spLocks noGrp="1"/>
          </p:cNvSpPr>
          <p:nvPr>
            <p:ph idx="1"/>
          </p:nvPr>
        </p:nvSpPr>
        <p:spPr>
          <a:xfrm>
            <a:off x="193868" y="1404420"/>
            <a:ext cx="7416896" cy="4902862"/>
          </a:xfrm>
        </p:spPr>
        <p:txBody>
          <a:bodyPr/>
          <a:lstStyle/>
          <a:p>
            <a:r>
              <a:rPr lang="en-US" sz="2000" dirty="0"/>
              <a:t>Overview of a Controlled </a:t>
            </a:r>
            <a:r>
              <a:rPr lang="en-US" sz="2000" dirty="0" smtClean="0"/>
              <a:t>System</a:t>
            </a:r>
          </a:p>
          <a:p>
            <a:pPr marL="742950" lvl="1" indent="-285750">
              <a:buFont typeface="Arial" panose="020B0604020202020204" pitchFamily="34" charset="0"/>
              <a:buChar char="•"/>
            </a:pPr>
            <a:r>
              <a:rPr lang="en-US" sz="1600" dirty="0"/>
              <a:t>Feedback loops are used </a:t>
            </a:r>
            <a:r>
              <a:rPr lang="en-US" sz="1600" dirty="0" smtClean="0"/>
              <a:t>to </a:t>
            </a:r>
            <a:r>
              <a:rPr lang="en-US" sz="1600" dirty="0"/>
              <a:t>provide real-time information to its controller based on current behavior</a:t>
            </a:r>
            <a:r>
              <a:rPr lang="en-US" sz="1600" dirty="0" smtClean="0"/>
              <a:t>.</a:t>
            </a:r>
          </a:p>
          <a:p>
            <a:pPr marL="742950" lvl="1" indent="-285750">
              <a:buFont typeface="Arial" panose="020B0604020202020204" pitchFamily="34" charset="0"/>
              <a:buChar char="•"/>
            </a:pPr>
            <a:r>
              <a:rPr lang="en-US" sz="1600" dirty="0" smtClean="0"/>
              <a:t>In a </a:t>
            </a:r>
            <a:r>
              <a:rPr lang="en-US" sz="1600" dirty="0"/>
              <a:t>closed </a:t>
            </a:r>
            <a:r>
              <a:rPr lang="en-US" sz="1600" dirty="0" smtClean="0"/>
              <a:t>loop, feedback </a:t>
            </a:r>
            <a:r>
              <a:rPr lang="en-US" sz="1600" dirty="0"/>
              <a:t>is continuously being received by the controller from its sensors</a:t>
            </a:r>
            <a:r>
              <a:rPr lang="en-US" sz="1600" dirty="0" smtClean="0"/>
              <a:t>.</a:t>
            </a:r>
          </a:p>
          <a:p>
            <a:pPr marL="742950" lvl="1" indent="-285750">
              <a:buFont typeface="Arial" panose="020B0604020202020204" pitchFamily="34" charset="0"/>
              <a:buChar char="•"/>
            </a:pPr>
            <a:r>
              <a:rPr lang="en-US" sz="1600" dirty="0" smtClean="0"/>
              <a:t>The </a:t>
            </a:r>
            <a:r>
              <a:rPr lang="en-US" sz="1600" dirty="0"/>
              <a:t>controller continuously </a:t>
            </a:r>
            <a:r>
              <a:rPr lang="en-US" sz="1600" dirty="0" smtClean="0"/>
              <a:t>analyzes </a:t>
            </a:r>
            <a:r>
              <a:rPr lang="en-US" sz="1600" dirty="0"/>
              <a:t>and processes information, and </a:t>
            </a:r>
            <a:r>
              <a:rPr lang="en-US" sz="1600" dirty="0" smtClean="0"/>
              <a:t>use </a:t>
            </a:r>
            <a:r>
              <a:rPr lang="en-US" sz="1600" dirty="0"/>
              <a:t>actuators to modify conditions</a:t>
            </a:r>
            <a:r>
              <a:rPr lang="en-US" sz="1600" dirty="0" smtClean="0"/>
              <a:t>.</a:t>
            </a:r>
          </a:p>
          <a:p>
            <a:r>
              <a:rPr lang="en-US" sz="2000" dirty="0" smtClean="0"/>
              <a:t>Sensors</a:t>
            </a:r>
            <a:endParaRPr lang="en-US" sz="2000" dirty="0"/>
          </a:p>
          <a:p>
            <a:pPr marL="742950" lvl="1" indent="-285750">
              <a:buFont typeface="Arial" panose="020B0604020202020204" pitchFamily="34" charset="0"/>
              <a:buChar char="•"/>
            </a:pPr>
            <a:r>
              <a:rPr lang="en-US" sz="1600" dirty="0"/>
              <a:t>A sensor </a:t>
            </a:r>
            <a:r>
              <a:rPr lang="en-US" sz="1600" dirty="0" smtClean="0"/>
              <a:t>is </a:t>
            </a:r>
            <a:r>
              <a:rPr lang="en-US" sz="1600" dirty="0"/>
              <a:t>a device that can be used to measure a physical property by detecting some type of information from the physical world.</a:t>
            </a:r>
          </a:p>
          <a:p>
            <a:pPr marL="742950" lvl="1" indent="-285750">
              <a:buFont typeface="Arial" panose="020B0604020202020204" pitchFamily="34" charset="0"/>
              <a:buChar char="•"/>
            </a:pPr>
            <a:r>
              <a:rPr lang="en-US" sz="1600" dirty="0"/>
              <a:t>A sensor may be connected to a controller either directly or remotely</a:t>
            </a:r>
            <a:r>
              <a:rPr lang="en-US" sz="1600" dirty="0" smtClean="0"/>
              <a:t>.</a:t>
            </a:r>
            <a:endParaRPr lang="en-US" sz="1600" dirty="0"/>
          </a:p>
          <a:p>
            <a:pPr marL="0" indent="0">
              <a:buNone/>
            </a:pPr>
            <a:endParaRPr lang="en-US" sz="2000" dirty="0" smtClean="0"/>
          </a:p>
          <a:p>
            <a:endParaRPr lang="en-US" sz="2000" dirty="0" smtClean="0"/>
          </a:p>
          <a:p>
            <a:endParaRPr lang="en-US" dirty="0"/>
          </a:p>
        </p:txBody>
      </p:sp>
      <p:pic>
        <p:nvPicPr>
          <p:cNvPr id="4" name="Picture 3"/>
          <p:cNvPicPr>
            <a:picLocks noChangeAspect="1"/>
          </p:cNvPicPr>
          <p:nvPr/>
        </p:nvPicPr>
        <p:blipFill>
          <a:blip r:embed="rId3"/>
          <a:stretch>
            <a:fillRect/>
          </a:stretch>
        </p:blipFill>
        <p:spPr>
          <a:xfrm>
            <a:off x="4886035" y="4804259"/>
            <a:ext cx="4079989" cy="1674851"/>
          </a:xfrm>
          <a:prstGeom prst="rect">
            <a:avLst/>
          </a:prstGeom>
        </p:spPr>
      </p:pic>
    </p:spTree>
    <p:extLst>
      <p:ext uri="{BB962C8B-B14F-4D97-AF65-F5344CB8AC3E}">
        <p14:creationId xmlns:p14="http://schemas.microsoft.com/office/powerpoint/2010/main" val="3532774184"/>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394392"/>
            <a:ext cx="8772157" cy="838200"/>
          </a:xfrm>
        </p:spPr>
        <p:txBody>
          <a:bodyPr/>
          <a:lstStyle/>
          <a:p>
            <a:pPr eaLnBrk="1" hangingPunct="1"/>
            <a:r>
              <a:rPr lang="en-US" sz="1800" dirty="0" smtClean="0">
                <a:latin typeface="Arial" charset="0"/>
              </a:rPr>
              <a:t>What are Things?</a:t>
            </a:r>
            <a:r>
              <a:rPr lang="en-US" dirty="0">
                <a:latin typeface="Arial" charset="0"/>
              </a:rPr>
              <a:t/>
            </a:r>
            <a:br>
              <a:rPr lang="en-US" dirty="0">
                <a:latin typeface="Arial" charset="0"/>
              </a:rPr>
            </a:br>
            <a:r>
              <a:rPr lang="en-US" sz="2800" dirty="0" smtClean="0">
                <a:latin typeface="Arial" charset="0"/>
              </a:rPr>
              <a:t>Building Blocks of an </a:t>
            </a:r>
            <a:r>
              <a:rPr lang="en-US" sz="2800" dirty="0" err="1" smtClean="0">
                <a:latin typeface="Arial" charset="0"/>
              </a:rPr>
              <a:t>IoT</a:t>
            </a:r>
            <a:r>
              <a:rPr lang="en-US" sz="2800" dirty="0" smtClean="0">
                <a:latin typeface="Arial" charset="0"/>
              </a:rPr>
              <a:t> System (Cont.)</a:t>
            </a:r>
            <a:endParaRPr lang="en-US" sz="3000" dirty="0">
              <a:latin typeface="Arial" charset="0"/>
            </a:endParaRPr>
          </a:p>
        </p:txBody>
      </p:sp>
      <p:pic>
        <p:nvPicPr>
          <p:cNvPr id="4" name="Picture 3"/>
          <p:cNvPicPr>
            <a:picLocks noChangeAspect="1"/>
          </p:cNvPicPr>
          <p:nvPr/>
        </p:nvPicPr>
        <p:blipFill>
          <a:blip r:embed="rId3"/>
          <a:stretch>
            <a:fillRect/>
          </a:stretch>
        </p:blipFill>
        <p:spPr>
          <a:xfrm>
            <a:off x="6837775" y="5102693"/>
            <a:ext cx="2128249" cy="1204589"/>
          </a:xfrm>
          <a:prstGeom prst="rect">
            <a:avLst/>
          </a:prstGeom>
        </p:spPr>
      </p:pic>
      <p:pic>
        <p:nvPicPr>
          <p:cNvPr id="5" name="Picture 4"/>
          <p:cNvPicPr>
            <a:picLocks noChangeAspect="1"/>
          </p:cNvPicPr>
          <p:nvPr/>
        </p:nvPicPr>
        <p:blipFill>
          <a:blip r:embed="rId4"/>
          <a:stretch>
            <a:fillRect/>
          </a:stretch>
        </p:blipFill>
        <p:spPr>
          <a:xfrm>
            <a:off x="6757131" y="3349504"/>
            <a:ext cx="2208893" cy="1414158"/>
          </a:xfrm>
          <a:prstGeom prst="rect">
            <a:avLst/>
          </a:prstGeom>
        </p:spPr>
      </p:pic>
      <p:sp>
        <p:nvSpPr>
          <p:cNvPr id="2" name="Content Placeholder 1"/>
          <p:cNvSpPr>
            <a:spLocks noGrp="1"/>
          </p:cNvSpPr>
          <p:nvPr>
            <p:ph idx="1"/>
          </p:nvPr>
        </p:nvSpPr>
        <p:spPr>
          <a:xfrm>
            <a:off x="193867" y="1379368"/>
            <a:ext cx="8499196" cy="4902862"/>
          </a:xfrm>
        </p:spPr>
        <p:txBody>
          <a:bodyPr/>
          <a:lstStyle/>
          <a:p>
            <a:r>
              <a:rPr lang="en-US" sz="2000" dirty="0"/>
              <a:t>Actuators</a:t>
            </a:r>
          </a:p>
          <a:p>
            <a:pPr marL="742950" lvl="1" indent="-285750">
              <a:buFont typeface="Arial" panose="020B0604020202020204" pitchFamily="34" charset="0"/>
              <a:buChar char="•"/>
            </a:pPr>
            <a:r>
              <a:rPr lang="en-US" sz="1600" dirty="0"/>
              <a:t>An actuator is a basic motor that can be used to control a system.</a:t>
            </a:r>
          </a:p>
          <a:p>
            <a:pPr marL="742950" lvl="1" indent="-285750">
              <a:buFont typeface="Arial" panose="020B0604020202020204" pitchFamily="34" charset="0"/>
              <a:buChar char="•"/>
            </a:pPr>
            <a:r>
              <a:rPr lang="en-US" sz="1600" dirty="0"/>
              <a:t>Can be hydraulic, electric or pneumatic.</a:t>
            </a:r>
          </a:p>
          <a:p>
            <a:pPr marL="742950" lvl="1" indent="-285750">
              <a:buFont typeface="Arial" panose="020B0604020202020204" pitchFamily="34" charset="0"/>
              <a:buChar char="•"/>
            </a:pPr>
            <a:r>
              <a:rPr lang="en-US" sz="1600" dirty="0"/>
              <a:t>can be responsible for transforming an electrical signal into physical output.</a:t>
            </a:r>
          </a:p>
          <a:p>
            <a:r>
              <a:rPr lang="en-US" sz="2000" dirty="0" smtClean="0"/>
              <a:t>Controllers</a:t>
            </a:r>
            <a:endParaRPr lang="en-US" sz="2000" dirty="0"/>
          </a:p>
          <a:p>
            <a:pPr marL="742950" lvl="1" indent="-285750">
              <a:buFont typeface="Arial" panose="020B0604020202020204" pitchFamily="34" charset="0"/>
              <a:buChar char="•"/>
            </a:pPr>
            <a:r>
              <a:rPr lang="en-US" sz="1600" dirty="0" smtClean="0"/>
              <a:t>Responsible </a:t>
            </a:r>
            <a:r>
              <a:rPr lang="en-US" sz="1600" dirty="0"/>
              <a:t>for collecting data from sensors and providing network </a:t>
            </a:r>
            <a:r>
              <a:rPr lang="en-US" sz="1600" dirty="0" smtClean="0"/>
              <a:t>connectivity.</a:t>
            </a:r>
          </a:p>
          <a:p>
            <a:pPr marL="742950" lvl="1" indent="-285750">
              <a:buFont typeface="Arial" panose="020B0604020202020204" pitchFamily="34" charset="0"/>
              <a:buChar char="•"/>
            </a:pPr>
            <a:r>
              <a:rPr lang="en-US" sz="1600" dirty="0" smtClean="0"/>
              <a:t>Controllers </a:t>
            </a:r>
            <a:r>
              <a:rPr lang="en-US" sz="1600" dirty="0"/>
              <a:t>may have the ability to make immediate </a:t>
            </a:r>
            <a:r>
              <a:rPr lang="en-US" sz="1600" dirty="0" smtClean="0"/>
              <a:t>decisions.</a:t>
            </a:r>
          </a:p>
          <a:p>
            <a:pPr marL="742950" lvl="1" indent="-285750">
              <a:buFont typeface="Arial" panose="020B0604020202020204" pitchFamily="34" charset="0"/>
              <a:buChar char="•"/>
            </a:pPr>
            <a:r>
              <a:rPr lang="en-US" sz="1600" dirty="0" smtClean="0"/>
              <a:t>May also send </a:t>
            </a:r>
            <a:r>
              <a:rPr lang="en-US" sz="1600" dirty="0"/>
              <a:t>data to </a:t>
            </a:r>
            <a:r>
              <a:rPr lang="en-US" sz="1600" dirty="0" smtClean="0"/>
              <a:t>remote and more </a:t>
            </a:r>
            <a:r>
              <a:rPr lang="en-US" sz="1600" dirty="0"/>
              <a:t>powerful computer for </a:t>
            </a:r>
            <a:r>
              <a:rPr lang="en-US" sz="1600" dirty="0" smtClean="0"/>
              <a:t/>
            </a:r>
            <a:br>
              <a:rPr lang="en-US" sz="1600" dirty="0" smtClean="0"/>
            </a:br>
            <a:r>
              <a:rPr lang="en-US" sz="1600" dirty="0" smtClean="0"/>
              <a:t>analysis.</a:t>
            </a:r>
            <a:endParaRPr lang="en-US" sz="1600" dirty="0"/>
          </a:p>
          <a:p>
            <a:r>
              <a:rPr lang="en-US" sz="2000" dirty="0" err="1" smtClean="0"/>
              <a:t>IoT</a:t>
            </a:r>
            <a:r>
              <a:rPr lang="en-US" sz="2000" dirty="0" smtClean="0"/>
              <a:t> Process Flow</a:t>
            </a:r>
          </a:p>
          <a:p>
            <a:pPr marL="742950" lvl="1" indent="-285750">
              <a:buFont typeface="Arial" panose="020B0604020202020204" pitchFamily="34" charset="0"/>
              <a:buChar char="•"/>
            </a:pPr>
            <a:r>
              <a:rPr lang="en-US" sz="1600" dirty="0" smtClean="0"/>
              <a:t>A simple </a:t>
            </a:r>
            <a:r>
              <a:rPr lang="en-US" sz="1600" dirty="0" err="1"/>
              <a:t>IoT</a:t>
            </a:r>
            <a:r>
              <a:rPr lang="en-US" sz="1600" dirty="0"/>
              <a:t> </a:t>
            </a:r>
            <a:r>
              <a:rPr lang="en-US" sz="1600" dirty="0" smtClean="0"/>
              <a:t>system include </a:t>
            </a:r>
            <a:r>
              <a:rPr lang="en-US" sz="1600" dirty="0"/>
              <a:t>sensors connecting, through a wireless or wired connection, to actuators or controllers</a:t>
            </a:r>
            <a:r>
              <a:rPr lang="en-US" sz="1600" dirty="0" smtClean="0"/>
              <a:t>.</a:t>
            </a:r>
          </a:p>
          <a:p>
            <a:pPr marL="742950" lvl="1" indent="-285750">
              <a:buFont typeface="Arial" panose="020B0604020202020204" pitchFamily="34" charset="0"/>
              <a:buChar char="•"/>
            </a:pPr>
            <a:r>
              <a:rPr lang="en-US" sz="1600" dirty="0" smtClean="0"/>
              <a:t>Some </a:t>
            </a:r>
            <a:r>
              <a:rPr lang="en-US" sz="1600" dirty="0"/>
              <a:t>devices can have more than one function.</a:t>
            </a:r>
            <a:endParaRPr lang="en-US" sz="1600" dirty="0" smtClean="0"/>
          </a:p>
          <a:p>
            <a:pPr marL="742950" lvl="1" indent="-285750">
              <a:buFont typeface="Arial" panose="020B0604020202020204" pitchFamily="34" charset="0"/>
              <a:buChar char="•"/>
            </a:pPr>
            <a:endParaRPr lang="en-US" sz="1600" dirty="0" smtClean="0"/>
          </a:p>
          <a:p>
            <a:pPr marL="0" indent="0">
              <a:buNone/>
            </a:pPr>
            <a:endParaRPr lang="en-US" sz="2000" dirty="0" smtClean="0"/>
          </a:p>
          <a:p>
            <a:endParaRPr lang="en-US" sz="2000" dirty="0" smtClean="0"/>
          </a:p>
          <a:p>
            <a:endParaRPr lang="en-US" dirty="0"/>
          </a:p>
        </p:txBody>
      </p:sp>
    </p:spTree>
    <p:extLst>
      <p:ext uri="{BB962C8B-B14F-4D97-AF65-F5344CB8AC3E}">
        <p14:creationId xmlns:p14="http://schemas.microsoft.com/office/powerpoint/2010/main" val="3910741543"/>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dirty="0" smtClean="0">
                <a:latin typeface="Arial" charset="0"/>
              </a:rPr>
              <a:t>What are Things?</a:t>
            </a:r>
            <a:r>
              <a:rPr lang="en-US" dirty="0">
                <a:latin typeface="Arial" charset="0"/>
              </a:rPr>
              <a:t/>
            </a:r>
            <a:br>
              <a:rPr lang="en-US" dirty="0">
                <a:latin typeface="Arial" charset="0"/>
              </a:rPr>
            </a:br>
            <a:r>
              <a:rPr lang="en-US" sz="2800" dirty="0" smtClean="0">
                <a:latin typeface="Arial" charset="0"/>
              </a:rPr>
              <a:t>1.1.3 Processes in Controlled Systems</a:t>
            </a:r>
            <a:endParaRPr lang="en-US" sz="3000" dirty="0">
              <a:latin typeface="Arial" charset="0"/>
            </a:endParaRPr>
          </a:p>
        </p:txBody>
      </p:sp>
      <p:sp>
        <p:nvSpPr>
          <p:cNvPr id="2" name="Content Placeholder 1"/>
          <p:cNvSpPr>
            <a:spLocks noGrp="1"/>
          </p:cNvSpPr>
          <p:nvPr>
            <p:ph idx="1"/>
          </p:nvPr>
        </p:nvSpPr>
        <p:spPr>
          <a:xfrm>
            <a:off x="193867" y="1404420"/>
            <a:ext cx="8772157" cy="3450384"/>
          </a:xfrm>
        </p:spPr>
        <p:txBody>
          <a:bodyPr/>
          <a:lstStyle/>
          <a:p>
            <a:r>
              <a:rPr lang="en-US" sz="2000" dirty="0" smtClean="0"/>
              <a:t>Processes</a:t>
            </a:r>
          </a:p>
          <a:p>
            <a:pPr marL="742950" lvl="1" indent="-285750">
              <a:buFont typeface="Arial" panose="020B0604020202020204" pitchFamily="34" charset="0"/>
              <a:buChar char="•"/>
            </a:pPr>
            <a:r>
              <a:rPr lang="en-US" sz="1600" dirty="0" smtClean="0"/>
              <a:t>A </a:t>
            </a:r>
            <a:r>
              <a:rPr lang="en-US" sz="1600" dirty="0"/>
              <a:t>process is a series of steps or actions taken </a:t>
            </a:r>
            <a:r>
              <a:rPr lang="en-US" sz="1600" dirty="0" smtClean="0"/>
              <a:t>to</a:t>
            </a:r>
            <a:br>
              <a:rPr lang="en-US" sz="1600" dirty="0" smtClean="0"/>
            </a:br>
            <a:r>
              <a:rPr lang="en-US" sz="1600" dirty="0" smtClean="0"/>
              <a:t>achieve </a:t>
            </a:r>
            <a:r>
              <a:rPr lang="en-US" sz="1600" dirty="0"/>
              <a:t>a desired result by the consumer of the </a:t>
            </a:r>
            <a:r>
              <a:rPr lang="en-US" sz="1600" dirty="0" smtClean="0"/>
              <a:t/>
            </a:r>
            <a:br>
              <a:rPr lang="en-US" sz="1600" dirty="0" smtClean="0"/>
            </a:br>
            <a:r>
              <a:rPr lang="en-US" sz="1600" dirty="0" smtClean="0"/>
              <a:t>process.</a:t>
            </a:r>
          </a:p>
          <a:p>
            <a:r>
              <a:rPr lang="en-US" sz="2000" dirty="0" smtClean="0"/>
              <a:t>Feedback</a:t>
            </a:r>
            <a:endParaRPr lang="en-US" sz="2000" dirty="0"/>
          </a:p>
          <a:p>
            <a:pPr marL="742950" lvl="1" indent="-285750">
              <a:buFont typeface="Arial" panose="020B0604020202020204" pitchFamily="34" charset="0"/>
              <a:buChar char="•"/>
            </a:pPr>
            <a:r>
              <a:rPr lang="en-US" sz="1600" dirty="0"/>
              <a:t>Feedback is when the output of a </a:t>
            </a:r>
            <a:r>
              <a:rPr lang="en-US" sz="1600" dirty="0" smtClean="0"/>
              <a:t>process affects </a:t>
            </a:r>
            <a:r>
              <a:rPr lang="en-US" sz="1600" dirty="0"/>
              <a:t>the input.</a:t>
            </a:r>
          </a:p>
          <a:p>
            <a:pPr marL="742950" lvl="1" indent="-285750">
              <a:buFont typeface="Arial" panose="020B0604020202020204" pitchFamily="34" charset="0"/>
              <a:buChar char="•"/>
            </a:pPr>
            <a:r>
              <a:rPr lang="en-US" sz="1600" dirty="0"/>
              <a:t>Feedback is often referred to as a feedback loop</a:t>
            </a:r>
            <a:r>
              <a:rPr lang="en-US" sz="1600" dirty="0" smtClean="0"/>
              <a:t>.</a:t>
            </a:r>
          </a:p>
          <a:p>
            <a:pPr marL="742950" lvl="1" indent="-285750">
              <a:buFont typeface="Arial" panose="020B0604020202020204" pitchFamily="34" charset="0"/>
              <a:buChar char="•"/>
            </a:pPr>
            <a:r>
              <a:rPr lang="en-US" sz="1600" dirty="0"/>
              <a:t>Feedback loops can be positive or </a:t>
            </a:r>
            <a:r>
              <a:rPr lang="en-US" sz="1600" dirty="0" smtClean="0"/>
              <a:t>negative.</a:t>
            </a:r>
            <a:endParaRPr lang="en-US" sz="1600" dirty="0"/>
          </a:p>
          <a:p>
            <a:r>
              <a:rPr lang="en-US" sz="2000" dirty="0" smtClean="0"/>
              <a:t>Control Systems</a:t>
            </a:r>
            <a:endParaRPr lang="en-US" sz="2000" dirty="0"/>
          </a:p>
          <a:p>
            <a:pPr marL="742950" lvl="1" indent="-285750">
              <a:buFont typeface="Arial" panose="020B0604020202020204" pitchFamily="34" charset="0"/>
              <a:buChar char="•"/>
            </a:pPr>
            <a:r>
              <a:rPr lang="en-US" sz="1600" dirty="0" smtClean="0"/>
              <a:t>Includes </a:t>
            </a:r>
            <a:r>
              <a:rPr lang="en-US" sz="1600" dirty="0"/>
              <a:t>a controller that uses inputs and outputs to manage and regulate the behavior of the system in an attempt to achieve a desired </a:t>
            </a:r>
            <a:r>
              <a:rPr lang="en-US" sz="1600" dirty="0" smtClean="0"/>
              <a:t>state.</a:t>
            </a:r>
            <a:endParaRPr lang="en-US" sz="2000" dirty="0" smtClean="0"/>
          </a:p>
          <a:p>
            <a:endParaRPr lang="en-US" sz="2000" dirty="0" smtClean="0"/>
          </a:p>
          <a:p>
            <a:endParaRPr lang="en-US" dirty="0"/>
          </a:p>
        </p:txBody>
      </p:sp>
      <p:pic>
        <p:nvPicPr>
          <p:cNvPr id="3" name="Picture 2"/>
          <p:cNvPicPr>
            <a:picLocks noChangeAspect="1"/>
          </p:cNvPicPr>
          <p:nvPr/>
        </p:nvPicPr>
        <p:blipFill>
          <a:blip r:embed="rId3"/>
          <a:stretch>
            <a:fillRect/>
          </a:stretch>
        </p:blipFill>
        <p:spPr>
          <a:xfrm>
            <a:off x="6030016" y="1225807"/>
            <a:ext cx="2936009" cy="1806501"/>
          </a:xfrm>
          <a:prstGeom prst="rect">
            <a:avLst/>
          </a:prstGeom>
        </p:spPr>
      </p:pic>
      <p:sp>
        <p:nvSpPr>
          <p:cNvPr id="6" name="Content Placeholder 1"/>
          <p:cNvSpPr txBox="1">
            <a:spLocks/>
          </p:cNvSpPr>
          <p:nvPr/>
        </p:nvSpPr>
        <p:spPr bwMode="auto">
          <a:xfrm>
            <a:off x="193867" y="4847973"/>
            <a:ext cx="8772158" cy="490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742950" marR="0" lvl="1" indent="-285750" algn="l" defTabSz="814388" rtl="0" eaLnBrk="0" fontAlgn="base" latinLnBrk="0" hangingPunct="0">
              <a:lnSpc>
                <a:spcPct val="95000"/>
              </a:lnSpc>
              <a:spcBef>
                <a:spcPct val="35000"/>
              </a:spcBef>
              <a:spcAft>
                <a:spcPct val="0"/>
              </a:spcAft>
              <a:buClr>
                <a:srgbClr val="708CA1"/>
              </a:buClr>
              <a:buSzTx/>
              <a:buFont typeface="Arial" panose="020B0604020202020204" pitchFamily="34" charset="0"/>
              <a:buChar char="•"/>
              <a:tabLst/>
              <a:defRPr/>
            </a:pPr>
            <a:r>
              <a:rPr kumimoji="0" lang="en-US" sz="1600" b="0" i="0" u="none" strike="noStrike" kern="0" cap="none" spc="0" normalizeH="0" baseline="0" noProof="0" dirty="0" smtClean="0">
                <a:ln>
                  <a:noFill/>
                </a:ln>
                <a:solidFill>
                  <a:srgbClr val="000000"/>
                </a:solidFill>
                <a:effectLst/>
                <a:uLnTx/>
                <a:uFillTx/>
                <a:latin typeface="Arial"/>
                <a:ea typeface="ＭＳ Ｐゴシック" charset="0"/>
              </a:rPr>
              <a:t>The controlled portion of the system is often called the plant.</a:t>
            </a:r>
          </a:p>
          <a:p>
            <a:pPr marL="742950" marR="0" lvl="1" indent="-285750" algn="l" defTabSz="814388" rtl="0" eaLnBrk="0" fontAlgn="base" latinLnBrk="0" hangingPunct="0">
              <a:lnSpc>
                <a:spcPct val="95000"/>
              </a:lnSpc>
              <a:spcBef>
                <a:spcPct val="35000"/>
              </a:spcBef>
              <a:spcAft>
                <a:spcPct val="0"/>
              </a:spcAft>
              <a:buClr>
                <a:srgbClr val="708CA1"/>
              </a:buClr>
              <a:buSzTx/>
              <a:buFont typeface="Arial" panose="020B0604020202020204" pitchFamily="34" charset="0"/>
              <a:buChar char="•"/>
              <a:tabLst/>
              <a:defRPr/>
            </a:pPr>
            <a:r>
              <a:rPr kumimoji="0" lang="en-US" sz="1600" b="0" i="0" u="none" strike="noStrike" kern="0" cap="none" spc="0" normalizeH="0" baseline="0" noProof="0" dirty="0" smtClean="0">
                <a:ln>
                  <a:noFill/>
                </a:ln>
                <a:solidFill>
                  <a:srgbClr val="000000"/>
                </a:solidFill>
                <a:effectLst/>
                <a:uLnTx/>
                <a:uFillTx/>
                <a:latin typeface="Arial"/>
                <a:ea typeface="ＭＳ Ｐゴシック" charset="0"/>
              </a:rPr>
              <a:t>Choosing the adjustments to apply to a plant to achieve a desired output is called control theory.</a:t>
            </a:r>
          </a:p>
          <a:p>
            <a:pPr marL="742950" marR="0" lvl="1" indent="-285750" algn="l" defTabSz="814388" rtl="0" eaLnBrk="0" fontAlgn="base" latinLnBrk="0" hangingPunct="0">
              <a:lnSpc>
                <a:spcPct val="95000"/>
              </a:lnSpc>
              <a:spcBef>
                <a:spcPct val="35000"/>
              </a:spcBef>
              <a:spcAft>
                <a:spcPct val="0"/>
              </a:spcAft>
              <a:buClr>
                <a:srgbClr val="708CA1"/>
              </a:buClr>
              <a:buSzTx/>
              <a:buFont typeface="Arial" panose="020B0604020202020204" pitchFamily="34" charset="0"/>
              <a:buChar char="•"/>
              <a:tabLst/>
              <a:defRPr/>
            </a:pPr>
            <a:r>
              <a:rPr kumimoji="0" lang="en-US" sz="1600" b="0" i="0" u="none" strike="noStrike" kern="0" cap="none" spc="0" normalizeH="0" baseline="0" noProof="0" dirty="0" smtClean="0">
                <a:ln>
                  <a:noFill/>
                </a:ln>
                <a:solidFill>
                  <a:srgbClr val="000000"/>
                </a:solidFill>
                <a:effectLst/>
                <a:uLnTx/>
                <a:uFillTx/>
                <a:latin typeface="Arial"/>
                <a:ea typeface="ＭＳ Ｐゴシック" charset="0"/>
              </a:rPr>
              <a:t>Control theory is applied to many systems, including driving a car.</a:t>
            </a:r>
          </a:p>
          <a:p>
            <a:pPr marL="742950" marR="0" lvl="1" indent="-285750" algn="l" defTabSz="814388" rtl="0" eaLnBrk="0" fontAlgn="base" latinLnBrk="0" hangingPunct="0">
              <a:lnSpc>
                <a:spcPct val="95000"/>
              </a:lnSpc>
              <a:spcBef>
                <a:spcPct val="35000"/>
              </a:spcBef>
              <a:spcAft>
                <a:spcPct val="0"/>
              </a:spcAft>
              <a:buClr>
                <a:srgbClr val="708CA1"/>
              </a:buClr>
              <a:buSzTx/>
              <a:buFont typeface="Arial" panose="020B0604020202020204" pitchFamily="34" charset="0"/>
              <a:buChar char="•"/>
              <a:tabLst/>
              <a:defRPr/>
            </a:pPr>
            <a:endParaRPr kumimoji="0" lang="en-US" sz="2000" b="0" i="0" u="none" strike="noStrike" kern="0" cap="none" spc="0" normalizeH="0" baseline="0" noProof="0" dirty="0" smtClean="0">
              <a:ln>
                <a:noFill/>
              </a:ln>
              <a:solidFill>
                <a:srgbClr val="000000"/>
              </a:solidFill>
              <a:effectLst/>
              <a:uLnTx/>
              <a:uFillTx/>
              <a:latin typeface="Arial"/>
              <a:ea typeface="ＭＳ Ｐゴシック" charset="0"/>
            </a:endParaRP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endParaRPr kumimoji="0" lang="en-US" sz="2000" b="0" i="0" u="none" strike="noStrike" kern="0" cap="none" spc="0" normalizeH="0" baseline="0" noProof="0" dirty="0" smtClean="0">
              <a:ln>
                <a:noFill/>
              </a:ln>
              <a:solidFill>
                <a:srgbClr val="000000"/>
              </a:solidFill>
              <a:effectLst/>
              <a:uLnTx/>
              <a:uFillTx/>
              <a:latin typeface="Arial"/>
              <a:ea typeface="ＭＳ Ｐゴシック" charset="0"/>
            </a:endParaRP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endParaRPr kumimoji="0" lang="en-US" sz="2400" b="0" i="0" u="none" strike="noStrike" kern="0" cap="none" spc="0" normalizeH="0" baseline="0" noProof="0" dirty="0">
              <a:ln>
                <a:noFill/>
              </a:ln>
              <a:solidFill>
                <a:srgbClr val="000000"/>
              </a:solidFill>
              <a:effectLst/>
              <a:uLnTx/>
              <a:uFillTx/>
              <a:latin typeface="Arial"/>
              <a:ea typeface="ＭＳ Ｐゴシック" charset="0"/>
            </a:endParaRPr>
          </a:p>
        </p:txBody>
      </p:sp>
    </p:spTree>
    <p:extLst>
      <p:ext uri="{BB962C8B-B14F-4D97-AF65-F5344CB8AC3E}">
        <p14:creationId xmlns:p14="http://schemas.microsoft.com/office/powerpoint/2010/main" val="1928227830"/>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3.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11674</TotalTime>
  <Words>1943</Words>
  <Application>Microsoft Office PowerPoint</Application>
  <PresentationFormat>On-screen Show (4:3)</PresentationFormat>
  <Paragraphs>235</Paragraphs>
  <Slides>24</Slides>
  <Notes>23</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24</vt:i4>
      </vt:variant>
    </vt:vector>
  </HeadingPairs>
  <TitlesOfParts>
    <vt:vector size="38" baseType="lpstr">
      <vt:lpstr>MS PGothic</vt:lpstr>
      <vt:lpstr>MS PGothic</vt:lpstr>
      <vt:lpstr>Arial</vt:lpstr>
      <vt:lpstr>Calibri</vt:lpstr>
      <vt:lpstr>CiscoSans</vt:lpstr>
      <vt:lpstr>CiscoSans ExtraLight</vt:lpstr>
      <vt:lpstr>CiscoSans Thin</vt:lpstr>
      <vt:lpstr>Helvetica</vt:lpstr>
      <vt:lpstr>Times New Roman</vt:lpstr>
      <vt:lpstr>Verdana</vt:lpstr>
      <vt:lpstr>Wingdings</vt:lpstr>
      <vt:lpstr>Office Theme</vt:lpstr>
      <vt:lpstr>Default Theme</vt:lpstr>
      <vt:lpstr>NetAcad-4F_PPT-WHT_060408</vt:lpstr>
      <vt:lpstr>Chapter 5: Things and Connections</vt:lpstr>
      <vt:lpstr>Ghi chú về bản quyền</vt:lpstr>
      <vt:lpstr>Chapter 1: Things and Connections</vt:lpstr>
      <vt:lpstr>Chapter 1 - Sections &amp; Objectives</vt:lpstr>
      <vt:lpstr>1.1 What are Things?</vt:lpstr>
      <vt:lpstr>What are Things? 1.1.1 The Internet of Things</vt:lpstr>
      <vt:lpstr>What are Things? 1.1.2 Building Blocks of an IoT System</vt:lpstr>
      <vt:lpstr>What are Things? Building Blocks of an IoT System (Cont.)</vt:lpstr>
      <vt:lpstr>What are Things? 1.1.3 Processes in Controlled Systems</vt:lpstr>
      <vt:lpstr>What are Things? Processes in Controlled Systems (Cont.)</vt:lpstr>
      <vt:lpstr>What are Things? Processes in Controlled Systems (Cont.)</vt:lpstr>
      <vt:lpstr>1.2 What are Connections?</vt:lpstr>
      <vt:lpstr>What are Connections? 1.2.1 Models of Communication</vt:lpstr>
      <vt:lpstr>What are Connections? 1.2.1 Models of Communication (cont’d)</vt:lpstr>
      <vt:lpstr>What are Connections? Models of Communication (Cont.)</vt:lpstr>
      <vt:lpstr>What are Connections? Models of Communication (Cont.)</vt:lpstr>
      <vt:lpstr>What are Connections? 1.2.2 Layers of Connections</vt:lpstr>
      <vt:lpstr>What are Connections? Layers of Connections (cont’d)</vt:lpstr>
      <vt:lpstr>What are Connections? Layers of Connections (Cont.)</vt:lpstr>
      <vt:lpstr>What are Connections? 1.2.3 Impact of Connections on Privacy and Security</vt:lpstr>
      <vt:lpstr>1.3  Chapter Summary</vt:lpstr>
      <vt:lpstr>Chapter Summary Summary</vt:lpstr>
      <vt:lpstr>PowerPoint Presentation</vt:lpstr>
      <vt:lpstr>PowerPoint Presentation</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Tran Trung Tin</cp:lastModifiedBy>
  <cp:revision>262</cp:revision>
  <cp:lastPrinted>2001-06-14T13:58:17Z</cp:lastPrinted>
  <dcterms:created xsi:type="dcterms:W3CDTF">2011-01-13T23:43:38Z</dcterms:created>
  <dcterms:modified xsi:type="dcterms:W3CDTF">2020-09-03T21:18:15Z</dcterms:modified>
</cp:coreProperties>
</file>