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72" r:id="rId1"/>
    <p:sldMasterId id="2147484085" r:id="rId2"/>
    <p:sldMasterId id="2147484100" r:id="rId3"/>
  </p:sldMasterIdLst>
  <p:notesMasterIdLst>
    <p:notesMasterId r:id="rId34"/>
  </p:notesMasterIdLst>
  <p:handoutMasterIdLst>
    <p:handoutMasterId r:id="rId35"/>
  </p:handoutMasterIdLst>
  <p:sldIdLst>
    <p:sldId id="330" r:id="rId4"/>
    <p:sldId id="436" r:id="rId5"/>
    <p:sldId id="449" r:id="rId6"/>
    <p:sldId id="450" r:id="rId7"/>
    <p:sldId id="451" r:id="rId8"/>
    <p:sldId id="452"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466" r:id="rId23"/>
    <p:sldId id="467" r:id="rId24"/>
    <p:sldId id="468" r:id="rId25"/>
    <p:sldId id="469" r:id="rId26"/>
    <p:sldId id="470" r:id="rId27"/>
    <p:sldId id="471" r:id="rId28"/>
    <p:sldId id="472" r:id="rId29"/>
    <p:sldId id="473" r:id="rId30"/>
    <p:sldId id="474" r:id="rId31"/>
    <p:sldId id="475" r:id="rId32"/>
    <p:sldId id="476" r:id="rId33"/>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3" autoAdjust="0"/>
    <p:restoredTop sz="94667"/>
  </p:normalViewPr>
  <p:slideViewPr>
    <p:cSldViewPr snapToGrid="0">
      <p:cViewPr varScale="1">
        <p:scale>
          <a:sx n="69" d="100"/>
          <a:sy n="69" d="100"/>
        </p:scale>
        <p:origin x="1308" y="6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4292038-6B0F-2949-BFB3-4480D5926108}"/>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53CBFB87-3130-8A40-8B9F-D30E7EF9A785}"/>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F0701F88-43FF-0741-8A3A-C0F52350229C}"/>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3A87DA65-858F-5A45-B34A-C02AA0EBFC03}"/>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2" charset="0"/>
              </a:defRPr>
            </a:lvl1pPr>
          </a:lstStyle>
          <a:p>
            <a:pPr>
              <a:defRPr/>
            </a:pPr>
            <a:fld id="{C746EC8E-B597-402D-9662-ABD14BABEEF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289FF7-9133-044D-B490-8A3FD0ABAE44}"/>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E37CAAC1-3D1D-9E43-A83C-E5D89AC65067}"/>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DED26F54-2C52-46FF-BCE0-8696D7541572}"/>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180789FC-DD11-5542-803A-9516EB334E31}"/>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8A87854-4AA0-1349-AAA1-90BFC8DE2E9F}"/>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97C6A482-1B06-854B-9B2C-D5CE05B6625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pPr>
              <a:defRPr/>
            </a:pPr>
            <a:fld id="{F8DDF7C7-3008-4DC4-9F8B-1490BCFC99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DC88E0-05A8-4892-B21E-9326A8D3E05F}" type="slidenum">
              <a:rPr lang="en-US" altLang="en-US" smtClean="0">
                <a:latin typeface="Times New Roman" panose="02020603050405020304" pitchFamily="18" charset="0"/>
              </a:rPr>
              <a:pPr/>
              <a:t>0</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9</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dirty="0" smtClean="0"/>
              <a:t>Programming</a:t>
            </a:r>
          </a:p>
          <a:p>
            <a:pPr>
              <a:lnSpc>
                <a:spcPct val="80000"/>
              </a:lnSpc>
              <a:buFontTx/>
              <a:buNone/>
            </a:pPr>
            <a:r>
              <a:rPr lang="en-US" dirty="0" smtClean="0">
                <a:latin typeface="Arial" charset="0"/>
              </a:rPr>
              <a:t>3.1.2 –</a:t>
            </a:r>
            <a:r>
              <a:rPr lang="en-US" baseline="0" dirty="0" smtClean="0">
                <a:latin typeface="Arial" charset="0"/>
              </a:rPr>
              <a:t> Code Does the Job!</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669679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10</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None/>
            </a:pPr>
            <a:r>
              <a:rPr lang="en-US" dirty="0" smtClean="0">
                <a:solidFill>
                  <a:schemeClr val="tx1"/>
                </a:solidFill>
                <a:latin typeface="Arial" charset="0"/>
              </a:rPr>
              <a:t>Connecting Things</a:t>
            </a:r>
          </a:p>
          <a:p>
            <a:pPr>
              <a:buFontTx/>
              <a:buNone/>
            </a:pPr>
            <a:r>
              <a:rPr lang="en-US" sz="1300" b="0" dirty="0" smtClean="0"/>
              <a:t>Chapter 3: Software is Everywhere</a:t>
            </a:r>
            <a:endParaRPr lang="en-GB" b="0" dirty="0"/>
          </a:p>
        </p:txBody>
      </p:sp>
    </p:spTree>
    <p:extLst>
      <p:ext uri="{BB962C8B-B14F-4D97-AF65-F5344CB8AC3E}">
        <p14:creationId xmlns:p14="http://schemas.microsoft.com/office/powerpoint/2010/main" val="1343679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11</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The Raspberry Pi Single Board Computer (SBC)</a:t>
            </a:r>
            <a:endParaRPr lang="en-CA" dirty="0" smtClean="0"/>
          </a:p>
          <a:p>
            <a:pPr>
              <a:lnSpc>
                <a:spcPct val="80000"/>
              </a:lnSpc>
              <a:buFontTx/>
              <a:buNone/>
            </a:pPr>
            <a:r>
              <a:rPr lang="en-US" dirty="0" smtClean="0">
                <a:latin typeface="Arial" charset="0"/>
              </a:rPr>
              <a:t>3.2.1 –</a:t>
            </a:r>
            <a:r>
              <a:rPr lang="en-US" baseline="0" dirty="0" smtClean="0">
                <a:latin typeface="Arial" charset="0"/>
              </a:rPr>
              <a:t> </a:t>
            </a:r>
            <a:r>
              <a:rPr lang="en-US" dirty="0" smtClean="0">
                <a:latin typeface="Arial" charset="0"/>
              </a:rPr>
              <a:t>Raspberry Pi Hardware</a:t>
            </a:r>
            <a:endParaRPr lang="en-US" dirty="0"/>
          </a:p>
        </p:txBody>
      </p:sp>
    </p:spTree>
    <p:extLst>
      <p:ext uri="{BB962C8B-B14F-4D97-AF65-F5344CB8AC3E}">
        <p14:creationId xmlns:p14="http://schemas.microsoft.com/office/powerpoint/2010/main" val="185896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The Raspberry Pi Single Board Computer (SBC)</a:t>
            </a:r>
            <a:endParaRPr lang="en-CA" dirty="0" smtClean="0"/>
          </a:p>
          <a:p>
            <a:pPr>
              <a:lnSpc>
                <a:spcPct val="80000"/>
              </a:lnSpc>
              <a:buFontTx/>
              <a:buNone/>
            </a:pPr>
            <a:r>
              <a:rPr lang="en-US" dirty="0" smtClean="0">
                <a:latin typeface="Arial" charset="0"/>
              </a:rPr>
              <a:t>3.2.1 –</a:t>
            </a:r>
            <a:r>
              <a:rPr lang="en-US" baseline="0" dirty="0" smtClean="0">
                <a:latin typeface="Arial" charset="0"/>
              </a:rPr>
              <a:t> </a:t>
            </a:r>
            <a:r>
              <a:rPr lang="en-US" dirty="0" smtClean="0">
                <a:latin typeface="Arial" charset="0"/>
              </a:rPr>
              <a:t>Raspberry Pi Hardware</a:t>
            </a:r>
            <a:endParaRPr lang="en-US" dirty="0"/>
          </a:p>
        </p:txBody>
      </p:sp>
    </p:spTree>
    <p:extLst>
      <p:ext uri="{BB962C8B-B14F-4D97-AF65-F5344CB8AC3E}">
        <p14:creationId xmlns:p14="http://schemas.microsoft.com/office/powerpoint/2010/main" val="51983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The Raspberry Pi Single Board Computer (SBC)</a:t>
            </a:r>
            <a:endParaRPr lang="en-CA" dirty="0" smtClean="0"/>
          </a:p>
          <a:p>
            <a:pPr>
              <a:lnSpc>
                <a:spcPct val="80000"/>
              </a:lnSpc>
              <a:buFontTx/>
              <a:buNone/>
            </a:pPr>
            <a:r>
              <a:rPr lang="en-US" dirty="0" smtClean="0">
                <a:latin typeface="Arial" charset="0"/>
              </a:rPr>
              <a:t>3.2.3 –Using the Linux Operating System</a:t>
            </a:r>
            <a:endParaRPr lang="en-US" dirty="0"/>
          </a:p>
        </p:txBody>
      </p:sp>
    </p:spTree>
    <p:extLst>
      <p:ext uri="{BB962C8B-B14F-4D97-AF65-F5344CB8AC3E}">
        <p14:creationId xmlns:p14="http://schemas.microsoft.com/office/powerpoint/2010/main" val="1335548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14</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The Raspberry Pi Single Board Computer (SBC)</a:t>
            </a:r>
            <a:endParaRPr lang="en-CA" dirty="0" smtClean="0"/>
          </a:p>
          <a:p>
            <a:pPr>
              <a:lnSpc>
                <a:spcPct val="80000"/>
              </a:lnSpc>
              <a:buFontTx/>
              <a:buNone/>
            </a:pPr>
            <a:r>
              <a:rPr lang="en-US" dirty="0" smtClean="0">
                <a:latin typeface="Arial" charset="0"/>
              </a:rPr>
              <a:t>3.2.3 –Using the Linux Operating System (Cont.)</a:t>
            </a:r>
            <a:endParaRPr lang="en-US" dirty="0"/>
          </a:p>
        </p:txBody>
      </p:sp>
    </p:spTree>
    <p:extLst>
      <p:ext uri="{BB962C8B-B14F-4D97-AF65-F5344CB8AC3E}">
        <p14:creationId xmlns:p14="http://schemas.microsoft.com/office/powerpoint/2010/main" val="4001575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The Raspberry Pi Single Board Computer (SBC)</a:t>
            </a:r>
            <a:endParaRPr lang="en-CA" dirty="0" smtClean="0"/>
          </a:p>
          <a:p>
            <a:pPr>
              <a:lnSpc>
                <a:spcPct val="80000"/>
              </a:lnSpc>
              <a:buFontTx/>
              <a:buNone/>
            </a:pPr>
            <a:r>
              <a:rPr lang="en-US" dirty="0" smtClean="0">
                <a:latin typeface="Arial" charset="0"/>
              </a:rPr>
              <a:t>3.2.3 –Using the Linux Operating System (Cont.)</a:t>
            </a:r>
            <a:endParaRPr lang="en-US" dirty="0"/>
          </a:p>
        </p:txBody>
      </p:sp>
    </p:spTree>
    <p:extLst>
      <p:ext uri="{BB962C8B-B14F-4D97-AF65-F5344CB8AC3E}">
        <p14:creationId xmlns:p14="http://schemas.microsoft.com/office/powerpoint/2010/main" val="2589852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The Raspberry Pi Single Board Computer (SBC)</a:t>
            </a:r>
            <a:endParaRPr lang="en-CA" dirty="0" smtClean="0"/>
          </a:p>
          <a:p>
            <a:pPr>
              <a:lnSpc>
                <a:spcPct val="80000"/>
              </a:lnSpc>
              <a:buFontTx/>
              <a:buNone/>
            </a:pPr>
            <a:r>
              <a:rPr lang="en-US" dirty="0" smtClean="0">
                <a:latin typeface="Arial" charset="0"/>
              </a:rPr>
              <a:t>3.2.3 –Using the Linux Operating System (Cont.)</a:t>
            </a:r>
            <a:endParaRPr lang="en-US" dirty="0"/>
          </a:p>
        </p:txBody>
      </p:sp>
    </p:spTree>
    <p:extLst>
      <p:ext uri="{BB962C8B-B14F-4D97-AF65-F5344CB8AC3E}">
        <p14:creationId xmlns:p14="http://schemas.microsoft.com/office/powerpoint/2010/main" val="1582304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17</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The Raspberry Pi Single Board Computer (SBC)</a:t>
            </a:r>
            <a:endParaRPr lang="en-CA" dirty="0" smtClean="0"/>
          </a:p>
          <a:p>
            <a:pPr>
              <a:lnSpc>
                <a:spcPct val="80000"/>
              </a:lnSpc>
              <a:buFontTx/>
              <a:buNone/>
            </a:pPr>
            <a:r>
              <a:rPr lang="en-US" dirty="0" smtClean="0">
                <a:latin typeface="Arial" charset="0"/>
              </a:rPr>
              <a:t>3.2.4 –</a:t>
            </a:r>
            <a:r>
              <a:rPr lang="en-US" dirty="0" err="1" smtClean="0">
                <a:latin typeface="Arial" charset="0"/>
              </a:rPr>
              <a:t>Blockly</a:t>
            </a:r>
            <a:endParaRPr lang="en-US" dirty="0"/>
          </a:p>
        </p:txBody>
      </p:sp>
    </p:spTree>
    <p:extLst>
      <p:ext uri="{BB962C8B-B14F-4D97-AF65-F5344CB8AC3E}">
        <p14:creationId xmlns:p14="http://schemas.microsoft.com/office/powerpoint/2010/main" val="266434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18</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The Raspberry Pi Single Board Computer (SBC)</a:t>
            </a:r>
            <a:endParaRPr lang="en-CA" dirty="0" smtClean="0"/>
          </a:p>
          <a:p>
            <a:pPr>
              <a:lnSpc>
                <a:spcPct val="80000"/>
              </a:lnSpc>
              <a:buFontTx/>
              <a:buNone/>
            </a:pPr>
            <a:r>
              <a:rPr lang="en-US" dirty="0" smtClean="0">
                <a:latin typeface="Arial" charset="0"/>
              </a:rPr>
              <a:t>3.2.5 –</a:t>
            </a:r>
            <a:r>
              <a:rPr lang="en-US" dirty="0" smtClean="0"/>
              <a:t>Python on the Raspberry Pi</a:t>
            </a:r>
            <a:endParaRPr lang="en-US" dirty="0"/>
          </a:p>
        </p:txBody>
      </p:sp>
    </p:spTree>
    <p:extLst>
      <p:ext uri="{BB962C8B-B14F-4D97-AF65-F5344CB8AC3E}">
        <p14:creationId xmlns:p14="http://schemas.microsoft.com/office/powerpoint/2010/main" val="246471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5AEA9A87-D43C-494E-9536-2E067C610143}"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5200"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42691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19</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The Raspberry Pi Single Board Computer (SBC)</a:t>
            </a:r>
            <a:endParaRPr lang="en-CA" dirty="0" smtClean="0"/>
          </a:p>
          <a:p>
            <a:pPr>
              <a:lnSpc>
                <a:spcPct val="80000"/>
              </a:lnSpc>
              <a:buFontTx/>
              <a:buNone/>
            </a:pPr>
            <a:r>
              <a:rPr lang="en-US" dirty="0" smtClean="0">
                <a:latin typeface="Arial" charset="0"/>
              </a:rPr>
              <a:t>3.2.5 –</a:t>
            </a:r>
            <a:r>
              <a:rPr lang="en-US" dirty="0" smtClean="0"/>
              <a:t>Python on the Raspberry Pi</a:t>
            </a:r>
            <a:endParaRPr lang="en-US" dirty="0"/>
          </a:p>
        </p:txBody>
      </p:sp>
    </p:spTree>
    <p:extLst>
      <p:ext uri="{BB962C8B-B14F-4D97-AF65-F5344CB8AC3E}">
        <p14:creationId xmlns:p14="http://schemas.microsoft.com/office/powerpoint/2010/main" val="3608782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20</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The Raspberry Pi Single Board Computer (SBC)</a:t>
            </a:r>
            <a:endParaRPr lang="en-CA" dirty="0" smtClean="0"/>
          </a:p>
          <a:p>
            <a:pPr>
              <a:lnSpc>
                <a:spcPct val="80000"/>
              </a:lnSpc>
              <a:buFontTx/>
              <a:buNone/>
            </a:pPr>
            <a:r>
              <a:rPr lang="en-US" dirty="0" smtClean="0">
                <a:latin typeface="Arial" charset="0"/>
              </a:rPr>
              <a:t>3.2.5 –</a:t>
            </a:r>
            <a:r>
              <a:rPr lang="en-US" dirty="0" smtClean="0"/>
              <a:t>Python on the Raspberry Pi</a:t>
            </a:r>
            <a:endParaRPr lang="en-US" dirty="0"/>
          </a:p>
        </p:txBody>
      </p:sp>
    </p:spTree>
    <p:extLst>
      <p:ext uri="{BB962C8B-B14F-4D97-AF65-F5344CB8AC3E}">
        <p14:creationId xmlns:p14="http://schemas.microsoft.com/office/powerpoint/2010/main" val="3368682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21</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The Raspberry Pi Single Board Computer (SBC)</a:t>
            </a:r>
            <a:endParaRPr lang="en-CA" dirty="0" smtClean="0"/>
          </a:p>
          <a:p>
            <a:pPr>
              <a:lnSpc>
                <a:spcPct val="80000"/>
              </a:lnSpc>
              <a:buFontTx/>
              <a:buNone/>
            </a:pPr>
            <a:r>
              <a:rPr lang="en-US" dirty="0" smtClean="0">
                <a:latin typeface="Arial" charset="0"/>
              </a:rPr>
              <a:t>3.2.5 –</a:t>
            </a:r>
            <a:r>
              <a:rPr lang="en-US" dirty="0" smtClean="0"/>
              <a:t>Python on the Raspberry Pi</a:t>
            </a:r>
            <a:endParaRPr lang="en-US" dirty="0"/>
          </a:p>
        </p:txBody>
      </p:sp>
    </p:spTree>
    <p:extLst>
      <p:ext uri="{BB962C8B-B14F-4D97-AF65-F5344CB8AC3E}">
        <p14:creationId xmlns:p14="http://schemas.microsoft.com/office/powerpoint/2010/main" val="2889085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The Raspberry Pi Single Board Computer (SBC)</a:t>
            </a:r>
            <a:endParaRPr lang="en-CA" dirty="0" smtClean="0"/>
          </a:p>
          <a:p>
            <a:pPr>
              <a:lnSpc>
                <a:spcPct val="80000"/>
              </a:lnSpc>
              <a:buFontTx/>
              <a:buNone/>
            </a:pPr>
            <a:r>
              <a:rPr lang="en-US" dirty="0" smtClean="0">
                <a:latin typeface="Arial" charset="0"/>
              </a:rPr>
              <a:t>3.2.6 –</a:t>
            </a:r>
            <a:r>
              <a:rPr lang="en-US" sz="1200" b="0" kern="1200" dirty="0" smtClean="0">
                <a:solidFill>
                  <a:schemeClr val="tx1"/>
                </a:solidFill>
                <a:effectLst/>
                <a:latin typeface="Arial" charset="0"/>
                <a:ea typeface="ＭＳ Ｐゴシック" charset="0"/>
                <a:cs typeface="ＭＳ Ｐゴシック" charset="0"/>
              </a:rPr>
              <a:t>Uses of the Raspberry Pi</a:t>
            </a:r>
            <a:endParaRPr lang="en-US" b="0" dirty="0"/>
          </a:p>
        </p:txBody>
      </p:sp>
    </p:spTree>
    <p:extLst>
      <p:ext uri="{BB962C8B-B14F-4D97-AF65-F5344CB8AC3E}">
        <p14:creationId xmlns:p14="http://schemas.microsoft.com/office/powerpoint/2010/main" val="3715485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23</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None/>
            </a:pPr>
            <a:r>
              <a:rPr lang="en-US" dirty="0" smtClean="0">
                <a:solidFill>
                  <a:schemeClr val="tx1"/>
                </a:solidFill>
                <a:latin typeface="Arial" charset="0"/>
              </a:rPr>
              <a:t>Connecting Things</a:t>
            </a:r>
          </a:p>
          <a:p>
            <a:pPr>
              <a:buFontTx/>
              <a:buNone/>
            </a:pPr>
            <a:r>
              <a:rPr lang="en-US" sz="1300" b="0" dirty="0" smtClean="0"/>
              <a:t>Chapter 3: Software is Everywhere</a:t>
            </a:r>
            <a:endParaRPr lang="en-GB" b="0" dirty="0"/>
          </a:p>
        </p:txBody>
      </p:sp>
    </p:spTree>
    <p:extLst>
      <p:ext uri="{BB962C8B-B14F-4D97-AF65-F5344CB8AC3E}">
        <p14:creationId xmlns:p14="http://schemas.microsoft.com/office/powerpoint/2010/main" val="585068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24</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b="0" kern="1200" dirty="0" smtClean="0">
                <a:solidFill>
                  <a:schemeClr val="tx1"/>
                </a:solidFill>
                <a:latin typeface="Arial" charset="0"/>
                <a:ea typeface="ＭＳ Ｐゴシック" charset="0"/>
                <a:cs typeface="ＭＳ Ｐゴシック" charset="0"/>
              </a:rPr>
              <a:t>3.3</a:t>
            </a:r>
            <a:r>
              <a:rPr lang="en-US" sz="1200" b="0" kern="1200" baseline="0" dirty="0" smtClean="0">
                <a:solidFill>
                  <a:schemeClr val="tx1"/>
                </a:solidFill>
                <a:latin typeface="Arial" charset="0"/>
                <a:ea typeface="ＭＳ Ｐゴシック" charset="0"/>
                <a:cs typeface="ＭＳ Ｐゴシック" charset="0"/>
              </a:rPr>
              <a:t> </a:t>
            </a:r>
            <a:r>
              <a:rPr lang="en-US" sz="1200" b="0" kern="1200" dirty="0" smtClean="0">
                <a:solidFill>
                  <a:schemeClr val="tx1"/>
                </a:solidFill>
                <a:latin typeface="Arial" charset="0"/>
                <a:ea typeface="ＭＳ Ｐゴシック" charset="0"/>
                <a:cs typeface="ＭＳ Ｐゴシック" charset="0"/>
              </a:rPr>
              <a:t>–</a:t>
            </a:r>
            <a:r>
              <a:rPr lang="en-US" sz="1200" b="0" kern="1200" baseline="0" dirty="0" smtClean="0">
                <a:solidFill>
                  <a:schemeClr val="tx1"/>
                </a:solidFill>
                <a:latin typeface="Arial" charset="0"/>
                <a:ea typeface="ＭＳ Ｐゴシック" charset="0"/>
                <a:cs typeface="ＭＳ Ｐゴシック" charset="0"/>
              </a:rPr>
              <a:t> </a:t>
            </a:r>
            <a:r>
              <a:rPr lang="en-US" sz="1200" b="0" kern="1200" dirty="0" smtClean="0">
                <a:solidFill>
                  <a:schemeClr val="tx1"/>
                </a:solidFill>
                <a:effectLst/>
                <a:latin typeface="Arial" charset="0"/>
                <a:ea typeface="ＭＳ Ｐゴシック" charset="0"/>
                <a:cs typeface="ＭＳ Ｐゴシック" charset="0"/>
              </a:rPr>
              <a:t>Building Models of </a:t>
            </a:r>
            <a:r>
              <a:rPr lang="en-US" sz="1200" b="0" kern="1200" dirty="0" err="1" smtClean="0">
                <a:solidFill>
                  <a:schemeClr val="tx1"/>
                </a:solidFill>
                <a:effectLst/>
                <a:latin typeface="Arial" charset="0"/>
                <a:ea typeface="ＭＳ Ｐゴシック" charset="0"/>
                <a:cs typeface="ＭＳ Ｐゴシック" charset="0"/>
              </a:rPr>
              <a:t>IoT</a:t>
            </a:r>
            <a:r>
              <a:rPr lang="en-US" sz="1200" b="0" kern="1200" dirty="0" smtClean="0">
                <a:solidFill>
                  <a:schemeClr val="tx1"/>
                </a:solidFill>
                <a:effectLst/>
                <a:latin typeface="Arial" charset="0"/>
                <a:ea typeface="ＭＳ Ｐゴシック" charset="0"/>
                <a:cs typeface="ＭＳ Ｐゴシック" charset="0"/>
              </a:rPr>
              <a:t> Systems in Packet Tracer</a:t>
            </a:r>
            <a:endParaRPr lang="en-CA" b="0" dirty="0" smtClean="0"/>
          </a:p>
          <a:p>
            <a:pPr>
              <a:lnSpc>
                <a:spcPct val="80000"/>
              </a:lnSpc>
              <a:buFontTx/>
              <a:buNone/>
            </a:pPr>
            <a:r>
              <a:rPr lang="en-US" dirty="0" smtClean="0">
                <a:latin typeface="Arial" charset="0"/>
              </a:rPr>
              <a:t>3.3.1 –</a:t>
            </a:r>
            <a:r>
              <a:rPr lang="en-US" sz="1200" dirty="0" smtClean="0">
                <a:latin typeface="Arial" charset="0"/>
              </a:rPr>
              <a:t>A Model of an </a:t>
            </a:r>
            <a:r>
              <a:rPr lang="en-US" sz="1200" dirty="0" err="1" smtClean="0">
                <a:latin typeface="Arial" charset="0"/>
              </a:rPr>
              <a:t>IoT</a:t>
            </a:r>
            <a:r>
              <a:rPr lang="en-US" sz="1200" dirty="0" smtClean="0">
                <a:latin typeface="Arial" charset="0"/>
              </a:rPr>
              <a:t> System</a:t>
            </a:r>
            <a:endParaRPr lang="en-US" b="0" dirty="0"/>
          </a:p>
        </p:txBody>
      </p:sp>
    </p:spTree>
    <p:extLst>
      <p:ext uri="{BB962C8B-B14F-4D97-AF65-F5344CB8AC3E}">
        <p14:creationId xmlns:p14="http://schemas.microsoft.com/office/powerpoint/2010/main" val="3244754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b="0" kern="1200" dirty="0" smtClean="0">
                <a:solidFill>
                  <a:schemeClr val="tx1"/>
                </a:solidFill>
                <a:latin typeface="Arial" charset="0"/>
                <a:ea typeface="ＭＳ Ｐゴシック" charset="0"/>
                <a:cs typeface="ＭＳ Ｐゴシック" charset="0"/>
              </a:rPr>
              <a:t>3.3</a:t>
            </a:r>
            <a:r>
              <a:rPr lang="en-US" sz="1200" b="0" kern="1200" baseline="0" dirty="0" smtClean="0">
                <a:solidFill>
                  <a:schemeClr val="tx1"/>
                </a:solidFill>
                <a:latin typeface="Arial" charset="0"/>
                <a:ea typeface="ＭＳ Ｐゴシック" charset="0"/>
                <a:cs typeface="ＭＳ Ｐゴシック" charset="0"/>
              </a:rPr>
              <a:t> </a:t>
            </a:r>
            <a:r>
              <a:rPr lang="en-US" sz="1200" b="0" kern="1200" dirty="0" smtClean="0">
                <a:solidFill>
                  <a:schemeClr val="tx1"/>
                </a:solidFill>
                <a:latin typeface="Arial" charset="0"/>
                <a:ea typeface="ＭＳ Ｐゴシック" charset="0"/>
                <a:cs typeface="ＭＳ Ｐゴシック" charset="0"/>
              </a:rPr>
              <a:t>–</a:t>
            </a:r>
            <a:r>
              <a:rPr lang="en-US" sz="1200" b="0" kern="1200" baseline="0" dirty="0" smtClean="0">
                <a:solidFill>
                  <a:schemeClr val="tx1"/>
                </a:solidFill>
                <a:latin typeface="Arial" charset="0"/>
                <a:ea typeface="ＭＳ Ｐゴシック" charset="0"/>
                <a:cs typeface="ＭＳ Ｐゴシック" charset="0"/>
              </a:rPr>
              <a:t> </a:t>
            </a:r>
            <a:r>
              <a:rPr lang="en-US" sz="1200" b="0" kern="1200" dirty="0" smtClean="0">
                <a:solidFill>
                  <a:schemeClr val="tx1"/>
                </a:solidFill>
                <a:effectLst/>
                <a:latin typeface="Arial" charset="0"/>
                <a:ea typeface="ＭＳ Ｐゴシック" charset="0"/>
                <a:cs typeface="ＭＳ Ｐゴシック" charset="0"/>
              </a:rPr>
              <a:t>Building Models of </a:t>
            </a:r>
            <a:r>
              <a:rPr lang="en-US" sz="1200" b="0" kern="1200" dirty="0" err="1" smtClean="0">
                <a:solidFill>
                  <a:schemeClr val="tx1"/>
                </a:solidFill>
                <a:effectLst/>
                <a:latin typeface="Arial" charset="0"/>
                <a:ea typeface="ＭＳ Ｐゴシック" charset="0"/>
                <a:cs typeface="ＭＳ Ｐゴシック" charset="0"/>
              </a:rPr>
              <a:t>IoT</a:t>
            </a:r>
            <a:r>
              <a:rPr lang="en-US" sz="1200" b="0" kern="1200" dirty="0" smtClean="0">
                <a:solidFill>
                  <a:schemeClr val="tx1"/>
                </a:solidFill>
                <a:effectLst/>
                <a:latin typeface="Arial" charset="0"/>
                <a:ea typeface="ＭＳ Ｐゴシック" charset="0"/>
                <a:cs typeface="ＭＳ Ｐゴシック" charset="0"/>
              </a:rPr>
              <a:t> Systems in Packet Tracer</a:t>
            </a:r>
            <a:endParaRPr lang="en-CA" b="0" dirty="0" smtClean="0"/>
          </a:p>
          <a:p>
            <a:pPr>
              <a:lnSpc>
                <a:spcPct val="80000"/>
              </a:lnSpc>
              <a:buFontTx/>
              <a:buNone/>
            </a:pPr>
            <a:r>
              <a:rPr lang="en-US" dirty="0" smtClean="0">
                <a:latin typeface="Arial" charset="0"/>
              </a:rPr>
              <a:t>3.3.1 –</a:t>
            </a:r>
            <a:r>
              <a:rPr lang="en-US" sz="1200" dirty="0" smtClean="0">
                <a:latin typeface="Arial" charset="0"/>
              </a:rPr>
              <a:t>A Model of an </a:t>
            </a:r>
            <a:r>
              <a:rPr lang="en-US" sz="1200" dirty="0" err="1" smtClean="0">
                <a:latin typeface="Arial" charset="0"/>
              </a:rPr>
              <a:t>IoT</a:t>
            </a:r>
            <a:r>
              <a:rPr lang="en-US" sz="1200" dirty="0" smtClean="0">
                <a:latin typeface="Arial" charset="0"/>
              </a:rPr>
              <a:t> System</a:t>
            </a:r>
            <a:r>
              <a:rPr lang="en-US" dirty="0" smtClean="0">
                <a:latin typeface="Arial" charset="0"/>
              </a:rPr>
              <a:t> (Cont.)</a:t>
            </a:r>
            <a:endParaRPr lang="en-US" b="0" dirty="0"/>
          </a:p>
        </p:txBody>
      </p:sp>
    </p:spTree>
    <p:extLst>
      <p:ext uri="{BB962C8B-B14F-4D97-AF65-F5344CB8AC3E}">
        <p14:creationId xmlns:p14="http://schemas.microsoft.com/office/powerpoint/2010/main" val="3820361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26</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None/>
            </a:pPr>
            <a:r>
              <a:rPr lang="en-US" dirty="0" smtClean="0">
                <a:solidFill>
                  <a:schemeClr val="tx1"/>
                </a:solidFill>
                <a:latin typeface="Arial" charset="0"/>
              </a:rPr>
              <a:t>Connecting Things</a:t>
            </a:r>
          </a:p>
          <a:p>
            <a:pPr>
              <a:buFontTx/>
              <a:buNone/>
            </a:pPr>
            <a:r>
              <a:rPr lang="en-US" sz="1300" b="0" dirty="0" smtClean="0"/>
              <a:t>Chapter 3: Software is Everywhere</a:t>
            </a:r>
            <a:endParaRPr lang="en-GB" b="0" dirty="0"/>
          </a:p>
        </p:txBody>
      </p:sp>
    </p:spTree>
    <p:extLst>
      <p:ext uri="{BB962C8B-B14F-4D97-AF65-F5344CB8AC3E}">
        <p14:creationId xmlns:p14="http://schemas.microsoft.com/office/powerpoint/2010/main" val="3153768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27</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3.4.1.1</a:t>
            </a:r>
            <a:r>
              <a:rPr lang="en-US" sz="1200" kern="1200" baseline="0" dirty="0" smtClean="0">
                <a:solidFill>
                  <a:schemeClr val="tx1"/>
                </a:solidFill>
                <a:latin typeface="Arial" charset="0"/>
                <a:ea typeface="ＭＳ Ｐゴシック" charset="0"/>
                <a:cs typeface="ＭＳ Ｐゴシック" charset="0"/>
              </a:rPr>
              <a:t> - </a:t>
            </a:r>
            <a:r>
              <a:rPr lang="en-US" dirty="0" smtClean="0">
                <a:latin typeface="Arial" charset="0"/>
              </a:rPr>
              <a:t>Summary</a:t>
            </a:r>
            <a:endParaRPr lang="en-US" dirty="0"/>
          </a:p>
        </p:txBody>
      </p:sp>
    </p:spTree>
    <p:extLst>
      <p:ext uri="{BB962C8B-B14F-4D97-AF65-F5344CB8AC3E}">
        <p14:creationId xmlns:p14="http://schemas.microsoft.com/office/powerpoint/2010/main" val="409815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2AC3B40C-7774-46A0-8FD7-D0857136B166}"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29</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2267609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CD9030C1-C977-B14B-8EB7-BA2B30FCDB63}"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b="0" dirty="0" smtClean="0"/>
              <a:t>Chapter 3: Software is Everywhere</a:t>
            </a:r>
            <a:endParaRPr lang="en-GB" b="0" dirty="0"/>
          </a:p>
        </p:txBody>
      </p:sp>
    </p:spTree>
    <p:extLst>
      <p:ext uri="{BB962C8B-B14F-4D97-AF65-F5344CB8AC3E}">
        <p14:creationId xmlns:p14="http://schemas.microsoft.com/office/powerpoint/2010/main" val="2801995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9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Arial" charset="0"/>
              </a:rPr>
              <a:pPr marL="0" marR="0" lvl="0" indent="0" algn="r" defTabSz="903288" rtl="0" eaLnBrk="0" fontAlgn="base" latinLnBrk="0" hangingPunct="0">
                <a:lnSpc>
                  <a:spcPct val="90000"/>
                </a:lnSpc>
                <a:spcBef>
                  <a:spcPct val="0"/>
                </a:spcBef>
                <a:spcAft>
                  <a:spcPct val="0"/>
                </a:spcAft>
                <a:buClrTx/>
                <a:buSzTx/>
                <a:buFontTx/>
                <a:buNone/>
                <a:tabLst/>
                <a:defRPr/>
              </a:pPr>
              <a:t>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19693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4</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b="0" dirty="0" smtClean="0"/>
              <a:t>Chapter 3: Software is Everywhere</a:t>
            </a:r>
            <a:endParaRPr lang="en-GB" b="0" dirty="0"/>
          </a:p>
        </p:txBody>
      </p:sp>
    </p:spTree>
    <p:extLst>
      <p:ext uri="{BB962C8B-B14F-4D97-AF65-F5344CB8AC3E}">
        <p14:creationId xmlns:p14="http://schemas.microsoft.com/office/powerpoint/2010/main" val="257704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dirty="0" smtClean="0"/>
              <a:t>Programming</a:t>
            </a:r>
          </a:p>
          <a:p>
            <a:pPr>
              <a:lnSpc>
                <a:spcPct val="80000"/>
              </a:lnSpc>
              <a:buFontTx/>
              <a:buNone/>
            </a:pPr>
            <a:r>
              <a:rPr lang="en-US" dirty="0" smtClean="0">
                <a:latin typeface="Arial" charset="0"/>
              </a:rPr>
              <a:t>3.1.1 –</a:t>
            </a:r>
            <a:r>
              <a:rPr lang="en-US" baseline="0" dirty="0" smtClean="0">
                <a:latin typeface="Arial" charset="0"/>
              </a:rPr>
              <a:t> What is Code?</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162139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dirty="0" smtClean="0"/>
              <a:t>Programming</a:t>
            </a:r>
          </a:p>
          <a:p>
            <a:pPr>
              <a:lnSpc>
                <a:spcPct val="80000"/>
              </a:lnSpc>
              <a:buFontTx/>
              <a:buNone/>
            </a:pPr>
            <a:r>
              <a:rPr lang="en-US" dirty="0" smtClean="0">
                <a:latin typeface="Arial" charset="0"/>
              </a:rPr>
              <a:t>3.1.2 –</a:t>
            </a:r>
            <a:r>
              <a:rPr lang="en-US" baseline="0" dirty="0" smtClean="0">
                <a:latin typeface="Arial" charset="0"/>
              </a:rPr>
              <a:t> Code Does the Job!</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930624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7</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dirty="0" smtClean="0"/>
              <a:t>Programming</a:t>
            </a:r>
          </a:p>
          <a:p>
            <a:pPr>
              <a:lnSpc>
                <a:spcPct val="80000"/>
              </a:lnSpc>
              <a:buFontTx/>
              <a:buNone/>
            </a:pPr>
            <a:r>
              <a:rPr lang="en-US" dirty="0" smtClean="0">
                <a:latin typeface="Arial" charset="0"/>
              </a:rPr>
              <a:t>3.1.2 –</a:t>
            </a:r>
            <a:r>
              <a:rPr lang="en-US" baseline="0" dirty="0" smtClean="0">
                <a:latin typeface="Arial" charset="0"/>
              </a:rPr>
              <a:t> Code Does the Job!</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2986915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8</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dirty="0" smtClean="0"/>
              <a:t>Programming</a:t>
            </a:r>
          </a:p>
          <a:p>
            <a:pPr>
              <a:lnSpc>
                <a:spcPct val="80000"/>
              </a:lnSpc>
              <a:buFontTx/>
              <a:buNone/>
            </a:pPr>
            <a:r>
              <a:rPr lang="en-US" dirty="0" smtClean="0">
                <a:latin typeface="Arial" charset="0"/>
              </a:rPr>
              <a:t>3.1.2 –</a:t>
            </a:r>
            <a:r>
              <a:rPr lang="en-US" baseline="0" dirty="0" smtClean="0">
                <a:latin typeface="Arial" charset="0"/>
              </a:rPr>
              <a:t> Code Does the Job!</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493351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831996E-9F0F-42C3-A9F5-3C7179970A39}" type="datetime1">
              <a:rPr lang="en-US" altLang="en-US"/>
              <a:pPr>
                <a:defRPr/>
              </a:pPr>
              <a:t>9/4/2020</a:t>
            </a:fld>
            <a:endParaRPr lang="en-US" altLang="en-US"/>
          </a:p>
        </p:txBody>
      </p:sp>
      <p:sp>
        <p:nvSpPr>
          <p:cNvPr id="5" name="Slide Number Placeholder 5"/>
          <p:cNvSpPr>
            <a:spLocks noGrp="1"/>
          </p:cNvSpPr>
          <p:nvPr>
            <p:ph type="sldNum" sz="quarter" idx="11"/>
          </p:nvPr>
        </p:nvSpPr>
        <p:spPr/>
        <p:txBody>
          <a:bodyPr/>
          <a:lstStyle>
            <a:lvl1pPr>
              <a:defRPr/>
            </a:lvl1pPr>
          </a:lstStyle>
          <a:p>
            <a:fld id="{25749BC9-424E-47E8-8FDA-D0699DA88B79}"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About this course</a:t>
            </a:r>
            <a:endParaRPr lang="en-US" dirty="0"/>
          </a:p>
        </p:txBody>
      </p:sp>
    </p:spTree>
    <p:extLst>
      <p:ext uri="{BB962C8B-B14F-4D97-AF65-F5344CB8AC3E}">
        <p14:creationId xmlns:p14="http://schemas.microsoft.com/office/powerpoint/2010/main" val="417377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28C164-57AD-4018-862C-6CB1E6F0F05C}"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D833CF59-DEC2-4913-9E25-40B8C70E1A02}" type="slidenum">
              <a:rPr lang="en-US" altLang="en-US"/>
              <a:pPr/>
              <a:t>‹#›</a:t>
            </a:fld>
            <a:endParaRPr lang="en-US" altLang="en-US"/>
          </a:p>
        </p:txBody>
      </p:sp>
    </p:spTree>
    <p:extLst>
      <p:ext uri="{BB962C8B-B14F-4D97-AF65-F5344CB8AC3E}">
        <p14:creationId xmlns:p14="http://schemas.microsoft.com/office/powerpoint/2010/main" val="92937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65E301-7D40-4F6F-A893-DBD132BE28ED}"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6C19D079-1E98-401A-853E-ECB1F0798F2C}" type="slidenum">
              <a:rPr lang="en-US" altLang="en-US"/>
              <a:pPr/>
              <a:t>‹#›</a:t>
            </a:fld>
            <a:endParaRPr lang="en-US" altLang="en-US"/>
          </a:p>
        </p:txBody>
      </p:sp>
    </p:spTree>
    <p:extLst>
      <p:ext uri="{BB962C8B-B14F-4D97-AF65-F5344CB8AC3E}">
        <p14:creationId xmlns:p14="http://schemas.microsoft.com/office/powerpoint/2010/main" val="1709958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4172143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96374240"/>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17595598"/>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775001476"/>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44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1220545"/>
            <a:ext cx="7598042" cy="3426595"/>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40" y="6286929"/>
            <a:ext cx="340257" cy="241299"/>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2096124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5377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91246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3403400"/>
            <a:ext cx="698624" cy="931499"/>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902143"/>
            <a:ext cx="698624" cy="931499"/>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4870791"/>
            <a:ext cx="698624" cy="931499"/>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910030"/>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34103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48707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3403401"/>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4868187"/>
            <a:ext cx="698624" cy="924508"/>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902998"/>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82466119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3100" y="168676"/>
            <a:ext cx="6743700" cy="1201337"/>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B236D5-E197-4FDE-8E35-67630B82C9D2}" type="datetime1">
              <a:rPr lang="en-US" altLang="en-US"/>
              <a:pPr>
                <a:defRPr/>
              </a:pPr>
              <a:t>9/4/2020</a:t>
            </a:fld>
            <a:endParaRPr lang="en-US" altLang="en-US"/>
          </a:p>
        </p:txBody>
      </p:sp>
      <p:sp>
        <p:nvSpPr>
          <p:cNvPr id="5" name="Slide Number Placeholder 5"/>
          <p:cNvSpPr>
            <a:spLocks noGrp="1"/>
          </p:cNvSpPr>
          <p:nvPr>
            <p:ph type="sldNum" sz="quarter" idx="11"/>
          </p:nvPr>
        </p:nvSpPr>
        <p:spPr/>
        <p:txBody>
          <a:bodyPr/>
          <a:lstStyle>
            <a:lvl1pPr>
              <a:defRPr/>
            </a:lvl1pPr>
          </a:lstStyle>
          <a:p>
            <a:fld id="{EBC84266-53A6-4827-941E-1BF675F039DB}"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Welcome</a:t>
            </a:r>
            <a:endParaRPr lang="en-US" dirty="0"/>
          </a:p>
        </p:txBody>
      </p:sp>
    </p:spTree>
    <p:extLst>
      <p:ext uri="{BB962C8B-B14F-4D97-AF65-F5344CB8AC3E}">
        <p14:creationId xmlns:p14="http://schemas.microsoft.com/office/powerpoint/2010/main" val="2402399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779790"/>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264608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350326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4366109"/>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4" y="5228956"/>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5228955"/>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5" y="5226351"/>
            <a:ext cx="464815" cy="615103"/>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450749613"/>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77979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264608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350326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4366109"/>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4" y="5228956"/>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5228955"/>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5" y="522635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7" y="2644113"/>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6" y="1776925"/>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7" y="3508284"/>
            <a:ext cx="464815" cy="619753"/>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784811"/>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265110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350828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7" y="1775050"/>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7" y="264411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8" y="350567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8" y="4371130"/>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437113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9" y="4368526"/>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9" y="5233977"/>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5233977"/>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80" y="523137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791942780"/>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
            <a:ext cx="9143999" cy="6887832"/>
          </a:xfrm>
          <a:prstGeom prst="rect">
            <a:avLst/>
          </a:prstGeom>
        </p:spPr>
      </p:pic>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77557281"/>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1096635"/>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839808"/>
            <a:ext cx="1617944" cy="1147389"/>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0036920"/>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2636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13115005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31061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44955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378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7151C4D-8CEB-4831-BAC2-97C93A082711}"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Welcome</a:t>
            </a:r>
            <a:endParaRPr lang="en-US" dirty="0"/>
          </a:p>
        </p:txBody>
      </p:sp>
      <p:sp>
        <p:nvSpPr>
          <p:cNvPr id="6" name="Slide Number Placeholder 5"/>
          <p:cNvSpPr>
            <a:spLocks noGrp="1"/>
          </p:cNvSpPr>
          <p:nvPr>
            <p:ph type="sldNum" sz="quarter" idx="12"/>
          </p:nvPr>
        </p:nvSpPr>
        <p:spPr/>
        <p:txBody>
          <a:bodyPr/>
          <a:lstStyle>
            <a:lvl1pPr>
              <a:defRPr/>
            </a:lvl1pPr>
          </a:lstStyle>
          <a:p>
            <a:fld id="{6A251030-7C7C-4BC4-AB75-EAA9FA9AA248}" type="slidenum">
              <a:rPr lang="en-US" altLang="en-US"/>
              <a:pPr/>
              <a:t>‹#›</a:t>
            </a:fld>
            <a:endParaRPr lang="en-US" altLang="en-US"/>
          </a:p>
        </p:txBody>
      </p:sp>
    </p:spTree>
    <p:extLst>
      <p:ext uri="{BB962C8B-B14F-4D97-AF65-F5344CB8AC3E}">
        <p14:creationId xmlns:p14="http://schemas.microsoft.com/office/powerpoint/2010/main" val="4950153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4798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4277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4767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736709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1355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01928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850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C7EAEF8-A79F-48F3-97BC-34E900A2E25D}"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7893C35E-C2F3-464D-8FDB-09A047883412}" type="slidenum">
              <a:rPr lang="en-US" altLang="en-US"/>
              <a:pPr/>
              <a:t>‹#›</a:t>
            </a:fld>
            <a:endParaRPr lang="en-US" altLang="en-US"/>
          </a:p>
        </p:txBody>
      </p:sp>
    </p:spTree>
    <p:extLst>
      <p:ext uri="{BB962C8B-B14F-4D97-AF65-F5344CB8AC3E}">
        <p14:creationId xmlns:p14="http://schemas.microsoft.com/office/powerpoint/2010/main" val="109563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9397B4-FE50-432B-A1BC-EFDDDED7FD0B}" type="datetime1">
              <a:rPr lang="en-US" altLang="en-US"/>
              <a:pPr>
                <a:defRPr/>
              </a:pPr>
              <a:t>9/4/2020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9" name="Slide Number Placeholder 5"/>
          <p:cNvSpPr>
            <a:spLocks noGrp="1"/>
          </p:cNvSpPr>
          <p:nvPr>
            <p:ph type="sldNum" sz="quarter" idx="12"/>
          </p:nvPr>
        </p:nvSpPr>
        <p:spPr/>
        <p:txBody>
          <a:bodyPr/>
          <a:lstStyle>
            <a:lvl1pPr>
              <a:defRPr/>
            </a:lvl1pPr>
          </a:lstStyle>
          <a:p>
            <a:fld id="{F850666D-691C-44E5-8070-1C9A8AB135B4}" type="slidenum">
              <a:rPr lang="en-US" altLang="en-US"/>
              <a:pPr/>
              <a:t>‹#›</a:t>
            </a:fld>
            <a:endParaRPr lang="en-US" altLang="en-US"/>
          </a:p>
        </p:txBody>
      </p:sp>
    </p:spTree>
    <p:extLst>
      <p:ext uri="{BB962C8B-B14F-4D97-AF65-F5344CB8AC3E}">
        <p14:creationId xmlns:p14="http://schemas.microsoft.com/office/powerpoint/2010/main" val="422392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F785246-EA50-473E-9068-73894A5535CE}" type="datetime1">
              <a:rPr lang="en-US" altLang="en-US"/>
              <a:pPr>
                <a:defRPr/>
              </a:pPr>
              <a:t>9/4/2020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5" name="Slide Number Placeholder 5"/>
          <p:cNvSpPr>
            <a:spLocks noGrp="1"/>
          </p:cNvSpPr>
          <p:nvPr>
            <p:ph type="sldNum" sz="quarter" idx="12"/>
          </p:nvPr>
        </p:nvSpPr>
        <p:spPr/>
        <p:txBody>
          <a:bodyPr/>
          <a:lstStyle>
            <a:lvl1pPr>
              <a:defRPr/>
            </a:lvl1pPr>
          </a:lstStyle>
          <a:p>
            <a:fld id="{2D462827-AECE-43B5-8E15-362826D27963}" type="slidenum">
              <a:rPr lang="en-US" altLang="en-US"/>
              <a:pPr/>
              <a:t>‹#›</a:t>
            </a:fld>
            <a:endParaRPr lang="en-US" altLang="en-US"/>
          </a:p>
        </p:txBody>
      </p:sp>
    </p:spTree>
    <p:extLst>
      <p:ext uri="{BB962C8B-B14F-4D97-AF65-F5344CB8AC3E}">
        <p14:creationId xmlns:p14="http://schemas.microsoft.com/office/powerpoint/2010/main" val="130079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F847EC-1A73-4F81-9DD9-36511A27F8F7}" type="datetime1">
              <a:rPr lang="en-US" altLang="en-US"/>
              <a:pPr>
                <a:defRPr/>
              </a:pPr>
              <a:t>9/4/2020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4" name="Slide Number Placeholder 5"/>
          <p:cNvSpPr>
            <a:spLocks noGrp="1"/>
          </p:cNvSpPr>
          <p:nvPr>
            <p:ph type="sldNum" sz="quarter" idx="12"/>
          </p:nvPr>
        </p:nvSpPr>
        <p:spPr/>
        <p:txBody>
          <a:bodyPr/>
          <a:lstStyle>
            <a:lvl1pPr>
              <a:defRPr/>
            </a:lvl1pPr>
          </a:lstStyle>
          <a:p>
            <a:fld id="{FE31680B-D404-436B-8E32-78660050C274}" type="slidenum">
              <a:rPr lang="en-US" altLang="en-US"/>
              <a:pPr/>
              <a:t>‹#›</a:t>
            </a:fld>
            <a:endParaRPr lang="en-US" altLang="en-US"/>
          </a:p>
        </p:txBody>
      </p:sp>
    </p:spTree>
    <p:extLst>
      <p:ext uri="{BB962C8B-B14F-4D97-AF65-F5344CB8AC3E}">
        <p14:creationId xmlns:p14="http://schemas.microsoft.com/office/powerpoint/2010/main" val="257054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3AC71B-6E07-4F8E-BC79-F396C85BF371}"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5CA66B29-477E-476A-9819-CC74DAC11ADE}" type="slidenum">
              <a:rPr lang="en-US" altLang="en-US"/>
              <a:pPr/>
              <a:t>‹#›</a:t>
            </a:fld>
            <a:endParaRPr lang="en-US" altLang="en-US"/>
          </a:p>
        </p:txBody>
      </p:sp>
    </p:spTree>
    <p:extLst>
      <p:ext uri="{BB962C8B-B14F-4D97-AF65-F5344CB8AC3E}">
        <p14:creationId xmlns:p14="http://schemas.microsoft.com/office/powerpoint/2010/main" val="26818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F4E29E-ABAE-497E-9323-51F2135538E8}"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EF5A671F-079A-4B20-9705-31891BF2215D}" type="slidenum">
              <a:rPr lang="en-US" altLang="en-US"/>
              <a:pPr/>
              <a:t>‹#›</a:t>
            </a:fld>
            <a:endParaRPr lang="en-US" altLang="en-US"/>
          </a:p>
        </p:txBody>
      </p:sp>
    </p:spTree>
    <p:extLst>
      <p:ext uri="{BB962C8B-B14F-4D97-AF65-F5344CB8AC3E}">
        <p14:creationId xmlns:p14="http://schemas.microsoft.com/office/powerpoint/2010/main" val="253086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43100" y="274638"/>
            <a:ext cx="674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1008F76A-1518-4C20-A518-9EEADD1E9C6B}" type="datetime1">
              <a:rPr lang="en-US" altLang="en-US"/>
              <a:pPr>
                <a:defRPr/>
              </a:pPr>
              <a:t>9/4/2020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MS PGothic" pitchFamily="34" charset="-128"/>
              </a:defRPr>
            </a:lvl1pPr>
          </a:lstStyle>
          <a:p>
            <a:pPr>
              <a:defRPr/>
            </a:pPr>
            <a:r>
              <a:rPr lang="en-US"/>
              <a:t>502047 – About this course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65653B6-218D-4DA2-88DE-D35848E65ADB}" type="slidenum">
              <a:rPr lang="en-US" altLang="en-US"/>
              <a:pPr/>
              <a:t>‹#›</a:t>
            </a:fld>
            <a:endParaRPr lang="en-US" altLang="en-US"/>
          </a:p>
        </p:txBody>
      </p:sp>
      <p:grpSp>
        <p:nvGrpSpPr>
          <p:cNvPr id="1031" name="Group 4"/>
          <p:cNvGrpSpPr>
            <a:grpSpLocks/>
          </p:cNvGrpSpPr>
          <p:nvPr userDrawn="1"/>
        </p:nvGrpSpPr>
        <p:grpSpPr bwMode="auto">
          <a:xfrm>
            <a:off x="368300" y="50800"/>
            <a:ext cx="8394700" cy="1333500"/>
            <a:chOff x="0" y="0"/>
            <a:chExt cx="5520" cy="960"/>
          </a:xfrm>
        </p:grpSpPr>
        <p:cxnSp>
          <p:nvCxnSpPr>
            <p:cNvPr id="8" name="Straight Connector 7"/>
            <p:cNvCxnSpPr>
              <a:cxnSpLocks noChangeShapeType="1"/>
            </p:cNvCxnSpPr>
            <p:nvPr/>
          </p:nvCxnSpPr>
          <p:spPr bwMode="auto">
            <a:xfrm>
              <a:off x="672" y="816"/>
              <a:ext cx="4848"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cxnSp>
          <p:nvCxnSpPr>
            <p:cNvPr id="9" name="Straight Connector 8"/>
            <p:cNvCxnSpPr>
              <a:cxnSpLocks noChangeShapeType="1"/>
            </p:cNvCxnSpPr>
            <p:nvPr/>
          </p:nvCxnSpPr>
          <p:spPr bwMode="auto">
            <a:xfrm rot="5400000">
              <a:off x="913" y="719"/>
              <a:ext cx="480"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pic>
          <p:nvPicPr>
            <p:cNvPr id="1034" name="Picture 2" descr="logoTDT-banquye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23232957"/>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Lst>
  <p:hf hdr="0"/>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000">
          <a:solidFill>
            <a:schemeClr val="tx1"/>
          </a:solidFill>
          <a:latin typeface="Calibri" pitchFamily="34" charset="0"/>
        </a:defRPr>
      </a:lvl6pPr>
      <a:lvl7pPr marL="914400" algn="ctr" rtl="0" fontAlgn="base">
        <a:spcBef>
          <a:spcPct val="0"/>
        </a:spcBef>
        <a:spcAft>
          <a:spcPct val="0"/>
        </a:spcAft>
        <a:defRPr sz="4000">
          <a:solidFill>
            <a:schemeClr val="tx1"/>
          </a:solidFill>
          <a:latin typeface="Calibri" pitchFamily="34" charset="0"/>
        </a:defRPr>
      </a:lvl7pPr>
      <a:lvl8pPr marL="1371600" algn="ctr" rtl="0" fontAlgn="base">
        <a:spcBef>
          <a:spcPct val="0"/>
        </a:spcBef>
        <a:spcAft>
          <a:spcPct val="0"/>
        </a:spcAft>
        <a:defRPr sz="4000">
          <a:solidFill>
            <a:schemeClr val="tx1"/>
          </a:solidFill>
          <a:latin typeface="Calibri" pitchFamily="34" charset="0"/>
        </a:defRPr>
      </a:lvl8pPr>
      <a:lvl9pPr marL="1828800" algn="ctr"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40" y="6286929"/>
            <a:ext cx="340257" cy="241299"/>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4266712"/>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716071"/>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noFill/>
        </p:spPr>
        <p:txBody>
          <a:bodyPr/>
          <a:lstStyle/>
          <a:p>
            <a:pPr lvl="0" defTabSz="814388">
              <a:lnSpc>
                <a:spcPct val="90000"/>
              </a:lnSpc>
              <a:defRPr/>
            </a:pPr>
            <a:r>
              <a:rPr lang="en-US"/>
              <a:t>Chapter </a:t>
            </a:r>
            <a:r>
              <a:rPr lang="en-US" smtClean="0"/>
              <a:t>7: </a:t>
            </a:r>
            <a:r>
              <a:rPr lang="en-US">
                <a:latin typeface="Arial" pitchFamily="34" charset="0"/>
                <a:ea typeface="ＭＳ Ｐゴシック" charset="0"/>
                <a:cs typeface="Arial" pitchFamily="34" charset="0"/>
              </a:rPr>
              <a:t>Software is Everywhere</a:t>
            </a:r>
            <a:endParaRPr lang="en-US" kern="0" dirty="0">
              <a:latin typeface="Arial"/>
              <a:ea typeface="ＭＳ Ｐゴシック" charset="0"/>
            </a:endParaRPr>
          </a:p>
        </p:txBody>
      </p:sp>
      <p:sp>
        <p:nvSpPr>
          <p:cNvPr id="2" name="Subtitle 1"/>
          <p:cNvSpPr>
            <a:spLocks noGrp="1"/>
          </p:cNvSpPr>
          <p:nvPr>
            <p:ph type="subTitle" idx="1"/>
          </p:nvPr>
        </p:nvSpPr>
        <p:spPr/>
        <p:txBody>
          <a:bodyPr/>
          <a:lstStyle/>
          <a:p>
            <a:r>
              <a:rPr lang="en-US" smtClean="0"/>
              <a:t>IOT CƠ BẢN</a:t>
            </a:r>
          </a:p>
          <a:p>
            <a:r>
              <a:rPr lang="en-US" smtClean="0"/>
              <a:t>502068</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917" y="3735659"/>
            <a:ext cx="4701058" cy="3120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Programming</a:t>
            </a:r>
            <a:br>
              <a:rPr lang="en-US" sz="1800" dirty="0" smtClean="0">
                <a:latin typeface="Arial" charset="0"/>
              </a:rPr>
            </a:br>
            <a:r>
              <a:rPr lang="en-US" dirty="0" smtClean="0">
                <a:latin typeface="Arial" charset="0"/>
              </a:rPr>
              <a:t>Lending Intelligence – cont’d</a:t>
            </a:r>
            <a:endParaRPr lang="en-US" dirty="0">
              <a:solidFill>
                <a:srgbClr val="7E7E86"/>
              </a:solidFill>
              <a:latin typeface="Arial" charset="0"/>
            </a:endParaRPr>
          </a:p>
        </p:txBody>
      </p:sp>
      <p:sp>
        <p:nvSpPr>
          <p:cNvPr id="9" name="Content Placeholder 1"/>
          <p:cNvSpPr>
            <a:spLocks noGrp="1"/>
          </p:cNvSpPr>
          <p:nvPr>
            <p:ph idx="1"/>
          </p:nvPr>
        </p:nvSpPr>
        <p:spPr>
          <a:xfrm>
            <a:off x="374404" y="1430367"/>
            <a:ext cx="8430326" cy="3033131"/>
          </a:xfrm>
        </p:spPr>
        <p:txBody>
          <a:bodyPr/>
          <a:lstStyle/>
          <a:p>
            <a:r>
              <a:rPr lang="en-US" dirty="0" smtClean="0"/>
              <a:t>Securing the Code</a:t>
            </a:r>
          </a:p>
          <a:p>
            <a:pPr lvl="1"/>
            <a:r>
              <a:rPr lang="en-US" sz="1600" dirty="0"/>
              <a:t>Devices should protect themselves from attacks that impair its function or allow it to be used for unintended purposes without authorization.</a:t>
            </a:r>
          </a:p>
          <a:p>
            <a:pPr lvl="1"/>
            <a:r>
              <a:rPr lang="en-US" sz="1600" dirty="0" smtClean="0"/>
              <a:t>Devices </a:t>
            </a:r>
            <a:r>
              <a:rPr lang="en-US" sz="1600" dirty="0"/>
              <a:t>should protect the private authentication credentials and key material from disclosure to unauthorized parties.</a:t>
            </a:r>
          </a:p>
          <a:p>
            <a:pPr lvl="1"/>
            <a:r>
              <a:rPr lang="en-US" sz="1600" dirty="0" smtClean="0"/>
              <a:t>Devices </a:t>
            </a:r>
            <a:r>
              <a:rPr lang="en-US" sz="1600" dirty="0"/>
              <a:t>should protect the information received, transmitted, or stored locally on the device, from inappropriate disclosure to unauthorized parties.</a:t>
            </a:r>
          </a:p>
          <a:p>
            <a:pPr lvl="1"/>
            <a:r>
              <a:rPr lang="en-US" sz="1600" dirty="0" smtClean="0"/>
              <a:t>Devices </a:t>
            </a:r>
            <a:r>
              <a:rPr lang="en-US" sz="1600" dirty="0"/>
              <a:t>should protect themselves from being used as a vector to attack other devices or hosts on the Internet. </a:t>
            </a:r>
          </a:p>
          <a:p>
            <a:pPr lvl="1"/>
            <a:endParaRPr lang="en-US" dirty="0"/>
          </a:p>
        </p:txBody>
      </p:sp>
      <p:sp>
        <p:nvSpPr>
          <p:cNvPr id="7" name="Content Placeholder 1"/>
          <p:cNvSpPr txBox="1">
            <a:spLocks/>
          </p:cNvSpPr>
          <p:nvPr/>
        </p:nvSpPr>
        <p:spPr bwMode="auto">
          <a:xfrm>
            <a:off x="213109" y="1421756"/>
            <a:ext cx="8752916" cy="231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endParaRPr kumimoji="0" lang="en-US" sz="1600" b="0" i="0" u="none" strike="noStrike" kern="0" cap="none" spc="0" normalizeH="0" baseline="0" noProof="0" dirty="0" smtClean="0">
              <a:ln>
                <a:noFill/>
              </a:ln>
              <a:solidFill>
                <a:srgbClr val="000000"/>
              </a:solidFill>
              <a:effectLst/>
              <a:uLnTx/>
              <a:uFillTx/>
              <a:latin typeface="Arial"/>
              <a:ea typeface="ＭＳ Ｐゴシック" charset="0"/>
            </a:endParaRPr>
          </a:p>
        </p:txBody>
      </p:sp>
    </p:spTree>
    <p:extLst>
      <p:ext uri="{BB962C8B-B14F-4D97-AF65-F5344CB8AC3E}">
        <p14:creationId xmlns:p14="http://schemas.microsoft.com/office/powerpoint/2010/main" val="1936299051"/>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a:solidFill>
                  <a:schemeClr val="bg1"/>
                </a:solidFill>
              </a:rPr>
              <a:t>3</a:t>
            </a:r>
            <a:r>
              <a:rPr lang="en-US" sz="2400" dirty="0" smtClean="0">
                <a:solidFill>
                  <a:schemeClr val="bg1"/>
                </a:solidFill>
              </a:rPr>
              <a:t>.2</a:t>
            </a:r>
            <a:r>
              <a:rPr lang="en-US" sz="2400" dirty="0" smtClean="0"/>
              <a:t> </a:t>
            </a:r>
            <a:r>
              <a:rPr lang="en-CA" sz="2400" dirty="0"/>
              <a:t>The Raspberry Pi Single Board Computer (SBC)</a:t>
            </a:r>
            <a:endParaRPr lang="en-US" sz="2400" dirty="0"/>
          </a:p>
        </p:txBody>
      </p:sp>
    </p:spTree>
    <p:extLst>
      <p:ext uri="{BB962C8B-B14F-4D97-AF65-F5344CB8AC3E}">
        <p14:creationId xmlns:p14="http://schemas.microsoft.com/office/powerpoint/2010/main" val="1844423646"/>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186106" y="4155800"/>
            <a:ext cx="4715006" cy="2567577"/>
          </a:xfrm>
          <a:prstGeom prst="rect">
            <a:avLst/>
          </a:prstGeom>
        </p:spPr>
      </p:pic>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The Raspberry Pi Single Board Computer (SBC)</a:t>
            </a:r>
            <a:br>
              <a:rPr lang="en-US" sz="1800" dirty="0" smtClean="0">
                <a:latin typeface="Arial" charset="0"/>
              </a:rPr>
            </a:br>
            <a:r>
              <a:rPr lang="en-US" dirty="0" smtClean="0">
                <a:latin typeface="Arial" charset="0"/>
              </a:rPr>
              <a:t>3.2.1 Raspberry Pi Hardware</a:t>
            </a:r>
            <a:endParaRPr lang="en-US" dirty="0">
              <a:solidFill>
                <a:srgbClr val="7E7E86"/>
              </a:solidFill>
              <a:latin typeface="Arial" charset="0"/>
            </a:endParaRPr>
          </a:p>
        </p:txBody>
      </p:sp>
      <p:sp>
        <p:nvSpPr>
          <p:cNvPr id="9" name="Content Placeholder 1"/>
          <p:cNvSpPr>
            <a:spLocks noGrp="1"/>
          </p:cNvSpPr>
          <p:nvPr>
            <p:ph idx="1"/>
          </p:nvPr>
        </p:nvSpPr>
        <p:spPr>
          <a:xfrm>
            <a:off x="213109" y="1455313"/>
            <a:ext cx="8317573" cy="2113077"/>
          </a:xfrm>
        </p:spPr>
        <p:txBody>
          <a:bodyPr/>
          <a:lstStyle/>
          <a:p>
            <a:r>
              <a:rPr lang="en-US" sz="2000" dirty="0" smtClean="0"/>
              <a:t>The Raspberry Pi and its Ports</a:t>
            </a:r>
            <a:endParaRPr lang="en-US" sz="2000" dirty="0"/>
          </a:p>
          <a:p>
            <a:pPr lvl="1"/>
            <a:r>
              <a:rPr lang="en-US" sz="1600" dirty="0"/>
              <a:t>The </a:t>
            </a:r>
            <a:r>
              <a:rPr lang="en-US" sz="1600" dirty="0" smtClean="0"/>
              <a:t>Pi </a:t>
            </a:r>
            <a:r>
              <a:rPr lang="en-US" sz="1600" dirty="0"/>
              <a:t>is </a:t>
            </a:r>
            <a:r>
              <a:rPr lang="en-US" sz="1600" dirty="0" smtClean="0"/>
              <a:t>a small and inexpensive computer</a:t>
            </a:r>
            <a:r>
              <a:rPr lang="en-US" sz="1600" dirty="0"/>
              <a:t>.</a:t>
            </a:r>
            <a:endParaRPr lang="en-US" sz="1600" dirty="0" smtClean="0"/>
          </a:p>
          <a:p>
            <a:pPr lvl="1"/>
            <a:r>
              <a:rPr lang="en-US" sz="1600" dirty="0"/>
              <a:t>It has a number of USB ports that can be used to connect various devices including keyboards, mice, external drives and </a:t>
            </a:r>
            <a:r>
              <a:rPr lang="en-US" sz="1600" dirty="0" smtClean="0"/>
              <a:t>cameras.</a:t>
            </a:r>
          </a:p>
          <a:p>
            <a:pPr lvl="1"/>
            <a:r>
              <a:rPr lang="en-US" sz="1600" dirty="0" smtClean="0"/>
              <a:t>The Pi includes an </a:t>
            </a:r>
            <a:r>
              <a:rPr lang="en-US" sz="1600" dirty="0"/>
              <a:t>10/100Mbps Ethernet </a:t>
            </a:r>
            <a:r>
              <a:rPr lang="en-US" sz="1600" dirty="0" smtClean="0"/>
              <a:t>port and </a:t>
            </a:r>
            <a:r>
              <a:rPr lang="en-US" sz="1600" dirty="0"/>
              <a:t>40 GPIO </a:t>
            </a:r>
            <a:r>
              <a:rPr lang="en-US" sz="1600" dirty="0" smtClean="0"/>
              <a:t>pins, operating at 3.3V.</a:t>
            </a:r>
          </a:p>
          <a:p>
            <a:pPr lvl="1"/>
            <a:r>
              <a:rPr lang="en-US" sz="1600" dirty="0" smtClean="0"/>
              <a:t>Other </a:t>
            </a:r>
            <a:r>
              <a:rPr lang="en-US" sz="1600" dirty="0"/>
              <a:t>Pi ports include an audio out, </a:t>
            </a:r>
            <a:r>
              <a:rPr lang="en-US" sz="1600" dirty="0" smtClean="0"/>
              <a:t>a micro </a:t>
            </a:r>
            <a:r>
              <a:rPr lang="en-US" sz="1600" dirty="0"/>
              <a:t>SD card slot, and a micro USB (used for power) connector</a:t>
            </a:r>
            <a:r>
              <a:rPr lang="en-US" sz="1600" dirty="0" smtClean="0"/>
              <a:t>.</a:t>
            </a:r>
          </a:p>
          <a:p>
            <a:endParaRPr lang="en-US" dirty="0"/>
          </a:p>
        </p:txBody>
      </p:sp>
      <p:sp>
        <p:nvSpPr>
          <p:cNvPr id="4" name="TextBox 3"/>
          <p:cNvSpPr txBox="1"/>
          <p:nvPr/>
        </p:nvSpPr>
        <p:spPr>
          <a:xfrm>
            <a:off x="423744" y="3657600"/>
            <a:ext cx="4226312" cy="2419124"/>
          </a:xfrm>
          <a:prstGeom prst="rect">
            <a:avLst/>
          </a:prstGeom>
          <a:noFill/>
        </p:spPr>
        <p:txBody>
          <a:bodyPr wrap="square" rtlCol="0">
            <a:spAutoFit/>
          </a:bodyPr>
          <a:lstStyle/>
          <a:p>
            <a:pPr marL="285750" marR="0" lvl="0" indent="-285750" algn="l" defTabSz="914400" rtl="0" eaLnBrk="0" fontAlgn="base" latinLnBrk="0" hangingPunct="0">
              <a:lnSpc>
                <a:spcPct val="9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The Pi3 also adds: </a:t>
            </a:r>
            <a:endParaRPr kumimoji="0" lang="en-US" sz="1600" b="0" i="0" u="none" strike="noStrike" kern="1200" cap="none" spc="0" normalizeH="0" baseline="0" noProof="0" dirty="0" smtClean="0">
              <a:ln>
                <a:noFill/>
              </a:ln>
              <a:solidFill>
                <a:srgbClr val="000000"/>
              </a:solidFill>
              <a:effectLst/>
              <a:uLnTx/>
              <a:uFillTx/>
              <a:latin typeface="Arial"/>
              <a:ea typeface="ＭＳ Ｐゴシック" charset="0"/>
            </a:endParaRPr>
          </a:p>
          <a:p>
            <a:pPr marL="742950" marR="0" lvl="1" indent="-285750" algn="l" defTabSz="914400" rtl="0" eaLnBrk="0" fontAlgn="base" latinLnBrk="0" hangingPunct="0">
              <a:lnSpc>
                <a:spcPct val="9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1.2 </a:t>
            </a:r>
            <a:r>
              <a:rPr kumimoji="0" lang="en-US" sz="1600" b="0" i="0" u="none" strike="noStrike" kern="1200" cap="none" spc="0" normalizeH="0" baseline="0" noProof="0" dirty="0" err="1" smtClean="0">
                <a:ln>
                  <a:noFill/>
                </a:ln>
                <a:solidFill>
                  <a:srgbClr val="000000"/>
                </a:solidFill>
                <a:effectLst/>
                <a:uLnTx/>
                <a:uFillTx/>
                <a:latin typeface="Arial"/>
                <a:ea typeface="ＭＳ Ｐゴシック" charset="0"/>
              </a:rPr>
              <a:t>Ghz</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 64-bit quad-core ARMv8 CPU</a:t>
            </a:r>
          </a:p>
          <a:p>
            <a:pPr marL="742950" marR="0" lvl="1" indent="-285750" algn="l" defTabSz="914400" rtl="0" eaLnBrk="0" fontAlgn="base" latinLnBrk="0" hangingPunct="0">
              <a:lnSpc>
                <a:spcPct val="9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802.11n Wireless LAN</a:t>
            </a:r>
          </a:p>
          <a:p>
            <a:pPr marL="742950" marR="0" lvl="1" indent="-285750" algn="l" defTabSz="914400" rtl="0" eaLnBrk="0" fontAlgn="base" latinLnBrk="0" hangingPunct="0">
              <a:lnSpc>
                <a:spcPct val="9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Bluetooth 4.1</a:t>
            </a:r>
          </a:p>
          <a:p>
            <a:pPr marL="742950" marR="0" lvl="1" indent="-285750" algn="l" defTabSz="914400" rtl="0" eaLnBrk="0" fontAlgn="base" latinLnBrk="0" hangingPunct="0">
              <a:lnSpc>
                <a:spcPct val="9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Bluetooth Low Energy (BLF)</a:t>
            </a:r>
          </a:p>
          <a:p>
            <a:pPr marL="742950" marR="0" lvl="1" indent="-285750" algn="l" defTabSz="914400" rtl="0" eaLnBrk="0" fontAlgn="base" latinLnBrk="0" hangingPunct="0">
              <a:lnSpc>
                <a:spcPct val="9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Arial"/>
              <a:ea typeface="ＭＳ Ｐゴシック" charset="0"/>
            </a:endParaRPr>
          </a:p>
          <a:p>
            <a:pPr marL="285750" marR="0" lvl="0" indent="-285750" algn="l" defTabSz="914400" rtl="0" eaLnBrk="0" fontAlgn="base" latinLnBrk="0" hangingPunct="0">
              <a:lnSpc>
                <a:spcPct val="9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The Pi can run a number of operating systems, including Linux and Windows.</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a:ea typeface="ＭＳ Ｐゴシック" charset="0"/>
            </a:endParaRPr>
          </a:p>
        </p:txBody>
      </p:sp>
    </p:spTree>
    <p:extLst>
      <p:ext uri="{BB962C8B-B14F-4D97-AF65-F5344CB8AC3E}">
        <p14:creationId xmlns:p14="http://schemas.microsoft.com/office/powerpoint/2010/main" val="2716022320"/>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The Raspberry Pi Single Board Computer (SBC)</a:t>
            </a:r>
            <a:br>
              <a:rPr lang="en-US" sz="1800" dirty="0" smtClean="0">
                <a:latin typeface="Arial" charset="0"/>
              </a:rPr>
            </a:br>
            <a:r>
              <a:rPr lang="en-US" dirty="0" smtClean="0">
                <a:latin typeface="Arial" charset="0"/>
              </a:rPr>
              <a:t>3.2.2 PL-App</a:t>
            </a:r>
            <a:endParaRPr lang="en-US" dirty="0">
              <a:solidFill>
                <a:srgbClr val="7E7E86"/>
              </a:solidFill>
              <a:latin typeface="Arial" charset="0"/>
            </a:endParaRPr>
          </a:p>
        </p:txBody>
      </p:sp>
      <p:sp>
        <p:nvSpPr>
          <p:cNvPr id="9" name="Content Placeholder 1"/>
          <p:cNvSpPr>
            <a:spLocks noGrp="1"/>
          </p:cNvSpPr>
          <p:nvPr>
            <p:ph idx="1"/>
          </p:nvPr>
        </p:nvSpPr>
        <p:spPr>
          <a:xfrm>
            <a:off x="213109" y="1455313"/>
            <a:ext cx="8317573" cy="2113077"/>
          </a:xfrm>
        </p:spPr>
        <p:txBody>
          <a:bodyPr/>
          <a:lstStyle/>
          <a:p>
            <a:r>
              <a:rPr lang="en-US" sz="2000" dirty="0" smtClean="0"/>
              <a:t>The Raspberry Pi can be accessed locally:</a:t>
            </a:r>
            <a:endParaRPr lang="en-US" sz="2000" dirty="0"/>
          </a:p>
          <a:p>
            <a:pPr lvl="1"/>
            <a:r>
              <a:rPr lang="en-US" sz="1600" dirty="0" smtClean="0"/>
              <a:t>1</a:t>
            </a:r>
            <a:r>
              <a:rPr lang="en-US" sz="1600" dirty="0"/>
              <a:t>. Install an operating system image on the micro SD card.</a:t>
            </a:r>
          </a:p>
          <a:p>
            <a:pPr lvl="1"/>
            <a:r>
              <a:rPr lang="en-US" sz="1600" dirty="0" smtClean="0"/>
              <a:t>2</a:t>
            </a:r>
            <a:r>
              <a:rPr lang="en-US" sz="1600" dirty="0"/>
              <a:t>. Place the card in the micro SD card slot of the </a:t>
            </a:r>
            <a:r>
              <a:rPr lang="en-US" sz="1600" dirty="0" err="1"/>
              <a:t>RaPi</a:t>
            </a:r>
            <a:r>
              <a:rPr lang="en-US" sz="1600" dirty="0"/>
              <a:t>.</a:t>
            </a:r>
          </a:p>
          <a:p>
            <a:pPr lvl="1"/>
            <a:r>
              <a:rPr lang="en-US" sz="1600" dirty="0" smtClean="0"/>
              <a:t>3</a:t>
            </a:r>
            <a:r>
              <a:rPr lang="en-US" sz="1600" dirty="0"/>
              <a:t>. Connect a USB keyboard.</a:t>
            </a:r>
          </a:p>
          <a:p>
            <a:pPr lvl="1"/>
            <a:r>
              <a:rPr lang="en-US" sz="1600" dirty="0" smtClean="0"/>
              <a:t>4</a:t>
            </a:r>
            <a:r>
              <a:rPr lang="en-US" sz="1600" dirty="0"/>
              <a:t>. Connect a monitor or TV using the HDMI port.</a:t>
            </a:r>
          </a:p>
          <a:p>
            <a:pPr lvl="1"/>
            <a:r>
              <a:rPr lang="en-US" sz="1600" dirty="0" smtClean="0"/>
              <a:t>5</a:t>
            </a:r>
            <a:r>
              <a:rPr lang="en-US" sz="1600" dirty="0"/>
              <a:t>. Power the device with a power adapter. </a:t>
            </a:r>
          </a:p>
          <a:p>
            <a:pPr lvl="1"/>
            <a:endParaRPr lang="en-US" sz="1600" dirty="0"/>
          </a:p>
        </p:txBody>
      </p:sp>
      <p:sp>
        <p:nvSpPr>
          <p:cNvPr id="4" name="TextBox 3"/>
          <p:cNvSpPr txBox="1"/>
          <p:nvPr/>
        </p:nvSpPr>
        <p:spPr>
          <a:xfrm>
            <a:off x="331147" y="3483980"/>
            <a:ext cx="8315142" cy="369332"/>
          </a:xfrm>
          <a:prstGeom prst="rect">
            <a:avLst/>
          </a:prstGeom>
          <a:noFill/>
        </p:spPr>
        <p:txBody>
          <a:bodyPr wrap="square" rtlCol="0">
            <a:spAutoFit/>
          </a:bodyPr>
          <a:lstStyle/>
          <a:p>
            <a:pPr marL="285750" marR="0" lvl="0" indent="-285750" algn="l" defTabSz="914400" rtl="0" eaLnBrk="0" fontAlgn="base" latinLnBrk="0" hangingPunct="0">
              <a:lnSpc>
                <a:spcPct val="9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Arial"/>
                <a:ea typeface="ＭＳ Ｐゴシック" charset="0"/>
              </a:rPr>
              <a:t>The Raspberry Pi can be accessed </a:t>
            </a:r>
            <a:r>
              <a:rPr kumimoji="0" lang="en-US" sz="2000" b="0" i="0" u="none" strike="noStrike" kern="1200" cap="none" spc="0" normalizeH="0" baseline="0" noProof="0" dirty="0" smtClean="0">
                <a:ln>
                  <a:noFill/>
                </a:ln>
                <a:solidFill>
                  <a:srgbClr val="000000"/>
                </a:solidFill>
                <a:effectLst/>
                <a:uLnTx/>
                <a:uFillTx/>
                <a:latin typeface="Arial"/>
                <a:ea typeface="ＭＳ Ｐゴシック" charset="0"/>
              </a:rPr>
              <a:t>remotely using the PL-App</a:t>
            </a:r>
            <a:endParaRPr kumimoji="0" lang="en-US" sz="2000" b="0" i="0" u="none" strike="noStrike" kern="1200" cap="none" spc="0" normalizeH="0" baseline="0" noProof="0" dirty="0">
              <a:ln>
                <a:noFill/>
              </a:ln>
              <a:solidFill>
                <a:srgbClr val="000000"/>
              </a:solidFill>
              <a:effectLst/>
              <a:uLnTx/>
              <a:uFillTx/>
              <a:latin typeface="Arial"/>
              <a:ea typeface="ＭＳ Ｐゴシック"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068" y="4270335"/>
            <a:ext cx="717232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86360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nguin B/W yellow with pointy bea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575" y="3440296"/>
            <a:ext cx="2457450" cy="2886076"/>
          </a:xfrm>
          <a:prstGeom prst="rect">
            <a:avLst/>
          </a:prstGeom>
          <a:noFill/>
          <a:extLst>
            <a:ext uri="{909E8E84-426E-40DD-AFC4-6F175D3DCCD1}">
              <a14:hiddenFill xmlns:a14="http://schemas.microsoft.com/office/drawing/2010/main">
                <a:solidFill>
                  <a:srgbClr val="FFFFFF"/>
                </a:solidFill>
              </a14:hiddenFill>
            </a:ext>
          </a:extLst>
        </p:spPr>
      </p:pic>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The Raspberry Pi Single Board Computer (SBC)</a:t>
            </a:r>
            <a:br>
              <a:rPr lang="en-US" sz="1800" dirty="0" smtClean="0">
                <a:latin typeface="Arial" charset="0"/>
              </a:rPr>
            </a:br>
            <a:r>
              <a:rPr lang="en-US" dirty="0" smtClean="0">
                <a:latin typeface="Arial" charset="0"/>
              </a:rPr>
              <a:t>3.2.3 Using the Linux Operating System</a:t>
            </a:r>
            <a:endParaRPr lang="en-US" dirty="0">
              <a:solidFill>
                <a:srgbClr val="7E7E86"/>
              </a:solidFill>
              <a:latin typeface="Arial" charset="0"/>
            </a:endParaRPr>
          </a:p>
        </p:txBody>
      </p:sp>
      <p:sp>
        <p:nvSpPr>
          <p:cNvPr id="9" name="Content Placeholder 1"/>
          <p:cNvSpPr>
            <a:spLocks noGrp="1"/>
          </p:cNvSpPr>
          <p:nvPr>
            <p:ph idx="1"/>
          </p:nvPr>
        </p:nvSpPr>
        <p:spPr>
          <a:xfrm>
            <a:off x="213109" y="1455313"/>
            <a:ext cx="6556807" cy="4871059"/>
          </a:xfrm>
        </p:spPr>
        <p:txBody>
          <a:bodyPr/>
          <a:lstStyle/>
          <a:p>
            <a:r>
              <a:rPr lang="en-US" sz="2000" dirty="0"/>
              <a:t>Understanding Linux</a:t>
            </a:r>
          </a:p>
          <a:p>
            <a:pPr lvl="1"/>
            <a:r>
              <a:rPr lang="en-US" sz="1600" dirty="0" smtClean="0"/>
              <a:t>Linux </a:t>
            </a:r>
            <a:r>
              <a:rPr lang="en-US" sz="1600" dirty="0"/>
              <a:t>is open source, fast, reliable and </a:t>
            </a:r>
            <a:r>
              <a:rPr lang="en-US" sz="1600" dirty="0" smtClean="0"/>
              <a:t>small and </a:t>
            </a:r>
            <a:r>
              <a:rPr lang="en-US" sz="1600" dirty="0"/>
              <a:t>requires </a:t>
            </a:r>
            <a:r>
              <a:rPr lang="en-US" sz="1600" dirty="0" smtClean="0"/>
              <a:t>very little </a:t>
            </a:r>
            <a:r>
              <a:rPr lang="en-US" sz="1600" dirty="0"/>
              <a:t>hardware resources to </a:t>
            </a:r>
            <a:r>
              <a:rPr lang="en-US" sz="1600" dirty="0" smtClean="0"/>
              <a:t>run.</a:t>
            </a:r>
          </a:p>
          <a:p>
            <a:pPr lvl="1"/>
            <a:r>
              <a:rPr lang="en-US" sz="1600" dirty="0" smtClean="0"/>
              <a:t>Linux is part of several platforms; from wristwatches to supercomputers.</a:t>
            </a:r>
            <a:endParaRPr lang="en-US" sz="1600" dirty="0"/>
          </a:p>
          <a:p>
            <a:pPr lvl="1"/>
            <a:r>
              <a:rPr lang="en-US" sz="1600" dirty="0" smtClean="0"/>
              <a:t>Linux distributions include </a:t>
            </a:r>
            <a:r>
              <a:rPr lang="en-US" sz="1600" dirty="0"/>
              <a:t>the Linux kernel, plus a number of customized tools and software </a:t>
            </a:r>
            <a:r>
              <a:rPr lang="en-US" sz="1600" dirty="0" smtClean="0"/>
              <a:t>packages.</a:t>
            </a:r>
          </a:p>
          <a:p>
            <a:pPr lvl="1"/>
            <a:r>
              <a:rPr lang="en-US" sz="1600" dirty="0" err="1" smtClean="0"/>
              <a:t>Debian</a:t>
            </a:r>
            <a:r>
              <a:rPr lang="en-US" sz="1600" dirty="0"/>
              <a:t>, Red Hat, </a:t>
            </a:r>
            <a:r>
              <a:rPr lang="en-US" sz="1600" dirty="0" smtClean="0"/>
              <a:t>Ubuntu and </a:t>
            </a:r>
            <a:r>
              <a:rPr lang="en-US" sz="1600" dirty="0"/>
              <a:t>Slackware </a:t>
            </a:r>
            <a:r>
              <a:rPr lang="en-US" sz="1600" dirty="0" smtClean="0"/>
              <a:t>are </a:t>
            </a:r>
            <a:r>
              <a:rPr lang="en-US" sz="1600" dirty="0"/>
              <a:t>just a few examples of Linux distributions.</a:t>
            </a:r>
          </a:p>
          <a:p>
            <a:pPr lvl="1"/>
            <a:r>
              <a:rPr lang="en-US" sz="1600" dirty="0" err="1"/>
              <a:t>Raspbian</a:t>
            </a:r>
            <a:r>
              <a:rPr lang="en-US" sz="1600" dirty="0"/>
              <a:t> is </a:t>
            </a:r>
            <a:r>
              <a:rPr lang="en-US" sz="1600" dirty="0" smtClean="0"/>
              <a:t>a </a:t>
            </a:r>
            <a:r>
              <a:rPr lang="en-US" sz="1600" dirty="0"/>
              <a:t>Linux </a:t>
            </a:r>
            <a:r>
              <a:rPr lang="en-US" sz="1600" dirty="0" smtClean="0"/>
              <a:t>distribution based </a:t>
            </a:r>
            <a:r>
              <a:rPr lang="en-US" sz="1600" dirty="0"/>
              <a:t>on </a:t>
            </a:r>
            <a:r>
              <a:rPr lang="en-US" sz="1600" dirty="0" err="1" smtClean="0"/>
              <a:t>Debian</a:t>
            </a:r>
            <a:r>
              <a:rPr lang="en-US" sz="1600" dirty="0" smtClean="0"/>
              <a:t> and created </a:t>
            </a:r>
            <a:r>
              <a:rPr lang="en-US" sz="1600" dirty="0"/>
              <a:t>specifically for the Raspberry </a:t>
            </a:r>
            <a:r>
              <a:rPr lang="en-US" sz="1600" dirty="0" smtClean="0"/>
              <a:t>Pi.</a:t>
            </a:r>
          </a:p>
          <a:p>
            <a:r>
              <a:rPr lang="en-US" sz="2000" dirty="0" smtClean="0"/>
              <a:t>Accessing </a:t>
            </a:r>
            <a:r>
              <a:rPr lang="en-US" sz="2000" dirty="0"/>
              <a:t>the Linux Shell</a:t>
            </a:r>
          </a:p>
          <a:p>
            <a:pPr lvl="1"/>
            <a:r>
              <a:rPr lang="en-US" sz="1600" dirty="0"/>
              <a:t>The Linux operating system can be divided into kernel and shell</a:t>
            </a:r>
            <a:r>
              <a:rPr lang="en-US" sz="1600" dirty="0" smtClean="0"/>
              <a:t>.</a:t>
            </a:r>
          </a:p>
          <a:p>
            <a:pPr lvl="1"/>
            <a:r>
              <a:rPr lang="en-US" sz="1600" dirty="0"/>
              <a:t>The shell is a command </a:t>
            </a:r>
            <a:r>
              <a:rPr lang="en-US" sz="1600" dirty="0" smtClean="0"/>
              <a:t>interpreter.</a:t>
            </a:r>
          </a:p>
          <a:p>
            <a:pPr lvl="1"/>
            <a:r>
              <a:rPr lang="en-US" sz="1600" dirty="0" smtClean="0">
                <a:latin typeface="Arial" charset="0"/>
              </a:rPr>
              <a:t>The shell is text based and also called CLI (command line interface</a:t>
            </a:r>
            <a:endParaRPr lang="en-US" sz="1600" dirty="0" smtClean="0"/>
          </a:p>
          <a:p>
            <a:pPr marL="228600" lvl="1" indent="0">
              <a:buNone/>
            </a:pPr>
            <a:endParaRPr lang="en-US" sz="1600" dirty="0"/>
          </a:p>
          <a:p>
            <a:endParaRPr lang="en-US" dirty="0"/>
          </a:p>
        </p:txBody>
      </p:sp>
    </p:spTree>
    <p:extLst>
      <p:ext uri="{BB962C8B-B14F-4D97-AF65-F5344CB8AC3E}">
        <p14:creationId xmlns:p14="http://schemas.microsoft.com/office/powerpoint/2010/main" val="2943404617"/>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nguin B/W yellow with pointy bea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575" y="3440296"/>
            <a:ext cx="2457450" cy="2886076"/>
          </a:xfrm>
          <a:prstGeom prst="rect">
            <a:avLst/>
          </a:prstGeom>
          <a:noFill/>
          <a:extLst>
            <a:ext uri="{909E8E84-426E-40DD-AFC4-6F175D3DCCD1}">
              <a14:hiddenFill xmlns:a14="http://schemas.microsoft.com/office/drawing/2010/main">
                <a:solidFill>
                  <a:srgbClr val="FFFFFF"/>
                </a:solidFill>
              </a14:hiddenFill>
            </a:ext>
          </a:extLst>
        </p:spPr>
      </p:pic>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The Raspberry Pi Single Board Computer (SBC)</a:t>
            </a:r>
            <a:br>
              <a:rPr lang="en-US" sz="1800" dirty="0" smtClean="0">
                <a:latin typeface="Arial" charset="0"/>
              </a:rPr>
            </a:br>
            <a:r>
              <a:rPr lang="en-US" dirty="0" smtClean="0">
                <a:latin typeface="Arial" charset="0"/>
              </a:rPr>
              <a:t>Using the Linux Operating System (Cont.)</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6442872" cy="4871059"/>
          </a:xfrm>
        </p:spPr>
        <p:txBody>
          <a:bodyPr/>
          <a:lstStyle/>
          <a:p>
            <a:r>
              <a:rPr lang="en-US" sz="2000" dirty="0" smtClean="0"/>
              <a:t>Accessing </a:t>
            </a:r>
            <a:r>
              <a:rPr lang="en-US" sz="2000" dirty="0"/>
              <a:t>the CLI</a:t>
            </a:r>
          </a:p>
          <a:p>
            <a:pPr lvl="1"/>
            <a:r>
              <a:rPr lang="en-US" sz="1600" dirty="0" smtClean="0"/>
              <a:t>The CLI can be accessed directly through a shell in non-graphical systems.</a:t>
            </a:r>
          </a:p>
          <a:p>
            <a:pPr lvl="1"/>
            <a:r>
              <a:rPr lang="en-US" sz="1600" dirty="0"/>
              <a:t>Bourne Shell (</a:t>
            </a:r>
            <a:r>
              <a:rPr lang="en-US" sz="1600" b="1" dirty="0" err="1"/>
              <a:t>sh</a:t>
            </a:r>
            <a:r>
              <a:rPr lang="en-US" sz="1600" dirty="0"/>
              <a:t>), Bash (</a:t>
            </a:r>
            <a:r>
              <a:rPr lang="en-US" sz="1600" b="1" dirty="0"/>
              <a:t>bash</a:t>
            </a:r>
            <a:r>
              <a:rPr lang="en-US" sz="1600" dirty="0"/>
              <a:t>), C Shell (</a:t>
            </a:r>
            <a:r>
              <a:rPr lang="en-US" sz="1600" b="1" dirty="0" err="1"/>
              <a:t>csh</a:t>
            </a:r>
            <a:r>
              <a:rPr lang="en-US" sz="1600" dirty="0"/>
              <a:t>), improved C Shell (</a:t>
            </a:r>
            <a:r>
              <a:rPr lang="en-US" sz="1600" b="1" dirty="0" err="1"/>
              <a:t>tcsh</a:t>
            </a:r>
            <a:r>
              <a:rPr lang="en-US" sz="1600" dirty="0" smtClean="0"/>
              <a:t>), </a:t>
            </a:r>
            <a:r>
              <a:rPr lang="en-US" sz="1600" dirty="0"/>
              <a:t>and Z Shell (</a:t>
            </a:r>
            <a:r>
              <a:rPr lang="en-US" sz="1600" b="1" dirty="0" err="1"/>
              <a:t>zsh</a:t>
            </a:r>
            <a:r>
              <a:rPr lang="en-US" sz="1600" dirty="0"/>
              <a:t>) are popular shells.</a:t>
            </a:r>
            <a:endParaRPr lang="en-US" sz="1600" dirty="0" smtClean="0"/>
          </a:p>
          <a:p>
            <a:pPr lvl="1"/>
            <a:r>
              <a:rPr lang="en-US" sz="1600" dirty="0"/>
              <a:t>A terminal emulator </a:t>
            </a:r>
            <a:r>
              <a:rPr lang="en-US" sz="1600" dirty="0" smtClean="0"/>
              <a:t>application can </a:t>
            </a:r>
            <a:r>
              <a:rPr lang="en-US" sz="1600" dirty="0"/>
              <a:t>be </a:t>
            </a:r>
            <a:r>
              <a:rPr lang="en-US" sz="1600" dirty="0" smtClean="0"/>
              <a:t>used to access the </a:t>
            </a:r>
            <a:r>
              <a:rPr lang="en-US" sz="1600" dirty="0"/>
              <a:t>CLI in </a:t>
            </a:r>
            <a:r>
              <a:rPr lang="en-US" sz="1600" dirty="0" smtClean="0"/>
              <a:t>graphical environments.</a:t>
            </a:r>
          </a:p>
          <a:p>
            <a:pPr lvl="1"/>
            <a:r>
              <a:rPr lang="en-US" sz="1600" dirty="0"/>
              <a:t>Popular terminal emulators on Linux are </a:t>
            </a:r>
            <a:r>
              <a:rPr lang="en-US" sz="1600" b="1" dirty="0"/>
              <a:t>Terminator</a:t>
            </a:r>
            <a:r>
              <a:rPr lang="en-US" sz="1600" dirty="0"/>
              <a:t>, </a:t>
            </a:r>
            <a:r>
              <a:rPr lang="en-US" sz="1600" b="1" dirty="0" err="1"/>
              <a:t>eterm</a:t>
            </a:r>
            <a:r>
              <a:rPr lang="en-US" sz="1600" dirty="0"/>
              <a:t>, </a:t>
            </a:r>
            <a:r>
              <a:rPr lang="en-US" sz="1600" b="1" dirty="0" err="1"/>
              <a:t>xterm</a:t>
            </a:r>
            <a:r>
              <a:rPr lang="en-US" sz="1600" dirty="0"/>
              <a:t>, </a:t>
            </a:r>
            <a:r>
              <a:rPr lang="en-US" sz="1600" b="1" dirty="0"/>
              <a:t>console</a:t>
            </a:r>
            <a:r>
              <a:rPr lang="en-US" sz="1600" dirty="0"/>
              <a:t>, and </a:t>
            </a:r>
            <a:r>
              <a:rPr lang="en-US" sz="1600" b="1" dirty="0"/>
              <a:t>gnome-terminal</a:t>
            </a:r>
            <a:r>
              <a:rPr lang="en-US" sz="1600" dirty="0" smtClean="0"/>
              <a:t>.</a:t>
            </a:r>
            <a:endParaRPr lang="en-US" sz="1600" dirty="0"/>
          </a:p>
          <a:p>
            <a:r>
              <a:rPr lang="en-US" sz="2000" dirty="0" smtClean="0"/>
              <a:t>Basic </a:t>
            </a:r>
            <a:r>
              <a:rPr lang="en-US" sz="2000" dirty="0"/>
              <a:t>Linux Commands</a:t>
            </a:r>
          </a:p>
          <a:p>
            <a:pPr lvl="1"/>
            <a:r>
              <a:rPr lang="en-US" sz="1600" dirty="0" smtClean="0"/>
              <a:t>Linux commands are programs created to perform a specific task.</a:t>
            </a:r>
          </a:p>
          <a:p>
            <a:pPr lvl="1"/>
            <a:r>
              <a:rPr lang="en-US" sz="1600" dirty="0" smtClean="0"/>
              <a:t>To </a:t>
            </a:r>
            <a:r>
              <a:rPr lang="en-US" sz="1600" dirty="0"/>
              <a:t>invoke a command via shell, simply type its name</a:t>
            </a:r>
            <a:r>
              <a:rPr lang="en-US" sz="1600" dirty="0" smtClean="0"/>
              <a:t>.</a:t>
            </a:r>
          </a:p>
          <a:p>
            <a:pPr lvl="1"/>
            <a:r>
              <a:rPr lang="en-US" sz="1600" b="1" dirty="0" smtClean="0"/>
              <a:t>grep</a:t>
            </a:r>
            <a:r>
              <a:rPr lang="en-US" sz="1600" dirty="0" smtClean="0"/>
              <a:t>, </a:t>
            </a:r>
            <a:r>
              <a:rPr lang="en-US" sz="1600" b="1" dirty="0" err="1" smtClean="0"/>
              <a:t>ifconfig</a:t>
            </a:r>
            <a:r>
              <a:rPr lang="en-US" sz="1600" dirty="0" smtClean="0"/>
              <a:t>, </a:t>
            </a:r>
            <a:r>
              <a:rPr lang="en-US" sz="1600" b="1" dirty="0" err="1" smtClean="0"/>
              <a:t>iwconfig</a:t>
            </a:r>
            <a:r>
              <a:rPr lang="en-US" sz="1600" dirty="0" smtClean="0"/>
              <a:t>, </a:t>
            </a:r>
            <a:r>
              <a:rPr lang="en-US" sz="1600" b="1" dirty="0" err="1" smtClean="0"/>
              <a:t>passwd</a:t>
            </a:r>
            <a:r>
              <a:rPr lang="en-US" sz="1600" dirty="0" smtClean="0"/>
              <a:t> and </a:t>
            </a:r>
            <a:r>
              <a:rPr lang="en-US" sz="1600" b="1" dirty="0" err="1" smtClean="0"/>
              <a:t>pwd</a:t>
            </a:r>
            <a:r>
              <a:rPr lang="en-US" sz="1600" dirty="0" smtClean="0"/>
              <a:t> are a few basic Linux commands.</a:t>
            </a:r>
          </a:p>
          <a:p>
            <a:pPr lvl="1"/>
            <a:r>
              <a:rPr lang="en-US" sz="1600" dirty="0"/>
              <a:t>Commands can be </a:t>
            </a:r>
            <a:r>
              <a:rPr lang="en-US" sz="1600" dirty="0" smtClean="0"/>
              <a:t>piped together, using the output of one as the input of the other.</a:t>
            </a:r>
            <a:endParaRPr lang="en-US" sz="1600" dirty="0"/>
          </a:p>
          <a:p>
            <a:pPr lvl="1"/>
            <a:endParaRPr lang="en-US" sz="2000" dirty="0" smtClean="0"/>
          </a:p>
        </p:txBody>
      </p:sp>
    </p:spTree>
    <p:extLst>
      <p:ext uri="{BB962C8B-B14F-4D97-AF65-F5344CB8AC3E}">
        <p14:creationId xmlns:p14="http://schemas.microsoft.com/office/powerpoint/2010/main" val="2860309131"/>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The Raspberry Pi Single Board Computer (SBC)</a:t>
            </a:r>
            <a:br>
              <a:rPr lang="en-US" sz="1800" dirty="0" smtClean="0">
                <a:latin typeface="Arial" charset="0"/>
              </a:rPr>
            </a:br>
            <a:r>
              <a:rPr lang="en-US" dirty="0" smtClean="0">
                <a:latin typeface="Arial" charset="0"/>
              </a:rPr>
              <a:t>Using the Linux Operating System (Cont.)</a:t>
            </a:r>
            <a:endParaRPr lang="en-US" dirty="0">
              <a:solidFill>
                <a:srgbClr val="7E7E86"/>
              </a:solidFill>
              <a:latin typeface="Arial" charset="0"/>
            </a:endParaRPr>
          </a:p>
        </p:txBody>
      </p:sp>
      <p:sp>
        <p:nvSpPr>
          <p:cNvPr id="9" name="Content Placeholder 1"/>
          <p:cNvSpPr>
            <a:spLocks noGrp="1"/>
          </p:cNvSpPr>
          <p:nvPr>
            <p:ph idx="1"/>
          </p:nvPr>
        </p:nvSpPr>
        <p:spPr>
          <a:xfrm>
            <a:off x="213109" y="1455313"/>
            <a:ext cx="8752916" cy="4871059"/>
          </a:xfrm>
        </p:spPr>
        <p:txBody>
          <a:bodyPr/>
          <a:lstStyle/>
          <a:p>
            <a:r>
              <a:rPr lang="en-US" sz="2000" dirty="0" smtClean="0"/>
              <a:t>Process </a:t>
            </a:r>
            <a:r>
              <a:rPr lang="en-US" sz="2000" dirty="0"/>
              <a:t>Managing Commands</a:t>
            </a:r>
          </a:p>
          <a:p>
            <a:pPr lvl="1"/>
            <a:r>
              <a:rPr lang="en-US" sz="1600" dirty="0" smtClean="0"/>
              <a:t>In Linux, a process is any task or command being executed by the system.</a:t>
            </a:r>
          </a:p>
          <a:p>
            <a:pPr lvl="1"/>
            <a:r>
              <a:rPr lang="en-US" sz="1600" dirty="0" smtClean="0"/>
              <a:t>PIDs are unique numbers assigned to processes for identification.</a:t>
            </a:r>
          </a:p>
          <a:p>
            <a:pPr lvl="1"/>
            <a:r>
              <a:rPr lang="en-US" sz="1600" b="1" dirty="0" err="1" smtClean="0"/>
              <a:t>ps</a:t>
            </a:r>
            <a:r>
              <a:rPr lang="en-US" sz="1600" dirty="0" smtClean="0"/>
              <a:t>, </a:t>
            </a:r>
            <a:r>
              <a:rPr lang="en-US" sz="1600" b="1" dirty="0" smtClean="0"/>
              <a:t>top</a:t>
            </a:r>
            <a:r>
              <a:rPr lang="en-US" sz="1600" dirty="0" smtClean="0"/>
              <a:t> and </a:t>
            </a:r>
            <a:r>
              <a:rPr lang="en-US" sz="1600" b="1" dirty="0" smtClean="0"/>
              <a:t>kill</a:t>
            </a:r>
            <a:r>
              <a:rPr lang="en-US" sz="1600" dirty="0" smtClean="0"/>
              <a:t> are commands used to manage processes.</a:t>
            </a:r>
            <a:endParaRPr lang="en-US" sz="2000" dirty="0" smtClean="0"/>
          </a:p>
          <a:p>
            <a:r>
              <a:rPr lang="en-US" sz="2000" dirty="0" smtClean="0"/>
              <a:t>File Permissions</a:t>
            </a:r>
            <a:endParaRPr lang="en-US" sz="2000" dirty="0"/>
          </a:p>
          <a:p>
            <a:pPr lvl="1"/>
            <a:r>
              <a:rPr lang="en-US" sz="1600" dirty="0" smtClean="0"/>
              <a:t>In Linux, most everything is treated as a file.</a:t>
            </a:r>
          </a:p>
          <a:p>
            <a:pPr lvl="1"/>
            <a:r>
              <a:rPr lang="en-US" sz="1600" dirty="0" smtClean="0"/>
              <a:t>File Permissions provide </a:t>
            </a:r>
            <a:r>
              <a:rPr lang="en-US" sz="1600" dirty="0"/>
              <a:t>a mechanism to define permissions to </a:t>
            </a:r>
            <a:r>
              <a:rPr lang="en-US" sz="1600" dirty="0" smtClean="0"/>
              <a:t>files.</a:t>
            </a:r>
          </a:p>
          <a:p>
            <a:pPr lvl="1"/>
            <a:r>
              <a:rPr lang="en-US" sz="1600" dirty="0" smtClean="0"/>
              <a:t>Possible </a:t>
            </a:r>
            <a:r>
              <a:rPr lang="en-US" sz="1600" dirty="0"/>
              <a:t>permissions rights are </a:t>
            </a:r>
            <a:r>
              <a:rPr lang="en-US" sz="1600" b="1" dirty="0"/>
              <a:t>Read</a:t>
            </a:r>
            <a:r>
              <a:rPr lang="en-US" sz="1600" dirty="0"/>
              <a:t>, </a:t>
            </a:r>
            <a:r>
              <a:rPr lang="en-US" sz="1600" b="1" dirty="0"/>
              <a:t>Write</a:t>
            </a:r>
            <a:r>
              <a:rPr lang="en-US" sz="1600" dirty="0"/>
              <a:t>, and </a:t>
            </a:r>
            <a:r>
              <a:rPr lang="en-US" sz="1600" b="1" dirty="0" smtClean="0"/>
              <a:t>Execute</a:t>
            </a:r>
            <a:r>
              <a:rPr lang="en-US" sz="1600" dirty="0"/>
              <a:t> </a:t>
            </a:r>
            <a:r>
              <a:rPr lang="en-US" sz="1600" dirty="0" smtClean="0"/>
              <a:t>and can be defined for the user who owns the file, the group</a:t>
            </a:r>
            <a:r>
              <a:rPr lang="en-US" sz="1600" dirty="0" smtClean="0">
                <a:solidFill>
                  <a:srgbClr val="FF0000"/>
                </a:solidFill>
              </a:rPr>
              <a:t>,</a:t>
            </a:r>
            <a:r>
              <a:rPr lang="en-US" sz="1600" dirty="0" smtClean="0"/>
              <a:t> and other system users.</a:t>
            </a:r>
          </a:p>
          <a:p>
            <a:pPr lvl="1"/>
            <a:r>
              <a:rPr lang="en-US" sz="1600" dirty="0" smtClean="0"/>
              <a:t>The root user can override file permissions.</a:t>
            </a:r>
          </a:p>
        </p:txBody>
      </p:sp>
      <p:pic>
        <p:nvPicPr>
          <p:cNvPr id="3" name="Picture 2"/>
          <p:cNvPicPr>
            <a:picLocks noChangeAspect="1"/>
          </p:cNvPicPr>
          <p:nvPr/>
        </p:nvPicPr>
        <p:blipFill>
          <a:blip r:embed="rId3"/>
          <a:stretch>
            <a:fillRect/>
          </a:stretch>
        </p:blipFill>
        <p:spPr>
          <a:xfrm>
            <a:off x="216874" y="5033394"/>
            <a:ext cx="8749152" cy="1292978"/>
          </a:xfrm>
          <a:prstGeom prst="rect">
            <a:avLst/>
          </a:prstGeom>
        </p:spPr>
      </p:pic>
    </p:spTree>
    <p:extLst>
      <p:ext uri="{BB962C8B-B14F-4D97-AF65-F5344CB8AC3E}">
        <p14:creationId xmlns:p14="http://schemas.microsoft.com/office/powerpoint/2010/main" val="8253882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The Raspberry Pi Single Board Computer (SBC)</a:t>
            </a:r>
            <a:br>
              <a:rPr lang="en-US" sz="1800" dirty="0" smtClean="0">
                <a:latin typeface="Arial" charset="0"/>
              </a:rPr>
            </a:br>
            <a:r>
              <a:rPr lang="en-US" dirty="0" smtClean="0">
                <a:latin typeface="Arial" charset="0"/>
              </a:rPr>
              <a:t>Using the Linux Operating System (Cont.)</a:t>
            </a:r>
            <a:endParaRPr lang="en-US" dirty="0">
              <a:solidFill>
                <a:srgbClr val="7E7E86"/>
              </a:solidFill>
              <a:latin typeface="Arial" charset="0"/>
            </a:endParaRPr>
          </a:p>
        </p:txBody>
      </p:sp>
      <p:sp>
        <p:nvSpPr>
          <p:cNvPr id="9" name="Content Placeholder 1"/>
          <p:cNvSpPr>
            <a:spLocks noGrp="1"/>
          </p:cNvSpPr>
          <p:nvPr>
            <p:ph idx="1"/>
          </p:nvPr>
        </p:nvSpPr>
        <p:spPr>
          <a:xfrm>
            <a:off x="213109" y="1455313"/>
            <a:ext cx="4837063" cy="4871059"/>
          </a:xfrm>
        </p:spPr>
        <p:txBody>
          <a:bodyPr/>
          <a:lstStyle/>
          <a:p>
            <a:r>
              <a:rPr lang="en-US" sz="2000" dirty="0" smtClean="0"/>
              <a:t>Package Managers</a:t>
            </a:r>
          </a:p>
          <a:p>
            <a:pPr lvl="1"/>
            <a:r>
              <a:rPr lang="en-US" sz="1600" dirty="0"/>
              <a:t>Maintaining </a:t>
            </a:r>
            <a:r>
              <a:rPr lang="en-US" sz="1600" dirty="0" smtClean="0"/>
              <a:t>computer programs </a:t>
            </a:r>
            <a:r>
              <a:rPr lang="en-US" sz="1600" dirty="0"/>
              <a:t>and their library dependencies manually is not </a:t>
            </a:r>
            <a:r>
              <a:rPr lang="en-US" sz="1600" dirty="0" smtClean="0"/>
              <a:t>scalable</a:t>
            </a:r>
          </a:p>
          <a:p>
            <a:pPr lvl="1"/>
            <a:r>
              <a:rPr lang="en-US" sz="1600" dirty="0" smtClean="0"/>
              <a:t>Package managers facilitate the installation, removal, and upgrade of computer programs.</a:t>
            </a:r>
          </a:p>
          <a:p>
            <a:pPr lvl="1"/>
            <a:r>
              <a:rPr lang="en-US" sz="1600" dirty="0" smtClean="0"/>
              <a:t>Package managers usually include user tools and a remote package repository.</a:t>
            </a:r>
          </a:p>
          <a:p>
            <a:pPr lvl="1"/>
            <a:r>
              <a:rPr lang="en-US" sz="1600" dirty="0" smtClean="0"/>
              <a:t>The repository hosts software packages and their dependencies.</a:t>
            </a:r>
          </a:p>
          <a:p>
            <a:pPr lvl="1"/>
            <a:r>
              <a:rPr lang="en-US" sz="1600" b="1" dirty="0" err="1" smtClean="0"/>
              <a:t>dpkg</a:t>
            </a:r>
            <a:r>
              <a:rPr lang="en-US" sz="1600" b="1" dirty="0" smtClean="0"/>
              <a:t> </a:t>
            </a:r>
            <a:r>
              <a:rPr lang="en-US" sz="1600" dirty="0" smtClean="0"/>
              <a:t>and </a:t>
            </a:r>
            <a:r>
              <a:rPr lang="en-US" sz="1600" b="1" dirty="0" smtClean="0"/>
              <a:t>rpm </a:t>
            </a:r>
            <a:r>
              <a:rPr lang="en-US" sz="1600" dirty="0" smtClean="0"/>
              <a:t>are popular package managers for </a:t>
            </a:r>
            <a:r>
              <a:rPr lang="en-US" sz="1600" dirty="0" err="1" smtClean="0"/>
              <a:t>Debian</a:t>
            </a:r>
            <a:r>
              <a:rPr lang="en-US" sz="1600" dirty="0" smtClean="0"/>
              <a:t> Linux and Red Hat Linux, respectively.</a:t>
            </a:r>
          </a:p>
          <a:p>
            <a:pPr lvl="1"/>
            <a:r>
              <a:rPr lang="en-US" sz="1600" dirty="0" err="1" smtClean="0"/>
              <a:t>Raspbian</a:t>
            </a:r>
            <a:r>
              <a:rPr lang="en-US" sz="1600" dirty="0" smtClean="0"/>
              <a:t> includes</a:t>
            </a:r>
            <a:r>
              <a:rPr lang="en-US" sz="1600" dirty="0"/>
              <a:t> </a:t>
            </a:r>
            <a:r>
              <a:rPr lang="en-US" sz="1600" b="1" dirty="0" err="1"/>
              <a:t>dpkg</a:t>
            </a:r>
            <a:r>
              <a:rPr lang="en-US" sz="1600" dirty="0"/>
              <a:t> and </a:t>
            </a:r>
            <a:r>
              <a:rPr lang="en-US" sz="1600" b="1" dirty="0" smtClean="0"/>
              <a:t>apt </a:t>
            </a:r>
            <a:r>
              <a:rPr lang="en-US" sz="1600" dirty="0" smtClean="0"/>
              <a:t>by default.</a:t>
            </a:r>
          </a:p>
          <a:p>
            <a:pPr lvl="1"/>
            <a:endParaRPr lang="en-US" sz="1600" dirty="0" smtClean="0"/>
          </a:p>
          <a:p>
            <a:pPr marL="228600" lvl="1" indent="0">
              <a:buNone/>
            </a:pPr>
            <a:endParaRPr lang="en-US" sz="1600" dirty="0" smtClean="0"/>
          </a:p>
          <a:p>
            <a:endParaRPr lang="en-US" dirty="0"/>
          </a:p>
        </p:txBody>
      </p:sp>
      <p:pic>
        <p:nvPicPr>
          <p:cNvPr id="2050" name="Picture 2" descr="http://geek-university.com/wp-content/images/raspberry-pi/raspbian_install_synaptic.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50172" y="2082802"/>
            <a:ext cx="3915853" cy="3322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240012"/>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The Raspberry Pi Single Board Computer (SBC)</a:t>
            </a:r>
            <a:br>
              <a:rPr lang="en-US" sz="1800" dirty="0" smtClean="0">
                <a:latin typeface="Arial" charset="0"/>
              </a:rPr>
            </a:br>
            <a:r>
              <a:rPr lang="en-US" dirty="0" smtClean="0">
                <a:latin typeface="Arial" charset="0"/>
              </a:rPr>
              <a:t>3.2.4 </a:t>
            </a:r>
            <a:r>
              <a:rPr lang="en-US" dirty="0" err="1" smtClean="0">
                <a:latin typeface="Arial" charset="0"/>
              </a:rPr>
              <a:t>Blockly</a:t>
            </a:r>
            <a:endParaRPr lang="en-US" dirty="0">
              <a:solidFill>
                <a:srgbClr val="7E7E86"/>
              </a:solidFill>
              <a:latin typeface="Arial" charset="0"/>
            </a:endParaRPr>
          </a:p>
        </p:txBody>
      </p:sp>
      <p:sp>
        <p:nvSpPr>
          <p:cNvPr id="9" name="Content Placeholder 1"/>
          <p:cNvSpPr>
            <a:spLocks noGrp="1"/>
          </p:cNvSpPr>
          <p:nvPr>
            <p:ph idx="1"/>
          </p:nvPr>
        </p:nvSpPr>
        <p:spPr>
          <a:xfrm>
            <a:off x="305708" y="1321090"/>
            <a:ext cx="8752915" cy="2277788"/>
          </a:xfrm>
        </p:spPr>
        <p:txBody>
          <a:bodyPr/>
          <a:lstStyle/>
          <a:p>
            <a:r>
              <a:rPr lang="en-US" sz="2000" dirty="0"/>
              <a:t>Variables and Basic Statements</a:t>
            </a:r>
          </a:p>
          <a:p>
            <a:pPr lvl="1"/>
            <a:r>
              <a:rPr lang="en-US" sz="1600" dirty="0" err="1" smtClean="0"/>
              <a:t>Blockly</a:t>
            </a:r>
            <a:r>
              <a:rPr lang="en-US" sz="1600" dirty="0" smtClean="0"/>
              <a:t> </a:t>
            </a:r>
            <a:r>
              <a:rPr lang="en-US" sz="1600" dirty="0"/>
              <a:t>allows </a:t>
            </a:r>
            <a:r>
              <a:rPr lang="en-US" sz="1600" dirty="0" smtClean="0"/>
              <a:t>the creation of </a:t>
            </a:r>
            <a:r>
              <a:rPr lang="en-US" sz="1600" dirty="0"/>
              <a:t>a program without entering any lines of </a:t>
            </a:r>
            <a:r>
              <a:rPr lang="en-US" sz="1600" dirty="0" smtClean="0"/>
              <a:t>code; it uses colored blocks.</a:t>
            </a:r>
          </a:p>
          <a:p>
            <a:pPr lvl="1"/>
            <a:r>
              <a:rPr lang="en-US" sz="1600" dirty="0" smtClean="0"/>
              <a:t>Blocks can be connected together </a:t>
            </a:r>
            <a:r>
              <a:rPr lang="en-US" sz="1600" dirty="0"/>
              <a:t>by dragging and attaching the appropriate blocks</a:t>
            </a:r>
            <a:r>
              <a:rPr lang="en-US" sz="1600" dirty="0" smtClean="0"/>
              <a:t>.</a:t>
            </a:r>
          </a:p>
          <a:p>
            <a:pPr lvl="1"/>
            <a:r>
              <a:rPr lang="en-US" sz="1600" dirty="0" smtClean="0"/>
              <a:t>Creating </a:t>
            </a:r>
            <a:r>
              <a:rPr lang="en-US" sz="1600" dirty="0"/>
              <a:t>a new variable in </a:t>
            </a:r>
            <a:r>
              <a:rPr lang="en-US" sz="1600" dirty="0" err="1"/>
              <a:t>Blockly</a:t>
            </a:r>
            <a:r>
              <a:rPr lang="en-US" sz="1600" dirty="0"/>
              <a:t> is a simple matter of dragging the variable block </a:t>
            </a:r>
            <a:r>
              <a:rPr lang="en-US" sz="1600" dirty="0" smtClean="0"/>
              <a:t>and </a:t>
            </a:r>
            <a:r>
              <a:rPr lang="en-US" sz="1600" dirty="0"/>
              <a:t>filling in the value slot</a:t>
            </a:r>
            <a:r>
              <a:rPr lang="en-US" sz="1600" dirty="0" smtClean="0"/>
              <a:t>.</a:t>
            </a:r>
            <a:endParaRPr lang="en-US" sz="1600" dirty="0"/>
          </a:p>
        </p:txBody>
      </p:sp>
      <p:sp>
        <p:nvSpPr>
          <p:cNvPr id="6" name="Content Placeholder 1"/>
          <p:cNvSpPr txBox="1">
            <a:spLocks/>
          </p:cNvSpPr>
          <p:nvPr/>
        </p:nvSpPr>
        <p:spPr bwMode="auto">
          <a:xfrm>
            <a:off x="255916" y="3598877"/>
            <a:ext cx="4767497" cy="487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IF-THEN</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Used to allow the code to make decisions.</a:t>
            </a:r>
            <a:endParaRPr kumimoji="0" lang="en-US" sz="2000" b="0" i="0" u="none" strike="noStrike" kern="0" cap="none" spc="0" normalizeH="0" baseline="0" noProof="0" dirty="0" smtClean="0">
              <a:ln>
                <a:noFill/>
              </a:ln>
              <a:solidFill>
                <a:srgbClr val="000000"/>
              </a:solidFill>
              <a:effectLst/>
              <a:uLnTx/>
              <a:uFillTx/>
              <a:latin typeface="Arial" charset="0"/>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FOR</a:t>
            </a:r>
            <a:r>
              <a:rPr kumimoji="0" lang="en-US" sz="2000" b="0" i="0" u="none" strike="noStrike" kern="0" cap="none" spc="0" normalizeH="0" baseline="0" noProof="0" dirty="0">
                <a:ln>
                  <a:noFill/>
                </a:ln>
                <a:solidFill>
                  <a:srgbClr val="FF0000"/>
                </a:solidFill>
                <a:effectLst/>
                <a:uLnTx/>
                <a:uFillTx/>
                <a:latin typeface="Arial"/>
                <a:ea typeface="ＭＳ Ｐゴシック" charset="0"/>
              </a:rPr>
              <a:t> </a:t>
            </a: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Loops</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Used to repeat the execution of a block of code for a specific number of times.</a:t>
            </a:r>
            <a:endParaRPr kumimoji="0" lang="en-US" sz="2000" b="0" i="0" u="none" strike="noStrike" kern="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WHILE</a:t>
            </a:r>
            <a:r>
              <a:rPr kumimoji="0" lang="en-US" sz="2000" b="0" i="0" u="none" strike="noStrike" kern="0" cap="none" spc="0" normalizeH="0" baseline="0" noProof="0" dirty="0">
                <a:ln>
                  <a:noFill/>
                </a:ln>
                <a:solidFill>
                  <a:srgbClr val="FF0000"/>
                </a:solidFill>
                <a:effectLst/>
                <a:uLnTx/>
                <a:uFillTx/>
                <a:latin typeface="Arial"/>
                <a:ea typeface="ＭＳ Ｐゴシック" charset="0"/>
              </a:rPr>
              <a:t> </a:t>
            </a: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Loops</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Used to execute a block of code while a condition is true.</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endParaRPr kumimoji="0" lang="en-US" sz="2400" b="0" i="0" u="none" strike="noStrike" kern="0" cap="none" spc="0" normalizeH="0" baseline="0" noProof="0" dirty="0">
              <a:ln>
                <a:noFill/>
              </a:ln>
              <a:solidFill>
                <a:srgbClr val="000000"/>
              </a:solidFill>
              <a:effectLst/>
              <a:uLnTx/>
              <a:uFillTx/>
              <a:latin typeface="Arial"/>
              <a:ea typeface="ＭＳ Ｐゴシック"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561" y="896495"/>
            <a:ext cx="26193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65437" y="3598877"/>
            <a:ext cx="4377049" cy="3131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6040200"/>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The Raspberry Pi Single Board Computer (SBC)</a:t>
            </a:r>
            <a:br>
              <a:rPr lang="en-US" sz="1800" dirty="0" smtClean="0">
                <a:latin typeface="Arial" charset="0"/>
              </a:rPr>
            </a:br>
            <a:r>
              <a:rPr lang="en-US" dirty="0" smtClean="0"/>
              <a:t>3.2.5 Python </a:t>
            </a:r>
            <a:r>
              <a:rPr lang="en-US" dirty="0"/>
              <a:t>on the Raspberry Pi</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752914" cy="4871059"/>
          </a:xfrm>
        </p:spPr>
        <p:txBody>
          <a:bodyPr/>
          <a:lstStyle/>
          <a:p>
            <a:r>
              <a:rPr lang="en-US" sz="2000" dirty="0"/>
              <a:t>Using Blocky to Learn Python</a:t>
            </a:r>
          </a:p>
          <a:p>
            <a:pPr lvl="1"/>
            <a:r>
              <a:rPr lang="en-US" sz="1600" dirty="0" err="1" smtClean="0"/>
              <a:t>Blockly</a:t>
            </a:r>
            <a:r>
              <a:rPr lang="en-US" sz="1600" dirty="0" smtClean="0"/>
              <a:t> can be used to </a:t>
            </a:r>
            <a:r>
              <a:rPr lang="en-US" sz="1600" dirty="0"/>
              <a:t>enhance </a:t>
            </a:r>
            <a:r>
              <a:rPr lang="en-US" sz="1600" dirty="0" smtClean="0"/>
              <a:t>Python </a:t>
            </a:r>
            <a:r>
              <a:rPr lang="en-US" sz="1600" dirty="0"/>
              <a:t>understanding</a:t>
            </a:r>
            <a:r>
              <a:rPr lang="en-US" sz="1600" dirty="0" smtClean="0"/>
              <a:t>.</a:t>
            </a:r>
          </a:p>
          <a:p>
            <a:pPr lvl="1"/>
            <a:r>
              <a:rPr lang="en-US" sz="1600" dirty="0" smtClean="0"/>
              <a:t>Beginners can create </a:t>
            </a:r>
            <a:r>
              <a:rPr lang="en-US" sz="1600" dirty="0" err="1" smtClean="0"/>
              <a:t>Blockly</a:t>
            </a:r>
            <a:r>
              <a:rPr lang="en-US" sz="1600" dirty="0" smtClean="0"/>
              <a:t> programs, convert them to Python and study the result.</a:t>
            </a:r>
            <a:endParaRPr lang="en-US" sz="1600" dirty="0"/>
          </a:p>
          <a:p>
            <a:r>
              <a:rPr lang="en-US" sz="2000" dirty="0"/>
              <a:t>The </a:t>
            </a:r>
            <a:r>
              <a:rPr lang="en-US" sz="2000" dirty="0" smtClean="0"/>
              <a:t>Python </a:t>
            </a:r>
            <a:r>
              <a:rPr lang="en-US" sz="2000" dirty="0"/>
              <a:t>Interpreter</a:t>
            </a:r>
          </a:p>
          <a:p>
            <a:pPr lvl="1"/>
            <a:r>
              <a:rPr lang="en-US" sz="1600" dirty="0"/>
              <a:t>The Python interpreter understands and executes Python </a:t>
            </a:r>
            <a:r>
              <a:rPr lang="en-US" sz="1600" dirty="0" smtClean="0"/>
              <a:t>code.</a:t>
            </a:r>
          </a:p>
          <a:p>
            <a:pPr lvl="1"/>
            <a:r>
              <a:rPr lang="en-US" sz="1600" dirty="0" smtClean="0"/>
              <a:t>Python </a:t>
            </a:r>
            <a:r>
              <a:rPr lang="en-US" sz="1600" dirty="0"/>
              <a:t>code can be created in any text </a:t>
            </a:r>
            <a:r>
              <a:rPr lang="en-US" sz="1600" dirty="0" smtClean="0"/>
              <a:t>editor and Python </a:t>
            </a:r>
            <a:r>
              <a:rPr lang="en-US" sz="1600" dirty="0"/>
              <a:t>interpreters are available for many operating </a:t>
            </a:r>
            <a:r>
              <a:rPr lang="en-US" sz="1600" dirty="0" smtClean="0"/>
              <a:t>systems.</a:t>
            </a:r>
          </a:p>
          <a:p>
            <a:pPr lvl="1"/>
            <a:r>
              <a:rPr lang="en-US" sz="1600" dirty="0" smtClean="0"/>
              <a:t>Python </a:t>
            </a:r>
            <a:r>
              <a:rPr lang="en-US" sz="1600" dirty="0"/>
              <a:t>developers </a:t>
            </a:r>
            <a:r>
              <a:rPr lang="en-US" sz="1600" dirty="0" smtClean="0"/>
              <a:t>can create </a:t>
            </a:r>
            <a:r>
              <a:rPr lang="en-US" sz="1600" dirty="0"/>
              <a:t>and deploy Python programs in practically any operating system</a:t>
            </a:r>
            <a:r>
              <a:rPr lang="en-US" sz="1600" dirty="0" smtClean="0"/>
              <a:t>.</a:t>
            </a:r>
          </a:p>
          <a:p>
            <a:pPr lvl="1"/>
            <a:r>
              <a:rPr lang="en-US" sz="1600" dirty="0">
                <a:latin typeface="Arial" charset="0"/>
              </a:rPr>
              <a:t>When </a:t>
            </a:r>
            <a:r>
              <a:rPr lang="en-US" sz="1600" dirty="0" smtClean="0">
                <a:latin typeface="Arial" charset="0"/>
              </a:rPr>
              <a:t>called </a:t>
            </a:r>
            <a:r>
              <a:rPr lang="en-US" sz="1600" dirty="0">
                <a:latin typeface="Arial" charset="0"/>
              </a:rPr>
              <a:t>with no arguments, </a:t>
            </a:r>
            <a:r>
              <a:rPr lang="en-US" sz="1600" dirty="0" smtClean="0">
                <a:latin typeface="Arial" charset="0"/>
              </a:rPr>
              <a:t>the Python </a:t>
            </a:r>
            <a:r>
              <a:rPr lang="en-US" sz="1600" dirty="0">
                <a:latin typeface="Arial" charset="0"/>
              </a:rPr>
              <a:t>interpreter </a:t>
            </a:r>
            <a:r>
              <a:rPr lang="en-US" sz="1600" dirty="0" smtClean="0">
                <a:latin typeface="Arial" charset="0"/>
              </a:rPr>
              <a:t>displays the “&gt;&gt;&gt;” prompt and waits for commands; this is called interactive </a:t>
            </a:r>
            <a:r>
              <a:rPr lang="en-US" sz="1600" dirty="0">
                <a:latin typeface="Arial" charset="0"/>
              </a:rPr>
              <a:t>mode</a:t>
            </a:r>
            <a:r>
              <a:rPr lang="en-US" sz="1600" dirty="0" smtClean="0">
                <a:latin typeface="Arial" charset="0"/>
              </a:rPr>
              <a:t>.</a:t>
            </a:r>
          </a:p>
        </p:txBody>
      </p:sp>
      <p:pic>
        <p:nvPicPr>
          <p:cNvPr id="3" name="Picture 2"/>
          <p:cNvPicPr>
            <a:picLocks noChangeAspect="1"/>
          </p:cNvPicPr>
          <p:nvPr/>
        </p:nvPicPr>
        <p:blipFill>
          <a:blip r:embed="rId3"/>
          <a:stretch>
            <a:fillRect/>
          </a:stretch>
        </p:blipFill>
        <p:spPr>
          <a:xfrm>
            <a:off x="2164080" y="4965192"/>
            <a:ext cx="6684264" cy="1179576"/>
          </a:xfrm>
          <a:prstGeom prst="rect">
            <a:avLst/>
          </a:prstGeom>
        </p:spPr>
      </p:pic>
    </p:spTree>
    <p:extLst>
      <p:ext uri="{BB962C8B-B14F-4D97-AF65-F5344CB8AC3E}">
        <p14:creationId xmlns:p14="http://schemas.microsoft.com/office/powerpoint/2010/main" val="158959053"/>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43100" y="168275"/>
            <a:ext cx="6743700" cy="1201738"/>
          </a:xfrm>
        </p:spPr>
        <p:txBody>
          <a:bodyPr/>
          <a:lstStyle/>
          <a:p>
            <a:r>
              <a:rPr lang="en-US" altLang="en-US" smtClean="0">
                <a:solidFill>
                  <a:srgbClr val="FF0000"/>
                </a:solidFill>
              </a:rPr>
              <a:t>Ghi chú về bản quyền</a:t>
            </a:r>
          </a:p>
        </p:txBody>
      </p:sp>
      <p:sp>
        <p:nvSpPr>
          <p:cNvPr id="12291" name="Content Placeholder 2"/>
          <p:cNvSpPr>
            <a:spLocks noGrp="1"/>
          </p:cNvSpPr>
          <p:nvPr>
            <p:ph idx="1"/>
          </p:nvPr>
        </p:nvSpPr>
        <p:spPr>
          <a:xfrm>
            <a:off x="185738" y="1493838"/>
            <a:ext cx="8501062" cy="4862512"/>
          </a:xfrm>
        </p:spPr>
        <p:txBody>
          <a:bodyPr/>
          <a:lstStyle/>
          <a:p>
            <a:pPr algn="just"/>
            <a:r>
              <a:rPr lang="en-US" altLang="en-US" smtClean="0"/>
              <a:t>Toàn bộ nội dung bài giảng là của CISCO</a:t>
            </a:r>
            <a:r>
              <a:rPr lang="en-US" smtClean="0"/>
              <a:t>, sinh viên có quyền tải về, lưu trữ, in ấn, tham khảo cho mục đích học tập. Sinh viên không được phát hành lại hay thay đổi nội dung slide nếu chưa có sự đồng ý của chủ sở hữu.</a:t>
            </a:r>
          </a:p>
          <a:p>
            <a:pPr algn="just"/>
            <a:r>
              <a:rPr lang="en-US" altLang="en-US" smtClean="0"/>
              <a:t>Phần ghi chú ở cuối slide (nếu có) là do các thầy cô ghi chú lại trong quá trình giảng dạy.</a:t>
            </a:r>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0924A24C-D40B-46F8-84C7-E6F17ABCC236}" type="datetime1">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9/4/2020</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1229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FB647D9-B66C-49E2-8372-2104A2DAB964}"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7" name="Footer Placeholder 8"/>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Verdana" panose="020B0604030504040204" pitchFamily="34" charset="0"/>
                <a:ea typeface="MS PGothic" pitchFamily="34" charset="-128"/>
                <a:cs typeface="+mn-cs"/>
              </a:rPr>
              <a:t>502068 – IOT</a:t>
            </a:r>
            <a:r>
              <a:rPr kumimoji="0" lang="en-US" sz="1200" b="0" i="0" u="none" strike="noStrike" kern="1200" cap="none" spc="0" normalizeH="0" noProof="0" smtClean="0">
                <a:ln>
                  <a:noFill/>
                </a:ln>
                <a:solidFill>
                  <a:prstClr val="black">
                    <a:tint val="75000"/>
                  </a:prstClr>
                </a:solidFill>
                <a:effectLst/>
                <a:uLnTx/>
                <a:uFillTx/>
                <a:latin typeface="Verdana" panose="020B0604030504040204" pitchFamily="34" charset="0"/>
                <a:ea typeface="MS PGothic" pitchFamily="34" charset="-128"/>
                <a:cs typeface="+mn-cs"/>
              </a:rPr>
              <a:t> Cơ bản</a:t>
            </a:r>
          </a:p>
        </p:txBody>
      </p:sp>
    </p:spTree>
    <p:extLst>
      <p:ext uri="{BB962C8B-B14F-4D97-AF65-F5344CB8AC3E}">
        <p14:creationId xmlns:p14="http://schemas.microsoft.com/office/powerpoint/2010/main" val="2131637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The Raspberry Pi Single Board Computer (SBC)</a:t>
            </a:r>
            <a:br>
              <a:rPr lang="en-US" sz="1800" dirty="0" smtClean="0">
                <a:latin typeface="Arial" charset="0"/>
              </a:rPr>
            </a:br>
            <a:r>
              <a:rPr lang="en-US" dirty="0"/>
              <a:t>Python on the Raspberry </a:t>
            </a:r>
            <a:r>
              <a:rPr lang="en-US" dirty="0" smtClean="0"/>
              <a:t>Pi (cont’d)</a:t>
            </a:r>
            <a:endParaRPr lang="en-US" dirty="0">
              <a:solidFill>
                <a:srgbClr val="7E7E86"/>
              </a:solidFill>
              <a:latin typeface="Arial" charset="0"/>
            </a:endParaRPr>
          </a:p>
        </p:txBody>
      </p:sp>
      <p:sp>
        <p:nvSpPr>
          <p:cNvPr id="9" name="Content Placeholder 1"/>
          <p:cNvSpPr>
            <a:spLocks noGrp="1"/>
          </p:cNvSpPr>
          <p:nvPr>
            <p:ph idx="1"/>
          </p:nvPr>
        </p:nvSpPr>
        <p:spPr>
          <a:xfrm>
            <a:off x="213110" y="1379812"/>
            <a:ext cx="8752914" cy="1432836"/>
          </a:xfrm>
        </p:spPr>
        <p:txBody>
          <a:bodyPr/>
          <a:lstStyle/>
          <a:p>
            <a:r>
              <a:rPr lang="en-US" sz="2000" dirty="0" smtClean="0"/>
              <a:t>Variables and Basic Statements in Python</a:t>
            </a:r>
          </a:p>
          <a:p>
            <a:pPr lvl="1"/>
            <a:r>
              <a:rPr lang="en-US" sz="1600" dirty="0" smtClean="0"/>
              <a:t>Variables </a:t>
            </a:r>
            <a:r>
              <a:rPr lang="en-US" sz="1600" dirty="0"/>
              <a:t>are labeled memory areas </a:t>
            </a:r>
            <a:r>
              <a:rPr lang="en-US" sz="1600" dirty="0" smtClean="0"/>
              <a:t>used </a:t>
            </a:r>
            <a:r>
              <a:rPr lang="en-US" sz="1600" dirty="0"/>
              <a:t>to store runtime program </a:t>
            </a:r>
            <a:r>
              <a:rPr lang="en-US" sz="1600" dirty="0" smtClean="0"/>
              <a:t>data.</a:t>
            </a:r>
          </a:p>
          <a:p>
            <a:pPr lvl="1"/>
            <a:r>
              <a:rPr lang="en-US" sz="1600" dirty="0" smtClean="0"/>
              <a:t>To </a:t>
            </a:r>
            <a:r>
              <a:rPr lang="en-US" sz="1600" dirty="0"/>
              <a:t>assign values to variables in Python, use the = (equal to) </a:t>
            </a:r>
            <a:r>
              <a:rPr lang="en-US" sz="1600" dirty="0" smtClean="0"/>
              <a:t>sign.</a:t>
            </a:r>
          </a:p>
          <a:p>
            <a:pPr lvl="1"/>
            <a:r>
              <a:rPr lang="en-US" sz="1600" dirty="0" smtClean="0"/>
              <a:t>Python’s </a:t>
            </a:r>
            <a:r>
              <a:rPr lang="en-US" sz="1600" dirty="0"/>
              <a:t>interactive mode </a:t>
            </a:r>
            <a:r>
              <a:rPr lang="en-US" sz="1600" dirty="0" smtClean="0"/>
              <a:t>implements the </a:t>
            </a:r>
            <a:r>
              <a:rPr lang="en-US" sz="1600" dirty="0"/>
              <a:t>special variable </a:t>
            </a:r>
            <a:r>
              <a:rPr lang="en-US" sz="1600" dirty="0" smtClean="0"/>
              <a:t>“_”.</a:t>
            </a:r>
          </a:p>
          <a:p>
            <a:endParaRPr lang="en-US" dirty="0"/>
          </a:p>
        </p:txBody>
      </p:sp>
      <p:sp>
        <p:nvSpPr>
          <p:cNvPr id="5" name="TextBox 4"/>
          <p:cNvSpPr txBox="1"/>
          <p:nvPr/>
        </p:nvSpPr>
        <p:spPr>
          <a:xfrm>
            <a:off x="243064" y="3825211"/>
            <a:ext cx="8785190" cy="1144929"/>
          </a:xfrm>
          <a:prstGeom prst="rect">
            <a:avLst/>
          </a:prstGeom>
          <a:noFill/>
        </p:spPr>
        <p:txBody>
          <a:bodyPr wrap="square" rtlCol="0">
            <a:spAutoFit/>
          </a:bodyPr>
          <a:lstStyle/>
          <a:p>
            <a:pPr marL="342900" marR="0" lvl="0" indent="-342900" algn="l" defTabSz="914400" rtl="0" eaLnBrk="0" fontAlgn="base" latinLnBrk="0" hangingPunct="0">
              <a:lnSpc>
                <a:spcPct val="9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Arial"/>
                <a:ea typeface="ＭＳ Ｐゴシック" charset="0"/>
              </a:rPr>
              <a:t>Useful Functions and Data Types in Python</a:t>
            </a:r>
          </a:p>
          <a:p>
            <a:pPr marL="800100" marR="0" lvl="1" indent="-342900" algn="l" defTabSz="914400" rtl="0" eaLnBrk="0" fontAlgn="base" latinLnBrk="0" hangingPunct="0">
              <a:lnSpc>
                <a:spcPct val="9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Python supports many useful functions and data types such as range(), tuples, lists, sets, and dictionary</a:t>
            </a:r>
          </a:p>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162" y="2151711"/>
            <a:ext cx="19812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4"/>
          <a:stretch>
            <a:fillRect/>
          </a:stretch>
        </p:blipFill>
        <p:spPr>
          <a:xfrm>
            <a:off x="916876" y="4757566"/>
            <a:ext cx="6544628" cy="1812769"/>
          </a:xfrm>
          <a:prstGeom prst="rect">
            <a:avLst/>
          </a:prstGeom>
        </p:spPr>
      </p:pic>
    </p:spTree>
    <p:extLst>
      <p:ext uri="{BB962C8B-B14F-4D97-AF65-F5344CB8AC3E}">
        <p14:creationId xmlns:p14="http://schemas.microsoft.com/office/powerpoint/2010/main" val="2661123644"/>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The Raspberry Pi Single Board Computer (SBC)</a:t>
            </a:r>
            <a:br>
              <a:rPr lang="en-US" sz="1800" dirty="0" smtClean="0">
                <a:latin typeface="Arial" charset="0"/>
              </a:rPr>
            </a:br>
            <a:r>
              <a:rPr lang="en-US" dirty="0"/>
              <a:t>Python on the Raspberry </a:t>
            </a:r>
            <a:r>
              <a:rPr lang="en-US" dirty="0" smtClean="0"/>
              <a:t>Pi (cont’d)</a:t>
            </a:r>
            <a:endParaRPr lang="en-US" dirty="0">
              <a:solidFill>
                <a:srgbClr val="7E7E86"/>
              </a:solidFill>
              <a:latin typeface="Arial" charset="0"/>
            </a:endParaRPr>
          </a:p>
        </p:txBody>
      </p:sp>
      <p:sp>
        <p:nvSpPr>
          <p:cNvPr id="7" name="Content Placeholder 1"/>
          <p:cNvSpPr txBox="1">
            <a:spLocks/>
          </p:cNvSpPr>
          <p:nvPr/>
        </p:nvSpPr>
        <p:spPr bwMode="auto">
          <a:xfrm>
            <a:off x="213110" y="1311122"/>
            <a:ext cx="8629948" cy="349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Importing Modules Into Your Code</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Use the </a:t>
            </a:r>
            <a:r>
              <a:rPr kumimoji="0" lang="en-US" sz="1600" b="1" i="0" u="none" strike="noStrike" kern="0" cap="none" spc="0" normalizeH="0" baseline="0" noProof="0" dirty="0" smtClean="0">
                <a:ln>
                  <a:noFill/>
                </a:ln>
                <a:solidFill>
                  <a:srgbClr val="000000"/>
                </a:solidFill>
                <a:effectLst/>
                <a:uLnTx/>
                <a:uFillTx/>
                <a:latin typeface="Arial"/>
                <a:ea typeface="ＭＳ Ｐゴシック" charset="0"/>
              </a:rPr>
              <a:t>import &lt;module&gt; </a:t>
            </a: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keyword to import pre-written code into your programs.</a:t>
            </a:r>
            <a:endParaRPr kumimoji="0" lang="en-US" sz="2000" b="1" i="0" u="none" strike="noStrike" kern="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IF THEN In Python</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Allows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the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execution a block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of code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based on the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result of an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expression.</a:t>
            </a:r>
            <a:endParaRPr kumimoji="0" lang="en-US" sz="2000" b="0" i="0" u="none" strike="noStrike" kern="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FOR Loops in Python</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Iterates through the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items of any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sequence</a:t>
            </a:r>
            <a:endParaRPr kumimoji="0" lang="en-US" sz="2000" b="0" i="0" u="none" strike="noStrike" kern="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0" cap="none" spc="0" normalizeH="0" baseline="0" noProof="0" dirty="0">
                <a:ln>
                  <a:noFill/>
                </a:ln>
                <a:solidFill>
                  <a:srgbClr val="000000"/>
                </a:solidFill>
                <a:effectLst/>
                <a:uLnTx/>
                <a:uFillTx/>
                <a:latin typeface="Arial"/>
                <a:ea typeface="ＭＳ Ｐゴシック" charset="0"/>
              </a:rPr>
              <a:t>WHILE Loops in Python</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Executes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a block of code while the expression is true</a:t>
            </a:r>
            <a:endParaRPr kumimoji="0" lang="en-US" sz="2000" b="0" i="0" u="none" strike="noStrike" kern="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800" b="0" i="0" u="none" strike="noStrike" kern="1200" cap="none" spc="0" normalizeH="0" baseline="0" noProof="0" dirty="0" smtClean="0">
                <a:ln>
                  <a:noFill/>
                </a:ln>
                <a:solidFill>
                  <a:srgbClr val="000000"/>
                </a:solidFill>
                <a:effectLst/>
                <a:uLnTx/>
                <a:uFillTx/>
                <a:latin typeface="Arial"/>
                <a:ea typeface="ＭＳ Ｐゴシック" charset="0"/>
              </a:rPr>
              <a:t>Indentation is important in Python!</a:t>
            </a:r>
            <a:endParaRPr kumimoji="0" lang="en-US" sz="1800" b="0" i="0" u="none" strike="noStrike" kern="0" cap="none" spc="0" normalizeH="0" baseline="0" noProof="0" dirty="0" smtClean="0">
              <a:ln>
                <a:noFill/>
              </a:ln>
              <a:solidFill>
                <a:srgbClr val="000000"/>
              </a:solidFill>
              <a:effectLst/>
              <a:uLnTx/>
              <a:uFillTx/>
              <a:latin typeface="Arial"/>
              <a:ea typeface="ＭＳ Ｐゴシック" charset="0"/>
            </a:endParaRPr>
          </a:p>
          <a:p>
            <a:pPr marL="228600" marR="0" lvl="1" indent="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None/>
              <a:tabLst/>
              <a:defRPr/>
            </a:pPr>
            <a:endParaRPr kumimoji="0" lang="en-US" sz="1600" b="0" i="0" u="none" strike="noStrike" kern="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endParaRPr kumimoji="0" lang="en-US" sz="2400" b="0" i="0" u="none" strike="noStrike" kern="0" cap="none" spc="0" normalizeH="0" baseline="0" noProof="0" dirty="0">
              <a:ln>
                <a:noFill/>
              </a:ln>
              <a:solidFill>
                <a:srgbClr val="000000"/>
              </a:solidFill>
              <a:effectLst/>
              <a:uLnTx/>
              <a:uFillTx/>
              <a:latin typeface="Arial"/>
              <a:ea typeface="ＭＳ Ｐゴシック" charset="0"/>
            </a:endParaRPr>
          </a:p>
        </p:txBody>
      </p:sp>
      <p:pic>
        <p:nvPicPr>
          <p:cNvPr id="2" name="Picture 1"/>
          <p:cNvPicPr>
            <a:picLocks noChangeAspect="1"/>
          </p:cNvPicPr>
          <p:nvPr/>
        </p:nvPicPr>
        <p:blipFill>
          <a:blip r:embed="rId3"/>
          <a:stretch>
            <a:fillRect/>
          </a:stretch>
        </p:blipFill>
        <p:spPr>
          <a:xfrm>
            <a:off x="4239386" y="4390453"/>
            <a:ext cx="4099941" cy="2420587"/>
          </a:xfrm>
          <a:prstGeom prst="rect">
            <a:avLst/>
          </a:prstGeom>
        </p:spPr>
      </p:pic>
    </p:spTree>
    <p:extLst>
      <p:ext uri="{BB962C8B-B14F-4D97-AF65-F5344CB8AC3E}">
        <p14:creationId xmlns:p14="http://schemas.microsoft.com/office/powerpoint/2010/main" val="2680740934"/>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The Raspberry Pi Single Board Computer (SBC)</a:t>
            </a:r>
            <a:br>
              <a:rPr lang="en-US" sz="1800" dirty="0" smtClean="0">
                <a:latin typeface="Arial" charset="0"/>
              </a:rPr>
            </a:br>
            <a:r>
              <a:rPr lang="en-US" sz="2800" dirty="0"/>
              <a:t>Python on the Raspberry Pi </a:t>
            </a:r>
            <a:r>
              <a:rPr lang="en-US" sz="2800" dirty="0" smtClean="0"/>
              <a:t>(cont’d)</a:t>
            </a:r>
            <a:endParaRPr lang="en-US" sz="2800" dirty="0">
              <a:solidFill>
                <a:srgbClr val="7E7E86"/>
              </a:solidFill>
              <a:latin typeface="Arial" charset="0"/>
            </a:endParaRPr>
          </a:p>
        </p:txBody>
      </p:sp>
      <p:sp>
        <p:nvSpPr>
          <p:cNvPr id="7" name="Content Placeholder 1"/>
          <p:cNvSpPr txBox="1">
            <a:spLocks/>
          </p:cNvSpPr>
          <p:nvPr/>
        </p:nvSpPr>
        <p:spPr bwMode="auto">
          <a:xfrm>
            <a:off x="213110" y="1311122"/>
            <a:ext cx="8629948" cy="349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ＭＳ Ｐゴシック" charset="0"/>
              </a:rPr>
              <a:t>Cisco </a:t>
            </a:r>
            <a:r>
              <a:rPr kumimoji="0" lang="en-US" sz="2000" b="0" i="0" u="none" strike="noStrike" kern="1200" cap="none" spc="0" normalizeH="0" baseline="0" noProof="0" dirty="0">
                <a:ln>
                  <a:noFill/>
                </a:ln>
                <a:solidFill>
                  <a:srgbClr val="000000"/>
                </a:solidFill>
                <a:effectLst/>
                <a:uLnTx/>
                <a:uFillTx/>
                <a:latin typeface="Arial"/>
                <a:ea typeface="ＭＳ Ｐゴシック" charset="0"/>
              </a:rPr>
              <a:t>Support for Cybersecurity </a:t>
            </a:r>
            <a:r>
              <a:rPr kumimoji="0" lang="en-US" sz="2000" b="0" i="0" u="none" strike="noStrike" kern="1200" cap="none" spc="0" normalizeH="0" baseline="0" noProof="0" dirty="0" smtClean="0">
                <a:ln>
                  <a:noFill/>
                </a:ln>
                <a:solidFill>
                  <a:srgbClr val="000000"/>
                </a:solidFill>
                <a:effectLst/>
                <a:uLnTx/>
                <a:uFillTx/>
                <a:latin typeface="Arial"/>
                <a:ea typeface="ＭＳ Ｐゴシック" charset="0"/>
              </a:rPr>
              <a:t>Professionals</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2000" b="0" i="0" u="none" strike="noStrike" kern="0" cap="none" spc="0" normalizeH="0" baseline="0" noProof="0" dirty="0" err="1" smtClean="0">
                <a:ln>
                  <a:noFill/>
                </a:ln>
                <a:solidFill>
                  <a:srgbClr val="000000"/>
                </a:solidFill>
                <a:effectLst/>
                <a:uLnTx/>
                <a:uFillTx/>
                <a:latin typeface="Arial"/>
                <a:ea typeface="ＭＳ Ｐゴシック" charset="0"/>
              </a:rPr>
              <a:t>DevNet</a:t>
            </a: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 </a:t>
            </a:r>
          </a:p>
          <a:p>
            <a:pPr marL="914400" marR="0" lvl="2" indent="-225425" algn="l" defTabSz="814388" rtl="0" eaLnBrk="0" fontAlgn="base" latinLnBrk="0" hangingPunct="0">
              <a:lnSpc>
                <a:spcPct val="95000"/>
              </a:lnSpc>
              <a:spcBef>
                <a:spcPct val="35000"/>
              </a:spcBef>
              <a:spcAft>
                <a:spcPct val="0"/>
              </a:spcAft>
              <a:buClr>
                <a:srgbClr val="708CA1"/>
              </a:buClr>
              <a:buSzPct val="75000"/>
              <a:buFont typeface="Courier New" panose="02070309020205020404" pitchFamily="49" charset="0"/>
              <a:buChar char="o"/>
              <a:tabLst/>
              <a:defRPr/>
            </a:pPr>
            <a:r>
              <a:rPr kumimoji="0" lang="en-US" sz="2000" b="0" i="0" u="none" strike="noStrike" kern="1200" cap="none" spc="0" normalizeH="0" baseline="0" noProof="0" dirty="0" smtClean="0">
                <a:ln>
                  <a:noFill/>
                </a:ln>
                <a:solidFill>
                  <a:srgbClr val="000000"/>
                </a:solidFill>
                <a:effectLst/>
                <a:uLnTx/>
                <a:uFillTx/>
                <a:latin typeface="Arial"/>
                <a:ea typeface="ＭＳ Ｐゴシック" charset="0"/>
              </a:rPr>
              <a:t>Cisco </a:t>
            </a:r>
            <a:r>
              <a:rPr kumimoji="0" lang="en-US" sz="2000" b="0" i="0" u="none" strike="noStrike" kern="1200" cap="none" spc="0" normalizeH="0" baseline="0" noProof="0" dirty="0">
                <a:ln>
                  <a:noFill/>
                </a:ln>
                <a:solidFill>
                  <a:srgbClr val="000000"/>
                </a:solidFill>
                <a:effectLst/>
                <a:uLnTx/>
                <a:uFillTx/>
                <a:latin typeface="Arial"/>
                <a:ea typeface="ＭＳ Ｐゴシック" charset="0"/>
              </a:rPr>
              <a:t>provides a beneficial community named </a:t>
            </a:r>
            <a:r>
              <a:rPr kumimoji="0" lang="en-US" sz="2000" b="0" i="0" u="none" strike="noStrike" kern="1200" cap="none" spc="0" normalizeH="0" baseline="0" noProof="0" dirty="0" err="1">
                <a:ln>
                  <a:noFill/>
                </a:ln>
                <a:solidFill>
                  <a:srgbClr val="000000"/>
                </a:solidFill>
                <a:effectLst/>
                <a:uLnTx/>
                <a:uFillTx/>
                <a:latin typeface="Arial"/>
                <a:ea typeface="ＭＳ Ｐゴシック" charset="0"/>
              </a:rPr>
              <a:t>DevNet</a:t>
            </a:r>
            <a:r>
              <a:rPr kumimoji="0" lang="en-US" sz="2000" b="0" i="0" u="none" strike="noStrike" kern="1200" cap="none" spc="0" normalizeH="0" baseline="0" noProof="0" dirty="0">
                <a:ln>
                  <a:noFill/>
                </a:ln>
                <a:solidFill>
                  <a:srgbClr val="000000"/>
                </a:solidFill>
                <a:effectLst/>
                <a:uLnTx/>
                <a:uFillTx/>
                <a:latin typeface="Arial"/>
                <a:ea typeface="ＭＳ Ｐゴシック" charset="0"/>
              </a:rPr>
              <a:t>. </a:t>
            </a:r>
            <a:endParaRPr kumimoji="0" lang="en-US" sz="2000" b="0" i="0" u="none" strike="noStrike" kern="1200" cap="none" spc="0" normalizeH="0" baseline="0" noProof="0" dirty="0" smtClean="0">
              <a:ln>
                <a:noFill/>
              </a:ln>
              <a:solidFill>
                <a:srgbClr val="000000"/>
              </a:solidFill>
              <a:effectLst/>
              <a:uLnTx/>
              <a:uFillTx/>
              <a:latin typeface="Arial"/>
              <a:ea typeface="ＭＳ Ｐゴシック" charset="0"/>
            </a:endParaRPr>
          </a:p>
          <a:p>
            <a:pPr marL="914400" marR="0" lvl="2" indent="-225425" algn="l" defTabSz="814388" rtl="0" eaLnBrk="0" fontAlgn="base" latinLnBrk="0" hangingPunct="0">
              <a:lnSpc>
                <a:spcPct val="95000"/>
              </a:lnSpc>
              <a:spcBef>
                <a:spcPct val="35000"/>
              </a:spcBef>
              <a:spcAft>
                <a:spcPct val="0"/>
              </a:spcAft>
              <a:buClr>
                <a:srgbClr val="708CA1"/>
              </a:buClr>
              <a:buSzPct val="75000"/>
              <a:buFont typeface="Courier New" panose="02070309020205020404" pitchFamily="49" charset="0"/>
              <a:buChar char="o"/>
              <a:tabLst/>
              <a:defRPr/>
            </a:pPr>
            <a:r>
              <a:rPr kumimoji="0" lang="en-US" sz="2000" b="0" i="0" u="none" strike="noStrike" kern="1200" cap="none" spc="0" normalizeH="0" baseline="0" noProof="0" dirty="0" err="1" smtClean="0">
                <a:ln>
                  <a:noFill/>
                </a:ln>
                <a:solidFill>
                  <a:srgbClr val="000000"/>
                </a:solidFill>
                <a:effectLst/>
                <a:uLnTx/>
                <a:uFillTx/>
                <a:latin typeface="Arial"/>
                <a:ea typeface="ＭＳ Ｐゴシック" charset="0"/>
              </a:rPr>
              <a:t>DevNet</a:t>
            </a:r>
            <a:r>
              <a:rPr kumimoji="0" lang="en-US" sz="2000" b="0" i="0" u="none" strike="noStrike" kern="1200" cap="none" spc="0" normalizeH="0" baseline="0" noProof="0" dirty="0" smtClean="0">
                <a:ln>
                  <a:noFill/>
                </a:ln>
                <a:solidFill>
                  <a:srgbClr val="000000"/>
                </a:solidFill>
                <a:effectLst/>
                <a:uLnTx/>
                <a:uFillTx/>
                <a:latin typeface="Arial"/>
                <a:ea typeface="ＭＳ Ｐゴシック" charset="0"/>
              </a:rPr>
              <a:t> </a:t>
            </a:r>
            <a:r>
              <a:rPr kumimoji="0" lang="en-US" sz="2000" b="0" i="0" u="none" strike="noStrike" kern="1200" cap="none" spc="0" normalizeH="0" baseline="0" noProof="0" dirty="0">
                <a:ln>
                  <a:noFill/>
                </a:ln>
                <a:solidFill>
                  <a:srgbClr val="000000"/>
                </a:solidFill>
                <a:effectLst/>
                <a:uLnTx/>
                <a:uFillTx/>
                <a:latin typeface="Arial"/>
                <a:ea typeface="ＭＳ Ｐゴシック" charset="0"/>
              </a:rPr>
              <a:t>is available to assist you in learning to code, use software and programs, and partner with others. </a:t>
            </a:r>
            <a:endParaRPr kumimoji="0" lang="en-US" sz="2000" b="1" i="0" u="none" strike="noStrike" kern="0" cap="none" spc="0" normalizeH="0" baseline="0" noProof="0" dirty="0" smtClean="0">
              <a:ln>
                <a:noFill/>
              </a:ln>
              <a:solidFill>
                <a:srgbClr val="000000"/>
              </a:solidFill>
              <a:effectLst/>
              <a:uLnTx/>
              <a:uFillTx/>
              <a:latin typeface="Arial"/>
              <a:ea typeface="ＭＳ Ｐゴシック" charset="0"/>
            </a:endParaRP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2000" b="0" i="0" u="none" strike="noStrike" kern="0" cap="none" spc="0" normalizeH="0" baseline="0" noProof="0" dirty="0" err="1" smtClean="0">
                <a:ln>
                  <a:noFill/>
                </a:ln>
                <a:solidFill>
                  <a:srgbClr val="000000"/>
                </a:solidFill>
                <a:effectLst/>
                <a:uLnTx/>
                <a:uFillTx/>
                <a:latin typeface="Arial"/>
                <a:ea typeface="ＭＳ Ｐゴシック" charset="0"/>
              </a:rPr>
              <a:t>Webex</a:t>
            </a: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 Teams</a:t>
            </a:r>
          </a:p>
          <a:p>
            <a:pPr marL="914400" marR="0" lvl="2" indent="-225425" algn="l" defTabSz="814388" rtl="0" eaLnBrk="0" fontAlgn="base" latinLnBrk="0" hangingPunct="0">
              <a:lnSpc>
                <a:spcPct val="95000"/>
              </a:lnSpc>
              <a:spcBef>
                <a:spcPct val="35000"/>
              </a:spcBef>
              <a:spcAft>
                <a:spcPct val="0"/>
              </a:spcAft>
              <a:buClr>
                <a:srgbClr val="708CA1"/>
              </a:buClr>
              <a:buSzPct val="75000"/>
              <a:buFont typeface="Courier New" panose="02070309020205020404" pitchFamily="49" charset="0"/>
              <a:buChar char="o"/>
              <a:tabLst/>
              <a:defRPr/>
            </a:pPr>
            <a:r>
              <a:rPr kumimoji="0" lang="en-US" sz="2000" b="0" i="0" u="none" strike="noStrike" kern="1200" cap="none" spc="0" normalizeH="0" baseline="0" noProof="0" dirty="0" err="1">
                <a:ln>
                  <a:noFill/>
                </a:ln>
                <a:solidFill>
                  <a:srgbClr val="000000"/>
                </a:solidFill>
                <a:effectLst/>
                <a:uLnTx/>
                <a:uFillTx/>
                <a:latin typeface="Arial"/>
                <a:ea typeface="ＭＳ Ｐゴシック" charset="0"/>
              </a:rPr>
              <a:t>Webex</a:t>
            </a:r>
            <a:r>
              <a:rPr kumimoji="0" lang="en-US" sz="2000" b="0" i="0" u="none" strike="noStrike" kern="1200" cap="none" spc="0" normalizeH="0" baseline="0" noProof="0" dirty="0">
                <a:ln>
                  <a:noFill/>
                </a:ln>
                <a:solidFill>
                  <a:srgbClr val="000000"/>
                </a:solidFill>
                <a:effectLst/>
                <a:uLnTx/>
                <a:uFillTx/>
                <a:latin typeface="Arial"/>
                <a:ea typeface="ＭＳ Ｐゴシック" charset="0"/>
              </a:rPr>
              <a:t> Teams </a:t>
            </a:r>
            <a:r>
              <a:rPr kumimoji="0" lang="en-US" sz="2000" b="0" i="0" u="none" strike="noStrike" kern="1200" cap="none" spc="0" normalizeH="0" baseline="0" noProof="0" dirty="0" smtClean="0">
                <a:ln>
                  <a:noFill/>
                </a:ln>
                <a:solidFill>
                  <a:srgbClr val="000000"/>
                </a:solidFill>
                <a:effectLst/>
                <a:uLnTx/>
                <a:uFillTx/>
                <a:latin typeface="Arial"/>
                <a:ea typeface="ＭＳ Ｐゴシック" charset="0"/>
              </a:rPr>
              <a:t>is a cloud service that provides persistent chat, room-based collaboration, </a:t>
            </a:r>
            <a:r>
              <a:rPr kumimoji="0" lang="en-US" sz="2000" b="0" i="0" u="none" strike="noStrike" kern="1200" cap="none" spc="0" normalizeH="0" baseline="0" noProof="0" dirty="0" err="1" smtClean="0">
                <a:ln>
                  <a:noFill/>
                </a:ln>
                <a:solidFill>
                  <a:srgbClr val="000000"/>
                </a:solidFill>
                <a:effectLst/>
                <a:uLnTx/>
                <a:uFillTx/>
                <a:latin typeface="Arial"/>
                <a:ea typeface="ＭＳ Ｐゴシック" charset="0"/>
              </a:rPr>
              <a:t>WebRTC</a:t>
            </a:r>
            <a:r>
              <a:rPr kumimoji="0" lang="en-US" sz="2000" b="0" i="0" u="none" strike="noStrike" kern="1200" cap="none" spc="0" normalizeH="0" baseline="0" noProof="0" dirty="0" smtClean="0">
                <a:ln>
                  <a:noFill/>
                </a:ln>
                <a:solidFill>
                  <a:srgbClr val="000000"/>
                </a:solidFill>
                <a:effectLst/>
                <a:uLnTx/>
                <a:uFillTx/>
                <a:latin typeface="Arial"/>
                <a:ea typeface="ＭＳ Ｐゴシック" charset="0"/>
              </a:rPr>
              <a:t> video conferencing, and more.</a:t>
            </a:r>
          </a:p>
          <a:p>
            <a:pPr marL="914400" marR="0" lvl="2" indent="-225425" algn="l" defTabSz="814388" rtl="0" eaLnBrk="0" fontAlgn="base" latinLnBrk="0" hangingPunct="0">
              <a:lnSpc>
                <a:spcPct val="95000"/>
              </a:lnSpc>
              <a:spcBef>
                <a:spcPct val="35000"/>
              </a:spcBef>
              <a:spcAft>
                <a:spcPct val="0"/>
              </a:spcAft>
              <a:buClr>
                <a:srgbClr val="708CA1"/>
              </a:buClr>
              <a:buSzPct val="75000"/>
              <a:buFont typeface="Courier New" panose="02070309020205020404" pitchFamily="49" charset="0"/>
              <a:buChar char="o"/>
              <a:tabLst/>
              <a:defRPr/>
            </a:pPr>
            <a:r>
              <a:rPr kumimoji="0" lang="en-US" sz="2000" b="0" i="0" u="none" strike="noStrike" kern="1200" cap="none" spc="0" normalizeH="0" baseline="0" noProof="0" dirty="0" smtClean="0">
                <a:ln>
                  <a:noFill/>
                </a:ln>
                <a:solidFill>
                  <a:srgbClr val="000000"/>
                </a:solidFill>
                <a:effectLst/>
                <a:uLnTx/>
                <a:uFillTx/>
                <a:latin typeface="Arial"/>
                <a:ea typeface="ＭＳ Ｐゴシック" charset="0"/>
              </a:rPr>
              <a:t>Developers </a:t>
            </a:r>
            <a:r>
              <a:rPr kumimoji="0" lang="en-US" sz="2000" b="0" i="0" u="none" strike="noStrike" kern="1200" cap="none" spc="0" normalizeH="0" baseline="0" noProof="0" dirty="0">
                <a:ln>
                  <a:noFill/>
                </a:ln>
                <a:solidFill>
                  <a:srgbClr val="000000"/>
                </a:solidFill>
                <a:effectLst/>
                <a:uLnTx/>
                <a:uFillTx/>
                <a:latin typeface="Arial"/>
                <a:ea typeface="ＭＳ Ｐゴシック" charset="0"/>
              </a:rPr>
              <a:t>can create code that can be used to integrate specific solutions with </a:t>
            </a:r>
            <a:r>
              <a:rPr kumimoji="0" lang="en-US" sz="2000" b="0" i="0" u="none" strike="noStrike" kern="1200" cap="none" spc="0" normalizeH="0" baseline="0" noProof="0" dirty="0" err="1">
                <a:ln>
                  <a:noFill/>
                </a:ln>
                <a:solidFill>
                  <a:srgbClr val="000000"/>
                </a:solidFill>
                <a:effectLst/>
                <a:uLnTx/>
                <a:uFillTx/>
                <a:latin typeface="Arial"/>
                <a:ea typeface="ＭＳ Ｐゴシック" charset="0"/>
              </a:rPr>
              <a:t>Webex</a:t>
            </a:r>
            <a:r>
              <a:rPr kumimoji="0" lang="en-US" sz="2000" b="0" i="0" u="none" strike="noStrike" kern="1200" cap="none" spc="0" normalizeH="0" baseline="0" noProof="0" dirty="0">
                <a:ln>
                  <a:noFill/>
                </a:ln>
                <a:solidFill>
                  <a:srgbClr val="000000"/>
                </a:solidFill>
                <a:effectLst/>
                <a:uLnTx/>
                <a:uFillTx/>
                <a:latin typeface="Arial"/>
                <a:ea typeface="ＭＳ Ｐゴシック" charset="0"/>
              </a:rPr>
              <a:t> Teams via the </a:t>
            </a:r>
            <a:r>
              <a:rPr kumimoji="0" lang="en-US" sz="2000" b="0" i="0" u="none" strike="noStrike" kern="1200" cap="none" spc="0" normalizeH="0" baseline="0" noProof="0" dirty="0" err="1">
                <a:ln>
                  <a:noFill/>
                </a:ln>
                <a:solidFill>
                  <a:srgbClr val="000000"/>
                </a:solidFill>
                <a:effectLst/>
                <a:uLnTx/>
                <a:uFillTx/>
                <a:latin typeface="Arial"/>
                <a:ea typeface="ＭＳ Ｐゴシック" charset="0"/>
              </a:rPr>
              <a:t>Webex</a:t>
            </a:r>
            <a:r>
              <a:rPr kumimoji="0" lang="en-US" sz="2000" b="0" i="0" u="none" strike="noStrike" kern="1200" cap="none" spc="0" normalizeH="0" baseline="0" noProof="0" dirty="0">
                <a:ln>
                  <a:noFill/>
                </a:ln>
                <a:solidFill>
                  <a:srgbClr val="000000"/>
                </a:solidFill>
                <a:effectLst/>
                <a:uLnTx/>
                <a:uFillTx/>
                <a:latin typeface="Arial"/>
                <a:ea typeface="ＭＳ Ｐゴシック" charset="0"/>
              </a:rPr>
              <a:t> Teams REST API. </a:t>
            </a:r>
            <a:endParaRPr kumimoji="0" lang="en-US" sz="2000" b="0" i="0" u="none" strike="noStrike" kern="1200" cap="none" spc="0" normalizeH="0" baseline="0" noProof="0" dirty="0" smtClean="0">
              <a:ln>
                <a:noFill/>
              </a:ln>
              <a:solidFill>
                <a:srgbClr val="000000"/>
              </a:solidFill>
              <a:effectLst/>
              <a:uLnTx/>
              <a:uFillTx/>
              <a:latin typeface="Arial"/>
              <a:ea typeface="ＭＳ Ｐゴシック" charset="0"/>
            </a:endParaRPr>
          </a:p>
          <a:p>
            <a:pPr marL="914400" marR="0" lvl="2" indent="-225425" algn="l" defTabSz="814388" rtl="0" eaLnBrk="0" fontAlgn="base" latinLnBrk="0" hangingPunct="0">
              <a:lnSpc>
                <a:spcPct val="95000"/>
              </a:lnSpc>
              <a:spcBef>
                <a:spcPct val="35000"/>
              </a:spcBef>
              <a:spcAft>
                <a:spcPct val="0"/>
              </a:spcAft>
              <a:buClr>
                <a:srgbClr val="708CA1"/>
              </a:buClr>
              <a:buSzPct val="75000"/>
              <a:buFont typeface="Courier New" panose="02070309020205020404" pitchFamily="49" charset="0"/>
              <a:buChar char="o"/>
              <a:tabLst/>
              <a:defRPr/>
            </a:pPr>
            <a:r>
              <a:rPr kumimoji="0" lang="en-US" sz="2000" b="0" i="0" u="none" strike="noStrike" kern="1200" cap="none" spc="0" normalizeH="0" baseline="0" noProof="0" dirty="0" err="1">
                <a:ln>
                  <a:noFill/>
                </a:ln>
                <a:solidFill>
                  <a:srgbClr val="000000"/>
                </a:solidFill>
                <a:effectLst/>
                <a:uLnTx/>
                <a:uFillTx/>
                <a:latin typeface="Arial"/>
                <a:ea typeface="ＭＳ Ｐゴシック" charset="0"/>
              </a:rPr>
              <a:t>Webex</a:t>
            </a:r>
            <a:r>
              <a:rPr kumimoji="0" lang="en-US" sz="2000" b="0" i="0" u="none" strike="noStrike" kern="1200" cap="none" spc="0" normalizeH="0" baseline="0" noProof="0" dirty="0">
                <a:ln>
                  <a:noFill/>
                </a:ln>
                <a:solidFill>
                  <a:srgbClr val="000000"/>
                </a:solidFill>
                <a:effectLst/>
                <a:uLnTx/>
                <a:uFillTx/>
                <a:latin typeface="Arial"/>
                <a:ea typeface="ＭＳ Ｐゴシック" charset="0"/>
              </a:rPr>
              <a:t> Teams </a:t>
            </a:r>
            <a:r>
              <a:rPr kumimoji="0" lang="en-US" sz="2000" b="0" i="0" u="none" strike="noStrike" kern="1200" cap="none" spc="0" normalizeH="0" baseline="0" noProof="0" dirty="0" smtClean="0">
                <a:ln>
                  <a:noFill/>
                </a:ln>
                <a:solidFill>
                  <a:srgbClr val="000000"/>
                </a:solidFill>
                <a:effectLst/>
                <a:uLnTx/>
                <a:uFillTx/>
                <a:latin typeface="Arial"/>
                <a:ea typeface="ＭＳ Ｐゴシック" charset="0"/>
              </a:rPr>
              <a:t>REST API </a:t>
            </a:r>
            <a:r>
              <a:rPr kumimoji="0" lang="en-US" sz="2000" b="0" i="0" u="none" strike="noStrike" kern="1200" cap="none" spc="0" normalizeH="0" baseline="0" noProof="0" dirty="0">
                <a:ln>
                  <a:noFill/>
                </a:ln>
                <a:solidFill>
                  <a:srgbClr val="000000"/>
                </a:solidFill>
                <a:effectLst/>
                <a:uLnTx/>
                <a:uFillTx/>
                <a:latin typeface="Arial"/>
                <a:ea typeface="ＭＳ Ｐゴシック" charset="0"/>
              </a:rPr>
              <a:t>can include automated </a:t>
            </a:r>
            <a:r>
              <a:rPr kumimoji="0" lang="en-US" sz="2000" b="0" i="0" u="none" strike="noStrike" kern="1200" cap="none" spc="0" normalizeH="0" baseline="0" noProof="0" dirty="0" err="1">
                <a:ln>
                  <a:noFill/>
                </a:ln>
                <a:solidFill>
                  <a:srgbClr val="000000"/>
                </a:solidFill>
                <a:effectLst/>
                <a:uLnTx/>
                <a:uFillTx/>
                <a:latin typeface="Arial"/>
                <a:ea typeface="ＭＳ Ｐゴシック" charset="0"/>
              </a:rPr>
              <a:t>Webex</a:t>
            </a:r>
            <a:r>
              <a:rPr kumimoji="0" lang="en-US" sz="2000" b="0" i="0" u="none" strike="noStrike" kern="1200" cap="none" spc="0" normalizeH="0" baseline="0" noProof="0" dirty="0">
                <a:ln>
                  <a:noFill/>
                </a:ln>
                <a:solidFill>
                  <a:srgbClr val="000000"/>
                </a:solidFill>
                <a:effectLst/>
                <a:uLnTx/>
                <a:uFillTx/>
                <a:latin typeface="Arial"/>
                <a:ea typeface="ＭＳ Ｐゴシック" charset="0"/>
              </a:rPr>
              <a:t> Teams messages based on real-world events that occur in a popular application/program</a:t>
            </a:r>
            <a:endParaRPr kumimoji="0" lang="en-US" sz="2000" b="0" i="0" u="none" strike="noStrike" kern="0" cap="none" spc="0" normalizeH="0" baseline="0" noProof="0" dirty="0" smtClean="0">
              <a:ln>
                <a:noFill/>
              </a:ln>
              <a:solidFill>
                <a:srgbClr val="000000"/>
              </a:solidFill>
              <a:effectLst/>
              <a:uLnTx/>
              <a:uFillTx/>
              <a:latin typeface="Arial"/>
              <a:ea typeface="ＭＳ Ｐゴシック" charset="0"/>
            </a:endParaRPr>
          </a:p>
          <a:p>
            <a:pPr marL="228600" marR="0" lvl="1" indent="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None/>
              <a:tabLst/>
              <a:defRPr/>
            </a:pPr>
            <a:endParaRPr kumimoji="0" lang="en-US" sz="1600" b="0" i="0" u="none" strike="noStrike" kern="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endParaRPr kumimoji="0" lang="en-US" sz="2400" b="0" i="0" u="none" strike="noStrike" kern="0" cap="none" spc="0" normalizeH="0" baseline="0" noProof="0" dirty="0">
              <a:ln>
                <a:noFill/>
              </a:ln>
              <a:solidFill>
                <a:srgbClr val="000000"/>
              </a:solidFill>
              <a:effectLst/>
              <a:uLnTx/>
              <a:uFillTx/>
              <a:latin typeface="Arial"/>
              <a:ea typeface="ＭＳ Ｐゴシック" charset="0"/>
            </a:endParaRPr>
          </a:p>
        </p:txBody>
      </p:sp>
    </p:spTree>
    <p:extLst>
      <p:ext uri="{BB962C8B-B14F-4D97-AF65-F5344CB8AC3E}">
        <p14:creationId xmlns:p14="http://schemas.microsoft.com/office/powerpoint/2010/main" val="117126304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92034" y="682906"/>
            <a:ext cx="3589303" cy="2834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4"/>
          <a:stretch>
            <a:fillRect/>
          </a:stretch>
        </p:blipFill>
        <p:spPr>
          <a:xfrm>
            <a:off x="6182540" y="4388541"/>
            <a:ext cx="2783485" cy="2160552"/>
          </a:xfrm>
          <a:prstGeom prst="rect">
            <a:avLst/>
          </a:prstGeom>
        </p:spPr>
      </p:pic>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The Raspberry Pi Single Board Computer (SBC)</a:t>
            </a:r>
            <a:br>
              <a:rPr lang="en-US" sz="1800" dirty="0" smtClean="0">
                <a:latin typeface="Arial" charset="0"/>
              </a:rPr>
            </a:br>
            <a:r>
              <a:rPr lang="en-US" dirty="0" smtClean="0"/>
              <a:t>3.2.6 Uses </a:t>
            </a:r>
            <a:r>
              <a:rPr lang="en-US" dirty="0"/>
              <a:t>of the Raspberry Pi</a:t>
            </a:r>
            <a:endParaRPr lang="en-US" dirty="0">
              <a:solidFill>
                <a:srgbClr val="7E7E86"/>
              </a:solidFill>
              <a:latin typeface="Arial" charset="0"/>
            </a:endParaRPr>
          </a:p>
        </p:txBody>
      </p:sp>
      <p:sp>
        <p:nvSpPr>
          <p:cNvPr id="9" name="Content Placeholder 1"/>
          <p:cNvSpPr>
            <a:spLocks noGrp="1"/>
          </p:cNvSpPr>
          <p:nvPr>
            <p:ph idx="1"/>
          </p:nvPr>
        </p:nvSpPr>
        <p:spPr>
          <a:xfrm>
            <a:off x="213110" y="1316413"/>
            <a:ext cx="6465481" cy="5232680"/>
          </a:xfrm>
        </p:spPr>
        <p:txBody>
          <a:bodyPr/>
          <a:lstStyle/>
          <a:p>
            <a:r>
              <a:rPr lang="en-US" sz="2000" dirty="0"/>
              <a:t>Artificial Raspberry Pi Pancreas</a:t>
            </a:r>
          </a:p>
          <a:p>
            <a:pPr lvl="1"/>
            <a:r>
              <a:rPr lang="en-US" sz="1600" dirty="0" smtClean="0"/>
              <a:t>Dana Lewis and her husband used </a:t>
            </a:r>
            <a:r>
              <a:rPr lang="en-US" sz="1600" dirty="0"/>
              <a:t>a Raspberry </a:t>
            </a:r>
            <a:r>
              <a:rPr lang="en-US" sz="1600" dirty="0" smtClean="0"/>
              <a:t>Pi</a:t>
            </a:r>
            <a:br>
              <a:rPr lang="en-US" sz="1600" dirty="0" smtClean="0"/>
            </a:br>
            <a:r>
              <a:rPr lang="en-US" sz="1600" dirty="0" smtClean="0"/>
              <a:t> </a:t>
            </a:r>
            <a:r>
              <a:rPr lang="en-US" sz="1600" dirty="0"/>
              <a:t>to build an artificial </a:t>
            </a:r>
            <a:r>
              <a:rPr lang="en-US" sz="1600" dirty="0" smtClean="0"/>
              <a:t>pancreas.</a:t>
            </a:r>
          </a:p>
          <a:p>
            <a:pPr lvl="1"/>
            <a:r>
              <a:rPr lang="en-US" sz="1600" dirty="0" smtClean="0"/>
              <a:t>It was possible due to the Pi’s small </a:t>
            </a:r>
            <a:r>
              <a:rPr lang="en-US" sz="1600" dirty="0"/>
              <a:t>size and </a:t>
            </a:r>
            <a:r>
              <a:rPr lang="en-US" sz="1600" dirty="0" smtClean="0"/>
              <a:t>low</a:t>
            </a:r>
            <a:br>
              <a:rPr lang="en-US" sz="1600" dirty="0" smtClean="0"/>
            </a:br>
            <a:r>
              <a:rPr lang="en-US" sz="1600" dirty="0" smtClean="0"/>
              <a:t> power requirements.</a:t>
            </a:r>
            <a:endParaRPr lang="en-US" sz="1600" dirty="0"/>
          </a:p>
          <a:p>
            <a:r>
              <a:rPr lang="en-US" sz="2000" dirty="0"/>
              <a:t>4Borg Pi Robot</a:t>
            </a:r>
          </a:p>
          <a:p>
            <a:pPr lvl="1"/>
            <a:r>
              <a:rPr lang="en-US" sz="1600" dirty="0" err="1" smtClean="0"/>
              <a:t>PiBorg</a:t>
            </a:r>
            <a:r>
              <a:rPr lang="en-US" sz="1600" dirty="0" smtClean="0"/>
              <a:t> is an affordable robot kit built around a </a:t>
            </a:r>
            <a:br>
              <a:rPr lang="en-US" sz="1600" dirty="0" smtClean="0"/>
            </a:br>
            <a:r>
              <a:rPr lang="en-US" sz="1600" dirty="0" smtClean="0"/>
              <a:t>Raspberry Pi.</a:t>
            </a:r>
          </a:p>
          <a:p>
            <a:pPr lvl="1"/>
            <a:r>
              <a:rPr lang="en-US" sz="1600" dirty="0" smtClean="0"/>
              <a:t>It </a:t>
            </a:r>
            <a:r>
              <a:rPr lang="en-US" sz="1600" dirty="0"/>
              <a:t>is both fun and educational</a:t>
            </a:r>
            <a:r>
              <a:rPr lang="en-US" sz="1600" dirty="0" smtClean="0"/>
              <a:t>.</a:t>
            </a:r>
          </a:p>
          <a:p>
            <a:pPr marL="342900" indent="-342900">
              <a:buFont typeface="Arial" panose="020B0604020202020204" pitchFamily="34" charset="0"/>
              <a:buChar char="•"/>
            </a:pPr>
            <a:r>
              <a:rPr lang="en-US" sz="2000" dirty="0"/>
              <a:t>Controlling the Arduino Through the Pi</a:t>
            </a:r>
          </a:p>
          <a:p>
            <a:pPr marL="742950" lvl="1" indent="-285750"/>
            <a:r>
              <a:rPr lang="en-US" sz="1600" dirty="0"/>
              <a:t>While the Pi is powerful, it may not be the best option </a:t>
            </a:r>
            <a:r>
              <a:rPr lang="en-US" sz="1600" dirty="0" smtClean="0"/>
              <a:t/>
            </a:r>
            <a:br>
              <a:rPr lang="en-US" sz="1600" dirty="0" smtClean="0"/>
            </a:br>
            <a:r>
              <a:rPr lang="en-US" sz="1600" dirty="0" smtClean="0"/>
              <a:t>for </a:t>
            </a:r>
            <a:r>
              <a:rPr lang="en-US" sz="1600" dirty="0"/>
              <a:t>all projects.</a:t>
            </a:r>
          </a:p>
          <a:p>
            <a:pPr marL="742950" lvl="1" indent="-285750"/>
            <a:r>
              <a:rPr lang="en-US" sz="1600" dirty="0"/>
              <a:t>The Pi doesn’t include analog GPIO pins.</a:t>
            </a:r>
          </a:p>
          <a:p>
            <a:pPr marL="742950" lvl="1" indent="-285750"/>
            <a:r>
              <a:rPr lang="en-US" sz="1600" dirty="0"/>
              <a:t>The Pi is </a:t>
            </a:r>
            <a:r>
              <a:rPr lang="en-US" sz="1600" b="1" dirty="0"/>
              <a:t>not </a:t>
            </a:r>
            <a:r>
              <a:rPr lang="en-US" sz="1600" dirty="0"/>
              <a:t>real-time.</a:t>
            </a:r>
          </a:p>
          <a:p>
            <a:pPr marL="742950" lvl="1" indent="-285750"/>
            <a:r>
              <a:rPr lang="en-US" sz="1600" dirty="0"/>
              <a:t>The Pi’s power requirements and size may be too large, depending on the application.</a:t>
            </a:r>
          </a:p>
          <a:p>
            <a:pPr marL="742950" lvl="1" indent="-285750"/>
            <a:r>
              <a:rPr lang="en-US" sz="1600" dirty="0"/>
              <a:t>To </a:t>
            </a:r>
            <a:r>
              <a:rPr lang="en-US" sz="1600" dirty="0" smtClean="0"/>
              <a:t>adjust to these </a:t>
            </a:r>
            <a:r>
              <a:rPr lang="en-US" sz="1600" dirty="0"/>
              <a:t>limitations, an Arduino may be </a:t>
            </a:r>
            <a:r>
              <a:rPr lang="en-US" sz="1600" dirty="0" smtClean="0"/>
              <a:t>used</a:t>
            </a:r>
            <a:r>
              <a:rPr lang="en-US" sz="1600" dirty="0"/>
              <a:t>.</a:t>
            </a:r>
          </a:p>
          <a:p>
            <a:endParaRPr lang="en-US" sz="2400" dirty="0" smtClean="0">
              <a:latin typeface="Arial" charset="0"/>
            </a:endParaRPr>
          </a:p>
        </p:txBody>
      </p:sp>
    </p:spTree>
    <p:extLst>
      <p:ext uri="{BB962C8B-B14F-4D97-AF65-F5344CB8AC3E}">
        <p14:creationId xmlns:p14="http://schemas.microsoft.com/office/powerpoint/2010/main" val="1311734194"/>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solidFill>
                  <a:schemeClr val="bg1"/>
                </a:solidFill>
              </a:rPr>
              <a:t>3.3</a:t>
            </a:r>
            <a:r>
              <a:rPr lang="en-US" sz="2400" dirty="0" smtClean="0"/>
              <a:t> </a:t>
            </a:r>
            <a:r>
              <a:rPr lang="en-CA" sz="2400" dirty="0"/>
              <a:t>Building Models of </a:t>
            </a:r>
            <a:r>
              <a:rPr lang="en-CA" sz="2400" dirty="0" err="1"/>
              <a:t>IoT</a:t>
            </a:r>
            <a:r>
              <a:rPr lang="en-CA" sz="2400" dirty="0"/>
              <a:t> Systems in Packet Tracer</a:t>
            </a:r>
            <a:endParaRPr lang="en-US" sz="2400" dirty="0"/>
          </a:p>
        </p:txBody>
      </p:sp>
    </p:spTree>
    <p:extLst>
      <p:ext uri="{BB962C8B-B14F-4D97-AF65-F5344CB8AC3E}">
        <p14:creationId xmlns:p14="http://schemas.microsoft.com/office/powerpoint/2010/main" val="791734469"/>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705483" y="3884103"/>
            <a:ext cx="3260543" cy="2664990"/>
          </a:xfrm>
          <a:prstGeom prst="rect">
            <a:avLst/>
          </a:prstGeom>
        </p:spPr>
      </p:pic>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Building Models of </a:t>
            </a:r>
            <a:r>
              <a:rPr lang="en-US" sz="1800" dirty="0" err="1" smtClean="0">
                <a:latin typeface="Arial" charset="0"/>
              </a:rPr>
              <a:t>IoT</a:t>
            </a:r>
            <a:r>
              <a:rPr lang="en-US" sz="1800" dirty="0" smtClean="0">
                <a:latin typeface="Arial" charset="0"/>
              </a:rPr>
              <a:t> Systems in Packet Tracer</a:t>
            </a:r>
            <a:br>
              <a:rPr lang="en-US" sz="1800" dirty="0" smtClean="0">
                <a:latin typeface="Arial" charset="0"/>
              </a:rPr>
            </a:br>
            <a:r>
              <a:rPr lang="en-US" dirty="0" smtClean="0">
                <a:latin typeface="Arial" charset="0"/>
              </a:rPr>
              <a:t>3.3.1 A </a:t>
            </a:r>
            <a:r>
              <a:rPr lang="en-US" dirty="0">
                <a:latin typeface="Arial" charset="0"/>
              </a:rPr>
              <a:t>Model of an </a:t>
            </a:r>
            <a:r>
              <a:rPr lang="en-US" dirty="0" err="1">
                <a:latin typeface="Arial" charset="0"/>
              </a:rPr>
              <a:t>IoT</a:t>
            </a:r>
            <a:r>
              <a:rPr lang="en-US" dirty="0">
                <a:latin typeface="Arial" charset="0"/>
              </a:rPr>
              <a:t> System</a:t>
            </a:r>
            <a:endParaRPr lang="en-US" dirty="0">
              <a:solidFill>
                <a:srgbClr val="7E7E86"/>
              </a:solidFill>
              <a:latin typeface="Arial" charset="0"/>
            </a:endParaRPr>
          </a:p>
        </p:txBody>
      </p:sp>
      <p:sp>
        <p:nvSpPr>
          <p:cNvPr id="9" name="Content Placeholder 1"/>
          <p:cNvSpPr>
            <a:spLocks noGrp="1"/>
          </p:cNvSpPr>
          <p:nvPr>
            <p:ph idx="1"/>
          </p:nvPr>
        </p:nvSpPr>
        <p:spPr>
          <a:xfrm>
            <a:off x="256024" y="1258544"/>
            <a:ext cx="8563885" cy="4871059"/>
          </a:xfrm>
        </p:spPr>
        <p:txBody>
          <a:bodyPr/>
          <a:lstStyle/>
          <a:p>
            <a:r>
              <a:rPr lang="en-US" sz="2000" dirty="0"/>
              <a:t>Introducing The Home Automation Model</a:t>
            </a:r>
          </a:p>
          <a:p>
            <a:pPr lvl="1"/>
            <a:r>
              <a:rPr lang="en-US" sz="1600" dirty="0" smtClean="0"/>
              <a:t>PT7.0 supports a wide range of </a:t>
            </a:r>
            <a:r>
              <a:rPr lang="en-US" sz="1600" dirty="0" err="1" smtClean="0"/>
              <a:t>IoT</a:t>
            </a:r>
            <a:r>
              <a:rPr lang="en-US" sz="1600" dirty="0" smtClean="0"/>
              <a:t> devices, such as sensors</a:t>
            </a:r>
            <a:r>
              <a:rPr lang="en-US" sz="1600" dirty="0"/>
              <a:t>, actuators, microcontrollers, single board computers, and fog computing </a:t>
            </a:r>
            <a:r>
              <a:rPr lang="en-US" sz="1600" dirty="0" smtClean="0"/>
              <a:t>devices.</a:t>
            </a:r>
          </a:p>
          <a:p>
            <a:pPr lvl="1"/>
            <a:r>
              <a:rPr lang="en-US" sz="1600" dirty="0" smtClean="0"/>
              <a:t>PT7.0 allows </a:t>
            </a:r>
            <a:r>
              <a:rPr lang="en-US" sz="1600" dirty="0"/>
              <a:t>the design, configuration, programming, and troubleshooting of </a:t>
            </a:r>
            <a:r>
              <a:rPr lang="en-US" sz="1600" dirty="0" smtClean="0"/>
              <a:t>sophisticated </a:t>
            </a:r>
            <a:r>
              <a:rPr lang="en-US" sz="1600" dirty="0"/>
              <a:t>models of </a:t>
            </a:r>
            <a:r>
              <a:rPr lang="en-US" sz="1600" dirty="0" err="1"/>
              <a:t>IoT</a:t>
            </a:r>
            <a:r>
              <a:rPr lang="en-US" sz="1600" dirty="0"/>
              <a:t> </a:t>
            </a:r>
            <a:r>
              <a:rPr lang="en-US" sz="1600" dirty="0" smtClean="0"/>
              <a:t>systems.</a:t>
            </a:r>
          </a:p>
          <a:p>
            <a:r>
              <a:rPr lang="en-US" sz="2000" dirty="0" smtClean="0"/>
              <a:t>The </a:t>
            </a:r>
            <a:r>
              <a:rPr lang="en-US" sz="2000" dirty="0"/>
              <a:t>Components of the Systems</a:t>
            </a:r>
          </a:p>
          <a:p>
            <a:pPr lvl="1"/>
            <a:r>
              <a:rPr lang="en-US" sz="1600" dirty="0"/>
              <a:t>In the Smart Home example, all devices connect to the Home </a:t>
            </a:r>
            <a:r>
              <a:rPr lang="en-US" sz="1600" dirty="0" smtClean="0"/>
              <a:t>Gateway, which acts as a concentrator </a:t>
            </a:r>
            <a:r>
              <a:rPr lang="en-US" sz="1600" dirty="0"/>
              <a:t>for all </a:t>
            </a:r>
            <a:r>
              <a:rPr lang="en-US" sz="1600" dirty="0" smtClean="0"/>
              <a:t>devices.</a:t>
            </a:r>
            <a:endParaRPr lang="en-US" sz="1600" dirty="0"/>
          </a:p>
          <a:p>
            <a:pPr lvl="1"/>
            <a:r>
              <a:rPr lang="en-US" sz="1600" dirty="0" smtClean="0"/>
              <a:t>Sensors </a:t>
            </a:r>
            <a:r>
              <a:rPr lang="en-US" sz="1600" dirty="0"/>
              <a:t>monitor the environment </a:t>
            </a:r>
            <a:r>
              <a:rPr lang="en-US" sz="1600" dirty="0" smtClean="0"/>
              <a:t>while code makes </a:t>
            </a:r>
            <a:r>
              <a:rPr lang="en-US" sz="1600" dirty="0"/>
              <a:t>sure </a:t>
            </a:r>
            <a:r>
              <a:rPr lang="en-US" sz="1600" dirty="0" smtClean="0"/>
              <a:t/>
            </a:r>
            <a:br>
              <a:rPr lang="en-US" sz="1600" dirty="0" smtClean="0"/>
            </a:br>
            <a:r>
              <a:rPr lang="en-US" sz="1600" dirty="0" smtClean="0"/>
              <a:t>values </a:t>
            </a:r>
            <a:r>
              <a:rPr lang="en-US" sz="1600" dirty="0"/>
              <a:t>stay within a pre-defined </a:t>
            </a:r>
            <a:r>
              <a:rPr lang="en-US" sz="1600" dirty="0" smtClean="0"/>
              <a:t>threshold.</a:t>
            </a:r>
          </a:p>
          <a:p>
            <a:pPr lvl="1"/>
            <a:r>
              <a:rPr lang="en-US" sz="1600" dirty="0" smtClean="0"/>
              <a:t>The code also takes appropriated actions if the monitored </a:t>
            </a:r>
            <a:br>
              <a:rPr lang="en-US" sz="1600" dirty="0" smtClean="0"/>
            </a:br>
            <a:r>
              <a:rPr lang="en-US" sz="1600" dirty="0" smtClean="0"/>
              <a:t>values fall out of the pre-defined threshold.</a:t>
            </a:r>
            <a:endParaRPr lang="en-US" sz="1600" dirty="0"/>
          </a:p>
          <a:p>
            <a:pPr lvl="1"/>
            <a:r>
              <a:rPr lang="en-US" sz="1600" dirty="0" smtClean="0"/>
              <a:t>The </a:t>
            </a:r>
            <a:r>
              <a:rPr lang="en-US" sz="1600" dirty="0"/>
              <a:t>cable modem and splitter pair is what provides </a:t>
            </a:r>
            <a:r>
              <a:rPr lang="en-US" sz="1600" dirty="0" smtClean="0"/>
              <a:t/>
            </a:r>
            <a:br>
              <a:rPr lang="en-US" sz="1600" dirty="0" smtClean="0"/>
            </a:br>
            <a:r>
              <a:rPr lang="en-US" sz="1600" dirty="0" smtClean="0"/>
              <a:t>Internet </a:t>
            </a:r>
            <a:r>
              <a:rPr lang="en-US" sz="1600" dirty="0"/>
              <a:t>connectivity to the Home Gateway and </a:t>
            </a:r>
            <a:r>
              <a:rPr lang="en-US" sz="1600" dirty="0" smtClean="0"/>
              <a:t/>
            </a:r>
            <a:br>
              <a:rPr lang="en-US" sz="1600" dirty="0" smtClean="0"/>
            </a:br>
            <a:r>
              <a:rPr lang="en-US" sz="1600" dirty="0" smtClean="0"/>
              <a:t>consequently</a:t>
            </a:r>
            <a:r>
              <a:rPr lang="en-US" sz="1600" dirty="0"/>
              <a:t>, to the entire home</a:t>
            </a:r>
            <a:r>
              <a:rPr lang="en-US" sz="1600" dirty="0" smtClean="0"/>
              <a:t>.</a:t>
            </a:r>
            <a:endParaRPr lang="en-US" sz="1600" dirty="0"/>
          </a:p>
          <a:p>
            <a:endParaRPr lang="en-US" dirty="0"/>
          </a:p>
        </p:txBody>
      </p:sp>
    </p:spTree>
    <p:extLst>
      <p:ext uri="{BB962C8B-B14F-4D97-AF65-F5344CB8AC3E}">
        <p14:creationId xmlns:p14="http://schemas.microsoft.com/office/powerpoint/2010/main" val="3399780695"/>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705483" y="3884103"/>
            <a:ext cx="3260543" cy="2664990"/>
          </a:xfrm>
          <a:prstGeom prst="rect">
            <a:avLst/>
          </a:prstGeom>
        </p:spPr>
      </p:pic>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Building Models of </a:t>
            </a:r>
            <a:r>
              <a:rPr lang="en-US" sz="1800" dirty="0" err="1" smtClean="0">
                <a:latin typeface="Arial" charset="0"/>
              </a:rPr>
              <a:t>IoT</a:t>
            </a:r>
            <a:r>
              <a:rPr lang="en-US" sz="1800" dirty="0" smtClean="0">
                <a:latin typeface="Arial" charset="0"/>
              </a:rPr>
              <a:t> Systems in Packet Tracer</a:t>
            </a:r>
            <a:br>
              <a:rPr lang="en-US" sz="1800" dirty="0" smtClean="0">
                <a:latin typeface="Arial" charset="0"/>
              </a:rPr>
            </a:br>
            <a:r>
              <a:rPr lang="en-US" dirty="0">
                <a:latin typeface="Arial" charset="0"/>
              </a:rPr>
              <a:t>A Model of an </a:t>
            </a:r>
            <a:r>
              <a:rPr lang="en-US" dirty="0" err="1">
                <a:latin typeface="Arial" charset="0"/>
              </a:rPr>
              <a:t>IoT</a:t>
            </a:r>
            <a:r>
              <a:rPr lang="en-US" dirty="0">
                <a:latin typeface="Arial" charset="0"/>
              </a:rPr>
              <a:t> </a:t>
            </a:r>
            <a:r>
              <a:rPr lang="en-US" dirty="0" smtClean="0">
                <a:latin typeface="Arial" charset="0"/>
              </a:rPr>
              <a:t>System (Cont.)</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548925" cy="4871059"/>
          </a:xfrm>
        </p:spPr>
        <p:txBody>
          <a:bodyPr/>
          <a:lstStyle/>
          <a:p>
            <a:r>
              <a:rPr lang="en-US" sz="2000" dirty="0" smtClean="0"/>
              <a:t>The SBC Code in Packet Tracer</a:t>
            </a:r>
          </a:p>
          <a:p>
            <a:pPr lvl="1"/>
            <a:r>
              <a:rPr lang="en-US" sz="1600" dirty="0"/>
              <a:t>PT 7.0 also introduces a single board computer (SBC) and a microcontroller unit (MCU</a:t>
            </a:r>
            <a:r>
              <a:rPr lang="en-US" sz="1600" dirty="0" smtClean="0"/>
              <a:t>).</a:t>
            </a:r>
            <a:endParaRPr lang="en-US" sz="1600" dirty="0"/>
          </a:p>
          <a:p>
            <a:pPr lvl="1"/>
            <a:r>
              <a:rPr lang="en-US" sz="1600" dirty="0" smtClean="0"/>
              <a:t>PT </a:t>
            </a:r>
            <a:r>
              <a:rPr lang="en-US" sz="1600" dirty="0"/>
              <a:t>SBC </a:t>
            </a:r>
            <a:r>
              <a:rPr lang="en-US" sz="1600" dirty="0" smtClean="0"/>
              <a:t>simulates </a:t>
            </a:r>
            <a:r>
              <a:rPr lang="en-US" sz="1600" dirty="0"/>
              <a:t>an </a:t>
            </a:r>
            <a:r>
              <a:rPr lang="en-US" sz="1600" dirty="0" smtClean="0"/>
              <a:t>SBC such as a Raspberry Pi.</a:t>
            </a:r>
          </a:p>
          <a:p>
            <a:pPr lvl="1"/>
            <a:r>
              <a:rPr lang="en-US" sz="1600" dirty="0" smtClean="0"/>
              <a:t>PT </a:t>
            </a:r>
            <a:r>
              <a:rPr lang="en-US" sz="1600" dirty="0"/>
              <a:t>SBC provides 2 USB ports and 10 digital I/O ports which can be used to connect </a:t>
            </a:r>
            <a:r>
              <a:rPr lang="en-US" sz="1600" dirty="0" err="1"/>
              <a:t>IoT</a:t>
            </a:r>
            <a:r>
              <a:rPr lang="en-US" sz="1600" dirty="0"/>
              <a:t> sensors and </a:t>
            </a:r>
            <a:r>
              <a:rPr lang="en-US" sz="1600" dirty="0" smtClean="0"/>
              <a:t>devices.</a:t>
            </a:r>
          </a:p>
          <a:p>
            <a:pPr lvl="1"/>
            <a:r>
              <a:rPr lang="en-US" sz="1600" dirty="0" smtClean="0"/>
              <a:t>PT </a:t>
            </a:r>
            <a:r>
              <a:rPr lang="en-US" sz="1600" dirty="0"/>
              <a:t>SBC has a Python interpreter built </a:t>
            </a:r>
            <a:r>
              <a:rPr lang="en-US" sz="1600" dirty="0" smtClean="0"/>
              <a:t>in, accessible </a:t>
            </a:r>
            <a:r>
              <a:rPr lang="en-US" sz="1600" dirty="0"/>
              <a:t>via PT SBC’s Programming tab.</a:t>
            </a:r>
          </a:p>
          <a:p>
            <a:pPr lvl="1"/>
            <a:r>
              <a:rPr lang="en-US" sz="1600" dirty="0" smtClean="0"/>
              <a:t>PT </a:t>
            </a:r>
            <a:r>
              <a:rPr lang="en-US" sz="1600" dirty="0"/>
              <a:t>7.0 </a:t>
            </a:r>
            <a:r>
              <a:rPr lang="en-US" sz="1600" dirty="0" smtClean="0"/>
              <a:t>also supports an </a:t>
            </a:r>
            <a:r>
              <a:rPr lang="en-US" sz="1600" dirty="0"/>
              <a:t>MCU emulator</a:t>
            </a:r>
            <a:r>
              <a:rPr lang="en-US" sz="1600" dirty="0" smtClean="0"/>
              <a:t>.</a:t>
            </a:r>
          </a:p>
          <a:p>
            <a:pPr lvl="1"/>
            <a:r>
              <a:rPr lang="en-US" sz="1600" dirty="0" smtClean="0"/>
              <a:t>PT MCU can be programmed similarly </a:t>
            </a:r>
            <a:r>
              <a:rPr lang="en-US" sz="1600" dirty="0"/>
              <a:t>to real-word </a:t>
            </a:r>
            <a:r>
              <a:rPr lang="en-US" sz="1600" dirty="0" smtClean="0"/>
              <a:t>MCUs.</a:t>
            </a:r>
          </a:p>
          <a:p>
            <a:pPr lvl="1"/>
            <a:r>
              <a:rPr lang="en-US" sz="1600" dirty="0" smtClean="0"/>
              <a:t>PT </a:t>
            </a:r>
            <a:r>
              <a:rPr lang="en-US" sz="1600" dirty="0"/>
              <a:t>MCU has one USB port, six digital I/O ports, </a:t>
            </a:r>
            <a:r>
              <a:rPr lang="en-US" sz="1600" dirty="0" smtClean="0"/>
              <a:t/>
            </a:r>
            <a:br>
              <a:rPr lang="en-US" sz="1600" dirty="0" smtClean="0"/>
            </a:br>
            <a:r>
              <a:rPr lang="en-US" sz="1600" dirty="0" smtClean="0"/>
              <a:t>and </a:t>
            </a:r>
            <a:r>
              <a:rPr lang="en-US" sz="1600" dirty="0"/>
              <a:t>four analog I/O ports</a:t>
            </a:r>
            <a:r>
              <a:rPr lang="en-US" sz="1600" dirty="0" smtClean="0"/>
              <a:t>.</a:t>
            </a:r>
          </a:p>
          <a:p>
            <a:pPr lvl="1"/>
            <a:r>
              <a:rPr lang="en-US" sz="1600" dirty="0" smtClean="0"/>
              <a:t>PT MCU can </a:t>
            </a:r>
            <a:r>
              <a:rPr lang="en-US" sz="1600" dirty="0"/>
              <a:t>also be programmed with Python</a:t>
            </a:r>
            <a:r>
              <a:rPr lang="en-US" sz="1600" dirty="0" smtClean="0"/>
              <a:t>.</a:t>
            </a:r>
            <a:endParaRPr lang="en-US" sz="2000" dirty="0" smtClean="0"/>
          </a:p>
          <a:p>
            <a:pPr marL="228600" lvl="1" indent="0">
              <a:buNone/>
            </a:pPr>
            <a:endParaRPr lang="en-US" sz="1600" dirty="0" smtClean="0"/>
          </a:p>
          <a:p>
            <a:endParaRPr lang="en-US" dirty="0"/>
          </a:p>
        </p:txBody>
      </p:sp>
    </p:spTree>
    <p:extLst>
      <p:ext uri="{BB962C8B-B14F-4D97-AF65-F5344CB8AC3E}">
        <p14:creationId xmlns:p14="http://schemas.microsoft.com/office/powerpoint/2010/main" val="1298516951"/>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solidFill>
                  <a:schemeClr val="bg1"/>
                </a:solidFill>
              </a:rPr>
              <a:t>3.4</a:t>
            </a:r>
            <a:r>
              <a:rPr lang="en-US" sz="2400" dirty="0" smtClean="0"/>
              <a:t>  Chapter Summary</a:t>
            </a:r>
            <a:endParaRPr lang="en-US" sz="2400" dirty="0"/>
          </a:p>
        </p:txBody>
      </p:sp>
    </p:spTree>
    <p:extLst>
      <p:ext uri="{BB962C8B-B14F-4D97-AF65-F5344CB8AC3E}">
        <p14:creationId xmlns:p14="http://schemas.microsoft.com/office/powerpoint/2010/main" val="2988763190"/>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1"/>
            <a:ext cx="8600517" cy="508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norm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Programs (also called code) are used in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to provide logic and intelligence to the devices.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A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programmer can create code to allow an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device to perform tasks such as monitoring, communicating to others, data processing and more.</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The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Raspberry Pi, single board computer, is designed to be small and consume very little power. </a:t>
            </a:r>
            <a:endParaRPr kumimoji="0" lang="en-US" sz="1600" b="0" i="0" u="none" strike="noStrike" kern="120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The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Cisco PL-App allows access to the Raspberry Pi directly from the network without the need for a monitor, keyboard or mouse to be directly connected to the Pi. </a:t>
            </a:r>
            <a:endParaRPr kumimoji="0" lang="en-US" sz="1600" b="0" i="0" u="none" strike="noStrike" kern="120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The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Raspberry Pi runs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Raspbian</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a modified version of the open source and wide-spread Linux operating system. </a:t>
            </a:r>
            <a:endParaRPr kumimoji="0" lang="en-US" sz="1600" b="0" i="0" u="none" strike="noStrike" kern="120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The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Raspberry Pi supports many different programming languages including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Blockly</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a visual programming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language,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designed to help beginners learn how to program. This course focuses on Python, a popular, simple and powerful programming language</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With added support to Python, Cisco Packet Tracer is a great tool to model, prototype and test entire </a:t>
            </a:r>
            <a:r>
              <a:rPr kumimoji="0" lang="en-US" sz="1600" b="0" i="0" u="none" strike="noStrike" kern="1200" cap="none" spc="0" normalizeH="0" baseline="0" noProof="0" dirty="0" err="1" smtClean="0">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 systems.</a:t>
            </a:r>
            <a:endParaRPr kumimoji="0" lang="en-US" sz="1600" b="0" i="0" u="none" strike="noStrike" kern="1200" cap="none" spc="0" normalizeH="0" baseline="0" noProof="0" dirty="0">
              <a:ln>
                <a:noFill/>
              </a:ln>
              <a:solidFill>
                <a:srgbClr val="000000"/>
              </a:solidFill>
              <a:effectLst/>
              <a:uLnTx/>
              <a:uFillTx/>
              <a:latin typeface="Arial"/>
              <a:ea typeface="ＭＳ Ｐゴシック" charset="0"/>
            </a:endParaRPr>
          </a:p>
        </p:txBody>
      </p:sp>
      <p:sp>
        <p:nvSpPr>
          <p:cNvPr id="21505" name="Rectangle 2"/>
          <p:cNvSpPr>
            <a:spLocks noGrp="1" noChangeArrowheads="1"/>
          </p:cNvSpPr>
          <p:nvPr>
            <p:ph type="title"/>
          </p:nvPr>
        </p:nvSpPr>
        <p:spPr>
          <a:xfrm>
            <a:off x="193868" y="308667"/>
            <a:ext cx="8772157" cy="838200"/>
          </a:xfrm>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388888081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endParaRPr>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2776443"/>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3: Software is Everywhere</a:t>
            </a:r>
            <a:endParaRPr lang="en-U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5041900" cy="658812"/>
          </a:xfrm>
        </p:spPr>
        <p:txBody>
          <a:bodyPr/>
          <a:lstStyle/>
          <a:p>
            <a:pPr eaLnBrk="1" hangingPunct="1"/>
            <a:r>
              <a:rPr lang="en-US" dirty="0" smtClean="0">
                <a:solidFill>
                  <a:schemeClr val="tx1"/>
                </a:solidFill>
                <a:latin typeface="Arial" charset="0"/>
              </a:rPr>
              <a:t>Connecting Things</a:t>
            </a:r>
            <a:endParaRPr lang="en-US" dirty="0">
              <a:solidFill>
                <a:schemeClr val="tx1"/>
              </a:solidFill>
              <a:latin typeface="Arial" charset="0"/>
            </a:endParaRPr>
          </a:p>
        </p:txBody>
      </p:sp>
    </p:spTree>
    <p:extLst>
      <p:ext uri="{BB962C8B-B14F-4D97-AF65-F5344CB8AC3E}">
        <p14:creationId xmlns:p14="http://schemas.microsoft.com/office/powerpoint/2010/main" val="1682349838"/>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1069419887"/>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smtClean="0"/>
              <a:t>Chapter 3 - Sections &amp; Objectives</a:t>
            </a:r>
          </a:p>
        </p:txBody>
      </p:sp>
      <p:sp>
        <p:nvSpPr>
          <p:cNvPr id="4099" name="Rectangle 34"/>
          <p:cNvSpPr>
            <a:spLocks noGrp="1" noChangeArrowheads="1"/>
          </p:cNvSpPr>
          <p:nvPr>
            <p:ph idx="1"/>
          </p:nvPr>
        </p:nvSpPr>
        <p:spPr/>
        <p:txBody>
          <a:bodyPr/>
          <a:lstStyle/>
          <a:p>
            <a:r>
              <a:rPr lang="en-CA" dirty="0" smtClean="0"/>
              <a:t>3.1 Programming</a:t>
            </a:r>
          </a:p>
          <a:p>
            <a:pPr lvl="1"/>
            <a:r>
              <a:rPr lang="en-US" dirty="0"/>
              <a:t>Explain the value of computer programs.</a:t>
            </a:r>
            <a:endParaRPr lang="en-US" dirty="0" smtClean="0"/>
          </a:p>
          <a:p>
            <a:r>
              <a:rPr lang="en-CA" dirty="0" smtClean="0"/>
              <a:t>3.2 The Raspberry Pi Single Board Computer (SBC)</a:t>
            </a:r>
          </a:p>
          <a:p>
            <a:pPr lvl="1"/>
            <a:r>
              <a:rPr lang="en-US" dirty="0"/>
              <a:t>Use the Raspberry Pi for simple applications.</a:t>
            </a:r>
            <a:endParaRPr lang="en-US" dirty="0" smtClean="0"/>
          </a:p>
          <a:p>
            <a:r>
              <a:rPr lang="en-CA" dirty="0" smtClean="0"/>
              <a:t>3.3 Building Models of </a:t>
            </a:r>
            <a:r>
              <a:rPr lang="en-CA" dirty="0" err="1" smtClean="0"/>
              <a:t>IoT</a:t>
            </a:r>
            <a:r>
              <a:rPr lang="en-CA" dirty="0" smtClean="0"/>
              <a:t> Systems in Packet Tracer</a:t>
            </a:r>
          </a:p>
          <a:p>
            <a:pPr lvl="1"/>
            <a:r>
              <a:rPr lang="en-US" dirty="0"/>
              <a:t>Use Packet Tracer to model </a:t>
            </a:r>
            <a:r>
              <a:rPr lang="en-US" dirty="0" err="1"/>
              <a:t>IoT</a:t>
            </a:r>
            <a:r>
              <a:rPr lang="en-US" dirty="0"/>
              <a:t> systems.</a:t>
            </a:r>
            <a:endParaRPr lang="en-CA" dirty="0" smtClean="0"/>
          </a:p>
        </p:txBody>
      </p:sp>
    </p:spTree>
    <p:extLst>
      <p:ext uri="{BB962C8B-B14F-4D97-AF65-F5344CB8AC3E}">
        <p14:creationId xmlns:p14="http://schemas.microsoft.com/office/powerpoint/2010/main" val="185987857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3.1 Programming</a:t>
            </a:r>
            <a:endParaRPr lang="en-US" sz="2400" dirty="0">
              <a:solidFill>
                <a:srgbClr val="00B0F0"/>
              </a:solidFill>
            </a:endParaRPr>
          </a:p>
        </p:txBody>
      </p:sp>
    </p:spTree>
    <p:extLst>
      <p:ext uri="{BB962C8B-B14F-4D97-AF65-F5344CB8AC3E}">
        <p14:creationId xmlns:p14="http://schemas.microsoft.com/office/powerpoint/2010/main" val="297635669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Programming</a:t>
            </a:r>
            <a:br>
              <a:rPr lang="en-US" sz="1800" dirty="0" smtClean="0">
                <a:latin typeface="Arial" charset="0"/>
              </a:rPr>
            </a:br>
            <a:r>
              <a:rPr lang="en-US" dirty="0" smtClean="0">
                <a:latin typeface="Arial" charset="0"/>
              </a:rPr>
              <a:t>3.1.1 What is Code?</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752914" cy="4871059"/>
          </a:xfrm>
        </p:spPr>
        <p:txBody>
          <a:bodyPr/>
          <a:lstStyle/>
          <a:p>
            <a:r>
              <a:rPr lang="en-US" sz="2000" dirty="0" smtClean="0"/>
              <a:t>What is a Program</a:t>
            </a:r>
            <a:endParaRPr lang="en-US" sz="2000" dirty="0"/>
          </a:p>
          <a:p>
            <a:pPr lvl="1"/>
            <a:r>
              <a:rPr lang="en-US" sz="1600" dirty="0"/>
              <a:t>Code is a set of ordered instructions created to accomplish a specific task.</a:t>
            </a:r>
          </a:p>
          <a:p>
            <a:pPr lvl="1"/>
            <a:r>
              <a:rPr lang="en-US" sz="1600" dirty="0" smtClean="0"/>
              <a:t>A bread recipe can be seen as a program.</a:t>
            </a:r>
          </a:p>
          <a:p>
            <a:pPr lvl="1"/>
            <a:r>
              <a:rPr lang="en-US" sz="1600" dirty="0" smtClean="0"/>
              <a:t>Computer programs can be written in different programming languages.</a:t>
            </a:r>
            <a:endParaRPr lang="en-US" sz="2000" dirty="0" smtClean="0"/>
          </a:p>
          <a:p>
            <a:r>
              <a:rPr lang="en-US" sz="2000" dirty="0" smtClean="0"/>
              <a:t>Programs are Everywhere</a:t>
            </a:r>
            <a:endParaRPr lang="en-US" sz="2000" dirty="0"/>
          </a:p>
          <a:p>
            <a:pPr lvl="1"/>
            <a:r>
              <a:rPr lang="en-US" sz="1600" dirty="0" smtClean="0"/>
              <a:t>All computers need programs.</a:t>
            </a:r>
          </a:p>
          <a:p>
            <a:pPr lvl="1"/>
            <a:r>
              <a:rPr lang="en-US" sz="1600" dirty="0"/>
              <a:t>Operating Systems, </a:t>
            </a:r>
            <a:r>
              <a:rPr lang="en-US" sz="1600" dirty="0" smtClean="0"/>
              <a:t>firmware, </a:t>
            </a:r>
            <a:r>
              <a:rPr lang="en-US" sz="1600" dirty="0"/>
              <a:t>and applications are</a:t>
            </a:r>
          </a:p>
          <a:p>
            <a:pPr marL="228600" lvl="1" indent="0">
              <a:buNone/>
            </a:pPr>
            <a:r>
              <a:rPr lang="en-US" sz="1600" dirty="0" smtClean="0"/>
              <a:t>    examples </a:t>
            </a:r>
            <a:r>
              <a:rPr lang="en-US" sz="1600" dirty="0"/>
              <a:t>of programs</a:t>
            </a:r>
            <a:r>
              <a:rPr lang="en-US" sz="1600" dirty="0" smtClean="0"/>
              <a:t>.</a:t>
            </a:r>
            <a:endParaRPr lang="en-US" sz="1600" dirty="0"/>
          </a:p>
          <a:p>
            <a:r>
              <a:rPr lang="en-US" sz="2000" dirty="0" smtClean="0"/>
              <a:t>Why Learn Code?</a:t>
            </a:r>
            <a:endParaRPr lang="en-US" sz="2000" dirty="0"/>
          </a:p>
          <a:p>
            <a:pPr lvl="1"/>
            <a:r>
              <a:rPr lang="en-US" sz="1600" dirty="0" smtClean="0"/>
              <a:t>Programmers are valued in the job market.</a:t>
            </a:r>
          </a:p>
          <a:p>
            <a:pPr lvl="1"/>
            <a:r>
              <a:rPr lang="en-US" sz="1600" dirty="0"/>
              <a:t>Today, programmers may work on firmware, device</a:t>
            </a:r>
          </a:p>
          <a:p>
            <a:pPr marL="228600" lvl="1" indent="0">
              <a:buNone/>
            </a:pPr>
            <a:r>
              <a:rPr lang="en-US" sz="1600" dirty="0" smtClean="0"/>
              <a:t>    drivers</a:t>
            </a:r>
            <a:r>
              <a:rPr lang="en-US" sz="1600" dirty="0"/>
              <a:t>, mobile applications, web interfaces, data</a:t>
            </a:r>
          </a:p>
          <a:p>
            <a:pPr marL="228600" lvl="1" indent="0">
              <a:buNone/>
            </a:pPr>
            <a:r>
              <a:rPr lang="en-US" sz="1600" dirty="0" smtClean="0"/>
              <a:t>    analysis</a:t>
            </a:r>
            <a:r>
              <a:rPr lang="en-US" sz="1600" dirty="0"/>
              <a:t>, and more.</a:t>
            </a:r>
          </a:p>
          <a:p>
            <a:pPr lvl="1"/>
            <a:r>
              <a:rPr lang="en-US" sz="1600" dirty="0" smtClean="0"/>
              <a:t>Programmers can create their own tools.</a:t>
            </a:r>
          </a:p>
          <a:p>
            <a:pPr marL="228600" lvl="1" indent="0">
              <a:buNone/>
            </a:pPr>
            <a:endParaRPr lang="en-US" sz="1600" dirty="0"/>
          </a:p>
          <a:p>
            <a:endParaRPr lang="en-US" dirty="0"/>
          </a:p>
        </p:txBody>
      </p:sp>
      <p:pic>
        <p:nvPicPr>
          <p:cNvPr id="4" name="Picture 3"/>
          <p:cNvPicPr>
            <a:picLocks noChangeAspect="1"/>
          </p:cNvPicPr>
          <p:nvPr/>
        </p:nvPicPr>
        <p:blipFill>
          <a:blip r:embed="rId3"/>
          <a:stretch>
            <a:fillRect/>
          </a:stretch>
        </p:blipFill>
        <p:spPr>
          <a:xfrm>
            <a:off x="5509264" y="3162650"/>
            <a:ext cx="3456760" cy="3451281"/>
          </a:xfrm>
          <a:prstGeom prst="rect">
            <a:avLst/>
          </a:prstGeom>
        </p:spPr>
      </p:pic>
    </p:spTree>
    <p:extLst>
      <p:ext uri="{BB962C8B-B14F-4D97-AF65-F5344CB8AC3E}">
        <p14:creationId xmlns:p14="http://schemas.microsoft.com/office/powerpoint/2010/main" val="36209076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17110" y="3775046"/>
            <a:ext cx="3648915" cy="2581100"/>
          </a:xfrm>
          <a:prstGeom prst="rect">
            <a:avLst/>
          </a:prstGeom>
        </p:spPr>
      </p:pic>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Programming</a:t>
            </a:r>
            <a:br>
              <a:rPr lang="en-US" sz="1800" dirty="0" smtClean="0">
                <a:latin typeface="Arial" charset="0"/>
              </a:rPr>
            </a:br>
            <a:r>
              <a:rPr lang="en-US" dirty="0" smtClean="0">
                <a:latin typeface="Arial" charset="0"/>
              </a:rPr>
              <a:t>3.1.2 Code </a:t>
            </a:r>
            <a:r>
              <a:rPr lang="en-US" dirty="0">
                <a:latin typeface="Arial" charset="0"/>
              </a:rPr>
              <a:t>Does the Job</a:t>
            </a:r>
            <a:r>
              <a:rPr lang="en-US" dirty="0" smtClean="0">
                <a:latin typeface="Arial" charset="0"/>
              </a:rPr>
              <a:t>!</a:t>
            </a:r>
            <a:endParaRPr lang="en-US" dirty="0">
              <a:solidFill>
                <a:srgbClr val="7E7E86"/>
              </a:solidFill>
              <a:latin typeface="Arial" charset="0"/>
            </a:endParaRPr>
          </a:p>
        </p:txBody>
      </p:sp>
      <p:sp>
        <p:nvSpPr>
          <p:cNvPr id="9" name="Content Placeholder 1"/>
          <p:cNvSpPr>
            <a:spLocks noGrp="1"/>
          </p:cNvSpPr>
          <p:nvPr>
            <p:ph idx="1"/>
          </p:nvPr>
        </p:nvSpPr>
        <p:spPr>
          <a:xfrm>
            <a:off x="193868" y="3397541"/>
            <a:ext cx="5183475" cy="4871059"/>
          </a:xfrm>
        </p:spPr>
        <p:txBody>
          <a:bodyPr/>
          <a:lstStyle/>
          <a:p>
            <a:pPr lvl="1"/>
            <a:r>
              <a:rPr lang="en-US" sz="1600" dirty="0" smtClean="0"/>
              <a:t>Compiled </a:t>
            </a:r>
            <a:r>
              <a:rPr lang="en-US" sz="1600" dirty="0"/>
              <a:t>languages rely on a compiler, another program, to turn the human-readable code into a binary executable code.</a:t>
            </a:r>
            <a:endParaRPr lang="en-US" sz="1600" dirty="0" smtClean="0"/>
          </a:p>
          <a:p>
            <a:r>
              <a:rPr lang="en-US" sz="2000" dirty="0" smtClean="0"/>
              <a:t>Computer Languages</a:t>
            </a:r>
          </a:p>
          <a:p>
            <a:pPr lvl="1"/>
            <a:r>
              <a:rPr lang="en-US" sz="1600" dirty="0" smtClean="0"/>
              <a:t>There </a:t>
            </a:r>
            <a:r>
              <a:rPr lang="en-US" sz="1600" dirty="0"/>
              <a:t>are several different computer </a:t>
            </a:r>
            <a:r>
              <a:rPr lang="en-US" sz="1600" dirty="0" smtClean="0"/>
              <a:t>languages.</a:t>
            </a:r>
          </a:p>
          <a:p>
            <a:pPr lvl="1"/>
            <a:r>
              <a:rPr lang="en-US" sz="1600" dirty="0"/>
              <a:t>Some computer languages are better than others at certain types of tasks</a:t>
            </a:r>
            <a:r>
              <a:rPr lang="en-US" sz="1600" dirty="0" smtClean="0"/>
              <a:t>.</a:t>
            </a:r>
          </a:p>
          <a:p>
            <a:pPr lvl="1"/>
            <a:r>
              <a:rPr lang="en-US" sz="1600" dirty="0" smtClean="0"/>
              <a:t>JavaScript, Python, </a:t>
            </a:r>
            <a:r>
              <a:rPr lang="en-US" sz="1600" dirty="0" err="1" smtClean="0"/>
              <a:t>Blockly</a:t>
            </a:r>
            <a:r>
              <a:rPr lang="en-US" sz="1600" dirty="0" smtClean="0"/>
              <a:t>, C</a:t>
            </a:r>
            <a:r>
              <a:rPr lang="en-US" sz="1600" dirty="0" smtClean="0">
                <a:solidFill>
                  <a:srgbClr val="FF0000"/>
                </a:solidFill>
              </a:rPr>
              <a:t>,</a:t>
            </a:r>
            <a:r>
              <a:rPr lang="en-US" sz="1600" dirty="0" smtClean="0"/>
              <a:t> and Java are examples of computer languages.</a:t>
            </a:r>
          </a:p>
        </p:txBody>
      </p:sp>
      <p:sp>
        <p:nvSpPr>
          <p:cNvPr id="7" name="Content Placeholder 1"/>
          <p:cNvSpPr txBox="1">
            <a:spLocks/>
          </p:cNvSpPr>
          <p:nvPr/>
        </p:nvSpPr>
        <p:spPr bwMode="auto">
          <a:xfrm>
            <a:off x="213109" y="1421756"/>
            <a:ext cx="8752916" cy="212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What Makes Up a Program?</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Programs allow people impart logic to computers and are made out of logic structures.</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IF-THEN, FOR Loops, and WHILE Loops are a few logical structures commonly found in programs.</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1200" cap="none" spc="0" normalizeH="0" baseline="0" noProof="0" dirty="0">
                <a:ln>
                  <a:noFill/>
                </a:ln>
                <a:solidFill>
                  <a:srgbClr val="000000"/>
                </a:solidFill>
                <a:effectLst/>
                <a:uLnTx/>
                <a:uFillTx/>
                <a:latin typeface="Arial"/>
                <a:ea typeface="ＭＳ Ｐゴシック" charset="0"/>
              </a:rPr>
              <a:t>Interpreted Vs. Compiled</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Interpreted languages rely on another program to read,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parse,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and execute the code</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a:t>
            </a:r>
            <a:endParaRPr kumimoji="0" lang="en-US" sz="1600" b="0" i="0" u="none" strike="noStrike" kern="1200" cap="none" spc="0" normalizeH="0" baseline="0" noProof="0" dirty="0">
              <a:ln>
                <a:noFill/>
              </a:ln>
              <a:solidFill>
                <a:srgbClr val="000000"/>
              </a:solidFill>
              <a:effectLst/>
              <a:uLnTx/>
              <a:uFillTx/>
              <a:latin typeface="Arial"/>
              <a:ea typeface="ＭＳ Ｐゴシック" charset="0"/>
            </a:endParaRPr>
          </a:p>
        </p:txBody>
      </p:sp>
    </p:spTree>
    <p:extLst>
      <p:ext uri="{BB962C8B-B14F-4D97-AF65-F5344CB8AC3E}">
        <p14:creationId xmlns:p14="http://schemas.microsoft.com/office/powerpoint/2010/main" val="3460110077"/>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Programming</a:t>
            </a:r>
            <a:br>
              <a:rPr lang="en-US" sz="1800" dirty="0" smtClean="0">
                <a:latin typeface="Arial" charset="0"/>
              </a:rPr>
            </a:br>
            <a:r>
              <a:rPr lang="en-US" dirty="0" smtClean="0">
                <a:latin typeface="Arial" charset="0"/>
              </a:rPr>
              <a:t>3.1.3 Lending Intelligence</a:t>
            </a:r>
            <a:endParaRPr lang="en-US" dirty="0">
              <a:solidFill>
                <a:srgbClr val="7E7E86"/>
              </a:solidFill>
              <a:latin typeface="Arial" charset="0"/>
            </a:endParaRPr>
          </a:p>
        </p:txBody>
      </p:sp>
      <p:sp>
        <p:nvSpPr>
          <p:cNvPr id="9" name="Content Placeholder 1"/>
          <p:cNvSpPr>
            <a:spLocks noGrp="1"/>
          </p:cNvSpPr>
          <p:nvPr>
            <p:ph idx="1"/>
          </p:nvPr>
        </p:nvSpPr>
        <p:spPr>
          <a:xfrm>
            <a:off x="193868" y="3397541"/>
            <a:ext cx="5183475" cy="4871059"/>
          </a:xfrm>
        </p:spPr>
        <p:txBody>
          <a:bodyPr/>
          <a:lstStyle/>
          <a:p>
            <a:pPr lvl="1"/>
            <a:r>
              <a:rPr lang="en-US" sz="1600" dirty="0" smtClean="0"/>
              <a:t>Decisions can be as simple as triggering an alarm or as complex as facial recognition.</a:t>
            </a:r>
          </a:p>
          <a:p>
            <a:r>
              <a:rPr lang="en-US" sz="2000" dirty="0" smtClean="0"/>
              <a:t>Software APIs</a:t>
            </a:r>
          </a:p>
          <a:p>
            <a:pPr lvl="1"/>
            <a:r>
              <a:rPr lang="en-US" sz="1600" dirty="0" smtClean="0"/>
              <a:t>Application Program Interface (API) is a set of routines and software tools that facilitate one application communicating with another.</a:t>
            </a:r>
          </a:p>
          <a:p>
            <a:pPr lvl="1"/>
            <a:r>
              <a:rPr lang="en-US" sz="1600" dirty="0" smtClean="0"/>
              <a:t>Different types of APIs exist: operating system APIs, application APIs, website APIs.</a:t>
            </a:r>
          </a:p>
          <a:p>
            <a:pPr lvl="1"/>
            <a:r>
              <a:rPr lang="en-US" sz="1600" dirty="0" smtClean="0"/>
              <a:t>APIs allow applications to communicate, share data, or ask for specific services from another application.</a:t>
            </a:r>
          </a:p>
        </p:txBody>
      </p:sp>
      <p:sp>
        <p:nvSpPr>
          <p:cNvPr id="7" name="Content Placeholder 1"/>
          <p:cNvSpPr txBox="1">
            <a:spLocks/>
          </p:cNvSpPr>
          <p:nvPr/>
        </p:nvSpPr>
        <p:spPr bwMode="auto">
          <a:xfrm>
            <a:off x="213109" y="1421756"/>
            <a:ext cx="8752916" cy="212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IOT Devices and Data Processing</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A common </a:t>
            </a:r>
            <a:r>
              <a:rPr kumimoji="0" lang="en-US" sz="1600" b="0" i="0" u="none" strike="noStrike" kern="0" cap="none" spc="0" normalizeH="0" baseline="0" noProof="0" dirty="0" err="1" smtClean="0">
                <a:ln>
                  <a:noFill/>
                </a:ln>
                <a:solidFill>
                  <a:srgbClr val="000000"/>
                </a:solidFill>
                <a:effectLst/>
                <a:uLnTx/>
                <a:uFillTx/>
                <a:latin typeface="Arial"/>
                <a:ea typeface="ＭＳ Ｐゴシック" charset="0"/>
              </a:rPr>
              <a:t>IoT</a:t>
            </a: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 application uses sensors to collect data.</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Data is often not useful until it has been processed. Collected data is often transported and stored in the cloud for processing at a later date.</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1200" cap="none" spc="0" normalizeH="0" baseline="0" noProof="0" dirty="0" err="1" smtClean="0">
                <a:ln>
                  <a:noFill/>
                </a:ln>
                <a:solidFill>
                  <a:srgbClr val="000000"/>
                </a:solidFill>
                <a:effectLst/>
                <a:uLnTx/>
                <a:uFillTx/>
                <a:latin typeface="Arial"/>
                <a:ea typeface="ＭＳ Ｐゴシック" charset="0"/>
              </a:rPr>
              <a:t>IoT</a:t>
            </a:r>
            <a:r>
              <a:rPr kumimoji="0" lang="en-US" sz="2000" b="0" i="0" u="none" strike="noStrike" kern="1200" cap="none" spc="0" normalizeH="0" baseline="0" noProof="0" dirty="0" smtClean="0">
                <a:ln>
                  <a:noFill/>
                </a:ln>
                <a:solidFill>
                  <a:srgbClr val="000000"/>
                </a:solidFill>
                <a:effectLst/>
                <a:uLnTx/>
                <a:uFillTx/>
                <a:latin typeface="Arial"/>
                <a:ea typeface="ＭＳ Ｐゴシック" charset="0"/>
              </a:rPr>
              <a:t> Devices </a:t>
            </a:r>
            <a:r>
              <a:rPr kumimoji="0" lang="en-US" sz="2000" b="0" i="0" u="none" strike="noStrike" kern="1200" cap="none" spc="0" normalizeH="0" baseline="0" noProof="0" dirty="0">
                <a:ln>
                  <a:noFill/>
                </a:ln>
                <a:solidFill>
                  <a:srgbClr val="000000"/>
                </a:solidFill>
                <a:effectLst/>
                <a:uLnTx/>
                <a:uFillTx/>
                <a:latin typeface="Arial"/>
                <a:ea typeface="ＭＳ Ｐゴシック" charset="0"/>
              </a:rPr>
              <a:t>M</a:t>
            </a:r>
            <a:r>
              <a:rPr kumimoji="0" lang="en-US" sz="2000" b="0" i="0" u="none" strike="noStrike" kern="1200" cap="none" spc="0" normalizeH="0" baseline="0" noProof="0" dirty="0" smtClean="0">
                <a:ln>
                  <a:noFill/>
                </a:ln>
                <a:solidFill>
                  <a:srgbClr val="000000"/>
                </a:solidFill>
                <a:effectLst/>
                <a:uLnTx/>
                <a:uFillTx/>
                <a:latin typeface="Arial"/>
                <a:ea typeface="ＭＳ Ｐゴシック" charset="0"/>
              </a:rPr>
              <a:t>ake Decisions</a:t>
            </a:r>
            <a:endParaRPr kumimoji="0" lang="en-US" sz="2000" b="0" i="0" u="none" strike="noStrike" kern="1200" cap="none" spc="0" normalizeH="0" baseline="0" noProof="0" dirty="0">
              <a:ln>
                <a:noFill/>
              </a:ln>
              <a:solidFill>
                <a:srgbClr val="000000"/>
              </a:solidFill>
              <a:effectLst/>
              <a:uLnTx/>
              <a:uFillTx/>
              <a:latin typeface="Arial"/>
              <a:ea typeface="ＭＳ Ｐゴシック" charset="0"/>
            </a:endParaRP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Software must be written and uploaded onto </a:t>
            </a:r>
            <a:r>
              <a:rPr kumimoji="0" lang="en-US" sz="1600" b="0" i="0" u="none" strike="noStrike" kern="1200" cap="none" spc="0" normalizeH="0" baseline="0" noProof="0" dirty="0" err="1" smtClean="0">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 devices to allow them to make decisions. </a:t>
            </a:r>
            <a:endParaRPr kumimoji="0" lang="en-US" sz="1600" b="0" i="0" u="none" strike="noStrike" kern="1200" cap="none" spc="0" normalizeH="0" baseline="0" noProof="0" dirty="0">
              <a:ln>
                <a:noFill/>
              </a:ln>
              <a:solidFill>
                <a:srgbClr val="000000"/>
              </a:solidFill>
              <a:effectLst/>
              <a:uLnTx/>
              <a:uFillTx/>
              <a:latin typeface="Arial"/>
              <a:ea typeface="ＭＳ Ｐゴシック" charset="0"/>
            </a:endParaRPr>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80575" y="3459333"/>
            <a:ext cx="3763510" cy="3175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9534165"/>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latin typeface="Arial" charset="0"/>
              </a:rPr>
              <a:t>Programming</a:t>
            </a:r>
            <a:br>
              <a:rPr lang="en-US" sz="1800" dirty="0" smtClean="0">
                <a:latin typeface="Arial" charset="0"/>
              </a:rPr>
            </a:br>
            <a:r>
              <a:rPr lang="en-US" dirty="0" smtClean="0">
                <a:latin typeface="Arial" charset="0"/>
              </a:rPr>
              <a:t>Lending Intelligence – cont’d</a:t>
            </a:r>
            <a:endParaRPr lang="en-US" dirty="0">
              <a:solidFill>
                <a:srgbClr val="7E7E86"/>
              </a:solidFill>
              <a:latin typeface="Arial" charset="0"/>
            </a:endParaRPr>
          </a:p>
        </p:txBody>
      </p:sp>
      <p:sp>
        <p:nvSpPr>
          <p:cNvPr id="9" name="Content Placeholder 1"/>
          <p:cNvSpPr>
            <a:spLocks noGrp="1"/>
          </p:cNvSpPr>
          <p:nvPr>
            <p:ph idx="1"/>
          </p:nvPr>
        </p:nvSpPr>
        <p:spPr>
          <a:xfrm>
            <a:off x="223020" y="4395434"/>
            <a:ext cx="8430326" cy="3033131"/>
          </a:xfrm>
        </p:spPr>
        <p:txBody>
          <a:bodyPr/>
          <a:lstStyle/>
          <a:p>
            <a:pPr lvl="1"/>
            <a:r>
              <a:rPr lang="en-US" sz="1600" dirty="0"/>
              <a:t>REST API requests trigger responses in well-defined formats such as XML or </a:t>
            </a:r>
            <a:r>
              <a:rPr lang="en-US" sz="1600" dirty="0" smtClean="0"/>
              <a:t>JSON</a:t>
            </a:r>
            <a:endParaRPr lang="en-US" sz="1600" dirty="0"/>
          </a:p>
          <a:p>
            <a:pPr lvl="1"/>
            <a:endParaRPr lang="en-US" dirty="0"/>
          </a:p>
        </p:txBody>
      </p:sp>
      <p:sp>
        <p:nvSpPr>
          <p:cNvPr id="7" name="Content Placeholder 1"/>
          <p:cNvSpPr txBox="1">
            <a:spLocks/>
          </p:cNvSpPr>
          <p:nvPr/>
        </p:nvSpPr>
        <p:spPr bwMode="auto">
          <a:xfrm>
            <a:off x="213109" y="1421755"/>
            <a:ext cx="8752916" cy="231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REST API</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endParaRPr kumimoji="0" lang="en-US" sz="1600" b="0" i="0" u="none" strike="noStrike" kern="0" cap="none" spc="0" normalizeH="0" baseline="0" noProof="0" dirty="0" smtClean="0">
              <a:ln>
                <a:noFill/>
              </a:ln>
              <a:solidFill>
                <a:srgbClr val="000000"/>
              </a:solidFill>
              <a:effectLst/>
              <a:uLnTx/>
              <a:uFillTx/>
              <a:latin typeface="Arial"/>
              <a:ea typeface="ＭＳ Ｐゴシック" charset="0"/>
            </a:endParaRP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endParaRPr kumimoji="0" lang="en-US" sz="1600" b="0" i="0" u="none" strike="noStrike" kern="0" cap="none" spc="0" normalizeH="0" baseline="0" noProof="0" dirty="0">
              <a:ln>
                <a:noFill/>
              </a:ln>
              <a:solidFill>
                <a:srgbClr val="000000"/>
              </a:solidFill>
              <a:effectLst/>
              <a:uLnTx/>
              <a:uFillTx/>
              <a:latin typeface="Arial"/>
              <a:ea typeface="ＭＳ Ｐゴシック" charset="0"/>
            </a:endParaRP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REST APIs use HTTP based calls between applications to access and manipulate information stored on powerful databases.</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Web resources used to be identified using a URL. Now resources can be any entity or thing that can be addressed: today’s step goal, house temperature setting, glucose setting.</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A unique Uniform Resource Identifier (URI) can identify an entity. A URI typically begins with a slash (/steps)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590" y="1561869"/>
            <a:ext cx="6667500" cy="638175"/>
          </a:xfrm>
          <a:prstGeom prst="rect">
            <a:avLst/>
          </a:prstGeom>
          <a:solidFill>
            <a:schemeClr val="accent1">
              <a:lumMod val="20000"/>
              <a:lumOff val="80000"/>
            </a:schemeClr>
          </a:solidFill>
          <a:ln>
            <a:solidFill>
              <a:schemeClr val="accent1">
                <a:lumMod val="75000"/>
              </a:schemeClr>
            </a:solidFill>
          </a:ln>
          <a:effectLst>
            <a:innerShdw blurRad="63500" dist="50800" dir="18900000">
              <a:prstClr val="black">
                <a:alpha val="50000"/>
              </a:prstClr>
            </a:innerShdw>
          </a:effectLst>
        </p:spPr>
      </p:pic>
    </p:spTree>
    <p:extLst>
      <p:ext uri="{BB962C8B-B14F-4D97-AF65-F5344CB8AC3E}">
        <p14:creationId xmlns:p14="http://schemas.microsoft.com/office/powerpoint/2010/main" val="3727022749"/>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11675</TotalTime>
  <Words>3025</Words>
  <Application>Microsoft Office PowerPoint</Application>
  <PresentationFormat>On-screen Show (4:3)</PresentationFormat>
  <Paragraphs>303</Paragraphs>
  <Slides>30</Slides>
  <Notes>29</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30</vt:i4>
      </vt:variant>
    </vt:vector>
  </HeadingPairs>
  <TitlesOfParts>
    <vt:vector size="45" baseType="lpstr">
      <vt:lpstr>MS PGothic</vt:lpstr>
      <vt:lpstr>MS PGothic</vt:lpstr>
      <vt:lpstr>Arial</vt:lpstr>
      <vt:lpstr>Calibri</vt:lpstr>
      <vt:lpstr>CiscoSans</vt:lpstr>
      <vt:lpstr>CiscoSans ExtraLight</vt:lpstr>
      <vt:lpstr>CiscoSans Thin</vt:lpstr>
      <vt:lpstr>Courier New</vt:lpstr>
      <vt:lpstr>Helvetica</vt:lpstr>
      <vt:lpstr>Times New Roman</vt:lpstr>
      <vt:lpstr>Verdana</vt:lpstr>
      <vt:lpstr>Wingdings</vt:lpstr>
      <vt:lpstr>Office Theme</vt:lpstr>
      <vt:lpstr>Default Theme</vt:lpstr>
      <vt:lpstr>NetAcad-4F_PPT-WHT_060408</vt:lpstr>
      <vt:lpstr>Chapter 7: Software is Everywhere</vt:lpstr>
      <vt:lpstr>Ghi chú về bản quyền</vt:lpstr>
      <vt:lpstr>Chapter 3: Software is Everywhere</vt:lpstr>
      <vt:lpstr>Chapter 3 - Sections &amp; Objectives</vt:lpstr>
      <vt:lpstr>3.1 Programming</vt:lpstr>
      <vt:lpstr> Programming 3.1.1 What is Code?</vt:lpstr>
      <vt:lpstr> Programming 3.1.2 Code Does the Job!</vt:lpstr>
      <vt:lpstr> Programming 3.1.3 Lending Intelligence</vt:lpstr>
      <vt:lpstr> Programming Lending Intelligence – cont’d</vt:lpstr>
      <vt:lpstr> Programming Lending Intelligence – cont’d</vt:lpstr>
      <vt:lpstr>3.2 The Raspberry Pi Single Board Computer (SBC)</vt:lpstr>
      <vt:lpstr> The Raspberry Pi Single Board Computer (SBC) 3.2.1 Raspberry Pi Hardware</vt:lpstr>
      <vt:lpstr> The Raspberry Pi Single Board Computer (SBC) 3.2.2 PL-App</vt:lpstr>
      <vt:lpstr> The Raspberry Pi Single Board Computer (SBC) 3.2.3 Using the Linux Operating System</vt:lpstr>
      <vt:lpstr> The Raspberry Pi Single Board Computer (SBC) Using the Linux Operating System (Cont.)</vt:lpstr>
      <vt:lpstr> The Raspberry Pi Single Board Computer (SBC) Using the Linux Operating System (Cont.)</vt:lpstr>
      <vt:lpstr> The Raspberry Pi Single Board Computer (SBC) Using the Linux Operating System (Cont.)</vt:lpstr>
      <vt:lpstr> The Raspberry Pi Single Board Computer (SBC) 3.2.4 Blockly</vt:lpstr>
      <vt:lpstr> The Raspberry Pi Single Board Computer (SBC) 3.2.5 Python on the Raspberry Pi</vt:lpstr>
      <vt:lpstr> The Raspberry Pi Single Board Computer (SBC) Python on the Raspberry Pi (cont’d)</vt:lpstr>
      <vt:lpstr> The Raspberry Pi Single Board Computer (SBC) Python on the Raspberry Pi (cont’d)</vt:lpstr>
      <vt:lpstr> The Raspberry Pi Single Board Computer (SBC) Python on the Raspberry Pi (cont’d)</vt:lpstr>
      <vt:lpstr> The Raspberry Pi Single Board Computer (SBC) 3.2.6 Uses of the Raspberry Pi</vt:lpstr>
      <vt:lpstr>3.3 Building Models of IoT Systems in Packet Tracer</vt:lpstr>
      <vt:lpstr> Building Models of IoT Systems in Packet Tracer 3.3.1 A Model of an IoT System</vt:lpstr>
      <vt:lpstr> Building Models of IoT Systems in Packet Tracer A Model of an IoT System (Cont.)</vt:lpstr>
      <vt:lpstr>3.4  Chapter Summary</vt:lpstr>
      <vt:lpstr>Chapter Summary Summary</vt:lpstr>
      <vt:lpstr>PowerPoint Presentation</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Tran Trung Tin</cp:lastModifiedBy>
  <cp:revision>263</cp:revision>
  <cp:lastPrinted>2001-06-14T13:58:17Z</cp:lastPrinted>
  <dcterms:created xsi:type="dcterms:W3CDTF">2011-01-13T23:43:38Z</dcterms:created>
  <dcterms:modified xsi:type="dcterms:W3CDTF">2020-09-03T21:14:46Z</dcterms:modified>
</cp:coreProperties>
</file>