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72" r:id="rId1"/>
    <p:sldMasterId id="2147484085" r:id="rId2"/>
    <p:sldMasterId id="2147484100" r:id="rId3"/>
  </p:sldMasterIdLst>
  <p:notesMasterIdLst>
    <p:notesMasterId r:id="rId31"/>
  </p:notesMasterIdLst>
  <p:handoutMasterIdLst>
    <p:handoutMasterId r:id="rId32"/>
  </p:handoutMasterIdLst>
  <p:sldIdLst>
    <p:sldId id="330" r:id="rId4"/>
    <p:sldId id="436" r:id="rId5"/>
    <p:sldId id="450"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64" r:id="rId20"/>
    <p:sldId id="465" r:id="rId21"/>
    <p:sldId id="466" r:id="rId22"/>
    <p:sldId id="467" r:id="rId23"/>
    <p:sldId id="468" r:id="rId24"/>
    <p:sldId id="469" r:id="rId25"/>
    <p:sldId id="470" r:id="rId26"/>
    <p:sldId id="471" r:id="rId27"/>
    <p:sldId id="472" r:id="rId28"/>
    <p:sldId id="473" r:id="rId29"/>
    <p:sldId id="474" r:id="rId3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4667"/>
  </p:normalViewPr>
  <p:slideViewPr>
    <p:cSldViewPr snapToGrid="0">
      <p:cViewPr varScale="1">
        <p:scale>
          <a:sx n="69" d="100"/>
          <a:sy n="69" d="100"/>
        </p:scale>
        <p:origin x="1308"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0</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47035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98848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031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67918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888138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14</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dirty="0" smtClean="0"/>
              <a:t>4.2 Fog and Cloud Computing</a:t>
            </a:r>
            <a:endParaRPr lang="en-GB" b="0" dirty="0"/>
          </a:p>
        </p:txBody>
      </p:sp>
    </p:spTree>
    <p:extLst>
      <p:ext uri="{BB962C8B-B14F-4D97-AF65-F5344CB8AC3E}">
        <p14:creationId xmlns:p14="http://schemas.microsoft.com/office/powerpoint/2010/main" val="4249708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8202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397787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23477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85070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42691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7734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20</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30806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2858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84543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23</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None/>
            </a:pPr>
            <a:r>
              <a:rPr lang="en-US" dirty="0" smtClean="0">
                <a:solidFill>
                  <a:schemeClr val="tx1"/>
                </a:solidFill>
                <a:latin typeface="Arial" charset="0"/>
              </a:rPr>
              <a:t>Connecting Things</a:t>
            </a:r>
          </a:p>
          <a:p>
            <a:pPr>
              <a:buFontTx/>
              <a:buNone/>
            </a:pPr>
            <a:r>
              <a:rPr lang="en-US" sz="1300" b="0" dirty="0" smtClean="0"/>
              <a:t>Chapter 4: Networks, Fog and Cloud Computing</a:t>
            </a:r>
            <a:endParaRPr lang="en-GB" b="0" dirty="0"/>
          </a:p>
        </p:txBody>
      </p:sp>
    </p:spTree>
    <p:extLst>
      <p:ext uri="{BB962C8B-B14F-4D97-AF65-F5344CB8AC3E}">
        <p14:creationId xmlns:p14="http://schemas.microsoft.com/office/powerpoint/2010/main" val="1536172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24</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952199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2AC3B40C-7774-46A0-8FD7-D0857136B166}"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06573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CD9030C1-C977-B14B-8EB7-BA2B30FCDB63}"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dirty="0" smtClean="0">
                <a:latin typeface="Arial" charset="0"/>
              </a:rPr>
              <a:t>Chapter 4: Networks, Fog and Cloud Computing</a:t>
            </a:r>
            <a:endParaRPr lang="en-GB" b="0" dirty="0"/>
          </a:p>
        </p:txBody>
      </p:sp>
    </p:spTree>
    <p:extLst>
      <p:ext uri="{BB962C8B-B14F-4D97-AF65-F5344CB8AC3E}">
        <p14:creationId xmlns:p14="http://schemas.microsoft.com/office/powerpoint/2010/main" val="2027211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9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rPr>
              <a:pPr marL="0" marR="0" lvl="0" indent="0" algn="r" defTabSz="903288" rtl="0" eaLnBrk="0" fontAlgn="base" latinLnBrk="0" hangingPunct="0">
                <a:lnSpc>
                  <a:spcPct val="90000"/>
                </a:lnSpc>
                <a:spcBef>
                  <a:spcPct val="0"/>
                </a:spcBef>
                <a:spcAft>
                  <a:spcPct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308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dirty="0" smtClean="0"/>
              <a:t>4.1 Connecting Things to the Network</a:t>
            </a:r>
            <a:endParaRPr lang="en-GB" b="0" dirty="0"/>
          </a:p>
        </p:txBody>
      </p:sp>
    </p:spTree>
    <p:extLst>
      <p:ext uri="{BB962C8B-B14F-4D97-AF65-F5344CB8AC3E}">
        <p14:creationId xmlns:p14="http://schemas.microsoft.com/office/powerpoint/2010/main" val="225447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4.1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Connecting Things to the Network</a:t>
            </a:r>
            <a:endParaRPr lang="en-CA" dirty="0" smtClean="0"/>
          </a:p>
          <a:p>
            <a:pPr>
              <a:lnSpc>
                <a:spcPct val="80000"/>
              </a:lnSpc>
              <a:buFontTx/>
              <a:buNone/>
            </a:pPr>
            <a:r>
              <a:rPr lang="en-US" dirty="0" smtClean="0">
                <a:latin typeface="Arial" charset="0"/>
              </a:rPr>
              <a:t>4.1.1 –</a:t>
            </a:r>
            <a:r>
              <a:rPr lang="en-US" baseline="0" dirty="0" smtClean="0">
                <a:latin typeface="Arial" charset="0"/>
              </a:rPr>
              <a:t> </a:t>
            </a:r>
            <a:r>
              <a:rPr lang="en-US" dirty="0" smtClean="0">
                <a:latin typeface="Arial" charset="0"/>
              </a:rPr>
              <a:t>The Role</a:t>
            </a:r>
            <a:r>
              <a:rPr lang="en-US" baseline="0" dirty="0" smtClean="0">
                <a:latin typeface="Arial" charset="0"/>
              </a:rPr>
              <a:t> of the Network</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209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4.1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Connecting Things to the Network</a:t>
            </a:r>
            <a:endParaRPr lang="en-CA" dirty="0" smtClean="0"/>
          </a:p>
          <a:p>
            <a:pPr>
              <a:lnSpc>
                <a:spcPct val="80000"/>
              </a:lnSpc>
              <a:buFontTx/>
              <a:buNone/>
            </a:pPr>
            <a:r>
              <a:rPr lang="en-US" dirty="0" smtClean="0">
                <a:latin typeface="Arial" charset="0"/>
              </a:rPr>
              <a:t>4.1.1 –</a:t>
            </a:r>
            <a:r>
              <a:rPr lang="en-US" baseline="0" dirty="0" smtClean="0">
                <a:latin typeface="Arial" charset="0"/>
              </a:rPr>
              <a:t> </a:t>
            </a:r>
            <a:r>
              <a:rPr lang="en-US" dirty="0" smtClean="0">
                <a:latin typeface="Arial" charset="0"/>
              </a:rPr>
              <a:t>The Role</a:t>
            </a:r>
            <a:r>
              <a:rPr lang="en-US" baseline="0" dirty="0" smtClean="0">
                <a:latin typeface="Arial" charset="0"/>
              </a:rPr>
              <a:t> of the Network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71622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4.1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Connecting Things to the Network</a:t>
            </a:r>
            <a:endParaRPr lang="en-CA" dirty="0" smtClean="0"/>
          </a:p>
          <a:p>
            <a:pPr>
              <a:lnSpc>
                <a:spcPct val="80000"/>
              </a:lnSpc>
              <a:buFontTx/>
              <a:buNone/>
            </a:pPr>
            <a:r>
              <a:rPr lang="en-US" dirty="0" smtClean="0">
                <a:latin typeface="Arial" charset="0"/>
              </a:rPr>
              <a:t>4.1.1 –</a:t>
            </a:r>
            <a:r>
              <a:rPr lang="en-US" baseline="0" dirty="0" smtClean="0">
                <a:latin typeface="Arial" charset="0"/>
              </a:rPr>
              <a:t> </a:t>
            </a:r>
            <a:r>
              <a:rPr lang="en-US" dirty="0" smtClean="0">
                <a:latin typeface="Arial" charset="0"/>
              </a:rPr>
              <a:t>The Role of the Network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87739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4.1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Connecting Things to the Network</a:t>
            </a:r>
            <a:endParaRPr lang="en-CA" dirty="0" smtClean="0"/>
          </a:p>
          <a:p>
            <a:pPr>
              <a:lnSpc>
                <a:spcPct val="80000"/>
              </a:lnSpc>
              <a:buFontTx/>
              <a:buNone/>
            </a:pPr>
            <a:r>
              <a:rPr lang="en-US" dirty="0" smtClean="0">
                <a:latin typeface="Arial" charset="0"/>
              </a:rPr>
              <a:t>4.1.1 –</a:t>
            </a:r>
            <a:r>
              <a:rPr lang="en-US" baseline="0" dirty="0" smtClean="0">
                <a:latin typeface="Arial" charset="0"/>
              </a:rPr>
              <a:t> </a:t>
            </a:r>
            <a:r>
              <a:rPr lang="en-US" dirty="0" smtClean="0">
                <a:latin typeface="Arial" charset="0"/>
              </a:rPr>
              <a:t>The Role of the Network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86530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417377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92937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170995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17214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6374240"/>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17595598"/>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775001476"/>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1220545"/>
            <a:ext cx="7598042" cy="3426595"/>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40" y="6286929"/>
            <a:ext cx="340257"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2096124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5377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9124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3403400"/>
            <a:ext cx="698624"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902143"/>
            <a:ext cx="698624"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4870791"/>
            <a:ext cx="698624"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910030"/>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34103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48707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3403401"/>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4868187"/>
            <a:ext cx="698624" cy="924508"/>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902998"/>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82466119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2402399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779790"/>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264608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350326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4366109"/>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4" y="5228956"/>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5228955"/>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5" y="5226351"/>
            <a:ext cx="464815" cy="615103"/>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507496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77979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264608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350326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4366109"/>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4" y="5228956"/>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5228955"/>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5" y="522635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7" y="2644113"/>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6" y="1776925"/>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7" y="3508284"/>
            <a:ext cx="464815"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784811"/>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265110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350828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7" y="1775050"/>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7" y="264411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8" y="350567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8" y="4371130"/>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437113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9" y="4368526"/>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9" y="5233977"/>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5233977"/>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80" y="523137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9194278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9143999" cy="6887832"/>
          </a:xfrm>
          <a:prstGeom prst="rect">
            <a:avLst/>
          </a:prstGeom>
        </p:spPr>
      </p:pic>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755728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109663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839808"/>
            <a:ext cx="1617944" cy="1147389"/>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003692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6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37315479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64422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2601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093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495015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06141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55931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23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7361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120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6249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088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109563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9/4/2020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42239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9/4/2020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30079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9/4/2020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257054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6818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253086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9/4/2020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3232957"/>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40" y="6286929"/>
            <a:ext cx="340257" cy="24129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4266712"/>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826492"/>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lvl="0" defTabSz="814388">
              <a:lnSpc>
                <a:spcPct val="90000"/>
              </a:lnSpc>
              <a:defRPr/>
            </a:pPr>
            <a:r>
              <a:rPr lang="en-US"/>
              <a:t>Chapter </a:t>
            </a:r>
            <a:r>
              <a:rPr lang="en-US" smtClean="0"/>
              <a:t>8: </a:t>
            </a:r>
            <a:r>
              <a:rPr lang="en-US">
                <a:latin typeface="Arial" charset="0"/>
              </a:rPr>
              <a:t>Networks, Fog and Cloud Computing</a:t>
            </a:r>
            <a:endParaRPr lang="en-US" kern="0" dirty="0">
              <a:latin typeface="Arial"/>
              <a:ea typeface="ＭＳ Ｐゴシック" charset="0"/>
            </a:endParaRPr>
          </a:p>
        </p:txBody>
      </p:sp>
      <p:sp>
        <p:nvSpPr>
          <p:cNvPr id="2" name="Subtitle 1"/>
          <p:cNvSpPr>
            <a:spLocks noGrp="1"/>
          </p:cNvSpPr>
          <p:nvPr>
            <p:ph type="subTitle" idx="1"/>
          </p:nvPr>
        </p:nvSpPr>
        <p:spPr/>
        <p:txBody>
          <a:bodyPr/>
          <a:lstStyle/>
          <a:p>
            <a:r>
              <a:rPr lang="en-US" smtClean="0"/>
              <a:t>IOT CƠ BẢN</a:t>
            </a:r>
          </a:p>
          <a:p>
            <a:r>
              <a:rPr lang="en-US" smtClean="0"/>
              <a:t>502068</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4.1.2 Wireless Technologies</a:t>
            </a:r>
            <a:endParaRPr lang="en-US" dirty="0">
              <a:solidFill>
                <a:srgbClr val="7E7E86"/>
              </a:solidFill>
              <a:latin typeface="Arial" charset="0"/>
            </a:endParaRPr>
          </a:p>
        </p:txBody>
      </p:sp>
      <p:sp>
        <p:nvSpPr>
          <p:cNvPr id="9" name="Content Placeholder 1"/>
          <p:cNvSpPr>
            <a:spLocks noGrp="1"/>
          </p:cNvSpPr>
          <p:nvPr>
            <p:ph idx="1"/>
          </p:nvPr>
        </p:nvSpPr>
        <p:spPr>
          <a:xfrm>
            <a:off x="394138" y="1344952"/>
            <a:ext cx="8472013" cy="3715780"/>
          </a:xfrm>
        </p:spPr>
        <p:txBody>
          <a:bodyPr/>
          <a:lstStyle/>
          <a:p>
            <a:r>
              <a:rPr lang="en-US" sz="2000" dirty="0" err="1" smtClean="0"/>
              <a:t>WiFi</a:t>
            </a:r>
            <a:endParaRPr lang="en-US" sz="2000" dirty="0"/>
          </a:p>
          <a:p>
            <a:pPr lvl="1"/>
            <a:r>
              <a:rPr lang="en-US" sz="1600" dirty="0" smtClean="0"/>
              <a:t>Wireless connectivity is the biggest growth area.</a:t>
            </a:r>
          </a:p>
          <a:p>
            <a:pPr lvl="1"/>
            <a:r>
              <a:rPr lang="en-US" sz="1600" dirty="0" smtClean="0"/>
              <a:t>New protocols created/updated to support diverse </a:t>
            </a:r>
            <a:r>
              <a:rPr lang="en-US" sz="1600" dirty="0" err="1" smtClean="0"/>
              <a:t>IoT</a:t>
            </a:r>
            <a:r>
              <a:rPr lang="en-US" sz="1600" dirty="0" smtClean="0"/>
              <a:t> devices: ZigBee, Bluetooth, 4G/5G, </a:t>
            </a:r>
            <a:r>
              <a:rPr lang="en-US" sz="1600" dirty="0" err="1" smtClean="0"/>
              <a:t>LoRaWAN</a:t>
            </a:r>
            <a:endParaRPr lang="en-US" sz="1600" dirty="0" smtClean="0"/>
          </a:p>
          <a:p>
            <a:pPr lvl="1"/>
            <a:r>
              <a:rPr lang="en-US" sz="1600" dirty="0" smtClean="0"/>
              <a:t>Protocols created for short, medium, and wide ranges</a:t>
            </a:r>
          </a:p>
          <a:p>
            <a:pPr lvl="1"/>
            <a:r>
              <a:rPr lang="en-US" sz="1600" dirty="0"/>
              <a:t>Low-Power Wide-Area Networks (LPWAN) is </a:t>
            </a:r>
            <a:r>
              <a:rPr lang="en-US" sz="1600" dirty="0" smtClean="0"/>
              <a:t>designed </a:t>
            </a:r>
            <a:r>
              <a:rPr lang="en-US" sz="1600" dirty="0"/>
              <a:t>to support long range communications for low bit rate devices such as sensors, actuators, and controllers</a:t>
            </a:r>
            <a:endParaRPr lang="en-US" sz="1600" dirty="0" smtClean="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20832" y="3492347"/>
            <a:ext cx="6392776" cy="319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496260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Wireless Technologies (cont’d)</a:t>
            </a:r>
            <a:endParaRPr lang="en-US" dirty="0">
              <a:solidFill>
                <a:srgbClr val="7E7E86"/>
              </a:solidFill>
              <a:latin typeface="Arial" charset="0"/>
            </a:endParaRPr>
          </a:p>
        </p:txBody>
      </p:sp>
      <p:sp>
        <p:nvSpPr>
          <p:cNvPr id="9" name="Content Placeholder 1"/>
          <p:cNvSpPr>
            <a:spLocks noGrp="1"/>
          </p:cNvSpPr>
          <p:nvPr>
            <p:ph idx="1"/>
          </p:nvPr>
        </p:nvSpPr>
        <p:spPr>
          <a:xfrm>
            <a:off x="394138" y="1344952"/>
            <a:ext cx="8472013" cy="3715780"/>
          </a:xfrm>
        </p:spPr>
        <p:txBody>
          <a:bodyPr/>
          <a:lstStyle/>
          <a:p>
            <a:r>
              <a:rPr lang="en-US" sz="2000" dirty="0" err="1" smtClean="0"/>
              <a:t>ZibBee</a:t>
            </a:r>
            <a:endParaRPr lang="en-US" sz="2000" dirty="0" smtClean="0"/>
          </a:p>
          <a:p>
            <a:pPr lvl="1"/>
            <a:r>
              <a:rPr lang="en-US" sz="1600" dirty="0" smtClean="0"/>
              <a:t>A low-energy</a:t>
            </a:r>
            <a:r>
              <a:rPr lang="en-US" sz="1600" dirty="0"/>
              <a:t>, low-power, low-data rate wireless protocol specification used to create personal area </a:t>
            </a:r>
            <a:r>
              <a:rPr lang="en-US" sz="1600" dirty="0" smtClean="0"/>
              <a:t>networks</a:t>
            </a:r>
          </a:p>
          <a:p>
            <a:pPr lvl="1"/>
            <a:r>
              <a:rPr lang="en-US" sz="1600" dirty="0" smtClean="0"/>
              <a:t>Areas </a:t>
            </a:r>
            <a:r>
              <a:rPr lang="en-US" sz="1600" dirty="0"/>
              <a:t>of </a:t>
            </a:r>
            <a:r>
              <a:rPr lang="en-US" sz="1600" dirty="0" smtClean="0"/>
              <a:t>utilization: </a:t>
            </a:r>
            <a:r>
              <a:rPr lang="en-US" sz="1600" dirty="0"/>
              <a:t>home automation, medical device data collection, and other low-power low-bandwidth </a:t>
            </a:r>
            <a:r>
              <a:rPr lang="en-US" sz="1600" dirty="0" smtClean="0"/>
              <a:t>needs</a:t>
            </a:r>
            <a:endParaRPr lang="en-US" sz="1600" dirty="0"/>
          </a:p>
          <a:p>
            <a:pPr lvl="1"/>
            <a:r>
              <a:rPr lang="en-US" sz="1600" dirty="0"/>
              <a:t>250 kbps transfer rate </a:t>
            </a:r>
            <a:r>
              <a:rPr lang="en-US" sz="1600" dirty="0" smtClean="0"/>
              <a:t>best </a:t>
            </a:r>
            <a:r>
              <a:rPr lang="en-US" sz="1600" dirty="0"/>
              <a:t>suited for intermittent data </a:t>
            </a:r>
            <a:r>
              <a:rPr lang="en-US" sz="1600" dirty="0" smtClean="0"/>
              <a:t>transmissions</a:t>
            </a:r>
          </a:p>
          <a:p>
            <a:pPr lvl="1"/>
            <a:r>
              <a:rPr lang="en-US" sz="1600" dirty="0" smtClean="0"/>
              <a:t>Every ZigBee data </a:t>
            </a:r>
            <a:r>
              <a:rPr lang="en-US" sz="1600" dirty="0"/>
              <a:t>request </a:t>
            </a:r>
            <a:r>
              <a:rPr lang="en-US" sz="1600" dirty="0" smtClean="0"/>
              <a:t>uses </a:t>
            </a:r>
            <a:r>
              <a:rPr lang="en-US" sz="1600" dirty="0"/>
              <a:t>an Application Profile Identification Number. </a:t>
            </a:r>
            <a:endParaRPr lang="en-US" sz="1600" dirty="0" smtClean="0"/>
          </a:p>
          <a:p>
            <a:pPr lvl="1"/>
            <a:r>
              <a:rPr lang="en-US" sz="1600" dirty="0" smtClean="0"/>
              <a:t>Application </a:t>
            </a:r>
            <a:r>
              <a:rPr lang="en-US" sz="1600" dirty="0"/>
              <a:t>profile ID numbers </a:t>
            </a:r>
            <a:r>
              <a:rPr lang="en-US" sz="1600" dirty="0" smtClean="0"/>
              <a:t>- 16-bit </a:t>
            </a:r>
            <a:br>
              <a:rPr lang="en-US" sz="1600" dirty="0" smtClean="0"/>
            </a:br>
            <a:r>
              <a:rPr lang="en-US" sz="1600" dirty="0" smtClean="0"/>
              <a:t>numbers </a:t>
            </a:r>
            <a:r>
              <a:rPr lang="en-US" sz="1600" dirty="0"/>
              <a:t>that relate to public profiles, </a:t>
            </a:r>
            <a:r>
              <a:rPr lang="en-US" sz="1600" dirty="0" smtClean="0"/>
              <a:t/>
            </a:r>
            <a:br>
              <a:rPr lang="en-US" sz="1600" dirty="0" smtClean="0"/>
            </a:br>
            <a:r>
              <a:rPr lang="en-US" sz="1600" dirty="0" smtClean="0"/>
              <a:t>manufacturing </a:t>
            </a:r>
            <a:r>
              <a:rPr lang="en-US" sz="1600" dirty="0"/>
              <a:t>profiles, or private profiles. </a:t>
            </a:r>
            <a:endParaRPr lang="en-US" sz="1600" dirty="0" smtClean="0"/>
          </a:p>
          <a:p>
            <a:pPr lvl="1"/>
            <a:r>
              <a:rPr lang="en-US" sz="1600" dirty="0"/>
              <a:t>ZigBee version 1.2 has a number of </a:t>
            </a:r>
            <a:r>
              <a:rPr lang="en-US" sz="1600" dirty="0" smtClean="0"/>
              <a:t>serious</a:t>
            </a:r>
            <a:br>
              <a:rPr lang="en-US" sz="1600" dirty="0" smtClean="0"/>
            </a:br>
            <a:r>
              <a:rPr lang="en-US" sz="1600" dirty="0" smtClean="0"/>
              <a:t> </a:t>
            </a:r>
            <a:r>
              <a:rPr lang="en-US" sz="1600" dirty="0"/>
              <a:t>and exploitable security vulnerabilities. </a:t>
            </a:r>
            <a:r>
              <a:rPr lang="en-US" sz="1600" dirty="0" smtClean="0"/>
              <a:t/>
            </a:r>
            <a:br>
              <a:rPr lang="en-US" sz="1600" dirty="0" smtClean="0"/>
            </a:br>
            <a:r>
              <a:rPr lang="en-US" sz="1600" dirty="0" smtClean="0"/>
              <a:t>Most </a:t>
            </a:r>
            <a:r>
              <a:rPr lang="en-US" sz="1600" dirty="0"/>
              <a:t>of these protocol design flaws relate </a:t>
            </a:r>
            <a:r>
              <a:rPr lang="en-US" sz="1600" dirty="0" smtClean="0"/>
              <a:t/>
            </a:r>
            <a:br>
              <a:rPr lang="en-US" sz="1600" dirty="0" smtClean="0"/>
            </a:br>
            <a:r>
              <a:rPr lang="en-US" sz="1600" dirty="0" smtClean="0"/>
              <a:t>to </a:t>
            </a:r>
            <a:r>
              <a:rPr lang="en-US" sz="1600" dirty="0"/>
              <a:t>attempts to make it easier for the </a:t>
            </a:r>
            <a:r>
              <a:rPr lang="en-US" sz="1600" dirty="0" smtClean="0"/>
              <a:t/>
            </a:r>
            <a:br>
              <a:rPr lang="en-US" sz="1600" dirty="0" smtClean="0"/>
            </a:br>
            <a:r>
              <a:rPr lang="en-US" sz="1600" dirty="0" smtClean="0"/>
              <a:t>end-user </a:t>
            </a:r>
            <a:r>
              <a:rPr lang="en-US" sz="1600" dirty="0"/>
              <a:t>to add a ZigBee device to the </a:t>
            </a:r>
            <a:r>
              <a:rPr lang="en-US" sz="1600" dirty="0" smtClean="0"/>
              <a:t/>
            </a:r>
            <a:br>
              <a:rPr lang="en-US" sz="1600" dirty="0" smtClean="0"/>
            </a:br>
            <a:r>
              <a:rPr lang="en-US" sz="1600" dirty="0" smtClean="0"/>
              <a:t>ZigBee </a:t>
            </a:r>
            <a:r>
              <a:rPr lang="en-US" sz="1600" dirty="0"/>
              <a:t>network.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3429000"/>
            <a:ext cx="42957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735271"/>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Wireless Technologies (cont’d)</a:t>
            </a:r>
            <a:endParaRPr lang="en-US" dirty="0">
              <a:solidFill>
                <a:srgbClr val="7E7E86"/>
              </a:solidFill>
              <a:latin typeface="Arial" charset="0"/>
            </a:endParaRPr>
          </a:p>
        </p:txBody>
      </p:sp>
      <p:sp>
        <p:nvSpPr>
          <p:cNvPr id="9" name="Content Placeholder 1"/>
          <p:cNvSpPr>
            <a:spLocks noGrp="1"/>
          </p:cNvSpPr>
          <p:nvPr>
            <p:ph idx="1"/>
          </p:nvPr>
        </p:nvSpPr>
        <p:spPr>
          <a:xfrm>
            <a:off x="394138" y="1344952"/>
            <a:ext cx="8472013" cy="3715780"/>
          </a:xfrm>
        </p:spPr>
        <p:txBody>
          <a:bodyPr/>
          <a:lstStyle/>
          <a:p>
            <a:r>
              <a:rPr lang="en-US" sz="2000" dirty="0" smtClean="0"/>
              <a:t>Bluetooth</a:t>
            </a:r>
          </a:p>
          <a:p>
            <a:pPr lvl="1"/>
            <a:r>
              <a:rPr lang="en-US" sz="1600" dirty="0" smtClean="0"/>
              <a:t>Wireless </a:t>
            </a:r>
            <a:r>
              <a:rPr lang="en-US" sz="1600" dirty="0"/>
              <a:t>protocol used for data communication over short </a:t>
            </a:r>
            <a:r>
              <a:rPr lang="en-US" sz="1600" dirty="0" smtClean="0"/>
              <a:t>distances (PAN) </a:t>
            </a:r>
          </a:p>
          <a:p>
            <a:pPr lvl="1"/>
            <a:r>
              <a:rPr lang="en-US" sz="1600" dirty="0" smtClean="0"/>
              <a:t>Supported </a:t>
            </a:r>
            <a:r>
              <a:rPr lang="en-US" sz="1600" dirty="0"/>
              <a:t>by almost all mobile devices and </a:t>
            </a:r>
            <a:r>
              <a:rPr lang="en-US" sz="1600" dirty="0" smtClean="0"/>
              <a:t>accessories - </a:t>
            </a:r>
            <a:r>
              <a:rPr lang="en-US" sz="1600" dirty="0"/>
              <a:t>the </a:t>
            </a:r>
            <a:r>
              <a:rPr lang="en-US" sz="1600" dirty="0" err="1"/>
              <a:t>defacto</a:t>
            </a:r>
            <a:r>
              <a:rPr lang="en-US" sz="1600" dirty="0"/>
              <a:t> standard for audio between mobile devices</a:t>
            </a:r>
            <a:r>
              <a:rPr lang="en-US" sz="1600" dirty="0" smtClean="0"/>
              <a:t>.</a:t>
            </a:r>
          </a:p>
          <a:p>
            <a:pPr lvl="1"/>
            <a:r>
              <a:rPr lang="en-US" sz="1600" dirty="0"/>
              <a:t>Bluetooth Low Energy (BLE) </a:t>
            </a:r>
            <a:r>
              <a:rPr lang="en-US" sz="1600" dirty="0" smtClean="0"/>
              <a:t>- very </a:t>
            </a:r>
            <a:r>
              <a:rPr lang="en-US" sz="1600" dirty="0"/>
              <a:t>popular because </a:t>
            </a:r>
            <a:r>
              <a:rPr lang="en-US" sz="1600" dirty="0" smtClean="0"/>
              <a:t>of the </a:t>
            </a:r>
            <a:r>
              <a:rPr lang="en-US" sz="1600" dirty="0"/>
              <a:t>smartphone industry and </a:t>
            </a:r>
            <a:r>
              <a:rPr lang="en-US" sz="1600" dirty="0" smtClean="0"/>
              <a:t>new </a:t>
            </a:r>
            <a:r>
              <a:rPr lang="en-US" sz="1600" dirty="0"/>
              <a:t>applications in healthcare, fitness, and beacons</a:t>
            </a:r>
            <a:r>
              <a:rPr lang="en-US" sz="1600" dirty="0" smtClean="0"/>
              <a:t>.</a:t>
            </a:r>
            <a:endParaRPr lang="en-US" sz="1600" dirty="0"/>
          </a:p>
          <a:p>
            <a:pPr lvl="2"/>
            <a:r>
              <a:rPr lang="en-US" sz="1600" dirty="0" smtClean="0"/>
              <a:t>operates </a:t>
            </a:r>
            <a:r>
              <a:rPr lang="en-US" sz="1600" dirty="0"/>
              <a:t>in the 2.4 GHz ISM </a:t>
            </a:r>
            <a:r>
              <a:rPr lang="en-US" sz="1600" dirty="0" smtClean="0"/>
              <a:t>band</a:t>
            </a:r>
          </a:p>
          <a:p>
            <a:pPr lvl="2"/>
            <a:r>
              <a:rPr lang="en-US" sz="1600" dirty="0" smtClean="0"/>
              <a:t>Has a </a:t>
            </a:r>
            <a:r>
              <a:rPr lang="en-US" sz="1600" dirty="0"/>
              <a:t>very fast connection rate (milliseconds</a:t>
            </a:r>
            <a:r>
              <a:rPr lang="en-US" sz="1600" dirty="0" smtClean="0"/>
              <a:t>) </a:t>
            </a:r>
            <a:r>
              <a:rPr lang="en-US" sz="1600" dirty="0"/>
              <a:t>and a very high data rate (1 Mbps). </a:t>
            </a:r>
            <a:endParaRPr lang="en-US" sz="1600" dirty="0" smtClean="0"/>
          </a:p>
          <a:p>
            <a:pPr lvl="2"/>
            <a:r>
              <a:rPr lang="en-US" sz="1600" dirty="0" smtClean="0"/>
              <a:t>The </a:t>
            </a:r>
            <a:r>
              <a:rPr lang="en-US" sz="1600" dirty="0"/>
              <a:t>BLE device then goes into “sleep mode” until a connection is </a:t>
            </a:r>
            <a:r>
              <a:rPr lang="en-US" sz="1600" dirty="0" smtClean="0"/>
              <a:t>reestablished -lengthens </a:t>
            </a:r>
            <a:r>
              <a:rPr lang="en-US" sz="1600" dirty="0"/>
              <a:t>the battery life for several years</a:t>
            </a:r>
            <a:r>
              <a:rPr lang="en-US" sz="1600" dirty="0" smtClean="0"/>
              <a:t>.</a:t>
            </a:r>
          </a:p>
          <a:p>
            <a:pPr lvl="1"/>
            <a:r>
              <a:rPr lang="en-US" sz="1600" dirty="0"/>
              <a:t>Beacons use BLE technology - </a:t>
            </a:r>
            <a:r>
              <a:rPr lang="en-US" sz="1600" dirty="0" smtClean="0"/>
              <a:t>positioned </a:t>
            </a:r>
            <a:r>
              <a:rPr lang="en-US" sz="1600" dirty="0"/>
              <a:t>on buildings, </a:t>
            </a:r>
            <a:r>
              <a:rPr lang="en-US" sz="1600" dirty="0" smtClean="0"/>
              <a:t/>
            </a:r>
            <a:br>
              <a:rPr lang="en-US" sz="1600" dirty="0" smtClean="0"/>
            </a:br>
            <a:r>
              <a:rPr lang="en-US" sz="1600" dirty="0" smtClean="0"/>
              <a:t>in </a:t>
            </a:r>
            <a:r>
              <a:rPr lang="en-US" sz="1600" dirty="0"/>
              <a:t>coffee shops, and on light </a:t>
            </a:r>
            <a:r>
              <a:rPr lang="en-US" sz="1600" dirty="0" smtClean="0"/>
              <a:t>posts to </a:t>
            </a:r>
            <a:r>
              <a:rPr lang="en-US" sz="1600" dirty="0"/>
              <a:t>provide location </a:t>
            </a:r>
            <a:r>
              <a:rPr lang="en-US" sz="1600" dirty="0" smtClean="0"/>
              <a:t/>
            </a:r>
            <a:br>
              <a:rPr lang="en-US" sz="1600" dirty="0" smtClean="0"/>
            </a:br>
            <a:r>
              <a:rPr lang="en-US" sz="1600" dirty="0" smtClean="0"/>
              <a:t>services</a:t>
            </a:r>
            <a:r>
              <a:rPr lang="en-US" sz="1600" dirty="0"/>
              <a:t>.</a:t>
            </a:r>
            <a:endParaRPr lang="en-US" sz="1600" dirty="0" smtClean="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49109" y="4042907"/>
            <a:ext cx="2820317" cy="2747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623227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Wireless Technologies (cont’d)</a:t>
            </a:r>
            <a:endParaRPr lang="en-US" dirty="0">
              <a:solidFill>
                <a:srgbClr val="7E7E86"/>
              </a:solidFill>
              <a:latin typeface="Arial" charset="0"/>
            </a:endParaRPr>
          </a:p>
        </p:txBody>
      </p:sp>
      <p:sp>
        <p:nvSpPr>
          <p:cNvPr id="9" name="Content Placeholder 1"/>
          <p:cNvSpPr>
            <a:spLocks noGrp="1"/>
          </p:cNvSpPr>
          <p:nvPr>
            <p:ph idx="1"/>
          </p:nvPr>
        </p:nvSpPr>
        <p:spPr>
          <a:xfrm>
            <a:off x="394138" y="1344952"/>
            <a:ext cx="8472013" cy="3715780"/>
          </a:xfrm>
        </p:spPr>
        <p:txBody>
          <a:bodyPr/>
          <a:lstStyle/>
          <a:p>
            <a:r>
              <a:rPr lang="en-US" sz="2000" dirty="0" smtClean="0"/>
              <a:t>4G/5G</a:t>
            </a:r>
          </a:p>
          <a:p>
            <a:pPr lvl="1"/>
            <a:r>
              <a:rPr lang="en-US" sz="1600" dirty="0"/>
              <a:t>Cellular-based data networks </a:t>
            </a:r>
            <a:r>
              <a:rPr lang="en-US" sz="1600" dirty="0" smtClean="0"/>
              <a:t>designed to </a:t>
            </a:r>
            <a:r>
              <a:rPr lang="en-US" sz="1600" dirty="0"/>
              <a:t>take advantage of communications over large geographic </a:t>
            </a:r>
            <a:r>
              <a:rPr lang="en-US" sz="1600" dirty="0" smtClean="0"/>
              <a:t>areas</a:t>
            </a:r>
          </a:p>
          <a:p>
            <a:pPr lvl="1"/>
            <a:r>
              <a:rPr lang="en-US" sz="1600" dirty="0" smtClean="0"/>
              <a:t>High mobility bandwidth (trains and cars) of 4G </a:t>
            </a:r>
            <a:r>
              <a:rPr lang="en-US" sz="1600" dirty="0"/>
              <a:t>system </a:t>
            </a:r>
            <a:r>
              <a:rPr lang="en-US" sz="1600" dirty="0" smtClean="0"/>
              <a:t>is </a:t>
            </a:r>
            <a:r>
              <a:rPr lang="en-US" sz="1600" dirty="0"/>
              <a:t>100 Mbps </a:t>
            </a:r>
            <a:endParaRPr lang="en-US" sz="1600" dirty="0" smtClean="0"/>
          </a:p>
          <a:p>
            <a:pPr lvl="1"/>
            <a:r>
              <a:rPr lang="en-US" sz="1600" dirty="0" smtClean="0"/>
              <a:t>Low mobility (pedestrians and stationary users) of 4G systems is 1 </a:t>
            </a:r>
            <a:r>
              <a:rPr lang="en-US" sz="1600" dirty="0" err="1"/>
              <a:t>Gbps</a:t>
            </a:r>
            <a:r>
              <a:rPr lang="en-US" sz="1600" dirty="0"/>
              <a:t> </a:t>
            </a:r>
            <a:endParaRPr lang="en-US" sz="1600" dirty="0" smtClean="0"/>
          </a:p>
          <a:p>
            <a:pPr lvl="1"/>
            <a:r>
              <a:rPr lang="en-US" sz="1600" dirty="0" smtClean="0"/>
              <a:t>4G provides </a:t>
            </a:r>
            <a:r>
              <a:rPr lang="en-US" sz="1600" dirty="0"/>
              <a:t>support for voice, IP telephony, mobile Internet access, video calling, gaming services, cloud computing, high-definition mobile TV, and mobile 3D TV</a:t>
            </a:r>
            <a:r>
              <a:rPr lang="en-US" sz="1600" dirty="0" smtClean="0"/>
              <a:t>.</a:t>
            </a:r>
          </a:p>
          <a:p>
            <a:pPr lvl="1"/>
            <a:r>
              <a:rPr lang="en-US" sz="1600" dirty="0" smtClean="0"/>
              <a:t>Long </a:t>
            </a:r>
            <a:r>
              <a:rPr lang="en-US" sz="1600" dirty="0"/>
              <a:t>Term Evolution (LTE) and WiMAX (IEEE 802.16e) are two popular 4G systems</a:t>
            </a:r>
            <a:r>
              <a:rPr lang="en-US" sz="1600" dirty="0" smtClean="0"/>
              <a:t>.</a:t>
            </a:r>
          </a:p>
          <a:p>
            <a:pPr lvl="1"/>
            <a:r>
              <a:rPr lang="en-US" sz="1600" dirty="0"/>
              <a:t>LTE 4G technology </a:t>
            </a:r>
            <a:r>
              <a:rPr lang="en-US" sz="1600" dirty="0" smtClean="0"/>
              <a:t>release </a:t>
            </a:r>
            <a:r>
              <a:rPr lang="en-US" sz="1600" dirty="0"/>
              <a:t>13e </a:t>
            </a:r>
            <a:r>
              <a:rPr lang="en-US" sz="1600" dirty="0" smtClean="0"/>
              <a:t/>
            </a:r>
            <a:br>
              <a:rPr lang="en-US" sz="1600" dirty="0" smtClean="0"/>
            </a:br>
            <a:r>
              <a:rPr lang="en-US" sz="1600" dirty="0" smtClean="0"/>
              <a:t>includes </a:t>
            </a:r>
            <a:r>
              <a:rPr lang="en-US" sz="1600" dirty="0"/>
              <a:t>the standardization of </a:t>
            </a:r>
            <a:r>
              <a:rPr lang="en-US" sz="1600" dirty="0" smtClean="0"/>
              <a:t/>
            </a:r>
            <a:br>
              <a:rPr lang="en-US" sz="1600" dirty="0" smtClean="0"/>
            </a:br>
            <a:r>
              <a:rPr lang="en-US" sz="1600" dirty="0" err="1" smtClean="0"/>
              <a:t>NarrowBand</a:t>
            </a:r>
            <a:r>
              <a:rPr lang="en-US" sz="1600" dirty="0" smtClean="0"/>
              <a:t> </a:t>
            </a:r>
            <a:r>
              <a:rPr lang="en-US" sz="1600" dirty="0" err="1"/>
              <a:t>IoT</a:t>
            </a:r>
            <a:r>
              <a:rPr lang="en-US" sz="1600" dirty="0"/>
              <a:t> </a:t>
            </a:r>
            <a:r>
              <a:rPr lang="en-US" sz="1600" dirty="0" smtClean="0"/>
              <a:t>(NB-</a:t>
            </a:r>
            <a:r>
              <a:rPr lang="en-US" sz="1600" dirty="0" err="1" smtClean="0"/>
              <a:t>IoT</a:t>
            </a:r>
            <a:r>
              <a:rPr lang="en-US" sz="1600" dirty="0"/>
              <a:t>) </a:t>
            </a:r>
            <a:r>
              <a:rPr lang="en-US" sz="1600" dirty="0" smtClean="0"/>
              <a:t>- an </a:t>
            </a:r>
            <a:br>
              <a:rPr lang="en-US" sz="1600" dirty="0" smtClean="0"/>
            </a:br>
            <a:r>
              <a:rPr lang="en-US" sz="1600" dirty="0" smtClean="0"/>
              <a:t>LPWAN </a:t>
            </a:r>
            <a:r>
              <a:rPr lang="en-US" sz="1600" dirty="0"/>
              <a:t>technology. </a:t>
            </a:r>
            <a:endParaRPr lang="en-US" sz="1600" dirty="0" smtClean="0"/>
          </a:p>
          <a:p>
            <a:pPr lvl="1"/>
            <a:r>
              <a:rPr lang="en-US" sz="1600" dirty="0"/>
              <a:t>Next Generation Mobile </a:t>
            </a:r>
            <a:r>
              <a:rPr lang="en-US" sz="1600" dirty="0" smtClean="0"/>
              <a:t>Networks</a:t>
            </a:r>
            <a:br>
              <a:rPr lang="en-US" sz="1600" dirty="0" smtClean="0"/>
            </a:br>
            <a:r>
              <a:rPr lang="en-US" sz="1600" dirty="0" smtClean="0"/>
              <a:t> </a:t>
            </a:r>
            <a:r>
              <a:rPr lang="en-US" sz="1600" dirty="0"/>
              <a:t>Alliance </a:t>
            </a:r>
            <a:r>
              <a:rPr lang="en-US" sz="1600" dirty="0" smtClean="0"/>
              <a:t>defining </a:t>
            </a:r>
            <a:r>
              <a:rPr lang="en-US" sz="1600" dirty="0"/>
              <a:t>the </a:t>
            </a:r>
            <a:r>
              <a:rPr lang="en-US" sz="1600" dirty="0" smtClean="0"/>
              <a:t>standards and </a:t>
            </a:r>
            <a:br>
              <a:rPr lang="en-US" sz="1600" dirty="0" smtClean="0"/>
            </a:br>
            <a:r>
              <a:rPr lang="en-US" sz="1600" dirty="0" smtClean="0"/>
              <a:t>requirements for 5G</a:t>
            </a: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67283" y="3890593"/>
            <a:ext cx="4626590" cy="2792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283481"/>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745" y="2146110"/>
            <a:ext cx="1447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Wireless Technologies (cont’d)</a:t>
            </a:r>
            <a:endParaRPr lang="en-US" dirty="0">
              <a:solidFill>
                <a:srgbClr val="7E7E86"/>
              </a:solidFill>
              <a:latin typeface="Arial" charset="0"/>
            </a:endParaRPr>
          </a:p>
        </p:txBody>
      </p:sp>
      <p:sp>
        <p:nvSpPr>
          <p:cNvPr id="9" name="Content Placeholder 1"/>
          <p:cNvSpPr>
            <a:spLocks noGrp="1"/>
          </p:cNvSpPr>
          <p:nvPr>
            <p:ph idx="1"/>
          </p:nvPr>
        </p:nvSpPr>
        <p:spPr>
          <a:xfrm>
            <a:off x="394139" y="1344952"/>
            <a:ext cx="7507916" cy="3715780"/>
          </a:xfrm>
        </p:spPr>
        <p:txBody>
          <a:bodyPr/>
          <a:lstStyle/>
          <a:p>
            <a:r>
              <a:rPr lang="en-US" sz="2000" dirty="0" err="1" smtClean="0"/>
              <a:t>LoRaWAN</a:t>
            </a:r>
            <a:endParaRPr lang="en-US" sz="2000" dirty="0" smtClean="0"/>
          </a:p>
          <a:p>
            <a:pPr lvl="1"/>
            <a:r>
              <a:rPr lang="en-US" sz="1600" dirty="0" smtClean="0"/>
              <a:t>Wireless </a:t>
            </a:r>
            <a:r>
              <a:rPr lang="en-US" sz="1600" dirty="0"/>
              <a:t>technology designed to provide wireless WAN connections to power constricted devices</a:t>
            </a:r>
            <a:r>
              <a:rPr lang="en-US" sz="1600" dirty="0" smtClean="0"/>
              <a:t>.</a:t>
            </a:r>
          </a:p>
          <a:p>
            <a:pPr lvl="1"/>
            <a:r>
              <a:rPr lang="en-US" sz="1600" dirty="0" smtClean="0"/>
              <a:t>targets </a:t>
            </a:r>
            <a:r>
              <a:rPr lang="en-US" sz="1600" dirty="0"/>
              <a:t>key requirements of the Internet of Things such as secure bi-directional communication, mobility and localization services</a:t>
            </a:r>
            <a:r>
              <a:rPr lang="en-US" sz="1600" dirty="0" smtClean="0"/>
              <a:t>.</a:t>
            </a:r>
          </a:p>
          <a:p>
            <a:pPr lvl="1"/>
            <a:r>
              <a:rPr lang="en-US" sz="1600" dirty="0" smtClean="0"/>
              <a:t>Architecture </a:t>
            </a:r>
            <a:r>
              <a:rPr lang="en-US" sz="1600" dirty="0"/>
              <a:t>is often </a:t>
            </a:r>
            <a:r>
              <a:rPr lang="en-US" sz="1600" dirty="0" smtClean="0"/>
              <a:t>an </a:t>
            </a:r>
            <a:r>
              <a:rPr lang="en-US" sz="1600" dirty="0"/>
              <a:t>extended star </a:t>
            </a:r>
            <a:r>
              <a:rPr lang="en-US" sz="1600" dirty="0" smtClean="0"/>
              <a:t>topology in </a:t>
            </a:r>
            <a:r>
              <a:rPr lang="en-US" sz="1600" dirty="0"/>
              <a:t>which gateways relay messages between end-devices and a central network server is located in the backend</a:t>
            </a:r>
            <a:r>
              <a:rPr lang="en-US" sz="1600" dirty="0" smtClean="0"/>
              <a:t>.</a:t>
            </a:r>
          </a:p>
          <a:p>
            <a:pPr lvl="1"/>
            <a:r>
              <a:rPr lang="en-US" sz="1600" dirty="0"/>
              <a:t>D</a:t>
            </a:r>
            <a:r>
              <a:rPr lang="en-US" sz="1600" dirty="0" smtClean="0"/>
              <a:t>ata </a:t>
            </a:r>
            <a:r>
              <a:rPr lang="en-US" sz="1600" dirty="0"/>
              <a:t>rates range from 0.3 kbps to 50 </a:t>
            </a:r>
            <a:r>
              <a:rPr lang="en-US" sz="1600" dirty="0" smtClean="0"/>
              <a:t>kbps</a:t>
            </a:r>
            <a:endParaRPr lang="en-US" sz="1600" dirty="0"/>
          </a:p>
          <a:p>
            <a:pPr lvl="1"/>
            <a:r>
              <a:rPr lang="en-US" sz="1600" dirty="0"/>
              <a:t>Security is built into the </a:t>
            </a:r>
            <a:r>
              <a:rPr lang="en-US" sz="1600" dirty="0" err="1"/>
              <a:t>LoRaWAN</a:t>
            </a:r>
            <a:r>
              <a:rPr lang="en-US" sz="1600" dirty="0"/>
              <a:t> standard, implemented in a multi-layer encryption scheme. </a:t>
            </a:r>
            <a:endParaRPr lang="en-US" sz="1600" dirty="0" smtClean="0"/>
          </a:p>
          <a:p>
            <a:pPr lvl="2"/>
            <a:r>
              <a:rPr lang="en-US" sz="1600" dirty="0" smtClean="0"/>
              <a:t>Unique </a:t>
            </a:r>
            <a:r>
              <a:rPr lang="en-US" sz="1600" dirty="0"/>
              <a:t>keys are used in the Application, Network, and Device layers.</a:t>
            </a:r>
            <a:endParaRPr lang="en-US" sz="1600" dirty="0" smtClean="0"/>
          </a:p>
        </p:txBody>
      </p:sp>
    </p:spTree>
    <p:extLst>
      <p:ext uri="{BB962C8B-B14F-4D97-AF65-F5344CB8AC3E}">
        <p14:creationId xmlns:p14="http://schemas.microsoft.com/office/powerpoint/2010/main" val="1359029097"/>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4.2  Fog and Cloud Computing</a:t>
            </a:r>
            <a:endParaRPr lang="en-US" sz="2400" dirty="0">
              <a:solidFill>
                <a:srgbClr val="00B0F0"/>
              </a:solidFill>
            </a:endParaRPr>
          </a:p>
        </p:txBody>
      </p:sp>
    </p:spTree>
    <p:extLst>
      <p:ext uri="{BB962C8B-B14F-4D97-AF65-F5344CB8AC3E}">
        <p14:creationId xmlns:p14="http://schemas.microsoft.com/office/powerpoint/2010/main" val="1133447381"/>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t>4.2.1 Fog </a:t>
            </a:r>
            <a:r>
              <a:rPr lang="en-US" dirty="0"/>
              <a:t>and Cloud </a:t>
            </a:r>
            <a:r>
              <a:rPr lang="en-US" dirty="0" smtClean="0"/>
              <a:t>Services</a:t>
            </a:r>
            <a:endParaRPr lang="en-US" dirty="0">
              <a:solidFill>
                <a:srgbClr val="7E7E86"/>
              </a:solidFill>
              <a:latin typeface="Arial" charset="0"/>
            </a:endParaRPr>
          </a:p>
        </p:txBody>
      </p:sp>
      <p:sp>
        <p:nvSpPr>
          <p:cNvPr id="9" name="Content Placeholder 1"/>
          <p:cNvSpPr>
            <a:spLocks noGrp="1"/>
          </p:cNvSpPr>
          <p:nvPr>
            <p:ph idx="1"/>
          </p:nvPr>
        </p:nvSpPr>
        <p:spPr>
          <a:xfrm>
            <a:off x="213109" y="1455313"/>
            <a:ext cx="8821833" cy="4871059"/>
          </a:xfrm>
        </p:spPr>
        <p:txBody>
          <a:bodyPr/>
          <a:lstStyle/>
          <a:p>
            <a:r>
              <a:rPr lang="en-US" sz="2000" dirty="0"/>
              <a:t>Cloud Computing Model</a:t>
            </a:r>
          </a:p>
          <a:p>
            <a:pPr lvl="1"/>
            <a:r>
              <a:rPr lang="en-US" sz="1600" dirty="0" smtClean="0"/>
              <a:t>On-demand </a:t>
            </a:r>
            <a:r>
              <a:rPr lang="en-US" sz="1600" dirty="0"/>
              <a:t>access to a shared pool of </a:t>
            </a:r>
            <a:r>
              <a:rPr lang="en-US" sz="1600" dirty="0" smtClean="0"/>
              <a:t>configurable</a:t>
            </a:r>
            <a:br>
              <a:rPr lang="en-US" sz="1600" dirty="0" smtClean="0"/>
            </a:br>
            <a:r>
              <a:rPr lang="en-US" sz="1600" dirty="0" smtClean="0"/>
              <a:t> </a:t>
            </a:r>
            <a:r>
              <a:rPr lang="en-US" sz="1600" dirty="0"/>
              <a:t>computing resources</a:t>
            </a:r>
            <a:r>
              <a:rPr lang="en-US" sz="1600" dirty="0" smtClean="0"/>
              <a:t>.</a:t>
            </a:r>
          </a:p>
          <a:p>
            <a:pPr lvl="1"/>
            <a:r>
              <a:rPr lang="en-US" sz="1600" dirty="0" smtClean="0"/>
              <a:t>Resources </a:t>
            </a:r>
            <a:r>
              <a:rPr lang="en-US" sz="1600" dirty="0"/>
              <a:t>can be made available quickly with </a:t>
            </a:r>
            <a:r>
              <a:rPr lang="en-US" sz="1600" dirty="0" smtClean="0"/>
              <a:t/>
            </a:r>
            <a:br>
              <a:rPr lang="en-US" sz="1600" dirty="0" smtClean="0"/>
            </a:br>
            <a:r>
              <a:rPr lang="en-US" sz="1600" dirty="0" smtClean="0"/>
              <a:t>minimal </a:t>
            </a:r>
            <a:r>
              <a:rPr lang="en-US" sz="1600" dirty="0"/>
              <a:t>management </a:t>
            </a:r>
            <a:r>
              <a:rPr lang="en-US" sz="1600" dirty="0" smtClean="0"/>
              <a:t>effort.</a:t>
            </a:r>
          </a:p>
          <a:p>
            <a:pPr lvl="1"/>
            <a:r>
              <a:rPr lang="en-US" sz="1600" dirty="0"/>
              <a:t>Cloud service providers use data centers for </a:t>
            </a:r>
            <a:r>
              <a:rPr lang="en-US" sz="1600" dirty="0" smtClean="0"/>
              <a:t/>
            </a:r>
            <a:br>
              <a:rPr lang="en-US" sz="1600" dirty="0" smtClean="0"/>
            </a:br>
            <a:r>
              <a:rPr lang="en-US" sz="1600" dirty="0" smtClean="0"/>
              <a:t>their </a:t>
            </a:r>
            <a:r>
              <a:rPr lang="en-US" sz="1600" dirty="0"/>
              <a:t>cloud services and cloud-based resources.</a:t>
            </a:r>
            <a:endParaRPr lang="en-US" sz="1600" dirty="0" smtClean="0"/>
          </a:p>
          <a:p>
            <a:pPr lvl="1"/>
            <a:r>
              <a:rPr lang="en-US" sz="1600" dirty="0" smtClean="0"/>
              <a:t>“Pay-as-you-go</a:t>
            </a:r>
            <a:r>
              <a:rPr lang="en-US" sz="1600" dirty="0"/>
              <a:t>” model </a:t>
            </a:r>
            <a:r>
              <a:rPr lang="en-US" sz="1600" dirty="0" smtClean="0"/>
              <a:t>treats computing </a:t>
            </a:r>
            <a:r>
              <a:rPr lang="en-US" sz="1600" dirty="0"/>
              <a:t>and </a:t>
            </a:r>
            <a:r>
              <a:rPr lang="en-US" sz="1600" dirty="0" smtClean="0"/>
              <a:t/>
            </a:r>
            <a:br>
              <a:rPr lang="en-US" sz="1600" dirty="0" smtClean="0"/>
            </a:br>
            <a:r>
              <a:rPr lang="en-US" sz="1600" dirty="0" smtClean="0"/>
              <a:t>storage </a:t>
            </a:r>
            <a:r>
              <a:rPr lang="en-US" sz="1600" dirty="0"/>
              <a:t>expenses </a:t>
            </a:r>
            <a:r>
              <a:rPr lang="en-US" sz="1600" dirty="0" smtClean="0"/>
              <a:t>as </a:t>
            </a:r>
            <a:r>
              <a:rPr lang="en-US" sz="1600" dirty="0"/>
              <a:t>a </a:t>
            </a:r>
            <a:r>
              <a:rPr lang="en-US" sz="1600" dirty="0" smtClean="0"/>
              <a:t>utility.</a:t>
            </a:r>
          </a:p>
          <a:p>
            <a:pPr lvl="1"/>
            <a:r>
              <a:rPr lang="en-US" sz="1600" dirty="0"/>
              <a:t>Enables access to organizational data </a:t>
            </a:r>
            <a:r>
              <a:rPr lang="en-US" sz="1600" dirty="0" smtClean="0"/>
              <a:t>and </a:t>
            </a:r>
            <a:br>
              <a:rPr lang="en-US" sz="1600" dirty="0" smtClean="0"/>
            </a:br>
            <a:r>
              <a:rPr lang="en-US" sz="1600" dirty="0" smtClean="0"/>
              <a:t>applications anywhere </a:t>
            </a:r>
            <a:r>
              <a:rPr lang="en-US" sz="1600" dirty="0"/>
              <a:t>and at any </a:t>
            </a:r>
            <a:r>
              <a:rPr lang="en-US" sz="1600" dirty="0" smtClean="0"/>
              <a:t>time</a:t>
            </a:r>
          </a:p>
          <a:p>
            <a:pPr lvl="1"/>
            <a:r>
              <a:rPr lang="en-US" sz="1600" dirty="0"/>
              <a:t>Reduces cost for equipment, energy, physical plant </a:t>
            </a:r>
            <a:r>
              <a:rPr lang="en-US" sz="1600" dirty="0" smtClean="0"/>
              <a:t/>
            </a:r>
            <a:br>
              <a:rPr lang="en-US" sz="1600" dirty="0" smtClean="0"/>
            </a:br>
            <a:r>
              <a:rPr lang="en-US" sz="1600" dirty="0" smtClean="0"/>
              <a:t>requirements</a:t>
            </a:r>
            <a:r>
              <a:rPr lang="en-US" sz="1600" dirty="0"/>
              <a:t>, and personnel training </a:t>
            </a:r>
            <a:r>
              <a:rPr lang="en-US" sz="1600" dirty="0" smtClean="0"/>
              <a:t>needs</a:t>
            </a:r>
          </a:p>
          <a:p>
            <a:pPr lvl="1"/>
            <a:r>
              <a:rPr lang="en-US" sz="1600" dirty="0" smtClean="0"/>
              <a:t>Cloud services offered: Infrastructure as a Service (IaaS), Platform and mobile Platform as a Service (PaaS) (</a:t>
            </a:r>
            <a:r>
              <a:rPr lang="en-US" sz="1600" dirty="0" err="1" smtClean="0"/>
              <a:t>mPaaS</a:t>
            </a:r>
            <a:r>
              <a:rPr lang="en-US" sz="1600" dirty="0" smtClean="0"/>
              <a:t>), Software as a Service (SaaS)</a:t>
            </a:r>
          </a:p>
          <a:p>
            <a:pPr lvl="1"/>
            <a:endParaRPr lang="en-US" sz="1600" dirty="0" smtClean="0"/>
          </a:p>
          <a:p>
            <a:pPr lvl="1"/>
            <a:endParaRPr lang="en-US" sz="1600" dirty="0" smtClean="0"/>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78939" y="1419379"/>
            <a:ext cx="3419189" cy="326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592362"/>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t>Fog </a:t>
            </a:r>
            <a:r>
              <a:rPr lang="en-US" dirty="0"/>
              <a:t>and Cloud </a:t>
            </a:r>
            <a:r>
              <a:rPr lang="en-US" dirty="0" smtClean="0"/>
              <a:t>Services (cont’d)</a:t>
            </a:r>
            <a:endParaRPr lang="en-US" dirty="0">
              <a:solidFill>
                <a:srgbClr val="7E7E86"/>
              </a:solidFill>
              <a:latin typeface="Arial" charset="0"/>
            </a:endParaRPr>
          </a:p>
        </p:txBody>
      </p:sp>
      <p:sp>
        <p:nvSpPr>
          <p:cNvPr id="9" name="Content Placeholder 1"/>
          <p:cNvSpPr>
            <a:spLocks noGrp="1"/>
          </p:cNvSpPr>
          <p:nvPr>
            <p:ph idx="1"/>
          </p:nvPr>
        </p:nvSpPr>
        <p:spPr>
          <a:xfrm>
            <a:off x="213109" y="1455313"/>
            <a:ext cx="8821833" cy="4871059"/>
          </a:xfrm>
        </p:spPr>
        <p:txBody>
          <a:bodyPr/>
          <a:lstStyle/>
          <a:p>
            <a:r>
              <a:rPr lang="en-US" sz="2000" dirty="0"/>
              <a:t>Cloud </a:t>
            </a:r>
            <a:r>
              <a:rPr lang="en-US" sz="2000" dirty="0" smtClean="0"/>
              <a:t>Services</a:t>
            </a:r>
            <a:endParaRPr lang="en-US" sz="2000" dirty="0"/>
          </a:p>
          <a:p>
            <a:pPr lvl="1"/>
            <a:r>
              <a:rPr lang="en-US" sz="1600" dirty="0"/>
              <a:t>Cloud customers have access to a shared pool of configurable computing resources that can be rapidly provisioned and released with minimal management effort</a:t>
            </a:r>
            <a:r>
              <a:rPr lang="en-US" sz="1600" dirty="0" smtClean="0"/>
              <a:t>.</a:t>
            </a:r>
          </a:p>
          <a:p>
            <a:pPr lvl="1"/>
            <a:r>
              <a:rPr lang="en-US" sz="1600" dirty="0" smtClean="0"/>
              <a:t>Extends </a:t>
            </a:r>
            <a:r>
              <a:rPr lang="en-US" sz="1600" dirty="0"/>
              <a:t>functionality of an </a:t>
            </a:r>
            <a:r>
              <a:rPr lang="en-US" sz="1600" dirty="0" err="1"/>
              <a:t>IoT</a:t>
            </a:r>
            <a:r>
              <a:rPr lang="en-US" sz="1600" dirty="0"/>
              <a:t> </a:t>
            </a:r>
            <a:r>
              <a:rPr lang="en-US" sz="1600" dirty="0" smtClean="0"/>
              <a:t>system: data </a:t>
            </a:r>
            <a:r>
              <a:rPr lang="en-US" sz="1600" dirty="0"/>
              <a:t>processing and storage </a:t>
            </a:r>
            <a:r>
              <a:rPr lang="en-US" sz="1600" dirty="0" smtClean="0"/>
              <a:t>done </a:t>
            </a:r>
            <a:r>
              <a:rPr lang="en-US" sz="1600" dirty="0"/>
              <a:t>in the cloud instead of in </a:t>
            </a:r>
            <a:r>
              <a:rPr lang="en-US" sz="1600" dirty="0" smtClean="0"/>
              <a:t>the </a:t>
            </a:r>
            <a:r>
              <a:rPr lang="en-US" sz="1600" dirty="0" err="1" smtClean="0"/>
              <a:t>IoT</a:t>
            </a:r>
            <a:r>
              <a:rPr lang="en-US" sz="1600" dirty="0" smtClean="0"/>
              <a:t> devices. </a:t>
            </a:r>
          </a:p>
          <a:p>
            <a:pPr lvl="1"/>
            <a:r>
              <a:rPr lang="en-US" sz="1600" dirty="0" smtClean="0"/>
              <a:t>Data </a:t>
            </a:r>
            <a:r>
              <a:rPr lang="en-US" sz="1600" dirty="0"/>
              <a:t>and resources </a:t>
            </a:r>
            <a:r>
              <a:rPr lang="en-US" sz="1600" dirty="0" smtClean="0"/>
              <a:t>-  </a:t>
            </a:r>
            <a:r>
              <a:rPr lang="en-US" sz="1600" dirty="0"/>
              <a:t>always available to any device in the system as long as the device has Internet </a:t>
            </a:r>
            <a:r>
              <a:rPr lang="en-US" sz="1600" dirty="0" smtClean="0"/>
              <a:t>connectivity</a:t>
            </a:r>
          </a:p>
          <a:p>
            <a:pPr lvl="1"/>
            <a:r>
              <a:rPr lang="en-US" sz="1600" dirty="0"/>
              <a:t>Cloud service providers are also very serious </a:t>
            </a:r>
            <a:r>
              <a:rPr lang="en-US" sz="1600" dirty="0" smtClean="0"/>
              <a:t/>
            </a:r>
            <a:br>
              <a:rPr lang="en-US" sz="1600" dirty="0" smtClean="0"/>
            </a:br>
            <a:r>
              <a:rPr lang="en-US" sz="1600" dirty="0" smtClean="0"/>
              <a:t>about </a:t>
            </a:r>
            <a:r>
              <a:rPr lang="en-US" sz="1600" dirty="0"/>
              <a:t>security, ensuring customer data is </a:t>
            </a:r>
            <a:r>
              <a:rPr lang="en-US" sz="1600" dirty="0" smtClean="0"/>
              <a:t/>
            </a:r>
            <a:br>
              <a:rPr lang="en-US" sz="1600" dirty="0" smtClean="0"/>
            </a:br>
            <a:r>
              <a:rPr lang="en-US" sz="1600" dirty="0" smtClean="0"/>
              <a:t>kept </a:t>
            </a:r>
            <a:r>
              <a:rPr lang="en-US" sz="1600" dirty="0"/>
              <a:t>safe and secure</a:t>
            </a:r>
            <a:r>
              <a:rPr lang="en-US" sz="1600" dirty="0" smtClean="0"/>
              <a:t>..</a:t>
            </a:r>
          </a:p>
          <a:p>
            <a:pPr lvl="1"/>
            <a:r>
              <a:rPr lang="en-US" sz="1600" dirty="0" smtClean="0"/>
              <a:t>Examples of cloud services: Amazon AWS, </a:t>
            </a:r>
            <a:br>
              <a:rPr lang="en-US" sz="1600" dirty="0" smtClean="0"/>
            </a:br>
            <a:r>
              <a:rPr lang="en-US" sz="1600" dirty="0" smtClean="0"/>
              <a:t>IFTTT, </a:t>
            </a:r>
            <a:r>
              <a:rPr lang="en-US" sz="1600" dirty="0" err="1" smtClean="0"/>
              <a:t>Zapier</a:t>
            </a:r>
            <a:r>
              <a:rPr lang="en-US" sz="1600" dirty="0" smtClean="0"/>
              <a:t>, Built.io, </a:t>
            </a:r>
            <a:r>
              <a:rPr lang="en-US" sz="1600" dirty="0" err="1"/>
              <a:t>Webex</a:t>
            </a:r>
            <a:r>
              <a:rPr lang="en-US" sz="1600" dirty="0"/>
              <a:t> Teams</a:t>
            </a:r>
            <a:endParaRPr lang="en-US" sz="1600" dirty="0" smtClean="0"/>
          </a:p>
          <a:p>
            <a:pPr lvl="1"/>
            <a:endParaRPr lang="en-US" sz="1600" dirty="0" smtClean="0"/>
          </a:p>
        </p:txBody>
      </p:sp>
      <p:pic>
        <p:nvPicPr>
          <p:cNvPr id="81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21510" y="3517927"/>
            <a:ext cx="4181546" cy="2997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123793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a:t>Fog and Cloud </a:t>
            </a:r>
            <a:r>
              <a:rPr lang="en-US" dirty="0" smtClean="0"/>
              <a:t>Services (cont’d)</a:t>
            </a:r>
            <a:endParaRPr lang="en-US" dirty="0">
              <a:solidFill>
                <a:srgbClr val="7E7E86"/>
              </a:solidFill>
              <a:latin typeface="Arial" charset="0"/>
            </a:endParaRPr>
          </a:p>
        </p:txBody>
      </p:sp>
      <p:pic>
        <p:nvPicPr>
          <p:cNvPr id="9218"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1241387" y="1428888"/>
            <a:ext cx="6674307" cy="4986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277823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a:t>Fog and Cloud </a:t>
            </a:r>
            <a:r>
              <a:rPr lang="en-US" dirty="0" smtClean="0"/>
              <a:t>Services (cont’d)</a:t>
            </a:r>
            <a:endParaRPr lang="en-US" dirty="0">
              <a:solidFill>
                <a:srgbClr val="7E7E86"/>
              </a:solidFill>
              <a:latin typeface="Arial" charset="0"/>
            </a:endParaRPr>
          </a:p>
        </p:txBody>
      </p:sp>
      <p:sp>
        <p:nvSpPr>
          <p:cNvPr id="9" name="Content Placeholder 1"/>
          <p:cNvSpPr>
            <a:spLocks noGrp="1"/>
          </p:cNvSpPr>
          <p:nvPr>
            <p:ph idx="1"/>
          </p:nvPr>
        </p:nvSpPr>
        <p:spPr>
          <a:xfrm>
            <a:off x="213109" y="1455313"/>
            <a:ext cx="8821833" cy="4871059"/>
          </a:xfrm>
        </p:spPr>
        <p:txBody>
          <a:bodyPr/>
          <a:lstStyle/>
          <a:p>
            <a:r>
              <a:rPr lang="en-US" sz="2000" dirty="0" smtClean="0"/>
              <a:t>Fog Computing Model</a:t>
            </a:r>
          </a:p>
          <a:p>
            <a:pPr lvl="1"/>
            <a:r>
              <a:rPr lang="en-US" sz="1600" dirty="0" smtClean="0"/>
              <a:t>Distributed </a:t>
            </a:r>
            <a:r>
              <a:rPr lang="en-US" sz="1600" dirty="0"/>
              <a:t>computing infrastructure closer to the network edge</a:t>
            </a:r>
            <a:r>
              <a:rPr lang="en-US" sz="1600" dirty="0" smtClean="0"/>
              <a:t>.</a:t>
            </a:r>
          </a:p>
          <a:p>
            <a:pPr lvl="1"/>
            <a:r>
              <a:rPr lang="en-US" sz="1600" dirty="0" smtClean="0"/>
              <a:t>Edge </a:t>
            </a:r>
            <a:r>
              <a:rPr lang="en-US" sz="1600" dirty="0"/>
              <a:t>devices </a:t>
            </a:r>
            <a:r>
              <a:rPr lang="en-US" sz="1600" dirty="0" smtClean="0"/>
              <a:t>run </a:t>
            </a:r>
            <a:r>
              <a:rPr lang="en-US" sz="1600" dirty="0"/>
              <a:t>applications locally and make immediate </a:t>
            </a:r>
            <a:r>
              <a:rPr lang="en-US" sz="1600" dirty="0" smtClean="0"/>
              <a:t>decisions</a:t>
            </a:r>
          </a:p>
          <a:p>
            <a:pPr lvl="1"/>
            <a:r>
              <a:rPr lang="en-US" sz="1600" dirty="0" smtClean="0"/>
              <a:t>Reduces </a:t>
            </a:r>
            <a:r>
              <a:rPr lang="en-US" sz="1600" dirty="0"/>
              <a:t>the data burden on networks as raw data </a:t>
            </a:r>
            <a:r>
              <a:rPr lang="en-US" sz="1600" dirty="0" smtClean="0"/>
              <a:t>not sent </a:t>
            </a:r>
            <a:r>
              <a:rPr lang="en-US" sz="1600" dirty="0"/>
              <a:t>over network </a:t>
            </a:r>
            <a:r>
              <a:rPr lang="en-US" sz="1600" dirty="0" smtClean="0"/>
              <a:t>connections.</a:t>
            </a:r>
          </a:p>
          <a:p>
            <a:pPr lvl="1"/>
            <a:r>
              <a:rPr lang="en-US" sz="1600" dirty="0" smtClean="0"/>
              <a:t>Enhances </a:t>
            </a:r>
            <a:r>
              <a:rPr lang="en-US" sz="1600" dirty="0"/>
              <a:t>security </a:t>
            </a:r>
            <a:r>
              <a:rPr lang="en-US" sz="1600" dirty="0" smtClean="0"/>
              <a:t>-  </a:t>
            </a:r>
            <a:r>
              <a:rPr lang="en-US" sz="1600" dirty="0"/>
              <a:t>keeping sensitive data from being transported beyond the edge where it is needed</a:t>
            </a:r>
            <a:r>
              <a:rPr lang="en-US" sz="1600" dirty="0" smtClean="0"/>
              <a:t>.</a:t>
            </a:r>
          </a:p>
          <a:p>
            <a:pPr lvl="1"/>
            <a:r>
              <a:rPr lang="en-US" sz="1600" dirty="0" smtClean="0"/>
              <a:t>Fog </a:t>
            </a:r>
            <a:r>
              <a:rPr lang="en-US" sz="1600" dirty="0"/>
              <a:t>applications monitor or analyze </a:t>
            </a:r>
            <a:r>
              <a:rPr lang="en-US" sz="1600" dirty="0" smtClean="0"/>
              <a:t>real-time</a:t>
            </a:r>
            <a:br>
              <a:rPr lang="en-US" sz="1600" dirty="0" smtClean="0"/>
            </a:br>
            <a:r>
              <a:rPr lang="en-US" sz="1600" dirty="0" smtClean="0"/>
              <a:t> </a:t>
            </a:r>
            <a:r>
              <a:rPr lang="en-US" sz="1600" dirty="0"/>
              <a:t>data from network-connected things and </a:t>
            </a:r>
            <a:r>
              <a:rPr lang="en-US" sz="1600" dirty="0" smtClean="0"/>
              <a:t>then</a:t>
            </a:r>
            <a:br>
              <a:rPr lang="en-US" sz="1600" dirty="0" smtClean="0"/>
            </a:br>
            <a:r>
              <a:rPr lang="en-US" sz="1600" dirty="0" smtClean="0"/>
              <a:t> </a:t>
            </a:r>
            <a:r>
              <a:rPr lang="en-US" sz="1600" dirty="0"/>
              <a:t>take action such as locking a door, changing </a:t>
            </a:r>
            <a:r>
              <a:rPr lang="en-US" sz="1600" dirty="0" smtClean="0"/>
              <a:t/>
            </a:r>
            <a:br>
              <a:rPr lang="en-US" sz="1600" dirty="0" smtClean="0"/>
            </a:br>
            <a:r>
              <a:rPr lang="en-US" sz="1600" dirty="0" smtClean="0"/>
              <a:t>equipment </a:t>
            </a:r>
            <a:r>
              <a:rPr lang="en-US" sz="1600" dirty="0"/>
              <a:t>settings, applying the brakes on a </a:t>
            </a:r>
            <a:r>
              <a:rPr lang="en-US" sz="1600" dirty="0" smtClean="0"/>
              <a:t/>
            </a:r>
            <a:br>
              <a:rPr lang="en-US" sz="1600" dirty="0" smtClean="0"/>
            </a:br>
            <a:r>
              <a:rPr lang="en-US" sz="1600" dirty="0" smtClean="0"/>
              <a:t>train</a:t>
            </a:r>
            <a:r>
              <a:rPr lang="en-US" sz="1600" dirty="0"/>
              <a:t>, zooming in with a video camera</a:t>
            </a:r>
            <a:r>
              <a:rPr lang="en-US" sz="1600" dirty="0" smtClean="0"/>
              <a:t>,</a:t>
            </a:r>
          </a:p>
          <a:p>
            <a:pPr lvl="1"/>
            <a:r>
              <a:rPr lang="en-US" sz="1600" dirty="0" smtClean="0"/>
              <a:t>The action </a:t>
            </a:r>
            <a:r>
              <a:rPr lang="en-US" sz="1600" dirty="0"/>
              <a:t>can involve machine-to-machine </a:t>
            </a:r>
            <a:r>
              <a:rPr lang="en-US" sz="1600" dirty="0" smtClean="0"/>
              <a:t/>
            </a:r>
            <a:br>
              <a:rPr lang="en-US" sz="1600" dirty="0" smtClean="0"/>
            </a:br>
            <a:r>
              <a:rPr lang="en-US" sz="1600" dirty="0" smtClean="0"/>
              <a:t>(</a:t>
            </a:r>
            <a:r>
              <a:rPr lang="en-US" sz="1600" dirty="0"/>
              <a:t>M2M) communications and </a:t>
            </a:r>
            <a:r>
              <a:rPr lang="en-US" sz="1600" dirty="0" smtClean="0"/>
              <a:t>machine-to-people</a:t>
            </a:r>
            <a:br>
              <a:rPr lang="en-US" sz="1600" dirty="0" smtClean="0"/>
            </a:br>
            <a:r>
              <a:rPr lang="en-US" sz="1600" dirty="0" smtClean="0"/>
              <a:t> </a:t>
            </a:r>
            <a:r>
              <a:rPr lang="en-US" sz="1600" dirty="0"/>
              <a:t>(M2P) </a:t>
            </a:r>
            <a:r>
              <a:rPr lang="en-US" sz="1600" dirty="0" smtClean="0"/>
              <a:t>interaction</a:t>
            </a:r>
          </a:p>
          <a:p>
            <a:pPr lvl="1"/>
            <a:r>
              <a:rPr lang="en-US" sz="1600" dirty="0"/>
              <a:t>Cisco predicts that 40% of </a:t>
            </a:r>
            <a:r>
              <a:rPr lang="en-US" sz="1600" dirty="0" err="1"/>
              <a:t>IoT</a:t>
            </a:r>
            <a:r>
              <a:rPr lang="en-US" sz="1600" dirty="0"/>
              <a:t>-created data </a:t>
            </a:r>
            <a:r>
              <a:rPr lang="en-US" sz="1600" dirty="0" smtClean="0"/>
              <a:t/>
            </a:r>
            <a:br>
              <a:rPr lang="en-US" sz="1600" dirty="0" smtClean="0"/>
            </a:br>
            <a:r>
              <a:rPr lang="en-US" sz="1600" dirty="0" smtClean="0"/>
              <a:t>will </a:t>
            </a:r>
            <a:r>
              <a:rPr lang="en-US" sz="1600" dirty="0"/>
              <a:t>be processed in the fog by 2018</a:t>
            </a:r>
            <a:endParaRPr lang="en-US" sz="1600" dirty="0" smtClean="0"/>
          </a:p>
        </p:txBody>
      </p:sp>
      <p:pic>
        <p:nvPicPr>
          <p:cNvPr id="1024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09890" y="3299471"/>
            <a:ext cx="3483734" cy="3372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91392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bài giảng là của CISCO</a:t>
            </a:r>
            <a:r>
              <a:rPr lang="en-US" smtClean="0"/>
              <a:t>, sinh viên có quyền tải về, lưu trữ, in ấn, tham khảo cho mục đích học tập. Sinh viên không được phát hành lại hay thay đổi nội dung slide nếu chưa có sự đồng ý của chủ sở hữu.</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9/4/2020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MS PGothic" pitchFamily="34" charset="-128"/>
                <a:cs typeface="+mn-cs"/>
              </a:rPr>
              <a:t>502068 – IOT</a:t>
            </a:r>
            <a:r>
              <a:rPr kumimoji="0" lang="en-US" sz="1200" b="0" i="0" u="none" strike="noStrike" kern="1200" cap="none" spc="0" normalizeH="0" noProof="0" smtClean="0">
                <a:ln>
                  <a:noFill/>
                </a:ln>
                <a:solidFill>
                  <a:prstClr val="black">
                    <a:tint val="75000"/>
                  </a:prstClr>
                </a:solidFill>
                <a:effectLst/>
                <a:uLnTx/>
                <a:uFillTx/>
                <a:latin typeface="Verdana" panose="020B0604030504040204" pitchFamily="34" charset="0"/>
                <a:ea typeface="MS PGothic" pitchFamily="34" charset="-128"/>
                <a:cs typeface="+mn-cs"/>
              </a:rPr>
              <a:t> Cơ bản</a:t>
            </a:r>
          </a:p>
        </p:txBody>
      </p:sp>
    </p:spTree>
    <p:extLst>
      <p:ext uri="{BB962C8B-B14F-4D97-AF65-F5344CB8AC3E}">
        <p14:creationId xmlns:p14="http://schemas.microsoft.com/office/powerpoint/2010/main" val="213163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t>4.2.2 Big Data (cont’d)</a:t>
            </a:r>
            <a:endParaRPr lang="en-US" dirty="0">
              <a:solidFill>
                <a:srgbClr val="7E7E86"/>
              </a:solidFill>
              <a:latin typeface="Arial" charset="0"/>
            </a:endParaRPr>
          </a:p>
        </p:txBody>
      </p:sp>
      <p:sp>
        <p:nvSpPr>
          <p:cNvPr id="9" name="Content Placeholder 1"/>
          <p:cNvSpPr>
            <a:spLocks noGrp="1"/>
          </p:cNvSpPr>
          <p:nvPr>
            <p:ph idx="1"/>
          </p:nvPr>
        </p:nvSpPr>
        <p:spPr>
          <a:xfrm>
            <a:off x="322167" y="1182352"/>
            <a:ext cx="8303217" cy="4871059"/>
          </a:xfrm>
        </p:spPr>
        <p:txBody>
          <a:bodyPr/>
          <a:lstStyle/>
          <a:p>
            <a:r>
              <a:rPr lang="en-US" sz="2000" dirty="0" smtClean="0"/>
              <a:t>Data Growth</a:t>
            </a:r>
          </a:p>
          <a:p>
            <a:pPr lvl="1"/>
            <a:r>
              <a:rPr lang="en-US" dirty="0" smtClean="0"/>
              <a:t>Number </a:t>
            </a:r>
            <a:r>
              <a:rPr lang="en-US" dirty="0"/>
              <a:t>of sensors and other </a:t>
            </a:r>
            <a:r>
              <a:rPr lang="en-US" dirty="0" err="1" smtClean="0"/>
              <a:t>IoT</a:t>
            </a:r>
            <a:r>
              <a:rPr lang="en-US" dirty="0" smtClean="0"/>
              <a:t> end </a:t>
            </a:r>
            <a:r>
              <a:rPr lang="en-US" dirty="0"/>
              <a:t>devices </a:t>
            </a:r>
            <a:r>
              <a:rPr lang="en-US" dirty="0" smtClean="0"/>
              <a:t>growing exponentially and collecting a constant stream of data.</a:t>
            </a:r>
          </a:p>
          <a:p>
            <a:pPr lvl="1"/>
            <a:r>
              <a:rPr lang="en-US" sz="2000" dirty="0" smtClean="0"/>
              <a:t>Consumer behavior is changing  requires  </a:t>
            </a:r>
            <a:r>
              <a:rPr lang="en-US" dirty="0" smtClean="0"/>
              <a:t>anytime</a:t>
            </a:r>
            <a:r>
              <a:rPr lang="en-US" dirty="0"/>
              <a:t>, anywhere, on-demand access</a:t>
            </a:r>
            <a:r>
              <a:rPr lang="en-US" dirty="0" smtClean="0"/>
              <a:t>.</a:t>
            </a:r>
            <a:r>
              <a:rPr lang="en-US" sz="2000" dirty="0" smtClean="0"/>
              <a:t>- fitness monitors, smartphones, medical devices</a:t>
            </a:r>
          </a:p>
          <a:p>
            <a:pPr lvl="1"/>
            <a:r>
              <a:rPr lang="en-US" dirty="0" smtClean="0"/>
              <a:t>Smart cities and smart grids, connected trains, cars – growing in frequency</a:t>
            </a:r>
            <a:endParaRPr lang="en-US" dirty="0"/>
          </a:p>
          <a:p>
            <a:pPr lvl="1"/>
            <a:r>
              <a:rPr lang="en-US" dirty="0" smtClean="0"/>
              <a:t>Problems arise in </a:t>
            </a:r>
            <a:r>
              <a:rPr lang="en-US" dirty="0"/>
              <a:t>terms </a:t>
            </a:r>
            <a:r>
              <a:rPr lang="en-US" dirty="0" smtClean="0"/>
              <a:t/>
            </a:r>
            <a:br>
              <a:rPr lang="en-US" dirty="0" smtClean="0"/>
            </a:br>
            <a:r>
              <a:rPr lang="en-US" dirty="0" smtClean="0"/>
              <a:t>of the requirements for</a:t>
            </a:r>
            <a:br>
              <a:rPr lang="en-US" dirty="0" smtClean="0"/>
            </a:br>
            <a:r>
              <a:rPr lang="en-US" dirty="0" smtClean="0"/>
              <a:t>storage, analysis, and </a:t>
            </a:r>
            <a:br>
              <a:rPr lang="en-US" dirty="0" smtClean="0"/>
            </a:br>
            <a:r>
              <a:rPr lang="en-US" dirty="0" smtClean="0"/>
              <a:t>security</a:t>
            </a:r>
          </a:p>
          <a:p>
            <a:pPr lvl="1"/>
            <a:endParaRPr lang="en-US" sz="2000" dirty="0" smtClean="0"/>
          </a:p>
          <a:p>
            <a:endParaRPr lang="en-US" sz="2000" dirty="0" smtClean="0"/>
          </a:p>
        </p:txBody>
      </p:sp>
      <p:pic>
        <p:nvPicPr>
          <p:cNvPr id="112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82067" y="3570091"/>
            <a:ext cx="5088980" cy="2878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693809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t>4.2.2 Big Data (cont’d)</a:t>
            </a:r>
            <a:endParaRPr lang="en-US" dirty="0">
              <a:solidFill>
                <a:srgbClr val="7E7E86"/>
              </a:solidFill>
              <a:latin typeface="Arial" charset="0"/>
            </a:endParaRPr>
          </a:p>
        </p:txBody>
      </p:sp>
      <p:sp>
        <p:nvSpPr>
          <p:cNvPr id="9" name="Content Placeholder 1"/>
          <p:cNvSpPr>
            <a:spLocks noGrp="1"/>
          </p:cNvSpPr>
          <p:nvPr>
            <p:ph idx="1"/>
          </p:nvPr>
        </p:nvSpPr>
        <p:spPr>
          <a:xfrm>
            <a:off x="322167" y="1182352"/>
            <a:ext cx="8303217" cy="4871059"/>
          </a:xfrm>
        </p:spPr>
        <p:txBody>
          <a:bodyPr/>
          <a:lstStyle/>
          <a:p>
            <a:r>
              <a:rPr lang="en-US" sz="2000" dirty="0" smtClean="0"/>
              <a:t>It is All About the Data</a:t>
            </a:r>
          </a:p>
          <a:p>
            <a:pPr lvl="1"/>
            <a:r>
              <a:rPr lang="en-US" dirty="0" smtClean="0"/>
              <a:t>Big </a:t>
            </a:r>
            <a:r>
              <a:rPr lang="en-US" dirty="0"/>
              <a:t>data is data that is so vast and complex </a:t>
            </a:r>
            <a:r>
              <a:rPr lang="en-US" dirty="0" smtClean="0"/>
              <a:t>it is difficult </a:t>
            </a:r>
            <a:r>
              <a:rPr lang="en-US" dirty="0"/>
              <a:t>to store, process, and analyze using traditional data storage and analytics applications</a:t>
            </a:r>
            <a:r>
              <a:rPr lang="en-US" dirty="0" smtClean="0"/>
              <a:t>.</a:t>
            </a:r>
          </a:p>
          <a:p>
            <a:pPr lvl="1"/>
            <a:r>
              <a:rPr lang="en-US" dirty="0" smtClean="0"/>
              <a:t>Typically </a:t>
            </a:r>
            <a:r>
              <a:rPr lang="en-US" dirty="0"/>
              <a:t>characterized in three dimensions: volume, velocity, and </a:t>
            </a:r>
            <a:r>
              <a:rPr lang="en-US" dirty="0" smtClean="0"/>
              <a:t>variety</a:t>
            </a:r>
          </a:p>
          <a:p>
            <a:pPr lvl="2"/>
            <a:r>
              <a:rPr lang="en-US" dirty="0"/>
              <a:t>Volume </a:t>
            </a:r>
            <a:r>
              <a:rPr lang="en-US" dirty="0" smtClean="0"/>
              <a:t>- </a:t>
            </a:r>
            <a:r>
              <a:rPr lang="en-US" dirty="0"/>
              <a:t>the amount of data being transported and </a:t>
            </a:r>
            <a:r>
              <a:rPr lang="en-US" dirty="0" smtClean="0"/>
              <a:t>stored</a:t>
            </a:r>
            <a:endParaRPr lang="en-US" dirty="0"/>
          </a:p>
          <a:p>
            <a:pPr lvl="2"/>
            <a:r>
              <a:rPr lang="en-US" sz="2000" dirty="0" smtClean="0"/>
              <a:t>Velocity - </a:t>
            </a:r>
            <a:r>
              <a:rPr lang="en-US" sz="2000" dirty="0"/>
              <a:t>the rate at which this data is </a:t>
            </a:r>
            <a:r>
              <a:rPr lang="en-US" sz="2000" dirty="0" smtClean="0"/>
              <a:t>generated</a:t>
            </a:r>
          </a:p>
          <a:p>
            <a:pPr lvl="2"/>
            <a:r>
              <a:rPr lang="en-US" dirty="0"/>
              <a:t>Variety </a:t>
            </a:r>
            <a:r>
              <a:rPr lang="en-US" dirty="0" smtClean="0"/>
              <a:t>- </a:t>
            </a:r>
            <a:r>
              <a:rPr lang="en-US" dirty="0"/>
              <a:t>the type of data, which is rarely in a state that is perfectly ready for processing and </a:t>
            </a:r>
            <a:r>
              <a:rPr lang="en-US" dirty="0" smtClean="0"/>
              <a:t/>
            </a:r>
            <a:br>
              <a:rPr lang="en-US" dirty="0" smtClean="0"/>
            </a:br>
            <a:r>
              <a:rPr lang="en-US" dirty="0" smtClean="0"/>
              <a:t>analysis</a:t>
            </a:r>
          </a:p>
          <a:p>
            <a:pPr lvl="1"/>
            <a:r>
              <a:rPr lang="en-US" dirty="0"/>
              <a:t>Apache Hadoop, </a:t>
            </a:r>
            <a:r>
              <a:rPr lang="en-US" dirty="0" err="1"/>
              <a:t>Webex</a:t>
            </a:r>
            <a:r>
              <a:rPr lang="en-US" dirty="0"/>
              <a:t> Teams</a:t>
            </a:r>
            <a:r>
              <a:rPr lang="en-US" dirty="0" smtClean="0"/>
              <a:t>, </a:t>
            </a:r>
            <a:r>
              <a:rPr lang="en-US" dirty="0"/>
              <a:t>Cassandra</a:t>
            </a:r>
            <a:r>
              <a:rPr lang="en-US" dirty="0" smtClean="0"/>
              <a:t>,</a:t>
            </a:r>
            <a:br>
              <a:rPr lang="en-US" dirty="0" smtClean="0"/>
            </a:br>
            <a:r>
              <a:rPr lang="en-US" dirty="0" smtClean="0"/>
              <a:t>and Kafka – examples of open source </a:t>
            </a:r>
            <a:br>
              <a:rPr lang="en-US" dirty="0" smtClean="0"/>
            </a:br>
            <a:r>
              <a:rPr lang="en-US" dirty="0" smtClean="0"/>
              <a:t>projects dealing with Big Data</a:t>
            </a:r>
          </a:p>
        </p:txBody>
      </p:sp>
      <p:pic>
        <p:nvPicPr>
          <p:cNvPr id="1229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41824" y="4390622"/>
            <a:ext cx="3124201" cy="2328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63989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t>4.2.3 Security Concerns in the </a:t>
            </a:r>
            <a:r>
              <a:rPr lang="en-US" dirty="0" err="1" smtClean="0"/>
              <a:t>IoT</a:t>
            </a:r>
            <a:endParaRPr lang="en-US" dirty="0">
              <a:solidFill>
                <a:srgbClr val="7E7E86"/>
              </a:solidFill>
              <a:latin typeface="Arial" charset="0"/>
            </a:endParaRPr>
          </a:p>
        </p:txBody>
      </p:sp>
      <p:sp>
        <p:nvSpPr>
          <p:cNvPr id="9" name="Content Placeholder 1"/>
          <p:cNvSpPr>
            <a:spLocks noGrp="1"/>
          </p:cNvSpPr>
          <p:nvPr>
            <p:ph idx="1"/>
          </p:nvPr>
        </p:nvSpPr>
        <p:spPr>
          <a:xfrm>
            <a:off x="322167" y="1182352"/>
            <a:ext cx="8303217" cy="4871059"/>
          </a:xfrm>
        </p:spPr>
        <p:txBody>
          <a:bodyPr/>
          <a:lstStyle/>
          <a:p>
            <a:r>
              <a:rPr lang="en-US" sz="2000" dirty="0" smtClean="0"/>
              <a:t>Data Storage</a:t>
            </a:r>
          </a:p>
          <a:p>
            <a:pPr lvl="1"/>
            <a:r>
              <a:rPr lang="en-US" sz="1600" dirty="0" err="1"/>
              <a:t>IoT</a:t>
            </a:r>
            <a:r>
              <a:rPr lang="en-US" sz="1600" dirty="0"/>
              <a:t> devices may </a:t>
            </a:r>
            <a:r>
              <a:rPr lang="en-US" sz="1600" dirty="0" smtClean="0"/>
              <a:t>store </a:t>
            </a:r>
            <a:r>
              <a:rPr lang="en-US" sz="1600" dirty="0"/>
              <a:t>data for a period of time before sending it out for processing</a:t>
            </a:r>
            <a:r>
              <a:rPr lang="en-US" sz="1600" dirty="0" smtClean="0"/>
              <a:t>. – especially for devices </a:t>
            </a:r>
            <a:r>
              <a:rPr lang="en-US" sz="1600" dirty="0"/>
              <a:t>that do not maintain constant connections to their gateways or controllers</a:t>
            </a:r>
            <a:r>
              <a:rPr lang="en-US" sz="1600" dirty="0" smtClean="0"/>
              <a:t>.</a:t>
            </a:r>
          </a:p>
          <a:p>
            <a:pPr lvl="1"/>
            <a:r>
              <a:rPr lang="en-US" sz="1600" dirty="0" smtClean="0"/>
              <a:t>Critical that all </a:t>
            </a:r>
            <a:r>
              <a:rPr lang="en-US" sz="1600" dirty="0" err="1" smtClean="0"/>
              <a:t>IoT</a:t>
            </a:r>
            <a:r>
              <a:rPr lang="en-US" sz="1600" dirty="0" smtClean="0"/>
              <a:t> storage devices encrypt data </a:t>
            </a:r>
            <a:r>
              <a:rPr lang="en-US" sz="1600" dirty="0"/>
              <a:t>for storage to avoid data tampering or </a:t>
            </a:r>
            <a:r>
              <a:rPr lang="en-US" sz="1600" dirty="0" smtClean="0"/>
              <a:t>theft</a:t>
            </a:r>
          </a:p>
          <a:p>
            <a:pPr lvl="1"/>
            <a:r>
              <a:rPr lang="en-US" sz="1600" dirty="0" smtClean="0"/>
              <a:t>Self-encrypting drives have encryption </a:t>
            </a:r>
            <a:r>
              <a:rPr lang="en-US" sz="1600" dirty="0"/>
              <a:t>capability </a:t>
            </a:r>
            <a:r>
              <a:rPr lang="en-US" sz="1600" dirty="0" smtClean="0"/>
              <a:t>built </a:t>
            </a:r>
            <a:r>
              <a:rPr lang="en-US" sz="1600" dirty="0"/>
              <a:t>into the drive </a:t>
            </a:r>
            <a:r>
              <a:rPr lang="en-US" sz="1600" dirty="0" smtClean="0"/>
              <a:t>controller -  encryption </a:t>
            </a:r>
            <a:r>
              <a:rPr lang="en-US" sz="1600" dirty="0"/>
              <a:t>and decryption </a:t>
            </a:r>
            <a:r>
              <a:rPr lang="en-US" sz="1600" dirty="0" smtClean="0"/>
              <a:t>done </a:t>
            </a:r>
            <a:r>
              <a:rPr lang="en-US" sz="1600" dirty="0"/>
              <a:t>by the drive itself, independent of the operating system</a:t>
            </a:r>
            <a:r>
              <a:rPr lang="en-US" sz="1600" dirty="0" smtClean="0"/>
              <a:t>.</a:t>
            </a:r>
          </a:p>
          <a:p>
            <a:pPr lvl="1"/>
            <a:r>
              <a:rPr lang="en-US" sz="1600" dirty="0" smtClean="0"/>
              <a:t>Self-encrypting </a:t>
            </a:r>
            <a:r>
              <a:rPr lang="en-US" sz="1600" dirty="0"/>
              <a:t>flash </a:t>
            </a:r>
            <a:r>
              <a:rPr lang="en-US" sz="1600" dirty="0" smtClean="0"/>
              <a:t>memory – </a:t>
            </a:r>
            <a:br>
              <a:rPr lang="en-US" sz="1600" dirty="0" smtClean="0"/>
            </a:br>
            <a:r>
              <a:rPr lang="en-US" sz="1600" dirty="0" smtClean="0"/>
              <a:t>manufacturers </a:t>
            </a:r>
            <a:r>
              <a:rPr lang="en-US" sz="1600" dirty="0"/>
              <a:t>beginning to </a:t>
            </a:r>
            <a:r>
              <a:rPr lang="en-US" sz="1600" dirty="0" smtClean="0"/>
              <a:t>release</a:t>
            </a:r>
            <a:br>
              <a:rPr lang="en-US" sz="1600" dirty="0" smtClean="0"/>
            </a:br>
            <a:r>
              <a:rPr lang="en-US" sz="1600" dirty="0" smtClean="0"/>
              <a:t> </a:t>
            </a:r>
            <a:r>
              <a:rPr lang="en-US" sz="1600" dirty="0"/>
              <a:t>new devices with self-encrypting </a:t>
            </a:r>
            <a:r>
              <a:rPr lang="en-US" sz="1600" dirty="0" smtClean="0"/>
              <a:t/>
            </a:r>
            <a:br>
              <a:rPr lang="en-US" sz="1600" dirty="0" smtClean="0"/>
            </a:br>
            <a:r>
              <a:rPr lang="en-US" sz="1600" dirty="0" smtClean="0"/>
              <a:t>flash memory</a:t>
            </a:r>
          </a:p>
        </p:txBody>
      </p:sp>
      <p:pic>
        <p:nvPicPr>
          <p:cNvPr id="1331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55957" y="3450447"/>
            <a:ext cx="4646849" cy="306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70484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t>4.2.3 Security Concerns in the </a:t>
            </a:r>
            <a:r>
              <a:rPr lang="en-US" dirty="0" err="1" smtClean="0"/>
              <a:t>IoT</a:t>
            </a:r>
            <a:r>
              <a:rPr lang="en-US" dirty="0" smtClean="0"/>
              <a:t> (cont’d)</a:t>
            </a:r>
            <a:endParaRPr lang="en-US" dirty="0">
              <a:solidFill>
                <a:srgbClr val="7E7E86"/>
              </a:solidFill>
              <a:latin typeface="Arial" charset="0"/>
            </a:endParaRPr>
          </a:p>
        </p:txBody>
      </p:sp>
      <p:sp>
        <p:nvSpPr>
          <p:cNvPr id="9" name="Content Placeholder 1"/>
          <p:cNvSpPr>
            <a:spLocks noGrp="1"/>
          </p:cNvSpPr>
          <p:nvPr>
            <p:ph idx="1"/>
          </p:nvPr>
        </p:nvSpPr>
        <p:spPr>
          <a:xfrm>
            <a:off x="322167" y="1182352"/>
            <a:ext cx="8303217" cy="4871059"/>
          </a:xfrm>
        </p:spPr>
        <p:txBody>
          <a:bodyPr/>
          <a:lstStyle/>
          <a:p>
            <a:r>
              <a:rPr lang="en-US" sz="2000" dirty="0" smtClean="0"/>
              <a:t>Data Transmission</a:t>
            </a:r>
          </a:p>
          <a:p>
            <a:pPr lvl="1"/>
            <a:r>
              <a:rPr lang="en-US" sz="1600" dirty="0"/>
              <a:t>If data is not properly secured through encryption, it can be intercepted, captured or manipulated while in transit.</a:t>
            </a:r>
          </a:p>
          <a:p>
            <a:pPr lvl="1"/>
            <a:r>
              <a:rPr lang="en-US" sz="1600" dirty="0" smtClean="0"/>
              <a:t>Modern </a:t>
            </a:r>
            <a:r>
              <a:rPr lang="en-US" sz="1600" dirty="0"/>
              <a:t>encryption algorithms may require more processing power than what is available in the </a:t>
            </a:r>
            <a:r>
              <a:rPr lang="en-US" sz="1600" dirty="0" err="1"/>
              <a:t>IoT</a:t>
            </a:r>
            <a:r>
              <a:rPr lang="en-US" sz="1600" dirty="0"/>
              <a:t> device</a:t>
            </a:r>
            <a:r>
              <a:rPr lang="en-US" sz="1600" dirty="0" smtClean="0"/>
              <a:t>.</a:t>
            </a:r>
          </a:p>
          <a:p>
            <a:pPr lvl="1"/>
            <a:r>
              <a:rPr lang="en-US" sz="1600" dirty="0" smtClean="0"/>
              <a:t>As well as physical security, </a:t>
            </a:r>
            <a:r>
              <a:rPr lang="en-US" sz="1600" dirty="0" err="1" smtClean="0"/>
              <a:t>IoT</a:t>
            </a:r>
            <a:r>
              <a:rPr lang="en-US" sz="1600" dirty="0" smtClean="0"/>
              <a:t> devices </a:t>
            </a:r>
            <a:r>
              <a:rPr lang="en-US" sz="1600" dirty="0"/>
              <a:t>must be able to protect its own firmware and the data it transmits</a:t>
            </a:r>
            <a:r>
              <a:rPr lang="en-US" sz="1600" dirty="0" smtClean="0"/>
              <a:t>.</a:t>
            </a:r>
          </a:p>
          <a:p>
            <a:pPr lvl="1"/>
            <a:r>
              <a:rPr lang="en-US" sz="1600" dirty="0" smtClean="0"/>
              <a:t>Ensure </a:t>
            </a:r>
            <a:r>
              <a:rPr lang="en-US" sz="1600" dirty="0"/>
              <a:t>that </a:t>
            </a:r>
            <a:r>
              <a:rPr lang="en-US" sz="1600" dirty="0" err="1"/>
              <a:t>IoT</a:t>
            </a:r>
            <a:r>
              <a:rPr lang="en-US" sz="1600" dirty="0"/>
              <a:t> devices are running the latest version of their firmware and protocols</a:t>
            </a:r>
            <a:r>
              <a:rPr lang="en-US" sz="1600" dirty="0" smtClean="0"/>
              <a:t>.</a:t>
            </a:r>
          </a:p>
          <a:p>
            <a:pPr lvl="1"/>
            <a:r>
              <a:rPr lang="en-US" sz="1600" dirty="0" smtClean="0"/>
              <a:t>Common attack: trick devices into using sub-optimal </a:t>
            </a:r>
            <a:r>
              <a:rPr lang="en-US" sz="1600" dirty="0"/>
              <a:t>security parameters under which the connection can be </a:t>
            </a:r>
            <a:r>
              <a:rPr lang="en-US" sz="1600" dirty="0" smtClean="0"/>
              <a:t>exploited</a:t>
            </a:r>
          </a:p>
          <a:p>
            <a:pPr lvl="1"/>
            <a:r>
              <a:rPr lang="en-US" sz="1600" dirty="0" smtClean="0"/>
              <a:t>Servers, </a:t>
            </a:r>
            <a:r>
              <a:rPr lang="en-US" sz="1600" dirty="0"/>
              <a:t>cloud </a:t>
            </a:r>
            <a:r>
              <a:rPr lang="en-US" sz="1600" dirty="0" smtClean="0"/>
              <a:t>endpoints, </a:t>
            </a:r>
            <a:br>
              <a:rPr lang="en-US" sz="1600" dirty="0" smtClean="0"/>
            </a:br>
            <a:r>
              <a:rPr lang="en-US" sz="1600" dirty="0" smtClean="0"/>
              <a:t>intermediary devices </a:t>
            </a:r>
            <a:r>
              <a:rPr lang="en-US" sz="1600" dirty="0"/>
              <a:t>should </a:t>
            </a:r>
            <a:r>
              <a:rPr lang="en-US" sz="1600" dirty="0" smtClean="0"/>
              <a:t>also</a:t>
            </a:r>
            <a:br>
              <a:rPr lang="en-US" sz="1600" dirty="0" smtClean="0"/>
            </a:br>
            <a:r>
              <a:rPr lang="en-US" sz="1600" dirty="0" smtClean="0"/>
              <a:t>be </a:t>
            </a:r>
            <a:r>
              <a:rPr lang="en-US" sz="1600" dirty="0"/>
              <a:t>secured and use strong </a:t>
            </a:r>
            <a:r>
              <a:rPr lang="en-US" sz="1600" dirty="0" smtClean="0"/>
              <a:t/>
            </a:r>
            <a:br>
              <a:rPr lang="en-US" sz="1600" dirty="0" smtClean="0"/>
            </a:br>
            <a:r>
              <a:rPr lang="en-US" sz="1600" dirty="0" smtClean="0"/>
              <a:t>encryption </a:t>
            </a:r>
            <a:r>
              <a:rPr lang="en-US" sz="1600" dirty="0"/>
              <a:t>algorithms before </a:t>
            </a:r>
            <a:r>
              <a:rPr lang="en-US" sz="1600" dirty="0" smtClean="0"/>
              <a:t/>
            </a:r>
            <a:br>
              <a:rPr lang="en-US" sz="1600" dirty="0" smtClean="0"/>
            </a:br>
            <a:r>
              <a:rPr lang="en-US" sz="1600" dirty="0" smtClean="0"/>
              <a:t>communicating </a:t>
            </a:r>
            <a:r>
              <a:rPr lang="en-US" sz="1600" dirty="0"/>
              <a:t>with </a:t>
            </a:r>
            <a:r>
              <a:rPr lang="en-US" sz="1600" dirty="0" err="1"/>
              <a:t>IoT</a:t>
            </a:r>
            <a:r>
              <a:rPr lang="en-US" sz="1600" dirty="0"/>
              <a:t> devices. </a:t>
            </a:r>
            <a:endParaRPr lang="en-US" sz="1600" dirty="0" smtClean="0"/>
          </a:p>
        </p:txBody>
      </p:sp>
      <p:pic>
        <p:nvPicPr>
          <p:cNvPr id="1433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09670" y="4082721"/>
            <a:ext cx="4970557" cy="262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204639"/>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solidFill>
                  <a:schemeClr val="bg1"/>
                </a:solidFill>
              </a:rPr>
              <a:t>4</a:t>
            </a:r>
            <a:r>
              <a:rPr lang="en-US" sz="2400" dirty="0" smtClean="0">
                <a:solidFill>
                  <a:schemeClr val="bg1"/>
                </a:solidFill>
              </a:rPr>
              <a:t>.3</a:t>
            </a:r>
            <a:r>
              <a:rPr lang="en-US" sz="2400" dirty="0" smtClean="0"/>
              <a:t> </a:t>
            </a:r>
            <a:r>
              <a:rPr lang="en-CA" sz="2400" dirty="0" smtClean="0"/>
              <a:t>Chapter Summary</a:t>
            </a:r>
            <a:endParaRPr lang="en-US" sz="2400" dirty="0"/>
          </a:p>
        </p:txBody>
      </p:sp>
    </p:spTree>
    <p:extLst>
      <p:ext uri="{BB962C8B-B14F-4D97-AF65-F5344CB8AC3E}">
        <p14:creationId xmlns:p14="http://schemas.microsoft.com/office/powerpoint/2010/main" val="3568215642"/>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450568" y="1539501"/>
            <a:ext cx="8600517" cy="508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normAutofit fontScale="92500" lnSpcReduction="20000"/>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Personal information related to health, location, wealth, personal preferences and behaviors is passing through the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devices in increasing volumes. This increase in volume elevates the relevance of increasing the attention on data privacy and data protection. </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New wireless technologies and protocols, such as ZigBee, Bluetooth, 4G/4G, and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LoRaWAN</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have been developed to accommodate the diversity of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devices. Wireless technology is selected based on the range of coverage, bandwidth requirements, power consumption, and deployment location.</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Wireless security considerations include: selecting a secure protocol, protection for management frames, identification of frequency jamming, detecting rogue access points, and using security at the application layer.</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Cloud computing is a service that offers off-premise, on-demand access to a shared pool of configurable computing resources. Cloud computing offers services such as IaaS, PaaS,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mPaaS</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and SaaS.</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A fog computing model identifies a distributed computing infrastructure closer to the network edge. It enables edge devices to run applications locally and make immediate decisions.</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 proliferation of devices in the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is one of the primary reasons for the exponential growth in data generation. Data can be deemed at rest or in motion. Big Data is typically characterized in three dimensions: volume, velocity, and variety.</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Data stored in servers must be encrypted to avoid data tampering or theft. Regular backups are mandatory to minimize losses in case of a disaster</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devices should run the latest version of firmware and protocols and any communication between devices should be done using protocols that provide secure encryption by default.</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154118761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40209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368530069"/>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4: Networks, Fog and Cloud Computing</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err="1" smtClean="0">
                <a:solidFill>
                  <a:schemeClr val="tx1"/>
                </a:solidFill>
                <a:latin typeface="Arial" charset="0"/>
              </a:rPr>
              <a:t>IoT</a:t>
            </a:r>
            <a:r>
              <a:rPr lang="en-US" dirty="0" smtClean="0">
                <a:solidFill>
                  <a:schemeClr val="tx1"/>
                </a:solidFill>
                <a:latin typeface="Arial" charset="0"/>
              </a:rPr>
              <a:t> Fundamentals</a:t>
            </a:r>
          </a:p>
          <a:p>
            <a:pPr eaLnBrk="1" hangingPunct="1"/>
            <a:r>
              <a:rPr lang="en-US" dirty="0" smtClean="0">
                <a:solidFill>
                  <a:schemeClr val="tx1"/>
                </a:solidFill>
                <a:latin typeface="Arial" charset="0"/>
              </a:rPr>
              <a:t>Connecting Things 2.01</a:t>
            </a:r>
            <a:endParaRPr lang="en-US" dirty="0">
              <a:solidFill>
                <a:schemeClr val="tx1"/>
              </a:solidFill>
              <a:latin typeface="Arial" charset="0"/>
            </a:endParaRPr>
          </a:p>
        </p:txBody>
      </p:sp>
    </p:spTree>
    <p:extLst>
      <p:ext uri="{BB962C8B-B14F-4D97-AF65-F5344CB8AC3E}">
        <p14:creationId xmlns:p14="http://schemas.microsoft.com/office/powerpoint/2010/main" val="98029306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4 - Sections &amp; Objectives</a:t>
            </a:r>
          </a:p>
        </p:txBody>
      </p:sp>
      <p:sp>
        <p:nvSpPr>
          <p:cNvPr id="4099" name="Rectangle 34"/>
          <p:cNvSpPr>
            <a:spLocks noGrp="1" noChangeArrowheads="1"/>
          </p:cNvSpPr>
          <p:nvPr>
            <p:ph idx="1"/>
          </p:nvPr>
        </p:nvSpPr>
        <p:spPr/>
        <p:txBody>
          <a:bodyPr/>
          <a:lstStyle/>
          <a:p>
            <a:r>
              <a:rPr lang="en-CA" dirty="0"/>
              <a:t>4</a:t>
            </a:r>
            <a:r>
              <a:rPr lang="en-CA" dirty="0" smtClean="0"/>
              <a:t>.1 Connecting Things to the Network</a:t>
            </a:r>
          </a:p>
          <a:p>
            <a:pPr lvl="1"/>
            <a:r>
              <a:rPr lang="en-US" dirty="0"/>
              <a:t>Explain how the network supports the </a:t>
            </a:r>
            <a:r>
              <a:rPr lang="en-US" dirty="0" err="1" smtClean="0"/>
              <a:t>IoT</a:t>
            </a:r>
            <a:r>
              <a:rPr lang="en-US" dirty="0"/>
              <a:t>.</a:t>
            </a:r>
            <a:endParaRPr lang="en-US" dirty="0" smtClean="0"/>
          </a:p>
          <a:p>
            <a:r>
              <a:rPr lang="en-CA" dirty="0"/>
              <a:t>4</a:t>
            </a:r>
            <a:r>
              <a:rPr lang="en-CA" dirty="0" smtClean="0"/>
              <a:t>.2 Fog and Cloud Computing</a:t>
            </a:r>
          </a:p>
          <a:p>
            <a:pPr lvl="1"/>
            <a:r>
              <a:rPr lang="en-US" dirty="0"/>
              <a:t>Explain why fog and cloud computing are used in </a:t>
            </a:r>
            <a:r>
              <a:rPr lang="en-US" dirty="0" err="1"/>
              <a:t>IoT</a:t>
            </a:r>
            <a:r>
              <a:rPr lang="en-US" dirty="0"/>
              <a:t> systems.</a:t>
            </a:r>
          </a:p>
        </p:txBody>
      </p:sp>
    </p:spTree>
    <p:extLst>
      <p:ext uri="{BB962C8B-B14F-4D97-AF65-F5344CB8AC3E}">
        <p14:creationId xmlns:p14="http://schemas.microsoft.com/office/powerpoint/2010/main" val="3085998588"/>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4</a:t>
            </a:r>
            <a:r>
              <a:rPr lang="en-US" sz="2400" dirty="0" smtClean="0"/>
              <a:t>.1 Connecting Things to the Network</a:t>
            </a:r>
            <a:endParaRPr lang="en-US" sz="2400" dirty="0">
              <a:solidFill>
                <a:srgbClr val="00B0F0"/>
              </a:solidFill>
            </a:endParaRPr>
          </a:p>
        </p:txBody>
      </p:sp>
    </p:spTree>
    <p:extLst>
      <p:ext uri="{BB962C8B-B14F-4D97-AF65-F5344CB8AC3E}">
        <p14:creationId xmlns:p14="http://schemas.microsoft.com/office/powerpoint/2010/main" val="3894120203"/>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4.1.1 The Role of the Network</a:t>
            </a:r>
            <a:endParaRPr lang="en-US" dirty="0">
              <a:solidFill>
                <a:srgbClr val="7E7E86"/>
              </a:solidFill>
              <a:latin typeface="Arial" charset="0"/>
            </a:endParaRPr>
          </a:p>
        </p:txBody>
      </p:sp>
      <p:sp>
        <p:nvSpPr>
          <p:cNvPr id="9" name="Content Placeholder 1"/>
          <p:cNvSpPr>
            <a:spLocks noGrp="1"/>
          </p:cNvSpPr>
          <p:nvPr>
            <p:ph idx="1"/>
          </p:nvPr>
        </p:nvSpPr>
        <p:spPr>
          <a:xfrm>
            <a:off x="394138" y="1344952"/>
            <a:ext cx="8472013" cy="3715780"/>
          </a:xfrm>
        </p:spPr>
        <p:txBody>
          <a:bodyPr/>
          <a:lstStyle/>
          <a:p>
            <a:r>
              <a:rPr lang="en-US" sz="2000" dirty="0" smtClean="0"/>
              <a:t>LAN and </a:t>
            </a:r>
            <a:r>
              <a:rPr lang="en-US" sz="2000" dirty="0"/>
              <a:t>WAN</a:t>
            </a:r>
          </a:p>
          <a:p>
            <a:pPr lvl="1"/>
            <a:r>
              <a:rPr lang="en-US" sz="1600" dirty="0"/>
              <a:t>The path from source to destination can be a single cable or a collection of networks</a:t>
            </a:r>
            <a:r>
              <a:rPr lang="en-US" sz="1600" dirty="0" smtClean="0"/>
              <a:t>.</a:t>
            </a:r>
          </a:p>
          <a:p>
            <a:pPr lvl="1"/>
            <a:r>
              <a:rPr lang="en-US" sz="1600" dirty="0" smtClean="0"/>
              <a:t>A Personal Area Network (PAN) is a type of  network that usually spans a few meters around an individual and is often used in </a:t>
            </a:r>
            <a:r>
              <a:rPr lang="en-US" sz="1600" dirty="0" err="1" smtClean="0"/>
              <a:t>IoT</a:t>
            </a:r>
            <a:r>
              <a:rPr lang="en-US" sz="1600" dirty="0" smtClean="0"/>
              <a:t>.</a:t>
            </a:r>
          </a:p>
          <a:p>
            <a:pPr lvl="1"/>
            <a:r>
              <a:rPr lang="en-US" sz="1600" dirty="0" smtClean="0"/>
              <a:t>A Local Area Network (LAN) is </a:t>
            </a:r>
            <a:r>
              <a:rPr lang="en-US" sz="1600" dirty="0"/>
              <a:t>a </a:t>
            </a:r>
            <a:r>
              <a:rPr lang="en-US" sz="1600" dirty="0" smtClean="0"/>
              <a:t>type of network </a:t>
            </a:r>
            <a:r>
              <a:rPr lang="en-US" sz="1600" dirty="0"/>
              <a:t>infrastructure that spans a small geographical </a:t>
            </a:r>
            <a:r>
              <a:rPr lang="en-US" sz="1600" dirty="0" smtClean="0"/>
              <a:t>area and is used to connect end devices..</a:t>
            </a:r>
          </a:p>
          <a:p>
            <a:pPr lvl="1"/>
            <a:r>
              <a:rPr lang="en-US" sz="1600" dirty="0" smtClean="0"/>
              <a:t>A LAN is normally a high-speed network under the control of a single administrative entity.</a:t>
            </a:r>
          </a:p>
          <a:p>
            <a:pPr lvl="1"/>
            <a:r>
              <a:rPr lang="en-US" sz="1600" dirty="0" smtClean="0"/>
              <a:t>A Wide Area Network (WAN) is a type of </a:t>
            </a:r>
            <a:r>
              <a:rPr lang="en-US" sz="1600" dirty="0"/>
              <a:t>network infrastructure that spans a wide geographical </a:t>
            </a:r>
            <a:r>
              <a:rPr lang="en-US" sz="1600" dirty="0" smtClean="0"/>
              <a:t>area and is used to connect WANs.</a:t>
            </a:r>
          </a:p>
          <a:p>
            <a:pPr lvl="1"/>
            <a:r>
              <a:rPr lang="en-US" sz="1600" dirty="0" smtClean="0"/>
              <a:t>A WAN is normally a low-speed network and may include portions from different Internet Service Providers (ISPs)</a:t>
            </a:r>
          </a:p>
          <a:p>
            <a:pPr lvl="1"/>
            <a:r>
              <a:rPr lang="en-US" sz="1600" dirty="0" smtClean="0"/>
              <a:t>LANs often connect machines in the factory plant.</a:t>
            </a:r>
          </a:p>
        </p:txBody>
      </p:sp>
      <p:pic>
        <p:nvPicPr>
          <p:cNvPr id="2" name="Picture 1"/>
          <p:cNvPicPr>
            <a:picLocks noChangeAspect="1"/>
          </p:cNvPicPr>
          <p:nvPr/>
        </p:nvPicPr>
        <p:blipFill>
          <a:blip r:embed="rId3"/>
          <a:stretch>
            <a:fillRect/>
          </a:stretch>
        </p:blipFill>
        <p:spPr>
          <a:xfrm>
            <a:off x="5618818" y="4892926"/>
            <a:ext cx="3347207" cy="1433446"/>
          </a:xfrm>
          <a:prstGeom prst="rect">
            <a:avLst/>
          </a:prstGeom>
        </p:spPr>
      </p:pic>
      <p:sp>
        <p:nvSpPr>
          <p:cNvPr id="3" name="TextBox 2"/>
          <p:cNvSpPr txBox="1"/>
          <p:nvPr/>
        </p:nvSpPr>
        <p:spPr>
          <a:xfrm>
            <a:off x="393845" y="5152691"/>
            <a:ext cx="5061024" cy="794064"/>
          </a:xfrm>
          <a:prstGeom prst="rect">
            <a:avLst/>
          </a:prstGeom>
          <a:noFill/>
        </p:spPr>
        <p:txBody>
          <a:bodyPr wrap="square" rtlCol="0">
            <a:spAutoFit/>
          </a:bodyPr>
          <a:lstStyle/>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WAN devices have evolved to create Low </a:t>
            </a:r>
            <a:r>
              <a:rPr kumimoji="0" lang="en-US" sz="1600" b="0" i="0" u="none" strike="noStrike" kern="1200" cap="none" spc="0" normalizeH="0" baseline="0" noProof="0" dirty="0" err="1" smtClean="0">
                <a:ln>
                  <a:noFill/>
                </a:ln>
                <a:solidFill>
                  <a:srgbClr val="000000"/>
                </a:solidFill>
                <a:effectLst/>
                <a:uLnTx/>
                <a:uFillTx/>
                <a:latin typeface="Arial"/>
                <a:ea typeface="ＭＳ Ｐゴシック" charset="0"/>
              </a:rPr>
              <a:t>PowerWide</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Area Networks (LPWAN) for use in the IOT</a:t>
            </a:r>
          </a:p>
        </p:txBody>
      </p:sp>
    </p:spTree>
    <p:extLst>
      <p:ext uri="{BB962C8B-B14F-4D97-AF65-F5344CB8AC3E}">
        <p14:creationId xmlns:p14="http://schemas.microsoft.com/office/powerpoint/2010/main" val="413888862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The Role of the Network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637275" cy="4871059"/>
          </a:xfrm>
        </p:spPr>
        <p:txBody>
          <a:bodyPr/>
          <a:lstStyle/>
          <a:p>
            <a:r>
              <a:rPr lang="en-US" sz="2000" dirty="0" smtClean="0"/>
              <a:t>Network Devices and Communication Media</a:t>
            </a:r>
          </a:p>
          <a:p>
            <a:pPr lvl="1"/>
            <a:r>
              <a:rPr lang="en-US" sz="1600" dirty="0"/>
              <a:t>Network devices are devices that connect to each other through a network</a:t>
            </a:r>
            <a:r>
              <a:rPr lang="en-US" sz="1600" dirty="0" smtClean="0"/>
              <a:t>.</a:t>
            </a:r>
          </a:p>
          <a:p>
            <a:pPr lvl="1"/>
            <a:r>
              <a:rPr lang="en-US" sz="1600" dirty="0"/>
              <a:t>An end device is either the source or destination of a message transmitted over the </a:t>
            </a:r>
            <a:r>
              <a:rPr lang="en-US" sz="1600" dirty="0" smtClean="0"/>
              <a:t>network.</a:t>
            </a:r>
          </a:p>
          <a:p>
            <a:pPr lvl="1"/>
            <a:r>
              <a:rPr lang="en-US" sz="1600" dirty="0"/>
              <a:t>Intermediary devices connect the individual end devices to the </a:t>
            </a:r>
            <a:r>
              <a:rPr lang="en-US" sz="1600" dirty="0" smtClean="0"/>
              <a:t>network </a:t>
            </a:r>
            <a:r>
              <a:rPr lang="en-US" sz="1600" dirty="0"/>
              <a:t>and can connect multiple individual networks to form an internetwork. </a:t>
            </a:r>
            <a:endParaRPr lang="en-US" sz="1600" dirty="0" smtClean="0"/>
          </a:p>
          <a:p>
            <a:pPr lvl="1"/>
            <a:r>
              <a:rPr lang="en-US" sz="1600" dirty="0" smtClean="0"/>
              <a:t>Network addresses are used to uniquely identify devices on a network.</a:t>
            </a:r>
          </a:p>
          <a:p>
            <a:pPr lvl="1"/>
            <a:r>
              <a:rPr lang="en-US" sz="1600" dirty="0" smtClean="0"/>
              <a:t>Network media provide </a:t>
            </a:r>
            <a:r>
              <a:rPr lang="en-US" sz="1600" dirty="0"/>
              <a:t>the physical channel </a:t>
            </a:r>
            <a:r>
              <a:rPr lang="en-US" sz="1600" dirty="0" smtClean="0"/>
              <a:t>over</a:t>
            </a:r>
          </a:p>
          <a:p>
            <a:pPr marL="228600" lvl="1" indent="0">
              <a:buNone/>
            </a:pPr>
            <a:r>
              <a:rPr lang="en-US" sz="1600" dirty="0" smtClean="0"/>
              <a:t>which </a:t>
            </a:r>
            <a:r>
              <a:rPr lang="en-US" sz="1600" dirty="0"/>
              <a:t>the message travels from source to destination</a:t>
            </a:r>
            <a:r>
              <a:rPr lang="en-US" sz="1600" dirty="0" smtClean="0"/>
              <a:t>.</a:t>
            </a:r>
            <a:endParaRPr lang="en-US" sz="16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57561" y="3824725"/>
            <a:ext cx="2713474" cy="2919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58453" y="4272961"/>
            <a:ext cx="3408142" cy="2504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06808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The Role of the Network (Cont.)</a:t>
            </a:r>
            <a:endParaRPr lang="en-US" dirty="0">
              <a:solidFill>
                <a:srgbClr val="7E7E86"/>
              </a:solidFill>
              <a:latin typeface="Arial" charset="0"/>
            </a:endParaRPr>
          </a:p>
        </p:txBody>
      </p:sp>
      <p:sp>
        <p:nvSpPr>
          <p:cNvPr id="9" name="Content Placeholder 1"/>
          <p:cNvSpPr>
            <a:spLocks noGrp="1"/>
          </p:cNvSpPr>
          <p:nvPr>
            <p:ph idx="1"/>
          </p:nvPr>
        </p:nvSpPr>
        <p:spPr>
          <a:xfrm>
            <a:off x="213111" y="1329185"/>
            <a:ext cx="8752914" cy="3133465"/>
          </a:xfrm>
        </p:spPr>
        <p:txBody>
          <a:bodyPr/>
          <a:lstStyle/>
          <a:p>
            <a:r>
              <a:rPr lang="en-US" sz="2000" dirty="0" smtClean="0"/>
              <a:t>Network </a:t>
            </a:r>
            <a:r>
              <a:rPr lang="en-US" sz="2000" dirty="0"/>
              <a:t>Protocols</a:t>
            </a:r>
          </a:p>
          <a:p>
            <a:pPr lvl="1"/>
            <a:r>
              <a:rPr lang="en-US" sz="1600" dirty="0"/>
              <a:t>Devices must conform to common protocols </a:t>
            </a:r>
            <a:r>
              <a:rPr lang="en-US" sz="1600" dirty="0" smtClean="0"/>
              <a:t>before </a:t>
            </a:r>
            <a:r>
              <a:rPr lang="en-US" sz="1600" dirty="0"/>
              <a:t>they can communicate</a:t>
            </a:r>
            <a:r>
              <a:rPr lang="en-US" sz="1600" dirty="0" smtClean="0"/>
              <a:t>.</a:t>
            </a:r>
          </a:p>
          <a:p>
            <a:pPr lvl="1"/>
            <a:r>
              <a:rPr lang="en-US" sz="1600" dirty="0"/>
              <a:t>Two very important network protocols are Ethernet and IP</a:t>
            </a:r>
            <a:r>
              <a:rPr lang="en-US" sz="1600" dirty="0" smtClean="0"/>
              <a:t>.</a:t>
            </a:r>
          </a:p>
          <a:p>
            <a:pPr lvl="1"/>
            <a:r>
              <a:rPr lang="en-US" sz="1600" dirty="0"/>
              <a:t>Ethernet </a:t>
            </a:r>
            <a:r>
              <a:rPr lang="en-US" sz="1600" dirty="0" smtClean="0"/>
              <a:t>rules enable communication </a:t>
            </a:r>
            <a:r>
              <a:rPr lang="en-US" sz="1600" dirty="0"/>
              <a:t>between local </a:t>
            </a:r>
            <a:r>
              <a:rPr lang="en-US" sz="1600" dirty="0" smtClean="0"/>
              <a:t>devices.</a:t>
            </a:r>
          </a:p>
          <a:p>
            <a:pPr lvl="1"/>
            <a:r>
              <a:rPr lang="en-US" sz="1600" dirty="0" smtClean="0"/>
              <a:t>IP enable communication between remote devices.</a:t>
            </a:r>
          </a:p>
          <a:p>
            <a:r>
              <a:rPr lang="en-US" sz="2000" dirty="0"/>
              <a:t>Basic Routing</a:t>
            </a:r>
          </a:p>
          <a:p>
            <a:pPr lvl="1"/>
            <a:r>
              <a:rPr lang="en-US" sz="1600" dirty="0" smtClean="0"/>
              <a:t>Network packets must often transverse several networks to get to the destination.</a:t>
            </a:r>
          </a:p>
          <a:p>
            <a:pPr lvl="1"/>
            <a:r>
              <a:rPr lang="en-US" sz="1600" dirty="0" smtClean="0"/>
              <a:t>Routing is the process of directing a network packet to its destination.</a:t>
            </a:r>
          </a:p>
          <a:p>
            <a:pPr lvl="1"/>
            <a:r>
              <a:rPr lang="en-US" sz="1600" dirty="0" smtClean="0"/>
              <a:t>Routers are intermediary network devices that perform routing.</a:t>
            </a:r>
            <a:endParaRPr lang="en-US" sz="2000" dirty="0" smtClean="0"/>
          </a:p>
        </p:txBody>
      </p:sp>
      <p:sp>
        <p:nvSpPr>
          <p:cNvPr id="6" name="Content Placeholder 1"/>
          <p:cNvSpPr txBox="1">
            <a:spLocks/>
          </p:cNvSpPr>
          <p:nvPr/>
        </p:nvSpPr>
        <p:spPr bwMode="auto">
          <a:xfrm>
            <a:off x="193868" y="4588778"/>
            <a:ext cx="5351255" cy="137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LANs, WANs and the Internet</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Single router designs are common in SOHO.</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The single router connects SOHO devices to the Internet.</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The single router is the default gateway for all SOHO devices.</a:t>
            </a: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30293" y="4363116"/>
            <a:ext cx="3093445" cy="2321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802170"/>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Connecting Things to the Network</a:t>
            </a:r>
            <a:br>
              <a:rPr lang="en-US" sz="1800" dirty="0" smtClean="0">
                <a:latin typeface="Arial" charset="0"/>
              </a:rPr>
            </a:br>
            <a:r>
              <a:rPr lang="en-US" dirty="0" smtClean="0">
                <a:latin typeface="Arial" charset="0"/>
              </a:rPr>
              <a:t>The Role of the Network (Cont.)</a:t>
            </a:r>
            <a:endParaRPr lang="en-US" dirty="0">
              <a:solidFill>
                <a:srgbClr val="7E7E86"/>
              </a:solidFill>
              <a:latin typeface="Arial" charset="0"/>
            </a:endParaRPr>
          </a:p>
        </p:txBody>
      </p:sp>
      <p:sp>
        <p:nvSpPr>
          <p:cNvPr id="9" name="Content Placeholder 1"/>
          <p:cNvSpPr>
            <a:spLocks noGrp="1"/>
          </p:cNvSpPr>
          <p:nvPr>
            <p:ph idx="1"/>
          </p:nvPr>
        </p:nvSpPr>
        <p:spPr>
          <a:xfrm>
            <a:off x="301749" y="1312415"/>
            <a:ext cx="8752914" cy="2250604"/>
          </a:xfrm>
        </p:spPr>
        <p:txBody>
          <a:bodyPr/>
          <a:lstStyle/>
          <a:p>
            <a:r>
              <a:rPr lang="en-US" sz="2000" dirty="0" err="1" smtClean="0"/>
              <a:t>IoT</a:t>
            </a:r>
            <a:r>
              <a:rPr lang="en-US" sz="2000" dirty="0" smtClean="0"/>
              <a:t> </a:t>
            </a:r>
            <a:r>
              <a:rPr lang="en-US" sz="2000" dirty="0"/>
              <a:t>Protocols</a:t>
            </a:r>
          </a:p>
          <a:p>
            <a:pPr lvl="1"/>
            <a:r>
              <a:rPr lang="en-US" sz="1600" dirty="0" err="1" smtClean="0"/>
              <a:t>IoT</a:t>
            </a:r>
            <a:r>
              <a:rPr lang="en-US" sz="1600" dirty="0" smtClean="0"/>
              <a:t> Devices are often embedded devices designed to work in sub-optimal conditions.</a:t>
            </a:r>
          </a:p>
          <a:p>
            <a:pPr lvl="1"/>
            <a:r>
              <a:rPr lang="en-US" sz="1600" dirty="0" smtClean="0"/>
              <a:t>These devices require specialized protocols to function with low power and limited connectivity.</a:t>
            </a:r>
          </a:p>
          <a:p>
            <a:pPr lvl="1"/>
            <a:r>
              <a:rPr lang="en-US" sz="1600" dirty="0" err="1" smtClean="0"/>
              <a:t>IoT</a:t>
            </a:r>
            <a:r>
              <a:rPr lang="en-US" sz="1600" dirty="0" smtClean="0"/>
              <a:t> devices use </a:t>
            </a:r>
            <a:r>
              <a:rPr lang="en-US" sz="1600" dirty="0" err="1" smtClean="0"/>
              <a:t>CoAP</a:t>
            </a:r>
            <a:r>
              <a:rPr lang="en-US" sz="1600" dirty="0" smtClean="0"/>
              <a:t> (Constrained Application Protocol) and MQTT (Message Queuing Telemetry Transport).</a:t>
            </a:r>
            <a:endParaRPr lang="en-US" sz="2000" dirty="0" smtClean="0"/>
          </a:p>
        </p:txBody>
      </p:sp>
      <p:sp>
        <p:nvSpPr>
          <p:cNvPr id="3" name="TextBox 2"/>
          <p:cNvSpPr txBox="1"/>
          <p:nvPr/>
        </p:nvSpPr>
        <p:spPr>
          <a:xfrm>
            <a:off x="346841" y="3247669"/>
            <a:ext cx="4213259" cy="2514535"/>
          </a:xfrm>
          <a:prstGeom prst="rect">
            <a:avLst/>
          </a:prstGeom>
          <a:noFill/>
        </p:spPr>
        <p:txBody>
          <a:bodyPr wrap="square" rtlCol="0">
            <a:spAutoFit/>
          </a:body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1200" cap="none" spc="0" normalizeH="0" baseline="0" noProof="0" dirty="0">
                <a:ln>
                  <a:noFill/>
                </a:ln>
                <a:solidFill>
                  <a:srgbClr val="000000"/>
                </a:solidFill>
                <a:effectLst/>
                <a:uLnTx/>
                <a:uFillTx/>
                <a:latin typeface="Arial"/>
                <a:ea typeface="ＭＳ Ｐゴシック" charset="0"/>
              </a:rPr>
              <a:t>Securing the Network</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devices are integrated into all aspects of daily life.</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applications carry traceable signatures and carry confidential data.</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devices must adhere to a secure framework (Authentication, Authorization, Network Enforced Policy, Secure Analytics)</a:t>
            </a: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0100" y="3258549"/>
            <a:ext cx="4205615" cy="304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44926"/>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C5585B68-2BDF-41F6-9912-6E7821961829}"/>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11675</TotalTime>
  <Words>2564</Words>
  <Application>Microsoft Office PowerPoint</Application>
  <PresentationFormat>On-screen Show (4:3)</PresentationFormat>
  <Paragraphs>210</Paragraphs>
  <Slides>27</Slides>
  <Notes>26</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27</vt:i4>
      </vt:variant>
    </vt:vector>
  </HeadingPairs>
  <TitlesOfParts>
    <vt:vector size="42" baseType="lpstr">
      <vt:lpstr>MS PGothic</vt:lpstr>
      <vt:lpstr>MS PGothic</vt:lpstr>
      <vt:lpstr>Arial</vt:lpstr>
      <vt:lpstr>Calibri</vt:lpstr>
      <vt:lpstr>CiscoSans</vt:lpstr>
      <vt:lpstr>CiscoSans ExtraLight</vt:lpstr>
      <vt:lpstr>CiscoSans Thin</vt:lpstr>
      <vt:lpstr>Courier New</vt:lpstr>
      <vt:lpstr>Helvetica</vt:lpstr>
      <vt:lpstr>Times New Roman</vt:lpstr>
      <vt:lpstr>Verdana</vt:lpstr>
      <vt:lpstr>Wingdings</vt:lpstr>
      <vt:lpstr>Office Theme</vt:lpstr>
      <vt:lpstr>Default Theme</vt:lpstr>
      <vt:lpstr>NetAcad-4F_PPT-WHT_060408</vt:lpstr>
      <vt:lpstr>Chapter 8: Networks, Fog and Cloud Computing</vt:lpstr>
      <vt:lpstr>Ghi chú về bản quyền</vt:lpstr>
      <vt:lpstr>Chapter 4: Networks, Fog and Cloud Computing</vt:lpstr>
      <vt:lpstr>Chapter 4 - Sections &amp; Objectives</vt:lpstr>
      <vt:lpstr>4.1 Connecting Things to the Network</vt:lpstr>
      <vt:lpstr> Connecting Things to the Network 4.1.1 The Role of the Network</vt:lpstr>
      <vt:lpstr> Connecting Things to the Network The Role of the Network (Cont.)</vt:lpstr>
      <vt:lpstr> Connecting Things to the Network The Role of the Network (Cont.)</vt:lpstr>
      <vt:lpstr> Connecting Things to the Network The Role of the Network (Cont.)</vt:lpstr>
      <vt:lpstr> Connecting Things to the Network 4.1.2 Wireless Technologies</vt:lpstr>
      <vt:lpstr> Connecting Things to the Network Wireless Technologies (cont’d)</vt:lpstr>
      <vt:lpstr> Connecting Things to the Network Wireless Technologies (cont’d)</vt:lpstr>
      <vt:lpstr> Connecting Things to the Network Wireless Technologies (cont’d)</vt:lpstr>
      <vt:lpstr> Connecting Things to the Network Wireless Technologies (cont’d)</vt:lpstr>
      <vt:lpstr>4.2  Fog and Cloud Computing</vt:lpstr>
      <vt:lpstr> Connecting Things to the Network 4.2.1 Fog and Cloud Services</vt:lpstr>
      <vt:lpstr> Connecting Things to the Network Fog and Cloud Services (cont’d)</vt:lpstr>
      <vt:lpstr> Connecting Things to the Network Fog and Cloud Services (cont’d)</vt:lpstr>
      <vt:lpstr> Connecting Things to the Network Fog and Cloud Services (cont’d)</vt:lpstr>
      <vt:lpstr> Connecting Things to the Network 4.2.2 Big Data (cont’d)</vt:lpstr>
      <vt:lpstr> Connecting Things to the Network 4.2.2 Big Data (cont’d)</vt:lpstr>
      <vt:lpstr> Connecting Things to the Network 4.2.3 Security Concerns in the IoT</vt:lpstr>
      <vt:lpstr> Connecting Things to the Network 4.2.3 Security Concerns in the IoT (cont’d)</vt:lpstr>
      <vt:lpstr>4.3 Chapter Summary</vt:lpstr>
      <vt:lpstr>Chapter Summary Summary</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264</cp:revision>
  <cp:lastPrinted>2001-06-14T13:58:17Z</cp:lastPrinted>
  <dcterms:created xsi:type="dcterms:W3CDTF">2011-01-13T23:43:38Z</dcterms:created>
  <dcterms:modified xsi:type="dcterms:W3CDTF">2020-09-03T21:14:27Z</dcterms:modified>
</cp:coreProperties>
</file>