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72" r:id="rId1"/>
    <p:sldMasterId id="2147484085" r:id="rId2"/>
    <p:sldMasterId id="2147484100" r:id="rId3"/>
  </p:sldMasterIdLst>
  <p:notesMasterIdLst>
    <p:notesMasterId r:id="rId32"/>
  </p:notesMasterIdLst>
  <p:handoutMasterIdLst>
    <p:handoutMasterId r:id="rId33"/>
  </p:handoutMasterIdLst>
  <p:sldIdLst>
    <p:sldId id="330" r:id="rId4"/>
    <p:sldId id="436"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475" r:id="rId30"/>
    <p:sldId id="476" r:id="rId31"/>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3" autoAdjust="0"/>
    <p:restoredTop sz="94667"/>
  </p:normalViewPr>
  <p:slideViewPr>
    <p:cSldViewPr snapToGrid="0">
      <p:cViewPr varScale="1">
        <p:scale>
          <a:sx n="69" d="100"/>
          <a:sy n="69" d="100"/>
        </p:scale>
        <p:origin x="1308"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292038-6B0F-2949-BFB3-4480D59261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53CBFB87-3130-8A40-8B9F-D30E7EF9A785}"/>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F0701F88-43FF-0741-8A3A-C0F52350229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3A87DA65-858F-5A45-B34A-C02AA0EBFC0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2" charset="0"/>
              </a:defRPr>
            </a:lvl1pPr>
          </a:lstStyle>
          <a:p>
            <a:pPr>
              <a:defRPr/>
            </a:pPr>
            <a:fld id="{C746EC8E-B597-402D-9662-ABD14BABEE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0</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dirty="0" smtClean="0"/>
              <a:t>The Cisco </a:t>
            </a:r>
            <a:r>
              <a:rPr lang="en-US" dirty="0" err="1" smtClean="0"/>
              <a:t>IoT</a:t>
            </a:r>
            <a:r>
              <a:rPr lang="en-US" dirty="0" smtClean="0"/>
              <a:t> System</a:t>
            </a:r>
            <a:endParaRPr lang="en-CA" dirty="0" smtClean="0"/>
          </a:p>
          <a:p>
            <a:pPr>
              <a:lnSpc>
                <a:spcPct val="80000"/>
              </a:lnSpc>
              <a:buFontTx/>
              <a:buNone/>
            </a:pPr>
            <a:r>
              <a:rPr lang="en-US" dirty="0" smtClean="0">
                <a:latin typeface="Arial" charset="0"/>
              </a:rPr>
              <a:t>5.1.2 –</a:t>
            </a:r>
            <a:r>
              <a:rPr lang="en-US" baseline="0" dirty="0" smtClean="0">
                <a:latin typeface="Arial" charset="0"/>
              </a:rPr>
              <a:t> </a:t>
            </a:r>
            <a:r>
              <a:rPr lang="en-US" sz="1200" kern="1200" dirty="0" err="1" smtClean="0">
                <a:solidFill>
                  <a:schemeClr val="tx1"/>
                </a:solidFill>
                <a:effectLst/>
                <a:latin typeface="Arial" charset="0"/>
                <a:ea typeface="ＭＳ Ｐゴシック" charset="0"/>
                <a:cs typeface="ＭＳ Ｐゴシック" charset="0"/>
              </a:rPr>
              <a:t>IoT</a:t>
            </a:r>
            <a:r>
              <a:rPr lang="en-US" sz="1200" kern="1200" dirty="0" smtClean="0">
                <a:solidFill>
                  <a:schemeClr val="tx1"/>
                </a:solidFill>
                <a:effectLst/>
                <a:latin typeface="Arial" charset="0"/>
                <a:ea typeface="ＭＳ Ｐゴシック" charset="0"/>
                <a:cs typeface="ＭＳ Ｐゴシック" charset="0"/>
              </a:rPr>
              <a:t> Security</a:t>
            </a:r>
            <a:r>
              <a:rPr lang="en-US" dirty="0" smtClean="0"/>
              <a:t> (Cont.)</a:t>
            </a:r>
          </a:p>
          <a:p>
            <a:pPr>
              <a:lnSpc>
                <a:spcPct val="80000"/>
              </a:lnSpc>
              <a:buFontTx/>
              <a:buNone/>
            </a:pPr>
            <a:endParaRPr lang="en-US" dirty="0"/>
          </a:p>
        </p:txBody>
      </p:sp>
    </p:spTree>
    <p:extLst>
      <p:ext uri="{BB962C8B-B14F-4D97-AF65-F5344CB8AC3E}">
        <p14:creationId xmlns:p14="http://schemas.microsoft.com/office/powerpoint/2010/main" val="334549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10</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5: Connecting the Unconnected</a:t>
            </a:r>
            <a:endParaRPr lang="en-GB" b="0" dirty="0"/>
          </a:p>
        </p:txBody>
      </p:sp>
    </p:spTree>
    <p:extLst>
      <p:ext uri="{BB962C8B-B14F-4D97-AF65-F5344CB8AC3E}">
        <p14:creationId xmlns:p14="http://schemas.microsoft.com/office/powerpoint/2010/main" val="3601504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11</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smtClean="0">
                <a:solidFill>
                  <a:schemeClr val="tx1"/>
                </a:solidFill>
                <a:effectLst/>
                <a:latin typeface="Arial" charset="0"/>
                <a:ea typeface="ＭＳ Ｐゴシック" charset="0"/>
                <a:cs typeface="ＭＳ Ｐゴシック" charset="0"/>
              </a:rPr>
              <a:t>Industrial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Applications</a:t>
            </a:r>
            <a:endParaRPr lang="en-CA" dirty="0" smtClean="0"/>
          </a:p>
          <a:p>
            <a:pPr>
              <a:lnSpc>
                <a:spcPct val="80000"/>
              </a:lnSpc>
              <a:buFontTx/>
              <a:buNone/>
            </a:pPr>
            <a:r>
              <a:rPr lang="en-US" dirty="0" smtClean="0">
                <a:latin typeface="Arial" charset="0"/>
              </a:rPr>
              <a:t>5.2.1 – </a:t>
            </a:r>
            <a:r>
              <a:rPr lang="en-US" sz="1200" kern="120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Industries and Markets</a:t>
            </a:r>
            <a:endParaRPr lang="en-US" dirty="0"/>
          </a:p>
        </p:txBody>
      </p:sp>
    </p:spTree>
    <p:extLst>
      <p:ext uri="{BB962C8B-B14F-4D97-AF65-F5344CB8AC3E}">
        <p14:creationId xmlns:p14="http://schemas.microsoft.com/office/powerpoint/2010/main" val="4132905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smtClean="0">
                <a:solidFill>
                  <a:schemeClr val="tx1"/>
                </a:solidFill>
                <a:effectLst/>
                <a:latin typeface="Arial" charset="0"/>
                <a:ea typeface="ＭＳ Ｐゴシック" charset="0"/>
                <a:cs typeface="ＭＳ Ｐゴシック" charset="0"/>
              </a:rPr>
              <a:t>Industrial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Applications</a:t>
            </a:r>
            <a:endParaRPr lang="en-CA" dirty="0" smtClean="0"/>
          </a:p>
          <a:p>
            <a:pPr>
              <a:lnSpc>
                <a:spcPct val="80000"/>
              </a:lnSpc>
              <a:buFontTx/>
              <a:buNone/>
            </a:pPr>
            <a:r>
              <a:rPr lang="en-US" dirty="0" smtClean="0">
                <a:latin typeface="Arial" charset="0"/>
              </a:rPr>
              <a:t>5.2.1 – </a:t>
            </a:r>
            <a:r>
              <a:rPr lang="en-US" sz="1200" kern="120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Industries and Markets</a:t>
            </a:r>
            <a:endParaRPr lang="en-US" dirty="0"/>
          </a:p>
        </p:txBody>
      </p:sp>
    </p:spTree>
    <p:extLst>
      <p:ext uri="{BB962C8B-B14F-4D97-AF65-F5344CB8AC3E}">
        <p14:creationId xmlns:p14="http://schemas.microsoft.com/office/powerpoint/2010/main" val="16787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13</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5: Connecting the Unconnected</a:t>
            </a:r>
            <a:endParaRPr lang="en-GB" b="0" dirty="0"/>
          </a:p>
        </p:txBody>
      </p:sp>
    </p:spTree>
    <p:extLst>
      <p:ext uri="{BB962C8B-B14F-4D97-AF65-F5344CB8AC3E}">
        <p14:creationId xmlns:p14="http://schemas.microsoft.com/office/powerpoint/2010/main" val="66918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14</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Systems in the Real World</a:t>
            </a:r>
            <a:endParaRPr lang="en-CA" dirty="0" smtClean="0"/>
          </a:p>
          <a:p>
            <a:pPr>
              <a:lnSpc>
                <a:spcPct val="80000"/>
              </a:lnSpc>
              <a:buFontTx/>
              <a:buNone/>
            </a:pPr>
            <a:r>
              <a:rPr lang="en-US" b="0" dirty="0" smtClean="0">
                <a:latin typeface="Arial" charset="0"/>
              </a:rPr>
              <a:t>5.3.1 – </a:t>
            </a:r>
            <a:r>
              <a:rPr lang="en-US" sz="1200" b="0" kern="1200" dirty="0" smtClean="0">
                <a:solidFill>
                  <a:schemeClr val="tx1"/>
                </a:solidFill>
                <a:effectLst/>
                <a:latin typeface="Arial" charset="0"/>
                <a:ea typeface="ＭＳ Ｐゴシック" charset="0"/>
                <a:cs typeface="ＭＳ Ｐゴシック" charset="0"/>
              </a:rPr>
              <a:t>Connected Healthcare</a:t>
            </a:r>
            <a:endParaRPr lang="en-US" b="0" dirty="0"/>
          </a:p>
        </p:txBody>
      </p:sp>
    </p:spTree>
    <p:extLst>
      <p:ext uri="{BB962C8B-B14F-4D97-AF65-F5344CB8AC3E}">
        <p14:creationId xmlns:p14="http://schemas.microsoft.com/office/powerpoint/2010/main" val="355129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Systems in the Real World</a:t>
            </a:r>
            <a:endParaRPr lang="en-CA" dirty="0" smtClean="0"/>
          </a:p>
          <a:p>
            <a:pPr>
              <a:lnSpc>
                <a:spcPct val="80000"/>
              </a:lnSpc>
              <a:buFontTx/>
              <a:buNone/>
            </a:pPr>
            <a:r>
              <a:rPr lang="en-US" b="0" dirty="0" smtClean="0">
                <a:latin typeface="Arial" charset="0"/>
              </a:rPr>
              <a:t>5.3.1 – </a:t>
            </a:r>
            <a:r>
              <a:rPr lang="en-US" sz="1200" b="0" kern="1200" dirty="0" smtClean="0">
                <a:solidFill>
                  <a:schemeClr val="tx1"/>
                </a:solidFill>
                <a:effectLst/>
                <a:latin typeface="Arial" charset="0"/>
                <a:ea typeface="ＭＳ Ｐゴシック" charset="0"/>
                <a:cs typeface="ＭＳ Ｐゴシック" charset="0"/>
              </a:rPr>
              <a:t>Connected Healthcare</a:t>
            </a:r>
            <a:endParaRPr lang="en-US" b="0" dirty="0"/>
          </a:p>
        </p:txBody>
      </p:sp>
    </p:spTree>
    <p:extLst>
      <p:ext uri="{BB962C8B-B14F-4D97-AF65-F5344CB8AC3E}">
        <p14:creationId xmlns:p14="http://schemas.microsoft.com/office/powerpoint/2010/main" val="155099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Systems in the Real World</a:t>
            </a:r>
            <a:endParaRPr lang="en-CA" dirty="0" smtClean="0"/>
          </a:p>
          <a:p>
            <a:pPr>
              <a:lnSpc>
                <a:spcPct val="80000"/>
              </a:lnSpc>
              <a:buFontTx/>
              <a:buNone/>
            </a:pPr>
            <a:r>
              <a:rPr lang="en-US" b="0" dirty="0" smtClean="0">
                <a:latin typeface="Arial" charset="0"/>
              </a:rPr>
              <a:t>5.3.2 – </a:t>
            </a:r>
            <a:r>
              <a:rPr lang="en-US" sz="1200" b="0" kern="1200" dirty="0" smtClean="0">
                <a:solidFill>
                  <a:schemeClr val="tx1"/>
                </a:solidFill>
                <a:effectLst/>
                <a:latin typeface="Arial" charset="0"/>
                <a:ea typeface="ＭＳ Ｐゴシック" charset="0"/>
              </a:rPr>
              <a:t>Smart</a:t>
            </a:r>
            <a:r>
              <a:rPr lang="en-US" sz="1200" b="0" kern="1200" baseline="0" dirty="0" smtClean="0">
                <a:solidFill>
                  <a:schemeClr val="tx1"/>
                </a:solidFill>
                <a:effectLst/>
                <a:latin typeface="Arial" charset="0"/>
                <a:ea typeface="ＭＳ Ｐゴシック" charset="0"/>
              </a:rPr>
              <a:t> Cities</a:t>
            </a:r>
            <a:endParaRPr lang="en-US" b="0" dirty="0" smtClean="0"/>
          </a:p>
          <a:p>
            <a:pPr>
              <a:lnSpc>
                <a:spcPct val="80000"/>
              </a:lnSpc>
              <a:buFontTx/>
              <a:buNone/>
            </a:pPr>
            <a:endParaRPr lang="en-US" b="0" dirty="0"/>
          </a:p>
        </p:txBody>
      </p:sp>
    </p:spTree>
    <p:extLst>
      <p:ext uri="{BB962C8B-B14F-4D97-AF65-F5344CB8AC3E}">
        <p14:creationId xmlns:p14="http://schemas.microsoft.com/office/powerpoint/2010/main" val="352577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Systems in the Real World</a:t>
            </a:r>
            <a:endParaRPr lang="en-CA" dirty="0" smtClean="0"/>
          </a:p>
          <a:p>
            <a:pPr>
              <a:lnSpc>
                <a:spcPct val="80000"/>
              </a:lnSpc>
              <a:buFontTx/>
              <a:buNone/>
            </a:pPr>
            <a:r>
              <a:rPr lang="en-US" b="0" dirty="0" smtClean="0">
                <a:latin typeface="Arial" charset="0"/>
              </a:rPr>
              <a:t>5.3.2 – </a:t>
            </a:r>
            <a:r>
              <a:rPr lang="en-US" sz="1200" b="0" kern="1200" dirty="0" smtClean="0">
                <a:solidFill>
                  <a:schemeClr val="tx1"/>
                </a:solidFill>
                <a:effectLst/>
                <a:latin typeface="Arial" charset="0"/>
                <a:ea typeface="ＭＳ Ｐゴシック" charset="0"/>
              </a:rPr>
              <a:t>Smart</a:t>
            </a:r>
            <a:r>
              <a:rPr lang="en-US" sz="1200" b="0" kern="1200" baseline="0" dirty="0" smtClean="0">
                <a:solidFill>
                  <a:schemeClr val="tx1"/>
                </a:solidFill>
                <a:effectLst/>
                <a:latin typeface="Arial" charset="0"/>
                <a:ea typeface="ＭＳ Ｐゴシック" charset="0"/>
              </a:rPr>
              <a:t> Cities</a:t>
            </a:r>
            <a:endParaRPr lang="en-US" b="0" dirty="0" smtClean="0"/>
          </a:p>
        </p:txBody>
      </p:sp>
    </p:spTree>
    <p:extLst>
      <p:ext uri="{BB962C8B-B14F-4D97-AF65-F5344CB8AC3E}">
        <p14:creationId xmlns:p14="http://schemas.microsoft.com/office/powerpoint/2010/main" val="281851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18</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Systems in the Real World</a:t>
            </a:r>
            <a:endParaRPr lang="en-CA" dirty="0" smtClean="0"/>
          </a:p>
          <a:p>
            <a:pPr>
              <a:lnSpc>
                <a:spcPct val="80000"/>
              </a:lnSpc>
              <a:buFontTx/>
              <a:buNone/>
            </a:pPr>
            <a:r>
              <a:rPr lang="en-US" b="0" dirty="0" smtClean="0">
                <a:latin typeface="Arial" charset="0"/>
              </a:rPr>
              <a:t>5.3.2 – </a:t>
            </a:r>
            <a:r>
              <a:rPr lang="en-US" sz="1200" b="0" kern="1200" dirty="0" smtClean="0">
                <a:solidFill>
                  <a:schemeClr val="tx1"/>
                </a:solidFill>
                <a:effectLst/>
                <a:latin typeface="Arial" charset="0"/>
                <a:ea typeface="ＭＳ Ｐゴシック" charset="0"/>
              </a:rPr>
              <a:t>Smart</a:t>
            </a:r>
            <a:r>
              <a:rPr lang="en-US" sz="1200" b="0" kern="1200" baseline="0" dirty="0" smtClean="0">
                <a:solidFill>
                  <a:schemeClr val="tx1"/>
                </a:solidFill>
                <a:effectLst/>
                <a:latin typeface="Arial" charset="0"/>
                <a:ea typeface="ＭＳ Ｐゴシック" charset="0"/>
              </a:rPr>
              <a:t> Cities</a:t>
            </a:r>
            <a:endParaRPr lang="en-US" b="0" dirty="0" smtClean="0"/>
          </a:p>
        </p:txBody>
      </p:sp>
    </p:spTree>
    <p:extLst>
      <p:ext uri="{BB962C8B-B14F-4D97-AF65-F5344CB8AC3E}">
        <p14:creationId xmlns:p14="http://schemas.microsoft.com/office/powerpoint/2010/main" val="246854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AEA9A87-D43C-494E-9536-2E067C61014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5200"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42691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Systems in the Real World</a:t>
            </a:r>
            <a:endParaRPr lang="en-CA" dirty="0" smtClean="0"/>
          </a:p>
          <a:p>
            <a:pPr>
              <a:lnSpc>
                <a:spcPct val="80000"/>
              </a:lnSpc>
              <a:buFontTx/>
              <a:buNone/>
            </a:pPr>
            <a:r>
              <a:rPr lang="en-US" b="0" dirty="0" smtClean="0">
                <a:latin typeface="Arial" charset="0"/>
              </a:rPr>
              <a:t>5.3.2 – </a:t>
            </a:r>
            <a:r>
              <a:rPr lang="en-US" sz="1200" b="0" kern="1200" dirty="0" smtClean="0">
                <a:solidFill>
                  <a:schemeClr val="tx1"/>
                </a:solidFill>
                <a:effectLst/>
                <a:latin typeface="Arial" charset="0"/>
                <a:ea typeface="ＭＳ Ｐゴシック" charset="0"/>
              </a:rPr>
              <a:t>Smart</a:t>
            </a:r>
            <a:r>
              <a:rPr lang="en-US" sz="1200" b="0" kern="1200" baseline="0" dirty="0" smtClean="0">
                <a:solidFill>
                  <a:schemeClr val="tx1"/>
                </a:solidFill>
                <a:effectLst/>
                <a:latin typeface="Arial" charset="0"/>
                <a:ea typeface="ＭＳ Ｐゴシック" charset="0"/>
              </a:rPr>
              <a:t> Cities</a:t>
            </a:r>
            <a:endParaRPr lang="en-US" b="0" dirty="0" smtClean="0"/>
          </a:p>
        </p:txBody>
      </p:sp>
    </p:spTree>
    <p:extLst>
      <p:ext uri="{BB962C8B-B14F-4D97-AF65-F5344CB8AC3E}">
        <p14:creationId xmlns:p14="http://schemas.microsoft.com/office/powerpoint/2010/main" val="1612979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20</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Systems in the Real World</a:t>
            </a:r>
            <a:endParaRPr lang="en-CA" dirty="0" smtClean="0"/>
          </a:p>
          <a:p>
            <a:pPr>
              <a:lnSpc>
                <a:spcPct val="80000"/>
              </a:lnSpc>
              <a:buFontTx/>
              <a:buNone/>
            </a:pPr>
            <a:r>
              <a:rPr lang="en-US" b="0" dirty="0" smtClean="0">
                <a:latin typeface="Arial" charset="0"/>
              </a:rPr>
              <a:t>5.3.2 – </a:t>
            </a:r>
            <a:r>
              <a:rPr lang="en-US" sz="1200" b="0" kern="1200" dirty="0" smtClean="0">
                <a:solidFill>
                  <a:schemeClr val="tx1"/>
                </a:solidFill>
                <a:effectLst/>
                <a:latin typeface="Arial" charset="0"/>
                <a:ea typeface="ＭＳ Ｐゴシック" charset="0"/>
              </a:rPr>
              <a:t>Smart</a:t>
            </a:r>
            <a:r>
              <a:rPr lang="en-US" sz="1200" b="0" kern="1200" baseline="0" dirty="0" smtClean="0">
                <a:solidFill>
                  <a:schemeClr val="tx1"/>
                </a:solidFill>
                <a:effectLst/>
                <a:latin typeface="Arial" charset="0"/>
                <a:ea typeface="ＭＳ Ｐゴシック" charset="0"/>
              </a:rPr>
              <a:t> Grids</a:t>
            </a:r>
            <a:endParaRPr lang="en-US" b="0" dirty="0" smtClean="0"/>
          </a:p>
        </p:txBody>
      </p:sp>
    </p:spTree>
    <p:extLst>
      <p:ext uri="{BB962C8B-B14F-4D97-AF65-F5344CB8AC3E}">
        <p14:creationId xmlns:p14="http://schemas.microsoft.com/office/powerpoint/2010/main" val="2959849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21</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Systems in the Real World</a:t>
            </a:r>
            <a:endParaRPr lang="en-CA" dirty="0" smtClean="0"/>
          </a:p>
          <a:p>
            <a:pPr>
              <a:lnSpc>
                <a:spcPct val="80000"/>
              </a:lnSpc>
              <a:buFontTx/>
              <a:buNone/>
            </a:pPr>
            <a:r>
              <a:rPr lang="en-US" b="0" dirty="0" smtClean="0">
                <a:latin typeface="Arial" charset="0"/>
              </a:rPr>
              <a:t>5.3.2 – </a:t>
            </a:r>
            <a:r>
              <a:rPr lang="en-US" sz="1200" b="0" kern="1200" dirty="0" smtClean="0">
                <a:solidFill>
                  <a:schemeClr val="tx1"/>
                </a:solidFill>
                <a:effectLst/>
                <a:latin typeface="Arial" charset="0"/>
                <a:ea typeface="ＭＳ Ｐゴシック" charset="0"/>
              </a:rPr>
              <a:t>Smart</a:t>
            </a:r>
            <a:r>
              <a:rPr lang="en-US" sz="1200" b="0" kern="1200" baseline="0" dirty="0" smtClean="0">
                <a:solidFill>
                  <a:schemeClr val="tx1"/>
                </a:solidFill>
                <a:effectLst/>
                <a:latin typeface="Arial" charset="0"/>
                <a:ea typeface="ＭＳ Ｐゴシック" charset="0"/>
              </a:rPr>
              <a:t> Grids</a:t>
            </a:r>
            <a:endParaRPr lang="en-US" b="0" dirty="0" smtClean="0"/>
          </a:p>
        </p:txBody>
      </p:sp>
    </p:spTree>
    <p:extLst>
      <p:ext uri="{BB962C8B-B14F-4D97-AF65-F5344CB8AC3E}">
        <p14:creationId xmlns:p14="http://schemas.microsoft.com/office/powerpoint/2010/main" val="2745486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Systems in the Real World</a:t>
            </a:r>
            <a:endParaRPr lang="en-CA" dirty="0" smtClean="0"/>
          </a:p>
          <a:p>
            <a:pPr>
              <a:lnSpc>
                <a:spcPct val="80000"/>
              </a:lnSpc>
              <a:buFontTx/>
              <a:buNone/>
            </a:pPr>
            <a:r>
              <a:rPr lang="en-US" b="0" dirty="0" smtClean="0">
                <a:latin typeface="Arial" charset="0"/>
              </a:rPr>
              <a:t>5.3.4 – </a:t>
            </a:r>
            <a:r>
              <a:rPr lang="en-US" sz="1200" b="0" kern="1200" dirty="0" smtClean="0">
                <a:solidFill>
                  <a:schemeClr val="tx1"/>
                </a:solidFill>
                <a:effectLst/>
                <a:latin typeface="Arial" charset="0"/>
                <a:ea typeface="ＭＳ Ｐゴシック" charset="0"/>
                <a:cs typeface="ＭＳ Ｐゴシック" charset="0"/>
              </a:rPr>
              <a:t>Connected Manufacturing</a:t>
            </a:r>
            <a:endParaRPr lang="en-US" b="0" dirty="0"/>
          </a:p>
        </p:txBody>
      </p:sp>
    </p:spTree>
    <p:extLst>
      <p:ext uri="{BB962C8B-B14F-4D97-AF65-F5344CB8AC3E}">
        <p14:creationId xmlns:p14="http://schemas.microsoft.com/office/powerpoint/2010/main" val="2173141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err="1" smtClean="0">
                <a:solidFill>
                  <a:schemeClr val="tx1"/>
                </a:solidFill>
                <a:effectLst/>
                <a:latin typeface="Arial" charset="0"/>
                <a:ea typeface="ＭＳ Ｐゴシック" charset="0"/>
                <a:cs typeface="ＭＳ Ｐゴシック" charset="0"/>
              </a:rPr>
              <a:t>IoT</a:t>
            </a:r>
            <a:r>
              <a:rPr lang="en-US" sz="1200" kern="1200" baseline="0" dirty="0" smtClean="0">
                <a:solidFill>
                  <a:schemeClr val="tx1"/>
                </a:solidFill>
                <a:effectLst/>
                <a:latin typeface="Arial" charset="0"/>
                <a:ea typeface="ＭＳ Ｐゴシック" charset="0"/>
                <a:cs typeface="ＭＳ Ｐゴシック" charset="0"/>
              </a:rPr>
              <a:t> Systems in the Real World</a:t>
            </a:r>
            <a:endParaRPr lang="en-CA" dirty="0" smtClean="0"/>
          </a:p>
          <a:p>
            <a:pPr>
              <a:lnSpc>
                <a:spcPct val="80000"/>
              </a:lnSpc>
              <a:buFontTx/>
              <a:buNone/>
            </a:pPr>
            <a:r>
              <a:rPr lang="en-US" b="0" dirty="0" smtClean="0">
                <a:latin typeface="Arial" charset="0"/>
              </a:rPr>
              <a:t>5.3.4 – </a:t>
            </a:r>
            <a:r>
              <a:rPr lang="en-US" sz="1200" b="0" kern="1200" dirty="0" smtClean="0">
                <a:solidFill>
                  <a:schemeClr val="tx1"/>
                </a:solidFill>
                <a:effectLst/>
                <a:latin typeface="Arial" charset="0"/>
                <a:ea typeface="ＭＳ Ｐゴシック" charset="0"/>
                <a:cs typeface="ＭＳ Ｐゴシック" charset="0"/>
              </a:rPr>
              <a:t>Connected Manufacturing</a:t>
            </a:r>
            <a:endParaRPr lang="en-US" b="0" dirty="0"/>
          </a:p>
        </p:txBody>
      </p:sp>
    </p:spTree>
    <p:extLst>
      <p:ext uri="{BB962C8B-B14F-4D97-AF65-F5344CB8AC3E}">
        <p14:creationId xmlns:p14="http://schemas.microsoft.com/office/powerpoint/2010/main" val="2192419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24</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None/>
            </a:pPr>
            <a:r>
              <a:rPr lang="en-US" dirty="0" smtClean="0">
                <a:solidFill>
                  <a:schemeClr val="tx1"/>
                </a:solidFill>
                <a:latin typeface="Arial" charset="0"/>
              </a:rPr>
              <a:t>Connecting Things</a:t>
            </a:r>
          </a:p>
        </p:txBody>
      </p:sp>
    </p:spTree>
    <p:extLst>
      <p:ext uri="{BB962C8B-B14F-4D97-AF65-F5344CB8AC3E}">
        <p14:creationId xmlns:p14="http://schemas.microsoft.com/office/powerpoint/2010/main" val="2239035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smtClean="0">
                <a:solidFill>
                  <a:schemeClr val="tx1"/>
                </a:solidFill>
                <a:latin typeface="Arial" charset="0"/>
                <a:ea typeface="ＭＳ Ｐゴシック" charset="0"/>
                <a:cs typeface="ＭＳ Ｐゴシック" charset="0"/>
              </a:rPr>
              <a:t>5.41.1</a:t>
            </a:r>
            <a:r>
              <a:rPr lang="en-US" sz="1200" kern="1200" baseline="0" smtClean="0">
                <a:solidFill>
                  <a:schemeClr val="tx1"/>
                </a:solidFill>
                <a:latin typeface="Arial" charset="0"/>
                <a:ea typeface="ＭＳ Ｐゴシック" charset="0"/>
                <a:cs typeface="ＭＳ Ｐゴシック" charset="0"/>
              </a:rPr>
              <a:t> </a:t>
            </a:r>
            <a:r>
              <a:rPr lang="en-US" sz="1200" kern="1200" baseline="0" dirty="0" smtClean="0">
                <a:solidFill>
                  <a:schemeClr val="tx1"/>
                </a:solidFill>
                <a:latin typeface="Arial" charset="0"/>
                <a:ea typeface="ＭＳ Ｐゴシック" charset="0"/>
                <a:cs typeface="ＭＳ Ｐゴシック" charset="0"/>
              </a:rPr>
              <a:t>- </a:t>
            </a:r>
            <a:r>
              <a:rPr lang="en-US" dirty="0" smtClean="0">
                <a:latin typeface="Arial" charset="0"/>
              </a:rPr>
              <a:t>Summary</a:t>
            </a:r>
            <a:endParaRPr lang="en-US" dirty="0"/>
          </a:p>
        </p:txBody>
      </p:sp>
    </p:spTree>
    <p:extLst>
      <p:ext uri="{BB962C8B-B14F-4D97-AF65-F5344CB8AC3E}">
        <p14:creationId xmlns:p14="http://schemas.microsoft.com/office/powerpoint/2010/main" val="2075290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2AC3B40C-7774-46A0-8FD7-D0857136B166}"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317845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CD9030C1-C977-B14B-8EB7-BA2B30FCDB63}"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5: </a:t>
            </a:r>
            <a:r>
              <a:rPr lang="en-US" sz="1200" b="0" dirty="0" err="1" smtClean="0"/>
              <a:t>IoT</a:t>
            </a:r>
            <a:r>
              <a:rPr lang="en-US" sz="1200" b="0" baseline="0" dirty="0" smtClean="0"/>
              <a:t> Applications in Business</a:t>
            </a:r>
            <a:endParaRPr lang="en-GB" b="0" dirty="0"/>
          </a:p>
        </p:txBody>
      </p:sp>
    </p:spTree>
    <p:extLst>
      <p:ext uri="{BB962C8B-B14F-4D97-AF65-F5344CB8AC3E}">
        <p14:creationId xmlns:p14="http://schemas.microsoft.com/office/powerpoint/2010/main" val="2907802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9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rPr>
              <a:pPr marL="0" marR="0" lvl="0" indent="0" algn="r" defTabSz="903288" rtl="0" eaLnBrk="0" fontAlgn="base" latinLnBrk="0" hangingPunct="0">
                <a:lnSpc>
                  <a:spcPct val="90000"/>
                </a:lnSpc>
                <a:spcBef>
                  <a:spcPct val="0"/>
                </a:spcBef>
                <a:spcAft>
                  <a:spcPct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410162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4</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0" dirty="0"/>
          </a:p>
        </p:txBody>
      </p:sp>
    </p:spTree>
    <p:extLst>
      <p:ext uri="{BB962C8B-B14F-4D97-AF65-F5344CB8AC3E}">
        <p14:creationId xmlns:p14="http://schemas.microsoft.com/office/powerpoint/2010/main" val="843532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dirty="0" smtClean="0"/>
              <a:t>The Cisco </a:t>
            </a:r>
            <a:r>
              <a:rPr lang="en-US" dirty="0" err="1" smtClean="0"/>
              <a:t>IoT</a:t>
            </a:r>
            <a:r>
              <a:rPr lang="en-US" dirty="0" smtClean="0"/>
              <a:t> System</a:t>
            </a:r>
            <a:endParaRPr lang="en-CA" dirty="0" smtClean="0"/>
          </a:p>
          <a:p>
            <a:pPr>
              <a:lnSpc>
                <a:spcPct val="80000"/>
              </a:lnSpc>
              <a:buFontTx/>
              <a:buNone/>
            </a:pPr>
            <a:r>
              <a:rPr lang="en-US" dirty="0" smtClean="0">
                <a:latin typeface="Arial" charset="0"/>
              </a:rPr>
              <a:t>5.1.1 –</a:t>
            </a:r>
            <a:r>
              <a:rPr lang="en-US" baseline="0" dirty="0" smtClean="0">
                <a:latin typeface="Arial" charset="0"/>
              </a:rPr>
              <a:t> </a:t>
            </a:r>
            <a:r>
              <a:rPr lang="en-US" sz="1200" kern="1200" dirty="0" smtClean="0">
                <a:solidFill>
                  <a:schemeClr val="tx1"/>
                </a:solidFill>
                <a:effectLst/>
                <a:latin typeface="Arial" charset="0"/>
                <a:ea typeface="ＭＳ Ｐゴシック" charset="0"/>
                <a:cs typeface="ＭＳ Ｐゴシック" charset="0"/>
              </a:rPr>
              <a:t>Cisco </a:t>
            </a:r>
            <a:r>
              <a:rPr lang="en-US" sz="1200" kern="1200" dirty="0" err="1" smtClean="0">
                <a:solidFill>
                  <a:schemeClr val="tx1"/>
                </a:solidFill>
                <a:effectLst/>
                <a:latin typeface="Arial" charset="0"/>
                <a:ea typeface="ＭＳ Ｐゴシック" charset="0"/>
                <a:cs typeface="ＭＳ Ｐゴシック" charset="0"/>
              </a:rPr>
              <a:t>IoT</a:t>
            </a:r>
            <a:r>
              <a:rPr lang="en-US" sz="1200" kern="1200" dirty="0" smtClean="0">
                <a:solidFill>
                  <a:schemeClr val="tx1"/>
                </a:solidFill>
                <a:effectLst/>
                <a:latin typeface="Arial" charset="0"/>
                <a:ea typeface="ＭＳ Ｐゴシック" charset="0"/>
                <a:cs typeface="ＭＳ Ｐゴシック" charset="0"/>
              </a:rPr>
              <a:t> System Overview</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84382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dirty="0" smtClean="0"/>
              <a:t>The Cisco </a:t>
            </a:r>
            <a:r>
              <a:rPr lang="en-US" dirty="0" err="1" smtClean="0"/>
              <a:t>IoT</a:t>
            </a:r>
            <a:r>
              <a:rPr lang="en-US" dirty="0" smtClean="0"/>
              <a:t> System</a:t>
            </a:r>
            <a:endParaRPr lang="en-CA" dirty="0" smtClean="0"/>
          </a:p>
          <a:p>
            <a:pPr>
              <a:lnSpc>
                <a:spcPct val="80000"/>
              </a:lnSpc>
              <a:buFontTx/>
              <a:buNone/>
            </a:pPr>
            <a:r>
              <a:rPr lang="en-US" dirty="0" smtClean="0">
                <a:latin typeface="Arial" charset="0"/>
              </a:rPr>
              <a:t>5.1.1 –</a:t>
            </a:r>
            <a:r>
              <a:rPr lang="en-US" baseline="0" dirty="0" smtClean="0">
                <a:latin typeface="Arial" charset="0"/>
              </a:rPr>
              <a:t> </a:t>
            </a:r>
            <a:r>
              <a:rPr lang="en-US" sz="1200" kern="1200" dirty="0" smtClean="0">
                <a:solidFill>
                  <a:schemeClr val="tx1"/>
                </a:solidFill>
                <a:effectLst/>
                <a:latin typeface="Arial" charset="0"/>
                <a:ea typeface="ＭＳ Ｐゴシック" charset="0"/>
                <a:cs typeface="ＭＳ Ｐゴシック" charset="0"/>
              </a:rPr>
              <a:t>Cisco </a:t>
            </a:r>
            <a:r>
              <a:rPr lang="en-US" sz="1200" kern="1200" dirty="0" err="1" smtClean="0">
                <a:solidFill>
                  <a:schemeClr val="tx1"/>
                </a:solidFill>
                <a:effectLst/>
                <a:latin typeface="Arial" charset="0"/>
                <a:ea typeface="ＭＳ Ｐゴシック" charset="0"/>
                <a:cs typeface="ＭＳ Ｐゴシック" charset="0"/>
              </a:rPr>
              <a:t>IoT</a:t>
            </a:r>
            <a:r>
              <a:rPr lang="en-US" sz="1200" kern="1200" dirty="0" smtClean="0">
                <a:solidFill>
                  <a:schemeClr val="tx1"/>
                </a:solidFill>
                <a:effectLst/>
                <a:latin typeface="Arial" charset="0"/>
                <a:ea typeface="ＭＳ Ｐゴシック" charset="0"/>
                <a:cs typeface="ＭＳ Ｐゴシック" charset="0"/>
              </a:rPr>
              <a:t> System Overview</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03412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dirty="0" smtClean="0"/>
              <a:t>The Cisco </a:t>
            </a:r>
            <a:r>
              <a:rPr lang="en-US" dirty="0" err="1" smtClean="0"/>
              <a:t>IoT</a:t>
            </a:r>
            <a:r>
              <a:rPr lang="en-US" dirty="0" smtClean="0"/>
              <a:t> System</a:t>
            </a:r>
            <a:endParaRPr lang="en-CA" dirty="0" smtClean="0"/>
          </a:p>
          <a:p>
            <a:pPr>
              <a:lnSpc>
                <a:spcPct val="80000"/>
              </a:lnSpc>
              <a:buFontTx/>
              <a:buNone/>
            </a:pPr>
            <a:r>
              <a:rPr lang="en-US" dirty="0" smtClean="0">
                <a:latin typeface="Arial" charset="0"/>
              </a:rPr>
              <a:t>5.1.1 –</a:t>
            </a:r>
            <a:r>
              <a:rPr lang="en-US" baseline="0" dirty="0" smtClean="0">
                <a:latin typeface="Arial" charset="0"/>
              </a:rPr>
              <a:t> </a:t>
            </a:r>
            <a:r>
              <a:rPr lang="en-US" sz="1200" kern="1200" dirty="0" smtClean="0">
                <a:solidFill>
                  <a:schemeClr val="tx1"/>
                </a:solidFill>
                <a:effectLst/>
                <a:latin typeface="Arial" charset="0"/>
                <a:ea typeface="ＭＳ Ｐゴシック" charset="0"/>
                <a:cs typeface="ＭＳ Ｐゴシック" charset="0"/>
              </a:rPr>
              <a:t>Cisco </a:t>
            </a:r>
            <a:r>
              <a:rPr lang="en-US" sz="1200" kern="1200" dirty="0" err="1" smtClean="0">
                <a:solidFill>
                  <a:schemeClr val="tx1"/>
                </a:solidFill>
                <a:effectLst/>
                <a:latin typeface="Arial" charset="0"/>
                <a:ea typeface="ＭＳ Ｐゴシック" charset="0"/>
                <a:cs typeface="ＭＳ Ｐゴシック" charset="0"/>
              </a:rPr>
              <a:t>IoT</a:t>
            </a:r>
            <a:r>
              <a:rPr lang="en-US" sz="1200" kern="1200" dirty="0" smtClean="0">
                <a:solidFill>
                  <a:schemeClr val="tx1"/>
                </a:solidFill>
                <a:effectLst/>
                <a:latin typeface="Arial" charset="0"/>
                <a:ea typeface="ＭＳ Ｐゴシック" charset="0"/>
                <a:cs typeface="ＭＳ Ｐゴシック" charset="0"/>
              </a:rPr>
              <a:t> System Overview (Cont.)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283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8</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dirty="0" smtClean="0"/>
              <a:t>The Cisco </a:t>
            </a:r>
            <a:r>
              <a:rPr lang="en-US" dirty="0" err="1" smtClean="0"/>
              <a:t>IoT</a:t>
            </a:r>
            <a:r>
              <a:rPr lang="en-US" dirty="0" smtClean="0"/>
              <a:t> System</a:t>
            </a:r>
            <a:endParaRPr lang="en-CA" dirty="0" smtClean="0"/>
          </a:p>
          <a:p>
            <a:pPr>
              <a:lnSpc>
                <a:spcPct val="80000"/>
              </a:lnSpc>
              <a:buFontTx/>
              <a:buNone/>
            </a:pPr>
            <a:r>
              <a:rPr lang="en-US" dirty="0" smtClean="0">
                <a:latin typeface="Arial" charset="0"/>
              </a:rPr>
              <a:t>5.1.2 –</a:t>
            </a:r>
            <a:r>
              <a:rPr lang="en-US" baseline="0" dirty="0" smtClean="0">
                <a:latin typeface="Arial" charset="0"/>
              </a:rPr>
              <a:t> </a:t>
            </a:r>
            <a:r>
              <a:rPr lang="en-US" sz="1200" kern="1200" dirty="0" err="1" smtClean="0">
                <a:solidFill>
                  <a:schemeClr val="tx1"/>
                </a:solidFill>
                <a:effectLst/>
                <a:latin typeface="Arial" charset="0"/>
                <a:ea typeface="ＭＳ Ｐゴシック" charset="0"/>
                <a:cs typeface="ＭＳ Ｐゴシック" charset="0"/>
              </a:rPr>
              <a:t>IoT</a:t>
            </a:r>
            <a:r>
              <a:rPr lang="en-US" sz="1200" kern="1200" dirty="0" smtClean="0">
                <a:solidFill>
                  <a:schemeClr val="tx1"/>
                </a:solidFill>
                <a:effectLst/>
                <a:latin typeface="Arial" charset="0"/>
                <a:ea typeface="ＭＳ Ｐゴシック" charset="0"/>
                <a:cs typeface="ＭＳ Ｐゴシック" charset="0"/>
              </a:rPr>
              <a:t> Security</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045579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31996E-9F0F-42C3-A9F5-3C7179970A39}"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25749BC9-424E-47E8-8FDA-D0699DA88B79}"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About this course</a:t>
            </a:r>
            <a:endParaRPr lang="en-US" dirty="0"/>
          </a:p>
        </p:txBody>
      </p:sp>
    </p:spTree>
    <p:extLst>
      <p:ext uri="{BB962C8B-B14F-4D97-AF65-F5344CB8AC3E}">
        <p14:creationId xmlns:p14="http://schemas.microsoft.com/office/powerpoint/2010/main" val="417377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28C164-57AD-4018-862C-6CB1E6F0F05C}"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D833CF59-DEC2-4913-9E25-40B8C70E1A02}" type="slidenum">
              <a:rPr lang="en-US" altLang="en-US"/>
              <a:pPr/>
              <a:t>‹#›</a:t>
            </a:fld>
            <a:endParaRPr lang="en-US" altLang="en-US"/>
          </a:p>
        </p:txBody>
      </p:sp>
    </p:spTree>
    <p:extLst>
      <p:ext uri="{BB962C8B-B14F-4D97-AF65-F5344CB8AC3E}">
        <p14:creationId xmlns:p14="http://schemas.microsoft.com/office/powerpoint/2010/main" val="92937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5E301-7D40-4F6F-A893-DBD132BE28ED}"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6C19D079-1E98-401A-853E-ECB1F0798F2C}" type="slidenum">
              <a:rPr lang="en-US" altLang="en-US"/>
              <a:pPr/>
              <a:t>‹#›</a:t>
            </a:fld>
            <a:endParaRPr lang="en-US" altLang="en-US"/>
          </a:p>
        </p:txBody>
      </p:sp>
    </p:spTree>
    <p:extLst>
      <p:ext uri="{BB962C8B-B14F-4D97-AF65-F5344CB8AC3E}">
        <p14:creationId xmlns:p14="http://schemas.microsoft.com/office/powerpoint/2010/main" val="170995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4172143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6374240"/>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17595598"/>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775001476"/>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44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1220545"/>
            <a:ext cx="7598042" cy="3426595"/>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40" y="6286929"/>
            <a:ext cx="340257"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2096124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5377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91246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3403400"/>
            <a:ext cx="698624"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902143"/>
            <a:ext cx="698624"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4870791"/>
            <a:ext cx="698624"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910030"/>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34103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48707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3403401"/>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4868187"/>
            <a:ext cx="698624" cy="924508"/>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902998"/>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82466119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B236D5-E197-4FDE-8E35-67630B82C9D2}"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EBC84266-53A6-4827-941E-1BF675F039DB}"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2402399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779790"/>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264608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350326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4366109"/>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4" y="5228956"/>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5228955"/>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5" y="5226351"/>
            <a:ext cx="464815" cy="615103"/>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4507496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77979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264608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350326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4366109"/>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4" y="5228956"/>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5228955"/>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5" y="522635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7" y="2644113"/>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6" y="1776925"/>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7" y="3508284"/>
            <a:ext cx="464815"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784811"/>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265110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350828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7" y="1775050"/>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7" y="264411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8" y="350567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8" y="4371130"/>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437113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9" y="4368526"/>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9" y="5233977"/>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5233977"/>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80" y="523137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791942780"/>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
            <a:ext cx="9143999" cy="6887832"/>
          </a:xfrm>
          <a:prstGeom prst="rect">
            <a:avLst/>
          </a:prstGeom>
        </p:spPr>
      </p:pic>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7755728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109663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839808"/>
            <a:ext cx="1617944" cy="1147389"/>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003692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2636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30091548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21307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9325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18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151C4D-8CEB-4831-BAC2-97C93A082711}"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p:cNvSpPr>
            <a:spLocks noGrp="1"/>
          </p:cNvSpPr>
          <p:nvPr>
            <p:ph type="sldNum" sz="quarter" idx="12"/>
          </p:nvPr>
        </p:nvSpPr>
        <p:spPr/>
        <p:txBody>
          <a:bodyPr/>
          <a:lstStyle>
            <a:lvl1pPr>
              <a:defRPr/>
            </a:lvl1pPr>
          </a:lstStyle>
          <a:p>
            <a:fld id="{6A251030-7C7C-4BC4-AB75-EAA9FA9AA248}" type="slidenum">
              <a:rPr lang="en-US" altLang="en-US"/>
              <a:pPr/>
              <a:t>‹#›</a:t>
            </a:fld>
            <a:endParaRPr lang="en-US" altLang="en-US"/>
          </a:p>
        </p:txBody>
      </p:sp>
    </p:spTree>
    <p:extLst>
      <p:ext uri="{BB962C8B-B14F-4D97-AF65-F5344CB8AC3E}">
        <p14:creationId xmlns:p14="http://schemas.microsoft.com/office/powerpoint/2010/main" val="495015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20426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9738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798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2716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20082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24130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334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7EAEF8-A79F-48F3-97BC-34E900A2E25D}"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7893C35E-C2F3-464D-8FDB-09A047883412}" type="slidenum">
              <a:rPr lang="en-US" altLang="en-US"/>
              <a:pPr/>
              <a:t>‹#›</a:t>
            </a:fld>
            <a:endParaRPr lang="en-US" altLang="en-US"/>
          </a:p>
        </p:txBody>
      </p:sp>
    </p:spTree>
    <p:extLst>
      <p:ext uri="{BB962C8B-B14F-4D97-AF65-F5344CB8AC3E}">
        <p14:creationId xmlns:p14="http://schemas.microsoft.com/office/powerpoint/2010/main" val="109563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9397B4-FE50-432B-A1BC-EFDDDED7FD0B}" type="datetime1">
              <a:rPr lang="en-US" altLang="en-US"/>
              <a:pPr>
                <a:defRPr/>
              </a:pPr>
              <a:t>9/4/2020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9" name="Slide Number Placeholder 5"/>
          <p:cNvSpPr>
            <a:spLocks noGrp="1"/>
          </p:cNvSpPr>
          <p:nvPr>
            <p:ph type="sldNum" sz="quarter" idx="12"/>
          </p:nvPr>
        </p:nvSpPr>
        <p:spPr/>
        <p:txBody>
          <a:bodyPr/>
          <a:lstStyle>
            <a:lvl1pPr>
              <a:defRPr/>
            </a:lvl1pPr>
          </a:lstStyle>
          <a:p>
            <a:fld id="{F850666D-691C-44E5-8070-1C9A8AB135B4}" type="slidenum">
              <a:rPr lang="en-US" altLang="en-US"/>
              <a:pPr/>
              <a:t>‹#›</a:t>
            </a:fld>
            <a:endParaRPr lang="en-US" altLang="en-US"/>
          </a:p>
        </p:txBody>
      </p:sp>
    </p:spTree>
    <p:extLst>
      <p:ext uri="{BB962C8B-B14F-4D97-AF65-F5344CB8AC3E}">
        <p14:creationId xmlns:p14="http://schemas.microsoft.com/office/powerpoint/2010/main" val="422392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F785246-EA50-473E-9068-73894A5535CE}" type="datetime1">
              <a:rPr lang="en-US" altLang="en-US"/>
              <a:pPr>
                <a:defRPr/>
              </a:pPr>
              <a:t>9/4/2020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5" name="Slide Number Placeholder 5"/>
          <p:cNvSpPr>
            <a:spLocks noGrp="1"/>
          </p:cNvSpPr>
          <p:nvPr>
            <p:ph type="sldNum" sz="quarter" idx="12"/>
          </p:nvPr>
        </p:nvSpPr>
        <p:spPr/>
        <p:txBody>
          <a:bodyPr/>
          <a:lstStyle>
            <a:lvl1pPr>
              <a:defRPr/>
            </a:lvl1pPr>
          </a:lstStyle>
          <a:p>
            <a:fld id="{2D462827-AECE-43B5-8E15-362826D27963}" type="slidenum">
              <a:rPr lang="en-US" altLang="en-US"/>
              <a:pPr/>
              <a:t>‹#›</a:t>
            </a:fld>
            <a:endParaRPr lang="en-US" altLang="en-US"/>
          </a:p>
        </p:txBody>
      </p:sp>
    </p:spTree>
    <p:extLst>
      <p:ext uri="{BB962C8B-B14F-4D97-AF65-F5344CB8AC3E}">
        <p14:creationId xmlns:p14="http://schemas.microsoft.com/office/powerpoint/2010/main" val="130079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F847EC-1A73-4F81-9DD9-36511A27F8F7}" type="datetime1">
              <a:rPr lang="en-US" altLang="en-US"/>
              <a:pPr>
                <a:defRPr/>
              </a:pPr>
              <a:t>9/4/2020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4" name="Slide Number Placeholder 5"/>
          <p:cNvSpPr>
            <a:spLocks noGrp="1"/>
          </p:cNvSpPr>
          <p:nvPr>
            <p:ph type="sldNum" sz="quarter" idx="12"/>
          </p:nvPr>
        </p:nvSpPr>
        <p:spPr/>
        <p:txBody>
          <a:bodyPr/>
          <a:lstStyle>
            <a:lvl1pPr>
              <a:defRPr/>
            </a:lvl1pPr>
          </a:lstStyle>
          <a:p>
            <a:fld id="{FE31680B-D404-436B-8E32-78660050C274}" type="slidenum">
              <a:rPr lang="en-US" altLang="en-US"/>
              <a:pPr/>
              <a:t>‹#›</a:t>
            </a:fld>
            <a:endParaRPr lang="en-US" altLang="en-US"/>
          </a:p>
        </p:txBody>
      </p:sp>
    </p:spTree>
    <p:extLst>
      <p:ext uri="{BB962C8B-B14F-4D97-AF65-F5344CB8AC3E}">
        <p14:creationId xmlns:p14="http://schemas.microsoft.com/office/powerpoint/2010/main" val="257054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3AC71B-6E07-4F8E-BC79-F396C85BF371}"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5CA66B29-477E-476A-9819-CC74DAC11ADE}" type="slidenum">
              <a:rPr lang="en-US" altLang="en-US"/>
              <a:pPr/>
              <a:t>‹#›</a:t>
            </a:fld>
            <a:endParaRPr lang="en-US" altLang="en-US"/>
          </a:p>
        </p:txBody>
      </p:sp>
    </p:spTree>
    <p:extLst>
      <p:ext uri="{BB962C8B-B14F-4D97-AF65-F5344CB8AC3E}">
        <p14:creationId xmlns:p14="http://schemas.microsoft.com/office/powerpoint/2010/main" val="26818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4E29E-ABAE-497E-9323-51F2135538E8}"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EF5A671F-079A-4B20-9705-31891BF2215D}" type="slidenum">
              <a:rPr lang="en-US" altLang="en-US"/>
              <a:pPr/>
              <a:t>‹#›</a:t>
            </a:fld>
            <a:endParaRPr lang="en-US" altLang="en-US"/>
          </a:p>
        </p:txBody>
      </p:sp>
    </p:spTree>
    <p:extLst>
      <p:ext uri="{BB962C8B-B14F-4D97-AF65-F5344CB8AC3E}">
        <p14:creationId xmlns:p14="http://schemas.microsoft.com/office/powerpoint/2010/main" val="253086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1008F76A-1518-4C20-A518-9EEADD1E9C6B}" type="datetime1">
              <a:rPr lang="en-US" altLang="en-US"/>
              <a:pPr>
                <a:defRPr/>
              </a:pPr>
              <a:t>9/4/2020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MS PGothic" pitchFamily="34" charset="-128"/>
              </a:defRPr>
            </a:lvl1pPr>
          </a:lstStyle>
          <a:p>
            <a:pPr>
              <a:defRPr/>
            </a:pPr>
            <a:r>
              <a:rPr lang="en-US"/>
              <a:t>502047 – About this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5653B6-218D-4DA2-88DE-D35848E65ADB}" type="slidenum">
              <a:rPr lang="en-US" altLang="en-US"/>
              <a:pPr/>
              <a:t>‹#›</a:t>
            </a:fld>
            <a:endParaRPr lang="en-US" altLang="en-US"/>
          </a:p>
        </p:txBody>
      </p:sp>
      <p:grpSp>
        <p:nvGrpSpPr>
          <p:cNvPr id="1031" name="Group 4"/>
          <p:cNvGrpSpPr>
            <a:grpSpLocks/>
          </p:cNvGrpSpPr>
          <p:nvPr userDrawn="1"/>
        </p:nvGrpSpPr>
        <p:grpSpPr bwMode="auto">
          <a:xfrm>
            <a:off x="368300" y="50800"/>
            <a:ext cx="8394700" cy="1333500"/>
            <a:chOff x="0" y="0"/>
            <a:chExt cx="5520" cy="960"/>
          </a:xfrm>
        </p:grpSpPr>
        <p:cxnSp>
          <p:nvCxnSpPr>
            <p:cNvPr id="8" name="Straight Connector 7"/>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cxnSp>
          <p:nvCxnSpPr>
            <p:cNvPr id="9" name="Straight Connector 8"/>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pic>
          <p:nvPicPr>
            <p:cNvPr id="1034" name="Picture 2" descr="logoTDT-banquy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23232957"/>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40" y="6286929"/>
            <a:ext cx="340257" cy="241299"/>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4266712"/>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5529970"/>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7.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7.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7.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noFill/>
        </p:spPr>
        <p:txBody>
          <a:bodyPr/>
          <a:lstStyle/>
          <a:p>
            <a:pPr eaLnBrk="1" hangingPunct="1"/>
            <a:r>
              <a:rPr lang="en-US"/>
              <a:t>Chapter </a:t>
            </a:r>
            <a:r>
              <a:rPr lang="en-US" smtClean="0"/>
              <a:t>9: </a:t>
            </a:r>
            <a:r>
              <a:rPr lang="en-US">
                <a:latin typeface="Arial" charset="0"/>
              </a:rPr>
              <a:t>IoT Applications in Business</a:t>
            </a:r>
            <a:endParaRPr lang="en-US" altLang="en-US"/>
          </a:p>
        </p:txBody>
      </p:sp>
      <p:sp>
        <p:nvSpPr>
          <p:cNvPr id="2" name="Subtitle 1"/>
          <p:cNvSpPr>
            <a:spLocks noGrp="1"/>
          </p:cNvSpPr>
          <p:nvPr>
            <p:ph type="subTitle" idx="1"/>
          </p:nvPr>
        </p:nvSpPr>
        <p:spPr/>
        <p:txBody>
          <a:bodyPr/>
          <a:lstStyle/>
          <a:p>
            <a:r>
              <a:rPr lang="en-US" smtClean="0"/>
              <a:t>IOT CƠ BẢN</a:t>
            </a:r>
          </a:p>
          <a:p>
            <a:r>
              <a:rPr lang="en-US" smtClean="0"/>
              <a:t>502068</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a:t>The Cisco </a:t>
            </a:r>
            <a:r>
              <a:rPr lang="en-US" sz="1800" dirty="0" err="1"/>
              <a:t>IoT</a:t>
            </a:r>
            <a:r>
              <a:rPr lang="en-US" sz="1800" dirty="0"/>
              <a:t> System</a:t>
            </a:r>
            <a:r>
              <a:rPr lang="en-US" sz="1800" dirty="0" smtClean="0">
                <a:latin typeface="Arial" charset="0"/>
              </a:rPr>
              <a:t/>
            </a:r>
            <a:br>
              <a:rPr lang="en-US" sz="1800" dirty="0" smtClean="0">
                <a:latin typeface="Arial" charset="0"/>
              </a:rPr>
            </a:br>
            <a:r>
              <a:rPr lang="en-US" dirty="0" err="1"/>
              <a:t>IoT</a:t>
            </a:r>
            <a:r>
              <a:rPr lang="en-US" dirty="0"/>
              <a:t> </a:t>
            </a:r>
            <a:r>
              <a:rPr lang="en-US" dirty="0" smtClean="0"/>
              <a:t>Security (Cont.)</a:t>
            </a:r>
            <a:endParaRPr lang="en-US" dirty="0">
              <a:solidFill>
                <a:srgbClr val="7E7E86"/>
              </a:solidFill>
              <a:latin typeface="Arial" charset="0"/>
            </a:endParaRPr>
          </a:p>
        </p:txBody>
      </p:sp>
      <p:sp>
        <p:nvSpPr>
          <p:cNvPr id="9" name="Content Placeholder 1"/>
          <p:cNvSpPr>
            <a:spLocks noGrp="1"/>
          </p:cNvSpPr>
          <p:nvPr>
            <p:ph idx="1"/>
          </p:nvPr>
        </p:nvSpPr>
        <p:spPr>
          <a:xfrm>
            <a:off x="213110" y="1209991"/>
            <a:ext cx="8161455" cy="5436136"/>
          </a:xfrm>
        </p:spPr>
        <p:txBody>
          <a:bodyPr/>
          <a:lstStyle/>
          <a:p>
            <a:r>
              <a:rPr lang="en-US" sz="2000" dirty="0"/>
              <a:t>Securing the Control, Data, and Management Planes in </a:t>
            </a:r>
            <a:r>
              <a:rPr lang="en-US" sz="2000" dirty="0" err="1" smtClean="0"/>
              <a:t>IoT</a:t>
            </a:r>
            <a:r>
              <a:rPr lang="en-US" sz="2000" dirty="0" smtClean="0"/>
              <a:t> (cont’d)</a:t>
            </a:r>
            <a:endParaRPr lang="en-US" sz="2000" dirty="0"/>
          </a:p>
          <a:p>
            <a:pPr lvl="1"/>
            <a:r>
              <a:rPr lang="en-US" sz="1600" dirty="0"/>
              <a:t>A few recommendations:</a:t>
            </a:r>
          </a:p>
          <a:p>
            <a:pPr lvl="2"/>
            <a:r>
              <a:rPr lang="en-US" sz="1600" dirty="0"/>
              <a:t>Make sure the new </a:t>
            </a:r>
            <a:r>
              <a:rPr lang="en-US" sz="1600" dirty="0" err="1"/>
              <a:t>IoT</a:t>
            </a:r>
            <a:r>
              <a:rPr lang="en-US" sz="1600" dirty="0"/>
              <a:t> device can be easily updated.</a:t>
            </a:r>
          </a:p>
          <a:p>
            <a:pPr lvl="2"/>
            <a:r>
              <a:rPr lang="en-US" sz="1600" dirty="0"/>
              <a:t>Buy from a reputable manufacturer.</a:t>
            </a:r>
          </a:p>
          <a:p>
            <a:pPr lvl="2"/>
            <a:r>
              <a:rPr lang="en-US" sz="1600" dirty="0"/>
              <a:t>Segment </a:t>
            </a:r>
            <a:r>
              <a:rPr lang="en-US" sz="1600" dirty="0" err="1"/>
              <a:t>IoT</a:t>
            </a:r>
            <a:r>
              <a:rPr lang="en-US" sz="1600" dirty="0"/>
              <a:t> devices to a different network or </a:t>
            </a:r>
            <a:r>
              <a:rPr lang="en-US" sz="1600" dirty="0" smtClean="0"/>
              <a:t/>
            </a:r>
            <a:br>
              <a:rPr lang="en-US" sz="1600" dirty="0" smtClean="0"/>
            </a:br>
            <a:r>
              <a:rPr lang="en-US" sz="1600" dirty="0" smtClean="0"/>
              <a:t>VLAN</a:t>
            </a:r>
            <a:r>
              <a:rPr lang="en-US" sz="1600" dirty="0"/>
              <a:t>.</a:t>
            </a:r>
          </a:p>
          <a:p>
            <a:pPr lvl="2"/>
            <a:r>
              <a:rPr lang="en-US" sz="1600" dirty="0"/>
              <a:t>Check for updates regularly</a:t>
            </a:r>
            <a:r>
              <a:rPr lang="en-US" sz="1600" dirty="0" smtClean="0"/>
              <a:t>.</a:t>
            </a:r>
          </a:p>
          <a:p>
            <a:pPr lvl="2"/>
            <a:r>
              <a:rPr lang="en-US" sz="1600" dirty="0" smtClean="0"/>
              <a:t>Default usernames/passwords must be changed</a:t>
            </a:r>
          </a:p>
          <a:p>
            <a:pPr lvl="2"/>
            <a:r>
              <a:rPr lang="en-US" sz="1600" dirty="0" smtClean="0"/>
              <a:t>Limit management access od devices to trusted </a:t>
            </a:r>
            <a:br>
              <a:rPr lang="en-US" sz="1600" dirty="0" smtClean="0"/>
            </a:br>
            <a:r>
              <a:rPr lang="en-US" sz="1600" dirty="0" smtClean="0"/>
              <a:t>sources</a:t>
            </a:r>
          </a:p>
          <a:p>
            <a:pPr lvl="2"/>
            <a:r>
              <a:rPr lang="en-US" sz="1600" dirty="0" smtClean="0"/>
              <a:t>Turn off all unnecessary services</a:t>
            </a:r>
            <a:endParaRPr lang="en-US" sz="2000" dirty="0" smtClean="0"/>
          </a:p>
          <a:p>
            <a:r>
              <a:rPr lang="en-US" sz="2000" dirty="0" smtClean="0"/>
              <a:t>Securing </a:t>
            </a:r>
            <a:r>
              <a:rPr lang="en-US" sz="2000" dirty="0"/>
              <a:t>Things Using the Cisco </a:t>
            </a:r>
            <a:r>
              <a:rPr lang="en-US" sz="2000" dirty="0" err="1"/>
              <a:t>IoT</a:t>
            </a:r>
            <a:r>
              <a:rPr lang="en-US" sz="2000" dirty="0"/>
              <a:t> System</a:t>
            </a:r>
          </a:p>
          <a:p>
            <a:pPr lvl="1"/>
            <a:r>
              <a:rPr lang="en-US" sz="1600" dirty="0"/>
              <a:t>The </a:t>
            </a:r>
            <a:r>
              <a:rPr lang="en-US" sz="1600" dirty="0" err="1"/>
              <a:t>IoT</a:t>
            </a:r>
            <a:r>
              <a:rPr lang="en-US" sz="1600" dirty="0"/>
              <a:t> introduces new attack </a:t>
            </a:r>
            <a:r>
              <a:rPr lang="en-US" sz="1600" dirty="0" smtClean="0"/>
              <a:t>vectors.</a:t>
            </a:r>
          </a:p>
          <a:p>
            <a:pPr lvl="1"/>
            <a:r>
              <a:rPr lang="en-US" sz="1600" dirty="0" smtClean="0"/>
              <a:t>Cisco </a:t>
            </a:r>
            <a:r>
              <a:rPr lang="en-US" sz="1600" dirty="0" err="1"/>
              <a:t>IoT</a:t>
            </a:r>
            <a:r>
              <a:rPr lang="en-US" sz="1600" dirty="0"/>
              <a:t> System security pillar offers scalable cybersecurity </a:t>
            </a:r>
            <a:r>
              <a:rPr lang="en-US" sz="1600" dirty="0" smtClean="0"/>
              <a:t>solutions.</a:t>
            </a:r>
          </a:p>
          <a:p>
            <a:r>
              <a:rPr lang="en-US" sz="2000" dirty="0"/>
              <a:t>These cybersecurity solutions include</a:t>
            </a:r>
            <a:r>
              <a:rPr lang="en-US" sz="2000" dirty="0" smtClean="0"/>
              <a:t>:</a:t>
            </a:r>
            <a:endParaRPr lang="en-US" sz="2000" dirty="0"/>
          </a:p>
          <a:p>
            <a:pPr lvl="1"/>
            <a:r>
              <a:rPr lang="en-US" sz="1600" dirty="0"/>
              <a:t>Operational Technology (OT) </a:t>
            </a:r>
            <a:r>
              <a:rPr lang="en-US" sz="1600" dirty="0" smtClean="0"/>
              <a:t>Security, </a:t>
            </a:r>
            <a:r>
              <a:rPr lang="en-US" sz="1600" dirty="0" err="1" smtClean="0"/>
              <a:t>IoT</a:t>
            </a:r>
            <a:r>
              <a:rPr lang="en-US" sz="1600" dirty="0" smtClean="0"/>
              <a:t> Network Security, </a:t>
            </a:r>
            <a:r>
              <a:rPr lang="en-US" sz="1600" dirty="0" err="1" smtClean="0"/>
              <a:t>IoT</a:t>
            </a:r>
            <a:r>
              <a:rPr lang="en-US" sz="1600" dirty="0" smtClean="0"/>
              <a:t> </a:t>
            </a:r>
            <a:r>
              <a:rPr lang="en-US" sz="1600" dirty="0"/>
              <a:t>Physical </a:t>
            </a:r>
            <a:r>
              <a:rPr lang="en-US" sz="1600" dirty="0" smtClean="0"/>
              <a:t>Security</a:t>
            </a:r>
            <a:endParaRPr lang="en-US" sz="1600" dirty="0"/>
          </a:p>
        </p:txBody>
      </p:sp>
      <p:pic>
        <p:nvPicPr>
          <p:cNvPr id="3076"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84598" y="2207941"/>
            <a:ext cx="3561703" cy="2884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412851"/>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CA" sz="2400" dirty="0"/>
              <a:t>5.2 </a:t>
            </a:r>
            <a:r>
              <a:rPr lang="en-US" sz="2400" dirty="0" smtClean="0"/>
              <a:t>Industrial </a:t>
            </a:r>
            <a:r>
              <a:rPr lang="en-US" sz="2400" dirty="0" err="1" smtClean="0"/>
              <a:t>IoT</a:t>
            </a:r>
            <a:r>
              <a:rPr lang="en-US" sz="2400" dirty="0" smtClean="0"/>
              <a:t> Applications</a:t>
            </a:r>
            <a:endParaRPr lang="en-US" sz="2400" dirty="0">
              <a:solidFill>
                <a:srgbClr val="00B0F0"/>
              </a:solidFill>
            </a:endParaRPr>
          </a:p>
        </p:txBody>
      </p:sp>
    </p:spTree>
    <p:extLst>
      <p:ext uri="{BB962C8B-B14F-4D97-AF65-F5344CB8AC3E}">
        <p14:creationId xmlns:p14="http://schemas.microsoft.com/office/powerpoint/2010/main" val="1176625779"/>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t>Industrial </a:t>
            </a:r>
            <a:r>
              <a:rPr lang="en-US" sz="1800" dirty="0" err="1" smtClean="0"/>
              <a:t>IoT</a:t>
            </a:r>
            <a:r>
              <a:rPr lang="en-US" sz="1800" dirty="0" smtClean="0"/>
              <a:t> Applications</a:t>
            </a:r>
            <a:r>
              <a:rPr lang="en-US" sz="1800" dirty="0" smtClean="0">
                <a:latin typeface="Arial" charset="0"/>
              </a:rPr>
              <a:t/>
            </a:r>
            <a:br>
              <a:rPr lang="en-US" sz="1800" dirty="0" smtClean="0">
                <a:latin typeface="Arial" charset="0"/>
              </a:rPr>
            </a:br>
            <a:r>
              <a:rPr lang="en-US" dirty="0" err="1" smtClean="0"/>
              <a:t>IoT</a:t>
            </a:r>
            <a:r>
              <a:rPr lang="en-US" dirty="0" smtClean="0"/>
              <a:t> Industries </a:t>
            </a:r>
            <a:r>
              <a:rPr lang="en-US" dirty="0"/>
              <a:t>and </a:t>
            </a:r>
            <a:r>
              <a:rPr lang="en-US" dirty="0" smtClean="0"/>
              <a:t>Markets</a:t>
            </a:r>
            <a:endParaRPr lang="en-US" dirty="0">
              <a:solidFill>
                <a:srgbClr val="7E7E86"/>
              </a:solidFill>
              <a:latin typeface="Arial" charset="0"/>
            </a:endParaRPr>
          </a:p>
        </p:txBody>
      </p:sp>
      <p:sp>
        <p:nvSpPr>
          <p:cNvPr id="9" name="Content Placeholder 1"/>
          <p:cNvSpPr>
            <a:spLocks noGrp="1"/>
          </p:cNvSpPr>
          <p:nvPr>
            <p:ph idx="1"/>
          </p:nvPr>
        </p:nvSpPr>
        <p:spPr>
          <a:xfrm>
            <a:off x="213112" y="1388407"/>
            <a:ext cx="3656362" cy="1979261"/>
          </a:xfrm>
        </p:spPr>
        <p:txBody>
          <a:bodyPr/>
          <a:lstStyle/>
          <a:p>
            <a:r>
              <a:rPr lang="en-US" sz="2000" dirty="0"/>
              <a:t>Horizontal </a:t>
            </a:r>
            <a:r>
              <a:rPr lang="en-US" sz="2000" dirty="0" smtClean="0"/>
              <a:t>Markets</a:t>
            </a:r>
            <a:endParaRPr lang="en-US" sz="2000" dirty="0"/>
          </a:p>
          <a:p>
            <a:pPr lvl="1"/>
            <a:r>
              <a:rPr lang="en-US" sz="1600" dirty="0" smtClean="0"/>
              <a:t>Meet common </a:t>
            </a:r>
            <a:r>
              <a:rPr lang="en-US" sz="1600" dirty="0"/>
              <a:t>or similar needs for a wide range of </a:t>
            </a:r>
            <a:r>
              <a:rPr lang="en-US" sz="1600" dirty="0" smtClean="0"/>
              <a:t>industries.</a:t>
            </a:r>
          </a:p>
          <a:p>
            <a:pPr lvl="1"/>
            <a:r>
              <a:rPr lang="en-US" sz="1600" dirty="0" smtClean="0"/>
              <a:t>Security, </a:t>
            </a:r>
            <a:r>
              <a:rPr lang="en-US" sz="1600" dirty="0"/>
              <a:t>information </a:t>
            </a:r>
            <a:r>
              <a:rPr lang="en-US" sz="1600" dirty="0" smtClean="0"/>
              <a:t>technology, </a:t>
            </a:r>
            <a:r>
              <a:rPr lang="en-US" sz="1600" dirty="0"/>
              <a:t>and finance </a:t>
            </a:r>
            <a:r>
              <a:rPr lang="en-US" sz="1600" dirty="0" smtClean="0"/>
              <a:t>companies are examples of industries that operate in horizontal markets..</a:t>
            </a:r>
            <a:endParaRPr lang="en-US" sz="1600"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12812" y="1212314"/>
            <a:ext cx="5086582" cy="2788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527" y="3955521"/>
            <a:ext cx="5029432" cy="264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050573" y="4540917"/>
            <a:ext cx="4093427" cy="1698927"/>
          </a:xfrm>
          <a:prstGeom prst="rect">
            <a:avLst/>
          </a:prstGeom>
          <a:noFill/>
        </p:spPr>
        <p:txBody>
          <a:bodyPr wrap="square" rtlCol="0">
            <a:spAutoFit/>
          </a:bodyPr>
          <a:lstStyle/>
          <a:p>
            <a:pPr marL="342900" marR="0" lvl="0" indent="-34290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Vertical M</a:t>
            </a:r>
            <a:r>
              <a:rPr kumimoji="0" lang="en-US" sz="2000" b="0" i="0" u="none" strike="noStrike" kern="1200" cap="none" spc="0" normalizeH="0" baseline="0" noProof="0" dirty="0" smtClean="0">
                <a:ln>
                  <a:noFill/>
                </a:ln>
                <a:solidFill>
                  <a:srgbClr val="000000"/>
                </a:solidFill>
                <a:effectLst/>
                <a:uLnTx/>
                <a:uFillTx/>
                <a:latin typeface="Arial" charset="0"/>
                <a:ea typeface="ＭＳ Ｐゴシック" charset="0"/>
              </a:rPr>
              <a:t>arkets</a:t>
            </a: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endParaRPr>
          </a:p>
          <a:p>
            <a:pPr marL="742950" marR="0" lvl="1" indent="-28575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Offer goods and services to a set of customers with specialized needs.</a:t>
            </a:r>
          </a:p>
          <a:p>
            <a:pPr marL="742950" marR="0" lvl="1" indent="-28575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Automotive, banking, education, healthcare, retail, and technology are considered vertical </a:t>
            </a:r>
            <a:r>
              <a:rPr kumimoji="0" lang="en-US" sz="1600" b="0" i="0" u="none" strike="noStrike" kern="1200" cap="none" spc="0" normalizeH="0" baseline="0" noProof="0" dirty="0" smtClean="0">
                <a:ln>
                  <a:noFill/>
                </a:ln>
                <a:solidFill>
                  <a:srgbClr val="000000"/>
                </a:solidFill>
                <a:effectLst/>
                <a:uLnTx/>
                <a:uFillTx/>
                <a:latin typeface="Arial" charset="0"/>
                <a:ea typeface="ＭＳ Ｐゴシック" charset="0"/>
              </a:rPr>
              <a:t>markets.</a:t>
            </a:r>
            <a:endParaRPr kumimoji="0" lang="en-US" sz="1600" b="0" i="0" u="none" strike="noStrike" kern="120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2263753613"/>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2095" y="3239087"/>
            <a:ext cx="336232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t>Industrial </a:t>
            </a:r>
            <a:r>
              <a:rPr lang="en-US" sz="1800" dirty="0" err="1" smtClean="0"/>
              <a:t>IoT</a:t>
            </a:r>
            <a:r>
              <a:rPr lang="en-US" sz="1800" dirty="0" smtClean="0"/>
              <a:t> Applications</a:t>
            </a:r>
            <a:r>
              <a:rPr lang="en-US" sz="1800" dirty="0" smtClean="0">
                <a:latin typeface="Arial" charset="0"/>
              </a:rPr>
              <a:t/>
            </a:r>
            <a:br>
              <a:rPr lang="en-US" sz="1800" dirty="0" smtClean="0">
                <a:latin typeface="Arial" charset="0"/>
              </a:rPr>
            </a:br>
            <a:r>
              <a:rPr lang="en-US" dirty="0" err="1" smtClean="0"/>
              <a:t>IoT</a:t>
            </a:r>
            <a:r>
              <a:rPr lang="en-US" dirty="0" smtClean="0"/>
              <a:t> Industries </a:t>
            </a:r>
            <a:r>
              <a:rPr lang="en-US" dirty="0"/>
              <a:t>and </a:t>
            </a:r>
            <a:r>
              <a:rPr lang="en-US" dirty="0" smtClean="0"/>
              <a:t>Markets</a:t>
            </a:r>
            <a:endParaRPr lang="en-US" dirty="0">
              <a:solidFill>
                <a:srgbClr val="7E7E86"/>
              </a:solidFill>
              <a:latin typeface="Arial" charset="0"/>
            </a:endParaRPr>
          </a:p>
        </p:txBody>
      </p:sp>
      <p:sp>
        <p:nvSpPr>
          <p:cNvPr id="9" name="Content Placeholder 1"/>
          <p:cNvSpPr>
            <a:spLocks noGrp="1"/>
          </p:cNvSpPr>
          <p:nvPr>
            <p:ph idx="1"/>
          </p:nvPr>
        </p:nvSpPr>
        <p:spPr>
          <a:xfrm>
            <a:off x="213111" y="1276897"/>
            <a:ext cx="6389025" cy="4871059"/>
          </a:xfrm>
        </p:spPr>
        <p:txBody>
          <a:bodyPr/>
          <a:lstStyle/>
          <a:p>
            <a:r>
              <a:rPr lang="en-US" sz="2000" dirty="0" smtClean="0"/>
              <a:t>Integrated </a:t>
            </a:r>
            <a:r>
              <a:rPr lang="en-US" sz="2000" dirty="0"/>
              <a:t>Solutions</a:t>
            </a:r>
          </a:p>
          <a:p>
            <a:pPr lvl="1"/>
            <a:r>
              <a:rPr lang="en-US" sz="1600" dirty="0" smtClean="0"/>
              <a:t>The </a:t>
            </a:r>
            <a:r>
              <a:rPr lang="en-US" sz="1600" dirty="0" err="1"/>
              <a:t>IoT</a:t>
            </a:r>
            <a:r>
              <a:rPr lang="en-US" sz="1600" dirty="0"/>
              <a:t> creates new opportunities for the interaction and relationship between a variety of connected devices</a:t>
            </a:r>
            <a:r>
              <a:rPr lang="en-US" sz="1600" dirty="0" smtClean="0"/>
              <a:t>.</a:t>
            </a:r>
          </a:p>
          <a:p>
            <a:pPr lvl="1"/>
            <a:r>
              <a:rPr lang="en-US" sz="1600" dirty="0" smtClean="0"/>
              <a:t>The </a:t>
            </a:r>
            <a:r>
              <a:rPr lang="en-US" sz="1600" dirty="0" err="1" smtClean="0"/>
              <a:t>IoT</a:t>
            </a:r>
            <a:r>
              <a:rPr lang="en-US" sz="1600" dirty="0" smtClean="0"/>
              <a:t> is about </a:t>
            </a:r>
            <a:r>
              <a:rPr lang="en-US" sz="1600" dirty="0"/>
              <a:t>the integration of </a:t>
            </a:r>
            <a:r>
              <a:rPr lang="en-US" sz="1600" dirty="0" smtClean="0"/>
              <a:t>devices </a:t>
            </a:r>
            <a:r>
              <a:rPr lang="en-US" sz="1600" dirty="0"/>
              <a:t>as a whole </a:t>
            </a:r>
            <a:r>
              <a:rPr lang="en-US" sz="1600" dirty="0" smtClean="0"/>
              <a:t>system, </a:t>
            </a:r>
            <a:r>
              <a:rPr lang="en-US" sz="1600" dirty="0"/>
              <a:t>a holistic </a:t>
            </a:r>
            <a:r>
              <a:rPr lang="en-US" sz="1600" dirty="0" smtClean="0"/>
              <a:t>approach.</a:t>
            </a:r>
          </a:p>
          <a:p>
            <a:pPr lvl="1"/>
            <a:r>
              <a:rPr lang="en-US" sz="1600" dirty="0" smtClean="0"/>
              <a:t>The integration of devices and systems creates new business opportunities and customer experiences.</a:t>
            </a:r>
          </a:p>
          <a:p>
            <a:r>
              <a:rPr lang="en-US" dirty="0" smtClean="0"/>
              <a:t>The Industrial Internet</a:t>
            </a:r>
          </a:p>
          <a:p>
            <a:pPr lvl="1"/>
            <a:r>
              <a:rPr lang="en-US" sz="1600" dirty="0" smtClean="0"/>
              <a:t>Integration of complex machinery, sensors and </a:t>
            </a:r>
            <a:br>
              <a:rPr lang="en-US" sz="1600" dirty="0" smtClean="0"/>
            </a:br>
            <a:r>
              <a:rPr lang="en-US" sz="1600" dirty="0" smtClean="0"/>
              <a:t>software</a:t>
            </a:r>
            <a:r>
              <a:rPr lang="en-US" dirty="0" smtClean="0"/>
              <a:t>.</a:t>
            </a:r>
          </a:p>
          <a:p>
            <a:pPr lvl="1"/>
            <a:r>
              <a:rPr lang="en-US" sz="1600" dirty="0" smtClean="0"/>
              <a:t>Example: driverless car uses data from different </a:t>
            </a:r>
            <a:br>
              <a:rPr lang="en-US" sz="1600" dirty="0" smtClean="0"/>
            </a:br>
            <a:r>
              <a:rPr lang="en-US" sz="1600" dirty="0" smtClean="0"/>
              <a:t>systems to be driven safely</a:t>
            </a:r>
          </a:p>
          <a:p>
            <a:pPr lvl="1"/>
            <a:r>
              <a:rPr lang="en-US" sz="1600" dirty="0" smtClean="0"/>
              <a:t>Most common application is predictive maintenance.</a:t>
            </a:r>
          </a:p>
          <a:p>
            <a:pPr lvl="1"/>
            <a:r>
              <a:rPr lang="en-US" sz="1600" dirty="0" smtClean="0"/>
              <a:t>Sensors is trains, planes, and large equipment keep </a:t>
            </a:r>
            <a:br>
              <a:rPr lang="en-US" sz="1600" dirty="0" smtClean="0"/>
            </a:br>
            <a:r>
              <a:rPr lang="en-US" sz="1600" dirty="0" smtClean="0"/>
              <a:t>track of hours of operation, machine output, </a:t>
            </a:r>
            <a:br>
              <a:rPr lang="en-US" sz="1600" dirty="0" smtClean="0"/>
            </a:br>
            <a:r>
              <a:rPr lang="en-US" sz="1600" dirty="0" smtClean="0"/>
              <a:t>environmental factors and determine when it</a:t>
            </a:r>
            <a:br>
              <a:rPr lang="en-US" sz="1600" dirty="0" smtClean="0"/>
            </a:br>
            <a:r>
              <a:rPr lang="en-US" sz="1600" dirty="0" smtClean="0"/>
              <a:t>needs maintenance.</a:t>
            </a:r>
            <a:endParaRPr lang="en-US" sz="1600" dirty="0"/>
          </a:p>
        </p:txBody>
      </p:sp>
    </p:spTree>
    <p:extLst>
      <p:ext uri="{BB962C8B-B14F-4D97-AF65-F5344CB8AC3E}">
        <p14:creationId xmlns:p14="http://schemas.microsoft.com/office/powerpoint/2010/main" val="374360075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5.3 </a:t>
            </a:r>
            <a:r>
              <a:rPr lang="en-US" sz="2400" dirty="0" err="1"/>
              <a:t>IoT</a:t>
            </a:r>
            <a:r>
              <a:rPr lang="en-US" sz="2400" dirty="0"/>
              <a:t> Systems in the Real World</a:t>
            </a:r>
            <a:endParaRPr lang="en-US" sz="2400" dirty="0">
              <a:solidFill>
                <a:srgbClr val="00B0F0"/>
              </a:solidFill>
            </a:endParaRPr>
          </a:p>
        </p:txBody>
      </p:sp>
    </p:spTree>
    <p:extLst>
      <p:ext uri="{BB962C8B-B14F-4D97-AF65-F5344CB8AC3E}">
        <p14:creationId xmlns:p14="http://schemas.microsoft.com/office/powerpoint/2010/main" val="269861196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78228" y="395376"/>
            <a:ext cx="8772157" cy="838200"/>
          </a:xfrm>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err="1" smtClean="0"/>
              <a:t>IoT</a:t>
            </a:r>
            <a:r>
              <a:rPr lang="en-US" sz="1800" dirty="0" smtClean="0"/>
              <a:t> Systems in the Real World</a:t>
            </a:r>
            <a:r>
              <a:rPr lang="en-US" sz="1800" dirty="0" smtClean="0">
                <a:latin typeface="Arial" charset="0"/>
              </a:rPr>
              <a:t/>
            </a:r>
            <a:br>
              <a:rPr lang="en-US" sz="1800" dirty="0" smtClean="0">
                <a:latin typeface="Arial" charset="0"/>
              </a:rPr>
            </a:br>
            <a:r>
              <a:rPr lang="en-US" dirty="0" smtClean="0"/>
              <a:t>Connected </a:t>
            </a:r>
            <a:r>
              <a:rPr lang="en-US" dirty="0"/>
              <a:t>Healthcare</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637275" cy="4871059"/>
          </a:xfrm>
        </p:spPr>
        <p:txBody>
          <a:bodyPr/>
          <a:lstStyle/>
          <a:p>
            <a:r>
              <a:rPr lang="en-US" sz="2000" dirty="0"/>
              <a:t>Challenges in Healthcare</a:t>
            </a:r>
          </a:p>
          <a:p>
            <a:pPr lvl="1"/>
            <a:r>
              <a:rPr lang="en-US" sz="1600" dirty="0" smtClean="0"/>
              <a:t>Increasingly </a:t>
            </a:r>
            <a:r>
              <a:rPr lang="en-US" sz="1600" dirty="0"/>
              <a:t>aging </a:t>
            </a:r>
            <a:r>
              <a:rPr lang="en-US" sz="1600" dirty="0" smtClean="0"/>
              <a:t>population.</a:t>
            </a:r>
            <a:endParaRPr lang="en-US" sz="1600" dirty="0"/>
          </a:p>
          <a:p>
            <a:pPr lvl="1"/>
            <a:r>
              <a:rPr lang="en-US" sz="1600" dirty="0" smtClean="0"/>
              <a:t>High-demand services.</a:t>
            </a:r>
            <a:endParaRPr lang="en-US" sz="1600" dirty="0"/>
          </a:p>
          <a:p>
            <a:pPr lvl="1"/>
            <a:r>
              <a:rPr lang="en-US" sz="1600" dirty="0"/>
              <a:t>Shortages in key medical </a:t>
            </a:r>
            <a:r>
              <a:rPr lang="en-US" sz="1600" dirty="0" smtClean="0"/>
              <a:t>specialties.</a:t>
            </a:r>
            <a:endParaRPr lang="en-US" sz="1600" dirty="0"/>
          </a:p>
          <a:p>
            <a:pPr lvl="1"/>
            <a:r>
              <a:rPr lang="en-US" sz="1600" dirty="0"/>
              <a:t>Rising healthcare </a:t>
            </a:r>
            <a:r>
              <a:rPr lang="en-US" sz="1600" dirty="0" smtClean="0"/>
              <a:t>costs.</a:t>
            </a:r>
          </a:p>
          <a:p>
            <a:r>
              <a:rPr lang="en-US" sz="2000" dirty="0" smtClean="0"/>
              <a:t>Cisco </a:t>
            </a:r>
            <a:r>
              <a:rPr lang="en-US" sz="2000" dirty="0"/>
              <a:t>Care-At-A-Distance Solutions</a:t>
            </a:r>
          </a:p>
          <a:p>
            <a:pPr lvl="1"/>
            <a:r>
              <a:rPr lang="en-US" sz="1600" dirty="0" smtClean="0"/>
              <a:t>Care-at-a-distance </a:t>
            </a:r>
            <a:r>
              <a:rPr lang="en-US" sz="1600" dirty="0"/>
              <a:t>value propositions</a:t>
            </a:r>
            <a:r>
              <a:rPr lang="en-US" sz="1600" dirty="0" smtClean="0"/>
              <a:t>:</a:t>
            </a:r>
            <a:endParaRPr lang="en-US" sz="1600" dirty="0"/>
          </a:p>
          <a:p>
            <a:pPr lvl="2"/>
            <a:r>
              <a:rPr lang="en-US" sz="1600" dirty="0"/>
              <a:t>Cisco Extended </a:t>
            </a:r>
            <a:r>
              <a:rPr lang="en-US" sz="1600" dirty="0" smtClean="0"/>
              <a:t>Care</a:t>
            </a:r>
          </a:p>
          <a:p>
            <a:pPr lvl="2"/>
            <a:r>
              <a:rPr lang="en-US" sz="1600" dirty="0" smtClean="0"/>
              <a:t>Cisco </a:t>
            </a:r>
            <a:r>
              <a:rPr lang="en-US" sz="1600" dirty="0" err="1"/>
              <a:t>TelePresence</a:t>
            </a:r>
            <a:r>
              <a:rPr lang="en-US" sz="1600" dirty="0"/>
              <a:t> for </a:t>
            </a:r>
            <a:r>
              <a:rPr lang="en-US" sz="1600" dirty="0" smtClean="0"/>
              <a:t>Healthcare</a:t>
            </a:r>
            <a:endParaRPr lang="en-US" sz="1600" dirty="0"/>
          </a:p>
          <a:p>
            <a:pPr lvl="2"/>
            <a:r>
              <a:rPr lang="en-US" sz="1600" dirty="0"/>
              <a:t>Cisco WebEx for </a:t>
            </a:r>
            <a:r>
              <a:rPr lang="en-US" sz="1600" dirty="0" smtClean="0"/>
              <a:t>Healthcare</a:t>
            </a:r>
            <a:endParaRPr lang="en-US" dirty="0"/>
          </a:p>
        </p:txBody>
      </p:sp>
      <p:pic>
        <p:nvPicPr>
          <p:cNvPr id="3" name="Picture 2"/>
          <p:cNvPicPr>
            <a:picLocks noChangeAspect="1"/>
          </p:cNvPicPr>
          <p:nvPr/>
        </p:nvPicPr>
        <p:blipFill>
          <a:blip r:embed="rId3"/>
          <a:stretch>
            <a:fillRect/>
          </a:stretch>
        </p:blipFill>
        <p:spPr>
          <a:xfrm>
            <a:off x="4720955" y="2701255"/>
            <a:ext cx="4129430" cy="3625117"/>
          </a:xfrm>
          <a:prstGeom prst="rect">
            <a:avLst/>
          </a:prstGeom>
        </p:spPr>
      </p:pic>
    </p:spTree>
    <p:extLst>
      <p:ext uri="{BB962C8B-B14F-4D97-AF65-F5344CB8AC3E}">
        <p14:creationId xmlns:p14="http://schemas.microsoft.com/office/powerpoint/2010/main" val="110067718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243119" y="3058132"/>
            <a:ext cx="3722906" cy="3268240"/>
          </a:xfrm>
          <a:prstGeom prst="rect">
            <a:avLst/>
          </a:prstGeom>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err="1"/>
              <a:t>IoT</a:t>
            </a:r>
            <a:r>
              <a:rPr lang="en-US" sz="1800" dirty="0"/>
              <a:t> Systems in the Real World</a:t>
            </a:r>
            <a:r>
              <a:rPr lang="en-US" sz="1800" dirty="0" smtClean="0">
                <a:latin typeface="Arial" charset="0"/>
              </a:rPr>
              <a:t/>
            </a:r>
            <a:br>
              <a:rPr lang="en-US" sz="1800" dirty="0" smtClean="0">
                <a:latin typeface="Arial" charset="0"/>
              </a:rPr>
            </a:br>
            <a:r>
              <a:rPr lang="en-US" dirty="0" smtClean="0"/>
              <a:t>Connected Healthcare (Cont.)</a:t>
            </a:r>
            <a:endParaRPr lang="en-US" dirty="0">
              <a:solidFill>
                <a:srgbClr val="7E7E86"/>
              </a:solidFill>
              <a:latin typeface="Arial" charset="0"/>
            </a:endParaRPr>
          </a:p>
        </p:txBody>
      </p:sp>
      <p:sp>
        <p:nvSpPr>
          <p:cNvPr id="9" name="Content Placeholder 1"/>
          <p:cNvSpPr>
            <a:spLocks noGrp="1"/>
          </p:cNvSpPr>
          <p:nvPr>
            <p:ph idx="1"/>
          </p:nvPr>
        </p:nvSpPr>
        <p:spPr>
          <a:xfrm>
            <a:off x="213111" y="1455313"/>
            <a:ext cx="5030008" cy="4871059"/>
          </a:xfrm>
        </p:spPr>
        <p:txBody>
          <a:bodyPr/>
          <a:lstStyle/>
          <a:p>
            <a:r>
              <a:rPr lang="en-US" sz="2000" dirty="0" smtClean="0"/>
              <a:t>Cisco </a:t>
            </a:r>
            <a:r>
              <a:rPr lang="en-US" sz="2000" dirty="0"/>
              <a:t>Clinical Workflow Solutions</a:t>
            </a:r>
          </a:p>
          <a:p>
            <a:pPr lvl="1"/>
            <a:r>
              <a:rPr lang="en-US" sz="1600" dirty="0" smtClean="0"/>
              <a:t>Cisco </a:t>
            </a:r>
            <a:r>
              <a:rPr lang="en-US" sz="1600" dirty="0"/>
              <a:t>Virtual Patient </a:t>
            </a:r>
            <a:r>
              <a:rPr lang="en-US" sz="1600" dirty="0" smtClean="0"/>
              <a:t>Observation</a:t>
            </a:r>
            <a:endParaRPr lang="en-US" sz="1600" dirty="0"/>
          </a:p>
          <a:p>
            <a:pPr lvl="1"/>
            <a:r>
              <a:rPr lang="en-US" sz="1600" dirty="0"/>
              <a:t>Cisco Patient </a:t>
            </a:r>
            <a:r>
              <a:rPr lang="en-US" sz="1600" dirty="0" smtClean="0"/>
              <a:t>Connect</a:t>
            </a:r>
          </a:p>
          <a:p>
            <a:pPr lvl="1"/>
            <a:r>
              <a:rPr lang="en-US" sz="1600" dirty="0" smtClean="0"/>
              <a:t>Cisco </a:t>
            </a:r>
            <a:r>
              <a:rPr lang="en-US" sz="1600" dirty="0"/>
              <a:t>Healthcare Intelligent Contact </a:t>
            </a:r>
            <a:r>
              <a:rPr lang="en-US" sz="1600" dirty="0" smtClean="0"/>
              <a:t>Center</a:t>
            </a:r>
            <a:endParaRPr lang="en-US" sz="1600" dirty="0"/>
          </a:p>
          <a:p>
            <a:pPr lvl="1"/>
            <a:r>
              <a:rPr lang="en-US" sz="1600" dirty="0"/>
              <a:t>Cisco Context-Aware (Location-Aware) </a:t>
            </a:r>
            <a:r>
              <a:rPr lang="en-US" sz="1600" dirty="0" smtClean="0"/>
              <a:t>Healthcare</a:t>
            </a:r>
            <a:endParaRPr lang="en-US" sz="1600" dirty="0"/>
          </a:p>
          <a:p>
            <a:pPr lvl="1"/>
            <a:r>
              <a:rPr lang="en-US" sz="1600" dirty="0"/>
              <a:t>Digital Media Suite for </a:t>
            </a:r>
            <a:r>
              <a:rPr lang="en-US" sz="1600" dirty="0" smtClean="0"/>
              <a:t>Healthcare</a:t>
            </a:r>
            <a:endParaRPr lang="en-US" dirty="0" smtClean="0"/>
          </a:p>
          <a:p>
            <a:r>
              <a:rPr lang="en-US" sz="2000" dirty="0" smtClean="0"/>
              <a:t>Cisco Healthcare Management Solutions</a:t>
            </a:r>
          </a:p>
          <a:p>
            <a:pPr lvl="1"/>
            <a:r>
              <a:rPr lang="en-US" sz="1600" dirty="0"/>
              <a:t>Cisco also provides </a:t>
            </a:r>
            <a:r>
              <a:rPr lang="en-US" sz="1600" dirty="0" smtClean="0"/>
              <a:t>healthcare </a:t>
            </a:r>
            <a:r>
              <a:rPr lang="en-US" sz="1600" dirty="0"/>
              <a:t>provider management </a:t>
            </a:r>
            <a:r>
              <a:rPr lang="en-US" sz="1600" dirty="0" smtClean="0"/>
              <a:t>solutions:</a:t>
            </a:r>
          </a:p>
          <a:p>
            <a:pPr lvl="2"/>
            <a:r>
              <a:rPr lang="en-US" sz="1600" dirty="0" smtClean="0"/>
              <a:t>Cisco </a:t>
            </a:r>
            <a:r>
              <a:rPr lang="en-US" sz="1600" dirty="0"/>
              <a:t>Services for Connected </a:t>
            </a:r>
            <a:r>
              <a:rPr lang="en-US" sz="1600" dirty="0" smtClean="0"/>
              <a:t>Health</a:t>
            </a:r>
            <a:endParaRPr lang="en-US" sz="1600" dirty="0"/>
          </a:p>
          <a:p>
            <a:pPr lvl="2"/>
            <a:r>
              <a:rPr lang="en-US" sz="1600" dirty="0"/>
              <a:t>Cisco Medical-Grade </a:t>
            </a:r>
            <a:r>
              <a:rPr lang="en-US" sz="1600" dirty="0" smtClean="0"/>
              <a:t>Network</a:t>
            </a:r>
            <a:endParaRPr lang="en-US" dirty="0"/>
          </a:p>
        </p:txBody>
      </p:sp>
    </p:spTree>
    <p:extLst>
      <p:ext uri="{BB962C8B-B14F-4D97-AF65-F5344CB8AC3E}">
        <p14:creationId xmlns:p14="http://schemas.microsoft.com/office/powerpoint/2010/main" val="1540072852"/>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err="1"/>
              <a:t>IoT</a:t>
            </a:r>
            <a:r>
              <a:rPr lang="en-US" sz="1800" dirty="0"/>
              <a:t> Systems in the Real World</a:t>
            </a:r>
            <a:r>
              <a:rPr lang="en-US" sz="1800" dirty="0" smtClean="0">
                <a:latin typeface="Arial" charset="0"/>
              </a:rPr>
              <a:t/>
            </a:r>
            <a:br>
              <a:rPr lang="en-US" sz="1800" dirty="0" smtClean="0">
                <a:latin typeface="Arial" charset="0"/>
              </a:rPr>
            </a:br>
            <a:r>
              <a:rPr lang="en-US" dirty="0"/>
              <a:t>Smart Cities</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6314515" cy="4871059"/>
          </a:xfrm>
        </p:spPr>
        <p:txBody>
          <a:bodyPr/>
          <a:lstStyle/>
          <a:p>
            <a:r>
              <a:rPr lang="en-US" sz="2000" dirty="0"/>
              <a:t>Challenges Faced By Modern Cities</a:t>
            </a:r>
          </a:p>
          <a:p>
            <a:pPr lvl="1"/>
            <a:r>
              <a:rPr lang="en-US" sz="1600" dirty="0"/>
              <a:t>Overcrowding</a:t>
            </a:r>
          </a:p>
          <a:p>
            <a:pPr lvl="1"/>
            <a:r>
              <a:rPr lang="en-US" sz="1600" dirty="0"/>
              <a:t>Increasing pollution</a:t>
            </a:r>
          </a:p>
          <a:p>
            <a:pPr lvl="1"/>
            <a:r>
              <a:rPr lang="en-US" sz="1600" dirty="0"/>
              <a:t>Increasing traffic congestion</a:t>
            </a:r>
          </a:p>
          <a:p>
            <a:pPr lvl="1"/>
            <a:r>
              <a:rPr lang="en-US" sz="1600" dirty="0"/>
              <a:t>Inadequate parking</a:t>
            </a:r>
          </a:p>
          <a:p>
            <a:pPr lvl="1"/>
            <a:r>
              <a:rPr lang="en-US" sz="1600" dirty="0" smtClean="0"/>
              <a:t>Inefficient </a:t>
            </a:r>
            <a:r>
              <a:rPr lang="en-US" sz="1600" dirty="0"/>
              <a:t>use of street lighting, water, and waste </a:t>
            </a:r>
            <a:r>
              <a:rPr lang="en-US" sz="1600" dirty="0" smtClean="0"/>
              <a:t>management</a:t>
            </a:r>
            <a:endParaRPr lang="en-US" sz="1600" dirty="0"/>
          </a:p>
          <a:p>
            <a:pPr lvl="1"/>
            <a:r>
              <a:rPr lang="en-US" sz="1600" dirty="0"/>
              <a:t>Need for continued growth</a:t>
            </a:r>
          </a:p>
          <a:p>
            <a:pPr lvl="1"/>
            <a:r>
              <a:rPr lang="en-US" sz="1600" dirty="0"/>
              <a:t>Pressure to provide safer and more secure cities</a:t>
            </a:r>
          </a:p>
          <a:p>
            <a:pPr lvl="1"/>
            <a:r>
              <a:rPr lang="en-US" sz="1600" dirty="0"/>
              <a:t>Budget and resource </a:t>
            </a:r>
            <a:r>
              <a:rPr lang="en-US" sz="1600" dirty="0" smtClean="0"/>
              <a:t>constraints</a:t>
            </a:r>
          </a:p>
          <a:p>
            <a:r>
              <a:rPr lang="en-US" sz="2000" dirty="0" smtClean="0"/>
              <a:t>Cisco </a:t>
            </a:r>
            <a:r>
              <a:rPr lang="en-US" sz="2000" dirty="0" err="1"/>
              <a:t>Smart+Connected</a:t>
            </a:r>
            <a:r>
              <a:rPr lang="en-US" sz="2000" dirty="0"/>
              <a:t> Solutions</a:t>
            </a:r>
          </a:p>
          <a:p>
            <a:pPr lvl="1"/>
            <a:r>
              <a:rPr lang="en-US" sz="1600" dirty="0" smtClean="0"/>
              <a:t>Customer </a:t>
            </a:r>
            <a:r>
              <a:rPr lang="en-US" sz="1600" dirty="0"/>
              <a:t>segments of a city include its citizens, visitors, industry partners, businesses, and municipal </a:t>
            </a:r>
            <a:r>
              <a:rPr lang="en-US" sz="1600" dirty="0" smtClean="0"/>
              <a:t>operations.</a:t>
            </a:r>
          </a:p>
          <a:p>
            <a:pPr lvl="1"/>
            <a:r>
              <a:rPr lang="en-US" sz="1600" dirty="0" smtClean="0"/>
              <a:t>Smart </a:t>
            </a:r>
            <a:r>
              <a:rPr lang="en-US" sz="1600" dirty="0"/>
              <a:t>cities </a:t>
            </a:r>
            <a:r>
              <a:rPr lang="en-US" sz="1600" dirty="0" smtClean="0"/>
              <a:t>must address the needs of these segments.</a:t>
            </a:r>
          </a:p>
          <a:p>
            <a:pPr lvl="1"/>
            <a:r>
              <a:rPr lang="en-US" sz="1600" dirty="0"/>
              <a:t>Smart City Value </a:t>
            </a:r>
            <a:r>
              <a:rPr lang="en-US" sz="1600" dirty="0" smtClean="0"/>
              <a:t>Propositions:</a:t>
            </a:r>
          </a:p>
          <a:p>
            <a:pPr lvl="2"/>
            <a:r>
              <a:rPr lang="en-US" sz="1600" dirty="0" smtClean="0"/>
              <a:t>Lighting, Operations Centers, Parking, Safety and Security, Traffic, Wi-Fi.</a:t>
            </a:r>
            <a:endParaRPr lang="en-US" sz="1600" dirty="0"/>
          </a:p>
        </p:txBody>
      </p:sp>
      <p:pic>
        <p:nvPicPr>
          <p:cNvPr id="3" name="Picture 2"/>
          <p:cNvPicPr>
            <a:picLocks noChangeAspect="1"/>
          </p:cNvPicPr>
          <p:nvPr/>
        </p:nvPicPr>
        <p:blipFill>
          <a:blip r:embed="rId3"/>
          <a:stretch>
            <a:fillRect/>
          </a:stretch>
        </p:blipFill>
        <p:spPr>
          <a:xfrm>
            <a:off x="6527626" y="1226989"/>
            <a:ext cx="2438400" cy="1434353"/>
          </a:xfrm>
          <a:prstGeom prst="rect">
            <a:avLst/>
          </a:prstGeom>
        </p:spPr>
      </p:pic>
      <p:pic>
        <p:nvPicPr>
          <p:cNvPr id="4" name="Picture 3"/>
          <p:cNvPicPr>
            <a:picLocks noChangeAspect="1"/>
          </p:cNvPicPr>
          <p:nvPr/>
        </p:nvPicPr>
        <p:blipFill>
          <a:blip r:embed="rId4"/>
          <a:stretch>
            <a:fillRect/>
          </a:stretch>
        </p:blipFill>
        <p:spPr>
          <a:xfrm>
            <a:off x="6527625" y="2884063"/>
            <a:ext cx="2438400" cy="1466850"/>
          </a:xfrm>
          <a:prstGeom prst="rect">
            <a:avLst/>
          </a:prstGeom>
        </p:spPr>
      </p:pic>
      <p:pic>
        <p:nvPicPr>
          <p:cNvPr id="5" name="Picture 4"/>
          <p:cNvPicPr>
            <a:picLocks noChangeAspect="1"/>
          </p:cNvPicPr>
          <p:nvPr/>
        </p:nvPicPr>
        <p:blipFill>
          <a:blip r:embed="rId5"/>
          <a:stretch>
            <a:fillRect/>
          </a:stretch>
        </p:blipFill>
        <p:spPr>
          <a:xfrm>
            <a:off x="6527625" y="4495047"/>
            <a:ext cx="2438400" cy="1464894"/>
          </a:xfrm>
          <a:prstGeom prst="rect">
            <a:avLst/>
          </a:prstGeom>
        </p:spPr>
      </p:pic>
    </p:spTree>
    <p:extLst>
      <p:ext uri="{BB962C8B-B14F-4D97-AF65-F5344CB8AC3E}">
        <p14:creationId xmlns:p14="http://schemas.microsoft.com/office/powerpoint/2010/main" val="1372536399"/>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err="1"/>
              <a:t>IoT</a:t>
            </a:r>
            <a:r>
              <a:rPr lang="en-US" sz="1800" dirty="0"/>
              <a:t> Systems in the Real World</a:t>
            </a:r>
            <a:r>
              <a:rPr lang="en-US" sz="1800" dirty="0" smtClean="0">
                <a:latin typeface="Arial" charset="0"/>
              </a:rPr>
              <a:t/>
            </a:r>
            <a:br>
              <a:rPr lang="en-US" sz="1800" dirty="0" smtClean="0">
                <a:latin typeface="Arial" charset="0"/>
              </a:rPr>
            </a:br>
            <a:r>
              <a:rPr lang="en-US" dirty="0"/>
              <a:t>Smart </a:t>
            </a:r>
            <a:r>
              <a:rPr lang="en-US" dirty="0" smtClean="0"/>
              <a:t>Cities (Cont.)</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6314515" cy="4871059"/>
          </a:xfrm>
        </p:spPr>
        <p:txBody>
          <a:bodyPr/>
          <a:lstStyle/>
          <a:p>
            <a:r>
              <a:rPr lang="en-US" sz="2000" dirty="0" smtClean="0"/>
              <a:t>Smart </a:t>
            </a:r>
            <a:r>
              <a:rPr lang="en-US" sz="2000" dirty="0"/>
              <a:t>City - Hamburg, Germany</a:t>
            </a:r>
          </a:p>
          <a:p>
            <a:pPr lvl="1"/>
            <a:r>
              <a:rPr lang="en-US" sz="1600" dirty="0" smtClean="0"/>
              <a:t>The</a:t>
            </a:r>
            <a:r>
              <a:rPr lang="en-US" sz="1600" dirty="0"/>
              <a:t> city of Hamburg, Germany has transformed itself into a smart city</a:t>
            </a:r>
            <a:r>
              <a:rPr lang="en-US" sz="1600" dirty="0" smtClean="0"/>
              <a:t>. [VIDEO]</a:t>
            </a:r>
            <a:endParaRPr lang="en-US" dirty="0"/>
          </a:p>
          <a:p>
            <a:r>
              <a:rPr lang="en-US" sz="2000" dirty="0"/>
              <a:t>Cisco </a:t>
            </a:r>
            <a:r>
              <a:rPr lang="en-US" sz="2000" dirty="0" err="1"/>
              <a:t>Smart+Connected</a:t>
            </a:r>
            <a:r>
              <a:rPr lang="en-US" sz="2000" dirty="0"/>
              <a:t> Wi-Fi</a:t>
            </a:r>
          </a:p>
          <a:p>
            <a:pPr lvl="1"/>
            <a:r>
              <a:rPr lang="en-US" sz="1600" dirty="0" smtClean="0"/>
              <a:t>Connects </a:t>
            </a:r>
            <a:r>
              <a:rPr lang="en-US" sz="1600" dirty="0"/>
              <a:t>people, data, devices, processes, and city </a:t>
            </a:r>
            <a:r>
              <a:rPr lang="en-US" sz="1600" dirty="0" smtClean="0"/>
              <a:t>services.</a:t>
            </a:r>
          </a:p>
          <a:p>
            <a:pPr lvl="1"/>
            <a:r>
              <a:rPr lang="en-US" sz="1600" dirty="0" smtClean="0"/>
              <a:t>Value </a:t>
            </a:r>
            <a:r>
              <a:rPr lang="en-US" sz="1600" dirty="0"/>
              <a:t>propositions provided by the </a:t>
            </a:r>
            <a:r>
              <a:rPr lang="en-US" sz="1600" dirty="0" smtClean="0"/>
              <a:t>Cisco </a:t>
            </a:r>
            <a:r>
              <a:rPr lang="en-US" sz="1600" dirty="0" err="1" smtClean="0"/>
              <a:t>Smart+Connected</a:t>
            </a:r>
            <a:r>
              <a:rPr lang="en-US" sz="1600" dirty="0" smtClean="0"/>
              <a:t> </a:t>
            </a:r>
            <a:r>
              <a:rPr lang="en-US" sz="1600" dirty="0"/>
              <a:t>Wi-Fi to customer segments include</a:t>
            </a:r>
            <a:r>
              <a:rPr lang="en-US" sz="1600" dirty="0" smtClean="0"/>
              <a:t>:</a:t>
            </a:r>
            <a:endParaRPr lang="en-US" sz="1600" dirty="0"/>
          </a:p>
          <a:p>
            <a:pPr lvl="2"/>
            <a:r>
              <a:rPr lang="en-US" sz="1600" dirty="0"/>
              <a:t>Citizen </a:t>
            </a:r>
            <a:r>
              <a:rPr lang="en-US" sz="1600" dirty="0" smtClean="0"/>
              <a:t>Services, City Services, Business Services, City commerce, Infrastructure </a:t>
            </a:r>
            <a:r>
              <a:rPr lang="en-US" sz="1600" dirty="0"/>
              <a:t>Management </a:t>
            </a:r>
            <a:r>
              <a:rPr lang="en-US" sz="1600" dirty="0" smtClean="0"/>
              <a:t>Services.</a:t>
            </a:r>
            <a:endParaRPr lang="en-US" dirty="0"/>
          </a:p>
        </p:txBody>
      </p:sp>
      <p:pic>
        <p:nvPicPr>
          <p:cNvPr id="3" name="Picture 2"/>
          <p:cNvPicPr>
            <a:picLocks noChangeAspect="1"/>
          </p:cNvPicPr>
          <p:nvPr/>
        </p:nvPicPr>
        <p:blipFill>
          <a:blip r:embed="rId3"/>
          <a:stretch>
            <a:fillRect/>
          </a:stretch>
        </p:blipFill>
        <p:spPr>
          <a:xfrm>
            <a:off x="6527626" y="1226989"/>
            <a:ext cx="2438400" cy="1434353"/>
          </a:xfrm>
          <a:prstGeom prst="rect">
            <a:avLst/>
          </a:prstGeom>
        </p:spPr>
      </p:pic>
      <p:pic>
        <p:nvPicPr>
          <p:cNvPr id="4" name="Picture 3"/>
          <p:cNvPicPr>
            <a:picLocks noChangeAspect="1"/>
          </p:cNvPicPr>
          <p:nvPr/>
        </p:nvPicPr>
        <p:blipFill>
          <a:blip r:embed="rId4"/>
          <a:stretch>
            <a:fillRect/>
          </a:stretch>
        </p:blipFill>
        <p:spPr>
          <a:xfrm>
            <a:off x="6527625" y="2884063"/>
            <a:ext cx="2438400" cy="1466850"/>
          </a:xfrm>
          <a:prstGeom prst="rect">
            <a:avLst/>
          </a:prstGeom>
        </p:spPr>
      </p:pic>
      <p:pic>
        <p:nvPicPr>
          <p:cNvPr id="5" name="Picture 4"/>
          <p:cNvPicPr>
            <a:picLocks noChangeAspect="1"/>
          </p:cNvPicPr>
          <p:nvPr/>
        </p:nvPicPr>
        <p:blipFill>
          <a:blip r:embed="rId5"/>
          <a:stretch>
            <a:fillRect/>
          </a:stretch>
        </p:blipFill>
        <p:spPr>
          <a:xfrm>
            <a:off x="6527625" y="4495047"/>
            <a:ext cx="2438400" cy="1464894"/>
          </a:xfrm>
          <a:prstGeom prst="rect">
            <a:avLst/>
          </a:prstGeom>
        </p:spPr>
      </p:pic>
    </p:spTree>
    <p:extLst>
      <p:ext uri="{BB962C8B-B14F-4D97-AF65-F5344CB8AC3E}">
        <p14:creationId xmlns:p14="http://schemas.microsoft.com/office/powerpoint/2010/main" val="488404831"/>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err="1"/>
              <a:t>IoT</a:t>
            </a:r>
            <a:r>
              <a:rPr lang="en-US" sz="1800" dirty="0"/>
              <a:t> Systems in the Real World</a:t>
            </a:r>
            <a:r>
              <a:rPr lang="en-US" sz="1800" dirty="0" smtClean="0">
                <a:latin typeface="Arial" charset="0"/>
              </a:rPr>
              <a:t/>
            </a:r>
            <a:br>
              <a:rPr lang="en-US" sz="1800" dirty="0" smtClean="0">
                <a:latin typeface="Arial" charset="0"/>
              </a:rPr>
            </a:br>
            <a:r>
              <a:rPr lang="en-US" dirty="0"/>
              <a:t>Smart </a:t>
            </a:r>
            <a:r>
              <a:rPr lang="en-US" dirty="0" smtClean="0"/>
              <a:t>Cities (Cont.)</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6314515" cy="4871059"/>
          </a:xfrm>
        </p:spPr>
        <p:txBody>
          <a:bodyPr/>
          <a:lstStyle/>
          <a:p>
            <a:r>
              <a:rPr lang="en-US" sz="2000" dirty="0" smtClean="0"/>
              <a:t>Cisco </a:t>
            </a:r>
            <a:r>
              <a:rPr lang="en-US" sz="2000" dirty="0" err="1"/>
              <a:t>Smart+Connected</a:t>
            </a:r>
            <a:r>
              <a:rPr lang="en-US" sz="2000" dirty="0"/>
              <a:t> Lighting</a:t>
            </a:r>
          </a:p>
          <a:p>
            <a:pPr lvl="1"/>
            <a:r>
              <a:rPr lang="en-US" sz="1600" dirty="0" smtClean="0"/>
              <a:t>A </a:t>
            </a:r>
            <a:r>
              <a:rPr lang="en-US" sz="1600" dirty="0"/>
              <a:t>standards-based system for gathering a wide variety of data from the </a:t>
            </a:r>
            <a:r>
              <a:rPr lang="en-US" sz="1600" dirty="0" smtClean="0"/>
              <a:t>environment.</a:t>
            </a:r>
            <a:endParaRPr lang="en-US" sz="1600" dirty="0"/>
          </a:p>
          <a:p>
            <a:pPr lvl="1"/>
            <a:r>
              <a:rPr lang="en-US" sz="1600" dirty="0"/>
              <a:t>Collects levels for humidity, CO2 and O2, UVA and UVB light, particulate matter, motion and seismic activity, video, sound, and more</a:t>
            </a:r>
            <a:r>
              <a:rPr lang="en-US" sz="1600" dirty="0" smtClean="0"/>
              <a:t>.</a:t>
            </a:r>
          </a:p>
          <a:p>
            <a:pPr lvl="1"/>
            <a:r>
              <a:rPr lang="en-US" sz="1600" dirty="0"/>
              <a:t>Drastically reduce city energy </a:t>
            </a:r>
            <a:r>
              <a:rPr lang="en-US" sz="1600" dirty="0" smtClean="0"/>
              <a:t>consumption.</a:t>
            </a:r>
            <a:endParaRPr lang="en-US" sz="1600" dirty="0"/>
          </a:p>
          <a:p>
            <a:pPr lvl="1"/>
            <a:r>
              <a:rPr lang="en-US" sz="1600" dirty="0"/>
              <a:t>Improve citizen vehicle </a:t>
            </a:r>
            <a:r>
              <a:rPr lang="en-US" sz="1600" dirty="0" smtClean="0"/>
              <a:t>compliance.</a:t>
            </a:r>
            <a:endParaRPr lang="en-US" sz="1600" dirty="0"/>
          </a:p>
          <a:p>
            <a:pPr lvl="1"/>
            <a:r>
              <a:rPr lang="en-US" sz="1600" dirty="0"/>
              <a:t>Enhance situational awareness, real-time collaboration, and decision making across city agencies</a:t>
            </a:r>
          </a:p>
          <a:p>
            <a:pPr lvl="1"/>
            <a:r>
              <a:rPr lang="en-US" sz="1600" dirty="0"/>
              <a:t>Add intelligent, sensor-based </a:t>
            </a:r>
            <a:r>
              <a:rPr lang="en-US" sz="1600" dirty="0" err="1"/>
              <a:t>IoT</a:t>
            </a:r>
            <a:r>
              <a:rPr lang="en-US" sz="1600" dirty="0"/>
              <a:t> innovations to transportation, utilities, public safety, and environmental </a:t>
            </a:r>
            <a:r>
              <a:rPr lang="en-US" sz="1600" dirty="0" smtClean="0"/>
              <a:t>monitoring.</a:t>
            </a:r>
            <a:endParaRPr lang="en-US" sz="1600" dirty="0"/>
          </a:p>
          <a:p>
            <a:r>
              <a:rPr lang="en-US" sz="2000" dirty="0" smtClean="0"/>
              <a:t>Cisco </a:t>
            </a:r>
            <a:r>
              <a:rPr lang="en-US" sz="2000" dirty="0" err="1"/>
              <a:t>Smart+Connected</a:t>
            </a:r>
            <a:r>
              <a:rPr lang="en-US" sz="2000" dirty="0"/>
              <a:t> Parking and Traffic</a:t>
            </a:r>
          </a:p>
          <a:p>
            <a:pPr lvl="1"/>
            <a:r>
              <a:rPr lang="en-US" sz="1600" dirty="0"/>
              <a:t>Smart cities can </a:t>
            </a:r>
            <a:r>
              <a:rPr lang="en-US" sz="1600" dirty="0" smtClean="0"/>
              <a:t>simplify </a:t>
            </a:r>
            <a:r>
              <a:rPr lang="en-US" sz="1600" dirty="0"/>
              <a:t>parking and </a:t>
            </a:r>
            <a:r>
              <a:rPr lang="en-US" sz="1600" dirty="0" smtClean="0"/>
              <a:t>improve </a:t>
            </a:r>
            <a:r>
              <a:rPr lang="en-US" sz="1600" dirty="0"/>
              <a:t>traffic flow.</a:t>
            </a:r>
          </a:p>
          <a:p>
            <a:pPr lvl="1"/>
            <a:r>
              <a:rPr lang="en-US" sz="1600" dirty="0"/>
              <a:t>The Cisco </a:t>
            </a:r>
            <a:r>
              <a:rPr lang="en-US" sz="1600" dirty="0" err="1"/>
              <a:t>Smart+Connected</a:t>
            </a:r>
            <a:r>
              <a:rPr lang="en-US" sz="1600" dirty="0"/>
              <a:t> Parking solution provides citizens with real-time information about available </a:t>
            </a:r>
            <a:r>
              <a:rPr lang="en-US" sz="1600" dirty="0" smtClean="0"/>
              <a:t>parking.</a:t>
            </a:r>
          </a:p>
          <a:p>
            <a:pPr lvl="1"/>
            <a:r>
              <a:rPr lang="en-US" sz="1600" dirty="0" smtClean="0"/>
              <a:t>Also allows </a:t>
            </a:r>
            <a:r>
              <a:rPr lang="en-US" sz="1600" dirty="0"/>
              <a:t>them to book spaces in advance using mobile applications</a:t>
            </a:r>
            <a:r>
              <a:rPr lang="en-US" sz="1600" dirty="0" smtClean="0"/>
              <a:t>.</a:t>
            </a:r>
            <a:endParaRPr lang="en-US" sz="2000" dirty="0" smtClean="0"/>
          </a:p>
        </p:txBody>
      </p:sp>
      <p:pic>
        <p:nvPicPr>
          <p:cNvPr id="3" name="Picture 2"/>
          <p:cNvPicPr>
            <a:picLocks noChangeAspect="1"/>
          </p:cNvPicPr>
          <p:nvPr/>
        </p:nvPicPr>
        <p:blipFill>
          <a:blip r:embed="rId3"/>
          <a:stretch>
            <a:fillRect/>
          </a:stretch>
        </p:blipFill>
        <p:spPr>
          <a:xfrm>
            <a:off x="6527626" y="1226989"/>
            <a:ext cx="2438400" cy="1434353"/>
          </a:xfrm>
          <a:prstGeom prst="rect">
            <a:avLst/>
          </a:prstGeom>
        </p:spPr>
      </p:pic>
      <p:pic>
        <p:nvPicPr>
          <p:cNvPr id="4" name="Picture 3"/>
          <p:cNvPicPr>
            <a:picLocks noChangeAspect="1"/>
          </p:cNvPicPr>
          <p:nvPr/>
        </p:nvPicPr>
        <p:blipFill>
          <a:blip r:embed="rId4"/>
          <a:stretch>
            <a:fillRect/>
          </a:stretch>
        </p:blipFill>
        <p:spPr>
          <a:xfrm>
            <a:off x="6527625" y="2884063"/>
            <a:ext cx="2438400" cy="1466850"/>
          </a:xfrm>
          <a:prstGeom prst="rect">
            <a:avLst/>
          </a:prstGeom>
        </p:spPr>
      </p:pic>
      <p:pic>
        <p:nvPicPr>
          <p:cNvPr id="5" name="Picture 4"/>
          <p:cNvPicPr>
            <a:picLocks noChangeAspect="1"/>
          </p:cNvPicPr>
          <p:nvPr/>
        </p:nvPicPr>
        <p:blipFill>
          <a:blip r:embed="rId5"/>
          <a:stretch>
            <a:fillRect/>
          </a:stretch>
        </p:blipFill>
        <p:spPr>
          <a:xfrm>
            <a:off x="6527625" y="4495047"/>
            <a:ext cx="2438400" cy="1464894"/>
          </a:xfrm>
          <a:prstGeom prst="rect">
            <a:avLst/>
          </a:prstGeom>
        </p:spPr>
      </p:pic>
    </p:spTree>
    <p:extLst>
      <p:ext uri="{BB962C8B-B14F-4D97-AF65-F5344CB8AC3E}">
        <p14:creationId xmlns:p14="http://schemas.microsoft.com/office/powerpoint/2010/main" val="2103088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3100" y="168275"/>
            <a:ext cx="6743700" cy="1201738"/>
          </a:xfrm>
        </p:spPr>
        <p:txBody>
          <a:bodyPr/>
          <a:lstStyle/>
          <a:p>
            <a:r>
              <a:rPr lang="en-US" altLang="en-US" smtClean="0">
                <a:solidFill>
                  <a:srgbClr val="FF0000"/>
                </a:solidFill>
              </a:rPr>
              <a:t>Ghi chú về bản quyền</a:t>
            </a:r>
          </a:p>
        </p:txBody>
      </p:sp>
      <p:sp>
        <p:nvSpPr>
          <p:cNvPr id="12291" name="Content Placeholder 2"/>
          <p:cNvSpPr>
            <a:spLocks noGrp="1"/>
          </p:cNvSpPr>
          <p:nvPr>
            <p:ph idx="1"/>
          </p:nvPr>
        </p:nvSpPr>
        <p:spPr>
          <a:xfrm>
            <a:off x="185738" y="1493838"/>
            <a:ext cx="8501062" cy="4862512"/>
          </a:xfrm>
        </p:spPr>
        <p:txBody>
          <a:bodyPr/>
          <a:lstStyle/>
          <a:p>
            <a:pPr algn="just"/>
            <a:r>
              <a:rPr lang="en-US" altLang="en-US" smtClean="0"/>
              <a:t>Toàn bộ nội dung bài giảng là của CISCO</a:t>
            </a:r>
            <a:r>
              <a:rPr lang="en-US" smtClean="0"/>
              <a:t>, sinh viên có quyền tải về, lưu trữ, in ấn, tham khảo cho mục đích học tập. Sinh viên không được phát hành lại hay thay đổi nội dung slide nếu chưa có sự đồng ý của chủ sở hữu.</a:t>
            </a:r>
          </a:p>
          <a:p>
            <a:pPr algn="just"/>
            <a:r>
              <a:rPr lang="en-US" altLang="en-US" smtClean="0"/>
              <a:t>Phần ghi chú ở cuối slide (nếu có) là do các thầy cô ghi chú lại trong quá trình giảng dạy.</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924A24C-D40B-46F8-84C7-E6F17ABCC236}" type="datetime1">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9/4/2020</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FB647D9-B66C-49E2-8372-2104A2DAB964}"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7" name="Footer Placeholder 8"/>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Verdana" panose="020B0604030504040204" pitchFamily="34" charset="0"/>
                <a:ea typeface="MS PGothic" pitchFamily="34" charset="-128"/>
                <a:cs typeface="+mn-cs"/>
              </a:rPr>
              <a:t>502068 – IOT</a:t>
            </a:r>
            <a:r>
              <a:rPr kumimoji="0" lang="en-US" sz="1200" b="0" i="0" u="none" strike="noStrike" kern="1200" cap="none" spc="0" normalizeH="0" noProof="0" smtClean="0">
                <a:ln>
                  <a:noFill/>
                </a:ln>
                <a:solidFill>
                  <a:prstClr val="black">
                    <a:tint val="75000"/>
                  </a:prstClr>
                </a:solidFill>
                <a:effectLst/>
                <a:uLnTx/>
                <a:uFillTx/>
                <a:latin typeface="Verdana" panose="020B0604030504040204" pitchFamily="34" charset="0"/>
                <a:ea typeface="MS PGothic" pitchFamily="34" charset="-128"/>
                <a:cs typeface="+mn-cs"/>
              </a:rPr>
              <a:t> Cơ bản</a:t>
            </a:r>
          </a:p>
        </p:txBody>
      </p:sp>
    </p:spTree>
    <p:extLst>
      <p:ext uri="{BB962C8B-B14F-4D97-AF65-F5344CB8AC3E}">
        <p14:creationId xmlns:p14="http://schemas.microsoft.com/office/powerpoint/2010/main" val="2131637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err="1"/>
              <a:t>IoT</a:t>
            </a:r>
            <a:r>
              <a:rPr lang="en-US" sz="1800" dirty="0"/>
              <a:t> Systems in the Real World</a:t>
            </a:r>
            <a:r>
              <a:rPr lang="en-US" sz="1800" dirty="0" smtClean="0">
                <a:latin typeface="Arial" charset="0"/>
              </a:rPr>
              <a:t/>
            </a:r>
            <a:br>
              <a:rPr lang="en-US" sz="1800" dirty="0" smtClean="0">
                <a:latin typeface="Arial" charset="0"/>
              </a:rPr>
            </a:br>
            <a:r>
              <a:rPr lang="en-US" dirty="0"/>
              <a:t>Smart </a:t>
            </a:r>
            <a:r>
              <a:rPr lang="en-US" dirty="0" smtClean="0"/>
              <a:t>Cities (Cont.)</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6314515" cy="4871059"/>
          </a:xfrm>
        </p:spPr>
        <p:txBody>
          <a:bodyPr/>
          <a:lstStyle/>
          <a:p>
            <a:r>
              <a:rPr lang="en-US" sz="2000" dirty="0" smtClean="0"/>
              <a:t>Cisco </a:t>
            </a:r>
            <a:r>
              <a:rPr lang="en-US" sz="2000" dirty="0" err="1" smtClean="0"/>
              <a:t>Smart+Connected</a:t>
            </a:r>
            <a:r>
              <a:rPr lang="en-US" sz="2000" dirty="0" smtClean="0"/>
              <a:t> Operations Center</a:t>
            </a:r>
          </a:p>
          <a:p>
            <a:pPr lvl="1"/>
            <a:r>
              <a:rPr lang="en-US" sz="1600" dirty="0" smtClean="0"/>
              <a:t>Cities </a:t>
            </a:r>
            <a:r>
              <a:rPr lang="en-US" sz="1600" dirty="0"/>
              <a:t>are increasingly looking for a customized, integrated, single-interface view of this data</a:t>
            </a:r>
            <a:r>
              <a:rPr lang="en-US" sz="1600" dirty="0" smtClean="0"/>
              <a:t>.</a:t>
            </a:r>
            <a:endParaRPr lang="en-US" sz="1600" dirty="0"/>
          </a:p>
          <a:p>
            <a:pPr lvl="1"/>
            <a:r>
              <a:rPr lang="en-US" sz="1600" dirty="0"/>
              <a:t>The Cisco </a:t>
            </a:r>
            <a:r>
              <a:rPr lang="en-US" sz="1600" dirty="0" err="1"/>
              <a:t>Smart+Connected</a:t>
            </a:r>
            <a:r>
              <a:rPr lang="en-US" sz="1600" dirty="0"/>
              <a:t> Operations Center solution displays sensor, map, and video data across a single </a:t>
            </a:r>
            <a:r>
              <a:rPr lang="en-US" sz="1600" dirty="0" smtClean="0"/>
              <a:t>layout.</a:t>
            </a:r>
          </a:p>
          <a:p>
            <a:pPr lvl="1"/>
            <a:r>
              <a:rPr lang="en-US" sz="1600" dirty="0" smtClean="0"/>
              <a:t>It </a:t>
            </a:r>
            <a:r>
              <a:rPr lang="en-US" sz="1600" dirty="0"/>
              <a:t>allows operators to control dynamic activities involving image processing, video feeds, data integration, and alerts.</a:t>
            </a:r>
          </a:p>
        </p:txBody>
      </p:sp>
      <p:pic>
        <p:nvPicPr>
          <p:cNvPr id="3" name="Picture 2"/>
          <p:cNvPicPr>
            <a:picLocks noChangeAspect="1"/>
          </p:cNvPicPr>
          <p:nvPr/>
        </p:nvPicPr>
        <p:blipFill>
          <a:blip r:embed="rId3"/>
          <a:stretch>
            <a:fillRect/>
          </a:stretch>
        </p:blipFill>
        <p:spPr>
          <a:xfrm>
            <a:off x="6527626" y="1226989"/>
            <a:ext cx="2438400" cy="1434353"/>
          </a:xfrm>
          <a:prstGeom prst="rect">
            <a:avLst/>
          </a:prstGeom>
        </p:spPr>
      </p:pic>
      <p:pic>
        <p:nvPicPr>
          <p:cNvPr id="4" name="Picture 3"/>
          <p:cNvPicPr>
            <a:picLocks noChangeAspect="1"/>
          </p:cNvPicPr>
          <p:nvPr/>
        </p:nvPicPr>
        <p:blipFill>
          <a:blip r:embed="rId4"/>
          <a:stretch>
            <a:fillRect/>
          </a:stretch>
        </p:blipFill>
        <p:spPr>
          <a:xfrm>
            <a:off x="6527625" y="2884063"/>
            <a:ext cx="2438400" cy="1466850"/>
          </a:xfrm>
          <a:prstGeom prst="rect">
            <a:avLst/>
          </a:prstGeom>
        </p:spPr>
      </p:pic>
      <p:pic>
        <p:nvPicPr>
          <p:cNvPr id="5" name="Picture 4"/>
          <p:cNvPicPr>
            <a:picLocks noChangeAspect="1"/>
          </p:cNvPicPr>
          <p:nvPr/>
        </p:nvPicPr>
        <p:blipFill>
          <a:blip r:embed="rId5"/>
          <a:stretch>
            <a:fillRect/>
          </a:stretch>
        </p:blipFill>
        <p:spPr>
          <a:xfrm>
            <a:off x="6527625" y="4495047"/>
            <a:ext cx="2438400" cy="1464894"/>
          </a:xfrm>
          <a:prstGeom prst="rect">
            <a:avLst/>
          </a:prstGeom>
        </p:spPr>
      </p:pic>
    </p:spTree>
    <p:extLst>
      <p:ext uri="{BB962C8B-B14F-4D97-AF65-F5344CB8AC3E}">
        <p14:creationId xmlns:p14="http://schemas.microsoft.com/office/powerpoint/2010/main" val="2523236658"/>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err="1"/>
              <a:t>IoT</a:t>
            </a:r>
            <a:r>
              <a:rPr lang="en-US" sz="1800" dirty="0"/>
              <a:t> Systems in the Real World</a:t>
            </a:r>
            <a:r>
              <a:rPr lang="en-US" sz="1800" dirty="0" smtClean="0">
                <a:latin typeface="Arial" charset="0"/>
              </a:rPr>
              <a:t/>
            </a:r>
            <a:br>
              <a:rPr lang="en-US" sz="1800" dirty="0" smtClean="0">
                <a:latin typeface="Arial" charset="0"/>
              </a:rPr>
            </a:br>
            <a:r>
              <a:rPr lang="en-US" dirty="0"/>
              <a:t>Smart Grids</a:t>
            </a:r>
            <a:endParaRPr lang="en-US" dirty="0">
              <a:solidFill>
                <a:srgbClr val="7E7E86"/>
              </a:solidFill>
              <a:latin typeface="Arial" charset="0"/>
            </a:endParaRPr>
          </a:p>
        </p:txBody>
      </p:sp>
      <p:sp>
        <p:nvSpPr>
          <p:cNvPr id="9" name="Content Placeholder 1"/>
          <p:cNvSpPr>
            <a:spLocks noGrp="1"/>
          </p:cNvSpPr>
          <p:nvPr>
            <p:ph idx="1"/>
          </p:nvPr>
        </p:nvSpPr>
        <p:spPr>
          <a:xfrm>
            <a:off x="213111" y="1455313"/>
            <a:ext cx="4778340" cy="4871059"/>
          </a:xfrm>
        </p:spPr>
        <p:txBody>
          <a:bodyPr/>
          <a:lstStyle/>
          <a:p>
            <a:r>
              <a:rPr lang="en-US" sz="2000" dirty="0"/>
              <a:t>Challenges in Energy</a:t>
            </a:r>
          </a:p>
          <a:p>
            <a:pPr lvl="1"/>
            <a:r>
              <a:rPr lang="en-US" sz="1600" dirty="0" smtClean="0"/>
              <a:t>Rapid increase in consumption is </a:t>
            </a:r>
            <a:r>
              <a:rPr lang="en-US" sz="1600" dirty="0"/>
              <a:t>putting a strain on energy providers in many countries</a:t>
            </a:r>
            <a:r>
              <a:rPr lang="en-US" sz="1600" dirty="0" smtClean="0"/>
              <a:t>.</a:t>
            </a:r>
          </a:p>
          <a:p>
            <a:pPr lvl="1"/>
            <a:r>
              <a:rPr lang="en-US" sz="1600" dirty="0" smtClean="0"/>
              <a:t>There is also an increasing </a:t>
            </a:r>
            <a:r>
              <a:rPr lang="en-US" sz="1600" dirty="0"/>
              <a:t>pressure to use low-carbon energy sources instead of fossil fuels</a:t>
            </a:r>
            <a:r>
              <a:rPr lang="en-US" sz="1600" dirty="0" smtClean="0"/>
              <a:t>.</a:t>
            </a:r>
            <a:endParaRPr lang="en-US" sz="1600" dirty="0"/>
          </a:p>
          <a:p>
            <a:pPr lvl="1"/>
            <a:r>
              <a:rPr lang="en-US" sz="1600" dirty="0" smtClean="0"/>
              <a:t>Different </a:t>
            </a:r>
            <a:r>
              <a:rPr lang="en-US" sz="1600" dirty="0"/>
              <a:t>ways of thinking about power and the way that it is consumed are needed.</a:t>
            </a:r>
            <a:endParaRPr lang="en-US" sz="1600" dirty="0" smtClean="0"/>
          </a:p>
          <a:p>
            <a:r>
              <a:rPr lang="en-US" sz="2000" dirty="0" err="1" smtClean="0"/>
              <a:t>IoT</a:t>
            </a:r>
            <a:r>
              <a:rPr lang="en-US" sz="2000" dirty="0" smtClean="0"/>
              <a:t> </a:t>
            </a:r>
            <a:r>
              <a:rPr lang="en-US" sz="2000" dirty="0"/>
              <a:t>Solutions for the Power Grid</a:t>
            </a:r>
          </a:p>
          <a:p>
            <a:pPr lvl="1"/>
            <a:r>
              <a:rPr lang="en-US" sz="1600" dirty="0" smtClean="0"/>
              <a:t>Utilities </a:t>
            </a:r>
            <a:r>
              <a:rPr lang="en-US" sz="1600" dirty="0"/>
              <a:t>need a more modern and agile electric grid</a:t>
            </a:r>
            <a:r>
              <a:rPr lang="en-US" sz="1600" dirty="0" smtClean="0"/>
              <a:t>.</a:t>
            </a:r>
          </a:p>
          <a:p>
            <a:pPr lvl="1"/>
            <a:r>
              <a:rPr lang="en-US" sz="1600" dirty="0" smtClean="0"/>
              <a:t>Smart </a:t>
            </a:r>
            <a:r>
              <a:rPr lang="en-US" sz="1600" dirty="0"/>
              <a:t>grid </a:t>
            </a:r>
            <a:r>
              <a:rPr lang="en-US" sz="1600" dirty="0" smtClean="0"/>
              <a:t>provides more </a:t>
            </a:r>
            <a:r>
              <a:rPr lang="en-US" sz="1600" dirty="0"/>
              <a:t>complex interconnections between the producers, storage facilities, and consumers of electricity</a:t>
            </a:r>
            <a:r>
              <a:rPr lang="en-US" sz="1600" dirty="0" smtClean="0"/>
              <a:t>.</a:t>
            </a:r>
          </a:p>
          <a:p>
            <a:pPr lvl="1"/>
            <a:r>
              <a:rPr lang="en-US" sz="1600" dirty="0" smtClean="0"/>
              <a:t>Smart </a:t>
            </a:r>
            <a:r>
              <a:rPr lang="en-US" sz="1600" dirty="0"/>
              <a:t>grid brings the notion of </a:t>
            </a:r>
            <a:r>
              <a:rPr lang="en-US" sz="1600" dirty="0" smtClean="0"/>
              <a:t>the consumers generating </a:t>
            </a:r>
            <a:r>
              <a:rPr lang="en-US" sz="1600" dirty="0"/>
              <a:t>power </a:t>
            </a:r>
            <a:r>
              <a:rPr lang="en-US" sz="1600" dirty="0" smtClean="0"/>
              <a:t>for themselves and to </a:t>
            </a:r>
            <a:r>
              <a:rPr lang="en-US" sz="1600" dirty="0"/>
              <a:t>the </a:t>
            </a:r>
            <a:r>
              <a:rPr lang="en-US" sz="1600" dirty="0" smtClean="0"/>
              <a:t>grid.</a:t>
            </a:r>
            <a:endParaRPr lang="en-US" sz="1600" dirty="0"/>
          </a:p>
        </p:txBody>
      </p:sp>
      <p:pic>
        <p:nvPicPr>
          <p:cNvPr id="3" name="Picture 2"/>
          <p:cNvPicPr>
            <a:picLocks noChangeAspect="1"/>
          </p:cNvPicPr>
          <p:nvPr/>
        </p:nvPicPr>
        <p:blipFill>
          <a:blip r:embed="rId3"/>
          <a:stretch>
            <a:fillRect/>
          </a:stretch>
        </p:blipFill>
        <p:spPr>
          <a:xfrm>
            <a:off x="5079825" y="1821047"/>
            <a:ext cx="3886200" cy="4505325"/>
          </a:xfrm>
          <a:prstGeom prst="rect">
            <a:avLst/>
          </a:prstGeom>
        </p:spPr>
      </p:pic>
    </p:spTree>
    <p:extLst>
      <p:ext uri="{BB962C8B-B14F-4D97-AF65-F5344CB8AC3E}">
        <p14:creationId xmlns:p14="http://schemas.microsoft.com/office/powerpoint/2010/main" val="201042385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err="1"/>
              <a:t>IoT</a:t>
            </a:r>
            <a:r>
              <a:rPr lang="en-US" sz="1800" dirty="0"/>
              <a:t> Systems in the Real World</a:t>
            </a:r>
            <a:r>
              <a:rPr lang="en-US" sz="1800" dirty="0" smtClean="0">
                <a:latin typeface="Arial" charset="0"/>
              </a:rPr>
              <a:t/>
            </a:r>
            <a:br>
              <a:rPr lang="en-US" sz="1800" dirty="0" smtClean="0">
                <a:latin typeface="Arial" charset="0"/>
              </a:rPr>
            </a:br>
            <a:r>
              <a:rPr lang="en-US" dirty="0"/>
              <a:t>Smart </a:t>
            </a:r>
            <a:r>
              <a:rPr lang="en-US" dirty="0" smtClean="0"/>
              <a:t>Grids (Cont.)</a:t>
            </a:r>
            <a:endParaRPr lang="en-US" dirty="0">
              <a:solidFill>
                <a:srgbClr val="7E7E86"/>
              </a:solidFill>
              <a:latin typeface="Arial" charset="0"/>
            </a:endParaRPr>
          </a:p>
        </p:txBody>
      </p:sp>
      <p:sp>
        <p:nvSpPr>
          <p:cNvPr id="9" name="Content Placeholder 1"/>
          <p:cNvSpPr>
            <a:spLocks noGrp="1"/>
          </p:cNvSpPr>
          <p:nvPr>
            <p:ph idx="1"/>
          </p:nvPr>
        </p:nvSpPr>
        <p:spPr>
          <a:xfrm>
            <a:off x="213111" y="1455313"/>
            <a:ext cx="4778340" cy="4871059"/>
          </a:xfrm>
        </p:spPr>
        <p:txBody>
          <a:bodyPr/>
          <a:lstStyle/>
          <a:p>
            <a:r>
              <a:rPr lang="en-US" sz="2000" dirty="0" smtClean="0"/>
              <a:t>Cisco </a:t>
            </a:r>
            <a:r>
              <a:rPr lang="en-US" sz="2000" dirty="0"/>
              <a:t>Smart Grid Solutions</a:t>
            </a:r>
          </a:p>
          <a:p>
            <a:pPr lvl="1"/>
            <a:r>
              <a:rPr lang="en-US" sz="1600" dirty="0"/>
              <a:t>Cisco </a:t>
            </a:r>
            <a:r>
              <a:rPr lang="en-US" sz="1600" dirty="0" smtClean="0"/>
              <a:t>provides many </a:t>
            </a:r>
            <a:r>
              <a:rPr lang="en-US" sz="1600" dirty="0"/>
              <a:t>smart grid solutions including:</a:t>
            </a:r>
          </a:p>
          <a:p>
            <a:pPr lvl="2"/>
            <a:r>
              <a:rPr lang="en-US" sz="1600" dirty="0" err="1" smtClean="0"/>
              <a:t>GridBlocks</a:t>
            </a:r>
            <a:r>
              <a:rPr lang="en-US" sz="1600" dirty="0" smtClean="0"/>
              <a:t> Architecture</a:t>
            </a:r>
          </a:p>
          <a:p>
            <a:pPr lvl="2"/>
            <a:r>
              <a:rPr lang="en-US" sz="1600" dirty="0" smtClean="0"/>
              <a:t>Connected </a:t>
            </a:r>
            <a:r>
              <a:rPr lang="en-US" sz="1600" dirty="0"/>
              <a:t>Grid </a:t>
            </a:r>
            <a:r>
              <a:rPr lang="en-US" sz="1600" dirty="0" smtClean="0"/>
              <a:t>Services</a:t>
            </a:r>
            <a:endParaRPr lang="en-US" sz="1600" dirty="0"/>
          </a:p>
          <a:p>
            <a:pPr lvl="2"/>
            <a:r>
              <a:rPr lang="en-US" sz="1600" dirty="0"/>
              <a:t>Field Area </a:t>
            </a:r>
            <a:r>
              <a:rPr lang="en-US" sz="1600" dirty="0" smtClean="0"/>
              <a:t>Network</a:t>
            </a:r>
          </a:p>
          <a:p>
            <a:pPr lvl="2"/>
            <a:r>
              <a:rPr lang="en-US" sz="1600" dirty="0" smtClean="0"/>
              <a:t>Transmission </a:t>
            </a:r>
            <a:r>
              <a:rPr lang="en-US" sz="1600" dirty="0"/>
              <a:t>and </a:t>
            </a:r>
            <a:r>
              <a:rPr lang="en-US" sz="1600" dirty="0" smtClean="0"/>
              <a:t>Substation</a:t>
            </a:r>
          </a:p>
          <a:p>
            <a:pPr lvl="2"/>
            <a:r>
              <a:rPr lang="en-US" sz="1600" dirty="0" smtClean="0"/>
              <a:t>Grid Security</a:t>
            </a:r>
            <a:endParaRPr lang="en-US" sz="1600" dirty="0"/>
          </a:p>
          <a:p>
            <a:pPr lvl="2"/>
            <a:r>
              <a:rPr lang="en-US" sz="1600" dirty="0"/>
              <a:t>Grid </a:t>
            </a:r>
            <a:r>
              <a:rPr lang="en-US" sz="1600" dirty="0" smtClean="0"/>
              <a:t>Operations</a:t>
            </a:r>
            <a:endParaRPr lang="en-US" dirty="0"/>
          </a:p>
        </p:txBody>
      </p:sp>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64275" y="3740996"/>
            <a:ext cx="5734398" cy="2814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286481"/>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err="1"/>
              <a:t>IoT</a:t>
            </a:r>
            <a:r>
              <a:rPr lang="en-US" sz="1800" dirty="0"/>
              <a:t> Systems in the Real World</a:t>
            </a:r>
            <a:r>
              <a:rPr lang="en-US" sz="1800" dirty="0" smtClean="0">
                <a:latin typeface="Arial" charset="0"/>
              </a:rPr>
              <a:t/>
            </a:r>
            <a:br>
              <a:rPr lang="en-US" sz="1800" dirty="0" smtClean="0">
                <a:latin typeface="Arial" charset="0"/>
              </a:rPr>
            </a:br>
            <a:r>
              <a:rPr lang="en-US" dirty="0"/>
              <a:t>Connected Manufacturing</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5680095" cy="4871059"/>
          </a:xfrm>
        </p:spPr>
        <p:txBody>
          <a:bodyPr/>
          <a:lstStyle/>
          <a:p>
            <a:r>
              <a:rPr lang="en-US" sz="2000" dirty="0"/>
              <a:t>Challenges in </a:t>
            </a:r>
            <a:r>
              <a:rPr lang="en-US" sz="2000" dirty="0" smtClean="0"/>
              <a:t>Manufacturing</a:t>
            </a:r>
            <a:endParaRPr lang="en-US" sz="2000" dirty="0"/>
          </a:p>
          <a:p>
            <a:pPr lvl="1"/>
            <a:r>
              <a:rPr lang="en-US" sz="1600" dirty="0"/>
              <a:t>Manufacturing </a:t>
            </a:r>
            <a:r>
              <a:rPr lang="en-US" sz="1600" dirty="0" smtClean="0"/>
              <a:t>must continually integrate </a:t>
            </a:r>
            <a:r>
              <a:rPr lang="en-US" sz="1600" dirty="0"/>
              <a:t>new innovative technology into the existing plant infrastructure</a:t>
            </a:r>
            <a:r>
              <a:rPr lang="en-US" sz="1600" dirty="0" smtClean="0"/>
              <a:t>.</a:t>
            </a:r>
          </a:p>
          <a:p>
            <a:pPr lvl="1"/>
            <a:r>
              <a:rPr lang="en-US" sz="1600" dirty="0" smtClean="0"/>
              <a:t>Multiple </a:t>
            </a:r>
            <a:r>
              <a:rPr lang="en-US" sz="1600" dirty="0" err="1"/>
              <a:t>siloed</a:t>
            </a:r>
            <a:r>
              <a:rPr lang="en-US" sz="1600" dirty="0"/>
              <a:t> </a:t>
            </a:r>
            <a:r>
              <a:rPr lang="en-US" sz="1600" dirty="0" smtClean="0"/>
              <a:t>operational technology networks become a problem.</a:t>
            </a:r>
          </a:p>
          <a:p>
            <a:pPr lvl="1"/>
            <a:r>
              <a:rPr lang="en-US" sz="1600" dirty="0" smtClean="0"/>
              <a:t>Diversity </a:t>
            </a:r>
            <a:r>
              <a:rPr lang="en-US" sz="1600" dirty="0"/>
              <a:t>in networks increases cost and </a:t>
            </a:r>
            <a:r>
              <a:rPr lang="en-US" sz="1600" dirty="0" smtClean="0"/>
              <a:t>complexity.</a:t>
            </a:r>
          </a:p>
          <a:p>
            <a:pPr lvl="1"/>
            <a:r>
              <a:rPr lang="en-US" sz="1600" dirty="0"/>
              <a:t>That lack of integration </a:t>
            </a:r>
            <a:r>
              <a:rPr lang="en-US" sz="1600" dirty="0" smtClean="0"/>
              <a:t>leads </a:t>
            </a:r>
            <a:r>
              <a:rPr lang="en-US" sz="1600" dirty="0"/>
              <a:t>to a broad range of issues, including</a:t>
            </a:r>
            <a:r>
              <a:rPr lang="en-US" sz="1600" dirty="0" smtClean="0"/>
              <a:t>:</a:t>
            </a:r>
            <a:endParaRPr lang="en-US" sz="1600" dirty="0"/>
          </a:p>
          <a:p>
            <a:pPr lvl="2"/>
            <a:r>
              <a:rPr lang="en-US" sz="1600" dirty="0"/>
              <a:t>Inefficient operations</a:t>
            </a:r>
          </a:p>
          <a:p>
            <a:pPr lvl="2"/>
            <a:r>
              <a:rPr lang="en-US" sz="1600" dirty="0"/>
              <a:t>Slow response times both in the factory and in the market</a:t>
            </a:r>
          </a:p>
          <a:p>
            <a:pPr lvl="2"/>
            <a:r>
              <a:rPr lang="en-US" sz="1600" dirty="0"/>
              <a:t>Poor quality control</a:t>
            </a:r>
          </a:p>
          <a:p>
            <a:pPr lvl="2"/>
            <a:r>
              <a:rPr lang="en-US" sz="1600" dirty="0"/>
              <a:t>High overhead</a:t>
            </a:r>
          </a:p>
          <a:p>
            <a:pPr lvl="2"/>
            <a:r>
              <a:rPr lang="en-US" sz="1600" dirty="0"/>
              <a:t>Compromised </a:t>
            </a:r>
            <a:r>
              <a:rPr lang="en-US" sz="1600" dirty="0" smtClean="0"/>
              <a:t>security</a:t>
            </a:r>
          </a:p>
        </p:txBody>
      </p:sp>
      <p:pic>
        <p:nvPicPr>
          <p:cNvPr id="3" name="Picture 2"/>
          <p:cNvPicPr>
            <a:picLocks noChangeAspect="1"/>
          </p:cNvPicPr>
          <p:nvPr/>
        </p:nvPicPr>
        <p:blipFill>
          <a:blip r:embed="rId3"/>
          <a:stretch>
            <a:fillRect/>
          </a:stretch>
        </p:blipFill>
        <p:spPr>
          <a:xfrm>
            <a:off x="6315369" y="1455312"/>
            <a:ext cx="2650655" cy="4871059"/>
          </a:xfrm>
          <a:prstGeom prst="rect">
            <a:avLst/>
          </a:prstGeom>
        </p:spPr>
      </p:pic>
    </p:spTree>
    <p:extLst>
      <p:ext uri="{BB962C8B-B14F-4D97-AF65-F5344CB8AC3E}">
        <p14:creationId xmlns:p14="http://schemas.microsoft.com/office/powerpoint/2010/main" val="4121932356"/>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err="1"/>
              <a:t>IoT</a:t>
            </a:r>
            <a:r>
              <a:rPr lang="en-US" sz="1800" dirty="0"/>
              <a:t> Systems in the Real World</a:t>
            </a:r>
            <a:r>
              <a:rPr lang="en-US" sz="1800" dirty="0" smtClean="0">
                <a:latin typeface="Arial" charset="0"/>
              </a:rPr>
              <a:t/>
            </a:r>
            <a:br>
              <a:rPr lang="en-US" sz="1800" dirty="0" smtClean="0">
                <a:latin typeface="Arial" charset="0"/>
              </a:rPr>
            </a:br>
            <a:r>
              <a:rPr lang="en-US" dirty="0"/>
              <a:t>Connected </a:t>
            </a:r>
            <a:r>
              <a:rPr lang="en-US" dirty="0" smtClean="0"/>
              <a:t>Manufacturing (Cont.)</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5680095" cy="4871059"/>
          </a:xfrm>
        </p:spPr>
        <p:txBody>
          <a:bodyPr/>
          <a:lstStyle/>
          <a:p>
            <a:r>
              <a:rPr lang="en-US" sz="2000" dirty="0" err="1" smtClean="0"/>
              <a:t>IoT</a:t>
            </a:r>
            <a:r>
              <a:rPr lang="en-US" sz="2000" dirty="0" smtClean="0"/>
              <a:t> Solutions for Manufacturing</a:t>
            </a:r>
          </a:p>
          <a:p>
            <a:pPr lvl="1"/>
            <a:r>
              <a:rPr lang="en-US" sz="1600" dirty="0" err="1" smtClean="0"/>
              <a:t>IoT</a:t>
            </a:r>
            <a:r>
              <a:rPr lang="en-US" sz="1600" dirty="0" smtClean="0"/>
              <a:t> </a:t>
            </a:r>
            <a:r>
              <a:rPr lang="en-US" sz="1600" dirty="0"/>
              <a:t>solutions </a:t>
            </a:r>
            <a:r>
              <a:rPr lang="en-US" sz="1600" dirty="0" smtClean="0"/>
              <a:t>connect </a:t>
            </a:r>
            <a:r>
              <a:rPr lang="en-US" sz="1600" dirty="0"/>
              <a:t>the right people to the right </a:t>
            </a:r>
            <a:r>
              <a:rPr lang="en-US" sz="1600" dirty="0" smtClean="0"/>
              <a:t>information.</a:t>
            </a:r>
          </a:p>
          <a:p>
            <a:pPr lvl="1"/>
            <a:r>
              <a:rPr lang="en-US" sz="1600" dirty="0" smtClean="0"/>
              <a:t>Connected </a:t>
            </a:r>
            <a:r>
              <a:rPr lang="en-US" sz="1600" dirty="0"/>
              <a:t>sensors provide a unique level of visibility into the factory operations and supply chain </a:t>
            </a:r>
            <a:r>
              <a:rPr lang="en-US" sz="1600" dirty="0" smtClean="0"/>
              <a:t>flow.</a:t>
            </a:r>
          </a:p>
          <a:p>
            <a:pPr lvl="1"/>
            <a:r>
              <a:rPr lang="en-US" sz="1600" dirty="0" smtClean="0"/>
              <a:t>Collected data contributes </a:t>
            </a:r>
            <a:r>
              <a:rPr lang="en-US" sz="1600" dirty="0"/>
              <a:t>to identifying trends and </a:t>
            </a:r>
            <a:r>
              <a:rPr lang="en-US" sz="1600" dirty="0" smtClean="0"/>
              <a:t>relationships, revealing </a:t>
            </a:r>
            <a:r>
              <a:rPr lang="en-US" sz="1600" dirty="0"/>
              <a:t>opportunities </a:t>
            </a:r>
            <a:r>
              <a:rPr lang="en-US" sz="1600" dirty="0" smtClean="0"/>
              <a:t>for improvement.</a:t>
            </a:r>
            <a:endParaRPr lang="en-US" sz="1600" dirty="0"/>
          </a:p>
          <a:p>
            <a:pPr lvl="1"/>
            <a:r>
              <a:rPr lang="en-US" sz="1600" dirty="0"/>
              <a:t>For example, car companies now use sensor data to decide if conditions are favorable to paint a </a:t>
            </a:r>
            <a:r>
              <a:rPr lang="en-US" sz="1600" dirty="0" smtClean="0"/>
              <a:t>car.</a:t>
            </a:r>
            <a:endParaRPr lang="en-US" dirty="0"/>
          </a:p>
          <a:p>
            <a:r>
              <a:rPr lang="en-US" sz="2000" dirty="0"/>
              <a:t>Cisco Manufacturing Solutions</a:t>
            </a:r>
          </a:p>
          <a:p>
            <a:pPr lvl="1"/>
            <a:r>
              <a:rPr lang="en-US" sz="1600" dirty="0"/>
              <a:t>Cisco provides the following </a:t>
            </a:r>
            <a:r>
              <a:rPr lang="en-US" sz="1600" dirty="0" err="1"/>
              <a:t>IoT</a:t>
            </a:r>
            <a:r>
              <a:rPr lang="en-US" sz="1600" dirty="0"/>
              <a:t> manufacturing value propositions:</a:t>
            </a:r>
          </a:p>
          <a:p>
            <a:pPr lvl="2"/>
            <a:r>
              <a:rPr lang="en-US" sz="1600" dirty="0" smtClean="0"/>
              <a:t>Cisco </a:t>
            </a:r>
            <a:r>
              <a:rPr lang="en-US" sz="1600" dirty="0"/>
              <a:t>Connected </a:t>
            </a:r>
            <a:r>
              <a:rPr lang="en-US" sz="1600" dirty="0" smtClean="0"/>
              <a:t>Factory</a:t>
            </a:r>
            <a:endParaRPr lang="en-US" sz="1600" dirty="0"/>
          </a:p>
          <a:p>
            <a:pPr lvl="2"/>
            <a:r>
              <a:rPr lang="en-US" sz="1600" dirty="0"/>
              <a:t>Cisco Connected </a:t>
            </a:r>
            <a:r>
              <a:rPr lang="en-US" sz="1600" dirty="0" smtClean="0"/>
              <a:t>Machines</a:t>
            </a:r>
            <a:endParaRPr lang="en-US" sz="1600" dirty="0"/>
          </a:p>
          <a:p>
            <a:pPr lvl="2"/>
            <a:r>
              <a:rPr lang="en-US" sz="1600" dirty="0"/>
              <a:t>Cisco Secure </a:t>
            </a:r>
            <a:r>
              <a:rPr lang="en-US" sz="1600" dirty="0" smtClean="0"/>
              <a:t>Ops</a:t>
            </a:r>
            <a:endParaRPr lang="en-US" sz="1600" dirty="0"/>
          </a:p>
          <a:p>
            <a:pPr lvl="2"/>
            <a:r>
              <a:rPr lang="en-US" sz="1600" dirty="0"/>
              <a:t>Cisco Connected Supply </a:t>
            </a:r>
            <a:r>
              <a:rPr lang="en-US" sz="1600" dirty="0" smtClean="0"/>
              <a:t>Chain</a:t>
            </a:r>
            <a:endParaRPr lang="en-US" sz="1600" dirty="0"/>
          </a:p>
          <a:p>
            <a:pPr lvl="2"/>
            <a:r>
              <a:rPr lang="en-US" sz="1600" dirty="0"/>
              <a:t>Cisco Communications and Collaboration </a:t>
            </a:r>
            <a:r>
              <a:rPr lang="en-US" sz="1600" dirty="0" smtClean="0"/>
              <a:t>Tools</a:t>
            </a:r>
            <a:endParaRPr lang="en-US" dirty="0"/>
          </a:p>
        </p:txBody>
      </p:sp>
      <p:pic>
        <p:nvPicPr>
          <p:cNvPr id="3" name="Picture 2"/>
          <p:cNvPicPr>
            <a:picLocks noChangeAspect="1"/>
          </p:cNvPicPr>
          <p:nvPr/>
        </p:nvPicPr>
        <p:blipFill>
          <a:blip r:embed="rId3"/>
          <a:stretch>
            <a:fillRect/>
          </a:stretch>
        </p:blipFill>
        <p:spPr>
          <a:xfrm>
            <a:off x="6315369" y="1455312"/>
            <a:ext cx="2650655" cy="4871059"/>
          </a:xfrm>
          <a:prstGeom prst="rect">
            <a:avLst/>
          </a:prstGeom>
        </p:spPr>
      </p:pic>
    </p:spTree>
    <p:extLst>
      <p:ext uri="{BB962C8B-B14F-4D97-AF65-F5344CB8AC3E}">
        <p14:creationId xmlns:p14="http://schemas.microsoft.com/office/powerpoint/2010/main" val="313730413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solidFill>
                  <a:schemeClr val="bg1"/>
                </a:solidFill>
              </a:rPr>
              <a:t>5.4</a:t>
            </a:r>
            <a:r>
              <a:rPr lang="en-US" sz="2400" dirty="0" smtClean="0"/>
              <a:t> </a:t>
            </a:r>
            <a:r>
              <a:rPr lang="en-CA" sz="2400" dirty="0" smtClean="0"/>
              <a:t>Chapter Summary</a:t>
            </a:r>
            <a:endParaRPr lang="en-US" sz="2400" dirty="0"/>
          </a:p>
        </p:txBody>
      </p:sp>
    </p:spTree>
    <p:extLst>
      <p:ext uri="{BB962C8B-B14F-4D97-AF65-F5344CB8AC3E}">
        <p14:creationId xmlns:p14="http://schemas.microsoft.com/office/powerpoint/2010/main" val="386833225"/>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1"/>
            <a:ext cx="8600517" cy="508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The Cisco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System relies on six pillars: Network Connectivity, Fog Computing, Security, Data Analysis, Management and Automation, and Application Enablement Platform. Security is very important for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because it ensures that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the data, control, and management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planes are secure.</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The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spreads across both vertical and horizontal markets. Connected Healthcare, Smart Cities, Smart Grids and Connected Manufacturing are a few examples of real world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Systems. </a:t>
            </a:r>
            <a:endParaRPr kumimoji="0" lang="en-US" sz="1600" b="0" i="0" u="none" strike="noStrike" kern="120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Connected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Healthcare uses the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to help healthcare providers reduce costs, improve productivity, and deliver better care to people in rural communities as well as in urban centers. </a:t>
            </a:r>
            <a:endParaRPr kumimoji="0" lang="en-US" sz="1600" b="0" i="0" u="none" strike="noStrike" kern="120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Smart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Cities value propositions encompass lighting, operations centers, parking, safety and security, traffic, and Wi-Fi. </a:t>
            </a:r>
            <a:endParaRPr kumimoji="0" lang="en-US" sz="1600" b="0" i="0" u="none" strike="noStrike" kern="120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Smart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grid brings the notion of the consumers generating power for themselves and the grid. Connected </a:t>
            </a:r>
            <a:endParaRPr kumimoji="0" lang="en-US" sz="1600" b="0" i="0" u="none" strike="noStrike" kern="120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Manufacturing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relies on sensors to provide visibility into factory operations and supply chain flow.</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55020666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91742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3180369545"/>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5: </a:t>
            </a:r>
            <a:r>
              <a:rPr lang="en-US" sz="2400" dirty="0" err="1" smtClean="0">
                <a:latin typeface="Arial" charset="0"/>
              </a:rPr>
              <a:t>IoT</a:t>
            </a:r>
            <a:r>
              <a:rPr lang="en-US" sz="2400" dirty="0" smtClean="0">
                <a:latin typeface="Arial" charset="0"/>
              </a:rPr>
              <a:t> Applications in Business</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5041900" cy="658812"/>
          </a:xfrm>
        </p:spPr>
        <p:txBody>
          <a:bodyPr/>
          <a:lstStyle/>
          <a:p>
            <a:pPr eaLnBrk="1" hangingPunct="1"/>
            <a:r>
              <a:rPr lang="en-US" dirty="0" err="1" smtClean="0">
                <a:solidFill>
                  <a:schemeClr val="tx1"/>
                </a:solidFill>
                <a:latin typeface="Arial" charset="0"/>
              </a:rPr>
              <a:t>IoT</a:t>
            </a:r>
            <a:r>
              <a:rPr lang="en-US" dirty="0" smtClean="0">
                <a:solidFill>
                  <a:schemeClr val="tx1"/>
                </a:solidFill>
                <a:latin typeface="Arial" charset="0"/>
              </a:rPr>
              <a:t> Fundamentals</a:t>
            </a:r>
          </a:p>
          <a:p>
            <a:pPr eaLnBrk="1" hangingPunct="1"/>
            <a:r>
              <a:rPr lang="en-US" dirty="0" smtClean="0">
                <a:solidFill>
                  <a:schemeClr val="tx1"/>
                </a:solidFill>
                <a:latin typeface="Arial" charset="0"/>
              </a:rPr>
              <a:t>Connecting Things v2.01</a:t>
            </a:r>
            <a:endParaRPr lang="en-US" dirty="0">
              <a:solidFill>
                <a:schemeClr val="tx1"/>
              </a:solidFill>
              <a:latin typeface="Arial" charset="0"/>
            </a:endParaRPr>
          </a:p>
        </p:txBody>
      </p:sp>
    </p:spTree>
    <p:extLst>
      <p:ext uri="{BB962C8B-B14F-4D97-AF65-F5344CB8AC3E}">
        <p14:creationId xmlns:p14="http://schemas.microsoft.com/office/powerpoint/2010/main" val="371623766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smtClean="0"/>
              <a:t>Chapter 5 - Sections &amp; Objectives</a:t>
            </a:r>
          </a:p>
        </p:txBody>
      </p:sp>
      <p:sp>
        <p:nvSpPr>
          <p:cNvPr id="4099" name="Rectangle 34"/>
          <p:cNvSpPr>
            <a:spLocks noGrp="1" noChangeArrowheads="1"/>
          </p:cNvSpPr>
          <p:nvPr>
            <p:ph idx="1"/>
          </p:nvPr>
        </p:nvSpPr>
        <p:spPr/>
        <p:txBody>
          <a:bodyPr/>
          <a:lstStyle/>
          <a:p>
            <a:r>
              <a:rPr lang="en-CA" dirty="0"/>
              <a:t>5</a:t>
            </a:r>
            <a:r>
              <a:rPr lang="en-CA" dirty="0" smtClean="0"/>
              <a:t>.1 </a:t>
            </a:r>
            <a:r>
              <a:rPr lang="en-US" dirty="0"/>
              <a:t>The Cisco </a:t>
            </a:r>
            <a:r>
              <a:rPr lang="en-US" dirty="0" err="1"/>
              <a:t>IoT</a:t>
            </a:r>
            <a:r>
              <a:rPr lang="en-US" dirty="0"/>
              <a:t> System</a:t>
            </a:r>
            <a:endParaRPr lang="en-CA" dirty="0" smtClean="0"/>
          </a:p>
          <a:p>
            <a:pPr lvl="1"/>
            <a:r>
              <a:rPr lang="en-US" dirty="0"/>
              <a:t>Explain how Cisco equipment, software, and services enable </a:t>
            </a:r>
            <a:r>
              <a:rPr lang="en-US" dirty="0" err="1"/>
              <a:t>IoT</a:t>
            </a:r>
            <a:r>
              <a:rPr lang="en-US" dirty="0"/>
              <a:t> systems.</a:t>
            </a:r>
            <a:endParaRPr lang="en-US" dirty="0" smtClean="0"/>
          </a:p>
          <a:p>
            <a:r>
              <a:rPr lang="en-CA" dirty="0"/>
              <a:t>5</a:t>
            </a:r>
            <a:r>
              <a:rPr lang="en-CA" dirty="0" smtClean="0"/>
              <a:t>.2 </a:t>
            </a:r>
            <a:r>
              <a:rPr lang="en-US" dirty="0" smtClean="0"/>
              <a:t>Industrial </a:t>
            </a:r>
            <a:r>
              <a:rPr lang="en-US" dirty="0" err="1" smtClean="0"/>
              <a:t>IoT</a:t>
            </a:r>
            <a:r>
              <a:rPr lang="en-US" dirty="0" smtClean="0"/>
              <a:t> Applications</a:t>
            </a:r>
            <a:endParaRPr lang="en-CA" dirty="0" smtClean="0"/>
          </a:p>
          <a:p>
            <a:pPr lvl="1"/>
            <a:r>
              <a:rPr lang="en-US" dirty="0"/>
              <a:t>Explain the value of Industrial </a:t>
            </a:r>
            <a:r>
              <a:rPr lang="en-US" dirty="0" err="1"/>
              <a:t>IoT</a:t>
            </a:r>
            <a:r>
              <a:rPr lang="en-US" dirty="0"/>
              <a:t> Applications.</a:t>
            </a:r>
            <a:endParaRPr lang="en-US" dirty="0" smtClean="0"/>
          </a:p>
          <a:p>
            <a:r>
              <a:rPr lang="en-US" dirty="0" smtClean="0"/>
              <a:t>5.3 </a:t>
            </a:r>
            <a:r>
              <a:rPr lang="en-US" dirty="0" err="1" smtClean="0"/>
              <a:t>IoT</a:t>
            </a:r>
            <a:r>
              <a:rPr lang="en-US" dirty="0" smtClean="0"/>
              <a:t> Systems in the Real World</a:t>
            </a:r>
            <a:endParaRPr lang="en-CA" dirty="0"/>
          </a:p>
          <a:p>
            <a:pPr lvl="1"/>
            <a:r>
              <a:rPr lang="en-US" dirty="0"/>
              <a:t>Explain how </a:t>
            </a:r>
            <a:r>
              <a:rPr lang="en-US" dirty="0" err="1"/>
              <a:t>IoT</a:t>
            </a:r>
            <a:r>
              <a:rPr lang="en-US" dirty="0"/>
              <a:t> systems solve real world problems</a:t>
            </a:r>
            <a:r>
              <a:rPr lang="en-US" dirty="0" smtClean="0"/>
              <a:t>.</a:t>
            </a:r>
            <a:endParaRPr lang="en-US" dirty="0"/>
          </a:p>
        </p:txBody>
      </p:sp>
    </p:spTree>
    <p:extLst>
      <p:ext uri="{BB962C8B-B14F-4D97-AF65-F5344CB8AC3E}">
        <p14:creationId xmlns:p14="http://schemas.microsoft.com/office/powerpoint/2010/main" val="606902425"/>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5.1 The Cisco </a:t>
            </a:r>
            <a:r>
              <a:rPr lang="en-US" sz="2400" dirty="0" err="1"/>
              <a:t>IoT</a:t>
            </a:r>
            <a:r>
              <a:rPr lang="en-US" sz="2400" dirty="0"/>
              <a:t> System</a:t>
            </a:r>
            <a:endParaRPr lang="en-US" sz="2400" dirty="0">
              <a:solidFill>
                <a:srgbClr val="00B0F0"/>
              </a:solidFill>
            </a:endParaRPr>
          </a:p>
        </p:txBody>
      </p:sp>
    </p:spTree>
    <p:extLst>
      <p:ext uri="{BB962C8B-B14F-4D97-AF65-F5344CB8AC3E}">
        <p14:creationId xmlns:p14="http://schemas.microsoft.com/office/powerpoint/2010/main" val="174659592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a:t>The Cisco </a:t>
            </a:r>
            <a:r>
              <a:rPr lang="en-US" sz="1800" dirty="0" err="1"/>
              <a:t>IoT</a:t>
            </a:r>
            <a:r>
              <a:rPr lang="en-US" sz="1800" dirty="0"/>
              <a:t> System</a:t>
            </a:r>
            <a:r>
              <a:rPr lang="en-US" sz="1800" dirty="0" smtClean="0">
                <a:latin typeface="Arial" charset="0"/>
              </a:rPr>
              <a:t/>
            </a:r>
            <a:br>
              <a:rPr lang="en-US" sz="1800" dirty="0" smtClean="0">
                <a:latin typeface="Arial" charset="0"/>
              </a:rPr>
            </a:br>
            <a:r>
              <a:rPr lang="en-US" dirty="0"/>
              <a:t>Cisco </a:t>
            </a:r>
            <a:r>
              <a:rPr lang="en-US" dirty="0" err="1"/>
              <a:t>IoT</a:t>
            </a:r>
            <a:r>
              <a:rPr lang="en-US" dirty="0"/>
              <a:t> System Overview</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637275" cy="4871059"/>
          </a:xfrm>
        </p:spPr>
        <p:txBody>
          <a:bodyPr/>
          <a:lstStyle/>
          <a:p>
            <a:r>
              <a:rPr lang="en-US" sz="2000" dirty="0" smtClean="0"/>
              <a:t>Connecting Things</a:t>
            </a:r>
          </a:p>
          <a:p>
            <a:pPr lvl="1"/>
            <a:r>
              <a:rPr lang="en-US" sz="1600" dirty="0" smtClean="0"/>
              <a:t>Allows for things to be accessible over the Internet that historically have not been.</a:t>
            </a:r>
          </a:p>
          <a:p>
            <a:pPr lvl="1"/>
            <a:r>
              <a:rPr lang="en-US" sz="1600" dirty="0" smtClean="0"/>
              <a:t>Home appliances, cars, sensors, and more.</a:t>
            </a:r>
          </a:p>
          <a:p>
            <a:pPr lvl="1"/>
            <a:r>
              <a:rPr lang="en-US" sz="1600" dirty="0" smtClean="0"/>
              <a:t>Industrial applications require a higher degree of reliability</a:t>
            </a:r>
          </a:p>
          <a:p>
            <a:r>
              <a:rPr lang="en-US" sz="2000" dirty="0" smtClean="0"/>
              <a:t>The Converged Network and Things</a:t>
            </a:r>
          </a:p>
          <a:p>
            <a:pPr lvl="1"/>
            <a:r>
              <a:rPr lang="en-US" sz="1600" dirty="0" smtClean="0"/>
              <a:t>Many things are currently connected using a loose </a:t>
            </a:r>
            <a:br>
              <a:rPr lang="en-US" sz="1600" dirty="0" smtClean="0"/>
            </a:br>
            <a:r>
              <a:rPr lang="en-US" sz="1600" dirty="0" smtClean="0"/>
              <a:t>collection of independent networks.</a:t>
            </a:r>
          </a:p>
          <a:p>
            <a:pPr lvl="1"/>
            <a:r>
              <a:rPr lang="en-US" sz="1600" dirty="0" smtClean="0"/>
              <a:t>Independent networks are harder to incorporate into the</a:t>
            </a:r>
            <a:br>
              <a:rPr lang="en-US" sz="1600" dirty="0" smtClean="0"/>
            </a:br>
            <a:r>
              <a:rPr lang="en-US" sz="1600" dirty="0" smtClean="0"/>
              <a:t> </a:t>
            </a:r>
            <a:r>
              <a:rPr lang="en-US" sz="1600" dirty="0" err="1" smtClean="0"/>
              <a:t>IoT</a:t>
            </a:r>
            <a:r>
              <a:rPr lang="en-US" sz="1600" dirty="0" smtClean="0"/>
              <a:t>.</a:t>
            </a:r>
          </a:p>
          <a:p>
            <a:pPr lvl="1"/>
            <a:r>
              <a:rPr lang="en-US" sz="1600" dirty="0" smtClean="0"/>
              <a:t>Networks that would benefit from convergence: cars and</a:t>
            </a:r>
            <a:br>
              <a:rPr lang="en-US" sz="1600" dirty="0" smtClean="0"/>
            </a:br>
            <a:r>
              <a:rPr lang="en-US" sz="1600" dirty="0" smtClean="0"/>
              <a:t>residential and office buildings (heating, ventilation, </a:t>
            </a:r>
            <a:br>
              <a:rPr lang="en-US" sz="1600" dirty="0" smtClean="0"/>
            </a:br>
            <a:r>
              <a:rPr lang="en-US" sz="1600" dirty="0" smtClean="0"/>
              <a:t>air conditioning (HVAC), telephone service, security,</a:t>
            </a:r>
            <a:br>
              <a:rPr lang="en-US" sz="1600" dirty="0" smtClean="0"/>
            </a:br>
            <a:r>
              <a:rPr lang="en-US" sz="1600" dirty="0" smtClean="0"/>
              <a:t> and lighting).</a:t>
            </a:r>
          </a:p>
          <a:p>
            <a:pPr lvl="1"/>
            <a:r>
              <a:rPr lang="en-US" sz="1600" dirty="0" smtClean="0"/>
              <a:t>A converged network is a powerful network that includes</a:t>
            </a:r>
            <a:br>
              <a:rPr lang="en-US" sz="1600" dirty="0" smtClean="0"/>
            </a:br>
            <a:r>
              <a:rPr lang="en-US" sz="1600" dirty="0" smtClean="0"/>
              <a:t> comprehensive security, analytics, and management</a:t>
            </a:r>
            <a:br>
              <a:rPr lang="en-US" sz="1600" dirty="0" smtClean="0"/>
            </a:br>
            <a:r>
              <a:rPr lang="en-US" sz="1600" dirty="0" smtClean="0"/>
              <a:t> capabilities.</a:t>
            </a:r>
            <a:endParaRPr lang="en-US" dirty="0" smtClean="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79121" y="3066585"/>
            <a:ext cx="3164879" cy="325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97018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a:t>The Cisco </a:t>
            </a:r>
            <a:r>
              <a:rPr lang="en-US" sz="1800" dirty="0" err="1"/>
              <a:t>IoT</a:t>
            </a:r>
            <a:r>
              <a:rPr lang="en-US" sz="1800" dirty="0"/>
              <a:t> System</a:t>
            </a:r>
            <a:r>
              <a:rPr lang="en-US" sz="1800" dirty="0" smtClean="0">
                <a:latin typeface="Arial" charset="0"/>
              </a:rPr>
              <a:t/>
            </a:r>
            <a:br>
              <a:rPr lang="en-US" sz="1800" dirty="0" smtClean="0">
                <a:latin typeface="Arial" charset="0"/>
              </a:rPr>
            </a:br>
            <a:r>
              <a:rPr lang="en-US" dirty="0"/>
              <a:t>Cisco </a:t>
            </a:r>
            <a:r>
              <a:rPr lang="en-US" dirty="0" err="1"/>
              <a:t>IoT</a:t>
            </a:r>
            <a:r>
              <a:rPr lang="en-US" dirty="0"/>
              <a:t> System </a:t>
            </a:r>
            <a:r>
              <a:rPr lang="en-US" dirty="0" smtClean="0"/>
              <a:t>Overview (cont’d)</a:t>
            </a:r>
            <a:endParaRPr lang="en-US" dirty="0">
              <a:solidFill>
                <a:srgbClr val="7E7E86"/>
              </a:solidFill>
              <a:latin typeface="Arial" charset="0"/>
            </a:endParaRPr>
          </a:p>
        </p:txBody>
      </p:sp>
      <p:sp>
        <p:nvSpPr>
          <p:cNvPr id="9" name="Content Placeholder 1"/>
          <p:cNvSpPr>
            <a:spLocks noGrp="1"/>
          </p:cNvSpPr>
          <p:nvPr>
            <p:ph idx="1"/>
          </p:nvPr>
        </p:nvSpPr>
        <p:spPr>
          <a:xfrm>
            <a:off x="224261" y="1349298"/>
            <a:ext cx="8637275" cy="4871059"/>
          </a:xfrm>
        </p:spPr>
        <p:txBody>
          <a:bodyPr/>
          <a:lstStyle/>
          <a:p>
            <a:r>
              <a:rPr lang="en-US" sz="2000" dirty="0" smtClean="0"/>
              <a:t>Connecting and Digitizing Industry</a:t>
            </a:r>
          </a:p>
          <a:p>
            <a:pPr lvl="1"/>
            <a:r>
              <a:rPr lang="en-US" sz="1600" dirty="0" smtClean="0"/>
              <a:t>M2M enables communication between machines.</a:t>
            </a:r>
          </a:p>
          <a:p>
            <a:pPr lvl="1"/>
            <a:r>
              <a:rPr lang="en-US" sz="1600" dirty="0" smtClean="0"/>
              <a:t>M2M occurs in cars with temperature and oil </a:t>
            </a:r>
            <a:br>
              <a:rPr lang="en-US" sz="1600" dirty="0" smtClean="0"/>
            </a:br>
            <a:r>
              <a:rPr lang="en-US" sz="1600" dirty="0" smtClean="0"/>
              <a:t>sensors communicating with an onboard</a:t>
            </a:r>
            <a:br>
              <a:rPr lang="en-US" sz="1600" dirty="0" smtClean="0"/>
            </a:br>
            <a:r>
              <a:rPr lang="en-US" sz="1600" dirty="0" smtClean="0"/>
              <a:t> computer.</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600" dirty="0" smtClean="0"/>
          </a:p>
          <a:p>
            <a:r>
              <a:rPr lang="en-US" sz="2000" dirty="0"/>
              <a:t>Challenges to Connecting Things</a:t>
            </a:r>
          </a:p>
          <a:p>
            <a:pPr lvl="1"/>
            <a:r>
              <a:rPr lang="en-US" sz="1600" dirty="0"/>
              <a:t>How to integrate millions of things from different </a:t>
            </a:r>
            <a:r>
              <a:rPr lang="en-US" sz="1600" dirty="0" smtClean="0"/>
              <a:t/>
            </a:r>
            <a:br>
              <a:rPr lang="en-US" sz="1600" dirty="0" smtClean="0"/>
            </a:br>
            <a:r>
              <a:rPr lang="en-US" sz="1600" dirty="0" smtClean="0"/>
              <a:t>vendors</a:t>
            </a:r>
            <a:r>
              <a:rPr lang="en-US" sz="1600" dirty="0"/>
              <a:t>?</a:t>
            </a:r>
          </a:p>
          <a:p>
            <a:pPr lvl="1"/>
            <a:r>
              <a:rPr lang="en-US" sz="1600" dirty="0"/>
              <a:t>How to integrate new things into the existing network infrastructure?</a:t>
            </a:r>
          </a:p>
          <a:p>
            <a:pPr lvl="1"/>
            <a:r>
              <a:rPr lang="en-US" sz="1600" dirty="0"/>
              <a:t>How to secure these new devices, each configured with varying levels of security?</a:t>
            </a:r>
            <a:endParaRPr lang="en-US" dirty="0"/>
          </a:p>
          <a:p>
            <a:pPr lvl="1"/>
            <a:endParaRPr lang="en-US" sz="2000" dirty="0" smtClean="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56462" y="1349298"/>
            <a:ext cx="3720270" cy="3408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8340890"/>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a:t>The Cisco </a:t>
            </a:r>
            <a:r>
              <a:rPr lang="en-US" sz="1800" dirty="0" err="1"/>
              <a:t>IoT</a:t>
            </a:r>
            <a:r>
              <a:rPr lang="en-US" sz="1800" dirty="0"/>
              <a:t> System</a:t>
            </a:r>
            <a:r>
              <a:rPr lang="en-US" sz="1800" dirty="0" smtClean="0">
                <a:latin typeface="Arial" charset="0"/>
              </a:rPr>
              <a:t/>
            </a:r>
            <a:br>
              <a:rPr lang="en-US" sz="1800" dirty="0" smtClean="0">
                <a:latin typeface="Arial" charset="0"/>
              </a:rPr>
            </a:br>
            <a:r>
              <a:rPr lang="en-US" dirty="0"/>
              <a:t>Cisco </a:t>
            </a:r>
            <a:r>
              <a:rPr lang="en-US" dirty="0" err="1"/>
              <a:t>IoT</a:t>
            </a:r>
            <a:r>
              <a:rPr lang="en-US" dirty="0"/>
              <a:t> System </a:t>
            </a:r>
            <a:r>
              <a:rPr lang="en-US" dirty="0" smtClean="0"/>
              <a:t>Overview (Cont.)</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637275" cy="4871059"/>
          </a:xfrm>
        </p:spPr>
        <p:txBody>
          <a:bodyPr/>
          <a:lstStyle/>
          <a:p>
            <a:r>
              <a:rPr lang="en-US" sz="2000" dirty="0" smtClean="0"/>
              <a:t>The </a:t>
            </a:r>
            <a:r>
              <a:rPr lang="en-US" sz="2000" dirty="0"/>
              <a:t>Six Pillars of the Cisco </a:t>
            </a:r>
            <a:r>
              <a:rPr lang="en-US" sz="2000" dirty="0" err="1"/>
              <a:t>IoT</a:t>
            </a:r>
            <a:r>
              <a:rPr lang="en-US" sz="2000" dirty="0"/>
              <a:t> </a:t>
            </a:r>
            <a:r>
              <a:rPr lang="en-US" sz="2000" dirty="0" smtClean="0"/>
              <a:t>System</a:t>
            </a:r>
            <a:endParaRPr lang="en-US" sz="2000" dirty="0"/>
          </a:p>
          <a:p>
            <a:pPr lvl="1"/>
            <a:r>
              <a:rPr lang="en-US" sz="1600" dirty="0" smtClean="0"/>
              <a:t>Uses a set of new and existing products and technologies to reduce the complexity of digitization.</a:t>
            </a:r>
          </a:p>
          <a:p>
            <a:pPr lvl="1"/>
            <a:r>
              <a:rPr lang="en-US" sz="1600" dirty="0" smtClean="0"/>
              <a:t>Network Connectivity, Fog Computing, Security, Data Analytics, Management and Automation, Application Enablement Platform.</a:t>
            </a:r>
            <a:endParaRPr lang="en-US" sz="1600" dirty="0"/>
          </a:p>
          <a:p>
            <a:r>
              <a:rPr lang="en-US" sz="2000" dirty="0" smtClean="0"/>
              <a:t>Supporting </a:t>
            </a:r>
            <a:r>
              <a:rPr lang="en-US" sz="2000" dirty="0"/>
              <a:t>the </a:t>
            </a:r>
            <a:r>
              <a:rPr lang="en-US" sz="2000" dirty="0" err="1"/>
              <a:t>IoT</a:t>
            </a:r>
            <a:r>
              <a:rPr lang="en-US" sz="2000" dirty="0"/>
              <a:t> in Industry</a:t>
            </a:r>
          </a:p>
          <a:p>
            <a:pPr lvl="1"/>
            <a:r>
              <a:rPr lang="en-US" sz="1600" dirty="0" smtClean="0"/>
              <a:t>Network </a:t>
            </a:r>
            <a:r>
              <a:rPr lang="en-US" sz="1600" dirty="0"/>
              <a:t>connectivity equipment varies depending on the type of </a:t>
            </a:r>
            <a:r>
              <a:rPr lang="en-US" sz="1600" dirty="0" smtClean="0"/>
              <a:t>network.</a:t>
            </a:r>
          </a:p>
          <a:p>
            <a:pPr lvl="1"/>
            <a:r>
              <a:rPr lang="en-US" sz="1600" dirty="0"/>
              <a:t>Cisco </a:t>
            </a:r>
            <a:r>
              <a:rPr lang="en-US" sz="1600" dirty="0" err="1"/>
              <a:t>IoT</a:t>
            </a:r>
            <a:r>
              <a:rPr lang="en-US" sz="1600" dirty="0"/>
              <a:t> network connectivity pillar identifies devices that can be used to provide </a:t>
            </a:r>
            <a:r>
              <a:rPr lang="en-US" sz="1600" dirty="0" err="1"/>
              <a:t>IoT</a:t>
            </a:r>
            <a:r>
              <a:rPr lang="en-US" sz="1600" dirty="0"/>
              <a:t> connectivity to </a:t>
            </a:r>
            <a:r>
              <a:rPr lang="en-US" sz="1600" dirty="0" smtClean="0"/>
              <a:t>home networks and various </a:t>
            </a:r>
            <a:r>
              <a:rPr lang="en-US" sz="1600" dirty="0"/>
              <a:t>industries.</a:t>
            </a:r>
            <a:endParaRPr lang="en-US" sz="2000" dirty="0" smtClean="0"/>
          </a:p>
          <a:p>
            <a:r>
              <a:rPr lang="en-US" sz="2000" dirty="0" smtClean="0"/>
              <a:t>Industrial </a:t>
            </a:r>
            <a:r>
              <a:rPr lang="en-US" sz="2000" dirty="0" err="1"/>
              <a:t>IoT</a:t>
            </a:r>
            <a:r>
              <a:rPr lang="en-US" sz="2000" dirty="0"/>
              <a:t> Devices</a:t>
            </a:r>
            <a:endParaRPr lang="en-US" sz="2000" dirty="0" smtClean="0"/>
          </a:p>
          <a:p>
            <a:pPr lvl="1"/>
            <a:r>
              <a:rPr lang="en-US" sz="1600" dirty="0"/>
              <a:t>Industrial </a:t>
            </a:r>
            <a:r>
              <a:rPr lang="en-US" sz="1600" dirty="0" smtClean="0"/>
              <a:t>routers, Industrial switches, Industrial wireless, embedded networks.</a:t>
            </a:r>
          </a:p>
          <a:p>
            <a:pPr lvl="1"/>
            <a:r>
              <a:rPr lang="en-US" sz="1600" dirty="0"/>
              <a:t>These devices can support a variety of communication </a:t>
            </a:r>
            <a:r>
              <a:rPr lang="en-US" sz="1600" dirty="0" smtClean="0"/>
              <a:t>interfaces such as Ethernet, serial, cellular, </a:t>
            </a:r>
            <a:r>
              <a:rPr lang="en-US" sz="1600" dirty="0" err="1" smtClean="0"/>
              <a:t>WiFi</a:t>
            </a:r>
            <a:r>
              <a:rPr lang="en-US" sz="1600" dirty="0" smtClean="0"/>
              <a:t>, RF mesh, and </a:t>
            </a:r>
            <a:r>
              <a:rPr lang="en-US" sz="1600" dirty="0" err="1" smtClean="0"/>
              <a:t>LoRoWAN</a:t>
            </a:r>
            <a:r>
              <a:rPr lang="en-US" sz="1600" dirty="0" smtClean="0"/>
              <a:t>.</a:t>
            </a:r>
            <a:endParaRPr lang="en-US" sz="1600" dirty="0"/>
          </a:p>
        </p:txBody>
      </p:sp>
    </p:spTree>
    <p:extLst>
      <p:ext uri="{BB962C8B-B14F-4D97-AF65-F5344CB8AC3E}">
        <p14:creationId xmlns:p14="http://schemas.microsoft.com/office/powerpoint/2010/main" val="197768476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513137" y="4460488"/>
            <a:ext cx="3452888" cy="2297150"/>
          </a:xfrm>
          <a:prstGeom prst="rect">
            <a:avLst/>
          </a:prstGeom>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a:t>The Cisco </a:t>
            </a:r>
            <a:r>
              <a:rPr lang="en-US" sz="1800" dirty="0" err="1"/>
              <a:t>IoT</a:t>
            </a:r>
            <a:r>
              <a:rPr lang="en-US" sz="1800" dirty="0"/>
              <a:t> System</a:t>
            </a:r>
            <a:r>
              <a:rPr lang="en-US" sz="1800" dirty="0" smtClean="0">
                <a:latin typeface="Arial" charset="0"/>
              </a:rPr>
              <a:t/>
            </a:r>
            <a:br>
              <a:rPr lang="en-US" sz="1800" dirty="0" smtClean="0">
                <a:latin typeface="Arial" charset="0"/>
              </a:rPr>
            </a:br>
            <a:r>
              <a:rPr lang="en-US" dirty="0" err="1"/>
              <a:t>IoT</a:t>
            </a:r>
            <a:r>
              <a:rPr lang="en-US" dirty="0"/>
              <a:t> Security</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637275" cy="4871059"/>
          </a:xfrm>
        </p:spPr>
        <p:txBody>
          <a:bodyPr/>
          <a:lstStyle/>
          <a:p>
            <a:r>
              <a:rPr lang="nn-NO" sz="2000" dirty="0"/>
              <a:t>Control </a:t>
            </a:r>
            <a:r>
              <a:rPr lang="nn-NO" sz="2000" dirty="0" smtClean="0"/>
              <a:t>Plane, Data Plane, Management Plane</a:t>
            </a:r>
            <a:endParaRPr lang="en-US" sz="2000" dirty="0"/>
          </a:p>
          <a:p>
            <a:pPr lvl="1"/>
            <a:r>
              <a:rPr lang="en-US" sz="1600" dirty="0"/>
              <a:t>Control plane </a:t>
            </a:r>
            <a:r>
              <a:rPr lang="en-US" sz="1600" dirty="0" smtClean="0"/>
              <a:t>is </a:t>
            </a:r>
            <a:r>
              <a:rPr lang="en-US" sz="1600" dirty="0"/>
              <a:t>the </a:t>
            </a:r>
            <a:r>
              <a:rPr lang="en-US" sz="1600" dirty="0" smtClean="0"/>
              <a:t>brains of the device, used </a:t>
            </a:r>
            <a:r>
              <a:rPr lang="en-US" sz="1600" dirty="0"/>
              <a:t>to make forwarding decisions.</a:t>
            </a:r>
          </a:p>
          <a:p>
            <a:pPr lvl="1"/>
            <a:r>
              <a:rPr lang="en-US" sz="1600" dirty="0"/>
              <a:t>Data plane </a:t>
            </a:r>
            <a:r>
              <a:rPr lang="en-US" sz="1600" dirty="0" smtClean="0"/>
              <a:t>is activities done to receive data from other devices and to forward them to the next device</a:t>
            </a:r>
          </a:p>
          <a:p>
            <a:pPr lvl="1"/>
            <a:r>
              <a:rPr lang="en-US" sz="1600" dirty="0" smtClean="0"/>
              <a:t>Management Plane allows connection to modify a configuration or update software running on a device.</a:t>
            </a:r>
            <a:endParaRPr lang="en-US" sz="1600" dirty="0"/>
          </a:p>
          <a:p>
            <a:r>
              <a:rPr lang="en-US" sz="2000" dirty="0"/>
              <a:t>Securing the </a:t>
            </a:r>
            <a:r>
              <a:rPr lang="en-US" sz="2000" dirty="0" smtClean="0"/>
              <a:t>Control, Data, and Management </a:t>
            </a:r>
            <a:r>
              <a:rPr lang="en-US" sz="2000" dirty="0"/>
              <a:t>Planes in </a:t>
            </a:r>
            <a:r>
              <a:rPr lang="en-US" sz="2000" dirty="0" err="1"/>
              <a:t>IoT</a:t>
            </a:r>
            <a:endParaRPr lang="en-US" sz="2000" dirty="0"/>
          </a:p>
          <a:p>
            <a:pPr lvl="1"/>
            <a:r>
              <a:rPr lang="en-US" sz="1600" dirty="0" smtClean="0"/>
              <a:t>Securing the data plane relates to secure data as it crosses network devices.</a:t>
            </a:r>
          </a:p>
          <a:p>
            <a:pPr lvl="1"/>
            <a:r>
              <a:rPr lang="en-US" sz="1600" dirty="0" smtClean="0"/>
              <a:t>Securing the control plane relates to securing the network device itself with tools such as passwords and data encryption.</a:t>
            </a:r>
          </a:p>
          <a:p>
            <a:pPr lvl="1"/>
            <a:r>
              <a:rPr lang="en-US" sz="1600" dirty="0" smtClean="0"/>
              <a:t>Securing the management plane is secured by updating </a:t>
            </a:r>
            <a:br>
              <a:rPr lang="en-US" sz="1600" dirty="0" smtClean="0"/>
            </a:br>
            <a:r>
              <a:rPr lang="en-US" sz="1600" dirty="0" smtClean="0"/>
              <a:t>software and firmware with the latest patches.</a:t>
            </a:r>
          </a:p>
        </p:txBody>
      </p:sp>
    </p:spTree>
    <p:extLst>
      <p:ext uri="{BB962C8B-B14F-4D97-AF65-F5344CB8AC3E}">
        <p14:creationId xmlns:p14="http://schemas.microsoft.com/office/powerpoint/2010/main" val="115128177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C5585B68-2BDF-41F6-9912-6E7821961829}"/>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11673</TotalTime>
  <Words>2280</Words>
  <Application>Microsoft Office PowerPoint</Application>
  <PresentationFormat>On-screen Show (4:3)</PresentationFormat>
  <Paragraphs>275</Paragraphs>
  <Slides>28</Slides>
  <Notes>27</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28</vt:i4>
      </vt:variant>
    </vt:vector>
  </HeadingPairs>
  <TitlesOfParts>
    <vt:vector size="43" baseType="lpstr">
      <vt:lpstr>MS PGothic</vt:lpstr>
      <vt:lpstr>MS PGothic</vt:lpstr>
      <vt:lpstr>Arial</vt:lpstr>
      <vt:lpstr>Calibri</vt:lpstr>
      <vt:lpstr>CiscoSans</vt:lpstr>
      <vt:lpstr>CiscoSans ExtraLight</vt:lpstr>
      <vt:lpstr>CiscoSans Thin</vt:lpstr>
      <vt:lpstr>Courier New</vt:lpstr>
      <vt:lpstr>Helvetica</vt:lpstr>
      <vt:lpstr>Times New Roman</vt:lpstr>
      <vt:lpstr>Verdana</vt:lpstr>
      <vt:lpstr>Wingdings</vt:lpstr>
      <vt:lpstr>Office Theme</vt:lpstr>
      <vt:lpstr>Default Theme</vt:lpstr>
      <vt:lpstr>NetAcad-4F_PPT-WHT_060408</vt:lpstr>
      <vt:lpstr>Chapter 9: IoT Applications in Business</vt:lpstr>
      <vt:lpstr>Ghi chú về bản quyền</vt:lpstr>
      <vt:lpstr>Chapter 5: IoT Applications in Business</vt:lpstr>
      <vt:lpstr>Chapter 5 - Sections &amp; Objectives</vt:lpstr>
      <vt:lpstr>5.1 The Cisco IoT System</vt:lpstr>
      <vt:lpstr> The Cisco IoT System Cisco IoT System Overview</vt:lpstr>
      <vt:lpstr> The Cisco IoT System Cisco IoT System Overview (cont’d)</vt:lpstr>
      <vt:lpstr> The Cisco IoT System Cisco IoT System Overview (Cont.)</vt:lpstr>
      <vt:lpstr> The Cisco IoT System IoT Security</vt:lpstr>
      <vt:lpstr> The Cisco IoT System IoT Security (Cont.)</vt:lpstr>
      <vt:lpstr>5.2 Industrial IoT Applications</vt:lpstr>
      <vt:lpstr> Industrial IoT Applications IoT Industries and Markets</vt:lpstr>
      <vt:lpstr> Industrial IoT Applications IoT Industries and Markets</vt:lpstr>
      <vt:lpstr>5.3 IoT Systems in the Real World</vt:lpstr>
      <vt:lpstr> IoT Systems in the Real World Connected Healthcare</vt:lpstr>
      <vt:lpstr> IoT Systems in the Real World Connected Healthcare (Cont.)</vt:lpstr>
      <vt:lpstr> IoT Systems in the Real World Smart Cities</vt:lpstr>
      <vt:lpstr> IoT Systems in the Real World Smart Cities (Cont.)</vt:lpstr>
      <vt:lpstr> IoT Systems in the Real World Smart Cities (Cont.)</vt:lpstr>
      <vt:lpstr> IoT Systems in the Real World Smart Cities (Cont.)</vt:lpstr>
      <vt:lpstr> IoT Systems in the Real World Smart Grids</vt:lpstr>
      <vt:lpstr> IoT Systems in the Real World Smart Grids (Cont.)</vt:lpstr>
      <vt:lpstr> IoT Systems in the Real World Connected Manufacturing</vt:lpstr>
      <vt:lpstr> IoT Systems in the Real World Connected Manufacturing (Cont.)</vt:lpstr>
      <vt:lpstr>5.4 Chapter Summary</vt:lpstr>
      <vt:lpstr>Chapter Summary Summary</vt:lpstr>
      <vt:lpstr>PowerPoint Presentation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Tran Trung Tin</cp:lastModifiedBy>
  <cp:revision>262</cp:revision>
  <cp:lastPrinted>2001-06-14T13:58:17Z</cp:lastPrinted>
  <dcterms:created xsi:type="dcterms:W3CDTF">2011-01-13T23:43:38Z</dcterms:created>
  <dcterms:modified xsi:type="dcterms:W3CDTF">2020-09-03T21:14:10Z</dcterms:modified>
</cp:coreProperties>
</file>