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92" r:id="rId2"/>
    <p:sldId id="29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56" autoAdjust="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F6D48-839A-4079-88E8-7934944BE4F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B094-F955-4E18-8D5D-29192977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EB094-F955-4E18-8D5D-291929771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4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EB094-F955-4E18-8D5D-29192977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224" y="2130426"/>
            <a:ext cx="10979776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912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5F2D-C306-4B7B-BF73-C263EAFDFD66}" type="datetime1">
              <a:rPr lang="en-US" smtClean="0">
                <a:solidFill>
                  <a:srgbClr val="FFFFFF"/>
                </a:solidFill>
              </a:rPr>
              <a:t>1/7/2021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" name="Picture 4" descr="A picture containing tableware, object, plate, cup&#10;&#10;Description automatically generated">
            <a:extLst>
              <a:ext uri="{FF2B5EF4-FFF2-40B4-BE49-F238E27FC236}">
                <a16:creationId xmlns:a16="http://schemas.microsoft.com/office/drawing/2014/main" id="{12DCE155-0C47-40AD-9517-FC2CD37C7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39" y="327362"/>
            <a:ext cx="2449778" cy="5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0408" y="1371599"/>
            <a:ext cx="2963216" cy="831812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9909" y="1371599"/>
            <a:ext cx="7315200" cy="5349876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0408" y="2297956"/>
            <a:ext cx="2963216" cy="380232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55B0-2A8E-4149-8FD6-BC8A003CF525}" type="datetime1">
              <a:rPr lang="en-US" smtClean="0">
                <a:solidFill>
                  <a:srgbClr val="FFFFFF"/>
                </a:solidFill>
              </a:rPr>
              <a:t>1/7/2021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8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A2BC-BF0E-456C-9F9A-F267674CAB7A}" type="datetime1">
              <a:rPr lang="en-US" smtClean="0">
                <a:solidFill>
                  <a:srgbClr val="FFFFFF"/>
                </a:solidFill>
              </a:rPr>
              <a:t>1/7/2021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4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AD44-2311-4D1D-803B-16139D8004C9}" type="datetime1">
              <a:rPr lang="en-US" smtClean="0">
                <a:solidFill>
                  <a:srgbClr val="FFFFFF"/>
                </a:solidFill>
              </a:rPr>
              <a:t>1/7/2021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2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7FBE-3AC3-414A-9A48-79B8B81C7B55}" type="datetime1">
              <a:rPr lang="en-US" smtClean="0">
                <a:solidFill>
                  <a:srgbClr val="FFFFFF"/>
                </a:solidFill>
              </a:rPr>
              <a:t>1/7/2021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9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42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42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574A-F0E7-45FF-8F79-268E925F3114}" type="datetime1">
              <a:rPr lang="en-US" smtClean="0">
                <a:solidFill>
                  <a:srgbClr val="FFFFFF"/>
                </a:solidFill>
              </a:rPr>
              <a:t>1/7/2021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2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1608" y="1600201"/>
            <a:ext cx="5080421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5229" y="1600201"/>
            <a:ext cx="5068395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16A-844F-4D68-AAC4-FA6CDD44B1DA}" type="datetime1">
              <a:rPr lang="en-US" smtClean="0">
                <a:solidFill>
                  <a:srgbClr val="FFFFFF"/>
                </a:solidFill>
              </a:rPr>
              <a:t>1/7/2021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7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093" y="1535113"/>
            <a:ext cx="5079049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092" y="2174875"/>
            <a:ext cx="5079051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344E-258A-4F8A-A86B-00C6662B60C5}" type="datetime1">
              <a:rPr lang="en-US" smtClean="0">
                <a:solidFill>
                  <a:srgbClr val="FFFFFF"/>
                </a:solidFill>
              </a:rPr>
              <a:t>1/7/2021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779685" y="1531865"/>
            <a:ext cx="5079049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779684" y="2171627"/>
            <a:ext cx="5079051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045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087-231E-4FE9-8C10-1111E73E2163}" type="datetime1">
              <a:rPr lang="en-US" smtClean="0">
                <a:solidFill>
                  <a:srgbClr val="FFFFFF"/>
                </a:solidFill>
              </a:rPr>
              <a:t>1/7/2021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D44C-77EA-4AC9-A3FB-966766FD0B07}" type="datetime1">
              <a:rPr lang="en-US" smtClean="0">
                <a:solidFill>
                  <a:srgbClr val="FFFFFF"/>
                </a:solidFill>
              </a:rPr>
              <a:t>1/7/2021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55" y="273050"/>
            <a:ext cx="4011084" cy="891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219" y="273052"/>
            <a:ext cx="6282404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455" y="1347065"/>
            <a:ext cx="4011084" cy="4779100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30A7-7DC6-4594-963F-411A81ED92ED}" type="datetime1">
              <a:rPr lang="en-US" smtClean="0">
                <a:solidFill>
                  <a:srgbClr val="FFFFFF"/>
                </a:solidFill>
              </a:rPr>
              <a:t>1/7/2021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726056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1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08" y="4800600"/>
            <a:ext cx="10352016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1608" y="250170"/>
            <a:ext cx="10352016" cy="4477405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608" y="5367338"/>
            <a:ext cx="10352016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07AD-FF7F-4761-AE02-73E473FFE9D3}" type="datetime1">
              <a:rPr lang="en-US" smtClean="0">
                <a:solidFill>
                  <a:srgbClr val="FFFFFF"/>
                </a:solidFill>
              </a:rPr>
              <a:t>1/7/2021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5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19808" y="-1"/>
            <a:ext cx="11172192" cy="12316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1212225" cy="6858000"/>
          </a:xfrm>
          <a:prstGeom prst="rect">
            <a:avLst/>
          </a:prstGeom>
          <a:gradFill flip="none" rotWithShape="1">
            <a:gsLst>
              <a:gs pos="26000">
                <a:schemeClr val="tx2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0093" y="188047"/>
            <a:ext cx="10313531" cy="87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093" y="1231602"/>
            <a:ext cx="10313531" cy="512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177" y="6356351"/>
            <a:ext cx="10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7F887832-8941-4BB7-9B58-CD46D81C9517}" type="datetime1">
              <a:rPr lang="en-US" smtClean="0">
                <a:solidFill>
                  <a:srgbClr val="FFFFFF"/>
                </a:solidFill>
              </a:rPr>
              <a:t>1/7/2021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8824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Picture 6" descr="UA_Logo_reversed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7" y="242010"/>
            <a:ext cx="982220" cy="7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5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audio" Target="../media/media2.m4a"/><Relationship Id="rId7" Type="http://schemas.openxmlformats.org/officeDocument/2006/relationships/image" Target="../media/image8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70.png"/><Relationship Id="rId11" Type="http://schemas.openxmlformats.org/officeDocument/2006/relationships/image" Target="../media/image7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0E3D2-0A96-4F92-8158-B607C361B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224" y="1352723"/>
            <a:ext cx="10979776" cy="1470025"/>
          </a:xfrm>
        </p:spPr>
        <p:txBody>
          <a:bodyPr/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 Generative Adversarial Framework for Bounding Confounded Causal Effects</a:t>
            </a:r>
            <a:r>
              <a:rPr lang="en-US" sz="4000" dirty="0">
                <a:cs typeface="Arial" panose="020B0604020202020204" pitchFamily="34" charset="0"/>
              </a:rPr>
              <a:t> 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0580C9-5534-49C8-81E1-1E0BAE4CC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539" y="3409949"/>
            <a:ext cx="1095375" cy="157162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10F2D77-6412-4D22-9F45-C9C0259B7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92" y="3414473"/>
            <a:ext cx="10477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A2D4D78A-9C01-4BB2-81D2-21E2C3CDCD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54" y="3409949"/>
            <a:ext cx="1099941" cy="1576149"/>
          </a:xfrm>
          <a:prstGeom prst="rect">
            <a:avLst/>
          </a:prstGeom>
        </p:spPr>
      </p:pic>
      <p:pic>
        <p:nvPicPr>
          <p:cNvPr id="15" name="Picture 14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B6EC07E8-B9A0-4042-8334-4F69CCD8B83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9" t="7632" r="36175" b="55603"/>
          <a:stretch/>
        </p:blipFill>
        <p:spPr>
          <a:xfrm>
            <a:off x="3596930" y="3409950"/>
            <a:ext cx="1023527" cy="1576149"/>
          </a:xfrm>
          <a:prstGeom prst="rect">
            <a:avLst/>
          </a:prstGeom>
        </p:spPr>
      </p:pic>
      <p:sp>
        <p:nvSpPr>
          <p:cNvPr id="20" name="Subtitle 9">
            <a:extLst>
              <a:ext uri="{FF2B5EF4-FFF2-40B4-BE49-F238E27FC236}">
                <a16:creationId xmlns:a16="http://schemas.microsoft.com/office/drawing/2014/main" id="{D19D0C69-A67E-4284-8D92-803D46B0C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015" y="4628977"/>
            <a:ext cx="8534400" cy="1752600"/>
          </a:xfrm>
        </p:spPr>
        <p:txBody>
          <a:bodyPr>
            <a:normAutofit lnSpcReduction="10000"/>
          </a:bodyPr>
          <a:lstStyle/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cs typeface="Arial" panose="020B0604020202020204" pitchFamily="34" charset="0"/>
              </a:rPr>
              <a:t>Yaowei Hu</a:t>
            </a:r>
            <a:r>
              <a:rPr lang="en-US" altLang="zh-CN" sz="2400" baseline="30000" dirty="0">
                <a:cs typeface="Arial" panose="020B0604020202020204" pitchFamily="34" charset="0"/>
              </a:rPr>
              <a:t>1</a:t>
            </a:r>
            <a:r>
              <a:rPr lang="en-US" altLang="zh-CN" sz="2400" dirty="0">
                <a:cs typeface="Arial" panose="020B0604020202020204" pitchFamily="34" charset="0"/>
              </a:rPr>
              <a:t>, Yongkai Wu</a:t>
            </a:r>
            <a:r>
              <a:rPr lang="en-US" altLang="zh-CN" sz="2400" baseline="30000" dirty="0">
                <a:cs typeface="Arial" panose="020B0604020202020204" pitchFamily="34" charset="0"/>
              </a:rPr>
              <a:t>2</a:t>
            </a:r>
            <a:r>
              <a:rPr lang="en-US" altLang="zh-CN" sz="2400" dirty="0">
                <a:cs typeface="Arial" panose="020B0604020202020204" pitchFamily="34" charset="0"/>
              </a:rPr>
              <a:t>, Lu Zhang</a:t>
            </a:r>
            <a:r>
              <a:rPr lang="en-US" altLang="zh-CN" sz="2400" baseline="30000" dirty="0">
                <a:cs typeface="Arial" panose="020B0604020202020204" pitchFamily="34" charset="0"/>
              </a:rPr>
              <a:t>1</a:t>
            </a:r>
            <a:r>
              <a:rPr lang="en-US" altLang="zh-CN" sz="2400" dirty="0">
                <a:cs typeface="Arial" panose="020B0604020202020204" pitchFamily="34" charset="0"/>
              </a:rPr>
              <a:t>, Xintao Wu</a:t>
            </a:r>
            <a:r>
              <a:rPr lang="en-US" altLang="zh-CN" sz="2400" baseline="30000" dirty="0">
                <a:cs typeface="Arial" panose="020B0604020202020204" pitchFamily="34" charset="0"/>
              </a:rPr>
              <a:t>1</a:t>
            </a:r>
            <a:endParaRPr lang="en-US" sz="2400" dirty="0">
              <a:cs typeface="Arial" panose="020B0604020202020204" pitchFamily="34" charset="0"/>
            </a:endParaRPr>
          </a:p>
          <a:p>
            <a:endParaRPr lang="en-US" sz="2400" baseline="30000" dirty="0">
              <a:cs typeface="Arial" panose="020B0604020202020204" pitchFamily="34" charset="0"/>
            </a:endParaRPr>
          </a:p>
          <a:p>
            <a:r>
              <a:rPr lang="en-US" sz="1800" baseline="30000" dirty="0">
                <a:cs typeface="Arial" panose="020B0604020202020204" pitchFamily="34" charset="0"/>
              </a:rPr>
              <a:t>1</a:t>
            </a:r>
            <a:r>
              <a:rPr lang="en-US" sz="1800" dirty="0">
                <a:cs typeface="Arial" panose="020B0604020202020204" pitchFamily="34" charset="0"/>
              </a:rPr>
              <a:t>University of Arkansas</a:t>
            </a:r>
          </a:p>
          <a:p>
            <a:r>
              <a:rPr lang="en-US" sz="1800" baseline="30000" dirty="0">
                <a:cs typeface="Arial" panose="020B0604020202020204" pitchFamily="34" charset="0"/>
              </a:rPr>
              <a:t>2</a:t>
            </a:r>
            <a:r>
              <a:rPr lang="en-US" sz="1800" dirty="0">
                <a:cs typeface="Arial" panose="020B0604020202020204" pitchFamily="34" charset="0"/>
              </a:rPr>
              <a:t>Clemson University</a:t>
            </a:r>
            <a:endParaRPr lang="en-US" sz="2400" dirty="0"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E84F4E8-E0B1-4831-BA31-5BD418C88B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82400" y="60767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04"/>
    </mc:Choice>
    <mc:Fallback>
      <p:transition spd="slow" advTm="17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93" objId="2"/>
        <p14:stopEvt time="17404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A075-24E2-47CD-87DB-16BA67AA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cs typeface="Arial" panose="020B0604020202020204" pitchFamily="34" charset="0"/>
              </a:rPr>
              <a:t>A Generative Adversarial Framework for Bounding Confounded Causal Effects 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EDDEE052-EA5D-4F28-AE4A-7D38FB97EAA3}"/>
              </a:ext>
            </a:extLst>
          </p:cNvPr>
          <p:cNvGrpSpPr/>
          <p:nvPr/>
        </p:nvGrpSpPr>
        <p:grpSpPr>
          <a:xfrm>
            <a:off x="1326474" y="1285427"/>
            <a:ext cx="5302428" cy="3063661"/>
            <a:chOff x="1297899" y="1266377"/>
            <a:chExt cx="5302428" cy="306366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F7A621F-A252-47D8-9C13-D7AB0E70D93B}"/>
                </a:ext>
              </a:extLst>
            </p:cNvPr>
            <p:cNvSpPr/>
            <p:nvPr/>
          </p:nvSpPr>
          <p:spPr>
            <a:xfrm>
              <a:off x="1297899" y="1288964"/>
              <a:ext cx="5302428" cy="30410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170453-830F-4035-92A3-9F4D54BAD9D5}"/>
                </a:ext>
              </a:extLst>
            </p:cNvPr>
            <p:cNvSpPr txBox="1"/>
            <p:nvPr/>
          </p:nvSpPr>
          <p:spPr>
            <a:xfrm>
              <a:off x="2743558" y="1266377"/>
              <a:ext cx="2411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u="sng" dirty="0">
                  <a:solidFill>
                    <a:srgbClr val="C00000"/>
                  </a:solidFill>
                </a:rPr>
                <a:t>Unidentifiable Problem</a:t>
              </a:r>
              <a:endParaRPr lang="en-US" b="1" u="sng" dirty="0">
                <a:solidFill>
                  <a:srgbClr val="C00000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1FF12E3-8A67-4E9E-A722-647D9B8929A4}"/>
                </a:ext>
              </a:extLst>
            </p:cNvPr>
            <p:cNvGrpSpPr/>
            <p:nvPr/>
          </p:nvGrpSpPr>
          <p:grpSpPr>
            <a:xfrm>
              <a:off x="1346486" y="1741474"/>
              <a:ext cx="2085693" cy="2266729"/>
              <a:chOff x="1342272" y="1816228"/>
              <a:chExt cx="2085693" cy="226672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75369A3-DABE-48A0-98D2-B0777A95B8B9}"/>
                  </a:ext>
                </a:extLst>
              </p:cNvPr>
              <p:cNvSpPr/>
              <p:nvPr/>
            </p:nvSpPr>
            <p:spPr>
              <a:xfrm>
                <a:off x="1342272" y="3055890"/>
                <a:ext cx="495680" cy="4956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A</a:t>
                </a:r>
                <a:endParaRPr lang="en-US" sz="1600" b="1" dirty="0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F48EC44-6E18-481E-9608-AC953B68ED96}"/>
                  </a:ext>
                </a:extLst>
              </p:cNvPr>
              <p:cNvCxnSpPr>
                <a:cxnSpLocks/>
                <a:stCxn id="69" idx="6"/>
                <a:endCxn id="71" idx="2"/>
              </p:cNvCxnSpPr>
              <p:nvPr/>
            </p:nvCxnSpPr>
            <p:spPr>
              <a:xfrm>
                <a:off x="1837952" y="3303730"/>
                <a:ext cx="10943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B46F927-8EE0-4197-96E5-29B124D4AEEC}"/>
                  </a:ext>
                </a:extLst>
              </p:cNvPr>
              <p:cNvSpPr/>
              <p:nvPr/>
            </p:nvSpPr>
            <p:spPr>
              <a:xfrm>
                <a:off x="2932285" y="3055890"/>
                <a:ext cx="495680" cy="49568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B</a:t>
                </a:r>
                <a:endParaRPr lang="en-US" sz="1400" b="1" baseline="-25000" dirty="0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67EB415-ABD7-44BE-952B-4EB00D3C9BE0}"/>
                  </a:ext>
                </a:extLst>
              </p:cNvPr>
              <p:cNvCxnSpPr>
                <a:cxnSpLocks/>
                <a:stCxn id="78" idx="2"/>
                <a:endCxn id="71" idx="1"/>
              </p:cNvCxnSpPr>
              <p:nvPr/>
            </p:nvCxnSpPr>
            <p:spPr>
              <a:xfrm>
                <a:off x="2401772" y="2859435"/>
                <a:ext cx="603104" cy="26904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E53647C2-2083-4FC7-A6EA-799BDF0E42EE}"/>
                  </a:ext>
                </a:extLst>
              </p:cNvPr>
              <p:cNvCxnSpPr>
                <a:cxnSpLocks/>
                <a:stCxn id="78" idx="2"/>
                <a:endCxn id="69" idx="7"/>
              </p:cNvCxnSpPr>
              <p:nvPr/>
            </p:nvCxnSpPr>
            <p:spPr>
              <a:xfrm flipH="1">
                <a:off x="1765361" y="2859435"/>
                <a:ext cx="636411" cy="26904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or: Curved 73">
                <a:extLst>
                  <a:ext uri="{FF2B5EF4-FFF2-40B4-BE49-F238E27FC236}">
                    <a16:creationId xmlns:a16="http://schemas.microsoft.com/office/drawing/2014/main" id="{AAA68D43-EF4D-41D3-8691-E02F10D586AC}"/>
                  </a:ext>
                </a:extLst>
              </p:cNvPr>
              <p:cNvCxnSpPr>
                <a:cxnSpLocks/>
                <a:stCxn id="69" idx="5"/>
                <a:endCxn id="71" idx="3"/>
              </p:cNvCxnSpPr>
              <p:nvPr/>
            </p:nvCxnSpPr>
            <p:spPr>
              <a:xfrm rot="16200000" flipH="1">
                <a:off x="2385118" y="2859221"/>
                <a:ext cx="12700" cy="1239515"/>
              </a:xfrm>
              <a:prstGeom prst="curvedConnector3">
                <a:avLst>
                  <a:gd name="adj1" fmla="val 2371583"/>
                </a:avLst>
              </a:prstGeom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7F8E3D-B5A9-442A-BB65-45CA681C7F70}"/>
                  </a:ext>
                </a:extLst>
              </p:cNvPr>
              <p:cNvSpPr txBox="1"/>
              <p:nvPr/>
            </p:nvSpPr>
            <p:spPr>
              <a:xfrm>
                <a:off x="1765361" y="3775180"/>
                <a:ext cx="1385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causal effects</a:t>
                </a:r>
                <a:endParaRPr lang="en-US" sz="1100" b="1" dirty="0"/>
              </a:p>
            </p:txBody>
          </p:sp>
          <p:cxnSp>
            <p:nvCxnSpPr>
              <p:cNvPr id="76" name="Connector: Curved 75">
                <a:extLst>
                  <a:ext uri="{FF2B5EF4-FFF2-40B4-BE49-F238E27FC236}">
                    <a16:creationId xmlns:a16="http://schemas.microsoft.com/office/drawing/2014/main" id="{9B3ECCA5-47E1-4CD4-B6C7-A4C50514B036}"/>
                  </a:ext>
                </a:extLst>
              </p:cNvPr>
              <p:cNvCxnSpPr>
                <a:cxnSpLocks/>
                <a:stCxn id="69" idx="0"/>
                <a:endCxn id="71" idx="0"/>
              </p:cNvCxnSpPr>
              <p:nvPr/>
            </p:nvCxnSpPr>
            <p:spPr>
              <a:xfrm rot="5400000" flipH="1" flipV="1">
                <a:off x="2385118" y="2260884"/>
                <a:ext cx="12700" cy="1590013"/>
              </a:xfrm>
              <a:prstGeom prst="curvedConnector3">
                <a:avLst>
                  <a:gd name="adj1" fmla="val 7050000"/>
                </a:avLst>
              </a:prstGeom>
              <a:ln w="19050"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048C30D-4883-4A63-9AAE-D27B95A48E34}"/>
                  </a:ext>
                </a:extLst>
              </p:cNvPr>
              <p:cNvSpPr txBox="1"/>
              <p:nvPr/>
            </p:nvSpPr>
            <p:spPr>
              <a:xfrm>
                <a:off x="1561537" y="1816228"/>
                <a:ext cx="18664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confounding effects</a:t>
                </a:r>
                <a:endParaRPr lang="en-US" sz="1100" b="1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E87AA0D-5675-424A-B3E6-96BD3056AA02}"/>
                  </a:ext>
                </a:extLst>
              </p:cNvPr>
              <p:cNvSpPr/>
              <p:nvPr/>
            </p:nvSpPr>
            <p:spPr>
              <a:xfrm>
                <a:off x="1798667" y="2576515"/>
                <a:ext cx="1206209" cy="28292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Confounders</a:t>
                </a:r>
                <a:endParaRPr lang="en-US" sz="1100" b="1" dirty="0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E5F47F5-F280-42F0-8A6F-B8F44627EB54}"/>
                </a:ext>
              </a:extLst>
            </p:cNvPr>
            <p:cNvSpPr txBox="1"/>
            <p:nvPr/>
          </p:nvSpPr>
          <p:spPr>
            <a:xfrm>
              <a:off x="3617862" y="1916985"/>
              <a:ext cx="294776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dirty="0">
                  <a:solidFill>
                    <a:srgbClr val="000000"/>
                  </a:solidFill>
                  <a:effectLst/>
                </a:rPr>
                <a:t>When hidden confounders exist, the ACE may not be uniquely calculated from the observational data without further assumptions, known as the </a:t>
              </a:r>
              <a:r>
                <a:rPr lang="en-US" sz="1400" b="1" i="1" u="sng" dirty="0">
                  <a:solidFill>
                    <a:srgbClr val="000000"/>
                  </a:solidFill>
                  <a:effectLst/>
                </a:rPr>
                <a:t>unidentifiable problem</a:t>
              </a:r>
              <a:r>
                <a:rPr lang="en-US" sz="1400" b="1" i="0" dirty="0">
                  <a:solidFill>
                    <a:srgbClr val="000000"/>
                  </a:solidFill>
                  <a:effectLst/>
                </a:rPr>
                <a:t>.</a:t>
              </a:r>
              <a:endParaRPr lang="en-US" sz="14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9804D14-351F-4DB0-9A9E-4BC15B5E12C7}"/>
                </a:ext>
              </a:extLst>
            </p:cNvPr>
            <p:cNvSpPr txBox="1"/>
            <p:nvPr/>
          </p:nvSpPr>
          <p:spPr>
            <a:xfrm>
              <a:off x="3346137" y="3510558"/>
              <a:ext cx="3219493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Goal</a:t>
              </a:r>
              <a:r>
                <a:rPr lang="en-US" sz="1400" b="1" dirty="0">
                  <a:solidFill>
                    <a:srgbClr val="000000"/>
                  </a:solidFill>
                </a:rPr>
                <a:t>: How to bound ACEs to continuous and possibly high dimensional variables when hidden confounders exist. </a:t>
              </a:r>
              <a:endParaRPr lang="en-US" sz="1400" b="1" dirty="0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43183C2-8DB0-4667-A879-BD97A9626DB5}"/>
              </a:ext>
            </a:extLst>
          </p:cNvPr>
          <p:cNvGrpSpPr/>
          <p:nvPr/>
        </p:nvGrpSpPr>
        <p:grpSpPr>
          <a:xfrm>
            <a:off x="6771967" y="1273248"/>
            <a:ext cx="5302428" cy="2908270"/>
            <a:chOff x="6791017" y="1254198"/>
            <a:chExt cx="5302428" cy="290827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4006A4D-660A-48EE-982A-253FD5C9D595}"/>
                </a:ext>
              </a:extLst>
            </p:cNvPr>
            <p:cNvSpPr/>
            <p:nvPr/>
          </p:nvSpPr>
          <p:spPr>
            <a:xfrm>
              <a:off x="6791017" y="1288964"/>
              <a:ext cx="5302428" cy="2873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E0C957C-8DB2-407C-945A-0BF30304CCA7}"/>
                </a:ext>
              </a:extLst>
            </p:cNvPr>
            <p:cNvSpPr txBox="1"/>
            <p:nvPr/>
          </p:nvSpPr>
          <p:spPr>
            <a:xfrm>
              <a:off x="8356679" y="1254198"/>
              <a:ext cx="2223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u="sng" dirty="0">
                  <a:solidFill>
                    <a:srgbClr val="C00000"/>
                  </a:solidFill>
                </a:rPr>
                <a:t>Proposed Framework</a:t>
              </a:r>
              <a:endParaRPr lang="en-US" b="1" u="sng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532A924-7FDD-4642-859B-2C8C6DBE5EC1}"/>
                    </a:ext>
                  </a:extLst>
                </p:cNvPr>
                <p:cNvSpPr txBox="1"/>
                <p:nvPr/>
              </p:nvSpPr>
              <p:spPr>
                <a:xfrm>
                  <a:off x="6852884" y="1638700"/>
                  <a:ext cx="5178693" cy="25237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0070C0"/>
                      </a:solidFill>
                    </a:rPr>
                    <a:t>Framework</a:t>
                  </a:r>
                  <a:r>
                    <a:rPr lang="en-US" sz="1600" b="1" dirty="0">
                      <a:solidFill>
                        <a:srgbClr val="000000"/>
                      </a:solidFill>
                    </a:rPr>
                    <a:t>: </a:t>
                  </a:r>
                  <a:r>
                    <a:rPr lang="en-US" sz="1400" b="1" i="0" dirty="0">
                      <a:solidFill>
                        <a:srgbClr val="000000"/>
                      </a:solidFill>
                      <a:effectLst/>
                    </a:rPr>
                    <a:t>We propose to parameterize the unknown exogenous random variables and structural equations of a causal model using neural networks and implicit generative models.</a:t>
                  </a:r>
                  <a:r>
                    <a:rPr lang="en-US" sz="1400" b="1" dirty="0">
                      <a:solidFill>
                        <a:srgbClr val="000000"/>
                      </a:solidFill>
                    </a:rPr>
                    <a:t> </a:t>
                  </a:r>
                </a:p>
                <a:p>
                  <a:r>
                    <a:rPr lang="en-US" sz="1600" b="1" dirty="0">
                      <a:solidFill>
                        <a:srgbClr val="000000"/>
                      </a:solidFill>
                    </a:rPr>
                    <a:t>    </a:t>
                  </a:r>
                  <a:r>
                    <a:rPr lang="en-US" sz="1400" b="1" dirty="0">
                      <a:solidFill>
                        <a:srgbClr val="000000"/>
                      </a:solidFill>
                    </a:rPr>
                    <a:t>- Estimate response functions from </a:t>
                  </a:r>
                  <a14:m>
                    <m:oMath xmlns:m="http://schemas.openxmlformats.org/officeDocument/2006/math">
                      <m:r>
                        <a:rPr lang="en-US" sz="1400" b="1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𝐏𝐀</m:t>
                      </m:r>
                      <m:r>
                        <a:rPr lang="en-US" sz="1400" b="1" i="1" baseline="-250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r>
                    <a:rPr lang="en-US" sz="1400" b="1" dirty="0">
                      <a:solidFill>
                        <a:srgbClr val="000000"/>
                      </a:solidFill>
                    </a:rPr>
                    <a:t> to </a:t>
                  </a:r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r>
                    <a:rPr lang="en-US" sz="1400" b="1" dirty="0">
                      <a:solidFill>
                        <a:srgbClr val="000000"/>
                      </a:solidFill>
                    </a:rPr>
                    <a:t> by neural networks with a certain network structure.</a:t>
                  </a:r>
                </a:p>
                <a:p>
                  <a:r>
                    <a:rPr lang="en-US" sz="1400" b="1" dirty="0">
                      <a:solidFill>
                        <a:srgbClr val="000000"/>
                      </a:solidFill>
                    </a:rPr>
                    <a:t>    - Use the implicit generative model to generate the distribution for the response-function variable.</a:t>
                  </a:r>
                </a:p>
                <a:p>
                  <a:r>
                    <a:rPr lang="en-US" sz="1400" b="1" dirty="0">
                      <a:solidFill>
                        <a:srgbClr val="000000"/>
                      </a:solidFill>
                    </a:rPr>
                    <a:t>    - Parameterize the causal model by expressing it with response-function variables.</a:t>
                  </a:r>
                </a:p>
                <a:p>
                  <a:r>
                    <a:rPr lang="en-US" sz="1400" b="1" dirty="0">
                      <a:solidFill>
                        <a:srgbClr val="000000"/>
                      </a:solidFill>
                    </a:rPr>
                    <a:t>    - Formulate an adversarial learning problem for computing the bounds of the ACE.</a:t>
                  </a: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532A924-7FDD-4642-859B-2C8C6DBE5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884" y="1638700"/>
                  <a:ext cx="5178693" cy="2523768"/>
                </a:xfrm>
                <a:prstGeom prst="rect">
                  <a:avLst/>
                </a:prstGeom>
                <a:blipFill>
                  <a:blip r:embed="rId6"/>
                  <a:stretch>
                    <a:fillRect l="-588" t="-725" b="-1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4439E7-575A-4F2B-9BA9-0BBA59C22AB9}"/>
              </a:ext>
            </a:extLst>
          </p:cNvPr>
          <p:cNvSpPr/>
          <p:nvPr/>
        </p:nvSpPr>
        <p:spPr>
          <a:xfrm>
            <a:off x="1315134" y="4467844"/>
            <a:ext cx="5302428" cy="22735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 descr="A picture containing text&#10;&#10;Description automatically generated">
            <a:extLst>
              <a:ext uri="{FF2B5EF4-FFF2-40B4-BE49-F238E27FC236}">
                <a16:creationId xmlns:a16="http://schemas.microsoft.com/office/drawing/2014/main" id="{77F2B819-97FA-4D87-B4D1-2ABFA65A1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91" y="6110326"/>
            <a:ext cx="2487843" cy="566448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B03A98FF-13B8-4C78-BCE0-C5F2AA85FDF4}"/>
              </a:ext>
            </a:extLst>
          </p:cNvPr>
          <p:cNvSpPr txBox="1"/>
          <p:nvPr/>
        </p:nvSpPr>
        <p:spPr>
          <a:xfrm>
            <a:off x="3451411" y="4411415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C30DDE-3053-4167-9E24-382A02C419C0}"/>
              </a:ext>
            </a:extLst>
          </p:cNvPr>
          <p:cNvSpPr txBox="1"/>
          <p:nvPr/>
        </p:nvSpPr>
        <p:spPr>
          <a:xfrm>
            <a:off x="1366991" y="4764472"/>
            <a:ext cx="2556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0000"/>
                </a:solidFill>
              </a:rPr>
              <a:t>Causal graph and equations</a:t>
            </a:r>
            <a:endParaRPr lang="en-US" sz="1400" b="1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DE5ED1F-79B7-4E6B-A461-EA62ACA7241F}"/>
              </a:ext>
            </a:extLst>
          </p:cNvPr>
          <p:cNvGrpSpPr/>
          <p:nvPr/>
        </p:nvGrpSpPr>
        <p:grpSpPr>
          <a:xfrm>
            <a:off x="1391305" y="5039308"/>
            <a:ext cx="2463530" cy="1007013"/>
            <a:chOff x="1780775" y="3089581"/>
            <a:chExt cx="2554573" cy="108636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D6B5213-381E-4E6A-9378-2BDFDCD62C21}"/>
                </a:ext>
              </a:extLst>
            </p:cNvPr>
            <p:cNvSpPr/>
            <p:nvPr/>
          </p:nvSpPr>
          <p:spPr>
            <a:xfrm>
              <a:off x="2897561" y="3154880"/>
              <a:ext cx="1437787" cy="102106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11E1C14-8B6A-4E0E-BF94-5A959EBE4882}"/>
                </a:ext>
              </a:extLst>
            </p:cNvPr>
            <p:cNvSpPr/>
            <p:nvPr/>
          </p:nvSpPr>
          <p:spPr>
            <a:xfrm>
              <a:off x="1780775" y="3532776"/>
              <a:ext cx="1023537" cy="62071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087F28A-AA88-4C44-8483-9CFCC85BA8B9}"/>
                </a:ext>
              </a:extLst>
            </p:cNvPr>
            <p:cNvSpPr/>
            <p:nvPr/>
          </p:nvSpPr>
          <p:spPr>
            <a:xfrm>
              <a:off x="3021442" y="3744812"/>
              <a:ext cx="325131" cy="349886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</a:t>
              </a:r>
              <a:endParaRPr lang="en-US" sz="2000" b="1" dirty="0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902B928-5DE0-4A23-A5DA-E96E8878D66F}"/>
                </a:ext>
              </a:extLst>
            </p:cNvPr>
            <p:cNvCxnSpPr>
              <a:cxnSpLocks/>
              <a:stCxn id="151" idx="6"/>
              <a:endCxn id="153" idx="2"/>
            </p:cNvCxnSpPr>
            <p:nvPr/>
          </p:nvCxnSpPr>
          <p:spPr>
            <a:xfrm>
              <a:off x="3346573" y="3919755"/>
              <a:ext cx="622295" cy="6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F7E53B4-1705-403D-A7E6-B8CA14739C30}"/>
                </a:ext>
              </a:extLst>
            </p:cNvPr>
            <p:cNvSpPr/>
            <p:nvPr/>
          </p:nvSpPr>
          <p:spPr>
            <a:xfrm>
              <a:off x="3968868" y="3751721"/>
              <a:ext cx="325131" cy="34988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</a:t>
              </a:r>
              <a:endParaRPr lang="en-US" sz="1400" b="1" baseline="-25000" dirty="0"/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6CC9CB84-2D30-4030-A693-3F0E5E318DA4}"/>
                </a:ext>
              </a:extLst>
            </p:cNvPr>
            <p:cNvCxnSpPr>
              <a:cxnSpLocks/>
              <a:stCxn id="156" idx="5"/>
              <a:endCxn id="153" idx="1"/>
            </p:cNvCxnSpPr>
            <p:nvPr/>
          </p:nvCxnSpPr>
          <p:spPr>
            <a:xfrm>
              <a:off x="3772671" y="3648966"/>
              <a:ext cx="243811" cy="15399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AAB7F051-24FC-43B0-B60B-604138BB4656}"/>
                </a:ext>
              </a:extLst>
            </p:cNvPr>
            <p:cNvCxnSpPr>
              <a:cxnSpLocks/>
              <a:stCxn id="156" idx="3"/>
              <a:endCxn id="151" idx="7"/>
            </p:cNvCxnSpPr>
            <p:nvPr/>
          </p:nvCxnSpPr>
          <p:spPr>
            <a:xfrm flipH="1">
              <a:off x="3298959" y="3648966"/>
              <a:ext cx="243809" cy="14708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7465B65-94FF-4D21-B4F7-E3E59D4EFBC0}"/>
                </a:ext>
              </a:extLst>
            </p:cNvPr>
            <p:cNvSpPr/>
            <p:nvPr/>
          </p:nvSpPr>
          <p:spPr>
            <a:xfrm>
              <a:off x="3495154" y="3350320"/>
              <a:ext cx="325131" cy="349886"/>
            </a:xfrm>
            <a:prstGeom prst="ellips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U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2E97359-48FC-4652-9758-F457051B34A7}"/>
                </a:ext>
              </a:extLst>
            </p:cNvPr>
            <p:cNvSpPr/>
            <p:nvPr/>
          </p:nvSpPr>
          <p:spPr>
            <a:xfrm>
              <a:off x="2102848" y="3739510"/>
              <a:ext cx="325131" cy="349886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FFAA1CE-167D-41BA-B575-C0E1D944366F}"/>
                </a:ext>
              </a:extLst>
            </p:cNvPr>
            <p:cNvCxnSpPr>
              <a:cxnSpLocks/>
              <a:stCxn id="157" idx="6"/>
              <a:endCxn id="151" idx="2"/>
            </p:cNvCxnSpPr>
            <p:nvPr/>
          </p:nvCxnSpPr>
          <p:spPr>
            <a:xfrm>
              <a:off x="2427979" y="3914453"/>
              <a:ext cx="593463" cy="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09FD6F4-46E1-40B2-8B5D-E79584BCB5ED}"/>
                </a:ext>
              </a:extLst>
            </p:cNvPr>
            <p:cNvSpPr txBox="1"/>
            <p:nvPr/>
          </p:nvSpPr>
          <p:spPr>
            <a:xfrm>
              <a:off x="1790937" y="3478493"/>
              <a:ext cx="1041920" cy="282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c-component</a:t>
              </a:r>
              <a:endParaRPr lang="en-US" sz="1400" b="1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E84EDFE-BCCC-4414-8ABE-96014BA74C67}"/>
                </a:ext>
              </a:extLst>
            </p:cNvPr>
            <p:cNvSpPr txBox="1"/>
            <p:nvPr/>
          </p:nvSpPr>
          <p:spPr>
            <a:xfrm>
              <a:off x="3108068" y="3089581"/>
              <a:ext cx="1041920" cy="282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c-component</a:t>
              </a:r>
              <a:endParaRPr lang="en-US" sz="1400" b="1" dirty="0"/>
            </a:p>
          </p:txBody>
        </p:sp>
      </p:grpSp>
      <p:pic>
        <p:nvPicPr>
          <p:cNvPr id="203" name="Picture 202" descr="Diagram&#10;&#10;Description automatically generated">
            <a:extLst>
              <a:ext uri="{FF2B5EF4-FFF2-40B4-BE49-F238E27FC236}">
                <a16:creationId xmlns:a16="http://schemas.microsoft.com/office/drawing/2014/main" id="{FD1FB65A-2A35-42D5-8754-A2981637C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65" y="5099837"/>
            <a:ext cx="2510283" cy="1576937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C13AD5AB-D76C-4553-817A-D81654D89F24}"/>
              </a:ext>
            </a:extLst>
          </p:cNvPr>
          <p:cNvSpPr txBox="1"/>
          <p:nvPr/>
        </p:nvSpPr>
        <p:spPr>
          <a:xfrm>
            <a:off x="3814960" y="4769866"/>
            <a:ext cx="2852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18288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0000"/>
                </a:solidFill>
              </a:rPr>
              <a:t>Architecture of neural networks</a:t>
            </a:r>
            <a:endParaRPr lang="en-US" sz="1400" b="1" dirty="0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4B1098A-5DE1-4385-A634-61D2F144643E}"/>
              </a:ext>
            </a:extLst>
          </p:cNvPr>
          <p:cNvGrpSpPr/>
          <p:nvPr/>
        </p:nvGrpSpPr>
        <p:grpSpPr>
          <a:xfrm>
            <a:off x="6770480" y="4255325"/>
            <a:ext cx="5302428" cy="2486036"/>
            <a:chOff x="6789530" y="4264849"/>
            <a:chExt cx="5302428" cy="2516951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E370134-F385-4864-95B4-83EAF2B11237}"/>
                </a:ext>
              </a:extLst>
            </p:cNvPr>
            <p:cNvSpPr/>
            <p:nvPr/>
          </p:nvSpPr>
          <p:spPr>
            <a:xfrm>
              <a:off x="6789530" y="4301463"/>
              <a:ext cx="5302428" cy="24803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3205729-DC96-4D5A-9F2E-4F0AED0D62FB}"/>
                </a:ext>
              </a:extLst>
            </p:cNvPr>
            <p:cNvSpPr txBox="1"/>
            <p:nvPr/>
          </p:nvSpPr>
          <p:spPr>
            <a:xfrm>
              <a:off x="8781057" y="4264849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rgbClr val="C00000"/>
                  </a:solidFill>
                </a:rPr>
                <a:t>Experiments</a:t>
              </a:r>
            </a:p>
          </p:txBody>
        </p:sp>
        <p:pic>
          <p:nvPicPr>
            <p:cNvPr id="207" name="Picture 20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C49FFDC5-9379-4C2B-816C-465680F91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23" y="5115206"/>
              <a:ext cx="2284757" cy="1496428"/>
            </a:xfrm>
            <a:prstGeom prst="rect">
              <a:avLst/>
            </a:prstGeom>
          </p:spPr>
        </p:pic>
        <p:pic>
          <p:nvPicPr>
            <p:cNvPr id="209" name="Picture 20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EBEB0BC8-EC64-47D7-AF30-88743FAA4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4244" y="5091299"/>
              <a:ext cx="2284757" cy="1496427"/>
            </a:xfrm>
            <a:prstGeom prst="rect">
              <a:avLst/>
            </a:prstGeom>
          </p:spPr>
        </p:pic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9B68A2E-7371-46C9-85D8-9922F929E8FD}"/>
                </a:ext>
              </a:extLst>
            </p:cNvPr>
            <p:cNvSpPr txBox="1"/>
            <p:nvPr/>
          </p:nvSpPr>
          <p:spPr>
            <a:xfrm>
              <a:off x="6806379" y="4669337"/>
              <a:ext cx="25569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2880" indent="-182880"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rgbClr val="000000"/>
                  </a:solidFill>
                </a:rPr>
                <a:t>Results of synthetic dataset</a:t>
              </a:r>
              <a:endParaRPr lang="en-US" sz="1400" b="1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5FCC656-CC37-44AA-8E6F-591EEC85254D}"/>
                </a:ext>
              </a:extLst>
            </p:cNvPr>
            <p:cNvSpPr txBox="1"/>
            <p:nvPr/>
          </p:nvSpPr>
          <p:spPr>
            <a:xfrm>
              <a:off x="9485344" y="4669337"/>
              <a:ext cx="25569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2880" indent="-182880"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rgbClr val="000000"/>
                  </a:solidFill>
                </a:rPr>
                <a:t>Results of adult dataset</a:t>
              </a:r>
              <a:endParaRPr lang="en-US" sz="1400" b="1" dirty="0"/>
            </a:p>
          </p:txBody>
        </p:sp>
      </p:grp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35D4289-5290-45F2-A23E-DEA01D740DC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472833" y="613176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309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5979"/>
    </mc:Choice>
    <mc:Fallback>
      <p:transition advTm="459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26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76" objId="4"/>
        <p14:stopEvt time="45419" objId="4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Arkansas">
      <a:dk1>
        <a:srgbClr val="000000"/>
      </a:dk1>
      <a:lt1>
        <a:srgbClr val="FFFFFF"/>
      </a:lt1>
      <a:dk2>
        <a:srgbClr val="9D2235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904955"/>
      </a:accent6>
      <a:hlink>
        <a:srgbClr val="808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203</Words>
  <Application>Microsoft Office PowerPoint</Application>
  <PresentationFormat>Widescreen</PresentationFormat>
  <Paragraphs>35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Wingdings</vt:lpstr>
      <vt:lpstr>1_Office Theme</vt:lpstr>
      <vt:lpstr>A Generative Adversarial Framework for Bounding Confounded Causal Effects </vt:lpstr>
      <vt:lpstr>A Generative Adversarial Framework for Bounding Confounded Causal Effects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Zhang</dc:creator>
  <cp:lastModifiedBy>Yaowei Hu</cp:lastModifiedBy>
  <cp:revision>127</cp:revision>
  <dcterms:created xsi:type="dcterms:W3CDTF">2020-10-15T14:58:30Z</dcterms:created>
  <dcterms:modified xsi:type="dcterms:W3CDTF">2021-01-08T00:33:47Z</dcterms:modified>
</cp:coreProperties>
</file>