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560" r:id="rId2"/>
    <p:sldId id="562" r:id="rId3"/>
    <p:sldId id="730" r:id="rId4"/>
    <p:sldId id="566" r:id="rId5"/>
    <p:sldId id="634" r:id="rId6"/>
    <p:sldId id="632" r:id="rId7"/>
    <p:sldId id="744" r:id="rId8"/>
    <p:sldId id="745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9" r:id="rId18"/>
    <p:sldId id="747" r:id="rId19"/>
    <p:sldId id="748" r:id="rId20"/>
    <p:sldId id="670" r:id="rId21"/>
    <p:sldId id="633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  <p:sldId id="679" r:id="rId31"/>
    <p:sldId id="746" r:id="rId32"/>
    <p:sldId id="681" r:id="rId33"/>
    <p:sldId id="741" r:id="rId34"/>
    <p:sldId id="732" r:id="rId35"/>
    <p:sldId id="734" r:id="rId36"/>
    <p:sldId id="735" r:id="rId37"/>
    <p:sldId id="740" r:id="rId38"/>
    <p:sldId id="737" r:id="rId39"/>
    <p:sldId id="742" r:id="rId40"/>
    <p:sldId id="739" r:id="rId41"/>
    <p:sldId id="597" r:id="rId42"/>
    <p:sldId id="743" r:id="rId43"/>
    <p:sldId id="600" r:id="rId44"/>
    <p:sldId id="602" r:id="rId45"/>
    <p:sldId id="604" r:id="rId46"/>
  </p:sldIdLst>
  <p:sldSz cx="9144000" cy="6858000" type="screen4x3"/>
  <p:notesSz cx="7315200" cy="9601200"/>
  <p:defaultTextStyle>
    <a:defPPr>
      <a:defRPr lang="vi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34" autoAdjust="0"/>
    <p:restoredTop sz="94679" autoAdjust="0"/>
  </p:normalViewPr>
  <p:slideViewPr>
    <p:cSldViewPr snapToObjects="1">
      <p:cViewPr varScale="1">
        <p:scale>
          <a:sx n="83" d="100"/>
          <a:sy n="83" d="100"/>
        </p:scale>
        <p:origin x="864" y="19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649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0AC5B4-9F1B-4316-9BF1-84F06CB91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30D50D5-2056-4139-A355-EA5809457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BB52FFF-3A8E-4918-A27E-015CE76079FE}" type="slidenum">
              <a:rPr lang="en-US" sz="1300" smtClean="0">
                <a:latin typeface="Times New Roman" pitchFamily="18" charset="0"/>
              </a:rPr>
              <a:pPr/>
              <a:t>10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Pentium 4, 2.1GhZ</a:t>
            </a:r>
          </a:p>
        </p:txBody>
      </p:sp>
    </p:spTree>
    <p:extLst>
      <p:ext uri="{BB962C8B-B14F-4D97-AF65-F5344CB8AC3E}">
        <p14:creationId xmlns:p14="http://schemas.microsoft.com/office/powerpoint/2010/main" val="151861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Xmm15: khối dữ liệu, </a:t>
            </a:r>
            <a:r xmlns:a="http://schemas.openxmlformats.org/drawingml/2006/main">
              <a:rPr lang="vi" baseline="0" dirty="0" smtClean="0"/>
              <a:t>xmm1: khóa tròn</a:t>
            </a:r>
            <a:endParaRPr xmlns:a="http://schemas.openxmlformats.org/drawingml/2006/main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0D50D5-2056-4139-A355-EA58094570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8800064-E321-4494-A138-4E5576AC3F94}" type="slidenum">
              <a:rPr lang="en-US" sz="1300" smtClean="0">
                <a:latin typeface="Times New Roman" pitchFamily="18" charset="0"/>
              </a:rPr>
              <a:pPr/>
              <a:t>27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028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vi" dirty="0" smtClean="0"/>
              <a:t>Lưu ý: khóa không đối xứng</a:t>
            </a:r>
            <a:endParaRPr xmlns:a="http://schemas.openxmlformats.org/drawingml/2006/main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Mô tả điều này trong </a:t>
            </a:r>
            <a:r xmlns:a="http://schemas.openxmlformats.org/drawingml/2006/main">
              <a:rPr lang="vi" baseline="0" dirty="0" smtClean="0"/>
              <a:t>môi trường doanh nghiệp. Khóa của Bob không còn nữa nhưng cần truy cập vào các tệp của anh ấy.</a:t>
            </a:r>
          </a:p>
          <a:p>
            <a:r xmlns:a="http://schemas.openxmlformats.org/drawingml/2006/main">
              <a:rPr lang="vi" baseline="0" dirty="0" smtClean="0"/>
              <a:t>Dịch vụ ký quỹ sẽ ngừng hoạt động cho đến khi cần thiết.</a:t>
            </a:r>
            <a:endParaRPr xmlns:a="http://schemas.openxmlformats.org/drawingml/2006/main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Cần giải thích random oracle là gì. KHÔNG BAO GIỜ mã hóa m trực tiếp </a:t>
            </a:r>
            <a:r xmlns:a="http://schemas.openxmlformats.org/drawingml/2006/main">
              <a:rPr lang="vi" baseline="0" dirty="0" smtClean="0"/>
              <a:t>bằng RSA.</a:t>
            </a:r>
            <a:endParaRPr xmlns:a="http://schemas.openxmlformats.org/drawingml/2006/main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9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D118694-196F-47D4-A87E-37F4F96F78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3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2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6251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08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0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7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6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38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0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3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Kerkhoffs.jpg" TargetMode="Externa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xmlns:a="http://schemas.openxmlformats.org/drawingml/2006/main" algn="ctr"/>
            <a:r xmlns:a="http://schemas.openxmlformats.org/drawingml/2006/main">
              <a:rPr lang="vi" dirty="0" smtClean="0"/>
              <a:t>Tổng quan về mật mã</a:t>
            </a:r>
            <a:endParaRPr xmlns:a="http://schemas.openxmlformats.org/drawingml/2006/main" lang="en-US" sz="3200" dirty="0" smtClean="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52800"/>
            <a:ext cx="6400800" cy="1771650"/>
          </a:xfrm>
        </p:spPr>
        <p:txBody>
          <a:bodyPr/>
          <a:lstStyle/>
          <a:p>
            <a:pPr algn="ctr">
              <a:buFont typeface="Monotype Sorts" charset="2"/>
              <a:buNone/>
            </a:pPr>
            <a:endParaRPr lang="en-US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" y="14763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50000"/>
              </a:spcBef>
            </a:pPr>
            <a:r xmlns:a="http://schemas.openxmlformats.org/drawingml/2006/main">
              <a:rPr lang="vi">
                <a:latin typeface="Arial" charset="0"/>
              </a:rPr>
              <a:t>CS155</a:t>
            </a:r>
            <a:endParaRPr xmlns:a="http://schemas.openxmlformats.org/drawingml/2006/main"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22D9A3E-C480-4C65-BA07-07E72815E410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Mã hóa luồng </a:t>
            </a:r>
            <a:r xmlns:a="http://schemas.openxmlformats.org/drawingml/2006/main">
              <a:rPr lang="vi" sz="2000" smtClean="0"/>
              <a:t>(khóa sử dụng một lần)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78800" cy="5105400"/>
          </a:xfrm>
        </p:spPr>
        <p:txBody>
          <a:bodyPr/>
          <a:lstStyle/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dirty="0" smtClean="0">
                <a:sym typeface="Symbol" pitchFamily="18" charset="2"/>
              </a:rPr>
              <a:t>Vấn đề: Khóa OTP dài bằng tin nhắn</a:t>
            </a:r>
          </a:p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u="sng" dirty="0" smtClean="0">
                <a:sym typeface="Symbol" pitchFamily="18" charset="2"/>
              </a:rPr>
              <a:t>Giải pháp </a:t>
            </a:r>
            <a:r xmlns:a="http://schemas.openxmlformats.org/drawingml/2006/main">
              <a:rPr lang="vi" sz="2400" dirty="0" smtClean="0">
                <a:sym typeface="Symbol" pitchFamily="18" charset="2"/>
              </a:rPr>
              <a:t>: Khóa giả ngẫu nhiên -- mã hóa luồng</a:t>
            </a:r>
          </a:p>
          <a:p>
            <a:pPr marL="0" indent="0" eaLnBrk="1" hangingPunct="1"/>
            <a:endParaRPr lang="en-US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marL="0" indent="0" eaLnBrk="1" hangingPunct="1"/>
            <a:endParaRPr lang="en-US" sz="1800" dirty="0" smtClean="0">
              <a:sym typeface="Symbol" pitchFamily="18" charset="2"/>
            </a:endParaRPr>
          </a:p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000" dirty="0" smtClean="0">
                <a:sym typeface="Symbol" pitchFamily="18" charset="2"/>
              </a:rPr>
              <a:t>Mã hóa luồng: </a:t>
            </a:r>
            <a:r xmlns:a="http://schemas.openxmlformats.org/drawingml/2006/main">
              <a:rPr lang="vi" sz="2000" dirty="0" err="1" smtClean="0">
                <a:sym typeface="Symbol" pitchFamily="18" charset="2"/>
              </a:rPr>
              <a:t>ChaCha </a:t>
            </a:r>
            <a:r xmlns:a="http://schemas.openxmlformats.org/drawingml/2006/main">
              <a:rPr lang="vi" sz="2000" dirty="0" smtClean="0">
                <a:sym typeface="Symbol" pitchFamily="18" charset="2"/>
              </a:rPr>
              <a:t>(643 MB/giây)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551113" y="2514600"/>
            <a:ext cx="7620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/>
              <a:t>chìa khóa</a:t>
            </a:r>
          </a:p>
        </p:txBody>
      </p:sp>
      <p:sp>
        <p:nvSpPr>
          <p:cNvPr id="19462" name="Freeform 5"/>
          <p:cNvSpPr>
            <a:spLocks/>
          </p:cNvSpPr>
          <p:nvPr/>
        </p:nvSpPr>
        <p:spPr bwMode="auto">
          <a:xfrm>
            <a:off x="2551113" y="2971800"/>
            <a:ext cx="3048000" cy="1447800"/>
          </a:xfrm>
          <a:custGeom>
            <a:avLst/>
            <a:gdLst>
              <a:gd name="T0" fmla="*/ 0 w 1920"/>
              <a:gd name="T1" fmla="*/ 0 h 912"/>
              <a:gd name="T2" fmla="*/ 0 w 1920"/>
              <a:gd name="T3" fmla="*/ 2147483647 h 912"/>
              <a:gd name="T4" fmla="*/ 2147483647 w 1920"/>
              <a:gd name="T5" fmla="*/ 2147483647 h 912"/>
              <a:gd name="T6" fmla="*/ 2147483647 w 1920"/>
              <a:gd name="T7" fmla="*/ 0 h 912"/>
              <a:gd name="T8" fmla="*/ 0 w 192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912"/>
              <a:gd name="T17" fmla="*/ 1920 w 192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912">
                <a:moveTo>
                  <a:pt x="0" y="0"/>
                </a:moveTo>
                <a:lnTo>
                  <a:pt x="0" y="912"/>
                </a:lnTo>
                <a:lnTo>
                  <a:pt x="1920" y="912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855913" y="3455988"/>
            <a:ext cx="7305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b="1" dirty="0" smtClean="0"/>
              <a:t>PRG</a:t>
            </a:r>
            <a:r xmlns:a="http://schemas.openxmlformats.org/drawingml/2006/main">
              <a:rPr lang="vi" dirty="0" smtClean="0"/>
              <a:t> </a:t>
            </a:r>
            <a:endParaRPr xmlns:a="http://schemas.openxmlformats.org/drawingml/2006/main" lang="en-US" dirty="0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551113" y="4572000"/>
            <a:ext cx="30480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/>
              <a:t>tin nhắn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2104150" y="4267200"/>
            <a:ext cx="476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 sz="2800" dirty="0" smtClean="0">
                <a:sym typeface="Symbol" pitchFamily="18" charset="2"/>
              </a:rPr>
              <a:t>⊕</a:t>
            </a:r>
            <a:endParaRPr xmlns:a="http://schemas.openxmlformats.org/drawingml/2006/main" lang="en-US" sz="2800" dirty="0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2133600" y="5029200"/>
            <a:ext cx="3886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2590800" y="5257800"/>
            <a:ext cx="30480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/>
              <a:t>văn bản mật mã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5927725" y="3108325"/>
            <a:ext cx="2680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2800" dirty="0"/>
              <a:t>c </a:t>
            </a:r>
            <a:r xmlns:a="http://schemas.openxmlformats.org/drawingml/2006/main">
              <a:rPr lang="vi" sz="2800" dirty="0" smtClean="0">
                <a:sym typeface="Symbol" pitchFamily="18" charset="2"/>
              </a:rPr>
              <a:t>⟵ </a:t>
            </a:r>
            <a:r xmlns:a="http://schemas.openxmlformats.org/drawingml/2006/main">
              <a:rPr lang="vi" dirty="0" smtClean="0">
                <a:sym typeface="Symbol" pitchFamily="18" charset="2"/>
              </a:rPr>
              <a:t>PRG </a:t>
            </a:r>
            <a:r xmlns:a="http://schemas.openxmlformats.org/drawingml/2006/main">
              <a:rPr lang="vi" sz="2800" dirty="0" smtClean="0">
                <a:sym typeface="Symbol" pitchFamily="18" charset="2"/>
              </a:rPr>
              <a:t>(k </a:t>
            </a:r>
            <a:r xmlns:a="http://schemas.openxmlformats.org/drawingml/2006/main">
              <a:rPr lang="vi" sz="2800" dirty="0">
                <a:sym typeface="Symbol" pitchFamily="18" charset="2"/>
              </a:rPr>
              <a:t>) </a:t>
            </a:r>
            <a:r xmlns:a="http://schemas.openxmlformats.org/drawingml/2006/main">
              <a:rPr lang="vi" sz="3600" dirty="0" smtClean="0">
                <a:sym typeface="Symbol" pitchFamily="18" charset="2"/>
              </a:rPr>
              <a:t>⊕</a:t>
            </a:r>
            <a:r xmlns:a="http://schemas.openxmlformats.org/drawingml/2006/main">
              <a:rPr lang="vi" sz="2800" dirty="0" smtClean="0">
                <a:sym typeface="Symbol" pitchFamily="18" charset="2"/>
              </a:rPr>
              <a:t> </a:t>
            </a:r>
            <a:r xmlns:a="http://schemas.openxmlformats.org/drawingml/2006/main">
              <a:rPr lang="vi" sz="2800" dirty="0">
                <a:sym typeface="Symbol" pitchFamily="18" charset="2"/>
              </a:rPr>
              <a:t>tôi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 xmlns:a="http://schemas.openxmlformats.org/drawingml/2006/main">
              <a:rPr lang="vi" sz="4000" smtClean="0"/>
              <a:t>Nguy hiểm khi sử dụng mã hóa luồng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xmlns:a="http://schemas.openxmlformats.org/drawingml/2006/main" marL="0" indent="0" eaLnBrk="1" hangingPunct="1">
              <a:buFont typeface="Wingdings" pitchFamily="2" charset="2"/>
              <a:buNone/>
              <a:defRPr/>
            </a:pPr>
            <a:r xmlns:a="http://schemas.openxmlformats.org/drawingml/2006/main">
              <a:rPr lang="vi" sz="2400" dirty="0" smtClean="0"/>
              <a:t>Chìa khóa một lần!! “Miếng đệm hai lần” không an toàn:</a:t>
            </a:r>
          </a:p>
          <a:p>
            <a:pPr xmlns:a="http://schemas.openxmlformats.org/drawingml/2006/main" marL="0" indent="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 xmlns:a="http://schemas.openxmlformats.org/drawingml/2006/main">
              <a:rPr lang="vi" sz="2000" dirty="0" smtClean="0"/>
              <a:t>  </a:t>
            </a:r>
            <a:r xmlns:a="http://schemas.openxmlformats.org/drawingml/2006/main">
              <a:rPr lang="vi" sz="2800" dirty="0" smtClean="0"/>
              <a:t>C1</a:t>
            </a:r>
            <a:r xmlns:a="http://schemas.openxmlformats.org/drawingml/2006/main">
              <a:rPr lang="vi" sz="2800" baseline="-25000" dirty="0" smtClean="0"/>
              <a:t>​</a:t>
            </a:r>
            <a:r xmlns:a="http://schemas.openxmlformats.org/drawingml/2006/main">
              <a:rPr lang="vi" sz="2800" dirty="0" smtClean="0"/>
              <a:t>  </a:t>
            </a:r>
            <a:r xmlns:a="http://schemas.openxmlformats.org/drawingml/2006/main">
              <a:rPr lang="vi" sz="2800" dirty="0" smtClean="0">
                <a:sym typeface="Symbol" pitchFamily="18" charset="2"/>
              </a:rPr>
              <a:t>⟵ m </a:t>
            </a:r>
            <a:r xmlns:a="http://schemas.openxmlformats.org/drawingml/2006/main">
              <a:rPr lang="vi" sz="2800" baseline="-25000" dirty="0" smtClean="0">
                <a:sym typeface="Symbol" pitchFamily="18" charset="2"/>
              </a:rPr>
              <a:t>1 </a:t>
            </a:r>
            <a:r xmlns:a="http://schemas.openxmlformats.org/drawingml/2006/main">
              <a:rPr lang="vi" sz="2800" dirty="0" smtClean="0">
                <a:sym typeface="Symbol" pitchFamily="18" charset="2"/>
              </a:rPr>
              <a:t>⊕ PRG(k)</a:t>
            </a:r>
            <a:endParaRPr xmlns:a="http://schemas.openxmlformats.org/drawingml/2006/main" lang="en-US" dirty="0" smtClean="0">
              <a:sym typeface="Symbol" pitchFamily="18" charset="2"/>
            </a:endParaRPr>
          </a:p>
          <a:p>
            <a:pPr xmlns:a="http://schemas.openxmlformats.org/drawingml/2006/main" lvl="1" eaLnBrk="1" hangingPunct="1">
              <a:buFont typeface="Times" pitchFamily="18" charset="0"/>
              <a:buNone/>
              <a:defRPr/>
            </a:pPr>
            <a:r xmlns:a="http://schemas.openxmlformats.org/drawingml/2006/main">
              <a:rPr lang="vi" sz="3600" dirty="0" smtClean="0">
                <a:sym typeface="Symbol" pitchFamily="18" charset="2"/>
              </a:rPr>
              <a:t>   </a:t>
            </a:r>
            <a:r xmlns:a="http://schemas.openxmlformats.org/drawingml/2006/main">
              <a:rPr lang="vi" dirty="0" smtClean="0"/>
              <a:t>C2</a:t>
            </a:r>
            <a:r xmlns:a="http://schemas.openxmlformats.org/drawingml/2006/main">
              <a:rPr lang="vi" baseline="-25000" dirty="0" smtClean="0"/>
              <a:t>​</a:t>
            </a:r>
            <a:r xmlns:a="http://schemas.openxmlformats.org/drawingml/2006/main">
              <a:rPr lang="vi" dirty="0" smtClean="0"/>
              <a:t>  </a:t>
            </a:r>
            <a:r xmlns:a="http://schemas.openxmlformats.org/drawingml/2006/main">
              <a:rPr lang="vi" dirty="0" smtClean="0">
                <a:sym typeface="Symbol" pitchFamily="18" charset="2"/>
              </a:rPr>
              <a:t>⟵ m 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2 </a:t>
            </a:r>
            <a:r xmlns:a="http://schemas.openxmlformats.org/drawingml/2006/main">
              <a:rPr lang="vi" dirty="0" smtClean="0">
                <a:sym typeface="Symbol" pitchFamily="18" charset="2"/>
              </a:rPr>
              <a:t>⊕ PRG(k)</a:t>
            </a:r>
          </a:p>
          <a:p>
            <a:pPr lvl="1" eaLnBrk="1" hangingPunct="1">
              <a:buFont typeface="Times" pitchFamily="18" charset="0"/>
              <a:buNone/>
              <a:defRPr/>
            </a:pPr>
            <a:endParaRPr lang="en-US" sz="2400" dirty="0" smtClean="0">
              <a:ea typeface="+mn-ea"/>
              <a:cs typeface="+mn-cs"/>
              <a:sym typeface="Symbol" pitchFamily="18" charset="2"/>
            </a:endParaRPr>
          </a:p>
          <a:p>
            <a:pPr xmlns:a="http://schemas.openxmlformats.org/drawingml/2006/main" lvl="1" eaLnBrk="1" hangingPunct="1">
              <a:buFont typeface="Times" pitchFamily="18" charset="0"/>
              <a:buNone/>
              <a:defRPr/>
            </a:pPr>
            <a:r xmlns:a="http://schemas.openxmlformats.org/drawingml/2006/main">
              <a:rPr lang="vi" sz="2400" dirty="0" smtClean="0">
                <a:ea typeface="+mn-ea"/>
                <a:cs typeface="+mn-cs"/>
                <a:sym typeface="Symbol" pitchFamily="18" charset="2"/>
              </a:rPr>
              <a:t>Người nghe trộm sẽ làm:</a:t>
            </a:r>
          </a:p>
          <a:p>
            <a:pPr xmlns:a="http://schemas.openxmlformats.org/drawingml/2006/main"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 xmlns:a="http://schemas.openxmlformats.org/drawingml/2006/main">
              <a:rPr lang="vi" dirty="0" smtClean="0">
                <a:sym typeface="Symbol" pitchFamily="18" charset="2"/>
              </a:rPr>
              <a:t>C 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1 </a:t>
            </a:r>
            <a:r xmlns:a="http://schemas.openxmlformats.org/drawingml/2006/main">
              <a:rPr lang="vi" dirty="0" smtClean="0">
                <a:sym typeface="Symbol" pitchFamily="18" charset="2"/>
              </a:rPr>
              <a:t>⊕ C 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2 </a:t>
            </a:r>
            <a:r xmlns:a="http://schemas.openxmlformats.org/drawingml/2006/main">
              <a:rPr lang="vi" b="1" dirty="0" smtClean="0">
                <a:sym typeface="Symbol" pitchFamily="18" charset="2"/>
              </a:rPr>
              <a:t>⇒ </a:t>
            </a:r>
            <a:r xmlns:a="http://schemas.openxmlformats.org/drawingml/2006/main">
              <a:rPr lang="vi" dirty="0" smtClean="0">
                <a:sym typeface="Symbol" pitchFamily="18" charset="2"/>
              </a:rPr>
              <a:t>m 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1 </a:t>
            </a:r>
            <a:r xmlns:a="http://schemas.openxmlformats.org/drawingml/2006/main">
              <a:rPr lang="vi" dirty="0" smtClean="0">
                <a:sym typeface="Symbol" pitchFamily="18" charset="2"/>
              </a:rPr>
              <a:t>⊕ m 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endParaRPr lang="en-US" baseline="-25000" dirty="0" smtClean="0">
              <a:sym typeface="Symbol" pitchFamily="18" charset="2"/>
            </a:endParaRPr>
          </a:p>
          <a:p>
            <a:pPr xmlns:a="http://schemas.openxmlformats.org/drawingml/2006/main"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 xmlns:a="http://schemas.openxmlformats.org/drawingml/2006/main">
              <a:rPr lang="vi" sz="2400" dirty="0" smtClean="0">
                <a:sym typeface="Symbol" pitchFamily="18" charset="2"/>
              </a:rPr>
              <a:t>Đủ thông tin thừa trong tiếng Anh rằng:</a:t>
            </a:r>
          </a:p>
          <a:p>
            <a:pPr xmlns:a="http://schemas.openxmlformats.org/drawingml/2006/main" lvl="1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 xmlns:a="http://schemas.openxmlformats.org/drawingml/2006/main">
              <a:rPr lang="vi" sz="3600" dirty="0" smtClean="0">
                <a:sym typeface="Symbol" pitchFamily="18" charset="2"/>
              </a:rPr>
              <a:t>    </a:t>
            </a:r>
            <a:r xmlns:a="http://schemas.openxmlformats.org/drawingml/2006/main">
              <a:rPr lang="vi" dirty="0" smtClean="0">
                <a:sym typeface="Symbol" pitchFamily="18" charset="2"/>
              </a:rPr>
              <a:t>m1 </a:t>
            </a:r>
            <a:r xmlns:a="http://schemas.openxmlformats.org/drawingml/2006/main">
              <a:rPr lang="vi" dirty="0" smtClean="0">
                <a:sym typeface="Symbol" pitchFamily="18" charset="2"/>
              </a:rPr>
              <a:t>⊕ 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m2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​</a:t>
            </a:r>
            <a:r xmlns:a="http://schemas.openxmlformats.org/drawingml/2006/main">
              <a:rPr lang="vi" b="1" dirty="0">
                <a:sym typeface="Symbol" pitchFamily="18" charset="2"/>
              </a:rPr>
              <a:t> </a:t>
            </a:r>
            <a:r xmlns:a="http://schemas.openxmlformats.org/drawingml/2006/main">
              <a:rPr lang="vi" b="1" dirty="0" smtClean="0">
                <a:sym typeface="Symbol" pitchFamily="18" charset="2"/>
              </a:rPr>
              <a:t>⇒m1 </a:t>
            </a:r>
            <a:r xmlns:a="http://schemas.openxmlformats.org/drawingml/2006/main">
              <a:rPr lang="vi" dirty="0" smtClean="0">
                <a:sym typeface="Symbol" pitchFamily="18" charset="2"/>
              </a:rPr>
              <a:t>, 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m2</a:t>
            </a:r>
            <a:endParaRPr xmlns:a="http://schemas.openxmlformats.org/drawingml/2006/main" lang="en-US" dirty="0" smtClean="0">
              <a:sym typeface="Symbol" pitchFamily="18" charset="2"/>
            </a:endParaRPr>
            <a:r xmlns:a="http://schemas.openxmlformats.org/drawingml/2006/main">
              <a:rPr lang="vi" dirty="0" smtClean="0">
                <a:sym typeface="Symbol" pitchFamily="18" charset="2"/>
              </a:rPr>
              <a:t>​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​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2133600" y="22098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Mã khối: công cụ mã hóa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724400"/>
          </a:xfrm>
        </p:spPr>
        <p:txBody>
          <a:bodyPr/>
          <a:lstStyle/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62400" y="1890713"/>
            <a:ext cx="1371600" cy="990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2800" b="1"/>
              <a:t>E, D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048000" y="24241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334000" y="24241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248400" y="2195513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/>
              <a:t>Khối CT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865938" y="1828800"/>
            <a:ext cx="747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 sz="1800"/>
              <a:t>n Bit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863600" y="2195513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/>
              <a:t>Khối PT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508125" y="1828800"/>
            <a:ext cx="747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 sz="1800"/>
              <a:t>n Bit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3490913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/>
              <a:t>Chìa khóa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251450" y="3519488"/>
            <a:ext cx="735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 sz="1800"/>
              <a:t>k Bit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724400" y="28813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6125" y="44592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050925" y="4568825"/>
            <a:ext cx="564991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/>
              <a:t>Ví dụ điển hình:</a:t>
            </a:r>
          </a:p>
          <a:p>
            <a:pPr xmlns:a="http://schemas.openxmlformats.org/drawingml/2006/main" eaLnBrk="1" hangingPunct="1">
              <a:lnSpc>
                <a:spcPct val="150000"/>
              </a:lnSpc>
              <a:buFontTx/>
              <a:buAutoNum type="arabicPeriod"/>
            </a:pPr>
            <a:r xmlns:a="http://schemas.openxmlformats.org/drawingml/2006/main">
              <a:rPr lang="vi"/>
              <a:t>3DES: n= 64 bit, k = 168 bit</a:t>
            </a:r>
          </a:p>
          <a:p>
            <a:pPr xmlns:a="http://schemas.openxmlformats.org/drawingml/2006/main" eaLnBrk="1" hangingPunct="1">
              <a:lnSpc>
                <a:spcPct val="150000"/>
              </a:lnSpc>
              <a:buFontTx/>
              <a:buAutoNum type="arabicPeriod"/>
            </a:pPr>
            <a:r xmlns:a="http://schemas.openxmlformats.org/drawingml/2006/main">
              <a:rPr lang="vi"/>
              <a:t>AES: n=128 bit, k = 128, 192, 256 bit</a:t>
            </a:r>
          </a:p>
          <a:p>
            <a:pPr xmlns:a="http://schemas.openxmlformats.org/drawingml/2006/main" eaLnBrk="1" hangingPunct="1">
              <a:lnSpc>
                <a:spcPct val="150000"/>
              </a:lnSpc>
            </a:pPr>
            <a:r xmlns:a="http://schemas.openxmlformats.org/drawingml/2006/main">
              <a:rPr lang="vi"/>
              <a:t>IV được xử lý như một phần của khối 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648200" y="2895600"/>
            <a:ext cx="2895600" cy="1066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Xây dựng một khối mã hóa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xmlns:a="http://schemas.openxmlformats.org/drawingml/2006/main"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r xmlns:a="http://schemas.openxmlformats.org/drawingml/2006/main">
              <a:rPr lang="vi" sz="2400" dirty="0" smtClean="0"/>
              <a:t>Đầu vào: (m, k)</a:t>
            </a:r>
          </a:p>
          <a:p>
            <a:pPr xmlns:a="http://schemas.openxmlformats.org/drawingml/2006/main"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r xmlns:a="http://schemas.openxmlformats.org/drawingml/2006/main">
              <a:rPr lang="vi" sz="2400" dirty="0" smtClean="0"/>
              <a:t>Lặp lại thao tác “trộn” đơn giản nhiều lần</a:t>
            </a:r>
          </a:p>
          <a:p>
            <a:pPr xmlns:a="http://schemas.openxmlformats.org/drawingml/2006/main" lvl="1" eaLnBrk="1" hangingPunct="1">
              <a:buFont typeface="Wingdings" charset="2"/>
              <a:buChar char="§"/>
              <a:tabLst>
                <a:tab pos="579438" algn="l"/>
                <a:tab pos="2743200" algn="l"/>
              </a:tabLst>
            </a:pPr>
            <a:r xmlns:a="http://schemas.openxmlformats.org/drawingml/2006/main">
              <a:rPr lang="vi" dirty="0" smtClean="0"/>
              <a:t>DES: Lặp lại 16 lần: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endParaRPr lang="en-US" sz="2400" dirty="0" smtClean="0"/>
          </a:p>
          <a:p>
            <a:pPr xmlns:a="http://schemas.openxmlformats.org/drawingml/2006/main" lvl="1" eaLnBrk="1" hangingPunct="1">
              <a:buFont typeface="Arial" charset="0"/>
              <a:buChar char="•"/>
              <a:tabLst>
                <a:tab pos="579438" algn="l"/>
                <a:tab pos="2743200" algn="l"/>
              </a:tabLst>
            </a:pPr>
            <a:r xmlns:a="http://schemas.openxmlformats.org/drawingml/2006/main">
              <a:rPr lang="vi" dirty="0" smtClean="0"/>
              <a:t>AES-128: Bước trộn lặp lại 10 lần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endParaRPr lang="en-US" sz="2400" dirty="0" smtClean="0"/>
          </a:p>
          <a:p>
            <a:pPr xmlns:a="http://schemas.openxmlformats.org/drawingml/2006/main" marL="0" indent="0" eaLnBrk="1" hangingPunct="1">
              <a:buFont typeface="Wingdings" pitchFamily="2" charset="2"/>
              <a:buNone/>
              <a:tabLst>
                <a:tab pos="579438" algn="l"/>
                <a:tab pos="2743200" algn="l"/>
              </a:tabLst>
            </a:pPr>
            <a:r xmlns:a="http://schemas.openxmlformats.org/drawingml/2006/main">
              <a:rPr lang="vi" sz="2400" dirty="0" smtClean="0"/>
              <a:t>Khó thiết kế: phải chống lại các cuộc tấn công tinh vi</a:t>
            </a:r>
          </a:p>
          <a:p>
            <a:pPr xmlns:a="http://schemas.openxmlformats.org/drawingml/2006/main" lvl="1" eaLnBrk="1" hangingPunct="1">
              <a:buFont typeface="Arial" charset="0"/>
              <a:buChar char="•"/>
              <a:tabLst>
                <a:tab pos="579438" algn="l"/>
                <a:tab pos="2743200" algn="l"/>
              </a:tabLst>
            </a:pPr>
            <a:r xmlns:a="http://schemas.openxmlformats.org/drawingml/2006/main">
              <a:rPr lang="vi" dirty="0" smtClean="0">
                <a:sym typeface="Symbol" pitchFamily="18" charset="2"/>
              </a:rPr>
              <a:t>tấn công khác biệt, tấn công tuyến tính, tấn công bằng vũ lực, …</a:t>
            </a: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4743458" y="2971800"/>
            <a:ext cx="2936878" cy="941388"/>
            <a:chOff x="2640" y="1917"/>
            <a:chExt cx="1850" cy="593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2749" y="1917"/>
              <a:ext cx="1741" cy="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>
                <a:defRPr/>
              </a:pPr>
              <a:r xmlns:a="http://schemas.openxmlformats.org/drawingml/2006/main">
                <a:rPr lang="vi" sz="2400" dirty="0">
                  <a:latin typeface="+mn-lt"/>
                </a:rPr>
                <a:t>m </a:t>
              </a:r>
              <a:r xmlns:a="http://schemas.openxmlformats.org/drawingml/2006/main">
                <a:rPr lang="vi" sz="2400" baseline="-25000" dirty="0">
                  <a:latin typeface="+mn-lt"/>
                </a:rPr>
                <a:t>Chiều dài</a:t>
              </a:r>
              <a:r xmlns:a="http://schemas.openxmlformats.org/drawingml/2006/main">
                <a:rPr lang="vi" sz="2400" dirty="0">
                  <a:latin typeface="+mn-lt"/>
                </a:rPr>
                <a:t> </a:t>
              </a:r>
              <a:r xmlns:a="http://schemas.openxmlformats.org/drawingml/2006/main">
                <a:rPr lang="vi" sz="2400" dirty="0" smtClean="0">
                  <a:latin typeface="+mn-lt"/>
                  <a:sym typeface="Symbol" pitchFamily="18" charset="2"/>
                </a:rPr>
                <a:t>⟵ </a:t>
              </a:r>
              <a:r xmlns:a="http://schemas.openxmlformats.org/drawingml/2006/main">
                <a:rPr lang="vi" sz="2400" dirty="0" err="1" smtClean="0">
                  <a:latin typeface="+mn-lt"/>
                  <a:sym typeface="Symbol" pitchFamily="18" charset="2"/>
                </a:rPr>
                <a:t>m </a:t>
              </a:r>
              <a:r xmlns:a="http://schemas.openxmlformats.org/drawingml/2006/main">
                <a:rPr lang="vi" sz="2400" baseline="-25000" dirty="0" err="1" smtClean="0">
                  <a:latin typeface="+mn-lt"/>
                  <a:sym typeface="Symbol" pitchFamily="18" charset="2"/>
                </a:rPr>
                <a:t>R</a:t>
              </a:r>
              <a:endParaRPr xmlns:a="http://schemas.openxmlformats.org/drawingml/2006/main" lang="en-US" sz="2400" baseline="-25000" dirty="0">
                <a:latin typeface="+mn-lt"/>
                <a:sym typeface="Symbol" pitchFamily="18" charset="2"/>
              </a:endParaRPr>
            </a:p>
            <a:p>
              <a:pPr xmlns:a="http://schemas.openxmlformats.org/drawingml/2006/main">
                <a:lnSpc>
                  <a:spcPct val="130000"/>
                </a:lnSpc>
                <a:defRPr/>
              </a:pPr>
              <a:r xmlns:a="http://schemas.openxmlformats.org/drawingml/2006/main">
                <a:rPr lang="vi" sz="2400" dirty="0" err="1">
                  <a:latin typeface="+mn-lt"/>
                  <a:sym typeface="Symbol" pitchFamily="18" charset="2"/>
                </a:rPr>
                <a:t>tôi </a:t>
              </a:r>
              <a:r xmlns:a="http://schemas.openxmlformats.org/drawingml/2006/main">
                <a:rPr lang="vi" sz="2400" baseline="-25000" dirty="0" err="1">
                  <a:latin typeface="+mn-lt"/>
                  <a:sym typeface="Symbol" pitchFamily="18" charset="2"/>
                </a:rPr>
                <a:t>R</a:t>
              </a:r>
              <a:r xmlns:a="http://schemas.openxmlformats.org/drawingml/2006/main">
                <a:rPr lang="vi" sz="2400" dirty="0">
                  <a:latin typeface="+mn-lt"/>
                  <a:sym typeface="Symbol" pitchFamily="18" charset="2"/>
                </a:rPr>
                <a:t> </a:t>
              </a:r>
              <a:r xmlns:a="http://schemas.openxmlformats.org/drawingml/2006/main">
                <a:rPr lang="vi" sz="2400" dirty="0" smtClean="0">
                  <a:latin typeface="+mn-lt"/>
                  <a:sym typeface="Symbol" pitchFamily="18" charset="2"/>
                </a:rPr>
                <a:t>⟵ m </a:t>
              </a:r>
              <a:r xmlns:a="http://schemas.openxmlformats.org/drawingml/2006/main">
                <a:rPr lang="vi" sz="2400" baseline="-25000" dirty="0" smtClean="0">
                  <a:latin typeface="+mn-lt"/>
                  <a:sym typeface="Symbol" pitchFamily="18" charset="2"/>
                </a:rPr>
                <a:t>L </a:t>
              </a:r>
              <a:r xmlns:a="http://schemas.openxmlformats.org/drawingml/2006/main">
                <a:rPr lang="vi" sz="2400" dirty="0" smtClean="0">
                  <a:latin typeface="+mn-lt"/>
                  <a:sym typeface="Symbol" pitchFamily="18" charset="2"/>
                </a:rPr>
                <a:t>⊕ F( </a:t>
              </a:r>
              <a:r xmlns:a="http://schemas.openxmlformats.org/drawingml/2006/main">
                <a:rPr lang="vi" sz="2400" dirty="0" err="1" smtClean="0">
                  <a:latin typeface="+mn-lt"/>
                  <a:sym typeface="Symbol" pitchFamily="18" charset="2"/>
                </a:rPr>
                <a:t>k, m </a:t>
              </a:r>
              <a:r xmlns:a="http://schemas.openxmlformats.org/drawingml/2006/main">
                <a:rPr lang="vi" sz="2400" baseline="-25000" dirty="0" err="1" smtClean="0">
                  <a:latin typeface="+mn-lt"/>
                  <a:sym typeface="Symbol" pitchFamily="18" charset="2"/>
                </a:rPr>
                <a:t>R </a:t>
              </a:r>
              <a:r xmlns:a="http://schemas.openxmlformats.org/drawingml/2006/main">
                <a:rPr lang="vi" sz="2400" dirty="0">
                  <a:latin typeface="+mn-lt"/>
                  <a:sym typeface="Symbol" pitchFamily="18" charset="2"/>
                </a:rPr>
                <a:t>)</a:t>
              </a:r>
            </a:p>
          </p:txBody>
        </p:sp>
        <p:sp>
          <p:nvSpPr>
            <p:cNvPr id="50181" name="AutoShape 5"/>
            <p:cNvSpPr>
              <a:spLocks/>
            </p:cNvSpPr>
            <p:nvPr/>
          </p:nvSpPr>
          <p:spPr bwMode="auto">
            <a:xfrm>
              <a:off x="2640" y="1968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-76200" y="4800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Mã khối được xây dựng bằng phép lặp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5410200"/>
            <a:ext cx="8153400" cy="990600"/>
          </a:xfrm>
        </p:spPr>
        <p:txBody>
          <a:bodyPr/>
          <a:lstStyle/>
          <a:p>
            <a:pPr xmlns:a="http://schemas.openxmlformats.org/drawingml/2006/main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R( </a:t>
            </a:r>
            <a:r xmlns:a="http://schemas.openxmlformats.org/drawingml/2006/main">
              <a:rPr lang="vi" sz="2400" dirty="0" err="1" smtClean="0"/>
              <a:t>k,m </a:t>
            </a:r>
            <a:r xmlns:a="http://schemas.openxmlformats.org/drawingml/2006/main">
              <a:rPr lang="vi" sz="2400" dirty="0" smtClean="0"/>
              <a:t>): hàm tròn</a:t>
            </a:r>
          </a:p>
          <a:p>
            <a:pPr xmlns:a="http://schemas.openxmlformats.org/drawingml/2006/main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cho DES (n=16), cho AES-128 (n=10)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62400" y="1524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dirty="0">
                <a:latin typeface="+mn-lt"/>
              </a:rPr>
              <a:t>chìa khóa k</a:t>
            </a:r>
          </a:p>
        </p:txBody>
      </p:sp>
      <p:sp>
        <p:nvSpPr>
          <p:cNvPr id="7" name="Trapezoid 6"/>
          <p:cNvSpPr/>
          <p:nvPr/>
        </p:nvSpPr>
        <p:spPr bwMode="auto">
          <a:xfrm>
            <a:off x="1706563" y="1905000"/>
            <a:ext cx="5638800" cy="9144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0763" y="2133600"/>
            <a:ext cx="21542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mở rộng chìa khóa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7526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baseline="-25000" dirty="0">
                <a:latin typeface="+mn-lt"/>
              </a:rPr>
              <a:t>1 </a:t>
            </a:r>
            <a:endParaRPr xmlns:a="http://schemas.openxmlformats.org/drawingml/2006/main" lang="en-US" dirty="0">
              <a:latin typeface="+mn-lt"/>
            </a:endParaRPr>
            <a:r xmlns:a="http://schemas.openxmlformats.org/drawingml/2006/main">
              <a:rPr lang="vi" dirty="0">
                <a:latin typeface="+mn-lt"/>
              </a:rPr>
              <a:t>lần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dirty="0">
                <a:latin typeface="+mn-lt"/>
              </a:rPr>
              <a:t>k2</a:t>
            </a:r>
            <a:r xmlns:a="http://schemas.openxmlformats.org/drawingml/2006/main">
              <a:rPr lang="vi" baseline="-25000" dirty="0">
                <a:latin typeface="+mn-lt"/>
              </a:rPr>
              <a:t>​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dirty="0">
                <a:latin typeface="+mn-lt"/>
              </a:rPr>
              <a:t>k3</a:t>
            </a:r>
            <a:r xmlns:a="http://schemas.openxmlformats.org/drawingml/2006/main">
              <a:rPr lang="vi" baseline="-25000" dirty="0">
                <a:latin typeface="+mn-lt"/>
              </a:rPr>
              <a:t>​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dirty="0" err="1">
                <a:latin typeface="+mn-lt"/>
              </a:rPr>
              <a:t>k </a:t>
            </a:r>
            <a:r xmlns:a="http://schemas.openxmlformats.org/drawingml/2006/main">
              <a:rPr lang="vi" baseline="-25000" dirty="0" err="1">
                <a:latin typeface="+mn-lt"/>
              </a:rPr>
              <a:t>n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5049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dirty="0">
                <a:latin typeface="+mn-lt"/>
              </a:rPr>
              <a:t>R(k </a:t>
            </a:r>
            <a:r xmlns:a="http://schemas.openxmlformats.org/drawingml/2006/main">
              <a:rPr lang="vi" baseline="-25000" dirty="0">
                <a:latin typeface="+mn-lt"/>
              </a:rPr>
              <a:t>1 </a:t>
            </a:r>
            <a:r xmlns:a="http://schemas.openxmlformats.org/drawingml/2006/main">
              <a:rPr lang="vi" dirty="0">
                <a:latin typeface="+mn-lt"/>
              </a:rPr>
              <a:t>, </a:t>
            </a:r>
            <a:r xmlns:a="http://schemas.openxmlformats.org/drawingml/2006/main">
              <a:rPr lang="vi" dirty="0">
                <a:latin typeface="+mn-lt"/>
                <a:sym typeface="Symbol"/>
              </a:rPr>
              <a:t>)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26860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dirty="0">
                <a:latin typeface="+mn-lt"/>
              </a:rPr>
              <a:t>R(k2 </a:t>
            </a:r>
            <a:r xmlns:a="http://schemas.openxmlformats.org/drawingml/2006/main">
              <a:rPr lang="vi" baseline="-25000" dirty="0">
                <a:latin typeface="+mn-lt"/>
              </a:rPr>
              <a:t>, </a:t>
            </a:r>
            <a:r xmlns:a="http://schemas.openxmlformats.org/drawingml/2006/main">
              <a:rPr lang="vi" dirty="0">
                <a:latin typeface="+mn-lt"/>
              </a:rPr>
              <a:t> </a:t>
            </a:r>
            <a:r xmlns:a="http://schemas.openxmlformats.org/drawingml/2006/main">
              <a:rPr lang="vi" dirty="0">
                <a:latin typeface="+mn-lt"/>
                <a:sym typeface="Symbol"/>
              </a:rPr>
              <a:t>)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38290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dirty="0">
                <a:latin typeface="+mn-lt"/>
              </a:rPr>
              <a:t>R(k3 </a:t>
            </a:r>
            <a:r xmlns:a="http://schemas.openxmlformats.org/drawingml/2006/main">
              <a:rPr lang="vi" baseline="-25000" dirty="0">
                <a:latin typeface="+mn-lt"/>
              </a:rPr>
              <a:t>, </a:t>
            </a:r>
            <a:r xmlns:a="http://schemas.openxmlformats.org/drawingml/2006/main">
              <a:rPr lang="vi" dirty="0">
                <a:latin typeface="+mn-lt"/>
              </a:rPr>
              <a:t> </a:t>
            </a:r>
            <a:r xmlns:a="http://schemas.openxmlformats.org/drawingml/2006/main">
              <a:rPr lang="vi" dirty="0">
                <a:latin typeface="+mn-lt"/>
                <a:sym typeface="Symbol"/>
              </a:rPr>
              <a:t>)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65722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baseline="-25000" dirty="0" err="1">
                <a:latin typeface="+mn-lt"/>
              </a:rPr>
              <a:t>R </a:t>
            </a:r>
            <a:r xmlns:a="http://schemas.openxmlformats.org/drawingml/2006/main">
              <a:rPr lang="vi" dirty="0">
                <a:latin typeface="+mn-lt"/>
              </a:rPr>
              <a:t>( </a:t>
            </a:r>
            <a:r xmlns:a="http://schemas.openxmlformats.org/drawingml/2006/main">
              <a:rPr lang="vi" dirty="0" err="1">
                <a:latin typeface="+mn-lt"/>
              </a:rPr>
              <a:t>kn </a:t>
            </a:r>
            <a:r xmlns:a="http://schemas.openxmlformats.org/drawingml/2006/main">
              <a:rPr lang="vi" dirty="0">
                <a:latin typeface="+mn-lt"/>
              </a:rPr>
              <a:t>, </a:t>
            </a:r>
            <a:r xmlns:a="http://schemas.openxmlformats.org/drawingml/2006/main">
              <a:rPr lang="vi" dirty="0">
                <a:latin typeface="+mn-lt"/>
                <a:sym typeface="Symbol"/>
              </a:rPr>
              <a:t>)</a:t>
            </a:r>
            <a:endParaRPr xmlns:a="http://schemas.openxmlformats.org/drawingml/2006/main" lang="en-US" dirty="0">
              <a:latin typeface="+mn-lt"/>
            </a:endParaRPr>
          </a:p>
        </p:txBody>
      </p:sp>
      <p:cxnSp>
        <p:nvCxnSpPr>
          <p:cNvPr id="25615" name="Straight Arrow Connector 18"/>
          <p:cNvCxnSpPr>
            <a:cxnSpLocks noChangeShapeType="1"/>
            <a:stCxn id="9" idx="2"/>
          </p:cNvCxnSpPr>
          <p:nvPr/>
        </p:nvCxnSpPr>
        <p:spPr bwMode="auto">
          <a:xfrm rot="5400000">
            <a:off x="1828801" y="3352800"/>
            <a:ext cx="45720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6" name="Straight Arrow Connector 20"/>
          <p:cNvCxnSpPr>
            <a:cxnSpLocks noChangeShapeType="1"/>
          </p:cNvCxnSpPr>
          <p:nvPr/>
        </p:nvCxnSpPr>
        <p:spPr bwMode="auto">
          <a:xfrm rot="5400000">
            <a:off x="2972594" y="3352006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7" name="Straight Arrow Connector 21"/>
          <p:cNvCxnSpPr>
            <a:cxnSpLocks noChangeShapeType="1"/>
          </p:cNvCxnSpPr>
          <p:nvPr/>
        </p:nvCxnSpPr>
        <p:spPr bwMode="auto">
          <a:xfrm rot="5400000">
            <a:off x="4115594" y="3352006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8" name="Straight Arrow Connector 22"/>
          <p:cNvCxnSpPr>
            <a:cxnSpLocks noChangeShapeType="1"/>
          </p:cNvCxnSpPr>
          <p:nvPr/>
        </p:nvCxnSpPr>
        <p:spPr bwMode="auto">
          <a:xfrm rot="5400000">
            <a:off x="6858794" y="3352006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9" name="Straight Arrow Connector 23"/>
          <p:cNvCxnSpPr>
            <a:cxnSpLocks noChangeShapeType="1"/>
          </p:cNvCxnSpPr>
          <p:nvPr/>
        </p:nvCxnSpPr>
        <p:spPr bwMode="auto">
          <a:xfrm>
            <a:off x="24384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0" name="Straight Arrow Connector 25"/>
          <p:cNvCxnSpPr>
            <a:cxnSpLocks noChangeShapeType="1"/>
          </p:cNvCxnSpPr>
          <p:nvPr/>
        </p:nvCxnSpPr>
        <p:spPr bwMode="auto">
          <a:xfrm>
            <a:off x="3581400" y="4189413"/>
            <a:ext cx="4572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1" name="Straight Arrow Connector 26"/>
          <p:cNvCxnSpPr>
            <a:cxnSpLocks noChangeShapeType="1"/>
          </p:cNvCxnSpPr>
          <p:nvPr/>
        </p:nvCxnSpPr>
        <p:spPr bwMode="auto">
          <a:xfrm>
            <a:off x="47244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2" name="Straight Arrow Connector 27"/>
          <p:cNvCxnSpPr>
            <a:cxnSpLocks noChangeShapeType="1"/>
          </p:cNvCxnSpPr>
          <p:nvPr/>
        </p:nvCxnSpPr>
        <p:spPr bwMode="auto">
          <a:xfrm>
            <a:off x="64008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3" name="Straight Arrow Connector 28"/>
          <p:cNvCxnSpPr>
            <a:cxnSpLocks noChangeShapeType="1"/>
          </p:cNvCxnSpPr>
          <p:nvPr/>
        </p:nvCxnSpPr>
        <p:spPr bwMode="auto">
          <a:xfrm>
            <a:off x="74676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4" name="Straight Arrow Connector 29"/>
          <p:cNvCxnSpPr>
            <a:cxnSpLocks noChangeShapeType="1"/>
          </p:cNvCxnSpPr>
          <p:nvPr/>
        </p:nvCxnSpPr>
        <p:spPr bwMode="auto">
          <a:xfrm>
            <a:off x="12954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5" name="Straight Connector 31"/>
          <p:cNvCxnSpPr>
            <a:cxnSpLocks noChangeShapeType="1"/>
          </p:cNvCxnSpPr>
          <p:nvPr/>
        </p:nvCxnSpPr>
        <p:spPr bwMode="auto">
          <a:xfrm>
            <a:off x="5257800" y="4191000"/>
            <a:ext cx="11430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762000" y="3886200"/>
            <a:ext cx="4841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sz="2800" dirty="0">
                <a:latin typeface="+mn-lt"/>
              </a:rPr>
              <a:t>tôi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1000" y="3886200"/>
            <a:ext cx="381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sz="2800" dirty="0">
                <a:latin typeface="+mn-lt"/>
              </a:rPr>
              <a:t>c</a:t>
            </a:r>
            <a:endParaRPr xmlns:a="http://schemas.openxmlformats.org/drawingml/2006/main"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Sử dụng sai mã khối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305800" cy="4724400"/>
          </a:xfrm>
        </p:spPr>
        <p:txBody>
          <a:bodyPr/>
          <a:lstStyle/>
          <a:p>
            <a:pPr xmlns:a="http://schemas.openxmlformats.org/drawingml/2006/main" marL="0" indent="0" eaLnBrk="1" hangingPunct="1">
              <a:buNone/>
            </a:pPr>
            <a:r xmlns:a="http://schemas.openxmlformats.org/drawingml/2006/main">
              <a:rPr lang="vi" dirty="0" smtClean="0"/>
              <a:t>Sổ mã điện tử (ECB):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2000" dirty="0" smtClean="0"/>
          </a:p>
          <a:p>
            <a:pPr marL="0" indent="0" eaLnBrk="1" hangingPunct="1"/>
            <a:endParaRPr lang="en-US" sz="2000" dirty="0" smtClean="0"/>
          </a:p>
          <a:p>
            <a:pPr xmlns:a="http://schemas.openxmlformats.org/drawingml/2006/main" marL="0" indent="0" eaLnBrk="1" hangingPunct="1">
              <a:buNone/>
            </a:pPr>
            <a:r xmlns:a="http://schemas.openxmlformats.org/drawingml/2006/main">
              <a:rPr lang="vi" u="sng" dirty="0" smtClean="0"/>
              <a:t>Vấn đề </a:t>
            </a:r>
            <a:r xmlns:a="http://schemas.openxmlformats.org/drawingml/2006/main">
              <a:rPr lang="vi" dirty="0" smtClean="0"/>
              <a:t>:</a:t>
            </a:r>
          </a:p>
          <a:p>
            <a:pPr xmlns:a="http://schemas.openxmlformats.org/drawingml/2006/main" lvl="1" eaLnBrk="1" hangingPunct="1"/>
            <a:r xmlns:a="http://schemas.openxmlformats.org/drawingml/2006/main">
              <a:rPr lang="vi" dirty="0" smtClean="0"/>
              <a:t>nếu m </a:t>
            </a:r>
            <a:r xmlns:a="http://schemas.openxmlformats.org/drawingml/2006/main">
              <a:rPr lang="vi" baseline="-25000" dirty="0" smtClean="0"/>
              <a:t>1 </a:t>
            </a:r>
            <a:r xmlns:a="http://schemas.openxmlformats.org/drawingml/2006/main">
              <a:rPr lang="vi" dirty="0" smtClean="0"/>
              <a:t>= m </a:t>
            </a:r>
            <a:r xmlns:a="http://schemas.openxmlformats.org/drawingml/2006/main">
              <a:rPr lang="vi" baseline="-25000" dirty="0" smtClean="0"/>
              <a:t>2 </a:t>
            </a:r>
            <a:r xmlns:a="http://schemas.openxmlformats.org/drawingml/2006/main">
              <a:rPr lang="vi" dirty="0" smtClean="0"/>
              <a:t>thì c </a:t>
            </a:r>
            <a:r xmlns:a="http://schemas.openxmlformats.org/drawingml/2006/main">
              <a:rPr lang="vi" baseline="-25000" dirty="0" smtClean="0"/>
              <a:t>1 </a:t>
            </a:r>
            <a:r xmlns:a="http://schemas.openxmlformats.org/drawingml/2006/main">
              <a:rPr lang="vi" dirty="0" smtClean="0"/>
              <a:t>= c </a:t>
            </a:r>
            <a:r xmlns:a="http://schemas.openxmlformats.org/drawingml/2006/main">
              <a:rPr lang="vi" baseline="-25000" dirty="0" smtClean="0"/>
              <a:t>2</a:t>
            </a:r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2468563" y="2944813"/>
            <a:ext cx="257175" cy="38100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5"/>
          <p:cNvSpPr>
            <a:spLocks noChangeArrowheads="1"/>
          </p:cNvSpPr>
          <p:nvPr/>
        </p:nvSpPr>
        <p:spPr bwMode="auto">
          <a:xfrm>
            <a:off x="7350125" y="2944813"/>
            <a:ext cx="257175" cy="38100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6049963" y="2678113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7257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37925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16589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32591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21923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3259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48593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6692900" y="25463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5392738" y="25574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7226300" y="25463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7759700" y="25463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914400" y="2438400"/>
            <a:ext cx="63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PT:</a:t>
            </a:r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>
            <a:off x="6057900" y="3554413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27336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1"/>
          <p:cNvSpPr>
            <a:spLocks noChangeArrowheads="1"/>
          </p:cNvSpPr>
          <p:nvPr/>
        </p:nvSpPr>
        <p:spPr bwMode="auto">
          <a:xfrm>
            <a:off x="38004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16668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2670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4"/>
          <p:cNvSpPr>
            <a:spLocks noChangeArrowheads="1"/>
          </p:cNvSpPr>
          <p:nvPr/>
        </p:nvSpPr>
        <p:spPr bwMode="auto">
          <a:xfrm>
            <a:off x="22002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43338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6"/>
          <p:cNvSpPr>
            <a:spLocks noChangeArrowheads="1"/>
          </p:cNvSpPr>
          <p:nvPr/>
        </p:nvSpPr>
        <p:spPr bwMode="auto">
          <a:xfrm>
            <a:off x="48672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6700838" y="34226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28"/>
          <p:cNvSpPr>
            <a:spLocks noChangeArrowheads="1"/>
          </p:cNvSpPr>
          <p:nvPr/>
        </p:nvSpPr>
        <p:spPr bwMode="auto">
          <a:xfrm>
            <a:off x="5400675" y="3433763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29"/>
          <p:cNvSpPr>
            <a:spLocks noChangeArrowheads="1"/>
          </p:cNvSpPr>
          <p:nvPr/>
        </p:nvSpPr>
        <p:spPr bwMode="auto">
          <a:xfrm>
            <a:off x="7234238" y="34226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30"/>
          <p:cNvSpPr>
            <a:spLocks noChangeArrowheads="1"/>
          </p:cNvSpPr>
          <p:nvPr/>
        </p:nvSpPr>
        <p:spPr bwMode="auto">
          <a:xfrm>
            <a:off x="7767638" y="3422650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922338" y="3325813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CT: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0" y="2438400"/>
            <a:ext cx="49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tháng </a:t>
            </a:r>
            <a:r xmlns:a="http://schemas.openxmlformats.org/drawingml/2006/main">
              <a:rPr lang="vi" baseline="-25000" dirty="0">
                <a:latin typeface="+mn-lt"/>
              </a:rPr>
              <a:t>1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4675" y="2438400"/>
            <a:ext cx="49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m2</a:t>
            </a:r>
            <a:r xmlns:a="http://schemas.openxmlformats.org/drawingml/2006/main">
              <a:rPr lang="vi" baseline="-25000" dirty="0">
                <a:latin typeface="+mn-lt"/>
              </a:rPr>
              <a:t>​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9238" y="3317875"/>
            <a:ext cx="49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c1</a:t>
            </a:r>
            <a:r xmlns:a="http://schemas.openxmlformats.org/drawingml/2006/main">
              <a:rPr lang="vi" baseline="-25000" dirty="0">
                <a:latin typeface="+mn-lt"/>
              </a:rPr>
              <a:t>​</a:t>
            </a:r>
            <a:endParaRPr xmlns:a="http://schemas.openxmlformats.org/drawingml/2006/main"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9438" y="3306763"/>
            <a:ext cx="49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c2</a:t>
            </a:r>
            <a:r xmlns:a="http://schemas.openxmlformats.org/drawingml/2006/main">
              <a:rPr lang="vi" baseline="-25000" dirty="0">
                <a:latin typeface="+mn-lt"/>
              </a:rPr>
              <a:t>​</a:t>
            </a:r>
            <a:endParaRPr xmlns:a="http://schemas.openxmlformats.org/drawingml/2006/main"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Trong hình ảnh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382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2800" dirty="0" smtClean="0"/>
              <a:t>Sử dụng đúng mã khối: chế độ CTR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399"/>
            <a:ext cx="8153400" cy="1533525"/>
          </a:xfrm>
        </p:spPr>
        <p:txBody>
          <a:bodyPr/>
          <a:lstStyle/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E( </a:t>
            </a:r>
            <a:r xmlns:a="http://schemas.openxmlformats.org/drawingml/2006/main">
              <a:rPr lang="vi" sz="2400" dirty="0" err="1" smtClean="0"/>
              <a:t>k,x </a:t>
            </a:r>
            <a:r xmlns:a="http://schemas.openxmlformats.org/drawingml/2006/main">
              <a:rPr lang="vi" sz="2400" dirty="0" smtClean="0"/>
              <a:t>): ánh xạ khóa k và khối n-bit x tới khối n-bit y</a:t>
            </a:r>
          </a:p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 </a:t>
            </a:r>
          </a:p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Chế độ đếm (CTR) với IV ngẫu nhiên:</a:t>
            </a:r>
            <a:endParaRPr xmlns:a="http://schemas.openxmlformats.org/drawingml/2006/main" lang="en-US" sz="2400" dirty="0" smtClean="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790825" y="3286125"/>
            <a:ext cx="44196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524000" y="4886325"/>
            <a:ext cx="58674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2895600" y="3362325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m[0]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3962400" y="3362325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m[1]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4953000" y="3362325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…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2895600" y="4124325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 b="1">
                <a:latin typeface="Arial" charset="0"/>
              </a:rPr>
              <a:t>E(k,IV)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3962400" y="4124325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 b="1">
                <a:latin typeface="Arial" charset="0"/>
              </a:rPr>
              <a:t>E(k,IV+1)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4953000" y="4124325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…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6019800" y="3362325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m[L]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5943600" y="4124325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 b="1">
                <a:latin typeface="Arial" charset="0"/>
              </a:rPr>
              <a:t>E(k,IV+L)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7315200" y="3521928"/>
            <a:ext cx="6639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4800" dirty="0" smtClean="0">
                <a:latin typeface="Arial" charset="0"/>
                <a:sym typeface="Symbol" pitchFamily="18" charset="2"/>
              </a:rPr>
              <a:t>⊕</a:t>
            </a:r>
            <a:endParaRPr xmlns:a="http://schemas.openxmlformats.org/drawingml/2006/main" lang="en-US" sz="4800" dirty="0">
              <a:latin typeface="Arial" charset="0"/>
              <a:sym typeface="Symbol" pitchFamily="18" charset="2"/>
            </a:endParaRP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1066800" y="473392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2895600" y="4962525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c[0]</a:t>
            </a:r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3962400" y="4962525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c[1]</a:t>
            </a: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4953000" y="4962525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…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6019800" y="4962525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c[L]</a:t>
            </a: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1828800" y="336232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IV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1828800" y="496252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IV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4413250" y="5394325"/>
            <a:ext cx="128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>
                <a:latin typeface="Arial" charset="0"/>
              </a:rPr>
              <a:t>văn bản mật mã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3323" y="6177047"/>
            <a:ext cx="360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z="2400" smtClean="0"/>
              <a:t>Lưu ý: Mã hóa song song</a:t>
            </a:r>
            <a:endParaRPr xmlns:a="http://schemas.openxmlformats.org/drawingml/2006/main"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143000" y="3200400"/>
            <a:ext cx="6934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Các trường hợp sử dụng: cách chọn IV</a:t>
            </a:r>
          </a:p>
        </p:txBody>
      </p:sp>
      <p:sp>
        <p:nvSpPr>
          <p:cNvPr id="3174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1676400"/>
            <a:ext cx="8534400" cy="3429000"/>
          </a:xfrm>
        </p:spPr>
        <p:txBody>
          <a:bodyPr/>
          <a:lstStyle/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Chìa khóa sử dụng một lần: không cần IV </a:t>
            </a:r>
            <a:r xmlns:a="http://schemas.openxmlformats.org/drawingml/2006/main">
              <a:rPr lang="vi" sz="1800" dirty="0" smtClean="0"/>
              <a:t>(IV=0)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Khóa đa dụng: </a:t>
            </a:r>
            <a:r xmlns:a="http://schemas.openxmlformats.org/drawingml/2006/main">
              <a:rPr lang="vi" sz="1800" dirty="0" smtClean="0"/>
              <a:t>(CPA Security)</a:t>
            </a:r>
            <a:endParaRPr xmlns:a="http://schemas.openxmlformats.org/drawingml/2006/main" lang="en-US" sz="2400" dirty="0" smtClean="0"/>
          </a:p>
          <a:p>
            <a:pPr xmlns:a="http://schemas.openxmlformats.org/drawingml/2006/main" lvl="1" eaLnBrk="1" hangingPunct="1">
              <a:spcBef>
                <a:spcPts val="3600"/>
              </a:spcBef>
              <a:buFont typeface="Wingdings" pitchFamily="2" charset="2"/>
              <a:buNone/>
            </a:pPr>
            <a:r xmlns:a="http://schemas.openxmlformats.org/drawingml/2006/main">
              <a:rPr lang="vi" i="1" u="sng" dirty="0" smtClean="0"/>
              <a:t>ngẫu nhiên </a:t>
            </a:r>
            <a:r xmlns:a="http://schemas.openxmlformats.org/drawingml/2006/main">
              <a:rPr lang="vi" dirty="0" smtClean="0"/>
              <a:t>mới </a:t>
            </a:r>
            <a:r xmlns:a="http://schemas.openxmlformats.org/drawingml/2006/main">
              <a:rPr lang="vi" dirty="0" smtClean="0"/>
              <a:t>cho mỗi tin nhắn</a:t>
            </a:r>
            <a:endParaRPr xmlns:a="http://schemas.openxmlformats.org/drawingml/2006/main" lang="en-US" sz="2000" dirty="0" smtClean="0"/>
          </a:p>
          <a:p>
            <a:pPr xmlns:a="http://schemas.openxmlformats.org/drawingml/2006/main" lvl="1" eaLnBrk="1" hangingPunct="1">
              <a:spcBef>
                <a:spcPts val="3600"/>
              </a:spcBef>
              <a:buFont typeface="Wingdings" pitchFamily="2" charset="2"/>
              <a:buNone/>
            </a:pPr>
            <a:r xmlns:a="http://schemas.openxmlformats.org/drawingml/2006/main">
              <a:rPr lang="vi" dirty="0" smtClean="0"/>
              <a:t>Có thể sử dụng </a:t>
            </a:r>
            <a:r xmlns:a="http://schemas.openxmlformats.org/drawingml/2006/main">
              <a:rPr lang="vi" dirty="0" smtClean="0"/>
              <a:t>IV </a:t>
            </a:r>
            <a:r xmlns:a="http://schemas.openxmlformats.org/drawingml/2006/main">
              <a:rPr lang="vi" i="1" u="sng" dirty="0" smtClean="0"/>
              <a:t>duy nhất ( </a:t>
            </a:r>
            <a:r xmlns:a="http://schemas.openxmlformats.org/drawingml/2006/main">
              <a:rPr lang="vi" dirty="0" err="1" smtClean="0"/>
              <a:t>ví dụ </a:t>
            </a:r>
            <a:r xmlns:a="http://schemas.openxmlformats.org/drawingml/2006/main">
              <a:rPr lang="vi" dirty="0" smtClean="0"/>
              <a:t>0, 1, 2, 3, </a:t>
            </a:r>
            <a:r xmlns:a="http://schemas.openxmlformats.org/drawingml/2006/main">
              <a:rPr lang="vi" dirty="0" smtClean="0"/>
              <a:t>… </a:t>
            </a:r>
            <a:r xmlns:a="http://schemas.openxmlformats.org/drawingml/2006/main">
              <a:rPr lang="vi" dirty="0" smtClean="0"/>
              <a:t>)</a:t>
            </a:r>
            <a:endParaRPr xmlns:a="http://schemas.openxmlformats.org/drawingml/2006/main" lang="en-US" dirty="0" smtClean="0"/>
          </a:p>
          <a:p>
            <a:pPr xmlns:a="http://schemas.openxmlformats.org/drawingml/2006/main" lvl="2" indent="0" eaLnBrk="1" hangingPunct="1">
              <a:buFont typeface="Wingdings" pitchFamily="2" charset="2"/>
              <a:buNone/>
            </a:pPr>
            <a:r xmlns:a="http://schemas.openxmlformats.org/drawingml/2006/main">
              <a:rPr lang="vi" dirty="0" smtClean="0">
                <a:sym typeface="Symbol" pitchFamily="18" charset="2"/>
              </a:rPr>
              <a:t>lợi ích: có thể tiết kiệm việc truyền IV bằng </a:t>
            </a:r>
            <a:r xmlns:a="http://schemas.openxmlformats.org/drawingml/2006/main">
              <a:rPr lang="vi" dirty="0" err="1" smtClean="0">
                <a:sym typeface="Symbol" pitchFamily="18" charset="2"/>
              </a:rPr>
              <a:t>văn bản mã hóa</a:t>
            </a:r>
            <a:endParaRPr xmlns:a="http://schemas.openxmlformats.org/drawingml/2006/main" lang="en-US" dirty="0" smtClean="0">
              <a:sym typeface="Symbol" pitchFamily="18" charset="2"/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118600" y="69215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476D908-470C-4715-AE88-F47CD6ECD747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590800" y="5334000"/>
            <a:ext cx="13716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vi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độc đáoIV</a:t>
            </a:r>
            <a:endParaRPr xmlns:a="http://schemas.openxmlformats.org/drawingml/2006/main"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62400" y="5334000"/>
            <a:ext cx="1371600" cy="533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vi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quầy tính tiền</a:t>
            </a:r>
            <a:endParaRPr xmlns:a="http://schemas.openxmlformats.org/drawingml/2006/main"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ight Brace 2"/>
          <p:cNvSpPr/>
          <p:nvPr/>
        </p:nvSpPr>
        <p:spPr bwMode="auto">
          <a:xfrm rot="5400000">
            <a:off x="3848100" y="4686300"/>
            <a:ext cx="228600" cy="2743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5497" y="6241322"/>
            <a:ext cx="1084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mtClean="0"/>
              <a:t>128 bit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20326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Trong hình ảnh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10200" y="3005667"/>
            <a:ext cx="2438400" cy="229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10200" y="2456481"/>
            <a:ext cx="213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>
                <a:solidFill>
                  <a:schemeClr val="tx2"/>
                </a:solidFill>
              </a:rPr>
              <a:t>mã </a:t>
            </a:r>
            <a:r xmlns:a="http://schemas.openxmlformats.org/drawingml/2006/main">
              <a:rPr lang="vi" smtClean="0">
                <a:solidFill>
                  <a:schemeClr val="tx2"/>
                </a:solidFill>
              </a:rPr>
              <a:t>hóa </a:t>
            </a:r>
            <a:r xmlns:a="http://schemas.openxmlformats.org/drawingml/2006/main">
              <a:rPr lang="vi" dirty="0" smtClean="0">
                <a:solidFill>
                  <a:schemeClr val="tx2"/>
                </a:solidFill>
              </a:rPr>
              <a:t>bằng CTR</a:t>
            </a:r>
            <a:endParaRPr xmlns:a="http://schemas.openxmlformats.org/drawingml/2006/main" lang="en-US" dirty="0">
              <a:solidFill>
                <a:schemeClr val="tx2"/>
              </a:solidFill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557479" y="6019800"/>
            <a:ext cx="4927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sz="2400" dirty="0"/>
              <a:t>   </a:t>
            </a:r>
            <a:r xmlns:a="http://schemas.openxmlformats.org/drawingml/2006/main">
              <a:rPr lang="vi" sz="2400" dirty="0">
                <a:latin typeface="+mn-lt"/>
              </a:rPr>
              <a:t>Tại sao </a:t>
            </a:r>
            <a:r xmlns:a="http://schemas.openxmlformats.org/drawingml/2006/main">
              <a:rPr lang="vi" sz="2400" smtClean="0">
                <a:latin typeface="+mn-lt"/>
              </a:rPr>
              <a:t>CTR lại </a:t>
            </a:r>
            <a:r xmlns:a="http://schemas.openxmlformats.org/drawingml/2006/main">
              <a:rPr lang="vi" sz="2400" dirty="0" smtClean="0">
                <a:latin typeface="+mn-lt"/>
              </a:rPr>
              <a:t>an toàn? không phải hôm nay</a:t>
            </a:r>
            <a:endParaRPr xmlns:a="http://schemas.openxmlformats.org/drawingml/2006/main" lang="en-US" sz="2400" dirty="0"/>
          </a:p>
        </p:txBody>
      </p:sp>
    </p:spTree>
    <p:extLst>
      <p:ext uri="{BB962C8B-B14F-4D97-AF65-F5344CB8AC3E}">
        <p14:creationId xmlns:p14="http://schemas.microsoft.com/office/powerpoint/2010/main" val="4453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Mật mã học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953000"/>
          </a:xfrm>
        </p:spPr>
        <p:txBody>
          <a:bodyPr/>
          <a:lstStyle/>
          <a:p>
            <a:r xmlns:a="http://schemas.openxmlformats.org/drawingml/2006/main">
              <a:rPr lang="vi" dirty="0" smtClean="0"/>
              <a:t>Là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Một công cụ tuyệt vời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Cơ sở cho nhiều cơ chế bảo mật</a:t>
            </a:r>
          </a:p>
          <a:p>
            <a:pPr xmlns:a="http://schemas.openxmlformats.org/drawingml/2006/main">
              <a:spcBef>
                <a:spcPts val="3024"/>
              </a:spcBef>
            </a:pPr>
            <a:r xmlns:a="http://schemas.openxmlformats.org/drawingml/2006/main">
              <a:rPr lang="vi" dirty="0" smtClean="0"/>
              <a:t>Không phải là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Giải pháp cho mọi vấn đề bảo mật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Đáng tin cậy trừ khi được thực hiện đúng cách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Đáng tin cậy nếu không sử dụng đúng cách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Một cái gì đó bạn nên cố gắng phát minh </a:t>
            </a:r>
            <a:br xmlns:a="http://schemas.openxmlformats.org/drawingml/2006/main">
              <a:rPr lang="en-US" dirty="0" smtClean="0"/>
            </a:br>
            <a:r xmlns:a="http://schemas.openxmlformats.org/drawingml/2006/main">
              <a:rPr lang="vi" dirty="0" smtClean="0"/>
              <a:t>hoặc tự mình thực hiện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8963" cy="9144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dirty="0" smtClean="0"/>
              <a:t>Hiệu suất: </a:t>
            </a:r>
            <a:r xmlns:a="http://schemas.openxmlformats.org/drawingml/2006/main">
              <a:rPr lang="vi" sz="2000" dirty="0" smtClean="0"/>
              <a:t>[ tốc độ </a:t>
            </a:r>
            <a:r xmlns:a="http://schemas.openxmlformats.org/drawingml/2006/main">
              <a:rPr lang="vi" sz="2000" dirty="0" err="1" smtClean="0"/>
              <a:t>openssl </a:t>
            </a:r>
            <a:r xmlns:a="http://schemas.openxmlformats.org/drawingml/2006/main">
              <a:rPr lang="vi" sz="2000" dirty="0" smtClean="0"/>
              <a:t>]</a:t>
            </a:r>
            <a:endParaRPr xmlns:a="http://schemas.openxmlformats.org/drawingml/2006/main" lang="en-US" sz="1000" dirty="0" smtClean="0"/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69015" cy="3886200"/>
          </a:xfrm>
        </p:spPr>
        <p:txBody>
          <a:bodyPr/>
          <a:lstStyle/>
          <a:p>
            <a:pPr xmlns:a="http://schemas.openxmlformats.org/drawingml/2006/main" eaLnBrk="1" hangingPunct="1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 xmlns:a="http://schemas.openxmlformats.org/drawingml/2006/main">
              <a:rPr lang="vi" sz="2000" dirty="0" smtClean="0"/>
              <a:t>Intel Core 2 </a:t>
            </a:r>
            <a:r xmlns:a="http://schemas.openxmlformats.org/drawingml/2006/main">
              <a:rPr lang="vi" sz="1600" dirty="0" smtClean="0"/>
              <a:t>(trên Windows Vista </a:t>
            </a:r>
            <a:r xmlns:a="http://schemas.openxmlformats.org/drawingml/2006/main">
              <a:rPr lang="vi" sz="1600" dirty="0"/>
              <a:t>)</a:t>
            </a:r>
            <a:endParaRPr xmlns:a="http://schemas.openxmlformats.org/drawingml/2006/main" lang="en-US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/>
          </a:p>
          <a:p>
            <a:pPr xmlns:a="http://schemas.openxmlformats.org/drawingml/2006/main" eaLnBrk="1" hangingPunct="1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 xmlns:a="http://schemas.openxmlformats.org/drawingml/2006/main">
              <a:rPr lang="vi" sz="2000" dirty="0" smtClean="0"/>
              <a:t>  </a:t>
            </a:r>
            <a:r xmlns:a="http://schemas.openxmlformats.org/drawingml/2006/main">
              <a:rPr lang="vi" sz="1600" u="sng" dirty="0" smtClean="0"/>
              <a:t>Mật mã</a:t>
            </a:r>
            <a:r xmlns:a="http://schemas.openxmlformats.org/drawingml/2006/main">
              <a:rPr lang="vi" sz="1600" dirty="0" smtClean="0"/>
              <a:t> </a:t>
            </a:r>
            <a:r xmlns:a="http://schemas.openxmlformats.org/drawingml/2006/main">
              <a:rPr lang="vi" sz="1600" u="sng" dirty="0" smtClean="0"/>
              <a:t>Kích thước khối/khóa</a:t>
            </a:r>
            <a:r xmlns:a="http://schemas.openxmlformats.org/drawingml/2006/main">
              <a:rPr lang="vi" sz="1600" dirty="0" smtClean="0"/>
              <a:t>          </a:t>
            </a:r>
            <a:r xmlns:a="http://schemas.openxmlformats.org/drawingml/2006/main">
              <a:rPr lang="vi" sz="1600" u="sng" dirty="0" smtClean="0"/>
              <a:t>Tốc độ (MB/giây)</a:t>
            </a:r>
          </a:p>
          <a:p>
            <a:pPr xmlns:a="http://schemas.openxmlformats.org/drawingml/2006/main" eaLnBrk="1" hangingPunct="1"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 xmlns:a="http://schemas.openxmlformats.org/drawingml/2006/main">
              <a:rPr lang="vi" sz="2000" dirty="0" smtClean="0"/>
              <a:t>  </a:t>
            </a:r>
            <a:r xmlns:a="http://schemas.openxmlformats.org/drawingml/2006/main">
              <a:rPr lang="vi" sz="2000" dirty="0" err="1" smtClean="0"/>
              <a:t>ChaCha </a:t>
            </a:r>
            <a:r xmlns:a="http://schemas.openxmlformats.org/drawingml/2006/main">
              <a:rPr lang="vi" sz="2000" dirty="0" smtClean="0"/>
              <a:t>643</a:t>
            </a:r>
          </a:p>
          <a:p>
            <a:pPr xmlns:a="http://schemas.openxmlformats.org/drawingml/2006/main" eaLnBrk="1" hangingPunct="1">
              <a:spcBef>
                <a:spcPts val="1800"/>
              </a:spcBef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 xmlns:a="http://schemas.openxmlformats.org/drawingml/2006/main">
              <a:rPr lang="vi" sz="2000" dirty="0" smtClean="0"/>
              <a:t>3DES 64/168 30</a:t>
            </a:r>
            <a:endParaRPr xmlns:a="http://schemas.openxmlformats.org/drawingml/2006/main" lang="en-US" sz="2000" dirty="0" smtClean="0"/>
          </a:p>
          <a:p>
            <a:pPr xmlns:a="http://schemas.openxmlformats.org/drawingml/2006/main" eaLnBrk="1" hangingPunct="1">
              <a:lnSpc>
                <a:spcPct val="12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 xmlns:a="http://schemas.openxmlformats.org/drawingml/2006/main">
              <a:rPr lang="vi" sz="2000" dirty="0" smtClean="0"/>
              <a:t>AES-128/GCM 128/128 163</a:t>
            </a:r>
            <a:endParaRPr xmlns:a="http://schemas.openxmlformats.org/drawingml/2006/main" lang="en-US" sz="2000" dirty="0" smtClean="0"/>
          </a:p>
          <a:p>
            <a:pPr xmlns:a="http://schemas.openxmlformats.org/drawingml/2006/main" eaLnBrk="1" hangingPunct="1">
              <a:lnSpc>
                <a:spcPct val="16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 xmlns:a="http://schemas.openxmlformats.org/drawingml/2006/main">
              <a:rPr lang="vi" sz="2000" dirty="0" smtClean="0"/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136" y="4724400"/>
            <a:ext cx="7409849" cy="179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z="2400" dirty="0" smtClean="0"/>
              <a:t>AES nhanh hơn đáng kể với các lệnh AES-NI:</a:t>
            </a:r>
          </a:p>
          <a:p>
            <a:pPr xmlns:a="http://schemas.openxmlformats.org/drawingml/2006/main" marL="342900" indent="-342900">
              <a:lnSpc>
                <a:spcPct val="160000"/>
              </a:lnSpc>
              <a:buFont typeface="Arial" charset="0"/>
              <a:buChar char="•"/>
            </a:pPr>
            <a:r xmlns:a="http://schemas.openxmlformats.org/drawingml/2006/main">
              <a:rPr lang="vi" sz="2400" dirty="0" smtClean="0"/>
              <a:t>Intel </a:t>
            </a:r>
            <a:r xmlns:a="http://schemas.openxmlformats.org/drawingml/2006/main">
              <a:rPr lang="vi" sz="2400" dirty="0" err="1" smtClean="0"/>
              <a:t>SkyLake </a:t>
            </a:r>
            <a:r xmlns:a="http://schemas.openxmlformats.org/drawingml/2006/main">
              <a:rPr lang="vi" sz="2400" dirty="0" smtClean="0"/>
              <a:t>: 4 chu kỳ mỗi vòng, được xử lý hoàn toàn</a:t>
            </a:r>
          </a:p>
          <a:p>
            <a:pPr xmlns:a="http://schemas.openxmlformats.org/drawingml/2006/main">
              <a:lnSpc>
                <a:spcPct val="160000"/>
              </a:lnSpc>
              <a:spcBef>
                <a:spcPts val="1200"/>
              </a:spcBef>
            </a:pPr>
            <a:r xmlns:a="http://schemas.openxmlformats.org/drawingml/2006/main">
              <a:rPr lang="vi" sz="2400" dirty="0"/>
              <a:t> </a:t>
            </a:r>
            <a:r xmlns:a="http://schemas.openxmlformats.org/drawingml/2006/main">
              <a:rPr lang="vi" sz="2400" dirty="0" smtClean="0"/>
              <a:t>AESENC xmm15, xmm1</a:t>
            </a:r>
            <a:endParaRPr xmlns:a="http://schemas.openxmlformats.org/drawingml/2006/main"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 xmlns:a="http://schemas.openxmlformats.org/drawingml/2006/main">
              <a:rPr lang="vi" sz="4000" dirty="0" smtClean="0"/>
              <a:t>Tính toàn vẹn dữ liệu</a:t>
            </a:r>
          </a:p>
        </p:txBody>
      </p:sp>
      <p:sp>
        <p:nvSpPr>
          <p:cNvPr id="34819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Tính toàn vẹn của tin nhắn: MAC</a:t>
            </a:r>
          </a:p>
        </p:txBody>
      </p:sp>
      <p:sp>
        <p:nvSpPr>
          <p:cNvPr id="3789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Mục tiêu: tính toàn vẹn của tin nhắn. Không có tính bảo mật.</a:t>
            </a:r>
          </a:p>
          <a:p>
            <a:pPr xmlns:a="http://schemas.openxmlformats.org/drawingml/2006/main" lvl="1"/>
            <a:r xmlns:a="http://schemas.openxmlformats.org/drawingml/2006/main">
              <a:rPr lang="vi" smtClean="0">
                <a:sym typeface="Symbol" pitchFamily="18" charset="2"/>
              </a:rPr>
              <a:t>VD: Bảo vệ các tệp nhị phân công khai trên đĩa.</a:t>
            </a:r>
          </a:p>
          <a:p>
            <a:pPr lvl="1"/>
            <a:endParaRPr lang="en-US" smtClean="0">
              <a:sym typeface="Symbol" pitchFamily="18" charset="2"/>
            </a:endParaRPr>
          </a:p>
          <a:p>
            <a:pPr lvl="1"/>
            <a:endParaRPr lang="en-US" smtClean="0">
              <a:sym typeface="Symbol" pitchFamily="18" charset="2"/>
            </a:endParaRPr>
          </a:p>
          <a:p>
            <a:pPr lvl="1"/>
            <a:endParaRPr lang="en-US" smtClean="0">
              <a:sym typeface="Symbol" pitchFamily="18" charset="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838200" y="3468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Alice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400800" y="3468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Bob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050925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800">
                <a:latin typeface="Arial" charset="0"/>
              </a:rPr>
              <a:t>tôi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705600" y="3163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800">
                <a:latin typeface="Arial" charset="0"/>
              </a:rPr>
              <a:t>tôi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676400" y="3773488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286000" y="3240088"/>
            <a:ext cx="2590800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Tin nhắn m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02920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nhãn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533400" y="4237038"/>
            <a:ext cx="3276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dirty="0">
                <a:solidFill>
                  <a:srgbClr val="869406"/>
                </a:solidFill>
                <a:latin typeface="Arial" charset="0"/>
              </a:rPr>
              <a:t>Tạo thẻ:</a:t>
            </a:r>
          </a:p>
          <a:p>
            <a:pPr xmlns:a="http://schemas.openxmlformats.org/drawingml/2006/main" eaLnBrk="1" hangingPunct="1"/>
            <a:r xmlns:a="http://schemas.openxmlformats.org/drawingml/2006/main">
              <a:rPr lang="vi" dirty="0">
                <a:solidFill>
                  <a:srgbClr val="869406"/>
                </a:solidFill>
                <a:latin typeface="Arial" charset="0"/>
              </a:rPr>
              <a:t>thẻ </a:t>
            </a:r>
            <a:r xmlns:a="http://schemas.openxmlformats.org/drawingml/2006/main">
              <a:rPr lang="vi" dirty="0" smtClean="0">
                <a:solidFill>
                  <a:srgbClr val="869406"/>
                </a:solidFill>
                <a:latin typeface="Arial" charset="0"/>
                <a:sym typeface="Symbol" pitchFamily="18" charset="2"/>
              </a:rPr>
              <a:t>⟵ </a:t>
            </a:r>
            <a:r xmlns:a="http://schemas.openxmlformats.org/drawingml/2006/main">
              <a:rPr lang="vi" dirty="0">
                <a:solidFill>
                  <a:srgbClr val="869406"/>
                </a:solidFill>
                <a:latin typeface="Arial" charset="0"/>
                <a:sym typeface="Symbol" pitchFamily="18" charset="2"/>
              </a:rPr>
              <a:t>S(k, m)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62600" y="4230688"/>
            <a:ext cx="3168650" cy="822325"/>
            <a:chOff x="3504" y="2448"/>
            <a:chExt cx="1996" cy="518"/>
          </a:xfrm>
        </p:grpSpPr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3504" y="2448"/>
              <a:ext cx="19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xmlns:a="http://schemas.openxmlformats.org/drawingml/2006/main" eaLnBrk="1" hangingPunct="1"/>
              <a:r xmlns:a="http://schemas.openxmlformats.org/drawingml/2006/main">
                <a:rPr lang="vi">
                  <a:solidFill>
                    <a:srgbClr val="869406"/>
                  </a:solidFill>
                  <a:latin typeface="Arial" charset="0"/>
                </a:rPr>
                <a:t>Xác minh thẻ:</a:t>
              </a:r>
            </a:p>
            <a:p>
              <a:pPr xmlns:a="http://schemas.openxmlformats.org/drawingml/2006/main" eaLnBrk="1" hangingPunct="1"/>
              <a:r xmlns:a="http://schemas.openxmlformats.org/drawingml/2006/main">
                <a:rPr lang="vi">
                  <a:solidFill>
                    <a:srgbClr val="869406"/>
                  </a:solidFill>
                  <a:latin typeface="Arial" charset="0"/>
                </a:rPr>
                <a:t>V </a:t>
              </a:r>
              <a:r xmlns:a="http://schemas.openxmlformats.org/drawingml/2006/main">
                <a:rPr lang="vi">
                  <a:solidFill>
                    <a:srgbClr val="869406"/>
                  </a:solidFill>
                  <a:latin typeface="Arial" charset="0"/>
                  <a:sym typeface="Symbol" pitchFamily="18" charset="2"/>
                </a:rPr>
                <a:t>(k, m, thẻ) = `có'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4608" y="247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xmlns:a="http://schemas.openxmlformats.org/drawingml/2006/main" eaLnBrk="1" hangingPunct="1"/>
              <a:r xmlns:a="http://schemas.openxmlformats.org/drawingml/2006/main">
                <a:rPr lang="vi" sz="1800">
                  <a:solidFill>
                    <a:srgbClr val="869406"/>
                  </a:solidFill>
                  <a:latin typeface="Arial" charset="0"/>
                </a:rPr>
                <a:t>?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0088" y="5791200"/>
            <a:ext cx="78343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lưu ý: tổng kiểm tra không có khóa (CRC) là MAC không an toàn!!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MAC an toàn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5334000"/>
          </a:xfrm>
        </p:spPr>
        <p:txBody>
          <a:bodyPr/>
          <a:lstStyle/>
          <a:p>
            <a:pPr xmlns:a="http://schemas.openxmlformats.org/drawingml/2006/main">
              <a:tabLst>
                <a:tab pos="1493838" algn="l"/>
              </a:tabLst>
            </a:pPr>
            <a:r xmlns:a="http://schemas.openxmlformats.org/drawingml/2006/main">
              <a:rPr lang="vi" dirty="0" smtClean="0"/>
              <a:t>Thông tin kẻ tấn công: tấn công tin nhắn đã chọn</a:t>
            </a:r>
          </a:p>
          <a:p>
            <a:pPr xmlns:a="http://schemas.openxmlformats.org/drawingml/2006/main" lvl="1">
              <a:tabLst>
                <a:tab pos="1493838" algn="l"/>
              </a:tabLst>
            </a:pPr>
            <a:r xmlns:a="http://schemas.openxmlformats.org/drawingml/2006/main">
              <a:rPr lang="vi" dirty="0" smtClean="0"/>
              <a:t>đối với m </a:t>
            </a:r>
            <a:r xmlns:a="http://schemas.openxmlformats.org/drawingml/2006/main">
              <a:rPr lang="vi" baseline="-25000" dirty="0" smtClean="0"/>
              <a:t>1 </a:t>
            </a:r>
            <a:r xmlns:a="http://schemas.openxmlformats.org/drawingml/2006/main">
              <a:rPr lang="vi" dirty="0" smtClean="0"/>
              <a:t>,m </a:t>
            </a:r>
            <a:r xmlns:a="http://schemas.openxmlformats.org/drawingml/2006/main">
              <a:rPr lang="vi" baseline="-25000" dirty="0" smtClean="0"/>
              <a:t>2 </a:t>
            </a:r>
            <a:r xmlns:a="http://schemas.openxmlformats.org/drawingml/2006/main">
              <a:rPr lang="vi" dirty="0" smtClean="0"/>
              <a:t>,…, </a:t>
            </a:r>
            <a:r xmlns:a="http://schemas.openxmlformats.org/drawingml/2006/main">
              <a:rPr lang="vi" dirty="0" err="1" smtClean="0"/>
              <a:t>m </a:t>
            </a:r>
            <a:r xmlns:a="http://schemas.openxmlformats.org/drawingml/2006/main">
              <a:rPr lang="vi" baseline="-25000" dirty="0" err="1" smtClean="0"/>
              <a:t>q </a:t>
            </a:r>
            <a:r xmlns:a="http://schemas.openxmlformats.org/drawingml/2006/main">
              <a:rPr lang="vi" dirty="0" smtClean="0"/>
              <a:t>kẻ tấn công được đưa </a:t>
            </a:r>
            <a:r xmlns:a="http://schemas.openxmlformats.org/drawingml/2006/main">
              <a:rPr lang="vi" dirty="0" err="1" smtClean="0"/>
              <a:t>t </a:t>
            </a:r>
            <a:r xmlns:a="http://schemas.openxmlformats.org/drawingml/2006/main">
              <a:rPr lang="vi" baseline="-25000" dirty="0" err="1" smtClean="0"/>
              <a:t>i </a:t>
            </a:r>
            <a:r xmlns:a="http://schemas.openxmlformats.org/drawingml/2006/main">
              <a:rPr lang="vi" dirty="0" smtClean="0"/>
              <a:t>⟵</a:t>
            </a:r>
            <a:r xmlns:a="http://schemas.openxmlformats.org/drawingml/2006/main">
              <a:rPr lang="vi" dirty="0" smtClean="0">
                <a:sym typeface="Symbol" pitchFamily="18" charset="2"/>
              </a:rPr>
              <a:t> </a:t>
            </a:r>
            <a:r xmlns:a="http://schemas.openxmlformats.org/drawingml/2006/main">
              <a:rPr lang="vi" dirty="0" smtClean="0"/>
              <a:t>S( </a:t>
            </a:r>
            <a:r xmlns:a="http://schemas.openxmlformats.org/drawingml/2006/main">
              <a:rPr lang="vi" dirty="0" err="1" smtClean="0"/>
              <a:t>k,m, </a:t>
            </a:r>
            <a:r xmlns:a="http://schemas.openxmlformats.org/drawingml/2006/main">
              <a:rPr lang="vi" baseline="-25000" dirty="0" err="1"/>
              <a:t>i </a:t>
            </a:r>
            <a:r xmlns:a="http://schemas.openxmlformats.org/drawingml/2006/main">
              <a:rPr lang="vi" dirty="0" smtClean="0"/>
              <a:t>)</a:t>
            </a:r>
          </a:p>
          <a:p>
            <a:pPr>
              <a:tabLst>
                <a:tab pos="1493838" algn="l"/>
              </a:tabLst>
            </a:pPr>
            <a:endParaRPr lang="en-US" dirty="0" smtClean="0"/>
          </a:p>
          <a:p>
            <a:pPr xmlns:a="http://schemas.openxmlformats.org/drawingml/2006/main">
              <a:tabLst>
                <a:tab pos="1493838" algn="l"/>
              </a:tabLst>
            </a:pPr>
            <a:r xmlns:a="http://schemas.openxmlformats.org/drawingml/2006/main">
              <a:rPr lang="vi" dirty="0" smtClean="0"/>
              <a:t>Mục tiêu của kẻ tấn công: làm giả hiện sinh.</a:t>
            </a:r>
          </a:p>
          <a:p>
            <a:pPr xmlns:a="http://schemas.openxmlformats.org/drawingml/2006/main" lvl="1">
              <a:tabLst>
                <a:tab pos="1493838" algn="l"/>
              </a:tabLst>
            </a:pPr>
            <a:r xmlns:a="http://schemas.openxmlformats.org/drawingml/2006/main">
              <a:rPr lang="vi" dirty="0" smtClean="0"/>
              <a:t>tạo ra một số </a:t>
            </a:r>
            <a:r xmlns:a="http://schemas.openxmlformats.org/drawingml/2006/main">
              <a:rPr lang="vi" dirty="0" smtClean="0"/>
              <a:t>cặp thông điệp/thẻ </a:t>
            </a:r>
            <a:r xmlns:a="http://schemas.openxmlformats.org/drawingml/2006/main">
              <a:rPr lang="vi" b="1" u="sng" dirty="0" smtClean="0"/>
              <a:t>mới hợp lệ ( </a:t>
            </a:r>
            <a:r xmlns:a="http://schemas.openxmlformats.org/drawingml/2006/main">
              <a:rPr lang="vi" dirty="0" err="1" smtClean="0"/>
              <a:t>m,t </a:t>
            </a:r>
            <a:r xmlns:a="http://schemas.openxmlformats.org/drawingml/2006/main">
              <a:rPr lang="vi" dirty="0" smtClean="0"/>
              <a:t>).</a:t>
            </a:r>
          </a:p>
          <a:p>
            <a:pPr xmlns:a="http://schemas.openxmlformats.org/drawingml/2006/main" lvl="1">
              <a:buFontTx/>
              <a:buNone/>
              <a:tabLst>
                <a:tab pos="1493838" algn="l"/>
              </a:tabLst>
            </a:pPr>
            <a:r xmlns:a="http://schemas.openxmlformats.org/drawingml/2006/main">
              <a:rPr lang="vi" dirty="0" smtClean="0"/>
              <a:t>( </a:t>
            </a:r>
            <a:r xmlns:a="http://schemas.openxmlformats.org/drawingml/2006/main">
              <a:rPr lang="vi" dirty="0" err="1" smtClean="0"/>
              <a:t>m,t </a:t>
            </a:r>
            <a:r xmlns:a="http://schemas.openxmlformats.org/drawingml/2006/main">
              <a:rPr lang="vi" dirty="0" smtClean="0"/>
              <a:t>) </a:t>
            </a:r>
            <a:r xmlns:a="http://schemas.openxmlformats.org/drawingml/2006/main">
              <a:rPr lang="vi" dirty="0" smtClean="0">
                <a:sym typeface="Symbol" pitchFamily="18" charset="2"/>
              </a:rPr>
              <a:t>∈ </a:t>
            </a:r>
            <a:r xmlns:a="http://schemas.openxmlformats.org/drawingml/2006/main">
              <a:rPr lang="vi" sz="2800" dirty="0" smtClean="0">
                <a:sym typeface="Symbol" pitchFamily="18" charset="2"/>
              </a:rPr>
              <a:t>{ </a:t>
            </a:r>
            <a:r xmlns:a="http://schemas.openxmlformats.org/drawingml/2006/main">
              <a:rPr lang="vi" dirty="0" smtClean="0">
                <a:sym typeface="Symbol" pitchFamily="18" charset="2"/>
              </a:rPr>
              <a:t>(m 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1 </a:t>
            </a:r>
            <a:r xmlns:a="http://schemas.openxmlformats.org/drawingml/2006/main">
              <a:rPr lang="vi" dirty="0" smtClean="0">
                <a:sym typeface="Symbol" pitchFamily="18" charset="2"/>
              </a:rPr>
              <a:t>,t </a:t>
            </a:r>
            <a:r xmlns:a="http://schemas.openxmlformats.org/drawingml/2006/main">
              <a:rPr lang="vi" baseline="-25000" dirty="0" smtClean="0">
                <a:sym typeface="Symbol" pitchFamily="18" charset="2"/>
              </a:rPr>
              <a:t>1 </a:t>
            </a:r>
            <a:r xmlns:a="http://schemas.openxmlformats.org/drawingml/2006/main">
              <a:rPr lang="vi" dirty="0" smtClean="0">
                <a:sym typeface="Symbol" pitchFamily="18" charset="2"/>
              </a:rPr>
              <a:t>) , … , ( </a:t>
            </a:r>
            <a:r xmlns:a="http://schemas.openxmlformats.org/drawingml/2006/main">
              <a:rPr lang="vi" dirty="0" err="1" smtClean="0">
                <a:sym typeface="Symbol" pitchFamily="18" charset="2"/>
              </a:rPr>
              <a:t>m </a:t>
            </a:r>
            <a:r xmlns:a="http://schemas.openxmlformats.org/drawingml/2006/main">
              <a:rPr lang="vi" baseline="-25000" dirty="0" err="1" smtClean="0">
                <a:sym typeface="Symbol" pitchFamily="18" charset="2"/>
              </a:rPr>
              <a:t>q </a:t>
            </a:r>
            <a:r xmlns:a="http://schemas.openxmlformats.org/drawingml/2006/main">
              <a:rPr lang="vi" dirty="0" err="1" smtClean="0">
                <a:sym typeface="Symbol" pitchFamily="18" charset="2"/>
              </a:rPr>
              <a:t>,t </a:t>
            </a:r>
            <a:r xmlns:a="http://schemas.openxmlformats.org/drawingml/2006/main">
              <a:rPr lang="vi" baseline="-25000" dirty="0" err="1" smtClean="0">
                <a:sym typeface="Symbol" pitchFamily="18" charset="2"/>
              </a:rPr>
              <a:t>q </a:t>
            </a:r>
            <a:r xmlns:a="http://schemas.openxmlformats.org/drawingml/2006/main">
              <a:rPr lang="vi" dirty="0" smtClean="0">
                <a:sym typeface="Symbol" pitchFamily="18" charset="2"/>
              </a:rPr>
              <a:t>) </a:t>
            </a:r>
            <a:r xmlns:a="http://schemas.openxmlformats.org/drawingml/2006/main">
              <a:rPr lang="vi" sz="2800" dirty="0" smtClean="0">
                <a:sym typeface="Symbol" pitchFamily="18" charset="2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 smtClean="0">
              <a:sym typeface="Symbol" pitchFamily="18" charset="2"/>
            </a:endParaRPr>
          </a:p>
          <a:p>
            <a:pPr xmlns:a="http://schemas.openxmlformats.org/drawingml/2006/main">
              <a:lnSpc>
                <a:spcPct val="110000"/>
              </a:lnSpc>
              <a:tabLst>
                <a:tab pos="1493838" algn="l"/>
              </a:tabLst>
            </a:pPr>
            <a:r xmlns:a="http://schemas.openxmlformats.org/drawingml/2006/main">
              <a:rPr lang="vi" dirty="0" smtClean="0">
                <a:sym typeface="Symbol" pitchFamily="18" charset="2"/>
              </a:rPr>
              <a:t>Một PRF an toàn cung cấp một MAC an toàn:</a:t>
            </a:r>
            <a:endParaRPr xmlns:a="http://schemas.openxmlformats.org/drawingml/2006/main" lang="en-US" dirty="0" smtClean="0"/>
          </a:p>
          <a:p>
            <a:pPr xmlns:a="http://schemas.openxmlformats.org/drawingml/2006/main" lvl="1">
              <a:lnSpc>
                <a:spcPct val="110000"/>
              </a:lnSpc>
              <a:tabLst>
                <a:tab pos="1493838" algn="l"/>
              </a:tabLst>
            </a:pPr>
            <a:r xmlns:a="http://schemas.openxmlformats.org/drawingml/2006/main">
              <a:rPr lang="vi" dirty="0" smtClean="0"/>
              <a:t>S( </a:t>
            </a:r>
            <a:r xmlns:a="http://schemas.openxmlformats.org/drawingml/2006/main">
              <a:rPr lang="vi" dirty="0" err="1" smtClean="0"/>
              <a:t>k,m </a:t>
            </a:r>
            <a:r xmlns:a="http://schemas.openxmlformats.org/drawingml/2006/main">
              <a:rPr lang="vi" dirty="0" smtClean="0"/>
              <a:t>) = F( </a:t>
            </a:r>
            <a:r xmlns:a="http://schemas.openxmlformats.org/drawingml/2006/main">
              <a:rPr lang="vi" dirty="0" err="1" smtClean="0"/>
              <a:t>k,m </a:t>
            </a:r>
            <a:r xmlns:a="http://schemas.openxmlformats.org/drawingml/2006/main">
              <a:rPr lang="vi" dirty="0" smtClean="0"/>
              <a:t>)</a:t>
            </a:r>
          </a:p>
          <a:p>
            <a:pPr xmlns:a="http://schemas.openxmlformats.org/drawingml/2006/main" lvl="1">
              <a:lnSpc>
                <a:spcPct val="110000"/>
              </a:lnSpc>
              <a:tabLst>
                <a:tab pos="1493838" algn="l"/>
              </a:tabLst>
            </a:pPr>
            <a:r xmlns:a="http://schemas.openxmlformats.org/drawingml/2006/main">
              <a:rPr lang="vi" dirty="0" smtClean="0"/>
              <a:t>V( </a:t>
            </a:r>
            <a:r xmlns:a="http://schemas.openxmlformats.org/drawingml/2006/main">
              <a:rPr lang="vi" dirty="0" err="1" smtClean="0"/>
              <a:t>k,m,t </a:t>
            </a:r>
            <a:r xmlns:a="http://schemas.openxmlformats.org/drawingml/2006/main">
              <a:rPr lang="vi" dirty="0" smtClean="0"/>
              <a:t>): `có' nếu t = F( </a:t>
            </a:r>
            <a:r xmlns:a="http://schemas.openxmlformats.org/drawingml/2006/main">
              <a:rPr lang="vi" dirty="0" err="1" smtClean="0"/>
              <a:t>k,m </a:t>
            </a:r>
            <a:r xmlns:a="http://schemas.openxmlformats.org/drawingml/2006/main">
              <a:rPr lang="vi" dirty="0" smtClean="0"/>
              <a:t>) và `không' nếu không.</a:t>
            </a:r>
          </a:p>
          <a:p>
            <a:pPr>
              <a:tabLst>
                <a:tab pos="1493838" algn="l"/>
              </a:tabLst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03200" y="4572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Xây dựng 1: ECBC</a:t>
            </a:r>
          </a:p>
        </p:txBody>
      </p:sp>
      <p:sp>
        <p:nvSpPr>
          <p:cNvPr id="39939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763000" cy="5638800"/>
          </a:xfrm>
        </p:spPr>
        <p:txBody>
          <a:bodyPr/>
          <a:lstStyle/>
          <a:p>
            <a:pPr marL="0" indent="0" eaLnBrk="1" hangingPunct="1"/>
            <a:endParaRPr lang="en-US" smtClean="0"/>
          </a:p>
          <a:p>
            <a:pPr xmlns:a="http://schemas.openxmlformats.org/drawingml/2006/main" lvl="1" eaLnBrk="1" hangingPunct="1">
              <a:buFont typeface="Times" pitchFamily="18" charset="0"/>
              <a:buNone/>
            </a:pPr>
            <a:r xmlns:a="http://schemas.openxmlformats.org/drawingml/2006/main">
              <a:rPr lang="vi" smtClean="0"/>
              <a:t> </a:t>
            </a:r>
          </a:p>
        </p:txBody>
      </p:sp>
      <p:sp>
        <p:nvSpPr>
          <p:cNvPr id="39941" name="AutoShape 3"/>
          <p:cNvSpPr>
            <a:spLocks noChangeArrowheads="1"/>
          </p:cNvSpPr>
          <p:nvPr/>
        </p:nvSpPr>
        <p:spPr bwMode="auto">
          <a:xfrm>
            <a:off x="457200" y="1752600"/>
            <a:ext cx="7239000" cy="3124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304800" y="4876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>
                <a:latin typeface="Arial" charset="0"/>
              </a:rPr>
              <a:t>CBC thô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0668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dirty="0">
                <a:latin typeface="Arial" charset="0"/>
              </a:rPr>
              <a:t>E(k </a:t>
            </a:r>
            <a:r xmlns:a="http://schemas.openxmlformats.org/drawingml/2006/main">
              <a:rPr lang="vi" dirty="0" smtClean="0">
                <a:latin typeface="Arial" charset="0"/>
              </a:rPr>
              <a:t>, </a:t>
            </a:r>
            <a:r xmlns:a="http://schemas.openxmlformats.org/drawingml/2006/main">
              <a:rPr lang="vi" dirty="0" smtClean="0">
                <a:latin typeface="Arial" charset="0"/>
                <a:sym typeface="Symbol" pitchFamily="18" charset="2"/>
              </a:rPr>
              <a:t>⋅)</a:t>
            </a:r>
            <a:endParaRPr xmlns:a="http://schemas.openxmlformats.org/drawingml/2006/main"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27432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dirty="0">
                <a:latin typeface="Arial" charset="0"/>
              </a:rPr>
              <a:t>E(k </a:t>
            </a:r>
            <a:r xmlns:a="http://schemas.openxmlformats.org/drawingml/2006/main">
              <a:rPr lang="vi" dirty="0" smtClean="0">
                <a:latin typeface="Arial" charset="0"/>
              </a:rPr>
              <a:t>, </a:t>
            </a:r>
            <a:r xmlns:a="http://schemas.openxmlformats.org/drawingml/2006/main">
              <a:rPr lang="vi" dirty="0" smtClean="0">
                <a:latin typeface="Arial" charset="0"/>
                <a:sym typeface="Symbol" pitchFamily="18" charset="2"/>
              </a:rPr>
              <a:t>⋅)</a:t>
            </a:r>
            <a:endParaRPr xmlns:a="http://schemas.openxmlformats.org/drawingml/2006/main"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9436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dirty="0">
                <a:latin typeface="Arial" charset="0"/>
              </a:rPr>
              <a:t>E(k </a:t>
            </a:r>
            <a:r xmlns:a="http://schemas.openxmlformats.org/drawingml/2006/main">
              <a:rPr lang="vi" dirty="0" smtClean="0">
                <a:latin typeface="Arial" charset="0"/>
              </a:rPr>
              <a:t>, </a:t>
            </a:r>
            <a:r xmlns:a="http://schemas.openxmlformats.org/drawingml/2006/main">
              <a:rPr lang="vi" dirty="0" smtClean="0">
                <a:latin typeface="Arial" charset="0"/>
                <a:sym typeface="Symbol" pitchFamily="18" charset="2"/>
              </a:rPr>
              <a:t>⋅)</a:t>
            </a:r>
            <a:endParaRPr xmlns:a="http://schemas.openxmlformats.org/drawingml/2006/main"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762000" y="2057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m[0]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286000" y="20574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m[1]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3962400" y="20574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m[2]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5562600" y="2057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m[3]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6172200" y="2697163"/>
            <a:ext cx="503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3200" dirty="0" smtClean="0">
                <a:latin typeface="Arial" charset="0"/>
                <a:sym typeface="Symbol" pitchFamily="18" charset="2"/>
              </a:rPr>
              <a:t>⊕</a:t>
            </a:r>
            <a:endParaRPr xmlns:a="http://schemas.openxmlformats.org/drawingml/2006/main" lang="en-US" sz="3200" dirty="0">
              <a:latin typeface="Arial" charset="0"/>
              <a:sym typeface="Symbol" pitchFamily="18" charset="2"/>
            </a:endParaRPr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2971800" y="2697163"/>
            <a:ext cx="503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3200" dirty="0" smtClean="0">
                <a:latin typeface="Arial" charset="0"/>
                <a:sym typeface="Symbol" pitchFamily="18" charset="2"/>
              </a:rPr>
              <a:t>⊕</a:t>
            </a:r>
            <a:endParaRPr xmlns:a="http://schemas.openxmlformats.org/drawingml/2006/main" lang="en-US" sz="3200" dirty="0">
              <a:latin typeface="Arial" charset="0"/>
              <a:sym typeface="Symbol" pitchFamily="18" charset="2"/>
            </a:endParaRPr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>
            <a:off x="1438275" y="2438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>
            <a:off x="3200400" y="2470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64008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20"/>
          <p:cNvSpPr>
            <a:spLocks noChangeShapeType="1"/>
          </p:cNvSpPr>
          <p:nvPr/>
        </p:nvSpPr>
        <p:spPr bwMode="auto">
          <a:xfrm>
            <a:off x="32004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1"/>
          <p:cNvSpPr>
            <a:spLocks noChangeShapeType="1"/>
          </p:cNvSpPr>
          <p:nvPr/>
        </p:nvSpPr>
        <p:spPr bwMode="auto">
          <a:xfrm>
            <a:off x="64008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>
            <a:off x="14478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Freeform 24"/>
          <p:cNvSpPr>
            <a:spLocks/>
          </p:cNvSpPr>
          <p:nvPr/>
        </p:nvSpPr>
        <p:spPr bwMode="auto">
          <a:xfrm>
            <a:off x="1447800" y="2971800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32004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Rectangle 26"/>
          <p:cNvSpPr>
            <a:spLocks noChangeArrowheads="1"/>
          </p:cNvSpPr>
          <p:nvPr/>
        </p:nvSpPr>
        <p:spPr bwMode="auto">
          <a:xfrm>
            <a:off x="44196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dirty="0">
                <a:latin typeface="Arial" charset="0"/>
              </a:rPr>
              <a:t>E(k </a:t>
            </a:r>
            <a:r xmlns:a="http://schemas.openxmlformats.org/drawingml/2006/main">
              <a:rPr lang="vi" dirty="0" smtClean="0">
                <a:latin typeface="Arial" charset="0"/>
              </a:rPr>
              <a:t>, </a:t>
            </a:r>
            <a:r xmlns:a="http://schemas.openxmlformats.org/drawingml/2006/main">
              <a:rPr lang="vi" dirty="0" smtClean="0">
                <a:latin typeface="Arial" charset="0"/>
                <a:sym typeface="Symbol" pitchFamily="18" charset="2"/>
              </a:rPr>
              <a:t>⋅)</a:t>
            </a:r>
            <a:endParaRPr xmlns:a="http://schemas.openxmlformats.org/drawingml/2006/main"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39961" name="Freeform 27"/>
          <p:cNvSpPr>
            <a:spLocks/>
          </p:cNvSpPr>
          <p:nvPr/>
        </p:nvSpPr>
        <p:spPr bwMode="auto">
          <a:xfrm>
            <a:off x="3200400" y="2971800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Freeform 28"/>
          <p:cNvSpPr>
            <a:spLocks/>
          </p:cNvSpPr>
          <p:nvPr/>
        </p:nvSpPr>
        <p:spPr bwMode="auto">
          <a:xfrm>
            <a:off x="4876800" y="2971800"/>
            <a:ext cx="13716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Text Box 29"/>
          <p:cNvSpPr txBox="1">
            <a:spLocks noChangeArrowheads="1"/>
          </p:cNvSpPr>
          <p:nvPr/>
        </p:nvSpPr>
        <p:spPr bwMode="auto">
          <a:xfrm>
            <a:off x="4684713" y="2697163"/>
            <a:ext cx="503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3200" dirty="0" smtClean="0">
                <a:latin typeface="Arial" charset="0"/>
                <a:sym typeface="Symbol" pitchFamily="18" charset="2"/>
              </a:rPr>
              <a:t>⊕</a:t>
            </a:r>
            <a:endParaRPr xmlns:a="http://schemas.openxmlformats.org/drawingml/2006/main" lang="en-US" sz="3200" dirty="0">
              <a:latin typeface="Arial" charset="0"/>
              <a:sym typeface="Symbol" pitchFamily="18" charset="2"/>
            </a:endParaRPr>
          </a:p>
        </p:txBody>
      </p:sp>
      <p:sp>
        <p:nvSpPr>
          <p:cNvPr id="39964" name="Line 30"/>
          <p:cNvSpPr>
            <a:spLocks noChangeShapeType="1"/>
          </p:cNvSpPr>
          <p:nvPr/>
        </p:nvSpPr>
        <p:spPr bwMode="auto">
          <a:xfrm>
            <a:off x="4913313" y="2470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Line 31"/>
          <p:cNvSpPr>
            <a:spLocks noChangeShapeType="1"/>
          </p:cNvSpPr>
          <p:nvPr/>
        </p:nvSpPr>
        <p:spPr bwMode="auto">
          <a:xfrm>
            <a:off x="4913313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32"/>
          <p:cNvSpPr>
            <a:spLocks noChangeShapeType="1"/>
          </p:cNvSpPr>
          <p:nvPr/>
        </p:nvSpPr>
        <p:spPr bwMode="auto">
          <a:xfrm>
            <a:off x="48768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3"/>
          <p:cNvSpPr>
            <a:spLocks noChangeShapeType="1"/>
          </p:cNvSpPr>
          <p:nvPr/>
        </p:nvSpPr>
        <p:spPr bwMode="auto">
          <a:xfrm>
            <a:off x="6399213" y="43434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Rectangle 34"/>
          <p:cNvSpPr>
            <a:spLocks noChangeArrowheads="1"/>
          </p:cNvSpPr>
          <p:nvPr/>
        </p:nvSpPr>
        <p:spPr bwMode="auto">
          <a:xfrm>
            <a:off x="6019800" y="5257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dirty="0">
                <a:latin typeface="Arial" charset="0"/>
              </a:rPr>
              <a:t>E( </a:t>
            </a:r>
            <a:r xmlns:a="http://schemas.openxmlformats.org/drawingml/2006/main">
              <a:rPr lang="vi" b="1" dirty="0">
                <a:latin typeface="Arial" charset="0"/>
              </a:rPr>
              <a:t>k </a:t>
            </a:r>
            <a:r xmlns:a="http://schemas.openxmlformats.org/drawingml/2006/main">
              <a:rPr lang="vi" b="1" baseline="-25000" dirty="0">
                <a:latin typeface="Arial" charset="0"/>
              </a:rPr>
              <a:t>1 </a:t>
            </a:r>
            <a:r xmlns:a="http://schemas.openxmlformats.org/drawingml/2006/main">
              <a:rPr lang="vi" dirty="0" smtClean="0">
                <a:latin typeface="Arial" charset="0"/>
              </a:rPr>
              <a:t>, </a:t>
            </a:r>
            <a:r xmlns:a="http://schemas.openxmlformats.org/drawingml/2006/main">
              <a:rPr lang="vi" dirty="0" smtClean="0">
                <a:latin typeface="Arial" charset="0"/>
                <a:sym typeface="Symbol" pitchFamily="18" charset="2"/>
              </a:rPr>
              <a:t>⋅)</a:t>
            </a:r>
            <a:endParaRPr xmlns:a="http://schemas.openxmlformats.org/drawingml/2006/main"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39969" name="Line 35"/>
          <p:cNvSpPr>
            <a:spLocks noChangeShapeType="1"/>
          </p:cNvSpPr>
          <p:nvPr/>
        </p:nvSpPr>
        <p:spPr bwMode="auto">
          <a:xfrm>
            <a:off x="6934200" y="571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7651750" y="53768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800">
                <a:latin typeface="Arial" charset="0"/>
              </a:rPr>
              <a:t>nhãn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2514600" y="5410200"/>
            <a:ext cx="1809750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>
                <a:latin typeface="+mn-lt"/>
              </a:rPr>
              <a:t>chìa khóa = (k, k </a:t>
            </a:r>
            <a:r xmlns:a="http://schemas.openxmlformats.org/drawingml/2006/main">
              <a:rPr lang="vi" baseline="-25000">
                <a:latin typeface="+mn-lt"/>
              </a:rPr>
              <a:t>1 </a:t>
            </a:r>
            <a:r xmlns:a="http://schemas.openxmlformats.org/drawingml/2006/main">
              <a:rPr lang="vi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066800" y="4800600"/>
            <a:ext cx="7315200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534400" cy="914400"/>
          </a:xfrm>
        </p:spPr>
        <p:txBody>
          <a:bodyPr/>
          <a:lstStyle/>
          <a:p>
            <a:r xmlns:a="http://schemas.openxmlformats.org/drawingml/2006/main">
              <a:rPr lang="vi" smtClean="0"/>
              <a:t>Xây dựng 2: HMAC (Hash-MAC)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876800"/>
          </a:xfrm>
        </p:spPr>
        <p:txBody>
          <a:bodyPr/>
          <a:lstStyle/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MAC được sử dụng rộng rãi nhất trên Internet.</a:t>
            </a:r>
          </a:p>
          <a:p>
            <a:pPr marL="0" indent="0" eaLnBrk="1" hangingPunct="1"/>
            <a:endParaRPr lang="en-US" sz="2400" dirty="0" smtClean="0"/>
          </a:p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H: hàm băm.</a:t>
            </a:r>
          </a:p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ví dụ: SHA-256 </a:t>
            </a:r>
            <a:r xmlns:a="http://schemas.openxmlformats.org/drawingml/2006/main">
              <a:rPr lang="vi" sz="2400" dirty="0" smtClean="0">
                <a:sym typeface="Symbol" pitchFamily="18" charset="2"/>
              </a:rPr>
              <a:t>; đầu ra là 256 bit</a:t>
            </a:r>
            <a:endParaRPr xmlns:a="http://schemas.openxmlformats.org/drawingml/2006/main" lang="en-US" sz="2400" baseline="30000" dirty="0" smtClean="0">
              <a:sym typeface="Symbol" pitchFamily="18" charset="2"/>
            </a:endParaRPr>
          </a:p>
          <a:p>
            <a:pPr marL="0" indent="0" eaLnBrk="1" hangingPunct="1"/>
            <a:endParaRPr lang="en-US" sz="2400" baseline="30000" dirty="0" smtClean="0">
              <a:sym typeface="Symbol" pitchFamily="18" charset="2"/>
            </a:endParaRPr>
          </a:p>
          <a:p>
            <a:pPr xmlns:a="http://schemas.openxmlformats.org/drawingml/2006/main" marL="0" indent="0" eaLnBrk="1" hangingPunct="1">
              <a:spcBef>
                <a:spcPct val="100000"/>
              </a:spcBef>
              <a:buFont typeface="Wingdings" pitchFamily="2" charset="2"/>
              <a:buNone/>
            </a:pPr>
            <a:r xmlns:a="http://schemas.openxmlformats.org/drawingml/2006/main">
              <a:rPr lang="vi" sz="2400" dirty="0" smtClean="0">
                <a:sym typeface="Symbol" pitchFamily="18" charset="2"/>
              </a:rPr>
              <a:t>Xây dựng MAC từ hàm băm:</a:t>
            </a:r>
          </a:p>
          <a:p>
            <a:pPr marL="0" indent="0" eaLnBrk="1" hangingPunct="1"/>
            <a:endParaRPr lang="en-US" sz="2400" dirty="0" smtClean="0">
              <a:sym typeface="Symbol" pitchFamily="18" charset="2"/>
            </a:endParaRPr>
          </a:p>
          <a:p>
            <a:pPr xmlns:a="http://schemas.openxmlformats.org/drawingml/2006/main" lvl="1" eaLnBrk="1" hangingPunct="1">
              <a:buFont typeface="Wingdings" pitchFamily="2" charset="2"/>
              <a:buNone/>
            </a:pPr>
            <a:r xmlns:a="http://schemas.openxmlformats.org/drawingml/2006/main">
              <a:rPr lang="vi" dirty="0" smtClean="0">
                <a:sym typeface="Symbol" pitchFamily="18" charset="2"/>
              </a:rPr>
              <a:t>Phương pháp chuẩn hóa: HMAC</a:t>
            </a:r>
          </a:p>
          <a:p>
            <a:pPr xmlns:a="http://schemas.openxmlformats.org/drawingml/2006/main" lvl="1" eaLnBrk="1" hangingPunct="1">
              <a:buFont typeface="Times" pitchFamily="18" charset="0"/>
              <a:buNone/>
            </a:pPr>
            <a:r xmlns:a="http://schemas.openxmlformats.org/drawingml/2006/main">
              <a:rPr lang="vi" sz="2000" dirty="0" smtClean="0">
                <a:sym typeface="Symbol" pitchFamily="18" charset="2"/>
              </a:rPr>
              <a:t>   </a:t>
            </a:r>
            <a:r xmlns:a="http://schemas.openxmlformats.org/drawingml/2006/main">
              <a:rPr lang="vi" dirty="0" smtClean="0">
                <a:latin typeface="Arial" charset="0"/>
                <a:cs typeface="Arial" charset="0"/>
                <a:sym typeface="Symbol" pitchFamily="18" charset="2"/>
              </a:rPr>
              <a:t>S( k, m ) = H( </a:t>
            </a:r>
            <a:r xmlns:a="http://schemas.openxmlformats.org/drawingml/2006/main">
              <a:rPr lang="vi" dirty="0" err="1" smtClean="0">
                <a:latin typeface="Arial" charset="0"/>
                <a:cs typeface="Arial" charset="0"/>
                <a:sym typeface="Symbol" pitchFamily="18" charset="2"/>
              </a:rPr>
              <a:t>k⊕opad </a:t>
            </a:r>
            <a:r xmlns:a="http://schemas.openxmlformats.org/drawingml/2006/main">
              <a:rPr lang="vi" dirty="0" smtClean="0">
                <a:latin typeface="Arial" charset="0"/>
                <a:cs typeface="Arial" charset="0"/>
                <a:sym typeface="Symbol" pitchFamily="18" charset="2"/>
              </a:rPr>
              <a:t>|| </a:t>
            </a:r>
            <a:r xmlns:a="http://schemas.openxmlformats.org/drawingml/2006/main">
              <a:rPr lang="vi" b="1" dirty="0" smtClean="0">
                <a:latin typeface="Arial" charset="0"/>
                <a:cs typeface="Arial" charset="0"/>
                <a:sym typeface="Symbol" pitchFamily="18" charset="2"/>
              </a:rPr>
              <a:t>H( </a:t>
            </a:r>
            <a:r xmlns:a="http://schemas.openxmlformats.org/drawingml/2006/main">
              <a:rPr lang="vi" b="1" dirty="0" err="1" smtClean="0">
                <a:latin typeface="Arial" charset="0"/>
                <a:cs typeface="Arial" charset="0"/>
                <a:sym typeface="Symbol" pitchFamily="18" charset="2"/>
              </a:rPr>
              <a:t>k⊕ipad </a:t>
            </a:r>
            <a:r xmlns:a="http://schemas.openxmlformats.org/drawingml/2006/main">
              <a:rPr lang="vi" b="1" dirty="0" smtClean="0">
                <a:latin typeface="Arial" charset="0"/>
                <a:cs typeface="Arial" charset="0"/>
                <a:sym typeface="Symbol" pitchFamily="18" charset="2"/>
              </a:rPr>
              <a:t>|| m ) </a:t>
            </a:r>
            <a:r xmlns:a="http://schemas.openxmlformats.org/drawingml/2006/main">
              <a:rPr lang="vi" dirty="0" smtClean="0"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marL="0" indent="0" eaLnBrk="1" hangingPunct="1"/>
            <a:endParaRPr lang="en-US" sz="1800" dirty="0" smtClean="0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066800" y="2438400"/>
            <a:ext cx="7315200" cy="104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SHA-256: Merkle-Damgard</a:t>
            </a:r>
          </a:p>
        </p:txBody>
      </p:sp>
      <p:sp>
        <p:nvSpPr>
          <p:cNvPr id="4198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4648200"/>
            <a:ext cx="8153400" cy="1600200"/>
          </a:xfrm>
        </p:spPr>
        <p:txBody>
          <a:bodyPr/>
          <a:lstStyle/>
          <a:p>
            <a:pPr xmlns:a="http://schemas.openxmlformats.org/drawingml/2006/main"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h(t, m[i]): hàm nén</a:t>
            </a:r>
          </a:p>
          <a:p>
            <a:pPr xmlns:a="http://schemas.openxmlformats.org/drawingml/2006/main">
              <a:spcBef>
                <a:spcPts val="1800"/>
              </a:spcBef>
              <a:buFont typeface="Wingdings" pitchFamily="2" charset="2"/>
              <a:buNone/>
            </a:pPr>
            <a:r xmlns:a="http://schemas.openxmlformats.org/drawingml/2006/main">
              <a:rPr lang="vi" sz="2400" dirty="0" err="1" smtClean="0"/>
              <a:t>Thm </a:t>
            </a:r>
            <a:r xmlns:a="http://schemas.openxmlformats.org/drawingml/2006/main">
              <a:rPr lang="vi" sz="2400" dirty="0" smtClean="0"/>
              <a:t>1: nếu h có khả năng chống va chạm thì H cũng vậy</a:t>
            </a:r>
          </a:p>
          <a:p>
            <a:pPr xmlns:a="http://schemas.openxmlformats.org/drawingml/2006/main">
              <a:spcBef>
                <a:spcPts val="1800"/>
              </a:spcBef>
              <a:buFont typeface="Wingdings" pitchFamily="2" charset="2"/>
              <a:buNone/>
            </a:pPr>
            <a:r xmlns:a="http://schemas.openxmlformats.org/drawingml/2006/main">
              <a:rPr lang="vi" sz="2400" dirty="0" smtClean="0"/>
              <a:t>“ </a:t>
            </a:r>
            <a:r xmlns:a="http://schemas.openxmlformats.org/drawingml/2006/main">
              <a:rPr lang="vi" sz="2400" dirty="0" err="1" smtClean="0"/>
              <a:t>Thm </a:t>
            </a:r>
            <a:r xmlns:a="http://schemas.openxmlformats.org/drawingml/2006/main">
              <a:rPr lang="vi" sz="2400" dirty="0" smtClean="0"/>
              <a:t>2”: nếu h là PRF thì HMAC là PRF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685800" y="14478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1524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>
                <a:latin typeface="Arial" charset="0"/>
              </a:rPr>
              <a:t>h</a:t>
            </a:r>
            <a:endParaRPr xmlns:a="http://schemas.openxmlformats.org/drawingml/2006/main" lang="en-US">
              <a:latin typeface="Arial" charset="0"/>
              <a:sym typeface="Symbol" pitchFamily="18" charset="2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32004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>
                <a:latin typeface="Arial" charset="0"/>
              </a:rPr>
              <a:t>h</a:t>
            </a:r>
            <a:endParaRPr xmlns:a="http://schemas.openxmlformats.org/drawingml/2006/main" lang="en-US">
              <a:latin typeface="Arial" charset="0"/>
              <a:sym typeface="Symbol" pitchFamily="18" charset="2"/>
            </a:endParaRPr>
          </a:p>
        </p:txBody>
      </p:sp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6477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>
                <a:latin typeface="Arial" charset="0"/>
                <a:sym typeface="Symbol" pitchFamily="18" charset="2"/>
              </a:rPr>
              <a:t>h</a:t>
            </a: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9906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m[0]</a:t>
            </a:r>
          </a:p>
        </p:txBody>
      </p:sp>
      <p:sp>
        <p:nvSpPr>
          <p:cNvPr id="41993" name="Rectangle 11"/>
          <p:cNvSpPr>
            <a:spLocks noChangeArrowheads="1"/>
          </p:cNvSpPr>
          <p:nvPr/>
        </p:nvSpPr>
        <p:spPr bwMode="auto">
          <a:xfrm>
            <a:off x="2514600" y="1752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m[1]</a:t>
            </a: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4191000" y="17526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m[2]</a:t>
            </a:r>
          </a:p>
        </p:txBody>
      </p:sp>
      <p:sp>
        <p:nvSpPr>
          <p:cNvPr id="41995" name="Rectangle 13"/>
          <p:cNvSpPr>
            <a:spLocks noChangeArrowheads="1"/>
          </p:cNvSpPr>
          <p:nvPr/>
        </p:nvSpPr>
        <p:spPr bwMode="auto">
          <a:xfrm>
            <a:off x="57912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m[3]</a:t>
            </a:r>
          </a:p>
        </p:txBody>
      </p:sp>
      <p:sp>
        <p:nvSpPr>
          <p:cNvPr id="41996" name="Rectangle 26"/>
          <p:cNvSpPr>
            <a:spLocks noChangeArrowheads="1"/>
          </p:cNvSpPr>
          <p:nvPr/>
        </p:nvSpPr>
        <p:spPr bwMode="auto">
          <a:xfrm>
            <a:off x="48768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>
                <a:latin typeface="Arial" charset="0"/>
                <a:sym typeface="Symbol" pitchFamily="18" charset="2"/>
              </a:rPr>
              <a:t>h</a:t>
            </a:r>
          </a:p>
        </p:txBody>
      </p:sp>
      <p:grpSp>
        <p:nvGrpSpPr>
          <p:cNvPr id="41997" name="Group 67"/>
          <p:cNvGrpSpPr>
            <a:grpSpLocks/>
          </p:cNvGrpSpPr>
          <p:nvPr/>
        </p:nvGrpSpPr>
        <p:grpSpPr bwMode="auto">
          <a:xfrm>
            <a:off x="304800" y="2936875"/>
            <a:ext cx="1219200" cy="369888"/>
            <a:chOff x="228600" y="3059668"/>
            <a:chExt cx="1219200" cy="369332"/>
          </a:xfrm>
        </p:grpSpPr>
        <p:cxnSp>
          <p:nvCxnSpPr>
            <p:cNvPr id="42039" name="Straight Arrow Connector 31"/>
            <p:cNvCxnSpPr>
              <a:cxnSpLocks noChangeShapeType="1"/>
            </p:cNvCxnSpPr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5" name="TextBox 34"/>
            <p:cNvSpPr txBox="1"/>
            <p:nvPr/>
          </p:nvSpPr>
          <p:spPr>
            <a:xfrm>
              <a:off x="228600" y="3059668"/>
              <a:ext cx="4032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xmlns:a="http://schemas.openxmlformats.org/drawingml/2006/main">
                <a:defRPr/>
              </a:pPr>
              <a:r xmlns:a="http://schemas.openxmlformats.org/drawingml/2006/main">
                <a:rPr lang="vi" sz="1800" dirty="0">
                  <a:latin typeface="+mn-lt"/>
                </a:rPr>
                <a:t>IV</a:t>
              </a:r>
            </a:p>
          </p:txBody>
        </p:sp>
      </p:grpSp>
      <p:grpSp>
        <p:nvGrpSpPr>
          <p:cNvPr id="41998" name="Group 47"/>
          <p:cNvGrpSpPr>
            <a:grpSpLocks/>
          </p:cNvGrpSpPr>
          <p:nvPr/>
        </p:nvGrpSpPr>
        <p:grpSpPr bwMode="auto">
          <a:xfrm>
            <a:off x="1217613" y="2135188"/>
            <a:ext cx="306387" cy="838200"/>
            <a:chOff x="1218406" y="2134394"/>
            <a:chExt cx="305594" cy="838994"/>
          </a:xfrm>
        </p:grpSpPr>
        <p:cxnSp>
          <p:nvCxnSpPr>
            <p:cNvPr id="42037" name="Straight Connector 4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038" name="Straight Arrow Connector 4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1999" name="Group 48"/>
          <p:cNvGrpSpPr>
            <a:grpSpLocks/>
          </p:cNvGrpSpPr>
          <p:nvPr/>
        </p:nvGrpSpPr>
        <p:grpSpPr bwMode="auto">
          <a:xfrm>
            <a:off x="2895600" y="2133600"/>
            <a:ext cx="306388" cy="839788"/>
            <a:chOff x="1218406" y="2134394"/>
            <a:chExt cx="305594" cy="838994"/>
          </a:xfrm>
        </p:grpSpPr>
        <p:cxnSp>
          <p:nvCxnSpPr>
            <p:cNvPr id="42035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036" name="Straight Arrow Connector 50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000" name="Group 51"/>
          <p:cNvGrpSpPr>
            <a:grpSpLocks/>
          </p:cNvGrpSpPr>
          <p:nvPr/>
        </p:nvGrpSpPr>
        <p:grpSpPr bwMode="auto">
          <a:xfrm>
            <a:off x="4572000" y="2133600"/>
            <a:ext cx="306388" cy="839788"/>
            <a:chOff x="1218406" y="2134394"/>
            <a:chExt cx="305594" cy="838994"/>
          </a:xfrm>
        </p:grpSpPr>
        <p:cxnSp>
          <p:nvCxnSpPr>
            <p:cNvPr id="42033" name="Straight Connector 5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034" name="Straight Arrow Connector 53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001" name="Group 54"/>
          <p:cNvGrpSpPr>
            <a:grpSpLocks/>
          </p:cNvGrpSpPr>
          <p:nvPr/>
        </p:nvGrpSpPr>
        <p:grpSpPr bwMode="auto">
          <a:xfrm>
            <a:off x="6172200" y="2133600"/>
            <a:ext cx="306388" cy="839788"/>
            <a:chOff x="1218406" y="2134394"/>
            <a:chExt cx="305594" cy="838994"/>
          </a:xfrm>
        </p:grpSpPr>
        <p:cxnSp>
          <p:nvCxnSpPr>
            <p:cNvPr id="42031" name="Straight Connector 55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032" name="Straight Arrow Connector 5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2002" name="Straight Arrow Connector 58"/>
          <p:cNvCxnSpPr>
            <a:cxnSpLocks noChangeShapeType="1"/>
          </p:cNvCxnSpPr>
          <p:nvPr/>
        </p:nvCxnSpPr>
        <p:spPr bwMode="auto">
          <a:xfrm>
            <a:off x="24384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3" name="Straight Arrow Connector 59"/>
          <p:cNvCxnSpPr>
            <a:cxnSpLocks noChangeShapeType="1"/>
          </p:cNvCxnSpPr>
          <p:nvPr/>
        </p:nvCxnSpPr>
        <p:spPr bwMode="auto">
          <a:xfrm>
            <a:off x="41148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4" name="Straight Arrow Connector 62"/>
          <p:cNvCxnSpPr>
            <a:cxnSpLocks noChangeShapeType="1"/>
          </p:cNvCxnSpPr>
          <p:nvPr/>
        </p:nvCxnSpPr>
        <p:spPr bwMode="auto">
          <a:xfrm>
            <a:off x="5791200" y="32750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5" name="Straight Arrow Connector 65"/>
          <p:cNvCxnSpPr>
            <a:cxnSpLocks noChangeShapeType="1"/>
          </p:cNvCxnSpPr>
          <p:nvPr/>
        </p:nvCxnSpPr>
        <p:spPr bwMode="auto">
          <a:xfrm>
            <a:off x="7391400" y="3275013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8001000" y="2819400"/>
            <a:ext cx="754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H(m)</a:t>
            </a:r>
          </a:p>
        </p:txBody>
      </p:sp>
      <p:grpSp>
        <p:nvGrpSpPr>
          <p:cNvPr id="42007" name="Group 72"/>
          <p:cNvGrpSpPr>
            <a:grpSpLocks/>
          </p:cNvGrpSpPr>
          <p:nvPr/>
        </p:nvGrpSpPr>
        <p:grpSpPr bwMode="auto">
          <a:xfrm>
            <a:off x="1524000" y="2803525"/>
            <a:ext cx="1066800" cy="381000"/>
            <a:chOff x="1524000" y="2803525"/>
            <a:chExt cx="1066800" cy="381000"/>
          </a:xfrm>
        </p:grpSpPr>
        <p:sp>
          <p:nvSpPr>
            <p:cNvPr id="70" name="Right Triangle 69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30" name="Straight Connector 71"/>
            <p:cNvCxnSpPr>
              <a:cxnSpLocks noChangeShapeType="1"/>
              <a:stCxn id="70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008" name="Group 73"/>
          <p:cNvGrpSpPr>
            <a:grpSpLocks/>
          </p:cNvGrpSpPr>
          <p:nvPr/>
        </p:nvGrpSpPr>
        <p:grpSpPr bwMode="auto">
          <a:xfrm>
            <a:off x="3200400" y="2803525"/>
            <a:ext cx="1066800" cy="381000"/>
            <a:chOff x="1524000" y="2803525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8" name="Straight Connector 75"/>
            <p:cNvCxnSpPr>
              <a:cxnSpLocks noChangeShapeType="1"/>
              <a:stCxn id="75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009" name="Group 76"/>
          <p:cNvGrpSpPr>
            <a:grpSpLocks/>
          </p:cNvGrpSpPr>
          <p:nvPr/>
        </p:nvGrpSpPr>
        <p:grpSpPr bwMode="auto">
          <a:xfrm>
            <a:off x="4876800" y="2803525"/>
            <a:ext cx="1066800" cy="381000"/>
            <a:chOff x="1524000" y="2803525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6" name="Straight Connector 78"/>
            <p:cNvCxnSpPr>
              <a:cxnSpLocks noChangeShapeType="1"/>
              <a:stCxn id="78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010" name="Group 79"/>
          <p:cNvGrpSpPr>
            <a:grpSpLocks/>
          </p:cNvGrpSpPr>
          <p:nvPr/>
        </p:nvGrpSpPr>
        <p:grpSpPr bwMode="auto">
          <a:xfrm>
            <a:off x="6477000" y="2803525"/>
            <a:ext cx="1066800" cy="381000"/>
            <a:chOff x="1524000" y="2803525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4" name="Straight Connector 81"/>
            <p:cNvCxnSpPr>
              <a:cxnSpLocks noChangeShapeType="1"/>
              <a:stCxn id="81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011" name="Group 57"/>
          <p:cNvGrpSpPr>
            <a:grpSpLocks/>
          </p:cNvGrpSpPr>
          <p:nvPr/>
        </p:nvGrpSpPr>
        <p:grpSpPr bwMode="auto">
          <a:xfrm flipV="1">
            <a:off x="1524000" y="329088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2" name="Straight Connector 61"/>
            <p:cNvCxnSpPr>
              <a:cxnSpLocks noChangeShapeType="1"/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012" name="Group 63"/>
          <p:cNvGrpSpPr>
            <a:grpSpLocks/>
          </p:cNvGrpSpPr>
          <p:nvPr/>
        </p:nvGrpSpPr>
        <p:grpSpPr bwMode="auto">
          <a:xfrm flipV="1">
            <a:off x="3200400" y="329088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20" name="Straight Connector 66"/>
            <p:cNvCxnSpPr>
              <a:cxnSpLocks noChangeShapeType="1"/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013" name="Group 70"/>
          <p:cNvGrpSpPr>
            <a:grpSpLocks/>
          </p:cNvGrpSpPr>
          <p:nvPr/>
        </p:nvGrpSpPr>
        <p:grpSpPr bwMode="auto">
          <a:xfrm flipV="1">
            <a:off x="4876800" y="329088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18" name="Straight Connector 83"/>
            <p:cNvCxnSpPr>
              <a:cxnSpLocks noChangeShapeType="1"/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014" name="Group 84"/>
          <p:cNvGrpSpPr>
            <a:grpSpLocks/>
          </p:cNvGrpSpPr>
          <p:nvPr/>
        </p:nvGrpSpPr>
        <p:grpSpPr bwMode="auto">
          <a:xfrm flipV="1">
            <a:off x="6477000" y="329088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cxnSp>
          <p:nvCxnSpPr>
            <p:cNvPr id="42016" name="Straight Connector 86"/>
            <p:cNvCxnSpPr>
              <a:cxnSpLocks noChangeShapeType="1"/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3600" smtClean="0"/>
              <a:t>Xây dựng 3: PMAC – MAC song song</a:t>
            </a:r>
          </a:p>
        </p:txBody>
      </p:sp>
      <p:sp>
        <p:nvSpPr>
          <p:cNvPr id="430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648200"/>
          </a:xfrm>
        </p:spPr>
        <p:txBody>
          <a:bodyPr/>
          <a:lstStyle/>
          <a:p>
            <a:pPr xmlns:a="http://schemas.openxmlformats.org/drawingml/2006/main" marL="0" indent="0" eaLnBrk="1" hangingPunct="1">
              <a:buFont typeface="Wingdings" pitchFamily="2" charset="2"/>
              <a:buNone/>
            </a:pPr>
            <a:r xmlns:a="http://schemas.openxmlformats.org/drawingml/2006/main">
              <a:rPr lang="vi" smtClean="0"/>
              <a:t>ECBC và HMAC là tuần tự. PMAC: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295400" y="2286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m[0]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819400" y="2286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m[1]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495800" y="22860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m[2]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096000" y="2286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latin typeface="Arial" charset="0"/>
              </a:rPr>
              <a:t>m[3]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89113" y="2925763"/>
            <a:ext cx="503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3200" dirty="0" smtClean="0">
                <a:latin typeface="Arial" charset="0"/>
                <a:sym typeface="Symbol" pitchFamily="18" charset="2"/>
              </a:rPr>
              <a:t>⊕</a:t>
            </a:r>
            <a:endParaRPr xmlns:a="http://schemas.openxmlformats.org/drawingml/2006/main" lang="en-US" sz="3200" dirty="0">
              <a:latin typeface="Arial" charset="0"/>
              <a:sym typeface="Symbol" pitchFamily="18" charset="2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705600" y="2925763"/>
            <a:ext cx="503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3200" dirty="0" smtClean="0">
                <a:latin typeface="Arial" charset="0"/>
                <a:sym typeface="Symbol" pitchFamily="18" charset="2"/>
              </a:rPr>
              <a:t>⊕</a:t>
            </a:r>
            <a:endParaRPr xmlns:a="http://schemas.openxmlformats.org/drawingml/2006/main" lang="en-US" sz="3200" dirty="0">
              <a:latin typeface="Arial" charset="0"/>
              <a:sym typeface="Symbol" pitchFamily="18" charset="2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505200" y="2925763"/>
            <a:ext cx="503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3200" dirty="0" smtClean="0">
                <a:latin typeface="Arial" charset="0"/>
                <a:sym typeface="Symbol" pitchFamily="18" charset="2"/>
              </a:rPr>
              <a:t>⊕</a:t>
            </a:r>
            <a:endParaRPr xmlns:a="http://schemas.openxmlformats.org/drawingml/2006/main" lang="en-US" sz="3200" dirty="0">
              <a:latin typeface="Arial" charset="0"/>
              <a:sym typeface="Symbol" pitchFamily="18" charset="2"/>
            </a:endParaRP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20256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3733800" y="26987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6934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218113" y="2925763"/>
            <a:ext cx="503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3200" dirty="0" smtClean="0">
                <a:latin typeface="Arial" charset="0"/>
                <a:sym typeface="Symbol" pitchFamily="18" charset="2"/>
              </a:rPr>
              <a:t>⊕</a:t>
            </a:r>
            <a:endParaRPr xmlns:a="http://schemas.openxmlformats.org/drawingml/2006/main" lang="en-US" sz="3200" dirty="0">
              <a:latin typeface="Arial" charset="0"/>
              <a:sym typeface="Symbol" pitchFamily="18" charset="2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446713" y="26987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1628775" y="3733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>
                <a:latin typeface="Arial" charset="0"/>
              </a:rPr>
              <a:t>F(k, </a:t>
            </a:r>
            <a:r xmlns:a="http://schemas.openxmlformats.org/drawingml/2006/main">
              <a:rPr lang="vi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3305175" y="3733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>
                <a:latin typeface="Arial" charset="0"/>
              </a:rPr>
              <a:t>F(k, </a:t>
            </a:r>
            <a:r xmlns:a="http://schemas.openxmlformats.org/drawingml/2006/main">
              <a:rPr lang="vi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6505575" y="3733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>
                <a:latin typeface="Arial" charset="0"/>
              </a:rPr>
              <a:t>F(k, </a:t>
            </a:r>
            <a:r xmlns:a="http://schemas.openxmlformats.org/drawingml/2006/main">
              <a:rPr lang="vi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3762375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6962775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009775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2009775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3762375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4981575" y="3733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>
                <a:latin typeface="Arial" charset="0"/>
              </a:rPr>
              <a:t>F(k, </a:t>
            </a:r>
            <a:r xmlns:a="http://schemas.openxmlformats.org/drawingml/2006/main">
              <a:rPr lang="vi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5475288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5438775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4195763" y="5715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>
                <a:latin typeface="Arial" charset="0"/>
              </a:rPr>
              <a:t>F( </a:t>
            </a:r>
            <a:r xmlns:a="http://schemas.openxmlformats.org/drawingml/2006/main">
              <a:rPr lang="vi" b="1">
                <a:latin typeface="Arial" charset="0"/>
              </a:rPr>
              <a:t>k </a:t>
            </a:r>
            <a:r xmlns:a="http://schemas.openxmlformats.org/drawingml/2006/main">
              <a:rPr lang="vi" b="1" baseline="-25000">
                <a:latin typeface="Arial" charset="0"/>
              </a:rPr>
              <a:t>1 </a:t>
            </a:r>
            <a:r xmlns:a="http://schemas.openxmlformats.org/drawingml/2006/main">
              <a:rPr lang="vi">
                <a:latin typeface="Arial" charset="0"/>
              </a:rPr>
              <a:t>, </a:t>
            </a:r>
            <a:r xmlns:a="http://schemas.openxmlformats.org/drawingml/2006/main">
              <a:rPr lang="vi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5110163" y="617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5827713" y="58340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800">
                <a:latin typeface="Arial" charset="0"/>
              </a:rPr>
              <a:t>nhãn</a:t>
            </a:r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6934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4379913" y="505936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1981200" y="48768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3733800" y="4876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 flipH="1">
            <a:off x="4648200" y="4876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 flipH="1">
            <a:off x="4724400" y="48768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4619625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881063" y="3028950"/>
            <a:ext cx="1023937" cy="366713"/>
            <a:chOff x="555" y="1842"/>
            <a:chExt cx="645" cy="231"/>
          </a:xfrm>
        </p:grpSpPr>
        <p:sp>
          <p:nvSpPr>
            <p:cNvPr id="43056" name="Line 3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Text Box 40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xmlns:a="http://schemas.openxmlformats.org/drawingml/2006/main" eaLnBrk="1" hangingPunct="1"/>
              <a:r xmlns:a="http://schemas.openxmlformats.org/drawingml/2006/main">
                <a:rPr lang="vi" sz="1800">
                  <a:latin typeface="Arial" charset="0"/>
                </a:rPr>
                <a:t>P(k,0)</a:t>
              </a:r>
            </a:p>
          </p:txBody>
        </p:sp>
      </p:grpSp>
      <p:grpSp>
        <p:nvGrpSpPr>
          <p:cNvPr id="43047" name="Group 41"/>
          <p:cNvGrpSpPr>
            <a:grpSpLocks/>
          </p:cNvGrpSpPr>
          <p:nvPr/>
        </p:nvGrpSpPr>
        <p:grpSpPr bwMode="auto">
          <a:xfrm>
            <a:off x="2571750" y="3028950"/>
            <a:ext cx="1023938" cy="366713"/>
            <a:chOff x="555" y="1842"/>
            <a:chExt cx="645" cy="231"/>
          </a:xfrm>
        </p:grpSpPr>
        <p:sp>
          <p:nvSpPr>
            <p:cNvPr id="43054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Text Box 43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xmlns:a="http://schemas.openxmlformats.org/drawingml/2006/main" eaLnBrk="1" hangingPunct="1"/>
              <a:r xmlns:a="http://schemas.openxmlformats.org/drawingml/2006/main">
                <a:rPr lang="vi" sz="1800">
                  <a:latin typeface="Arial" charset="0"/>
                </a:rPr>
                <a:t>P(k,1)</a:t>
              </a:r>
            </a:p>
          </p:txBody>
        </p:sp>
      </p:grpSp>
      <p:grpSp>
        <p:nvGrpSpPr>
          <p:cNvPr id="43048" name="Group 44"/>
          <p:cNvGrpSpPr>
            <a:grpSpLocks/>
          </p:cNvGrpSpPr>
          <p:nvPr/>
        </p:nvGrpSpPr>
        <p:grpSpPr bwMode="auto">
          <a:xfrm>
            <a:off x="4324350" y="3019425"/>
            <a:ext cx="1023938" cy="366713"/>
            <a:chOff x="555" y="1842"/>
            <a:chExt cx="645" cy="231"/>
          </a:xfrm>
        </p:grpSpPr>
        <p:sp>
          <p:nvSpPr>
            <p:cNvPr id="43052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Text Box 46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xmlns:a="http://schemas.openxmlformats.org/drawingml/2006/main" eaLnBrk="1" hangingPunct="1"/>
              <a:r xmlns:a="http://schemas.openxmlformats.org/drawingml/2006/main">
                <a:rPr lang="vi" sz="1800">
                  <a:latin typeface="Arial" charset="0"/>
                </a:rPr>
                <a:t>P(k,2)</a:t>
              </a:r>
            </a:p>
          </p:txBody>
        </p:sp>
      </p:grpSp>
      <p:grpSp>
        <p:nvGrpSpPr>
          <p:cNvPr id="43049" name="Group 47"/>
          <p:cNvGrpSpPr>
            <a:grpSpLocks/>
          </p:cNvGrpSpPr>
          <p:nvPr/>
        </p:nvGrpSpPr>
        <p:grpSpPr bwMode="auto">
          <a:xfrm>
            <a:off x="5819775" y="3043238"/>
            <a:ext cx="1023938" cy="366712"/>
            <a:chOff x="555" y="1842"/>
            <a:chExt cx="645" cy="231"/>
          </a:xfrm>
        </p:grpSpPr>
        <p:sp>
          <p:nvSpPr>
            <p:cNvPr id="43050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Text Box 49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xmlns:a="http://schemas.openxmlformats.org/drawingml/2006/main" eaLnBrk="1" hangingPunct="1"/>
              <a:r xmlns:a="http://schemas.openxmlformats.org/drawingml/2006/main">
                <a:rPr lang="vi" sz="1800">
                  <a:latin typeface="Arial" charset="0"/>
                </a:rPr>
                <a:t>P(k,3)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vi" dirty="0" smtClean="0"/>
              <a:t>Tại sao các cấu trúc MAC này lại an toàn?</a:t>
            </a:r>
          </a:p>
          <a:p>
            <a:pPr xmlns:a="http://schemas.openxmlformats.org/drawingml/2006/main" marL="457200" lvl="1" indent="0">
              <a:buNone/>
            </a:pPr>
            <a:r xmlns:a="http://schemas.openxmlformats.org/drawingml/2006/main">
              <a:rPr lang="vi" dirty="0" smtClean="0"/>
              <a:t>… không phải hôm nay – hãy làm CS255</a:t>
            </a:r>
          </a:p>
          <a:p>
            <a:endParaRPr lang="en-US" dirty="0" smtClean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vi" dirty="0" smtClean="0"/>
              <a:t>Tại sao lại có bước mã hóa cuối cùng trong ECBC?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CBC (hay còn gọi là Raw-CBC) không phải là MAC an toàn:</a:t>
            </a:r>
          </a:p>
          <a:p>
            <a:pPr xmlns:a="http://schemas.openxmlformats.org/drawingml/2006/main" lvl="3"/>
            <a:r xmlns:a="http://schemas.openxmlformats.org/drawingml/2006/main">
              <a:rPr lang="vi" dirty="0" smtClean="0"/>
              <a:t>Với thẻ được gán cho một tin nhắn m, kẻ tấn công có thể suy ra </a:t>
            </a:r>
            <a:br xmlns:a="http://schemas.openxmlformats.org/drawingml/2006/main">
              <a:rPr lang="en-US" dirty="0" smtClean="0"/>
            </a:br>
            <a:r xmlns:a="http://schemas.openxmlformats.org/drawingml/2006/main">
              <a:rPr lang="vi" dirty="0" smtClean="0"/>
              <a:t>thẻ cho một tin nhắn m khác</a:t>
            </a:r>
          </a:p>
          <a:p>
            <a:pPr xmlns:a="http://schemas.openxmlformats.org/drawingml/2006/main" lvl="3"/>
            <a:r xmlns:a="http://schemas.openxmlformats.org/drawingml/2006/main">
              <a:rPr lang="vi" dirty="0" smtClean="0"/>
              <a:t>Làm thế nào: bài tập tiền điện tử tốt</a:t>
            </a:r>
            <a:r xmlns:a="http://schemas.openxmlformats.org/drawingml/2006/main">
              <a:rPr lang="vi" dirty="0"/>
              <a:t> </a:t>
            </a:r>
            <a:r xmlns:a="http://schemas.openxmlformats.org/drawingml/2006/main">
              <a:rPr lang="vi" dirty="0" smtClean="0"/>
              <a:t>…</a:t>
            </a:r>
          </a:p>
          <a:p>
            <a:pPr xmlns:a="http://schemas.openxmlformats.org/drawingml/2006/main">
              <a:buFont typeface="Wingdings" pitchFamily="2" charset="2"/>
              <a:buNone/>
            </a:pPr>
            <a:r xmlns:a="http://schemas.openxmlformats.org/drawingml/2006/main">
              <a:rPr lang="vi" dirty="0" smtClean="0"/>
              <a:t> 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3200" smtClean="0"/>
              <a:t>Mã hóa được xác thực: </a:t>
            </a:r>
            <a:br xmlns:a="http://schemas.openxmlformats.org/drawingml/2006/main">
              <a:rPr lang="en-US" sz="3200" smtClean="0"/>
            </a:br>
            <a:r xmlns:a="http://schemas.openxmlformats.org/drawingml/2006/main">
              <a:rPr lang="vi" sz="3200" smtClean="0"/>
              <a:t>Mã hóa + MAC</a:t>
            </a:r>
          </a:p>
        </p:txBody>
      </p:sp>
      <p:sp>
        <p:nvSpPr>
          <p:cNvPr id="4505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Nguyên lý </a:t>
            </a:r>
            <a:r xmlns:a="http://schemas.openxmlformats.org/drawingml/2006/main">
              <a:rPr lang="vi" dirty="0" err="1" smtClean="0"/>
              <a:t>Kerckhoff</a:t>
            </a:r>
          </a:p>
        </p:txBody>
      </p:sp>
      <p:sp>
        <p:nvSpPr>
          <p:cNvPr id="655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25500" y="2514600"/>
            <a:ext cx="5867400" cy="2362200"/>
          </a:xfrm>
        </p:spPr>
        <p:txBody>
          <a:bodyPr/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vi" dirty="0" smtClean="0"/>
              <a:t>Hệ thống mật mã phải an toàn ngay cả khi </a:t>
            </a:r>
            <a:r xmlns:a="http://schemas.openxmlformats.org/drawingml/2006/main">
              <a:rPr lang="vi" b="1" dirty="0" smtClean="0"/>
              <a:t>mọi thông tin </a:t>
            </a:r>
            <a:r xmlns:a="http://schemas.openxmlformats.org/drawingml/2006/main">
              <a:rPr lang="vi" dirty="0" smtClean="0"/>
              <a:t>về hệ thống, ngoại trừ khóa bí mật, </a:t>
            </a:r>
            <a:br xmlns:a="http://schemas.openxmlformats.org/drawingml/2006/main">
              <a:rPr lang="en-US" dirty="0" smtClean="0"/>
            </a:br>
            <a:r xmlns:a="http://schemas.openxmlformats.org/drawingml/2006/main">
              <a:rPr lang="vi" b="1" dirty="0" smtClean="0"/>
              <a:t>đều được công khai </a:t>
            </a:r>
            <a:r xmlns:a="http://schemas.openxmlformats.org/drawingml/2006/main">
              <a:rPr lang="vi" dirty="0" smtClean="0"/>
              <a:t>.</a:t>
            </a:r>
          </a:p>
        </p:txBody>
      </p:sp>
      <p:pic>
        <p:nvPicPr>
          <p:cNvPr id="65540" name="Picture 2" descr="http://upload.wikimedia.org/wikipedia/commons/thumb/6/68/Kerkhoffs.jpg/180px-Kerkhoffs.jpg">
            <a:hlinkClick r:id="rId2" tooltip="Auguste Kerckhoffs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619125"/>
            <a:ext cx="1714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4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614363" y="3429000"/>
            <a:ext cx="8174037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3200" smtClean="0"/>
              <a:t>Kết hợp MAC và ENC </a:t>
            </a:r>
            <a:r xmlns:a="http://schemas.openxmlformats.org/drawingml/2006/main">
              <a:rPr lang="vi" sz="2000" smtClean="0"/>
              <a:t>(CCA)</a:t>
            </a:r>
          </a:p>
        </p:txBody>
      </p:sp>
      <p:sp>
        <p:nvSpPr>
          <p:cNvPr id="4608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78800" cy="4724400"/>
          </a:xfrm>
        </p:spPr>
        <p:txBody>
          <a:bodyPr/>
          <a:lstStyle/>
          <a:p>
            <a:pPr xmlns:a="http://schemas.openxmlformats.org/drawingml/2006/main" marL="461963" indent="-461963" eaLnBrk="1" hangingPunct="1">
              <a:buFont typeface="Wingdings" pitchFamily="2" charset="2"/>
              <a:buNone/>
            </a:pPr>
            <a:r xmlns:a="http://schemas.openxmlformats.org/drawingml/2006/main">
              <a:rPr lang="vi" sz="2000" u="sng" smtClean="0"/>
              <a:t>Tùy chọn 1 </a:t>
            </a:r>
            <a:r xmlns:a="http://schemas.openxmlformats.org/drawingml/2006/main">
              <a:rPr lang="vi" sz="2000" smtClean="0"/>
              <a:t>: MAC-then-Encrypt (SSL)</a:t>
            </a:r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xmlns:a="http://schemas.openxmlformats.org/drawingml/2006/main" marL="461963" indent="-461963" eaLnBrk="1" hangingPunct="1">
              <a:spcBef>
                <a:spcPct val="60000"/>
              </a:spcBef>
              <a:buFont typeface="Wingdings" pitchFamily="2" charset="2"/>
              <a:buNone/>
            </a:pPr>
            <a:r xmlns:a="http://schemas.openxmlformats.org/drawingml/2006/main">
              <a:rPr lang="vi" sz="2000" u="sng" smtClean="0"/>
              <a:t>Tùy chọn 2 </a:t>
            </a:r>
            <a:r xmlns:a="http://schemas.openxmlformats.org/drawingml/2006/main">
              <a:rPr lang="vi" sz="2000" smtClean="0"/>
              <a:t>: Mã hóa sau đó là MAC (IPsec)</a:t>
            </a:r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marL="461963" indent="-461963" eaLnBrk="1" hangingPunct="1">
              <a:buFont typeface="Wingdings" pitchFamily="2" charset="2"/>
              <a:buNone/>
            </a:pPr>
            <a:endParaRPr lang="en-US" sz="2000" smtClean="0"/>
          </a:p>
          <a:p>
            <a:pPr xmlns:a="http://schemas.openxmlformats.org/drawingml/2006/main" marL="461963" indent="-461963" eaLnBrk="1" hangingPunct="1">
              <a:spcBef>
                <a:spcPct val="50000"/>
              </a:spcBef>
              <a:buFont typeface="Wingdings" pitchFamily="2" charset="2"/>
              <a:buNone/>
            </a:pPr>
            <a:r xmlns:a="http://schemas.openxmlformats.org/drawingml/2006/main">
              <a:rPr lang="vi" sz="2000" u="sng" smtClean="0"/>
              <a:t>Tùy chọn 3 </a:t>
            </a:r>
            <a:r xmlns:a="http://schemas.openxmlformats.org/drawingml/2006/main">
              <a:rPr lang="vi" sz="2000" smtClean="0"/>
              <a:t>: Mã hóa và MAC (SSH)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933575" y="2640013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/>
              <a:t>Tin nhắn M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3457575" y="27162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990975" y="2640013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/>
              <a:t>Tin nhắn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62575" y="2640013"/>
            <a:ext cx="838200" cy="381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921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9216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  <a:defRPr/>
            </a:pPr>
            <a:r xmlns:a="http://schemas.openxmlformats.org/drawingml/2006/main">
              <a:rPr lang="vi"/>
              <a:t>MAC</a:t>
            </a: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6353175" y="27162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0" descr="Horizontal brick"/>
          <p:cNvSpPr>
            <a:spLocks noChangeArrowheads="1"/>
          </p:cNvSpPr>
          <p:nvPr/>
        </p:nvSpPr>
        <p:spPr bwMode="auto">
          <a:xfrm>
            <a:off x="6886575" y="2640013"/>
            <a:ext cx="17526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572375" y="2182813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Mã hóa K </a:t>
            </a:r>
            <a:r xmlns:a="http://schemas.openxmlformats.org/drawingml/2006/main">
              <a:rPr kumimoji="1" lang="vi" baseline="-25000">
                <a:latin typeface="Comic Sans MS" pitchFamily="66" charset="0"/>
              </a:rPr>
              <a:t>E</a:t>
            </a:r>
            <a:endParaRPr xmlns:a="http://schemas.openxmlformats.org/drawingml/2006/main" kumimoji="1" lang="en-US" sz="2800" baseline="-25000">
              <a:latin typeface="Comic Sans MS" pitchFamily="66" charset="0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984750" y="2133600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MAC(M,K, </a:t>
            </a:r>
            <a:r xmlns:a="http://schemas.openxmlformats.org/drawingml/2006/main">
              <a:rPr kumimoji="1" lang="vi" baseline="-25000">
                <a:latin typeface="Comic Sans MS" pitchFamily="66" charset="0"/>
              </a:rPr>
              <a:t>I </a:t>
            </a:r>
            <a:r xmlns:a="http://schemas.openxmlformats.org/drawingml/2006/main">
              <a:rPr kumimoji="1" lang="vi">
                <a:latin typeface="Comic Sans MS" pitchFamily="66" charset="0"/>
              </a:rPr>
              <a:t>)</a:t>
            </a:r>
            <a:endParaRPr xmlns:a="http://schemas.openxmlformats.org/drawingml/2006/main" kumimoji="1" lang="en-US" baseline="-25000">
              <a:latin typeface="Comic Sans MS" pitchFamily="66" charset="0"/>
            </a:endParaRP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1933575" y="4267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/>
              <a:t>Tin nhắn M</a:t>
            </a:r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3457575" y="4343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5667375" y="4343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 descr="Horizontal brick"/>
          <p:cNvSpPr>
            <a:spLocks noChangeArrowheads="1"/>
          </p:cNvSpPr>
          <p:nvPr/>
        </p:nvSpPr>
        <p:spPr bwMode="auto">
          <a:xfrm>
            <a:off x="3992563" y="42672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219575" y="3810000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Mã hóa K </a:t>
            </a:r>
            <a:r xmlns:a="http://schemas.openxmlformats.org/drawingml/2006/main">
              <a:rPr kumimoji="1" lang="vi" baseline="-25000">
                <a:latin typeface="Comic Sans MS" pitchFamily="66" charset="0"/>
              </a:rPr>
              <a:t>E</a:t>
            </a:r>
            <a:endParaRPr xmlns:a="http://schemas.openxmlformats.org/drawingml/2006/main" kumimoji="1" lang="en-US" sz="2800" baseline="-25000">
              <a:latin typeface="Comic Sans MS" pitchFamily="66" charset="0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7724775" y="4252913"/>
            <a:ext cx="838200" cy="381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921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9216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  <a:defRPr/>
            </a:pPr>
            <a:r xmlns:a="http://schemas.openxmlformats.org/drawingml/2006/main">
              <a:rPr lang="vi"/>
              <a:t>MAC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 flipH="1">
            <a:off x="7331075" y="3733800"/>
            <a:ext cx="1435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MAC(C, K </a:t>
            </a:r>
            <a:r xmlns:a="http://schemas.openxmlformats.org/drawingml/2006/main">
              <a:rPr kumimoji="1" lang="vi" baseline="-25000">
                <a:latin typeface="Comic Sans MS" pitchFamily="66" charset="0"/>
              </a:rPr>
              <a:t>I </a:t>
            </a:r>
            <a:r xmlns:a="http://schemas.openxmlformats.org/drawingml/2006/main">
              <a:rPr kumimoji="1" lang="vi">
                <a:latin typeface="Comic Sans MS" pitchFamily="66" charset="0"/>
              </a:rPr>
              <a:t>)</a:t>
            </a:r>
            <a:endParaRPr xmlns:a="http://schemas.openxmlformats.org/drawingml/2006/main" kumimoji="1" lang="en-US" baseline="-25000">
              <a:latin typeface="Comic Sans MS" pitchFamily="66" charset="0"/>
            </a:endParaRPr>
          </a:p>
        </p:txBody>
      </p:sp>
      <p:sp>
        <p:nvSpPr>
          <p:cNvPr id="46100" name="Rectangle 20" descr="Horizontal brick"/>
          <p:cNvSpPr>
            <a:spLocks noChangeArrowheads="1"/>
          </p:cNvSpPr>
          <p:nvPr/>
        </p:nvSpPr>
        <p:spPr bwMode="auto">
          <a:xfrm>
            <a:off x="6276975" y="42545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933575" y="58674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/>
              <a:t>Tin nhắn M</a:t>
            </a:r>
          </a:p>
        </p:txBody>
      </p:sp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3457575" y="5943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>
            <a:off x="5667375" y="5943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Rectangle 24" descr="Horizontal brick"/>
          <p:cNvSpPr>
            <a:spLocks noChangeArrowheads="1"/>
          </p:cNvSpPr>
          <p:nvPr/>
        </p:nvSpPr>
        <p:spPr bwMode="auto">
          <a:xfrm>
            <a:off x="3992563" y="58674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4219575" y="5410200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Mã hóa K </a:t>
            </a:r>
            <a:r xmlns:a="http://schemas.openxmlformats.org/drawingml/2006/main">
              <a:rPr kumimoji="1" lang="vi" baseline="-25000">
                <a:latin typeface="Comic Sans MS" pitchFamily="66" charset="0"/>
              </a:rPr>
              <a:t>E</a:t>
            </a:r>
            <a:endParaRPr xmlns:a="http://schemas.openxmlformats.org/drawingml/2006/main" kumimoji="1" lang="en-US" sz="2800" baseline="-25000">
              <a:latin typeface="Comic Sans MS" pitchFamily="66" charset="0"/>
            </a:endParaRP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7724775" y="5853113"/>
            <a:ext cx="838200" cy="3810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39216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39216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  <a:defRPr/>
            </a:pPr>
            <a:r xmlns:a="http://schemas.openxmlformats.org/drawingml/2006/main">
              <a:rPr lang="vi"/>
              <a:t>MAC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 flipH="1">
            <a:off x="7307263" y="5334000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MAC(M, K </a:t>
            </a:r>
            <a:r xmlns:a="http://schemas.openxmlformats.org/drawingml/2006/main">
              <a:rPr kumimoji="1" lang="vi" baseline="-25000">
                <a:latin typeface="Comic Sans MS" pitchFamily="66" charset="0"/>
              </a:rPr>
              <a:t>I </a:t>
            </a:r>
            <a:r xmlns:a="http://schemas.openxmlformats.org/drawingml/2006/main">
              <a:rPr kumimoji="1" lang="vi">
                <a:latin typeface="Comic Sans MS" pitchFamily="66" charset="0"/>
              </a:rPr>
              <a:t>)</a:t>
            </a:r>
            <a:endParaRPr xmlns:a="http://schemas.openxmlformats.org/drawingml/2006/main" kumimoji="1" lang="en-US" baseline="-25000">
              <a:latin typeface="Comic Sans MS" pitchFamily="66" charset="0"/>
            </a:endParaRPr>
          </a:p>
        </p:txBody>
      </p:sp>
      <p:sp>
        <p:nvSpPr>
          <p:cNvPr id="46108" name="Rectangle 28" descr="Horizontal brick"/>
          <p:cNvSpPr>
            <a:spLocks noChangeArrowheads="1"/>
          </p:cNvSpPr>
          <p:nvPr/>
        </p:nvSpPr>
        <p:spPr bwMode="auto">
          <a:xfrm>
            <a:off x="6276975" y="58547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14838" y="1219200"/>
            <a:ext cx="4271962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Khóa mã hóa K </a:t>
            </a:r>
            <a:r xmlns:a="http://schemas.openxmlformats.org/drawingml/2006/main">
              <a:rPr lang="vi" baseline="-25000" dirty="0"/>
              <a:t>E </a:t>
            </a:r>
            <a:r xmlns:a="http://schemas.openxmlformats.org/drawingml/2006/main">
              <a:rPr lang="vi" dirty="0"/>
              <a:t>Khóa MAC = K </a:t>
            </a:r>
            <a:r xmlns:a="http://schemas.openxmlformats.org/drawingml/2006/main">
              <a:rPr lang="vi" baseline="-25000" dirty="0"/>
              <a:t>I</a:t>
            </a:r>
            <a:endParaRPr xmlns:a="http://schemas.openxmlformats.org/drawingml/2006/main" lang="en-US" dirty="0"/>
          </a:p>
        </p:txBody>
      </p:sp>
      <p:sp>
        <p:nvSpPr>
          <p:cNvPr id="33" name="7-Point Star 32"/>
          <p:cNvSpPr/>
          <p:nvPr/>
        </p:nvSpPr>
        <p:spPr bwMode="auto">
          <a:xfrm>
            <a:off x="76200" y="3905250"/>
            <a:ext cx="1752600" cy="1200150"/>
          </a:xfrm>
          <a:prstGeom prst="star7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lIns="0" tIns="91440" rIns="0" bIns="0"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 sz="1600" dirty="0"/>
              <a:t>Bảo mật </a:t>
            </a:r>
            <a:r xmlns:a="http://schemas.openxmlformats.org/drawingml/2006/main">
              <a:rPr lang="vi" sz="1600" dirty="0" smtClean="0"/>
              <a:t>cho </a:t>
            </a:r>
            <a:br xmlns:a="http://schemas.openxmlformats.org/drawingml/2006/main">
              <a:rPr lang="en-US" sz="1600" dirty="0" smtClean="0"/>
            </a:br>
            <a:r xmlns:a="http://schemas.openxmlformats.org/drawingml/2006/main">
              <a:rPr lang="vi" sz="1600" dirty="0" smtClean="0"/>
              <a:t>tất cả </a:t>
            </a:r>
            <a:br xmlns:a="http://schemas.openxmlformats.org/drawingml/2006/main">
              <a:rPr lang="en-US" sz="1600" dirty="0" smtClean="0"/>
            </a:br>
            <a:r xmlns:a="http://schemas.openxmlformats.org/drawingml/2006/main">
              <a:rPr lang="vi" sz="1600" dirty="0" smtClean="0"/>
              <a:t>các nguyên thủy an toàn</a:t>
            </a:r>
            <a:endParaRPr xmlns:a="http://schemas.openxmlformats.org/drawingml/2006/main"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Chế độ được đề xuất (hiện tại)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543800" cy="3810000"/>
          </a:xfrm>
        </p:spPr>
        <p:txBody>
          <a:bodyPr/>
          <a:lstStyle/>
          <a:p>
            <a:pPr xmlns:a="http://schemas.openxmlformats.org/drawingml/2006/main"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 xmlns:a="http://schemas.openxmlformats.org/drawingml/2006/main">
              <a:rPr lang="vi" smtClean="0"/>
              <a:t>AES-GCM: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xmlns:a="http://schemas.openxmlformats.org/drawingml/2006/main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 xmlns:a="http://schemas.openxmlformats.org/drawingml/2006/main">
              <a:rPr lang="vi" dirty="0" smtClean="0"/>
              <a:t>mã hóa-sau-đó-MAC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xmlns:a="http://schemas.openxmlformats.org/drawingml/2006/main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 xmlns:a="http://schemas.openxmlformats.org/drawingml/2006/main">
              <a:rPr lang="vi" dirty="0" smtClean="0"/>
              <a:t>Chế độ đếm AES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xmlns:a="http://schemas.openxmlformats.org/drawingml/2006/main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 xmlns:a="http://schemas.openxmlformats.org/drawingml/2006/main">
              <a:rPr lang="vi" dirty="0" smtClean="0"/>
              <a:t>Carter- </a:t>
            </a:r>
            <a:r xmlns:a="http://schemas.openxmlformats.org/drawingml/2006/main">
              <a:rPr lang="vi" dirty="0" err="1" smtClean="0"/>
              <a:t>Wagman </a:t>
            </a:r>
            <a:r xmlns:a="http://schemas.openxmlformats.org/drawingml/2006/main">
              <a:rPr lang="vi" dirty="0" smtClean="0"/>
              <a:t>MAC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561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Mật mã khóa công khai</a:t>
            </a:r>
          </a:p>
        </p:txBody>
      </p:sp>
      <p:sp>
        <p:nvSpPr>
          <p:cNvPr id="48131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27000"/>
            <a:ext cx="8686800" cy="11430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dirty="0" smtClean="0"/>
              <a:t>Mã hóa khóa công khai: </a:t>
            </a:r>
            <a:r xmlns:a="http://schemas.openxmlformats.org/drawingml/2006/main">
              <a:rPr lang="vi" dirty="0"/>
              <a:t>( </a:t>
            </a:r>
            <a:r xmlns:a="http://schemas.openxmlformats.org/drawingml/2006/main">
              <a:rPr lang="vi" sz="4000" dirty="0" smtClean="0"/>
              <a:t>Gen, E, D)</a:t>
            </a:r>
            <a:endParaRPr xmlns:a="http://schemas.openxmlformats.org/drawingml/2006/main"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45466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vi" sz="2800" b="1" dirty="0" smtClean="0">
                <a:solidFill>
                  <a:srgbClr val="000000"/>
                </a:solidFill>
              </a:rPr>
              <a:t>E</a:t>
            </a:r>
            <a:endParaRPr xmlns:a="http://schemas.openxmlformats.org/drawingml/2006/main"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45466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vi" sz="2800" b="1" dirty="0" smtClean="0">
                <a:solidFill>
                  <a:srgbClr val="000000"/>
                </a:solidFill>
              </a:rPr>
              <a:t>D</a:t>
            </a:r>
            <a:endParaRPr xmlns:a="http://schemas.openxmlformats.org/drawingml/2006/main" lang="en-US" sz="28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>
            <a:off x="2362200" y="3798492"/>
            <a:ext cx="2" cy="7112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133600" y="3188893"/>
            <a:ext cx="5638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sz="2400" b="1" dirty="0" err="1" smtClean="0"/>
              <a:t>v.v.</a:t>
            </a:r>
            <a:endParaRPr xmlns:a="http://schemas.openxmlformats.org/drawingml/2006/main"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18263" y="471691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2400" dirty="0" smtClean="0">
                <a:latin typeface="Tahoma" pitchFamily="34" charset="0"/>
              </a:rPr>
              <a:t>tôi</a:t>
            </a:r>
            <a:endParaRPr xmlns:a="http://schemas.openxmlformats.org/drawingml/2006/main" lang="en-US" sz="2400" dirty="0">
              <a:latin typeface="Tahoma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04800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86297" y="471691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471691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2400" dirty="0" smtClean="0">
                <a:latin typeface="Tahoma" pitchFamily="34" charset="0"/>
              </a:rPr>
              <a:t>c</a:t>
            </a:r>
            <a:endParaRPr xmlns:a="http://schemas.openxmlformats.org/drawingml/2006/main" lang="en-US" sz="2400" dirty="0">
              <a:latin typeface="Tahoma" pitchFamily="34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471691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2400" dirty="0" smtClean="0">
                <a:latin typeface="Tahoma" pitchFamily="34" charset="0"/>
              </a:rPr>
              <a:t>tôi</a:t>
            </a:r>
            <a:endParaRPr xmlns:a="http://schemas.openxmlformats.org/drawingml/2006/main" lang="en-US" sz="2400" dirty="0">
              <a:latin typeface="Tahoma" pitchFamily="34" charset="0"/>
            </a:endParaRPr>
          </a:p>
        </p:txBody>
      </p:sp>
      <p:cxnSp>
        <p:nvCxnSpPr>
          <p:cNvPr id="23" name="Straight Arrow Connector 20"/>
          <p:cNvCxnSpPr>
            <a:cxnSpLocks noChangeShapeType="1"/>
          </p:cNvCxnSpPr>
          <p:nvPr/>
        </p:nvCxnSpPr>
        <p:spPr bwMode="auto">
          <a:xfrm>
            <a:off x="6629400" y="3798493"/>
            <a:ext cx="2" cy="7112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6400800" y="3188894"/>
            <a:ext cx="5285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sz="2400" b="1" dirty="0" err="1"/>
              <a:t>s </a:t>
            </a:r>
            <a:r xmlns:a="http://schemas.openxmlformats.org/drawingml/2006/main">
              <a:rPr lang="vi" sz="2400" b="1" dirty="0" err="1" smtClean="0"/>
              <a:t>k</a:t>
            </a:r>
            <a:endParaRPr xmlns:a="http://schemas.openxmlformats.org/drawingml/2006/main" lang="en-US" sz="2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962400" y="1600200"/>
            <a:ext cx="1066800" cy="71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vi" sz="2800" b="1" dirty="0" smtClean="0">
                <a:solidFill>
                  <a:schemeClr val="tx1"/>
                </a:solidFill>
              </a:rPr>
              <a:t>Gen</a:t>
            </a:r>
            <a:endParaRPr xmlns:a="http://schemas.openxmlformats.org/drawingml/2006/main"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67000" y="2311400"/>
            <a:ext cx="1524000" cy="1016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00600" y="2311400"/>
            <a:ext cx="1600200" cy="1016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 xmlns:a="http://schemas.openxmlformats.org/drawingml/2006/main">
              <a:rPr lang="vi" dirty="0" smtClean="0"/>
              <a:t>Ứng dụng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5600"/>
            <a:ext cx="8229600" cy="5461000"/>
          </a:xfrm>
        </p:spPr>
        <p:txBody>
          <a:bodyPr>
            <a:norm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vi" b="1" dirty="0" smtClean="0"/>
              <a:t>Thiết lập phiên </a:t>
            </a:r>
            <a:r xmlns:a="http://schemas.openxmlformats.org/drawingml/2006/main">
              <a:rPr lang="vi" sz="2000" dirty="0" smtClean="0"/>
              <a:t>(hiện tại chỉ nghe lén bảo mật)</a:t>
            </a:r>
            <a:endParaRPr xmlns:a="http://schemas.openxmlformats.org/drawingml/2006/main"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vi" b="1" dirty="0" smtClean="0"/>
              <a:t>Ứng dụng không tương tác </a:t>
            </a:r>
            <a:r xmlns:a="http://schemas.openxmlformats.org/drawingml/2006/main">
              <a:rPr lang="vi" dirty="0" smtClean="0"/>
              <a:t>: (ví dụ Email)</a:t>
            </a:r>
          </a:p>
          <a:p>
            <a:r xmlns:a="http://schemas.openxmlformats.org/drawingml/2006/main">
              <a:rPr lang="vi" dirty="0" smtClean="0"/>
              <a:t>Bob gửi email cho Alice được mã hóa bằng </a:t>
            </a:r>
            <a:r xmlns:a="http://schemas.openxmlformats.org/drawingml/2006/main">
              <a:rPr lang="vi" dirty="0" err="1" smtClean="0"/>
              <a:t>pk </a:t>
            </a:r>
            <a:r xmlns:a="http://schemas.openxmlformats.org/drawingml/2006/main">
              <a:rPr lang="vi" baseline="-25000" dirty="0" err="1" smtClean="0"/>
              <a:t>alice</a:t>
            </a:r>
            <a:endParaRPr xmlns:a="http://schemas.openxmlformats.org/drawingml/2006/main" lang="en-US" baseline="-25000" dirty="0" smtClean="0"/>
          </a:p>
          <a:p>
            <a:r xmlns:a="http://schemas.openxmlformats.org/drawingml/2006/main">
              <a:rPr lang="vi" dirty="0" smtClean="0"/>
              <a:t>Lưu ý: Bob cần </a:t>
            </a:r>
            <a:r xmlns:a="http://schemas.openxmlformats.org/drawingml/2006/main">
              <a:rPr lang="vi" dirty="0" err="1" smtClean="0"/>
              <a:t>pk </a:t>
            </a:r>
            <a:r xmlns:a="http://schemas.openxmlformats.org/drawingml/2006/main">
              <a:rPr lang="vi" baseline="-25000" dirty="0" err="1" smtClean="0"/>
              <a:t>alice</a:t>
            </a:r>
            <a:r xmlns:a="http://schemas.openxmlformats.org/drawingml/2006/main">
              <a:rPr lang="vi" dirty="0" smtClean="0"/>
              <a:t>    </a:t>
            </a:r>
            <a:r xmlns:a="http://schemas.openxmlformats.org/drawingml/2006/main">
              <a:rPr lang="vi" sz="2000" dirty="0" smtClean="0"/>
              <a:t>(quản lý khóa công khai)</a:t>
            </a:r>
            <a:endParaRPr xmlns:a="http://schemas.openxmlformats.org/drawingml/2006/main" lang="en-US" sz="2000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844800"/>
            <a:ext cx="23622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xmlns:a="http://schemas.openxmlformats.org/drawingml/2006/main" algn="ctr"/>
            <a:r xmlns:a="http://schemas.openxmlformats.org/drawingml/2006/main">
              <a:rPr lang="vi" sz="2000" dirty="0" smtClean="0"/>
              <a:t>Tạo ( </a:t>
            </a:r>
            <a:r xmlns:a="http://schemas.openxmlformats.org/drawingml/2006/main">
              <a:rPr lang="vi" sz="2000" dirty="0" err="1" smtClean="0"/>
              <a:t>pk </a:t>
            </a:r>
            <a:r xmlns:a="http://schemas.openxmlformats.org/drawingml/2006/main">
              <a:rPr lang="vi" sz="2000" dirty="0" smtClean="0"/>
              <a:t>, </a:t>
            </a:r>
            <a:r xmlns:a="http://schemas.openxmlformats.org/drawingml/2006/main">
              <a:rPr lang="vi" sz="2000" dirty="0" err="1" smtClean="0"/>
              <a:t>sk </a:t>
            </a:r>
            <a:r xmlns:a="http://schemas.openxmlformats.org/drawingml/2006/main">
              <a:rPr lang="vi" sz="2000" dirty="0" smtClean="0"/>
              <a:t>)</a:t>
            </a:r>
            <a:endParaRPr xmlns:a="http://schemas.openxmlformats.org/drawingml/2006/main"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1" y="2389076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z="2000" dirty="0" smtClean="0"/>
              <a:t>Alice</a:t>
            </a:r>
            <a:endParaRPr xmlns:a="http://schemas.openxmlformats.org/drawingml/2006/main"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2844800"/>
            <a:ext cx="24384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vi" sz="2000" dirty="0" smtClean="0"/>
              <a:t>chọn ngẫu nhiên x</a:t>
            </a:r>
          </a:p>
          <a:p>
            <a:pPr xmlns:a="http://schemas.openxmlformats.org/drawingml/2006/main" algn="ctr"/>
            <a:r xmlns:a="http://schemas.openxmlformats.org/drawingml/2006/main">
              <a:rPr lang="vi" sz="2000" dirty="0" smtClean="0"/>
              <a:t>(ví dụ 48 byte)</a:t>
            </a:r>
            <a:endParaRPr xmlns:a="http://schemas.openxmlformats.org/drawingml/2006/main"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1" y="2336800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z="2000" dirty="0" smtClean="0"/>
              <a:t>Bob</a:t>
            </a:r>
            <a:endParaRPr xmlns:a="http://schemas.openxmlformats.org/drawingml/2006/main"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2432448"/>
            <a:ext cx="2971800" cy="615553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51809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sz="2400" dirty="0" err="1" smtClean="0"/>
                <a:t>v.v.</a:t>
              </a:r>
              <a:endParaRPr xmlns:a="http://schemas.openxmlformats.org/drawingml/2006/main"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0400" y="3352803"/>
            <a:ext cx="2971800" cy="546836"/>
            <a:chOff x="3505200" y="2237823"/>
            <a:chExt cx="2971800" cy="41012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2237823"/>
              <a:ext cx="125812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sz="2400" dirty="0" smtClean="0"/>
                <a:t>E( </a:t>
              </a:r>
              <a:r xmlns:a="http://schemas.openxmlformats.org/drawingml/2006/main">
                <a:rPr lang="vi" sz="2400" dirty="0" err="1" smtClean="0"/>
                <a:t>pk </a:t>
              </a:r>
              <a:r xmlns:a="http://schemas.openxmlformats.org/drawingml/2006/main">
                <a:rPr lang="vi" sz="2400" dirty="0" smtClean="0"/>
                <a:t>, x)</a:t>
              </a:r>
              <a:endParaRPr xmlns:a="http://schemas.openxmlformats.org/drawingml/2006/main"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52600" y="36576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z="2400" dirty="0" smtClean="0">
                <a:solidFill>
                  <a:schemeClr val="bg1"/>
                </a:solidFill>
              </a:rPr>
              <a:t>x</a:t>
            </a:r>
            <a:endParaRPr xmlns:a="http://schemas.openxmlformats.org/drawingml/2006/main"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6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86800" cy="11430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3600" dirty="0"/>
              <a:t>Một </a:t>
            </a:r>
            <a:r xmlns:a="http://schemas.openxmlformats.org/drawingml/2006/main">
              <a:rPr lang="vi" sz="3600" dirty="0" smtClean="0"/>
              <a:t>ứng dụng</a:t>
            </a:r>
            <a:endParaRPr xmlns:a="http://schemas.openxmlformats.org/drawingml/2006/main"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3950"/>
            <a:ext cx="8305800" cy="4714450"/>
          </a:xfrm>
        </p:spPr>
        <p:txBody>
          <a:bodyPr/>
          <a:lstStyle/>
          <a:p>
            <a:pPr xmlns:a="http://schemas.openxmlformats.org/drawingml/2006/main" marL="0" indent="0">
              <a:buNone/>
              <a:tabLst>
                <a:tab pos="2282825" algn="l"/>
              </a:tabLst>
            </a:pPr>
            <a:r xmlns:a="http://schemas.openxmlformats.org/drawingml/2006/main">
              <a:rPr lang="vi" dirty="0" smtClean="0"/>
              <a:t>Mã hóa trong các thiết lập không tương tác:</a:t>
            </a:r>
          </a:p>
          <a:p>
            <a:r xmlns:a="http://schemas.openxmlformats.org/drawingml/2006/main">
              <a:rPr lang="vi" dirty="0" smtClean="0"/>
              <a:t>Hệ thống tập tin được mã hóa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4241801"/>
            <a:ext cx="933450" cy="1782465"/>
            <a:chOff x="457200" y="3181350"/>
            <a:chExt cx="933450" cy="13368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70479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sz="2400" dirty="0" smtClean="0"/>
                <a:t>Bob</a:t>
              </a:r>
              <a:endParaRPr xmlns:a="http://schemas.openxmlformats.org/drawingml/2006/main" lang="en-US" sz="2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343401"/>
            <a:ext cx="990600" cy="13616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4241801"/>
            <a:ext cx="1581150" cy="622300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5988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sz="2400" dirty="0" smtClean="0"/>
                <a:t>viết</a:t>
              </a:r>
              <a:endParaRPr xmlns:a="http://schemas.openxmlformats.org/drawingml/2006/main"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52600" y="5054600"/>
            <a:ext cx="4800600" cy="1625600"/>
            <a:chOff x="1752600" y="3790950"/>
            <a:chExt cx="48006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sz="2400" dirty="0" smtClean="0"/>
                <a:t>E( </a:t>
              </a:r>
              <a:r xmlns:a="http://schemas.openxmlformats.org/drawingml/2006/main">
                <a:rPr lang="vi" sz="2400" dirty="0" err="1" smtClean="0"/>
                <a:t>k </a:t>
              </a:r>
              <a:r xmlns:a="http://schemas.openxmlformats.org/drawingml/2006/main">
                <a:rPr lang="vi" sz="2400" baseline="-25000" dirty="0" err="1" smtClean="0"/>
                <a:t>F </a:t>
              </a:r>
              <a:r xmlns:a="http://schemas.openxmlformats.org/drawingml/2006/main">
                <a:rPr lang="vi" sz="2400" dirty="0" smtClean="0"/>
                <a:t>, Tệp)</a:t>
              </a:r>
              <a:endParaRPr xmlns:a="http://schemas.openxmlformats.org/drawingml/2006/main"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sz="2400" dirty="0" smtClean="0"/>
                <a:t>E( </a:t>
              </a:r>
              <a:r xmlns:a="http://schemas.openxmlformats.org/drawingml/2006/main">
                <a:rPr lang="vi" sz="2400" dirty="0" err="1" smtClean="0"/>
                <a:t>gói </a:t>
              </a:r>
              <a:r xmlns:a="http://schemas.openxmlformats.org/drawingml/2006/main">
                <a:rPr lang="vi" sz="3200" baseline="-25000" dirty="0" err="1" smtClean="0"/>
                <a:t>A </a:t>
              </a:r>
              <a:r xmlns:a="http://schemas.openxmlformats.org/drawingml/2006/main">
                <a:rPr lang="vi" sz="2400" dirty="0" smtClean="0"/>
                <a:t>, K </a:t>
              </a:r>
              <a:r xmlns:a="http://schemas.openxmlformats.org/drawingml/2006/main">
                <a:rPr lang="vi" sz="2400" baseline="-25000" dirty="0" smtClean="0"/>
                <a:t>F </a:t>
              </a:r>
              <a:r xmlns:a="http://schemas.openxmlformats.org/drawingml/2006/main">
                <a:rPr lang="vi" sz="2400" dirty="0" smtClean="0"/>
                <a:t>)</a:t>
              </a:r>
              <a:endParaRPr xmlns:a="http://schemas.openxmlformats.org/drawingml/2006/main"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sz="2400" dirty="0" smtClean="0"/>
                <a:t>E( </a:t>
              </a:r>
              <a:r xmlns:a="http://schemas.openxmlformats.org/drawingml/2006/main">
                <a:rPr lang="vi" sz="2400" dirty="0" err="1" smtClean="0"/>
                <a:t>gói </a:t>
              </a:r>
              <a:r xmlns:a="http://schemas.openxmlformats.org/drawingml/2006/main">
                <a:rPr lang="vi" sz="3200" baseline="-25000" dirty="0" err="1" smtClean="0"/>
                <a:t>B </a:t>
              </a:r>
              <a:r xmlns:a="http://schemas.openxmlformats.org/drawingml/2006/main">
                <a:rPr lang="vi" sz="2400" dirty="0" smtClean="0"/>
                <a:t>, K </a:t>
              </a:r>
              <a:r xmlns:a="http://schemas.openxmlformats.org/drawingml/2006/main">
                <a:rPr lang="vi" sz="2400" baseline="-25000" dirty="0" smtClean="0"/>
                <a:t>F </a:t>
              </a:r>
              <a:r xmlns:a="http://schemas.openxmlformats.org/drawingml/2006/main">
                <a:rPr lang="vi" sz="2400" dirty="0" smtClean="0"/>
                <a:t>)</a:t>
              </a:r>
              <a:endParaRPr xmlns:a="http://schemas.openxmlformats.org/drawingml/2006/main"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91000" y="4140200"/>
            <a:ext cx="4648200" cy="1117600"/>
            <a:chOff x="4191000" y="3105150"/>
            <a:chExt cx="4648200" cy="838200"/>
          </a:xfrm>
        </p:grpSpPr>
        <p:sp>
          <p:nvSpPr>
            <p:cNvPr id="14" name="Rounded Rectangle 13"/>
            <p:cNvSpPr/>
            <p:nvPr/>
          </p:nvSpPr>
          <p:spPr>
            <a:xfrm>
              <a:off x="7696200" y="310515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sz="2400" dirty="0" smtClean="0"/>
                <a:t>Alice</a:t>
              </a:r>
              <a:endParaRPr xmlns:a="http://schemas.openxmlformats.org/drawingml/2006/main"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105150"/>
              <a:ext cx="78774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sz="2400" dirty="0" smtClean="0"/>
                <a:t>đọc</a:t>
              </a:r>
              <a:endParaRPr xmlns:a="http://schemas.openxmlformats.org/drawingml/2006/main"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191000" y="356235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24800" y="5556648"/>
            <a:ext cx="648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z="2400" dirty="0" smtClean="0"/>
              <a:t>Tài liệu</a:t>
            </a:r>
            <a:endParaRPr xmlns:a="http://schemas.openxmlformats.org/drawingml/2006/main"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229600" y="3733801"/>
            <a:ext cx="646331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z="2400" dirty="0" err="1" smtClean="0">
                <a:solidFill>
                  <a:schemeClr val="bg1"/>
                </a:solidFill>
              </a:rPr>
              <a:t>sk </a:t>
            </a:r>
            <a:r xmlns:a="http://schemas.openxmlformats.org/drawingml/2006/main">
              <a:rPr lang="vi" sz="3200" baseline="-25000" dirty="0" err="1" smtClean="0">
                <a:solidFill>
                  <a:schemeClr val="bg1"/>
                </a:solidFill>
              </a:rPr>
              <a:t>A</a:t>
            </a:r>
            <a:endParaRPr xmlns:a="http://schemas.openxmlformats.org/drawingml/2006/main" lang="en-US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4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86800" cy="11430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3600" dirty="0"/>
              <a:t>Một </a:t>
            </a:r>
            <a:r xmlns:a="http://schemas.openxmlformats.org/drawingml/2006/main">
              <a:rPr lang="vi" sz="3600" dirty="0" smtClean="0"/>
              <a:t>ứng dụng</a:t>
            </a:r>
            <a:endParaRPr xmlns:a="http://schemas.openxmlformats.org/drawingml/2006/main"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771650"/>
            <a:ext cx="8153400" cy="3562350"/>
          </a:xfrm>
        </p:spPr>
        <p:txBody>
          <a:bodyPr/>
          <a:lstStyle/>
          <a:p>
            <a:pPr xmlns:a="http://schemas.openxmlformats.org/drawingml/2006/main" marL="0" indent="0">
              <a:buNone/>
              <a:tabLst>
                <a:tab pos="2282825" algn="l"/>
              </a:tabLst>
            </a:pPr>
            <a:r xmlns:a="http://schemas.openxmlformats.org/drawingml/2006/main">
              <a:rPr lang="vi" dirty="0" smtClean="0"/>
              <a:t>Mã hóa trong các thiết lập không tương tác:</a:t>
            </a:r>
          </a:p>
          <a:p>
            <a:r xmlns:a="http://schemas.openxmlformats.org/drawingml/2006/main">
              <a:rPr lang="vi" dirty="0" smtClean="0"/>
              <a:t>Khóa ký quỹ: phục hồi dữ liệu mà không cần khóa của Bob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4241801"/>
            <a:ext cx="933450" cy="1782465"/>
            <a:chOff x="457200" y="3181350"/>
            <a:chExt cx="933450" cy="13368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70479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sz="2400" dirty="0" smtClean="0"/>
                <a:t>Bob</a:t>
              </a:r>
              <a:endParaRPr xmlns:a="http://schemas.openxmlformats.org/drawingml/2006/main" lang="en-US" sz="2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343401"/>
            <a:ext cx="990600" cy="13616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4241801"/>
            <a:ext cx="1581150" cy="622300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5988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sz="2400" dirty="0" smtClean="0"/>
                <a:t>viết</a:t>
              </a:r>
              <a:endParaRPr xmlns:a="http://schemas.openxmlformats.org/drawingml/2006/main"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24000" y="5054600"/>
            <a:ext cx="5486400" cy="1625600"/>
            <a:chOff x="1752600" y="3790950"/>
            <a:chExt cx="54864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sz="2400" dirty="0" smtClean="0"/>
                <a:t>E( </a:t>
              </a:r>
              <a:r xmlns:a="http://schemas.openxmlformats.org/drawingml/2006/main">
                <a:rPr lang="vi" sz="2400" dirty="0" err="1" smtClean="0"/>
                <a:t>k </a:t>
              </a:r>
              <a:r xmlns:a="http://schemas.openxmlformats.org/drawingml/2006/main">
                <a:rPr lang="vi" sz="2400" baseline="-25000" dirty="0" err="1" smtClean="0"/>
                <a:t>F </a:t>
              </a:r>
              <a:r xmlns:a="http://schemas.openxmlformats.org/drawingml/2006/main">
                <a:rPr lang="vi" sz="2400" dirty="0" smtClean="0"/>
                <a:t>, Tệp)</a:t>
              </a:r>
              <a:endParaRPr xmlns:a="http://schemas.openxmlformats.org/drawingml/2006/main"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sz="2400" dirty="0" smtClean="0"/>
                <a:t>E( </a:t>
              </a:r>
              <a:r xmlns:a="http://schemas.openxmlformats.org/drawingml/2006/main">
                <a:rPr lang="vi" sz="2400" dirty="0" err="1" smtClean="0"/>
                <a:t>pk </a:t>
              </a:r>
              <a:r xmlns:a="http://schemas.openxmlformats.org/drawingml/2006/main">
                <a:rPr lang="vi" sz="3200" baseline="-25000" dirty="0" err="1" smtClean="0"/>
                <a:t>ký quỹ </a:t>
              </a:r>
              <a:r xmlns:a="http://schemas.openxmlformats.org/drawingml/2006/main">
                <a:rPr lang="vi" sz="2400" dirty="0" smtClean="0"/>
                <a:t>, K </a:t>
              </a:r>
              <a:r xmlns:a="http://schemas.openxmlformats.org/drawingml/2006/main">
                <a:rPr lang="vi" sz="2400" baseline="-25000" dirty="0" smtClean="0"/>
                <a:t>F </a:t>
              </a:r>
              <a:r xmlns:a="http://schemas.openxmlformats.org/drawingml/2006/main">
                <a:rPr lang="vi" sz="2400" dirty="0" smtClean="0"/>
                <a:t>)</a:t>
              </a:r>
              <a:endParaRPr xmlns:a="http://schemas.openxmlformats.org/drawingml/2006/main"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sz="2400" dirty="0" smtClean="0"/>
                <a:t>E( </a:t>
              </a:r>
              <a:r xmlns:a="http://schemas.openxmlformats.org/drawingml/2006/main">
                <a:rPr lang="vi" sz="2400" dirty="0" err="1" smtClean="0"/>
                <a:t>gói </a:t>
              </a:r>
              <a:r xmlns:a="http://schemas.openxmlformats.org/drawingml/2006/main">
                <a:rPr lang="vi" sz="3200" baseline="-25000" dirty="0" err="1" smtClean="0"/>
                <a:t>B </a:t>
              </a:r>
              <a:r xmlns:a="http://schemas.openxmlformats.org/drawingml/2006/main">
                <a:rPr lang="vi" sz="2400" dirty="0" smtClean="0"/>
                <a:t>, K </a:t>
              </a:r>
              <a:r xmlns:a="http://schemas.openxmlformats.org/drawingml/2006/main">
                <a:rPr lang="vi" sz="2400" baseline="-25000" dirty="0" smtClean="0"/>
                <a:t>F </a:t>
              </a:r>
              <a:r xmlns:a="http://schemas.openxmlformats.org/drawingml/2006/main">
                <a:rPr lang="vi" sz="2400" dirty="0" smtClean="0"/>
                <a:t>)</a:t>
              </a:r>
              <a:endParaRPr xmlns:a="http://schemas.openxmlformats.org/drawingml/2006/main"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15536" y="3524648"/>
            <a:ext cx="3269689" cy="1529953"/>
            <a:chOff x="5715536" y="2643485"/>
            <a:chExt cx="3269689" cy="1147465"/>
          </a:xfrm>
        </p:grpSpPr>
        <p:sp>
          <p:nvSpPr>
            <p:cNvPr id="14" name="Rounded Rectangle 13"/>
            <p:cNvSpPr/>
            <p:nvPr/>
          </p:nvSpPr>
          <p:spPr>
            <a:xfrm>
              <a:off x="7086600" y="2643485"/>
              <a:ext cx="1524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sz="2400" dirty="0" smtClean="0"/>
                <a:t>Ký quỹ</a:t>
              </a:r>
            </a:p>
            <a:p>
              <a:pPr xmlns:a="http://schemas.openxmlformats.org/drawingml/2006/main" algn="ctr"/>
              <a:r xmlns:a="http://schemas.openxmlformats.org/drawingml/2006/main">
                <a:rPr lang="vi" sz="2400" dirty="0" smtClean="0"/>
                <a:t>Dịch vụ</a:t>
              </a:r>
              <a:endParaRPr xmlns:a="http://schemas.openxmlformats.org/drawingml/2006/main"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739" y="3405485"/>
              <a:ext cx="1316486" cy="346249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sz="3200" baseline="-25000" dirty="0" err="1" smtClean="0">
                  <a:solidFill>
                    <a:schemeClr val="bg1"/>
                  </a:solidFill>
                </a:rPr>
                <a:t>ký </a:t>
              </a:r>
              <a:endParaRPr xmlns:a="http://schemas.openxmlformats.org/drawingml/2006/main" lang="en-US" sz="3200" baseline="-25000" dirty="0">
                <a:solidFill>
                  <a:schemeClr val="bg1"/>
                </a:solidFill>
              </a:endParaRPr>
              <a:r xmlns:a="http://schemas.openxmlformats.org/drawingml/2006/main">
                <a:rPr lang="vi" sz="2400" dirty="0" err="1" smtClean="0">
                  <a:solidFill>
                    <a:schemeClr val="bg1"/>
                  </a:solidFill>
                </a:rPr>
                <a:t>quỹ sk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15536" y="2998118"/>
              <a:ext cx="1355938" cy="792832"/>
            </a:xfrm>
            <a:custGeom>
              <a:avLst/>
              <a:gdLst>
                <a:gd name="connsiteX0" fmla="*/ 1355938 w 1355938"/>
                <a:gd name="connsiteY0" fmla="*/ 4759 h 622494"/>
                <a:gd name="connsiteX1" fmla="*/ 291785 w 1355938"/>
                <a:gd name="connsiteY1" fmla="*/ 90556 h 622494"/>
                <a:gd name="connsiteX2" fmla="*/ 0 w 1355938"/>
                <a:gd name="connsiteY2" fmla="*/ 622494 h 6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938" h="622494">
                  <a:moveTo>
                    <a:pt x="1355938" y="4759"/>
                  </a:moveTo>
                  <a:cubicBezTo>
                    <a:pt x="936856" y="-3821"/>
                    <a:pt x="517775" y="-12400"/>
                    <a:pt x="291785" y="90556"/>
                  </a:cubicBezTo>
                  <a:cubicBezTo>
                    <a:pt x="65795" y="193512"/>
                    <a:pt x="0" y="622494"/>
                    <a:pt x="0" y="622494"/>
                  </a:cubicBezTo>
                </a:path>
              </a:pathLst>
            </a:custGeom>
            <a:ln w="57150" cmpd="sng">
              <a:solidFill>
                <a:srgbClr val="00009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63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 xmlns:a="http://schemas.openxmlformats.org/drawingml/2006/main">
              <a:rPr lang="vi" dirty="0" smtClean="0"/>
              <a:t>Chức năng cửa sập (TDF)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82000" cy="4953000"/>
          </a:xfrm>
        </p:spPr>
        <p:txBody>
          <a:bodyPr/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vi" b="1" u="sng" dirty="0" err="1" smtClean="0"/>
              <a:t>Def </a:t>
            </a:r>
            <a:r xmlns:a="http://schemas.openxmlformats.org/drawingml/2006/main">
              <a:rPr lang="vi" dirty="0" smtClean="0"/>
              <a:t>: một </a:t>
            </a:r>
            <a:r xmlns:a="http://schemas.openxmlformats.org/drawingml/2006/main">
              <a:rPr lang="vi" dirty="0" err="1" smtClean="0"/>
              <a:t>hàm cửa bẫy </a:t>
            </a:r>
            <a:r xmlns:a="http://schemas.openxmlformats.org/drawingml/2006/main">
              <a:rPr lang="vi" dirty="0" smtClean="0"/>
              <a:t>. X⟶Y là bộ ba </a:t>
            </a:r>
            <a:r xmlns:a="http://schemas.openxmlformats.org/drawingml/2006/main">
              <a:rPr lang="vi" dirty="0" err="1" smtClean="0"/>
              <a:t>thuật toán hiệu quả </a:t>
            </a:r>
            <a:r xmlns:a="http://schemas.openxmlformats.org/drawingml/2006/main">
              <a:rPr lang="vi" dirty="0" smtClean="0"/>
              <a:t>. (G, F, F </a:t>
            </a:r>
            <a:r xmlns:a="http://schemas.openxmlformats.org/drawingml/2006/main">
              <a:rPr lang="vi" baseline="30000" dirty="0" smtClean="0"/>
              <a:t>-1 </a:t>
            </a:r>
            <a:r xmlns:a="http://schemas.openxmlformats.org/drawingml/2006/main">
              <a:rPr lang="vi" dirty="0" smtClean="0"/>
              <a:t>)</a:t>
            </a:r>
          </a:p>
          <a:p>
            <a:pPr xmlns:a="http://schemas.openxmlformats.org/drawingml/2006/main">
              <a:spcBef>
                <a:spcPts val="3000"/>
              </a:spcBef>
              <a:buFont typeface="Arial"/>
              <a:buChar char="•"/>
            </a:pPr>
            <a:r xmlns:a="http://schemas.openxmlformats.org/drawingml/2006/main">
              <a:rPr lang="vi" dirty="0" smtClean="0"/>
              <a:t>G(): thuật toán ngẫu nhiên </a:t>
            </a:r>
            <a:r xmlns:a="http://schemas.openxmlformats.org/drawingml/2006/main">
              <a:rPr lang="vi" dirty="0"/>
              <a:t>o </a:t>
            </a:r>
            <a:r xmlns:a="http://schemas.openxmlformats.org/drawingml/2006/main">
              <a:rPr lang="vi" dirty="0" smtClean="0"/>
              <a:t>đầu ra cặp khóa ( </a:t>
            </a:r>
            <a:r xmlns:a="http://schemas.openxmlformats.org/drawingml/2006/main">
              <a:rPr lang="vi" dirty="0" err="1" smtClean="0"/>
              <a:t>pk </a:t>
            </a:r>
            <a:r xmlns:a="http://schemas.openxmlformats.org/drawingml/2006/main">
              <a:rPr lang="vi" dirty="0" smtClean="0"/>
              <a:t>, </a:t>
            </a:r>
            <a:r xmlns:a="http://schemas.openxmlformats.org/drawingml/2006/main">
              <a:rPr lang="vi" dirty="0" err="1" smtClean="0"/>
              <a:t>sk </a:t>
            </a:r>
            <a:r xmlns:a="http://schemas.openxmlformats.org/drawingml/2006/main">
              <a:rPr lang="vi" dirty="0" smtClean="0"/>
              <a:t>)</a:t>
            </a:r>
          </a:p>
          <a:p>
            <a:pPr xmlns:a="http://schemas.openxmlformats.org/drawingml/2006/main">
              <a:spcBef>
                <a:spcPts val="3000"/>
              </a:spcBef>
              <a:buFont typeface="Arial"/>
              <a:buChar char="•"/>
            </a:pPr>
            <a:r xmlns:a="http://schemas.openxmlformats.org/drawingml/2006/main">
              <a:rPr lang="vi" dirty="0" smtClean="0"/>
              <a:t>F( </a:t>
            </a:r>
            <a:r xmlns:a="http://schemas.openxmlformats.org/drawingml/2006/main">
              <a:rPr lang="vi" dirty="0" err="1" smtClean="0"/>
              <a:t>pk </a:t>
            </a:r>
            <a:r xmlns:a="http://schemas.openxmlformats.org/drawingml/2006/main">
              <a:rPr lang="vi" dirty="0" smtClean="0"/>
              <a:t>,⋅): det. </a:t>
            </a:r>
            <a:r xmlns:a="http://schemas.openxmlformats.org/drawingml/2006/main">
              <a:rPr lang="vi" dirty="0"/>
              <a:t>a </a:t>
            </a:r>
            <a:r xmlns:a="http://schemas.openxmlformats.org/drawingml/2006/main">
              <a:rPr lang="vi" dirty="0" smtClean="0"/>
              <a:t>lg. </a:t>
            </a:r>
            <a:r xmlns:a="http://schemas.openxmlformats.org/drawingml/2006/main">
              <a:rPr lang="vi" dirty="0"/>
              <a:t>t </a:t>
            </a:r>
            <a:r xmlns:a="http://schemas.openxmlformats.org/drawingml/2006/main">
              <a:rPr lang="vi" dirty="0" smtClean="0"/>
              <a:t>định nghĩa một </a:t>
            </a:r>
            <a:r xmlns:a="http://schemas.openxmlformats.org/drawingml/2006/main">
              <a:rPr lang="vi" dirty="0" err="1" smtClean="0"/>
              <a:t>hàm </a:t>
            </a:r>
            <a:r xmlns:a="http://schemas.openxmlformats.org/drawingml/2006/main">
              <a:rPr lang="vi" dirty="0" smtClean="0"/>
              <a:t>. X </a:t>
            </a:r>
            <a:r xmlns:a="http://schemas.openxmlformats.org/drawingml/2006/main">
              <a:rPr lang="vi" dirty="0"/>
              <a:t>⟶ </a:t>
            </a:r>
            <a:r xmlns:a="http://schemas.openxmlformats.org/drawingml/2006/main">
              <a:rPr lang="vi" dirty="0" smtClean="0"/>
              <a:t>Y</a:t>
            </a:r>
          </a:p>
          <a:p>
            <a:pPr xmlns:a="http://schemas.openxmlformats.org/drawingml/2006/main">
              <a:spcBef>
                <a:spcPts val="3000"/>
              </a:spcBef>
              <a:buFont typeface="Arial"/>
              <a:buChar char="•"/>
            </a:pPr>
            <a:r xmlns:a="http://schemas.openxmlformats.org/drawingml/2006/main">
              <a:rPr lang="vi" dirty="0" smtClean="0"/>
              <a:t>F </a:t>
            </a:r>
            <a:r xmlns:a="http://schemas.openxmlformats.org/drawingml/2006/main">
              <a:rPr lang="vi" baseline="30000" dirty="0" smtClean="0"/>
              <a:t>-1 </a:t>
            </a:r>
            <a:r xmlns:a="http://schemas.openxmlformats.org/drawingml/2006/main">
              <a:rPr lang="vi" dirty="0" smtClean="0"/>
              <a:t>( </a:t>
            </a:r>
            <a:r xmlns:a="http://schemas.openxmlformats.org/drawingml/2006/main">
              <a:rPr lang="vi" dirty="0" err="1" smtClean="0"/>
              <a:t>sk </a:t>
            </a:r>
            <a:r xmlns:a="http://schemas.openxmlformats.org/drawingml/2006/main">
              <a:rPr lang="vi" dirty="0"/>
              <a:t>,⋅):</a:t>
            </a:r>
            <a:r xmlns:a="http://schemas.openxmlformats.org/drawingml/2006/main">
              <a:rPr lang="vi" dirty="0" smtClean="0"/>
              <a:t>  </a:t>
            </a:r>
            <a:r xmlns:a="http://schemas.openxmlformats.org/drawingml/2006/main">
              <a:rPr lang="vi" dirty="0" err="1" smtClean="0"/>
              <a:t>hàm </a:t>
            </a:r>
            <a:r xmlns:a="http://schemas.openxmlformats.org/drawingml/2006/main">
              <a:rPr lang="vi" dirty="0" smtClean="0"/>
              <a:t>. Y ⟶ X đảo ngược F </a:t>
            </a:r>
            <a:r xmlns:a="http://schemas.openxmlformats.org/drawingml/2006/main">
              <a:rPr lang="vi" dirty="0"/>
              <a:t>( </a:t>
            </a:r>
            <a:r xmlns:a="http://schemas.openxmlformats.org/drawingml/2006/main">
              <a:rPr lang="vi" dirty="0" err="1"/>
              <a:t>pk </a:t>
            </a:r>
            <a:r xmlns:a="http://schemas.openxmlformats.org/drawingml/2006/main">
              <a:rPr lang="vi" dirty="0"/>
              <a:t>,⋅ </a:t>
            </a:r>
            <a:r xmlns:a="http://schemas.openxmlformats.org/drawingml/2006/main">
              <a:rPr lang="vi" dirty="0" smtClean="0"/>
              <a:t>)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xmlns:a="http://schemas.openxmlformats.org/drawingml/2006/main" marL="0" indent="0">
              <a:spcBef>
                <a:spcPts val="3000"/>
              </a:spcBef>
              <a:buNone/>
            </a:pPr>
            <a:r xmlns:a="http://schemas.openxmlformats.org/drawingml/2006/main">
              <a:rPr lang="vi" dirty="0" smtClean="0"/>
              <a:t>Bảo mật: F( </a:t>
            </a:r>
            <a:r xmlns:a="http://schemas.openxmlformats.org/drawingml/2006/main">
              <a:rPr lang="vi" dirty="0" err="1" smtClean="0"/>
              <a:t>pk </a:t>
            </a:r>
            <a:r xmlns:a="http://schemas.openxmlformats.org/drawingml/2006/main">
              <a:rPr lang="vi" dirty="0" smtClean="0"/>
              <a:t>,</a:t>
            </a:r>
            <a:r xmlns:a="http://schemas.openxmlformats.org/drawingml/2006/main">
              <a:rPr lang="vi" dirty="0"/>
              <a:t> </a:t>
            </a:r>
            <a:r xmlns:a="http://schemas.openxmlformats.org/drawingml/2006/main">
              <a:rPr lang="vi" dirty="0" smtClean="0"/>
              <a:t>⋅) là một chiều không có </a:t>
            </a:r>
            <a:r xmlns:a="http://schemas.openxmlformats.org/drawingml/2006/main">
              <a:rPr lang="vi" dirty="0" err="1" smtClean="0"/>
              <a:t>sk</a:t>
            </a:r>
            <a:endParaRPr xmlns:a="http://schemas.openxmlformats.org/drawingml/2006/main"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Mã hóa khóa công khai </a:t>
            </a:r>
            <a:r xmlns:a="http://schemas.openxmlformats.org/drawingml/2006/main">
              <a:rPr lang="vi" dirty="0"/>
              <a:t>từ </a:t>
            </a:r>
            <a:r xmlns:a="http://schemas.openxmlformats.org/drawingml/2006/main">
              <a:rPr lang="vi" dirty="0" smtClean="0"/>
              <a:t>TDF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5029200"/>
          </a:xfrm>
        </p:spPr>
        <p:txBody>
          <a:bodyPr/>
          <a:lstStyle/>
          <a:p>
            <a:pPr xmlns:a="http://schemas.openxmlformats.org/drawingml/2006/main">
              <a:spcBef>
                <a:spcPts val="1176"/>
              </a:spcBef>
              <a:buFont typeface="Arial"/>
              <a:buChar char="•"/>
            </a:pPr>
            <a:r xmlns:a="http://schemas.openxmlformats.org/drawingml/2006/main">
              <a:rPr lang="vi" dirty="0" smtClean="0"/>
              <a:t>( </a:t>
            </a:r>
            <a:r xmlns:a="http://schemas.openxmlformats.org/drawingml/2006/main">
              <a:rPr lang="vi" dirty="0"/>
              <a:t>G, F, F </a:t>
            </a:r>
            <a:r xmlns:a="http://schemas.openxmlformats.org/drawingml/2006/main">
              <a:rPr lang="vi" baseline="30000" dirty="0"/>
              <a:t>-1 </a:t>
            </a:r>
            <a:r xmlns:a="http://schemas.openxmlformats.org/drawingml/2006/main">
              <a:rPr lang="vi" dirty="0" smtClean="0"/>
              <a:t>): bảo mật TDF X ⟶ Y</a:t>
            </a:r>
          </a:p>
          <a:p>
            <a:pPr xmlns:a="http://schemas.openxmlformats.org/drawingml/2006/main">
              <a:spcBef>
                <a:spcPts val="1176"/>
              </a:spcBef>
              <a:buFont typeface="Arial"/>
              <a:buChar char="•"/>
            </a:pPr>
            <a:r xmlns:a="http://schemas.openxmlformats.org/drawingml/2006/main">
              <a:rPr lang="vi" dirty="0" smtClean="0"/>
              <a:t>( </a:t>
            </a:r>
            <a:r xmlns:a="http://schemas.openxmlformats.org/drawingml/2006/main">
              <a:rPr lang="vi" dirty="0" err="1" smtClean="0"/>
              <a:t>E </a:t>
            </a:r>
            <a:r xmlns:a="http://schemas.openxmlformats.org/drawingml/2006/main">
              <a:rPr lang="vi" baseline="-25000" dirty="0" err="1" smtClean="0"/>
              <a:t>s </a:t>
            </a:r>
            <a:r xmlns:a="http://schemas.openxmlformats.org/drawingml/2006/main">
              <a:rPr lang="vi" dirty="0" smtClean="0"/>
              <a:t>, D </a:t>
            </a:r>
            <a:r xmlns:a="http://schemas.openxmlformats.org/drawingml/2006/main">
              <a:rPr lang="vi" baseline="-25000" dirty="0" smtClean="0"/>
              <a:t>s </a:t>
            </a:r>
            <a:r xmlns:a="http://schemas.openxmlformats.org/drawingml/2006/main">
              <a:rPr lang="vi" dirty="0" smtClean="0"/>
              <a:t>) : </a:t>
            </a:r>
            <a:r xmlns:a="http://schemas.openxmlformats.org/drawingml/2006/main">
              <a:rPr lang="vi" dirty="0" err="1" smtClean="0"/>
              <a:t>symm </a:t>
            </a:r>
            <a:r xmlns:a="http://schemas.openxmlformats.org/drawingml/2006/main">
              <a:rPr lang="vi" dirty="0" smtClean="0"/>
              <a:t>. auth. mã hóa với khóa trong K</a:t>
            </a:r>
          </a:p>
          <a:p>
            <a:pPr xmlns:a="http://schemas.openxmlformats.org/drawingml/2006/main">
              <a:spcBef>
                <a:spcPts val="1176"/>
              </a:spcBef>
              <a:buFont typeface="Arial"/>
              <a:buChar char="•"/>
            </a:pPr>
            <a:r xmlns:a="http://schemas.openxmlformats.org/drawingml/2006/main">
              <a:rPr lang="vi" dirty="0" smtClean="0"/>
              <a:t>H: X ⟶ K</a:t>
            </a:r>
            <a:r xmlns:a="http://schemas.openxmlformats.org/drawingml/2006/main">
              <a:rPr lang="vi" dirty="0"/>
              <a:t> </a:t>
            </a:r>
            <a:r xmlns:a="http://schemas.openxmlformats.org/drawingml/2006/main">
              <a:rPr lang="vi" dirty="0" smtClean="0"/>
              <a:t>một hàm băm</a:t>
            </a:r>
            <a:endParaRPr xmlns:a="http://schemas.openxmlformats.org/drawingml/2006/main" lang="en-US" sz="2000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  <a:p>
            <a:pPr xmlns:a="http://schemas.openxmlformats.org/drawingml/2006/main" marL="0" indent="0">
              <a:spcBef>
                <a:spcPts val="1176"/>
              </a:spcBef>
              <a:buNone/>
            </a:pPr>
            <a:r xmlns:a="http://schemas.openxmlformats.org/drawingml/2006/main">
              <a:rPr lang="vi" dirty="0"/>
              <a:t>mã </a:t>
            </a:r>
            <a:r xmlns:a="http://schemas.openxmlformats.org/drawingml/2006/main">
              <a:rPr lang="vi" dirty="0" smtClean="0"/>
              <a:t>hóa khóa công khai </a:t>
            </a:r>
            <a:r xmlns:a="http://schemas.openxmlformats.org/drawingml/2006/main">
              <a:rPr lang="vi" dirty="0" smtClean="0"/>
              <a:t>(G, E, D):</a:t>
            </a:r>
          </a:p>
          <a:p>
            <a:pPr xmlns:a="http://schemas.openxmlformats.org/drawingml/2006/main" marL="0" indent="0">
              <a:spcBef>
                <a:spcPts val="2376"/>
              </a:spcBef>
              <a:buNone/>
            </a:pPr>
            <a:r xmlns:a="http://schemas.openxmlformats.org/drawingml/2006/main">
              <a:rPr lang="vi" dirty="0" smtClean="0"/>
              <a:t>Tạo khóa G: giống như G đối với TDF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24919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Mã hóa khóa công khai </a:t>
            </a:r>
            <a:r xmlns:a="http://schemas.openxmlformats.org/drawingml/2006/main">
              <a:rPr lang="vi" dirty="0"/>
              <a:t>từ </a:t>
            </a:r>
            <a:r xmlns:a="http://schemas.openxmlformats.org/drawingml/2006/main">
              <a:rPr lang="vi" dirty="0" smtClean="0"/>
              <a:t>TDF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5029200"/>
          </a:xfrm>
        </p:spPr>
        <p:txBody>
          <a:bodyPr/>
          <a:lstStyle/>
          <a:p>
            <a:pPr xmlns:a="http://schemas.openxmlformats.org/drawingml/2006/main">
              <a:spcBef>
                <a:spcPts val="1176"/>
              </a:spcBef>
              <a:buFont typeface="Arial"/>
              <a:buChar char="•"/>
            </a:pPr>
            <a:r xmlns:a="http://schemas.openxmlformats.org/drawingml/2006/main">
              <a:rPr lang="vi" dirty="0" smtClean="0"/>
              <a:t>( </a:t>
            </a:r>
            <a:r xmlns:a="http://schemas.openxmlformats.org/drawingml/2006/main">
              <a:rPr lang="vi" dirty="0"/>
              <a:t>G, F, F </a:t>
            </a:r>
            <a:r xmlns:a="http://schemas.openxmlformats.org/drawingml/2006/main">
              <a:rPr lang="vi" baseline="30000" dirty="0"/>
              <a:t>-1 </a:t>
            </a:r>
            <a:r xmlns:a="http://schemas.openxmlformats.org/drawingml/2006/main">
              <a:rPr lang="vi" dirty="0" smtClean="0"/>
              <a:t>): bảo mật TDF X ⟶ Y</a:t>
            </a:r>
          </a:p>
          <a:p>
            <a:pPr xmlns:a="http://schemas.openxmlformats.org/drawingml/2006/main">
              <a:spcBef>
                <a:spcPts val="1176"/>
              </a:spcBef>
              <a:buFont typeface="Arial"/>
              <a:buChar char="•"/>
            </a:pPr>
            <a:r xmlns:a="http://schemas.openxmlformats.org/drawingml/2006/main">
              <a:rPr lang="vi" dirty="0" smtClean="0"/>
              <a:t>( </a:t>
            </a:r>
            <a:r xmlns:a="http://schemas.openxmlformats.org/drawingml/2006/main">
              <a:rPr lang="vi" dirty="0" err="1" smtClean="0"/>
              <a:t>E </a:t>
            </a:r>
            <a:r xmlns:a="http://schemas.openxmlformats.org/drawingml/2006/main">
              <a:rPr lang="vi" baseline="-25000" dirty="0" err="1" smtClean="0"/>
              <a:t>s </a:t>
            </a:r>
            <a:r xmlns:a="http://schemas.openxmlformats.org/drawingml/2006/main">
              <a:rPr lang="vi" dirty="0" smtClean="0"/>
              <a:t>, D </a:t>
            </a:r>
            <a:r xmlns:a="http://schemas.openxmlformats.org/drawingml/2006/main">
              <a:rPr lang="vi" baseline="-25000" dirty="0" smtClean="0"/>
              <a:t>s </a:t>
            </a:r>
            <a:r xmlns:a="http://schemas.openxmlformats.org/drawingml/2006/main">
              <a:rPr lang="vi" dirty="0" smtClean="0"/>
              <a:t>) : </a:t>
            </a:r>
            <a:r xmlns:a="http://schemas.openxmlformats.org/drawingml/2006/main">
              <a:rPr lang="vi" dirty="0" err="1" smtClean="0"/>
              <a:t>symm </a:t>
            </a:r>
            <a:r xmlns:a="http://schemas.openxmlformats.org/drawingml/2006/main">
              <a:rPr lang="vi" dirty="0" smtClean="0"/>
              <a:t>. auth. mã hóa với khóa trong K</a:t>
            </a:r>
          </a:p>
          <a:p>
            <a:pPr xmlns:a="http://schemas.openxmlformats.org/drawingml/2006/main">
              <a:spcBef>
                <a:spcPts val="1176"/>
              </a:spcBef>
              <a:buFont typeface="Arial"/>
              <a:buChar char="•"/>
            </a:pPr>
            <a:r xmlns:a="http://schemas.openxmlformats.org/drawingml/2006/main">
              <a:rPr lang="vi" dirty="0" smtClean="0"/>
              <a:t>H: X ⟶ K</a:t>
            </a:r>
            <a:r xmlns:a="http://schemas.openxmlformats.org/drawingml/2006/main">
              <a:rPr lang="vi" dirty="0"/>
              <a:t> </a:t>
            </a:r>
            <a:r xmlns:a="http://schemas.openxmlformats.org/drawingml/2006/main">
              <a:rPr lang="vi" dirty="0" smtClean="0"/>
              <a:t>một hàm băm</a:t>
            </a:r>
            <a:endParaRPr xmlns:a="http://schemas.openxmlformats.org/drawingml/2006/main" lang="en-US" sz="2000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3835402"/>
            <a:ext cx="4038600" cy="2539999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xmlns:a="http://schemas.openxmlformats.org/drawingml/2006/main" marL="0" indent="0">
              <a:buFont typeface="Wingdings" pitchFamily="2" charset="2"/>
              <a:buNone/>
            </a:pPr>
            <a:r xmlns:a="http://schemas.openxmlformats.org/drawingml/2006/main">
              <a:rPr lang="vi" sz="2400" b="1" u="sng" dirty="0" smtClean="0"/>
              <a:t>E </a:t>
            </a:r>
            <a:r xmlns:a="http://schemas.openxmlformats.org/drawingml/2006/main">
              <a:rPr lang="vi" b="1" u="sng" dirty="0" smtClean="0"/>
              <a:t>(</a:t>
            </a:r>
            <a:r xmlns:a="http://schemas.openxmlformats.org/drawingml/2006/main">
              <a:rPr lang="vi" sz="2400" b="1" u="sng" dirty="0" smtClean="0"/>
              <a:t> </a:t>
            </a:r>
            <a:r xmlns:a="http://schemas.openxmlformats.org/drawingml/2006/main">
              <a:rPr lang="vi" sz="2400" b="1" u="sng" dirty="0" err="1" smtClean="0"/>
              <a:t>gói </a:t>
            </a:r>
            <a:r xmlns:a="http://schemas.openxmlformats.org/drawingml/2006/main">
              <a:rPr lang="vi" sz="2400" b="1" u="sng" dirty="0" smtClean="0"/>
              <a:t>, m </a:t>
            </a:r>
            <a:r xmlns:a="http://schemas.openxmlformats.org/drawingml/2006/main">
              <a:rPr lang="vi" b="1" u="sng" dirty="0" smtClean="0"/>
              <a:t>)</a:t>
            </a:r>
            <a:r xmlns:a="http://schemas.openxmlformats.org/drawingml/2006/main">
              <a:rPr lang="vi" b="1" dirty="0" smtClean="0"/>
              <a:t> </a:t>
            </a:r>
            <a:r xmlns:a="http://schemas.openxmlformats.org/drawingml/2006/main">
              <a:rPr lang="vi" sz="2400" b="1" dirty="0" smtClean="0"/>
              <a:t>: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 xmlns:a="http://schemas.openxmlformats.org/drawingml/2006/main">
              <a:rPr lang="vi" sz="2400" dirty="0" smtClean="0"/>
              <a:t>x ⟵ X, y ⟵ F( </a:t>
            </a:r>
            <a:r xmlns:a="http://schemas.openxmlformats.org/drawingml/2006/main">
              <a:rPr lang="vi" sz="2400" dirty="0" err="1" smtClean="0"/>
              <a:t>pk </a:t>
            </a:r>
            <a:r xmlns:a="http://schemas.openxmlformats.org/drawingml/2006/main">
              <a:rPr lang="vi" sz="2400" dirty="0" smtClean="0"/>
              <a:t>, x)</a:t>
            </a:r>
          </a:p>
          <a:p>
            <a:pPr xmlns:a="http://schemas.openxmlformats.org/drawingml/2006/main" marL="0" indent="0" defTabSz="1033463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 xmlns:a="http://schemas.openxmlformats.org/drawingml/2006/main">
              <a:rPr lang="vi" sz="2400" dirty="0" smtClean="0"/>
              <a:t>k ⟵ H(x), c ⟵ </a:t>
            </a:r>
            <a:r xmlns:a="http://schemas.openxmlformats.org/drawingml/2006/main">
              <a:rPr lang="vi" sz="2400" dirty="0" err="1" smtClean="0"/>
              <a:t>E </a:t>
            </a:r>
            <a:r xmlns:a="http://schemas.openxmlformats.org/drawingml/2006/main">
              <a:rPr lang="vi" sz="2400" baseline="-25000" dirty="0" err="1" smtClean="0"/>
              <a:t>s </a:t>
            </a:r>
            <a:r xmlns:a="http://schemas.openxmlformats.org/drawingml/2006/main">
              <a:rPr lang="vi" sz="2400" dirty="0" smtClean="0"/>
              <a:t>(k, m)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</a:tabLst>
            </a:pPr>
            <a:r xmlns:a="http://schemas.openxmlformats.org/drawingml/2006/main">
              <a:rPr lang="vi" sz="2400" dirty="0" smtClean="0"/>
              <a:t>đầu ra (y, c)</a:t>
            </a:r>
            <a:endParaRPr xmlns:a="http://schemas.openxmlformats.org/drawingml/2006/main" lang="en-US" sz="24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3835402"/>
            <a:ext cx="4191000" cy="2539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</a:tabLst>
            </a:pPr>
            <a:r xmlns:a="http://schemas.openxmlformats.org/drawingml/2006/main">
              <a:rPr lang="vi" sz="2400" b="1" u="sng" dirty="0" smtClean="0"/>
              <a:t>Đ </a:t>
            </a:r>
            <a:r xmlns:a="http://schemas.openxmlformats.org/drawingml/2006/main">
              <a:rPr lang="vi" b="1" u="sng" dirty="0" smtClean="0"/>
              <a:t>(</a:t>
            </a:r>
            <a:r xmlns:a="http://schemas.openxmlformats.org/drawingml/2006/main">
              <a:rPr lang="vi" sz="2400" b="1" u="sng" dirty="0" smtClean="0"/>
              <a:t> </a:t>
            </a:r>
            <a:r xmlns:a="http://schemas.openxmlformats.org/drawingml/2006/main">
              <a:rPr lang="vi" sz="2400" b="1" u="sng" dirty="0" err="1" smtClean="0"/>
              <a:t>sk </a:t>
            </a:r>
            <a:r xmlns:a="http://schemas.openxmlformats.org/drawingml/2006/main">
              <a:rPr lang="vi" sz="2400" b="1" u="sng" dirty="0" smtClean="0"/>
              <a:t>, ( </a:t>
            </a:r>
            <a:r xmlns:a="http://schemas.openxmlformats.org/drawingml/2006/main">
              <a:rPr lang="vi" sz="2400" b="1" u="sng" dirty="0" err="1" smtClean="0"/>
              <a:t>y, c </a:t>
            </a:r>
            <a:r xmlns:a="http://schemas.openxmlformats.org/drawingml/2006/main">
              <a:rPr lang="vi" sz="2400" b="1" u="sng" dirty="0" smtClean="0"/>
              <a:t>) </a:t>
            </a:r>
            <a:r xmlns:a="http://schemas.openxmlformats.org/drawingml/2006/main">
              <a:rPr lang="vi" b="1" u="sng" dirty="0" smtClean="0"/>
              <a:t>)</a:t>
            </a:r>
            <a:r xmlns:a="http://schemas.openxmlformats.org/drawingml/2006/main">
              <a:rPr lang="vi" b="1" dirty="0" smtClean="0"/>
              <a:t> </a:t>
            </a:r>
            <a:r xmlns:a="http://schemas.openxmlformats.org/drawingml/2006/main">
              <a:rPr lang="vi" sz="2400" b="1" dirty="0" smtClean="0"/>
              <a:t>: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 xmlns:a="http://schemas.openxmlformats.org/drawingml/2006/main">
              <a:rPr lang="vi" sz="2400" dirty="0" smtClean="0"/>
              <a:t>x ⟵ F </a:t>
            </a:r>
            <a:r xmlns:a="http://schemas.openxmlformats.org/drawingml/2006/main">
              <a:rPr lang="vi" sz="2400" baseline="30000" dirty="0" smtClean="0"/>
              <a:t>-1 </a:t>
            </a:r>
            <a:r xmlns:a="http://schemas.openxmlformats.org/drawingml/2006/main">
              <a:rPr lang="vi" sz="2400" dirty="0" smtClean="0"/>
              <a:t>( </a:t>
            </a:r>
            <a:r xmlns:a="http://schemas.openxmlformats.org/drawingml/2006/main">
              <a:rPr lang="vi" sz="2400" dirty="0" err="1" smtClean="0"/>
              <a:t>sk </a:t>
            </a:r>
            <a:r xmlns:a="http://schemas.openxmlformats.org/drawingml/2006/main">
              <a:rPr lang="vi" sz="2400" dirty="0" smtClean="0"/>
              <a:t>, y),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 xmlns:a="http://schemas.openxmlformats.org/drawingml/2006/main">
              <a:rPr lang="vi" sz="2400" dirty="0" smtClean="0"/>
              <a:t>k ⟵ H(x), m ⟵ D </a:t>
            </a:r>
            <a:r xmlns:a="http://schemas.openxmlformats.org/drawingml/2006/main">
              <a:rPr lang="vi" sz="2400" baseline="-25000" dirty="0" smtClean="0"/>
              <a:t>s </a:t>
            </a:r>
            <a:r xmlns:a="http://schemas.openxmlformats.org/drawingml/2006/main">
              <a:rPr lang="vi" sz="2400" dirty="0" smtClean="0"/>
              <a:t>(k, c)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</a:tabLst>
            </a:pPr>
            <a:r xmlns:a="http://schemas.openxmlformats.org/drawingml/2006/main">
              <a:rPr lang="vi" sz="2400" dirty="0" smtClean="0"/>
              <a:t>đầu ra m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04113" y="4340423"/>
            <a:ext cx="296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z="1400" dirty="0" smtClean="0"/>
              <a:t>R</a:t>
            </a:r>
            <a:endParaRPr xmlns:a="http://schemas.openxmlformats.org/drawingml/2006/main" lang="en-US" sz="1400" dirty="0"/>
          </a:p>
        </p:txBody>
      </p:sp>
    </p:spTree>
    <p:extLst>
      <p:ext uri="{BB962C8B-B14F-4D97-AF65-F5344CB8AC3E}">
        <p14:creationId xmlns:p14="http://schemas.microsoft.com/office/powerpoint/2010/main" val="278525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Mục tiêu 1: giao tiếp an toàn</a:t>
            </a:r>
          </a:p>
        </p:txBody>
      </p:sp>
      <p:sp>
        <p:nvSpPr>
          <p:cNvPr id="14" name="Content Placeholder 1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 marL="0" indent="0">
              <a:buClr>
                <a:schemeClr val="tx1"/>
              </a:buClr>
              <a:buSzPct val="60000"/>
              <a:buNone/>
              <a:defRPr/>
            </a:pPr>
            <a:r xmlns:a="http://schemas.openxmlformats.org/drawingml/2006/main">
              <a:rPr lang="vi" sz="2400" dirty="0" smtClean="0"/>
              <a:t>Bước 1: Thiết lập phiên để trao đổi khóa</a:t>
            </a:r>
          </a:p>
          <a:p>
            <a:pPr xmlns:a="http://schemas.openxmlformats.org/drawingml/2006/main" marL="0" indent="0">
              <a:buClr>
                <a:schemeClr val="tx1"/>
              </a:buClr>
              <a:buSzPct val="60000"/>
              <a:buNone/>
              <a:defRPr/>
            </a:pPr>
            <a:r xmlns:a="http://schemas.openxmlformats.org/drawingml/2006/main">
              <a:rPr lang="vi" sz="2400" dirty="0" smtClean="0"/>
              <a:t>Bước 2: mã hóa dữ liệu</a:t>
            </a:r>
            <a:endParaRPr xmlns:a="http://schemas.openxmlformats.org/drawingml/2006/main" lang="en-US" sz="20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3" descr="MCj040415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7550" y="533400"/>
            <a:ext cx="17367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5"/>
          <p:cNvSpPr>
            <a:spLocks noChangeShapeType="1"/>
          </p:cNvSpPr>
          <p:nvPr/>
        </p:nvSpPr>
        <p:spPr bwMode="auto">
          <a:xfrm flipV="1">
            <a:off x="4902200" y="1809749"/>
            <a:ext cx="2289175" cy="1692275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12296" name="Picture 7" descr="wellsfar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02025"/>
            <a:ext cx="436880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3943350" y="6076950"/>
            <a:ext cx="457200" cy="457200"/>
          </a:xfrm>
          <a:prstGeom prst="irregularSeal1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7029450" y="200025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8077200" y="4191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609600" y="1676400"/>
            <a:ext cx="4089400" cy="129540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 rot="19071652">
            <a:off x="5805335" y="2622201"/>
            <a:ext cx="92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dirty="0" smtClean="0"/>
              <a:t>HTTPS</a:t>
            </a:r>
            <a:endParaRPr xmlns:a="http://schemas.openxmlformats.org/drawingml/2006/main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7400"/>
            <a:ext cx="8229600" cy="5461000"/>
          </a:xfrm>
        </p:spPr>
        <p:txBody>
          <a:bodyPr>
            <a:norm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vi" dirty="0" smtClean="0"/>
              <a:t>Trong hình ảnh: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xmlns:a="http://schemas.openxmlformats.org/drawingml/2006/main"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 xmlns:a="http://schemas.openxmlformats.org/drawingml/2006/main">
              <a:rPr lang="vi" b="1" u="sng" dirty="0" smtClean="0"/>
              <a:t>Định lý an ninh </a:t>
            </a:r>
            <a:r xmlns:a="http://schemas.openxmlformats.org/drawingml/2006/main">
              <a:rPr lang="vi" b="1" u="sng" dirty="0"/>
              <a:t>m </a:t>
            </a:r>
            <a:r xmlns:a="http://schemas.openxmlformats.org/drawingml/2006/main">
              <a:rPr lang="vi" dirty="0" smtClean="0"/>
              <a:t>:</a:t>
            </a:r>
          </a:p>
          <a:p>
            <a:pPr xmlns:a="http://schemas.openxmlformats.org/drawingml/2006/main"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 xmlns:a="http://schemas.openxmlformats.org/drawingml/2006/main">
              <a:rPr lang="vi" dirty="0"/>
              <a:t> </a:t>
            </a:r>
            <a:r xmlns:a="http://schemas.openxmlformats.org/drawingml/2006/main">
              <a:rPr lang="vi" dirty="0" smtClean="0"/>
              <a:t>Nếu </a:t>
            </a:r>
            <a:r xmlns:a="http://schemas.openxmlformats.org/drawingml/2006/main">
              <a:rPr lang="vi" b="1" dirty="0" smtClean="0"/>
              <a:t>( </a:t>
            </a:r>
            <a:r xmlns:a="http://schemas.openxmlformats.org/drawingml/2006/main">
              <a:rPr lang="vi" b="1" dirty="0"/>
              <a:t>G, F, F </a:t>
            </a:r>
            <a:r xmlns:a="http://schemas.openxmlformats.org/drawingml/2006/main">
              <a:rPr lang="vi" b="1" baseline="30000" dirty="0"/>
              <a:t>-1 </a:t>
            </a:r>
            <a:r xmlns:a="http://schemas.openxmlformats.org/drawingml/2006/main">
              <a:rPr lang="vi" b="1" dirty="0" smtClean="0"/>
              <a:t>) </a:t>
            </a:r>
            <a:r xmlns:a="http://schemas.openxmlformats.org/drawingml/2006/main">
              <a:rPr lang="vi" dirty="0" smtClean="0"/>
              <a:t>là TDF </a:t>
            </a:r>
            <a:r xmlns:a="http://schemas.openxmlformats.org/drawingml/2006/main">
              <a:rPr lang="vi" dirty="0"/>
              <a:t>an toàn </a:t>
            </a:r>
            <a:r xmlns:a="http://schemas.openxmlformats.org/drawingml/2006/main">
              <a:rPr lang="vi" dirty="0" smtClean="0"/>
              <a:t>,</a:t>
            </a:r>
          </a:p>
          <a:p>
            <a:pPr xmlns:a="http://schemas.openxmlformats.org/drawingml/2006/main"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 xmlns:a="http://schemas.openxmlformats.org/drawingml/2006/main">
              <a:rPr lang="vi" b="1" dirty="0"/>
              <a:t> </a:t>
            </a:r>
            <a:r xmlns:a="http://schemas.openxmlformats.org/drawingml/2006/main">
              <a:rPr lang="vi" b="1" dirty="0" smtClean="0"/>
              <a:t>( </a:t>
            </a:r>
            <a:r xmlns:a="http://schemas.openxmlformats.org/drawingml/2006/main">
              <a:rPr lang="vi" b="1" dirty="0" err="1"/>
              <a:t>E </a:t>
            </a:r>
            <a:r xmlns:a="http://schemas.openxmlformats.org/drawingml/2006/main">
              <a:rPr lang="vi" b="1" baseline="-25000" dirty="0" err="1"/>
              <a:t>s </a:t>
            </a:r>
            <a:r xmlns:a="http://schemas.openxmlformats.org/drawingml/2006/main">
              <a:rPr lang="vi" b="1" dirty="0"/>
              <a:t>, D </a:t>
            </a:r>
            <a:r xmlns:a="http://schemas.openxmlformats.org/drawingml/2006/main">
              <a:rPr lang="vi" b="1" baseline="-25000" dirty="0"/>
              <a:t>s </a:t>
            </a:r>
            <a:r xmlns:a="http://schemas.openxmlformats.org/drawingml/2006/main">
              <a:rPr lang="vi" b="1" dirty="0"/>
              <a:t>) </a:t>
            </a:r>
            <a:r xmlns:a="http://schemas.openxmlformats.org/drawingml/2006/main">
              <a:rPr lang="vi" dirty="0" smtClean="0"/>
              <a:t>cung cấp auth. enc. </a:t>
            </a:r>
            <a:br xmlns:a="http://schemas.openxmlformats.org/drawingml/2006/main">
              <a:rPr lang="en-US" dirty="0" smtClean="0"/>
            </a:br>
            <a:r xmlns:a="http://schemas.openxmlformats.org/drawingml/2006/main">
              <a:rPr lang="vi" dirty="0" smtClean="0"/>
              <a:t>và </a:t>
            </a:r>
            <a:r xmlns:a="http://schemas.openxmlformats.org/drawingml/2006/main">
              <a:rPr lang="vi" b="1" dirty="0" smtClean="0"/>
              <a:t>H: </a:t>
            </a:r>
            <a:r xmlns:a="http://schemas.openxmlformats.org/drawingml/2006/main">
              <a:rPr lang="vi" dirty="0" smtClean="0"/>
              <a:t>X </a:t>
            </a:r>
            <a:r xmlns:a="http://schemas.openxmlformats.org/drawingml/2006/main">
              <a:rPr lang="vi" dirty="0"/>
              <a:t>⟶ </a:t>
            </a:r>
            <a:r xmlns:a="http://schemas.openxmlformats.org/drawingml/2006/main">
              <a:rPr lang="vi" dirty="0" smtClean="0"/>
              <a:t>K là “oracle ngẫu nhiên” </a:t>
            </a:r>
            <a:br xmlns:a="http://schemas.openxmlformats.org/drawingml/2006/main">
              <a:rPr lang="en-US" dirty="0" smtClean="0"/>
            </a:br>
            <a:r xmlns:a="http://schemas.openxmlformats.org/drawingml/2006/main">
              <a:rPr lang="vi" dirty="0" smtClean="0"/>
              <a:t>thì </a:t>
            </a:r>
            <a:r xmlns:a="http://schemas.openxmlformats.org/drawingml/2006/main">
              <a:rPr lang="vi" b="1" dirty="0" smtClean="0"/>
              <a:t>(G,E,D) </a:t>
            </a:r>
            <a:r xmlns:a="http://schemas.openxmlformats.org/drawingml/2006/main">
              <a:rPr lang="vi" dirty="0" smtClean="0"/>
              <a:t>là </a:t>
            </a:r>
            <a:r xmlns:a="http://schemas.openxmlformats.org/drawingml/2006/main">
              <a:rPr lang="vi" dirty="0" err="1" smtClean="0"/>
              <a:t>CCA </a:t>
            </a:r>
            <a:r xmlns:a="http://schemas.openxmlformats.org/drawingml/2006/main">
              <a:rPr lang="vi" baseline="30000" dirty="0" err="1" smtClean="0"/>
              <a:t>ro</a:t>
            </a:r>
            <a:r xmlns:a="http://schemas.openxmlformats.org/drawingml/2006/main">
              <a:rPr lang="vi" dirty="0"/>
              <a:t> </a:t>
            </a:r>
            <a:r xmlns:a="http://schemas.openxmlformats.org/drawingml/2006/main">
              <a:rPr lang="vi" dirty="0" smtClean="0"/>
              <a:t>chắc chắn.</a:t>
            </a:r>
            <a:endParaRPr xmlns:a="http://schemas.openxmlformats.org/drawingml/2006/main"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1193800"/>
            <a:ext cx="6248400" cy="1416110"/>
            <a:chOff x="2438400" y="1047750"/>
            <a:chExt cx="6248400" cy="1062082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sz="2000" dirty="0" smtClean="0"/>
                <a:t>F( </a:t>
              </a:r>
              <a:r xmlns:a="http://schemas.openxmlformats.org/drawingml/2006/main">
                <a:rPr lang="vi" sz="2000" dirty="0" err="1" smtClean="0"/>
                <a:t>pk </a:t>
              </a:r>
              <a:r xmlns:a="http://schemas.openxmlformats.org/drawingml/2006/main">
                <a:rPr lang="vi" sz="2000" dirty="0" smtClean="0"/>
                <a:t>, x)</a:t>
              </a:r>
              <a:endParaRPr xmlns:a="http://schemas.openxmlformats.org/drawingml/2006/main"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xmlns:a="http://schemas.openxmlformats.org/drawingml/2006/main" algn="ctr" defTabSz="1033463">
                <a:tabLst>
                  <a:tab pos="455613" algn="l"/>
                  <a:tab pos="1947863" algn="l"/>
                </a:tabLst>
              </a:pPr>
              <a:r xmlns:a="http://schemas.openxmlformats.org/drawingml/2006/main">
                <a:rPr lang="vi" sz="2000" dirty="0" err="1"/>
                <a:t>E </a:t>
              </a:r>
              <a:r xmlns:a="http://schemas.openxmlformats.org/drawingml/2006/main">
                <a:rPr lang="vi" sz="2000" baseline="-25000" dirty="0" err="1"/>
                <a:t>s </a:t>
              </a:r>
              <a:r xmlns:a="http://schemas.openxmlformats.org/drawingml/2006/main">
                <a:rPr lang="vi" sz="2400" dirty="0" smtClean="0"/>
                <a:t>( </a:t>
              </a:r>
              <a:r xmlns:a="http://schemas.openxmlformats.org/drawingml/2006/main">
                <a:rPr lang="vi" sz="2000" dirty="0" smtClean="0"/>
                <a:t>H(x), m </a:t>
              </a:r>
              <a:r xmlns:a="http://schemas.openxmlformats.org/drawingml/2006/main">
                <a:rPr lang="vi" sz="2400" dirty="0" smtClean="0"/>
                <a:t>)</a:t>
              </a:r>
              <a:endParaRPr xmlns:a="http://schemas.openxmlformats.org/drawingml/2006/main" lang="en-US" sz="2000" dirty="0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9669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dirty="0" smtClean="0"/>
                <a:t>tiêu đề</a:t>
              </a:r>
              <a:endParaRPr xmlns:a="http://schemas.openxmlformats.org/drawingml/2006/main" lang="en-US" dirty="0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7351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vi" dirty="0" smtClean="0"/>
                <a:t>thân hình</a:t>
              </a:r>
              <a:endParaRPr xmlns:a="http://schemas.openxmlformats.org/drawingml/2006/main"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8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Chữ ký số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Mã hóa khóa công khai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Alice công bố khóa mã hóa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Bất cứ ai cũng có thể gửi tin nhắn được mã hóa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Chỉ có Alice mới có thể giải mã tin nhắn bằng khóa này</a:t>
            </a:r>
          </a:p>
          <a:p>
            <a:endParaRPr lang="en-US" dirty="0" smtClean="0"/>
          </a:p>
          <a:p>
            <a:r xmlns:a="http://schemas.openxmlformats.org/drawingml/2006/main">
              <a:rPr lang="vi" dirty="0" smtClean="0"/>
              <a:t>Sơ đồ chữ ký số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Alice công bố khóa để xác minh chữ ký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Bất kỳ ai cũng có thể kiểm tra tin nhắn được Alice ký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Chỉ có Alice mới có thể gửi tin nhắn đã ký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Chữ ký số từ TDP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5029200"/>
          </a:xfrm>
        </p:spPr>
        <p:txBody>
          <a:bodyPr/>
          <a:lstStyle/>
          <a:p>
            <a:pPr xmlns:a="http://schemas.openxmlformats.org/drawingml/2006/main">
              <a:spcBef>
                <a:spcPts val="1176"/>
              </a:spcBef>
            </a:pPr>
            <a:r xmlns:a="http://schemas.openxmlformats.org/drawingml/2006/main">
              <a:rPr lang="vi" dirty="0" smtClean="0"/>
              <a:t>( </a:t>
            </a:r>
            <a:r xmlns:a="http://schemas.openxmlformats.org/drawingml/2006/main">
              <a:rPr lang="vi" dirty="0"/>
              <a:t>G, F, F </a:t>
            </a:r>
            <a:r xmlns:a="http://schemas.openxmlformats.org/drawingml/2006/main">
              <a:rPr lang="vi" baseline="30000" dirty="0"/>
              <a:t>-1 </a:t>
            </a:r>
            <a:r xmlns:a="http://schemas.openxmlformats.org/drawingml/2006/main">
              <a:rPr lang="vi" dirty="0" smtClean="0"/>
              <a:t>): bảo mật TDP X ⟶ X</a:t>
            </a:r>
          </a:p>
          <a:p>
            <a:pPr xmlns:a="http://schemas.openxmlformats.org/drawingml/2006/main">
              <a:spcBef>
                <a:spcPts val="1176"/>
              </a:spcBef>
            </a:pPr>
            <a:r xmlns:a="http://schemas.openxmlformats.org/drawingml/2006/main">
              <a:rPr lang="vi" dirty="0" smtClean="0"/>
              <a:t>H: M ⟶ X là hàm băm</a:t>
            </a:r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 smtClean="0"/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 smtClean="0"/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 smtClean="0"/>
          </a:p>
          <a:p>
            <a:pPr xmlns:a="http://schemas.openxmlformats.org/drawingml/2006/main" marL="0" indent="0">
              <a:spcBef>
                <a:spcPts val="1176"/>
              </a:spcBef>
              <a:buNone/>
            </a:pPr>
            <a:r xmlns:a="http://schemas.openxmlformats.org/drawingml/2006/main">
              <a:rPr lang="vi" sz="2400" dirty="0" smtClean="0"/>
              <a:t>Bảo mật: </a:t>
            </a:r>
            <a:r xmlns:a="http://schemas.openxmlformats.org/drawingml/2006/main">
              <a:rPr lang="vi" sz="2400" dirty="0" err="1" smtClean="0"/>
              <a:t>tính không thể làm giả hiện hữu </a:t>
            </a:r>
            <a:r xmlns:a="http://schemas.openxmlformats.org/drawingml/2006/main">
              <a:rPr lang="vi" sz="2400" dirty="0" smtClean="0"/>
              <a:t>dưới một cuộc tấn công tin nhắn được chọn </a:t>
            </a:r>
            <a:r xmlns:a="http://schemas.openxmlformats.org/drawingml/2006/main">
              <a:rPr lang="vi" sz="2000" dirty="0" smtClean="0"/>
              <a:t>(trong mô hình oracle ngẫu nhiên)</a:t>
            </a:r>
            <a:endParaRPr xmlns:a="http://schemas.openxmlformats.org/drawingml/2006/main" lang="en-US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609600" y="2997202"/>
            <a:ext cx="3886200" cy="2031998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xmlns:a="http://schemas.openxmlformats.org/drawingml/2006/main" marL="0" indent="0">
              <a:buFont typeface="Wingdings" pitchFamily="2" charset="2"/>
              <a:buNone/>
            </a:pPr>
            <a:r xmlns:a="http://schemas.openxmlformats.org/drawingml/2006/main">
              <a:rPr lang="vi" sz="2400" b="1" u="sng" dirty="0" smtClean="0"/>
              <a:t>Dấu hiệu </a:t>
            </a:r>
            <a:r xmlns:a="http://schemas.openxmlformats.org/drawingml/2006/main">
              <a:rPr lang="vi" b="1" u="sng" dirty="0" smtClean="0"/>
              <a:t>(</a:t>
            </a:r>
            <a:r xmlns:a="http://schemas.openxmlformats.org/drawingml/2006/main">
              <a:rPr lang="vi" sz="2400" b="1" u="sng" dirty="0" smtClean="0"/>
              <a:t> </a:t>
            </a:r>
            <a:r xmlns:a="http://schemas.openxmlformats.org/drawingml/2006/main">
              <a:rPr lang="vi" sz="2400" b="1" u="sng" dirty="0" err="1" smtClean="0"/>
              <a:t>sk </a:t>
            </a:r>
            <a:r xmlns:a="http://schemas.openxmlformats.org/drawingml/2006/main">
              <a:rPr lang="vi" sz="2400" b="1" u="sng" dirty="0" smtClean="0"/>
              <a:t>, </a:t>
            </a:r>
            <a:r xmlns:a="http://schemas.openxmlformats.org/drawingml/2006/main">
              <a:rPr lang="vi" sz="2400" b="1" u="sng" dirty="0" err="1" smtClean="0"/>
              <a:t>m∈X </a:t>
            </a:r>
            <a:r xmlns:a="http://schemas.openxmlformats.org/drawingml/2006/main">
              <a:rPr lang="vi" b="1" u="sng" dirty="0" smtClean="0"/>
              <a:t>)</a:t>
            </a:r>
            <a:r xmlns:a="http://schemas.openxmlformats.org/drawingml/2006/main">
              <a:rPr lang="vi" b="1" dirty="0" smtClean="0"/>
              <a:t> </a:t>
            </a:r>
            <a:r xmlns:a="http://schemas.openxmlformats.org/drawingml/2006/main">
              <a:rPr lang="vi" sz="2400" b="1" dirty="0" smtClean="0"/>
              <a:t>: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 xmlns:a="http://schemas.openxmlformats.org/drawingml/2006/main">
              <a:rPr lang="vi" sz="2400" dirty="0" smtClean="0"/>
              <a:t>đầu ra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 xmlns:a="http://schemas.openxmlformats.org/drawingml/2006/main">
              <a:rPr lang="vi" sz="2400" dirty="0"/>
              <a:t> </a:t>
            </a:r>
            <a:r xmlns:a="http://schemas.openxmlformats.org/drawingml/2006/main">
              <a:rPr lang="vi" sz="2400" dirty="0" smtClean="0"/>
              <a:t>nghĩa = F </a:t>
            </a:r>
            <a:r xmlns:a="http://schemas.openxmlformats.org/drawingml/2006/main">
              <a:rPr lang="vi" sz="2400" baseline="30000" dirty="0" smtClean="0"/>
              <a:t>-1 </a:t>
            </a:r>
            <a:r xmlns:a="http://schemas.openxmlformats.org/drawingml/2006/main">
              <a:rPr lang="vi" sz="3200" dirty="0" smtClean="0"/>
              <a:t>( </a:t>
            </a:r>
            <a:r xmlns:a="http://schemas.openxmlformats.org/drawingml/2006/main">
              <a:rPr lang="vi" sz="2400" dirty="0" err="1" smtClean="0"/>
              <a:t>sk </a:t>
            </a:r>
            <a:r xmlns:a="http://schemas.openxmlformats.org/drawingml/2006/main">
              <a:rPr lang="vi" sz="2400" dirty="0" smtClean="0"/>
              <a:t>, H(m) </a:t>
            </a:r>
            <a:r xmlns:a="http://schemas.openxmlformats.org/drawingml/2006/main">
              <a:rPr lang="vi" sz="3200" dirty="0" smtClean="0"/>
              <a:t>)</a:t>
            </a:r>
            <a:endParaRPr xmlns:a="http://schemas.openxmlformats.org/drawingml/2006/main" lang="en-US" sz="32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800600" y="2997201"/>
            <a:ext cx="4191000" cy="2031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</a:tabLst>
            </a:pPr>
            <a:r xmlns:a="http://schemas.openxmlformats.org/drawingml/2006/main">
              <a:rPr lang="vi" sz="2400" b="1" u="sng" dirty="0" smtClean="0"/>
              <a:t>Xác minh </a:t>
            </a:r>
            <a:r xmlns:a="http://schemas.openxmlformats.org/drawingml/2006/main">
              <a:rPr lang="vi" b="1" u="sng" dirty="0" smtClean="0"/>
              <a:t>(</a:t>
            </a:r>
            <a:r xmlns:a="http://schemas.openxmlformats.org/drawingml/2006/main">
              <a:rPr lang="vi" sz="2400" b="1" u="sng" dirty="0" smtClean="0"/>
              <a:t> </a:t>
            </a:r>
            <a:r xmlns:a="http://schemas.openxmlformats.org/drawingml/2006/main">
              <a:rPr lang="vi" sz="2400" b="1" u="sng" dirty="0" err="1"/>
              <a:t>p </a:t>
            </a:r>
            <a:r xmlns:a="http://schemas.openxmlformats.org/drawingml/2006/main">
              <a:rPr lang="vi" sz="2400" b="1" u="sng" dirty="0" err="1" smtClean="0"/>
              <a:t>k </a:t>
            </a:r>
            <a:r xmlns:a="http://schemas.openxmlformats.org/drawingml/2006/main">
              <a:rPr lang="vi" sz="2400" b="1" u="sng" dirty="0" smtClean="0"/>
              <a:t>, m, chữ ký </a:t>
            </a:r>
            <a:r xmlns:a="http://schemas.openxmlformats.org/drawingml/2006/main">
              <a:rPr lang="vi" b="1" u="sng" dirty="0" smtClean="0"/>
              <a:t>)</a:t>
            </a:r>
            <a:r xmlns:a="http://schemas.openxmlformats.org/drawingml/2006/main">
              <a:rPr lang="vi" b="1" dirty="0" smtClean="0"/>
              <a:t> </a:t>
            </a:r>
            <a:r xmlns:a="http://schemas.openxmlformats.org/drawingml/2006/main">
              <a:rPr lang="vi" sz="2400" b="1" dirty="0" smtClean="0"/>
              <a:t>: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 xmlns:a="http://schemas.openxmlformats.org/drawingml/2006/main">
              <a:rPr lang="vi" sz="2400" dirty="0" smtClean="0"/>
              <a:t>đầu ra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</a:tabLst>
            </a:pPr>
            <a:r xmlns:a="http://schemas.openxmlformats.org/drawingml/2006/main">
              <a:rPr lang="vi" sz="2400" dirty="0" smtClean="0"/>
              <a:t>1 nếu H(m) = F( </a:t>
            </a:r>
            <a:r xmlns:a="http://schemas.openxmlformats.org/drawingml/2006/main">
              <a:rPr lang="vi" sz="2400" dirty="0" err="1" smtClean="0"/>
              <a:t>pk </a:t>
            </a:r>
            <a:r xmlns:a="http://schemas.openxmlformats.org/drawingml/2006/main">
              <a:rPr lang="vi" sz="2400" dirty="0" smtClean="0"/>
              <a:t>, sig)</a:t>
            </a:r>
          </a:p>
          <a:p>
            <a:pPr xmlns:a="http://schemas.openxmlformats.org/drawingml/2006/main" marL="0" indent="0">
              <a:buFont typeface="Wingdings" pitchFamily="2" charset="2"/>
              <a:buNone/>
              <a:tabLst>
                <a:tab pos="455613" algn="l"/>
              </a:tabLst>
            </a:pPr>
            <a:r xmlns:a="http://schemas.openxmlformats.org/drawingml/2006/main">
              <a:rPr lang="vi" sz="2400" dirty="0"/>
              <a:t> </a:t>
            </a:r>
            <a:r xmlns:a="http://schemas.openxmlformats.org/drawingml/2006/main">
              <a:rPr lang="vi" sz="2400" dirty="0" smtClean="0"/>
              <a:t>0 nếu không</a:t>
            </a:r>
            <a:endParaRPr xmlns:a="http://schemas.openxmlformats.org/drawingml/2006/main" lang="en-US" sz="2400" dirty="0"/>
          </a:p>
        </p:txBody>
      </p:sp>
      <p:sp>
        <p:nvSpPr>
          <p:cNvPr id="7" name="Left Brace 6"/>
          <p:cNvSpPr/>
          <p:nvPr/>
        </p:nvSpPr>
        <p:spPr bwMode="auto">
          <a:xfrm>
            <a:off x="5105400" y="4038599"/>
            <a:ext cx="152400" cy="7620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Cơ sở hạ tầng khóa công khai (PKI)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5029200"/>
          </a:xfrm>
        </p:spPr>
        <p:txBody>
          <a:bodyPr/>
          <a:lstStyle/>
          <a:p>
            <a:r xmlns:a="http://schemas.openxmlformats.org/drawingml/2006/main">
              <a:rPr lang="vi" sz="2400" dirty="0" smtClean="0"/>
              <a:t>Bất kỳ ai cũng có thể gửi cho Bob một tin nhắn bí mật</a:t>
            </a:r>
          </a:p>
          <a:p>
            <a:pPr xmlns:a="http://schemas.openxmlformats.org/drawingml/2006/main" marL="457200" lvl="1" indent="0">
              <a:buNone/>
            </a:pPr>
            <a:r xmlns:a="http://schemas.openxmlformats.org/drawingml/2006/main">
              <a:rPr lang="vi" dirty="0" smtClean="0"/>
              <a:t>  </a:t>
            </a:r>
            <a:r xmlns:a="http://schemas.openxmlformats.org/drawingml/2006/main">
              <a:rPr lang="vi" dirty="0" smtClean="0"/>
              <a:t>… </a:t>
            </a:r>
            <a:r xmlns:a="http://schemas.openxmlformats.org/drawingml/2006/main">
              <a:rPr lang="vi" dirty="0" smtClean="0"/>
              <a:t>với điều kiện là họ biết khóa công khai của Bob</a:t>
            </a:r>
          </a:p>
          <a:p>
            <a:pPr xmlns:a="http://schemas.openxmlformats.org/drawingml/2006/main">
              <a:spcBef>
                <a:spcPts val="1776"/>
              </a:spcBef>
            </a:pPr>
            <a:r xmlns:a="http://schemas.openxmlformats.org/drawingml/2006/main">
              <a:rPr lang="vi" sz="2400" dirty="0" smtClean="0"/>
              <a:t>Làm sao chúng ta biết chìa khóa đó thuộc về Bob?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Nếu kẻ mạo danh thay thế một chìa khóa khác, có thể đọc được tin nhắn của Bob</a:t>
            </a:r>
            <a:endParaRPr xmlns:a="http://schemas.openxmlformats.org/drawingml/2006/main" lang="en-US" dirty="0" smtClean="0"/>
          </a:p>
          <a:p>
            <a:endParaRPr lang="en-US" sz="2400" dirty="0" smtClean="0"/>
          </a:p>
          <a:p>
            <a:r xmlns:a="http://schemas.openxmlformats.org/drawingml/2006/main">
              <a:rPr lang="vi" sz="2400" dirty="0" smtClean="0"/>
              <a:t>Một giải pháp: </a:t>
            </a:r>
            <a:r xmlns:a="http://schemas.openxmlformats.org/drawingml/2006/main">
              <a:rPr lang="vi" sz="2400" b="1" dirty="0" smtClean="0"/>
              <a:t>PKI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Cơ quan cấp chứng chỉ gốc đáng tin cậy (CA)</a:t>
            </a:r>
          </a:p>
          <a:p>
            <a:pPr xmlns:a="http://schemas.openxmlformats.org/drawingml/2006/main" lvl="1"/>
            <a:r xmlns:a="http://schemas.openxmlformats.org/drawingml/2006/main">
              <a:rPr lang="vi" dirty="0" smtClean="0"/>
              <a:t>CA chứng nhận rằng khóa công khai đã cho thuộc về Bob</a:t>
            </a:r>
          </a:p>
          <a:p>
            <a:pPr marL="457200" lvl="1" indent="0">
              <a:buNone/>
            </a:pPr>
            <a:endParaRPr lang="en-US" dirty="0" smtClean="0"/>
          </a:p>
          <a:p>
            <a:pPr xmlns:a="http://schemas.openxmlformats.org/drawingml/2006/main" marL="457200" lvl="1" indent="0">
              <a:buNone/>
            </a:pPr>
            <a:r xmlns:a="http://schemas.openxmlformats.org/drawingml/2006/main">
              <a:rPr lang="vi" dirty="0" smtClean="0"/>
              <a:t>… </a:t>
            </a:r>
            <a:r xmlns:a="http://schemas.openxmlformats.org/drawingml/2006/main">
              <a:rPr lang="vi" dirty="0" smtClean="0"/>
              <a:t>sẽ nói thêm về điều này vào lần tới</a:t>
            </a:r>
            <a:endParaRPr xmlns:a="http://schemas.openxmlformats.org/drawingml/2006/main"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600200" y="4624583"/>
            <a:ext cx="5562600" cy="125866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00200" y="2908300"/>
            <a:ext cx="5562600" cy="151804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382000" cy="990600"/>
          </a:xfrm>
        </p:spPr>
        <p:txBody>
          <a:bodyPr/>
          <a:lstStyle/>
          <a:p>
            <a:r xmlns:a="http://schemas.openxmlformats.org/drawingml/2006/main">
              <a:rPr lang="vi" sz="3600" dirty="0" smtClean="0"/>
              <a:t>Tổng hợp tất cả lại: SSL/TLS </a:t>
            </a:r>
            <a:r xmlns:a="http://schemas.openxmlformats.org/drawingml/2006/main">
              <a:rPr lang="vi" sz="2000" dirty="0" smtClean="0"/>
              <a:t>(đơn giản hóa)</a:t>
            </a:r>
            <a:endParaRPr xmlns:a="http://schemas.openxmlformats.org/drawingml/2006/main" lang="en-US" sz="2000" dirty="0" smtClean="0"/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81000" y="1768475"/>
            <a:ext cx="1054100" cy="475138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 xmlns:a="http://schemas.openxmlformats.org/drawingml/2006/main">
              <a:rPr lang="vi" sz="44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V="1">
            <a:off x="1866900" y="1981200"/>
            <a:ext cx="3162300" cy="12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516313" y="2548354"/>
            <a:ext cx="326548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866900" y="4134449"/>
            <a:ext cx="3290888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952625" y="1573213"/>
            <a:ext cx="1189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600" dirty="0" smtClean="0">
                <a:solidFill>
                  <a:schemeClr val="tx2"/>
                </a:solidFill>
              </a:rPr>
              <a:t>Khách hàng-xin chào</a:t>
            </a:r>
            <a:endParaRPr xmlns:a="http://schemas.openxmlformats.org/drawingml/2006/main" lang="en-US" sz="1600" dirty="0">
              <a:solidFill>
                <a:schemeClr val="tx2"/>
              </a:solidFill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181600" y="2209800"/>
            <a:ext cx="12618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600" dirty="0" smtClean="0">
                <a:solidFill>
                  <a:schemeClr val="tx2"/>
                </a:solidFill>
              </a:rPr>
              <a:t>Máy chủ-xin chào</a:t>
            </a:r>
            <a:endParaRPr xmlns:a="http://schemas.openxmlformats.org/drawingml/2006/main" lang="en-US" sz="1600" dirty="0">
              <a:solidFill>
                <a:schemeClr val="tx2"/>
              </a:solidFill>
            </a:endParaRP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7327900" y="1692275"/>
            <a:ext cx="1054100" cy="484669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 xmlns:a="http://schemas.openxmlformats.org/drawingml/2006/main">
              <a:rPr lang="vi" sz="4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866254" y="3762350"/>
            <a:ext cx="19952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600" smtClean="0">
                <a:solidFill>
                  <a:schemeClr val="tx2"/>
                </a:solidFill>
              </a:rPr>
              <a:t>Trao đổi khóa khách hàng</a:t>
            </a:r>
            <a:endParaRPr xmlns:a="http://schemas.openxmlformats.org/drawingml/2006/main" lang="en-US" sz="1600" dirty="0">
              <a:solidFill>
                <a:schemeClr val="tx2"/>
              </a:solidFill>
            </a:endParaRPr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1828800" y="5105400"/>
            <a:ext cx="32908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>
            <a:off x="3516313" y="5562600"/>
            <a:ext cx="32654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Text Box 14"/>
          <p:cNvSpPr txBox="1">
            <a:spLocks noChangeArrowheads="1"/>
          </p:cNvSpPr>
          <p:nvPr/>
        </p:nvSpPr>
        <p:spPr bwMode="auto">
          <a:xfrm>
            <a:off x="5898225" y="5164724"/>
            <a:ext cx="883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600" dirty="0" smtClean="0"/>
              <a:t>hoàn thành</a:t>
            </a:r>
            <a:endParaRPr xmlns:a="http://schemas.openxmlformats.org/drawingml/2006/main" lang="en-US" sz="1600" dirty="0"/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1828800" y="4724400"/>
            <a:ext cx="883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600" dirty="0" smtClean="0"/>
              <a:t>hoàn thành</a:t>
            </a:r>
            <a:endParaRPr xmlns:a="http://schemas.openxmlformats.org/drawingml/2006/main" lang="en-US" sz="1600" dirty="0"/>
          </a:p>
        </p:txBody>
      </p:sp>
      <p:sp>
        <p:nvSpPr>
          <p:cNvPr id="60433" name="Line 12"/>
          <p:cNvSpPr>
            <a:spLocks noChangeShapeType="1"/>
          </p:cNvSpPr>
          <p:nvPr/>
        </p:nvSpPr>
        <p:spPr bwMode="auto">
          <a:xfrm>
            <a:off x="1800225" y="6519863"/>
            <a:ext cx="4981575" cy="0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15"/>
          <p:cNvSpPr txBox="1">
            <a:spLocks noChangeArrowheads="1"/>
          </p:cNvSpPr>
          <p:nvPr/>
        </p:nvSpPr>
        <p:spPr bwMode="auto">
          <a:xfrm>
            <a:off x="3276600" y="6138863"/>
            <a:ext cx="22124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dirty="0" smtClean="0">
                <a:solidFill>
                  <a:srgbClr val="7030A0"/>
                </a:solidFill>
              </a:rPr>
              <a:t>Phiên được mã hóa</a:t>
            </a:r>
            <a:endParaRPr xmlns:a="http://schemas.openxmlformats.org/drawingml/2006/main" lang="en-US" dirty="0">
              <a:solidFill>
                <a:srgbClr val="7030A0"/>
              </a:solidFill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3592513" y="3467295"/>
            <a:ext cx="326548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080081" y="3124200"/>
            <a:ext cx="2074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vi" sz="1600" dirty="0" smtClean="0">
                <a:solidFill>
                  <a:schemeClr val="tx2"/>
                </a:solidFill>
              </a:rPr>
              <a:t>Trao đổi khóa máy chủ</a:t>
            </a:r>
            <a:endParaRPr xmlns:a="http://schemas.openxmlformats.org/drawingml/2006/main" lang="en-US" sz="1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876490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b="1" smtClean="0">
                <a:solidFill>
                  <a:srgbClr val="FF0000"/>
                </a:solidFill>
              </a:rPr>
              <a:t>Trao đổi khóa</a:t>
            </a:r>
            <a:endParaRPr xmlns:a="http://schemas.openxmlformats.org/drawingml/2006/main" lang="en-US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70646" y="5460068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b="1" dirty="0" smtClean="0">
                <a:solidFill>
                  <a:srgbClr val="FF0000"/>
                </a:solidFill>
              </a:rPr>
              <a:t>Xác nhận</a:t>
            </a:r>
            <a:endParaRPr xmlns:a="http://schemas.openxmlformats.org/drawingml/2006/main"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Những hạn chế của mật mã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153400" cy="1143000"/>
          </a:xfrm>
        </p:spPr>
        <p:txBody>
          <a:bodyPr/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vi" dirty="0" smtClean="0"/>
              <a:t>Mật mã có hiệu quả khi được sử dụng đúng cách!!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vi" dirty="0"/>
              <a:t> </a:t>
            </a:r>
            <a:r xmlns:a="http://schemas.openxmlformats.org/drawingml/2006/main">
              <a:rPr lang="vi" sz="2400" dirty="0" smtClean="0"/>
              <a:t>… nhưng không phải là giải pháp cho mọi vấn đề an ninh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pic>
        <p:nvPicPr>
          <p:cNvPr id="4" name="Picture 2" descr="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410200" cy="33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69658" y="6232883"/>
            <a:ext cx="1312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dirty="0" smtClean="0"/>
              <a:t>XKCD 538</a:t>
            </a:r>
            <a:endParaRPr xmlns:a="http://schemas.openxmlformats.org/drawingml/2006/main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661670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3C4A29E-0C54-4CD9-8E35-7C619B65871E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dirty="0" smtClean="0"/>
              <a:t>Mục tiêu 2: Các tập tin được bảo vệ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276600" y="2014538"/>
            <a:ext cx="2057400" cy="2786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87788" y="1600200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>
                <a:latin typeface="+mn-lt"/>
              </a:rPr>
              <a:t>Đĩa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733800" y="23622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>
                <a:latin typeface="+mn-lt"/>
              </a:rPr>
              <a:t>Tập tin 1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33800" y="3733800"/>
            <a:ext cx="10668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vi">
                <a:latin typeface="+mn-lt"/>
              </a:rPr>
              <a:t>Tập tin 2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1752600" y="2819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38200" y="2590800"/>
            <a:ext cx="852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>
                <a:latin typeface="+mn-lt"/>
              </a:rPr>
              <a:t>Alice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800600" y="28194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315200" y="2590800"/>
            <a:ext cx="852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>
                <a:latin typeface="+mn-lt"/>
              </a:rPr>
              <a:t>Alice</a:t>
            </a:r>
          </a:p>
        </p:txBody>
      </p:sp>
      <p:sp>
        <p:nvSpPr>
          <p:cNvPr id="47116" name="AutoShape 12"/>
          <p:cNvSpPr>
            <a:spLocks/>
          </p:cNvSpPr>
          <p:nvPr/>
        </p:nvSpPr>
        <p:spPr bwMode="auto">
          <a:xfrm>
            <a:off x="5715000" y="3309938"/>
            <a:ext cx="2971800" cy="952500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24569"/>
              <a:gd name="adj5" fmla="val -26500"/>
              <a:gd name="adj6" fmla="val -34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>
                <a:latin typeface="+mn-lt"/>
              </a:rPr>
              <a:t>Không nghe lén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vi">
                <a:latin typeface="+mn-lt"/>
              </a:rPr>
              <a:t>Không can thiệp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41325" y="5257800"/>
            <a:ext cx="848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Tương tự như giao tiếp an toàn: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Alice hôm nay gửi tin nhắn cho Alice ngày mai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animBg="1"/>
      <p:bldP spid="47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 xmlns:a="http://schemas.openxmlformats.org/drawingml/2006/main">
              <a:rPr lang="vi" smtClean="0"/>
              <a:t>Mật mã đối xứng</a:t>
            </a:r>
          </a:p>
        </p:txBody>
      </p:sp>
      <p:sp>
        <p:nvSpPr>
          <p:cNvPr id="16387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 xmlns:a="http://schemas.openxmlformats.org/drawingml/2006/main">
              <a:rPr lang="vi" dirty="0" smtClean="0"/>
              <a:t>Giả sử các bên đã </a:t>
            </a:r>
            <a:br xmlns:a="http://schemas.openxmlformats.org/drawingml/2006/main">
              <a:rPr lang="en-US" dirty="0" smtClean="0"/>
            </a:br>
            <a:r xmlns:a="http://schemas.openxmlformats.org/drawingml/2006/main">
              <a:rPr lang="vi" dirty="0" smtClean="0"/>
              <a:t>chia sẻ một khóa bí mật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xmlns:a="http://schemas.openxmlformats.org/drawingml/2006/main" eaLnBrk="1" hangingPunct="1"/>
            <a:r xmlns:a="http://schemas.openxmlformats.org/drawingml/2006/main">
              <a:rPr lang="vi" sz="4000" dirty="0" smtClean="0"/>
              <a:t>Khối xây dựng: mã hóa sym.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178800" cy="5257800"/>
          </a:xfrm>
        </p:spPr>
        <p:txBody>
          <a:bodyPr>
            <a:normAutofit/>
          </a:bodyPr>
          <a:lstStyle/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defRPr/>
            </a:pPr>
            <a:endParaRPr lang="en-US" sz="2000" dirty="0" smtClean="0"/>
          </a:p>
          <a:p>
            <a:pPr marL="0" indent="0" eaLnBrk="1" hangingPunct="1">
              <a:buNone/>
              <a:defRPr/>
            </a:pPr>
            <a:endParaRPr lang="en-US" sz="2600" dirty="0" smtClean="0"/>
          </a:p>
          <a:p>
            <a:pPr xmlns:a="http://schemas.openxmlformats.org/drawingml/2006/main" marL="0" indent="0" eaLnBrk="1" hangingPunct="1">
              <a:buNone/>
              <a:defRPr/>
            </a:pPr>
            <a:r xmlns:a="http://schemas.openxmlformats.org/drawingml/2006/main">
              <a:rPr lang="vi" sz="2600" dirty="0" smtClean="0"/>
              <a:t>E, D: mã hóa </a:t>
            </a:r>
            <a:r xmlns:a="http://schemas.openxmlformats.org/drawingml/2006/main">
              <a:rPr lang="vi" sz="2600" dirty="0" smtClean="0">
                <a:solidFill>
                  <a:schemeClr val="tx2"/>
                </a:solidFill>
              </a:rPr>
              <a:t>k: khóa bí mật (ví dụ 128 bit)</a:t>
            </a:r>
          </a:p>
          <a:p>
            <a:pPr xmlns:a="http://schemas.openxmlformats.org/drawingml/2006/main" marL="0" indent="0" eaLnBrk="1" hangingPunct="1">
              <a:buNone/>
              <a:defRPr/>
            </a:pPr>
            <a:r xmlns:a="http://schemas.openxmlformats.org/drawingml/2006/main">
              <a:rPr lang="vi" sz="2600" dirty="0" smtClean="0"/>
              <a:t>m, c: văn bản thuần túy, </a:t>
            </a:r>
            <a:r xmlns:a="http://schemas.openxmlformats.org/drawingml/2006/main">
              <a:rPr lang="vi" sz="2600" dirty="0" err="1" smtClean="0"/>
              <a:t>văn bản mã hóa </a:t>
            </a:r>
            <a:r xmlns:a="http://schemas.openxmlformats.org/drawingml/2006/main">
              <a:rPr lang="vi" sz="2600" dirty="0" smtClean="0"/>
              <a:t>n: nonce </a:t>
            </a:r>
            <a:r xmlns:a="http://schemas.openxmlformats.org/drawingml/2006/main">
              <a:rPr lang="vi" sz="1900" b="0" dirty="0" smtClean="0"/>
              <a:t>(hay còn gọi là IV)</a:t>
            </a:r>
            <a:endParaRPr xmlns:a="http://schemas.openxmlformats.org/drawingml/2006/main" lang="en-US" sz="1900" b="0" dirty="0" smtClean="0">
              <a:solidFill>
                <a:schemeClr val="tx2"/>
              </a:solidFill>
            </a:endParaRPr>
          </a:p>
          <a:p>
            <a:pPr xmlns:a="http://schemas.openxmlformats.org/drawingml/2006/main" marL="0" indent="0" eaLnBrk="1" hangingPunct="1">
              <a:spcBef>
                <a:spcPts val="3000"/>
              </a:spcBef>
              <a:buNone/>
              <a:defRPr/>
            </a:pPr>
            <a:r xmlns:a="http://schemas.openxmlformats.org/drawingml/2006/main">
              <a:rPr lang="vi" sz="2600" dirty="0" smtClean="0"/>
              <a:t>Thuật toán mã hóa được </a:t>
            </a:r>
            <a:r xmlns:a="http://schemas.openxmlformats.org/drawingml/2006/main">
              <a:rPr lang="vi" sz="26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công khai</a:t>
            </a:r>
          </a:p>
          <a:p>
            <a:pPr xmlns:a="http://schemas.openxmlformats.org/drawingml/2006/main" lvl="1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 xmlns:a="http://schemas.openxmlformats.org/drawingml/2006/main">
              <a:rPr lang="vi" sz="2600" dirty="0" smtClean="0"/>
              <a:t>Không bao giờ sử dụng mật mã độc quyền</a:t>
            </a:r>
            <a:r xmlns:a="http://schemas.openxmlformats.org/drawingml/2006/main">
              <a:rPr lang="vi" sz="3600" dirty="0" smtClean="0"/>
              <a:t> 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222547" y="1809689"/>
            <a:ext cx="7092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>
                <a:latin typeface="Tahoma" pitchFamily="34" charset="0"/>
              </a:rPr>
              <a:t>Alice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219200" y="2309752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>
                <a:latin typeface="Tahoma" pitchFamily="34" charset="0"/>
              </a:rPr>
              <a:t>E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04800" y="276695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279798" y="2289114"/>
            <a:ext cx="7008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>
                <a:latin typeface="Tahoma" pitchFamily="34" charset="0"/>
              </a:rPr>
              <a:t>nam, nữ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203594" y="2339914"/>
            <a:ext cx="14713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>
                <a:latin typeface="Tahoma" pitchFamily="34" charset="0"/>
              </a:rPr>
              <a:t>E(k,m,n)=c</a:t>
            </a:r>
          </a:p>
        </p:txBody>
      </p:sp>
      <p:pic>
        <p:nvPicPr>
          <p:cNvPr id="8203" name="Picture 11" descr="j0089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1952" y="2157354"/>
            <a:ext cx="122396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549743" y="1831914"/>
            <a:ext cx="618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>
                <a:latin typeface="Tahoma" pitchFamily="34" charset="0"/>
              </a:rPr>
              <a:t>Bob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445250" y="2331977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>
                <a:latin typeface="Tahoma" pitchFamily="34" charset="0"/>
              </a:rPr>
              <a:t>D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5715000" y="2789177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777419" y="2309752"/>
            <a:ext cx="6038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>
                <a:latin typeface="Tahoma" pitchFamily="34" charset="0"/>
              </a:rPr>
              <a:t>c, n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207250" y="278917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414617" y="2289114"/>
            <a:ext cx="1501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>
                <a:latin typeface="Tahoma" pitchFamily="34" charset="0"/>
              </a:rPr>
              <a:t>D(k,c,n)=m</a:t>
            </a:r>
          </a:p>
        </p:txBody>
      </p:sp>
      <p:cxnSp>
        <p:nvCxnSpPr>
          <p:cNvPr id="8210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1430339" y="3444875"/>
            <a:ext cx="3397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1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689725" y="3478211"/>
            <a:ext cx="338139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TextBox 22"/>
          <p:cNvSpPr txBox="1"/>
          <p:nvPr/>
        </p:nvSpPr>
        <p:spPr>
          <a:xfrm>
            <a:off x="1414464" y="3538537"/>
            <a:ext cx="3129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tôi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2263" y="3533773"/>
            <a:ext cx="3129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latin typeface="+mn-lt"/>
              </a:rPr>
              <a:t>tôi</a:t>
            </a:r>
          </a:p>
        </p:txBody>
      </p:sp>
      <p:cxnSp>
        <p:nvCxnSpPr>
          <p:cNvPr id="8214" name="Straight Arrow Connector 27"/>
          <p:cNvCxnSpPr>
            <a:cxnSpLocks noChangeShapeType="1"/>
          </p:cNvCxnSpPr>
          <p:nvPr/>
        </p:nvCxnSpPr>
        <p:spPr bwMode="auto">
          <a:xfrm>
            <a:off x="1981200" y="2800290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" name="TextBox 38"/>
          <p:cNvSpPr txBox="1"/>
          <p:nvPr/>
        </p:nvSpPr>
        <p:spPr>
          <a:xfrm>
            <a:off x="4127501" y="1521822"/>
            <a:ext cx="863312" cy="40011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>
                <a:solidFill>
                  <a:srgbClr val="002060"/>
                </a:solidFill>
                <a:latin typeface="+mn-lt"/>
              </a:rPr>
              <a:t>không có gì</a:t>
            </a:r>
          </a:p>
        </p:txBody>
      </p:sp>
      <p:sp>
        <p:nvSpPr>
          <p:cNvPr id="8216" name="Freeform 39"/>
          <p:cNvSpPr>
            <a:spLocks noChangeArrowheads="1"/>
          </p:cNvSpPr>
          <p:nvPr/>
        </p:nvSpPr>
        <p:spPr bwMode="auto">
          <a:xfrm>
            <a:off x="3141663" y="1866840"/>
            <a:ext cx="914400" cy="633413"/>
          </a:xfrm>
          <a:custGeom>
            <a:avLst/>
            <a:gdLst>
              <a:gd name="T0" fmla="*/ 914400 w 914400"/>
              <a:gd name="T1" fmla="*/ 0 h 634181"/>
              <a:gd name="T2" fmla="*/ 324465 w 914400"/>
              <a:gd name="T3" fmla="*/ 58781 h 634181"/>
              <a:gd name="T4" fmla="*/ 0 w 914400"/>
              <a:gd name="T5" fmla="*/ 631880 h 634181"/>
              <a:gd name="T6" fmla="*/ 0 60000 65536"/>
              <a:gd name="T7" fmla="*/ 0 60000 65536"/>
              <a:gd name="T8" fmla="*/ 0 60000 65536"/>
              <a:gd name="T9" fmla="*/ 0 w 914400"/>
              <a:gd name="T10" fmla="*/ 0 h 634181"/>
              <a:gd name="T11" fmla="*/ 914400 w 914400"/>
              <a:gd name="T12" fmla="*/ 634181 h 634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634181">
                <a:moveTo>
                  <a:pt x="914400" y="0"/>
                </a:moveTo>
                <a:lnTo>
                  <a:pt x="324465" y="58994"/>
                </a:lnTo>
                <a:cubicBezTo>
                  <a:pt x="172065" y="164691"/>
                  <a:pt x="86032" y="399436"/>
                  <a:pt x="0" y="634181"/>
                </a:cubicBezTo>
              </a:path>
            </a:pathLst>
          </a:custGeom>
          <a:noFill/>
          <a:ln w="28575" algn="ctr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217" name="Freeform 40"/>
          <p:cNvSpPr>
            <a:spLocks noChangeArrowheads="1"/>
          </p:cNvSpPr>
          <p:nvPr/>
        </p:nvSpPr>
        <p:spPr bwMode="auto">
          <a:xfrm flipH="1">
            <a:off x="5029200" y="1809689"/>
            <a:ext cx="1143000" cy="633413"/>
          </a:xfrm>
          <a:custGeom>
            <a:avLst/>
            <a:gdLst>
              <a:gd name="T0" fmla="*/ 2232423 w 914400"/>
              <a:gd name="T1" fmla="*/ 0 h 634181"/>
              <a:gd name="T2" fmla="*/ 792150 w 914400"/>
              <a:gd name="T3" fmla="*/ 58781 h 634181"/>
              <a:gd name="T4" fmla="*/ 0 w 914400"/>
              <a:gd name="T5" fmla="*/ 631880 h 634181"/>
              <a:gd name="T6" fmla="*/ 0 60000 65536"/>
              <a:gd name="T7" fmla="*/ 0 60000 65536"/>
              <a:gd name="T8" fmla="*/ 0 60000 65536"/>
              <a:gd name="T9" fmla="*/ 0 w 914400"/>
              <a:gd name="T10" fmla="*/ 0 h 634181"/>
              <a:gd name="T11" fmla="*/ 914400 w 914400"/>
              <a:gd name="T12" fmla="*/ 634181 h 634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634181">
                <a:moveTo>
                  <a:pt x="914400" y="0"/>
                </a:moveTo>
                <a:lnTo>
                  <a:pt x="324465" y="58994"/>
                </a:lnTo>
                <a:cubicBezTo>
                  <a:pt x="172065" y="164691"/>
                  <a:pt x="86032" y="399436"/>
                  <a:pt x="0" y="634181"/>
                </a:cubicBezTo>
              </a:path>
            </a:pathLst>
          </a:custGeom>
          <a:noFill/>
          <a:ln w="28575" algn="ctr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Các trường hợp sử dụng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800600"/>
          </a:xfrm>
        </p:spPr>
        <p:txBody>
          <a:bodyPr>
            <a:normAutofit/>
          </a:bodyPr>
          <a:lstStyle/>
          <a:p>
            <a:pPr xmlns:a="http://schemas.openxmlformats.org/drawingml/2006/main" marL="0" indent="0" eaLnBrk="1" hangingPunct="1">
              <a:buNone/>
            </a:pPr>
            <a:r xmlns:a="http://schemas.openxmlformats.org/drawingml/2006/main">
              <a:rPr lang="vi" b="1" dirty="0" smtClean="0"/>
              <a:t>Chìa khóa dùng một lần </a:t>
            </a:r>
            <a:r xmlns:a="http://schemas.openxmlformats.org/drawingml/2006/main">
              <a:rPr lang="vi" dirty="0" smtClean="0"/>
              <a:t>: </a:t>
            </a:r>
            <a:r xmlns:a="http://schemas.openxmlformats.org/drawingml/2006/main">
              <a:rPr lang="vi" sz="2000" b="0" dirty="0" smtClean="0"/>
              <a:t>(chìa khóa dùng một lần)</a:t>
            </a:r>
            <a:endParaRPr xmlns:a="http://schemas.openxmlformats.org/drawingml/2006/main" lang="en-US" b="0" dirty="0" smtClean="0"/>
          </a:p>
          <a:p>
            <a:pPr xmlns:a="http://schemas.openxmlformats.org/drawingml/2006/main" lvl="1" eaLnBrk="1" hangingPunct="1">
              <a:buFont typeface="Arial" charset="0"/>
              <a:buChar char="•"/>
            </a:pPr>
            <a:r xmlns:a="http://schemas.openxmlformats.org/drawingml/2006/main">
              <a:rPr lang="vi" dirty="0" smtClean="0"/>
              <a:t>Khóa chỉ được sử dụng để mã hóa một tin nhắn</a:t>
            </a:r>
          </a:p>
          <a:p>
            <a:pPr xmlns:a="http://schemas.openxmlformats.org/drawingml/2006/main" lvl="2" indent="0" eaLnBrk="1" hangingPunct="1">
              <a:buFontTx/>
              <a:buChar char="•"/>
            </a:pPr>
            <a:r xmlns:a="http://schemas.openxmlformats.org/drawingml/2006/main">
              <a:rPr lang="vi" dirty="0" smtClean="0"/>
              <a:t>    </a:t>
            </a:r>
            <a:r xmlns:a="http://schemas.openxmlformats.org/drawingml/2006/main">
              <a:rPr lang="vi" b="0" dirty="0" smtClean="0"/>
              <a:t>email được mã hóa: khóa mới được tạo cho mỗi email</a:t>
            </a:r>
          </a:p>
          <a:p>
            <a:pPr xmlns:a="http://schemas.openxmlformats.org/drawingml/2006/main" lvl="1" eaLnBrk="1" hangingPunct="1">
              <a:buFont typeface="Arial" charset="0"/>
              <a:buChar char="•"/>
            </a:pPr>
            <a:r xmlns:a="http://schemas.openxmlformats.org/drawingml/2006/main">
              <a:rPr lang="vi" dirty="0" smtClean="0"/>
              <a:t>Không cần nonce </a:t>
            </a:r>
            <a:r xmlns:a="http://schemas.openxmlformats.org/drawingml/2006/main">
              <a:rPr lang="vi" sz="1800" dirty="0" smtClean="0"/>
              <a:t>(đặt thành 0)</a:t>
            </a:r>
          </a:p>
          <a:p>
            <a:pPr xmlns:a="http://schemas.openxmlformats.org/drawingml/2006/main" marL="0" indent="0">
              <a:spcBef>
                <a:spcPts val="3000"/>
              </a:spcBef>
              <a:buNone/>
            </a:pPr>
            <a:r xmlns:a="http://schemas.openxmlformats.org/drawingml/2006/main">
              <a:rPr lang="vi" b="1" dirty="0" smtClean="0"/>
              <a:t>Phím đa năng </a:t>
            </a:r>
            <a:r xmlns:a="http://schemas.openxmlformats.org/drawingml/2006/main">
              <a:rPr lang="vi" dirty="0" smtClean="0"/>
              <a:t>: ( </a:t>
            </a:r>
            <a:r xmlns:a="http://schemas.openxmlformats.org/drawingml/2006/main">
              <a:rPr lang="vi" dirty="0"/>
              <a:t>phím nhiều lần </a:t>
            </a:r>
            <a:r xmlns:a="http://schemas.openxmlformats.org/drawingml/2006/main">
              <a:rPr lang="vi" dirty="0" smtClean="0"/>
              <a:t>)</a:t>
            </a:r>
          </a:p>
          <a:p>
            <a:pPr xmlns:a="http://schemas.openxmlformats.org/drawingml/2006/main" lvl="1" eaLnBrk="1" hangingPunct="1">
              <a:buFont typeface="Arial" charset="0"/>
              <a:buChar char="•"/>
            </a:pPr>
            <a:r xmlns:a="http://schemas.openxmlformats.org/drawingml/2006/main">
              <a:rPr lang="vi" dirty="0" smtClean="0"/>
              <a:t>Khóa được sử dụng để mã hóa nhiều tin nhắn</a:t>
            </a:r>
          </a:p>
          <a:p>
            <a:pPr xmlns:a="http://schemas.openxmlformats.org/drawingml/2006/main" lvl="2" indent="0" eaLnBrk="1" hangingPunct="1">
              <a:buFontTx/>
              <a:buChar char="•"/>
            </a:pPr>
            <a:r xmlns:a="http://schemas.openxmlformats.org/drawingml/2006/main">
              <a:rPr lang="vi" dirty="0" smtClean="0"/>
              <a:t>   </a:t>
            </a:r>
            <a:r xmlns:a="http://schemas.openxmlformats.org/drawingml/2006/main">
              <a:rPr lang="vi" b="0" dirty="0" smtClean="0"/>
              <a:t>tập tin: cùng một khóa được sử dụng để mã hóa nhiều tập tin</a:t>
            </a:r>
          </a:p>
        </p:txBody>
      </p:sp>
    </p:spTree>
    <p:extLst>
      <p:ext uri="{BB962C8B-B14F-4D97-AF65-F5344CB8AC3E}">
        <p14:creationId xmlns:p14="http://schemas.microsoft.com/office/powerpoint/2010/main" val="27882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mtClean="0"/>
              <a:t>Ví dụ đầu tiên: One Time Pad </a:t>
            </a:r>
            <a:r xmlns:a="http://schemas.openxmlformats.org/drawingml/2006/main">
              <a:rPr lang="vi" sz="2000" smtClean="0"/>
              <a:t>(chìa khóa dùng một lần)</a:t>
            </a:r>
            <a:endParaRPr xmlns:a="http://schemas.openxmlformats.org/drawingml/2006/main" lang="en-US" smtClean="0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0400" y="1524000"/>
            <a:ext cx="8178800" cy="5105400"/>
          </a:xfrm>
        </p:spPr>
        <p:txBody>
          <a:bodyPr/>
          <a:lstStyle/>
          <a:p>
            <a:pPr xmlns:a="http://schemas.openxmlformats.org/drawingml/2006/main" marL="0" indent="0" eaLnBrk="1" hangingPunct="1"/>
            <a:r xmlns:a="http://schemas.openxmlformats.org/drawingml/2006/main">
              <a:rPr lang="vi" smtClean="0"/>
              <a:t>Vernam </a:t>
            </a:r>
            <a:r xmlns:a="http://schemas.openxmlformats.org/drawingml/2006/main">
              <a:rPr lang="vi" sz="1800" smtClean="0"/>
              <a:t>(1917)</a:t>
            </a:r>
            <a:endParaRPr xmlns:a="http://schemas.openxmlformats.org/drawingml/2006/main"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/>
            <a:endParaRPr 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1800" smtClean="0">
              <a:sym typeface="Symbol" pitchFamily="18" charset="2"/>
            </a:endParaRPr>
          </a:p>
          <a:p>
            <a:pPr xmlns:a="http://schemas.openxmlformats.org/drawingml/2006/main" marL="0" indent="0" eaLnBrk="1" hangingPunct="1">
              <a:spcBef>
                <a:spcPct val="100000"/>
              </a:spcBef>
            </a:pPr>
            <a:r xmlns:a="http://schemas.openxmlformats.org/drawingml/2006/main">
              <a:rPr lang="vi" smtClean="0">
                <a:sym typeface="Symbol" pitchFamily="18" charset="2"/>
              </a:rPr>
              <a:t>Shannon '49:</a:t>
            </a:r>
          </a:p>
          <a:p>
            <a:pPr xmlns:a="http://schemas.openxmlformats.org/drawingml/2006/main" lvl="1" eaLnBrk="1" hangingPunct="1"/>
            <a:r xmlns:a="http://schemas.openxmlformats.org/drawingml/2006/main">
              <a:rPr lang="vi" smtClean="0">
                <a:sym typeface="Symbol" pitchFamily="18" charset="2"/>
              </a:rPr>
              <a:t>OTP “an toàn” trước các cuộc tấn công chỉ bằng văn bản mã hóa</a:t>
            </a:r>
            <a:endParaRPr xmlns:a="http://schemas.openxmlformats.org/drawingml/2006/main" lang="en-US" smtClean="0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2765425" y="2209800"/>
            <a:ext cx="5334000" cy="457200"/>
            <a:chOff x="624" y="1872"/>
            <a:chExt cx="3360" cy="288"/>
          </a:xfrm>
        </p:grpSpPr>
        <p:sp>
          <p:nvSpPr>
            <p:cNvPr id="18465" name="Rectangle 5"/>
            <p:cNvSpPr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66" name="Rectangle 6"/>
            <p:cNvSpPr>
              <a:spLocks noChangeArrowheads="1"/>
            </p:cNvSpPr>
            <p:nvPr/>
          </p:nvSpPr>
          <p:spPr bwMode="auto">
            <a:xfrm>
              <a:off x="96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67" name="Rectangle 7"/>
            <p:cNvSpPr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68" name="Rectangle 8"/>
            <p:cNvSpPr>
              <a:spLocks noChangeArrowheads="1"/>
            </p:cNvSpPr>
            <p:nvPr/>
          </p:nvSpPr>
          <p:spPr bwMode="auto">
            <a:xfrm>
              <a:off x="163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69" name="Rectangle 9"/>
            <p:cNvSpPr>
              <a:spLocks noChangeArrowheads="1"/>
            </p:cNvSpPr>
            <p:nvPr/>
          </p:nvSpPr>
          <p:spPr bwMode="auto">
            <a:xfrm>
              <a:off x="196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70" name="Rectangle 10"/>
            <p:cNvSpPr>
              <a:spLocks noChangeArrowheads="1"/>
            </p:cNvSpPr>
            <p:nvPr/>
          </p:nvSpPr>
          <p:spPr bwMode="auto">
            <a:xfrm>
              <a:off x="230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71" name="Rectangle 11"/>
            <p:cNvSpPr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72" name="Rectangle 12"/>
            <p:cNvSpPr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73" name="Rectangle 13"/>
            <p:cNvSpPr>
              <a:spLocks noChangeArrowheads="1"/>
            </p:cNvSpPr>
            <p:nvPr/>
          </p:nvSpPr>
          <p:spPr bwMode="auto">
            <a:xfrm>
              <a:off x="364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74" name="Rectangle 14"/>
            <p:cNvSpPr>
              <a:spLocks noChangeArrowheads="1"/>
            </p:cNvSpPr>
            <p:nvPr/>
          </p:nvSpPr>
          <p:spPr bwMode="auto">
            <a:xfrm>
              <a:off x="331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</p:grpSp>
      <p:sp>
        <p:nvSpPr>
          <p:cNvPr id="18438" name="Text Box 15"/>
          <p:cNvSpPr txBox="1">
            <a:spLocks noChangeArrowheads="1"/>
          </p:cNvSpPr>
          <p:nvPr/>
        </p:nvSpPr>
        <p:spPr bwMode="auto">
          <a:xfrm>
            <a:off x="1012825" y="2209800"/>
            <a:ext cx="78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Chìa khóa:</a:t>
            </a:r>
          </a:p>
        </p:txBody>
      </p:sp>
      <p:grpSp>
        <p:nvGrpSpPr>
          <p:cNvPr id="18439" name="Group 16"/>
          <p:cNvGrpSpPr>
            <a:grpSpLocks/>
          </p:cNvGrpSpPr>
          <p:nvPr/>
        </p:nvGrpSpPr>
        <p:grpSpPr bwMode="auto">
          <a:xfrm>
            <a:off x="2765425" y="2895600"/>
            <a:ext cx="5334000" cy="457200"/>
            <a:chOff x="624" y="1872"/>
            <a:chExt cx="3360" cy="288"/>
          </a:xfrm>
        </p:grpSpPr>
        <p:sp>
          <p:nvSpPr>
            <p:cNvPr id="18455" name="Rectangle 17"/>
            <p:cNvSpPr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56" name="Rectangle 18"/>
            <p:cNvSpPr>
              <a:spLocks noChangeArrowheads="1"/>
            </p:cNvSpPr>
            <p:nvPr/>
          </p:nvSpPr>
          <p:spPr bwMode="auto">
            <a:xfrm>
              <a:off x="96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57" name="Rectangle 19"/>
            <p:cNvSpPr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58" name="Rectangle 20"/>
            <p:cNvSpPr>
              <a:spLocks noChangeArrowheads="1"/>
            </p:cNvSpPr>
            <p:nvPr/>
          </p:nvSpPr>
          <p:spPr bwMode="auto">
            <a:xfrm>
              <a:off x="163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59" name="Rectangle 21"/>
            <p:cNvSpPr>
              <a:spLocks noChangeArrowheads="1"/>
            </p:cNvSpPr>
            <p:nvPr/>
          </p:nvSpPr>
          <p:spPr bwMode="auto">
            <a:xfrm>
              <a:off x="196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60" name="Rectangle 22"/>
            <p:cNvSpPr>
              <a:spLocks noChangeArrowheads="1"/>
            </p:cNvSpPr>
            <p:nvPr/>
          </p:nvSpPr>
          <p:spPr bwMode="auto">
            <a:xfrm>
              <a:off x="230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61" name="Rectangle 23"/>
            <p:cNvSpPr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62" name="Rectangle 24"/>
            <p:cNvSpPr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63" name="Rectangle 25"/>
            <p:cNvSpPr>
              <a:spLocks noChangeArrowheads="1"/>
            </p:cNvSpPr>
            <p:nvPr/>
          </p:nvSpPr>
          <p:spPr bwMode="auto">
            <a:xfrm>
              <a:off x="364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64" name="Rectangle 26"/>
            <p:cNvSpPr>
              <a:spLocks noChangeArrowheads="1"/>
            </p:cNvSpPr>
            <p:nvPr/>
          </p:nvSpPr>
          <p:spPr bwMode="auto">
            <a:xfrm>
              <a:off x="331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</p:grpSp>
      <p:sp>
        <p:nvSpPr>
          <p:cNvPr id="18440" name="Text Box 27"/>
          <p:cNvSpPr txBox="1">
            <a:spLocks noChangeArrowheads="1"/>
          </p:cNvSpPr>
          <p:nvPr/>
        </p:nvSpPr>
        <p:spPr bwMode="auto">
          <a:xfrm>
            <a:off x="990600" y="2895600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Bản rõ:</a:t>
            </a:r>
          </a:p>
        </p:txBody>
      </p:sp>
      <p:sp>
        <p:nvSpPr>
          <p:cNvPr id="18441" name="Text Box 28"/>
          <p:cNvSpPr txBox="1">
            <a:spLocks noChangeArrowheads="1"/>
          </p:cNvSpPr>
          <p:nvPr/>
        </p:nvSpPr>
        <p:spPr bwMode="auto">
          <a:xfrm>
            <a:off x="8088467" y="2416314"/>
            <a:ext cx="5918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 sz="4000" b="1" smtClean="0">
                <a:sym typeface="Symbol" pitchFamily="18" charset="2"/>
              </a:rPr>
              <a:t>⊕</a:t>
            </a:r>
            <a:endParaRPr xmlns:a="http://schemas.openxmlformats.org/drawingml/2006/main" lang="en-US" sz="4000" b="1"/>
          </a:p>
        </p:txBody>
      </p:sp>
      <p:sp>
        <p:nvSpPr>
          <p:cNvPr id="18442" name="Line 29"/>
          <p:cNvSpPr>
            <a:spLocks noChangeShapeType="1"/>
          </p:cNvSpPr>
          <p:nvPr/>
        </p:nvSpPr>
        <p:spPr bwMode="auto">
          <a:xfrm>
            <a:off x="2155825" y="3657600"/>
            <a:ext cx="6477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3" name="Group 30"/>
          <p:cNvGrpSpPr>
            <a:grpSpLocks/>
          </p:cNvGrpSpPr>
          <p:nvPr/>
        </p:nvGrpSpPr>
        <p:grpSpPr bwMode="auto">
          <a:xfrm>
            <a:off x="2765425" y="3962400"/>
            <a:ext cx="5334000" cy="457200"/>
            <a:chOff x="624" y="1872"/>
            <a:chExt cx="3360" cy="288"/>
          </a:xfrm>
        </p:grpSpPr>
        <p:sp>
          <p:nvSpPr>
            <p:cNvPr id="18445" name="Rectangle 31"/>
            <p:cNvSpPr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46" name="Rectangle 32"/>
            <p:cNvSpPr>
              <a:spLocks noChangeArrowheads="1"/>
            </p:cNvSpPr>
            <p:nvPr/>
          </p:nvSpPr>
          <p:spPr bwMode="auto">
            <a:xfrm>
              <a:off x="96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47" name="Rectangle 33"/>
            <p:cNvSpPr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48" name="Rectangle 34"/>
            <p:cNvSpPr>
              <a:spLocks noChangeArrowheads="1"/>
            </p:cNvSpPr>
            <p:nvPr/>
          </p:nvSpPr>
          <p:spPr bwMode="auto">
            <a:xfrm>
              <a:off x="163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49" name="Rectangle 35"/>
            <p:cNvSpPr>
              <a:spLocks noChangeArrowheads="1"/>
            </p:cNvSpPr>
            <p:nvPr/>
          </p:nvSpPr>
          <p:spPr bwMode="auto">
            <a:xfrm>
              <a:off x="196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50" name="Rectangle 36"/>
            <p:cNvSpPr>
              <a:spLocks noChangeArrowheads="1"/>
            </p:cNvSpPr>
            <p:nvPr/>
          </p:nvSpPr>
          <p:spPr bwMode="auto">
            <a:xfrm>
              <a:off x="230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51" name="Rectangle 37"/>
            <p:cNvSpPr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  <p:sp>
          <p:nvSpPr>
            <p:cNvPr id="18452" name="Rectangle 38"/>
            <p:cNvSpPr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53" name="Rectangle 39"/>
            <p:cNvSpPr>
              <a:spLocks noChangeArrowheads="1"/>
            </p:cNvSpPr>
            <p:nvPr/>
          </p:nvSpPr>
          <p:spPr bwMode="auto">
            <a:xfrm>
              <a:off x="364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0</a:t>
              </a:r>
            </a:p>
          </p:txBody>
        </p:sp>
        <p:sp>
          <p:nvSpPr>
            <p:cNvPr id="18454" name="Rectangle 40"/>
            <p:cNvSpPr>
              <a:spLocks noChangeArrowheads="1"/>
            </p:cNvSpPr>
            <p:nvPr/>
          </p:nvSpPr>
          <p:spPr bwMode="auto">
            <a:xfrm>
              <a:off x="331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/>
                <a:t>1</a:t>
              </a:r>
            </a:p>
          </p:txBody>
        </p:sp>
      </p:grpSp>
      <p:sp>
        <p:nvSpPr>
          <p:cNvPr id="18444" name="Text Box 41"/>
          <p:cNvSpPr txBox="1">
            <a:spLocks noChangeArrowheads="1"/>
          </p:cNvSpPr>
          <p:nvPr/>
        </p:nvSpPr>
        <p:spPr bwMode="auto">
          <a:xfrm>
            <a:off x="1012825" y="39624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xmlns:a="http://schemas.openxmlformats.org/drawingml/2006/main" algn="ctr" eaLnBrk="1" hangingPunct="1">
              <a:spcBef>
                <a:spcPct val="50000"/>
              </a:spcBef>
            </a:pPr>
            <a:r xmlns:a="http://schemas.openxmlformats.org/drawingml/2006/main">
              <a:rPr lang="vi"/>
              <a:t>Bản mã: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31968</TotalTime>
  <Words>1574</Words>
  <Application>Microsoft Macintosh PowerPoint</Application>
  <PresentationFormat>On-screen Show (4:3)</PresentationFormat>
  <Paragraphs>535</Paragraphs>
  <Slides>45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Comic Sans MS</vt:lpstr>
      <vt:lpstr>Monotype Sorts</vt:lpstr>
      <vt:lpstr>Symbol</vt:lpstr>
      <vt:lpstr>Tahoma</vt:lpstr>
      <vt:lpstr>Times</vt:lpstr>
      <vt:lpstr>Times New Roman</vt:lpstr>
      <vt:lpstr>Wingdings</vt:lpstr>
      <vt:lpstr>Arial</vt:lpstr>
      <vt:lpstr>Blueprint</vt:lpstr>
      <vt:lpstr>Cryptography Overview</vt:lpstr>
      <vt:lpstr>Cryptography</vt:lpstr>
      <vt:lpstr>Kerckhoff’s principle</vt:lpstr>
      <vt:lpstr>Goal 1:secure communication</vt:lpstr>
      <vt:lpstr>Goal 2:   Protected files</vt:lpstr>
      <vt:lpstr>Symmetric Cryptography</vt:lpstr>
      <vt:lpstr>Building block:   sym. encryption</vt:lpstr>
      <vt:lpstr>Use Cases</vt:lpstr>
      <vt:lpstr>First example: One Time Pad   (single use key)</vt:lpstr>
      <vt:lpstr>Stream ciphers     (single use key)</vt:lpstr>
      <vt:lpstr>Dangers in using stream ciphers</vt:lpstr>
      <vt:lpstr>Block ciphers:  crypto work horse</vt:lpstr>
      <vt:lpstr>Building a block cipher</vt:lpstr>
      <vt:lpstr>Block Ciphers Built by Iteration</vt:lpstr>
      <vt:lpstr>Incorrect use of block ciphers</vt:lpstr>
      <vt:lpstr>In pictures</vt:lpstr>
      <vt:lpstr>Correct use of block ciphers:   CTR mode</vt:lpstr>
      <vt:lpstr>Use cases:   how to choose an IV</vt:lpstr>
      <vt:lpstr>In pictures</vt:lpstr>
      <vt:lpstr>Performance: [openssl speed]</vt:lpstr>
      <vt:lpstr>Data integrity</vt:lpstr>
      <vt:lpstr>Message Integrity:    MACs</vt:lpstr>
      <vt:lpstr>Secure MACs</vt:lpstr>
      <vt:lpstr>Construction 1:   ECBC</vt:lpstr>
      <vt:lpstr>Construction 2:   HMAC  (Hash-MAC)</vt:lpstr>
      <vt:lpstr>SHA-256:    Merkle-Damgard</vt:lpstr>
      <vt:lpstr>Construction 3:  PMAC – parallel MAC</vt:lpstr>
      <vt:lpstr>PowerPoint Presentation</vt:lpstr>
      <vt:lpstr>Authenticated Encryption:                                 Encryption + MAC</vt:lpstr>
      <vt:lpstr>Combining MAC and ENC   (CCA)</vt:lpstr>
      <vt:lpstr>Recommended mode  (currently)</vt:lpstr>
      <vt:lpstr>Public-key Cryptography</vt:lpstr>
      <vt:lpstr>Public key encryption:   (Gen, E, D)</vt:lpstr>
      <vt:lpstr>Applications</vt:lpstr>
      <vt:lpstr>Applications</vt:lpstr>
      <vt:lpstr>Applications</vt:lpstr>
      <vt:lpstr>Trapdoor functions (TDF)</vt:lpstr>
      <vt:lpstr>Public-key encryption from TDFs </vt:lpstr>
      <vt:lpstr>Public-key encryption from TDFs </vt:lpstr>
      <vt:lpstr>PowerPoint Presentation</vt:lpstr>
      <vt:lpstr>Digital Signatures</vt:lpstr>
      <vt:lpstr>Digital Signatures from TDPs </vt:lpstr>
      <vt:lpstr>Public-Key Infrastructure (PKI)</vt:lpstr>
      <vt:lpstr>Putting it all together:  SSL/TLS  (simplified)</vt:lpstr>
      <vt:lpstr>Limitations of cryptography</vt:lpstr>
    </vt:vector>
  </TitlesOfParts>
  <Company>Stanford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dan boneh</cp:lastModifiedBy>
  <cp:revision>6762</cp:revision>
  <cp:lastPrinted>2011-04-19T19:36:06Z</cp:lastPrinted>
  <dcterms:created xsi:type="dcterms:W3CDTF">1997-09-07T20:51:32Z</dcterms:created>
  <dcterms:modified xsi:type="dcterms:W3CDTF">2017-05-08T19:41:07Z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