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56CDC-CA22-D04E-906E-D9450EC7FA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202-FE1C-7248-B986-0C23BA3B595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meeting at ANL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bandwidth-shared data movement: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QoS</a:t>
            </a:r>
            <a:r>
              <a:rPr lang="en-US" dirty="0" smtClean="0"/>
              <a:t> mechanism in </a:t>
            </a:r>
            <a:r>
              <a:rPr lang="en-US" dirty="0" err="1" smtClean="0"/>
              <a:t>InfiniBand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model produces constant proportional bandwidth for each flow.</a:t>
            </a:r>
          </a:p>
          <a:p>
            <a:pPr lvl="1"/>
            <a:r>
              <a:rPr lang="en-US" dirty="0" smtClean="0"/>
              <a:t>Example: Total bandwidth is 2GB/s, 4 flows on the link. Basic message size to send out: S bytes.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3838"/>
              </p:ext>
            </p:extLst>
          </p:nvPr>
        </p:nvGraphicFramePr>
        <p:xfrm>
          <a:off x="1576918" y="4611047"/>
          <a:ext cx="6043082" cy="191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7"/>
                <a:gridCol w="1485785"/>
                <a:gridCol w="1153583"/>
                <a:gridCol w="2275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 send out</a:t>
                      </a:r>
                      <a:endParaRPr lang="en-US" dirty="0"/>
                    </a:p>
                  </a:txBody>
                  <a:tcPr/>
                </a:tc>
              </a:tr>
              <a:tr h="4321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calculate movement paths of a message.</a:t>
            </a:r>
          </a:p>
          <a:p>
            <a:r>
              <a:rPr lang="en-US" dirty="0" smtClean="0"/>
              <a:t>Split a message on each link based on the proportional bandwidth given.</a:t>
            </a:r>
          </a:p>
          <a:p>
            <a:r>
              <a:rPr lang="en-US" dirty="0" smtClean="0"/>
              <a:t>Know exactly how much data to be sent/received at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message:</a:t>
            </a:r>
          </a:p>
          <a:p>
            <a:pPr lvl="1"/>
            <a:r>
              <a:rPr lang="en-US" dirty="0" smtClean="0"/>
              <a:t>Job Id.</a:t>
            </a:r>
          </a:p>
          <a:p>
            <a:pPr lvl="1"/>
            <a:r>
              <a:rPr lang="en-US" dirty="0" smtClean="0"/>
              <a:t>Offset in the origin message.</a:t>
            </a:r>
          </a:p>
          <a:p>
            <a:pPr lvl="1"/>
            <a:r>
              <a:rPr lang="en-US" dirty="0" smtClean="0"/>
              <a:t>Buffer of the message.</a:t>
            </a:r>
          </a:p>
          <a:p>
            <a:pPr lvl="1"/>
            <a:r>
              <a:rPr lang="en-US" dirty="0" smtClean="0"/>
              <a:t>Size of the message.</a:t>
            </a:r>
          </a:p>
          <a:p>
            <a:r>
              <a:rPr lang="en-US" dirty="0" smtClean="0"/>
              <a:t>Each node:</a:t>
            </a:r>
          </a:p>
          <a:p>
            <a:pPr lvl="1"/>
            <a:r>
              <a:rPr lang="en-US" dirty="0" smtClean="0"/>
              <a:t>Know the size of incoming messages.</a:t>
            </a:r>
          </a:p>
          <a:p>
            <a:pPr lvl="1"/>
            <a:r>
              <a:rPr lang="en-US" dirty="0" smtClean="0"/>
              <a:t>Know the proportional bandwidth of each flow on each outgoing arc.</a:t>
            </a:r>
          </a:p>
          <a:p>
            <a:pPr lvl="1"/>
            <a:r>
              <a:rPr lang="en-US" dirty="0" smtClean="0"/>
              <a:t>Has a virtual lane (a queue) for each outgoing flow on an outgoing arc.</a:t>
            </a:r>
          </a:p>
          <a:p>
            <a:pPr lvl="1"/>
            <a:r>
              <a:rPr lang="en-US" dirty="0" smtClean="0"/>
              <a:t>When receiving a message:</a:t>
            </a:r>
          </a:p>
          <a:p>
            <a:pPr lvl="2"/>
            <a:r>
              <a:rPr lang="en-US" dirty="0" smtClean="0"/>
              <a:t>Break it into messages if necessary and put the messages into an appropriate virtual lane.</a:t>
            </a:r>
          </a:p>
          <a:p>
            <a:pPr lvl="1"/>
            <a:r>
              <a:rPr lang="en-US" dirty="0" smtClean="0"/>
              <a:t>Check virtual lanes:</a:t>
            </a:r>
          </a:p>
          <a:p>
            <a:pPr lvl="2"/>
            <a:r>
              <a:rPr lang="en-US" dirty="0" smtClean="0"/>
              <a:t>Checking all virtual lanes sequentially.</a:t>
            </a:r>
          </a:p>
          <a:p>
            <a:pPr lvl="2"/>
            <a:r>
              <a:rPr lang="en-US" dirty="0" smtClean="0"/>
              <a:t>If there is any message, send out with the appropriate size.</a:t>
            </a:r>
          </a:p>
          <a:p>
            <a:pPr lvl="2"/>
            <a:r>
              <a:rPr lang="en-US" dirty="0" smtClean="0"/>
              <a:t>When a message is entirely sent out, remove it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6889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CESM: IO problem.</a:t>
            </a:r>
          </a:p>
          <a:p>
            <a:pPr lvl="1"/>
            <a:r>
              <a:rPr lang="en-US" dirty="0" smtClean="0"/>
              <a:t>Data is 1D, 2D, 3D format, multiple variables. I/O includes 2 steps: </a:t>
            </a:r>
          </a:p>
          <a:p>
            <a:pPr marL="1257300" lvl="2" indent="-457200"/>
            <a:r>
              <a:rPr lang="en-US" dirty="0" smtClean="0"/>
              <a:t>Data rearrangement: </a:t>
            </a:r>
          </a:p>
          <a:p>
            <a:pPr marL="1714500" lvl="3" indent="-457200"/>
            <a:r>
              <a:rPr lang="en-US" dirty="0"/>
              <a:t>M to N data </a:t>
            </a:r>
            <a:r>
              <a:rPr lang="en-US" dirty="0" smtClean="0"/>
              <a:t>movement: from set of M processes which have data to N I/O processes.</a:t>
            </a:r>
          </a:p>
          <a:p>
            <a:pPr marL="1714500" lvl="3" indent="-457200"/>
            <a:r>
              <a:rPr lang="en-US" dirty="0" smtClean="0"/>
              <a:t>Use </a:t>
            </a:r>
            <a:r>
              <a:rPr lang="en-US" dirty="0" err="1" smtClean="0"/>
              <a:t>MPI_Alltoallv</a:t>
            </a:r>
            <a:r>
              <a:rPr lang="en-US" dirty="0" smtClean="0"/>
              <a:t>: sparse data.</a:t>
            </a:r>
            <a:endParaRPr lang="en-US" dirty="0"/>
          </a:p>
          <a:p>
            <a:pPr marL="1714500" lvl="3" indent="-457200"/>
            <a:r>
              <a:rPr lang="en-US" dirty="0" smtClean="0"/>
              <a:t>80% of the I/O time.</a:t>
            </a:r>
          </a:p>
          <a:p>
            <a:pPr marL="1257300" lvl="2" indent="-457200"/>
            <a:r>
              <a:rPr lang="en-US" dirty="0" smtClean="0"/>
              <a:t>File writing.</a:t>
            </a:r>
          </a:p>
          <a:p>
            <a:pPr lvl="1"/>
            <a:r>
              <a:rPr lang="en-US" smtClean="0"/>
              <a:t>Approaches proposed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Improve </a:t>
            </a:r>
            <a:r>
              <a:rPr lang="en-US" dirty="0" err="1" smtClean="0"/>
              <a:t>Alltoall_v</a:t>
            </a:r>
            <a:r>
              <a:rPr lang="en-US" dirty="0" smtClean="0"/>
              <a:t> for sparse data: remove unnecessary </a:t>
            </a:r>
            <a:r>
              <a:rPr lang="en-US" dirty="0" err="1" smtClean="0"/>
              <a:t>syn</a:t>
            </a:r>
            <a:r>
              <a:rPr lang="en-US" dirty="0" smtClean="0"/>
              <a:t>, use PAMI for certain situations. This will improve the </a:t>
            </a:r>
            <a:r>
              <a:rPr lang="en-US" dirty="0" err="1" smtClean="0"/>
              <a:t>MPI_Alltoallv</a:t>
            </a:r>
            <a:r>
              <a:rPr lang="en-US" dirty="0" smtClean="0"/>
              <a:t> in general, not application specific.</a:t>
            </a:r>
          </a:p>
          <a:p>
            <a:pPr lvl="2"/>
            <a:r>
              <a:rPr lang="en-US" dirty="0" smtClean="0"/>
              <a:t>Holistic solution:</a:t>
            </a:r>
          </a:p>
          <a:p>
            <a:pPr lvl="3"/>
            <a:r>
              <a:rPr lang="en-US" dirty="0" smtClean="0"/>
              <a:t>Data arrangement:</a:t>
            </a:r>
          </a:p>
          <a:p>
            <a:pPr lvl="4"/>
            <a:r>
              <a:rPr lang="en-US" dirty="0" smtClean="0"/>
              <a:t>Use the math model to optimize data movement.</a:t>
            </a:r>
          </a:p>
          <a:p>
            <a:pPr lvl="4"/>
            <a:r>
              <a:rPr lang="en-US" dirty="0" smtClean="0"/>
              <a:t>Create a logical data arrangement in each node, so we do not need to exchange unnecessary data.</a:t>
            </a:r>
          </a:p>
          <a:p>
            <a:pPr lvl="4"/>
            <a:r>
              <a:rPr lang="en-US" dirty="0" smtClean="0"/>
              <a:t>Move data as scheduled by the model to the destinations and offsets as logical model.</a:t>
            </a:r>
          </a:p>
          <a:p>
            <a:pPr lvl="3"/>
            <a:r>
              <a:rPr lang="en-US" dirty="0" smtClean="0"/>
              <a:t>File write:</a:t>
            </a:r>
          </a:p>
          <a:p>
            <a:pPr lvl="4"/>
            <a:r>
              <a:rPr lang="en-US" dirty="0" smtClean="0"/>
              <a:t>Using hdf5 instead of pnetcdf4 to avoid data linearizing when writing to file.</a:t>
            </a:r>
          </a:p>
          <a:p>
            <a:pPr lvl="2"/>
            <a:r>
              <a:rPr lang="en-US" dirty="0" smtClean="0"/>
              <a:t>Meeting with Paul next Monday, </a:t>
            </a:r>
            <a:r>
              <a:rPr lang="en-US" dirty="0" err="1" smtClean="0"/>
              <a:t>Venkat</a:t>
            </a:r>
            <a:r>
              <a:rPr lang="en-US" dirty="0" smtClean="0"/>
              <a:t> to send the pi lib and related code base…</a:t>
            </a:r>
          </a:p>
          <a:p>
            <a:pPr lvl="2"/>
            <a:r>
              <a:rPr lang="en-US" dirty="0" smtClean="0"/>
              <a:t>Extend the problem to multiple models with different I/O and data rearrangement freq.</a:t>
            </a:r>
          </a:p>
        </p:txBody>
      </p:sp>
    </p:spTree>
    <p:extLst>
      <p:ext uri="{BB962C8B-B14F-4D97-AF65-F5344CB8AC3E}">
        <p14:creationId xmlns:p14="http://schemas.microsoft.com/office/powerpoint/2010/main" val="11730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Thesis:</a:t>
            </a:r>
          </a:p>
          <a:p>
            <a:pPr lvl="1"/>
            <a:r>
              <a:rPr lang="en-US" dirty="0" smtClean="0"/>
              <a:t>Path length (#hops):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Graph partitioning:</a:t>
            </a:r>
          </a:p>
          <a:p>
            <a:pPr lvl="2"/>
            <a:r>
              <a:rPr lang="en-US" dirty="0" smtClean="0"/>
              <a:t>Coarsening</a:t>
            </a:r>
          </a:p>
          <a:p>
            <a:pPr lvl="3"/>
            <a:r>
              <a:rPr lang="en-US" dirty="0" smtClean="0"/>
              <a:t>256 nodes, 32 first nodes send data to 32 last nodes.</a:t>
            </a:r>
          </a:p>
          <a:p>
            <a:pPr lvl="3"/>
            <a:r>
              <a:rPr lang="en-US" dirty="0"/>
              <a:t>32 nodes per </a:t>
            </a:r>
            <a:r>
              <a:rPr lang="en-US" dirty="0" err="1" smtClean="0"/>
              <a:t>supernode</a:t>
            </a:r>
            <a:r>
              <a:rPr lang="en-US" dirty="0" smtClean="0"/>
              <a:t> =&gt; 8 </a:t>
            </a:r>
            <a:r>
              <a:rPr lang="en-US" dirty="0" err="1" smtClean="0"/>
              <a:t>supernodes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Create </a:t>
            </a:r>
            <a:r>
              <a:rPr lang="en-US" dirty="0" err="1" smtClean="0"/>
              <a:t>superarcs</a:t>
            </a:r>
            <a:r>
              <a:rPr lang="en-US" dirty="0" smtClean="0"/>
              <a:t>, mapping jobs, solve to have </a:t>
            </a:r>
            <a:r>
              <a:rPr lang="en-US" dirty="0" err="1" smtClean="0"/>
              <a:t>superpaths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Uncoarsening</a:t>
            </a:r>
            <a:r>
              <a:rPr lang="en-US" dirty="0" smtClean="0"/>
              <a:t>/refine:</a:t>
            </a:r>
          </a:p>
          <a:p>
            <a:pPr lvl="3"/>
            <a:r>
              <a:rPr lang="en-US" dirty="0" smtClean="0"/>
              <a:t>Is working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19th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Implement: multiple paths data movement.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: ~1.7GB/s</a:t>
            </a:r>
          </a:p>
          <a:p>
            <a:pPr lvl="2"/>
            <a:r>
              <a:rPr lang="en-US" dirty="0" smtClean="0"/>
              <a:t>0 to 1.</a:t>
            </a:r>
          </a:p>
          <a:p>
            <a:pPr lvl="2"/>
            <a:r>
              <a:rPr lang="en-US" dirty="0" smtClean="0"/>
              <a:t>No copy, 1MB.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 with </a:t>
            </a:r>
            <a:r>
              <a:rPr lang="en-US" dirty="0"/>
              <a:t>7</a:t>
            </a:r>
            <a:r>
              <a:rPr lang="en-US" dirty="0" smtClean="0"/>
              <a:t> hops (0-1-3-5-7-6-4-2): ~1.1GB/s.</a:t>
            </a:r>
          </a:p>
          <a:p>
            <a:pPr lvl="2"/>
            <a:r>
              <a:rPr lang="en-US" dirty="0" smtClean="0"/>
              <a:t>32 nodes.</a:t>
            </a:r>
          </a:p>
          <a:p>
            <a:pPr lvl="2"/>
            <a:r>
              <a:rPr lang="en-US" dirty="0" smtClean="0"/>
              <a:t>Pipeline, window size: 16KB.</a:t>
            </a:r>
          </a:p>
          <a:p>
            <a:pPr lvl="1"/>
            <a:r>
              <a:rPr lang="en-US" dirty="0" smtClean="0"/>
              <a:t>2 jobs, simple </a:t>
            </a:r>
            <a:r>
              <a:rPr lang="en-US" dirty="0" err="1" smtClean="0"/>
              <a:t>rput</a:t>
            </a:r>
            <a:r>
              <a:rPr lang="en-US" dirty="0" smtClean="0"/>
              <a:t>, 7 hops: ~600MB/s per job.</a:t>
            </a:r>
          </a:p>
          <a:p>
            <a:pPr lvl="2"/>
            <a:r>
              <a:rPr lang="en-US" dirty="0"/>
              <a:t>(0-1-3-5-7-6-4-2</a:t>
            </a:r>
            <a:r>
              <a:rPr lang="en-US" dirty="0" smtClean="0"/>
              <a:t>), (2-4-6-7-5-3-1-0).</a:t>
            </a:r>
          </a:p>
          <a:p>
            <a:pPr lvl="1"/>
            <a:r>
              <a:rPr lang="en-US" dirty="0" smtClean="0"/>
              <a:t>Multiple jobs, simple </a:t>
            </a:r>
            <a:r>
              <a:rPr lang="en-US" dirty="0" err="1" smtClean="0"/>
              <a:t>rput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256 – 4 data movement. </a:t>
            </a:r>
          </a:p>
          <a:p>
            <a:pPr lvl="2"/>
            <a:r>
              <a:rPr lang="en-US" smtClean="0"/>
              <a:t>Error!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23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19,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Implemented 256 to 4 nodes data movement:</a:t>
            </a:r>
          </a:p>
          <a:p>
            <a:pPr lvl="1"/>
            <a:r>
              <a:rPr lang="en-US" dirty="0" smtClean="0"/>
              <a:t>Every node in 256 nodes transfers 1M of data to all 4 </a:t>
            </a:r>
            <a:r>
              <a:rPr lang="en-US" dirty="0" err="1" smtClean="0"/>
              <a:t>dests</a:t>
            </a:r>
            <a:r>
              <a:rPr lang="en-US" dirty="0" smtClean="0"/>
              <a:t> (32, 96, 160, 224).</a:t>
            </a:r>
          </a:p>
          <a:p>
            <a:pPr lvl="1"/>
            <a:r>
              <a:rPr lang="en-US" dirty="0" smtClean="0"/>
              <a:t>Path computing: 180,000 microseconds.</a:t>
            </a:r>
          </a:p>
          <a:p>
            <a:pPr lvl="1"/>
            <a:r>
              <a:rPr lang="en-US" dirty="0" smtClean="0"/>
              <a:t>Data movement (PAMI + pipeline): ~45,000 microseconds.</a:t>
            </a:r>
          </a:p>
          <a:p>
            <a:pPr lvl="1"/>
            <a:r>
              <a:rPr lang="en-US" dirty="0" smtClean="0"/>
              <a:t>The data movement only: 20GB/s.</a:t>
            </a:r>
          </a:p>
          <a:p>
            <a:pPr lvl="1"/>
            <a:r>
              <a:rPr lang="en-US" dirty="0" err="1" smtClean="0"/>
              <a:t>Alltoallv</a:t>
            </a:r>
            <a:r>
              <a:rPr lang="en-US" dirty="0" smtClean="0"/>
              <a:t>: 110K microsecond or 9GB/s.</a:t>
            </a:r>
          </a:p>
          <a:p>
            <a:r>
              <a:rPr lang="en-US" dirty="0" smtClean="0"/>
              <a:t>Performance investigation:</a:t>
            </a:r>
          </a:p>
          <a:p>
            <a:pPr lvl="1"/>
            <a:r>
              <a:rPr lang="en-US" dirty="0" smtClean="0"/>
              <a:t>Reduce path computing to 16,000 microseconds.</a:t>
            </a:r>
          </a:p>
          <a:p>
            <a:pPr lvl="1"/>
            <a:r>
              <a:rPr lang="en-US" dirty="0" smtClean="0"/>
              <a:t>On-fly path computing and data movement: 60K microsecond or 16GB/s.</a:t>
            </a:r>
          </a:p>
          <a:p>
            <a:pPr lvl="1"/>
            <a:r>
              <a:rPr lang="en-US" dirty="0" smtClean="0"/>
              <a:t>Potentially we can get more. Need to do more investigation.</a:t>
            </a:r>
          </a:p>
          <a:p>
            <a:r>
              <a:rPr lang="en-US" dirty="0" smtClean="0"/>
              <a:t>Generalized to m to n data movement algorithm using BFS.</a:t>
            </a:r>
          </a:p>
        </p:txBody>
      </p:sp>
    </p:spTree>
    <p:extLst>
      <p:ext uri="{BB962C8B-B14F-4D97-AF65-F5344CB8AC3E}">
        <p14:creationId xmlns:p14="http://schemas.microsoft.com/office/powerpoint/2010/main" val="119514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19,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Weird issue:</a:t>
            </a:r>
          </a:p>
          <a:p>
            <a:pPr lvl="1"/>
            <a:r>
              <a:rPr lang="en-US" dirty="0" smtClean="0"/>
              <a:t>If initialize PAMI after most of the memory allocations, we can get better performance.</a:t>
            </a:r>
          </a:p>
          <a:p>
            <a:r>
              <a:rPr lang="en-US" dirty="0" smtClean="0"/>
              <a:t>This week:</a:t>
            </a:r>
          </a:p>
          <a:p>
            <a:pPr lvl="1"/>
            <a:r>
              <a:rPr lang="en-US" dirty="0"/>
              <a:t>Clean code for Paul.</a:t>
            </a:r>
          </a:p>
          <a:p>
            <a:pPr lvl="1"/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More on performance improvement.</a:t>
            </a:r>
          </a:p>
          <a:p>
            <a:r>
              <a:rPr lang="en-US" dirty="0" smtClean="0"/>
              <a:t>Upcoming conferences: </a:t>
            </a:r>
          </a:p>
          <a:p>
            <a:pPr lvl="1"/>
            <a:r>
              <a:rPr lang="en-US" dirty="0" smtClean="0"/>
              <a:t>Cluster (Feb 27)</a:t>
            </a:r>
          </a:p>
          <a:p>
            <a:r>
              <a:rPr lang="en-US" dirty="0" smtClean="0"/>
              <a:t> Thesis:</a:t>
            </a:r>
          </a:p>
          <a:p>
            <a:pPr lvl="1"/>
            <a:r>
              <a:rPr lang="en-US" dirty="0" smtClean="0"/>
              <a:t>June 26: file for graduation.</a:t>
            </a:r>
          </a:p>
          <a:p>
            <a:pPr lvl="1"/>
            <a:r>
              <a:rPr lang="en-US" dirty="0" smtClean="0"/>
              <a:t>July 24: submit defended/approved thesis.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22,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Path-based model: </a:t>
            </a:r>
            <a:r>
              <a:rPr lang="en-US" dirty="0" smtClean="0"/>
              <a:t>k </a:t>
            </a:r>
            <a:r>
              <a:rPr lang="en-US" dirty="0" smtClean="0"/>
              <a:t>shortest paths between 2 nodes:</a:t>
            </a:r>
          </a:p>
          <a:p>
            <a:pPr lvl="1"/>
            <a:r>
              <a:rPr lang="en-US" dirty="0" smtClean="0"/>
              <a:t>Yen’s algorithm 1972 – one of the earliest.</a:t>
            </a:r>
          </a:p>
          <a:p>
            <a:pPr lvl="1"/>
            <a:r>
              <a:rPr lang="en-US" dirty="0" smtClean="0"/>
              <a:t>The paths may share arcs.</a:t>
            </a:r>
          </a:p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256 nodes partition, 256 sources, 4 </a:t>
            </a:r>
            <a:r>
              <a:rPr lang="en-US" dirty="0" err="1" smtClean="0"/>
              <a:t>dests</a:t>
            </a:r>
            <a:r>
              <a:rPr lang="en-US" dirty="0" smtClean="0"/>
              <a:t> (32, 96, 160, 224).</a:t>
            </a:r>
          </a:p>
          <a:p>
            <a:pPr lvl="1"/>
            <a:r>
              <a:rPr lang="en-US" dirty="0" smtClean="0"/>
              <a:t>Experiment:</a:t>
            </a:r>
          </a:p>
          <a:p>
            <a:pPr lvl="2"/>
            <a:r>
              <a:rPr lang="en-US" dirty="0" smtClean="0"/>
              <a:t>Generated k shortest paths.</a:t>
            </a:r>
          </a:p>
          <a:p>
            <a:pPr lvl="2"/>
            <a:r>
              <a:rPr lang="en-US" dirty="0" smtClean="0"/>
              <a:t>Feed the k shortest paths to the model. Output: a number of paths selected by the model to produce the highest possible </a:t>
            </a:r>
            <a:r>
              <a:rPr lang="en-US" dirty="0" err="1" smtClean="0"/>
              <a:t>thoughtput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Read the paths, compare max load, max number of hops.</a:t>
            </a:r>
            <a:endParaRPr lang="en-US" dirty="0"/>
          </a:p>
          <a:p>
            <a:pPr lvl="2"/>
            <a:r>
              <a:rPr lang="en-US" dirty="0" smtClean="0"/>
              <a:t>Get the paths, execute on BG/Q.</a:t>
            </a:r>
          </a:p>
          <a:p>
            <a:pPr lvl="1"/>
            <a:r>
              <a:rPr lang="en-US" dirty="0" smtClean="0"/>
              <a:t>3 cases: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 shortest paths.</a:t>
            </a:r>
          </a:p>
          <a:p>
            <a:pPr lvl="2"/>
            <a:r>
              <a:rPr lang="en-US" dirty="0" smtClean="0"/>
              <a:t>At most k shortest paths that not over h hops.</a:t>
            </a:r>
          </a:p>
          <a:p>
            <a:pPr lvl="2"/>
            <a:r>
              <a:rPr lang="en-US" dirty="0" smtClean="0"/>
              <a:t>At most k disjoint shortest paths that not over h hops.</a:t>
            </a:r>
            <a:endParaRPr lang="en-US" dirty="0"/>
          </a:p>
          <a:p>
            <a:pPr lvl="2"/>
            <a:r>
              <a:rPr lang="en-US" dirty="0" smtClean="0"/>
              <a:t>k = 1, 2, 4, 8, 16, 32. h = 8.</a:t>
            </a:r>
          </a:p>
        </p:txBody>
      </p:sp>
    </p:spTree>
    <p:extLst>
      <p:ext uri="{BB962C8B-B14F-4D97-AF65-F5344CB8AC3E}">
        <p14:creationId xmlns:p14="http://schemas.microsoft.com/office/powerpoint/2010/main" val="10681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k shortest paths: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81612"/>
              </p:ext>
            </p:extLst>
          </p:nvPr>
        </p:nvGraphicFramePr>
        <p:xfrm>
          <a:off x="1653881" y="2887520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Paths</a:t>
                      </a:r>
                      <a:r>
                        <a:rPr lang="en-US" baseline="0" dirty="0" smtClean="0"/>
                        <a:t> by Yen’s </a:t>
                      </a:r>
                      <a:r>
                        <a:rPr lang="en-US" baseline="0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Selected</a:t>
                      </a:r>
                      <a:r>
                        <a:rPr lang="en-US" baseline="0" dirty="0" smtClean="0"/>
                        <a:t> paths by the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9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Paper: Andy’s comments, 2 weeks extension.</a:t>
            </a:r>
          </a:p>
          <a:p>
            <a:r>
              <a:rPr lang="en-US" dirty="0" smtClean="0"/>
              <a:t>CCMS: 96-node configuration in 128-node partition (2x2x4x4x2)</a:t>
            </a:r>
          </a:p>
          <a:p>
            <a:pPr lvl="1"/>
            <a:r>
              <a:rPr lang="en-US" dirty="0" smtClean="0"/>
              <a:t>32 nodes for ATM (0-31)</a:t>
            </a:r>
          </a:p>
          <a:p>
            <a:pPr lvl="1"/>
            <a:r>
              <a:rPr lang="en-US" dirty="0" smtClean="0"/>
              <a:t>32 nodes for OCN (32-63)</a:t>
            </a:r>
          </a:p>
          <a:p>
            <a:pPr lvl="1"/>
            <a:r>
              <a:rPr lang="en-US" dirty="0" smtClean="0"/>
              <a:t>32 nodes for CPL (64-96)</a:t>
            </a:r>
          </a:p>
          <a:p>
            <a:pPr lvl="1"/>
            <a:r>
              <a:rPr lang="en-US" dirty="0" smtClean="0"/>
              <a:t>ATM and OCN talk to CPL concurrently: point to point</a:t>
            </a:r>
          </a:p>
          <a:p>
            <a:pPr lvl="2"/>
            <a:r>
              <a:rPr lang="en-US" dirty="0" smtClean="0"/>
              <a:t>Default MPI: 32 links are shared. Performance is ½ of default bandwidth (850MB/s vs. 1.7GB/s)</a:t>
            </a:r>
          </a:p>
          <a:p>
            <a:pPr lvl="2"/>
            <a:r>
              <a:rPr lang="en-US" dirty="0" smtClean="0"/>
              <a:t>Optimization: no shared links: 1.7GB/s.</a:t>
            </a:r>
          </a:p>
        </p:txBody>
      </p:sp>
    </p:spTree>
    <p:extLst>
      <p:ext uri="{BB962C8B-B14F-4D97-AF65-F5344CB8AC3E}">
        <p14:creationId xmlns:p14="http://schemas.microsoft.com/office/powerpoint/2010/main" val="22933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K disjoint shortest paths: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Performance for both cases are similar to heuristic algorithm (20GB/s).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94058"/>
              </p:ext>
            </p:extLst>
          </p:nvPr>
        </p:nvGraphicFramePr>
        <p:xfrm>
          <a:off x="1653881" y="2607412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Paths</a:t>
                      </a:r>
                      <a:r>
                        <a:rPr lang="en-US" baseline="0" dirty="0" smtClean="0"/>
                        <a:t> by Yen’s </a:t>
                      </a:r>
                      <a:r>
                        <a:rPr lang="en-US" baseline="0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Selected</a:t>
                      </a:r>
                      <a:r>
                        <a:rPr lang="en-US" baseline="0" dirty="0" smtClean="0"/>
                        <a:t> paths by the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1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on </a:t>
            </a:r>
            <a:r>
              <a:rPr lang="en-US" dirty="0" err="1" smtClean="0"/>
              <a:t>InfiniBand</a:t>
            </a:r>
            <a:r>
              <a:rPr lang="en-US" dirty="0" smtClean="0"/>
              <a:t>:</a:t>
            </a:r>
          </a:p>
        </p:txBody>
      </p:sp>
      <p:pic>
        <p:nvPicPr>
          <p:cNvPr id="4" name="Picture 3" descr="Screen Shot 2014-09-29 at 2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2730142"/>
            <a:ext cx="3634972" cy="3132939"/>
          </a:xfrm>
          <a:prstGeom prst="rect">
            <a:avLst/>
          </a:prstGeom>
        </p:spPr>
      </p:pic>
      <p:pic>
        <p:nvPicPr>
          <p:cNvPr id="5" name="Picture 4" descr="Screen Shot 2014-09-29 at 2.1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5793007"/>
            <a:ext cx="2745858" cy="1083028"/>
          </a:xfrm>
          <a:prstGeom prst="rect">
            <a:avLst/>
          </a:prstGeom>
        </p:spPr>
      </p:pic>
      <p:pic>
        <p:nvPicPr>
          <p:cNvPr id="6" name="Picture 5" descr="Screen Shot 2014-09-29 at 2.15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2" y="3644111"/>
            <a:ext cx="1266361" cy="783504"/>
          </a:xfrm>
          <a:prstGeom prst="rect">
            <a:avLst/>
          </a:prstGeom>
        </p:spPr>
      </p:pic>
      <p:pic>
        <p:nvPicPr>
          <p:cNvPr id="7" name="Picture 6" descr="Screen Shot 2014-09-29 at 2.16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3" y="1841005"/>
            <a:ext cx="4174577" cy="14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OpenSM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pensm.conf</a:t>
            </a:r>
            <a:r>
              <a:rPr lang="en-US" dirty="0" smtClean="0"/>
              <a:t> can be used to set values.</a:t>
            </a:r>
            <a:endParaRPr lang="en-US" dirty="0"/>
          </a:p>
        </p:txBody>
      </p:sp>
      <p:pic>
        <p:nvPicPr>
          <p:cNvPr id="4" name="Picture 3" descr="Screen Shot 2014-09-29 at 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7" y="2969569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Papers:</a:t>
            </a:r>
          </a:p>
          <a:p>
            <a:pPr lvl="1"/>
            <a:r>
              <a:rPr lang="en-US" dirty="0" smtClean="0"/>
              <a:t>3 papers from OSU</a:t>
            </a:r>
          </a:p>
          <a:p>
            <a:pPr lvl="2"/>
            <a:r>
              <a:rPr lang="en-US" dirty="0" smtClean="0"/>
              <a:t>Small messages vs. Large messages.</a:t>
            </a:r>
          </a:p>
          <a:p>
            <a:pPr lvl="2"/>
            <a:r>
              <a:rPr lang="en-US" dirty="0" smtClean="0"/>
              <a:t>Single virtual lanes vs. Multiple virtual lanes.</a:t>
            </a:r>
          </a:p>
          <a:p>
            <a:pPr lvl="2"/>
            <a:r>
              <a:rPr lang="en-US" dirty="0" smtClean="0"/>
              <a:t>IO vs. application communication.</a:t>
            </a:r>
          </a:p>
          <a:p>
            <a:pPr lvl="3"/>
            <a:r>
              <a:rPr lang="en-US" dirty="0" smtClean="0"/>
              <a:t>Application </a:t>
            </a:r>
            <a:r>
              <a:rPr lang="en-US" dirty="0" err="1" smtClean="0"/>
              <a:t>comm</a:t>
            </a:r>
            <a:r>
              <a:rPr lang="en-US" dirty="0" smtClean="0"/>
              <a:t> flows are always in SL0 with higher priority than other flows such as I/O, </a:t>
            </a:r>
            <a:r>
              <a:rPr lang="en-US" dirty="0" err="1" smtClean="0"/>
              <a:t>vis</a:t>
            </a:r>
            <a:r>
              <a:rPr lang="en-US" dirty="0" smtClean="0"/>
              <a:t>, analysis.</a:t>
            </a:r>
          </a:p>
        </p:txBody>
      </p:sp>
    </p:spTree>
    <p:extLst>
      <p:ext uri="{BB962C8B-B14F-4D97-AF65-F5344CB8AC3E}">
        <p14:creationId xmlns:p14="http://schemas.microsoft.com/office/powerpoint/2010/main" val="35749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nodes of MCT.</a:t>
            </a:r>
          </a:p>
          <a:p>
            <a:r>
              <a:rPr lang="en-US" dirty="0" smtClean="0"/>
              <a:t>Reorganize code to be able to work on different machines.</a:t>
            </a:r>
          </a:p>
          <a:p>
            <a:r>
              <a:rPr lang="en-US" dirty="0" smtClean="0"/>
              <a:t>Generate graph</a:t>
            </a:r>
          </a:p>
          <a:p>
            <a:pPr lvl="1"/>
            <a:r>
              <a:rPr lang="en-US" dirty="0" smtClean="0"/>
              <a:t>If physical link exists.</a:t>
            </a:r>
          </a:p>
          <a:p>
            <a:pPr lvl="1"/>
            <a:r>
              <a:rPr lang="en-US" dirty="0" smtClean="0"/>
              <a:t>If not, sort by distance and choose the closest ones.</a:t>
            </a:r>
          </a:p>
          <a:p>
            <a:pPr lvl="1"/>
            <a:r>
              <a:rPr lang="en-US" dirty="0" smtClean="0"/>
              <a:t>Need to test on real system to know if </a:t>
            </a:r>
            <a:r>
              <a:rPr lang="en-US" smtClean="0"/>
              <a:t>it is good.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9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paper, submission issue. Sent email to ask.</a:t>
            </a:r>
          </a:p>
          <a:p>
            <a:r>
              <a:rPr lang="en-US" dirty="0" smtClean="0"/>
              <a:t>Topology: from </a:t>
            </a:r>
            <a:r>
              <a:rPr lang="en-US" dirty="0" err="1" smtClean="0"/>
              <a:t>coord</a:t>
            </a:r>
            <a:r>
              <a:rPr lang="en-US" dirty="0" smtClean="0"/>
              <a:t> [</a:t>
            </a:r>
            <a:r>
              <a:rPr lang="en-US" dirty="0" err="1" smtClean="0"/>
              <a:t>x,y,z</a:t>
            </a:r>
            <a:r>
              <a:rPr lang="en-US" dirty="0" smtClean="0"/>
              <a:t>] to [group, cabinet, </a:t>
            </a:r>
            <a:r>
              <a:rPr lang="en-US" dirty="0" err="1" smtClean="0"/>
              <a:t>chasis</a:t>
            </a:r>
            <a:r>
              <a:rPr lang="en-US" dirty="0" smtClean="0"/>
              <a:t>, blade]</a:t>
            </a:r>
          </a:p>
          <a:p>
            <a:pPr lvl="1"/>
            <a:r>
              <a:rPr lang="en-US" dirty="0" smtClean="0"/>
              <a:t>Group = X, cabinet = y/3, </a:t>
            </a:r>
            <a:r>
              <a:rPr lang="en-US" dirty="0" err="1" smtClean="0"/>
              <a:t>chasis</a:t>
            </a:r>
            <a:r>
              <a:rPr lang="en-US" dirty="0" smtClean="0"/>
              <a:t> = y%3, blade = z</a:t>
            </a:r>
          </a:p>
          <a:p>
            <a:r>
              <a:rPr lang="en-US" dirty="0" smtClean="0"/>
              <a:t>Still work on graph generation.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model with Todd on next Tuesday. Need to discuss before the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on a project document for </a:t>
            </a:r>
            <a:r>
              <a:rPr lang="en-US" dirty="0" err="1" smtClean="0"/>
              <a:t>optiq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is not parameter. Results of the model already give us proportional bandwidth for each job/flow. </a:t>
            </a:r>
          </a:p>
          <a:p>
            <a:r>
              <a:rPr lang="en-US" dirty="0" smtClean="0"/>
              <a:t>We need another model that incorporate </a:t>
            </a:r>
            <a:r>
              <a:rPr lang="en-US" dirty="0" err="1" smtClean="0"/>
              <a:t>QoS</a:t>
            </a:r>
            <a:r>
              <a:rPr lang="en-US" dirty="0" smtClean="0"/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1198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the submission errors.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QoS</a:t>
            </a:r>
            <a:r>
              <a:rPr lang="en-US" dirty="0" smtClean="0"/>
              <a:t> model that work for </a:t>
            </a:r>
            <a:r>
              <a:rPr lang="en-US" dirty="0" err="1" smtClean="0"/>
              <a:t>QoS</a:t>
            </a:r>
            <a:r>
              <a:rPr lang="en-US" dirty="0" smtClean="0"/>
              <a:t> on a link.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Read and execute flow on BG/Q.</a:t>
            </a:r>
          </a:p>
        </p:txBody>
      </p:sp>
    </p:spTree>
    <p:extLst>
      <p:ext uri="{BB962C8B-B14F-4D97-AF65-F5344CB8AC3E}">
        <p14:creationId xmlns:p14="http://schemas.microsoft.com/office/powerpoint/2010/main" val="39274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1486</Words>
  <Application>Microsoft Macintosh PowerPoint</Application>
  <PresentationFormat>On-screen Show (4:3)</PresentationFormat>
  <Paragraphs>253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Weekly meeting at ANL</vt:lpstr>
      <vt:lpstr>Update Sept 29th 2014</vt:lpstr>
      <vt:lpstr>Update Sept 29th 2014 (cont.)</vt:lpstr>
      <vt:lpstr>Update Sept 29th 2014 (cont.)</vt:lpstr>
      <vt:lpstr>Update Sept 29th 2014 (cont.)</vt:lpstr>
      <vt:lpstr>Update Oct 10</vt:lpstr>
      <vt:lpstr>Update Oct 17</vt:lpstr>
      <vt:lpstr>Update Oct 21</vt:lpstr>
      <vt:lpstr>Update Oct 24</vt:lpstr>
      <vt:lpstr>Update Oct 28</vt:lpstr>
      <vt:lpstr>Update Oct 28</vt:lpstr>
      <vt:lpstr>Update Oct 28</vt:lpstr>
      <vt:lpstr>Update on Dec 5th</vt:lpstr>
      <vt:lpstr>Update on Dec 5th</vt:lpstr>
      <vt:lpstr>Update on Dec 19th</vt:lpstr>
      <vt:lpstr>Update Jan 19, 2015</vt:lpstr>
      <vt:lpstr>Update Jan 19, 2015</vt:lpstr>
      <vt:lpstr>Update Jan 22, 2015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239</cp:revision>
  <dcterms:created xsi:type="dcterms:W3CDTF">2014-09-29T19:03:36Z</dcterms:created>
  <dcterms:modified xsi:type="dcterms:W3CDTF">2015-01-22T22:02:24Z</dcterms:modified>
</cp:coreProperties>
</file>