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8" roundtripDataSignature="AMtx7miJvd3qH0+UuKfBSicU2vZTYZ4Q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C63BF4-4AB7-4860-B78F-A1E864C7C3D7}">
  <a:tblStyle styleId="{4DC63BF4-4AB7-4860-B78F-A1E864C7C3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side.jpg" id="27" name="Google Shape;2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side.jpg" id="28" name="Google Shape;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4"/>
          <p:cNvSpPr txBox="1"/>
          <p:nvPr/>
        </p:nvSpPr>
        <p:spPr>
          <a:xfrm>
            <a:off x="0" y="4191000"/>
            <a:ext cx="655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PHP – Lập trình với CSDL</a:t>
            </a:r>
            <a:endParaRPr b="1" i="0" sz="3200" u="none" cap="none" strike="noStrike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44"/>
          <p:cNvSpPr txBox="1"/>
          <p:nvPr/>
        </p:nvSpPr>
        <p:spPr>
          <a:xfrm>
            <a:off x="-609600" y="1676400"/>
            <a:ext cx="99822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70"/>
              <a:buFont typeface="Verdana"/>
              <a:buNone/>
            </a:pPr>
            <a:r>
              <a:rPr b="1" i="0" lang="en-US" sz="407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Phát triển ứng dụng web 2</a:t>
            </a:r>
            <a:endParaRPr b="1" i="0" sz="407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1;p44"/>
          <p:cNvSpPr txBox="1"/>
          <p:nvPr/>
        </p:nvSpPr>
        <p:spPr>
          <a:xfrm>
            <a:off x="1828800" y="2362200"/>
            <a:ext cx="6027737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Đại</a:t>
            </a:r>
            <a:r>
              <a:rPr b="0" i="0" lang="en-US" sz="296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Học Sài Gòn – Khoa CNTT</a:t>
            </a:r>
            <a:endParaRPr b="0" i="0" sz="296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side.jpg" id="38" name="Google Shape;3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side.jpg" id="39" name="Google Shape;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5"/>
          <p:cNvSpPr txBox="1"/>
          <p:nvPr/>
        </p:nvSpPr>
        <p:spPr>
          <a:xfrm>
            <a:off x="0" y="4191000"/>
            <a:ext cx="655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PHP – Lập trình với CSDL</a:t>
            </a:r>
            <a:endParaRPr b="1" i="0" sz="3200" u="none" cap="none" strike="noStrike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45"/>
          <p:cNvSpPr txBox="1"/>
          <p:nvPr/>
        </p:nvSpPr>
        <p:spPr>
          <a:xfrm>
            <a:off x="-609600" y="1676400"/>
            <a:ext cx="99822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70"/>
              <a:buFont typeface="Verdana"/>
              <a:buNone/>
            </a:pPr>
            <a:r>
              <a:rPr b="1" lang="en-US" sz="407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Bài</a:t>
            </a:r>
            <a:r>
              <a:rPr b="1" lang="en-US" sz="407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thực hành</a:t>
            </a:r>
            <a:endParaRPr b="1" i="0" sz="407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42;p45"/>
          <p:cNvSpPr txBox="1"/>
          <p:nvPr/>
        </p:nvSpPr>
        <p:spPr>
          <a:xfrm>
            <a:off x="1828800" y="2362200"/>
            <a:ext cx="6027737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Đại</a:t>
            </a:r>
            <a:r>
              <a:rPr b="0" i="0" lang="en-US" sz="296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Học Sài Gòn – Khoa CNTT</a:t>
            </a:r>
            <a:endParaRPr b="0" i="0" sz="296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side.jpg" id="49" name="Google Shape;4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d.jpg" id="50" name="Google Shape;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6"/>
          <p:cNvSpPr txBox="1"/>
          <p:nvPr/>
        </p:nvSpPr>
        <p:spPr>
          <a:xfrm>
            <a:off x="-152400" y="1676400"/>
            <a:ext cx="99822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3BC"/>
              </a:buClr>
              <a:buSzPts val="6600"/>
              <a:buFont typeface="Verdana"/>
              <a:buNone/>
            </a:pPr>
            <a:r>
              <a:rPr b="1" lang="en-US" sz="6600">
                <a:solidFill>
                  <a:srgbClr val="D6E3BC"/>
                </a:solidFill>
                <a:latin typeface="Verdana"/>
                <a:ea typeface="Verdana"/>
                <a:cs typeface="Verdana"/>
                <a:sym typeface="Verdana"/>
              </a:rPr>
              <a:t>Thank you !</a:t>
            </a:r>
            <a:endParaRPr b="1" i="0" sz="6600" u="none" cap="none" strike="noStrike">
              <a:solidFill>
                <a:srgbClr val="D6E3B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46"/>
          <p:cNvSpPr txBox="1"/>
          <p:nvPr/>
        </p:nvSpPr>
        <p:spPr>
          <a:xfrm>
            <a:off x="1143000" y="4191000"/>
            <a:ext cx="655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9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utside.jpg" id="15" name="Google Shape;15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de.jpg" id="16" name="Google Shape;1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2"/>
          <p:cNvSpPr txBox="1"/>
          <p:nvPr/>
        </p:nvSpPr>
        <p:spPr>
          <a:xfrm>
            <a:off x="0" y="6457950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07 – PHP - Lập trình với CSDL</a:t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42"/>
          <p:cNvSpPr txBox="1"/>
          <p:nvPr/>
        </p:nvSpPr>
        <p:spPr>
          <a:xfrm>
            <a:off x="8534400" y="6400800"/>
            <a:ext cx="76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4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main/pathfile?fieldname1=value1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oidicode.com/tu-hoc-mysql-database-19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omain/pathfile?fieldname1=value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26.jpg"/><Relationship Id="rId5" Type="http://schemas.openxmlformats.org/officeDocument/2006/relationships/image" Target="../media/image21.jpg"/><Relationship Id="rId6" Type="http://schemas.openxmlformats.org/officeDocument/2006/relationships/hyperlink" Target="http://domain/pathfile?fieldname1=value1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Relationship Id="rId4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vn2.php.net/manual/en/book.mysql.ph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helpdeskgeek.com/how-to/phpmyadmin-how-to/" TargetMode="External"/><Relationship Id="rId4" Type="http://schemas.openxmlformats.org/officeDocument/2006/relationships/hyperlink" Target="http://vn2.php.net/" TargetMode="External"/><Relationship Id="rId5" Type="http://schemas.openxmlformats.org/officeDocument/2006/relationships/hyperlink" Target="http://vn2.php.net/manual/en/book.mysql.ph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Nội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dung tuần trước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5313" y="609600"/>
            <a:ext cx="9144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Cơ chế truyền nhận dữ liệu.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Truyền nhận qua phương thức GET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Truyền nhận qua phương thức POST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Một số ví dụ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một Table trong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17a.png"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" y="666750"/>
            <a:ext cx="8839200" cy="254538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6" name="Google Shape;156;p10"/>
          <p:cNvCxnSpPr/>
          <p:nvPr/>
        </p:nvCxnSpPr>
        <p:spPr>
          <a:xfrm rot="-5400000">
            <a:off x="914400" y="2057400"/>
            <a:ext cx="2514600" cy="685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57" name="Google Shape;157;p10"/>
          <p:cNvSpPr/>
          <p:nvPr/>
        </p:nvSpPr>
        <p:spPr>
          <a:xfrm>
            <a:off x="152400" y="3733800"/>
            <a:ext cx="838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Trong Database : webdb – Tab: Structure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8" name="Google Shape;158;p10"/>
          <p:cNvCxnSpPr/>
          <p:nvPr/>
        </p:nvCxnSpPr>
        <p:spPr>
          <a:xfrm flipH="1" rot="5400000">
            <a:off x="457200" y="2438400"/>
            <a:ext cx="1447800" cy="990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59" name="Google Shape;159;p10"/>
          <p:cNvSpPr/>
          <p:nvPr/>
        </p:nvSpPr>
        <p:spPr>
          <a:xfrm>
            <a:off x="152400" y="4343400"/>
            <a:ext cx="838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Tạo 1 table: User 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 rot="-5400000">
            <a:off x="1981200" y="3124200"/>
            <a:ext cx="1905000" cy="533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61" name="Google Shape;161;p10"/>
          <p:cNvSpPr/>
          <p:nvPr/>
        </p:nvSpPr>
        <p:spPr>
          <a:xfrm>
            <a:off x="152400" y="5052235"/>
            <a:ext cx="838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Có tổng cộng 2 hay 3 trường (fields) 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6705600" y="57150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</a:t>
            </a:r>
            <a:r>
              <a:rPr b="1" lang="en-US" sz="2400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GO</a:t>
            </a:r>
            <a:endParaRPr b="1" sz="2400" cap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3" name="Google Shape;163;p10"/>
          <p:cNvCxnSpPr/>
          <p:nvPr/>
        </p:nvCxnSpPr>
        <p:spPr>
          <a:xfrm rot="-5400000">
            <a:off x="4305300" y="3086100"/>
            <a:ext cx="2743200" cy="1295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64" name="Google Shape;164;p10"/>
          <p:cNvCxnSpPr/>
          <p:nvPr/>
        </p:nvCxnSpPr>
        <p:spPr>
          <a:xfrm rot="-5400000">
            <a:off x="6972300" y="4076700"/>
            <a:ext cx="2971800" cy="304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một Table trong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18a.png"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" y="555307"/>
            <a:ext cx="9003026" cy="541885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11"/>
          <p:cNvSpPr/>
          <p:nvPr/>
        </p:nvSpPr>
        <p:spPr>
          <a:xfrm>
            <a:off x="0" y="5952464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Thiết lập thuộc tính cho từng trường 🡪 Click </a:t>
            </a:r>
            <a:r>
              <a:rPr b="1" lang="en-US" sz="2400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GO</a:t>
            </a:r>
            <a:endParaRPr b="1" sz="2400" cap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2" name="Google Shape;172;p11"/>
          <p:cNvCxnSpPr/>
          <p:nvPr/>
        </p:nvCxnSpPr>
        <p:spPr>
          <a:xfrm>
            <a:off x="5116033" y="1197934"/>
            <a:ext cx="5334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73" name="Google Shape;173;p11"/>
          <p:cNvCxnSpPr/>
          <p:nvPr/>
        </p:nvCxnSpPr>
        <p:spPr>
          <a:xfrm>
            <a:off x="5105400" y="990600"/>
            <a:ext cx="5334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74" name="Google Shape;174;p11"/>
          <p:cNvCxnSpPr/>
          <p:nvPr/>
        </p:nvCxnSpPr>
        <p:spPr>
          <a:xfrm>
            <a:off x="7086600" y="990600"/>
            <a:ext cx="3810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75" name="Google Shape;175;p11"/>
          <p:cNvCxnSpPr/>
          <p:nvPr/>
        </p:nvCxnSpPr>
        <p:spPr>
          <a:xfrm>
            <a:off x="3124200" y="1197934"/>
            <a:ext cx="5334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76" name="Google Shape;176;p11"/>
          <p:cNvCxnSpPr/>
          <p:nvPr/>
        </p:nvCxnSpPr>
        <p:spPr>
          <a:xfrm>
            <a:off x="3124200" y="990600"/>
            <a:ext cx="5334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77" name="Google Shape;177;p11"/>
          <p:cNvCxnSpPr/>
          <p:nvPr/>
        </p:nvCxnSpPr>
        <p:spPr>
          <a:xfrm>
            <a:off x="7086600" y="1197934"/>
            <a:ext cx="5334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78" name="Google Shape;178;p11"/>
          <p:cNvCxnSpPr/>
          <p:nvPr/>
        </p:nvCxnSpPr>
        <p:spPr>
          <a:xfrm>
            <a:off x="7056489" y="1399942"/>
            <a:ext cx="3048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79" name="Google Shape;179;p11"/>
          <p:cNvCxnSpPr/>
          <p:nvPr/>
        </p:nvCxnSpPr>
        <p:spPr>
          <a:xfrm>
            <a:off x="5029200" y="1399942"/>
            <a:ext cx="3048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80" name="Google Shape;180;p11"/>
          <p:cNvCxnSpPr/>
          <p:nvPr/>
        </p:nvCxnSpPr>
        <p:spPr>
          <a:xfrm>
            <a:off x="3048000" y="1399942"/>
            <a:ext cx="3048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81" name="Google Shape;181;p11"/>
          <p:cNvCxnSpPr/>
          <p:nvPr/>
        </p:nvCxnSpPr>
        <p:spPr>
          <a:xfrm>
            <a:off x="7044068" y="2362200"/>
            <a:ext cx="3048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82" name="Google Shape;182;p11"/>
          <p:cNvCxnSpPr/>
          <p:nvPr/>
        </p:nvCxnSpPr>
        <p:spPr>
          <a:xfrm>
            <a:off x="5029200" y="2362200"/>
            <a:ext cx="3048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83" name="Google Shape;183;p11"/>
          <p:cNvCxnSpPr/>
          <p:nvPr/>
        </p:nvCxnSpPr>
        <p:spPr>
          <a:xfrm>
            <a:off x="3048000" y="2362200"/>
            <a:ext cx="3048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19a.png"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68" y="652132"/>
            <a:ext cx="8894102" cy="411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12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một Table trong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0" y="5105400"/>
            <a:ext cx="91440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Kiểm tra lại tất cả thông tin của các Fields trong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🡪 Click </a:t>
            </a:r>
            <a:r>
              <a:rPr b="1" lang="en-US" sz="2400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SAVE</a:t>
            </a: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để hoàn tất quá trình tạo Table.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7063565" y="4343400"/>
            <a:ext cx="533400" cy="421169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20a.png"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6868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13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một Table trong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228600" y="4114800"/>
            <a:ext cx="86868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Đã hoàn tất quá trình tạo cấu trúc Table : </a:t>
            </a:r>
            <a:r>
              <a:rPr b="1" lang="en-US" sz="22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b="1" lang="en-US" sz="22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🡪"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Bước kế tiếp là thêm dữ liệu vào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🡪"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chọn Tab : </a:t>
            </a:r>
            <a:r>
              <a:rPr b="1" lang="en-US" sz="2400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Insert</a:t>
            </a: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9" name="Google Shape;199;p13"/>
          <p:cNvCxnSpPr/>
          <p:nvPr/>
        </p:nvCxnSpPr>
        <p:spPr>
          <a:xfrm rot="-5400000">
            <a:off x="2133600" y="2971800"/>
            <a:ext cx="4648200" cy="685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21a.png"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36" y="1396442"/>
            <a:ext cx="9008534" cy="434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14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một Table trong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4724400" y="1905000"/>
            <a:ext cx="1066800" cy="8382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4"/>
          <p:cNvCxnSpPr/>
          <p:nvPr/>
        </p:nvCxnSpPr>
        <p:spPr>
          <a:xfrm flipH="1" rot="-5400000">
            <a:off x="4495800" y="1447800"/>
            <a:ext cx="990600" cy="533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208" name="Google Shape;208;p14"/>
          <p:cNvSpPr/>
          <p:nvPr/>
        </p:nvSpPr>
        <p:spPr>
          <a:xfrm>
            <a:off x="152400" y="705297"/>
            <a:ext cx="899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Nhập dòng dữ liệu đầu tiên trong Table : </a:t>
            </a:r>
            <a:r>
              <a:rPr b="1"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109868" y="5867400"/>
            <a:ext cx="899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</a:t>
            </a:r>
            <a:r>
              <a:rPr b="1"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GO</a:t>
            </a: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để hoàn tất nhập liệu.</a:t>
            </a:r>
            <a:endParaRPr/>
          </a:p>
        </p:txBody>
      </p:sp>
      <p:cxnSp>
        <p:nvCxnSpPr>
          <p:cNvPr id="210" name="Google Shape;210;p14"/>
          <p:cNvCxnSpPr/>
          <p:nvPr/>
        </p:nvCxnSpPr>
        <p:spPr>
          <a:xfrm flipH="1" rot="5400000">
            <a:off x="4724400" y="4953000"/>
            <a:ext cx="990600" cy="990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22a.png"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36" y="609600"/>
            <a:ext cx="8915400" cy="442165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15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một Table trong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152400" y="5181600"/>
            <a:ext cx="899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Dữ liệu đã được thêm vào Table : </a:t>
            </a:r>
            <a:r>
              <a:rPr b="1"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228600" y="2895600"/>
            <a:ext cx="3657600" cy="7620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15"/>
          <p:cNvCxnSpPr/>
          <p:nvPr/>
        </p:nvCxnSpPr>
        <p:spPr>
          <a:xfrm flipH="1">
            <a:off x="3733800" y="3124200"/>
            <a:ext cx="1371600" cy="304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220" name="Google Shape;220;p15"/>
          <p:cNvSpPr/>
          <p:nvPr/>
        </p:nvSpPr>
        <p:spPr>
          <a:xfrm>
            <a:off x="5105400" y="2895600"/>
            <a:ext cx="4046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2 records đã được thêm vào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23a.png"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229" y="653902"/>
            <a:ext cx="8763000" cy="277509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16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một Table trong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7" name="Google Shape;227;p16"/>
          <p:cNvCxnSpPr/>
          <p:nvPr/>
        </p:nvCxnSpPr>
        <p:spPr>
          <a:xfrm rot="-5400000">
            <a:off x="1524000" y="1600200"/>
            <a:ext cx="2590800" cy="1524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228" name="Google Shape;228;p16"/>
          <p:cNvSpPr/>
          <p:nvPr/>
        </p:nvSpPr>
        <p:spPr>
          <a:xfrm>
            <a:off x="152400" y="3733800"/>
            <a:ext cx="830227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Có thể dùng các câu truy vấn trong Tab </a:t>
            </a:r>
            <a:r>
              <a:rPr b="1"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SQL</a:t>
            </a: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để chèn dữ liệu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Các câu truy vấn mySQL được viết trong họp thoại </a:t>
            </a:r>
            <a:r>
              <a:rPr b="1"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RunSQL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</a:t>
            </a:r>
            <a:r>
              <a:rPr b="1"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GO</a:t>
            </a: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để thực thi câu truy vấn.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6"/>
          <p:cNvCxnSpPr/>
          <p:nvPr/>
        </p:nvCxnSpPr>
        <p:spPr>
          <a:xfrm rot="-5400000">
            <a:off x="-152400" y="2057400"/>
            <a:ext cx="2743200" cy="182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230" name="Google Shape;230;p16"/>
          <p:cNvCxnSpPr/>
          <p:nvPr/>
        </p:nvCxnSpPr>
        <p:spPr>
          <a:xfrm flipH="1" rot="10800000">
            <a:off x="4419600" y="2971800"/>
            <a:ext cx="4114800" cy="1905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24a.png"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839200" cy="546120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17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Export &amp; Import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7" name="Google Shape;237;p17"/>
          <p:cNvCxnSpPr>
            <a:stCxn id="238" idx="1"/>
          </p:cNvCxnSpPr>
          <p:nvPr/>
        </p:nvCxnSpPr>
        <p:spPr>
          <a:xfrm rot="10800000">
            <a:off x="3657503" y="990466"/>
            <a:ext cx="2296200" cy="794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239" name="Google Shape;239;p17"/>
          <p:cNvCxnSpPr>
            <a:stCxn id="240" idx="1"/>
          </p:cNvCxnSpPr>
          <p:nvPr/>
        </p:nvCxnSpPr>
        <p:spPr>
          <a:xfrm rot="10800000">
            <a:off x="2438523" y="1752466"/>
            <a:ext cx="3579300" cy="870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241" name="Google Shape;241;p17"/>
          <p:cNvCxnSpPr/>
          <p:nvPr/>
        </p:nvCxnSpPr>
        <p:spPr>
          <a:xfrm flipH="1">
            <a:off x="2057400" y="3352800"/>
            <a:ext cx="4572000" cy="990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242" name="Google Shape;242;p17"/>
          <p:cNvCxnSpPr/>
          <p:nvPr/>
        </p:nvCxnSpPr>
        <p:spPr>
          <a:xfrm flipH="1">
            <a:off x="2743200" y="4267200"/>
            <a:ext cx="4419600" cy="1295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243" name="Google Shape;243;p17"/>
          <p:cNvCxnSpPr/>
          <p:nvPr/>
        </p:nvCxnSpPr>
        <p:spPr>
          <a:xfrm flipH="1" rot="-5400000">
            <a:off x="8305800" y="5562600"/>
            <a:ext cx="838200" cy="76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238" name="Google Shape;238;p17"/>
          <p:cNvSpPr/>
          <p:nvPr/>
        </p:nvSpPr>
        <p:spPr>
          <a:xfrm>
            <a:off x="5953703" y="1600200"/>
            <a:ext cx="3190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Chọn Export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6017823" y="2438400"/>
            <a:ext cx="312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Chọn các phần export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6553200" y="3124200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Chọn dạng export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400800" y="3886200"/>
            <a:ext cx="2677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Đặt tên file export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8139229" y="4853765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25a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31" y="1300800"/>
            <a:ext cx="8991600" cy="364175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18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Export &amp; Import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3" name="Google Shape;253;p18"/>
          <p:cNvCxnSpPr/>
          <p:nvPr/>
        </p:nvCxnSpPr>
        <p:spPr>
          <a:xfrm>
            <a:off x="2286000" y="990600"/>
            <a:ext cx="1828800" cy="533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254" name="Google Shape;254;p18"/>
          <p:cNvSpPr/>
          <p:nvPr/>
        </p:nvSpPr>
        <p:spPr>
          <a:xfrm>
            <a:off x="228600" y="629097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Chọn Import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8"/>
          <p:cNvCxnSpPr/>
          <p:nvPr/>
        </p:nvCxnSpPr>
        <p:spPr>
          <a:xfrm rot="-5400000">
            <a:off x="838200" y="2743200"/>
            <a:ext cx="3429000" cy="1905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256" name="Google Shape;256;p18"/>
          <p:cNvCxnSpPr>
            <a:stCxn id="257" idx="0"/>
          </p:cNvCxnSpPr>
          <p:nvPr/>
        </p:nvCxnSpPr>
        <p:spPr>
          <a:xfrm flipH="1" rot="10800000">
            <a:off x="1866900" y="3048000"/>
            <a:ext cx="2705100" cy="2362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258" name="Google Shape;258;p18"/>
          <p:cNvCxnSpPr/>
          <p:nvPr/>
        </p:nvCxnSpPr>
        <p:spPr>
          <a:xfrm rot="-5400000">
            <a:off x="7315200" y="3886200"/>
            <a:ext cx="1600200" cy="1447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257" name="Google Shape;257;p18"/>
          <p:cNvSpPr/>
          <p:nvPr/>
        </p:nvSpPr>
        <p:spPr>
          <a:xfrm>
            <a:off x="152400" y="541020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Chọn File TestDB.sql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5562600" y="541020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26a.png"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4" y="1498746"/>
            <a:ext cx="8991600" cy="37961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19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Export &amp; Import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6" name="Google Shape;266;p19"/>
          <p:cNvCxnSpPr/>
          <p:nvPr/>
        </p:nvCxnSpPr>
        <p:spPr>
          <a:xfrm flipH="1" rot="-5400000">
            <a:off x="1104900" y="1257300"/>
            <a:ext cx="838200" cy="457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267" name="Google Shape;267;p19"/>
          <p:cNvSpPr/>
          <p:nvPr/>
        </p:nvSpPr>
        <p:spPr>
          <a:xfrm>
            <a:off x="228600" y="714161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Hoàn tất quá trình Import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Nội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dung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5313" y="609600"/>
            <a:ext cx="91440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CSDL mySQL - phpMyAdmin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Lập trình với CSDL mySQL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Kết nối PHP và CSDL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 ví dụ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Thực hành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Các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bước thao tác CSDL trong PHP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130626" y="576944"/>
            <a:ext cx="9013374" cy="574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84187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Kết</a:t>
            </a: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nối với CSDL</a:t>
            </a:r>
            <a:endParaRPr/>
          </a:p>
          <a:p>
            <a:pPr indent="-457200" lvl="0" marL="484187" marR="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Xây</a:t>
            </a: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dựng câu truy vấn dữ liệu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84187" marR="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Thực thi câu</a:t>
            </a: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truy vấn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84187" marR="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Xử</a:t>
            </a: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lý kết quả trả về từ câu truy vấn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84187" marR="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Ngắt</a:t>
            </a: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kết nối CSDL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402" lvl="1" marL="664718" marR="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Verdana"/>
              <a:buNone/>
            </a:pPr>
            <a:r>
              <a:t/>
            </a:r>
            <a:endParaRPr b="0" i="0" sz="32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45402" lvl="2" marL="692150" marR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rgbClr val="0328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21"/>
          <p:cNvGraphicFramePr/>
          <p:nvPr/>
        </p:nvGraphicFramePr>
        <p:xfrm>
          <a:off x="9144" y="5238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{4DC63BF4-4AB7-4860-B78F-A1E864C7C3D7}</a:tableStyleId>
              </a:tblPr>
              <a:tblGrid>
                <a:gridCol w="5257500"/>
                <a:gridCol w="2000050"/>
                <a:gridCol w="1877300"/>
              </a:tblGrid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#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PDO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MySQLi  (MYSQL PHIÊN BẢN CŨ)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Hỗ trợ kết nối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 database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MySQLI (MYSQL)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API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OOP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OOP + procedural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Kết nối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Đơn giản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Đơn giản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Named parameters 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No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Object mapping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88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Prepared statements 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(client side)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No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Performance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Fast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Fast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Stored procedures (cái này đọc trong </a:t>
                      </a:r>
                      <a:r>
                        <a:rPr lang="en-US" sz="105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series mysql</a:t>
                      </a:r>
                      <a:r>
                        <a:rPr lang="en-US" sz="1050" u="none" cap="none" strike="noStrike"/>
                        <a:t>)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142875" marL="142875" anchor="b"/>
                </a:tc>
              </a:tr>
            </a:tbl>
          </a:graphicData>
        </a:graphic>
      </p:graphicFrame>
      <p:sp>
        <p:nvSpPr>
          <p:cNvPr id="279" name="Google Shape;279;p21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KẾT NỐI ĐẾN DATABASE TRONG PHP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kết nối CSDL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0" y="576944"/>
            <a:ext cx="9144000" cy="574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Kết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nối mySQL và chọn CSDL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</a:t>
            </a:r>
            <a:r>
              <a:rPr lang="en-US" sz="2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mysql_connect </a:t>
            </a: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(nếu phiên bản mới php 5.x trở lên sử dụng mysqli)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([string  host], [string  username], [string  password])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2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mysql_select_db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(string database, [resource connection] )</a:t>
            </a:r>
            <a:endParaRPr/>
          </a:p>
          <a:p>
            <a:pPr indent="-130175" lvl="0" marL="2825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Ví dụ:</a:t>
            </a:r>
            <a:endParaRPr/>
          </a:p>
          <a:p>
            <a:pPr indent="-130175" lvl="0" marL="282575" marR="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45402" lvl="2" marL="692150" marR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rgbClr val="0328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272142" y="3929733"/>
            <a:ext cx="8610600" cy="2286000"/>
          </a:xfrm>
          <a:prstGeom prst="rect">
            <a:avLst/>
          </a:prstGeom>
          <a:solidFill>
            <a:srgbClr val="00B050">
              <a:alpha val="9803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-277813" lvl="0" marL="56832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7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&lt;?php</a:t>
            </a:r>
            <a:endParaRPr b="0" i="0" sz="1757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7813" lvl="0" marL="568325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57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	$connection = </a:t>
            </a:r>
            <a:r>
              <a:rPr lang="en-US" sz="1757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mysql_connect</a:t>
            </a:r>
            <a:r>
              <a:rPr lang="en-US" sz="1757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( “192.168.1.10” , “myUser” , “123456”,cddb);</a:t>
            </a:r>
            <a:endParaRPr/>
          </a:p>
          <a:p>
            <a:pPr indent="-277813" lvl="0" marL="568325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757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757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mysql_select_db</a:t>
            </a:r>
            <a:r>
              <a:rPr b="0" i="0" lang="en-US" sz="1757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 (“webdb”, </a:t>
            </a:r>
            <a:r>
              <a:rPr lang="en-US" sz="1757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$connection</a:t>
            </a:r>
            <a:r>
              <a:rPr b="0" i="0" lang="en-US" sz="1757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 );</a:t>
            </a:r>
            <a:endParaRPr b="0" i="0" sz="1757" u="none" cap="none" strike="noStrike">
              <a:solidFill>
                <a:srgbClr val="0328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7813" lvl="0" marL="568325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57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?&gt;</a:t>
            </a:r>
            <a:endParaRPr b="0" i="0" sz="1757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2.jpg" id="291" name="Google Shape;2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2743195"/>
            <a:ext cx="1723179" cy="152400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/>
          <p:nvPr/>
        </p:nvSpPr>
        <p:spPr>
          <a:xfrm>
            <a:off x="3285380" y="2817725"/>
            <a:ext cx="1956636" cy="1521263"/>
          </a:xfrm>
          <a:prstGeom prst="flowChartMultidocument">
            <a:avLst/>
          </a:prstGeom>
          <a:gradFill>
            <a:gsLst>
              <a:gs pos="0">
                <a:srgbClr val="9CB86E"/>
              </a:gs>
              <a:gs pos="50000">
                <a:srgbClr val="9CB86E"/>
              </a:gs>
              <a:gs pos="100000">
                <a:srgbClr val="EAF1DD">
                  <a:alpha val="20000"/>
                </a:srgbClr>
              </a:gs>
            </a:gsLst>
            <a:lin ang="270000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Internet 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Intranet 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304800" y="2285994"/>
            <a:ext cx="1951972" cy="4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Web Browser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23"/>
          <p:cNvCxnSpPr/>
          <p:nvPr/>
        </p:nvCxnSpPr>
        <p:spPr>
          <a:xfrm rot="10800000">
            <a:off x="1942280" y="3806543"/>
            <a:ext cx="1343100" cy="2400"/>
          </a:xfrm>
          <a:prstGeom prst="bentConnector3">
            <a:avLst>
              <a:gd fmla="val 49997" name="adj1"/>
            </a:avLst>
          </a:prstGeom>
          <a:noFill/>
          <a:ln cap="flat" cmpd="sng" w="25400">
            <a:solidFill>
              <a:srgbClr val="336600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p23"/>
          <p:cNvCxnSpPr/>
          <p:nvPr/>
        </p:nvCxnSpPr>
        <p:spPr>
          <a:xfrm>
            <a:off x="1863366" y="3335731"/>
            <a:ext cx="15009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rgbClr val="33660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96" name="Google Shape;296;p23"/>
          <p:cNvSpPr txBox="1"/>
          <p:nvPr/>
        </p:nvSpPr>
        <p:spPr>
          <a:xfrm>
            <a:off x="0" y="4539338"/>
            <a:ext cx="4724400" cy="413661"/>
          </a:xfrm>
          <a:prstGeom prst="rect">
            <a:avLst/>
          </a:prstGeom>
          <a:solidFill>
            <a:srgbClr val="FFC000">
              <a:alpha val="40000"/>
            </a:srgbClr>
          </a:solidFill>
          <a:ln cap="flat" cmpd="dbl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b="1" i="0" lang="en-US" sz="1665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Yêu</a:t>
            </a:r>
            <a:r>
              <a:rPr b="1" i="0" lang="en-US" sz="1665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 cầu trang </a:t>
            </a:r>
            <a:r>
              <a:rPr b="1" lang="en-US" sz="1665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xuly</a:t>
            </a:r>
            <a:r>
              <a:rPr b="1" i="0" lang="en-US" sz="1665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.php</a:t>
            </a:r>
            <a:endParaRPr b="1" i="0" sz="1665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ageA.jpg" id="297" name="Google Shape;2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1" y="3276600"/>
            <a:ext cx="1606288" cy="870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/>
        </p:nvSpPr>
        <p:spPr>
          <a:xfrm>
            <a:off x="293922" y="1360713"/>
            <a:ext cx="5421078" cy="391887"/>
          </a:xfrm>
          <a:prstGeom prst="rect">
            <a:avLst/>
          </a:prstGeom>
          <a:solidFill>
            <a:srgbClr val="EAF1DD">
              <a:alpha val="40000"/>
            </a:srgbClr>
          </a:solidFill>
          <a:ln cap="flat" cmpd="dbl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Textbox: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txtUsername 		</a:t>
            </a:r>
            <a:r>
              <a:rPr b="1" i="0" lang="en-US" sz="1600" u="none" cap="none" strike="noStrik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en-US" sz="16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abc</a:t>
            </a:r>
            <a:endParaRPr b="1" i="0" sz="1600" u="none" cap="none" strike="noStrik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293922" y="1828801"/>
            <a:ext cx="5421078" cy="381000"/>
          </a:xfrm>
          <a:prstGeom prst="rect">
            <a:avLst/>
          </a:prstGeom>
          <a:solidFill>
            <a:srgbClr val="EAF1DD">
              <a:alpha val="40000"/>
            </a:srgbClr>
          </a:solidFill>
          <a:ln cap="flat" cmpd="dbl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Password</a:t>
            </a:r>
            <a:r>
              <a:rPr b="1" i="0" lang="en-US" sz="1600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 Box</a:t>
            </a:r>
            <a:r>
              <a:rPr b="1" i="0" lang="en-US" sz="1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1" lang="en-US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txtPassword	</a:t>
            </a:r>
            <a:r>
              <a:rPr b="1" lang="en-US" sz="16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= 123</a:t>
            </a:r>
            <a:endParaRPr b="1" i="0" sz="1600" u="none" cap="none" strike="noStrik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00" name="Google Shape;300;p23"/>
          <p:cNvCxnSpPr/>
          <p:nvPr/>
        </p:nvCxnSpPr>
        <p:spPr>
          <a:xfrm rot="-5400000">
            <a:off x="1447800" y="2286000"/>
            <a:ext cx="1143000" cy="9906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301" name="Google Shape;301;p23"/>
          <p:cNvSpPr/>
          <p:nvPr/>
        </p:nvSpPr>
        <p:spPr>
          <a:xfrm>
            <a:off x="7315200" y="5029200"/>
            <a:ext cx="1098283" cy="997420"/>
          </a:xfrm>
          <a:prstGeom prst="flowChartMagneticDisk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b="100%" r="100%"/>
            </a:path>
            <a:tileRect l="-100%" t="-100%"/>
          </a:gra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ctr" dir="19380000" dist="139700">
              <a:srgbClr val="FBD4B4">
                <a:alpha val="8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xulyPhpCSDL.jpg" id="302" name="Google Shape;30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8287" y="1371597"/>
            <a:ext cx="3200400" cy="327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3"/>
          <p:cNvCxnSpPr/>
          <p:nvPr/>
        </p:nvCxnSpPr>
        <p:spPr>
          <a:xfrm rot="10800000">
            <a:off x="5029201" y="3733888"/>
            <a:ext cx="1295400" cy="15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336600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304" name="Google Shape;304;p23"/>
          <p:cNvCxnSpPr/>
          <p:nvPr/>
        </p:nvCxnSpPr>
        <p:spPr>
          <a:xfrm>
            <a:off x="5029200" y="3352800"/>
            <a:ext cx="1219200" cy="15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3366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5" name="Google Shape;305;p23"/>
          <p:cNvCxnSpPr/>
          <p:nvPr/>
        </p:nvCxnSpPr>
        <p:spPr>
          <a:xfrm rot="-5400000">
            <a:off x="7612458" y="4748566"/>
            <a:ext cx="935100" cy="15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rgbClr val="336600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306" name="Google Shape;306;p23"/>
          <p:cNvCxnSpPr/>
          <p:nvPr/>
        </p:nvCxnSpPr>
        <p:spPr>
          <a:xfrm rot="5400000">
            <a:off x="7220349" y="4748585"/>
            <a:ext cx="935100" cy="15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rgbClr val="33660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307" name="Google Shape;307;p23"/>
          <p:cNvSpPr txBox="1"/>
          <p:nvPr/>
        </p:nvSpPr>
        <p:spPr>
          <a:xfrm>
            <a:off x="5715000" y="2286000"/>
            <a:ext cx="3429000" cy="2623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" lvl="1" marL="1651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strSQL = </a:t>
            </a:r>
            <a:endParaRPr/>
          </a:p>
          <a:p>
            <a:pPr indent="-31750" lvl="1" marL="16510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“SELECT * </a:t>
            </a:r>
            <a:endParaRPr/>
          </a:p>
          <a:p>
            <a:pPr indent="-207962" lvl="1" marL="664718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User</a:t>
            </a:r>
            <a:endParaRPr/>
          </a:p>
          <a:p>
            <a:pPr indent="-207962" lvl="1" marL="664718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Username = ‘abc’ and  Password = ‘123’”</a:t>
            </a:r>
            <a:endParaRPr b="0" i="0" sz="16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126682" lvl="2" marL="692150" marR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rgbClr val="0328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7543800" y="2286000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xuly.php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Xây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dựng câu truy vấn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24"/>
          <p:cNvGraphicFramePr/>
          <p:nvPr/>
        </p:nvGraphicFramePr>
        <p:xfrm>
          <a:off x="3048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{4DC63BF4-4AB7-4860-B78F-A1E864C7C3D7}</a:tableStyleId>
              </a:tblPr>
              <a:tblGrid>
                <a:gridCol w="1436475"/>
                <a:gridCol w="7097925"/>
              </a:tblGrid>
              <a:tr h="5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Thao tác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Câu truy vấn SQL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76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INSERT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strSQL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=	 “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INSERT INTO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Users (UserName, Password) 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	 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VALUES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(‘abc, ‘123’)”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DELETE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strSQL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=	 “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DELETE FROM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Users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UserName  = ‘xyz’ ”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UPDATE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strSQL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=	 “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UPDATE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Users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Password = ‘456’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	 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 UserName = ‘abc’ “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SELECT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strSQL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=	 “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SELECT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 FROM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Users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</a:rPr>
                        <a:t>UserName  = ‘abc’ ”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24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Xây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dựng câu truy vấn (tt)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idx="4294967295" type="subTitle"/>
          </p:nvPr>
        </p:nvSpPr>
        <p:spPr>
          <a:xfrm>
            <a:off x="304800" y="609600"/>
            <a:ext cx="8382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7962" lvl="0" marL="3460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</a:t>
            </a:r>
            <a:r>
              <a:rPr b="0" i="0" lang="en-US" sz="204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mysql_query </a:t>
            </a:r>
            <a:r>
              <a:rPr b="1" i="0" lang="en-US" sz="204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(Nếu phiên bản php 5.x trở lên sử dụng mysqli) </a:t>
            </a:r>
            <a:br>
              <a:rPr b="0" i="0" lang="en-US" sz="204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4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(string  SQL_command, [resource connection])</a:t>
            </a: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533400" y="2362200"/>
            <a:ext cx="8077200" cy="3810000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7813" lvl="0" marL="56832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&lt;?php</a:t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$strSQL = “INSERT INTO Users (UserName, Password)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    VALUES (‘abc’, ‘123’)”;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mysql_query</a:t>
            </a:r>
            <a:r>
              <a:rPr lang="en-US" sz="2000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($strSQL);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	$strSQL=“SELECT * FROM Users”;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	$result=</a:t>
            </a:r>
            <a:r>
              <a:rPr lang="en-US" sz="2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mysql_query</a:t>
            </a:r>
            <a:r>
              <a:rPr lang="en-US" sz="2000">
                <a:solidFill>
                  <a:srgbClr val="032855"/>
                </a:solidFill>
                <a:latin typeface="Verdana"/>
                <a:ea typeface="Verdana"/>
                <a:cs typeface="Verdana"/>
                <a:sym typeface="Verdana"/>
              </a:rPr>
              <a:t>($strSQL);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?&gt;</a:t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Thực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thi câu truy vấn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idx="4294967295" type="subTitle"/>
          </p:nvPr>
        </p:nvSpPr>
        <p:spPr>
          <a:xfrm>
            <a:off x="304800" y="685800"/>
            <a:ext cx="8382000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7962" lvl="0" marL="34607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Hiển thị dữ liệu kết quả trả về:</a:t>
            </a:r>
            <a:endParaRPr/>
          </a:p>
          <a:p>
            <a:pPr indent="-207962" lvl="0" marL="587375" marR="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Sử dụng hàm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(Nếu phiên bản php 5.x trở lên sử dụng mysqli) 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7962" lvl="0" marL="587375" marR="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$row =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mysql_fetch_array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($result);</a:t>
            </a:r>
            <a:endParaRPr/>
          </a:p>
          <a:p>
            <a:pPr indent="-207962" lvl="0" marL="587375" marR="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Số lượng field</a:t>
            </a:r>
            <a:endParaRPr/>
          </a:p>
          <a:p>
            <a:pPr indent="-207962" lvl="0" marL="587375" marR="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$num =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mysql_fetch_fields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($result);</a:t>
            </a:r>
            <a:endParaRPr/>
          </a:p>
          <a:p>
            <a:pPr indent="-207962" lvl="0" marL="587375" marR="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−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Truy cập đến từng field</a:t>
            </a:r>
            <a:endParaRPr/>
          </a:p>
          <a:p>
            <a:pPr indent="-207962" lvl="0" marL="587375" marR="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echo $row[“</a:t>
            </a:r>
            <a:r>
              <a:rPr b="0" i="0" lang="en-US" sz="2400" u="none" cap="none" strike="noStrik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UserName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”]; hay echo $row[</a:t>
            </a:r>
            <a:r>
              <a:rPr b="0" i="0" lang="en-US" sz="2400" u="none" cap="none" strike="noStrik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Xử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lý kết quả trả về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/>
        </p:nvSpPr>
        <p:spPr>
          <a:xfrm>
            <a:off x="304800" y="523875"/>
            <a:ext cx="8305800" cy="5648325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7813" lvl="0" marL="56832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câu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lệnh mysql_fetch_aray(), mysql_fetch_assoc(),  mysql_fetch_object() đều dùng để fetch dữ liệu từ câu query, tuy nhiên dữ liệu trả về sẽ có dạng khác nhau ứng với mỗi câu lệnh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 SÁNH CÁC LOẠI FETCH TRONG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/>
        </p:nvSpPr>
        <p:spPr>
          <a:xfrm>
            <a:off x="304800" y="523875"/>
            <a:ext cx="8305800" cy="5648325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mysql_fetch_assoc()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$rs= mysql_fetch_assoc($sql);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 liệu trả về có dạng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‘tên field1’=&gt; giá trị 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‘tên field2’=&gt; giá trị 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‘tên field3’=&gt; giá trị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 một mảng như vậy gọi là associative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Hiển thị dữ liệu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$rs[‘tên field1’],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$rs[‘tên field2’];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 SÁNH CÁC LOẠI FETCH TRONG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/>
        </p:nvSpPr>
        <p:spPr>
          <a:xfrm>
            <a:off x="304800" y="523875"/>
            <a:ext cx="8686800" cy="5800725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mysql_fetch_array()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$rs= mysql_fetch_array($sql, mode_fetch);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 đó mode_fetch có các giá trị: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MY_SQL_ASSOC: trả về associative array ( giống như mysql_fetch_assoc())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MYSQL_NUM: trả về enumerate array (giống như mysql_fetch_row())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MYSQL_BOTH: mặc định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 liệu trả về có dạng: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‘tên field1’ =&gt; giá trị 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0=&gt; giá trị 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‘tên field2’ =&gt; giá trị 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1=&gt; giá trị 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‘tên field3’ =&gt; giá trị 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2=&gt; giá trị 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Hiển thị dữ liệu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$rs[‘tên field1’], $rs[‘tên field2’] hoặc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$rs[0], $rs[1]; // 0,1 là thứ tự các field trong table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 SÁNH CÁC LOẠI FETCH TRONG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Sử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dụng công cụ phpMyAdmin - Xampp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76200" y="544287"/>
            <a:ext cx="883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phpMyAdmin: công cụ dạng web-based để quản lý CSDL mySQL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255" y="1023258"/>
            <a:ext cx="7721600" cy="579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2" name="Google Shape;72;p3"/>
          <p:cNvSpPr/>
          <p:nvPr/>
        </p:nvSpPr>
        <p:spPr>
          <a:xfrm>
            <a:off x="838200" y="3581400"/>
            <a:ext cx="609600" cy="152400"/>
          </a:xfrm>
          <a:prstGeom prst="ellipse">
            <a:avLst/>
          </a:prstGeom>
          <a:noFill/>
          <a:ln cap="flat" cmpd="sng" w="1905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  <a:effectLst>
            <a:outerShdw sx="99000" rotWithShape="0" algn="tl" dir="2400000" dist="38100" sy="99000">
              <a:srgbClr val="00206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hpMyAdmin.jpg"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310268"/>
            <a:ext cx="7239000" cy="35315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4" name="Google Shape;74;p3"/>
          <p:cNvCxnSpPr>
            <a:stCxn id="72" idx="6"/>
          </p:cNvCxnSpPr>
          <p:nvPr/>
        </p:nvCxnSpPr>
        <p:spPr>
          <a:xfrm>
            <a:off x="1447800" y="3657600"/>
            <a:ext cx="1600200" cy="150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ot"/>
            <a:round/>
            <a:headEnd len="sm" w="sm" type="none"/>
            <a:tailEnd len="med" w="med" type="stealth"/>
          </a:ln>
          <a:effectLst>
            <a:outerShdw sx="99000" rotWithShape="0" algn="tl" dir="2400000" dist="38100" sy="99000">
              <a:srgbClr val="002060">
                <a:alpha val="32941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/>
        </p:nvSpPr>
        <p:spPr>
          <a:xfrm>
            <a:off x="304800" y="523875"/>
            <a:ext cx="8305800" cy="5648325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mysql_fetch_row()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$rs= mysql_fetch_row($sql);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 liệu trả về có dạng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0=&gt; giá trị 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1=&gt; giá trị 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2=&gt; giá trị 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 SÁNH CÁC LOẠI FETCH TRONG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/>
        </p:nvSpPr>
        <p:spPr>
          <a:xfrm>
            <a:off x="304800" y="523875"/>
            <a:ext cx="8305800" cy="5648325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7813" lvl="0" marL="56832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$result = mysql_query("SELECT id,email FROM people WHERE id = '42'");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(!$result) {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'Could not run query: ' . mysql_error();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exit;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$row = mysql_fetch_row($result);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$row[0]; // 42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$row[1]; // the email value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var_dump($row);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 SÁNH CÁC LOẠI FETCH TRONG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/>
        </p:nvSpPr>
        <p:spPr>
          <a:xfrm>
            <a:off x="304800" y="523875"/>
            <a:ext cx="8305800" cy="5648325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mysql_fetch_object()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$rs=mysql_fetch_object($sql)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 liệu trả về có dạng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‘tên field1’=&gt; giá trị 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‘tên field2’=&gt; giá trị 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‘tên field3’=&gt; giá trị 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-277813" lvl="0" marL="568325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 SÁNH CÁC LOẠI FETCH TRONG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/>
        </p:nvSpPr>
        <p:spPr>
          <a:xfrm>
            <a:off x="304800" y="523875"/>
            <a:ext cx="8305800" cy="5648325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7813" lvl="0" marL="56832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mysql_connect("hostname", "user", "password");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mysql_select_db("mydb");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$result = mysql_query("select * from mytable");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 ($row = mysql_fetch_object($result)) {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$row-&gt;user_id;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$row-&gt;fullname;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mysql_free_result($result);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 SÁNH CÁC LOẠI FETCH TRONG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idx="4294967295" type="subTitle"/>
          </p:nvPr>
        </p:nvSpPr>
        <p:spPr>
          <a:xfrm>
            <a:off x="533400" y="762000"/>
            <a:ext cx="7848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6713" lvl="0" marL="5048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b="0" i="0" lang="en-US" sz="272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mysql_close</a:t>
            </a:r>
            <a:r>
              <a:rPr b="0" i="0" lang="en-US" sz="27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([resource connection]);</a:t>
            </a:r>
            <a:endParaRPr/>
          </a:p>
          <a:p>
            <a:pPr indent="-366713" lvl="0" marL="504825" marR="0" rtl="0" algn="l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Tự động thực thi khi kết thúc mã lệnh</a:t>
            </a:r>
            <a:endParaRPr/>
          </a:p>
        </p:txBody>
      </p:sp>
      <p:sp>
        <p:nvSpPr>
          <p:cNvPr id="376" name="Google Shape;376;p34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Ngắt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kết nối dữ liệu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Kết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nối các thao tác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2" name="Google Shape;382;p35"/>
          <p:cNvGrpSpPr/>
          <p:nvPr/>
        </p:nvGrpSpPr>
        <p:grpSpPr>
          <a:xfrm>
            <a:off x="0" y="751116"/>
            <a:ext cx="9144000" cy="5355704"/>
            <a:chOff x="0" y="838200"/>
            <a:chExt cx="9144000" cy="5355704"/>
          </a:xfrm>
        </p:grpSpPr>
        <p:pic>
          <p:nvPicPr>
            <p:cNvPr descr="ConnectDB2.jpg" id="383" name="Google Shape;383;p35"/>
            <p:cNvPicPr preferRelativeResize="0"/>
            <p:nvPr/>
          </p:nvPicPr>
          <p:blipFill rotWithShape="1">
            <a:blip r:embed="rId3">
              <a:alphaModFix/>
            </a:blip>
            <a:srcRect b="0" l="0" r="713" t="0"/>
            <a:stretch/>
          </p:blipFill>
          <p:spPr>
            <a:xfrm>
              <a:off x="65313" y="3429000"/>
              <a:ext cx="9078687" cy="2764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nnectDB1.jpg" id="384" name="Google Shape;384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838200"/>
              <a:ext cx="9144000" cy="2529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idx="4294967295" type="subTitle"/>
          </p:nvPr>
        </p:nvSpPr>
        <p:spPr>
          <a:xfrm>
            <a:off x="0" y="391890"/>
            <a:ext cx="9372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mysql_connect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kết nối CSDL mySQL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mysql_select_bd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Chọn DB làm việc ( sau khi kết nối CSDL xong)</a:t>
            </a:r>
            <a:endParaRPr/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thực thi câu SQL, trả về true/false hay resource (rds)</a:t>
            </a:r>
            <a:endParaRPr/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mysql_close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ngắt kết nối CSDL</a:t>
            </a:r>
            <a:endParaRPr/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mysql_set_charset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chỉ định sử dụng Unicode với CSDL</a:t>
            </a:r>
            <a:endParaRPr/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mysql_real_escape_string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chuẩn hoá chuỗi PHP trong CSDL</a:t>
            </a:r>
            <a:endParaRPr/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mysql_free_result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giải phóng vùng nhớ sử dụng CSDL</a:t>
            </a:r>
            <a:endParaRPr/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mysql_fetch_array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trả về dòng recordset dưới dạng mảng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mysql_fetch_row </a:t>
            </a:r>
            <a:endParaRPr/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mysql_num_rows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4625" lvl="0" marL="1746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http://vn2.php.net/manual/en/book.mysql.php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ác hàm PHP truy xuất CSDL mySQL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Xử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lý lỗi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10896" y="478977"/>
            <a:ext cx="7848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6713" lvl="0" marL="5048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nt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mysql_error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(resource connection);</a:t>
            </a:r>
            <a:endParaRPr/>
          </a:p>
          <a:p>
            <a:pPr indent="-366713" lvl="0" marL="5048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mysql_error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(resource connection);</a:t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185058" y="1447800"/>
            <a:ext cx="865414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showerror( 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die("Error" . </a:t>
            </a:r>
            <a:r>
              <a:rPr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mysql_errno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 . " : “ . </a:t>
            </a:r>
            <a:r>
              <a:rPr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mysql_error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(!($connection =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@ </a:t>
            </a:r>
            <a:r>
              <a:rPr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mysql_connect(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"localhost", "fred","shhh")))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die("Couldnot connect");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(!(</a:t>
            </a:r>
            <a:r>
              <a:rPr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("winestor", $connection)))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showerror( 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Include File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304800" y="522516"/>
            <a:ext cx="8534400" cy="2252924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$hostName= "localhost";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$databaseName= "bookstoreDB";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$username = "root";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$password = "root";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304800" y="2819406"/>
            <a:ext cx="8534400" cy="2252924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showError( 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die("Error" . mysql_errno( ) . " : " . mysql_error( ));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272144" y="5148942"/>
            <a:ext cx="8567055" cy="1200329"/>
          </a:xfrm>
          <a:prstGeom prst="rect">
            <a:avLst/>
          </a:prstGeom>
          <a:solidFill>
            <a:srgbClr val="00B050">
              <a:alpha val="4705"/>
            </a:srgbClr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include ‘db.inc’;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include ‘error.inc’;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6400800" y="1600200"/>
            <a:ext cx="243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db.inc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6324600" y="4572000"/>
            <a:ext cx="243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error.inc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Một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số ví dụ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108855" y="370119"/>
            <a:ext cx="8969832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Tìm kiếm và sắp xếp</a:t>
            </a:r>
            <a:endParaRPr/>
          </a:p>
          <a:p>
            <a:pPr indent="-173037" lvl="0" marL="8048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Tìm kiếm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(searchbooks.htm)</a:t>
            </a:r>
            <a:endParaRPr/>
          </a:p>
          <a:p>
            <a:pPr indent="-173037" lvl="0" marL="8048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Xuất dữ liệu thoả điều kiện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(showbooks.php)</a:t>
            </a:r>
            <a:endParaRPr/>
          </a:p>
          <a:p>
            <a:pPr indent="-173037" lvl="0" marL="8048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Sắp xếp records theo tên trường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(sortbooks.php)</a:t>
            </a:r>
            <a:endParaRPr/>
          </a:p>
          <a:p>
            <a:pPr indent="-173037" lvl="0" marL="8048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Cho phép người dùng chọn cột sắp xếp </a:t>
            </a:r>
            <a:b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(selectsortbooks.php)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Tổng hợp Thêm,  Xóa,  Sửa</a:t>
            </a:r>
            <a:endParaRPr/>
          </a:p>
          <a:p>
            <a:pPr indent="-173037" lvl="0" marL="8048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Add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(addbook.php)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3037" lvl="0" marL="8048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Delete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(deletebook.php)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3037" lvl="0" marL="8048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Edit </a:t>
            </a:r>
            <a:r>
              <a:rPr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(editbook.php)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mới một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1a.png"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7015945" cy="4648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1" name="Google Shape;81;p4"/>
          <p:cNvCxnSpPr/>
          <p:nvPr/>
        </p:nvCxnSpPr>
        <p:spPr>
          <a:xfrm rot="5400000">
            <a:off x="1905000" y="1295400"/>
            <a:ext cx="1371600" cy="1371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82" name="Google Shape;82;p4"/>
          <p:cNvCxnSpPr/>
          <p:nvPr/>
        </p:nvCxnSpPr>
        <p:spPr>
          <a:xfrm rot="5400000">
            <a:off x="6743700" y="1790700"/>
            <a:ext cx="990600" cy="762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83" name="Google Shape;83;p4"/>
          <p:cNvSpPr/>
          <p:nvPr/>
        </p:nvSpPr>
        <p:spPr>
          <a:xfrm>
            <a:off x="2133600" y="685800"/>
            <a:ext cx="2514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Tên CSDL 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867400" y="609600"/>
            <a:ext cx="2895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để tạo CSDL 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Tham khảo</a:t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228600" y="685800"/>
            <a:ext cx="8534400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8275" lvl="0" marL="1682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http://helpdeskgeek.com/how-to/phpmyadmin-how-to/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8275" lvl="0" marL="1682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http://vn2.php.net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8275" lvl="0" marL="1682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http://vn2.php.net/manual/en/book.mysql.php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682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 ….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Bài thực hành PHP – Lập trình với CSDL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0" y="533400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Code lại các bài đã minh hoạ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Thao tác CSDL bằng công cụ phpMyAdmin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Tạo</a:t>
            </a:r>
            <a:r>
              <a:rPr i="0" lang="en-U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mới một Database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2a.png"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5802"/>
            <a:ext cx="9144000" cy="57642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1" name="Google Shape;91;p5"/>
          <p:cNvCxnSpPr>
            <a:stCxn id="92" idx="0"/>
          </p:cNvCxnSpPr>
          <p:nvPr/>
        </p:nvCxnSpPr>
        <p:spPr>
          <a:xfrm rot="10800000">
            <a:off x="4648200" y="914400"/>
            <a:ext cx="1638300" cy="2971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92" name="Google Shape;92;p5"/>
          <p:cNvSpPr/>
          <p:nvPr/>
        </p:nvSpPr>
        <p:spPr>
          <a:xfrm>
            <a:off x="3657600" y="3886200"/>
            <a:ext cx="5257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Tạo CSDL thành công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Database &amp; Privileges</a:t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3a.png"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4" y="685800"/>
            <a:ext cx="7434873" cy="2362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6"/>
          <p:cNvSpPr/>
          <p:nvPr/>
        </p:nvSpPr>
        <p:spPr>
          <a:xfrm>
            <a:off x="0" y="685800"/>
            <a:ext cx="2362200" cy="421169"/>
          </a:xfrm>
          <a:prstGeom prst="ellipse">
            <a:avLst/>
          </a:prstGeom>
          <a:noFill/>
          <a:ln cap="flat" cmpd="sng" w="3175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6"/>
          <p:cNvCxnSpPr/>
          <p:nvPr/>
        </p:nvCxnSpPr>
        <p:spPr>
          <a:xfrm rot="10800000">
            <a:off x="1752600" y="1066800"/>
            <a:ext cx="5943600" cy="914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01" name="Google Shape;101;p6"/>
          <p:cNvSpPr/>
          <p:nvPr/>
        </p:nvSpPr>
        <p:spPr>
          <a:xfrm>
            <a:off x="7442796" y="1676400"/>
            <a:ext cx="1828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4a.png" id="102" name="Google Shape;1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362200"/>
            <a:ext cx="5257800" cy="392274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6"/>
          <p:cNvSpPr/>
          <p:nvPr/>
        </p:nvSpPr>
        <p:spPr>
          <a:xfrm>
            <a:off x="3352800" y="2819401"/>
            <a:ext cx="1295400" cy="381000"/>
          </a:xfrm>
          <a:prstGeom prst="ellipse">
            <a:avLst/>
          </a:prstGeom>
          <a:noFill/>
          <a:ln cap="flat" cmpd="sng" w="3175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6"/>
          <p:cNvCxnSpPr>
            <a:stCxn id="105" idx="0"/>
            <a:endCxn id="103" idx="4"/>
          </p:cNvCxnSpPr>
          <p:nvPr/>
        </p:nvCxnSpPr>
        <p:spPr>
          <a:xfrm flipH="1" rot="10800000">
            <a:off x="1828800" y="3200400"/>
            <a:ext cx="2171700" cy="182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05" name="Google Shape;105;p6"/>
          <p:cNvSpPr/>
          <p:nvPr/>
        </p:nvSpPr>
        <p:spPr>
          <a:xfrm>
            <a:off x="914400" y="5029200"/>
            <a:ext cx="1828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Database &amp; Privileges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4648200" y="457200"/>
            <a:ext cx="1828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5a.png"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4038600" cy="348443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7"/>
          <p:cNvSpPr/>
          <p:nvPr/>
        </p:nvSpPr>
        <p:spPr>
          <a:xfrm>
            <a:off x="2438400" y="3200400"/>
            <a:ext cx="457200" cy="3048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7"/>
          <p:cNvCxnSpPr>
            <a:endCxn id="113" idx="6"/>
          </p:cNvCxnSpPr>
          <p:nvPr/>
        </p:nvCxnSpPr>
        <p:spPr>
          <a:xfrm flipH="1">
            <a:off x="2895600" y="1905000"/>
            <a:ext cx="2209800" cy="1447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15" name="Google Shape;115;p7"/>
          <p:cNvSpPr/>
          <p:nvPr/>
        </p:nvSpPr>
        <p:spPr>
          <a:xfrm>
            <a:off x="4724400" y="1524000"/>
            <a:ext cx="1828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6" name="Google Shape;116;p7"/>
          <p:cNvCxnSpPr/>
          <p:nvPr/>
        </p:nvCxnSpPr>
        <p:spPr>
          <a:xfrm flipH="1">
            <a:off x="609600" y="762000"/>
            <a:ext cx="4267200" cy="2590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pic>
        <p:nvPicPr>
          <p:cNvPr descr="phpMyAdmin6a.png"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609046"/>
            <a:ext cx="6123781" cy="278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7"/>
          <p:cNvSpPr/>
          <p:nvPr/>
        </p:nvSpPr>
        <p:spPr>
          <a:xfrm>
            <a:off x="381000" y="4572000"/>
            <a:ext cx="2057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Mở cửa sổ quản lý user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7848600" y="5867400"/>
            <a:ext cx="457200" cy="3048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7"/>
          <p:cNvCxnSpPr/>
          <p:nvPr/>
        </p:nvCxnSpPr>
        <p:spPr>
          <a:xfrm flipH="1" rot="-5400000">
            <a:off x="6381750" y="4210050"/>
            <a:ext cx="2057400" cy="1257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21" name="Google Shape;121;p7"/>
          <p:cNvSpPr/>
          <p:nvPr/>
        </p:nvSpPr>
        <p:spPr>
          <a:xfrm>
            <a:off x="4191000" y="2667000"/>
            <a:ext cx="4800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để sửa hoặc tạo user mới</a:t>
            </a:r>
            <a:endParaRPr b="1" sz="32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Database &amp; Privileges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MyAdmin7a.png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0" y="533400"/>
            <a:ext cx="7848600" cy="44247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hpMyAdmin8a.png"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501876"/>
            <a:ext cx="8001000" cy="435789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8"/>
          <p:cNvSpPr/>
          <p:nvPr/>
        </p:nvSpPr>
        <p:spPr>
          <a:xfrm>
            <a:off x="3733800" y="1295400"/>
            <a:ext cx="457200" cy="3048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8"/>
          <p:cNvCxnSpPr/>
          <p:nvPr/>
        </p:nvCxnSpPr>
        <p:spPr>
          <a:xfrm rot="10800000">
            <a:off x="5791200" y="3276600"/>
            <a:ext cx="685800" cy="2042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31" name="Google Shape;131;p8"/>
          <p:cNvSpPr/>
          <p:nvPr/>
        </p:nvSpPr>
        <p:spPr>
          <a:xfrm>
            <a:off x="5105400" y="609600"/>
            <a:ext cx="3810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Đây là user mặc định của Xampp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2" name="Google Shape;132;p8"/>
          <p:cNvCxnSpPr/>
          <p:nvPr/>
        </p:nvCxnSpPr>
        <p:spPr>
          <a:xfrm rot="10800000">
            <a:off x="5791200" y="3962400"/>
            <a:ext cx="685800" cy="2042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33" name="Google Shape;133;p8"/>
          <p:cNvCxnSpPr/>
          <p:nvPr/>
        </p:nvCxnSpPr>
        <p:spPr>
          <a:xfrm rot="10800000">
            <a:off x="5791200" y="4658833"/>
            <a:ext cx="685800" cy="2042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34" name="Google Shape;134;p8"/>
          <p:cNvCxnSpPr/>
          <p:nvPr/>
        </p:nvCxnSpPr>
        <p:spPr>
          <a:xfrm flipH="1">
            <a:off x="4191000" y="1066800"/>
            <a:ext cx="1447800" cy="381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35" name="Google Shape;135;p8"/>
          <p:cNvCxnSpPr/>
          <p:nvPr/>
        </p:nvCxnSpPr>
        <p:spPr>
          <a:xfrm rot="10800000">
            <a:off x="3200400" y="4038600"/>
            <a:ext cx="3276600" cy="1371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36" name="Google Shape;136;p8"/>
          <p:cNvCxnSpPr/>
          <p:nvPr/>
        </p:nvCxnSpPr>
        <p:spPr>
          <a:xfrm rot="-5400000">
            <a:off x="5410200" y="4343400"/>
            <a:ext cx="2133600" cy="1588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37" name="Google Shape;137;p8"/>
          <p:cNvCxnSpPr/>
          <p:nvPr/>
        </p:nvCxnSpPr>
        <p:spPr>
          <a:xfrm rot="10800000">
            <a:off x="6477000" y="4343400"/>
            <a:ext cx="685800" cy="2042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cxnSp>
        <p:nvCxnSpPr>
          <p:cNvPr id="138" name="Google Shape;138;p8"/>
          <p:cNvCxnSpPr/>
          <p:nvPr/>
        </p:nvCxnSpPr>
        <p:spPr>
          <a:xfrm flipH="1" rot="-5400000">
            <a:off x="7620000" y="6172200"/>
            <a:ext cx="762000" cy="152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algn="tl" dir="2700000" dist="38100">
              <a:srgbClr val="000000">
                <a:alpha val="66666"/>
              </a:srgbClr>
            </a:outerShdw>
          </a:effectLst>
        </p:spPr>
      </p:cxnSp>
      <p:sp>
        <p:nvSpPr>
          <p:cNvPr id="139" name="Google Shape;139;p8"/>
          <p:cNvSpPr/>
          <p:nvPr/>
        </p:nvSpPr>
        <p:spPr>
          <a:xfrm>
            <a:off x="6781800" y="3962400"/>
            <a:ext cx="220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Thay bằng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user mới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6934200" y="51816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Click để hoàn tất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MyAdmin9a.png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65" y="691107"/>
            <a:ext cx="8991600" cy="291114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9"/>
          <p:cNvSpPr txBox="1"/>
          <p:nvPr/>
        </p:nvSpPr>
        <p:spPr>
          <a:xfrm>
            <a:off x="76200" y="-76200"/>
            <a:ext cx="8915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Database &amp; Privileges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3207495" y="474909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Tạo User thành công</a:t>
            </a:r>
            <a:endParaRPr b="1" sz="2400" cap="non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88602" y="3659369"/>
            <a:ext cx="883920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 khi có CSDL bạn có thể dùng nó với thông số như sau: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$db_host	= ‘localhost’;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$db_name	= ‘webdb’;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$db_user	= ‘myUser’;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$db_pass	= ‘123456’;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K_LT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2009-04-06T22:50:23Z</dcterms:created>
  <dc:creator>Loan Phan</dc:creator>
</cp:coreProperties>
</file>