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7"/>
  </p:notesMasterIdLst>
  <p:sldIdLst>
    <p:sldId id="256" r:id="rId2"/>
    <p:sldId id="285" r:id="rId3"/>
    <p:sldId id="286" r:id="rId4"/>
    <p:sldId id="257" r:id="rId5"/>
    <p:sldId id="295" r:id="rId6"/>
    <p:sldId id="287" r:id="rId7"/>
    <p:sldId id="258" r:id="rId8"/>
    <p:sldId id="296" r:id="rId9"/>
    <p:sldId id="288" r:id="rId10"/>
    <p:sldId id="303" r:id="rId11"/>
    <p:sldId id="307" r:id="rId12"/>
    <p:sldId id="306" r:id="rId13"/>
    <p:sldId id="305" r:id="rId14"/>
    <p:sldId id="308" r:id="rId15"/>
    <p:sldId id="302" r:id="rId16"/>
    <p:sldId id="298" r:id="rId17"/>
    <p:sldId id="300" r:id="rId18"/>
    <p:sldId id="259" r:id="rId19"/>
    <p:sldId id="261" r:id="rId20"/>
    <p:sldId id="290" r:id="rId21"/>
    <p:sldId id="301" r:id="rId22"/>
    <p:sldId id="291" r:id="rId23"/>
    <p:sldId id="292" r:id="rId24"/>
    <p:sldId id="304" r:id="rId25"/>
    <p:sldId id="262"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FCC063-C7FB-4F2B-87CD-3C9D7E4909AD}">
  <a:tblStyle styleId="{11FCC063-C7FB-4F2B-87CD-3C9D7E4909A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0"/>
  </p:normalViewPr>
  <p:slideViewPr>
    <p:cSldViewPr snapToGrid="0" snapToObjects="1">
      <p:cViewPr varScale="1">
        <p:scale>
          <a:sx n="148" d="100"/>
          <a:sy n="148" d="100"/>
        </p:scale>
        <p:origin x="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583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151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578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55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375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068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757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45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4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0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175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017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8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466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668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76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34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52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218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7"/>
        <p:cNvGrpSpPr/>
        <p:nvPr/>
      </p:nvGrpSpPr>
      <p:grpSpPr>
        <a:xfrm>
          <a:off x="0" y="0"/>
          <a:ext cx="0" cy="0"/>
          <a:chOff x="0" y="0"/>
          <a:chExt cx="0" cy="0"/>
        </a:xfrm>
      </p:grpSpPr>
      <p:grpSp>
        <p:nvGrpSpPr>
          <p:cNvPr id="88" name="Google Shape;88;p7"/>
          <p:cNvGrpSpPr/>
          <p:nvPr/>
        </p:nvGrpSpPr>
        <p:grpSpPr>
          <a:xfrm>
            <a:off x="6791633" y="3181575"/>
            <a:ext cx="2352143" cy="2284388"/>
            <a:chOff x="6172200" y="2656118"/>
            <a:chExt cx="2971754" cy="2886151"/>
          </a:xfrm>
        </p:grpSpPr>
        <p:sp>
          <p:nvSpPr>
            <p:cNvPr id="89" name="Google Shape;89;p7"/>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94" name="Google Shape;94;p7"/>
          <p:cNvGrpSpPr/>
          <p:nvPr/>
        </p:nvGrpSpPr>
        <p:grpSpPr>
          <a:xfrm>
            <a:off x="-32" y="-228027"/>
            <a:ext cx="2163561" cy="1347300"/>
            <a:chOff x="-32" y="-215963"/>
            <a:chExt cx="2163561" cy="1347300"/>
          </a:xfrm>
        </p:grpSpPr>
        <p:sp>
          <p:nvSpPr>
            <p:cNvPr id="95" name="Google Shape;95;p7"/>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00" name="Google Shape;100;p7"/>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7"/>
          <p:cNvSpPr txBox="1">
            <a:spLocks noGrp="1"/>
          </p:cNvSpPr>
          <p:nvPr>
            <p:ph type="body" idx="1"/>
          </p:nvPr>
        </p:nvSpPr>
        <p:spPr>
          <a:xfrm>
            <a:off x="10314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2" name="Google Shape;102;p7"/>
          <p:cNvSpPr txBox="1">
            <a:spLocks noGrp="1"/>
          </p:cNvSpPr>
          <p:nvPr>
            <p:ph type="body" idx="2"/>
          </p:nvPr>
        </p:nvSpPr>
        <p:spPr>
          <a:xfrm>
            <a:off x="317327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3" name="Google Shape;103;p7"/>
          <p:cNvSpPr txBox="1">
            <a:spLocks noGrp="1"/>
          </p:cNvSpPr>
          <p:nvPr>
            <p:ph type="body" idx="3"/>
          </p:nvPr>
        </p:nvSpPr>
        <p:spPr>
          <a:xfrm>
            <a:off x="53151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4" name="Google Shape;104;p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ransparent Shapes">
  <p:cSld name="BLANK_1">
    <p:bg>
      <p:bgPr>
        <a:solidFill>
          <a:srgbClr val="3796BF"/>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acebook/react-nativ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772885" y="3004196"/>
            <a:ext cx="5965371" cy="1077947"/>
          </a:xfrm>
          <a:prstGeom prst="rect">
            <a:avLst/>
          </a:prstGeom>
        </p:spPr>
        <p:txBody>
          <a:bodyPr spcFirstLastPara="1" wrap="square" lIns="91425" tIns="91425" rIns="91425" bIns="91425" anchor="b" anchorCtr="0">
            <a:noAutofit/>
          </a:bodyPr>
          <a:lstStyle/>
          <a:p>
            <a:r>
              <a:rPr lang="en-US" sz="4500" b="0" dirty="0"/>
              <a:t>GIỚI THIỆU SOURCE CODE CHO DỰ ÁN </a:t>
            </a:r>
            <a:br>
              <a:rPr lang="en-US" sz="4500" b="0" dirty="0"/>
            </a:br>
            <a:r>
              <a:rPr lang="en-US" sz="4500" b="0" dirty="0"/>
              <a:t>PHẦN MỀM TÀI CHÍNH</a:t>
            </a:r>
            <a:endParaRPr lang="en-US"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LIB CHÍNH SỬ DỤNG</a:t>
            </a:r>
          </a:p>
        </p:txBody>
      </p:sp>
      <p:sp>
        <p:nvSpPr>
          <p:cNvPr id="238" name="Google Shape;238;p20"/>
          <p:cNvSpPr txBox="1">
            <a:spLocks noGrp="1"/>
          </p:cNvSpPr>
          <p:nvPr>
            <p:ph type="body" idx="1"/>
          </p:nvPr>
        </p:nvSpPr>
        <p:spPr>
          <a:xfrm>
            <a:off x="800172" y="1821417"/>
            <a:ext cx="6932361" cy="3095400"/>
          </a:xfrm>
          <a:prstGeom prst="rect">
            <a:avLst/>
          </a:prstGeom>
        </p:spPr>
        <p:txBody>
          <a:bodyPr spcFirstLastPara="1" wrap="square" lIns="91425" tIns="91425" rIns="91425" bIns="91425" anchor="t" anchorCtr="0">
            <a:noAutofit/>
          </a:bodyPr>
          <a:lstStyle/>
          <a:p>
            <a:pPr marL="0" indent="0">
              <a:buNone/>
            </a:pPr>
            <a:endParaRPr lang="vi-VN" b="1" i="1" dirty="0"/>
          </a:p>
          <a:p>
            <a:pPr marL="0" indent="0">
              <a:buNone/>
            </a:pPr>
            <a:r>
              <a:rPr lang="vi-VN" b="1" i="1" dirty="0"/>
              <a:t>I18n-js</a:t>
            </a:r>
          </a:p>
          <a:p>
            <a:pPr marL="0" indent="0">
              <a:buNone/>
            </a:pPr>
            <a:r>
              <a:rPr lang="vi-VN" dirty="0"/>
              <a:t>    Giúp ứng dụng sử dụng được đa ngôn ngữ. Ngoài ra cung cấp một số tiện ích khác.</a:t>
            </a:r>
            <a:endParaRPr lang="en-US" dirty="0"/>
          </a:p>
          <a:p>
            <a:pPr marL="0" indent="0">
              <a:buNone/>
            </a:pPr>
            <a:r>
              <a:rPr lang="en-US" b="1" i="1" dirty="0"/>
              <a:t>Example</a:t>
            </a:r>
            <a:r>
              <a:rPr lang="en-US" dirty="0"/>
              <a:t>: </a:t>
            </a:r>
            <a:br>
              <a:rPr lang="en-US" dirty="0"/>
            </a:br>
            <a:r>
              <a:rPr lang="en-US" dirty="0"/>
              <a:t>    - </a:t>
            </a:r>
            <a:r>
              <a:rPr lang="en-US" dirty="0" err="1"/>
              <a:t>Định</a:t>
            </a:r>
            <a:r>
              <a:rPr lang="en-US" dirty="0"/>
              <a:t> </a:t>
            </a:r>
            <a:r>
              <a:rPr lang="en-US" dirty="0" err="1"/>
              <a:t>dạng</a:t>
            </a:r>
            <a:r>
              <a:rPr lang="en-US" dirty="0"/>
              <a:t> </a:t>
            </a:r>
            <a:r>
              <a:rPr lang="en-US" dirty="0" err="1"/>
              <a:t>số</a:t>
            </a:r>
            <a:r>
              <a:rPr lang="en-US" dirty="0"/>
              <a:t>:</a:t>
            </a:r>
          </a:p>
          <a:p>
            <a:pPr marL="457200" lvl="1" indent="0">
              <a:buNone/>
            </a:pPr>
            <a:r>
              <a:rPr lang="en-US" dirty="0"/>
              <a:t>I18n.l("currency", 1990.99);</a:t>
            </a:r>
          </a:p>
          <a:p>
            <a:pPr marL="457200" lvl="1" indent="0">
              <a:buNone/>
            </a:pPr>
            <a:r>
              <a:rPr lang="en-US" dirty="0"/>
              <a:t> // $1,990.99 I</a:t>
            </a:r>
          </a:p>
          <a:p>
            <a:pPr marL="457200" lvl="1" indent="0">
              <a:buNone/>
            </a:pPr>
            <a:r>
              <a:rPr lang="en-US" dirty="0"/>
              <a:t>I18n.l("percentage", 123.45);</a:t>
            </a:r>
          </a:p>
          <a:p>
            <a:pPr marL="457200" lvl="1" indent="0">
              <a:buNone/>
            </a:pPr>
            <a:r>
              <a:rPr lang="en-US" dirty="0"/>
              <a:t> // 123.450%</a:t>
            </a:r>
            <a:br>
              <a:rPr lang="vi-VN" dirty="0"/>
            </a:br>
            <a:endParaRPr lang="vi-VN" dirty="0"/>
          </a:p>
          <a:p>
            <a:pPr marL="0" indent="0">
              <a:buNone/>
            </a:pPr>
            <a:endParaRPr lang="vi-VN" dirty="0"/>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81208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LIB CHÍNH SỬ DỤNG</a:t>
            </a:r>
          </a:p>
        </p:txBody>
      </p:sp>
      <p:sp>
        <p:nvSpPr>
          <p:cNvPr id="238" name="Google Shape;238;p20"/>
          <p:cNvSpPr txBox="1">
            <a:spLocks noGrp="1"/>
          </p:cNvSpPr>
          <p:nvPr>
            <p:ph type="body" idx="1"/>
          </p:nvPr>
        </p:nvSpPr>
        <p:spPr>
          <a:xfrm>
            <a:off x="800172" y="1821417"/>
            <a:ext cx="6932361" cy="3095400"/>
          </a:xfrm>
          <a:prstGeom prst="rect">
            <a:avLst/>
          </a:prstGeom>
        </p:spPr>
        <p:txBody>
          <a:bodyPr spcFirstLastPara="1" wrap="square" lIns="91425" tIns="91425" rIns="91425" bIns="91425" anchor="t" anchorCtr="0">
            <a:noAutofit/>
          </a:bodyPr>
          <a:lstStyle/>
          <a:p>
            <a:pPr marL="0" indent="0">
              <a:buNone/>
            </a:pPr>
            <a:endParaRPr lang="vi-VN" b="1" i="1" dirty="0"/>
          </a:p>
          <a:p>
            <a:pPr marL="0" indent="0">
              <a:buNone/>
            </a:pPr>
            <a:r>
              <a:rPr lang="vi-VN" b="1" i="1" dirty="0"/>
              <a:t>Modalbox</a:t>
            </a:r>
            <a:endParaRPr lang="vi-VN" dirty="0"/>
          </a:p>
          <a:p>
            <a:pPr marL="0" indent="0">
              <a:buNone/>
            </a:pPr>
            <a:r>
              <a:rPr lang="vi-VN" dirty="0"/>
              <a:t>   Phát triển và dựa trên modal của react-native. Cung cấp nhiều lựa chọn và tuỳ chỉnh Popup.</a:t>
            </a:r>
          </a:p>
          <a:p>
            <a:pPr marL="0" indent="0">
              <a:buNone/>
            </a:pPr>
            <a:br>
              <a:rPr lang="vi-VN" dirty="0"/>
            </a:br>
            <a:r>
              <a:rPr lang="en-US" b="1" i="1" dirty="0"/>
              <a:t>Example</a:t>
            </a:r>
            <a:r>
              <a:rPr lang="en-US" dirty="0"/>
              <a:t>:</a:t>
            </a:r>
            <a:r>
              <a:rPr lang="vi-VN" dirty="0"/>
              <a:t> Duration of the animation</a:t>
            </a:r>
          </a:p>
          <a:p>
            <a:pPr marL="0" indent="0">
              <a:buNone/>
            </a:pPr>
            <a:r>
              <a:rPr lang="vi-VN" dirty="0"/>
              <a:t>   animationDuration:400	</a:t>
            </a:r>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1349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LIB CHÍNH SỬ DỤNG</a:t>
            </a:r>
          </a:p>
        </p:txBody>
      </p:sp>
      <p:sp>
        <p:nvSpPr>
          <p:cNvPr id="238" name="Google Shape;238;p20"/>
          <p:cNvSpPr txBox="1">
            <a:spLocks noGrp="1"/>
          </p:cNvSpPr>
          <p:nvPr>
            <p:ph type="body" idx="1"/>
          </p:nvPr>
        </p:nvSpPr>
        <p:spPr>
          <a:xfrm>
            <a:off x="800172" y="1821417"/>
            <a:ext cx="6932361" cy="3095400"/>
          </a:xfrm>
          <a:prstGeom prst="rect">
            <a:avLst/>
          </a:prstGeom>
        </p:spPr>
        <p:txBody>
          <a:bodyPr spcFirstLastPara="1" wrap="square" lIns="91425" tIns="91425" rIns="91425" bIns="91425" anchor="t" anchorCtr="0">
            <a:noAutofit/>
          </a:bodyPr>
          <a:lstStyle/>
          <a:p>
            <a:pPr marL="0" indent="0">
              <a:buNone/>
            </a:pPr>
            <a:endParaRPr lang="vi-VN" b="1" i="1" dirty="0"/>
          </a:p>
          <a:p>
            <a:pPr marL="0" indent="0">
              <a:buNone/>
            </a:pPr>
            <a:r>
              <a:rPr lang="vi-VN" b="1" i="1" dirty="0"/>
              <a:t>Chart-wrapper</a:t>
            </a:r>
            <a:endParaRPr lang="vi-VN" dirty="0"/>
          </a:p>
          <a:p>
            <a:pPr marL="0" indent="0">
              <a:buNone/>
            </a:pPr>
            <a:r>
              <a:rPr lang="vi-VN" dirty="0"/>
              <a:t>    Cung cấp các nhiều chart cho phép tuỳ chỉnh cao.</a:t>
            </a:r>
          </a:p>
          <a:p>
            <a:pPr marL="0" indent="0">
              <a:buNone/>
            </a:pPr>
            <a:r>
              <a:rPr lang="en-US" b="1" i="1" dirty="0"/>
              <a:t>Example </a:t>
            </a:r>
            <a:r>
              <a:rPr lang="en-US" dirty="0"/>
              <a:t>:</a:t>
            </a:r>
            <a:r>
              <a:rPr lang="vi-VN" dirty="0"/>
              <a:t> </a:t>
            </a:r>
          </a:p>
          <a:p>
            <a:pPr marL="0" indent="0">
              <a:buNone/>
            </a:pPr>
            <a:endParaRPr lang="vi-VN" dirty="0"/>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C591DF06-561E-AD49-80EA-152E6C046FD6}"/>
              </a:ext>
            </a:extLst>
          </p:cNvPr>
          <p:cNvPicPr>
            <a:picLocks noChangeAspect="1"/>
          </p:cNvPicPr>
          <p:nvPr/>
        </p:nvPicPr>
        <p:blipFill>
          <a:blip r:embed="rId3"/>
          <a:stretch>
            <a:fillRect/>
          </a:stretch>
        </p:blipFill>
        <p:spPr>
          <a:xfrm>
            <a:off x="2796122" y="3037374"/>
            <a:ext cx="1569045" cy="1879443"/>
          </a:xfrm>
          <a:prstGeom prst="rect">
            <a:avLst/>
          </a:prstGeom>
        </p:spPr>
      </p:pic>
    </p:spTree>
    <p:extLst>
      <p:ext uri="{BB962C8B-B14F-4D97-AF65-F5344CB8AC3E}">
        <p14:creationId xmlns:p14="http://schemas.microsoft.com/office/powerpoint/2010/main" val="121159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LIB CHÍNH SỬ DỤNG</a:t>
            </a:r>
          </a:p>
        </p:txBody>
      </p:sp>
      <p:sp>
        <p:nvSpPr>
          <p:cNvPr id="238" name="Google Shape;238;p20"/>
          <p:cNvSpPr txBox="1">
            <a:spLocks noGrp="1"/>
          </p:cNvSpPr>
          <p:nvPr>
            <p:ph type="body" idx="1"/>
          </p:nvPr>
        </p:nvSpPr>
        <p:spPr>
          <a:xfrm>
            <a:off x="800172" y="1821417"/>
            <a:ext cx="6932361" cy="3095400"/>
          </a:xfrm>
          <a:prstGeom prst="rect">
            <a:avLst/>
          </a:prstGeom>
        </p:spPr>
        <p:txBody>
          <a:bodyPr spcFirstLastPara="1" wrap="square" lIns="91425" tIns="91425" rIns="91425" bIns="91425" anchor="t" anchorCtr="0">
            <a:noAutofit/>
          </a:bodyPr>
          <a:lstStyle/>
          <a:p>
            <a:pPr marL="0" indent="0">
              <a:buNone/>
            </a:pPr>
            <a:endParaRPr lang="vi-VN" b="1" i="1" dirty="0"/>
          </a:p>
          <a:p>
            <a:pPr marL="0" indent="0">
              <a:buNone/>
            </a:pPr>
            <a:r>
              <a:rPr lang="vi-VN" b="1" i="1" dirty="0"/>
              <a:t>Fetch-blob</a:t>
            </a:r>
          </a:p>
          <a:p>
            <a:pPr marL="0" indent="0">
              <a:buNone/>
            </a:pPr>
            <a:r>
              <a:rPr lang="vi-VN" b="1" i="1" dirty="0"/>
              <a:t>   </a:t>
            </a:r>
            <a:r>
              <a:rPr lang="vi-VN" dirty="0"/>
              <a:t>Xử lí dowload, upload file dữ liệu (pdf, image …) giữa Client và Server.</a:t>
            </a:r>
          </a:p>
          <a:p>
            <a:pPr marL="0" indent="0">
              <a:buNone/>
            </a:pPr>
            <a:endParaRPr lang="vi-VN" dirty="0"/>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06715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LIB CHÍNH SỬ DỤNG</a:t>
            </a:r>
          </a:p>
        </p:txBody>
      </p:sp>
      <p:sp>
        <p:nvSpPr>
          <p:cNvPr id="238" name="Google Shape;238;p20"/>
          <p:cNvSpPr txBox="1">
            <a:spLocks noGrp="1"/>
          </p:cNvSpPr>
          <p:nvPr>
            <p:ph type="body" idx="1"/>
          </p:nvPr>
        </p:nvSpPr>
        <p:spPr>
          <a:xfrm>
            <a:off x="800172" y="1821417"/>
            <a:ext cx="6932361" cy="3095400"/>
          </a:xfrm>
          <a:prstGeom prst="rect">
            <a:avLst/>
          </a:prstGeom>
        </p:spPr>
        <p:txBody>
          <a:bodyPr spcFirstLastPara="1" wrap="square" lIns="91425" tIns="91425" rIns="91425" bIns="91425" anchor="t" anchorCtr="0">
            <a:noAutofit/>
          </a:bodyPr>
          <a:lstStyle/>
          <a:p>
            <a:pPr marL="0" indent="0">
              <a:buNone/>
            </a:pPr>
            <a:endParaRPr lang="vi-VN" b="1" i="1" dirty="0"/>
          </a:p>
          <a:p>
            <a:pPr marL="0" indent="0">
              <a:buNone/>
            </a:pPr>
            <a:r>
              <a:rPr lang="en-US" b="1" i="1" dirty="0"/>
              <a:t>Async-storage</a:t>
            </a:r>
          </a:p>
          <a:p>
            <a:pPr marL="127000" indent="0">
              <a:buNone/>
            </a:pPr>
            <a:r>
              <a:rPr lang="vi-VN" dirty="0"/>
              <a:t>Là thành phần dùng để lưu trữ dữ liệu offline. Nó hỗ trợ lưu trữ dữ liệu theo dạng cặp key-value và hỗ trợ bất đồng bộ.</a:t>
            </a:r>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6493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LIB CHÍNH SỬ DỤNG</a:t>
            </a:r>
          </a:p>
        </p:txBody>
      </p:sp>
      <p:sp>
        <p:nvSpPr>
          <p:cNvPr id="238" name="Google Shape;238;p20"/>
          <p:cNvSpPr txBox="1">
            <a:spLocks noGrp="1"/>
          </p:cNvSpPr>
          <p:nvPr>
            <p:ph type="body" idx="1"/>
          </p:nvPr>
        </p:nvSpPr>
        <p:spPr>
          <a:xfrm>
            <a:off x="800172" y="1821417"/>
            <a:ext cx="6932361" cy="309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i="1" dirty="0"/>
              <a:t>Flow</a:t>
            </a:r>
            <a:endParaRPr b="1" i="1" dirty="0"/>
          </a:p>
          <a:p>
            <a:pPr marL="0" lvl="0" indent="0">
              <a:buNone/>
            </a:pPr>
            <a:r>
              <a:rPr lang="en-US" dirty="0"/>
              <a:t>   </a:t>
            </a:r>
            <a:r>
              <a:rPr lang="en-US" dirty="0" err="1"/>
              <a:t>Khai</a:t>
            </a:r>
            <a:r>
              <a:rPr lang="en-US" dirty="0"/>
              <a:t> </a:t>
            </a:r>
            <a:r>
              <a:rPr lang="en-US" dirty="0" err="1"/>
              <a:t>báo</a:t>
            </a:r>
            <a:r>
              <a:rPr lang="en-US" dirty="0"/>
              <a:t> </a:t>
            </a:r>
            <a:r>
              <a:rPr lang="en-US" dirty="0" err="1"/>
              <a:t>và</a:t>
            </a:r>
            <a:r>
              <a:rPr lang="en-US" dirty="0"/>
              <a:t> </a:t>
            </a:r>
            <a:r>
              <a:rPr lang="en-US" dirty="0" err="1"/>
              <a:t>kiểm</a:t>
            </a:r>
            <a:r>
              <a:rPr lang="en-US" dirty="0"/>
              <a:t> </a:t>
            </a:r>
            <a:r>
              <a:rPr lang="en-US" dirty="0" err="1"/>
              <a:t>tra</a:t>
            </a:r>
            <a:r>
              <a:rPr lang="en-US" dirty="0"/>
              <a:t> type </a:t>
            </a:r>
            <a:r>
              <a:rPr lang="en-US" dirty="0" err="1"/>
              <a:t>trong</a:t>
            </a:r>
            <a:r>
              <a:rPr lang="en-US" dirty="0"/>
              <a:t> </a:t>
            </a:r>
            <a:r>
              <a:rPr lang="en-US" dirty="0" err="1"/>
              <a:t>javascript</a:t>
            </a:r>
            <a:r>
              <a:rPr lang="en-US" dirty="0"/>
              <a:t>. </a:t>
            </a:r>
          </a:p>
          <a:p>
            <a:pPr marL="0" lvl="0" indent="0">
              <a:buNone/>
            </a:pPr>
            <a:r>
              <a:rPr lang="en-US" dirty="0"/>
              <a:t>   </a:t>
            </a:r>
            <a:r>
              <a:rPr lang="en-US" dirty="0" err="1"/>
              <a:t>Kiểm</a:t>
            </a:r>
            <a:r>
              <a:rPr lang="en-US" dirty="0"/>
              <a:t> </a:t>
            </a:r>
            <a:r>
              <a:rPr lang="en-US" dirty="0" err="1"/>
              <a:t>tra</a:t>
            </a:r>
            <a:r>
              <a:rPr lang="en-US" dirty="0"/>
              <a:t> type </a:t>
            </a:r>
            <a:r>
              <a:rPr lang="en-US" dirty="0" err="1"/>
              <a:t>của</a:t>
            </a:r>
            <a:r>
              <a:rPr lang="en-US" dirty="0"/>
              <a:t> Props </a:t>
            </a:r>
            <a:r>
              <a:rPr lang="en-US" dirty="0" err="1"/>
              <a:t>và</a:t>
            </a:r>
            <a:r>
              <a:rPr lang="en-US" dirty="0"/>
              <a:t> State </a:t>
            </a:r>
            <a:r>
              <a:rPr lang="en-US" dirty="0" err="1"/>
              <a:t>trong</a:t>
            </a:r>
            <a:r>
              <a:rPr lang="en-US" dirty="0"/>
              <a:t> </a:t>
            </a:r>
            <a:r>
              <a:rPr lang="en-US" dirty="0" err="1"/>
              <a:t>một</a:t>
            </a:r>
            <a:r>
              <a:rPr lang="en-US" dirty="0"/>
              <a:t> component.</a:t>
            </a:r>
          </a:p>
          <a:p>
            <a:pPr marL="0" lvl="0" indent="0">
              <a:buNone/>
            </a:pPr>
            <a:r>
              <a:rPr lang="en-US" dirty="0"/>
              <a:t>   </a:t>
            </a:r>
            <a:r>
              <a:rPr lang="en-US" dirty="0" err="1"/>
              <a:t>Có</a:t>
            </a:r>
            <a:r>
              <a:rPr lang="en-US" dirty="0"/>
              <a:t> </a:t>
            </a:r>
            <a:r>
              <a:rPr lang="en-US" dirty="0" err="1"/>
              <a:t>thể</a:t>
            </a:r>
            <a:r>
              <a:rPr lang="en-US" dirty="0"/>
              <a:t> </a:t>
            </a:r>
            <a:r>
              <a:rPr lang="en-US" dirty="0" err="1"/>
              <a:t>tạo</a:t>
            </a:r>
            <a:r>
              <a:rPr lang="en-US" dirty="0"/>
              <a:t> ra </a:t>
            </a:r>
            <a:r>
              <a:rPr lang="en-US" dirty="0" err="1"/>
              <a:t>các</a:t>
            </a:r>
            <a:r>
              <a:rPr lang="en-US" dirty="0"/>
              <a:t> </a:t>
            </a:r>
            <a:r>
              <a:rPr lang="en-US" dirty="0" err="1"/>
              <a:t>giá</a:t>
            </a:r>
            <a:r>
              <a:rPr lang="en-US" dirty="0"/>
              <a:t> </a:t>
            </a:r>
            <a:r>
              <a:rPr lang="en-US" dirty="0" err="1"/>
              <a:t>trị</a:t>
            </a:r>
            <a:r>
              <a:rPr lang="en-US" dirty="0"/>
              <a:t> default </a:t>
            </a:r>
            <a:r>
              <a:rPr lang="en-US" dirty="0" err="1"/>
              <a:t>cho</a:t>
            </a:r>
            <a:r>
              <a:rPr lang="en-US" dirty="0"/>
              <a:t> Props </a:t>
            </a:r>
            <a:r>
              <a:rPr lang="en-US" dirty="0" err="1"/>
              <a:t>và</a:t>
            </a:r>
            <a:r>
              <a:rPr lang="en-US" dirty="0"/>
              <a:t> State.</a:t>
            </a:r>
          </a:p>
          <a:p>
            <a:pPr marL="0" lvl="0" indent="0">
              <a:buNone/>
            </a:pPr>
            <a:r>
              <a:rPr lang="en-US" dirty="0"/>
              <a:t>   </a:t>
            </a:r>
            <a:r>
              <a:rPr lang="en-US" dirty="0" err="1"/>
              <a:t>Cảnh</a:t>
            </a:r>
            <a:r>
              <a:rPr lang="en-US" dirty="0"/>
              <a:t> </a:t>
            </a:r>
            <a:r>
              <a:rPr lang="en-US" dirty="0" err="1"/>
              <a:t>báo</a:t>
            </a:r>
            <a:r>
              <a:rPr lang="en-US" dirty="0"/>
              <a:t> </a:t>
            </a:r>
            <a:r>
              <a:rPr lang="en-US" dirty="0" err="1"/>
              <a:t>và</a:t>
            </a:r>
            <a:r>
              <a:rPr lang="en-US" dirty="0"/>
              <a:t> </a:t>
            </a:r>
            <a:r>
              <a:rPr lang="en-US" dirty="0" err="1"/>
              <a:t>ngăn</a:t>
            </a:r>
            <a:r>
              <a:rPr lang="en-US" dirty="0"/>
              <a:t> </a:t>
            </a:r>
            <a:r>
              <a:rPr lang="en-US" dirty="0" err="1"/>
              <a:t>ngừa</a:t>
            </a:r>
            <a:r>
              <a:rPr lang="en-US" dirty="0"/>
              <a:t> bugs, </a:t>
            </a:r>
            <a:r>
              <a:rPr lang="en-US" dirty="0" err="1"/>
              <a:t>hỗ</a:t>
            </a:r>
            <a:r>
              <a:rPr lang="en-US" dirty="0"/>
              <a:t> </a:t>
            </a:r>
            <a:r>
              <a:rPr lang="en-US" dirty="0" err="1"/>
              <a:t>trợ</a:t>
            </a:r>
            <a:r>
              <a:rPr lang="en-US" dirty="0"/>
              <a:t> </a:t>
            </a:r>
            <a:r>
              <a:rPr lang="en-US" dirty="0" err="1"/>
              <a:t>và</a:t>
            </a:r>
            <a:r>
              <a:rPr lang="en-US" dirty="0"/>
              <a:t> </a:t>
            </a:r>
            <a:r>
              <a:rPr lang="en-US" dirty="0" err="1"/>
              <a:t>cải</a:t>
            </a:r>
            <a:r>
              <a:rPr lang="en-US" dirty="0"/>
              <a:t> </a:t>
            </a:r>
            <a:r>
              <a:rPr lang="en-US" dirty="0" err="1"/>
              <a:t>thiện</a:t>
            </a:r>
            <a:r>
              <a:rPr lang="en-US" dirty="0"/>
              <a:t> </a:t>
            </a:r>
            <a:r>
              <a:rPr lang="en-US" dirty="0" err="1"/>
              <a:t>dòng</a:t>
            </a:r>
            <a:r>
              <a:rPr lang="en-US" dirty="0"/>
              <a:t> code.</a:t>
            </a:r>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231350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LIB CHÍNH SỬ DỤNG</a:t>
            </a:r>
          </a:p>
        </p:txBody>
      </p:sp>
      <p:sp>
        <p:nvSpPr>
          <p:cNvPr id="239" name="Google Shape;239;p20"/>
          <p:cNvSpPr txBox="1">
            <a:spLocks noGrp="1"/>
          </p:cNvSpPr>
          <p:nvPr>
            <p:ph type="body" idx="2"/>
          </p:nvPr>
        </p:nvSpPr>
        <p:spPr>
          <a:xfrm>
            <a:off x="861237" y="1830425"/>
            <a:ext cx="7251338" cy="3095400"/>
          </a:xfrm>
          <a:prstGeom prst="rect">
            <a:avLst/>
          </a:prstGeom>
        </p:spPr>
        <p:txBody>
          <a:bodyPr spcFirstLastPara="1" wrap="square" lIns="91425" tIns="91425" rIns="91425" bIns="91425" anchor="t" anchorCtr="0">
            <a:noAutofit/>
          </a:bodyPr>
          <a:lstStyle/>
          <a:p>
            <a:pPr marL="0" indent="0">
              <a:buNone/>
            </a:pPr>
            <a:r>
              <a:rPr lang="vi-VN" b="1" i="1" dirty="0"/>
              <a:t>E</a:t>
            </a:r>
            <a:r>
              <a:rPr lang="en" b="1" i="1" dirty="0" err="1"/>
              <a:t>slint</a:t>
            </a:r>
            <a:r>
              <a:rPr lang="en-US" dirty="0"/>
              <a:t>   </a:t>
            </a:r>
          </a:p>
          <a:p>
            <a:pPr marL="0" lvl="0" indent="0">
              <a:buNone/>
            </a:pPr>
            <a:r>
              <a:rPr lang="en-US" dirty="0"/>
              <a:t>   Cho </a:t>
            </a:r>
            <a:r>
              <a:rPr lang="en-US" dirty="0" err="1"/>
              <a:t>phép</a:t>
            </a:r>
            <a:r>
              <a:rPr lang="en-US" dirty="0"/>
              <a:t> </a:t>
            </a:r>
            <a:r>
              <a:rPr lang="en-US" dirty="0" err="1"/>
              <a:t>tuỳ</a:t>
            </a:r>
            <a:r>
              <a:rPr lang="en-US" dirty="0"/>
              <a:t> </a:t>
            </a:r>
            <a:r>
              <a:rPr lang="en-US" dirty="0" err="1"/>
              <a:t>chỉnh</a:t>
            </a:r>
            <a:r>
              <a:rPr lang="en-US" dirty="0"/>
              <a:t> coding convention,</a:t>
            </a:r>
          </a:p>
          <a:p>
            <a:pPr marL="0" lvl="0" indent="0">
              <a:buNone/>
            </a:pPr>
            <a:r>
              <a:rPr lang="en-US" dirty="0"/>
              <a:t>   </a:t>
            </a:r>
            <a:r>
              <a:rPr lang="en-US" dirty="0" err="1"/>
              <a:t>Kiểm</a:t>
            </a:r>
            <a:r>
              <a:rPr lang="en-US" dirty="0"/>
              <a:t> </a:t>
            </a:r>
            <a:r>
              <a:rPr lang="en-US" dirty="0" err="1"/>
              <a:t>tra</a:t>
            </a:r>
            <a:r>
              <a:rPr lang="en-US" dirty="0"/>
              <a:t> coding convention </a:t>
            </a:r>
            <a:r>
              <a:rPr lang="en-US" dirty="0" err="1"/>
              <a:t>và</a:t>
            </a:r>
            <a:r>
              <a:rPr lang="en-US" dirty="0"/>
              <a:t> </a:t>
            </a:r>
            <a:r>
              <a:rPr lang="en-US" dirty="0" err="1"/>
              <a:t>tìm</a:t>
            </a:r>
            <a:r>
              <a:rPr lang="en-US" dirty="0"/>
              <a:t> ra </a:t>
            </a:r>
            <a:r>
              <a:rPr lang="en-US" dirty="0" err="1"/>
              <a:t>các</a:t>
            </a:r>
            <a:r>
              <a:rPr lang="en-US" dirty="0"/>
              <a:t> bug </a:t>
            </a:r>
            <a:r>
              <a:rPr lang="en-US" dirty="0" err="1"/>
              <a:t>cũng</a:t>
            </a:r>
            <a:r>
              <a:rPr lang="en-US" dirty="0"/>
              <a:t> </a:t>
            </a:r>
            <a:r>
              <a:rPr lang="en-US" dirty="0" err="1"/>
              <a:t>như</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tiềm</a:t>
            </a:r>
            <a:r>
              <a:rPr lang="en-US" dirty="0"/>
              <a:t> </a:t>
            </a:r>
            <a:r>
              <a:rPr lang="en-US" dirty="0" err="1"/>
              <a:t>ẩn</a:t>
            </a:r>
            <a:r>
              <a:rPr lang="en-US" dirty="0"/>
              <a:t> </a:t>
            </a:r>
            <a:r>
              <a:rPr lang="en-US" dirty="0" err="1"/>
              <a:t>khác</a:t>
            </a:r>
            <a:r>
              <a:rPr lang="en-US" dirty="0"/>
              <a:t> (</a:t>
            </a:r>
            <a:r>
              <a:rPr lang="en-US" dirty="0" err="1"/>
              <a:t>hỗ</a:t>
            </a:r>
            <a:r>
              <a:rPr lang="en-US" dirty="0"/>
              <a:t> </a:t>
            </a:r>
            <a:r>
              <a:rPr lang="en-US" dirty="0" err="1"/>
              <a:t>trợ</a:t>
            </a:r>
            <a:r>
              <a:rPr lang="en-US" dirty="0"/>
              <a:t> </a:t>
            </a:r>
            <a:r>
              <a:rPr lang="en-US" dirty="0" err="1"/>
              <a:t>tốt</a:t>
            </a:r>
            <a:r>
              <a:rPr lang="en-US" dirty="0"/>
              <a:t> </a:t>
            </a:r>
            <a:r>
              <a:rPr lang="en-US" dirty="0" err="1"/>
              <a:t>cho</a:t>
            </a:r>
            <a:r>
              <a:rPr lang="en-US" dirty="0"/>
              <a:t> React Native).</a:t>
            </a:r>
          </a:p>
          <a:p>
            <a:pPr marL="0" lvl="0" indent="0">
              <a:buNone/>
            </a:pPr>
            <a:r>
              <a:rPr lang="en-US" dirty="0"/>
              <a:t>   </a:t>
            </a:r>
            <a:r>
              <a:rPr lang="en-US" dirty="0" err="1"/>
              <a:t>Giúp</a:t>
            </a:r>
            <a:r>
              <a:rPr lang="en-US" dirty="0"/>
              <a:t> code </a:t>
            </a:r>
            <a:r>
              <a:rPr lang="en-US" dirty="0" err="1"/>
              <a:t>dễ</a:t>
            </a:r>
            <a:r>
              <a:rPr lang="en-US" dirty="0"/>
              <a:t> </a:t>
            </a:r>
            <a:r>
              <a:rPr lang="en-US" dirty="0" err="1"/>
              <a:t>đọc</a:t>
            </a:r>
            <a:r>
              <a:rPr lang="en-US" dirty="0"/>
              <a:t>, </a:t>
            </a:r>
            <a:r>
              <a:rPr lang="en-US" dirty="0" err="1"/>
              <a:t>tuân</a:t>
            </a:r>
            <a:r>
              <a:rPr lang="en-US" dirty="0"/>
              <a:t> </a:t>
            </a:r>
            <a:r>
              <a:rPr lang="en-US" dirty="0" err="1"/>
              <a:t>thủ</a:t>
            </a:r>
            <a:r>
              <a:rPr lang="en-US" dirty="0"/>
              <a:t> coding convention, </a:t>
            </a:r>
          </a:p>
          <a:p>
            <a:pPr marL="0" lvl="0" indent="0">
              <a:buNone/>
            </a:pPr>
            <a:r>
              <a:rPr lang="en-US" dirty="0" err="1"/>
              <a:t>tối</a:t>
            </a:r>
            <a:r>
              <a:rPr lang="en-US" dirty="0"/>
              <a:t> </a:t>
            </a:r>
            <a:r>
              <a:rPr lang="en-US" dirty="0" err="1"/>
              <a:t>ưu</a:t>
            </a:r>
            <a:r>
              <a:rPr lang="en-US" dirty="0"/>
              <a:t> </a:t>
            </a:r>
            <a:r>
              <a:rPr lang="en-US" dirty="0" err="1"/>
              <a:t>và</a:t>
            </a:r>
            <a:r>
              <a:rPr lang="en-US" dirty="0"/>
              <a:t> </a:t>
            </a:r>
            <a:r>
              <a:rPr lang="en-US" dirty="0" err="1"/>
              <a:t>giảm</a:t>
            </a:r>
            <a:r>
              <a:rPr lang="en-US" dirty="0"/>
              <a:t> </a:t>
            </a:r>
            <a:r>
              <a:rPr lang="en-US" dirty="0" err="1"/>
              <a:t>thiểu</a:t>
            </a:r>
            <a:r>
              <a:rPr lang="en-US" dirty="0"/>
              <a:t> code, </a:t>
            </a:r>
            <a:r>
              <a:rPr lang="en-US" dirty="0" err="1"/>
              <a:t>giảm</a:t>
            </a:r>
            <a:r>
              <a:rPr lang="en-US" dirty="0"/>
              <a:t> </a:t>
            </a:r>
            <a:r>
              <a:rPr lang="en-US" dirty="0" err="1"/>
              <a:t>các</a:t>
            </a:r>
            <a:r>
              <a:rPr lang="en-US" dirty="0"/>
              <a:t> </a:t>
            </a:r>
            <a:r>
              <a:rPr lang="en-US" dirty="0" err="1"/>
              <a:t>biến</a:t>
            </a:r>
            <a:r>
              <a:rPr lang="en-US" dirty="0"/>
              <a:t> </a:t>
            </a:r>
            <a:r>
              <a:rPr lang="en-US" dirty="0" err="1"/>
              <a:t>thừa</a:t>
            </a:r>
            <a:r>
              <a:rPr lang="en-US" dirty="0"/>
              <a:t>, </a:t>
            </a:r>
            <a:r>
              <a:rPr lang="en-US" dirty="0" err="1"/>
              <a:t>không</a:t>
            </a:r>
            <a:r>
              <a:rPr lang="en-US" dirty="0"/>
              <a:t> </a:t>
            </a:r>
            <a:r>
              <a:rPr lang="en-US" dirty="0" err="1"/>
              <a:t>sử</a:t>
            </a:r>
            <a:r>
              <a:rPr lang="en-US" dirty="0"/>
              <a:t> </a:t>
            </a:r>
            <a:r>
              <a:rPr lang="en-US" dirty="0" err="1"/>
              <a:t>dụng</a:t>
            </a:r>
            <a:r>
              <a:rPr lang="en-US" dirty="0"/>
              <a:t> </a:t>
            </a:r>
            <a:r>
              <a:rPr lang="en-US" dirty="0" err="1"/>
              <a:t>hoặc</a:t>
            </a:r>
            <a:r>
              <a:rPr lang="en-US" dirty="0"/>
              <a:t> logic </a:t>
            </a:r>
            <a:r>
              <a:rPr lang="en-US" dirty="0" err="1"/>
              <a:t>thừa</a:t>
            </a:r>
            <a:r>
              <a:rPr lang="en-US" dirty="0"/>
              <a:t>.</a:t>
            </a:r>
            <a:endParaRPr dirty="0"/>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600388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LIB CHÍNH SỬ DỤNG</a:t>
            </a:r>
          </a:p>
        </p:txBody>
      </p:sp>
      <p:sp>
        <p:nvSpPr>
          <p:cNvPr id="240" name="Google Shape;240;p20"/>
          <p:cNvSpPr txBox="1">
            <a:spLocks noGrp="1"/>
          </p:cNvSpPr>
          <p:nvPr>
            <p:ph type="body" idx="3"/>
          </p:nvPr>
        </p:nvSpPr>
        <p:spPr>
          <a:xfrm>
            <a:off x="925032" y="1830425"/>
            <a:ext cx="6821097" cy="3095400"/>
          </a:xfrm>
          <a:prstGeom prst="rect">
            <a:avLst/>
          </a:prstGeom>
        </p:spPr>
        <p:txBody>
          <a:bodyPr spcFirstLastPara="1" wrap="square" lIns="91425" tIns="91425" rIns="91425" bIns="91425" anchor="t" anchorCtr="0">
            <a:noAutofit/>
          </a:bodyPr>
          <a:lstStyle/>
          <a:p>
            <a:pPr marL="0" indent="0">
              <a:buNone/>
            </a:pPr>
            <a:r>
              <a:rPr lang="vi-VN" b="1" i="1" dirty="0"/>
              <a:t>L</a:t>
            </a:r>
            <a:r>
              <a:rPr lang="en" b="1" i="1" dirty="0" err="1"/>
              <a:t>odash</a:t>
            </a:r>
            <a:endParaRPr b="1" i="1" dirty="0"/>
          </a:p>
          <a:p>
            <a:pPr marL="0" indent="0">
              <a:buNone/>
            </a:pPr>
            <a:r>
              <a:rPr lang="vi-VN" dirty="0"/>
              <a:t>   Lodash là phiên bản mở rộng hơn của thư viện underscore, với nhiều chức năng và cho hiệu năng cao hơn. Các chức năng của Lodash được chia ra làm các nhóm: nhóm xử lý Array, nhóm xử lý Object, nhóm xử lý Date,…</a:t>
            </a:r>
          </a:p>
          <a:p>
            <a:pPr marL="0" indent="0">
              <a:buNone/>
            </a:pPr>
            <a:r>
              <a:rPr lang="vi-VN" dirty="0"/>
              <a:t>   Giảm thiểu dòng code, tăng hiệu suất. Cung cấp nhiều tiện ích.</a:t>
            </a:r>
          </a:p>
          <a:p>
            <a:pPr marL="0" indent="0">
              <a:buNone/>
            </a:pPr>
            <a:r>
              <a:rPr lang="en-US" b="1" i="1" dirty="0"/>
              <a:t>Example</a:t>
            </a:r>
            <a:r>
              <a:rPr lang="en-US" dirty="0"/>
              <a:t>:</a:t>
            </a:r>
            <a:br>
              <a:rPr lang="vi-VN" dirty="0"/>
            </a:br>
            <a:r>
              <a:rPr lang="vi-VN" dirty="0"/>
              <a:t>   </a:t>
            </a:r>
            <a:r>
              <a:rPr lang="en-US" b="1" i="1" dirty="0"/>
              <a:t>.filter(collection, [predicate=</a:t>
            </a:r>
            <a:r>
              <a:rPr lang="en-US" b="1" dirty="0"/>
              <a:t>.identity])</a:t>
            </a:r>
            <a:r>
              <a:rPr lang="en-US" dirty="0"/>
              <a:t>: for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collection </a:t>
            </a:r>
            <a:r>
              <a:rPr lang="en-US" dirty="0" err="1"/>
              <a:t>và</a:t>
            </a:r>
            <a:r>
              <a:rPr lang="en-US" dirty="0"/>
              <a:t> </a:t>
            </a:r>
            <a:r>
              <a:rPr lang="en-US" dirty="0" err="1"/>
              <a:t>trả</a:t>
            </a:r>
            <a:r>
              <a:rPr lang="en-US" dirty="0"/>
              <a:t> </a:t>
            </a:r>
            <a:r>
              <a:rPr lang="en-US" dirty="0" err="1"/>
              <a:t>về</a:t>
            </a:r>
            <a:r>
              <a:rPr lang="en-US" dirty="0"/>
              <a:t> </a:t>
            </a:r>
            <a:r>
              <a:rPr lang="en-US" dirty="0" err="1"/>
              <a:t>mảng</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mà</a:t>
            </a:r>
            <a:r>
              <a:rPr lang="en-US" dirty="0"/>
              <a:t> predicate </a:t>
            </a:r>
            <a:r>
              <a:rPr lang="en-US" dirty="0" err="1"/>
              <a:t>xác</a:t>
            </a:r>
            <a:r>
              <a:rPr lang="en-US" dirty="0"/>
              <a:t> </a:t>
            </a:r>
            <a:r>
              <a:rPr lang="en-US" dirty="0" err="1"/>
              <a:t>định</a:t>
            </a:r>
            <a:r>
              <a:rPr lang="en-US" dirty="0"/>
              <a:t> true.</a:t>
            </a:r>
            <a:endParaRPr lang="vi-VN" dirty="0"/>
          </a:p>
          <a:p>
            <a:pPr marL="0" lvl="0" indent="0" algn="l" rtl="0">
              <a:spcBef>
                <a:spcPts val="600"/>
              </a:spcBef>
              <a:spcAft>
                <a:spcPts val="0"/>
              </a:spcAft>
              <a:buNone/>
            </a:pPr>
            <a:endParaRPr dirty="0"/>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297485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7200" b="0" dirty="0">
                <a:solidFill>
                  <a:srgbClr val="3796BF"/>
                </a:solidFill>
              </a:rPr>
              <a:t>3</a:t>
            </a:r>
            <a:r>
              <a:rPr lang="en" sz="7200" b="0" dirty="0">
                <a:solidFill>
                  <a:srgbClr val="3796BF"/>
                </a:solidFill>
              </a:rPr>
              <a:t>.</a:t>
            </a:r>
            <a:endParaRPr sz="7200" b="0" dirty="0">
              <a:solidFill>
                <a:srgbClr val="3796BF"/>
              </a:solidFill>
            </a:endParaRPr>
          </a:p>
          <a:p>
            <a:pPr lvl="0"/>
            <a:r>
              <a:rPr lang="en-US" dirty="0"/>
              <a:t>MÔ TẢ CHI TIẾT SOURCE CODE</a:t>
            </a: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312866" y="1170990"/>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Cấu trúc SOURCE CODE:</a:t>
            </a:r>
            <a:endParaRPr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10" name="Picture 9">
            <a:extLst>
              <a:ext uri="{FF2B5EF4-FFF2-40B4-BE49-F238E27FC236}">
                <a16:creationId xmlns:a16="http://schemas.microsoft.com/office/drawing/2014/main" id="{BA0291AD-7E9D-6C44-83DC-A8BEEE572D00}"/>
              </a:ext>
            </a:extLst>
          </p:cNvPr>
          <p:cNvPicPr>
            <a:picLocks noChangeAspect="1"/>
          </p:cNvPicPr>
          <p:nvPr/>
        </p:nvPicPr>
        <p:blipFill>
          <a:blip r:embed="rId3"/>
          <a:stretch>
            <a:fillRect/>
          </a:stretch>
        </p:blipFill>
        <p:spPr>
          <a:xfrm>
            <a:off x="5051793" y="0"/>
            <a:ext cx="322964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Nội dung</a:t>
            </a:r>
            <a:endParaRPr/>
          </a:p>
        </p:txBody>
      </p:sp>
      <p:sp>
        <p:nvSpPr>
          <p:cNvPr id="203" name="Google Shape;203;p17"/>
          <p:cNvSpPr txBox="1">
            <a:spLocks noGrp="1"/>
          </p:cNvSpPr>
          <p:nvPr>
            <p:ph type="body" idx="1"/>
          </p:nvPr>
        </p:nvSpPr>
        <p:spPr>
          <a:xfrm>
            <a:off x="1031424" y="1777124"/>
            <a:ext cx="6396509" cy="312055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vi-VN" dirty="0"/>
              <a:t>Phần 1: React Native version 0.60.x</a:t>
            </a:r>
            <a:endParaRPr dirty="0"/>
          </a:p>
          <a:p>
            <a:pPr lvl="0">
              <a:spcBef>
                <a:spcPts val="0"/>
              </a:spcBef>
            </a:pPr>
            <a:r>
              <a:rPr lang="vi-VN" dirty="0"/>
              <a:t>Phần 2: Giải quyết bài toán và các Lib được dùng.</a:t>
            </a:r>
            <a:endParaRPr dirty="0"/>
          </a:p>
          <a:p>
            <a:pPr lvl="0">
              <a:spcBef>
                <a:spcPts val="0"/>
              </a:spcBef>
            </a:pPr>
            <a:r>
              <a:rPr lang="vi-VN" dirty="0"/>
              <a:t>Phần 3: Mô tả Source Code</a:t>
            </a:r>
            <a:endParaRPr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60867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9"/>
          <p:cNvSpPr txBox="1">
            <a:spLocks noGrp="1"/>
          </p:cNvSpPr>
          <p:nvPr>
            <p:ph type="title" idx="4294967295"/>
          </p:nvPr>
        </p:nvSpPr>
        <p:spPr>
          <a:xfrm>
            <a:off x="830454" y="196801"/>
            <a:ext cx="8313546" cy="6949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bg1">
                    <a:lumMod val="95000"/>
                  </a:schemeClr>
                </a:solidFill>
              </a:rPr>
              <a:t>CÁC THƯ MỤC CÓ TRONG SOURCE CODE</a:t>
            </a:r>
            <a:endParaRPr dirty="0">
              <a:solidFill>
                <a:schemeClr val="bg1">
                  <a:lumMod val="95000"/>
                </a:schemeClr>
              </a:solidFill>
            </a:endParaRPr>
          </a:p>
        </p:txBody>
      </p:sp>
      <p:sp>
        <p:nvSpPr>
          <p:cNvPr id="318" name="Google Shape;318;p29"/>
          <p:cNvSpPr txBox="1">
            <a:spLocks noGrp="1"/>
          </p:cNvSpPr>
          <p:nvPr>
            <p:ph type="body" idx="4294967295"/>
          </p:nvPr>
        </p:nvSpPr>
        <p:spPr>
          <a:xfrm>
            <a:off x="252261" y="1132131"/>
            <a:ext cx="2037600" cy="1487700"/>
          </a:xfrm>
          <a:prstGeom prst="rect">
            <a:avLst/>
          </a:prstGeom>
        </p:spPr>
        <p:txBody>
          <a:bodyPr spcFirstLastPara="1" wrap="square" lIns="91425" tIns="91425" rIns="91425" bIns="91425" anchor="t" anchorCtr="0">
            <a:noAutofit/>
          </a:bodyPr>
          <a:lstStyle/>
          <a:p>
            <a:pPr marL="0" lvl="0" indent="0">
              <a:buNone/>
            </a:pPr>
            <a:r>
              <a:rPr lang="en-US" b="1" dirty="0">
                <a:solidFill>
                  <a:srgbClr val="FFFFFF"/>
                </a:solidFill>
              </a:rPr>
              <a:t>Actions, stores, reducers, sagas</a:t>
            </a:r>
          </a:p>
          <a:p>
            <a:pPr marL="0" lvl="0" indent="0" algn="l" rtl="0">
              <a:spcBef>
                <a:spcPts val="600"/>
              </a:spcBef>
              <a:spcAft>
                <a:spcPts val="0"/>
              </a:spcAft>
              <a:buNone/>
            </a:pPr>
            <a:r>
              <a:rPr lang="vi-VN" sz="1200" dirty="0">
                <a:solidFill>
                  <a:srgbClr val="FFFFFF"/>
                </a:solidFill>
              </a:rPr>
              <a:t>Các phần liên quan đến hoạt động Redux và Redux Saga</a:t>
            </a:r>
            <a:r>
              <a:rPr lang="en" sz="1200" dirty="0">
                <a:solidFill>
                  <a:srgbClr val="FFFFFF"/>
                </a:solidFill>
              </a:rPr>
              <a:t>.</a:t>
            </a:r>
            <a:endParaRPr sz="1200" dirty="0">
              <a:solidFill>
                <a:srgbClr val="FFFFFF"/>
              </a:solidFill>
            </a:endParaRPr>
          </a:p>
        </p:txBody>
      </p:sp>
      <p:sp>
        <p:nvSpPr>
          <p:cNvPr id="319" name="Google Shape;319;p29"/>
          <p:cNvSpPr txBox="1">
            <a:spLocks noGrp="1"/>
          </p:cNvSpPr>
          <p:nvPr>
            <p:ph type="body" idx="4294967295"/>
          </p:nvPr>
        </p:nvSpPr>
        <p:spPr>
          <a:xfrm>
            <a:off x="2394111" y="1132131"/>
            <a:ext cx="2037600" cy="1487700"/>
          </a:xfrm>
          <a:prstGeom prst="rect">
            <a:avLst/>
          </a:prstGeom>
        </p:spPr>
        <p:txBody>
          <a:bodyPr spcFirstLastPara="1" wrap="square" lIns="91425" tIns="91425" rIns="91425" bIns="91425" anchor="t" anchorCtr="0">
            <a:noAutofit/>
          </a:bodyPr>
          <a:lstStyle/>
          <a:p>
            <a:pPr marL="0" lvl="0" indent="0">
              <a:buNone/>
            </a:pPr>
            <a:r>
              <a:rPr lang="vi-VN" b="1" dirty="0">
                <a:solidFill>
                  <a:srgbClr val="FFFFFF"/>
                </a:solidFill>
              </a:rPr>
              <a:t>A</a:t>
            </a:r>
            <a:r>
              <a:rPr lang="en" b="1" dirty="0" err="1">
                <a:solidFill>
                  <a:srgbClr val="FFFFFF"/>
                </a:solidFill>
              </a:rPr>
              <a:t>pis</a:t>
            </a:r>
            <a:endParaRPr lang="en" b="1" dirty="0">
              <a:solidFill>
                <a:srgbClr val="FFFFFF"/>
              </a:solidFill>
            </a:endParaRPr>
          </a:p>
          <a:p>
            <a:pPr marL="0" lvl="0" indent="0" algn="l" rtl="0">
              <a:spcBef>
                <a:spcPts val="600"/>
              </a:spcBef>
              <a:spcAft>
                <a:spcPts val="0"/>
              </a:spcAft>
              <a:buNone/>
            </a:pPr>
            <a:r>
              <a:rPr lang="vi-VN" sz="1200" dirty="0">
                <a:solidFill>
                  <a:srgbClr val="FFFFFF"/>
                </a:solidFill>
              </a:rPr>
              <a:t>Chứa các phần liên quan đến API , Firebase hoặc trao đổi với Server </a:t>
            </a:r>
            <a:r>
              <a:rPr lang="en" sz="1200" dirty="0">
                <a:solidFill>
                  <a:srgbClr val="FFFFFF"/>
                </a:solidFill>
              </a:rPr>
              <a:t>.</a:t>
            </a:r>
            <a:endParaRPr sz="1200" dirty="0">
              <a:solidFill>
                <a:srgbClr val="FFFFFF"/>
              </a:solidFill>
            </a:endParaRPr>
          </a:p>
        </p:txBody>
      </p:sp>
      <p:sp>
        <p:nvSpPr>
          <p:cNvPr id="320" name="Google Shape;320;p29"/>
          <p:cNvSpPr txBox="1">
            <a:spLocks noGrp="1"/>
          </p:cNvSpPr>
          <p:nvPr>
            <p:ph type="body" idx="4294967295"/>
          </p:nvPr>
        </p:nvSpPr>
        <p:spPr>
          <a:xfrm>
            <a:off x="4547434" y="1090214"/>
            <a:ext cx="2037600" cy="1487700"/>
          </a:xfrm>
          <a:prstGeom prst="rect">
            <a:avLst/>
          </a:prstGeom>
        </p:spPr>
        <p:txBody>
          <a:bodyPr spcFirstLastPara="1" wrap="square" lIns="91425" tIns="91425" rIns="91425" bIns="91425" anchor="t" anchorCtr="0">
            <a:noAutofit/>
          </a:bodyPr>
          <a:lstStyle/>
          <a:p>
            <a:pPr marL="0" lvl="0" indent="0">
              <a:buNone/>
            </a:pPr>
            <a:r>
              <a:rPr lang="en-US" b="1" dirty="0">
                <a:solidFill>
                  <a:srgbClr val="FFFFFF"/>
                </a:solidFill>
              </a:rPr>
              <a:t>Assets</a:t>
            </a:r>
            <a:endParaRPr b="1" dirty="0">
              <a:solidFill>
                <a:srgbClr val="FFFFFF"/>
              </a:solidFill>
            </a:endParaRPr>
          </a:p>
          <a:p>
            <a:pPr marL="0" lvl="0" indent="0" algn="l" rtl="0">
              <a:spcBef>
                <a:spcPts val="600"/>
              </a:spcBef>
              <a:spcAft>
                <a:spcPts val="0"/>
              </a:spcAft>
              <a:buNone/>
            </a:pPr>
            <a:r>
              <a:rPr lang="vi-VN" sz="1200" dirty="0">
                <a:solidFill>
                  <a:srgbClr val="FFFFFF"/>
                </a:solidFill>
              </a:rPr>
              <a:t>Chứa các tài nguyên của ứng dụng ( gồm Image, Font, String, I18n)</a:t>
            </a:r>
            <a:r>
              <a:rPr lang="en" sz="1200" dirty="0">
                <a:solidFill>
                  <a:srgbClr val="FFFFFF"/>
                </a:solidFill>
              </a:rPr>
              <a:t>. </a:t>
            </a:r>
            <a:endParaRPr sz="1200" dirty="0">
              <a:solidFill>
                <a:srgbClr val="FFFFFF"/>
              </a:solidFill>
            </a:endParaRPr>
          </a:p>
          <a:p>
            <a:pPr marL="0" lvl="0" indent="0" algn="l" rtl="0">
              <a:spcBef>
                <a:spcPts val="600"/>
              </a:spcBef>
              <a:spcAft>
                <a:spcPts val="0"/>
              </a:spcAft>
              <a:buNone/>
            </a:pPr>
            <a:endParaRPr sz="1200" dirty="0">
              <a:solidFill>
                <a:srgbClr val="FFFFFF"/>
              </a:solidFill>
            </a:endParaRPr>
          </a:p>
        </p:txBody>
      </p:sp>
      <p:sp>
        <p:nvSpPr>
          <p:cNvPr id="321" name="Google Shape;321;p29"/>
          <p:cNvSpPr txBox="1">
            <a:spLocks noGrp="1"/>
          </p:cNvSpPr>
          <p:nvPr>
            <p:ph type="body" idx="4294967295"/>
          </p:nvPr>
        </p:nvSpPr>
        <p:spPr>
          <a:xfrm>
            <a:off x="356511" y="3256454"/>
            <a:ext cx="2037600" cy="1487700"/>
          </a:xfrm>
          <a:prstGeom prst="rect">
            <a:avLst/>
          </a:prstGeom>
        </p:spPr>
        <p:txBody>
          <a:bodyPr spcFirstLastPara="1" wrap="square" lIns="91425" tIns="91425" rIns="91425" bIns="91425" anchor="t" anchorCtr="0">
            <a:noAutofit/>
          </a:bodyPr>
          <a:lstStyle/>
          <a:p>
            <a:pPr marL="0" lvl="0" indent="0">
              <a:buNone/>
            </a:pPr>
            <a:r>
              <a:rPr lang="vi-VN" b="1" dirty="0">
                <a:solidFill>
                  <a:srgbClr val="FFFFFF"/>
                </a:solidFill>
              </a:rPr>
              <a:t>C</a:t>
            </a:r>
            <a:r>
              <a:rPr lang="en" b="1" dirty="0" err="1">
                <a:solidFill>
                  <a:srgbClr val="FFFFFF"/>
                </a:solidFill>
              </a:rPr>
              <a:t>ommon</a:t>
            </a:r>
            <a:endParaRPr b="1" dirty="0">
              <a:solidFill>
                <a:srgbClr val="FFFFFF"/>
              </a:solidFill>
            </a:endParaRPr>
          </a:p>
          <a:p>
            <a:pPr marL="0" lvl="0" indent="0">
              <a:buNone/>
            </a:pPr>
            <a:r>
              <a:rPr lang="en-US" sz="1200" dirty="0" err="1">
                <a:solidFill>
                  <a:srgbClr val="FFFFFF"/>
                </a:solidFill>
              </a:rPr>
              <a:t>Chứa</a:t>
            </a:r>
            <a:r>
              <a:rPr lang="en-US" sz="1200" dirty="0">
                <a:solidFill>
                  <a:srgbClr val="FFFFFF"/>
                </a:solidFill>
              </a:rPr>
              <a:t> </a:t>
            </a:r>
            <a:r>
              <a:rPr lang="en-US" sz="1200" dirty="0" err="1">
                <a:solidFill>
                  <a:srgbClr val="FFFFFF"/>
                </a:solidFill>
              </a:rPr>
              <a:t>các</a:t>
            </a:r>
            <a:r>
              <a:rPr lang="en-US" sz="1200" dirty="0">
                <a:solidFill>
                  <a:srgbClr val="FFFFFF"/>
                </a:solidFill>
              </a:rPr>
              <a:t> components UI </a:t>
            </a:r>
            <a:r>
              <a:rPr lang="en-US" sz="1200" dirty="0" err="1">
                <a:solidFill>
                  <a:srgbClr val="FFFFFF"/>
                </a:solidFill>
              </a:rPr>
              <a:t>tự</a:t>
            </a:r>
            <a:r>
              <a:rPr lang="en-US" sz="1200" dirty="0">
                <a:solidFill>
                  <a:srgbClr val="FFFFFF"/>
                </a:solidFill>
              </a:rPr>
              <a:t> code </a:t>
            </a:r>
            <a:r>
              <a:rPr lang="en-US" sz="1200" dirty="0" err="1">
                <a:solidFill>
                  <a:srgbClr val="FFFFFF"/>
                </a:solidFill>
              </a:rPr>
              <a:t>mà</a:t>
            </a:r>
            <a:r>
              <a:rPr lang="en-US" sz="1200" dirty="0">
                <a:solidFill>
                  <a:srgbClr val="FFFFFF"/>
                </a:solidFill>
              </a:rPr>
              <a:t> </a:t>
            </a:r>
            <a:r>
              <a:rPr lang="en-US" sz="1200" dirty="0" err="1">
                <a:solidFill>
                  <a:srgbClr val="FFFFFF"/>
                </a:solidFill>
              </a:rPr>
              <a:t>có</a:t>
            </a:r>
            <a:r>
              <a:rPr lang="en-US" sz="1200" dirty="0">
                <a:solidFill>
                  <a:srgbClr val="FFFFFF"/>
                </a:solidFill>
              </a:rPr>
              <a:t> </a:t>
            </a:r>
            <a:r>
              <a:rPr lang="en-US" sz="1200" dirty="0" err="1">
                <a:solidFill>
                  <a:srgbClr val="FFFFFF"/>
                </a:solidFill>
              </a:rPr>
              <a:t>tính</a:t>
            </a:r>
            <a:r>
              <a:rPr lang="en-US" sz="1200" dirty="0">
                <a:solidFill>
                  <a:srgbClr val="FFFFFF"/>
                </a:solidFill>
              </a:rPr>
              <a:t> </a:t>
            </a:r>
            <a:r>
              <a:rPr lang="en-US" sz="1200" dirty="0" err="1">
                <a:solidFill>
                  <a:srgbClr val="FFFFFF"/>
                </a:solidFill>
              </a:rPr>
              <a:t>tái</a:t>
            </a:r>
            <a:r>
              <a:rPr lang="en-US" sz="1200" dirty="0">
                <a:solidFill>
                  <a:srgbClr val="FFFFFF"/>
                </a:solidFill>
              </a:rPr>
              <a:t> </a:t>
            </a:r>
            <a:r>
              <a:rPr lang="en-US" sz="1200" dirty="0" err="1">
                <a:solidFill>
                  <a:srgbClr val="FFFFFF"/>
                </a:solidFill>
              </a:rPr>
              <a:t>sử</a:t>
            </a:r>
            <a:r>
              <a:rPr lang="en-US" sz="1200" dirty="0">
                <a:solidFill>
                  <a:srgbClr val="FFFFFF"/>
                </a:solidFill>
              </a:rPr>
              <a:t> </a:t>
            </a:r>
            <a:r>
              <a:rPr lang="en-US" sz="1200" dirty="0" err="1">
                <a:solidFill>
                  <a:srgbClr val="FFFFFF"/>
                </a:solidFill>
              </a:rPr>
              <a:t>dụng</a:t>
            </a:r>
            <a:r>
              <a:rPr lang="en-US" sz="1200" dirty="0">
                <a:solidFill>
                  <a:srgbClr val="FFFFFF"/>
                </a:solidFill>
              </a:rPr>
              <a:t> </a:t>
            </a:r>
            <a:r>
              <a:rPr lang="en-US" sz="1200" dirty="0" err="1">
                <a:solidFill>
                  <a:srgbClr val="FFFFFF"/>
                </a:solidFill>
              </a:rPr>
              <a:t>và</a:t>
            </a:r>
            <a:r>
              <a:rPr lang="en-US" sz="1200" dirty="0">
                <a:solidFill>
                  <a:srgbClr val="FFFFFF"/>
                </a:solidFill>
              </a:rPr>
              <a:t> custom.</a:t>
            </a:r>
            <a:endParaRPr sz="1200" dirty="0">
              <a:solidFill>
                <a:srgbClr val="FFFFFF"/>
              </a:solidFill>
            </a:endParaRPr>
          </a:p>
        </p:txBody>
      </p:sp>
      <p:sp>
        <p:nvSpPr>
          <p:cNvPr id="322" name="Google Shape;322;p29"/>
          <p:cNvSpPr txBox="1">
            <a:spLocks noGrp="1"/>
          </p:cNvSpPr>
          <p:nvPr>
            <p:ph type="body" idx="4294967295"/>
          </p:nvPr>
        </p:nvSpPr>
        <p:spPr>
          <a:xfrm>
            <a:off x="2498361" y="3256454"/>
            <a:ext cx="2037600" cy="1487700"/>
          </a:xfrm>
          <a:prstGeom prst="rect">
            <a:avLst/>
          </a:prstGeom>
        </p:spPr>
        <p:txBody>
          <a:bodyPr spcFirstLastPara="1" wrap="square" lIns="91425" tIns="91425" rIns="91425" bIns="91425" anchor="t" anchorCtr="0">
            <a:noAutofit/>
          </a:bodyPr>
          <a:lstStyle/>
          <a:p>
            <a:pPr marL="0" lvl="0" indent="0">
              <a:buNone/>
            </a:pPr>
            <a:r>
              <a:rPr lang="vi-VN" b="1" dirty="0">
                <a:solidFill>
                  <a:srgbClr val="FFFFFF"/>
                </a:solidFill>
              </a:rPr>
              <a:t>C</a:t>
            </a:r>
            <a:r>
              <a:rPr lang="en" b="1" dirty="0" err="1">
                <a:solidFill>
                  <a:srgbClr val="FFFFFF"/>
                </a:solidFill>
              </a:rPr>
              <a:t>onfigs</a:t>
            </a:r>
            <a:endParaRPr b="1" dirty="0">
              <a:solidFill>
                <a:srgbClr val="FFFFFF"/>
              </a:solidFill>
            </a:endParaRPr>
          </a:p>
          <a:p>
            <a:pPr marL="0" indent="0">
              <a:buNone/>
            </a:pPr>
            <a:r>
              <a:rPr lang="vi-VN" sz="1200" dirty="0">
                <a:solidFill>
                  <a:srgbClr val="FFFFFF"/>
                </a:solidFill>
              </a:rPr>
              <a:t>Chứa cấu hình về ứng dụng(Setting, </a:t>
            </a:r>
            <a:r>
              <a:rPr lang="en-US" sz="1200" dirty="0" err="1">
                <a:solidFill>
                  <a:srgbClr val="FFFFFF"/>
                </a:solidFill>
              </a:rPr>
              <a:t>getFont</a:t>
            </a:r>
            <a:endParaRPr lang="en-US" sz="1200" dirty="0">
              <a:solidFill>
                <a:srgbClr val="FFFFFF"/>
              </a:solidFill>
            </a:endParaRPr>
          </a:p>
          <a:p>
            <a:pPr marL="0" indent="0">
              <a:buNone/>
            </a:pPr>
            <a:r>
              <a:rPr lang="en-US" sz="1200" dirty="0" err="1">
                <a:solidFill>
                  <a:srgbClr val="FFFFFF"/>
                </a:solidFill>
              </a:rPr>
              <a:t>getHeight</a:t>
            </a:r>
            <a:r>
              <a:rPr lang="en-US" sz="1200" dirty="0">
                <a:solidFill>
                  <a:srgbClr val="FFFFFF"/>
                </a:solidFill>
              </a:rPr>
              <a:t>, </a:t>
            </a:r>
            <a:r>
              <a:rPr lang="en-US" sz="1200" dirty="0" err="1">
                <a:solidFill>
                  <a:srgbClr val="FFFFFF"/>
                </a:solidFill>
              </a:rPr>
              <a:t>getWidth</a:t>
            </a:r>
            <a:r>
              <a:rPr lang="en-US" sz="1200" dirty="0">
                <a:solidFill>
                  <a:srgbClr val="FFFFFF"/>
                </a:solidFill>
              </a:rPr>
              <a:t>,..</a:t>
            </a:r>
            <a:r>
              <a:rPr lang="en" sz="1200" dirty="0">
                <a:solidFill>
                  <a:srgbClr val="FFFFFF"/>
                </a:solidFill>
              </a:rPr>
              <a:t>.</a:t>
            </a:r>
            <a:r>
              <a:rPr lang="vi-VN" sz="1200" dirty="0">
                <a:solidFill>
                  <a:srgbClr val="FFFFFF"/>
                </a:solidFill>
              </a:rPr>
              <a:t>)</a:t>
            </a:r>
            <a:endParaRPr sz="1200" dirty="0">
              <a:solidFill>
                <a:srgbClr val="FFFFFF"/>
              </a:solidFill>
            </a:endParaRPr>
          </a:p>
        </p:txBody>
      </p:sp>
      <p:sp>
        <p:nvSpPr>
          <p:cNvPr id="323" name="Google Shape;323;p29"/>
          <p:cNvSpPr txBox="1">
            <a:spLocks noGrp="1"/>
          </p:cNvSpPr>
          <p:nvPr>
            <p:ph type="body" idx="4294967295"/>
          </p:nvPr>
        </p:nvSpPr>
        <p:spPr>
          <a:xfrm>
            <a:off x="4640211" y="3256454"/>
            <a:ext cx="2037600" cy="1487700"/>
          </a:xfrm>
          <a:prstGeom prst="rect">
            <a:avLst/>
          </a:prstGeom>
        </p:spPr>
        <p:txBody>
          <a:bodyPr spcFirstLastPara="1" wrap="square" lIns="91425" tIns="91425" rIns="91425" bIns="91425" anchor="t" anchorCtr="0">
            <a:noAutofit/>
          </a:bodyPr>
          <a:lstStyle/>
          <a:p>
            <a:pPr marL="0" lvl="0" indent="0">
              <a:buNone/>
            </a:pPr>
            <a:r>
              <a:rPr lang="vi-VN" b="1" dirty="0">
                <a:solidFill>
                  <a:srgbClr val="FFFFFF"/>
                </a:solidFill>
              </a:rPr>
              <a:t>F</a:t>
            </a:r>
            <a:r>
              <a:rPr lang="en" b="1" dirty="0" err="1">
                <a:solidFill>
                  <a:srgbClr val="FFFFFF"/>
                </a:solidFill>
              </a:rPr>
              <a:t>eatures</a:t>
            </a:r>
            <a:endParaRPr b="1" dirty="0">
              <a:solidFill>
                <a:srgbClr val="FFFFFF"/>
              </a:solidFill>
            </a:endParaRPr>
          </a:p>
          <a:p>
            <a:pPr marL="0" lvl="0" indent="0" algn="l" rtl="0">
              <a:spcBef>
                <a:spcPts val="600"/>
              </a:spcBef>
              <a:spcAft>
                <a:spcPts val="0"/>
              </a:spcAft>
              <a:buNone/>
            </a:pPr>
            <a:r>
              <a:rPr lang="vi-VN" sz="1200" dirty="0">
                <a:solidFill>
                  <a:srgbClr val="FFFFFF"/>
                </a:solidFill>
              </a:rPr>
              <a:t>Chứa code UI, Logic của các screen.</a:t>
            </a:r>
          </a:p>
        </p:txBody>
      </p:sp>
      <p:sp>
        <p:nvSpPr>
          <p:cNvPr id="324" name="Google Shape;324;p2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10" name="Google Shape;320;p29"/>
          <p:cNvSpPr txBox="1">
            <a:spLocks/>
          </p:cNvSpPr>
          <p:nvPr/>
        </p:nvSpPr>
        <p:spPr>
          <a:xfrm>
            <a:off x="6770588" y="1090214"/>
            <a:ext cx="2037600" cy="148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9pPr>
          </a:lstStyle>
          <a:p>
            <a:pPr marL="0" indent="0">
              <a:buNone/>
            </a:pPr>
            <a:r>
              <a:rPr lang="en-US" b="1" dirty="0">
                <a:solidFill>
                  <a:srgbClr val="FFFFFF"/>
                </a:solidFill>
              </a:rPr>
              <a:t>Helpers</a:t>
            </a:r>
          </a:p>
          <a:p>
            <a:pPr marL="0" indent="0">
              <a:buFont typeface="Roboto Condensed"/>
              <a:buNone/>
            </a:pPr>
            <a:r>
              <a:rPr lang="en-US" sz="1200" dirty="0" err="1">
                <a:solidFill>
                  <a:srgbClr val="FFFFFF"/>
                </a:solidFill>
              </a:rPr>
              <a:t>Chứa</a:t>
            </a:r>
            <a:r>
              <a:rPr lang="en-US" sz="1200" dirty="0">
                <a:solidFill>
                  <a:srgbClr val="FFFFFF"/>
                </a:solidFill>
              </a:rPr>
              <a:t> </a:t>
            </a:r>
            <a:r>
              <a:rPr lang="en-US" sz="1200" dirty="0" err="1">
                <a:solidFill>
                  <a:srgbClr val="FFFFFF"/>
                </a:solidFill>
              </a:rPr>
              <a:t>các</a:t>
            </a:r>
            <a:r>
              <a:rPr lang="en-US" sz="1200" dirty="0">
                <a:solidFill>
                  <a:srgbClr val="FFFFFF"/>
                </a:solidFill>
              </a:rPr>
              <a:t> </a:t>
            </a:r>
            <a:r>
              <a:rPr lang="en-US" sz="1200" dirty="0" err="1">
                <a:solidFill>
                  <a:srgbClr val="FFFFFF"/>
                </a:solidFill>
              </a:rPr>
              <a:t>hàm</a:t>
            </a:r>
            <a:r>
              <a:rPr lang="en-US" sz="1200" dirty="0">
                <a:solidFill>
                  <a:srgbClr val="FFFFFF"/>
                </a:solidFill>
              </a:rPr>
              <a:t> </a:t>
            </a:r>
            <a:r>
              <a:rPr lang="en-US" sz="1200" dirty="0" err="1">
                <a:solidFill>
                  <a:srgbClr val="FFFFFF"/>
                </a:solidFill>
              </a:rPr>
              <a:t>tương</a:t>
            </a:r>
            <a:r>
              <a:rPr lang="en-US" sz="1200" dirty="0">
                <a:solidFill>
                  <a:srgbClr val="FFFFFF"/>
                </a:solidFill>
              </a:rPr>
              <a:t> </a:t>
            </a:r>
            <a:r>
              <a:rPr lang="en-US" sz="1200" dirty="0" err="1">
                <a:solidFill>
                  <a:srgbClr val="FFFFFF"/>
                </a:solidFill>
              </a:rPr>
              <a:t>ứng</a:t>
            </a:r>
            <a:r>
              <a:rPr lang="en-US" sz="1200" dirty="0">
                <a:solidFill>
                  <a:srgbClr val="FFFFFF"/>
                </a:solidFill>
              </a:rPr>
              <a:t> </a:t>
            </a:r>
            <a:r>
              <a:rPr lang="en-US" sz="1200" dirty="0" err="1">
                <a:solidFill>
                  <a:srgbClr val="FFFFFF"/>
                </a:solidFill>
              </a:rPr>
              <a:t>với</a:t>
            </a:r>
            <a:r>
              <a:rPr lang="en-US" sz="1200" dirty="0">
                <a:solidFill>
                  <a:srgbClr val="FFFFFF"/>
                </a:solidFill>
              </a:rPr>
              <a:t> </a:t>
            </a:r>
            <a:r>
              <a:rPr lang="en-US" sz="1200" dirty="0" err="1">
                <a:solidFill>
                  <a:srgbClr val="FFFFFF"/>
                </a:solidFill>
              </a:rPr>
              <a:t>các</a:t>
            </a:r>
            <a:r>
              <a:rPr lang="en-US" sz="1200" dirty="0">
                <a:solidFill>
                  <a:srgbClr val="FFFFFF"/>
                </a:solidFill>
              </a:rPr>
              <a:t> Lib </a:t>
            </a:r>
            <a:r>
              <a:rPr lang="en-US" sz="1200" dirty="0" err="1">
                <a:solidFill>
                  <a:srgbClr val="FFFFFF"/>
                </a:solidFill>
              </a:rPr>
              <a:t>để</a:t>
            </a:r>
            <a:r>
              <a:rPr lang="en-US" sz="1200" dirty="0">
                <a:solidFill>
                  <a:srgbClr val="FFFFFF"/>
                </a:solidFill>
              </a:rPr>
              <a:t> </a:t>
            </a:r>
            <a:r>
              <a:rPr lang="en-US" sz="1200" dirty="0" err="1">
                <a:solidFill>
                  <a:srgbClr val="FFFFFF"/>
                </a:solidFill>
              </a:rPr>
              <a:t>hỗ</a:t>
            </a:r>
            <a:r>
              <a:rPr lang="en-US" sz="1200" dirty="0">
                <a:solidFill>
                  <a:srgbClr val="FFFFFF"/>
                </a:solidFill>
              </a:rPr>
              <a:t> </a:t>
            </a:r>
            <a:r>
              <a:rPr lang="en-US" sz="1200" dirty="0" err="1">
                <a:solidFill>
                  <a:srgbClr val="FFFFFF"/>
                </a:solidFill>
              </a:rPr>
              <a:t>trợ</a:t>
            </a:r>
            <a:r>
              <a:rPr lang="en-US" sz="1200" dirty="0">
                <a:solidFill>
                  <a:srgbClr val="FFFFFF"/>
                </a:solidFill>
              </a:rPr>
              <a:t> </a:t>
            </a:r>
            <a:r>
              <a:rPr lang="en-US" sz="1200" dirty="0" err="1">
                <a:solidFill>
                  <a:srgbClr val="FFFFFF"/>
                </a:solidFill>
              </a:rPr>
              <a:t>xử</a:t>
            </a:r>
            <a:r>
              <a:rPr lang="en-US" sz="1200" dirty="0">
                <a:solidFill>
                  <a:srgbClr val="FFFFFF"/>
                </a:solidFill>
              </a:rPr>
              <a:t> </a:t>
            </a:r>
            <a:r>
              <a:rPr lang="en-US" sz="1200" dirty="0" err="1">
                <a:solidFill>
                  <a:srgbClr val="FFFFFF"/>
                </a:solidFill>
              </a:rPr>
              <a:t>lý</a:t>
            </a:r>
            <a:r>
              <a:rPr lang="en-US" sz="1200" dirty="0">
                <a:solidFill>
                  <a:srgbClr val="FFFFFF"/>
                </a:solidFill>
              </a:rPr>
              <a:t> </a:t>
            </a:r>
            <a:r>
              <a:rPr lang="en-US" sz="1200" dirty="0" err="1">
                <a:solidFill>
                  <a:srgbClr val="FFFFFF"/>
                </a:solidFill>
              </a:rPr>
              <a:t>hiệu</a:t>
            </a:r>
            <a:r>
              <a:rPr lang="en-US" sz="1200" dirty="0">
                <a:solidFill>
                  <a:srgbClr val="FFFFFF"/>
                </a:solidFill>
              </a:rPr>
              <a:t> </a:t>
            </a:r>
            <a:r>
              <a:rPr lang="en-US" sz="1200" dirty="0" err="1">
                <a:solidFill>
                  <a:srgbClr val="FFFFFF"/>
                </a:solidFill>
              </a:rPr>
              <a:t>quả</a:t>
            </a:r>
            <a:r>
              <a:rPr lang="en-US" sz="1200" dirty="0">
                <a:solidFill>
                  <a:srgbClr val="FFFFFF"/>
                </a:solidFill>
              </a:rPr>
              <a:t> </a:t>
            </a:r>
            <a:r>
              <a:rPr lang="en-US" sz="1200" dirty="0" err="1">
                <a:solidFill>
                  <a:srgbClr val="FFFFFF"/>
                </a:solidFill>
              </a:rPr>
              <a:t>trong</a:t>
            </a:r>
            <a:r>
              <a:rPr lang="en-US" sz="1200" dirty="0">
                <a:solidFill>
                  <a:srgbClr val="FFFFFF"/>
                </a:solidFill>
              </a:rPr>
              <a:t> </a:t>
            </a:r>
            <a:r>
              <a:rPr lang="en-US" sz="1200" dirty="0" err="1">
                <a:solidFill>
                  <a:srgbClr val="FFFFFF"/>
                </a:solidFill>
              </a:rPr>
              <a:t>ứng</a:t>
            </a:r>
            <a:r>
              <a:rPr lang="en-US" sz="1200" dirty="0">
                <a:solidFill>
                  <a:srgbClr val="FFFFFF"/>
                </a:solidFill>
              </a:rPr>
              <a:t> </a:t>
            </a:r>
            <a:r>
              <a:rPr lang="en-US" sz="1200" dirty="0" err="1">
                <a:solidFill>
                  <a:srgbClr val="FFFFFF"/>
                </a:solidFill>
              </a:rPr>
              <a:t>dụng</a:t>
            </a:r>
            <a:r>
              <a:rPr lang="en-US" sz="1200" dirty="0">
                <a:solidFill>
                  <a:srgbClr val="FFFFFF"/>
                </a:solidFill>
              </a:rPr>
              <a:t>.</a:t>
            </a:r>
          </a:p>
        </p:txBody>
      </p:sp>
      <p:sp>
        <p:nvSpPr>
          <p:cNvPr id="11" name="Google Shape;323;p29"/>
          <p:cNvSpPr txBox="1">
            <a:spLocks/>
          </p:cNvSpPr>
          <p:nvPr/>
        </p:nvSpPr>
        <p:spPr>
          <a:xfrm>
            <a:off x="6782061" y="3312254"/>
            <a:ext cx="2037600" cy="148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9pPr>
          </a:lstStyle>
          <a:p>
            <a:pPr marL="0" indent="0">
              <a:buNone/>
            </a:pPr>
            <a:r>
              <a:rPr lang="en-US" b="1" dirty="0">
                <a:solidFill>
                  <a:srgbClr val="FFFFFF"/>
                </a:solidFill>
              </a:rPr>
              <a:t>Routers</a:t>
            </a:r>
          </a:p>
          <a:p>
            <a:pPr marL="0" indent="0">
              <a:buNone/>
            </a:pPr>
            <a:r>
              <a:rPr lang="en-US" sz="1200" dirty="0" err="1">
                <a:solidFill>
                  <a:srgbClr val="FFFFFF"/>
                </a:solidFill>
              </a:rPr>
              <a:t>Chứa</a:t>
            </a:r>
            <a:r>
              <a:rPr lang="en-US" sz="1200" dirty="0">
                <a:solidFill>
                  <a:srgbClr val="FFFFFF"/>
                </a:solidFill>
              </a:rPr>
              <a:t> </a:t>
            </a:r>
            <a:r>
              <a:rPr lang="en-US" sz="1200" dirty="0" err="1">
                <a:solidFill>
                  <a:srgbClr val="FFFFFF"/>
                </a:solidFill>
              </a:rPr>
              <a:t>các</a:t>
            </a:r>
            <a:r>
              <a:rPr lang="en-US" sz="1200" dirty="0">
                <a:solidFill>
                  <a:srgbClr val="FFFFFF"/>
                </a:solidFill>
              </a:rPr>
              <a:t> </a:t>
            </a:r>
            <a:r>
              <a:rPr lang="en-US" sz="1200" dirty="0" err="1">
                <a:solidFill>
                  <a:srgbClr val="FFFFFF"/>
                </a:solidFill>
              </a:rPr>
              <a:t>phần</a:t>
            </a:r>
            <a:r>
              <a:rPr lang="en-US" sz="1200" dirty="0">
                <a:solidFill>
                  <a:srgbClr val="FFFFFF"/>
                </a:solidFill>
              </a:rPr>
              <a:t> </a:t>
            </a:r>
            <a:r>
              <a:rPr lang="en-US" sz="1200" dirty="0" err="1">
                <a:solidFill>
                  <a:srgbClr val="FFFFFF"/>
                </a:solidFill>
              </a:rPr>
              <a:t>liên</a:t>
            </a:r>
            <a:r>
              <a:rPr lang="en-US" sz="1200" dirty="0">
                <a:solidFill>
                  <a:srgbClr val="FFFFFF"/>
                </a:solidFill>
              </a:rPr>
              <a:t> </a:t>
            </a:r>
            <a:r>
              <a:rPr lang="en-US" sz="1200" dirty="0" err="1">
                <a:solidFill>
                  <a:srgbClr val="FFFFFF"/>
                </a:solidFill>
              </a:rPr>
              <a:t>quan</a:t>
            </a:r>
            <a:r>
              <a:rPr lang="en-US" sz="1200" dirty="0">
                <a:solidFill>
                  <a:srgbClr val="FFFFFF"/>
                </a:solidFill>
              </a:rPr>
              <a:t> </a:t>
            </a:r>
            <a:r>
              <a:rPr lang="en-US" sz="1200" dirty="0" err="1">
                <a:solidFill>
                  <a:srgbClr val="FFFFFF"/>
                </a:solidFill>
              </a:rPr>
              <a:t>đến</a:t>
            </a:r>
            <a:r>
              <a:rPr lang="en-US" sz="1200" dirty="0">
                <a:solidFill>
                  <a:srgbClr val="FFFFFF"/>
                </a:solidFill>
              </a:rPr>
              <a:t> </a:t>
            </a:r>
            <a:r>
              <a:rPr lang="en-US" sz="1200" dirty="0" err="1">
                <a:solidFill>
                  <a:srgbClr val="FFFFFF"/>
                </a:solidFill>
              </a:rPr>
              <a:t>điều</a:t>
            </a:r>
            <a:r>
              <a:rPr lang="en-US" sz="1200" dirty="0">
                <a:solidFill>
                  <a:srgbClr val="FFFFFF"/>
                </a:solidFill>
              </a:rPr>
              <a:t> </a:t>
            </a:r>
            <a:r>
              <a:rPr lang="en-US" sz="1200" dirty="0" err="1">
                <a:solidFill>
                  <a:srgbClr val="FFFFFF"/>
                </a:solidFill>
              </a:rPr>
              <a:t>hướng</a:t>
            </a:r>
            <a:r>
              <a:rPr lang="en-US" sz="1200" dirty="0">
                <a:solidFill>
                  <a:srgbClr val="FFFFFF"/>
                </a:solidFill>
              </a:rPr>
              <a:t> </a:t>
            </a:r>
            <a:r>
              <a:rPr lang="en-US" sz="1200" dirty="0" err="1">
                <a:solidFill>
                  <a:srgbClr val="FFFFFF"/>
                </a:solidFill>
              </a:rPr>
              <a:t>giữa</a:t>
            </a:r>
            <a:r>
              <a:rPr lang="en-US" sz="1200" dirty="0">
                <a:solidFill>
                  <a:srgbClr val="FFFFFF"/>
                </a:solidFill>
              </a:rPr>
              <a:t> </a:t>
            </a:r>
            <a:r>
              <a:rPr lang="en-US" sz="1200" dirty="0" err="1">
                <a:solidFill>
                  <a:srgbClr val="FFFFFF"/>
                </a:solidFill>
              </a:rPr>
              <a:t>các</a:t>
            </a:r>
            <a:r>
              <a:rPr lang="en-US" sz="1200" dirty="0">
                <a:solidFill>
                  <a:srgbClr val="FFFFFF"/>
                </a:solidFill>
              </a:rPr>
              <a:t> </a:t>
            </a:r>
            <a:r>
              <a:rPr lang="en-US" sz="1200" dirty="0" err="1">
                <a:solidFill>
                  <a:srgbClr val="FFFFFF"/>
                </a:solidFill>
              </a:rPr>
              <a:t>màn</a:t>
            </a:r>
            <a:r>
              <a:rPr lang="en-US" sz="1200" dirty="0">
                <a:solidFill>
                  <a:srgbClr val="FFFFFF"/>
                </a:solidFill>
              </a:rPr>
              <a:t> </a:t>
            </a:r>
            <a:r>
              <a:rPr lang="en-US" sz="1200" dirty="0" err="1">
                <a:solidFill>
                  <a:srgbClr val="FFFFFF"/>
                </a:solidFill>
              </a:rPr>
              <a:t>hình</a:t>
            </a:r>
            <a:r>
              <a:rPr lang="en-US" sz="1200" dirty="0">
                <a:solidFill>
                  <a:srgbClr val="FFFFFF"/>
                </a:solidFill>
              </a:rPr>
              <a:t>(React Navigation)</a:t>
            </a:r>
          </a:p>
        </p:txBody>
      </p:sp>
    </p:spTree>
    <p:extLst>
      <p:ext uri="{BB962C8B-B14F-4D97-AF65-F5344CB8AC3E}">
        <p14:creationId xmlns:p14="http://schemas.microsoft.com/office/powerpoint/2010/main" val="1356823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CÁC FILE TRONG APIS</a:t>
            </a:r>
            <a:endParaRPr dirty="0"/>
          </a:p>
        </p:txBody>
      </p:sp>
      <p:sp>
        <p:nvSpPr>
          <p:cNvPr id="203" name="Google Shape;203;p17"/>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p>
            <a:pPr lvl="0"/>
            <a:r>
              <a:rPr lang="en-US" b="1" i="1" dirty="0" err="1"/>
              <a:t>Package.json</a:t>
            </a:r>
            <a:r>
              <a:rPr lang="en-US" b="1" i="1" dirty="0"/>
              <a:t>: </a:t>
            </a:r>
            <a:r>
              <a:rPr lang="en-US" dirty="0" err="1"/>
              <a:t>chứa</a:t>
            </a:r>
            <a:r>
              <a:rPr lang="en-US" dirty="0"/>
              <a:t> version code </a:t>
            </a:r>
            <a:r>
              <a:rPr lang="en-US" dirty="0" err="1"/>
              <a:t>của</a:t>
            </a:r>
            <a:r>
              <a:rPr lang="en-US" dirty="0"/>
              <a:t> </a:t>
            </a:r>
            <a:r>
              <a:rPr lang="en-US" dirty="0" err="1"/>
              <a:t>từng</a:t>
            </a:r>
            <a:r>
              <a:rPr lang="en-US" dirty="0"/>
              <a:t> file </a:t>
            </a:r>
            <a:r>
              <a:rPr lang="en-US" dirty="0" err="1"/>
              <a:t>trong</a:t>
            </a:r>
            <a:r>
              <a:rPr lang="en-US" dirty="0"/>
              <a:t> </a:t>
            </a:r>
            <a:r>
              <a:rPr lang="en-US" dirty="0" err="1"/>
              <a:t>thư</a:t>
            </a:r>
            <a:r>
              <a:rPr lang="en-US" dirty="0"/>
              <a:t> </a:t>
            </a:r>
            <a:r>
              <a:rPr lang="en-US" dirty="0" err="1"/>
              <a:t>mục</a:t>
            </a:r>
            <a:r>
              <a:rPr lang="en-US" dirty="0"/>
              <a:t>, </a:t>
            </a:r>
            <a:r>
              <a:rPr lang="en-US" dirty="0" err="1"/>
              <a:t>thay</a:t>
            </a:r>
            <a:r>
              <a:rPr lang="en-US" dirty="0"/>
              <a:t> </a:t>
            </a:r>
            <a:r>
              <a:rPr lang="en-US" dirty="0" err="1"/>
              <a:t>đổi</a:t>
            </a:r>
            <a:r>
              <a:rPr lang="en-US" dirty="0"/>
              <a:t> </a:t>
            </a:r>
            <a:r>
              <a:rPr lang="en-US" dirty="0" err="1"/>
              <a:t>khi</a:t>
            </a:r>
            <a:r>
              <a:rPr lang="en-US" dirty="0"/>
              <a:t> update</a:t>
            </a:r>
            <a:endParaRPr dirty="0"/>
          </a:p>
          <a:p>
            <a:pPr marL="457200" lvl="0" indent="-355600" algn="l" rtl="0">
              <a:spcBef>
                <a:spcPts val="0"/>
              </a:spcBef>
              <a:spcAft>
                <a:spcPts val="0"/>
              </a:spcAft>
              <a:buSzPts val="2000"/>
              <a:buChar char="»"/>
            </a:pPr>
            <a:r>
              <a:rPr lang="vi-VN" b="1" i="1" dirty="0"/>
              <a:t>Index.js: </a:t>
            </a:r>
            <a:r>
              <a:rPr lang="vi-VN" dirty="0"/>
              <a:t>để quản lí các file trong thư mục</a:t>
            </a:r>
            <a:endParaRPr dirty="0"/>
          </a:p>
          <a:p>
            <a:pPr lvl="0">
              <a:spcBef>
                <a:spcPts val="0"/>
              </a:spcBef>
            </a:pPr>
            <a:r>
              <a:rPr lang="en-US" b="1" i="1" dirty="0" err="1"/>
              <a:t>Helpers.js</a:t>
            </a:r>
            <a:r>
              <a:rPr lang="en-US" b="1" i="1" dirty="0"/>
              <a:t>: </a:t>
            </a:r>
            <a:r>
              <a:rPr lang="en-US" dirty="0" err="1"/>
              <a:t>chứa</a:t>
            </a:r>
            <a:r>
              <a:rPr lang="en-US" dirty="0"/>
              <a:t> </a:t>
            </a:r>
            <a:r>
              <a:rPr lang="en-US" dirty="0" err="1"/>
              <a:t>các</a:t>
            </a:r>
            <a:r>
              <a:rPr lang="en-US" dirty="0"/>
              <a:t> </a:t>
            </a:r>
            <a:r>
              <a:rPr lang="en-US" dirty="0" err="1"/>
              <a:t>hàm</a:t>
            </a:r>
            <a:r>
              <a:rPr lang="en-US" dirty="0"/>
              <a:t> </a:t>
            </a:r>
            <a:r>
              <a:rPr lang="en-US" dirty="0" err="1"/>
              <a:t>hỗ</a:t>
            </a:r>
            <a:r>
              <a:rPr lang="en-US" dirty="0"/>
              <a:t> </a:t>
            </a:r>
            <a:r>
              <a:rPr lang="en-US" dirty="0" err="1"/>
              <a:t>trợ</a:t>
            </a:r>
            <a:r>
              <a:rPr lang="en-US" dirty="0"/>
              <a:t>, </a:t>
            </a:r>
            <a:r>
              <a:rPr lang="en-US" dirty="0" err="1"/>
              <a:t>tuỳ</a:t>
            </a:r>
            <a:r>
              <a:rPr lang="en-US" dirty="0"/>
              <a:t> </a:t>
            </a:r>
            <a:r>
              <a:rPr lang="en-US" dirty="0" err="1"/>
              <a:t>chỉnh</a:t>
            </a:r>
            <a:r>
              <a:rPr lang="en-US" dirty="0"/>
              <a:t> </a:t>
            </a:r>
            <a:r>
              <a:rPr lang="en-US" dirty="0" err="1"/>
              <a:t>để</a:t>
            </a:r>
            <a:r>
              <a:rPr lang="en-US" dirty="0"/>
              <a:t> call server </a:t>
            </a:r>
            <a:r>
              <a:rPr lang="en-US" dirty="0" err="1"/>
              <a:t>như</a:t>
            </a:r>
            <a:r>
              <a:rPr lang="en-US" dirty="0"/>
              <a:t> GET, POST, PUT, DELETE,</a:t>
            </a:r>
            <a:r>
              <a:rPr lang="mr-IN" dirty="0"/>
              <a:t>…</a:t>
            </a:r>
            <a:endParaRPr lang="en-US" dirty="0"/>
          </a:p>
          <a:p>
            <a:pPr lvl="0">
              <a:spcBef>
                <a:spcPts val="0"/>
              </a:spcBef>
            </a:pPr>
            <a:r>
              <a:rPr lang="en-US" b="1" i="1" dirty="0" err="1"/>
              <a:t>Status.js</a:t>
            </a:r>
            <a:r>
              <a:rPr lang="en-US" b="1" i="1" dirty="0"/>
              <a:t>: </a:t>
            </a:r>
            <a:r>
              <a:rPr lang="en-US" dirty="0" err="1"/>
              <a:t>chứa</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của</a:t>
            </a:r>
            <a:r>
              <a:rPr lang="en-US" dirty="0"/>
              <a:t> API</a:t>
            </a:r>
            <a:endParaRPr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772536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CÁC FILE TRONG ASSETS</a:t>
            </a:r>
            <a:endParaRPr dirty="0"/>
          </a:p>
        </p:txBody>
      </p:sp>
      <p:sp>
        <p:nvSpPr>
          <p:cNvPr id="203" name="Google Shape;203;p17"/>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p>
            <a:pPr lvl="0"/>
            <a:r>
              <a:rPr lang="en-US" b="1" i="1" dirty="0" err="1"/>
              <a:t>Package.json</a:t>
            </a:r>
            <a:r>
              <a:rPr lang="en-US" b="1" i="1" dirty="0"/>
              <a:t>: </a:t>
            </a:r>
            <a:r>
              <a:rPr lang="vi-VN" dirty="0"/>
              <a:t>chứa version code của từng file trong thư mục, thay đổi khi update</a:t>
            </a:r>
          </a:p>
          <a:p>
            <a:pPr lvl="0">
              <a:spcBef>
                <a:spcPts val="0"/>
              </a:spcBef>
            </a:pPr>
            <a:r>
              <a:rPr lang="vi-VN" b="1" i="1" dirty="0"/>
              <a:t>R.js: </a:t>
            </a:r>
            <a:r>
              <a:rPr lang="vi-VN" dirty="0"/>
              <a:t>để quản lí các file trong thư mục, tài nguyên App</a:t>
            </a:r>
          </a:p>
          <a:p>
            <a:pPr marL="457200" lvl="0" indent="-355600" algn="l" rtl="0">
              <a:spcBef>
                <a:spcPts val="0"/>
              </a:spcBef>
              <a:spcAft>
                <a:spcPts val="0"/>
              </a:spcAft>
              <a:buSzPts val="2000"/>
              <a:buChar char="»"/>
            </a:pPr>
            <a:r>
              <a:rPr lang="vi-VN" dirty="0"/>
              <a:t>Thư mục fonts, images, languages, strings (chứa các tài nguyên của ứng dụng)</a:t>
            </a:r>
            <a:endParaRPr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029562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CÁC FILE TRONG COMMON</a:t>
            </a:r>
            <a:endParaRPr dirty="0"/>
          </a:p>
        </p:txBody>
      </p:sp>
      <p:sp>
        <p:nvSpPr>
          <p:cNvPr id="203" name="Google Shape;203;p17"/>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p>
            <a:pPr lvl="0"/>
            <a:r>
              <a:rPr lang="en-US" b="1" i="1" dirty="0" err="1"/>
              <a:t>Package.json</a:t>
            </a:r>
            <a:r>
              <a:rPr lang="en-US" b="1" i="1" dirty="0"/>
              <a:t>: </a:t>
            </a:r>
            <a:r>
              <a:rPr lang="vi-VN" dirty="0"/>
              <a:t>chứa version code của từng file trong thư mục, thay đổi khi update</a:t>
            </a:r>
          </a:p>
          <a:p>
            <a:pPr lvl="0">
              <a:spcBef>
                <a:spcPts val="0"/>
              </a:spcBef>
            </a:pPr>
            <a:r>
              <a:rPr lang="vi-VN" b="1" i="1" dirty="0"/>
              <a:t>Components: </a:t>
            </a:r>
            <a:r>
              <a:rPr lang="vi-VN" dirty="0"/>
              <a:t>chứa các component có tính tái sử dụng và tuỳ chỉnh của ứng dụng</a:t>
            </a:r>
            <a:endParaRPr dirty="0"/>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99501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p>
            <a:pPr lvl="0"/>
            <a:r>
              <a:rPr lang="vi-VN" dirty="0"/>
              <a:t>CÁC FILE TRONG CONFIG</a:t>
            </a:r>
            <a:endParaRPr dirty="0"/>
          </a:p>
        </p:txBody>
      </p:sp>
      <p:sp>
        <p:nvSpPr>
          <p:cNvPr id="203" name="Google Shape;203;p17"/>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p>
            <a:pPr lvl="0"/>
            <a:r>
              <a:rPr lang="vi-VN" b="1" i="1" dirty="0"/>
              <a:t>Package.json: </a:t>
            </a:r>
            <a:r>
              <a:rPr lang="vi-VN" dirty="0"/>
              <a:t>chứa version code của từng file trong thư mục, thay đổi khi update</a:t>
            </a:r>
          </a:p>
          <a:p>
            <a:pPr>
              <a:spcBef>
                <a:spcPts val="0"/>
              </a:spcBef>
            </a:pPr>
            <a:r>
              <a:rPr lang="vi-VN" b="1" i="1" dirty="0"/>
              <a:t>Index.js: </a:t>
            </a:r>
            <a:r>
              <a:rPr lang="vi-VN" dirty="0"/>
              <a:t>để quản lí các file trong thư mục</a:t>
            </a:r>
          </a:p>
          <a:p>
            <a:pPr lvl="0">
              <a:spcBef>
                <a:spcPts val="0"/>
              </a:spcBef>
            </a:pPr>
            <a:r>
              <a:rPr lang="vi-VN" b="1" i="1" dirty="0"/>
              <a:t>Setting.js: </a:t>
            </a:r>
            <a:r>
              <a:rPr lang="vi-VN" dirty="0"/>
              <a:t>file để chứa root API và các setting để thay đổi ứng dụng như: name App, Images, Colors,..</a:t>
            </a:r>
          </a:p>
          <a:p>
            <a:pPr>
              <a:spcBef>
                <a:spcPts val="0"/>
              </a:spcBef>
            </a:pPr>
            <a:r>
              <a:rPr lang="vi-VN" b="1" i="1" dirty="0"/>
              <a:t>Function.js: </a:t>
            </a:r>
            <a:r>
              <a:rPr lang="vi-VN" dirty="0"/>
              <a:t>file chứa các hàm support getFont, getHeight, getWidth,…</a:t>
            </a: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3651863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ctrTitle" idx="4294967295"/>
          </p:nvPr>
        </p:nvSpPr>
        <p:spPr>
          <a:xfrm>
            <a:off x="685800" y="2726350"/>
            <a:ext cx="5291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solidFill>
                  <a:srgbClr val="81D1EC"/>
                </a:solidFill>
              </a:rPr>
              <a:t>BIG</a:t>
            </a:r>
            <a:endParaRPr sz="8000" dirty="0">
              <a:solidFill>
                <a:srgbClr val="81D1EC"/>
              </a:solidFill>
            </a:endParaRPr>
          </a:p>
          <a:p>
            <a:pPr marL="0" lvl="0" indent="0" algn="l" rtl="0">
              <a:spcBef>
                <a:spcPts val="0"/>
              </a:spcBef>
              <a:spcAft>
                <a:spcPts val="0"/>
              </a:spcAft>
              <a:buNone/>
            </a:pPr>
            <a:r>
              <a:rPr lang="en" sz="8000" dirty="0">
                <a:solidFill>
                  <a:srgbClr val="81D1EC"/>
                </a:solidFill>
              </a:rPr>
              <a:t>CONCEPT</a:t>
            </a:r>
            <a:endParaRPr sz="8000" dirty="0">
              <a:solidFill>
                <a:srgbClr val="81D1EC"/>
              </a:solidFill>
            </a:endParaRPr>
          </a:p>
        </p:txBody>
      </p:sp>
      <p:sp>
        <p:nvSpPr>
          <p:cNvPr id="210" name="Google Shape;210;p18"/>
          <p:cNvSpPr txBox="1">
            <a:spLocks noGrp="1"/>
          </p:cNvSpPr>
          <p:nvPr>
            <p:ph type="subTitle" idx="4294967295"/>
          </p:nvPr>
        </p:nvSpPr>
        <p:spPr>
          <a:xfrm>
            <a:off x="685800" y="3640152"/>
            <a:ext cx="5291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dirty="0"/>
              <a:t>Thanks! </a:t>
            </a:r>
            <a:endParaRPr dirty="0"/>
          </a:p>
        </p:txBody>
      </p:sp>
      <p:sp>
        <p:nvSpPr>
          <p:cNvPr id="211" name="Google Shape;211;p18"/>
          <p:cNvSpPr/>
          <p:nvPr/>
        </p:nvSpPr>
        <p:spPr>
          <a:xfrm>
            <a:off x="5858742" y="2615556"/>
            <a:ext cx="282133" cy="26939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8"/>
          <p:cNvGrpSpPr/>
          <p:nvPr/>
        </p:nvGrpSpPr>
        <p:grpSpPr>
          <a:xfrm>
            <a:off x="5508636" y="1102938"/>
            <a:ext cx="1208686" cy="1209005"/>
            <a:chOff x="6654650" y="3665275"/>
            <a:chExt cx="409100" cy="409125"/>
          </a:xfrm>
        </p:grpSpPr>
        <p:sp>
          <p:nvSpPr>
            <p:cNvPr id="213" name="Google Shape;213;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8"/>
          <p:cNvGrpSpPr/>
          <p:nvPr/>
        </p:nvGrpSpPr>
        <p:grpSpPr>
          <a:xfrm rot="1057032">
            <a:off x="4343723" y="2053161"/>
            <a:ext cx="798554" cy="798615"/>
            <a:chOff x="570875" y="4322250"/>
            <a:chExt cx="443300" cy="443325"/>
          </a:xfrm>
        </p:grpSpPr>
        <p:sp>
          <p:nvSpPr>
            <p:cNvPr id="216" name="Google Shape;216;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p:nvPr/>
        </p:nvSpPr>
        <p:spPr>
          <a:xfrm rot="2466689">
            <a:off x="4433324" y="1337125"/>
            <a:ext cx="392001" cy="3742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rot="-1609379">
            <a:off x="5006590" y="1572618"/>
            <a:ext cx="282082" cy="26934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rot="2925831">
            <a:off x="6716993" y="1785995"/>
            <a:ext cx="211251" cy="2017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rot="-1609195">
            <a:off x="5837876" y="434724"/>
            <a:ext cx="190312" cy="18171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589740" cy="14489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0" dirty="0">
                <a:solidFill>
                  <a:srgbClr val="3796BF"/>
                </a:solidFill>
              </a:rPr>
              <a:t>1.</a:t>
            </a:r>
            <a:endParaRPr sz="7200" b="0" dirty="0">
              <a:solidFill>
                <a:srgbClr val="3796BF"/>
              </a:solidFill>
            </a:endParaRPr>
          </a:p>
          <a:p>
            <a:pPr lvl="0"/>
            <a:r>
              <a:rPr lang="vi-VN" dirty="0"/>
              <a:t>GIỚI THIỆU REACT NATIVE VERSION 0.60.X</a:t>
            </a:r>
            <a:endParaRPr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32964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031423" y="1202499"/>
            <a:ext cx="7749321" cy="6279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REACT NATIVE VERSION 0.60.X</a:t>
            </a:r>
            <a:endParaRPr dirty="0"/>
          </a:p>
        </p:txBody>
      </p:sp>
      <p:sp>
        <p:nvSpPr>
          <p:cNvPr id="175" name="Google Shape;175;p13"/>
          <p:cNvSpPr txBox="1">
            <a:spLocks noGrp="1"/>
          </p:cNvSpPr>
          <p:nvPr>
            <p:ph type="body" idx="1"/>
          </p:nvPr>
        </p:nvSpPr>
        <p:spPr>
          <a:xfrm>
            <a:off x="1031425" y="1937074"/>
            <a:ext cx="6232017" cy="2850585"/>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600" b="1" i="1" dirty="0">
                <a:latin typeface="Times New Roman" panose="02020603050405020304" pitchFamily="18" charset="0"/>
                <a:ea typeface="Times New Roman" charset="0"/>
                <a:cs typeface="Times New Roman" panose="02020603050405020304" pitchFamily="18" charset="0"/>
              </a:rPr>
              <a:t>React Native</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là</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một</a:t>
            </a:r>
            <a:r>
              <a:rPr lang="en-US" sz="1600" dirty="0">
                <a:latin typeface="Times New Roman" panose="02020603050405020304" pitchFamily="18" charset="0"/>
                <a:ea typeface="Times New Roman" charset="0"/>
                <a:cs typeface="Times New Roman" panose="02020603050405020304" pitchFamily="18" charset="0"/>
              </a:rPr>
              <a:t> framework </a:t>
            </a:r>
            <a:r>
              <a:rPr lang="en-US" sz="1600" dirty="0" err="1">
                <a:latin typeface="Times New Roman" panose="02020603050405020304" pitchFamily="18" charset="0"/>
                <a:ea typeface="Times New Roman" charset="0"/>
                <a:cs typeface="Times New Roman" panose="02020603050405020304" pitchFamily="18" charset="0"/>
              </a:rPr>
              <a:t>ứng</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dụng</a:t>
            </a:r>
            <a:r>
              <a:rPr lang="en-US" sz="1600" dirty="0">
                <a:latin typeface="Times New Roman" panose="02020603050405020304" pitchFamily="18" charset="0"/>
                <a:ea typeface="Times New Roman" charset="0"/>
                <a:cs typeface="Times New Roman" panose="02020603050405020304" pitchFamily="18" charset="0"/>
              </a:rPr>
              <a:t> di </a:t>
            </a:r>
            <a:r>
              <a:rPr lang="en-US" sz="1600" dirty="0" err="1">
                <a:latin typeface="Times New Roman" panose="02020603050405020304" pitchFamily="18" charset="0"/>
                <a:ea typeface="Times New Roman" charset="0"/>
                <a:cs typeface="Times New Roman" panose="02020603050405020304" pitchFamily="18" charset="0"/>
              </a:rPr>
              <a:t>động</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mã</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nguồn</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mở</a:t>
            </a:r>
            <a:r>
              <a:rPr lang="en-US" sz="1600" dirty="0">
                <a:latin typeface="Times New Roman" panose="02020603050405020304" pitchFamily="18" charset="0"/>
                <a:ea typeface="Times New Roman" charset="0"/>
                <a:cs typeface="Times New Roman" panose="02020603050405020304" pitchFamily="18" charset="0"/>
              </a:rPr>
              <a:t> do Facebook </a:t>
            </a:r>
            <a:r>
              <a:rPr lang="en-US" sz="1600" dirty="0" err="1">
                <a:latin typeface="Times New Roman" panose="02020603050405020304" pitchFamily="18" charset="0"/>
                <a:ea typeface="Times New Roman" charset="0"/>
                <a:cs typeface="Times New Roman" panose="02020603050405020304" pitchFamily="18" charset="0"/>
              </a:rPr>
              <a:t>phát</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triển</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nhằm</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mục</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đích</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giải</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quyết</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bài</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toán</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hiệu</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năng</a:t>
            </a:r>
            <a:r>
              <a:rPr lang="en-US" sz="1600" dirty="0">
                <a:latin typeface="Times New Roman" panose="02020603050405020304" pitchFamily="18" charset="0"/>
                <a:ea typeface="Times New Roman"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Hybrid</a:t>
            </a:r>
            <a:r>
              <a:rPr lang="en-US" sz="1600" dirty="0">
                <a:latin typeface="Times New Roman" panose="02020603050405020304" pitchFamily="18" charset="0"/>
                <a:ea typeface="Times New Roman" charset="0"/>
                <a:cs typeface="Times New Roman" panose="02020603050405020304" pitchFamily="18" charset="0"/>
              </a:rPr>
              <a:t>,</a:t>
            </a:r>
          </a:p>
          <a:p>
            <a:pPr marL="0" lvl="0" indent="0">
              <a:buClr>
                <a:schemeClr val="dk1"/>
              </a:buClr>
              <a:buSzPts val="1100"/>
              <a:buNone/>
            </a:pP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toán</a:t>
            </a:r>
            <a:r>
              <a:rPr lang="en-US" sz="1600" dirty="0">
                <a:latin typeface="Times New Roman" panose="02020603050405020304" pitchFamily="18" charset="0"/>
                <a:cs typeface="Times New Roman" panose="02020603050405020304" pitchFamily="18" charset="0"/>
              </a:rPr>
              <a:t> chi </a:t>
            </a:r>
            <a:r>
              <a:rPr lang="en-US" sz="1600" dirty="0" err="1">
                <a:latin typeface="Times New Roman" panose="02020603050405020304" pitchFamily="18" charset="0"/>
                <a:cs typeface="Times New Roman" panose="02020603050405020304" pitchFamily="18" charset="0"/>
              </a:rPr>
              <a:t>phí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loại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ngôn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ngữ</a:t>
            </a:r>
            <a:r>
              <a:rPr lang="en-US" sz="1600" dirty="0">
                <a:latin typeface="Times New Roman" panose="02020603050405020304" pitchFamily="18" charset="0"/>
                <a:cs typeface="Times New Roman" panose="02020603050405020304" pitchFamily="18" charset="0"/>
              </a:rPr>
              <a:t> native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tảng</a:t>
            </a:r>
            <a:r>
              <a:rPr lang="en-US" sz="1600" dirty="0">
                <a:latin typeface="Times New Roman" panose="02020603050405020304" pitchFamily="18" charset="0"/>
                <a:cs typeface="Times New Roman" panose="02020603050405020304" pitchFamily="18" charset="0"/>
              </a:rPr>
              <a:t> di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ea typeface="Times New Roman" charset="0"/>
                <a:cs typeface="Times New Roman" panose="02020603050405020304" pitchFamily="18" charset="0"/>
              </a:rPr>
              <a:t>. </a:t>
            </a:r>
          </a:p>
          <a:p>
            <a:pPr marL="0" lvl="0" indent="0">
              <a:buClr>
                <a:schemeClr val="dk1"/>
              </a:buClr>
              <a:buSzPts val="1100"/>
              <a:buNone/>
            </a:pPr>
            <a:r>
              <a:rPr lang="en-US" sz="1600" dirty="0" err="1">
                <a:latin typeface="Times New Roman" panose="02020603050405020304" pitchFamily="18" charset="0"/>
                <a:ea typeface="Times New Roman" charset="0"/>
                <a:cs typeface="Times New Roman" panose="02020603050405020304" pitchFamily="18" charset="0"/>
              </a:rPr>
              <a:t>Đây</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là</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một</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trong</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những</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nguồn</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phổ</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biến</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nhất</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để</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phát</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triển</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ứng</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dụng</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Đa</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nền</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tảng</a:t>
            </a:r>
            <a:r>
              <a:rPr lang="en-US" sz="1600" dirty="0">
                <a:latin typeface="Times New Roman" panose="02020603050405020304" pitchFamily="18" charset="0"/>
                <a:ea typeface="Times New Roman" charset="0"/>
                <a:cs typeface="Times New Roman" panose="02020603050405020304" pitchFamily="18" charset="0"/>
              </a:rPr>
              <a:t> </a:t>
            </a:r>
            <a:r>
              <a:rPr lang="en-US" sz="1600" dirty="0" err="1">
                <a:latin typeface="Times New Roman" panose="02020603050405020304" pitchFamily="18" charset="0"/>
                <a:ea typeface="Times New Roman" charset="0"/>
                <a:cs typeface="Times New Roman" panose="02020603050405020304" pitchFamily="18" charset="0"/>
              </a:rPr>
              <a:t>cho</a:t>
            </a:r>
            <a:r>
              <a:rPr lang="en-US" sz="1600" dirty="0">
                <a:latin typeface="Times New Roman" panose="02020603050405020304" pitchFamily="18" charset="0"/>
                <a:ea typeface="Times New Roman" charset="0"/>
                <a:cs typeface="Times New Roman" panose="02020603050405020304" pitchFamily="18" charset="0"/>
              </a:rPr>
              <a:t> Android, </a:t>
            </a:r>
            <a:r>
              <a:rPr lang="en-US" sz="1600" dirty="0" err="1">
                <a:latin typeface="Times New Roman" panose="02020603050405020304" pitchFamily="18" charset="0"/>
                <a:ea typeface="Times New Roman" charset="0"/>
                <a:cs typeface="Times New Roman" panose="02020603050405020304" pitchFamily="18" charset="0"/>
              </a:rPr>
              <a:t>Ios</a:t>
            </a:r>
            <a:r>
              <a:rPr lang="en-US" sz="1600" dirty="0">
                <a:latin typeface="Times New Roman" panose="02020603050405020304" pitchFamily="18" charset="0"/>
                <a:ea typeface="Times New Roman" charset="0"/>
                <a:cs typeface="Times New Roman" panose="02020603050405020304" pitchFamily="18" charset="0"/>
              </a:rPr>
              <a:t>.</a:t>
            </a:r>
          </a:p>
          <a:p>
            <a:pPr marL="0" lvl="0" indent="0">
              <a:buClr>
                <a:schemeClr val="dk1"/>
              </a:buClr>
              <a:buSzPts val="1100"/>
              <a:buNone/>
            </a:pPr>
            <a:r>
              <a:rPr lang="en-US" sz="1600" dirty="0">
                <a:latin typeface="Times New Roman" panose="02020603050405020304" pitchFamily="18" charset="0"/>
                <a:ea typeface="Times New Roman" charset="0"/>
                <a:cs typeface="Times New Roman" panose="02020603050405020304" pitchFamily="18" charset="0"/>
              </a:rPr>
              <a:t>Version Stable : 0.60.X</a:t>
            </a:r>
          </a:p>
          <a:p>
            <a:pPr marL="0" lvl="0" indent="0">
              <a:buClr>
                <a:schemeClr val="dk1"/>
              </a:buClr>
              <a:buSzPts val="1100"/>
              <a:buNone/>
            </a:pPr>
            <a:r>
              <a:rPr lang="en-US" sz="1600" dirty="0" err="1">
                <a:latin typeface="Times New Roman" panose="02020603050405020304" pitchFamily="18" charset="0"/>
                <a:ea typeface="Times New Roman" charset="0"/>
                <a:cs typeface="Times New Roman" panose="02020603050405020304" pitchFamily="18" charset="0"/>
              </a:rPr>
              <a:t>Github</a:t>
            </a:r>
            <a:r>
              <a:rPr lang="en-US" sz="1600" dirty="0">
                <a:latin typeface="Times New Roman" panose="02020603050405020304" pitchFamily="18" charset="0"/>
                <a:ea typeface="Times New Roman" charset="0"/>
                <a:cs typeface="Times New Roman" panose="02020603050405020304" pitchFamily="18" charset="0"/>
              </a:rPr>
              <a:t>: </a:t>
            </a:r>
            <a:r>
              <a:rPr lang="en-US" sz="1600" dirty="0">
                <a:hlinkClick r:id="rId3"/>
              </a:rPr>
              <a:t>https://github.com/facebook/react-native</a:t>
            </a:r>
            <a:endParaRPr lang="en-US" sz="1600" dirty="0">
              <a:latin typeface="Times New Roman" panose="02020603050405020304" pitchFamily="18" charset="0"/>
              <a:ea typeface="Times New Roman" charset="0"/>
              <a:cs typeface="Times New Roman" panose="02020603050405020304" pitchFamily="18" charset="0"/>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031423" y="1202499"/>
            <a:ext cx="7749321" cy="6279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REACT NATIVE VERSION 0.60.X</a:t>
            </a:r>
            <a:endParaRPr dirty="0"/>
          </a:p>
        </p:txBody>
      </p:sp>
      <p:sp>
        <p:nvSpPr>
          <p:cNvPr id="173" name="Google Shape;173;p13"/>
          <p:cNvSpPr txBox="1">
            <a:spLocks noGrp="1"/>
          </p:cNvSpPr>
          <p:nvPr>
            <p:ph type="body" idx="2"/>
          </p:nvPr>
        </p:nvSpPr>
        <p:spPr>
          <a:xfrm>
            <a:off x="1031423" y="1937075"/>
            <a:ext cx="6972709" cy="252278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sz="1600" dirty="0">
                <a:latin typeface="+mj-lt"/>
              </a:rPr>
              <a:t>Cải tiến của version: 0.60.X so với các version cũ hơn:</a:t>
            </a:r>
            <a:endParaRPr lang="en-US" sz="1600" dirty="0"/>
          </a:p>
          <a:p>
            <a:r>
              <a:rPr lang="en-US" sz="1600" b="1" i="1" dirty="0"/>
              <a:t>Cải tiến khả năng truy cập.</a:t>
            </a:r>
          </a:p>
          <a:p>
            <a:r>
              <a:rPr lang="en-US" sz="1600" b="1" i="1" dirty="0"/>
              <a:t>Có đi kèm CocoaPods</a:t>
            </a:r>
            <a:endParaRPr lang="en-US" sz="1600" dirty="0"/>
          </a:p>
          <a:p>
            <a:r>
              <a:rPr lang="en-US" sz="1600" b="1" i="1" dirty="0"/>
              <a:t>Hỗ trợ cho AndroidX</a:t>
            </a:r>
          </a:p>
          <a:p>
            <a:r>
              <a:rPr lang="en-US" sz="1600" b="1" i="1" dirty="0" err="1"/>
              <a:t>Loại</a:t>
            </a:r>
            <a:r>
              <a:rPr lang="en-US" sz="1600" b="1" i="1" dirty="0"/>
              <a:t> </a:t>
            </a:r>
            <a:r>
              <a:rPr lang="en-US" sz="1600" b="1" i="1" dirty="0" err="1"/>
              <a:t>bỏ</a:t>
            </a:r>
            <a:r>
              <a:rPr lang="en-US" sz="1600" b="1" i="1" dirty="0"/>
              <a:t> Lean Core</a:t>
            </a:r>
          </a:p>
          <a:p>
            <a:r>
              <a:rPr lang="en-US" sz="1600" b="1" i="1" dirty="0"/>
              <a:t>Auto-Linking</a:t>
            </a:r>
            <a:r>
              <a:rPr lang="en-US" sz="1600" b="1" i="1" u="sng" dirty="0"/>
              <a:t> </a:t>
            </a:r>
            <a:r>
              <a:rPr lang="en-US" sz="1600" b="1" i="1" dirty="0"/>
              <a:t>for OS</a:t>
            </a:r>
            <a:endParaRPr lang="vi-VN" sz="1600" dirty="0">
              <a:latin typeface="+mj-lt"/>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67969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589740" cy="14489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7200" b="0" dirty="0">
                <a:solidFill>
                  <a:srgbClr val="3796BF"/>
                </a:solidFill>
              </a:rPr>
              <a:t>2</a:t>
            </a:r>
            <a:r>
              <a:rPr lang="en" sz="7200" b="0" dirty="0">
                <a:solidFill>
                  <a:srgbClr val="3796BF"/>
                </a:solidFill>
              </a:rPr>
              <a:t>.</a:t>
            </a:r>
            <a:endParaRPr sz="7200" b="0" dirty="0">
              <a:solidFill>
                <a:srgbClr val="3796BF"/>
              </a:solidFill>
            </a:endParaRPr>
          </a:p>
          <a:p>
            <a:pPr lvl="0"/>
            <a:r>
              <a:rPr lang="en-US" dirty="0"/>
              <a:t>GIỚI THIỆU CÁC LIB CHÍNH ĐƯỢC SỬ DỤNG</a:t>
            </a:r>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64088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3" name="Google Shape;183;p14" descr="photo-1434030216411-0b793f4b4173.jpg"/>
          <p:cNvPicPr preferRelativeResize="0"/>
          <p:nvPr/>
        </p:nvPicPr>
        <p:blipFill rotWithShape="1">
          <a:blip r:embed="rId3">
            <a:alphaModFix/>
          </a:blip>
          <a:srcRect l="18591" r="15761"/>
          <a:stretch/>
        </p:blipFill>
        <p:spPr>
          <a:xfrm>
            <a:off x="5767475" y="0"/>
            <a:ext cx="3376525" cy="5143500"/>
          </a:xfrm>
          <a:prstGeom prst="rect">
            <a:avLst/>
          </a:prstGeom>
          <a:noFill/>
          <a:ln>
            <a:noFill/>
          </a:ln>
        </p:spPr>
      </p:pic>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7</a:t>
            </a:fld>
            <a:endParaRPr>
              <a:solidFill>
                <a:srgbClr val="FFFFFF"/>
              </a:solidFill>
            </a:endParaRPr>
          </a:p>
        </p:txBody>
      </p:sp>
      <p:sp>
        <p:nvSpPr>
          <p:cNvPr id="8" name="Google Shape;173;p13"/>
          <p:cNvSpPr txBox="1">
            <a:spLocks/>
          </p:cNvSpPr>
          <p:nvPr/>
        </p:nvSpPr>
        <p:spPr>
          <a:xfrm>
            <a:off x="1010462" y="1042410"/>
            <a:ext cx="4008358" cy="26795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rgbClr val="4BB5D9"/>
              </a:buClr>
              <a:buSzPts val="1800"/>
            </a:pPr>
            <a:r>
              <a:rPr lang="en-US" sz="1800" i="1" dirty="0" err="1">
                <a:solidFill>
                  <a:srgbClr val="607896"/>
                </a:solidFill>
                <a:latin typeface="Times New Roman" charset="0"/>
                <a:ea typeface="Roboto Condensed"/>
                <a:cs typeface="Roboto Condensed"/>
                <a:sym typeface="Roboto Condensed"/>
              </a:rPr>
              <a:t>Các</a:t>
            </a:r>
            <a:r>
              <a:rPr lang="en-US" sz="1800" i="1" dirty="0">
                <a:solidFill>
                  <a:srgbClr val="607896"/>
                </a:solidFill>
                <a:latin typeface="Times New Roman" charset="0"/>
                <a:ea typeface="Roboto Condensed"/>
                <a:cs typeface="Roboto Condensed"/>
                <a:sym typeface="Roboto Condensed"/>
              </a:rPr>
              <a:t> lib </a:t>
            </a:r>
            <a:r>
              <a:rPr lang="en-US" sz="1800" i="1" dirty="0" err="1">
                <a:solidFill>
                  <a:srgbClr val="607896"/>
                </a:solidFill>
                <a:latin typeface="Times New Roman" charset="0"/>
                <a:ea typeface="Roboto Condensed"/>
                <a:cs typeface="Roboto Condensed"/>
                <a:sym typeface="Roboto Condensed"/>
              </a:rPr>
              <a:t>chính</a:t>
            </a:r>
            <a:r>
              <a:rPr lang="en-US" sz="1800" i="1" dirty="0">
                <a:solidFill>
                  <a:srgbClr val="607896"/>
                </a:solidFill>
                <a:latin typeface="Times New Roman" charset="0"/>
                <a:ea typeface="Roboto Condensed"/>
                <a:cs typeface="Roboto Condensed"/>
                <a:sym typeface="Roboto Condensed"/>
              </a:rPr>
              <a:t> </a:t>
            </a:r>
            <a:r>
              <a:rPr lang="en-US" sz="1800" i="1" dirty="0" err="1">
                <a:solidFill>
                  <a:srgbClr val="607896"/>
                </a:solidFill>
                <a:latin typeface="Times New Roman" charset="0"/>
                <a:ea typeface="Roboto Condensed"/>
                <a:cs typeface="Roboto Condensed"/>
                <a:sym typeface="Roboto Condensed"/>
              </a:rPr>
              <a:t>được</a:t>
            </a:r>
            <a:r>
              <a:rPr lang="en-US" sz="1800" i="1" dirty="0">
                <a:solidFill>
                  <a:srgbClr val="607896"/>
                </a:solidFill>
                <a:latin typeface="Times New Roman" charset="0"/>
                <a:ea typeface="Roboto Condensed"/>
                <a:cs typeface="Roboto Condensed"/>
                <a:sym typeface="Roboto Condensed"/>
              </a:rPr>
              <a:t> </a:t>
            </a:r>
            <a:r>
              <a:rPr lang="en-US" sz="1800" i="1" dirty="0" err="1">
                <a:solidFill>
                  <a:srgbClr val="607896"/>
                </a:solidFill>
                <a:latin typeface="Times New Roman" charset="0"/>
                <a:ea typeface="Roboto Condensed"/>
                <a:cs typeface="Roboto Condensed"/>
                <a:sym typeface="Roboto Condensed"/>
              </a:rPr>
              <a:t>sử</a:t>
            </a:r>
            <a:r>
              <a:rPr lang="en-US" sz="1800" i="1" dirty="0">
                <a:solidFill>
                  <a:srgbClr val="607896"/>
                </a:solidFill>
                <a:latin typeface="Times New Roman" charset="0"/>
                <a:ea typeface="Roboto Condensed"/>
                <a:cs typeface="Roboto Condensed"/>
                <a:sym typeface="Roboto Condensed"/>
              </a:rPr>
              <a:t> </a:t>
            </a:r>
            <a:r>
              <a:rPr lang="en-US" sz="1800" i="1" dirty="0" err="1">
                <a:solidFill>
                  <a:srgbClr val="607896"/>
                </a:solidFill>
                <a:latin typeface="Times New Roman" charset="0"/>
                <a:ea typeface="Roboto Condensed"/>
                <a:cs typeface="Roboto Condensed"/>
                <a:sym typeface="Roboto Condensed"/>
              </a:rPr>
              <a:t>dụng</a:t>
            </a:r>
            <a:r>
              <a:rPr lang="en-US" sz="1800" i="1" dirty="0">
                <a:solidFill>
                  <a:srgbClr val="607896"/>
                </a:solidFill>
                <a:latin typeface="Times New Roman" charset="0"/>
                <a:ea typeface="Roboto Condensed"/>
                <a:cs typeface="Roboto Condensed"/>
                <a:sym typeface="Roboto Condensed"/>
              </a:rPr>
              <a:t> :</a:t>
            </a:r>
            <a:endParaRPr lang="en-US" sz="1800" i="1" dirty="0">
              <a:solidFill>
                <a:srgbClr val="607896"/>
              </a:solidFill>
              <a:latin typeface="Roboto Condensed"/>
              <a:ea typeface="Roboto Condensed"/>
              <a:cs typeface="Roboto Condensed"/>
              <a:sym typeface="Roboto Condensed"/>
            </a:endParaRPr>
          </a:p>
          <a:p>
            <a:pPr marL="457200" indent="-342900">
              <a:spcBef>
                <a:spcPts val="600"/>
              </a:spcBef>
              <a:buClr>
                <a:srgbClr val="4BB5D9"/>
              </a:buClr>
              <a:buSzPts val="1800"/>
              <a:buFont typeface="Roboto Condensed"/>
              <a:buChar char="»"/>
            </a:pPr>
            <a:r>
              <a:rPr lang="en-US" sz="1600" b="1" i="1" dirty="0">
                <a:solidFill>
                  <a:srgbClr val="607896"/>
                </a:solidFill>
                <a:latin typeface="Roboto Condensed"/>
                <a:ea typeface="Roboto Condensed"/>
                <a:cs typeface="Roboto Condensed"/>
                <a:sym typeface="Roboto Condensed"/>
              </a:rPr>
              <a:t>Native base. </a:t>
            </a:r>
          </a:p>
          <a:p>
            <a:pPr marL="457200" lvl="0" indent="-342900">
              <a:spcBef>
                <a:spcPts val="600"/>
              </a:spcBef>
              <a:buClr>
                <a:srgbClr val="4BB5D9"/>
              </a:buClr>
              <a:buSzPts val="1800"/>
              <a:buFont typeface="Roboto Condensed"/>
              <a:buChar char="»"/>
            </a:pPr>
            <a:r>
              <a:rPr lang="en-US" sz="1600" b="1" i="1" dirty="0">
                <a:solidFill>
                  <a:srgbClr val="607896"/>
                </a:solidFill>
                <a:latin typeface="Roboto Condensed"/>
                <a:ea typeface="Roboto Condensed"/>
                <a:cs typeface="Roboto Condensed"/>
                <a:sym typeface="Roboto Condensed"/>
              </a:rPr>
              <a:t>Redux, redux saga.</a:t>
            </a:r>
          </a:p>
          <a:p>
            <a:pPr marL="457200" lvl="0" indent="-342900">
              <a:spcBef>
                <a:spcPts val="600"/>
              </a:spcBef>
              <a:buClr>
                <a:srgbClr val="4BB5D9"/>
              </a:buClr>
              <a:buSzPts val="1800"/>
              <a:buFont typeface="Roboto Condensed"/>
              <a:buChar char="»"/>
            </a:pPr>
            <a:r>
              <a:rPr lang="nl-NL" sz="1600" b="1" i="1" dirty="0">
                <a:solidFill>
                  <a:srgbClr val="607896"/>
                </a:solidFill>
                <a:latin typeface="Roboto Condensed"/>
                <a:ea typeface="Roboto Condensed"/>
                <a:cs typeface="Roboto Condensed"/>
                <a:sym typeface="Roboto Condensed"/>
              </a:rPr>
              <a:t>I18n-js, </a:t>
            </a:r>
          </a:p>
          <a:p>
            <a:pPr marL="457200" lvl="0" indent="-342900">
              <a:spcBef>
                <a:spcPts val="600"/>
              </a:spcBef>
              <a:buClr>
                <a:srgbClr val="4BB5D9"/>
              </a:buClr>
              <a:buSzPts val="1800"/>
              <a:buFont typeface="Roboto Condensed"/>
              <a:buChar char="»"/>
            </a:pPr>
            <a:r>
              <a:rPr lang="nl-NL" sz="1600" b="1" i="1" dirty="0" err="1">
                <a:solidFill>
                  <a:srgbClr val="607896"/>
                </a:solidFill>
                <a:latin typeface="Roboto Condensed"/>
                <a:ea typeface="Roboto Condensed"/>
                <a:cs typeface="Roboto Condensed"/>
                <a:sym typeface="Roboto Condensed"/>
              </a:rPr>
              <a:t>Modalbox</a:t>
            </a:r>
            <a:r>
              <a:rPr lang="nl-NL" sz="1600" b="1" i="1" dirty="0">
                <a:solidFill>
                  <a:srgbClr val="607896"/>
                </a:solidFill>
                <a:latin typeface="Roboto Condensed"/>
                <a:ea typeface="Roboto Condensed"/>
                <a:cs typeface="Roboto Condensed"/>
                <a:sym typeface="Roboto Condensed"/>
              </a:rPr>
              <a:t>, </a:t>
            </a:r>
          </a:p>
          <a:p>
            <a:pPr marL="457200" lvl="0" indent="-342900">
              <a:spcBef>
                <a:spcPts val="600"/>
              </a:spcBef>
              <a:buClr>
                <a:srgbClr val="4BB5D9"/>
              </a:buClr>
              <a:buSzPts val="1800"/>
              <a:buFont typeface="Roboto Condensed"/>
              <a:buChar char="»"/>
            </a:pPr>
            <a:r>
              <a:rPr lang="nl-NL" sz="1600" b="1" i="1" dirty="0">
                <a:solidFill>
                  <a:srgbClr val="607896"/>
                </a:solidFill>
                <a:latin typeface="Roboto Condensed"/>
                <a:ea typeface="Roboto Condensed"/>
                <a:cs typeface="Roboto Condensed"/>
                <a:sym typeface="Roboto Condensed"/>
              </a:rPr>
              <a:t>Chart- </a:t>
            </a:r>
            <a:r>
              <a:rPr lang="nl-NL" sz="1600" b="1" i="1" dirty="0" err="1">
                <a:solidFill>
                  <a:srgbClr val="607896"/>
                </a:solidFill>
                <a:latin typeface="Roboto Condensed"/>
                <a:ea typeface="Roboto Condensed"/>
                <a:cs typeface="Roboto Condensed"/>
                <a:sym typeface="Roboto Condensed"/>
              </a:rPr>
              <a:t>warpper</a:t>
            </a:r>
            <a:r>
              <a:rPr lang="nl-NL" sz="1600" b="1" i="1" dirty="0">
                <a:solidFill>
                  <a:srgbClr val="607896"/>
                </a:solidFill>
                <a:latin typeface="Roboto Condensed"/>
                <a:ea typeface="Roboto Condensed"/>
                <a:cs typeface="Roboto Condensed"/>
                <a:sym typeface="Roboto Condensed"/>
              </a:rPr>
              <a:t>, </a:t>
            </a:r>
          </a:p>
          <a:p>
            <a:pPr marL="457200" lvl="0" indent="-342900">
              <a:spcBef>
                <a:spcPts val="600"/>
              </a:spcBef>
              <a:buClr>
                <a:srgbClr val="4BB5D9"/>
              </a:buClr>
              <a:buSzPts val="1800"/>
              <a:buFont typeface="Roboto Condensed"/>
              <a:buChar char="»"/>
            </a:pPr>
            <a:r>
              <a:rPr lang="nl-NL" sz="1600" b="1" i="1" dirty="0" err="1">
                <a:solidFill>
                  <a:srgbClr val="607896"/>
                </a:solidFill>
                <a:latin typeface="Roboto Condensed"/>
                <a:ea typeface="Roboto Condensed"/>
                <a:cs typeface="Roboto Condensed"/>
                <a:sym typeface="Roboto Condensed"/>
              </a:rPr>
              <a:t>Fetch-blob</a:t>
            </a:r>
            <a:endParaRPr lang="nl-NL" sz="1600" b="1" i="1" dirty="0">
              <a:solidFill>
                <a:srgbClr val="607896"/>
              </a:solidFill>
              <a:latin typeface="Roboto Condensed"/>
              <a:ea typeface="Roboto Condensed"/>
              <a:cs typeface="Roboto Condensed"/>
              <a:sym typeface="Roboto Condensed"/>
            </a:endParaRPr>
          </a:p>
          <a:p>
            <a:pPr marL="457200" lvl="0" indent="-342900">
              <a:spcBef>
                <a:spcPts val="600"/>
              </a:spcBef>
              <a:buClr>
                <a:srgbClr val="4BB5D9"/>
              </a:buClr>
              <a:buSzPts val="1800"/>
              <a:buFont typeface="Roboto Condensed"/>
              <a:buChar char="»"/>
            </a:pPr>
            <a:r>
              <a:rPr lang="nl-NL" sz="1600" b="1" i="1" dirty="0" err="1">
                <a:solidFill>
                  <a:srgbClr val="607896"/>
                </a:solidFill>
                <a:latin typeface="Roboto Condensed"/>
                <a:ea typeface="Roboto Condensed"/>
                <a:cs typeface="Roboto Condensed"/>
                <a:sym typeface="Roboto Condensed"/>
              </a:rPr>
              <a:t>Async</a:t>
            </a:r>
            <a:r>
              <a:rPr lang="nl-NL" sz="1600" b="1" i="1" dirty="0">
                <a:solidFill>
                  <a:srgbClr val="607896"/>
                </a:solidFill>
                <a:latin typeface="Roboto Condensed"/>
                <a:ea typeface="Roboto Condensed"/>
                <a:cs typeface="Roboto Condensed"/>
                <a:sym typeface="Roboto Condensed"/>
              </a:rPr>
              <a:t>-Storage</a:t>
            </a:r>
          </a:p>
          <a:p>
            <a:pPr marL="457200" indent="-342900">
              <a:spcBef>
                <a:spcPts val="600"/>
              </a:spcBef>
              <a:buClr>
                <a:srgbClr val="4BB5D9"/>
              </a:buClr>
              <a:buSzPts val="1800"/>
              <a:buFont typeface="Roboto Condensed"/>
              <a:buChar char="»"/>
            </a:pPr>
            <a:r>
              <a:rPr lang="en-US" sz="1600" b="1" i="1" dirty="0">
                <a:solidFill>
                  <a:srgbClr val="607896"/>
                </a:solidFill>
                <a:latin typeface="Roboto Condensed"/>
                <a:ea typeface="Roboto Condensed"/>
                <a:cs typeface="Roboto Condensed"/>
                <a:sym typeface="Roboto Condensed"/>
              </a:rPr>
              <a:t>Flow, </a:t>
            </a:r>
          </a:p>
          <a:p>
            <a:pPr marL="457200" indent="-342900">
              <a:spcBef>
                <a:spcPts val="600"/>
              </a:spcBef>
              <a:buClr>
                <a:srgbClr val="4BB5D9"/>
              </a:buClr>
              <a:buSzPts val="1800"/>
              <a:buFont typeface="Roboto Condensed"/>
              <a:buChar char="»"/>
            </a:pPr>
            <a:r>
              <a:rPr lang="en-US" sz="1600" b="1" i="1" dirty="0" err="1">
                <a:solidFill>
                  <a:srgbClr val="607896"/>
                </a:solidFill>
                <a:latin typeface="Roboto Condensed"/>
                <a:ea typeface="Roboto Condensed"/>
                <a:cs typeface="Roboto Condensed"/>
                <a:sym typeface="Roboto Condensed"/>
              </a:rPr>
              <a:t>Eslint</a:t>
            </a:r>
            <a:r>
              <a:rPr lang="en-US" sz="1600" b="1" i="1" dirty="0">
                <a:solidFill>
                  <a:srgbClr val="607896"/>
                </a:solidFill>
                <a:latin typeface="Roboto Condensed"/>
                <a:ea typeface="Roboto Condensed"/>
                <a:cs typeface="Roboto Condensed"/>
                <a:sym typeface="Roboto Condensed"/>
              </a:rPr>
              <a:t>, </a:t>
            </a:r>
          </a:p>
          <a:p>
            <a:pPr marL="457200" indent="-342900">
              <a:spcBef>
                <a:spcPts val="600"/>
              </a:spcBef>
              <a:buClr>
                <a:srgbClr val="4BB5D9"/>
              </a:buClr>
              <a:buSzPts val="1800"/>
              <a:buFont typeface="Roboto Condensed"/>
              <a:buChar char="»"/>
            </a:pPr>
            <a:r>
              <a:rPr lang="en-US" sz="1600" b="1" i="1" dirty="0" err="1">
                <a:solidFill>
                  <a:srgbClr val="607896"/>
                </a:solidFill>
                <a:latin typeface="Roboto Condensed"/>
                <a:ea typeface="Roboto Condensed"/>
                <a:cs typeface="Roboto Condensed"/>
                <a:sym typeface="Roboto Condensed"/>
              </a:rPr>
              <a:t>Lodash</a:t>
            </a:r>
            <a:r>
              <a:rPr lang="en-US" sz="1600" b="1" i="1" dirty="0">
                <a:solidFill>
                  <a:srgbClr val="607896"/>
                </a:solidFill>
                <a:latin typeface="Roboto Condensed"/>
                <a:ea typeface="Roboto Condensed"/>
                <a:cs typeface="Roboto Condensed"/>
                <a:sym typeface="Roboto Condensed"/>
              </a:rPr>
              <a:t>.</a:t>
            </a:r>
          </a:p>
          <a:p>
            <a:pPr marL="457200" lvl="0" indent="-342900">
              <a:spcBef>
                <a:spcPts val="600"/>
              </a:spcBef>
              <a:buClr>
                <a:srgbClr val="4BB5D9"/>
              </a:buClr>
              <a:buSzPts val="1800"/>
              <a:buFont typeface="Roboto Condensed"/>
              <a:buChar char="»"/>
            </a:pPr>
            <a:endParaRPr lang="nl-NL" sz="1600" b="1" i="1" dirty="0">
              <a:solidFill>
                <a:srgbClr val="607896"/>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586597" y="496583"/>
            <a:ext cx="6321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LIB CHÍNH SỬ DỤNG</a:t>
            </a:r>
          </a:p>
        </p:txBody>
      </p:sp>
      <p:sp>
        <p:nvSpPr>
          <p:cNvPr id="238" name="Google Shape;238;p20"/>
          <p:cNvSpPr txBox="1">
            <a:spLocks noGrp="1"/>
          </p:cNvSpPr>
          <p:nvPr>
            <p:ph type="body" idx="1"/>
          </p:nvPr>
        </p:nvSpPr>
        <p:spPr>
          <a:xfrm>
            <a:off x="1586596" y="1177282"/>
            <a:ext cx="6056407" cy="3567245"/>
          </a:xfrm>
          <a:prstGeom prst="rect">
            <a:avLst/>
          </a:prstGeom>
        </p:spPr>
        <p:txBody>
          <a:bodyPr spcFirstLastPara="1" wrap="square" lIns="91425" tIns="91425" rIns="91425" bIns="91425" anchor="t" anchorCtr="0">
            <a:noAutofit/>
          </a:bodyPr>
          <a:lstStyle/>
          <a:p>
            <a:pPr marL="0" lvl="0" indent="0">
              <a:buNone/>
            </a:pPr>
            <a:r>
              <a:rPr lang="en-US" b="1" i="1" dirty="0"/>
              <a:t>Native base</a:t>
            </a:r>
            <a:endParaRPr b="1" dirty="0"/>
          </a:p>
          <a:p>
            <a:pPr marL="0" indent="0">
              <a:buNone/>
            </a:pPr>
            <a:r>
              <a:rPr lang="en-US" dirty="0" err="1"/>
              <a:t>NativeBase</a:t>
            </a:r>
            <a:r>
              <a:rPr lang="en-US" dirty="0"/>
              <a:t> là </a:t>
            </a:r>
            <a:r>
              <a:rPr lang="en-US" dirty="0" err="1"/>
              <a:t>thư</a:t>
            </a:r>
            <a:r>
              <a:rPr lang="en-US" dirty="0"/>
              <a:t> </a:t>
            </a:r>
            <a:r>
              <a:rPr lang="en-US" dirty="0" err="1"/>
              <a:t>viện</a:t>
            </a:r>
            <a:r>
              <a:rPr lang="en-US" dirty="0"/>
              <a:t> </a:t>
            </a:r>
            <a:r>
              <a:rPr lang="en-US" dirty="0" err="1"/>
              <a:t>cung</a:t>
            </a:r>
            <a:r>
              <a:rPr lang="en-US" dirty="0"/>
              <a:t> </a:t>
            </a:r>
            <a:r>
              <a:rPr lang="en-US" dirty="0" err="1"/>
              <a:t>cấp</a:t>
            </a:r>
            <a:r>
              <a:rPr lang="en-US" dirty="0"/>
              <a:t> </a:t>
            </a:r>
            <a:r>
              <a:rPr lang="en-US" dirty="0" err="1"/>
              <a:t>các</a:t>
            </a:r>
            <a:r>
              <a:rPr lang="en-US" dirty="0"/>
              <a:t> component UI </a:t>
            </a:r>
            <a:r>
              <a:rPr lang="en-US" dirty="0" err="1"/>
              <a:t>phố</a:t>
            </a:r>
            <a:r>
              <a:rPr lang="en-US" dirty="0"/>
              <a:t> </a:t>
            </a:r>
            <a:r>
              <a:rPr lang="en-US" dirty="0" err="1"/>
              <a:t>biến</a:t>
            </a:r>
            <a:r>
              <a:rPr lang="en-US" dirty="0"/>
              <a:t> </a:t>
            </a:r>
            <a:r>
              <a:rPr lang="en-US" dirty="0" err="1"/>
              <a:t>trong</a:t>
            </a:r>
            <a:r>
              <a:rPr lang="en-US" dirty="0"/>
              <a:t> </a:t>
            </a:r>
            <a:r>
              <a:rPr lang="en-US" dirty="0" err="1"/>
              <a:t>phát</a:t>
            </a:r>
            <a:r>
              <a:rPr lang="en-US" dirty="0"/>
              <a:t> </a:t>
            </a:r>
            <a:r>
              <a:rPr lang="en-US" dirty="0" err="1"/>
              <a:t>triển</a:t>
            </a:r>
            <a:r>
              <a:rPr lang="en-US" dirty="0"/>
              <a:t> App. </a:t>
            </a:r>
          </a:p>
          <a:p>
            <a:pPr marL="0" indent="0">
              <a:buNone/>
            </a:pPr>
            <a:r>
              <a:rPr lang="en-US" dirty="0" err="1"/>
              <a:t>Các</a:t>
            </a:r>
            <a:r>
              <a:rPr lang="en-US" dirty="0"/>
              <a:t> components </a:t>
            </a:r>
            <a:r>
              <a:rPr lang="en-US" dirty="0" err="1"/>
              <a:t>có</a:t>
            </a:r>
            <a:r>
              <a:rPr lang="en-US" dirty="0"/>
              <a:t> </a:t>
            </a:r>
            <a:r>
              <a:rPr lang="en-US" dirty="0" err="1"/>
              <a:t>tính</a:t>
            </a:r>
            <a:r>
              <a:rPr lang="en-US" dirty="0"/>
              <a:t> </a:t>
            </a:r>
            <a:r>
              <a:rPr lang="en-US" dirty="0" err="1"/>
              <a:t>tuỳ</a:t>
            </a:r>
            <a:r>
              <a:rPr lang="en-US" dirty="0"/>
              <a:t> </a:t>
            </a:r>
            <a:r>
              <a:rPr lang="en-US" dirty="0" err="1"/>
              <a:t>chỉnh</a:t>
            </a:r>
            <a:r>
              <a:rPr lang="en-US" dirty="0"/>
              <a:t> </a:t>
            </a:r>
            <a:r>
              <a:rPr lang="en-US" dirty="0" err="1"/>
              <a:t>cao</a:t>
            </a:r>
            <a:r>
              <a:rPr lang="en-US" dirty="0"/>
              <a:t>, </a:t>
            </a:r>
            <a:r>
              <a:rPr lang="en-US" dirty="0" err="1"/>
              <a:t>được</a:t>
            </a:r>
            <a:r>
              <a:rPr lang="en-US" dirty="0"/>
              <a:t> render </a:t>
            </a:r>
            <a:r>
              <a:rPr lang="en-US" dirty="0" err="1"/>
              <a:t>đa</a:t>
            </a:r>
            <a:r>
              <a:rPr lang="en-US" dirty="0"/>
              <a:t> </a:t>
            </a:r>
            <a:r>
              <a:rPr lang="en-US" dirty="0" err="1"/>
              <a:t>nền</a:t>
            </a:r>
            <a:r>
              <a:rPr lang="en-US" dirty="0"/>
              <a:t> </a:t>
            </a:r>
            <a:r>
              <a:rPr lang="en-US" dirty="0" err="1"/>
              <a:t>tảng</a:t>
            </a:r>
            <a:r>
              <a:rPr lang="en-US" dirty="0"/>
              <a:t> </a:t>
            </a:r>
            <a:r>
              <a:rPr lang="en-US" dirty="0" err="1"/>
              <a:t>cho</a:t>
            </a:r>
            <a:r>
              <a:rPr lang="en-US" dirty="0"/>
              <a:t> React Native (IOS &amp;&amp; Android).</a:t>
            </a:r>
          </a:p>
          <a:p>
            <a:pPr marL="0" indent="0">
              <a:buNone/>
            </a:pPr>
            <a:r>
              <a:rPr lang="en-US" dirty="0"/>
              <a:t>Example:</a:t>
            </a:r>
            <a:r>
              <a:rPr lang="en-US" b="1" dirty="0"/>
              <a:t> Search Bar(</a:t>
            </a:r>
            <a:r>
              <a:rPr lang="en-US" b="1" dirty="0" err="1"/>
              <a:t>customed</a:t>
            </a:r>
            <a:r>
              <a:rPr lang="en-US" b="1" dirty="0"/>
              <a:t>)</a:t>
            </a:r>
          </a:p>
          <a:p>
            <a:pPr marL="0" indent="0">
              <a:buNone/>
            </a:pPr>
            <a:endParaRPr lang="en-US" dirty="0"/>
          </a:p>
          <a:p>
            <a:pPr marL="0" indent="0">
              <a:buNone/>
            </a:pPr>
            <a:endParaRPr dirty="0"/>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Picture 6">
            <a:extLst>
              <a:ext uri="{FF2B5EF4-FFF2-40B4-BE49-F238E27FC236}">
                <a16:creationId xmlns:a16="http://schemas.microsoft.com/office/drawing/2014/main" id="{35D7C1B5-1188-9542-B71F-221DDAD59D77}"/>
              </a:ext>
            </a:extLst>
          </p:cNvPr>
          <p:cNvPicPr>
            <a:picLocks noChangeAspect="1"/>
          </p:cNvPicPr>
          <p:nvPr/>
        </p:nvPicPr>
        <p:blipFill>
          <a:blip r:embed="rId3"/>
          <a:stretch>
            <a:fillRect/>
          </a:stretch>
        </p:blipFill>
        <p:spPr>
          <a:xfrm>
            <a:off x="1708030" y="3170560"/>
            <a:ext cx="5009910" cy="1386344"/>
          </a:xfrm>
          <a:prstGeom prst="rect">
            <a:avLst/>
          </a:prstGeom>
        </p:spPr>
      </p:pic>
    </p:spTree>
    <p:extLst>
      <p:ext uri="{BB962C8B-B14F-4D97-AF65-F5344CB8AC3E}">
        <p14:creationId xmlns:p14="http://schemas.microsoft.com/office/powerpoint/2010/main" val="370929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CÁC LIB CHÍNH SỬ DỤNG</a:t>
            </a:r>
          </a:p>
        </p:txBody>
      </p:sp>
      <p:sp>
        <p:nvSpPr>
          <p:cNvPr id="238" name="Google Shape;238;p20"/>
          <p:cNvSpPr txBox="1">
            <a:spLocks noGrp="1"/>
          </p:cNvSpPr>
          <p:nvPr>
            <p:ph type="body" idx="1"/>
          </p:nvPr>
        </p:nvSpPr>
        <p:spPr>
          <a:xfrm>
            <a:off x="800172" y="1821417"/>
            <a:ext cx="6932361" cy="3095400"/>
          </a:xfrm>
          <a:prstGeom prst="rect">
            <a:avLst/>
          </a:prstGeom>
        </p:spPr>
        <p:txBody>
          <a:bodyPr spcFirstLastPara="1" wrap="square" lIns="91425" tIns="91425" rIns="91425" bIns="91425" anchor="t" anchorCtr="0">
            <a:noAutofit/>
          </a:bodyPr>
          <a:lstStyle/>
          <a:p>
            <a:pPr marL="0" lvl="0" indent="0">
              <a:buNone/>
            </a:pPr>
            <a:endParaRPr lang="en-US" b="1" i="1" dirty="0"/>
          </a:p>
          <a:p>
            <a:pPr marL="0" lvl="0" indent="0">
              <a:buNone/>
            </a:pPr>
            <a:r>
              <a:rPr lang="en-US" b="1" i="1" dirty="0"/>
              <a:t>Redux, redux saga.</a:t>
            </a:r>
          </a:p>
          <a:p>
            <a:pPr marL="0" lvl="0" indent="0">
              <a:buNone/>
            </a:pPr>
            <a:r>
              <a:rPr lang="en-US" dirty="0"/>
              <a:t>   1.Redux </a:t>
            </a:r>
            <a:r>
              <a:rPr lang="en-US" dirty="0" err="1"/>
              <a:t>thư</a:t>
            </a:r>
            <a:r>
              <a:rPr lang="en-US" dirty="0"/>
              <a:t> </a:t>
            </a:r>
            <a:r>
              <a:rPr lang="en-US" dirty="0" err="1"/>
              <a:t>viện</a:t>
            </a:r>
            <a:r>
              <a:rPr lang="en-US" dirty="0"/>
              <a:t> </a:t>
            </a:r>
            <a:r>
              <a:rPr lang="en-US" dirty="0" err="1"/>
              <a:t>giúp</a:t>
            </a:r>
            <a:r>
              <a:rPr lang="en-US" dirty="0"/>
              <a:t> </a:t>
            </a:r>
            <a:r>
              <a:rPr lang="en-US" dirty="0" err="1"/>
              <a:t>quản</a:t>
            </a:r>
            <a:r>
              <a:rPr lang="en-US" dirty="0"/>
              <a:t> </a:t>
            </a:r>
            <a:r>
              <a:rPr lang="en-US" dirty="0" err="1"/>
              <a:t>lý</a:t>
            </a:r>
            <a:r>
              <a:rPr lang="en-US" dirty="0"/>
              <a:t> </a:t>
            </a:r>
            <a:r>
              <a:rPr lang="en-US" dirty="0" err="1"/>
              <a:t>các</a:t>
            </a:r>
            <a:r>
              <a:rPr lang="en-US" dirty="0"/>
              <a:t> state </a:t>
            </a:r>
            <a:r>
              <a:rPr lang="en-US" dirty="0" err="1"/>
              <a:t>trong</a:t>
            </a:r>
            <a:r>
              <a:rPr lang="en-US" dirty="0"/>
              <a:t> React Native.</a:t>
            </a:r>
          </a:p>
          <a:p>
            <a:pPr marL="0" lvl="0" indent="0">
              <a:buNone/>
            </a:pPr>
            <a:r>
              <a:rPr lang="en-US" dirty="0"/>
              <a:t>   2. Redux Saga </a:t>
            </a:r>
            <a:r>
              <a:rPr lang="en-US" dirty="0" err="1"/>
              <a:t>là</a:t>
            </a:r>
            <a:r>
              <a:rPr lang="en-US" dirty="0"/>
              <a:t> 1 </a:t>
            </a:r>
            <a:r>
              <a:rPr lang="en-US" dirty="0" err="1"/>
              <a:t>thư</a:t>
            </a:r>
            <a:r>
              <a:rPr lang="en-US" dirty="0"/>
              <a:t> </a:t>
            </a:r>
            <a:r>
              <a:rPr lang="en-US" dirty="0" err="1"/>
              <a:t>viện</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các</a:t>
            </a:r>
            <a:r>
              <a:rPr lang="en-US" dirty="0"/>
              <a:t> side effects </a:t>
            </a:r>
            <a:r>
              <a:rPr lang="en-US" dirty="0" err="1"/>
              <a:t>trong</a:t>
            </a:r>
            <a:r>
              <a:rPr lang="en-US" dirty="0"/>
              <a:t> redux </a:t>
            </a:r>
          </a:p>
          <a:p>
            <a:pPr marL="0" lvl="0" indent="0">
              <a:buNone/>
            </a:pPr>
            <a:r>
              <a:rPr lang="en-US" dirty="0"/>
              <a:t>(2 lib </a:t>
            </a:r>
            <a:r>
              <a:rPr lang="en-US" dirty="0" err="1"/>
              <a:t>này</a:t>
            </a:r>
            <a:r>
              <a:rPr lang="en-US" dirty="0"/>
              <a:t> </a:t>
            </a:r>
            <a:r>
              <a:rPr lang="en-US" dirty="0" err="1"/>
              <a:t>thường</a:t>
            </a:r>
            <a:r>
              <a:rPr lang="en-US" dirty="0"/>
              <a:t> </a:t>
            </a:r>
            <a:r>
              <a:rPr lang="en-US" dirty="0" err="1"/>
              <a:t>đươc</a:t>
            </a:r>
            <a:r>
              <a:rPr lang="en-US" dirty="0"/>
              <a:t> </a:t>
            </a:r>
            <a:r>
              <a:rPr lang="en-US" dirty="0" err="1"/>
              <a:t>sử</a:t>
            </a:r>
            <a:r>
              <a:rPr lang="en-US" dirty="0"/>
              <a:t> </a:t>
            </a:r>
            <a:r>
              <a:rPr lang="en-US" dirty="0" err="1"/>
              <a:t>dụng</a:t>
            </a:r>
            <a:r>
              <a:rPr lang="en-US" dirty="0"/>
              <a:t> </a:t>
            </a:r>
            <a:r>
              <a:rPr lang="en-US" dirty="0" err="1"/>
              <a:t>ở</a:t>
            </a:r>
            <a:r>
              <a:rPr lang="en-US" dirty="0"/>
              <a:t> </a:t>
            </a:r>
            <a:r>
              <a:rPr lang="en-US" dirty="0" err="1"/>
              <a:t>những</a:t>
            </a:r>
            <a:r>
              <a:rPr lang="en-US" dirty="0"/>
              <a:t> </a:t>
            </a:r>
            <a:r>
              <a:rPr lang="en-US" dirty="0" err="1"/>
              <a:t>dự</a:t>
            </a:r>
            <a:r>
              <a:rPr lang="en-US" dirty="0"/>
              <a:t> </a:t>
            </a:r>
            <a:r>
              <a:rPr lang="en-US" dirty="0" err="1"/>
              <a:t>án</a:t>
            </a:r>
            <a:r>
              <a:rPr lang="en-US" dirty="0"/>
              <a:t> </a:t>
            </a:r>
            <a:r>
              <a:rPr lang="en-US" dirty="0" err="1"/>
              <a:t>lớn</a:t>
            </a:r>
            <a:r>
              <a:rPr lang="en-US" dirty="0"/>
              <a:t> </a:t>
            </a:r>
            <a:r>
              <a:rPr lang="en-US" dirty="0" err="1"/>
              <a:t>và</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cao</a:t>
            </a:r>
            <a:r>
              <a:rPr lang="en-US" dirty="0"/>
              <a:t>)</a:t>
            </a:r>
          </a:p>
        </p:txBody>
      </p:sp>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587753169"/>
      </p:ext>
    </p:extLst>
  </p:cSld>
  <p:clrMapOvr>
    <a:masterClrMapping/>
  </p:clrMapOvr>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1186</Words>
  <Application>Microsoft Macintosh PowerPoint</Application>
  <PresentationFormat>On-screen Show (16:9)</PresentationFormat>
  <Paragraphs>154</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Oswald</vt:lpstr>
      <vt:lpstr>Roboto Condensed</vt:lpstr>
      <vt:lpstr>Times New Roman</vt:lpstr>
      <vt:lpstr>Wolsey template</vt:lpstr>
      <vt:lpstr>GIỚI THIỆU SOURCE CODE CHO DỰ ÁN  PHẦN MỀM TÀI CHÍNH</vt:lpstr>
      <vt:lpstr>Nội dung</vt:lpstr>
      <vt:lpstr>1. GIỚI THIỆU REACT NATIVE VERSION 0.60.X</vt:lpstr>
      <vt:lpstr>REACT NATIVE VERSION 0.60.X</vt:lpstr>
      <vt:lpstr>REACT NATIVE VERSION 0.60.X</vt:lpstr>
      <vt:lpstr>2. GIỚI THIỆU CÁC LIB CHÍNH ĐƯỢC SỬ DỤNG</vt:lpstr>
      <vt:lpstr>PowerPoint Presentation</vt:lpstr>
      <vt:lpstr>CÁC LIB CHÍNH SỬ DỤNG</vt:lpstr>
      <vt:lpstr>CÁC LIB CHÍNH SỬ DỤNG</vt:lpstr>
      <vt:lpstr>CÁC LIB CHÍNH SỬ DỤNG</vt:lpstr>
      <vt:lpstr>CÁC LIB CHÍNH SỬ DỤNG</vt:lpstr>
      <vt:lpstr>CÁC LIB CHÍNH SỬ DỤNG</vt:lpstr>
      <vt:lpstr>CÁC LIB CHÍNH SỬ DỤNG</vt:lpstr>
      <vt:lpstr>CÁC LIB CHÍNH SỬ DỤNG</vt:lpstr>
      <vt:lpstr>CÁC LIB CHÍNH SỬ DỤNG</vt:lpstr>
      <vt:lpstr>CÁC LIB CHÍNH SỬ DỤNG</vt:lpstr>
      <vt:lpstr>CÁC LIB CHÍNH SỬ DỤNG</vt:lpstr>
      <vt:lpstr>3. MÔ TẢ CHI TIẾT SOURCE CODE</vt:lpstr>
      <vt:lpstr>Cấu trúc SOURCE CODE:</vt:lpstr>
      <vt:lpstr>CÁC THƯ MỤC CÓ TRONG SOURCE CODE</vt:lpstr>
      <vt:lpstr>CÁC FILE TRONG APIS</vt:lpstr>
      <vt:lpstr>CÁC FILE TRONG ASSETS</vt:lpstr>
      <vt:lpstr>CÁC FILE TRONG COMMON</vt:lpstr>
      <vt:lpstr>CÁC FILE TRONG CONFIG</vt:lpstr>
      <vt:lpstr>BIG CONCEPT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dc:title>
  <cp:lastModifiedBy>Microsoft Office User</cp:lastModifiedBy>
  <cp:revision>56</cp:revision>
  <dcterms:modified xsi:type="dcterms:W3CDTF">2020-02-24T09:56:59Z</dcterms:modified>
</cp:coreProperties>
</file>