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6" r:id="rId4"/>
    <p:sldId id="313" r:id="rId5"/>
    <p:sldId id="314" r:id="rId6"/>
    <p:sldId id="312" r:id="rId7"/>
    <p:sldId id="315" r:id="rId8"/>
    <p:sldId id="316" r:id="rId9"/>
    <p:sldId id="317" r:id="rId10"/>
    <p:sldId id="30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3" autoAdjust="0"/>
    <p:restoredTop sz="91514" autoAdjust="0"/>
  </p:normalViewPr>
  <p:slideViewPr>
    <p:cSldViewPr>
      <p:cViewPr varScale="1">
        <p:scale>
          <a:sx n="91" d="100"/>
          <a:sy n="91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3076575"/>
            <a:ext cx="51816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BIỂU THỨC (EXPRESSIONS)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0621" y="2819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849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7147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985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1002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về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thức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957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Thứ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tự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thức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8163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Chuyển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dữ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liệu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6893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838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981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078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936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824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572000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4664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Ép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535487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672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hạng</a:t>
            </a:r>
            <a:r>
              <a:rPr lang="en-US" b="1" dirty="0" smtClean="0"/>
              <a:t> </a:t>
            </a:r>
            <a:r>
              <a:rPr lang="vi-VN" b="1" dirty="0"/>
              <a:t>(</a:t>
            </a:r>
            <a:r>
              <a:rPr lang="vi-VN" b="1" dirty="0">
                <a:solidFill>
                  <a:srgbClr val="0070C0"/>
                </a:solidFill>
              </a:rPr>
              <a:t>operand</a:t>
            </a:r>
            <a:r>
              <a:rPr lang="vi-VN" b="1" dirty="0"/>
              <a:t>) </a:t>
            </a:r>
            <a:endParaRPr lang="en-US" b="1" dirty="0" smtClean="0"/>
          </a:p>
          <a:p>
            <a:pPr lvl="1" algn="just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 algn="just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algn="just"/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(</a:t>
            </a:r>
            <a:r>
              <a:rPr lang="en-US" b="1" dirty="0" smtClean="0">
                <a:solidFill>
                  <a:srgbClr val="0070C0"/>
                </a:solidFill>
              </a:rPr>
              <a:t>expressions</a:t>
            </a:r>
            <a:r>
              <a:rPr lang="en-US" b="1" dirty="0" smtClean="0"/>
              <a:t>)</a:t>
            </a:r>
          </a:p>
          <a:p>
            <a:pPr lvl="1" algn="just"/>
            <a:r>
              <a:rPr lang="vi-VN" dirty="0" smtClean="0"/>
              <a:t>Biểu </a:t>
            </a:r>
            <a:r>
              <a:rPr lang="vi-VN" dirty="0"/>
              <a:t>thức là một sự kết hợp giữa các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vi-VN" dirty="0" smtClean="0"/>
              <a:t>và </a:t>
            </a:r>
            <a:r>
              <a:rPr lang="vi-VN" dirty="0"/>
              <a:t>các toán hạng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 algn="just"/>
            <a:r>
              <a:rPr lang="en-US" dirty="0" err="1">
                <a:cs typeface="Tahoma" pitchFamily="34" charset="0"/>
              </a:rPr>
              <a:t>Trong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trường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hợp</a:t>
            </a:r>
            <a:r>
              <a:rPr lang="en-US" dirty="0">
                <a:cs typeface="Tahoma" pitchFamily="34" charset="0"/>
              </a:rPr>
              <a:t>, </a:t>
            </a:r>
            <a:r>
              <a:rPr lang="en-US" dirty="0" err="1">
                <a:cs typeface="Tahoma" pitchFamily="34" charset="0"/>
              </a:rPr>
              <a:t>biểu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thức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có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nhiều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tử</a:t>
            </a:r>
            <a:r>
              <a:rPr lang="en-US" dirty="0">
                <a:cs typeface="Tahoma" pitchFamily="34" charset="0"/>
              </a:rPr>
              <a:t>, ta </a:t>
            </a:r>
            <a:r>
              <a:rPr lang="en-US" dirty="0" err="1">
                <a:cs typeface="Tahoma" pitchFamily="34" charset="0"/>
              </a:rPr>
              <a:t>dùng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cặp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dấu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ngoặc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đơn</a:t>
            </a:r>
            <a:r>
              <a:rPr lang="en-US" dirty="0">
                <a:cs typeface="Tahoma" pitchFamily="34" charset="0"/>
              </a:rPr>
              <a:t> ( ) </a:t>
            </a:r>
            <a:r>
              <a:rPr lang="en-US" dirty="0" err="1">
                <a:cs typeface="Tahoma" pitchFamily="34" charset="0"/>
              </a:rPr>
              <a:t>để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chỉ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định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tử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nào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được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thực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hiện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trước</a:t>
            </a:r>
            <a:r>
              <a:rPr lang="en-US" dirty="0">
                <a:cs typeface="Tahoma" pitchFamily="34" charset="0"/>
              </a:rPr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371600" lvl="3" indent="0" algn="just"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marL="1371600" lvl="3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 smtClean="0">
                <a:solidFill>
                  <a:srgbClr val="0000CC"/>
                </a:solidFill>
              </a:rPr>
              <a:t>	</a:t>
            </a:r>
            <a:r>
              <a:rPr lang="en-US" sz="3600" dirty="0" smtClean="0">
                <a:solidFill>
                  <a:srgbClr val="0000CC"/>
                </a:solidFill>
              </a:rPr>
              <a:t>Z  </a:t>
            </a:r>
            <a:r>
              <a:rPr lang="en-US" sz="3600" dirty="0">
                <a:solidFill>
                  <a:srgbClr val="0000CC"/>
                </a:solidFill>
              </a:rPr>
              <a:t>= (A + B) * </a:t>
            </a:r>
            <a:r>
              <a:rPr lang="en-US" sz="3600" dirty="0" smtClean="0">
                <a:solidFill>
                  <a:srgbClr val="0000CC"/>
                </a:solidFill>
              </a:rPr>
              <a:t>7.5</a:t>
            </a:r>
            <a:r>
              <a:rPr lang="en-US" sz="3600" dirty="0">
                <a:solidFill>
                  <a:srgbClr val="0000CC"/>
                </a:solidFill>
              </a:rPr>
              <a:t>;</a:t>
            </a:r>
          </a:p>
          <a:p>
            <a:pPr algn="just"/>
            <a:endParaRPr lang="en-US" dirty="0" smtClean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219576" y="2433638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595688" y="2438400"/>
            <a:ext cx="1676400" cy="609600"/>
          </a:xfrm>
          <a:custGeom>
            <a:avLst/>
            <a:gdLst>
              <a:gd name="T0" fmla="*/ 1056 w 1056"/>
              <a:gd name="T1" fmla="*/ 0 h 384"/>
              <a:gd name="T2" fmla="*/ 384 w 1056"/>
              <a:gd name="T3" fmla="*/ 384 h 384"/>
              <a:gd name="T4" fmla="*/ 0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1056" y="0"/>
                </a:moveTo>
                <a:cubicBezTo>
                  <a:pt x="808" y="192"/>
                  <a:pt x="560" y="384"/>
                  <a:pt x="384" y="384"/>
                </a:cubicBezTo>
                <a:cubicBezTo>
                  <a:pt x="208" y="384"/>
                  <a:pt x="104" y="19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33528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CC"/>
                </a:solidFill>
              </a:rPr>
              <a:t>A, B, </a:t>
            </a:r>
            <a:r>
              <a:rPr lang="en-US" sz="2800" dirty="0" smtClean="0">
                <a:solidFill>
                  <a:srgbClr val="0000CC"/>
                </a:solidFill>
              </a:rPr>
              <a:t>7.5 </a:t>
            </a:r>
            <a:r>
              <a:rPr lang="en-US" sz="2800" dirty="0">
                <a:solidFill>
                  <a:srgbClr val="0000CC"/>
                </a:solidFill>
              </a:rPr>
              <a:t>: </a:t>
            </a:r>
            <a:r>
              <a:rPr lang="en-US" sz="2800" dirty="0" err="1">
                <a:solidFill>
                  <a:srgbClr val="0000CC"/>
                </a:solidFill>
              </a:rPr>
              <a:t>là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các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toán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hạng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CC"/>
                </a:solidFill>
              </a:rPr>
              <a:t>+ , * : </a:t>
            </a:r>
            <a:r>
              <a:rPr lang="en-US" sz="2800" dirty="0" err="1">
                <a:solidFill>
                  <a:srgbClr val="0000CC"/>
                </a:solidFill>
              </a:rPr>
              <a:t>là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các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toán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err="1">
                <a:solidFill>
                  <a:srgbClr val="0000CC"/>
                </a:solidFill>
              </a:rPr>
              <a:t>tử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1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marL="1371600" lvl="3" indent="0" algn="just"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marL="1371600" lvl="3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sz="3600" dirty="0" smtClean="0">
                <a:solidFill>
                  <a:srgbClr val="0000CC"/>
                </a:solidFill>
              </a:rPr>
              <a:t>Z  </a:t>
            </a:r>
            <a:r>
              <a:rPr lang="en-US" sz="3600" dirty="0">
                <a:solidFill>
                  <a:srgbClr val="0000CC"/>
                </a:solidFill>
              </a:rPr>
              <a:t>= </a:t>
            </a:r>
            <a:r>
              <a:rPr lang="en-US" sz="3600" dirty="0" smtClean="0">
                <a:solidFill>
                  <a:srgbClr val="0000CC"/>
                </a:solidFill>
              </a:rPr>
              <a:t>X * Y – W % T + Z / 5</a:t>
            </a:r>
            <a:endParaRPr lang="en-US" sz="3600" dirty="0">
              <a:solidFill>
                <a:srgbClr val="0000CC"/>
              </a:solidFill>
            </a:endParaRPr>
          </a:p>
          <a:p>
            <a:pPr algn="just"/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438400" y="2362200"/>
            <a:ext cx="4997003" cy="2747665"/>
            <a:chOff x="3352800" y="2438400"/>
            <a:chExt cx="4997003" cy="2747665"/>
          </a:xfrm>
        </p:grpSpPr>
        <p:sp>
          <p:nvSpPr>
            <p:cNvPr id="4" name="Rectangle 3"/>
            <p:cNvSpPr/>
            <p:nvPr/>
          </p:nvSpPr>
          <p:spPr>
            <a:xfrm>
              <a:off x="4419600" y="2438400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1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2438400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2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6200" y="2453425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3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3478" y="3198167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4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39516" y="3969652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5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4724400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</a:rPr>
                <a:t>6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191000" y="2438400"/>
              <a:ext cx="720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91200" y="2453425"/>
              <a:ext cx="952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29659" y="2453425"/>
              <a:ext cx="720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13856" y="2955873"/>
              <a:ext cx="152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200" y="3810000"/>
              <a:ext cx="2533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52800" y="4648200"/>
              <a:ext cx="3413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10100" y="2819400"/>
              <a:ext cx="0" cy="147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46442" y="2819400"/>
              <a:ext cx="0" cy="147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10200" y="29718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935532" y="2881905"/>
              <a:ext cx="0" cy="928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07517" y="3592218"/>
              <a:ext cx="0" cy="21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43700" y="3810000"/>
              <a:ext cx="0" cy="233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66506" y="4363703"/>
              <a:ext cx="0" cy="284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52800" y="24384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4648200"/>
              <a:ext cx="0" cy="147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71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Khi các hằng và biến của những kiểu </a:t>
            </a:r>
            <a:r>
              <a:rPr lang="vi-VN" smtClean="0"/>
              <a:t>khác </a:t>
            </a:r>
            <a:r>
              <a:rPr lang="vi-VN" smtClean="0"/>
              <a:t>nhau </a:t>
            </a:r>
            <a:r>
              <a:rPr lang="vi-VN" dirty="0"/>
              <a:t>tồn tại trong một biểu thức, giá trị của chúng phải được chuyển thành cùng </a:t>
            </a:r>
            <a:r>
              <a:rPr lang="vi-VN" dirty="0" smtClean="0"/>
              <a:t>kiểu</a:t>
            </a:r>
            <a:r>
              <a:rPr lang="en-US" dirty="0" smtClean="0"/>
              <a:t> </a:t>
            </a:r>
            <a:r>
              <a:rPr lang="vi-VN" dirty="0" smtClean="0"/>
              <a:t>trước </a:t>
            </a:r>
            <a:r>
              <a:rPr lang="vi-VN" dirty="0"/>
              <a:t>khi các phép toán </a:t>
            </a:r>
            <a:r>
              <a:rPr lang="vi-VN" dirty="0" smtClean="0"/>
              <a:t>được </a:t>
            </a:r>
            <a:r>
              <a:rPr lang="vi-VN" dirty="0"/>
              <a:t>thực hiện. </a:t>
            </a:r>
          </a:p>
          <a:p>
            <a:pPr algn="just"/>
            <a:r>
              <a:rPr lang="vi-VN" dirty="0"/>
              <a:t>Trình biên dịch sẽ thực hiện việc chuyển </a:t>
            </a:r>
            <a:r>
              <a:rPr lang="vi-VN" dirty="0" smtClean="0"/>
              <a:t>kiểu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convert) tự động đến kiểu </a:t>
            </a:r>
            <a:r>
              <a:rPr lang="vi-VN" dirty="0" smtClean="0"/>
              <a:t>của </a:t>
            </a:r>
            <a:r>
              <a:rPr lang="vi-VN" dirty="0"/>
              <a:t>toán hạng có kiểu lớn nhất. Việc chuyển </a:t>
            </a:r>
            <a:r>
              <a:rPr lang="vi-VN" dirty="0" smtClean="0"/>
              <a:t>này </a:t>
            </a:r>
            <a:r>
              <a:rPr lang="vi-VN" dirty="0"/>
              <a:t>gọi là thăng cấp kiểu (type promotion). 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4724400" y="4092331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CC"/>
                </a:solidFill>
              </a:rPr>
              <a:t>float</a:t>
            </a:r>
            <a:endParaRPr lang="en-US" sz="2400" dirty="0">
              <a:solidFill>
                <a:srgbClr val="0000CC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43400" y="481493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5400" y="4043065"/>
            <a:ext cx="0" cy="14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5400" y="44913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43400" y="4038600"/>
            <a:ext cx="0" cy="75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4400" y="4839643"/>
            <a:ext cx="0" cy="21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28800" y="3468469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3600" dirty="0">
                <a:solidFill>
                  <a:srgbClr val="0000CC"/>
                </a:solidFill>
              </a:rPr>
              <a:t>Z  = X * </a:t>
            </a:r>
            <a:r>
              <a:rPr lang="en-US" sz="3600" dirty="0" smtClean="0">
                <a:solidFill>
                  <a:srgbClr val="0000CC"/>
                </a:solidFill>
              </a:rPr>
              <a:t>Y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8115" y="4119839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float Y;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343400" y="502920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CC"/>
                </a:solidFill>
              </a:rPr>
              <a:t>float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5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(1): 15</a:t>
            </a:r>
          </a:p>
          <a:p>
            <a:pPr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(2): 6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"/>
          <a:stretch/>
        </p:blipFill>
        <p:spPr bwMode="auto">
          <a:xfrm>
            <a:off x="1524000" y="1652587"/>
            <a:ext cx="523875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7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/>
              <a:t>(casting)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Casting dùng để ép kiểu của một biểu thức thành một kiểu theo ý muốn của lập trình viên. </a:t>
            </a:r>
          </a:p>
          <a:p>
            <a:pPr algn="just"/>
            <a:r>
              <a:rPr lang="vi-VN" dirty="0"/>
              <a:t>Dạng tổng quát của casting là 					</a:t>
            </a: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(</a:t>
            </a:r>
            <a:r>
              <a:rPr lang="vi-VN" dirty="0">
                <a:solidFill>
                  <a:srgbClr val="FF0000"/>
                </a:solidFill>
              </a:rPr>
              <a:t>type)expression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/>
              <a:t>Hoặc </a:t>
            </a:r>
            <a:r>
              <a:rPr lang="vi-VN" dirty="0">
                <a:solidFill>
                  <a:srgbClr val="FF0000"/>
                </a:solidFill>
              </a:rPr>
              <a:t>	type(expression) </a:t>
            </a:r>
          </a:p>
          <a:p>
            <a:pPr marL="914400" lvl="2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	</a:t>
            </a:r>
            <a:r>
              <a:rPr lang="vi-VN" smtClean="0">
                <a:solidFill>
                  <a:srgbClr val="0070C0"/>
                </a:solidFill>
              </a:rPr>
              <a:t>type</a:t>
            </a:r>
            <a:r>
              <a:rPr lang="vi-VN" dirty="0">
                <a:solidFill>
                  <a:srgbClr val="0070C0"/>
                </a:solidFill>
              </a:rPr>
              <a:t>: là tên một kiểu dữ liệu hợp lệ</a:t>
            </a:r>
            <a:r>
              <a:rPr lang="vi-VN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x= (double)y/2</a:t>
            </a:r>
            <a:r>
              <a:rPr lang="en-US" dirty="0">
                <a:solidFill>
                  <a:srgbClr val="0070C0"/>
                </a:solidFill>
              </a:rPr>
              <a:t>;  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x= y/(</a:t>
            </a:r>
            <a:r>
              <a:rPr lang="en-US" dirty="0">
                <a:solidFill>
                  <a:srgbClr val="0070C0"/>
                </a:solidFill>
              </a:rPr>
              <a:t>float)2;  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x=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float)y/(</a:t>
            </a:r>
            <a:r>
              <a:rPr lang="en-US" dirty="0">
                <a:solidFill>
                  <a:srgbClr val="0070C0"/>
                </a:solidFill>
              </a:rPr>
              <a:t>float)2;  </a:t>
            </a:r>
          </a:p>
          <a:p>
            <a:pPr algn="just"/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/>
              <a:t>(casting)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 smtClean="0"/>
          </a:p>
          <a:p>
            <a:pPr lvl="2" algn="just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EC2C06"/>
                </a:solidFill>
              </a:rPr>
              <a:t>float x; </a:t>
            </a:r>
            <a:endParaRPr lang="en-US" sz="2800" dirty="0">
              <a:solidFill>
                <a:srgbClr val="EC2C06"/>
              </a:solidFill>
            </a:endParaRPr>
          </a:p>
          <a:p>
            <a:pPr lvl="2" algn="just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EC2C06"/>
                </a:solidFill>
              </a:rPr>
              <a:t>x= 23/5; </a:t>
            </a:r>
            <a:endParaRPr lang="en-US" sz="2800" dirty="0">
              <a:solidFill>
                <a:srgbClr val="EC2C06"/>
              </a:solidFill>
            </a:endParaRP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23/5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x = 4. </a:t>
            </a:r>
            <a:r>
              <a:rPr lang="en-US" dirty="0" err="1" smtClean="0"/>
              <a:t>Để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</a:p>
          <a:p>
            <a:pPr lvl="2">
              <a:buNone/>
            </a:pPr>
            <a:r>
              <a:rPr lang="en-US" dirty="0" smtClean="0">
                <a:solidFill>
                  <a:srgbClr val="0070C0"/>
                </a:solidFill>
              </a:rPr>
              <a:t>x=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float)23/5;  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70C0"/>
                </a:solidFill>
              </a:rPr>
              <a:t>x= 23/(float)5;  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70C0"/>
                </a:solidFill>
              </a:rPr>
              <a:t>x=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float)23/(float)5;  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70C0"/>
                </a:solidFill>
              </a:rPr>
              <a:t>x= float(23)/float(5); 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spcBef>
                <a:spcPts val="1200"/>
              </a:spcBef>
            </a:pPr>
            <a:endParaRPr lang="en-US" dirty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790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237</TotalTime>
  <Words>420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OK1</vt:lpstr>
      <vt:lpstr>BIỂU THỨC (EXPRESSIONS)</vt:lpstr>
      <vt:lpstr>Nội dung</vt:lpstr>
      <vt:lpstr>Khái niệm về biểu thức</vt:lpstr>
      <vt:lpstr>Khái niệm về biểu thức</vt:lpstr>
      <vt:lpstr>Thứ tự tính toán biểu thức</vt:lpstr>
      <vt:lpstr>Chuyển kiểu dữ liệu trong biểu thức</vt:lpstr>
      <vt:lpstr>Chuyển kiểu dữ liệu trong biểu thức</vt:lpstr>
      <vt:lpstr>Ép kiểu (casting) </vt:lpstr>
      <vt:lpstr>Ép kiểu (casting)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31</cp:revision>
  <dcterms:created xsi:type="dcterms:W3CDTF">2016-11-10T08:19:54Z</dcterms:created>
  <dcterms:modified xsi:type="dcterms:W3CDTF">2016-11-17T15:44:50Z</dcterms:modified>
</cp:coreProperties>
</file>