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81" r:id="rId16"/>
    <p:sldId id="293" r:id="rId17"/>
    <p:sldId id="282" r:id="rId18"/>
    <p:sldId id="283" r:id="rId19"/>
    <p:sldId id="284" r:id="rId20"/>
    <p:sldId id="285" r:id="rId21"/>
    <p:sldId id="286" r:id="rId22"/>
    <p:sldId id="287" r:id="rId23"/>
    <p:sldId id="288" r:id="rId24"/>
    <p:sldId id="289" r:id="rId25"/>
    <p:sldId id="290" r:id="rId26"/>
    <p:sldId id="291" r:id="rId27"/>
    <p:sldId id="292"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5" name="Holder 5"/>
          <p:cNvSpPr>
            <a:spLocks noGrp="1"/>
          </p:cNvSpPr>
          <p:nvPr>
            <p:ph type="dt" sz="half" idx="6"/>
          </p:nvPr>
        </p:nvSpPr>
        <p:spPr/>
        <p:txBody>
          <a:bodyPr lIns="0" tIns="0" rIns="0" bIns="0"/>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6" name="Holder 6"/>
          <p:cNvSpPr>
            <a:spLocks noGrp="1"/>
          </p:cNvSpPr>
          <p:nvPr>
            <p:ph type="sldNum" sz="quarter" idx="7"/>
          </p:nvPr>
        </p:nvSpPr>
        <p:spPr/>
        <p:txBody>
          <a:bodyPr lIns="0" tIns="0" rIns="0" bIns="0"/>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5" name="Holder 5"/>
          <p:cNvSpPr>
            <a:spLocks noGrp="1"/>
          </p:cNvSpPr>
          <p:nvPr>
            <p:ph type="dt" sz="half" idx="6"/>
          </p:nvPr>
        </p:nvSpPr>
        <p:spPr/>
        <p:txBody>
          <a:bodyPr lIns="0" tIns="0" rIns="0" bIns="0"/>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6" name="Holder 6"/>
          <p:cNvSpPr>
            <a:spLocks noGrp="1"/>
          </p:cNvSpPr>
          <p:nvPr>
            <p:ph type="sldNum" sz="quarter" idx="7"/>
          </p:nvPr>
        </p:nvSpPr>
        <p:spPr/>
        <p:txBody>
          <a:bodyPr lIns="0" tIns="0" rIns="0" bIns="0"/>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6" name="Holder 6"/>
          <p:cNvSpPr>
            <a:spLocks noGrp="1"/>
          </p:cNvSpPr>
          <p:nvPr>
            <p:ph type="dt" sz="half" idx="6"/>
          </p:nvPr>
        </p:nvSpPr>
        <p:spPr/>
        <p:txBody>
          <a:bodyPr lIns="0" tIns="0" rIns="0" bIns="0"/>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7" name="Holder 7"/>
          <p:cNvSpPr>
            <a:spLocks noGrp="1"/>
          </p:cNvSpPr>
          <p:nvPr>
            <p:ph type="sldNum" sz="quarter" idx="7"/>
          </p:nvPr>
        </p:nvSpPr>
        <p:spPr/>
        <p:txBody>
          <a:bodyPr lIns="0" tIns="0" rIns="0" bIns="0"/>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4" name="Holder 4"/>
          <p:cNvSpPr>
            <a:spLocks noGrp="1"/>
          </p:cNvSpPr>
          <p:nvPr>
            <p:ph type="dt" sz="half" idx="6"/>
          </p:nvPr>
        </p:nvSpPr>
        <p:spPr/>
        <p:txBody>
          <a:bodyPr lIns="0" tIns="0" rIns="0" bIns="0"/>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5" name="Holder 5"/>
          <p:cNvSpPr>
            <a:spLocks noGrp="1"/>
          </p:cNvSpPr>
          <p:nvPr>
            <p:ph type="sldNum" sz="quarter" idx="7"/>
          </p:nvPr>
        </p:nvSpPr>
        <p:spPr/>
        <p:txBody>
          <a:bodyPr lIns="0" tIns="0" rIns="0" bIns="0"/>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9144000" cy="1271015"/>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0"/>
            <a:ext cx="9125712" cy="6857999"/>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0" y="0"/>
            <a:ext cx="9144000" cy="1079500"/>
          </a:xfrm>
          <a:custGeom>
            <a:avLst/>
            <a:gdLst/>
            <a:ahLst/>
            <a:cxnLst/>
            <a:rect l="l" t="t" r="r" b="b"/>
            <a:pathLst>
              <a:path w="9144000" h="1079500">
                <a:moveTo>
                  <a:pt x="9144000" y="0"/>
                </a:moveTo>
                <a:lnTo>
                  <a:pt x="0" y="0"/>
                </a:lnTo>
                <a:lnTo>
                  <a:pt x="0" y="1078991"/>
                </a:lnTo>
                <a:lnTo>
                  <a:pt x="9144000" y="1078991"/>
                </a:lnTo>
                <a:lnTo>
                  <a:pt x="9144000" y="0"/>
                </a:lnTo>
                <a:close/>
              </a:path>
            </a:pathLst>
          </a:custGeom>
          <a:solidFill>
            <a:srgbClr val="00009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3" name="Holder 3"/>
          <p:cNvSpPr>
            <a:spLocks noGrp="1"/>
          </p:cNvSpPr>
          <p:nvPr>
            <p:ph type="dt" sz="half" idx="6"/>
          </p:nvPr>
        </p:nvSpPr>
        <p:spPr/>
        <p:txBody>
          <a:bodyPr lIns="0" tIns="0" rIns="0" bIns="0"/>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4" name="Holder 4"/>
          <p:cNvSpPr>
            <a:spLocks noGrp="1"/>
          </p:cNvSpPr>
          <p:nvPr>
            <p:ph type="sldNum" sz="quarter" idx="7"/>
          </p:nvPr>
        </p:nvSpPr>
        <p:spPr/>
        <p:txBody>
          <a:bodyPr lIns="0" tIns="0" rIns="0" bIns="0"/>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10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81659" y="-9956"/>
            <a:ext cx="7980680" cy="1244600"/>
          </a:xfrm>
          <a:prstGeom prst="rect">
            <a:avLst/>
          </a:prstGeom>
        </p:spPr>
        <p:txBody>
          <a:bodyPr wrap="square" lIns="0" tIns="0" rIns="0" bIns="0">
            <a:spAutoFit/>
          </a:bodyPr>
          <a:lstStyle>
            <a:lvl1pPr>
              <a:defRPr sz="4000" b="1" i="0">
                <a:solidFill>
                  <a:schemeClr val="bg1"/>
                </a:solidFill>
                <a:latin typeface="Carlito"/>
                <a:cs typeface="Carlito"/>
              </a:defRPr>
            </a:lvl1pPr>
          </a:lstStyle>
          <a:p>
            <a:endParaRPr/>
          </a:p>
        </p:txBody>
      </p:sp>
      <p:sp>
        <p:nvSpPr>
          <p:cNvPr id="3" name="Holder 3"/>
          <p:cNvSpPr>
            <a:spLocks noGrp="1"/>
          </p:cNvSpPr>
          <p:nvPr>
            <p:ph type="body" idx="1"/>
          </p:nvPr>
        </p:nvSpPr>
        <p:spPr>
          <a:xfrm>
            <a:off x="650240" y="1373581"/>
            <a:ext cx="8070215" cy="4660900"/>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231140" y="6631940"/>
            <a:ext cx="903605" cy="177800"/>
          </a:xfrm>
          <a:prstGeom prst="rect">
            <a:avLst/>
          </a:prstGeom>
        </p:spPr>
        <p:txBody>
          <a:bodyPr wrap="square" lIns="0" tIns="0" rIns="0" bIns="0">
            <a:spAutoFit/>
          </a:bodyPr>
          <a:lstStyle>
            <a:lvl1pPr>
              <a:defRPr sz="1200" b="1" i="0">
                <a:solidFill>
                  <a:srgbClr val="16375E"/>
                </a:solidFill>
                <a:latin typeface="Carlito"/>
                <a:cs typeface="Carlito"/>
              </a:defRPr>
            </a:lvl1pPr>
          </a:lstStyle>
          <a:p>
            <a:pPr marL="12700">
              <a:lnSpc>
                <a:spcPts val="1240"/>
              </a:lnSpc>
            </a:pPr>
            <a:r>
              <a:rPr dirty="0"/>
              <a:t>© </a:t>
            </a:r>
            <a:r>
              <a:rPr spc="-5" dirty="0"/>
              <a:t>Aptech</a:t>
            </a:r>
            <a:r>
              <a:rPr spc="-95" dirty="0"/>
              <a:t> </a:t>
            </a:r>
            <a:r>
              <a:rPr spc="-10" dirty="0"/>
              <a:t>Ltd.</a:t>
            </a:r>
          </a:p>
        </p:txBody>
      </p:sp>
      <p:sp>
        <p:nvSpPr>
          <p:cNvPr id="5" name="Holder 5"/>
          <p:cNvSpPr>
            <a:spLocks noGrp="1"/>
          </p:cNvSpPr>
          <p:nvPr>
            <p:ph type="dt" sz="half" idx="6"/>
          </p:nvPr>
        </p:nvSpPr>
        <p:spPr>
          <a:xfrm>
            <a:off x="2060194" y="6631940"/>
            <a:ext cx="5534025" cy="177800"/>
          </a:xfrm>
          <a:prstGeom prst="rect">
            <a:avLst/>
          </a:prstGeom>
        </p:spPr>
        <p:txBody>
          <a:bodyPr wrap="square" lIns="0" tIns="0" rIns="0" bIns="0">
            <a:spAutoFit/>
          </a:bodyPr>
          <a:lstStyle>
            <a:lvl1pPr>
              <a:defRPr sz="1200" b="1" i="0">
                <a:solidFill>
                  <a:srgbClr val="16375E"/>
                </a:solidFill>
                <a:latin typeface="Carlito"/>
                <a:cs typeface="Carlito"/>
              </a:defRPr>
            </a:lvl1pPr>
          </a:lstStyle>
          <a:p>
            <a:pPr marL="12700">
              <a:lnSpc>
                <a:spcPts val="1240"/>
              </a:lnSpc>
            </a:pPr>
            <a:r>
              <a:rPr spc="-5" dirty="0"/>
              <a:t>Enterprise Application Development </a:t>
            </a:r>
            <a:r>
              <a:rPr dirty="0"/>
              <a:t>Using </a:t>
            </a:r>
            <a:r>
              <a:rPr spc="-5" dirty="0"/>
              <a:t>Windows Azure and </a:t>
            </a:r>
            <a:r>
              <a:rPr spc="-20" dirty="0"/>
              <a:t>Web </a:t>
            </a:r>
            <a:r>
              <a:rPr spc="-5" dirty="0"/>
              <a:t>Services/Session</a:t>
            </a:r>
            <a:r>
              <a:rPr spc="75" dirty="0"/>
              <a:t> </a:t>
            </a:r>
            <a:r>
              <a:rPr dirty="0"/>
              <a:t>3</a:t>
            </a:r>
          </a:p>
        </p:txBody>
      </p:sp>
      <p:sp>
        <p:nvSpPr>
          <p:cNvPr id="6" name="Holder 6"/>
          <p:cNvSpPr>
            <a:spLocks noGrp="1"/>
          </p:cNvSpPr>
          <p:nvPr>
            <p:ph type="sldNum" sz="quarter" idx="7"/>
          </p:nvPr>
        </p:nvSpPr>
        <p:spPr>
          <a:xfrm>
            <a:off x="8536813" y="6613042"/>
            <a:ext cx="231775" cy="177800"/>
          </a:xfrm>
          <a:prstGeom prst="rect">
            <a:avLst/>
          </a:prstGeom>
        </p:spPr>
        <p:txBody>
          <a:bodyPr wrap="square" lIns="0" tIns="0" rIns="0" bIns="0">
            <a:spAutoFit/>
          </a:bodyPr>
          <a:lstStyle>
            <a:lvl1pPr>
              <a:defRPr sz="1200" b="1" i="0">
                <a:solidFill>
                  <a:srgbClr val="16375E"/>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152400"/>
            <a:ext cx="8651875" cy="505908"/>
          </a:xfrm>
          <a:prstGeom prst="rect">
            <a:avLst/>
          </a:prstGeom>
        </p:spPr>
        <p:txBody>
          <a:bodyPr vert="horz" wrap="square" lIns="0" tIns="13335" rIns="0" bIns="0" rtlCol="0">
            <a:spAutoFit/>
          </a:bodyPr>
          <a:lstStyle/>
          <a:p>
            <a:pPr marL="335915">
              <a:lnSpc>
                <a:spcPct val="100000"/>
              </a:lnSpc>
              <a:spcBef>
                <a:spcPts val="770"/>
              </a:spcBef>
            </a:pPr>
            <a:r>
              <a:rPr sz="3200" spc="-35" dirty="0">
                <a:solidFill>
                  <a:srgbClr val="FFFFFF"/>
                </a:solidFill>
                <a:latin typeface="Carlito"/>
                <a:cs typeface="Carlito"/>
              </a:rPr>
              <a:t>Web </a:t>
            </a:r>
            <a:r>
              <a:rPr sz="3200" dirty="0">
                <a:solidFill>
                  <a:srgbClr val="FFFFFF"/>
                </a:solidFill>
                <a:latin typeface="Carlito"/>
                <a:cs typeface="Carlito"/>
              </a:rPr>
              <a:t>Services</a:t>
            </a:r>
            <a:endParaRPr sz="32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14042"/>
            <a:ext cx="5812790" cy="382156"/>
          </a:xfrm>
          <a:prstGeom prst="rect">
            <a:avLst/>
          </a:prstGeom>
        </p:spPr>
        <p:txBody>
          <a:bodyPr vert="horz" wrap="square" lIns="0" tIns="12700" rIns="0" bIns="0" rtlCol="0">
            <a:spAutoFit/>
          </a:bodyPr>
          <a:lstStyle/>
          <a:p>
            <a:pPr marL="355600" indent="-343535">
              <a:lnSpc>
                <a:spcPct val="100000"/>
              </a:lnSpc>
              <a:spcBef>
                <a:spcPts val="100"/>
              </a:spcBef>
              <a:buClr>
                <a:srgbClr val="16375E"/>
              </a:buClr>
              <a:buFont typeface="Wingdings"/>
              <a:buChar char=""/>
              <a:tabLst>
                <a:tab pos="356235" algn="l"/>
              </a:tabLst>
            </a:pPr>
            <a:r>
              <a:rPr lang="en-US" sz="2400" spc="-5" dirty="0" err="1">
                <a:latin typeface="Carlito"/>
                <a:cs typeface="Carlito"/>
              </a:rPr>
              <a:t>Có</a:t>
            </a:r>
            <a:r>
              <a:rPr lang="en-US" sz="2400" spc="-5" dirty="0">
                <a:latin typeface="Carlito"/>
                <a:cs typeface="Carlito"/>
              </a:rPr>
              <a:t> 4 </a:t>
            </a:r>
            <a:r>
              <a:rPr lang="en-US" sz="2400" spc="-5" dirty="0" err="1">
                <a:latin typeface="Carlito"/>
                <a:cs typeface="Carlito"/>
              </a:rPr>
              <a:t>phương</a:t>
            </a:r>
            <a:r>
              <a:rPr lang="en-US" sz="2400" spc="-5" dirty="0">
                <a:latin typeface="Carlito"/>
                <a:cs typeface="Carlito"/>
              </a:rPr>
              <a:t> </a:t>
            </a:r>
            <a:r>
              <a:rPr lang="en-US" sz="2400" spc="-5" dirty="0" err="1">
                <a:latin typeface="Carlito"/>
                <a:cs typeface="Carlito"/>
              </a:rPr>
              <a:t>thức</a:t>
            </a:r>
            <a:r>
              <a:rPr lang="en-US" sz="2400" spc="-5" dirty="0">
                <a:latin typeface="Carlito"/>
                <a:cs typeface="Carlito"/>
              </a:rPr>
              <a:t> </a:t>
            </a:r>
            <a:r>
              <a:rPr sz="2400" spc="5" dirty="0">
                <a:latin typeface="Carlito"/>
                <a:cs typeface="Carlito"/>
              </a:rPr>
              <a:t>HTTP </a:t>
            </a:r>
            <a:r>
              <a:rPr lang="en-US" sz="2400" spc="-5" dirty="0" err="1">
                <a:latin typeface="Carlito"/>
                <a:cs typeface="Carlito"/>
              </a:rPr>
              <a:t>chính</a:t>
            </a:r>
            <a:r>
              <a:rPr sz="2400" spc="-20" dirty="0">
                <a:latin typeface="Carlito"/>
                <a:cs typeface="Carlito"/>
              </a:rPr>
              <a:t>:</a:t>
            </a:r>
            <a:endParaRPr sz="2400" dirty="0">
              <a:latin typeface="Carlito"/>
              <a:cs typeface="Carlito"/>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a:spLocks noGrp="1"/>
          </p:cNvSpPr>
          <p:nvPr>
            <p:ph type="title"/>
          </p:nvPr>
        </p:nvSpPr>
        <p:spPr>
          <a:xfrm>
            <a:off x="535940" y="278968"/>
            <a:ext cx="5179060" cy="627736"/>
          </a:xfrm>
          <a:prstGeom prst="rect">
            <a:avLst/>
          </a:prstGeom>
        </p:spPr>
        <p:txBody>
          <a:bodyPr vert="horz" wrap="square" lIns="0" tIns="12065" rIns="0" bIns="0" rtlCol="0">
            <a:spAutoFit/>
          </a:bodyPr>
          <a:lstStyle/>
          <a:p>
            <a:pPr marL="12700">
              <a:lnSpc>
                <a:spcPct val="100000"/>
              </a:lnSpc>
              <a:spcBef>
                <a:spcPts val="95"/>
              </a:spcBef>
            </a:pPr>
            <a:r>
              <a:rPr lang="en-US" spc="5" dirty="0" err="1"/>
              <a:t>Các</a:t>
            </a:r>
            <a:r>
              <a:rPr lang="en-US" spc="5" dirty="0"/>
              <a:t> </a:t>
            </a:r>
            <a:r>
              <a:rPr lang="en-US" spc="5" dirty="0" err="1"/>
              <a:t>phương</a:t>
            </a:r>
            <a:r>
              <a:rPr lang="en-US" spc="5" dirty="0"/>
              <a:t> </a:t>
            </a:r>
            <a:r>
              <a:rPr lang="en-US" spc="5" dirty="0" err="1"/>
              <a:t>thức</a:t>
            </a:r>
            <a:r>
              <a:rPr lang="en-US" spc="5" dirty="0"/>
              <a:t> HTTP</a:t>
            </a:r>
            <a:endParaRPr spc="-10" dirty="0"/>
          </a:p>
        </p:txBody>
      </p:sp>
      <p:sp>
        <p:nvSpPr>
          <p:cNvPr id="4" name="object 4"/>
          <p:cNvSpPr txBox="1"/>
          <p:nvPr/>
        </p:nvSpPr>
        <p:spPr>
          <a:xfrm>
            <a:off x="746759" y="2427732"/>
            <a:ext cx="1729739" cy="573405"/>
          </a:xfrm>
          <a:prstGeom prst="rect">
            <a:avLst/>
          </a:prstGeom>
          <a:solidFill>
            <a:srgbClr val="C0504D"/>
          </a:solidFill>
        </p:spPr>
        <p:txBody>
          <a:bodyPr vert="horz" wrap="square" lIns="0" tIns="111760" rIns="0" bIns="0" rtlCol="0">
            <a:spAutoFit/>
          </a:bodyPr>
          <a:lstStyle/>
          <a:p>
            <a:pPr algn="ctr">
              <a:lnSpc>
                <a:spcPct val="100000"/>
              </a:lnSpc>
              <a:spcBef>
                <a:spcPts val="880"/>
              </a:spcBef>
            </a:pPr>
            <a:r>
              <a:rPr sz="1900" b="1" spc="-10" dirty="0">
                <a:solidFill>
                  <a:srgbClr val="FFFFFF"/>
                </a:solidFill>
                <a:latin typeface="Carlito"/>
                <a:cs typeface="Carlito"/>
              </a:rPr>
              <a:t>GET</a:t>
            </a:r>
            <a:endParaRPr sz="1900">
              <a:latin typeface="Carlito"/>
              <a:cs typeface="Carlito"/>
            </a:endParaRPr>
          </a:p>
        </p:txBody>
      </p:sp>
      <p:sp>
        <p:nvSpPr>
          <p:cNvPr id="5" name="object 5"/>
          <p:cNvSpPr txBox="1"/>
          <p:nvPr/>
        </p:nvSpPr>
        <p:spPr>
          <a:xfrm>
            <a:off x="746759" y="3000755"/>
            <a:ext cx="1729739" cy="2615460"/>
          </a:xfrm>
          <a:prstGeom prst="rect">
            <a:avLst/>
          </a:prstGeom>
          <a:solidFill>
            <a:srgbClr val="E8D0D0">
              <a:alpha val="90194"/>
            </a:srgbClr>
          </a:solidFill>
        </p:spPr>
        <p:txBody>
          <a:bodyPr vert="horz" wrap="square" lIns="0" tIns="75565" rIns="0" bIns="0" rtlCol="0">
            <a:spAutoFit/>
          </a:bodyPr>
          <a:lstStyle/>
          <a:p>
            <a:pPr marL="285115" marR="167640" indent="-172720">
              <a:lnSpc>
                <a:spcPts val="2090"/>
              </a:lnSpc>
              <a:spcBef>
                <a:spcPts val="595"/>
              </a:spcBef>
              <a:buChar char="•"/>
              <a:tabLst>
                <a:tab pos="285750" algn="l"/>
              </a:tabLst>
            </a:pP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r>
              <a:rPr lang="en-US" sz="1900" spc="-10" dirty="0">
                <a:latin typeface="Carlito"/>
                <a:cs typeface="Carlito"/>
              </a:rPr>
              <a:t> </a:t>
            </a:r>
            <a:r>
              <a:rPr lang="en-US" sz="1900" spc="-10" dirty="0" err="1">
                <a:latin typeface="Carlito"/>
                <a:cs typeface="Carlito"/>
              </a:rPr>
              <a:t>máy</a:t>
            </a:r>
            <a:r>
              <a:rPr lang="en-US" sz="1900" spc="-10" dirty="0">
                <a:latin typeface="Carlito"/>
                <a:cs typeface="Carlito"/>
              </a:rPr>
              <a:t> </a:t>
            </a:r>
            <a:r>
              <a:rPr lang="en-US" sz="1900" spc="-10" dirty="0" err="1">
                <a:latin typeface="Carlito"/>
                <a:cs typeface="Carlito"/>
              </a:rPr>
              <a:t>chủ</a:t>
            </a:r>
            <a:r>
              <a:rPr lang="en-US" sz="1900" spc="-10" dirty="0">
                <a:latin typeface="Carlito"/>
                <a:cs typeface="Carlito"/>
              </a:rPr>
              <a:t> </a:t>
            </a:r>
            <a:r>
              <a:rPr lang="en-US" sz="1900" spc="-10" dirty="0" err="1">
                <a:latin typeface="Carlito"/>
                <a:cs typeface="Carlito"/>
              </a:rPr>
              <a:t>truy</a:t>
            </a:r>
            <a:r>
              <a:rPr lang="en-US" sz="1900" spc="-10" dirty="0">
                <a:latin typeface="Carlito"/>
                <a:cs typeface="Carlito"/>
              </a:rPr>
              <a:t> </a:t>
            </a:r>
            <a:r>
              <a:rPr lang="en-US" sz="1900" spc="-10" dirty="0" err="1">
                <a:latin typeface="Carlito"/>
                <a:cs typeface="Carlito"/>
              </a:rPr>
              <a:t>xuất</a:t>
            </a:r>
            <a:r>
              <a:rPr lang="en-US" sz="1900" spc="-10" dirty="0">
                <a:latin typeface="Carlito"/>
                <a:cs typeface="Carlito"/>
              </a:rPr>
              <a:t> </a:t>
            </a:r>
            <a:r>
              <a:rPr lang="en-US" sz="1900" spc="-10" dirty="0" err="1">
                <a:latin typeface="Carlito"/>
                <a:cs typeface="Carlito"/>
              </a:rPr>
              <a:t>tài</a:t>
            </a:r>
            <a:r>
              <a:rPr lang="en-US" sz="1900" spc="-10" dirty="0">
                <a:latin typeface="Carlito"/>
                <a:cs typeface="Carlito"/>
              </a:rPr>
              <a:t> </a:t>
            </a:r>
            <a:r>
              <a:rPr lang="en-US" sz="1900" spc="-10" dirty="0" err="1">
                <a:latin typeface="Carlito"/>
                <a:cs typeface="Carlito"/>
              </a:rPr>
              <a:t>nguyên</a:t>
            </a:r>
            <a:r>
              <a:rPr lang="en-US" sz="1900" spc="-10" dirty="0">
                <a:latin typeface="Carlito"/>
                <a:cs typeface="Carlito"/>
              </a:rPr>
              <a:t>.</a:t>
            </a:r>
          </a:p>
          <a:p>
            <a:pPr marL="285115" marR="167640" indent="-172720">
              <a:lnSpc>
                <a:spcPts val="2090"/>
              </a:lnSpc>
              <a:spcBef>
                <a:spcPts val="595"/>
              </a:spcBef>
              <a:buChar char="•"/>
              <a:tabLst>
                <a:tab pos="285750" algn="l"/>
              </a:tabLst>
            </a:pPr>
            <a:endParaRPr lang="en-US" sz="1900" spc="-10" dirty="0">
              <a:latin typeface="Carlito"/>
              <a:cs typeface="Carlito"/>
            </a:endParaRPr>
          </a:p>
          <a:p>
            <a:pPr marL="285115" marR="167640" indent="-172720">
              <a:lnSpc>
                <a:spcPts val="2090"/>
              </a:lnSpc>
              <a:spcBef>
                <a:spcPts val="595"/>
              </a:spcBef>
              <a:buChar char="•"/>
              <a:tabLst>
                <a:tab pos="285750" algn="l"/>
              </a:tabLst>
            </a:pPr>
            <a:endParaRPr lang="en-US" sz="1900" spc="-10" dirty="0">
              <a:latin typeface="Carlito"/>
              <a:cs typeface="Carlito"/>
            </a:endParaRPr>
          </a:p>
          <a:p>
            <a:pPr marL="285115" marR="167640" indent="-172720">
              <a:lnSpc>
                <a:spcPts val="2090"/>
              </a:lnSpc>
              <a:spcBef>
                <a:spcPts val="595"/>
              </a:spcBef>
              <a:buChar char="•"/>
              <a:tabLst>
                <a:tab pos="285750" algn="l"/>
              </a:tabLst>
            </a:pPr>
            <a:endParaRPr lang="en-US" sz="1900" spc="-10" dirty="0">
              <a:latin typeface="Carlito"/>
              <a:cs typeface="Carlito"/>
            </a:endParaRPr>
          </a:p>
          <a:p>
            <a:pPr marL="285115" marR="167640" indent="-172720">
              <a:lnSpc>
                <a:spcPts val="2090"/>
              </a:lnSpc>
              <a:spcBef>
                <a:spcPts val="595"/>
              </a:spcBef>
              <a:buChar char="•"/>
              <a:tabLst>
                <a:tab pos="285750" algn="l"/>
              </a:tabLst>
            </a:pPr>
            <a:endParaRPr lang="en-US" sz="1900" spc="-10" dirty="0">
              <a:latin typeface="Carlito"/>
              <a:cs typeface="Carlito"/>
            </a:endParaRPr>
          </a:p>
          <a:p>
            <a:pPr marL="285115" marR="167640" indent="-172720">
              <a:lnSpc>
                <a:spcPts val="2090"/>
              </a:lnSpc>
              <a:spcBef>
                <a:spcPts val="595"/>
              </a:spcBef>
              <a:buChar char="•"/>
              <a:tabLst>
                <a:tab pos="285750" algn="l"/>
              </a:tabLst>
            </a:pPr>
            <a:endParaRPr sz="1900" dirty="0">
              <a:latin typeface="Carlito"/>
              <a:cs typeface="Carlito"/>
            </a:endParaRPr>
          </a:p>
        </p:txBody>
      </p:sp>
      <p:sp>
        <p:nvSpPr>
          <p:cNvPr id="6" name="object 6"/>
          <p:cNvSpPr txBox="1"/>
          <p:nvPr/>
        </p:nvSpPr>
        <p:spPr>
          <a:xfrm>
            <a:off x="2688335" y="2427732"/>
            <a:ext cx="1729739" cy="573405"/>
          </a:xfrm>
          <a:prstGeom prst="rect">
            <a:avLst/>
          </a:prstGeom>
          <a:solidFill>
            <a:srgbClr val="9BBA58"/>
          </a:solidFill>
        </p:spPr>
        <p:txBody>
          <a:bodyPr vert="horz" wrap="square" lIns="0" tIns="111760" rIns="0" bIns="0" rtlCol="0">
            <a:spAutoFit/>
          </a:bodyPr>
          <a:lstStyle/>
          <a:p>
            <a:pPr algn="ctr">
              <a:lnSpc>
                <a:spcPct val="100000"/>
              </a:lnSpc>
              <a:spcBef>
                <a:spcPts val="880"/>
              </a:spcBef>
            </a:pPr>
            <a:r>
              <a:rPr sz="1900" b="1" spc="-10" dirty="0">
                <a:solidFill>
                  <a:srgbClr val="FFFFFF"/>
                </a:solidFill>
                <a:latin typeface="Carlito"/>
                <a:cs typeface="Carlito"/>
              </a:rPr>
              <a:t>POST</a:t>
            </a:r>
            <a:endParaRPr sz="1900">
              <a:latin typeface="Carlito"/>
              <a:cs typeface="Carlito"/>
            </a:endParaRPr>
          </a:p>
        </p:txBody>
      </p:sp>
      <p:sp>
        <p:nvSpPr>
          <p:cNvPr id="7" name="object 7"/>
          <p:cNvSpPr txBox="1"/>
          <p:nvPr/>
        </p:nvSpPr>
        <p:spPr>
          <a:xfrm>
            <a:off x="2688335" y="3000755"/>
            <a:ext cx="1729739" cy="2723502"/>
          </a:xfrm>
          <a:prstGeom prst="rect">
            <a:avLst/>
          </a:prstGeom>
          <a:solidFill>
            <a:srgbClr val="DEE7D1">
              <a:alpha val="90194"/>
            </a:srgbClr>
          </a:solidFill>
        </p:spPr>
        <p:txBody>
          <a:bodyPr vert="horz" wrap="square" lIns="0" tIns="71120" rIns="0" bIns="0" rtlCol="0">
            <a:spAutoFit/>
          </a:bodyPr>
          <a:lstStyle/>
          <a:p>
            <a:pPr marL="286385" marR="166370" indent="-172720" algn="just">
              <a:lnSpc>
                <a:spcPct val="91600"/>
              </a:lnSpc>
              <a:spcBef>
                <a:spcPts val="560"/>
              </a:spcBef>
              <a:buChar char="•"/>
              <a:tabLst>
                <a:tab pos="287020" algn="l"/>
              </a:tabLst>
            </a:pP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r>
              <a:rPr lang="en-US" sz="1900" spc="-10" dirty="0">
                <a:latin typeface="Carlito"/>
                <a:cs typeface="Carlito"/>
              </a:rPr>
              <a:t> </a:t>
            </a:r>
            <a:r>
              <a:rPr lang="en-US" sz="1900" spc="-10" dirty="0" err="1">
                <a:latin typeface="Carlito"/>
                <a:cs typeface="Carlito"/>
              </a:rPr>
              <a:t>máy</a:t>
            </a:r>
            <a:r>
              <a:rPr lang="en-US" sz="1900" spc="-10" dirty="0">
                <a:latin typeface="Carlito"/>
                <a:cs typeface="Carlito"/>
              </a:rPr>
              <a:t> </a:t>
            </a:r>
            <a:r>
              <a:rPr lang="en-US" sz="1900" spc="-10" dirty="0" err="1">
                <a:latin typeface="Carlito"/>
                <a:cs typeface="Carlito"/>
              </a:rPr>
              <a:t>chủ</a:t>
            </a:r>
            <a:r>
              <a:rPr lang="en-US" sz="1900" spc="-10" dirty="0">
                <a:latin typeface="Carlito"/>
                <a:cs typeface="Carlito"/>
              </a:rPr>
              <a:t> </a:t>
            </a:r>
            <a:r>
              <a:rPr lang="en-US" sz="1900" spc="-10" dirty="0" err="1">
                <a:latin typeface="Carlito"/>
                <a:cs typeface="Carlito"/>
              </a:rPr>
              <a:t>rằng</a:t>
            </a:r>
            <a:r>
              <a:rPr lang="en-US" sz="1900" spc="-10" dirty="0">
                <a:latin typeface="Carlito"/>
                <a:cs typeface="Carlito"/>
              </a:rPr>
              <a:t> </a:t>
            </a:r>
            <a:r>
              <a:rPr lang="en-US" sz="1900" spc="-10" dirty="0" err="1">
                <a:latin typeface="Carlito"/>
                <a:cs typeface="Carlito"/>
              </a:rPr>
              <a:t>tài</a:t>
            </a:r>
            <a:r>
              <a:rPr lang="en-US" sz="1900" spc="-10" dirty="0">
                <a:latin typeface="Carlito"/>
                <a:cs typeface="Carlito"/>
              </a:rPr>
              <a:t> </a:t>
            </a:r>
            <a:r>
              <a:rPr lang="en-US" sz="1900" spc="-10" dirty="0" err="1">
                <a:latin typeface="Carlito"/>
                <a:cs typeface="Carlito"/>
              </a:rPr>
              <a:t>nguyên</a:t>
            </a:r>
            <a:r>
              <a:rPr lang="en-US" sz="1900" spc="-10" dirty="0">
                <a:latin typeface="Carlito"/>
                <a:cs typeface="Carlito"/>
              </a:rPr>
              <a:t> </a:t>
            </a:r>
            <a:r>
              <a:rPr lang="en-US" sz="1900" spc="-10" dirty="0" err="1">
                <a:latin typeface="Carlito"/>
                <a:cs typeface="Carlito"/>
              </a:rPr>
              <a:t>đích</a:t>
            </a:r>
            <a:r>
              <a:rPr lang="en-US" sz="1900" spc="-10" dirty="0">
                <a:latin typeface="Carlito"/>
                <a:cs typeface="Carlito"/>
              </a:rPr>
              <a:t> </a:t>
            </a:r>
            <a:r>
              <a:rPr lang="en-US" sz="1900" spc="-10" dirty="0" err="1">
                <a:latin typeface="Carlito"/>
                <a:cs typeface="Carlito"/>
              </a:rPr>
              <a:t>sẽ</a:t>
            </a:r>
            <a:r>
              <a:rPr lang="en-US" sz="1900" spc="-10" dirty="0">
                <a:latin typeface="Carlito"/>
                <a:cs typeface="Carlito"/>
              </a:rPr>
              <a:t> </a:t>
            </a:r>
            <a:r>
              <a:rPr lang="en-US" sz="1900" spc="-10" dirty="0" err="1">
                <a:latin typeface="Carlito"/>
                <a:cs typeface="Carlito"/>
              </a:rPr>
              <a:t>xử</a:t>
            </a:r>
            <a:r>
              <a:rPr lang="en-US" sz="1900" spc="-10" dirty="0">
                <a:latin typeface="Carlito"/>
                <a:cs typeface="Carlito"/>
              </a:rPr>
              <a:t> </a:t>
            </a:r>
            <a:r>
              <a:rPr lang="en-US" sz="1900" spc="-10" dirty="0" err="1">
                <a:latin typeface="Carlito"/>
                <a:cs typeface="Carlito"/>
              </a:rPr>
              <a:t>lý</a:t>
            </a:r>
            <a:r>
              <a:rPr lang="en-US" sz="1900" spc="-10" dirty="0">
                <a:latin typeface="Carlito"/>
                <a:cs typeface="Carlito"/>
              </a:rPr>
              <a:t> </a:t>
            </a:r>
            <a:r>
              <a:rPr lang="en-US" sz="1900" spc="-10" dirty="0" err="1">
                <a:latin typeface="Carlito"/>
                <a:cs typeface="Carlito"/>
              </a:rPr>
              <a:t>dữ</a:t>
            </a:r>
            <a:r>
              <a:rPr lang="en-US" sz="1900" spc="-10" dirty="0">
                <a:latin typeface="Carlito"/>
                <a:cs typeface="Carlito"/>
              </a:rPr>
              <a:t> </a:t>
            </a:r>
            <a:r>
              <a:rPr lang="en-US" sz="1900" spc="-10" dirty="0" err="1">
                <a:latin typeface="Carlito"/>
                <a:cs typeface="Carlito"/>
              </a:rPr>
              <a:t>liệu</a:t>
            </a:r>
            <a:r>
              <a:rPr lang="en-US" sz="1900" spc="-10" dirty="0">
                <a:latin typeface="Carlito"/>
                <a:cs typeface="Carlito"/>
              </a:rPr>
              <a:t> </a:t>
            </a:r>
            <a:r>
              <a:rPr lang="en-US" sz="1900" spc="-10" dirty="0" err="1">
                <a:latin typeface="Carlito"/>
                <a:cs typeface="Carlito"/>
              </a:rPr>
              <a:t>có</a:t>
            </a:r>
            <a:r>
              <a:rPr lang="en-US" sz="1900" spc="-10" dirty="0">
                <a:latin typeface="Carlito"/>
                <a:cs typeface="Carlito"/>
              </a:rPr>
              <a:t> </a:t>
            </a:r>
            <a:r>
              <a:rPr lang="en-US" sz="1900" spc="-10" dirty="0" err="1">
                <a:latin typeface="Carlito"/>
                <a:cs typeface="Carlito"/>
              </a:rPr>
              <a:t>trong</a:t>
            </a:r>
            <a:r>
              <a:rPr lang="en-US" sz="1900" spc="-10" dirty="0">
                <a:latin typeface="Carlito"/>
                <a:cs typeface="Carlito"/>
              </a:rPr>
              <a:t> </a:t>
            </a: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endParaRPr lang="en-US" sz="1900" spc="-10" dirty="0">
              <a:latin typeface="Carlito"/>
              <a:cs typeface="Carlito"/>
            </a:endParaRPr>
          </a:p>
          <a:p>
            <a:pPr marL="286385" marR="166370" indent="-172720" algn="just">
              <a:lnSpc>
                <a:spcPct val="91600"/>
              </a:lnSpc>
              <a:spcBef>
                <a:spcPts val="560"/>
              </a:spcBef>
              <a:buChar char="•"/>
              <a:tabLst>
                <a:tab pos="287020" algn="l"/>
              </a:tabLst>
            </a:pPr>
            <a:endParaRPr lang="en-US" sz="1900" spc="-10" dirty="0">
              <a:latin typeface="Carlito"/>
              <a:cs typeface="Carlito"/>
            </a:endParaRPr>
          </a:p>
          <a:p>
            <a:pPr marL="286385" marR="166370" indent="-172720">
              <a:lnSpc>
                <a:spcPct val="91600"/>
              </a:lnSpc>
              <a:spcBef>
                <a:spcPts val="560"/>
              </a:spcBef>
              <a:buChar char="•"/>
              <a:tabLst>
                <a:tab pos="287020" algn="l"/>
              </a:tabLst>
            </a:pPr>
            <a:endParaRPr lang="en-US" sz="1900" spc="-10" dirty="0">
              <a:latin typeface="Carlito"/>
              <a:cs typeface="Carlito"/>
            </a:endParaRPr>
          </a:p>
          <a:p>
            <a:pPr marL="286385" marR="166370" indent="-172720">
              <a:lnSpc>
                <a:spcPct val="91600"/>
              </a:lnSpc>
              <a:spcBef>
                <a:spcPts val="560"/>
              </a:spcBef>
              <a:buChar char="•"/>
              <a:tabLst>
                <a:tab pos="287020" algn="l"/>
              </a:tabLst>
            </a:pPr>
            <a:endParaRPr lang="en-US" sz="1900" spc="-10" dirty="0">
              <a:latin typeface="Carlito"/>
              <a:cs typeface="Carlito"/>
            </a:endParaRPr>
          </a:p>
        </p:txBody>
      </p:sp>
      <p:sp>
        <p:nvSpPr>
          <p:cNvPr id="8" name="object 8"/>
          <p:cNvSpPr txBox="1"/>
          <p:nvPr/>
        </p:nvSpPr>
        <p:spPr>
          <a:xfrm>
            <a:off x="4629911" y="2427732"/>
            <a:ext cx="1729739" cy="573405"/>
          </a:xfrm>
          <a:prstGeom prst="rect">
            <a:avLst/>
          </a:prstGeom>
          <a:solidFill>
            <a:srgbClr val="8063A1"/>
          </a:solidFill>
        </p:spPr>
        <p:txBody>
          <a:bodyPr vert="horz" wrap="square" lIns="0" tIns="111760" rIns="0" bIns="0" rtlCol="0">
            <a:spAutoFit/>
          </a:bodyPr>
          <a:lstStyle/>
          <a:p>
            <a:pPr marL="2540" algn="ctr">
              <a:lnSpc>
                <a:spcPct val="100000"/>
              </a:lnSpc>
              <a:spcBef>
                <a:spcPts val="880"/>
              </a:spcBef>
            </a:pPr>
            <a:r>
              <a:rPr sz="1900" b="1" spc="-10" dirty="0">
                <a:solidFill>
                  <a:srgbClr val="FFFFFF"/>
                </a:solidFill>
                <a:latin typeface="Carlito"/>
                <a:cs typeface="Carlito"/>
              </a:rPr>
              <a:t>PUT</a:t>
            </a:r>
            <a:endParaRPr sz="1900">
              <a:latin typeface="Carlito"/>
              <a:cs typeface="Carlito"/>
            </a:endParaRPr>
          </a:p>
        </p:txBody>
      </p:sp>
      <p:sp>
        <p:nvSpPr>
          <p:cNvPr id="9" name="object 9"/>
          <p:cNvSpPr txBox="1"/>
          <p:nvPr/>
        </p:nvSpPr>
        <p:spPr>
          <a:xfrm>
            <a:off x="4629911" y="3000755"/>
            <a:ext cx="1729739" cy="2538515"/>
          </a:xfrm>
          <a:prstGeom prst="rect">
            <a:avLst/>
          </a:prstGeom>
          <a:solidFill>
            <a:srgbClr val="D7D2DF">
              <a:alpha val="90194"/>
            </a:srgbClr>
          </a:solidFill>
        </p:spPr>
        <p:txBody>
          <a:bodyPr vert="horz" wrap="square" lIns="0" tIns="75565" rIns="0" bIns="0" rtlCol="0">
            <a:spAutoFit/>
          </a:bodyPr>
          <a:lstStyle/>
          <a:p>
            <a:pPr marL="287020" marR="165735" indent="-172720">
              <a:lnSpc>
                <a:spcPts val="2090"/>
              </a:lnSpc>
              <a:spcBef>
                <a:spcPts val="595"/>
              </a:spcBef>
              <a:buChar char="•"/>
              <a:tabLst>
                <a:tab pos="287655" algn="l"/>
              </a:tabLst>
            </a:pP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r>
              <a:rPr lang="en-US" sz="1900" spc="-10" dirty="0">
                <a:latin typeface="Carlito"/>
                <a:cs typeface="Carlito"/>
              </a:rPr>
              <a:t> </a:t>
            </a:r>
            <a:r>
              <a:rPr lang="en-US" sz="1900" spc="-10" dirty="0" err="1">
                <a:latin typeface="Carlito"/>
                <a:cs typeface="Carlito"/>
              </a:rPr>
              <a:t>máy</a:t>
            </a:r>
            <a:r>
              <a:rPr lang="en-US" sz="1900" spc="-10" dirty="0">
                <a:latin typeface="Carlito"/>
                <a:cs typeface="Carlito"/>
              </a:rPr>
              <a:t> </a:t>
            </a:r>
            <a:r>
              <a:rPr lang="en-US" sz="1900" spc="-10" dirty="0" err="1">
                <a:latin typeface="Carlito"/>
                <a:cs typeface="Carlito"/>
              </a:rPr>
              <a:t>chủ</a:t>
            </a:r>
            <a:r>
              <a:rPr lang="en-US" sz="1900" spc="-10" dirty="0">
                <a:latin typeface="Carlito"/>
                <a:cs typeface="Carlito"/>
              </a:rPr>
              <a:t> </a:t>
            </a:r>
            <a:r>
              <a:rPr lang="en-US" sz="1900" spc="-10" dirty="0" err="1">
                <a:latin typeface="Carlito"/>
                <a:cs typeface="Carlito"/>
              </a:rPr>
              <a:t>tạo</a:t>
            </a:r>
            <a:r>
              <a:rPr lang="en-US" sz="1900" spc="-10" dirty="0">
                <a:latin typeface="Carlito"/>
                <a:cs typeface="Carlito"/>
              </a:rPr>
              <a:t> </a:t>
            </a:r>
            <a:r>
              <a:rPr lang="en-US" sz="1900" spc="-10" dirty="0" err="1">
                <a:latin typeface="Carlito"/>
                <a:cs typeface="Carlito"/>
              </a:rPr>
              <a:t>hoặc</a:t>
            </a:r>
            <a:r>
              <a:rPr lang="en-US" sz="1900" spc="-10" dirty="0">
                <a:latin typeface="Carlito"/>
                <a:cs typeface="Carlito"/>
              </a:rPr>
              <a:t> </a:t>
            </a:r>
            <a:r>
              <a:rPr lang="en-US" sz="1900" spc="-10" dirty="0" err="1">
                <a:latin typeface="Carlito"/>
                <a:cs typeface="Carlito"/>
              </a:rPr>
              <a:t>cập</a:t>
            </a:r>
            <a:r>
              <a:rPr lang="en-US" sz="1900" spc="-10" dirty="0">
                <a:latin typeface="Carlito"/>
                <a:cs typeface="Carlito"/>
              </a:rPr>
              <a:t> </a:t>
            </a:r>
            <a:r>
              <a:rPr lang="en-US" sz="1900" spc="-10" dirty="0" err="1">
                <a:latin typeface="Carlito"/>
                <a:cs typeface="Carlito"/>
              </a:rPr>
              <a:t>nhật</a:t>
            </a:r>
            <a:r>
              <a:rPr lang="en-US" sz="1900" spc="-10" dirty="0">
                <a:latin typeface="Carlito"/>
                <a:cs typeface="Carlito"/>
              </a:rPr>
              <a:t> </a:t>
            </a: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r>
              <a:rPr lang="en-US" sz="1900" spc="-10" dirty="0">
                <a:latin typeface="Carlito"/>
                <a:cs typeface="Carlito"/>
              </a:rPr>
              <a:t>.</a:t>
            </a:r>
          </a:p>
          <a:p>
            <a:pPr marL="287020" marR="165735" indent="-172720">
              <a:lnSpc>
                <a:spcPts val="2090"/>
              </a:lnSpc>
              <a:spcBef>
                <a:spcPts val="595"/>
              </a:spcBef>
              <a:buChar char="•"/>
              <a:tabLst>
                <a:tab pos="287655" algn="l"/>
              </a:tabLst>
            </a:pPr>
            <a:endParaRPr lang="en-US" sz="1900" spc="-10" dirty="0">
              <a:latin typeface="Carlito"/>
              <a:cs typeface="Carlito"/>
            </a:endParaRPr>
          </a:p>
          <a:p>
            <a:pPr marL="287020" marR="165735" indent="-172720">
              <a:lnSpc>
                <a:spcPts val="2090"/>
              </a:lnSpc>
              <a:spcBef>
                <a:spcPts val="595"/>
              </a:spcBef>
              <a:buChar char="•"/>
              <a:tabLst>
                <a:tab pos="287655" algn="l"/>
              </a:tabLst>
            </a:pPr>
            <a:endParaRPr lang="en-US" sz="1900" spc="-10" dirty="0">
              <a:latin typeface="Carlito"/>
              <a:cs typeface="Carlito"/>
            </a:endParaRPr>
          </a:p>
          <a:p>
            <a:pPr marL="287020" marR="165735" indent="-172720">
              <a:lnSpc>
                <a:spcPts val="2090"/>
              </a:lnSpc>
              <a:spcBef>
                <a:spcPts val="595"/>
              </a:spcBef>
              <a:buChar char="•"/>
              <a:tabLst>
                <a:tab pos="287655" algn="l"/>
              </a:tabLst>
            </a:pPr>
            <a:endParaRPr lang="en-US" sz="1900" spc="-10" dirty="0">
              <a:latin typeface="Carlito"/>
              <a:cs typeface="Carlito"/>
            </a:endParaRPr>
          </a:p>
          <a:p>
            <a:pPr marL="287020" marR="165735" indent="-172720">
              <a:lnSpc>
                <a:spcPts val="2090"/>
              </a:lnSpc>
              <a:spcBef>
                <a:spcPts val="595"/>
              </a:spcBef>
              <a:buChar char="•"/>
              <a:tabLst>
                <a:tab pos="287655" algn="l"/>
              </a:tabLst>
            </a:pPr>
            <a:endParaRPr sz="1900" dirty="0">
              <a:latin typeface="Carlito"/>
              <a:cs typeface="Carlito"/>
            </a:endParaRPr>
          </a:p>
        </p:txBody>
      </p:sp>
      <p:sp>
        <p:nvSpPr>
          <p:cNvPr id="10" name="object 10"/>
          <p:cNvSpPr txBox="1"/>
          <p:nvPr/>
        </p:nvSpPr>
        <p:spPr>
          <a:xfrm>
            <a:off x="6573011" y="2427732"/>
            <a:ext cx="1729739" cy="573405"/>
          </a:xfrm>
          <a:prstGeom prst="rect">
            <a:avLst/>
          </a:prstGeom>
          <a:solidFill>
            <a:srgbClr val="4AACC5"/>
          </a:solidFill>
        </p:spPr>
        <p:txBody>
          <a:bodyPr vert="horz" wrap="square" lIns="0" tIns="111760" rIns="0" bIns="0" rtlCol="0">
            <a:spAutoFit/>
          </a:bodyPr>
          <a:lstStyle/>
          <a:p>
            <a:pPr marL="501650">
              <a:lnSpc>
                <a:spcPct val="100000"/>
              </a:lnSpc>
              <a:spcBef>
                <a:spcPts val="880"/>
              </a:spcBef>
            </a:pPr>
            <a:r>
              <a:rPr sz="1900" b="1" spc="-5" dirty="0">
                <a:solidFill>
                  <a:srgbClr val="FFFFFF"/>
                </a:solidFill>
                <a:latin typeface="Carlito"/>
                <a:cs typeface="Carlito"/>
              </a:rPr>
              <a:t>DELETE</a:t>
            </a:r>
            <a:endParaRPr sz="1900">
              <a:latin typeface="Carlito"/>
              <a:cs typeface="Carlito"/>
            </a:endParaRPr>
          </a:p>
        </p:txBody>
      </p:sp>
      <p:sp>
        <p:nvSpPr>
          <p:cNvPr id="11" name="object 11"/>
          <p:cNvSpPr txBox="1"/>
          <p:nvPr/>
        </p:nvSpPr>
        <p:spPr>
          <a:xfrm>
            <a:off x="6573011" y="3000755"/>
            <a:ext cx="1729739" cy="2615460"/>
          </a:xfrm>
          <a:prstGeom prst="rect">
            <a:avLst/>
          </a:prstGeom>
          <a:solidFill>
            <a:srgbClr val="D0E2EA">
              <a:alpha val="90194"/>
            </a:srgbClr>
          </a:solidFill>
        </p:spPr>
        <p:txBody>
          <a:bodyPr vert="horz" wrap="square" lIns="0" tIns="75565" rIns="0" bIns="0" rtlCol="0">
            <a:spAutoFit/>
          </a:bodyPr>
          <a:lstStyle/>
          <a:p>
            <a:pPr marL="286385" marR="166370" indent="-172720">
              <a:lnSpc>
                <a:spcPts val="2090"/>
              </a:lnSpc>
              <a:spcBef>
                <a:spcPts val="595"/>
              </a:spcBef>
              <a:buChar char="•"/>
              <a:tabLst>
                <a:tab pos="287020" algn="l"/>
              </a:tabLst>
            </a:pPr>
            <a:r>
              <a:rPr lang="en-US" sz="1900" spc="-10" dirty="0" err="1">
                <a:latin typeface="Carlito"/>
                <a:cs typeface="Carlito"/>
              </a:rPr>
              <a:t>Yêu</a:t>
            </a:r>
            <a:r>
              <a:rPr lang="en-US" sz="1900" spc="-10" dirty="0">
                <a:latin typeface="Carlito"/>
                <a:cs typeface="Carlito"/>
              </a:rPr>
              <a:t> </a:t>
            </a:r>
            <a:r>
              <a:rPr lang="en-US" sz="1900" spc="-10" dirty="0" err="1">
                <a:latin typeface="Carlito"/>
                <a:cs typeface="Carlito"/>
              </a:rPr>
              <a:t>cầu</a:t>
            </a:r>
            <a:r>
              <a:rPr lang="en-US" sz="1900" spc="-10" dirty="0">
                <a:latin typeface="Carlito"/>
                <a:cs typeface="Carlito"/>
              </a:rPr>
              <a:t> </a:t>
            </a:r>
            <a:r>
              <a:rPr lang="en-US" sz="1900" spc="-10" dirty="0" err="1">
                <a:latin typeface="Carlito"/>
                <a:cs typeface="Carlito"/>
              </a:rPr>
              <a:t>máy</a:t>
            </a:r>
            <a:r>
              <a:rPr lang="en-US" sz="1900" spc="-10" dirty="0">
                <a:latin typeface="Carlito"/>
                <a:cs typeface="Carlito"/>
              </a:rPr>
              <a:t> </a:t>
            </a:r>
            <a:r>
              <a:rPr lang="en-US" sz="1900" spc="-10" dirty="0" err="1">
                <a:latin typeface="Carlito"/>
                <a:cs typeface="Carlito"/>
              </a:rPr>
              <a:t>chủ</a:t>
            </a:r>
            <a:r>
              <a:rPr lang="en-US" sz="1900" spc="-10" dirty="0">
                <a:latin typeface="Carlito"/>
                <a:cs typeface="Carlito"/>
              </a:rPr>
              <a:t> </a:t>
            </a:r>
            <a:r>
              <a:rPr lang="en-US" sz="1900" spc="-10" dirty="0" err="1">
                <a:latin typeface="Carlito"/>
                <a:cs typeface="Carlito"/>
              </a:rPr>
              <a:t>xóa</a:t>
            </a:r>
            <a:r>
              <a:rPr lang="en-US" sz="1900" spc="-10" dirty="0">
                <a:latin typeface="Carlito"/>
                <a:cs typeface="Carlito"/>
              </a:rPr>
              <a:t> </a:t>
            </a:r>
            <a:r>
              <a:rPr lang="en-US" sz="1900" spc="-10" dirty="0" err="1">
                <a:latin typeface="Carlito"/>
                <a:cs typeface="Carlito"/>
              </a:rPr>
              <a:t>tài</a:t>
            </a:r>
            <a:r>
              <a:rPr lang="en-US" sz="1900" spc="-10" dirty="0">
                <a:latin typeface="Carlito"/>
                <a:cs typeface="Carlito"/>
              </a:rPr>
              <a:t> </a:t>
            </a:r>
            <a:r>
              <a:rPr lang="en-US" sz="1900" spc="-10" dirty="0" err="1">
                <a:latin typeface="Carlito"/>
                <a:cs typeface="Carlito"/>
              </a:rPr>
              <a:t>nguyên</a:t>
            </a:r>
            <a:r>
              <a:rPr lang="en-US" sz="1900" spc="-10" dirty="0">
                <a:latin typeface="Carlito"/>
                <a:cs typeface="Carlito"/>
              </a:rPr>
              <a:t>.</a:t>
            </a:r>
          </a:p>
          <a:p>
            <a:pPr marL="286385" marR="166370" indent="-172720">
              <a:lnSpc>
                <a:spcPts val="2090"/>
              </a:lnSpc>
              <a:spcBef>
                <a:spcPts val="595"/>
              </a:spcBef>
              <a:buChar char="•"/>
              <a:tabLst>
                <a:tab pos="287020" algn="l"/>
              </a:tabLst>
            </a:pPr>
            <a:endParaRPr lang="en-US" sz="1900" spc="-10" dirty="0">
              <a:latin typeface="Carlito"/>
              <a:cs typeface="Carlito"/>
            </a:endParaRPr>
          </a:p>
          <a:p>
            <a:pPr marL="286385" marR="166370" indent="-172720">
              <a:lnSpc>
                <a:spcPts val="2090"/>
              </a:lnSpc>
              <a:spcBef>
                <a:spcPts val="595"/>
              </a:spcBef>
              <a:buChar char="•"/>
              <a:tabLst>
                <a:tab pos="287020" algn="l"/>
              </a:tabLst>
            </a:pPr>
            <a:endParaRPr lang="en-US" sz="1900" spc="-10" dirty="0">
              <a:latin typeface="Carlito"/>
              <a:cs typeface="Carlito"/>
            </a:endParaRPr>
          </a:p>
          <a:p>
            <a:pPr marL="286385" marR="166370" indent="-172720">
              <a:lnSpc>
                <a:spcPts val="2090"/>
              </a:lnSpc>
              <a:spcBef>
                <a:spcPts val="595"/>
              </a:spcBef>
              <a:buChar char="•"/>
              <a:tabLst>
                <a:tab pos="287020" algn="l"/>
              </a:tabLst>
            </a:pPr>
            <a:endParaRPr lang="en-US" sz="1900" spc="-10" dirty="0">
              <a:latin typeface="Carlito"/>
              <a:cs typeface="Carlito"/>
            </a:endParaRPr>
          </a:p>
          <a:p>
            <a:pPr marL="286385" marR="166370" indent="-172720">
              <a:lnSpc>
                <a:spcPts val="2090"/>
              </a:lnSpc>
              <a:spcBef>
                <a:spcPts val="595"/>
              </a:spcBef>
              <a:buChar char="•"/>
              <a:tabLst>
                <a:tab pos="287020" algn="l"/>
              </a:tabLst>
            </a:pPr>
            <a:endParaRPr lang="en-US" sz="1900" spc="-10" dirty="0">
              <a:latin typeface="Carlito"/>
              <a:cs typeface="Carlito"/>
            </a:endParaRPr>
          </a:p>
          <a:p>
            <a:pPr marL="286385" marR="166370" indent="-172720">
              <a:lnSpc>
                <a:spcPts val="2090"/>
              </a:lnSpc>
              <a:spcBef>
                <a:spcPts val="595"/>
              </a:spcBef>
              <a:buChar char="•"/>
              <a:tabLst>
                <a:tab pos="287020" algn="l"/>
              </a:tabLst>
            </a:pPr>
            <a:endParaRPr sz="19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65809"/>
            <a:ext cx="8058150" cy="3077766"/>
          </a:xfrm>
          <a:prstGeom prst="rect">
            <a:avLst/>
          </a:prstGeom>
        </p:spPr>
        <p:txBody>
          <a:bodyPr vert="horz" wrap="square" lIns="0" tIns="88900" rIns="0" bIns="0" rtlCol="0">
            <a:spAutoFit/>
          </a:bodyPr>
          <a:lstStyle/>
          <a:p>
            <a:pPr marL="355600" indent="-343535">
              <a:lnSpc>
                <a:spcPct val="100000"/>
              </a:lnSpc>
              <a:spcBef>
                <a:spcPts val="700"/>
              </a:spcBef>
              <a:buClr>
                <a:srgbClr val="16375E"/>
              </a:buClr>
              <a:buFont typeface="Wingdings"/>
              <a:buChar char=""/>
              <a:tabLst>
                <a:tab pos="356235" algn="l"/>
              </a:tabLst>
            </a:pPr>
            <a:r>
              <a:rPr sz="2400" spc="5" dirty="0">
                <a:latin typeface="Carlito"/>
                <a:cs typeface="Carlito"/>
              </a:rPr>
              <a:t>HTTP</a:t>
            </a:r>
            <a:r>
              <a:rPr sz="2400" spc="-10" dirty="0">
                <a:latin typeface="Carlito"/>
                <a:cs typeface="Carlito"/>
              </a:rPr>
              <a:t> Request:</a:t>
            </a:r>
            <a:endParaRPr sz="2400" dirty="0">
              <a:latin typeface="Carlito"/>
              <a:cs typeface="Carlito"/>
            </a:endParaRPr>
          </a:p>
          <a:p>
            <a:pPr marL="756285" lvl="1" indent="-287020">
              <a:lnSpc>
                <a:spcPct val="100000"/>
              </a:lnSpc>
              <a:spcBef>
                <a:spcPts val="509"/>
              </a:spcBef>
              <a:buClr>
                <a:srgbClr val="16375E"/>
              </a:buClr>
              <a:buFont typeface="Arial"/>
              <a:buChar char="–"/>
              <a:tabLst>
                <a:tab pos="756285" algn="l"/>
                <a:tab pos="756920" algn="l"/>
              </a:tabLst>
            </a:pPr>
            <a:r>
              <a:rPr lang="vi-VN" sz="2000" spc="-5" dirty="0">
                <a:latin typeface="Carlito"/>
                <a:cs typeface="Carlito"/>
              </a:rPr>
              <a:t>Bất kể phương thức được sử dụng trong yêu cầu HTTP, </a:t>
            </a:r>
            <a:r>
              <a:rPr lang="en-US" sz="2000" spc="-5" dirty="0" err="1">
                <a:latin typeface="Carlito"/>
                <a:cs typeface="Carlito"/>
              </a:rPr>
              <a:t>đều</a:t>
            </a:r>
            <a:r>
              <a:rPr lang="en-US" sz="2000" spc="-5" dirty="0">
                <a:latin typeface="Carlito"/>
                <a:cs typeface="Carlito"/>
              </a:rPr>
              <a:t> </a:t>
            </a:r>
            <a:r>
              <a:rPr lang="en-US" sz="2000" spc="-5" dirty="0" err="1">
                <a:latin typeface="Carlito"/>
                <a:cs typeface="Carlito"/>
              </a:rPr>
              <a:t>phải</a:t>
            </a:r>
            <a:r>
              <a:rPr sz="2000" spc="-5" dirty="0">
                <a:latin typeface="Carlito"/>
                <a:cs typeface="Carlito"/>
              </a:rPr>
              <a:t>:</a:t>
            </a:r>
            <a:endParaRPr sz="2000" dirty="0">
              <a:latin typeface="Carlito"/>
              <a:cs typeface="Carlito"/>
            </a:endParaRPr>
          </a:p>
          <a:p>
            <a:pPr marL="1155700" lvl="2" indent="-229235" algn="just">
              <a:lnSpc>
                <a:spcPct val="100000"/>
              </a:lnSpc>
              <a:spcBef>
                <a:spcPts val="409"/>
              </a:spcBef>
              <a:buClr>
                <a:srgbClr val="16375E"/>
              </a:buClr>
              <a:buFont typeface="Arial"/>
              <a:buChar char="•"/>
              <a:tabLst>
                <a:tab pos="1155700" algn="l"/>
                <a:tab pos="1156335" algn="l"/>
              </a:tabLst>
            </a:pPr>
            <a:r>
              <a:rPr lang="vi-VN" sz="1600" spc="-15" dirty="0">
                <a:latin typeface="Carlito"/>
                <a:cs typeface="Carlito"/>
              </a:rPr>
              <a:t>Có một định dạng tiêu chuẩn.</a:t>
            </a:r>
            <a:endParaRPr lang="en-US" sz="1600" spc="-15" dirty="0">
              <a:latin typeface="Carlito"/>
              <a:cs typeface="Carlito"/>
            </a:endParaRPr>
          </a:p>
          <a:p>
            <a:pPr marL="1155700" lvl="2" indent="-229235" algn="just">
              <a:lnSpc>
                <a:spcPct val="100000"/>
              </a:lnSpc>
              <a:spcBef>
                <a:spcPts val="409"/>
              </a:spcBef>
              <a:buClr>
                <a:srgbClr val="16375E"/>
              </a:buClr>
              <a:buFont typeface="Arial"/>
              <a:buChar char="•"/>
              <a:tabLst>
                <a:tab pos="1155700" algn="l"/>
                <a:tab pos="1156335" algn="l"/>
              </a:tabLst>
            </a:pPr>
            <a:r>
              <a:rPr lang="vi-VN" sz="1600" spc="-15" dirty="0">
                <a:latin typeface="Carlito"/>
                <a:cs typeface="Carlito"/>
              </a:rPr>
              <a:t>Chứa các tiêu đề yêu cầu và phần thân yêu cầu.</a:t>
            </a:r>
            <a:endParaRPr lang="en-US" sz="1600" spc="-15" dirty="0">
              <a:latin typeface="Carlito"/>
              <a:cs typeface="Carlito"/>
            </a:endParaRPr>
          </a:p>
          <a:p>
            <a:pPr marL="1155700" lvl="2" indent="-229235" algn="just">
              <a:lnSpc>
                <a:spcPct val="100000"/>
              </a:lnSpc>
              <a:spcBef>
                <a:spcPts val="409"/>
              </a:spcBef>
              <a:buClr>
                <a:srgbClr val="16375E"/>
              </a:buClr>
              <a:buFont typeface="Arial"/>
              <a:buChar char="•"/>
              <a:tabLst>
                <a:tab pos="1155700" algn="l"/>
                <a:tab pos="1156335" algn="l"/>
              </a:tabLst>
            </a:pPr>
            <a:r>
              <a:rPr lang="vi-VN" sz="1600" spc="-15" dirty="0">
                <a:latin typeface="Carlito"/>
                <a:cs typeface="Carlito"/>
              </a:rPr>
              <a:t>Cung cấp thông tin về yêu cầu, chẳng hạn như phương thức HTTP, URL của yêu cầu và loại nội dung mà yêu cầu mong đợi dưới dạng phản hồi. Nội dung yêu cầu có thể trống hoặc có thể chứa dữ liệu.</a:t>
            </a:r>
            <a:endParaRPr lang="en-US" sz="1600" spc="-15" dirty="0">
              <a:latin typeface="Carlito"/>
              <a:cs typeface="Carlito"/>
            </a:endParaRPr>
          </a:p>
          <a:p>
            <a:pPr marL="354965" indent="-342900" algn="just">
              <a:spcBef>
                <a:spcPts val="409"/>
              </a:spcBef>
              <a:buClr>
                <a:srgbClr val="16375E"/>
              </a:buClr>
              <a:buFont typeface="Wingdings" panose="05000000000000000000" pitchFamily="2" charset="2"/>
              <a:buChar char="q"/>
              <a:tabLst>
                <a:tab pos="1155700" algn="l"/>
                <a:tab pos="1156335" algn="l"/>
              </a:tabLst>
            </a:pPr>
            <a:r>
              <a:rPr lang="en-US" sz="2400" spc="-10" dirty="0" err="1">
                <a:latin typeface="Carlito"/>
                <a:cs typeface="Carlito"/>
              </a:rPr>
              <a:t>Hoạt</a:t>
            </a:r>
            <a:r>
              <a:rPr lang="en-US" sz="2400" spc="-10" dirty="0">
                <a:latin typeface="Carlito"/>
                <a:cs typeface="Carlito"/>
              </a:rPr>
              <a:t> </a:t>
            </a:r>
            <a:r>
              <a:rPr lang="en-US" sz="2400" spc="-10" dirty="0" err="1">
                <a:latin typeface="Carlito"/>
                <a:cs typeface="Carlito"/>
              </a:rPr>
              <a:t>động</a:t>
            </a:r>
            <a:r>
              <a:rPr lang="en-US" sz="2400" spc="-10" dirty="0">
                <a:latin typeface="Carlito"/>
                <a:cs typeface="Carlito"/>
              </a:rPr>
              <a:t> </a:t>
            </a:r>
            <a:r>
              <a:rPr lang="en-US" sz="2400" spc="-10" dirty="0" err="1">
                <a:latin typeface="Carlito"/>
                <a:cs typeface="Carlito"/>
              </a:rPr>
              <a:t>của</a:t>
            </a:r>
            <a:r>
              <a:rPr lang="en-US" sz="2400" spc="-10" dirty="0">
                <a:latin typeface="Carlito"/>
                <a:cs typeface="Carlito"/>
              </a:rPr>
              <a:t> </a:t>
            </a:r>
            <a:r>
              <a:rPr lang="en-US" sz="2400" spc="-10" dirty="0" err="1">
                <a:latin typeface="Carlito"/>
                <a:cs typeface="Carlito"/>
              </a:rPr>
              <a:t>một</a:t>
            </a:r>
            <a:r>
              <a:rPr lang="en-US" sz="2400" spc="-10" dirty="0">
                <a:latin typeface="Carlito"/>
                <a:cs typeface="Carlito"/>
              </a:rPr>
              <a:t> </a:t>
            </a:r>
            <a:r>
              <a:rPr lang="vi-VN" sz="2400" spc="-10" dirty="0">
                <a:latin typeface="Carlito"/>
                <a:cs typeface="Carlito"/>
              </a:rPr>
              <a:t>yêu cầu HTTP được gửi từ trình duyệt đến tài nguyên được lưu trữ trên máy chủ </a:t>
            </a:r>
            <a:r>
              <a:rPr sz="2400" spc="-5" dirty="0">
                <a:latin typeface="Carlito"/>
                <a:cs typeface="Carlito"/>
              </a:rPr>
              <a:t>:</a:t>
            </a:r>
            <a:endParaRPr sz="2400" dirty="0">
              <a:latin typeface="Carlito"/>
              <a:cs typeface="Carlito"/>
            </a:endParaRPr>
          </a:p>
        </p:txBody>
      </p:sp>
      <p:sp>
        <p:nvSpPr>
          <p:cNvPr id="3" name="object 3"/>
          <p:cNvSpPr txBox="1">
            <a:spLocks noGrp="1"/>
          </p:cNvSpPr>
          <p:nvPr>
            <p:ph type="title"/>
          </p:nvPr>
        </p:nvSpPr>
        <p:spPr>
          <a:xfrm>
            <a:off x="535940" y="278968"/>
            <a:ext cx="3732529" cy="635000"/>
          </a:xfrm>
          <a:prstGeom prst="rect">
            <a:avLst/>
          </a:prstGeom>
        </p:spPr>
        <p:txBody>
          <a:bodyPr vert="horz" wrap="square" lIns="0" tIns="12065" rIns="0" bIns="0" rtlCol="0">
            <a:spAutoFit/>
          </a:bodyPr>
          <a:lstStyle/>
          <a:p>
            <a:pPr marL="12700">
              <a:lnSpc>
                <a:spcPct val="100000"/>
              </a:lnSpc>
              <a:spcBef>
                <a:spcPts val="95"/>
              </a:spcBef>
            </a:pPr>
            <a:r>
              <a:rPr spc="5" dirty="0"/>
              <a:t>HTTP </a:t>
            </a:r>
            <a:r>
              <a:rPr spc="-25" dirty="0"/>
              <a:t>Request</a:t>
            </a:r>
            <a:r>
              <a:rPr spc="-60" dirty="0"/>
              <a:t> </a:t>
            </a:r>
            <a:endParaRPr dirty="0"/>
          </a:p>
        </p:txBody>
      </p:sp>
      <p:sp>
        <p:nvSpPr>
          <p:cNvPr id="4" name="object 4"/>
          <p:cNvSpPr/>
          <p:nvPr/>
        </p:nvSpPr>
        <p:spPr>
          <a:xfrm>
            <a:off x="1357883" y="4428744"/>
            <a:ext cx="6213347" cy="2133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465"/>
            <a:ext cx="8455660" cy="1133644"/>
          </a:xfrm>
          <a:prstGeom prst="rect">
            <a:avLst/>
          </a:prstGeom>
        </p:spPr>
        <p:txBody>
          <a:bodyPr vert="horz" wrap="square" lIns="0" tIns="12700" rIns="0" bIns="0" rtlCol="0">
            <a:spAutoFit/>
          </a:bodyPr>
          <a:lstStyle/>
          <a:p>
            <a:pPr marL="355600" marR="5080" indent="-343535" algn="just">
              <a:lnSpc>
                <a:spcPct val="100000"/>
              </a:lnSpc>
              <a:spcBef>
                <a:spcPts val="100"/>
              </a:spcBef>
              <a:buClr>
                <a:srgbClr val="16375E"/>
              </a:buClr>
              <a:buFont typeface="Wingdings"/>
              <a:buChar char=""/>
              <a:tabLst>
                <a:tab pos="356235" algn="l"/>
              </a:tabLst>
            </a:pPr>
            <a:r>
              <a:rPr lang="vi-VN" sz="2400" spc="-5" dirty="0">
                <a:latin typeface="Carlito"/>
                <a:cs typeface="Carlito"/>
              </a:rPr>
              <a:t>Dòng đầu tiên của yêu cầu HTTP chỉ định GET là phương thức HTTP và tài nguyên mà yêu cầu cố gắng truy cập.</a:t>
            </a:r>
          </a:p>
          <a:p>
            <a:pPr marL="355600" marR="5080" indent="-343535" algn="just">
              <a:lnSpc>
                <a:spcPct val="100000"/>
              </a:lnSpc>
              <a:spcBef>
                <a:spcPts val="100"/>
              </a:spcBef>
              <a:buClr>
                <a:srgbClr val="16375E"/>
              </a:buClr>
              <a:buFont typeface="Wingdings"/>
              <a:buChar char=""/>
              <a:tabLst>
                <a:tab pos="356235" algn="l"/>
              </a:tabLst>
            </a:pPr>
            <a:r>
              <a:rPr lang="vi-VN" sz="2400" spc="-5" dirty="0">
                <a:latin typeface="Carlito"/>
                <a:cs typeface="Carlito"/>
              </a:rPr>
              <a:t>Dòng đầu tiên được theo sau bởi các tiêu đề yêu cầu HTTP này:</a:t>
            </a:r>
            <a:endParaRPr lang="vi-VN" sz="2400" dirty="0">
              <a:latin typeface="Carlito"/>
              <a:cs typeface="Carlito"/>
            </a:endParaRPr>
          </a:p>
        </p:txBody>
      </p:sp>
      <p:sp>
        <p:nvSpPr>
          <p:cNvPr id="3" name="object 3"/>
          <p:cNvSpPr txBox="1">
            <a:spLocks noGrp="1"/>
          </p:cNvSpPr>
          <p:nvPr>
            <p:ph type="title"/>
          </p:nvPr>
        </p:nvSpPr>
        <p:spPr>
          <a:xfrm>
            <a:off x="535940" y="278968"/>
            <a:ext cx="3732529" cy="635000"/>
          </a:xfrm>
          <a:prstGeom prst="rect">
            <a:avLst/>
          </a:prstGeom>
        </p:spPr>
        <p:txBody>
          <a:bodyPr vert="horz" wrap="square" lIns="0" tIns="12065" rIns="0" bIns="0" rtlCol="0">
            <a:spAutoFit/>
          </a:bodyPr>
          <a:lstStyle/>
          <a:p>
            <a:pPr marL="12700">
              <a:lnSpc>
                <a:spcPct val="100000"/>
              </a:lnSpc>
              <a:spcBef>
                <a:spcPts val="95"/>
              </a:spcBef>
            </a:pPr>
            <a:r>
              <a:rPr spc="5" dirty="0"/>
              <a:t>HTTP </a:t>
            </a:r>
            <a:r>
              <a:rPr spc="-25" dirty="0"/>
              <a:t>Request</a:t>
            </a:r>
            <a:endParaRPr dirty="0"/>
          </a:p>
        </p:txBody>
      </p:sp>
      <p:grpSp>
        <p:nvGrpSpPr>
          <p:cNvPr id="4" name="object 4"/>
          <p:cNvGrpSpPr/>
          <p:nvPr/>
        </p:nvGrpSpPr>
        <p:grpSpPr>
          <a:xfrm>
            <a:off x="419114" y="2839211"/>
            <a:ext cx="1941830" cy="594360"/>
            <a:chOff x="419114" y="2839211"/>
            <a:chExt cx="1941830" cy="594360"/>
          </a:xfrm>
        </p:grpSpPr>
        <p:sp>
          <p:nvSpPr>
            <p:cNvPr id="5" name="object 5"/>
            <p:cNvSpPr/>
            <p:nvPr/>
          </p:nvSpPr>
          <p:spPr>
            <a:xfrm>
              <a:off x="419114" y="2839211"/>
              <a:ext cx="1941547" cy="5577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2123" y="2868167"/>
              <a:ext cx="795527" cy="56540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57200" y="2857499"/>
              <a:ext cx="1865376" cy="4815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57200" y="2857499"/>
              <a:ext cx="1865630" cy="481965"/>
            </a:xfrm>
            <a:custGeom>
              <a:avLst/>
              <a:gdLst/>
              <a:ahLst/>
              <a:cxnLst/>
              <a:rect l="l" t="t" r="r" b="b"/>
              <a:pathLst>
                <a:path w="1865630" h="481964">
                  <a:moveTo>
                    <a:pt x="0" y="80263"/>
                  </a:moveTo>
                  <a:lnTo>
                    <a:pt x="6308" y="49023"/>
                  </a:lnTo>
                  <a:lnTo>
                    <a:pt x="23510" y="23510"/>
                  </a:lnTo>
                  <a:lnTo>
                    <a:pt x="49023" y="6308"/>
                  </a:lnTo>
                  <a:lnTo>
                    <a:pt x="80264" y="0"/>
                  </a:lnTo>
                  <a:lnTo>
                    <a:pt x="1785112" y="0"/>
                  </a:lnTo>
                  <a:lnTo>
                    <a:pt x="1816352" y="6308"/>
                  </a:lnTo>
                  <a:lnTo>
                    <a:pt x="1841865" y="23510"/>
                  </a:lnTo>
                  <a:lnTo>
                    <a:pt x="1859067" y="49023"/>
                  </a:lnTo>
                  <a:lnTo>
                    <a:pt x="1865376" y="80263"/>
                  </a:lnTo>
                  <a:lnTo>
                    <a:pt x="1865376" y="401319"/>
                  </a:lnTo>
                  <a:lnTo>
                    <a:pt x="1859067" y="432560"/>
                  </a:lnTo>
                  <a:lnTo>
                    <a:pt x="1841865" y="458073"/>
                  </a:lnTo>
                  <a:lnTo>
                    <a:pt x="1816352" y="475275"/>
                  </a:lnTo>
                  <a:lnTo>
                    <a:pt x="1785112" y="481583"/>
                  </a:lnTo>
                  <a:lnTo>
                    <a:pt x="80264" y="481583"/>
                  </a:lnTo>
                  <a:lnTo>
                    <a:pt x="49023" y="475275"/>
                  </a:lnTo>
                  <a:lnTo>
                    <a:pt x="23510" y="458073"/>
                  </a:lnTo>
                  <a:lnTo>
                    <a:pt x="6308" y="432560"/>
                  </a:lnTo>
                  <a:lnTo>
                    <a:pt x="0" y="401319"/>
                  </a:lnTo>
                  <a:lnTo>
                    <a:pt x="0" y="80263"/>
                  </a:lnTo>
                  <a:close/>
                </a:path>
              </a:pathLst>
            </a:custGeom>
            <a:ln w="9144">
              <a:solidFill>
                <a:srgbClr val="97B853"/>
              </a:solidFill>
            </a:ln>
          </p:spPr>
          <p:txBody>
            <a:bodyPr wrap="square" lIns="0" tIns="0" rIns="0" bIns="0" rtlCol="0"/>
            <a:lstStyle/>
            <a:p>
              <a:endParaRPr/>
            </a:p>
          </p:txBody>
        </p:sp>
      </p:grpSp>
      <p:sp>
        <p:nvSpPr>
          <p:cNvPr id="9" name="object 9"/>
          <p:cNvSpPr txBox="1"/>
          <p:nvPr/>
        </p:nvSpPr>
        <p:spPr>
          <a:xfrm>
            <a:off x="1158646" y="2933827"/>
            <a:ext cx="46164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H</a:t>
            </a:r>
            <a:r>
              <a:rPr sz="1800" b="1" dirty="0">
                <a:latin typeface="Carlito"/>
                <a:cs typeface="Carlito"/>
              </a:rPr>
              <a:t>o</a:t>
            </a:r>
            <a:r>
              <a:rPr sz="1800" b="1" spc="-25" dirty="0">
                <a:latin typeface="Carlito"/>
                <a:cs typeface="Carlito"/>
              </a:rPr>
              <a:t>s</a:t>
            </a:r>
            <a:r>
              <a:rPr sz="1800" b="1" dirty="0">
                <a:latin typeface="Carlito"/>
                <a:cs typeface="Carlito"/>
              </a:rPr>
              <a:t>t</a:t>
            </a:r>
            <a:endParaRPr sz="1800">
              <a:latin typeface="Carlito"/>
              <a:cs typeface="Carlito"/>
            </a:endParaRPr>
          </a:p>
        </p:txBody>
      </p:sp>
      <p:grpSp>
        <p:nvGrpSpPr>
          <p:cNvPr id="10" name="object 10"/>
          <p:cNvGrpSpPr/>
          <p:nvPr/>
        </p:nvGrpSpPr>
        <p:grpSpPr>
          <a:xfrm>
            <a:off x="419114" y="3482340"/>
            <a:ext cx="1941830" cy="594360"/>
            <a:chOff x="419114" y="3482340"/>
            <a:chExt cx="1941830" cy="594360"/>
          </a:xfrm>
        </p:grpSpPr>
        <p:sp>
          <p:nvSpPr>
            <p:cNvPr id="11" name="object 11"/>
            <p:cNvSpPr/>
            <p:nvPr/>
          </p:nvSpPr>
          <p:spPr>
            <a:xfrm>
              <a:off x="419114" y="3482340"/>
              <a:ext cx="1941547" cy="55778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86968" y="3511296"/>
              <a:ext cx="1007363" cy="56540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57200" y="3500628"/>
              <a:ext cx="1865376" cy="48158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57200" y="3500628"/>
              <a:ext cx="1865630" cy="481965"/>
            </a:xfrm>
            <a:custGeom>
              <a:avLst/>
              <a:gdLst/>
              <a:ahLst/>
              <a:cxnLst/>
              <a:rect l="l" t="t" r="r" b="b"/>
              <a:pathLst>
                <a:path w="1865630" h="481964">
                  <a:moveTo>
                    <a:pt x="0" y="80263"/>
                  </a:moveTo>
                  <a:lnTo>
                    <a:pt x="6308" y="49023"/>
                  </a:lnTo>
                  <a:lnTo>
                    <a:pt x="23510" y="23510"/>
                  </a:lnTo>
                  <a:lnTo>
                    <a:pt x="49023" y="6308"/>
                  </a:lnTo>
                  <a:lnTo>
                    <a:pt x="80264" y="0"/>
                  </a:lnTo>
                  <a:lnTo>
                    <a:pt x="1785112" y="0"/>
                  </a:lnTo>
                  <a:lnTo>
                    <a:pt x="1816352" y="6308"/>
                  </a:lnTo>
                  <a:lnTo>
                    <a:pt x="1841865" y="23510"/>
                  </a:lnTo>
                  <a:lnTo>
                    <a:pt x="1859067" y="49023"/>
                  </a:lnTo>
                  <a:lnTo>
                    <a:pt x="1865376" y="80263"/>
                  </a:lnTo>
                  <a:lnTo>
                    <a:pt x="1865376" y="401319"/>
                  </a:lnTo>
                  <a:lnTo>
                    <a:pt x="1859067" y="432560"/>
                  </a:lnTo>
                  <a:lnTo>
                    <a:pt x="1841865" y="458073"/>
                  </a:lnTo>
                  <a:lnTo>
                    <a:pt x="1816352" y="475275"/>
                  </a:lnTo>
                  <a:lnTo>
                    <a:pt x="1785112" y="481583"/>
                  </a:lnTo>
                  <a:lnTo>
                    <a:pt x="80264" y="481583"/>
                  </a:lnTo>
                  <a:lnTo>
                    <a:pt x="49023" y="475275"/>
                  </a:lnTo>
                  <a:lnTo>
                    <a:pt x="23510" y="458073"/>
                  </a:lnTo>
                  <a:lnTo>
                    <a:pt x="6308" y="432560"/>
                  </a:lnTo>
                  <a:lnTo>
                    <a:pt x="0" y="401319"/>
                  </a:lnTo>
                  <a:lnTo>
                    <a:pt x="0" y="80263"/>
                  </a:lnTo>
                  <a:close/>
                </a:path>
              </a:pathLst>
            </a:custGeom>
            <a:ln w="9144">
              <a:solidFill>
                <a:srgbClr val="97B853"/>
              </a:solidFill>
            </a:ln>
          </p:spPr>
          <p:txBody>
            <a:bodyPr wrap="square" lIns="0" tIns="0" rIns="0" bIns="0" rtlCol="0"/>
            <a:lstStyle/>
            <a:p>
              <a:endParaRPr/>
            </a:p>
          </p:txBody>
        </p:sp>
      </p:grpSp>
      <p:sp>
        <p:nvSpPr>
          <p:cNvPr id="15" name="object 15"/>
          <p:cNvSpPr txBox="1"/>
          <p:nvPr/>
        </p:nvSpPr>
        <p:spPr>
          <a:xfrm>
            <a:off x="1053490" y="3576269"/>
            <a:ext cx="67373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Acc</a:t>
            </a:r>
            <a:r>
              <a:rPr sz="1800" b="1" spc="5" dirty="0">
                <a:latin typeface="Carlito"/>
                <a:cs typeface="Carlito"/>
              </a:rPr>
              <a:t>e</a:t>
            </a:r>
            <a:r>
              <a:rPr sz="1800" b="1" spc="-10" dirty="0">
                <a:latin typeface="Carlito"/>
                <a:cs typeface="Carlito"/>
              </a:rPr>
              <a:t>p</a:t>
            </a:r>
            <a:r>
              <a:rPr sz="1800" b="1" dirty="0">
                <a:latin typeface="Carlito"/>
                <a:cs typeface="Carlito"/>
              </a:rPr>
              <a:t>t</a:t>
            </a:r>
            <a:endParaRPr sz="1800">
              <a:latin typeface="Carlito"/>
              <a:cs typeface="Carlito"/>
            </a:endParaRPr>
          </a:p>
        </p:txBody>
      </p:sp>
      <p:grpSp>
        <p:nvGrpSpPr>
          <p:cNvPr id="16" name="object 16"/>
          <p:cNvGrpSpPr/>
          <p:nvPr/>
        </p:nvGrpSpPr>
        <p:grpSpPr>
          <a:xfrm>
            <a:off x="403859" y="4044696"/>
            <a:ext cx="1972310" cy="696595"/>
            <a:chOff x="403859" y="4044696"/>
            <a:chExt cx="1972310" cy="696595"/>
          </a:xfrm>
        </p:grpSpPr>
        <p:sp>
          <p:nvSpPr>
            <p:cNvPr id="17" name="object 17"/>
            <p:cNvSpPr/>
            <p:nvPr/>
          </p:nvSpPr>
          <p:spPr>
            <a:xfrm>
              <a:off x="409955" y="4044696"/>
              <a:ext cx="1959864" cy="696468"/>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403859" y="4142232"/>
              <a:ext cx="1972056" cy="565404"/>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457199" y="4072128"/>
              <a:ext cx="1865376" cy="601980"/>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457199" y="4072128"/>
              <a:ext cx="1865630" cy="601980"/>
            </a:xfrm>
            <a:custGeom>
              <a:avLst/>
              <a:gdLst/>
              <a:ahLst/>
              <a:cxnLst/>
              <a:rect l="l" t="t" r="r" b="b"/>
              <a:pathLst>
                <a:path w="1865630" h="601979">
                  <a:moveTo>
                    <a:pt x="0" y="100330"/>
                  </a:moveTo>
                  <a:lnTo>
                    <a:pt x="7884" y="61293"/>
                  </a:lnTo>
                  <a:lnTo>
                    <a:pt x="29386" y="29400"/>
                  </a:lnTo>
                  <a:lnTo>
                    <a:pt x="61277" y="7889"/>
                  </a:lnTo>
                  <a:lnTo>
                    <a:pt x="100330" y="0"/>
                  </a:lnTo>
                  <a:lnTo>
                    <a:pt x="1765045" y="0"/>
                  </a:lnTo>
                  <a:lnTo>
                    <a:pt x="1804082" y="7889"/>
                  </a:lnTo>
                  <a:lnTo>
                    <a:pt x="1835975" y="29400"/>
                  </a:lnTo>
                  <a:lnTo>
                    <a:pt x="1857486" y="61293"/>
                  </a:lnTo>
                  <a:lnTo>
                    <a:pt x="1865376" y="100330"/>
                  </a:lnTo>
                  <a:lnTo>
                    <a:pt x="1865376" y="501650"/>
                  </a:lnTo>
                  <a:lnTo>
                    <a:pt x="1857486" y="540686"/>
                  </a:lnTo>
                  <a:lnTo>
                    <a:pt x="1835975" y="572579"/>
                  </a:lnTo>
                  <a:lnTo>
                    <a:pt x="1804082" y="594090"/>
                  </a:lnTo>
                  <a:lnTo>
                    <a:pt x="1765045" y="601980"/>
                  </a:lnTo>
                  <a:lnTo>
                    <a:pt x="100330" y="601980"/>
                  </a:lnTo>
                  <a:lnTo>
                    <a:pt x="61277" y="594090"/>
                  </a:lnTo>
                  <a:lnTo>
                    <a:pt x="29386" y="572579"/>
                  </a:lnTo>
                  <a:lnTo>
                    <a:pt x="7884" y="540686"/>
                  </a:lnTo>
                  <a:lnTo>
                    <a:pt x="0" y="501650"/>
                  </a:lnTo>
                  <a:lnTo>
                    <a:pt x="0" y="100330"/>
                  </a:lnTo>
                  <a:close/>
                </a:path>
              </a:pathLst>
            </a:custGeom>
            <a:ln w="9144">
              <a:solidFill>
                <a:srgbClr val="97B853"/>
              </a:solidFill>
            </a:ln>
          </p:spPr>
          <p:txBody>
            <a:bodyPr wrap="square" lIns="0" tIns="0" rIns="0" bIns="0" rtlCol="0"/>
            <a:lstStyle/>
            <a:p>
              <a:endParaRPr/>
            </a:p>
          </p:txBody>
        </p:sp>
      </p:grpSp>
      <p:sp>
        <p:nvSpPr>
          <p:cNvPr id="21" name="object 21"/>
          <p:cNvSpPr txBox="1"/>
          <p:nvPr/>
        </p:nvSpPr>
        <p:spPr>
          <a:xfrm>
            <a:off x="570687" y="4208779"/>
            <a:ext cx="16389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Accept-Language</a:t>
            </a:r>
            <a:endParaRPr sz="1800">
              <a:latin typeface="Carlito"/>
              <a:cs typeface="Carlito"/>
            </a:endParaRPr>
          </a:p>
        </p:txBody>
      </p:sp>
      <p:grpSp>
        <p:nvGrpSpPr>
          <p:cNvPr id="22" name="object 22"/>
          <p:cNvGrpSpPr/>
          <p:nvPr/>
        </p:nvGrpSpPr>
        <p:grpSpPr>
          <a:xfrm>
            <a:off x="419114" y="4930140"/>
            <a:ext cx="1941830" cy="594360"/>
            <a:chOff x="419114" y="4930140"/>
            <a:chExt cx="1941830" cy="594360"/>
          </a:xfrm>
        </p:grpSpPr>
        <p:sp>
          <p:nvSpPr>
            <p:cNvPr id="23" name="object 23"/>
            <p:cNvSpPr/>
            <p:nvPr/>
          </p:nvSpPr>
          <p:spPr>
            <a:xfrm>
              <a:off x="419114" y="4930140"/>
              <a:ext cx="1941547" cy="557783"/>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670559" y="4959096"/>
              <a:ext cx="1440180" cy="565404"/>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57200" y="4948428"/>
              <a:ext cx="1865376" cy="481583"/>
            </a:xfrm>
            <a:prstGeom prst="rect">
              <a:avLst/>
            </a:prstGeom>
            <a:blipFill>
              <a:blip r:embed="rId11" cstate="print"/>
              <a:stretch>
                <a:fillRect/>
              </a:stretch>
            </a:blipFill>
          </p:spPr>
          <p:txBody>
            <a:bodyPr wrap="square" lIns="0" tIns="0" rIns="0" bIns="0" rtlCol="0"/>
            <a:lstStyle/>
            <a:p>
              <a:endParaRPr/>
            </a:p>
          </p:txBody>
        </p:sp>
      </p:grpSp>
      <p:sp>
        <p:nvSpPr>
          <p:cNvPr id="26" name="object 26"/>
          <p:cNvSpPr txBox="1"/>
          <p:nvPr/>
        </p:nvSpPr>
        <p:spPr>
          <a:xfrm>
            <a:off x="837082" y="5025008"/>
            <a:ext cx="11061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Connection</a:t>
            </a:r>
            <a:endParaRPr sz="1800">
              <a:latin typeface="Carlito"/>
              <a:cs typeface="Carlito"/>
            </a:endParaRPr>
          </a:p>
        </p:txBody>
      </p:sp>
      <p:grpSp>
        <p:nvGrpSpPr>
          <p:cNvPr id="27" name="object 27"/>
          <p:cNvGrpSpPr/>
          <p:nvPr/>
        </p:nvGrpSpPr>
        <p:grpSpPr>
          <a:xfrm>
            <a:off x="2305811" y="2653283"/>
            <a:ext cx="6151245" cy="840105"/>
            <a:chOff x="2305811" y="2653283"/>
            <a:chExt cx="6151245" cy="840105"/>
          </a:xfrm>
        </p:grpSpPr>
        <p:sp>
          <p:nvSpPr>
            <p:cNvPr id="28" name="object 28"/>
            <p:cNvSpPr/>
            <p:nvPr/>
          </p:nvSpPr>
          <p:spPr>
            <a:xfrm>
              <a:off x="2333243" y="2668523"/>
              <a:ext cx="6123432" cy="746760"/>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2305811" y="2653283"/>
              <a:ext cx="6135624" cy="839724"/>
            </a:xfrm>
            <a:prstGeom prst="rect">
              <a:avLst/>
            </a:prstGeom>
            <a:blipFill>
              <a:blip r:embed="rId13" cstate="print"/>
              <a:stretch>
                <a:fillRect/>
              </a:stretch>
            </a:blipFill>
          </p:spPr>
          <p:txBody>
            <a:bodyPr wrap="square" lIns="0" tIns="0" rIns="0" bIns="0" rtlCol="0"/>
            <a:lstStyle/>
            <a:p>
              <a:endParaRPr/>
            </a:p>
          </p:txBody>
        </p:sp>
      </p:grpSp>
      <p:sp>
        <p:nvSpPr>
          <p:cNvPr id="30" name="object 30"/>
          <p:cNvSpPr txBox="1"/>
          <p:nvPr/>
        </p:nvSpPr>
        <p:spPr>
          <a:xfrm>
            <a:off x="2394966" y="2710433"/>
            <a:ext cx="6000115" cy="575157"/>
          </a:xfrm>
          <a:prstGeom prst="rect">
            <a:avLst/>
          </a:prstGeom>
          <a:solidFill>
            <a:srgbClr val="9BBA58"/>
          </a:solidFill>
          <a:ln w="38100">
            <a:solidFill>
              <a:srgbClr val="FFFFFF"/>
            </a:solidFill>
          </a:ln>
        </p:spPr>
        <p:txBody>
          <a:bodyPr vert="horz" wrap="square" lIns="0" tIns="20955" rIns="0" bIns="0" rtlCol="0">
            <a:spAutoFit/>
          </a:bodyPr>
          <a:lstStyle/>
          <a:p>
            <a:pPr marL="90805" marR="182245">
              <a:lnSpc>
                <a:spcPct val="100000"/>
              </a:lnSpc>
              <a:spcBef>
                <a:spcPts val="165"/>
              </a:spcBef>
            </a:pPr>
            <a:r>
              <a:rPr lang="vi-VN" sz="1800" spc="-5" dirty="0">
                <a:latin typeface="Carlito"/>
                <a:cs typeface="Carlito"/>
              </a:rPr>
              <a:t>Chỉ định tên miền của ứng dụng có tài nguyên đang được truy cập.</a:t>
            </a:r>
            <a:endParaRPr sz="1800" dirty="0">
              <a:latin typeface="Carlito"/>
              <a:cs typeface="Carlito"/>
            </a:endParaRPr>
          </a:p>
        </p:txBody>
      </p:sp>
      <p:grpSp>
        <p:nvGrpSpPr>
          <p:cNvPr id="31" name="object 31"/>
          <p:cNvGrpSpPr/>
          <p:nvPr/>
        </p:nvGrpSpPr>
        <p:grpSpPr>
          <a:xfrm>
            <a:off x="2305811" y="3302508"/>
            <a:ext cx="6151245" cy="840105"/>
            <a:chOff x="2305811" y="3302508"/>
            <a:chExt cx="6151245" cy="840105"/>
          </a:xfrm>
        </p:grpSpPr>
        <p:sp>
          <p:nvSpPr>
            <p:cNvPr id="32" name="object 32"/>
            <p:cNvSpPr/>
            <p:nvPr/>
          </p:nvSpPr>
          <p:spPr>
            <a:xfrm>
              <a:off x="2333243" y="3316224"/>
              <a:ext cx="6123432" cy="748283"/>
            </a:xfrm>
            <a:prstGeom prst="rect">
              <a:avLst/>
            </a:prstGeom>
            <a:blipFill>
              <a:blip r:embed="rId14" cstate="print"/>
              <a:stretch>
                <a:fillRect/>
              </a:stretch>
            </a:blipFill>
          </p:spPr>
          <p:txBody>
            <a:bodyPr wrap="square" lIns="0" tIns="0" rIns="0" bIns="0" rtlCol="0"/>
            <a:lstStyle/>
            <a:p>
              <a:endParaRPr/>
            </a:p>
          </p:txBody>
        </p:sp>
        <p:sp>
          <p:nvSpPr>
            <p:cNvPr id="33" name="object 33"/>
            <p:cNvSpPr/>
            <p:nvPr/>
          </p:nvSpPr>
          <p:spPr>
            <a:xfrm>
              <a:off x="2305811" y="3302508"/>
              <a:ext cx="6112764" cy="839724"/>
            </a:xfrm>
            <a:prstGeom prst="rect">
              <a:avLst/>
            </a:prstGeom>
            <a:blipFill>
              <a:blip r:embed="rId15" cstate="print"/>
              <a:stretch>
                <a:fillRect/>
              </a:stretch>
            </a:blipFill>
          </p:spPr>
          <p:txBody>
            <a:bodyPr wrap="square" lIns="0" tIns="0" rIns="0" bIns="0" rtlCol="0"/>
            <a:lstStyle/>
            <a:p>
              <a:endParaRPr/>
            </a:p>
          </p:txBody>
        </p:sp>
        <p:sp>
          <p:nvSpPr>
            <p:cNvPr id="34" name="object 34"/>
            <p:cNvSpPr/>
            <p:nvPr/>
          </p:nvSpPr>
          <p:spPr>
            <a:xfrm>
              <a:off x="2394965" y="3358134"/>
              <a:ext cx="6000115" cy="624840"/>
            </a:xfrm>
            <a:custGeom>
              <a:avLst/>
              <a:gdLst/>
              <a:ahLst/>
              <a:cxnLst/>
              <a:rect l="l" t="t" r="r" b="b"/>
              <a:pathLst>
                <a:path w="6000115" h="624839">
                  <a:moveTo>
                    <a:pt x="5999987" y="0"/>
                  </a:moveTo>
                  <a:lnTo>
                    <a:pt x="0" y="0"/>
                  </a:lnTo>
                  <a:lnTo>
                    <a:pt x="0" y="624839"/>
                  </a:lnTo>
                  <a:lnTo>
                    <a:pt x="5999987" y="624839"/>
                  </a:lnTo>
                  <a:lnTo>
                    <a:pt x="5999987" y="0"/>
                  </a:lnTo>
                  <a:close/>
                </a:path>
              </a:pathLst>
            </a:custGeom>
            <a:solidFill>
              <a:srgbClr val="9BBA58"/>
            </a:solidFill>
          </p:spPr>
          <p:txBody>
            <a:bodyPr wrap="square" lIns="0" tIns="0" rIns="0" bIns="0" rtlCol="0"/>
            <a:lstStyle/>
            <a:p>
              <a:endParaRPr/>
            </a:p>
          </p:txBody>
        </p:sp>
        <p:sp>
          <p:nvSpPr>
            <p:cNvPr id="35" name="object 35"/>
            <p:cNvSpPr/>
            <p:nvPr/>
          </p:nvSpPr>
          <p:spPr>
            <a:xfrm>
              <a:off x="2394965" y="3358134"/>
              <a:ext cx="6000115" cy="624840"/>
            </a:xfrm>
            <a:custGeom>
              <a:avLst/>
              <a:gdLst/>
              <a:ahLst/>
              <a:cxnLst/>
              <a:rect l="l" t="t" r="r" b="b"/>
              <a:pathLst>
                <a:path w="6000115" h="624839">
                  <a:moveTo>
                    <a:pt x="0" y="624839"/>
                  </a:moveTo>
                  <a:lnTo>
                    <a:pt x="5999987" y="624839"/>
                  </a:lnTo>
                  <a:lnTo>
                    <a:pt x="5999987" y="0"/>
                  </a:lnTo>
                  <a:lnTo>
                    <a:pt x="0" y="0"/>
                  </a:lnTo>
                  <a:lnTo>
                    <a:pt x="0" y="624839"/>
                  </a:lnTo>
                  <a:close/>
                </a:path>
              </a:pathLst>
            </a:custGeom>
            <a:ln w="38100">
              <a:solidFill>
                <a:srgbClr val="FFFFFF"/>
              </a:solidFill>
            </a:ln>
          </p:spPr>
          <p:txBody>
            <a:bodyPr wrap="square" lIns="0" tIns="0" rIns="0" bIns="0" rtlCol="0"/>
            <a:lstStyle/>
            <a:p>
              <a:endParaRPr/>
            </a:p>
          </p:txBody>
        </p:sp>
      </p:grpSp>
      <p:sp>
        <p:nvSpPr>
          <p:cNvPr id="36" name="object 36"/>
          <p:cNvSpPr txBox="1"/>
          <p:nvPr/>
        </p:nvSpPr>
        <p:spPr>
          <a:xfrm>
            <a:off x="2394966" y="3368167"/>
            <a:ext cx="6000115" cy="574040"/>
          </a:xfrm>
          <a:prstGeom prst="rect">
            <a:avLst/>
          </a:prstGeom>
        </p:spPr>
        <p:txBody>
          <a:bodyPr vert="horz" wrap="square" lIns="0" tIns="12700" rIns="0" bIns="0" rtlCol="0">
            <a:spAutoFit/>
          </a:bodyPr>
          <a:lstStyle/>
          <a:p>
            <a:pPr marL="90805" marR="203200">
              <a:lnSpc>
                <a:spcPct val="100000"/>
              </a:lnSpc>
              <a:spcBef>
                <a:spcPts val="100"/>
              </a:spcBef>
            </a:pPr>
            <a:r>
              <a:rPr lang="vi-VN" sz="1800" spc="-5" dirty="0">
                <a:latin typeface="Carlito"/>
                <a:cs typeface="Carlito"/>
              </a:rPr>
              <a:t>Chỉ định loại nội dung, còn được gọi là loại MIME mà yêu cầu mong đợi là phản hồi.</a:t>
            </a:r>
            <a:endParaRPr sz="1800" dirty="0">
              <a:latin typeface="Carlito"/>
              <a:cs typeface="Carlito"/>
            </a:endParaRPr>
          </a:p>
        </p:txBody>
      </p:sp>
      <p:grpSp>
        <p:nvGrpSpPr>
          <p:cNvPr id="37" name="object 37"/>
          <p:cNvGrpSpPr/>
          <p:nvPr/>
        </p:nvGrpSpPr>
        <p:grpSpPr>
          <a:xfrm>
            <a:off x="2305811" y="4030979"/>
            <a:ext cx="6151245" cy="617220"/>
            <a:chOff x="2305811" y="4030979"/>
            <a:chExt cx="6151245" cy="617220"/>
          </a:xfrm>
        </p:grpSpPr>
        <p:sp>
          <p:nvSpPr>
            <p:cNvPr id="38" name="object 38"/>
            <p:cNvSpPr/>
            <p:nvPr/>
          </p:nvSpPr>
          <p:spPr>
            <a:xfrm>
              <a:off x="2333243" y="4030979"/>
              <a:ext cx="6123432" cy="605028"/>
            </a:xfrm>
            <a:prstGeom prst="rect">
              <a:avLst/>
            </a:prstGeom>
            <a:blipFill>
              <a:blip r:embed="rId16" cstate="print"/>
              <a:stretch>
                <a:fillRect/>
              </a:stretch>
            </a:blipFill>
          </p:spPr>
          <p:txBody>
            <a:bodyPr wrap="square" lIns="0" tIns="0" rIns="0" bIns="0" rtlCol="0"/>
            <a:lstStyle/>
            <a:p>
              <a:endParaRPr/>
            </a:p>
          </p:txBody>
        </p:sp>
        <p:sp>
          <p:nvSpPr>
            <p:cNvPr id="39" name="object 39"/>
            <p:cNvSpPr/>
            <p:nvPr/>
          </p:nvSpPr>
          <p:spPr>
            <a:xfrm>
              <a:off x="2305811" y="4082795"/>
              <a:ext cx="4587240" cy="565404"/>
            </a:xfrm>
            <a:prstGeom prst="rect">
              <a:avLst/>
            </a:prstGeom>
            <a:blipFill>
              <a:blip r:embed="rId17" cstate="print"/>
              <a:stretch>
                <a:fillRect/>
              </a:stretch>
            </a:blipFill>
          </p:spPr>
          <p:txBody>
            <a:bodyPr wrap="square" lIns="0" tIns="0" rIns="0" bIns="0" rtlCol="0"/>
            <a:lstStyle/>
            <a:p>
              <a:endParaRPr/>
            </a:p>
          </p:txBody>
        </p:sp>
        <p:sp>
          <p:nvSpPr>
            <p:cNvPr id="40" name="object 40"/>
            <p:cNvSpPr/>
            <p:nvPr/>
          </p:nvSpPr>
          <p:spPr>
            <a:xfrm>
              <a:off x="2394965" y="4072889"/>
              <a:ext cx="6000115" cy="481965"/>
            </a:xfrm>
            <a:custGeom>
              <a:avLst/>
              <a:gdLst/>
              <a:ahLst/>
              <a:cxnLst/>
              <a:rect l="l" t="t" r="r" b="b"/>
              <a:pathLst>
                <a:path w="6000115" h="481964">
                  <a:moveTo>
                    <a:pt x="5999987" y="0"/>
                  </a:moveTo>
                  <a:lnTo>
                    <a:pt x="0" y="0"/>
                  </a:lnTo>
                  <a:lnTo>
                    <a:pt x="0" y="481584"/>
                  </a:lnTo>
                  <a:lnTo>
                    <a:pt x="5999987" y="481584"/>
                  </a:lnTo>
                  <a:lnTo>
                    <a:pt x="5999987" y="0"/>
                  </a:lnTo>
                  <a:close/>
                </a:path>
              </a:pathLst>
            </a:custGeom>
            <a:solidFill>
              <a:srgbClr val="9BBA58"/>
            </a:solidFill>
          </p:spPr>
          <p:txBody>
            <a:bodyPr wrap="square" lIns="0" tIns="0" rIns="0" bIns="0" rtlCol="0"/>
            <a:lstStyle/>
            <a:p>
              <a:endParaRPr/>
            </a:p>
          </p:txBody>
        </p:sp>
        <p:sp>
          <p:nvSpPr>
            <p:cNvPr id="41" name="object 41"/>
            <p:cNvSpPr/>
            <p:nvPr/>
          </p:nvSpPr>
          <p:spPr>
            <a:xfrm>
              <a:off x="2394965" y="4072889"/>
              <a:ext cx="6000115" cy="481965"/>
            </a:xfrm>
            <a:custGeom>
              <a:avLst/>
              <a:gdLst/>
              <a:ahLst/>
              <a:cxnLst/>
              <a:rect l="l" t="t" r="r" b="b"/>
              <a:pathLst>
                <a:path w="6000115" h="481964">
                  <a:moveTo>
                    <a:pt x="0" y="481584"/>
                  </a:moveTo>
                  <a:lnTo>
                    <a:pt x="5999987" y="481584"/>
                  </a:lnTo>
                  <a:lnTo>
                    <a:pt x="5999987" y="0"/>
                  </a:lnTo>
                  <a:lnTo>
                    <a:pt x="0" y="0"/>
                  </a:lnTo>
                  <a:lnTo>
                    <a:pt x="0" y="481584"/>
                  </a:lnTo>
                  <a:close/>
                </a:path>
              </a:pathLst>
            </a:custGeom>
            <a:ln w="38100">
              <a:solidFill>
                <a:srgbClr val="FFFFFF"/>
              </a:solidFill>
            </a:ln>
          </p:spPr>
          <p:txBody>
            <a:bodyPr wrap="square" lIns="0" tIns="0" rIns="0" bIns="0" rtlCol="0"/>
            <a:lstStyle/>
            <a:p>
              <a:endParaRPr/>
            </a:p>
          </p:txBody>
        </p:sp>
      </p:grpSp>
      <p:sp>
        <p:nvSpPr>
          <p:cNvPr id="42" name="object 42"/>
          <p:cNvSpPr txBox="1"/>
          <p:nvPr/>
        </p:nvSpPr>
        <p:spPr>
          <a:xfrm>
            <a:off x="2394966" y="4072890"/>
            <a:ext cx="6000115" cy="366126"/>
          </a:xfrm>
          <a:prstGeom prst="rect">
            <a:avLst/>
          </a:prstGeom>
        </p:spPr>
        <p:txBody>
          <a:bodyPr vert="horz" wrap="square" lIns="0" tIns="88265" rIns="0" bIns="0" rtlCol="0">
            <a:spAutoFit/>
          </a:bodyPr>
          <a:lstStyle/>
          <a:p>
            <a:pPr marL="90805">
              <a:lnSpc>
                <a:spcPct val="100000"/>
              </a:lnSpc>
              <a:spcBef>
                <a:spcPts val="695"/>
              </a:spcBef>
            </a:pPr>
            <a:r>
              <a:rPr lang="vi-VN" sz="1800" spc="-5" dirty="0">
                <a:latin typeface="Carlito"/>
                <a:cs typeface="Carlito"/>
              </a:rPr>
              <a:t>Chỉ định ngôn ngữ ưa thích của khách hàng</a:t>
            </a:r>
            <a:r>
              <a:rPr sz="1800" spc="-5" dirty="0">
                <a:latin typeface="Carlito"/>
                <a:cs typeface="Carlito"/>
              </a:rPr>
              <a:t>.</a:t>
            </a:r>
            <a:endParaRPr sz="1800" dirty="0">
              <a:latin typeface="Carlito"/>
              <a:cs typeface="Carlito"/>
            </a:endParaRPr>
          </a:p>
        </p:txBody>
      </p:sp>
      <p:grpSp>
        <p:nvGrpSpPr>
          <p:cNvPr id="43" name="object 43"/>
          <p:cNvGrpSpPr/>
          <p:nvPr/>
        </p:nvGrpSpPr>
        <p:grpSpPr>
          <a:xfrm>
            <a:off x="2305811" y="4602479"/>
            <a:ext cx="6193790" cy="1115695"/>
            <a:chOff x="2305811" y="4602479"/>
            <a:chExt cx="6193790" cy="1115695"/>
          </a:xfrm>
        </p:grpSpPr>
        <p:sp>
          <p:nvSpPr>
            <p:cNvPr id="44" name="object 44"/>
            <p:cNvSpPr/>
            <p:nvPr/>
          </p:nvSpPr>
          <p:spPr>
            <a:xfrm>
              <a:off x="2333243" y="4602479"/>
              <a:ext cx="6123432" cy="1051560"/>
            </a:xfrm>
            <a:prstGeom prst="rect">
              <a:avLst/>
            </a:prstGeom>
            <a:blipFill>
              <a:blip r:embed="rId18" cstate="print"/>
              <a:stretch>
                <a:fillRect/>
              </a:stretch>
            </a:blipFill>
          </p:spPr>
          <p:txBody>
            <a:bodyPr wrap="square" lIns="0" tIns="0" rIns="0" bIns="0" rtlCol="0"/>
            <a:lstStyle/>
            <a:p>
              <a:endParaRPr/>
            </a:p>
          </p:txBody>
        </p:sp>
        <p:sp>
          <p:nvSpPr>
            <p:cNvPr id="45" name="object 45"/>
            <p:cNvSpPr/>
            <p:nvPr/>
          </p:nvSpPr>
          <p:spPr>
            <a:xfrm>
              <a:off x="2305811" y="4604003"/>
              <a:ext cx="6193536" cy="1114044"/>
            </a:xfrm>
            <a:prstGeom prst="rect">
              <a:avLst/>
            </a:prstGeom>
            <a:blipFill>
              <a:blip r:embed="rId19" cstate="print"/>
              <a:stretch>
                <a:fillRect/>
              </a:stretch>
            </a:blipFill>
          </p:spPr>
          <p:txBody>
            <a:bodyPr wrap="square" lIns="0" tIns="0" rIns="0" bIns="0" rtlCol="0"/>
            <a:lstStyle/>
            <a:p>
              <a:endParaRPr/>
            </a:p>
          </p:txBody>
        </p:sp>
        <p:sp>
          <p:nvSpPr>
            <p:cNvPr id="46" name="object 46"/>
            <p:cNvSpPr/>
            <p:nvPr/>
          </p:nvSpPr>
          <p:spPr>
            <a:xfrm>
              <a:off x="2394965" y="4644389"/>
              <a:ext cx="6000115" cy="928369"/>
            </a:xfrm>
            <a:custGeom>
              <a:avLst/>
              <a:gdLst/>
              <a:ahLst/>
              <a:cxnLst/>
              <a:rect l="l" t="t" r="r" b="b"/>
              <a:pathLst>
                <a:path w="6000115" h="928370">
                  <a:moveTo>
                    <a:pt x="5999987" y="0"/>
                  </a:moveTo>
                  <a:lnTo>
                    <a:pt x="0" y="0"/>
                  </a:lnTo>
                  <a:lnTo>
                    <a:pt x="0" y="928116"/>
                  </a:lnTo>
                  <a:lnTo>
                    <a:pt x="5999987" y="928116"/>
                  </a:lnTo>
                  <a:lnTo>
                    <a:pt x="5999987" y="0"/>
                  </a:lnTo>
                  <a:close/>
                </a:path>
              </a:pathLst>
            </a:custGeom>
            <a:solidFill>
              <a:srgbClr val="9BBA58"/>
            </a:solidFill>
          </p:spPr>
          <p:txBody>
            <a:bodyPr wrap="square" lIns="0" tIns="0" rIns="0" bIns="0" rtlCol="0"/>
            <a:lstStyle/>
            <a:p>
              <a:endParaRPr/>
            </a:p>
          </p:txBody>
        </p:sp>
        <p:sp>
          <p:nvSpPr>
            <p:cNvPr id="47" name="object 47"/>
            <p:cNvSpPr/>
            <p:nvPr/>
          </p:nvSpPr>
          <p:spPr>
            <a:xfrm>
              <a:off x="2394965" y="4644389"/>
              <a:ext cx="6000115" cy="928369"/>
            </a:xfrm>
            <a:custGeom>
              <a:avLst/>
              <a:gdLst/>
              <a:ahLst/>
              <a:cxnLst/>
              <a:rect l="l" t="t" r="r" b="b"/>
              <a:pathLst>
                <a:path w="6000115" h="928370">
                  <a:moveTo>
                    <a:pt x="0" y="928116"/>
                  </a:moveTo>
                  <a:lnTo>
                    <a:pt x="5999987" y="928116"/>
                  </a:lnTo>
                  <a:lnTo>
                    <a:pt x="5999987" y="0"/>
                  </a:lnTo>
                  <a:lnTo>
                    <a:pt x="0" y="0"/>
                  </a:lnTo>
                  <a:lnTo>
                    <a:pt x="0" y="928116"/>
                  </a:lnTo>
                  <a:close/>
                </a:path>
              </a:pathLst>
            </a:custGeom>
            <a:ln w="38100">
              <a:solidFill>
                <a:srgbClr val="FFFFFF"/>
              </a:solidFill>
            </a:ln>
          </p:spPr>
          <p:txBody>
            <a:bodyPr wrap="square" lIns="0" tIns="0" rIns="0" bIns="0" rtlCol="0"/>
            <a:lstStyle/>
            <a:p>
              <a:endParaRPr/>
            </a:p>
          </p:txBody>
        </p:sp>
      </p:grpSp>
      <p:sp>
        <p:nvSpPr>
          <p:cNvPr id="48" name="object 48"/>
          <p:cNvSpPr txBox="1"/>
          <p:nvPr/>
        </p:nvSpPr>
        <p:spPr>
          <a:xfrm>
            <a:off x="493523" y="4669663"/>
            <a:ext cx="1842135" cy="299720"/>
          </a:xfrm>
          <a:prstGeom prst="rect">
            <a:avLst/>
          </a:prstGeom>
        </p:spPr>
        <p:txBody>
          <a:bodyPr vert="horz" wrap="square" lIns="0" tIns="12700" rIns="0" bIns="0" rtlCol="0">
            <a:spAutoFit/>
          </a:bodyPr>
          <a:lstStyle/>
          <a:p>
            <a:pPr marL="12700">
              <a:lnSpc>
                <a:spcPct val="100000"/>
              </a:lnSpc>
              <a:spcBef>
                <a:spcPts val="100"/>
              </a:spcBef>
              <a:tabLst>
                <a:tab pos="1828164" algn="l"/>
              </a:tabLst>
            </a:pPr>
            <a:r>
              <a:rPr sz="1800" u="sng" dirty="0">
                <a:uFill>
                  <a:solidFill>
                    <a:srgbClr val="97B853"/>
                  </a:solidFill>
                </a:uFill>
                <a:latin typeface="Carlito"/>
                <a:cs typeface="Carlito"/>
              </a:rPr>
              <a:t> 	</a:t>
            </a:r>
            <a:endParaRPr sz="1800">
              <a:latin typeface="Carlito"/>
              <a:cs typeface="Carlito"/>
            </a:endParaRPr>
          </a:p>
        </p:txBody>
      </p:sp>
      <p:sp>
        <p:nvSpPr>
          <p:cNvPr id="49" name="object 49"/>
          <p:cNvSpPr txBox="1"/>
          <p:nvPr/>
        </p:nvSpPr>
        <p:spPr>
          <a:xfrm>
            <a:off x="2394966" y="4644390"/>
            <a:ext cx="6000115" cy="869469"/>
          </a:xfrm>
          <a:prstGeom prst="rect">
            <a:avLst/>
          </a:prstGeom>
        </p:spPr>
        <p:txBody>
          <a:bodyPr vert="horz" wrap="square" lIns="0" tIns="38100" rIns="0" bIns="0" rtlCol="0">
            <a:spAutoFit/>
          </a:bodyPr>
          <a:lstStyle/>
          <a:p>
            <a:pPr marL="90805" marR="127635">
              <a:lnSpc>
                <a:spcPct val="100000"/>
              </a:lnSpc>
              <a:spcBef>
                <a:spcPts val="300"/>
              </a:spcBef>
            </a:pPr>
            <a:r>
              <a:rPr lang="en-US" sz="1800" spc="-5" dirty="0" err="1">
                <a:latin typeface="Carlito"/>
                <a:cs typeface="Carlito"/>
              </a:rPr>
              <a:t>Chỉ</a:t>
            </a:r>
            <a:r>
              <a:rPr lang="en-US" sz="1800" spc="-5" dirty="0">
                <a:latin typeface="Carlito"/>
                <a:cs typeface="Carlito"/>
              </a:rPr>
              <a:t> </a:t>
            </a:r>
            <a:r>
              <a:rPr lang="en-US" sz="1800" spc="-5" dirty="0" err="1">
                <a:latin typeface="Carlito"/>
                <a:cs typeface="Carlito"/>
              </a:rPr>
              <a:t>định</a:t>
            </a:r>
            <a:r>
              <a:rPr lang="en-US" sz="1800" spc="-5" dirty="0">
                <a:latin typeface="Carlito"/>
                <a:cs typeface="Carlito"/>
              </a:rPr>
              <a:t> </a:t>
            </a:r>
            <a:r>
              <a:rPr lang="en-US" sz="1800" spc="-5" dirty="0" err="1">
                <a:latin typeface="Carlito"/>
                <a:cs typeface="Carlito"/>
              </a:rPr>
              <a:t>liệu</a:t>
            </a:r>
            <a:r>
              <a:rPr lang="en-US" sz="1800" spc="-5" dirty="0">
                <a:latin typeface="Carlito"/>
                <a:cs typeface="Carlito"/>
              </a:rPr>
              <a:t> </a:t>
            </a:r>
            <a:r>
              <a:rPr lang="en-US" sz="1800" spc="-5" dirty="0" err="1">
                <a:latin typeface="Carlito"/>
                <a:cs typeface="Carlito"/>
              </a:rPr>
              <a:t>máy</a:t>
            </a:r>
            <a:r>
              <a:rPr lang="en-US" sz="1800" spc="-5" dirty="0">
                <a:latin typeface="Carlito"/>
                <a:cs typeface="Carlito"/>
              </a:rPr>
              <a:t> </a:t>
            </a:r>
            <a:r>
              <a:rPr lang="en-US" sz="1800" spc="-5" dirty="0" err="1">
                <a:latin typeface="Carlito"/>
                <a:cs typeface="Carlito"/>
              </a:rPr>
              <a:t>chủ</a:t>
            </a:r>
            <a:r>
              <a:rPr lang="en-US" sz="1800" spc="-5" dirty="0">
                <a:latin typeface="Carlito"/>
                <a:cs typeface="Carlito"/>
              </a:rPr>
              <a:t> </a:t>
            </a:r>
            <a:r>
              <a:rPr lang="en-US" sz="1800" spc="-5" dirty="0" err="1">
                <a:latin typeface="Carlito"/>
                <a:cs typeface="Carlito"/>
              </a:rPr>
              <a:t>có</a:t>
            </a:r>
            <a:r>
              <a:rPr lang="en-US" sz="1800" spc="-5" dirty="0">
                <a:latin typeface="Carlito"/>
                <a:cs typeface="Carlito"/>
              </a:rPr>
              <a:t> </a:t>
            </a:r>
            <a:r>
              <a:rPr lang="en-US" sz="1800" spc="-5" dirty="0" err="1">
                <a:latin typeface="Carlito"/>
                <a:cs typeface="Carlito"/>
              </a:rPr>
              <a:t>nên</a:t>
            </a:r>
            <a:r>
              <a:rPr lang="en-US" sz="1800" spc="-5" dirty="0">
                <a:latin typeface="Carlito"/>
                <a:cs typeface="Carlito"/>
              </a:rPr>
              <a:t> </a:t>
            </a:r>
            <a:r>
              <a:rPr lang="en-US" sz="1800" spc="-5" dirty="0" err="1">
                <a:latin typeface="Carlito"/>
                <a:cs typeface="Carlito"/>
              </a:rPr>
              <a:t>sử</a:t>
            </a:r>
            <a:r>
              <a:rPr lang="en-US" sz="1800" spc="-5" dirty="0">
                <a:latin typeface="Carlito"/>
                <a:cs typeface="Carlito"/>
              </a:rPr>
              <a:t> </a:t>
            </a:r>
            <a:r>
              <a:rPr lang="en-US" sz="1800" spc="-5" dirty="0" err="1">
                <a:latin typeface="Carlito"/>
                <a:cs typeface="Carlito"/>
              </a:rPr>
              <a:t>dụng</a:t>
            </a:r>
            <a:r>
              <a:rPr lang="en-US" sz="1800" spc="-5" dirty="0">
                <a:latin typeface="Carlito"/>
                <a:cs typeface="Carlito"/>
              </a:rPr>
              <a:t> </a:t>
            </a:r>
            <a:r>
              <a:rPr lang="en-US" sz="1800" spc="-5" dirty="0" err="1">
                <a:latin typeface="Carlito"/>
                <a:cs typeface="Carlito"/>
              </a:rPr>
              <a:t>cùng</a:t>
            </a:r>
            <a:r>
              <a:rPr lang="en-US" sz="1800" spc="-5" dirty="0">
                <a:latin typeface="Carlito"/>
                <a:cs typeface="Carlito"/>
              </a:rPr>
              <a:t> </a:t>
            </a:r>
            <a:r>
              <a:rPr lang="en-US" sz="1800" spc="-5" dirty="0" err="1">
                <a:latin typeface="Carlito"/>
                <a:cs typeface="Carlito"/>
              </a:rPr>
              <a:t>một</a:t>
            </a:r>
            <a:r>
              <a:rPr lang="en-US" sz="1800" spc="-5" dirty="0">
                <a:latin typeface="Carlito"/>
                <a:cs typeface="Carlito"/>
              </a:rPr>
              <a:t> </a:t>
            </a:r>
            <a:r>
              <a:rPr lang="en-US" sz="1800" spc="-5" dirty="0" err="1">
                <a:latin typeface="Carlito"/>
                <a:cs typeface="Carlito"/>
              </a:rPr>
              <a:t>kết</a:t>
            </a:r>
            <a:r>
              <a:rPr lang="en-US" sz="1800" spc="-5" dirty="0">
                <a:latin typeface="Carlito"/>
                <a:cs typeface="Carlito"/>
              </a:rPr>
              <a:t> </a:t>
            </a:r>
            <a:r>
              <a:rPr lang="en-US" sz="1800" spc="-5" dirty="0" err="1">
                <a:latin typeface="Carlito"/>
                <a:cs typeface="Carlito"/>
              </a:rPr>
              <a:t>nối</a:t>
            </a:r>
            <a:r>
              <a:rPr lang="en-US" sz="1800" spc="-5" dirty="0">
                <a:latin typeface="Carlito"/>
                <a:cs typeface="Carlito"/>
              </a:rPr>
              <a:t> </a:t>
            </a:r>
            <a:r>
              <a:rPr lang="en-US" sz="1800" spc="-5" dirty="0" err="1">
                <a:latin typeface="Carlito"/>
                <a:cs typeface="Carlito"/>
              </a:rPr>
              <a:t>cho</a:t>
            </a:r>
            <a:r>
              <a:rPr lang="en-US" sz="1800" spc="-5" dirty="0">
                <a:latin typeface="Carlito"/>
                <a:cs typeface="Carlito"/>
              </a:rPr>
              <a:t> </a:t>
            </a:r>
            <a:r>
              <a:rPr lang="en-US" sz="1800" spc="-5" dirty="0" err="1">
                <a:latin typeface="Carlito"/>
                <a:cs typeface="Carlito"/>
              </a:rPr>
              <a:t>giao</a:t>
            </a:r>
            <a:r>
              <a:rPr lang="en-US" sz="1800" spc="-5" dirty="0">
                <a:latin typeface="Carlito"/>
                <a:cs typeface="Carlito"/>
              </a:rPr>
              <a:t> </a:t>
            </a:r>
            <a:r>
              <a:rPr lang="en-US" sz="1800" spc="-5" dirty="0" err="1">
                <a:latin typeface="Carlito"/>
                <a:cs typeface="Carlito"/>
              </a:rPr>
              <a:t>tiếp</a:t>
            </a:r>
            <a:r>
              <a:rPr lang="en-US" sz="1800" spc="-5" dirty="0">
                <a:latin typeface="Carlito"/>
                <a:cs typeface="Carlito"/>
              </a:rPr>
              <a:t> HTTP </a:t>
            </a:r>
            <a:r>
              <a:rPr lang="en-US" sz="1800" spc="-5" dirty="0" err="1">
                <a:latin typeface="Carlito"/>
                <a:cs typeface="Carlito"/>
              </a:rPr>
              <a:t>thay</a:t>
            </a:r>
            <a:r>
              <a:rPr lang="en-US" sz="1800" spc="-5" dirty="0">
                <a:latin typeface="Carlito"/>
                <a:cs typeface="Carlito"/>
              </a:rPr>
              <a:t> </a:t>
            </a:r>
            <a:r>
              <a:rPr lang="en-US" sz="1800" spc="-5" dirty="0" err="1">
                <a:latin typeface="Carlito"/>
                <a:cs typeface="Carlito"/>
              </a:rPr>
              <a:t>vì</a:t>
            </a:r>
            <a:r>
              <a:rPr lang="en-US" sz="1800" spc="-5" dirty="0">
                <a:latin typeface="Carlito"/>
                <a:cs typeface="Carlito"/>
              </a:rPr>
              <a:t> </a:t>
            </a:r>
            <a:r>
              <a:rPr lang="en-US" sz="1800" spc="-5" dirty="0" err="1">
                <a:latin typeface="Carlito"/>
                <a:cs typeface="Carlito"/>
              </a:rPr>
              <a:t>tạo</a:t>
            </a:r>
            <a:r>
              <a:rPr lang="en-US" sz="1800" spc="-5" dirty="0">
                <a:latin typeface="Carlito"/>
                <a:cs typeface="Carlito"/>
              </a:rPr>
              <a:t> </a:t>
            </a:r>
            <a:r>
              <a:rPr lang="en-US" sz="1800" spc="-5" dirty="0" err="1">
                <a:latin typeface="Carlito"/>
                <a:cs typeface="Carlito"/>
              </a:rPr>
              <a:t>kết</a:t>
            </a:r>
            <a:r>
              <a:rPr lang="en-US" sz="1800" spc="-5" dirty="0">
                <a:latin typeface="Carlito"/>
                <a:cs typeface="Carlito"/>
              </a:rPr>
              <a:t> </a:t>
            </a:r>
            <a:r>
              <a:rPr lang="en-US" sz="1800" spc="-5" dirty="0" err="1">
                <a:latin typeface="Carlito"/>
                <a:cs typeface="Carlito"/>
              </a:rPr>
              <a:t>nối</a:t>
            </a:r>
            <a:r>
              <a:rPr lang="en-US" sz="1800" spc="-5" dirty="0">
                <a:latin typeface="Carlito"/>
                <a:cs typeface="Carlito"/>
              </a:rPr>
              <a:t> </a:t>
            </a:r>
            <a:r>
              <a:rPr lang="en-US" sz="1800" spc="-5" dirty="0" err="1">
                <a:latin typeface="Carlito"/>
                <a:cs typeface="Carlito"/>
              </a:rPr>
              <a:t>mới</a:t>
            </a:r>
            <a:r>
              <a:rPr lang="en-US" sz="1800" spc="-5" dirty="0">
                <a:latin typeface="Carlito"/>
                <a:cs typeface="Carlito"/>
              </a:rPr>
              <a:t> </a:t>
            </a:r>
            <a:r>
              <a:rPr lang="en-US" sz="1800" spc="-5" dirty="0" err="1">
                <a:latin typeface="Carlito"/>
                <a:cs typeface="Carlito"/>
              </a:rPr>
              <a:t>cho</a:t>
            </a:r>
            <a:r>
              <a:rPr lang="en-US" sz="1800" spc="-5" dirty="0">
                <a:latin typeface="Carlito"/>
                <a:cs typeface="Carlito"/>
              </a:rPr>
              <a:t> </a:t>
            </a:r>
            <a:r>
              <a:rPr lang="en-US" sz="1800" spc="-5" dirty="0" err="1">
                <a:latin typeface="Carlito"/>
                <a:cs typeface="Carlito"/>
              </a:rPr>
              <a:t>mỗi</a:t>
            </a:r>
            <a:r>
              <a:rPr lang="en-US" sz="1800" spc="-5" dirty="0">
                <a:latin typeface="Carlito"/>
                <a:cs typeface="Carlito"/>
              </a:rPr>
              <a:t> </a:t>
            </a:r>
            <a:r>
              <a:rPr lang="en-US" sz="1800" spc="-5" dirty="0" err="1">
                <a:latin typeface="Carlito"/>
                <a:cs typeface="Carlito"/>
              </a:rPr>
              <a:t>yêu</a:t>
            </a:r>
            <a:r>
              <a:rPr lang="en-US" sz="1800" spc="-5" dirty="0">
                <a:latin typeface="Carlito"/>
                <a:cs typeface="Carlito"/>
              </a:rPr>
              <a:t> </a:t>
            </a:r>
            <a:r>
              <a:rPr lang="en-US" sz="1800" spc="-5" dirty="0" err="1">
                <a:latin typeface="Carlito"/>
                <a:cs typeface="Carlito"/>
              </a:rPr>
              <a:t>cầu</a:t>
            </a:r>
            <a:r>
              <a:rPr lang="en-US" sz="1800" spc="-5" dirty="0">
                <a:latin typeface="Carlito"/>
                <a:cs typeface="Carlito"/>
              </a:rPr>
              <a:t> </a:t>
            </a:r>
            <a:r>
              <a:rPr lang="en-US" sz="1800" spc="-5" dirty="0" err="1">
                <a:latin typeface="Carlito"/>
                <a:cs typeface="Carlito"/>
              </a:rPr>
              <a:t>mới</a:t>
            </a:r>
            <a:r>
              <a:rPr lang="en-US" sz="1800" spc="-5" dirty="0">
                <a:latin typeface="Carlito"/>
                <a:cs typeface="Carlito"/>
              </a:rPr>
              <a:t> hay </a:t>
            </a:r>
            <a:r>
              <a:rPr lang="en-US" sz="1800" spc="-5" dirty="0" err="1">
                <a:latin typeface="Carlito"/>
                <a:cs typeface="Carlito"/>
              </a:rPr>
              <a:t>không</a:t>
            </a:r>
            <a:r>
              <a:rPr lang="en-US" sz="1800" spc="-5" dirty="0">
                <a:latin typeface="Carlito"/>
                <a:cs typeface="Carlito"/>
              </a:rPr>
              <a:t>.</a:t>
            </a:r>
            <a:endParaRPr sz="1800" dirty="0">
              <a:latin typeface="Carlito"/>
              <a:cs typeface="Carlito"/>
            </a:endParaRPr>
          </a:p>
        </p:txBody>
      </p:sp>
      <p:grpSp>
        <p:nvGrpSpPr>
          <p:cNvPr id="50" name="object 50"/>
          <p:cNvGrpSpPr/>
          <p:nvPr/>
        </p:nvGrpSpPr>
        <p:grpSpPr>
          <a:xfrm>
            <a:off x="409955" y="5707379"/>
            <a:ext cx="1960245" cy="601980"/>
            <a:chOff x="409955" y="5707379"/>
            <a:chExt cx="1960245" cy="601980"/>
          </a:xfrm>
        </p:grpSpPr>
        <p:sp>
          <p:nvSpPr>
            <p:cNvPr id="51" name="object 51"/>
            <p:cNvSpPr/>
            <p:nvPr/>
          </p:nvSpPr>
          <p:spPr>
            <a:xfrm>
              <a:off x="409955" y="5707379"/>
              <a:ext cx="1959864" cy="574547"/>
            </a:xfrm>
            <a:prstGeom prst="rect">
              <a:avLst/>
            </a:prstGeom>
            <a:blipFill>
              <a:blip r:embed="rId20" cstate="print"/>
              <a:stretch>
                <a:fillRect/>
              </a:stretch>
            </a:blipFill>
          </p:spPr>
          <p:txBody>
            <a:bodyPr wrap="square" lIns="0" tIns="0" rIns="0" bIns="0" rtlCol="0"/>
            <a:lstStyle/>
            <a:p>
              <a:endParaRPr/>
            </a:p>
          </p:txBody>
        </p:sp>
        <p:sp>
          <p:nvSpPr>
            <p:cNvPr id="52" name="object 52"/>
            <p:cNvSpPr/>
            <p:nvPr/>
          </p:nvSpPr>
          <p:spPr>
            <a:xfrm>
              <a:off x="737615" y="5743955"/>
              <a:ext cx="1306068" cy="565404"/>
            </a:xfrm>
            <a:prstGeom prst="rect">
              <a:avLst/>
            </a:prstGeom>
            <a:blipFill>
              <a:blip r:embed="rId21" cstate="print"/>
              <a:stretch>
                <a:fillRect/>
              </a:stretch>
            </a:blipFill>
          </p:spPr>
          <p:txBody>
            <a:bodyPr wrap="square" lIns="0" tIns="0" rIns="0" bIns="0" rtlCol="0"/>
            <a:lstStyle/>
            <a:p>
              <a:endParaRPr/>
            </a:p>
          </p:txBody>
        </p:sp>
        <p:sp>
          <p:nvSpPr>
            <p:cNvPr id="53" name="object 53"/>
            <p:cNvSpPr/>
            <p:nvPr/>
          </p:nvSpPr>
          <p:spPr>
            <a:xfrm>
              <a:off x="457199" y="5734811"/>
              <a:ext cx="1865376" cy="480059"/>
            </a:xfrm>
            <a:prstGeom prst="rect">
              <a:avLst/>
            </a:prstGeom>
            <a:blipFill>
              <a:blip r:embed="rId22" cstate="print"/>
              <a:stretch>
                <a:fillRect/>
              </a:stretch>
            </a:blipFill>
          </p:spPr>
          <p:txBody>
            <a:bodyPr wrap="square" lIns="0" tIns="0" rIns="0" bIns="0" rtlCol="0"/>
            <a:lstStyle/>
            <a:p>
              <a:endParaRPr/>
            </a:p>
          </p:txBody>
        </p:sp>
        <p:sp>
          <p:nvSpPr>
            <p:cNvPr id="54" name="object 54"/>
            <p:cNvSpPr/>
            <p:nvPr/>
          </p:nvSpPr>
          <p:spPr>
            <a:xfrm>
              <a:off x="457199" y="5734811"/>
              <a:ext cx="1865630" cy="480059"/>
            </a:xfrm>
            <a:custGeom>
              <a:avLst/>
              <a:gdLst/>
              <a:ahLst/>
              <a:cxnLst/>
              <a:rect l="l" t="t" r="r" b="b"/>
              <a:pathLst>
                <a:path w="1865630" h="480060">
                  <a:moveTo>
                    <a:pt x="0" y="80009"/>
                  </a:moveTo>
                  <a:lnTo>
                    <a:pt x="6288" y="48868"/>
                  </a:lnTo>
                  <a:lnTo>
                    <a:pt x="23436" y="23436"/>
                  </a:lnTo>
                  <a:lnTo>
                    <a:pt x="48868" y="6288"/>
                  </a:lnTo>
                  <a:lnTo>
                    <a:pt x="80010" y="0"/>
                  </a:lnTo>
                  <a:lnTo>
                    <a:pt x="1785366" y="0"/>
                  </a:lnTo>
                  <a:lnTo>
                    <a:pt x="1816512" y="6288"/>
                  </a:lnTo>
                  <a:lnTo>
                    <a:pt x="1841944" y="23436"/>
                  </a:lnTo>
                  <a:lnTo>
                    <a:pt x="1859089" y="48868"/>
                  </a:lnTo>
                  <a:lnTo>
                    <a:pt x="1865376" y="80009"/>
                  </a:lnTo>
                  <a:lnTo>
                    <a:pt x="1865376" y="400049"/>
                  </a:lnTo>
                  <a:lnTo>
                    <a:pt x="1859089" y="431191"/>
                  </a:lnTo>
                  <a:lnTo>
                    <a:pt x="1841944" y="456623"/>
                  </a:lnTo>
                  <a:lnTo>
                    <a:pt x="1816512" y="473771"/>
                  </a:lnTo>
                  <a:lnTo>
                    <a:pt x="1785366" y="480059"/>
                  </a:lnTo>
                  <a:lnTo>
                    <a:pt x="80010" y="480059"/>
                  </a:lnTo>
                  <a:lnTo>
                    <a:pt x="48868" y="473771"/>
                  </a:lnTo>
                  <a:lnTo>
                    <a:pt x="23436" y="456623"/>
                  </a:lnTo>
                  <a:lnTo>
                    <a:pt x="6288" y="431191"/>
                  </a:lnTo>
                  <a:lnTo>
                    <a:pt x="0" y="400049"/>
                  </a:lnTo>
                  <a:lnTo>
                    <a:pt x="0" y="80009"/>
                  </a:lnTo>
                  <a:close/>
                </a:path>
              </a:pathLst>
            </a:custGeom>
            <a:ln w="9144">
              <a:solidFill>
                <a:srgbClr val="97B853"/>
              </a:solidFill>
            </a:ln>
          </p:spPr>
          <p:txBody>
            <a:bodyPr wrap="square" lIns="0" tIns="0" rIns="0" bIns="0" rtlCol="0"/>
            <a:lstStyle/>
            <a:p>
              <a:endParaRPr/>
            </a:p>
          </p:txBody>
        </p:sp>
      </p:grpSp>
      <p:sp>
        <p:nvSpPr>
          <p:cNvPr id="55" name="object 55"/>
          <p:cNvSpPr txBox="1"/>
          <p:nvPr/>
        </p:nvSpPr>
        <p:spPr>
          <a:xfrm>
            <a:off x="904138" y="5810808"/>
            <a:ext cx="97218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rlito"/>
                <a:cs typeface="Carlito"/>
              </a:rPr>
              <a:t>KeepAlive</a:t>
            </a:r>
            <a:endParaRPr sz="1800">
              <a:latin typeface="Carlito"/>
              <a:cs typeface="Carlito"/>
            </a:endParaRPr>
          </a:p>
        </p:txBody>
      </p:sp>
      <p:grpSp>
        <p:nvGrpSpPr>
          <p:cNvPr id="56" name="object 56"/>
          <p:cNvGrpSpPr/>
          <p:nvPr/>
        </p:nvGrpSpPr>
        <p:grpSpPr>
          <a:xfrm>
            <a:off x="2305811" y="5602223"/>
            <a:ext cx="6151245" cy="909955"/>
            <a:chOff x="2305811" y="5602223"/>
            <a:chExt cx="6151245" cy="909955"/>
          </a:xfrm>
        </p:grpSpPr>
        <p:sp>
          <p:nvSpPr>
            <p:cNvPr id="57" name="object 57"/>
            <p:cNvSpPr/>
            <p:nvPr/>
          </p:nvSpPr>
          <p:spPr>
            <a:xfrm>
              <a:off x="2333243" y="5602223"/>
              <a:ext cx="6123432" cy="909828"/>
            </a:xfrm>
            <a:prstGeom prst="rect">
              <a:avLst/>
            </a:prstGeom>
            <a:blipFill>
              <a:blip r:embed="rId23" cstate="print"/>
              <a:stretch>
                <a:fillRect/>
              </a:stretch>
            </a:blipFill>
          </p:spPr>
          <p:txBody>
            <a:bodyPr wrap="square" lIns="0" tIns="0" rIns="0" bIns="0" rtlCol="0"/>
            <a:lstStyle/>
            <a:p>
              <a:endParaRPr/>
            </a:p>
          </p:txBody>
        </p:sp>
        <p:sp>
          <p:nvSpPr>
            <p:cNvPr id="58" name="object 58"/>
            <p:cNvSpPr/>
            <p:nvPr/>
          </p:nvSpPr>
          <p:spPr>
            <a:xfrm>
              <a:off x="2305811" y="5669279"/>
              <a:ext cx="6057899" cy="839724"/>
            </a:xfrm>
            <a:prstGeom prst="rect">
              <a:avLst/>
            </a:prstGeom>
            <a:blipFill>
              <a:blip r:embed="rId24" cstate="print"/>
              <a:stretch>
                <a:fillRect/>
              </a:stretch>
            </a:blipFill>
          </p:spPr>
          <p:txBody>
            <a:bodyPr wrap="square" lIns="0" tIns="0" rIns="0" bIns="0" rtlCol="0"/>
            <a:lstStyle/>
            <a:p>
              <a:endParaRPr/>
            </a:p>
          </p:txBody>
        </p:sp>
      </p:grpSp>
      <p:sp>
        <p:nvSpPr>
          <p:cNvPr id="59" name="object 59"/>
          <p:cNvSpPr txBox="1"/>
          <p:nvPr/>
        </p:nvSpPr>
        <p:spPr>
          <a:xfrm>
            <a:off x="2394966" y="5644134"/>
            <a:ext cx="6000115" cy="659155"/>
          </a:xfrm>
          <a:prstGeom prst="rect">
            <a:avLst/>
          </a:prstGeom>
          <a:solidFill>
            <a:srgbClr val="9BBA58"/>
          </a:solidFill>
          <a:ln w="38100">
            <a:solidFill>
              <a:srgbClr val="FFFFFF"/>
            </a:solidFill>
          </a:ln>
        </p:spPr>
        <p:txBody>
          <a:bodyPr vert="horz" wrap="square" lIns="0" tIns="104140" rIns="0" bIns="0" rtlCol="0">
            <a:spAutoFit/>
          </a:bodyPr>
          <a:lstStyle/>
          <a:p>
            <a:pPr marL="90805">
              <a:lnSpc>
                <a:spcPct val="100000"/>
              </a:lnSpc>
              <a:spcBef>
                <a:spcPts val="820"/>
              </a:spcBef>
            </a:pPr>
            <a:r>
              <a:rPr lang="en-US" sz="1800" spc="-5" dirty="0" err="1">
                <a:latin typeface="Carlito"/>
                <a:cs typeface="Carlito"/>
              </a:rPr>
              <a:t>Chỉ</a:t>
            </a:r>
            <a:r>
              <a:rPr lang="en-US" sz="1800" spc="-5" dirty="0">
                <a:latin typeface="Carlito"/>
                <a:cs typeface="Carlito"/>
              </a:rPr>
              <a:t> </a:t>
            </a:r>
            <a:r>
              <a:rPr lang="en-US" sz="1800" spc="-5" dirty="0" err="1">
                <a:latin typeface="Carlito"/>
                <a:cs typeface="Carlito"/>
              </a:rPr>
              <a:t>định</a:t>
            </a:r>
            <a:r>
              <a:rPr lang="en-US" sz="1800" spc="-5" dirty="0">
                <a:latin typeface="Carlito"/>
                <a:cs typeface="Carlito"/>
              </a:rPr>
              <a:t> </a:t>
            </a:r>
            <a:r>
              <a:rPr lang="en-US" sz="1800" spc="-5" dirty="0" err="1">
                <a:latin typeface="Carlito"/>
                <a:cs typeface="Carlito"/>
              </a:rPr>
              <a:t>khoảng</a:t>
            </a:r>
            <a:r>
              <a:rPr lang="en-US" sz="1800" spc="-5" dirty="0">
                <a:latin typeface="Carlito"/>
                <a:cs typeface="Carlito"/>
              </a:rPr>
              <a:t> </a:t>
            </a:r>
            <a:r>
              <a:rPr lang="en-US" sz="1800" spc="-5" dirty="0" err="1">
                <a:latin typeface="Carlito"/>
                <a:cs typeface="Carlito"/>
              </a:rPr>
              <a:t>thời</a:t>
            </a:r>
            <a:r>
              <a:rPr lang="en-US" sz="1800" spc="-5" dirty="0">
                <a:latin typeface="Carlito"/>
                <a:cs typeface="Carlito"/>
              </a:rPr>
              <a:t> </a:t>
            </a:r>
            <a:r>
              <a:rPr lang="en-US" sz="1800" spc="-5" dirty="0" err="1">
                <a:latin typeface="Carlito"/>
                <a:cs typeface="Carlito"/>
              </a:rPr>
              <a:t>gian</a:t>
            </a:r>
            <a:r>
              <a:rPr lang="en-US" sz="1800" spc="-5" dirty="0">
                <a:latin typeface="Carlito"/>
                <a:cs typeface="Carlito"/>
              </a:rPr>
              <a:t> </a:t>
            </a:r>
            <a:r>
              <a:rPr lang="en-US" sz="1800" spc="-5" dirty="0" err="1">
                <a:latin typeface="Carlito"/>
                <a:cs typeface="Carlito"/>
              </a:rPr>
              <a:t>tính</a:t>
            </a:r>
            <a:r>
              <a:rPr lang="en-US" sz="1800" spc="-5" dirty="0">
                <a:latin typeface="Carlito"/>
                <a:cs typeface="Carlito"/>
              </a:rPr>
              <a:t> </a:t>
            </a:r>
            <a:r>
              <a:rPr lang="en-US" sz="1800" spc="-5" dirty="0" err="1">
                <a:latin typeface="Carlito"/>
                <a:cs typeface="Carlito"/>
              </a:rPr>
              <a:t>bằng</a:t>
            </a:r>
            <a:r>
              <a:rPr lang="en-US" sz="1800" spc="-5" dirty="0">
                <a:latin typeface="Carlito"/>
                <a:cs typeface="Carlito"/>
              </a:rPr>
              <a:t> </a:t>
            </a:r>
            <a:r>
              <a:rPr lang="en-US" sz="1800" spc="-5" dirty="0" err="1">
                <a:latin typeface="Carlito"/>
                <a:cs typeface="Carlito"/>
              </a:rPr>
              <a:t>giây</a:t>
            </a:r>
            <a:r>
              <a:rPr lang="en-US" sz="1800" spc="-5" dirty="0">
                <a:latin typeface="Carlito"/>
                <a:cs typeface="Carlito"/>
              </a:rPr>
              <a:t> </a:t>
            </a:r>
            <a:r>
              <a:rPr lang="en-US" sz="1800" spc="-5" dirty="0" err="1">
                <a:latin typeface="Carlito"/>
                <a:cs typeface="Carlito"/>
              </a:rPr>
              <a:t>mà</a:t>
            </a:r>
            <a:r>
              <a:rPr lang="en-US" sz="1800" spc="-5" dirty="0">
                <a:latin typeface="Carlito"/>
                <a:cs typeface="Carlito"/>
              </a:rPr>
              <a:t> </a:t>
            </a:r>
            <a:r>
              <a:rPr lang="en-US" sz="1800" spc="-5" dirty="0" err="1">
                <a:latin typeface="Carlito"/>
                <a:cs typeface="Carlito"/>
              </a:rPr>
              <a:t>máy</a:t>
            </a:r>
            <a:r>
              <a:rPr lang="en-US" sz="1800" spc="-5" dirty="0">
                <a:latin typeface="Carlito"/>
                <a:cs typeface="Carlito"/>
              </a:rPr>
              <a:t> </a:t>
            </a:r>
            <a:r>
              <a:rPr lang="en-US" sz="1800" spc="-5" dirty="0" err="1">
                <a:latin typeface="Carlito"/>
                <a:cs typeface="Carlito"/>
              </a:rPr>
              <a:t>chủ</a:t>
            </a:r>
            <a:r>
              <a:rPr lang="en-US" sz="1800" spc="-5" dirty="0">
                <a:latin typeface="Carlito"/>
                <a:cs typeface="Carlito"/>
              </a:rPr>
              <a:t> </a:t>
            </a:r>
            <a:r>
              <a:rPr lang="en-US" sz="1800" spc="-5" dirty="0" err="1">
                <a:latin typeface="Carlito"/>
                <a:cs typeface="Carlito"/>
              </a:rPr>
              <a:t>sẽsử</a:t>
            </a:r>
            <a:r>
              <a:rPr lang="en-US" sz="1800" spc="-5" dirty="0">
                <a:latin typeface="Carlito"/>
                <a:cs typeface="Carlito"/>
              </a:rPr>
              <a:t> </a:t>
            </a:r>
            <a:r>
              <a:rPr lang="en-US" sz="1800" spc="-5" dirty="0" err="1">
                <a:latin typeface="Carlito"/>
                <a:cs typeface="Carlito"/>
              </a:rPr>
              <a:t>dụng</a:t>
            </a:r>
            <a:r>
              <a:rPr lang="en-US" sz="1800" spc="-5" dirty="0">
                <a:latin typeface="Carlito"/>
                <a:cs typeface="Carlito"/>
              </a:rPr>
              <a:t> </a:t>
            </a:r>
            <a:r>
              <a:rPr lang="en-US" sz="1800" spc="-5" dirty="0" err="1">
                <a:latin typeface="Carlito"/>
                <a:cs typeface="Carlito"/>
              </a:rPr>
              <a:t>cùng</a:t>
            </a:r>
            <a:r>
              <a:rPr lang="en-US" sz="1800" spc="-5" dirty="0">
                <a:latin typeface="Carlito"/>
                <a:cs typeface="Carlito"/>
              </a:rPr>
              <a:t> </a:t>
            </a:r>
            <a:r>
              <a:rPr lang="en-US" sz="1800" spc="-5" dirty="0" err="1">
                <a:latin typeface="Carlito"/>
                <a:cs typeface="Carlito"/>
              </a:rPr>
              <a:t>một</a:t>
            </a:r>
            <a:r>
              <a:rPr lang="en-US" sz="1800" spc="-5" dirty="0">
                <a:latin typeface="Carlito"/>
                <a:cs typeface="Carlito"/>
              </a:rPr>
              <a:t> </a:t>
            </a:r>
            <a:r>
              <a:rPr lang="en-US" sz="1800" spc="-5" dirty="0" err="1">
                <a:latin typeface="Carlito"/>
                <a:cs typeface="Carlito"/>
              </a:rPr>
              <a:t>kết</a:t>
            </a:r>
            <a:r>
              <a:rPr lang="en-US" sz="1800" spc="-5" dirty="0">
                <a:latin typeface="Carlito"/>
                <a:cs typeface="Carlito"/>
              </a:rPr>
              <a:t> </a:t>
            </a:r>
            <a:r>
              <a:rPr lang="en-US" sz="1800" spc="-5" dirty="0" err="1">
                <a:latin typeface="Carlito"/>
                <a:cs typeface="Carlito"/>
              </a:rPr>
              <a:t>nối</a:t>
            </a:r>
            <a:r>
              <a:rPr lang="en-US" sz="1800" spc="-5" dirty="0">
                <a:latin typeface="Carlito"/>
                <a:cs typeface="Carlito"/>
              </a:rPr>
              <a:t> </a:t>
            </a:r>
            <a:r>
              <a:rPr lang="en-US" sz="1800" spc="-5" dirty="0" err="1">
                <a:latin typeface="Carlito"/>
                <a:cs typeface="Carlito"/>
              </a:rPr>
              <a:t>cho</a:t>
            </a:r>
            <a:r>
              <a:rPr lang="en-US" sz="1800" spc="-5" dirty="0">
                <a:latin typeface="Carlito"/>
                <a:cs typeface="Carlito"/>
              </a:rPr>
              <a:t> </a:t>
            </a:r>
            <a:r>
              <a:rPr lang="en-US" sz="1800" spc="-5" dirty="0" err="1">
                <a:latin typeface="Carlito"/>
                <a:cs typeface="Carlito"/>
              </a:rPr>
              <a:t>giao</a:t>
            </a:r>
            <a:r>
              <a:rPr lang="en-US" sz="1800" spc="-5" dirty="0">
                <a:latin typeface="Carlito"/>
                <a:cs typeface="Carlito"/>
              </a:rPr>
              <a:t> </a:t>
            </a:r>
            <a:r>
              <a:rPr lang="en-US" sz="1800" spc="-5" dirty="0" err="1">
                <a:latin typeface="Carlito"/>
                <a:cs typeface="Carlito"/>
              </a:rPr>
              <a:t>tiếp</a:t>
            </a:r>
            <a:r>
              <a:rPr lang="en-US" sz="1800" spc="-5" dirty="0">
                <a:latin typeface="Carlito"/>
                <a:cs typeface="Carlito"/>
              </a:rPr>
              <a:t> HTTP.</a:t>
            </a:r>
            <a:endParaRPr sz="1800" dirty="0">
              <a:latin typeface="Carlito"/>
              <a:cs typeface="Carlito"/>
            </a:endParaRPr>
          </a:p>
        </p:txBody>
      </p:sp>
      <p:sp>
        <p:nvSpPr>
          <p:cNvPr id="61" name="object 6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365809"/>
            <a:ext cx="7960995" cy="1944122"/>
          </a:xfrm>
          <a:prstGeom prst="rect">
            <a:avLst/>
          </a:prstGeom>
        </p:spPr>
        <p:txBody>
          <a:bodyPr vert="horz" wrap="square" lIns="0" tIns="88900" rIns="0" bIns="0" rtlCol="0">
            <a:spAutoFit/>
          </a:bodyPr>
          <a:lstStyle/>
          <a:p>
            <a:pPr marL="355600" indent="-343535">
              <a:lnSpc>
                <a:spcPct val="100000"/>
              </a:lnSpc>
              <a:spcBef>
                <a:spcPts val="700"/>
              </a:spcBef>
              <a:buClr>
                <a:srgbClr val="16375E"/>
              </a:buClr>
              <a:buFont typeface="Wingdings"/>
              <a:buChar char=""/>
              <a:tabLst>
                <a:tab pos="356235" algn="l"/>
              </a:tabLst>
            </a:pPr>
            <a:r>
              <a:rPr sz="2400" spc="5" dirty="0">
                <a:latin typeface="Carlito"/>
                <a:cs typeface="Carlito"/>
              </a:rPr>
              <a:t>HTTP</a:t>
            </a:r>
            <a:r>
              <a:rPr sz="2400" spc="-10" dirty="0">
                <a:latin typeface="Carlito"/>
                <a:cs typeface="Carlito"/>
              </a:rPr>
              <a:t> </a:t>
            </a:r>
            <a:r>
              <a:rPr sz="2400" spc="-5" dirty="0">
                <a:latin typeface="Carlito"/>
                <a:cs typeface="Carlito"/>
              </a:rPr>
              <a:t>Response:</a:t>
            </a:r>
            <a:endParaRPr sz="2400" dirty="0">
              <a:latin typeface="Carlito"/>
              <a:cs typeface="Carlito"/>
            </a:endParaRPr>
          </a:p>
          <a:p>
            <a:pPr marL="756285" lvl="1" indent="-287020">
              <a:lnSpc>
                <a:spcPct val="100000"/>
              </a:lnSpc>
              <a:spcBef>
                <a:spcPts val="509"/>
              </a:spcBef>
              <a:buClr>
                <a:srgbClr val="16375E"/>
              </a:buClr>
              <a:buFont typeface="Arial"/>
              <a:buChar char="–"/>
              <a:tabLst>
                <a:tab pos="756285" algn="l"/>
                <a:tab pos="756920" algn="l"/>
              </a:tabLst>
            </a:pPr>
            <a:r>
              <a:rPr lang="vi-VN" sz="2000" spc="-5" dirty="0">
                <a:latin typeface="Carlito"/>
                <a:cs typeface="Carlito"/>
              </a:rPr>
              <a:t>Bất cứ khi nào máy chủ nhận được yêu cầu HTTP, nó sẽ gửi lại HTTPphản ứng.</a:t>
            </a:r>
            <a:endParaRPr lang="en-US" sz="2000" spc="-5" dirty="0">
              <a:latin typeface="Carlito"/>
              <a:cs typeface="Carlito"/>
            </a:endParaRPr>
          </a:p>
          <a:p>
            <a:pPr marL="756285" lvl="1" indent="-287020">
              <a:lnSpc>
                <a:spcPct val="100000"/>
              </a:lnSpc>
              <a:spcBef>
                <a:spcPts val="509"/>
              </a:spcBef>
              <a:buClr>
                <a:srgbClr val="16375E"/>
              </a:buClr>
              <a:buFont typeface="Arial"/>
              <a:buChar char="–"/>
              <a:tabLst>
                <a:tab pos="756285" algn="l"/>
                <a:tab pos="756920" algn="l"/>
              </a:tabLst>
            </a:pPr>
            <a:r>
              <a:rPr lang="en-US" sz="2000" spc="-5" dirty="0">
                <a:latin typeface="Carlito"/>
                <a:cs typeface="Carlito"/>
              </a:rPr>
              <a:t>P</a:t>
            </a:r>
            <a:r>
              <a:rPr lang="vi-VN" sz="2000" spc="-5" dirty="0">
                <a:latin typeface="Carlito"/>
                <a:cs typeface="Carlito"/>
              </a:rPr>
              <a:t>hản hồi HTTP chứa tiêu đề phản hồi và nội dung phản hồi.</a:t>
            </a:r>
            <a:endParaRPr lang="en-US" sz="2000" spc="-5" dirty="0">
              <a:latin typeface="Carlito"/>
              <a:cs typeface="Carlito"/>
            </a:endParaRPr>
          </a:p>
          <a:p>
            <a:pPr marL="354965" indent="-342900">
              <a:spcBef>
                <a:spcPts val="509"/>
              </a:spcBef>
              <a:buClr>
                <a:srgbClr val="16375E"/>
              </a:buClr>
              <a:buFont typeface="Wingdings" panose="05000000000000000000" pitchFamily="2" charset="2"/>
              <a:buChar char="q"/>
              <a:tabLst>
                <a:tab pos="756285" algn="l"/>
                <a:tab pos="756920" algn="l"/>
              </a:tabLst>
            </a:pPr>
            <a:r>
              <a:rPr lang="en-US" sz="2400" spc="-10" dirty="0" err="1">
                <a:latin typeface="Carlito"/>
                <a:cs typeface="Carlito"/>
              </a:rPr>
              <a:t>Mô</a:t>
            </a:r>
            <a:r>
              <a:rPr lang="en-US" sz="2400" spc="-10" dirty="0">
                <a:latin typeface="Carlito"/>
                <a:cs typeface="Carlito"/>
              </a:rPr>
              <a:t> </a:t>
            </a:r>
            <a:r>
              <a:rPr lang="en-US" sz="2400" spc="-10" dirty="0" err="1">
                <a:latin typeface="Carlito"/>
                <a:cs typeface="Carlito"/>
              </a:rPr>
              <a:t>tả</a:t>
            </a:r>
            <a:r>
              <a:rPr lang="en-US" sz="2400" spc="-10" dirty="0">
                <a:latin typeface="Carlito"/>
                <a:cs typeface="Carlito"/>
              </a:rPr>
              <a:t> </a:t>
            </a:r>
            <a:r>
              <a:rPr lang="en-US" sz="2400" spc="-10" dirty="0" err="1">
                <a:latin typeface="Carlito"/>
                <a:cs typeface="Carlito"/>
              </a:rPr>
              <a:t>một</a:t>
            </a:r>
            <a:r>
              <a:rPr lang="en-US" sz="2400" spc="-10" dirty="0">
                <a:latin typeface="Carlito"/>
                <a:cs typeface="Carlito"/>
              </a:rPr>
              <a:t> </a:t>
            </a:r>
            <a:r>
              <a:rPr sz="2400" dirty="0">
                <a:latin typeface="Carlito"/>
                <a:cs typeface="Carlito"/>
              </a:rPr>
              <a:t>HTTP </a:t>
            </a:r>
            <a:r>
              <a:rPr sz="2400" spc="-5" dirty="0">
                <a:latin typeface="Carlito"/>
                <a:cs typeface="Carlito"/>
              </a:rPr>
              <a:t>response </a:t>
            </a:r>
            <a:r>
              <a:rPr lang="en-US" sz="2400" spc="-10" dirty="0" err="1">
                <a:latin typeface="Carlito"/>
                <a:cs typeface="Carlito"/>
              </a:rPr>
              <a:t>gửi</a:t>
            </a:r>
            <a:r>
              <a:rPr lang="en-US" sz="2400" spc="-10" dirty="0">
                <a:latin typeface="Carlito"/>
                <a:cs typeface="Carlito"/>
              </a:rPr>
              <a:t> </a:t>
            </a:r>
            <a:r>
              <a:rPr lang="en-US" sz="2400" spc="-10" dirty="0" err="1">
                <a:latin typeface="Carlito"/>
                <a:cs typeface="Carlito"/>
              </a:rPr>
              <a:t>từ</a:t>
            </a:r>
            <a:r>
              <a:rPr sz="2400" dirty="0">
                <a:latin typeface="Carlito"/>
                <a:cs typeface="Carlito"/>
              </a:rPr>
              <a:t> </a:t>
            </a:r>
            <a:r>
              <a:rPr sz="2400" spc="-5" dirty="0">
                <a:latin typeface="Carlito"/>
                <a:cs typeface="Carlito"/>
              </a:rPr>
              <a:t>server </a:t>
            </a:r>
            <a:r>
              <a:rPr lang="en-US" sz="2400" spc="-5" dirty="0" err="1">
                <a:latin typeface="Carlito"/>
                <a:cs typeface="Carlito"/>
              </a:rPr>
              <a:t>đến</a:t>
            </a:r>
            <a:r>
              <a:rPr lang="en-US" sz="2400" spc="-5" dirty="0">
                <a:latin typeface="Carlito"/>
                <a:cs typeface="Carlito"/>
              </a:rPr>
              <a:t> </a:t>
            </a:r>
            <a:r>
              <a:rPr lang="en-US" sz="2400" spc="-5" dirty="0" err="1">
                <a:latin typeface="Carlito"/>
                <a:cs typeface="Carlito"/>
              </a:rPr>
              <a:t>trình</a:t>
            </a:r>
            <a:r>
              <a:rPr lang="en-US" sz="2400" spc="-5" dirty="0">
                <a:latin typeface="Carlito"/>
                <a:cs typeface="Carlito"/>
              </a:rPr>
              <a:t> </a:t>
            </a:r>
            <a:r>
              <a:rPr lang="en-US" sz="2400" spc="-5" dirty="0" err="1">
                <a:latin typeface="Carlito"/>
                <a:cs typeface="Carlito"/>
              </a:rPr>
              <a:t>duyệt</a:t>
            </a:r>
            <a:r>
              <a:rPr sz="2400" spc="-15" dirty="0">
                <a:latin typeface="Carlito"/>
                <a:cs typeface="Carlito"/>
              </a:rPr>
              <a:t>:</a:t>
            </a:r>
            <a:endParaRPr sz="2400" dirty="0">
              <a:latin typeface="Carlito"/>
              <a:cs typeface="Carlito"/>
            </a:endParaRPr>
          </a:p>
        </p:txBody>
      </p:sp>
      <p:sp>
        <p:nvSpPr>
          <p:cNvPr id="3" name="object 3"/>
          <p:cNvSpPr txBox="1">
            <a:spLocks noGrp="1"/>
          </p:cNvSpPr>
          <p:nvPr>
            <p:ph type="title"/>
          </p:nvPr>
        </p:nvSpPr>
        <p:spPr>
          <a:xfrm>
            <a:off x="535940" y="278968"/>
            <a:ext cx="3732529" cy="635000"/>
          </a:xfrm>
          <a:prstGeom prst="rect">
            <a:avLst/>
          </a:prstGeom>
        </p:spPr>
        <p:txBody>
          <a:bodyPr vert="horz" wrap="square" lIns="0" tIns="12065" rIns="0" bIns="0" rtlCol="0">
            <a:spAutoFit/>
          </a:bodyPr>
          <a:lstStyle/>
          <a:p>
            <a:pPr marL="12700">
              <a:lnSpc>
                <a:spcPct val="100000"/>
              </a:lnSpc>
              <a:spcBef>
                <a:spcPts val="95"/>
              </a:spcBef>
            </a:pPr>
            <a:r>
              <a:rPr spc="5" dirty="0"/>
              <a:t>HTTP </a:t>
            </a:r>
            <a:r>
              <a:rPr spc="-25" dirty="0"/>
              <a:t>Request</a:t>
            </a:r>
            <a:r>
              <a:rPr spc="-60" dirty="0"/>
              <a:t> </a:t>
            </a:r>
            <a:endParaRPr dirty="0"/>
          </a:p>
        </p:txBody>
      </p:sp>
      <p:sp>
        <p:nvSpPr>
          <p:cNvPr id="4" name="object 4"/>
          <p:cNvSpPr/>
          <p:nvPr/>
        </p:nvSpPr>
        <p:spPr>
          <a:xfrm>
            <a:off x="2001011" y="3785615"/>
            <a:ext cx="5928360" cy="242925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968"/>
            <a:ext cx="3732529" cy="635000"/>
          </a:xfrm>
          <a:prstGeom prst="rect">
            <a:avLst/>
          </a:prstGeom>
        </p:spPr>
        <p:txBody>
          <a:bodyPr vert="horz" wrap="square" lIns="0" tIns="12065" rIns="0" bIns="0" rtlCol="0">
            <a:spAutoFit/>
          </a:bodyPr>
          <a:lstStyle/>
          <a:p>
            <a:pPr marL="12700">
              <a:lnSpc>
                <a:spcPct val="100000"/>
              </a:lnSpc>
              <a:spcBef>
                <a:spcPts val="95"/>
              </a:spcBef>
            </a:pPr>
            <a:r>
              <a:rPr spc="5" dirty="0"/>
              <a:t>HTTP </a:t>
            </a:r>
            <a:r>
              <a:rPr spc="-25" dirty="0"/>
              <a:t>Request</a:t>
            </a:r>
            <a:endParaRPr dirty="0"/>
          </a:p>
        </p:txBody>
      </p:sp>
      <p:sp>
        <p:nvSpPr>
          <p:cNvPr id="3" name="object 3"/>
          <p:cNvSpPr/>
          <p:nvPr/>
        </p:nvSpPr>
        <p:spPr>
          <a:xfrm>
            <a:off x="5795771" y="1598836"/>
            <a:ext cx="3313176" cy="34135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58267" y="1411604"/>
            <a:ext cx="5343525" cy="5378395"/>
          </a:xfrm>
          <a:prstGeom prst="rect">
            <a:avLst/>
          </a:prstGeom>
        </p:spPr>
        <p:txBody>
          <a:bodyPr vert="horz" wrap="square" lIns="0" tIns="12700" rIns="0" bIns="0" rtlCol="0">
            <a:spAutoFit/>
          </a:bodyPr>
          <a:lstStyle/>
          <a:p>
            <a:pPr marL="355600" marR="240029" indent="-342900" algn="just">
              <a:lnSpc>
                <a:spcPct val="100000"/>
              </a:lnSpc>
              <a:spcBef>
                <a:spcPts val="100"/>
              </a:spcBef>
              <a:buClr>
                <a:srgbClr val="16375E"/>
              </a:buClr>
              <a:buFont typeface="Wingdings"/>
              <a:buChar char=""/>
              <a:tabLst>
                <a:tab pos="354965" algn="l"/>
                <a:tab pos="355600" algn="l"/>
              </a:tabLst>
            </a:pPr>
            <a:r>
              <a:rPr lang="vi-VN" sz="1800" spc="-5" dirty="0">
                <a:latin typeface="Carlito"/>
                <a:cs typeface="Carlito"/>
              </a:rPr>
              <a:t>Dòng đầu tiên của phản hồi HTTP chỉ định mã trạng thái HTTP.</a:t>
            </a:r>
            <a:endParaRPr lang="en-US" sz="1800" spc="-5" dirty="0">
              <a:latin typeface="Carlito"/>
              <a:cs typeface="Carlito"/>
            </a:endParaRPr>
          </a:p>
          <a:p>
            <a:pPr marL="355600" marR="240029" indent="-342900" algn="just">
              <a:lnSpc>
                <a:spcPct val="100000"/>
              </a:lnSpc>
              <a:spcBef>
                <a:spcPts val="100"/>
              </a:spcBef>
              <a:buClr>
                <a:srgbClr val="16375E"/>
              </a:buClr>
              <a:buFont typeface="Wingdings"/>
              <a:buChar char=""/>
              <a:tabLst>
                <a:tab pos="354965" algn="l"/>
                <a:tab pos="355600" algn="l"/>
              </a:tabLst>
            </a:pPr>
            <a:r>
              <a:rPr lang="vi-VN" sz="1800" spc="-5" dirty="0">
                <a:latin typeface="Carlito"/>
                <a:cs typeface="Carlito"/>
              </a:rPr>
              <a:t>Mã trạng thái 200 OK cho biết yêu cầu đã thành công.</a:t>
            </a:r>
            <a:endParaRPr lang="en-US" sz="1800" spc="-5" dirty="0">
              <a:latin typeface="Carlito"/>
              <a:cs typeface="Carlito"/>
            </a:endParaRPr>
          </a:p>
          <a:p>
            <a:pPr marL="355600" marR="240029" indent="-342900" algn="just">
              <a:lnSpc>
                <a:spcPct val="100000"/>
              </a:lnSpc>
              <a:spcBef>
                <a:spcPts val="100"/>
              </a:spcBef>
              <a:buClr>
                <a:srgbClr val="16375E"/>
              </a:buClr>
              <a:buFont typeface="Wingdings"/>
              <a:buChar char=""/>
              <a:tabLst>
                <a:tab pos="354965" algn="l"/>
                <a:tab pos="355600" algn="l"/>
              </a:tabLst>
            </a:pPr>
            <a:r>
              <a:rPr lang="vi-VN" sz="1800" spc="-5" dirty="0">
                <a:latin typeface="Carlito"/>
                <a:cs typeface="Carlito"/>
              </a:rPr>
              <a:t>Dòng đầu tiên được theo sau bởi các phản hồi HTTP chính này</a:t>
            </a:r>
            <a:r>
              <a:rPr lang="en-US" sz="1800" spc="-5" dirty="0">
                <a:latin typeface="Carlito"/>
                <a:cs typeface="Carlito"/>
              </a:rPr>
              <a:t> </a:t>
            </a:r>
            <a:r>
              <a:rPr lang="vi-VN" sz="1800" spc="-5" dirty="0">
                <a:latin typeface="Carlito"/>
                <a:cs typeface="Carlito"/>
              </a:rPr>
              <a:t>tiêu đề:</a:t>
            </a:r>
            <a:endParaRPr lang="en-US" sz="1800" spc="-5" dirty="0">
              <a:latin typeface="Carlito"/>
              <a:cs typeface="Carlito"/>
            </a:endParaRPr>
          </a:p>
          <a:p>
            <a:pPr marL="755650" marR="240029" lvl="1" indent="-285750" algn="just">
              <a:spcBef>
                <a:spcPts val="100"/>
              </a:spcBef>
              <a:buClr>
                <a:srgbClr val="16375E"/>
              </a:buClr>
              <a:buFont typeface="Wingdings" panose="05000000000000000000" pitchFamily="2" charset="2"/>
              <a:buChar char="ü"/>
              <a:tabLst>
                <a:tab pos="354965" algn="l"/>
                <a:tab pos="355600" algn="l"/>
              </a:tabLst>
            </a:pPr>
            <a:r>
              <a:rPr lang="en-US" b="1" spc="-5" dirty="0">
                <a:latin typeface="Carlito"/>
                <a:cs typeface="Carlito"/>
              </a:rPr>
              <a:t>Date</a:t>
            </a:r>
            <a:r>
              <a:rPr lang="vi-VN" b="1" spc="-5" dirty="0">
                <a:latin typeface="Carlito"/>
                <a:cs typeface="Carlito"/>
              </a:rPr>
              <a:t>:</a:t>
            </a:r>
            <a:r>
              <a:rPr lang="vi-VN" spc="-5" dirty="0">
                <a:latin typeface="Carlito"/>
                <a:cs typeface="Carlito"/>
              </a:rPr>
              <a:t> Chỉ định ngày và giờ khi phản hồi được gửi từ máy chủ.</a:t>
            </a:r>
            <a:endParaRPr lang="en-US" spc="-5" dirty="0">
              <a:latin typeface="Carlito"/>
              <a:cs typeface="Carlito"/>
            </a:endParaRPr>
          </a:p>
          <a:p>
            <a:pPr marL="755650" marR="240029" lvl="1" indent="-285750" algn="just">
              <a:spcBef>
                <a:spcPts val="100"/>
              </a:spcBef>
              <a:buClr>
                <a:srgbClr val="16375E"/>
              </a:buClr>
              <a:buFont typeface="Wingdings" panose="05000000000000000000" pitchFamily="2" charset="2"/>
              <a:buChar char="ü"/>
              <a:tabLst>
                <a:tab pos="354965" algn="l"/>
                <a:tab pos="355600" algn="l"/>
              </a:tabLst>
            </a:pPr>
            <a:r>
              <a:rPr lang="en-US" b="1" spc="-5" dirty="0">
                <a:latin typeface="Carlito"/>
                <a:cs typeface="Carlito"/>
              </a:rPr>
              <a:t>Server</a:t>
            </a:r>
            <a:r>
              <a:rPr lang="vi-VN" b="1" spc="-5" dirty="0">
                <a:latin typeface="Carlito"/>
                <a:cs typeface="Carlito"/>
              </a:rPr>
              <a:t>:</a:t>
            </a:r>
            <a:r>
              <a:rPr lang="vi-VN" spc="-5" dirty="0">
                <a:latin typeface="Carlito"/>
                <a:cs typeface="Carlito"/>
              </a:rPr>
              <a:t> Chỉ định máy chủ đang xử lý trao đổi phản hồi yêu cầu.</a:t>
            </a:r>
            <a:endParaRPr lang="en-US" spc="-5" dirty="0">
              <a:latin typeface="Carlito"/>
              <a:cs typeface="Carlito"/>
            </a:endParaRPr>
          </a:p>
          <a:p>
            <a:pPr marL="755650" marR="240029" lvl="1" indent="-285750" algn="just">
              <a:spcBef>
                <a:spcPts val="100"/>
              </a:spcBef>
              <a:buClr>
                <a:srgbClr val="16375E"/>
              </a:buClr>
              <a:buFont typeface="Wingdings" panose="05000000000000000000" pitchFamily="2" charset="2"/>
              <a:buChar char="ü"/>
              <a:tabLst>
                <a:tab pos="354965" algn="l"/>
                <a:tab pos="355600" algn="l"/>
              </a:tabLst>
            </a:pPr>
            <a:r>
              <a:rPr lang="en-US" sz="1800" b="1" spc="-5" dirty="0">
                <a:latin typeface="Carlito"/>
                <a:cs typeface="Carlito"/>
              </a:rPr>
              <a:t>Last-Modified </a:t>
            </a:r>
            <a:r>
              <a:rPr lang="vi-VN" spc="-5" dirty="0">
                <a:latin typeface="Carlito"/>
                <a:cs typeface="Carlito"/>
              </a:rPr>
              <a:t>: Chỉ định ngày và giờ mà tài nguyên được sửa đổi lần cuối.</a:t>
            </a:r>
            <a:endParaRPr lang="en-US" spc="-5" dirty="0">
              <a:latin typeface="Carlito"/>
              <a:cs typeface="Carlito"/>
            </a:endParaRPr>
          </a:p>
          <a:p>
            <a:pPr marL="755650" marR="240029" lvl="1" indent="-285750" algn="just">
              <a:spcBef>
                <a:spcPts val="100"/>
              </a:spcBef>
              <a:buClr>
                <a:srgbClr val="16375E"/>
              </a:buClr>
              <a:buFont typeface="Wingdings" panose="05000000000000000000" pitchFamily="2" charset="2"/>
              <a:buChar char="ü"/>
              <a:tabLst>
                <a:tab pos="354965" algn="l"/>
                <a:tab pos="355600" algn="l"/>
              </a:tabLst>
            </a:pPr>
            <a:r>
              <a:rPr lang="vi-VN" b="1" spc="-5" dirty="0">
                <a:latin typeface="Carlito"/>
                <a:cs typeface="Carlito"/>
              </a:rPr>
              <a:t>Content-Length</a:t>
            </a:r>
            <a:r>
              <a:rPr lang="vi-VN" spc="-5" dirty="0">
                <a:latin typeface="Carlito"/>
                <a:cs typeface="Carlito"/>
              </a:rPr>
              <a:t>: Chỉ định kích thước của phản hồi</a:t>
            </a:r>
            <a:r>
              <a:rPr lang="en-US" spc="-5" dirty="0">
                <a:latin typeface="Carlito"/>
                <a:cs typeface="Carlito"/>
              </a:rPr>
              <a:t> </a:t>
            </a:r>
            <a:r>
              <a:rPr lang="vi-VN" spc="-5" dirty="0">
                <a:latin typeface="Carlito"/>
                <a:cs typeface="Carlito"/>
              </a:rPr>
              <a:t>phần thân, ở dạng số thập phân của octet.</a:t>
            </a:r>
            <a:endParaRPr lang="en-US" spc="-5" dirty="0">
              <a:latin typeface="Carlito"/>
              <a:cs typeface="Carlito"/>
            </a:endParaRPr>
          </a:p>
          <a:p>
            <a:pPr marL="755650" marR="240029" lvl="1" indent="-285750" algn="just">
              <a:spcBef>
                <a:spcPts val="100"/>
              </a:spcBef>
              <a:buClr>
                <a:srgbClr val="16375E"/>
              </a:buClr>
              <a:buFont typeface="Wingdings" panose="05000000000000000000" pitchFamily="2" charset="2"/>
              <a:buChar char="ü"/>
              <a:tabLst>
                <a:tab pos="354965" algn="l"/>
                <a:tab pos="355600" algn="l"/>
              </a:tabLst>
            </a:pPr>
            <a:r>
              <a:rPr lang="vi-VN" b="1" spc="-5" dirty="0">
                <a:latin typeface="Carlito"/>
                <a:cs typeface="Carlito"/>
              </a:rPr>
              <a:t>Content-Type: </a:t>
            </a:r>
            <a:r>
              <a:rPr lang="vi-VN" spc="-5" dirty="0">
                <a:latin typeface="Carlito"/>
                <a:cs typeface="Carlito"/>
              </a:rPr>
              <a:t>Chỉ định loại nội dung mà phản hồi chứa. </a:t>
            </a:r>
            <a:endParaRPr lang="en-US" spc="-5" dirty="0">
              <a:latin typeface="Carlito"/>
              <a:cs typeface="Carlito"/>
            </a:endParaRPr>
          </a:p>
          <a:p>
            <a:pPr marL="469900" marR="240029" lvl="1" algn="just">
              <a:spcBef>
                <a:spcPts val="100"/>
              </a:spcBef>
              <a:buClr>
                <a:srgbClr val="16375E"/>
              </a:buClr>
              <a:tabLst>
                <a:tab pos="354965" algn="l"/>
                <a:tab pos="355600" algn="l"/>
              </a:tabLst>
            </a:pPr>
            <a:r>
              <a:rPr lang="vi-VN" spc="-5" dirty="0">
                <a:latin typeface="Carlito"/>
                <a:cs typeface="Carlito"/>
              </a:rPr>
              <a:t>Trong ví dụ này, giá trị văn bản/html chỉ định trình duyệt được biết để hiển thị nội dung phản hồi dưới dạng HTML.</a:t>
            </a:r>
            <a:endParaRPr sz="16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4953"/>
            <a:ext cx="8610600" cy="1243289"/>
          </a:xfrm>
          <a:prstGeom prst="rect">
            <a:avLst/>
          </a:prstGeom>
        </p:spPr>
        <p:txBody>
          <a:bodyPr vert="horz" wrap="square" lIns="0" tIns="12065" rIns="0" bIns="0" rtlCol="0">
            <a:spAutoFit/>
          </a:bodyPr>
          <a:lstStyle/>
          <a:p>
            <a:pPr marL="12700" marR="5080">
              <a:lnSpc>
                <a:spcPct val="100000"/>
              </a:lnSpc>
              <a:spcBef>
                <a:spcPts val="95"/>
              </a:spcBef>
            </a:pPr>
            <a:r>
              <a:rPr lang="en-US" spc="-5" dirty="0" err="1"/>
              <a:t>Thiết</a:t>
            </a:r>
            <a:r>
              <a:rPr lang="en-US" spc="-5" dirty="0"/>
              <a:t> </a:t>
            </a:r>
            <a:r>
              <a:rPr lang="en-US" spc="-5" dirty="0" err="1"/>
              <a:t>kế</a:t>
            </a:r>
            <a:r>
              <a:rPr lang="en-US" spc="-5" dirty="0"/>
              <a:t> </a:t>
            </a:r>
            <a:r>
              <a:rPr lang="en-US" spc="-5" dirty="0" err="1"/>
              <a:t>và</a:t>
            </a:r>
            <a:r>
              <a:rPr lang="en-US" spc="-5" dirty="0"/>
              <a:t> </a:t>
            </a:r>
            <a:r>
              <a:rPr lang="en-US" spc="-5" dirty="0" err="1"/>
              <a:t>triển</a:t>
            </a:r>
            <a:r>
              <a:rPr lang="en-US" spc="-5" dirty="0"/>
              <a:t> </a:t>
            </a:r>
            <a:r>
              <a:rPr lang="en-US" spc="-5" dirty="0" err="1"/>
              <a:t>khai</a:t>
            </a:r>
            <a:r>
              <a:rPr lang="en-US" spc="-5" dirty="0"/>
              <a:t> </a:t>
            </a:r>
            <a:r>
              <a:rPr lang="en-US" spc="-5" dirty="0" err="1"/>
              <a:t>Dịch</a:t>
            </a:r>
            <a:r>
              <a:rPr lang="en-US" spc="-5" dirty="0"/>
              <a:t> </a:t>
            </a:r>
            <a:r>
              <a:rPr lang="en-US" spc="-5" dirty="0" err="1"/>
              <a:t>vụ</a:t>
            </a:r>
            <a:r>
              <a:rPr lang="en-US" spc="-5" dirty="0"/>
              <a:t> WCF Services</a:t>
            </a:r>
            <a:endParaRPr lang="en-US"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5" name="Rectangle 2">
            <a:extLst>
              <a:ext uri="{FF2B5EF4-FFF2-40B4-BE49-F238E27FC236}">
                <a16:creationId xmlns:a16="http://schemas.microsoft.com/office/drawing/2014/main" id="{FEBCC21F-46E9-3570-F087-4A6C611CEC7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Nếu chưa có cài đặt:</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CB62FF3-4DE3-8299-BC7B-72B976BFEB97}"/>
              </a:ext>
            </a:extLst>
          </p:cNvPr>
          <p:cNvSpPr>
            <a:spLocks noChangeArrowheads="1"/>
          </p:cNvSpPr>
          <p:nvPr/>
        </p:nvSpPr>
        <p:spPr bwMode="auto">
          <a:xfrm>
            <a:off x="2286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Vào file MS installer =&gt; Modify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168AC4D-FD8A-A504-6ED9-28F54E3B77E7}"/>
              </a:ext>
            </a:extLst>
          </p:cNvPr>
          <p:cNvSpPr txBox="1"/>
          <p:nvPr/>
        </p:nvSpPr>
        <p:spPr>
          <a:xfrm>
            <a:off x="-23004" y="1447800"/>
            <a:ext cx="8100204" cy="774507"/>
          </a:xfrm>
          <a:prstGeom prst="rect">
            <a:avLst/>
          </a:prstGeom>
          <a:noFill/>
        </p:spPr>
        <p:txBody>
          <a:bodyPr wrap="square">
            <a:spAutoFit/>
          </a:bodyPr>
          <a:lstStyle/>
          <a:p>
            <a:pPr marL="2286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Khởi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VS =&gt;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7981FB3-008E-0E71-4217-12663C540D34}"/>
              </a:ext>
            </a:extLst>
          </p:cNvPr>
          <p:cNvPicPr>
            <a:picLocks noChangeAspect="1"/>
          </p:cNvPicPr>
          <p:nvPr/>
        </p:nvPicPr>
        <p:blipFill>
          <a:blip r:embed="rId2"/>
          <a:stretch>
            <a:fillRect/>
          </a:stretch>
        </p:blipFill>
        <p:spPr>
          <a:xfrm>
            <a:off x="607925" y="2416114"/>
            <a:ext cx="7928149" cy="137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4953"/>
            <a:ext cx="8610600" cy="1243289"/>
          </a:xfrm>
          <a:prstGeom prst="rect">
            <a:avLst/>
          </a:prstGeom>
        </p:spPr>
        <p:txBody>
          <a:bodyPr vert="horz" wrap="square" lIns="0" tIns="12065" rIns="0" bIns="0" rtlCol="0">
            <a:spAutoFit/>
          </a:bodyPr>
          <a:lstStyle/>
          <a:p>
            <a:pPr marL="12700" marR="5080">
              <a:lnSpc>
                <a:spcPct val="100000"/>
              </a:lnSpc>
              <a:spcBef>
                <a:spcPts val="95"/>
              </a:spcBef>
            </a:pPr>
            <a:r>
              <a:rPr lang="en-US" spc="-5" dirty="0" err="1"/>
              <a:t>Thiết</a:t>
            </a:r>
            <a:r>
              <a:rPr lang="en-US" spc="-5" dirty="0"/>
              <a:t> </a:t>
            </a:r>
            <a:r>
              <a:rPr lang="en-US" spc="-5" dirty="0" err="1"/>
              <a:t>kế</a:t>
            </a:r>
            <a:r>
              <a:rPr lang="en-US" spc="-5" dirty="0"/>
              <a:t> </a:t>
            </a:r>
            <a:r>
              <a:rPr lang="en-US" spc="-5" dirty="0" err="1"/>
              <a:t>và</a:t>
            </a:r>
            <a:r>
              <a:rPr lang="en-US" spc="-5" dirty="0"/>
              <a:t> </a:t>
            </a:r>
            <a:r>
              <a:rPr lang="en-US" spc="-5" dirty="0" err="1"/>
              <a:t>triển</a:t>
            </a:r>
            <a:r>
              <a:rPr lang="en-US" spc="-5" dirty="0"/>
              <a:t> </a:t>
            </a:r>
            <a:r>
              <a:rPr lang="en-US" spc="-5" dirty="0" err="1"/>
              <a:t>khai</a:t>
            </a:r>
            <a:r>
              <a:rPr lang="en-US" spc="-5" dirty="0"/>
              <a:t> </a:t>
            </a:r>
            <a:r>
              <a:rPr lang="en-US" spc="-5" dirty="0" err="1"/>
              <a:t>Dịch</a:t>
            </a:r>
            <a:r>
              <a:rPr lang="en-US" spc="-5" dirty="0"/>
              <a:t> </a:t>
            </a:r>
            <a:r>
              <a:rPr lang="en-US" spc="-5" dirty="0" err="1"/>
              <a:t>vụ</a:t>
            </a:r>
            <a:r>
              <a:rPr lang="en-US" spc="-5" dirty="0"/>
              <a:t> WCF Services</a:t>
            </a:r>
            <a:endParaRPr lang="en-US"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5" name="Rectangle 2">
            <a:extLst>
              <a:ext uri="{FF2B5EF4-FFF2-40B4-BE49-F238E27FC236}">
                <a16:creationId xmlns:a16="http://schemas.microsoft.com/office/drawing/2014/main" id="{FEBCC21F-46E9-3570-F087-4A6C611CEC7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Nếu chưa có cài đặt:</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4560CC9D-A45C-C47C-6CA9-92A015C85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5943600" cy="25606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6CB62FF3-4DE3-8299-BC7B-72B976BFEB97}"/>
              </a:ext>
            </a:extLst>
          </p:cNvPr>
          <p:cNvSpPr>
            <a:spLocks noChangeArrowheads="1"/>
          </p:cNvSpPr>
          <p:nvPr/>
        </p:nvSpPr>
        <p:spPr bwMode="auto">
          <a:xfrm>
            <a:off x="2286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Vào file MS installer =&gt; Modify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168AC4D-FD8A-A504-6ED9-28F54E3B77E7}"/>
              </a:ext>
            </a:extLst>
          </p:cNvPr>
          <p:cNvSpPr txBox="1"/>
          <p:nvPr/>
        </p:nvSpPr>
        <p:spPr>
          <a:xfrm>
            <a:off x="-23004" y="1447800"/>
            <a:ext cx="8100204" cy="774507"/>
          </a:xfrm>
          <a:prstGeom prst="rect">
            <a:avLst/>
          </a:prstGeom>
          <a:noFill/>
        </p:spPr>
        <p:txBody>
          <a:bodyPr wrap="square">
            <a:spAutoFit/>
          </a:bodyPr>
          <a:lstStyle/>
          <a:p>
            <a:pPr marL="2286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đặt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MS installer =&gt; Modify</a:t>
            </a:r>
          </a:p>
        </p:txBody>
      </p:sp>
      <p:sp>
        <p:nvSpPr>
          <p:cNvPr id="15" name="TextBox 14">
            <a:extLst>
              <a:ext uri="{FF2B5EF4-FFF2-40B4-BE49-F238E27FC236}">
                <a16:creationId xmlns:a16="http://schemas.microsoft.com/office/drawing/2014/main" id="{56B1F8E4-2EF3-7874-345B-8E4FA34BB07D}"/>
              </a:ext>
            </a:extLst>
          </p:cNvPr>
          <p:cNvSpPr txBox="1"/>
          <p:nvPr/>
        </p:nvSpPr>
        <p:spPr>
          <a:xfrm>
            <a:off x="152400" y="5136158"/>
            <a:ext cx="8686800" cy="671915"/>
          </a:xfrm>
          <a:prstGeom prst="rect">
            <a:avLst/>
          </a:prstGeom>
          <a:noFill/>
        </p:spPr>
        <p:txBody>
          <a:bodyPr wrap="square">
            <a:spAutoFit/>
          </a:bodyPr>
          <a:lstStyle/>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Bấm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tab Individual component  =&gt;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Development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Activites</a:t>
            </a:r>
            <a:r>
              <a:rPr lang="en-US" sz="18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Windows Communication Foundation=&gt;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Bấm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Modify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12492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1659" y="-9956"/>
            <a:ext cx="7980680" cy="627736"/>
          </a:xfrm>
          <a:prstGeom prst="rect">
            <a:avLst/>
          </a:prstGeom>
        </p:spPr>
        <p:txBody>
          <a:bodyPr vert="horz" wrap="square" lIns="0" tIns="12065" rIns="0" bIns="0" rtlCol="0">
            <a:spAutoFit/>
          </a:bodyPr>
          <a:lstStyle/>
          <a:p>
            <a:pPr marL="12700" marR="5080">
              <a:lnSpc>
                <a:spcPct val="100000"/>
              </a:lnSpc>
              <a:spcBef>
                <a:spcPts val="95"/>
              </a:spcBef>
            </a:pPr>
            <a:r>
              <a:rPr lang="en-US" spc="-15" dirty="0" err="1"/>
              <a:t>Tạo</a:t>
            </a:r>
            <a:r>
              <a:rPr lang="en-US" spc="-15" dirty="0"/>
              <a:t> 1 </a:t>
            </a:r>
            <a:r>
              <a:rPr lang="en-US" spc="-15" dirty="0" err="1"/>
              <a:t>ứng</a:t>
            </a:r>
            <a:r>
              <a:rPr lang="en-US" spc="-15" dirty="0"/>
              <a:t> </a:t>
            </a:r>
            <a:r>
              <a:rPr lang="en-US" spc="-15" dirty="0" err="1"/>
              <a:t>dụng</a:t>
            </a:r>
            <a:r>
              <a:rPr lang="en-US" spc="-15" dirty="0"/>
              <a:t> </a:t>
            </a:r>
            <a:r>
              <a:rPr spc="-70" dirty="0"/>
              <a:t>ASP.NET </a:t>
            </a:r>
            <a:r>
              <a:rPr spc="-55" dirty="0"/>
              <a:t>Web </a:t>
            </a:r>
            <a:r>
              <a:rPr spc="-5" dirty="0"/>
              <a:t>API</a:t>
            </a:r>
            <a:endParaRPr spc="-10" dirty="0"/>
          </a:p>
        </p:txBody>
      </p:sp>
      <p:pic>
        <p:nvPicPr>
          <p:cNvPr id="52" name="Picture 51">
            <a:extLst>
              <a:ext uri="{FF2B5EF4-FFF2-40B4-BE49-F238E27FC236}">
                <a16:creationId xmlns:a16="http://schemas.microsoft.com/office/drawing/2014/main" id="{F4ACF748-BD35-6783-0109-4257DF8BE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36" y="1485899"/>
            <a:ext cx="5880964" cy="4654575"/>
          </a:xfrm>
          <a:prstGeom prst="rect">
            <a:avLst/>
          </a:prstGeom>
        </p:spPr>
      </p:pic>
      <p:sp>
        <p:nvSpPr>
          <p:cNvPr id="54" name="Rectangle 53">
            <a:extLst>
              <a:ext uri="{FF2B5EF4-FFF2-40B4-BE49-F238E27FC236}">
                <a16:creationId xmlns:a16="http://schemas.microsoft.com/office/drawing/2014/main" id="{3D066BFF-FEAE-7787-9FDE-9E1941624DB0}"/>
              </a:ext>
            </a:extLst>
          </p:cNvPr>
          <p:cNvSpPr/>
          <p:nvPr/>
        </p:nvSpPr>
        <p:spPr>
          <a:xfrm>
            <a:off x="1295400" y="5867400"/>
            <a:ext cx="4800600" cy="381000"/>
          </a:xfrm>
          <a:prstGeom prst="rect">
            <a:avLst/>
          </a:prstGeom>
          <a:noFill/>
          <a:ln w="412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659" y="-9956"/>
            <a:ext cx="7980680" cy="627736"/>
          </a:xfrm>
          <a:prstGeom prst="rect">
            <a:avLst/>
          </a:prstGeom>
        </p:spPr>
        <p:txBody>
          <a:bodyPr vert="horz" wrap="square" lIns="0" tIns="12065" rIns="0" bIns="0" rtlCol="0">
            <a:spAutoFit/>
          </a:bodyPr>
          <a:lstStyle/>
          <a:p>
            <a:pPr marL="12700" marR="5080">
              <a:lnSpc>
                <a:spcPct val="100000"/>
              </a:lnSpc>
              <a:spcBef>
                <a:spcPts val="95"/>
              </a:spcBef>
            </a:pPr>
            <a:r>
              <a:rPr lang="en-US" spc="-15" dirty="0" err="1"/>
              <a:t>Tạo</a:t>
            </a:r>
            <a:r>
              <a:rPr lang="en-US" spc="-15" dirty="0"/>
              <a:t> project</a:t>
            </a:r>
            <a:endParaRPr spc="-10"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17" name="TextBox 16">
            <a:extLst>
              <a:ext uri="{FF2B5EF4-FFF2-40B4-BE49-F238E27FC236}">
                <a16:creationId xmlns:a16="http://schemas.microsoft.com/office/drawing/2014/main" id="{1AD6BB37-E7E9-CA7D-E6F4-AC746070471C}"/>
              </a:ext>
            </a:extLst>
          </p:cNvPr>
          <p:cNvSpPr txBox="1"/>
          <p:nvPr/>
        </p:nvSpPr>
        <p:spPr>
          <a:xfrm>
            <a:off x="0" y="1447800"/>
            <a:ext cx="7543800" cy="375552"/>
          </a:xfrm>
          <a:prstGeom prst="rect">
            <a:avLst/>
          </a:prstGeom>
          <a:noFill/>
        </p:spPr>
        <p:txBody>
          <a:bodyPr wrap="square">
            <a:spAutoFit/>
          </a:bodyPr>
          <a:lstStyle/>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Create project=&gt;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dụng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14CF06EB-8401-A610-1539-E6E983061DA6}"/>
              </a:ext>
            </a:extLst>
          </p:cNvPr>
          <p:cNvPicPr>
            <a:picLocks noChangeAspect="1"/>
          </p:cNvPicPr>
          <p:nvPr/>
        </p:nvPicPr>
        <p:blipFill>
          <a:blip r:embed="rId2"/>
          <a:stretch>
            <a:fillRect/>
          </a:stretch>
        </p:blipFill>
        <p:spPr>
          <a:xfrm>
            <a:off x="381000" y="1823352"/>
            <a:ext cx="7928149" cy="1371600"/>
          </a:xfrm>
          <a:prstGeom prst="rect">
            <a:avLst/>
          </a:prstGeom>
        </p:spPr>
      </p:pic>
      <p:sp>
        <p:nvSpPr>
          <p:cNvPr id="20" name="TextBox 19">
            <a:extLst>
              <a:ext uri="{FF2B5EF4-FFF2-40B4-BE49-F238E27FC236}">
                <a16:creationId xmlns:a16="http://schemas.microsoft.com/office/drawing/2014/main" id="{EB904C1B-46BF-31E1-9355-0FF2546AA763}"/>
              </a:ext>
            </a:extLst>
          </p:cNvPr>
          <p:cNvSpPr txBox="1"/>
          <p:nvPr/>
        </p:nvSpPr>
        <p:spPr>
          <a:xfrm>
            <a:off x="228600" y="3385838"/>
            <a:ext cx="78486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 Sau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project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xóa</a:t>
            </a:r>
            <a:r>
              <a:rPr lang="en-US" sz="1800" dirty="0">
                <a:effectLst/>
                <a:latin typeface="Calibri" panose="020F0502020204030204" pitchFamily="34" charset="0"/>
                <a:ea typeface="Calibri" panose="020F0502020204030204" pitchFamily="34" charset="0"/>
                <a:cs typeface="Times New Roman" panose="02020603050405020304" pitchFamily="18" charset="0"/>
              </a:rPr>
              <a:t> 2 file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cửa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Solution:</a:t>
            </a:r>
            <a:endParaRPr lang="en-US" dirty="0"/>
          </a:p>
        </p:txBody>
      </p:sp>
      <p:pic>
        <p:nvPicPr>
          <p:cNvPr id="21" name="Picture 20">
            <a:extLst>
              <a:ext uri="{FF2B5EF4-FFF2-40B4-BE49-F238E27FC236}">
                <a16:creationId xmlns:a16="http://schemas.microsoft.com/office/drawing/2014/main" id="{4F34A2D6-AF50-5F76-E233-CA6046213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61" y="3946056"/>
            <a:ext cx="7096539" cy="137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a:spLocks noGrp="1"/>
          </p:cNvSpPr>
          <p:nvPr>
            <p:ph type="title"/>
          </p:nvPr>
        </p:nvSpPr>
        <p:spPr>
          <a:xfrm>
            <a:off x="578916" y="293623"/>
            <a:ext cx="4156075" cy="635000"/>
          </a:xfrm>
          <a:prstGeom prst="rect">
            <a:avLst/>
          </a:prstGeom>
        </p:spPr>
        <p:txBody>
          <a:bodyPr vert="horz" wrap="square" lIns="0" tIns="12065" rIns="0" bIns="0" rtlCol="0">
            <a:spAutoFit/>
          </a:bodyPr>
          <a:lstStyle/>
          <a:p>
            <a:pPr marL="12700">
              <a:lnSpc>
                <a:spcPct val="100000"/>
              </a:lnSpc>
              <a:spcBef>
                <a:spcPts val="95"/>
              </a:spcBef>
            </a:pPr>
            <a:r>
              <a:rPr lang="en-US" spc="-5" dirty="0" err="1"/>
              <a:t>Tạo</a:t>
            </a:r>
            <a:r>
              <a:rPr lang="en-US" spc="-5" dirty="0"/>
              <a:t> Service</a:t>
            </a:r>
            <a:endParaRPr dirty="0"/>
          </a:p>
        </p:txBody>
      </p:sp>
      <p:sp>
        <p:nvSpPr>
          <p:cNvPr id="6" name="TextBox 5">
            <a:extLst>
              <a:ext uri="{FF2B5EF4-FFF2-40B4-BE49-F238E27FC236}">
                <a16:creationId xmlns:a16="http://schemas.microsoft.com/office/drawing/2014/main" id="{34E160B9-6296-CD7A-EC33-273519BA0B3B}"/>
              </a:ext>
            </a:extLst>
          </p:cNvPr>
          <p:cNvSpPr txBox="1"/>
          <p:nvPr/>
        </p:nvSpPr>
        <p:spPr>
          <a:xfrm>
            <a:off x="228600" y="1447800"/>
            <a:ext cx="8763000" cy="646331"/>
          </a:xfrm>
          <a:prstGeom prst="rect">
            <a:avLst/>
          </a:prstGeom>
          <a:noFill/>
        </p:spPr>
        <p:txBody>
          <a:bodyPr wrap="square">
            <a:spAutoFit/>
          </a:bodyPr>
          <a:lstStyle/>
          <a:p>
            <a:pPr marL="0" marR="0" fontAlgn="t">
              <a:spcBef>
                <a:spcPts val="0"/>
              </a:spcBef>
              <a:spcAft>
                <a:spcPts val="0"/>
              </a:spcAft>
            </a:pPr>
            <a:r>
              <a:rPr lang="en-US" sz="1800" dirty="0" err="1">
                <a:solidFill>
                  <a:srgbClr val="363635"/>
                </a:solidFill>
                <a:effectLst/>
                <a:latin typeface="Roboto" panose="02000000000000000000" pitchFamily="2" charset="0"/>
                <a:ea typeface="Times New Roman" panose="02020603050405020304" pitchFamily="18" charset="0"/>
              </a:rPr>
              <a:t>Chuột</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phải</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lên</a:t>
            </a:r>
            <a:r>
              <a:rPr lang="en-US" sz="1800" dirty="0">
                <a:solidFill>
                  <a:srgbClr val="363635"/>
                </a:solidFill>
                <a:effectLst/>
                <a:latin typeface="Roboto" panose="02000000000000000000" pitchFamily="2" charset="0"/>
                <a:ea typeface="Times New Roman" panose="02020603050405020304" pitchFamily="18" charset="0"/>
              </a:rPr>
              <a:t> project -&gt; </a:t>
            </a:r>
            <a:r>
              <a:rPr lang="en-US" sz="1800" dirty="0" err="1">
                <a:solidFill>
                  <a:srgbClr val="363635"/>
                </a:solidFill>
                <a:effectLst/>
                <a:latin typeface="Roboto" panose="02000000000000000000" pitchFamily="2" charset="0"/>
                <a:ea typeface="Times New Roman" panose="02020603050405020304" pitchFamily="18" charset="0"/>
              </a:rPr>
              <a:t>chọn</a:t>
            </a:r>
            <a:r>
              <a:rPr lang="en-US" sz="1800" dirty="0">
                <a:solidFill>
                  <a:srgbClr val="363635"/>
                </a:solidFill>
                <a:effectLst/>
                <a:latin typeface="Roboto" panose="02000000000000000000" pitchFamily="2"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Add -&gt;</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chọn</a:t>
            </a:r>
            <a:r>
              <a:rPr lang="en-US" sz="1800" dirty="0">
                <a:solidFill>
                  <a:srgbClr val="363635"/>
                </a:solidFill>
                <a:effectLst/>
                <a:latin typeface="Roboto" panose="02000000000000000000" pitchFamily="2"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New Item…</a:t>
            </a:r>
            <a:endParaRPr lang="en-US" sz="2400" dirty="0">
              <a:effectLst/>
              <a:latin typeface="Times New Roman" panose="02020603050405020304" pitchFamily="18" charset="0"/>
              <a:ea typeface="Times New Roman" panose="02020603050405020304" pitchFamily="18" charset="0"/>
            </a:endParaRPr>
          </a:p>
          <a:p>
            <a:pPr marL="0" marR="0" fontAlgn="t">
              <a:spcBef>
                <a:spcPts val="0"/>
              </a:spcBef>
              <a:spcAft>
                <a:spcPts val="0"/>
              </a:spcAft>
            </a:pPr>
            <a:r>
              <a:rPr lang="en-US" sz="1800" b="1" dirty="0" err="1">
                <a:solidFill>
                  <a:srgbClr val="363635"/>
                </a:solidFill>
                <a:effectLst/>
                <a:latin typeface="Roboto" panose="02000000000000000000" pitchFamily="2" charset="0"/>
                <a:ea typeface="Times New Roman" panose="02020603050405020304" pitchFamily="18" charset="0"/>
              </a:rPr>
              <a:t>Vào</a:t>
            </a:r>
            <a:r>
              <a:rPr lang="en-US" sz="1800" b="1" dirty="0">
                <a:solidFill>
                  <a:srgbClr val="363635"/>
                </a:solidFill>
                <a:effectLst/>
                <a:latin typeface="Roboto" panose="02000000000000000000" pitchFamily="2" charset="0"/>
                <a:ea typeface="Times New Roman" panose="02020603050405020304" pitchFamily="18" charset="0"/>
              </a:rPr>
              <a:t> Web=&gt; </a:t>
            </a:r>
            <a:r>
              <a:rPr lang="en-US" sz="1800" b="1" dirty="0" err="1">
                <a:solidFill>
                  <a:srgbClr val="363635"/>
                </a:solidFill>
                <a:effectLst/>
                <a:latin typeface="Roboto" panose="02000000000000000000" pitchFamily="2" charset="0"/>
                <a:ea typeface="Times New Roman" panose="02020603050405020304" pitchFamily="18" charset="0"/>
              </a:rPr>
              <a:t>Chọn</a:t>
            </a:r>
            <a:r>
              <a:rPr lang="en-US" sz="1800" b="1" dirty="0">
                <a:solidFill>
                  <a:srgbClr val="363635"/>
                </a:solidFill>
                <a:effectLst/>
                <a:latin typeface="Roboto" panose="02000000000000000000" pitchFamily="2" charset="0"/>
                <a:ea typeface="Times New Roman" panose="02020603050405020304" pitchFamily="18" charset="0"/>
              </a:rPr>
              <a:t> WCF Service=&gt; </a:t>
            </a:r>
            <a:r>
              <a:rPr lang="en-US" sz="1800" b="1" dirty="0" err="1">
                <a:solidFill>
                  <a:srgbClr val="363635"/>
                </a:solidFill>
                <a:effectLst/>
                <a:latin typeface="Roboto" panose="02000000000000000000" pitchFamily="2" charset="0"/>
                <a:ea typeface="Times New Roman" panose="02020603050405020304" pitchFamily="18" charset="0"/>
              </a:rPr>
              <a:t>Đặt</a:t>
            </a:r>
            <a:r>
              <a:rPr lang="en-US" sz="1800" b="1" dirty="0">
                <a:solidFill>
                  <a:srgbClr val="363635"/>
                </a:solidFill>
                <a:effectLst/>
                <a:latin typeface="Roboto" panose="02000000000000000000" pitchFamily="2"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tên</a:t>
            </a:r>
            <a:r>
              <a:rPr lang="en-US" sz="1800" b="1" dirty="0">
                <a:solidFill>
                  <a:srgbClr val="363635"/>
                </a:solidFill>
                <a:effectLst/>
                <a:latin typeface="Roboto" panose="02000000000000000000" pitchFamily="2"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CalService</a:t>
            </a:r>
            <a:r>
              <a:rPr lang="en-US" sz="1800" b="1" dirty="0">
                <a:solidFill>
                  <a:srgbClr val="363635"/>
                </a:solidFill>
                <a:effectLst/>
                <a:latin typeface="Roboto" panose="02000000000000000000" pitchFamily="2" charset="0"/>
                <a:ea typeface="Times New Roman" panose="02020603050405020304" pitchFamily="18" charset="0"/>
              </a:rPr>
              <a:t>=&gt; Add</a:t>
            </a:r>
            <a:endParaRPr lang="en-US"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A6DC95A-6D08-AA66-564D-EBE28B5A52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25761"/>
            <a:ext cx="6324600" cy="4406363"/>
          </a:xfrm>
          <a:prstGeom prst="rect">
            <a:avLst/>
          </a:prstGeom>
        </p:spPr>
      </p:pic>
      <p:sp>
        <p:nvSpPr>
          <p:cNvPr id="8" name="Rectangle 7">
            <a:extLst>
              <a:ext uri="{FF2B5EF4-FFF2-40B4-BE49-F238E27FC236}">
                <a16:creationId xmlns:a16="http://schemas.microsoft.com/office/drawing/2014/main" id="{40CFF1A5-77B5-CE4A-0FF8-C09C9FBE39C7}"/>
              </a:ext>
            </a:extLst>
          </p:cNvPr>
          <p:cNvSpPr/>
          <p:nvPr/>
        </p:nvSpPr>
        <p:spPr>
          <a:xfrm>
            <a:off x="1447800" y="3124200"/>
            <a:ext cx="457200" cy="152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D1CAA1-AC33-F472-58C9-8CA76E87EB0B}"/>
              </a:ext>
            </a:extLst>
          </p:cNvPr>
          <p:cNvSpPr/>
          <p:nvPr/>
        </p:nvSpPr>
        <p:spPr>
          <a:xfrm>
            <a:off x="2895600" y="3124200"/>
            <a:ext cx="1143000" cy="228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6D1AE7-C00F-E9EA-01EC-4A868B63F16C}"/>
              </a:ext>
            </a:extLst>
          </p:cNvPr>
          <p:cNvSpPr/>
          <p:nvPr/>
        </p:nvSpPr>
        <p:spPr>
          <a:xfrm>
            <a:off x="2057400" y="6096000"/>
            <a:ext cx="838200" cy="228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964AA2-D0B5-0814-5DF9-8C20BAD3CE95}"/>
              </a:ext>
            </a:extLst>
          </p:cNvPr>
          <p:cNvSpPr/>
          <p:nvPr/>
        </p:nvSpPr>
        <p:spPr>
          <a:xfrm>
            <a:off x="6400800" y="6324600"/>
            <a:ext cx="533400" cy="228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968"/>
            <a:ext cx="2655570" cy="635000"/>
          </a:xfrm>
          <a:prstGeom prst="rect">
            <a:avLst/>
          </a:prstGeom>
        </p:spPr>
        <p:txBody>
          <a:bodyPr vert="horz" wrap="square" lIns="0" tIns="12065" rIns="0" bIns="0" rtlCol="0">
            <a:spAutoFit/>
          </a:bodyPr>
          <a:lstStyle/>
          <a:p>
            <a:pPr marL="12700">
              <a:lnSpc>
                <a:spcPct val="100000"/>
              </a:lnSpc>
              <a:spcBef>
                <a:spcPts val="95"/>
              </a:spcBef>
            </a:pPr>
            <a:r>
              <a:rPr lang="en-US" spc="-5" dirty="0" err="1"/>
              <a:t>Giới</a:t>
            </a:r>
            <a:r>
              <a:rPr lang="en-US" spc="-5" dirty="0"/>
              <a:t> </a:t>
            </a:r>
            <a:r>
              <a:rPr lang="en-US" spc="-5" dirty="0" err="1"/>
              <a:t>thiệu</a:t>
            </a:r>
            <a:endParaRPr spc="-5" dirty="0"/>
          </a:p>
        </p:txBody>
      </p:sp>
      <p:grpSp>
        <p:nvGrpSpPr>
          <p:cNvPr id="3" name="object 3"/>
          <p:cNvGrpSpPr/>
          <p:nvPr/>
        </p:nvGrpSpPr>
        <p:grpSpPr>
          <a:xfrm>
            <a:off x="605024" y="1481344"/>
            <a:ext cx="7934325" cy="1649095"/>
            <a:chOff x="605024" y="1481344"/>
            <a:chExt cx="7934325" cy="1649095"/>
          </a:xfrm>
        </p:grpSpPr>
        <p:sp>
          <p:nvSpPr>
            <p:cNvPr id="4" name="object 4"/>
            <p:cNvSpPr/>
            <p:nvPr/>
          </p:nvSpPr>
          <p:spPr>
            <a:xfrm>
              <a:off x="605024" y="1481344"/>
              <a:ext cx="7933951" cy="16489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48512" y="1723644"/>
              <a:ext cx="7488936" cy="11170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3128" y="1597914"/>
              <a:ext cx="7858125" cy="1474470"/>
            </a:xfrm>
            <a:custGeom>
              <a:avLst/>
              <a:gdLst/>
              <a:ahLst/>
              <a:cxnLst/>
              <a:rect l="l" t="t" r="r" b="b"/>
              <a:pathLst>
                <a:path w="7858125" h="1474470">
                  <a:moveTo>
                    <a:pt x="7857744" y="0"/>
                  </a:moveTo>
                  <a:lnTo>
                    <a:pt x="7850010" y="38236"/>
                  </a:lnTo>
                  <a:lnTo>
                    <a:pt x="7828930" y="69484"/>
                  </a:lnTo>
                  <a:lnTo>
                    <a:pt x="7797682" y="90564"/>
                  </a:lnTo>
                  <a:lnTo>
                    <a:pt x="7759446" y="98298"/>
                  </a:lnTo>
                  <a:lnTo>
                    <a:pt x="98298" y="98298"/>
                  </a:lnTo>
                  <a:lnTo>
                    <a:pt x="60034" y="106031"/>
                  </a:lnTo>
                  <a:lnTo>
                    <a:pt x="28789" y="127111"/>
                  </a:lnTo>
                  <a:lnTo>
                    <a:pt x="7724" y="158359"/>
                  </a:lnTo>
                  <a:lnTo>
                    <a:pt x="0" y="196596"/>
                  </a:lnTo>
                  <a:lnTo>
                    <a:pt x="0" y="1376172"/>
                  </a:lnTo>
                  <a:lnTo>
                    <a:pt x="7724" y="1414408"/>
                  </a:lnTo>
                  <a:lnTo>
                    <a:pt x="28789" y="1445656"/>
                  </a:lnTo>
                  <a:lnTo>
                    <a:pt x="60034" y="1466736"/>
                  </a:lnTo>
                  <a:lnTo>
                    <a:pt x="98298" y="1474470"/>
                  </a:lnTo>
                  <a:lnTo>
                    <a:pt x="136561" y="1466736"/>
                  </a:lnTo>
                  <a:lnTo>
                    <a:pt x="167806" y="1445656"/>
                  </a:lnTo>
                  <a:lnTo>
                    <a:pt x="188871" y="1414408"/>
                  </a:lnTo>
                  <a:lnTo>
                    <a:pt x="196596" y="1376172"/>
                  </a:lnTo>
                  <a:lnTo>
                    <a:pt x="196596" y="1277874"/>
                  </a:lnTo>
                  <a:lnTo>
                    <a:pt x="7759446" y="1277874"/>
                  </a:lnTo>
                  <a:lnTo>
                    <a:pt x="7797682" y="1270140"/>
                  </a:lnTo>
                  <a:lnTo>
                    <a:pt x="7828930" y="1249060"/>
                  </a:lnTo>
                  <a:lnTo>
                    <a:pt x="7850010" y="1217812"/>
                  </a:lnTo>
                  <a:lnTo>
                    <a:pt x="7857744" y="1179576"/>
                  </a:lnTo>
                  <a:lnTo>
                    <a:pt x="7857744" y="294894"/>
                  </a:lnTo>
                  <a:lnTo>
                    <a:pt x="98298" y="294894"/>
                  </a:lnTo>
                  <a:lnTo>
                    <a:pt x="98310" y="196596"/>
                  </a:lnTo>
                  <a:lnTo>
                    <a:pt x="128319" y="151304"/>
                  </a:lnTo>
                  <a:lnTo>
                    <a:pt x="7857744" y="147446"/>
                  </a:lnTo>
                  <a:lnTo>
                    <a:pt x="7857744" y="0"/>
                  </a:lnTo>
                  <a:close/>
                </a:path>
                <a:path w="7858125" h="1474470">
                  <a:moveTo>
                    <a:pt x="7857744" y="147446"/>
                  </a:moveTo>
                  <a:lnTo>
                    <a:pt x="147447" y="147447"/>
                  </a:lnTo>
                  <a:lnTo>
                    <a:pt x="166581" y="151304"/>
                  </a:lnTo>
                  <a:lnTo>
                    <a:pt x="182203" y="161829"/>
                  </a:lnTo>
                  <a:lnTo>
                    <a:pt x="192734" y="177450"/>
                  </a:lnTo>
                  <a:lnTo>
                    <a:pt x="196596" y="196596"/>
                  </a:lnTo>
                  <a:lnTo>
                    <a:pt x="188871" y="234832"/>
                  </a:lnTo>
                  <a:lnTo>
                    <a:pt x="167806" y="266080"/>
                  </a:lnTo>
                  <a:lnTo>
                    <a:pt x="136561" y="287160"/>
                  </a:lnTo>
                  <a:lnTo>
                    <a:pt x="98298" y="294894"/>
                  </a:lnTo>
                  <a:lnTo>
                    <a:pt x="7857744" y="294894"/>
                  </a:lnTo>
                  <a:lnTo>
                    <a:pt x="7857744" y="147446"/>
                  </a:lnTo>
                  <a:close/>
                </a:path>
                <a:path w="7858125" h="1474470">
                  <a:moveTo>
                    <a:pt x="7661148" y="0"/>
                  </a:moveTo>
                  <a:lnTo>
                    <a:pt x="7661148" y="98298"/>
                  </a:lnTo>
                  <a:lnTo>
                    <a:pt x="7759446" y="98298"/>
                  </a:lnTo>
                  <a:lnTo>
                    <a:pt x="7759446" y="49149"/>
                  </a:lnTo>
                  <a:lnTo>
                    <a:pt x="7710297" y="49149"/>
                  </a:lnTo>
                  <a:lnTo>
                    <a:pt x="7691151" y="45291"/>
                  </a:lnTo>
                  <a:lnTo>
                    <a:pt x="7675530" y="34766"/>
                  </a:lnTo>
                  <a:lnTo>
                    <a:pt x="7665005" y="19145"/>
                  </a:lnTo>
                  <a:lnTo>
                    <a:pt x="7661148" y="0"/>
                  </a:lnTo>
                  <a:close/>
                </a:path>
                <a:path w="7858125" h="1474470">
                  <a:moveTo>
                    <a:pt x="7759446" y="0"/>
                  </a:moveTo>
                  <a:lnTo>
                    <a:pt x="7755588" y="19145"/>
                  </a:lnTo>
                  <a:lnTo>
                    <a:pt x="7745063" y="34766"/>
                  </a:lnTo>
                  <a:lnTo>
                    <a:pt x="7729442" y="45291"/>
                  </a:lnTo>
                  <a:lnTo>
                    <a:pt x="7710297" y="49149"/>
                  </a:lnTo>
                  <a:lnTo>
                    <a:pt x="7759446" y="49149"/>
                  </a:lnTo>
                  <a:lnTo>
                    <a:pt x="7759446" y="0"/>
                  </a:lnTo>
                  <a:close/>
                </a:path>
              </a:pathLst>
            </a:custGeom>
            <a:solidFill>
              <a:srgbClr val="B7DEE8"/>
            </a:solidFill>
          </p:spPr>
          <p:txBody>
            <a:bodyPr wrap="square" lIns="0" tIns="0" rIns="0" bIns="0" rtlCol="0"/>
            <a:lstStyle/>
            <a:p>
              <a:endParaRPr/>
            </a:p>
          </p:txBody>
        </p:sp>
        <p:sp>
          <p:nvSpPr>
            <p:cNvPr id="7" name="object 7"/>
            <p:cNvSpPr/>
            <p:nvPr/>
          </p:nvSpPr>
          <p:spPr>
            <a:xfrm>
              <a:off x="741426" y="1499616"/>
              <a:ext cx="7759700" cy="393700"/>
            </a:xfrm>
            <a:custGeom>
              <a:avLst/>
              <a:gdLst/>
              <a:ahLst/>
              <a:cxnLst/>
              <a:rect l="l" t="t" r="r" b="b"/>
              <a:pathLst>
                <a:path w="7759700" h="393700">
                  <a:moveTo>
                    <a:pt x="49149" y="245744"/>
                  </a:moveTo>
                  <a:lnTo>
                    <a:pt x="3873" y="275748"/>
                  </a:lnTo>
                  <a:lnTo>
                    <a:pt x="0" y="393191"/>
                  </a:lnTo>
                  <a:lnTo>
                    <a:pt x="38263" y="385458"/>
                  </a:lnTo>
                  <a:lnTo>
                    <a:pt x="69508" y="364378"/>
                  </a:lnTo>
                  <a:lnTo>
                    <a:pt x="90573" y="333130"/>
                  </a:lnTo>
                  <a:lnTo>
                    <a:pt x="98298" y="294893"/>
                  </a:lnTo>
                  <a:lnTo>
                    <a:pt x="94436" y="275748"/>
                  </a:lnTo>
                  <a:lnTo>
                    <a:pt x="83905" y="260127"/>
                  </a:lnTo>
                  <a:lnTo>
                    <a:pt x="68283" y="249602"/>
                  </a:lnTo>
                  <a:lnTo>
                    <a:pt x="49149" y="245744"/>
                  </a:lnTo>
                  <a:close/>
                </a:path>
                <a:path w="7759700" h="393700">
                  <a:moveTo>
                    <a:pt x="7759446" y="98297"/>
                  </a:moveTo>
                  <a:lnTo>
                    <a:pt x="7661148" y="98297"/>
                  </a:lnTo>
                  <a:lnTo>
                    <a:pt x="7661148" y="196595"/>
                  </a:lnTo>
                  <a:lnTo>
                    <a:pt x="7699384" y="188862"/>
                  </a:lnTo>
                  <a:lnTo>
                    <a:pt x="7730632" y="167782"/>
                  </a:lnTo>
                  <a:lnTo>
                    <a:pt x="7751712" y="136534"/>
                  </a:lnTo>
                  <a:lnTo>
                    <a:pt x="7759446" y="98297"/>
                  </a:lnTo>
                  <a:close/>
                </a:path>
                <a:path w="7759700" h="393700">
                  <a:moveTo>
                    <a:pt x="7661148" y="0"/>
                  </a:moveTo>
                  <a:lnTo>
                    <a:pt x="7622911" y="7733"/>
                  </a:lnTo>
                  <a:lnTo>
                    <a:pt x="7591663" y="28813"/>
                  </a:lnTo>
                  <a:lnTo>
                    <a:pt x="7570583" y="60061"/>
                  </a:lnTo>
                  <a:lnTo>
                    <a:pt x="7562850" y="98297"/>
                  </a:lnTo>
                  <a:lnTo>
                    <a:pt x="7566707" y="117443"/>
                  </a:lnTo>
                  <a:lnTo>
                    <a:pt x="7577232" y="133064"/>
                  </a:lnTo>
                  <a:lnTo>
                    <a:pt x="7592853" y="143589"/>
                  </a:lnTo>
                  <a:lnTo>
                    <a:pt x="7611999" y="147446"/>
                  </a:lnTo>
                  <a:lnTo>
                    <a:pt x="7631144" y="143589"/>
                  </a:lnTo>
                  <a:lnTo>
                    <a:pt x="7646765" y="133064"/>
                  </a:lnTo>
                  <a:lnTo>
                    <a:pt x="7657290" y="117443"/>
                  </a:lnTo>
                  <a:lnTo>
                    <a:pt x="7661148" y="98297"/>
                  </a:lnTo>
                  <a:lnTo>
                    <a:pt x="7759446" y="98297"/>
                  </a:lnTo>
                  <a:lnTo>
                    <a:pt x="7751712" y="60061"/>
                  </a:lnTo>
                  <a:lnTo>
                    <a:pt x="7730632" y="28813"/>
                  </a:lnTo>
                  <a:lnTo>
                    <a:pt x="7699384" y="7733"/>
                  </a:lnTo>
                  <a:lnTo>
                    <a:pt x="7661148" y="0"/>
                  </a:lnTo>
                  <a:close/>
                </a:path>
              </a:pathLst>
            </a:custGeom>
            <a:solidFill>
              <a:srgbClr val="92B1BA"/>
            </a:solidFill>
          </p:spPr>
          <p:txBody>
            <a:bodyPr wrap="square" lIns="0" tIns="0" rIns="0" bIns="0" rtlCol="0"/>
            <a:lstStyle/>
            <a:p>
              <a:endParaRPr/>
            </a:p>
          </p:txBody>
        </p:sp>
        <p:sp>
          <p:nvSpPr>
            <p:cNvPr id="8" name="object 8"/>
            <p:cNvSpPr/>
            <p:nvPr/>
          </p:nvSpPr>
          <p:spPr>
            <a:xfrm>
              <a:off x="643128" y="1499616"/>
              <a:ext cx="7858125" cy="1572895"/>
            </a:xfrm>
            <a:custGeom>
              <a:avLst/>
              <a:gdLst/>
              <a:ahLst/>
              <a:cxnLst/>
              <a:rect l="l" t="t" r="r" b="b"/>
              <a:pathLst>
                <a:path w="7858125" h="1572895">
                  <a:moveTo>
                    <a:pt x="0" y="294893"/>
                  </a:moveTo>
                  <a:lnTo>
                    <a:pt x="7724" y="256603"/>
                  </a:lnTo>
                  <a:lnTo>
                    <a:pt x="28789" y="225361"/>
                  </a:lnTo>
                  <a:lnTo>
                    <a:pt x="60034" y="204311"/>
                  </a:lnTo>
                  <a:lnTo>
                    <a:pt x="98298" y="196595"/>
                  </a:lnTo>
                  <a:lnTo>
                    <a:pt x="7661148" y="196595"/>
                  </a:lnTo>
                  <a:lnTo>
                    <a:pt x="7661148" y="98297"/>
                  </a:lnTo>
                  <a:lnTo>
                    <a:pt x="7668881" y="60061"/>
                  </a:lnTo>
                  <a:lnTo>
                    <a:pt x="7689961" y="28813"/>
                  </a:lnTo>
                  <a:lnTo>
                    <a:pt x="7721209" y="7733"/>
                  </a:lnTo>
                  <a:lnTo>
                    <a:pt x="7759446" y="0"/>
                  </a:lnTo>
                  <a:lnTo>
                    <a:pt x="7797682" y="7733"/>
                  </a:lnTo>
                  <a:lnTo>
                    <a:pt x="7828930" y="28813"/>
                  </a:lnTo>
                  <a:lnTo>
                    <a:pt x="7850010" y="60061"/>
                  </a:lnTo>
                  <a:lnTo>
                    <a:pt x="7857744" y="98297"/>
                  </a:lnTo>
                  <a:lnTo>
                    <a:pt x="7857744" y="1277873"/>
                  </a:lnTo>
                  <a:lnTo>
                    <a:pt x="7850010" y="1316164"/>
                  </a:lnTo>
                  <a:lnTo>
                    <a:pt x="7828930" y="1347406"/>
                  </a:lnTo>
                  <a:lnTo>
                    <a:pt x="7797682" y="1368456"/>
                  </a:lnTo>
                  <a:lnTo>
                    <a:pt x="7759446" y="1376171"/>
                  </a:lnTo>
                  <a:lnTo>
                    <a:pt x="196596" y="1376171"/>
                  </a:lnTo>
                  <a:lnTo>
                    <a:pt x="196596" y="1474469"/>
                  </a:lnTo>
                  <a:lnTo>
                    <a:pt x="188871" y="1512706"/>
                  </a:lnTo>
                  <a:lnTo>
                    <a:pt x="167806" y="1543954"/>
                  </a:lnTo>
                  <a:lnTo>
                    <a:pt x="136561" y="1565034"/>
                  </a:lnTo>
                  <a:lnTo>
                    <a:pt x="98298" y="1572767"/>
                  </a:lnTo>
                  <a:lnTo>
                    <a:pt x="60034" y="1565034"/>
                  </a:lnTo>
                  <a:lnTo>
                    <a:pt x="28789" y="1543954"/>
                  </a:lnTo>
                  <a:lnTo>
                    <a:pt x="7724" y="1512706"/>
                  </a:lnTo>
                  <a:lnTo>
                    <a:pt x="0" y="1474469"/>
                  </a:lnTo>
                  <a:lnTo>
                    <a:pt x="0" y="294893"/>
                  </a:lnTo>
                  <a:close/>
                </a:path>
              </a:pathLst>
            </a:custGeom>
            <a:ln w="9144">
              <a:solidFill>
                <a:srgbClr val="000000"/>
              </a:solidFill>
            </a:ln>
          </p:spPr>
          <p:txBody>
            <a:bodyPr wrap="square" lIns="0" tIns="0" rIns="0" bIns="0" rtlCol="0"/>
            <a:lstStyle/>
            <a:p>
              <a:endParaRPr/>
            </a:p>
          </p:txBody>
        </p:sp>
        <p:sp>
          <p:nvSpPr>
            <p:cNvPr id="9" name="object 9"/>
            <p:cNvSpPr/>
            <p:nvPr/>
          </p:nvSpPr>
          <p:spPr>
            <a:xfrm>
              <a:off x="8299703" y="1593342"/>
              <a:ext cx="205740" cy="10744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38543" y="1740788"/>
              <a:ext cx="205752" cy="15659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39724" y="1794510"/>
              <a:ext cx="0" cy="1081405"/>
            </a:xfrm>
            <a:custGeom>
              <a:avLst/>
              <a:gdLst/>
              <a:ahLst/>
              <a:cxnLst/>
              <a:rect l="l" t="t" r="r" b="b"/>
              <a:pathLst>
                <a:path h="1081405">
                  <a:moveTo>
                    <a:pt x="0" y="0"/>
                  </a:moveTo>
                  <a:lnTo>
                    <a:pt x="0" y="1081278"/>
                  </a:lnTo>
                </a:path>
              </a:pathLst>
            </a:custGeom>
            <a:ln w="9144">
              <a:solidFill>
                <a:srgbClr val="000000"/>
              </a:solidFill>
            </a:ln>
          </p:spPr>
          <p:txBody>
            <a:bodyPr wrap="square" lIns="0" tIns="0" rIns="0" bIns="0" rtlCol="0"/>
            <a:lstStyle/>
            <a:p>
              <a:endParaRPr/>
            </a:p>
          </p:txBody>
        </p:sp>
      </p:grpSp>
      <p:sp>
        <p:nvSpPr>
          <p:cNvPr id="12" name="object 12"/>
          <p:cNvSpPr txBox="1"/>
          <p:nvPr/>
        </p:nvSpPr>
        <p:spPr>
          <a:xfrm>
            <a:off x="535940" y="1780743"/>
            <a:ext cx="8455660" cy="4557401"/>
          </a:xfrm>
          <a:prstGeom prst="rect">
            <a:avLst/>
          </a:prstGeom>
        </p:spPr>
        <p:txBody>
          <a:bodyPr vert="horz" wrap="square" lIns="0" tIns="12065" rIns="0" bIns="0" rtlCol="0">
            <a:spAutoFit/>
          </a:bodyPr>
          <a:lstStyle/>
          <a:p>
            <a:pPr marL="737870" marR="208279">
              <a:lnSpc>
                <a:spcPct val="107100"/>
              </a:lnSpc>
              <a:spcBef>
                <a:spcPts val="95"/>
              </a:spcBef>
              <a:tabLst>
                <a:tab pos="1892935" algn="l"/>
                <a:tab pos="2615565" algn="l"/>
                <a:tab pos="3175000" algn="l"/>
                <a:tab pos="3513454" algn="l"/>
                <a:tab pos="3807460" algn="l"/>
                <a:tab pos="5328920" algn="l"/>
                <a:tab pos="5985510" algn="l"/>
                <a:tab pos="6912609" algn="l"/>
                <a:tab pos="7517765" algn="l"/>
              </a:tabLst>
            </a:pPr>
            <a:r>
              <a:rPr lang="vi-VN" sz="2400" dirty="0">
                <a:latin typeface="Carlito"/>
                <a:cs typeface="Carlito"/>
              </a:rPr>
              <a:t>ASP.NET là một công nghệ cho phép bạn tạo các dịch vụ Web hướng đến nhiều khách hàng khác nhau</a:t>
            </a:r>
            <a:r>
              <a:rPr sz="2400" spc="-5" dirty="0">
                <a:latin typeface="Carlito"/>
                <a:cs typeface="Carlito"/>
              </a:rPr>
              <a:t>.</a:t>
            </a:r>
            <a:endParaRPr sz="2400" dirty="0">
              <a:latin typeface="Carlito"/>
              <a:cs typeface="Carlito"/>
            </a:endParaRPr>
          </a:p>
          <a:p>
            <a:pPr>
              <a:lnSpc>
                <a:spcPct val="100000"/>
              </a:lnSpc>
            </a:pPr>
            <a:endParaRPr sz="2400" dirty="0">
              <a:latin typeface="Carlito"/>
              <a:cs typeface="Carlito"/>
            </a:endParaRPr>
          </a:p>
          <a:p>
            <a:pPr>
              <a:lnSpc>
                <a:spcPct val="100000"/>
              </a:lnSpc>
            </a:pPr>
            <a:endParaRPr sz="2800" dirty="0">
              <a:latin typeface="Carlito"/>
              <a:cs typeface="Carlito"/>
            </a:endParaRPr>
          </a:p>
          <a:p>
            <a:pPr marL="355600" marR="5080" indent="-343535" algn="just">
              <a:lnSpc>
                <a:spcPct val="100000"/>
              </a:lnSpc>
              <a:buClr>
                <a:srgbClr val="16375E"/>
              </a:buClr>
              <a:buFont typeface="Wingdings"/>
              <a:buChar char=""/>
              <a:tabLst>
                <a:tab pos="356235" algn="l"/>
              </a:tabLst>
            </a:pPr>
            <a:r>
              <a:rPr lang="vi-VN" sz="2400" b="1" i="0" dirty="0">
                <a:solidFill>
                  <a:srgbClr val="151414"/>
                </a:solidFill>
                <a:effectLst/>
                <a:latin typeface="arial" panose="020B0604020202020204" pitchFamily="34" charset="0"/>
              </a:rPr>
              <a:t>WCF</a:t>
            </a:r>
            <a:r>
              <a:rPr lang="vi-VN" sz="2400" b="0" i="0" dirty="0">
                <a:solidFill>
                  <a:srgbClr val="151414"/>
                </a:solidFill>
                <a:effectLst/>
                <a:latin typeface="arial" panose="020B0604020202020204" pitchFamily="34" charset="0"/>
              </a:rPr>
              <a:t> là mô hình phát triển ứng dụng hướng dịch vụ (SOA) trên nền tảng của Microsoft, có khả năng thích ứng cao với những thay đổi thực tế của doanh nghiệp. </a:t>
            </a:r>
            <a:r>
              <a:rPr lang="vi-VN" sz="2400" b="1" i="0" dirty="0">
                <a:solidFill>
                  <a:srgbClr val="151414"/>
                </a:solidFill>
                <a:effectLst/>
                <a:latin typeface="arial" panose="020B0604020202020204" pitchFamily="34" charset="0"/>
              </a:rPr>
              <a:t>WCF</a:t>
            </a:r>
            <a:r>
              <a:rPr lang="vi-VN" sz="2400" b="0" i="0" dirty="0">
                <a:solidFill>
                  <a:srgbClr val="151414"/>
                </a:solidFill>
                <a:effectLst/>
                <a:latin typeface="arial" panose="020B0604020202020204" pitchFamily="34" charset="0"/>
              </a:rPr>
              <a:t> (Windows Communication Foundations) kết hợp các đặc điểm từ công nghệ phân tán của ASP.NET Web Services, .NET Remoting, Message Queuing và Enterprise Services cho phép xây dựng ứng dụng linh động, tin cậy, an toàn, bảo mật cao.</a:t>
            </a:r>
            <a:endParaRPr sz="2400" dirty="0">
              <a:latin typeface="Carlito"/>
              <a:cs typeface="Carlito"/>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16" name="object 16"/>
          <p:cNvSpPr txBox="1">
            <a:spLocks noGrp="1"/>
          </p:cNvSpPr>
          <p:nvPr>
            <p:ph type="title"/>
          </p:nvPr>
        </p:nvSpPr>
        <p:spPr>
          <a:xfrm>
            <a:off x="578916" y="293623"/>
            <a:ext cx="4156075" cy="635000"/>
          </a:xfrm>
          <a:prstGeom prst="rect">
            <a:avLst/>
          </a:prstGeom>
        </p:spPr>
        <p:txBody>
          <a:bodyPr vert="horz" wrap="square" lIns="0" tIns="12065" rIns="0" bIns="0" rtlCol="0">
            <a:spAutoFit/>
          </a:bodyPr>
          <a:lstStyle/>
          <a:p>
            <a:pPr marL="12700">
              <a:lnSpc>
                <a:spcPct val="100000"/>
              </a:lnSpc>
              <a:spcBef>
                <a:spcPts val="95"/>
              </a:spcBef>
            </a:pPr>
            <a:r>
              <a:rPr lang="en-US" spc="-5" dirty="0"/>
              <a:t>Code </a:t>
            </a:r>
            <a:endParaRPr dirty="0"/>
          </a:p>
        </p:txBody>
      </p:sp>
      <p:sp>
        <p:nvSpPr>
          <p:cNvPr id="19" name="TextBox 18">
            <a:extLst>
              <a:ext uri="{FF2B5EF4-FFF2-40B4-BE49-F238E27FC236}">
                <a16:creationId xmlns:a16="http://schemas.microsoft.com/office/drawing/2014/main" id="{5B3DC2D5-487A-EB80-0B9C-EEEA0AF09918}"/>
              </a:ext>
            </a:extLst>
          </p:cNvPr>
          <p:cNvSpPr txBox="1"/>
          <p:nvPr/>
        </p:nvSpPr>
        <p:spPr>
          <a:xfrm>
            <a:off x="464997" y="1414185"/>
            <a:ext cx="8539988" cy="4029629"/>
          </a:xfrm>
          <a:prstGeom prst="rect">
            <a:avLst/>
          </a:prstGeom>
          <a:noFill/>
        </p:spPr>
        <p:txBody>
          <a:bodyPr wrap="square">
            <a:spAutoFit/>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namespace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WCF_VD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ServiceContract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interface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ICalService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OperationContract</a:t>
            </a: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Khai</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báo</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hàm</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cần</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viết</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tại</a:t>
            </a:r>
            <a:r>
              <a:rPr lang="en-US" sz="1800" dirty="0">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8000"/>
                </a:solidFill>
                <a:effectLst/>
                <a:latin typeface="Cascadia Mono" panose="020B0609020000020004" pitchFamily="49" charset="0"/>
                <a:ea typeface="Calibri" panose="020F0502020204030204" pitchFamily="34" charset="0"/>
                <a:cs typeface="Cascadia Mono" panose="020B0609020000020004" pitchFamily="49" charset="0"/>
              </a:rPr>
              <a:t>đây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Add(</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OperationContract</a:t>
            </a: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Sub(</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8C8B8DCE-70F4-A6FA-0C87-0DA16E2F6995}"/>
              </a:ext>
            </a:extLst>
          </p:cNvPr>
          <p:cNvSpPr txBox="1"/>
          <p:nvPr/>
        </p:nvSpPr>
        <p:spPr>
          <a:xfrm>
            <a:off x="1447800" y="5446689"/>
            <a:ext cx="7162800" cy="942694"/>
          </a:xfrm>
          <a:prstGeom prst="rect">
            <a:avLst/>
          </a:prstGeom>
          <a:noFill/>
        </p:spPr>
        <p:txBody>
          <a:bodyPr wrap="square" rtlCol="0">
            <a:spAutoFit/>
          </a:bodyPr>
          <a:lstStyle/>
          <a:p>
            <a:r>
              <a:rPr lang="en-US" dirty="0" err="1"/>
              <a:t>Trước</a:t>
            </a:r>
            <a:r>
              <a:rPr lang="en-US" dirty="0"/>
              <a:t> </a:t>
            </a:r>
            <a:r>
              <a:rPr lang="en-US" dirty="0" err="1"/>
              <a:t>mỗi</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phải</a:t>
            </a:r>
            <a:r>
              <a:rPr lang="en-US" dirty="0"/>
              <a:t> </a:t>
            </a:r>
            <a:r>
              <a:rPr lang="en-US" dirty="0" err="1"/>
              <a:t>có</a:t>
            </a:r>
            <a:r>
              <a:rPr lang="en-US" dirty="0"/>
              <a:t> </a:t>
            </a:r>
            <a:r>
              <a:rPr lang="en-US" dirty="0" err="1"/>
              <a:t>dòng</a:t>
            </a:r>
            <a:r>
              <a:rPr lang="en-US" dirty="0"/>
              <a:t>. </a:t>
            </a: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a:t>
            </a:r>
            <a:r>
              <a:rPr lang="en-US" sz="1800" dirty="0" err="1">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OperationContract</a:t>
            </a:r>
            <a:r>
              <a:rPr lang="en-US" sz="1800" dirty="0">
                <a:solidFill>
                  <a:srgbClr val="000000"/>
                </a:solidFill>
                <a:effectLst/>
                <a:highlight>
                  <a:srgbClr val="FFFF00"/>
                </a:highligh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78916" y="293623"/>
            <a:ext cx="4156075" cy="635000"/>
          </a:xfrm>
          <a:prstGeom prst="rect">
            <a:avLst/>
          </a:prstGeom>
        </p:spPr>
        <p:txBody>
          <a:bodyPr vert="horz" wrap="square" lIns="0" tIns="12065" rIns="0" bIns="0" rtlCol="0">
            <a:spAutoFit/>
          </a:bodyPr>
          <a:lstStyle/>
          <a:p>
            <a:pPr marL="12700">
              <a:lnSpc>
                <a:spcPct val="100000"/>
              </a:lnSpc>
              <a:spcBef>
                <a:spcPts val="95"/>
              </a:spcBef>
            </a:pPr>
            <a:r>
              <a:rPr lang="en-US" spc="-5" dirty="0" err="1"/>
              <a:t>Cài</a:t>
            </a:r>
            <a:r>
              <a:rPr lang="en-US" spc="-5" dirty="0"/>
              <a:t> </a:t>
            </a:r>
            <a:r>
              <a:rPr lang="en-US" spc="-5" dirty="0" err="1"/>
              <a:t>đặt</a:t>
            </a:r>
            <a:r>
              <a:rPr lang="en-US" spc="-5" dirty="0"/>
              <a:t> Service</a:t>
            </a:r>
            <a:endParaRPr lang="en-US" dirty="0"/>
          </a:p>
        </p:txBody>
      </p:sp>
      <p:sp>
        <p:nvSpPr>
          <p:cNvPr id="7" name="object 7"/>
          <p:cNvSpPr txBox="1"/>
          <p:nvPr/>
        </p:nvSpPr>
        <p:spPr>
          <a:xfrm>
            <a:off x="1019047" y="5559349"/>
            <a:ext cx="6076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Step</a:t>
            </a:r>
            <a:r>
              <a:rPr sz="1800" spc="-60" dirty="0">
                <a:solidFill>
                  <a:srgbClr val="FFFFFF"/>
                </a:solidFill>
                <a:latin typeface="Carlito"/>
                <a:cs typeface="Carlito"/>
              </a:rPr>
              <a:t> </a:t>
            </a:r>
            <a:r>
              <a:rPr sz="1800" dirty="0">
                <a:solidFill>
                  <a:srgbClr val="FFFFFF"/>
                </a:solidFill>
                <a:latin typeface="Carlito"/>
                <a:cs typeface="Carlito"/>
              </a:rPr>
              <a:t>3</a:t>
            </a:r>
            <a:endParaRPr sz="1800">
              <a:latin typeface="Carlito"/>
              <a:cs typeface="Carlito"/>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TextBox 2">
            <a:extLst>
              <a:ext uri="{FF2B5EF4-FFF2-40B4-BE49-F238E27FC236}">
                <a16:creationId xmlns:a16="http://schemas.microsoft.com/office/drawing/2014/main" id="{16AF56B0-601E-D97F-8B7E-9FB50CF79F10}"/>
              </a:ext>
            </a:extLst>
          </p:cNvPr>
          <p:cNvSpPr txBox="1"/>
          <p:nvPr/>
        </p:nvSpPr>
        <p:spPr>
          <a:xfrm>
            <a:off x="190500" y="1295400"/>
            <a:ext cx="8763000" cy="3992888"/>
          </a:xfrm>
          <a:prstGeom prst="rect">
            <a:avLst/>
          </a:prstGeom>
          <a:noFill/>
        </p:spPr>
        <p:txBody>
          <a:bodyPr wrap="square">
            <a:spAutoFit/>
          </a:bodyPr>
          <a:lstStyle/>
          <a:p>
            <a:pPr marL="0" marR="0" fontAlgn="t">
              <a:spcBef>
                <a:spcPts val="0"/>
              </a:spcBef>
              <a:spcAft>
                <a:spcPts val="0"/>
              </a:spcAft>
            </a:pPr>
            <a:r>
              <a:rPr lang="en-US" sz="2000" dirty="0" err="1">
                <a:solidFill>
                  <a:srgbClr val="363635"/>
                </a:solidFill>
                <a:effectLst/>
                <a:latin typeface="Roboto" panose="02000000000000000000" pitchFamily="2" charset="0"/>
                <a:ea typeface="Times New Roman" panose="02020603050405020304" pitchFamily="18" charset="0"/>
              </a:rPr>
              <a:t>Mở</a:t>
            </a:r>
            <a:r>
              <a:rPr lang="en-US" sz="2000" dirty="0">
                <a:solidFill>
                  <a:srgbClr val="363635"/>
                </a:solidFill>
                <a:effectLst/>
                <a:latin typeface="Roboto" panose="02000000000000000000" pitchFamily="2" charset="0"/>
                <a:ea typeface="Times New Roman" panose="02020603050405020304" pitchFamily="18" charset="0"/>
              </a:rPr>
              <a:t> </a:t>
            </a:r>
            <a:r>
              <a:rPr lang="en-US" sz="2000" b="1" dirty="0" err="1">
                <a:solidFill>
                  <a:srgbClr val="363635"/>
                </a:solidFill>
                <a:effectLst/>
                <a:latin typeface="Roboto" panose="02000000000000000000" pitchFamily="2" charset="0"/>
                <a:ea typeface="Times New Roman" panose="02020603050405020304" pitchFamily="18" charset="0"/>
              </a:rPr>
              <a:t>CalService.svc</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xóa</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hàm</a:t>
            </a:r>
            <a:r>
              <a:rPr lang="en-US" sz="2000" dirty="0">
                <a:solidFill>
                  <a:srgbClr val="363635"/>
                </a:solidFill>
                <a:effectLst/>
                <a:latin typeface="Roboto" panose="02000000000000000000" pitchFamily="2" charset="0"/>
                <a:ea typeface="Times New Roman" panose="02020603050405020304" pitchFamily="18" charset="0"/>
              </a:rPr>
              <a:t> </a:t>
            </a:r>
            <a:r>
              <a:rPr lang="en-US" sz="2000" b="1" dirty="0">
                <a:solidFill>
                  <a:srgbClr val="363635"/>
                </a:solidFill>
                <a:effectLst/>
                <a:latin typeface="Roboto" panose="02000000000000000000" pitchFamily="2" charset="0"/>
                <a:ea typeface="Times New Roman" panose="02020603050405020304" pitchFamily="18" charset="0"/>
              </a:rPr>
              <a:t>“public void </a:t>
            </a:r>
            <a:r>
              <a:rPr lang="en-US" sz="2000" b="1" dirty="0" err="1">
                <a:solidFill>
                  <a:srgbClr val="363635"/>
                </a:solidFill>
                <a:effectLst/>
                <a:latin typeface="Roboto" panose="02000000000000000000" pitchFamily="2" charset="0"/>
                <a:ea typeface="Times New Roman" panose="02020603050405020304" pitchFamily="18" charset="0"/>
              </a:rPr>
              <a:t>DoWork</a:t>
            </a:r>
            <a:r>
              <a:rPr lang="en-US" sz="2000" b="1" dirty="0">
                <a:solidFill>
                  <a:srgbClr val="363635"/>
                </a:solidFill>
                <a:effectLst/>
                <a:latin typeface="Roboto" panose="02000000000000000000" pitchFamily="2" charset="0"/>
                <a:ea typeface="Times New Roman" panose="02020603050405020304" pitchFamily="18" charset="0"/>
              </a:rPr>
              <a:t>()”</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và</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cài</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đặt</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xử</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lý</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cho</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hàm</a:t>
            </a:r>
            <a:r>
              <a:rPr lang="en-US" sz="2000" dirty="0">
                <a:solidFill>
                  <a:srgbClr val="363635"/>
                </a:solidFill>
                <a:effectLst/>
                <a:latin typeface="Roboto" panose="02000000000000000000" pitchFamily="2" charset="0"/>
                <a:ea typeface="Times New Roman" panose="02020603050405020304" pitchFamily="18" charset="0"/>
              </a:rPr>
              <a:t> </a:t>
            </a:r>
            <a:r>
              <a:rPr lang="en-US" sz="2000" b="1" dirty="0">
                <a:solidFill>
                  <a:srgbClr val="363635"/>
                </a:solidFill>
                <a:effectLst/>
                <a:latin typeface="Roboto" panose="02000000000000000000" pitchFamily="2" charset="0"/>
                <a:ea typeface="Times New Roman" panose="02020603050405020304" pitchFamily="18" charset="0"/>
              </a:rPr>
              <a:t>Add()</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Hàm</a:t>
            </a:r>
            <a:r>
              <a:rPr lang="en-US" sz="2000" dirty="0">
                <a:solidFill>
                  <a:srgbClr val="363635"/>
                </a:solidFill>
                <a:effectLst/>
                <a:latin typeface="Roboto" panose="02000000000000000000" pitchFamily="2" charset="0"/>
                <a:ea typeface="Times New Roman" panose="02020603050405020304" pitchFamily="18" charset="0"/>
              </a:rPr>
              <a:t> Add </a:t>
            </a:r>
            <a:r>
              <a:rPr lang="en-US" sz="2000" dirty="0" err="1">
                <a:solidFill>
                  <a:srgbClr val="363635"/>
                </a:solidFill>
                <a:effectLst/>
                <a:latin typeface="Roboto" panose="02000000000000000000" pitchFamily="2" charset="0"/>
                <a:ea typeface="Times New Roman" panose="02020603050405020304" pitchFamily="18" charset="0"/>
              </a:rPr>
              <a:t>này</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đã</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được</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khai</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báo</a:t>
            </a:r>
            <a:r>
              <a:rPr lang="en-US" sz="2000" dirty="0">
                <a:solidFill>
                  <a:srgbClr val="363635"/>
                </a:solidFill>
                <a:effectLst/>
                <a:latin typeface="Roboto" panose="02000000000000000000" pitchFamily="2" charset="0"/>
                <a:ea typeface="Times New Roman" panose="02020603050405020304" pitchFamily="18" charset="0"/>
              </a:rPr>
              <a:t> </a:t>
            </a:r>
            <a:r>
              <a:rPr lang="en-US" sz="2000" dirty="0" err="1">
                <a:solidFill>
                  <a:srgbClr val="363635"/>
                </a:solidFill>
                <a:effectLst/>
                <a:latin typeface="Roboto" panose="02000000000000000000" pitchFamily="2" charset="0"/>
                <a:ea typeface="Times New Roman" panose="02020603050405020304" pitchFamily="18" charset="0"/>
              </a:rPr>
              <a:t>tại</a:t>
            </a:r>
            <a:r>
              <a:rPr lang="en-US" sz="2000" dirty="0">
                <a:solidFill>
                  <a:srgbClr val="363635"/>
                </a:solidFill>
                <a:effectLst/>
                <a:latin typeface="Roboto" panose="02000000000000000000" pitchFamily="2" charset="0"/>
                <a:ea typeface="Times New Roman" panose="02020603050405020304" pitchFamily="18" charset="0"/>
              </a:rPr>
              <a:t> </a:t>
            </a:r>
            <a:r>
              <a:rPr lang="en-US" sz="2000" b="1" dirty="0" err="1">
                <a:solidFill>
                  <a:srgbClr val="363635"/>
                </a:solidFill>
                <a:effectLst/>
                <a:latin typeface="Roboto" panose="02000000000000000000" pitchFamily="2" charset="0"/>
                <a:ea typeface="Times New Roman" panose="02020603050405020304" pitchFamily="18" charset="0"/>
              </a:rPr>
              <a:t>ICalService.cs</a:t>
            </a:r>
            <a:endParaRPr lang="en-US" sz="2800" dirty="0">
              <a:effectLst/>
              <a:latin typeface="Times New Roman" panose="02020603050405020304" pitchFamily="18" charset="0"/>
              <a:ea typeface="Times New Roman" panose="02020603050405020304" pitchFamily="18" charset="0"/>
            </a:endParaRPr>
          </a:p>
          <a:p>
            <a:pPr marL="0" marR="0" fontAlgn="t">
              <a:spcBef>
                <a:spcPts val="0"/>
              </a:spcBef>
              <a:spcAft>
                <a:spcPts val="0"/>
              </a:spcAft>
            </a:pPr>
            <a:r>
              <a:rPr lang="en-US" sz="2000" b="1" dirty="0">
                <a:solidFill>
                  <a:srgbClr val="363635"/>
                </a:solidFill>
                <a:effectLst/>
                <a:latin typeface="Roboto" panose="02000000000000000000" pitchFamily="2"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2000" b="1" dirty="0">
                <a:solidFill>
                  <a:srgbClr val="363635"/>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namespace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WCF_VD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class</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CalService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ICalService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Add(</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return</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 + 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t">
              <a:spcBef>
                <a:spcPts val="0"/>
              </a:spcBef>
              <a:spcAft>
                <a:spcPts val="0"/>
              </a:spcAft>
            </a:pPr>
            <a:r>
              <a:rPr lang="en-US" sz="180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US"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81000" y="293623"/>
            <a:ext cx="4353991" cy="635000"/>
          </a:xfrm>
          <a:prstGeom prst="rect">
            <a:avLst/>
          </a:prstGeom>
        </p:spPr>
        <p:txBody>
          <a:bodyPr vert="horz" wrap="square" lIns="0" tIns="12065" rIns="0" bIns="0" rtlCol="0">
            <a:spAutoFit/>
          </a:bodyPr>
          <a:lstStyle/>
          <a:p>
            <a:pPr marL="12700">
              <a:lnSpc>
                <a:spcPct val="100000"/>
              </a:lnSpc>
              <a:spcBef>
                <a:spcPts val="95"/>
              </a:spcBef>
            </a:pPr>
            <a:r>
              <a:rPr lang="vi-VN" spc="-5" dirty="0"/>
              <a:t>Build</a:t>
            </a:r>
          </a:p>
        </p:txBody>
      </p:sp>
      <p:sp>
        <p:nvSpPr>
          <p:cNvPr id="14" name="object 14"/>
          <p:cNvSpPr txBox="1"/>
          <p:nvPr/>
        </p:nvSpPr>
        <p:spPr>
          <a:xfrm>
            <a:off x="559714" y="1485391"/>
            <a:ext cx="79946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Carlito"/>
                <a:cs typeface="Carlito"/>
              </a:rPr>
              <a:t>Step</a:t>
            </a:r>
            <a:r>
              <a:rPr sz="2400" spc="-85" dirty="0">
                <a:solidFill>
                  <a:srgbClr val="FFFFFF"/>
                </a:solidFill>
                <a:latin typeface="Carlito"/>
                <a:cs typeface="Carlito"/>
              </a:rPr>
              <a:t> </a:t>
            </a:r>
            <a:r>
              <a:rPr sz="2400" dirty="0">
                <a:solidFill>
                  <a:srgbClr val="FFFFFF"/>
                </a:solidFill>
                <a:latin typeface="Carlito"/>
                <a:cs typeface="Carlito"/>
              </a:rPr>
              <a:t>4</a:t>
            </a:r>
            <a:endParaRPr sz="2400">
              <a:latin typeface="Carlito"/>
              <a:cs typeface="Carlito"/>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17" name="TextBox 16">
            <a:extLst>
              <a:ext uri="{FF2B5EF4-FFF2-40B4-BE49-F238E27FC236}">
                <a16:creationId xmlns:a16="http://schemas.microsoft.com/office/drawing/2014/main" id="{31C26301-4825-BEAA-D8F7-4E38519E7FDC}"/>
              </a:ext>
            </a:extLst>
          </p:cNvPr>
          <p:cNvSpPr txBox="1"/>
          <p:nvPr/>
        </p:nvSpPr>
        <p:spPr>
          <a:xfrm>
            <a:off x="228600" y="1492580"/>
            <a:ext cx="8915400" cy="738664"/>
          </a:xfrm>
          <a:prstGeom prst="rect">
            <a:avLst/>
          </a:prstGeom>
          <a:noFill/>
        </p:spPr>
        <p:txBody>
          <a:bodyPr wrap="square">
            <a:spAutoFit/>
          </a:bodyPr>
          <a:lstStyle/>
          <a:p>
            <a:pPr marL="0" marR="0" fontAlgn="t">
              <a:spcBef>
                <a:spcPts val="0"/>
              </a:spcBef>
              <a:spcAft>
                <a:spcPts val="0"/>
              </a:spcAft>
            </a:pPr>
            <a:r>
              <a:rPr lang="en-US" sz="1800" dirty="0">
                <a:solidFill>
                  <a:srgbClr val="363635"/>
                </a:solidFill>
                <a:effectLst/>
                <a:latin typeface="Roboto" panose="02000000000000000000" pitchFamily="2" charset="0"/>
                <a:ea typeface="Times New Roman" panose="02020603050405020304" pitchFamily="18" charset="0"/>
              </a:rPr>
              <a:t>Trong Solution Explorer, </a:t>
            </a:r>
            <a:r>
              <a:rPr lang="en-US" sz="1800" dirty="0" err="1">
                <a:solidFill>
                  <a:srgbClr val="363635"/>
                </a:solidFill>
                <a:effectLst/>
                <a:latin typeface="Roboto" panose="02000000000000000000" pitchFamily="2" charset="0"/>
                <a:ea typeface="Times New Roman" panose="02020603050405020304" pitchFamily="18" charset="0"/>
              </a:rPr>
              <a:t>chuột</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phải</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lên</a:t>
            </a:r>
            <a:r>
              <a:rPr lang="en-US" sz="1800" dirty="0">
                <a:solidFill>
                  <a:srgbClr val="363635"/>
                </a:solidFill>
                <a:effectLst/>
                <a:latin typeface="Roboto" panose="02000000000000000000" pitchFamily="2"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Solution  -&gt;</a:t>
            </a:r>
            <a:r>
              <a:rPr lang="en-US" sz="1800" dirty="0">
                <a:solidFill>
                  <a:srgbClr val="363635"/>
                </a:solidFill>
                <a:effectLst/>
                <a:latin typeface="Roboto" panose="02000000000000000000" pitchFamily="2" charset="0"/>
                <a:ea typeface="Times New Roman" panose="02020603050405020304" pitchFamily="18" charset="0"/>
              </a:rPr>
              <a:t> </a:t>
            </a:r>
            <a:r>
              <a:rPr lang="en-US" sz="1800" dirty="0" err="1">
                <a:solidFill>
                  <a:srgbClr val="363635"/>
                </a:solidFill>
                <a:effectLst/>
                <a:latin typeface="Roboto" panose="02000000000000000000" pitchFamily="2" charset="0"/>
                <a:ea typeface="Times New Roman" panose="02020603050405020304" pitchFamily="18" charset="0"/>
              </a:rPr>
              <a:t>chọn</a:t>
            </a:r>
            <a:r>
              <a:rPr lang="en-US" sz="1800" dirty="0">
                <a:solidFill>
                  <a:srgbClr val="363635"/>
                </a:solidFill>
                <a:effectLst/>
                <a:latin typeface="Roboto" panose="02000000000000000000" pitchFamily="2"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Build Solution</a:t>
            </a:r>
            <a:endParaRPr lang="en-US" sz="2400" dirty="0">
              <a:effectLst/>
              <a:latin typeface="Times New Roman" panose="02020603050405020304" pitchFamily="18" charset="0"/>
              <a:ea typeface="Times New Roman" panose="02020603050405020304" pitchFamily="18" charset="0"/>
            </a:endParaRPr>
          </a:p>
          <a:p>
            <a:pPr marL="0" marR="0" fontAlgn="t">
              <a:spcBef>
                <a:spcPts val="0"/>
              </a:spcBef>
              <a:spcAft>
                <a:spcPts val="0"/>
              </a:spcAft>
            </a:pPr>
            <a:r>
              <a:rPr lang="en-US" sz="2400" dirty="0">
                <a:solidFill>
                  <a:srgbClr val="363635"/>
                </a:solidFill>
                <a:effectLst/>
                <a:latin typeface="Roboto" panose="02000000000000000000" pitchFamily="2" charset="0"/>
                <a:ea typeface="Times New Roman" panose="02020603050405020304" pitchFamily="18" charset="0"/>
              </a:rPr>
              <a:t>+ </a:t>
            </a:r>
            <a:r>
              <a:rPr lang="en-US" sz="2400" dirty="0" err="1">
                <a:solidFill>
                  <a:srgbClr val="363635"/>
                </a:solidFill>
                <a:effectLst/>
                <a:latin typeface="Roboto" panose="02000000000000000000" pitchFamily="2" charset="0"/>
                <a:ea typeface="Times New Roman" panose="02020603050405020304" pitchFamily="18" charset="0"/>
              </a:rPr>
              <a:t>Chạy</a:t>
            </a:r>
            <a:r>
              <a:rPr lang="en-US" sz="2400" dirty="0">
                <a:solidFill>
                  <a:srgbClr val="363635"/>
                </a:solidFill>
                <a:effectLst/>
                <a:latin typeface="Roboto" panose="02000000000000000000" pitchFamily="2" charset="0"/>
                <a:ea typeface="Times New Roman" panose="02020603050405020304" pitchFamily="18" charset="0"/>
              </a:rPr>
              <a:t> </a:t>
            </a:r>
            <a:r>
              <a:rPr lang="en-US" sz="2400" dirty="0" err="1">
                <a:solidFill>
                  <a:srgbClr val="363635"/>
                </a:solidFill>
                <a:effectLst/>
                <a:latin typeface="Roboto" panose="02000000000000000000" pitchFamily="2" charset="0"/>
                <a:ea typeface="Times New Roman" panose="02020603050405020304" pitchFamily="18" charset="0"/>
              </a:rPr>
              <a:t>dịch</a:t>
            </a:r>
            <a:r>
              <a:rPr lang="en-US" sz="2400" dirty="0">
                <a:solidFill>
                  <a:srgbClr val="363635"/>
                </a:solidFill>
                <a:effectLst/>
                <a:latin typeface="Roboto" panose="02000000000000000000" pitchFamily="2" charset="0"/>
                <a:ea typeface="Times New Roman" panose="02020603050405020304" pitchFamily="18" charset="0"/>
              </a:rPr>
              <a:t> </a:t>
            </a:r>
            <a:r>
              <a:rPr lang="en-US" sz="2400" dirty="0" err="1">
                <a:solidFill>
                  <a:srgbClr val="363635"/>
                </a:solidFill>
                <a:effectLst/>
                <a:latin typeface="Roboto" panose="02000000000000000000" pitchFamily="2" charset="0"/>
                <a:ea typeface="Times New Roman" panose="02020603050405020304" pitchFamily="18" charset="0"/>
              </a:rPr>
              <a:t>vụ</a:t>
            </a:r>
            <a:endParaRPr lang="en-US" sz="2400" dirty="0">
              <a:effectLst/>
              <a:latin typeface="Times New Roman" panose="02020603050405020304" pitchFamily="18" charset="0"/>
              <a:ea typeface="Times New Roman" panose="02020603050405020304" pitchFamily="18" charset="0"/>
            </a:endParaRPr>
          </a:p>
        </p:txBody>
      </p:sp>
      <p:pic>
        <p:nvPicPr>
          <p:cNvPr id="18" name="Picture 17">
            <a:extLst>
              <a:ext uri="{FF2B5EF4-FFF2-40B4-BE49-F238E27FC236}">
                <a16:creationId xmlns:a16="http://schemas.microsoft.com/office/drawing/2014/main" id="{0A52FF05-C9C0-A261-5672-2E69251F55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330" y="2238433"/>
            <a:ext cx="6873339" cy="4217394"/>
          </a:xfrm>
          <a:prstGeom prst="rect">
            <a:avLst/>
          </a:prstGeom>
        </p:spPr>
      </p:pic>
      <p:sp>
        <p:nvSpPr>
          <p:cNvPr id="19" name="Rectangle 18">
            <a:extLst>
              <a:ext uri="{FF2B5EF4-FFF2-40B4-BE49-F238E27FC236}">
                <a16:creationId xmlns:a16="http://schemas.microsoft.com/office/drawing/2014/main" id="{78260C15-F725-EA8C-920D-210A1027D483}"/>
              </a:ext>
            </a:extLst>
          </p:cNvPr>
          <p:cNvSpPr/>
          <p:nvPr/>
        </p:nvSpPr>
        <p:spPr>
          <a:xfrm>
            <a:off x="1219200" y="2743200"/>
            <a:ext cx="1905000" cy="228600"/>
          </a:xfrm>
          <a:prstGeom prst="rect">
            <a:avLst/>
          </a:prstGeom>
          <a:noFill/>
          <a:ln w="412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 y="295402"/>
            <a:ext cx="8839199" cy="443070"/>
          </a:xfrm>
          <a:prstGeom prst="rect">
            <a:avLst/>
          </a:prstGeom>
        </p:spPr>
        <p:txBody>
          <a:bodyPr vert="horz" wrap="square" lIns="0" tIns="12065" rIns="0" bIns="0" rtlCol="0">
            <a:spAutoFit/>
          </a:bodyPr>
          <a:lstStyle/>
          <a:p>
            <a:pPr marL="12700">
              <a:lnSpc>
                <a:spcPct val="100000"/>
              </a:lnSpc>
              <a:spcBef>
                <a:spcPts val="95"/>
              </a:spcBef>
            </a:pPr>
            <a:r>
              <a:rPr lang="vi-VN" sz="2800" spc="-5" dirty="0"/>
              <a:t>Copy đường dẫn http…CalService ra trình duyệt chạy</a:t>
            </a:r>
          </a:p>
        </p:txBody>
      </p:sp>
      <p:sp>
        <p:nvSpPr>
          <p:cNvPr id="8" name="object 8"/>
          <p:cNvSpPr txBox="1"/>
          <p:nvPr/>
        </p:nvSpPr>
        <p:spPr>
          <a:xfrm>
            <a:off x="859332" y="4673930"/>
            <a:ext cx="2265045" cy="1384935"/>
          </a:xfrm>
          <a:prstGeom prst="rect">
            <a:avLst/>
          </a:prstGeom>
        </p:spPr>
        <p:txBody>
          <a:bodyPr vert="horz" wrap="square" lIns="0" tIns="33020" rIns="0" bIns="0" rtlCol="0">
            <a:spAutoFit/>
          </a:bodyPr>
          <a:lstStyle/>
          <a:p>
            <a:pPr marL="12700" marR="5080">
              <a:lnSpc>
                <a:spcPct val="91500"/>
              </a:lnSpc>
              <a:spcBef>
                <a:spcPts val="260"/>
              </a:spcBef>
            </a:pPr>
            <a:r>
              <a:rPr sz="1600" b="1" spc="-10" dirty="0">
                <a:solidFill>
                  <a:srgbClr val="FFFFFF"/>
                </a:solidFill>
                <a:latin typeface="Carlito"/>
                <a:cs typeface="Carlito"/>
              </a:rPr>
              <a:t>Step </a:t>
            </a:r>
            <a:r>
              <a:rPr sz="1600" b="1" spc="-5" dirty="0">
                <a:solidFill>
                  <a:srgbClr val="FFFFFF"/>
                </a:solidFill>
                <a:latin typeface="Carlito"/>
                <a:cs typeface="Carlito"/>
              </a:rPr>
              <a:t>1</a:t>
            </a:r>
            <a:r>
              <a:rPr sz="1600" spc="-5" dirty="0">
                <a:solidFill>
                  <a:srgbClr val="FFFFFF"/>
                </a:solidFill>
                <a:latin typeface="Carlito"/>
                <a:cs typeface="Carlito"/>
              </a:rPr>
              <a:t>: </a:t>
            </a:r>
            <a:r>
              <a:rPr sz="1600" spc="-5" dirty="0" err="1">
                <a:solidFill>
                  <a:srgbClr val="FFFFFF"/>
                </a:solidFill>
                <a:latin typeface="Carlito"/>
                <a:cs typeface="Carlito"/>
              </a:rPr>
              <a:t>Riht</a:t>
            </a:r>
            <a:r>
              <a:rPr sz="1600" spc="-5" dirty="0">
                <a:solidFill>
                  <a:srgbClr val="FFFFFF"/>
                </a:solidFill>
                <a:latin typeface="Carlito"/>
                <a:cs typeface="Carlito"/>
              </a:rPr>
              <a:t>-click the  </a:t>
            </a:r>
            <a:r>
              <a:rPr sz="1600" b="1" spc="-5" dirty="0">
                <a:solidFill>
                  <a:srgbClr val="FFFFFF"/>
                </a:solidFill>
                <a:latin typeface="Carlito"/>
                <a:cs typeface="Carlito"/>
              </a:rPr>
              <a:t>Models </a:t>
            </a:r>
            <a:r>
              <a:rPr sz="1600" spc="-10" dirty="0">
                <a:solidFill>
                  <a:srgbClr val="FFFFFF"/>
                </a:solidFill>
                <a:latin typeface="Carlito"/>
                <a:cs typeface="Carlito"/>
              </a:rPr>
              <a:t>folder </a:t>
            </a:r>
            <a:r>
              <a:rPr sz="1600" spc="-5" dirty="0">
                <a:solidFill>
                  <a:srgbClr val="FFFFFF"/>
                </a:solidFill>
                <a:latin typeface="Carlito"/>
                <a:cs typeface="Carlito"/>
              </a:rPr>
              <a:t>in Solution  </a:t>
            </a:r>
            <a:r>
              <a:rPr sz="1600" spc="-10" dirty="0">
                <a:solidFill>
                  <a:srgbClr val="FFFFFF"/>
                </a:solidFill>
                <a:latin typeface="Carlito"/>
                <a:cs typeface="Carlito"/>
              </a:rPr>
              <a:t>Explorer </a:t>
            </a:r>
            <a:r>
              <a:rPr sz="1600" spc="-5" dirty="0">
                <a:solidFill>
                  <a:srgbClr val="FFFFFF"/>
                </a:solidFill>
                <a:latin typeface="Carlito"/>
                <a:cs typeface="Carlito"/>
              </a:rPr>
              <a:t>and </a:t>
            </a:r>
            <a:r>
              <a:rPr sz="1600" spc="-10" dirty="0">
                <a:solidFill>
                  <a:srgbClr val="FFFFFF"/>
                </a:solidFill>
                <a:latin typeface="Carlito"/>
                <a:cs typeface="Carlito"/>
              </a:rPr>
              <a:t>select </a:t>
            </a:r>
            <a:r>
              <a:rPr sz="1600" b="1" spc="-5" dirty="0">
                <a:solidFill>
                  <a:srgbClr val="FFFFFF"/>
                </a:solidFill>
                <a:latin typeface="Carlito"/>
                <a:cs typeface="Carlito"/>
              </a:rPr>
              <a:t>Add </a:t>
            </a:r>
            <a:r>
              <a:rPr sz="1600" b="1" spc="-5" dirty="0">
                <a:solidFill>
                  <a:srgbClr val="FFFFFF"/>
                </a:solidFill>
                <a:latin typeface="Wingdings"/>
                <a:cs typeface="Wingdings"/>
              </a:rPr>
              <a:t></a:t>
            </a:r>
            <a:r>
              <a:rPr sz="1600" b="1" spc="-5" dirty="0">
                <a:solidFill>
                  <a:srgbClr val="FFFFFF"/>
                </a:solidFill>
                <a:latin typeface="Times New Roman"/>
                <a:cs typeface="Times New Roman"/>
              </a:rPr>
              <a:t> </a:t>
            </a:r>
            <a:r>
              <a:rPr sz="1600" b="1" spc="-10" dirty="0">
                <a:solidFill>
                  <a:srgbClr val="FFFFFF"/>
                </a:solidFill>
                <a:latin typeface="Carlito"/>
                <a:cs typeface="Carlito"/>
              </a:rPr>
              <a:t>New Item</a:t>
            </a:r>
            <a:r>
              <a:rPr sz="1600" spc="-10" dirty="0">
                <a:solidFill>
                  <a:srgbClr val="FFFFFF"/>
                </a:solidFill>
                <a:latin typeface="Carlito"/>
                <a:cs typeface="Carlito"/>
              </a:rPr>
              <a:t>. </a:t>
            </a:r>
            <a:r>
              <a:rPr sz="1600" spc="-5" dirty="0">
                <a:solidFill>
                  <a:srgbClr val="FFFFFF"/>
                </a:solidFill>
                <a:latin typeface="Carlito"/>
                <a:cs typeface="Carlito"/>
              </a:rPr>
              <a:t>The  </a:t>
            </a:r>
            <a:r>
              <a:rPr sz="1600" b="1" spc="-15" dirty="0">
                <a:solidFill>
                  <a:srgbClr val="FFFFFF"/>
                </a:solidFill>
                <a:latin typeface="Carlito"/>
                <a:cs typeface="Carlito"/>
              </a:rPr>
              <a:t>WebAPIDemo </a:t>
            </a:r>
            <a:r>
              <a:rPr sz="1600" spc="-5" dirty="0">
                <a:solidFill>
                  <a:srgbClr val="FFFFFF"/>
                </a:solidFill>
                <a:latin typeface="Carlito"/>
                <a:cs typeface="Carlito"/>
              </a:rPr>
              <a:t>dialog </a:t>
            </a:r>
            <a:r>
              <a:rPr sz="1600" spc="-20" dirty="0">
                <a:solidFill>
                  <a:srgbClr val="FFFFFF"/>
                </a:solidFill>
                <a:latin typeface="Carlito"/>
                <a:cs typeface="Carlito"/>
              </a:rPr>
              <a:t>box </a:t>
            </a:r>
            <a:r>
              <a:rPr sz="1600" spc="-5" dirty="0">
                <a:solidFill>
                  <a:srgbClr val="FFFFFF"/>
                </a:solidFill>
                <a:latin typeface="Carlito"/>
                <a:cs typeface="Carlito"/>
              </a:rPr>
              <a:t>is  </a:t>
            </a:r>
            <a:r>
              <a:rPr sz="1600" spc="-10" dirty="0">
                <a:solidFill>
                  <a:srgbClr val="FFFFFF"/>
                </a:solidFill>
                <a:latin typeface="Carlito"/>
                <a:cs typeface="Carlito"/>
              </a:rPr>
              <a:t>displayed.</a:t>
            </a:r>
            <a:endParaRPr sz="1600" dirty="0">
              <a:latin typeface="Carlito"/>
              <a:cs typeface="Carlito"/>
            </a:endParaRPr>
          </a:p>
        </p:txBody>
      </p:sp>
      <p:pic>
        <p:nvPicPr>
          <p:cNvPr id="22" name="Picture 21">
            <a:extLst>
              <a:ext uri="{FF2B5EF4-FFF2-40B4-BE49-F238E27FC236}">
                <a16:creationId xmlns:a16="http://schemas.microsoft.com/office/drawing/2014/main" id="{84D1B20B-D028-D6BF-4378-A907DED81F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371600"/>
            <a:ext cx="8458201" cy="4648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8098" y="295402"/>
            <a:ext cx="8393502" cy="627736"/>
          </a:xfrm>
          <a:prstGeom prst="rect">
            <a:avLst/>
          </a:prstGeom>
        </p:spPr>
        <p:txBody>
          <a:bodyPr vert="horz" wrap="square" lIns="0" tIns="12065" rIns="0" bIns="0" rtlCol="0">
            <a:spAutoFit/>
          </a:bodyPr>
          <a:lstStyle/>
          <a:p>
            <a:pPr marL="12700">
              <a:lnSpc>
                <a:spcPct val="100000"/>
              </a:lnSpc>
              <a:spcBef>
                <a:spcPts val="95"/>
              </a:spcBef>
            </a:pPr>
            <a:r>
              <a:rPr lang="en-US" spc="-5" dirty="0" err="1"/>
              <a:t>Tạo</a:t>
            </a:r>
            <a:r>
              <a:rPr lang="en-US" spc="-5" dirty="0"/>
              <a:t> </a:t>
            </a:r>
            <a:r>
              <a:rPr lang="en-US" spc="-5" dirty="0" err="1"/>
              <a:t>ứng</a:t>
            </a:r>
            <a:r>
              <a:rPr lang="en-US" spc="-5" dirty="0"/>
              <a:t> </a:t>
            </a:r>
            <a:r>
              <a:rPr lang="en-US" spc="-5" dirty="0" err="1"/>
              <a:t>dụng</a:t>
            </a:r>
            <a:r>
              <a:rPr lang="en-US" spc="-5" dirty="0"/>
              <a:t> Windows Form</a:t>
            </a:r>
            <a:endParaRPr spc="-5" dirty="0"/>
          </a:p>
        </p:txBody>
      </p:sp>
      <p:sp>
        <p:nvSpPr>
          <p:cNvPr id="8" name="object 8"/>
          <p:cNvSpPr txBox="1"/>
          <p:nvPr/>
        </p:nvSpPr>
        <p:spPr>
          <a:xfrm>
            <a:off x="830986" y="5661761"/>
            <a:ext cx="6027014" cy="488950"/>
          </a:xfrm>
          <a:prstGeom prst="rect">
            <a:avLst/>
          </a:prstGeom>
        </p:spPr>
        <p:txBody>
          <a:bodyPr vert="horz" wrap="square" lIns="0" tIns="12065" rIns="0" bIns="0" rtlCol="0">
            <a:spAutoFit/>
          </a:bodyPr>
          <a:lstStyle/>
          <a:p>
            <a:pPr marL="12700">
              <a:lnSpc>
                <a:spcPts val="1825"/>
              </a:lnSpc>
              <a:spcBef>
                <a:spcPts val="95"/>
              </a:spcBef>
            </a:pPr>
            <a:r>
              <a:rPr sz="1600" b="1" spc="-10" dirty="0">
                <a:solidFill>
                  <a:srgbClr val="FFFFFF"/>
                </a:solidFill>
                <a:latin typeface="Carlito"/>
                <a:cs typeface="Carlito"/>
              </a:rPr>
              <a:t>Step </a:t>
            </a:r>
            <a:r>
              <a:rPr sz="1600" b="1" spc="-5" dirty="0">
                <a:solidFill>
                  <a:srgbClr val="FFFFFF"/>
                </a:solidFill>
                <a:latin typeface="Carlito"/>
                <a:cs typeface="Carlito"/>
              </a:rPr>
              <a:t>4</a:t>
            </a:r>
            <a:r>
              <a:rPr sz="1600" spc="-5" dirty="0">
                <a:solidFill>
                  <a:srgbClr val="FFFFFF"/>
                </a:solidFill>
                <a:latin typeface="Carlito"/>
                <a:cs typeface="Carlito"/>
              </a:rPr>
              <a:t>: Click </a:t>
            </a:r>
            <a:r>
              <a:rPr sz="1600" b="1" spc="-5" dirty="0">
                <a:solidFill>
                  <a:srgbClr val="FFFFFF"/>
                </a:solidFill>
                <a:latin typeface="Carlito"/>
                <a:cs typeface="Carlito"/>
              </a:rPr>
              <a:t>Add</a:t>
            </a:r>
            <a:r>
              <a:rPr sz="1600" spc="-5" dirty="0">
                <a:solidFill>
                  <a:srgbClr val="FFFFFF"/>
                </a:solidFill>
                <a:latin typeface="Carlito"/>
                <a:cs typeface="Carlito"/>
              </a:rPr>
              <a:t>. The Code </a:t>
            </a:r>
            <a:r>
              <a:rPr sz="1600" spc="-10" dirty="0">
                <a:solidFill>
                  <a:srgbClr val="FFFFFF"/>
                </a:solidFill>
                <a:latin typeface="Carlito"/>
                <a:cs typeface="Carlito"/>
              </a:rPr>
              <a:t>Editor displays </a:t>
            </a:r>
            <a:r>
              <a:rPr sz="1600" spc="-5" dirty="0">
                <a:solidFill>
                  <a:srgbClr val="FFFFFF"/>
                </a:solidFill>
                <a:latin typeface="Carlito"/>
                <a:cs typeface="Carlito"/>
              </a:rPr>
              <a:t>the newly</a:t>
            </a:r>
            <a:r>
              <a:rPr sz="1600" spc="25" dirty="0">
                <a:solidFill>
                  <a:srgbClr val="FFFFFF"/>
                </a:solidFill>
                <a:latin typeface="Carlito"/>
                <a:cs typeface="Carlito"/>
              </a:rPr>
              <a:t> </a:t>
            </a:r>
            <a:r>
              <a:rPr sz="1600" spc="-10" dirty="0">
                <a:solidFill>
                  <a:srgbClr val="FFFFFF"/>
                </a:solidFill>
                <a:latin typeface="Carlito"/>
                <a:cs typeface="Carlito"/>
              </a:rPr>
              <a:t>created</a:t>
            </a:r>
            <a:endParaRPr sz="1600" dirty="0">
              <a:latin typeface="Carlito"/>
              <a:cs typeface="Carlito"/>
            </a:endParaRPr>
          </a:p>
          <a:p>
            <a:pPr marL="12700">
              <a:lnSpc>
                <a:spcPts val="1825"/>
              </a:lnSpc>
            </a:pPr>
            <a:r>
              <a:rPr sz="1600" b="1" spc="-10" dirty="0">
                <a:solidFill>
                  <a:srgbClr val="FFFFFF"/>
                </a:solidFill>
                <a:latin typeface="Carlito"/>
                <a:cs typeface="Carlito"/>
              </a:rPr>
              <a:t>IAlbumRepository</a:t>
            </a:r>
            <a:r>
              <a:rPr sz="1600" b="1" spc="40" dirty="0">
                <a:solidFill>
                  <a:srgbClr val="FFFFFF"/>
                </a:solidFill>
                <a:latin typeface="Carlito"/>
                <a:cs typeface="Carlito"/>
              </a:rPr>
              <a:t> </a:t>
            </a:r>
            <a:r>
              <a:rPr sz="1600" spc="-15" dirty="0">
                <a:solidFill>
                  <a:srgbClr val="FFFFFF"/>
                </a:solidFill>
                <a:latin typeface="Carlito"/>
                <a:cs typeface="Carlito"/>
              </a:rPr>
              <a:t>repository.</a:t>
            </a:r>
            <a:endParaRPr sz="1600" dirty="0">
              <a:latin typeface="Carlito"/>
              <a:cs typeface="Carlito"/>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pic>
        <p:nvPicPr>
          <p:cNvPr id="9" name="Picture 8">
            <a:extLst>
              <a:ext uri="{FF2B5EF4-FFF2-40B4-BE49-F238E27FC236}">
                <a16:creationId xmlns:a16="http://schemas.microsoft.com/office/drawing/2014/main" id="{2AAE3D3C-6E95-CE69-BB5B-6DA2C3925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6400800" cy="44168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xfrm>
            <a:off x="8536813" y="6613042"/>
            <a:ext cx="231775" cy="156068"/>
          </a:xfrm>
          <a:prstGeom prst="rect">
            <a:avLst/>
          </a:prstGeom>
        </p:spPr>
        <p:txBody>
          <a:bodyPr vert="horz" wrap="square" lIns="0" tIns="0" rIns="0" bIns="0" rtlCol="0">
            <a:spAutoFit/>
          </a:bodyPr>
          <a:lstStyle/>
          <a:p>
            <a:pPr marL="38100">
              <a:lnSpc>
                <a:spcPts val="1240"/>
              </a:lnSpc>
            </a:pPr>
            <a:endParaRPr dirty="0"/>
          </a:p>
        </p:txBody>
      </p:sp>
      <p:sp>
        <p:nvSpPr>
          <p:cNvPr id="13" name="TextBox 12">
            <a:extLst>
              <a:ext uri="{FF2B5EF4-FFF2-40B4-BE49-F238E27FC236}">
                <a16:creationId xmlns:a16="http://schemas.microsoft.com/office/drawing/2014/main" id="{D265B7FC-D778-73DA-51B2-D65460B36A71}"/>
              </a:ext>
            </a:extLst>
          </p:cNvPr>
          <p:cNvSpPr txBox="1"/>
          <p:nvPr/>
        </p:nvSpPr>
        <p:spPr>
          <a:xfrm>
            <a:off x="152400" y="1524000"/>
            <a:ext cx="3352800" cy="3352328"/>
          </a:xfrm>
          <a:prstGeom prst="rect">
            <a:avLst/>
          </a:prstGeom>
          <a:noFill/>
        </p:spPr>
        <p:txBody>
          <a:bodyPr wrap="square">
            <a:spAutoFit/>
          </a:bodyPr>
          <a:lstStyle/>
          <a:p>
            <a:pPr marL="0" marR="0" algn="just">
              <a:lnSpc>
                <a:spcPct val="107000"/>
              </a:lnSpc>
              <a:spcBef>
                <a:spcPts val="0"/>
              </a:spcBef>
              <a:spcAft>
                <a:spcPts val="800"/>
              </a:spcAft>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Tham</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chiếu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2000" dirty="0">
                <a:effectLst/>
                <a:latin typeface="Calibri" panose="020F0502020204030204" pitchFamily="34" charset="0"/>
                <a:ea typeface="Calibri" panose="020F0502020204030204" pitchFamily="34" charset="0"/>
                <a:cs typeface="Times New Roman" panose="02020603050405020304" pitchFamily="18" charset="0"/>
              </a:rPr>
              <a:t> webservice: </a:t>
            </a:r>
            <a:r>
              <a:rPr lang="en-US" sz="1800" dirty="0" err="1">
                <a:solidFill>
                  <a:srgbClr val="363635"/>
                </a:solidFill>
                <a:effectLst/>
                <a:latin typeface="Roboto" panose="02000000000000000000" pitchFamily="2" charset="0"/>
                <a:ea typeface="Calibri" panose="020F0502020204030204" pitchFamily="34" charset="0"/>
                <a:cs typeface="Tahoma" panose="020B0604030504040204" pitchFamily="34" charset="0"/>
              </a:rPr>
              <a:t>Chuột</a:t>
            </a:r>
            <a:r>
              <a:rPr lang="en-US" sz="1800" dirty="0">
                <a:solidFill>
                  <a:srgbClr val="363635"/>
                </a:solidFill>
                <a:effectLst/>
                <a:latin typeface="Roboto" panose="02000000000000000000" pitchFamily="2" charset="0"/>
                <a:ea typeface="Calibri" panose="020F0502020204030204" pitchFamily="34" charset="0"/>
                <a:cs typeface="Tahoma" panose="020B0604030504040204" pitchFamily="34" charset="0"/>
              </a:rPr>
              <a:t> </a:t>
            </a:r>
            <a:r>
              <a:rPr lang="en-US" sz="1800" dirty="0" err="1">
                <a:solidFill>
                  <a:srgbClr val="363635"/>
                </a:solidFill>
                <a:effectLst/>
                <a:latin typeface="Roboto" panose="02000000000000000000" pitchFamily="2" charset="0"/>
                <a:ea typeface="Calibri" panose="020F0502020204030204" pitchFamily="34" charset="0"/>
                <a:cs typeface="Tahoma" panose="020B0604030504040204" pitchFamily="34" charset="0"/>
              </a:rPr>
              <a:t>phải</a:t>
            </a:r>
            <a:r>
              <a:rPr lang="en-US" sz="1800" dirty="0">
                <a:solidFill>
                  <a:srgbClr val="363635"/>
                </a:solidFill>
                <a:effectLst/>
                <a:latin typeface="Roboto" panose="02000000000000000000" pitchFamily="2" charset="0"/>
                <a:ea typeface="Calibri" panose="020F0502020204030204" pitchFamily="34" charset="0"/>
                <a:cs typeface="Tahoma" panose="020B0604030504040204" pitchFamily="34" charset="0"/>
              </a:rPr>
              <a:t> </a:t>
            </a:r>
            <a:r>
              <a:rPr lang="en-US" sz="1800" dirty="0" err="1">
                <a:solidFill>
                  <a:srgbClr val="363635"/>
                </a:solidFill>
                <a:effectLst/>
                <a:latin typeface="Roboto" panose="02000000000000000000" pitchFamily="2" charset="0"/>
                <a:ea typeface="Calibri" panose="020F0502020204030204" pitchFamily="34" charset="0"/>
                <a:cs typeface="Tahoma" panose="020B0604030504040204" pitchFamily="34" charset="0"/>
              </a:rPr>
              <a:t>lên</a:t>
            </a:r>
            <a:r>
              <a:rPr lang="en-US" sz="1800" dirty="0">
                <a:solidFill>
                  <a:srgbClr val="363635"/>
                </a:solidFill>
                <a:effectLst/>
                <a:latin typeface="Roboto" panose="02000000000000000000" pitchFamily="2" charset="0"/>
                <a:ea typeface="Calibri" panose="020F0502020204030204" pitchFamily="34" charset="0"/>
                <a:cs typeface="Tahoma" panose="020B0604030504040204" pitchFamily="34" charset="0"/>
              </a:rPr>
              <a:t> </a:t>
            </a:r>
            <a:r>
              <a:rPr lang="en-US" sz="1800" b="1" dirty="0">
                <a:solidFill>
                  <a:srgbClr val="363635"/>
                </a:solidFill>
                <a:effectLst/>
                <a:latin typeface="Roboto" panose="02000000000000000000" pitchFamily="2" charset="0"/>
                <a:ea typeface="Calibri" panose="020F0502020204030204" pitchFamily="34" charset="0"/>
                <a:cs typeface="Tahoma" panose="020B0604030504040204" pitchFamily="34" charset="0"/>
              </a:rPr>
              <a:t>References -&gt;</a:t>
            </a:r>
            <a:r>
              <a:rPr lang="en-US" sz="1800" dirty="0">
                <a:solidFill>
                  <a:srgbClr val="363635"/>
                </a:solidFill>
                <a:effectLst/>
                <a:latin typeface="Roboto" panose="02000000000000000000" pitchFamily="2" charset="0"/>
                <a:ea typeface="Calibri" panose="020F0502020204030204" pitchFamily="34" charset="0"/>
                <a:cs typeface="Tahoma" panose="020B0604030504040204" pitchFamily="34" charset="0"/>
              </a:rPr>
              <a:t> </a:t>
            </a:r>
            <a:r>
              <a:rPr lang="en-US" sz="1800" dirty="0" err="1">
                <a:solidFill>
                  <a:srgbClr val="363635"/>
                </a:solidFill>
                <a:effectLst/>
                <a:latin typeface="Roboto" panose="02000000000000000000" pitchFamily="2" charset="0"/>
                <a:ea typeface="Calibri" panose="020F0502020204030204" pitchFamily="34" charset="0"/>
                <a:cs typeface="Tahoma" panose="020B0604030504040204" pitchFamily="34" charset="0"/>
              </a:rPr>
              <a:t>chọn</a:t>
            </a:r>
            <a:r>
              <a:rPr lang="en-US" sz="1800" dirty="0">
                <a:solidFill>
                  <a:srgbClr val="363635"/>
                </a:solidFill>
                <a:effectLst/>
                <a:latin typeface="Roboto" panose="02000000000000000000" pitchFamily="2" charset="0"/>
                <a:ea typeface="Calibri" panose="020F0502020204030204" pitchFamily="34" charset="0"/>
                <a:cs typeface="Tahoma" panose="020B0604030504040204" pitchFamily="34" charset="0"/>
              </a:rPr>
              <a:t> </a:t>
            </a:r>
            <a:r>
              <a:rPr lang="en-US" sz="1800" b="1" dirty="0">
                <a:solidFill>
                  <a:srgbClr val="363635"/>
                </a:solidFill>
                <a:effectLst/>
                <a:latin typeface="Roboto" panose="02000000000000000000" pitchFamily="2" charset="0"/>
                <a:ea typeface="Calibri" panose="020F0502020204030204" pitchFamily="34" charset="0"/>
                <a:cs typeface="Tahoma" panose="020B0604030504040204" pitchFamily="34" charset="0"/>
              </a:rPr>
              <a:t>Add Service Reference…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t">
              <a:spcBef>
                <a:spcPts val="0"/>
              </a:spcBef>
              <a:spcAft>
                <a:spcPts val="0"/>
              </a:spcAft>
            </a:pPr>
            <a:r>
              <a:rPr lang="en-US" sz="1800" dirty="0" err="1">
                <a:solidFill>
                  <a:srgbClr val="363635"/>
                </a:solidFill>
                <a:effectLst/>
                <a:latin typeface="Tahoma" panose="020B0604030504040204" pitchFamily="34" charset="0"/>
                <a:ea typeface="Times New Roman" panose="02020603050405020304" pitchFamily="18" charset="0"/>
              </a:rPr>
              <a:t>Nhập</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Nhập</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http://localhost/WcfServiceDemo/CalService.svc</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tại</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Address (</a:t>
            </a:r>
            <a:r>
              <a:rPr lang="en-US" sz="1800" b="1" dirty="0" err="1">
                <a:solidFill>
                  <a:srgbClr val="363635"/>
                </a:solidFill>
                <a:effectLst/>
                <a:latin typeface="Roboto" panose="02000000000000000000" pitchFamily="2" charset="0"/>
                <a:ea typeface="Times New Roman" panose="02020603050405020304" pitchFamily="18" charset="0"/>
              </a:rPr>
              <a:t>hoặc</a:t>
            </a:r>
            <a:r>
              <a:rPr lang="en-US" sz="1800" b="1" dirty="0">
                <a:solidFill>
                  <a:srgbClr val="363635"/>
                </a:solidFill>
                <a:effectLst/>
                <a:latin typeface="Roboto" panose="02000000000000000000" pitchFamily="2" charset="0"/>
                <a:ea typeface="Times New Roman" panose="02020603050405020304" pitchFamily="18" charset="0"/>
              </a:rPr>
              <a:t> copy </a:t>
            </a:r>
            <a:r>
              <a:rPr lang="en-US" sz="1800" b="1" dirty="0" err="1">
                <a:solidFill>
                  <a:srgbClr val="363635"/>
                </a:solidFill>
                <a:effectLst/>
                <a:latin typeface="Roboto" panose="02000000000000000000" pitchFamily="2" charset="0"/>
                <a:ea typeface="Times New Roman" panose="02020603050405020304" pitchFamily="18" charset="0"/>
              </a:rPr>
              <a:t>từ</a:t>
            </a:r>
            <a:r>
              <a:rPr lang="en-US" sz="1800" b="1" dirty="0">
                <a:solidFill>
                  <a:srgbClr val="363635"/>
                </a:solidFill>
                <a:effectLst/>
                <a:latin typeface="Roboto" panose="02000000000000000000" pitchFamily="2"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thanh</a:t>
            </a:r>
            <a:r>
              <a:rPr lang="en-US" sz="1800" b="1" dirty="0">
                <a:solidFill>
                  <a:srgbClr val="363635"/>
                </a:solidFill>
                <a:effectLst/>
                <a:latin typeface="Roboto" panose="02000000000000000000" pitchFamily="2"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url</a:t>
            </a:r>
            <a:r>
              <a:rPr lang="en-US" sz="1800" b="1" dirty="0">
                <a:solidFill>
                  <a:srgbClr val="363635"/>
                </a:solidFill>
                <a:effectLst/>
                <a:latin typeface="Roboto" panose="02000000000000000000" pitchFamily="2"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của</a:t>
            </a:r>
            <a:r>
              <a:rPr lang="en-US" sz="1800" b="1" dirty="0">
                <a:solidFill>
                  <a:srgbClr val="363635"/>
                </a:solidFill>
                <a:effectLst/>
                <a:latin typeface="Roboto" panose="02000000000000000000" pitchFamily="2" charset="0"/>
                <a:ea typeface="Times New Roman" panose="02020603050405020304" pitchFamily="18" charset="0"/>
              </a:rPr>
              <a:t> webservice)</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chọn</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Go</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và</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nhập</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err="1">
                <a:solidFill>
                  <a:srgbClr val="363635"/>
                </a:solidFill>
                <a:effectLst/>
                <a:latin typeface="Roboto" panose="02000000000000000000" pitchFamily="2" charset="0"/>
                <a:ea typeface="Times New Roman" panose="02020603050405020304" pitchFamily="18" charset="0"/>
              </a:rPr>
              <a:t>tên</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tại</a:t>
            </a:r>
            <a:r>
              <a:rPr lang="en-US" sz="1800" dirty="0">
                <a:solidFill>
                  <a:srgbClr val="363635"/>
                </a:solidFill>
                <a:effectLst/>
                <a:latin typeface="Tahoma" panose="020B0604030504040204" pitchFamily="34" charset="0"/>
                <a:ea typeface="Times New Roman" panose="02020603050405020304" pitchFamily="18" charset="0"/>
              </a:rPr>
              <a:t> Namespace </a:t>
            </a:r>
            <a:r>
              <a:rPr lang="en-US" sz="1800" dirty="0" err="1">
                <a:solidFill>
                  <a:srgbClr val="363635"/>
                </a:solidFill>
                <a:effectLst/>
                <a:latin typeface="Tahoma" panose="020B0604030504040204" pitchFamily="34" charset="0"/>
                <a:ea typeface="Times New Roman" panose="02020603050405020304" pitchFamily="18" charset="0"/>
              </a:rPr>
              <a:t>tại</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Address</a:t>
            </a:r>
            <a:r>
              <a:rPr lang="en-US" sz="1800" dirty="0">
                <a:solidFill>
                  <a:srgbClr val="363635"/>
                </a:solidFill>
                <a:effectLst/>
                <a:latin typeface="Tahoma" panose="020B0604030504040204" pitchFamily="34" charset="0"/>
                <a:ea typeface="Times New Roman" panose="02020603050405020304" pitchFamily="18" charset="0"/>
              </a:rPr>
              <a:t>, </a:t>
            </a:r>
            <a:r>
              <a:rPr lang="en-US" sz="1800" dirty="0" err="1">
                <a:solidFill>
                  <a:srgbClr val="363635"/>
                </a:solidFill>
                <a:effectLst/>
                <a:latin typeface="Tahoma" panose="020B0604030504040204" pitchFamily="34" charset="0"/>
                <a:ea typeface="Times New Roman" panose="02020603050405020304" pitchFamily="18" charset="0"/>
              </a:rPr>
              <a:t>chọn</a:t>
            </a:r>
            <a:r>
              <a:rPr lang="en-US" sz="1800" dirty="0">
                <a:solidFill>
                  <a:srgbClr val="363635"/>
                </a:solidFill>
                <a:effectLst/>
                <a:latin typeface="Tahoma" panose="020B0604030504040204" pitchFamily="34" charset="0"/>
                <a:ea typeface="Times New Roman" panose="02020603050405020304" pitchFamily="18" charset="0"/>
              </a:rPr>
              <a:t> </a:t>
            </a:r>
            <a:r>
              <a:rPr lang="en-US" sz="1800" b="1" dirty="0">
                <a:solidFill>
                  <a:srgbClr val="363635"/>
                </a:solidFill>
                <a:effectLst/>
                <a:latin typeface="Roboto" panose="02000000000000000000" pitchFamily="2" charset="0"/>
                <a:ea typeface="Times New Roman" panose="02020603050405020304" pitchFamily="18" charset="0"/>
              </a:rPr>
              <a:t>Go</a:t>
            </a:r>
            <a:r>
              <a:rPr lang="en-US" sz="1800" dirty="0">
                <a:solidFill>
                  <a:srgbClr val="363635"/>
                </a:solidFill>
                <a:effectLst/>
                <a:latin typeface="Tahoma" panose="020B060403050404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
        <p:nvSpPr>
          <p:cNvPr id="15" name="Title 14">
            <a:extLst>
              <a:ext uri="{FF2B5EF4-FFF2-40B4-BE49-F238E27FC236}">
                <a16:creationId xmlns:a16="http://schemas.microsoft.com/office/drawing/2014/main" id="{A438C53A-23DA-D8C8-5362-9047ECBBD0E3}"/>
              </a:ext>
            </a:extLst>
          </p:cNvPr>
          <p:cNvSpPr>
            <a:spLocks noGrp="1"/>
          </p:cNvSpPr>
          <p:nvPr>
            <p:ph type="title"/>
          </p:nvPr>
        </p:nvSpPr>
        <p:spPr/>
        <p:txBody>
          <a:bodyPr/>
          <a:lstStyle/>
          <a:p>
            <a:endParaRPr lang="en-US"/>
          </a:p>
        </p:txBody>
      </p:sp>
      <p:pic>
        <p:nvPicPr>
          <p:cNvPr id="16" name="Picture 15">
            <a:extLst>
              <a:ext uri="{FF2B5EF4-FFF2-40B4-BE49-F238E27FC236}">
                <a16:creationId xmlns:a16="http://schemas.microsoft.com/office/drawing/2014/main" id="{B9D9E5DA-0BDE-3014-EB08-BA40345AB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511" y="1548079"/>
            <a:ext cx="4899080" cy="4547922"/>
          </a:xfrm>
          <a:prstGeom prst="rect">
            <a:avLst/>
          </a:prstGeom>
        </p:spPr>
      </p:pic>
      <p:sp>
        <p:nvSpPr>
          <p:cNvPr id="17" name="Rectangle 16">
            <a:extLst>
              <a:ext uri="{FF2B5EF4-FFF2-40B4-BE49-F238E27FC236}">
                <a16:creationId xmlns:a16="http://schemas.microsoft.com/office/drawing/2014/main" id="{83F3E2C9-46AD-8AFC-78AB-33D2B54422EA}"/>
              </a:ext>
            </a:extLst>
          </p:cNvPr>
          <p:cNvSpPr/>
          <p:nvPr/>
        </p:nvSpPr>
        <p:spPr>
          <a:xfrm>
            <a:off x="3886200" y="2895600"/>
            <a:ext cx="1143000" cy="381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4EB72B4-564F-6213-E325-801D92BC0622}"/>
              </a:ext>
            </a:extLst>
          </p:cNvPr>
          <p:cNvSpPr/>
          <p:nvPr/>
        </p:nvSpPr>
        <p:spPr>
          <a:xfrm>
            <a:off x="5715000" y="2819400"/>
            <a:ext cx="762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B0D124-08E0-F02D-F1DA-ED7E8D2DA91A}"/>
              </a:ext>
            </a:extLst>
          </p:cNvPr>
          <p:cNvSpPr/>
          <p:nvPr/>
        </p:nvSpPr>
        <p:spPr>
          <a:xfrm>
            <a:off x="7391400" y="2362200"/>
            <a:ext cx="381000" cy="381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18" name="TextBox 17">
            <a:extLst>
              <a:ext uri="{FF2B5EF4-FFF2-40B4-BE49-F238E27FC236}">
                <a16:creationId xmlns:a16="http://schemas.microsoft.com/office/drawing/2014/main" id="{25FB4D42-F9AC-50E9-D156-6891699CE0CE}"/>
              </a:ext>
            </a:extLst>
          </p:cNvPr>
          <p:cNvSpPr txBox="1"/>
          <p:nvPr/>
        </p:nvSpPr>
        <p:spPr>
          <a:xfrm>
            <a:off x="152400" y="1295400"/>
            <a:ext cx="8839200" cy="5614037"/>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Code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2400" dirty="0">
                <a:effectLst/>
                <a:latin typeface="Calibri" panose="020F0502020204030204" pitchFamily="34" charset="0"/>
                <a:ea typeface="Calibri" panose="020F0502020204030204" pitchFamily="34" charset="0"/>
                <a:cs typeface="Times New Roman" panose="02020603050405020304" pitchFamily="18" charset="0"/>
              </a:rPr>
              <a:t> form</a:t>
            </a:r>
          </a:p>
          <a:p>
            <a:pPr marL="0" marR="0">
              <a:lnSpc>
                <a:spcPct val="107000"/>
              </a:lnSpc>
              <a:spcBef>
                <a:spcPts val="0"/>
              </a:spcBef>
              <a:spcAft>
                <a:spcPts val="0"/>
              </a:spcAft>
            </a:pP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using</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Sudung_Wcfservice.ServiceReference1; //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Gọi</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webservice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namespace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Sudung_Wcfservice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partial</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class</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Form1</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 Form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public</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2B91AF"/>
                </a:solidFill>
                <a:effectLst/>
                <a:latin typeface="Cascadia Mono" panose="020B0609020000020004" pitchFamily="49" charset="0"/>
                <a:ea typeface="Calibri" panose="020F0502020204030204" pitchFamily="34" charset="0"/>
                <a:cs typeface="Cascadia Mono" panose="020B0609020000020004" pitchFamily="49" charset="0"/>
              </a:rPr>
              <a:t>Form1</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InitializeComponent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private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void</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Tinh_Click</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object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sender,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EventArgs</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CalServiceClient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ob</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 </a:t>
            </a:r>
            <a:r>
              <a:rPr lang="en-US" sz="1800" dirty="0">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new</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CalServiceClient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txtkq.Text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ob.Add</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800" dirty="0" err="1">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.Parse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txta.Text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FF"/>
                </a:solidFill>
                <a:effectLst/>
                <a:latin typeface="Cascadia Mono" panose="020B0609020000020004" pitchFamily="49" charset="0"/>
                <a:ea typeface="Calibri" panose="020F0502020204030204" pitchFamily="34" charset="0"/>
                <a:cs typeface="Cascadia Mono" panose="020B0609020000020004" pitchFamily="49" charset="0"/>
              </a:rPr>
              <a:t>double</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.Parse</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txtb.Text</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ToString</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Gọi</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dịch</a:t>
            </a: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r>
              <a:rPr lang="en-US" sz="1800" dirty="0" err="1">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vụ</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scadia Mono" panose="020B0609020000020004" pitchFamily="49" charset="0"/>
                <a:ea typeface="Calibri" panose="020F0502020204030204" pitchFamily="34" charset="0"/>
                <a:cs typeface="Cascadia Mono" panose="020B0609020000020004" pitchFamily="49"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711809" y="1727073"/>
            <a:ext cx="3088640" cy="708025"/>
          </a:xfrm>
          <a:prstGeom prst="rect">
            <a:avLst/>
          </a:prstGeom>
        </p:spPr>
        <p:txBody>
          <a:bodyPr vert="horz" wrap="square" lIns="0" tIns="36195" rIns="0" bIns="0" rtlCol="0">
            <a:spAutoFit/>
          </a:bodyPr>
          <a:lstStyle/>
          <a:p>
            <a:pPr marL="12700" marR="5080">
              <a:lnSpc>
                <a:spcPct val="90100"/>
              </a:lnSpc>
              <a:spcBef>
                <a:spcPts val="285"/>
              </a:spcBef>
            </a:pPr>
            <a:r>
              <a:rPr sz="1600" b="1" spc="-10" dirty="0">
                <a:solidFill>
                  <a:srgbClr val="FFFFFF"/>
                </a:solidFill>
                <a:latin typeface="Carlito"/>
                <a:cs typeface="Carlito"/>
              </a:rPr>
              <a:t>Step </a:t>
            </a:r>
            <a:r>
              <a:rPr sz="1600" b="1" spc="-5" dirty="0">
                <a:solidFill>
                  <a:srgbClr val="FFFFFF"/>
                </a:solidFill>
                <a:latin typeface="Carlito"/>
                <a:cs typeface="Carlito"/>
              </a:rPr>
              <a:t>6</a:t>
            </a:r>
            <a:r>
              <a:rPr sz="1600" spc="-5" dirty="0">
                <a:solidFill>
                  <a:srgbClr val="FFFFFF"/>
                </a:solidFill>
                <a:latin typeface="Carlito"/>
                <a:cs typeface="Carlito"/>
              </a:rPr>
              <a:t>: </a:t>
            </a:r>
            <a:r>
              <a:rPr sz="1600" spc="-15" dirty="0">
                <a:solidFill>
                  <a:srgbClr val="FFFFFF"/>
                </a:solidFill>
                <a:latin typeface="Carlito"/>
                <a:cs typeface="Carlito"/>
              </a:rPr>
              <a:t>Similarly, create </a:t>
            </a:r>
            <a:r>
              <a:rPr sz="1600" spc="-5" dirty="0">
                <a:solidFill>
                  <a:srgbClr val="FFFFFF"/>
                </a:solidFill>
                <a:latin typeface="Carlito"/>
                <a:cs typeface="Carlito"/>
              </a:rPr>
              <a:t>another class  </a:t>
            </a:r>
            <a:r>
              <a:rPr sz="1600" spc="-10" dirty="0">
                <a:solidFill>
                  <a:srgbClr val="FFFFFF"/>
                </a:solidFill>
                <a:latin typeface="Carlito"/>
                <a:cs typeface="Carlito"/>
              </a:rPr>
              <a:t>named </a:t>
            </a:r>
            <a:r>
              <a:rPr sz="1600" spc="-5" dirty="0">
                <a:solidFill>
                  <a:srgbClr val="FFFFFF"/>
                </a:solidFill>
                <a:latin typeface="Courier New"/>
                <a:cs typeface="Courier New"/>
              </a:rPr>
              <a:t>AlbumRepository </a:t>
            </a:r>
            <a:r>
              <a:rPr sz="1600" spc="-5" dirty="0">
                <a:solidFill>
                  <a:srgbClr val="FFFFFF"/>
                </a:solidFill>
                <a:latin typeface="Carlito"/>
                <a:cs typeface="Carlito"/>
              </a:rPr>
              <a:t>in the  </a:t>
            </a:r>
            <a:r>
              <a:rPr sz="1600" b="1" spc="-5" dirty="0">
                <a:solidFill>
                  <a:srgbClr val="FFFFFF"/>
                </a:solidFill>
                <a:latin typeface="Carlito"/>
                <a:cs typeface="Carlito"/>
              </a:rPr>
              <a:t>Models</a:t>
            </a:r>
            <a:r>
              <a:rPr sz="1600" b="1" spc="5" dirty="0">
                <a:solidFill>
                  <a:srgbClr val="FFFFFF"/>
                </a:solidFill>
                <a:latin typeface="Carlito"/>
                <a:cs typeface="Carlito"/>
              </a:rPr>
              <a:t> </a:t>
            </a:r>
            <a:r>
              <a:rPr sz="1600" spc="-35" dirty="0">
                <a:solidFill>
                  <a:srgbClr val="FFFFFF"/>
                </a:solidFill>
                <a:latin typeface="Carlito"/>
                <a:cs typeface="Carlito"/>
              </a:rPr>
              <a:t>folder.</a:t>
            </a:r>
            <a:endParaRPr sz="1600" dirty="0">
              <a:latin typeface="Carlito"/>
              <a:cs typeface="Carlito"/>
            </a:endParaRPr>
          </a:p>
        </p:txBody>
      </p:sp>
      <p:sp>
        <p:nvSpPr>
          <p:cNvPr id="16" name="object 16"/>
          <p:cNvSpPr txBox="1"/>
          <p:nvPr/>
        </p:nvSpPr>
        <p:spPr>
          <a:xfrm>
            <a:off x="5291073" y="1836800"/>
            <a:ext cx="3285490" cy="485140"/>
          </a:xfrm>
          <a:prstGeom prst="rect">
            <a:avLst/>
          </a:prstGeom>
        </p:spPr>
        <p:txBody>
          <a:bodyPr vert="horz" wrap="square" lIns="0" tIns="12065" rIns="0" bIns="0" rtlCol="0">
            <a:spAutoFit/>
          </a:bodyPr>
          <a:lstStyle/>
          <a:p>
            <a:pPr marL="12700">
              <a:lnSpc>
                <a:spcPts val="1810"/>
              </a:lnSpc>
              <a:spcBef>
                <a:spcPts val="95"/>
              </a:spcBef>
            </a:pPr>
            <a:r>
              <a:rPr sz="1600" spc="-10" dirty="0">
                <a:solidFill>
                  <a:srgbClr val="FFFFFF"/>
                </a:solidFill>
                <a:latin typeface="Carlito"/>
                <a:cs typeface="Carlito"/>
              </a:rPr>
              <a:t>Step 7: </a:t>
            </a:r>
            <a:r>
              <a:rPr sz="1600" spc="-5" dirty="0">
                <a:solidFill>
                  <a:srgbClr val="FFFFFF"/>
                </a:solidFill>
                <a:latin typeface="Carlito"/>
                <a:cs typeface="Carlito"/>
              </a:rPr>
              <a:t>In the </a:t>
            </a:r>
            <a:r>
              <a:rPr sz="1600" spc="-10" dirty="0">
                <a:solidFill>
                  <a:srgbClr val="FFFFFF"/>
                </a:solidFill>
                <a:latin typeface="Carlito"/>
                <a:cs typeface="Carlito"/>
              </a:rPr>
              <a:t>Code </a:t>
            </a:r>
            <a:r>
              <a:rPr sz="1600" spc="-30" dirty="0">
                <a:solidFill>
                  <a:srgbClr val="FFFFFF"/>
                </a:solidFill>
                <a:latin typeface="Carlito"/>
                <a:cs typeface="Carlito"/>
              </a:rPr>
              <a:t>Editor, </a:t>
            </a:r>
            <a:r>
              <a:rPr sz="1600" spc="-5" dirty="0">
                <a:solidFill>
                  <a:srgbClr val="FFFFFF"/>
                </a:solidFill>
                <a:latin typeface="Carlito"/>
                <a:cs typeface="Carlito"/>
              </a:rPr>
              <a:t>add the</a:t>
            </a:r>
            <a:r>
              <a:rPr sz="1600" spc="55" dirty="0">
                <a:solidFill>
                  <a:srgbClr val="FFFFFF"/>
                </a:solidFill>
                <a:latin typeface="Carlito"/>
                <a:cs typeface="Carlito"/>
              </a:rPr>
              <a:t> </a:t>
            </a:r>
            <a:r>
              <a:rPr sz="1600" spc="-10" dirty="0">
                <a:solidFill>
                  <a:srgbClr val="FFFFFF"/>
                </a:solidFill>
                <a:latin typeface="Carlito"/>
                <a:cs typeface="Carlito"/>
              </a:rPr>
              <a:t>code</a:t>
            </a:r>
            <a:endParaRPr sz="1600">
              <a:latin typeface="Carlito"/>
              <a:cs typeface="Carlito"/>
            </a:endParaRPr>
          </a:p>
          <a:p>
            <a:pPr marL="12700">
              <a:lnSpc>
                <a:spcPts val="1810"/>
              </a:lnSpc>
            </a:pPr>
            <a:r>
              <a:rPr sz="1600" spc="-10" dirty="0">
                <a:solidFill>
                  <a:srgbClr val="FFFFFF"/>
                </a:solidFill>
                <a:latin typeface="Carlito"/>
                <a:cs typeface="Carlito"/>
              </a:rPr>
              <a:t>to </a:t>
            </a:r>
            <a:r>
              <a:rPr sz="1600" spc="-5" dirty="0">
                <a:solidFill>
                  <a:srgbClr val="FFFFFF"/>
                </a:solidFill>
                <a:latin typeface="Carlito"/>
                <a:cs typeface="Carlito"/>
              </a:rPr>
              <a:t>the </a:t>
            </a:r>
            <a:r>
              <a:rPr sz="1600" spc="-5" dirty="0">
                <a:solidFill>
                  <a:srgbClr val="FFFFFF"/>
                </a:solidFill>
                <a:latin typeface="Courier New"/>
                <a:cs typeface="Courier New"/>
              </a:rPr>
              <a:t>AlbumRepository</a:t>
            </a:r>
            <a:r>
              <a:rPr sz="1600" spc="-555" dirty="0">
                <a:solidFill>
                  <a:srgbClr val="FFFFFF"/>
                </a:solidFill>
                <a:latin typeface="Courier New"/>
                <a:cs typeface="Courier New"/>
              </a:rPr>
              <a:t> </a:t>
            </a:r>
            <a:r>
              <a:rPr sz="1600" spc="-5" dirty="0">
                <a:solidFill>
                  <a:srgbClr val="FFFFFF"/>
                </a:solidFill>
                <a:latin typeface="Carlito"/>
                <a:cs typeface="Carlito"/>
              </a:rPr>
              <a:t>class.</a:t>
            </a:r>
            <a:endParaRPr sz="1600">
              <a:latin typeface="Carlito"/>
              <a:cs typeface="Carlito"/>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pic>
        <p:nvPicPr>
          <p:cNvPr id="20" name="Picture 19">
            <a:extLst>
              <a:ext uri="{FF2B5EF4-FFF2-40B4-BE49-F238E27FC236}">
                <a16:creationId xmlns:a16="http://schemas.microsoft.com/office/drawing/2014/main" id="{4CC6E7BA-F122-42CE-D1AE-CB018EBAE5BC}"/>
              </a:ext>
            </a:extLst>
          </p:cNvPr>
          <p:cNvPicPr>
            <a:picLocks noChangeAspect="1"/>
          </p:cNvPicPr>
          <p:nvPr/>
        </p:nvPicPr>
        <p:blipFill>
          <a:blip r:embed="rId2"/>
          <a:stretch>
            <a:fillRect/>
          </a:stretch>
        </p:blipFill>
        <p:spPr>
          <a:xfrm>
            <a:off x="304800" y="1447800"/>
            <a:ext cx="5667375" cy="3838739"/>
          </a:xfrm>
          <a:prstGeom prst="rect">
            <a:avLst/>
          </a:prstGeom>
        </p:spPr>
      </p:pic>
      <p:sp>
        <p:nvSpPr>
          <p:cNvPr id="22" name="TextBox 21">
            <a:extLst>
              <a:ext uri="{FF2B5EF4-FFF2-40B4-BE49-F238E27FC236}">
                <a16:creationId xmlns:a16="http://schemas.microsoft.com/office/drawing/2014/main" id="{A9E7E0DE-78D4-D1FE-7E91-002291E340E7}"/>
              </a:ext>
            </a:extLst>
          </p:cNvPr>
          <p:cNvSpPr txBox="1"/>
          <p:nvPr/>
        </p:nvSpPr>
        <p:spPr>
          <a:xfrm>
            <a:off x="533400" y="5704387"/>
            <a:ext cx="8382000" cy="375552"/>
          </a:xfrm>
          <a:prstGeom prst="rect">
            <a:avLst/>
          </a:prstGeom>
          <a:noFill/>
        </p:spPr>
        <p:txBody>
          <a:bodyPr wrap="square">
            <a:spAutoFit/>
          </a:bodyPr>
          <a:lstStyle/>
          <a:p>
            <a:pPr marL="0" marR="0">
              <a:lnSpc>
                <a:spcPct val="107000"/>
              </a:lnSpc>
              <a:spcBef>
                <a:spcPts val="0"/>
              </a:spcBef>
              <a:spcAft>
                <a:spcPts val="800"/>
              </a:spcAft>
            </a:pP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ý: WEBSERVICE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luôn</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ở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trạng</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thái</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Running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278968"/>
            <a:ext cx="8227060" cy="627736"/>
          </a:xfrm>
          <a:prstGeom prst="rect">
            <a:avLst/>
          </a:prstGeom>
        </p:spPr>
        <p:txBody>
          <a:bodyPr vert="horz" wrap="square" lIns="0" tIns="12065" rIns="0" bIns="0" rtlCol="0">
            <a:spAutoFit/>
          </a:bodyPr>
          <a:lstStyle/>
          <a:p>
            <a:pPr marL="12700">
              <a:lnSpc>
                <a:spcPct val="100000"/>
              </a:lnSpc>
              <a:spcBef>
                <a:spcPts val="95"/>
              </a:spcBef>
            </a:pPr>
            <a:r>
              <a:rPr lang="en-US" spc="-20" dirty="0" err="1"/>
              <a:t>Sự</a:t>
            </a:r>
            <a:r>
              <a:rPr lang="en-US" spc="-20" dirty="0"/>
              <a:t> </a:t>
            </a:r>
            <a:r>
              <a:rPr lang="en-US" spc="-20" dirty="0" err="1"/>
              <a:t>phát</a:t>
            </a:r>
            <a:r>
              <a:rPr lang="en-US" spc="-20" dirty="0"/>
              <a:t> </a:t>
            </a:r>
            <a:r>
              <a:rPr lang="en-US" spc="-20" dirty="0" err="1"/>
              <a:t>triển</a:t>
            </a:r>
            <a:r>
              <a:rPr lang="en-US" spc="-20" dirty="0"/>
              <a:t> </a:t>
            </a:r>
            <a:r>
              <a:rPr lang="en-US" spc="-20" dirty="0" err="1"/>
              <a:t>của</a:t>
            </a:r>
            <a:r>
              <a:rPr lang="en-US" spc="-20" dirty="0"/>
              <a:t> API Web ASP.NET</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pic>
        <p:nvPicPr>
          <p:cNvPr id="10" name="Picture 9">
            <a:extLst>
              <a:ext uri="{FF2B5EF4-FFF2-40B4-BE49-F238E27FC236}">
                <a16:creationId xmlns:a16="http://schemas.microsoft.com/office/drawing/2014/main" id="{A5EA2C5C-CDEB-B5C3-97B5-DC657D2A94F6}"/>
              </a:ext>
            </a:extLst>
          </p:cNvPr>
          <p:cNvPicPr>
            <a:picLocks noChangeAspect="1"/>
          </p:cNvPicPr>
          <p:nvPr/>
        </p:nvPicPr>
        <p:blipFill>
          <a:blip r:embed="rId2"/>
          <a:stretch>
            <a:fillRect/>
          </a:stretch>
        </p:blipFill>
        <p:spPr>
          <a:xfrm>
            <a:off x="1142975" y="1647812"/>
            <a:ext cx="6858050" cy="3562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9" name="TextBox 8">
            <a:extLst>
              <a:ext uri="{FF2B5EF4-FFF2-40B4-BE49-F238E27FC236}">
                <a16:creationId xmlns:a16="http://schemas.microsoft.com/office/drawing/2014/main" id="{72B91A73-B04F-10FA-674E-62764B8CCD0D}"/>
              </a:ext>
            </a:extLst>
          </p:cNvPr>
          <p:cNvSpPr txBox="1"/>
          <p:nvPr/>
        </p:nvSpPr>
        <p:spPr>
          <a:xfrm>
            <a:off x="304800" y="1524000"/>
            <a:ext cx="8686800" cy="3046988"/>
          </a:xfrm>
          <a:prstGeom prst="rect">
            <a:avLst/>
          </a:prstGeom>
          <a:noFill/>
        </p:spPr>
        <p:txBody>
          <a:bodyPr wrap="square">
            <a:spAutoFit/>
          </a:bodyPr>
          <a:lstStyle/>
          <a:p>
            <a:pPr algn="just"/>
            <a:r>
              <a:rPr lang="vi-VN" sz="2400" b="1" i="0" dirty="0">
                <a:solidFill>
                  <a:srgbClr val="151414"/>
                </a:solidFill>
                <a:effectLst/>
                <a:latin typeface="+mj-lt"/>
              </a:rPr>
              <a:t>WCF cung cấp các tính năng sau:</a:t>
            </a:r>
            <a:endParaRPr lang="vi-VN" sz="2400" b="0" i="0" dirty="0">
              <a:solidFill>
                <a:srgbClr val="151414"/>
              </a:solidFill>
              <a:effectLst/>
              <a:latin typeface="+mj-lt"/>
            </a:endParaRPr>
          </a:p>
          <a:p>
            <a:pPr algn="just">
              <a:buFont typeface="Arial" panose="020B0604020202020204" pitchFamily="34" charset="0"/>
              <a:buChar char="•"/>
            </a:pPr>
            <a:r>
              <a:rPr lang="vi-VN" sz="2400" b="1" i="0" dirty="0">
                <a:solidFill>
                  <a:srgbClr val="151414"/>
                </a:solidFill>
                <a:effectLst/>
                <a:latin typeface="+mj-lt"/>
              </a:rPr>
              <a:t>Hosting linh động:</a:t>
            </a:r>
            <a:r>
              <a:rPr lang="vi-VN" sz="2400" b="0" i="0" dirty="0">
                <a:solidFill>
                  <a:srgbClr val="151414"/>
                </a:solidFill>
                <a:effectLst/>
                <a:latin typeface="+mj-lt"/>
              </a:rPr>
              <a:t> Dịch vụ WCF có thể được hosting lên nhiều “môi trường” khác nhau, bao gồm IIS, Windows service, Self-hosting,..</a:t>
            </a:r>
          </a:p>
          <a:p>
            <a:pPr algn="just">
              <a:buFont typeface="Arial" panose="020B0604020202020204" pitchFamily="34" charset="0"/>
              <a:buChar char="•"/>
            </a:pPr>
            <a:r>
              <a:rPr lang="vi-VN" sz="2400" b="1" i="0" dirty="0">
                <a:solidFill>
                  <a:srgbClr val="151414"/>
                </a:solidFill>
                <a:effectLst/>
                <a:latin typeface="+mj-lt"/>
              </a:rPr>
              <a:t>Giao tiếp dữ liệu dễ dàng:</a:t>
            </a:r>
            <a:r>
              <a:rPr lang="vi-VN" sz="2400" b="0" i="0" dirty="0">
                <a:solidFill>
                  <a:srgbClr val="151414"/>
                </a:solidFill>
                <a:effectLst/>
                <a:latin typeface="+mj-lt"/>
              </a:rPr>
              <a:t> Tương tự như .NET Remoting,dịch vụ WCF cung cấp rất nhiều kênh để giao tiếp như HTTP, TCP , IPC.</a:t>
            </a:r>
          </a:p>
          <a:p>
            <a:pPr algn="just">
              <a:buFont typeface="Arial" panose="020B0604020202020204" pitchFamily="34" charset="0"/>
              <a:buChar char="•"/>
            </a:pPr>
            <a:r>
              <a:rPr lang="vi-VN" sz="2400" b="0" i="0" dirty="0">
                <a:solidFill>
                  <a:srgbClr val="151414"/>
                </a:solidFill>
                <a:effectLst/>
                <a:latin typeface="+mj-lt"/>
              </a:rPr>
              <a:t>An toàn</a:t>
            </a:r>
          </a:p>
          <a:p>
            <a:pPr algn="just">
              <a:buFont typeface="Arial" panose="020B0604020202020204" pitchFamily="34" charset="0"/>
              <a:buChar char="•"/>
            </a:pPr>
            <a:r>
              <a:rPr lang="vi-VN" sz="2400" b="0" i="0" dirty="0">
                <a:solidFill>
                  <a:srgbClr val="151414"/>
                </a:solidFill>
                <a:effectLst/>
                <a:latin typeface="+mj-lt"/>
              </a:rPr>
              <a:t>Linh động, dễ dàng mở rộng, nâng cấp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228600"/>
            <a:ext cx="8379460" cy="627736"/>
          </a:xfrm>
          <a:prstGeom prst="rect">
            <a:avLst/>
          </a:prstGeom>
        </p:spPr>
        <p:txBody>
          <a:bodyPr vert="horz" wrap="square" lIns="0" tIns="12065" rIns="0" bIns="0" rtlCol="0">
            <a:spAutoFit/>
          </a:bodyPr>
          <a:lstStyle/>
          <a:p>
            <a:pPr marL="12700">
              <a:lnSpc>
                <a:spcPct val="100000"/>
              </a:lnSpc>
              <a:spcBef>
                <a:spcPts val="95"/>
              </a:spcBef>
            </a:pPr>
            <a:r>
              <a:rPr lang="en-US" dirty="0" err="1"/>
              <a:t>Ứng</a:t>
            </a:r>
            <a:r>
              <a:rPr lang="en-US" dirty="0"/>
              <a:t> </a:t>
            </a:r>
            <a:r>
              <a:rPr lang="en-US" dirty="0" err="1"/>
              <a:t>dụng</a:t>
            </a:r>
            <a:r>
              <a:rPr lang="en-US" dirty="0"/>
              <a:t> WCF </a:t>
            </a:r>
            <a:r>
              <a:rPr lang="en-US" dirty="0" err="1"/>
              <a:t>trong</a:t>
            </a:r>
            <a:r>
              <a:rPr lang="en-US" dirty="0"/>
              <a:t> </a:t>
            </a:r>
            <a:r>
              <a:rPr lang="en-US" dirty="0" err="1"/>
              <a:t>ngữ</a:t>
            </a:r>
            <a:r>
              <a:rPr lang="en-US" dirty="0"/>
              <a:t> </a:t>
            </a:r>
            <a:r>
              <a:rPr lang="en-US" dirty="0" err="1"/>
              <a:t>cảnh</a:t>
            </a:r>
            <a:r>
              <a:rPr lang="en-US" dirty="0"/>
              <a:t> </a:t>
            </a:r>
            <a:r>
              <a:rPr lang="en-US" dirty="0" err="1"/>
              <a:t>thực</a:t>
            </a:r>
            <a:r>
              <a:rPr lang="en-US" dirty="0"/>
              <a:t> </a:t>
            </a:r>
            <a:r>
              <a:rPr lang="en-US" dirty="0" err="1"/>
              <a:t>tế</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pic>
        <p:nvPicPr>
          <p:cNvPr id="10" name="Picture 9">
            <a:extLst>
              <a:ext uri="{FF2B5EF4-FFF2-40B4-BE49-F238E27FC236}">
                <a16:creationId xmlns:a16="http://schemas.microsoft.com/office/drawing/2014/main" id="{67616E0D-06F6-F87E-5F3E-4FC4D5B85195}"/>
              </a:ext>
            </a:extLst>
          </p:cNvPr>
          <p:cNvPicPr>
            <a:picLocks noChangeAspect="1"/>
          </p:cNvPicPr>
          <p:nvPr/>
        </p:nvPicPr>
        <p:blipFill>
          <a:blip r:embed="rId2"/>
          <a:stretch>
            <a:fillRect/>
          </a:stretch>
        </p:blipFill>
        <p:spPr>
          <a:xfrm>
            <a:off x="457200" y="1547798"/>
            <a:ext cx="8408253" cy="41672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3240" y="142493"/>
            <a:ext cx="8379460" cy="635000"/>
          </a:xfrm>
          <a:prstGeom prst="rect">
            <a:avLst/>
          </a:prstGeom>
        </p:spPr>
        <p:txBody>
          <a:bodyPr vert="horz" wrap="square" lIns="0" tIns="12065" rIns="0" bIns="0" rtlCol="0">
            <a:spAutoFit/>
          </a:bodyPr>
          <a:lstStyle/>
          <a:p>
            <a:pPr marL="12700">
              <a:lnSpc>
                <a:spcPct val="100000"/>
              </a:lnSpc>
              <a:spcBef>
                <a:spcPts val="95"/>
              </a:spcBef>
            </a:pPr>
            <a:r>
              <a:rPr lang="en-US" dirty="0" err="1"/>
              <a:t>Mô</a:t>
            </a:r>
            <a:r>
              <a:rPr lang="en-US" dirty="0"/>
              <a:t> </a:t>
            </a:r>
            <a:r>
              <a:rPr lang="en-US" dirty="0" err="1"/>
              <a:t>hình</a:t>
            </a:r>
            <a:r>
              <a:rPr lang="en-US" dirty="0"/>
              <a:t> </a:t>
            </a:r>
            <a:r>
              <a:rPr lang="en-US" dirty="0" err="1"/>
              <a:t>giao</a:t>
            </a:r>
            <a:r>
              <a:rPr lang="en-US" dirty="0"/>
              <a:t> </a:t>
            </a:r>
            <a:r>
              <a:rPr lang="en-US" dirty="0" err="1"/>
              <a:t>tiếp</a:t>
            </a:r>
            <a:r>
              <a:rPr lang="en-US" dirty="0"/>
              <a:t> WCF</a:t>
            </a:r>
            <a:endParaRPr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9" name="TextBox 8">
            <a:extLst>
              <a:ext uri="{FF2B5EF4-FFF2-40B4-BE49-F238E27FC236}">
                <a16:creationId xmlns:a16="http://schemas.microsoft.com/office/drawing/2014/main" id="{D4D25A98-AB0F-433B-A72B-59FDEE3C74B0}"/>
              </a:ext>
            </a:extLst>
          </p:cNvPr>
          <p:cNvSpPr txBox="1"/>
          <p:nvPr/>
        </p:nvSpPr>
        <p:spPr>
          <a:xfrm>
            <a:off x="152400" y="1407739"/>
            <a:ext cx="8839200"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151414"/>
                </a:solidFill>
                <a:effectLst/>
                <a:latin typeface="arial" panose="020B0604020202020204" pitchFamily="34" charset="0"/>
              </a:rPr>
              <a:t> </a:t>
            </a:r>
            <a:r>
              <a:rPr lang="vi-VN" b="0" i="0" dirty="0">
                <a:solidFill>
                  <a:srgbClr val="151414"/>
                </a:solidFill>
                <a:effectLst/>
                <a:latin typeface="arial" panose="020B0604020202020204" pitchFamily="34" charset="0"/>
              </a:rPr>
              <a:t>WCF tuân theo kiến trúc Client – Server. Trong đó giao tiếp giữa Client và Server được thiết lập bằng cách sử dụng các điểm kết nối (Endpoints) do WCF Service cung cấp. Một service có thể chấp nhận và xử lý nhiều yêu cầu khác nhau thông các endpoint riêng biệt.</a:t>
            </a:r>
            <a:endParaRPr lang="en-US" dirty="0"/>
          </a:p>
        </p:txBody>
      </p:sp>
      <p:pic>
        <p:nvPicPr>
          <p:cNvPr id="13" name="Picture 12">
            <a:extLst>
              <a:ext uri="{FF2B5EF4-FFF2-40B4-BE49-F238E27FC236}">
                <a16:creationId xmlns:a16="http://schemas.microsoft.com/office/drawing/2014/main" id="{62B44C19-0895-AFDE-9547-856100D1A98C}"/>
              </a:ext>
            </a:extLst>
          </p:cNvPr>
          <p:cNvPicPr>
            <a:picLocks noChangeAspect="1"/>
          </p:cNvPicPr>
          <p:nvPr/>
        </p:nvPicPr>
        <p:blipFill>
          <a:blip r:embed="rId2"/>
          <a:stretch>
            <a:fillRect/>
          </a:stretch>
        </p:blipFill>
        <p:spPr>
          <a:xfrm>
            <a:off x="413576" y="2916432"/>
            <a:ext cx="8291876" cy="27223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14042"/>
            <a:ext cx="7420609" cy="382156"/>
          </a:xfrm>
          <a:prstGeom prst="rect">
            <a:avLst/>
          </a:prstGeom>
        </p:spPr>
        <p:txBody>
          <a:bodyPr vert="horz" wrap="square" lIns="0" tIns="12700" rIns="0" bIns="0" rtlCol="0">
            <a:spAutoFit/>
          </a:bodyPr>
          <a:lstStyle/>
          <a:p>
            <a:pPr marL="355600" marR="5080" indent="-343535">
              <a:lnSpc>
                <a:spcPct val="100000"/>
              </a:lnSpc>
              <a:spcBef>
                <a:spcPts val="100"/>
              </a:spcBef>
              <a:buClr>
                <a:srgbClr val="16375E"/>
              </a:buClr>
              <a:buFont typeface="Wingdings"/>
              <a:buChar char=""/>
              <a:tabLst>
                <a:tab pos="356235" algn="l"/>
              </a:tabLst>
            </a:pPr>
            <a:r>
              <a:rPr lang="vi-VN" sz="2400" spc="-10" dirty="0">
                <a:latin typeface="Carlito"/>
                <a:cs typeface="Carlito"/>
              </a:rPr>
              <a:t>Hình </a:t>
            </a:r>
            <a:r>
              <a:rPr lang="en-US" sz="2400" spc="-10" dirty="0" err="1">
                <a:latin typeface="Carlito"/>
                <a:cs typeface="Carlito"/>
              </a:rPr>
              <a:t>sau</a:t>
            </a:r>
            <a:r>
              <a:rPr lang="en-US" sz="2400" spc="-10" dirty="0">
                <a:latin typeface="Carlito"/>
                <a:cs typeface="Carlito"/>
              </a:rPr>
              <a:t> </a:t>
            </a:r>
            <a:r>
              <a:rPr lang="en-US" sz="2400" spc="-10" dirty="0" err="1">
                <a:latin typeface="Carlito"/>
                <a:cs typeface="Carlito"/>
              </a:rPr>
              <a:t>mô</a:t>
            </a:r>
            <a:r>
              <a:rPr lang="en-US" sz="2400" spc="-10" dirty="0">
                <a:latin typeface="Carlito"/>
                <a:cs typeface="Carlito"/>
              </a:rPr>
              <a:t> </a:t>
            </a:r>
            <a:r>
              <a:rPr lang="en-US" sz="2400" spc="-10" dirty="0" err="1">
                <a:latin typeface="Carlito"/>
                <a:cs typeface="Carlito"/>
              </a:rPr>
              <a:t>tả</a:t>
            </a:r>
            <a:r>
              <a:rPr lang="vi-VN" sz="2400" spc="-10" dirty="0">
                <a:latin typeface="Carlito"/>
                <a:cs typeface="Carlito"/>
              </a:rPr>
              <a:t> luồng giao tiếp trong một dịch vụ Web </a:t>
            </a:r>
            <a:r>
              <a:rPr sz="2400" dirty="0">
                <a:latin typeface="Carlito"/>
                <a:cs typeface="Carlito"/>
              </a:rPr>
              <a:t>:</a:t>
            </a:r>
          </a:p>
        </p:txBody>
      </p:sp>
      <p:sp>
        <p:nvSpPr>
          <p:cNvPr id="4" name="object 4"/>
          <p:cNvSpPr/>
          <p:nvPr/>
        </p:nvSpPr>
        <p:spPr>
          <a:xfrm>
            <a:off x="1600200" y="2362200"/>
            <a:ext cx="5871972" cy="33909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00200"/>
            <a:ext cx="7960995" cy="3544560"/>
          </a:xfrm>
          <a:prstGeom prst="rect">
            <a:avLst/>
          </a:prstGeom>
        </p:spPr>
        <p:txBody>
          <a:bodyPr vert="horz" wrap="square" lIns="0" tIns="12700" rIns="0" bIns="0" rtlCol="0">
            <a:spAutoFit/>
          </a:bodyPr>
          <a:lstStyle/>
          <a:p>
            <a:pPr marL="355600" marR="10160" indent="-343535">
              <a:lnSpc>
                <a:spcPct val="100000"/>
              </a:lnSpc>
              <a:spcBef>
                <a:spcPts val="100"/>
              </a:spcBef>
              <a:buClr>
                <a:srgbClr val="16375E"/>
              </a:buClr>
              <a:buFont typeface="Wingdings"/>
              <a:buChar char=""/>
              <a:tabLst>
                <a:tab pos="356235" algn="l"/>
              </a:tabLst>
            </a:pPr>
            <a:r>
              <a:rPr lang="en-US" sz="2400" spc="-25" dirty="0" err="1">
                <a:latin typeface="Carlito"/>
                <a:cs typeface="Carlito"/>
              </a:rPr>
              <a:t>Dần</a:t>
            </a:r>
            <a:r>
              <a:rPr lang="en-US" sz="2400" spc="-25" dirty="0">
                <a:latin typeface="Carlito"/>
                <a:cs typeface="Carlito"/>
              </a:rPr>
              <a:t> </a:t>
            </a:r>
            <a:r>
              <a:rPr lang="en-US" sz="2400" spc="-25" dirty="0" err="1">
                <a:latin typeface="Carlito"/>
                <a:cs typeface="Carlito"/>
              </a:rPr>
              <a:t>dần</a:t>
            </a:r>
            <a:r>
              <a:rPr lang="en-US" sz="2400" spc="-25" dirty="0">
                <a:latin typeface="Carlito"/>
                <a:cs typeface="Carlito"/>
              </a:rPr>
              <a:t>, </a:t>
            </a:r>
            <a:r>
              <a:rPr lang="en-US" sz="2400" spc="-25" dirty="0" err="1">
                <a:latin typeface="Carlito"/>
                <a:cs typeface="Carlito"/>
              </a:rPr>
              <a:t>một</a:t>
            </a:r>
            <a:r>
              <a:rPr lang="en-US" sz="2400" spc="-25" dirty="0">
                <a:latin typeface="Carlito"/>
                <a:cs typeface="Carlito"/>
              </a:rPr>
              <a:t> </a:t>
            </a:r>
            <a:r>
              <a:rPr lang="en-US" sz="2400" spc="-25" dirty="0" err="1">
                <a:latin typeface="Carlito"/>
                <a:cs typeface="Carlito"/>
              </a:rPr>
              <a:t>số</a:t>
            </a:r>
            <a:r>
              <a:rPr lang="en-US" sz="2400" spc="-25" dirty="0">
                <a:latin typeface="Carlito"/>
                <a:cs typeface="Carlito"/>
              </a:rPr>
              <a:t> </a:t>
            </a:r>
            <a:r>
              <a:rPr lang="en-US" sz="2400" spc="-25" dirty="0" err="1">
                <a:latin typeface="Carlito"/>
                <a:cs typeface="Carlito"/>
              </a:rPr>
              <a:t>tiêu</a:t>
            </a:r>
            <a:r>
              <a:rPr lang="en-US" sz="2400" spc="-25" dirty="0">
                <a:latin typeface="Carlito"/>
                <a:cs typeface="Carlito"/>
              </a:rPr>
              <a:t> </a:t>
            </a:r>
            <a:r>
              <a:rPr lang="en-US" sz="2400" spc="-25" dirty="0" err="1">
                <a:latin typeface="Carlito"/>
                <a:cs typeface="Carlito"/>
              </a:rPr>
              <a:t>chuẩn</a:t>
            </a:r>
            <a:r>
              <a:rPr lang="en-US" sz="2400" spc="-25" dirty="0">
                <a:latin typeface="Carlito"/>
                <a:cs typeface="Carlito"/>
              </a:rPr>
              <a:t> </a:t>
            </a:r>
            <a:r>
              <a:rPr lang="en-US" sz="2400" spc="-25" dirty="0" err="1">
                <a:latin typeface="Carlito"/>
                <a:cs typeface="Carlito"/>
              </a:rPr>
              <a:t>đã</a:t>
            </a:r>
            <a:r>
              <a:rPr lang="en-US" sz="2400" spc="-25" dirty="0">
                <a:latin typeface="Carlito"/>
                <a:cs typeface="Carlito"/>
              </a:rPr>
              <a:t> </a:t>
            </a:r>
            <a:r>
              <a:rPr lang="en-US" sz="2400" spc="-25" dirty="0" err="1">
                <a:latin typeface="Carlito"/>
                <a:cs typeface="Carlito"/>
              </a:rPr>
              <a:t>trở</a:t>
            </a:r>
            <a:r>
              <a:rPr lang="en-US" sz="2400" spc="-25" dirty="0">
                <a:latin typeface="Carlito"/>
                <a:cs typeface="Carlito"/>
              </a:rPr>
              <a:t> </a:t>
            </a:r>
            <a:r>
              <a:rPr lang="en-US" sz="2400" spc="-25" dirty="0" err="1">
                <a:latin typeface="Carlito"/>
                <a:cs typeface="Carlito"/>
              </a:rPr>
              <a:t>thành</a:t>
            </a:r>
            <a:r>
              <a:rPr lang="en-US" sz="2400" spc="-25" dirty="0">
                <a:latin typeface="Carlito"/>
                <a:cs typeface="Carlito"/>
              </a:rPr>
              <a:t> </a:t>
            </a:r>
            <a:r>
              <a:rPr lang="en-US" sz="2400" spc="-25" dirty="0" err="1">
                <a:latin typeface="Carlito"/>
                <a:cs typeface="Carlito"/>
              </a:rPr>
              <a:t>một</a:t>
            </a:r>
            <a:r>
              <a:rPr lang="en-US" sz="2400" spc="-25" dirty="0">
                <a:latin typeface="Carlito"/>
                <a:cs typeface="Carlito"/>
              </a:rPr>
              <a:t> </a:t>
            </a:r>
            <a:r>
              <a:rPr lang="en-US" sz="2400" spc="-25" dirty="0" err="1">
                <a:latin typeface="Carlito"/>
                <a:cs typeface="Carlito"/>
              </a:rPr>
              <a:t>phần</a:t>
            </a:r>
            <a:r>
              <a:rPr lang="en-US" sz="2400" spc="-25" dirty="0">
                <a:latin typeface="Carlito"/>
                <a:cs typeface="Carlito"/>
              </a:rPr>
              <a:t> </a:t>
            </a:r>
            <a:r>
              <a:rPr lang="en-US" sz="2400" spc="-25" dirty="0" err="1">
                <a:latin typeface="Carlito"/>
                <a:cs typeface="Carlito"/>
              </a:rPr>
              <a:t>của</a:t>
            </a:r>
            <a:r>
              <a:rPr lang="en-US" sz="2400" spc="-25" dirty="0">
                <a:latin typeface="Carlito"/>
                <a:cs typeface="Carlito"/>
              </a:rPr>
              <a:t> </a:t>
            </a:r>
            <a:r>
              <a:rPr lang="en-US" sz="2400" spc="-25" dirty="0" err="1">
                <a:latin typeface="Carlito"/>
                <a:cs typeface="Carlito"/>
              </a:rPr>
              <a:t>ngăn</a:t>
            </a:r>
            <a:r>
              <a:rPr lang="en-US" sz="2400" spc="-25" dirty="0">
                <a:latin typeface="Carlito"/>
                <a:cs typeface="Carlito"/>
              </a:rPr>
              <a:t> </a:t>
            </a:r>
            <a:r>
              <a:rPr lang="en-US" sz="2400" spc="-25" dirty="0" err="1">
                <a:latin typeface="Carlito"/>
                <a:cs typeface="Carlito"/>
              </a:rPr>
              <a:t>xếp</a:t>
            </a:r>
            <a:r>
              <a:rPr lang="en-US" sz="2400" spc="-25" dirty="0">
                <a:latin typeface="Carlito"/>
                <a:cs typeface="Carlito"/>
              </a:rPr>
              <a:t> </a:t>
            </a:r>
            <a:r>
              <a:rPr lang="en-US" sz="2400" spc="-25" dirty="0" err="1">
                <a:latin typeface="Carlito"/>
                <a:cs typeface="Carlito"/>
              </a:rPr>
              <a:t>dịch</a:t>
            </a:r>
            <a:r>
              <a:rPr lang="en-US" sz="2400" spc="-25" dirty="0">
                <a:latin typeface="Carlito"/>
                <a:cs typeface="Carlito"/>
              </a:rPr>
              <a:t> </a:t>
            </a:r>
            <a:r>
              <a:rPr lang="en-US" sz="2400" spc="-25" dirty="0" err="1">
                <a:latin typeface="Carlito"/>
                <a:cs typeface="Carlito"/>
              </a:rPr>
              <a:t>vụ</a:t>
            </a:r>
            <a:r>
              <a:rPr lang="en-US" sz="2400" spc="-25" dirty="0">
                <a:latin typeface="Carlito"/>
                <a:cs typeface="Carlito"/>
              </a:rPr>
              <a:t> Web</a:t>
            </a:r>
            <a:r>
              <a:rPr sz="2400" spc="-10" dirty="0">
                <a:latin typeface="Carlito"/>
                <a:cs typeface="Carlito"/>
              </a:rPr>
              <a:t>.</a:t>
            </a:r>
            <a:endParaRPr sz="2400" dirty="0">
              <a:latin typeface="Carlito"/>
              <a:cs typeface="Carlito"/>
            </a:endParaRPr>
          </a:p>
          <a:p>
            <a:pPr marL="355600" indent="-343535">
              <a:lnSpc>
                <a:spcPct val="100000"/>
              </a:lnSpc>
              <a:spcBef>
                <a:spcPts val="575"/>
              </a:spcBef>
              <a:buClr>
                <a:srgbClr val="16375E"/>
              </a:buClr>
              <a:buFont typeface="Wingdings"/>
              <a:buChar char=""/>
              <a:tabLst>
                <a:tab pos="356235" algn="l"/>
              </a:tabLst>
            </a:pPr>
            <a:r>
              <a:rPr lang="en-US" sz="2400" spc="-5" dirty="0" err="1">
                <a:latin typeface="Carlito"/>
                <a:cs typeface="Carlito"/>
              </a:rPr>
              <a:t>Xem</a:t>
            </a:r>
            <a:r>
              <a:rPr lang="en-US" sz="2400" spc="-5" dirty="0">
                <a:latin typeface="Carlito"/>
                <a:cs typeface="Carlito"/>
              </a:rPr>
              <a:t> </a:t>
            </a:r>
            <a:r>
              <a:rPr lang="en-US" sz="2400" spc="-5" dirty="0" err="1">
                <a:latin typeface="Carlito"/>
                <a:cs typeface="Carlito"/>
              </a:rPr>
              <a:t>xét</a:t>
            </a:r>
            <a:r>
              <a:rPr lang="en-US" sz="2400" spc="-5" dirty="0">
                <a:latin typeface="Carlito"/>
                <a:cs typeface="Carlito"/>
              </a:rPr>
              <a:t> </a:t>
            </a:r>
            <a:r>
              <a:rPr lang="en-US" sz="2400" spc="-5" dirty="0" err="1">
                <a:latin typeface="Carlito"/>
                <a:cs typeface="Carlito"/>
              </a:rPr>
              <a:t>một</a:t>
            </a:r>
            <a:r>
              <a:rPr lang="en-US" sz="2400" spc="-5" dirty="0">
                <a:latin typeface="Carlito"/>
                <a:cs typeface="Carlito"/>
              </a:rPr>
              <a:t> </a:t>
            </a:r>
            <a:r>
              <a:rPr lang="en-US" sz="2400" spc="-5" dirty="0" err="1">
                <a:latin typeface="Carlito"/>
                <a:cs typeface="Carlito"/>
              </a:rPr>
              <a:t>ví</a:t>
            </a:r>
            <a:r>
              <a:rPr lang="en-US" sz="2400" spc="-5" dirty="0">
                <a:latin typeface="Carlito"/>
                <a:cs typeface="Carlito"/>
              </a:rPr>
              <a:t> </a:t>
            </a:r>
            <a:r>
              <a:rPr lang="en-US" sz="2400" spc="-5" dirty="0" err="1">
                <a:latin typeface="Carlito"/>
                <a:cs typeface="Carlito"/>
              </a:rPr>
              <a:t>dụ</a:t>
            </a:r>
            <a:r>
              <a:rPr lang="en-US" sz="2400" spc="-5" dirty="0">
                <a:latin typeface="Carlito"/>
                <a:cs typeface="Carlito"/>
              </a:rPr>
              <a:t> </a:t>
            </a:r>
            <a:r>
              <a:rPr lang="en-US" sz="2400" spc="-5" dirty="0" err="1">
                <a:latin typeface="Carlito"/>
                <a:cs typeface="Carlito"/>
              </a:rPr>
              <a:t>về</a:t>
            </a:r>
            <a:r>
              <a:rPr lang="en-US" sz="2400" spc="-5" dirty="0">
                <a:latin typeface="Carlito"/>
                <a:cs typeface="Carlito"/>
              </a:rPr>
              <a:t> WS-Security </a:t>
            </a:r>
            <a:r>
              <a:rPr sz="2400" dirty="0">
                <a:latin typeface="Carlito"/>
                <a:cs typeface="Carlito"/>
              </a:rPr>
              <a:t>:</a:t>
            </a:r>
          </a:p>
          <a:p>
            <a:pPr marL="756285" lvl="1" indent="-287020" algn="just">
              <a:lnSpc>
                <a:spcPct val="100000"/>
              </a:lnSpc>
              <a:spcBef>
                <a:spcPts val="505"/>
              </a:spcBef>
              <a:buClr>
                <a:srgbClr val="16375E"/>
              </a:buClr>
              <a:buFont typeface="Arial"/>
              <a:buChar char="–"/>
              <a:tabLst>
                <a:tab pos="756285" algn="l"/>
                <a:tab pos="756920" algn="l"/>
              </a:tabLst>
            </a:pPr>
            <a:r>
              <a:rPr lang="vi-VN" sz="2000" spc="-10" dirty="0">
                <a:latin typeface="Carlito"/>
                <a:cs typeface="Carlito"/>
              </a:rPr>
              <a:t>Giới thiệu tiện ích mở rộng cho SOAP để truyền SOAP an toàn</a:t>
            </a:r>
            <a:r>
              <a:rPr lang="en-US" sz="2000" spc="-10" dirty="0">
                <a:latin typeface="Carlito"/>
                <a:cs typeface="Carlito"/>
              </a:rPr>
              <a:t> </a:t>
            </a:r>
            <a:r>
              <a:rPr lang="vi-VN" sz="2000" spc="-10" dirty="0">
                <a:latin typeface="Carlito"/>
                <a:cs typeface="Carlito"/>
              </a:rPr>
              <a:t>tin nhắn.</a:t>
            </a:r>
            <a:endParaRPr lang="en-US" sz="2000" spc="-10" dirty="0">
              <a:latin typeface="Carlito"/>
              <a:cs typeface="Carlito"/>
            </a:endParaRPr>
          </a:p>
          <a:p>
            <a:pPr marL="756285" lvl="1" indent="-287020" algn="just">
              <a:lnSpc>
                <a:spcPct val="100000"/>
              </a:lnSpc>
              <a:spcBef>
                <a:spcPts val="505"/>
              </a:spcBef>
              <a:buClr>
                <a:srgbClr val="16375E"/>
              </a:buClr>
              <a:buFont typeface="Arial"/>
              <a:buChar char="–"/>
              <a:tabLst>
                <a:tab pos="756285" algn="l"/>
                <a:tab pos="756920" algn="l"/>
              </a:tabLst>
            </a:pPr>
            <a:r>
              <a:rPr lang="vi-VN" sz="2000" spc="-10" dirty="0">
                <a:latin typeface="Carlito"/>
                <a:cs typeface="Carlito"/>
              </a:rPr>
              <a:t>Được giới thiệu để quản lý mối quan hệ tin cậy giữa các thực thể liên quan đến giao tiếp dịch vụ Web. Tất cả các tiêu chuẩn dịch vụ Web được gọi chung là WS-*.</a:t>
            </a:r>
            <a:endParaRPr lang="en-US" sz="2000" spc="-10" dirty="0">
              <a:latin typeface="Carlito"/>
              <a:cs typeface="Carlito"/>
            </a:endParaRPr>
          </a:p>
          <a:p>
            <a:pPr marL="756285" lvl="1" indent="-287020" algn="just">
              <a:lnSpc>
                <a:spcPct val="100000"/>
              </a:lnSpc>
              <a:spcBef>
                <a:spcPts val="505"/>
              </a:spcBef>
              <a:buClr>
                <a:srgbClr val="16375E"/>
              </a:buClr>
              <a:buFont typeface="Arial"/>
              <a:buChar char="–"/>
              <a:tabLst>
                <a:tab pos="756285" algn="l"/>
                <a:tab pos="756920" algn="l"/>
              </a:tabLst>
            </a:pPr>
            <a:r>
              <a:rPr lang="vi-VN" sz="2000" spc="-10" dirty="0">
                <a:latin typeface="Carlito"/>
                <a:cs typeface="Carlito"/>
              </a:rPr>
              <a:t>Các dịch vụ RESTful được giới thiệu có sẵn qua HTTP đơn giản và không yêu cầu triển khai WS-*.</a:t>
            </a:r>
            <a:endParaRPr sz="2000" dirty="0">
              <a:latin typeface="Carlito"/>
              <a:cs typeface="Carlito"/>
            </a:endParaRPr>
          </a:p>
        </p:txBody>
      </p:sp>
      <p:sp>
        <p:nvSpPr>
          <p:cNvPr id="4" name="object 4"/>
          <p:cNvSpPr/>
          <p:nvPr/>
        </p:nvSpPr>
        <p:spPr>
          <a:xfrm>
            <a:off x="5215128" y="4861559"/>
            <a:ext cx="2789428" cy="155300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37386"/>
            <a:ext cx="8004175" cy="2805896"/>
          </a:xfrm>
          <a:prstGeom prst="rect">
            <a:avLst/>
          </a:prstGeom>
        </p:spPr>
        <p:txBody>
          <a:bodyPr vert="horz" wrap="square" lIns="0" tIns="88900" rIns="0" bIns="0" rtlCol="0">
            <a:spAutoFit/>
          </a:bodyPr>
          <a:lstStyle/>
          <a:p>
            <a:pPr marL="355600" indent="-343535">
              <a:lnSpc>
                <a:spcPct val="100000"/>
              </a:lnSpc>
              <a:spcBef>
                <a:spcPts val="700"/>
              </a:spcBef>
              <a:buClr>
                <a:srgbClr val="16375E"/>
              </a:buClr>
              <a:buFont typeface="Wingdings"/>
              <a:buChar char=""/>
              <a:tabLst>
                <a:tab pos="356235" algn="l"/>
              </a:tabLst>
            </a:pPr>
            <a:r>
              <a:rPr lang="en-US" sz="2400" spc="5" dirty="0">
                <a:latin typeface="Carlito"/>
                <a:cs typeface="Carlito"/>
              </a:rPr>
              <a:t>Giao </a:t>
            </a:r>
            <a:r>
              <a:rPr lang="en-US" sz="2400" spc="5" dirty="0" err="1">
                <a:latin typeface="Carlito"/>
                <a:cs typeface="Carlito"/>
              </a:rPr>
              <a:t>thức</a:t>
            </a:r>
            <a:r>
              <a:rPr lang="en-US" sz="2400" spc="5" dirty="0">
                <a:latin typeface="Carlito"/>
                <a:cs typeface="Carlito"/>
              </a:rPr>
              <a:t> HTTP</a:t>
            </a:r>
            <a:r>
              <a:rPr sz="2400" spc="-15" dirty="0">
                <a:latin typeface="Carlito"/>
                <a:cs typeface="Carlito"/>
              </a:rPr>
              <a:t>:</a:t>
            </a:r>
            <a:endParaRPr sz="2400" dirty="0">
              <a:latin typeface="Carlito"/>
              <a:cs typeface="Carlito"/>
            </a:endParaRPr>
          </a:p>
          <a:p>
            <a:pPr marL="756285" marR="478155" lvl="1" indent="-287020" algn="just">
              <a:lnSpc>
                <a:spcPct val="100000"/>
              </a:lnSpc>
              <a:spcBef>
                <a:spcPts val="509"/>
              </a:spcBef>
              <a:buClr>
                <a:srgbClr val="16375E"/>
              </a:buClr>
              <a:buFont typeface="Arial"/>
              <a:buChar char="–"/>
              <a:tabLst>
                <a:tab pos="756285" algn="l"/>
                <a:tab pos="756920" algn="l"/>
              </a:tabLst>
            </a:pPr>
            <a:r>
              <a:rPr lang="vi-VN" sz="2000" spc="-10" dirty="0">
                <a:latin typeface="Carlito"/>
                <a:cs typeface="Carlito"/>
              </a:rPr>
              <a:t>Giao tiếp qua Web. Khi một URL trong thanh Địa chỉ của trình duyệt được nhập và gửi, một yêu cầu HTTP sẽ được gửi đến một ứng dụng đang chạy trên máy chủ được đại diện bởi URL.</a:t>
            </a:r>
            <a:endParaRPr lang="en-US" sz="2000" spc="-10" dirty="0">
              <a:latin typeface="Carlito"/>
              <a:cs typeface="Carlito"/>
            </a:endParaRPr>
          </a:p>
          <a:p>
            <a:pPr marL="756285" marR="478155" lvl="1" indent="-287020" algn="just">
              <a:lnSpc>
                <a:spcPct val="100000"/>
              </a:lnSpc>
              <a:spcBef>
                <a:spcPts val="509"/>
              </a:spcBef>
              <a:buClr>
                <a:srgbClr val="16375E"/>
              </a:buClr>
              <a:buFont typeface="Arial"/>
              <a:buChar char="–"/>
              <a:tabLst>
                <a:tab pos="756285" algn="l"/>
                <a:tab pos="756920" algn="l"/>
              </a:tabLst>
            </a:pPr>
            <a:r>
              <a:rPr lang="vi-VN" sz="2000" spc="-10" dirty="0">
                <a:latin typeface="Carlito"/>
                <a:cs typeface="Carlito"/>
              </a:rPr>
              <a:t>Trả về một phản hồi HTTP. Trình duyệt khi nhận được phản hồi sẽ hiển thị phản hồi cho bạn.</a:t>
            </a:r>
            <a:endParaRPr lang="en-US" sz="2000" spc="-10" dirty="0">
              <a:latin typeface="Carlito"/>
              <a:cs typeface="Carlito"/>
            </a:endParaRPr>
          </a:p>
          <a:p>
            <a:pPr marL="756285" marR="478155" lvl="1" indent="-287020" algn="just">
              <a:lnSpc>
                <a:spcPct val="100000"/>
              </a:lnSpc>
              <a:spcBef>
                <a:spcPts val="509"/>
              </a:spcBef>
              <a:buClr>
                <a:srgbClr val="16375E"/>
              </a:buClr>
              <a:buFont typeface="Arial"/>
              <a:buChar char="–"/>
              <a:tabLst>
                <a:tab pos="756285" algn="l"/>
                <a:tab pos="756920" algn="l"/>
              </a:tabLst>
            </a:pPr>
            <a:r>
              <a:rPr lang="vi-VN" sz="2000" spc="-10" dirty="0">
                <a:latin typeface="Carlito"/>
                <a:cs typeface="Carlito"/>
              </a:rPr>
              <a:t>Cung cấp các loại phương thức yêu cầu khác nhau dựa trên loạicác thao tác mà yêu cầu cần thực hiện.</a:t>
            </a:r>
            <a:endParaRPr sz="2000" dirty="0">
              <a:latin typeface="Carlito"/>
              <a:cs typeface="Carlito"/>
            </a:endParaRPr>
          </a:p>
        </p:txBody>
      </p:sp>
      <p:sp>
        <p:nvSpPr>
          <p:cNvPr id="3" name="object 3"/>
          <p:cNvSpPr txBox="1">
            <a:spLocks noGrp="1"/>
          </p:cNvSpPr>
          <p:nvPr>
            <p:ph type="title"/>
          </p:nvPr>
        </p:nvSpPr>
        <p:spPr>
          <a:xfrm>
            <a:off x="535940" y="278968"/>
            <a:ext cx="5712460" cy="627736"/>
          </a:xfrm>
          <a:prstGeom prst="rect">
            <a:avLst/>
          </a:prstGeom>
        </p:spPr>
        <p:txBody>
          <a:bodyPr vert="horz" wrap="square" lIns="0" tIns="12065" rIns="0" bIns="0" rtlCol="0">
            <a:spAutoFit/>
          </a:bodyPr>
          <a:lstStyle/>
          <a:p>
            <a:pPr marL="12700">
              <a:lnSpc>
                <a:spcPct val="100000"/>
              </a:lnSpc>
              <a:spcBef>
                <a:spcPts val="95"/>
              </a:spcBef>
            </a:pPr>
            <a:r>
              <a:rPr lang="en-US" spc="5" dirty="0"/>
              <a:t>Giao </a:t>
            </a:r>
            <a:r>
              <a:rPr lang="en-US" spc="5" dirty="0" err="1"/>
              <a:t>thức</a:t>
            </a:r>
            <a:r>
              <a:rPr lang="en-US" spc="5" dirty="0"/>
              <a:t> </a:t>
            </a:r>
            <a:r>
              <a:rPr spc="5" dirty="0"/>
              <a:t>HTTP</a:t>
            </a:r>
            <a:endParaRPr spc="-25" dirty="0"/>
          </a:p>
        </p:txBody>
      </p:sp>
      <p:grpSp>
        <p:nvGrpSpPr>
          <p:cNvPr id="4" name="object 4"/>
          <p:cNvGrpSpPr/>
          <p:nvPr/>
        </p:nvGrpSpPr>
        <p:grpSpPr>
          <a:xfrm>
            <a:off x="2916935" y="4418076"/>
            <a:ext cx="3880485" cy="2269490"/>
            <a:chOff x="2916935" y="4418076"/>
            <a:chExt cx="3880485" cy="2269490"/>
          </a:xfrm>
        </p:grpSpPr>
        <p:sp>
          <p:nvSpPr>
            <p:cNvPr id="5" name="object 5"/>
            <p:cNvSpPr/>
            <p:nvPr/>
          </p:nvSpPr>
          <p:spPr>
            <a:xfrm>
              <a:off x="2916935" y="4418076"/>
              <a:ext cx="3880104" cy="22692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20540" y="6021324"/>
              <a:ext cx="683895" cy="506095"/>
            </a:xfrm>
            <a:custGeom>
              <a:avLst/>
              <a:gdLst/>
              <a:ahLst/>
              <a:cxnLst/>
              <a:rect l="l" t="t" r="r" b="b"/>
              <a:pathLst>
                <a:path w="683895" h="506095">
                  <a:moveTo>
                    <a:pt x="85471" y="0"/>
                  </a:moveTo>
                  <a:lnTo>
                    <a:pt x="0" y="184010"/>
                  </a:lnTo>
                  <a:lnTo>
                    <a:pt x="20708" y="223803"/>
                  </a:lnTo>
                  <a:lnTo>
                    <a:pt x="44988" y="261421"/>
                  </a:lnTo>
                  <a:lnTo>
                    <a:pt x="72611" y="296758"/>
                  </a:lnTo>
                  <a:lnTo>
                    <a:pt x="103352" y="329713"/>
                  </a:lnTo>
                  <a:lnTo>
                    <a:pt x="136984" y="360183"/>
                  </a:lnTo>
                  <a:lnTo>
                    <a:pt x="173280" y="388065"/>
                  </a:lnTo>
                  <a:lnTo>
                    <a:pt x="212015" y="413256"/>
                  </a:lnTo>
                  <a:lnTo>
                    <a:pt x="252961" y="435653"/>
                  </a:lnTo>
                  <a:lnTo>
                    <a:pt x="295892" y="455153"/>
                  </a:lnTo>
                  <a:lnTo>
                    <a:pt x="340583" y="471653"/>
                  </a:lnTo>
                  <a:lnTo>
                    <a:pt x="386805" y="485051"/>
                  </a:lnTo>
                  <a:lnTo>
                    <a:pt x="434334" y="495244"/>
                  </a:lnTo>
                  <a:lnTo>
                    <a:pt x="482942" y="502128"/>
                  </a:lnTo>
                  <a:lnTo>
                    <a:pt x="532403" y="505601"/>
                  </a:lnTo>
                  <a:lnTo>
                    <a:pt x="582491" y="505560"/>
                  </a:lnTo>
                  <a:lnTo>
                    <a:pt x="632979" y="501902"/>
                  </a:lnTo>
                  <a:lnTo>
                    <a:pt x="683641" y="494525"/>
                  </a:lnTo>
                  <a:lnTo>
                    <a:pt x="631056" y="482768"/>
                  </a:lnTo>
                  <a:lnTo>
                    <a:pt x="580423" y="467186"/>
                  </a:lnTo>
                  <a:lnTo>
                    <a:pt x="531987" y="447955"/>
                  </a:lnTo>
                  <a:lnTo>
                    <a:pt x="485993" y="425253"/>
                  </a:lnTo>
                  <a:lnTo>
                    <a:pt x="442685" y="399256"/>
                  </a:lnTo>
                  <a:lnTo>
                    <a:pt x="402310" y="370142"/>
                  </a:lnTo>
                  <a:lnTo>
                    <a:pt x="365111" y="338088"/>
                  </a:lnTo>
                  <a:lnTo>
                    <a:pt x="331334" y="303270"/>
                  </a:lnTo>
                  <a:lnTo>
                    <a:pt x="301223" y="265867"/>
                  </a:lnTo>
                  <a:lnTo>
                    <a:pt x="275025" y="226054"/>
                  </a:lnTo>
                  <a:lnTo>
                    <a:pt x="252984" y="184010"/>
                  </a:lnTo>
                  <a:lnTo>
                    <a:pt x="85471" y="0"/>
                  </a:lnTo>
                  <a:close/>
                </a:path>
              </a:pathLst>
            </a:custGeom>
            <a:solidFill>
              <a:srgbClr val="FBD4B5"/>
            </a:solidFill>
          </p:spPr>
          <p:txBody>
            <a:bodyPr wrap="square" lIns="0" tIns="0" rIns="0" bIns="0" rtlCol="0"/>
            <a:lstStyle/>
            <a:p>
              <a:endParaRPr/>
            </a:p>
          </p:txBody>
        </p:sp>
        <p:sp>
          <p:nvSpPr>
            <p:cNvPr id="7" name="object 7"/>
            <p:cNvSpPr/>
            <p:nvPr/>
          </p:nvSpPr>
          <p:spPr>
            <a:xfrm>
              <a:off x="4377689" y="6021324"/>
              <a:ext cx="851535" cy="506095"/>
            </a:xfrm>
            <a:custGeom>
              <a:avLst/>
              <a:gdLst/>
              <a:ahLst/>
              <a:cxnLst/>
              <a:rect l="l" t="t" r="r" b="b"/>
              <a:pathLst>
                <a:path w="851535" h="506095">
                  <a:moveTo>
                    <a:pt x="851154" y="0"/>
                  </a:moveTo>
                  <a:lnTo>
                    <a:pt x="598170" y="0"/>
                  </a:lnTo>
                  <a:lnTo>
                    <a:pt x="595974" y="43656"/>
                  </a:lnTo>
                  <a:lnTo>
                    <a:pt x="589506" y="86282"/>
                  </a:lnTo>
                  <a:lnTo>
                    <a:pt x="578945" y="127724"/>
                  </a:lnTo>
                  <a:lnTo>
                    <a:pt x="564472" y="167832"/>
                  </a:lnTo>
                  <a:lnTo>
                    <a:pt x="546266" y="206452"/>
                  </a:lnTo>
                  <a:lnTo>
                    <a:pt x="524506" y="243434"/>
                  </a:lnTo>
                  <a:lnTo>
                    <a:pt x="499373" y="278625"/>
                  </a:lnTo>
                  <a:lnTo>
                    <a:pt x="471045" y="311874"/>
                  </a:lnTo>
                  <a:lnTo>
                    <a:pt x="439703" y="343028"/>
                  </a:lnTo>
                  <a:lnTo>
                    <a:pt x="405525" y="371937"/>
                  </a:lnTo>
                  <a:lnTo>
                    <a:pt x="368693" y="398446"/>
                  </a:lnTo>
                  <a:lnTo>
                    <a:pt x="329385" y="422406"/>
                  </a:lnTo>
                  <a:lnTo>
                    <a:pt x="287781" y="443664"/>
                  </a:lnTo>
                  <a:lnTo>
                    <a:pt x="244060" y="462069"/>
                  </a:lnTo>
                  <a:lnTo>
                    <a:pt x="198403" y="477467"/>
                  </a:lnTo>
                  <a:lnTo>
                    <a:pt x="150988" y="489708"/>
                  </a:lnTo>
                  <a:lnTo>
                    <a:pt x="101997" y="498640"/>
                  </a:lnTo>
                  <a:lnTo>
                    <a:pt x="51607" y="504110"/>
                  </a:lnTo>
                  <a:lnTo>
                    <a:pt x="0" y="505967"/>
                  </a:lnTo>
                  <a:lnTo>
                    <a:pt x="252984" y="505967"/>
                  </a:lnTo>
                  <a:lnTo>
                    <a:pt x="304591" y="504110"/>
                  </a:lnTo>
                  <a:lnTo>
                    <a:pt x="354981" y="498640"/>
                  </a:lnTo>
                  <a:lnTo>
                    <a:pt x="403972" y="489708"/>
                  </a:lnTo>
                  <a:lnTo>
                    <a:pt x="451387" y="477467"/>
                  </a:lnTo>
                  <a:lnTo>
                    <a:pt x="497044" y="462069"/>
                  </a:lnTo>
                  <a:lnTo>
                    <a:pt x="540765" y="443664"/>
                  </a:lnTo>
                  <a:lnTo>
                    <a:pt x="582369" y="422406"/>
                  </a:lnTo>
                  <a:lnTo>
                    <a:pt x="621677" y="398446"/>
                  </a:lnTo>
                  <a:lnTo>
                    <a:pt x="658509" y="371937"/>
                  </a:lnTo>
                  <a:lnTo>
                    <a:pt x="692687" y="343028"/>
                  </a:lnTo>
                  <a:lnTo>
                    <a:pt x="724029" y="311874"/>
                  </a:lnTo>
                  <a:lnTo>
                    <a:pt x="752357" y="278625"/>
                  </a:lnTo>
                  <a:lnTo>
                    <a:pt x="777490" y="243434"/>
                  </a:lnTo>
                  <a:lnTo>
                    <a:pt x="799250" y="206452"/>
                  </a:lnTo>
                  <a:lnTo>
                    <a:pt x="817456" y="167832"/>
                  </a:lnTo>
                  <a:lnTo>
                    <a:pt x="831929" y="127724"/>
                  </a:lnTo>
                  <a:lnTo>
                    <a:pt x="842490" y="86282"/>
                  </a:lnTo>
                  <a:lnTo>
                    <a:pt x="848958" y="43656"/>
                  </a:lnTo>
                  <a:lnTo>
                    <a:pt x="851154" y="0"/>
                  </a:lnTo>
                  <a:close/>
                </a:path>
              </a:pathLst>
            </a:custGeom>
            <a:solidFill>
              <a:srgbClr val="CAAB92"/>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1584</Words>
  <Application>Microsoft Office PowerPoint</Application>
  <PresentationFormat>On-screen Show (4:3)</PresentationFormat>
  <Paragraphs>183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vt:lpstr>
      <vt:lpstr>Calibri</vt:lpstr>
      <vt:lpstr>Carlito</vt:lpstr>
      <vt:lpstr>Cascadia Mono</vt:lpstr>
      <vt:lpstr>Courier New</vt:lpstr>
      <vt:lpstr>Roboto</vt:lpstr>
      <vt:lpstr>Tahoma</vt:lpstr>
      <vt:lpstr>Times New Roman</vt:lpstr>
      <vt:lpstr>Wingdings</vt:lpstr>
      <vt:lpstr>Office Theme</vt:lpstr>
      <vt:lpstr>PowerPoint Presentation</vt:lpstr>
      <vt:lpstr>Giới thiệu</vt:lpstr>
      <vt:lpstr>Sự phát triển của API Web ASP.NET</vt:lpstr>
      <vt:lpstr>PowerPoint Presentation</vt:lpstr>
      <vt:lpstr>Ứng dụng WCF trong ngữ cảnh thực tế</vt:lpstr>
      <vt:lpstr>Mô hình giao tiếp WCF</vt:lpstr>
      <vt:lpstr>PowerPoint Presentation</vt:lpstr>
      <vt:lpstr>PowerPoint Presentation</vt:lpstr>
      <vt:lpstr>Giao thức HTTP</vt:lpstr>
      <vt:lpstr>Các phương thức HTTP</vt:lpstr>
      <vt:lpstr>HTTP Request </vt:lpstr>
      <vt:lpstr>HTTP Request</vt:lpstr>
      <vt:lpstr>HTTP Request </vt:lpstr>
      <vt:lpstr>HTTP Request</vt:lpstr>
      <vt:lpstr>Thiết kế và triển khai Dịch vụ WCF Services</vt:lpstr>
      <vt:lpstr>Thiết kế và triển khai Dịch vụ WCF Services</vt:lpstr>
      <vt:lpstr>Tạo 1 ứng dụng ASP.NET Web API</vt:lpstr>
      <vt:lpstr>Tạo project</vt:lpstr>
      <vt:lpstr>Tạo Service</vt:lpstr>
      <vt:lpstr>Code </vt:lpstr>
      <vt:lpstr>Cài đặt Service</vt:lpstr>
      <vt:lpstr>Build</vt:lpstr>
      <vt:lpstr>Copy đường dẫn http…CalService ra trình duyệt chạy</vt:lpstr>
      <vt:lpstr>Tạo ứng dụng Windows Form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aleesha</dc:creator>
  <cp:lastModifiedBy>ASUS</cp:lastModifiedBy>
  <cp:revision>41</cp:revision>
  <dcterms:created xsi:type="dcterms:W3CDTF">2022-12-21T07:15:03Z</dcterms:created>
  <dcterms:modified xsi:type="dcterms:W3CDTF">2023-08-28T14:51:36Z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2014-08-27T00:00:00Z</vt:filetime>
  </property>
  <property fmtid="{D5CDD505-2E9C-101B-9397-08002B2CF9AE}" pid="3" name="Creator">
    <vt:lpwstr>Microsoft® PowerPoint® 2013</vt:lpwstr>
  </property>
  <property fmtid="{D5CDD505-2E9C-101B-9397-08002B2CF9AE}" pid="4" name="LastSaved">
    <vt:filetime>2022-12-21T00:00:00Z</vt:filetime>
  </property>
</Properties>
</file>