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52" autoAdjust="0"/>
  </p:normalViewPr>
  <p:slideViewPr>
    <p:cSldViewPr snapToGrid="0">
      <p:cViewPr varScale="1">
        <p:scale>
          <a:sx n="91" d="100"/>
          <a:sy n="91" d="100"/>
        </p:scale>
        <p:origin x="121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Hello everyone we are Huy Dao and Daniel Bravo and today we’re going to be talking about sonarwhal, described by some as a linter for the web.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 what is linting. Initially, it was used to describe the process of removing unwanted fibers and fluffs. In the developer world it has been redefined to describe the process of analyzing code. Usually, this includes flagging various types of programming and stylic errors.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Sonarwhal is an open-source linting tool that analyzes a web site or application. It analyzes things like accessibility and content types, and verifies that your JS libraries don’t include known vulnerabilities. Currently, it check overs 30 rules in 6 different categories. Some of the categories include Interoperability, Performance and Security. Sonarwhal it great because it checks things that developers often don’t pay too much attention to. In addition, its philosophy is not to reinvent the wheel. Instead it packages already existing tools into one linter. It also is very flexible and customizable. For example, new rules can be created or certain rules can be disabled for a particular project. Version 1 was released recently and includes a cli client that will check your code and config files for you. To use the cli version used npm to install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Sonarwhal also supports an online service to run a scan. Currently the service is in preview and has predetermined rules that it checks. However, there is a vision to expand it to be as flexible as the cli version. You can analyze any website but following the link above and entering the URL to the website. Additionally, you can run the service from the command line. You get a report the this one [point to screen] with details about the errors it found. It also includes specific details about the rules that were violated.</a:t>
            </a:r>
            <a:endParaRPr sz="1400">
              <a:latin typeface="Consolas"/>
              <a:ea typeface="Consolas"/>
              <a:cs typeface="Consolas"/>
              <a:sym typeface="Consolas"/>
            </a:endParaRPr>
          </a:p>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025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onarwha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blogs.windows.com/msedgedev/2018/04/19/sonarwhal-v1-linting-tool-for-web/#kcYFgIoXWOcRPL0X.97" TargetMode="External"/><Relationship Id="rId4" Type="http://schemas.openxmlformats.org/officeDocument/2006/relationships/hyperlink" Target="https://github.com/sonarwhal/sonarwh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None/>
            </a:pPr>
            <a:r>
              <a:rPr lang="en"/>
              <a:t>sonarwhal</a:t>
            </a:r>
            <a:endParaRPr/>
          </a:p>
          <a:p>
            <a:pPr marL="0" lvl="0" indent="0" rtl="0">
              <a:lnSpc>
                <a:spcPct val="120000"/>
              </a:lnSpc>
              <a:spcBef>
                <a:spcPts val="400"/>
              </a:spcBef>
              <a:spcAft>
                <a:spcPts val="400"/>
              </a:spcAft>
              <a:buNone/>
            </a:pPr>
            <a:r>
              <a:rPr lang="en" sz="2400"/>
              <a:t>The linting tool for the web</a:t>
            </a:r>
            <a:endParaRPr sz="2400"/>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Huy Dao</a:t>
            </a:r>
            <a:endParaRPr/>
          </a:p>
          <a:p>
            <a:pPr marL="0" lvl="0" indent="0">
              <a:spcBef>
                <a:spcPts val="0"/>
              </a:spcBef>
              <a:spcAft>
                <a:spcPts val="0"/>
              </a:spcAft>
              <a:buNone/>
            </a:pPr>
            <a:r>
              <a:rPr lang="en"/>
              <a:t>Daniel Bravo</a:t>
            </a:r>
            <a:endParaRPr/>
          </a:p>
          <a:p>
            <a:pPr marL="0" lvl="0" indent="0">
              <a:spcBef>
                <a:spcPts val="0"/>
              </a:spcBef>
              <a:spcAft>
                <a:spcPts val="0"/>
              </a:spcAft>
              <a:buNone/>
            </a:pPr>
            <a:endParaRPr/>
          </a:p>
        </p:txBody>
      </p:sp>
      <p:pic>
        <p:nvPicPr>
          <p:cNvPr id="88" name="Shape 88"/>
          <p:cNvPicPr preferRelativeResize="0"/>
          <p:nvPr/>
        </p:nvPicPr>
        <p:blipFill>
          <a:blip r:embed="rId3">
            <a:alphaModFix/>
          </a:blip>
          <a:stretch>
            <a:fillRect/>
          </a:stretch>
        </p:blipFill>
        <p:spPr>
          <a:xfrm>
            <a:off x="5223050" y="1229200"/>
            <a:ext cx="3395600" cy="3203400"/>
          </a:xfrm>
          <a:prstGeom prst="rect">
            <a:avLst/>
          </a:prstGeom>
          <a:noFill/>
          <a:ln>
            <a:noFill/>
          </a:ln>
        </p:spPr>
      </p:pic>
      <p:sp>
        <p:nvSpPr>
          <p:cNvPr id="89" name="Shape 89"/>
          <p:cNvSpPr txBox="1"/>
          <p:nvPr/>
        </p:nvSpPr>
        <p:spPr>
          <a:xfrm>
            <a:off x="6097650" y="4432600"/>
            <a:ext cx="1646400" cy="48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Nellie the narwhal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linter</a:t>
            </a:r>
            <a:endParaRPr/>
          </a:p>
          <a:p>
            <a:pPr marL="0" lvl="0" indent="0">
              <a:spcBef>
                <a:spcPts val="0"/>
              </a:spcBef>
              <a:spcAft>
                <a:spcPts val="0"/>
              </a:spcAft>
              <a:buNone/>
            </a:pPr>
            <a:r>
              <a:rPr lang="en" sz="1800">
                <a:solidFill>
                  <a:srgbClr val="999999"/>
                </a:solidFill>
              </a:rPr>
              <a:t>/ˈlɪntə/</a:t>
            </a:r>
            <a:endParaRPr sz="1800">
              <a:solidFill>
                <a:srgbClr val="999999"/>
              </a:solidFill>
            </a:endParaRPr>
          </a:p>
          <a:p>
            <a:pPr marL="0" lvl="0" indent="0">
              <a:spcBef>
                <a:spcPts val="0"/>
              </a:spcBef>
              <a:spcAft>
                <a:spcPts val="0"/>
              </a:spcAft>
              <a:buNone/>
            </a:pPr>
            <a:endParaRPr/>
          </a:p>
        </p:txBody>
      </p:sp>
      <p:sp>
        <p:nvSpPr>
          <p:cNvPr id="95" name="Shape 9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
              <a:t>tools that analyze source code to flag programming errors, bugs, stylistic errors, and suspicious constructs.</a:t>
            </a:r>
            <a:endParaRPr/>
          </a:p>
        </p:txBody>
      </p:sp>
      <p:pic>
        <p:nvPicPr>
          <p:cNvPr id="96" name="Shape 96"/>
          <p:cNvPicPr preferRelativeResize="0"/>
          <p:nvPr/>
        </p:nvPicPr>
        <p:blipFill>
          <a:blip r:embed="rId3">
            <a:alphaModFix/>
          </a:blip>
          <a:stretch>
            <a:fillRect/>
          </a:stretch>
        </p:blipFill>
        <p:spPr>
          <a:xfrm>
            <a:off x="2822013" y="2637600"/>
            <a:ext cx="3499975" cy="23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sonarwhal</a:t>
            </a:r>
            <a:endParaRPr/>
          </a:p>
        </p:txBody>
      </p:sp>
      <p:sp>
        <p:nvSpPr>
          <p:cNvPr id="102" name="Shape 10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6 categories, 30 rules</a:t>
            </a:r>
            <a:endParaRPr/>
          </a:p>
          <a:p>
            <a:pPr marL="457200" lvl="0" indent="-311150" rtl="0">
              <a:spcBef>
                <a:spcPts val="0"/>
              </a:spcBef>
              <a:spcAft>
                <a:spcPts val="0"/>
              </a:spcAft>
              <a:buSzPts val="1300"/>
              <a:buChar char="●"/>
            </a:pPr>
            <a:r>
              <a:rPr lang="en"/>
              <a:t>Integrate other tools and services</a:t>
            </a:r>
            <a:endParaRPr/>
          </a:p>
        </p:txBody>
      </p:sp>
      <p:sp>
        <p:nvSpPr>
          <p:cNvPr id="103" name="Shape 103"/>
          <p:cNvSpPr txBox="1"/>
          <p:nvPr/>
        </p:nvSpPr>
        <p:spPr>
          <a:xfrm>
            <a:off x="729450" y="3016550"/>
            <a:ext cx="5102700" cy="4194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nsolas"/>
                <a:ea typeface="Consolas"/>
                <a:cs typeface="Consolas"/>
                <a:sym typeface="Consolas"/>
              </a:rPr>
              <a:t>npm install -g --engine-strict sonarwhal</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sonarwhal online</a:t>
            </a:r>
            <a:endParaRPr/>
          </a:p>
        </p:txBody>
      </p:sp>
      <p:sp>
        <p:nvSpPr>
          <p:cNvPr id="109" name="Shape 10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https://sonarwhal.com/scanner (in preview)</a:t>
            </a:r>
            <a:endParaRPr/>
          </a:p>
        </p:txBody>
      </p:sp>
      <p:pic>
        <p:nvPicPr>
          <p:cNvPr id="110" name="Shape 110"/>
          <p:cNvPicPr preferRelativeResize="0"/>
          <p:nvPr/>
        </p:nvPicPr>
        <p:blipFill>
          <a:blip r:embed="rId3">
            <a:alphaModFix/>
          </a:blip>
          <a:stretch>
            <a:fillRect/>
          </a:stretch>
        </p:blipFill>
        <p:spPr>
          <a:xfrm>
            <a:off x="484663" y="2462926"/>
            <a:ext cx="8178277" cy="2261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sonarwhal?</a:t>
            </a:r>
            <a:endParaRPr/>
          </a:p>
        </p:txBody>
      </p:sp>
      <p:sp>
        <p:nvSpPr>
          <p:cNvPr id="116" name="Shape 1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
              <a:t>Rules are customizable :</a:t>
            </a:r>
            <a:endParaRPr/>
          </a:p>
          <a:p>
            <a:pPr marL="914400" lvl="0" indent="-311150">
              <a:spcBef>
                <a:spcPts val="0"/>
              </a:spcBef>
              <a:spcAft>
                <a:spcPts val="0"/>
              </a:spcAft>
              <a:buSzPts val="1300"/>
              <a:buChar char="+"/>
            </a:pPr>
            <a:r>
              <a:rPr lang="en"/>
              <a:t>Disable or enable existing rule that suit your need</a:t>
            </a:r>
            <a:endParaRPr/>
          </a:p>
          <a:p>
            <a:pPr marL="457200" lvl="0" indent="-311150" rtl="0">
              <a:spcBef>
                <a:spcPts val="0"/>
              </a:spcBef>
              <a:spcAft>
                <a:spcPts val="0"/>
              </a:spcAft>
              <a:buSzPts val="1300"/>
              <a:buChar char="-"/>
            </a:pPr>
            <a:r>
              <a:rPr lang="en"/>
              <a:t>Creating the  rule:</a:t>
            </a:r>
            <a:endParaRPr/>
          </a:p>
          <a:p>
            <a:pPr marL="0" lvl="0" indent="457200" rtl="0">
              <a:spcBef>
                <a:spcPts val="0"/>
              </a:spcBef>
              <a:spcAft>
                <a:spcPts val="0"/>
              </a:spcAft>
              <a:buNone/>
            </a:pPr>
            <a:r>
              <a:rPr lang="en"/>
              <a:t>   +	Installing new rule from global package or writing</a:t>
            </a:r>
            <a:endParaRPr/>
          </a:p>
          <a:p>
            <a:pPr marL="0" lvl="0" indent="457200" rtl="0">
              <a:spcBef>
                <a:spcPts val="0"/>
              </a:spcBef>
              <a:spcAft>
                <a:spcPts val="0"/>
              </a:spcAft>
              <a:buNone/>
            </a:pPr>
            <a:r>
              <a:rPr lang="en"/>
              <a:t>it by yourself  </a:t>
            </a:r>
            <a:endParaRPr/>
          </a:p>
        </p:txBody>
      </p:sp>
      <p:pic>
        <p:nvPicPr>
          <p:cNvPr id="117" name="Shape 117"/>
          <p:cNvPicPr preferRelativeResize="0"/>
          <p:nvPr/>
        </p:nvPicPr>
        <p:blipFill>
          <a:blip r:embed="rId3">
            <a:alphaModFix/>
          </a:blip>
          <a:stretch>
            <a:fillRect/>
          </a:stretch>
        </p:blipFill>
        <p:spPr>
          <a:xfrm>
            <a:off x="5397425" y="1121350"/>
            <a:ext cx="3395600" cy="3203400"/>
          </a:xfrm>
          <a:prstGeom prst="rect">
            <a:avLst/>
          </a:prstGeom>
          <a:noFill/>
          <a:ln>
            <a:noFill/>
          </a:ln>
        </p:spPr>
      </p:pic>
      <p:sp>
        <p:nvSpPr>
          <p:cNvPr id="118" name="Shape 118"/>
          <p:cNvSpPr txBox="1"/>
          <p:nvPr/>
        </p:nvSpPr>
        <p:spPr>
          <a:xfrm>
            <a:off x="6167400" y="4324750"/>
            <a:ext cx="1646400" cy="48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Nellie the narwhal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a:t>
            </a:r>
            <a:endParaRPr/>
          </a:p>
        </p:txBody>
      </p:sp>
      <p:sp>
        <p:nvSpPr>
          <p:cNvPr id="124" name="Shape 124"/>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sz="1500" b="1"/>
              <a:t>-</a:t>
            </a:r>
            <a:r>
              <a:rPr lang="en" sz="1500" b="1">
                <a:solidFill>
                  <a:srgbClr val="000000"/>
                </a:solidFill>
              </a:rPr>
              <a:t>No http redirect rule</a:t>
            </a:r>
            <a:r>
              <a:rPr lang="en" b="1"/>
              <a:t>:  It will check if the website URL and it’s resource have any redirect to other site. This rule is helpful since redirect process may slow down the performance of loading the website.</a:t>
            </a:r>
            <a:endParaRPr b="1"/>
          </a:p>
          <a:p>
            <a:pPr marL="0" lvl="0" indent="0">
              <a:lnSpc>
                <a:spcPct val="100000"/>
              </a:lnSpc>
              <a:spcBef>
                <a:spcPts val="0"/>
              </a:spcBef>
              <a:spcAft>
                <a:spcPts val="0"/>
              </a:spcAft>
              <a:buNone/>
            </a:pPr>
            <a:r>
              <a:rPr lang="en" b="1"/>
              <a:t>-</a:t>
            </a:r>
            <a:r>
              <a:rPr lang="en" sz="1500" b="1">
                <a:solidFill>
                  <a:srgbClr val="000000"/>
                </a:solidFill>
              </a:rPr>
              <a:t>How to install:</a:t>
            </a:r>
            <a:r>
              <a:rPr lang="en" b="1">
                <a:solidFill>
                  <a:srgbClr val="000000"/>
                </a:solidFill>
              </a:rPr>
              <a:t> </a:t>
            </a:r>
            <a:endParaRPr b="1">
              <a:solidFill>
                <a:srgbClr val="000000"/>
              </a:solidFill>
            </a:endParaRPr>
          </a:p>
          <a:p>
            <a:pPr marL="0" lvl="0" indent="0">
              <a:spcBef>
                <a:spcPts val="0"/>
              </a:spcBef>
              <a:spcAft>
                <a:spcPts val="0"/>
              </a:spcAft>
              <a:buNone/>
            </a:pPr>
            <a:r>
              <a:rPr lang="en" b="1"/>
              <a:t>-</a:t>
            </a:r>
            <a:r>
              <a:rPr lang="en" sz="1500" b="1">
                <a:solidFill>
                  <a:srgbClr val="000000"/>
                </a:solidFill>
              </a:rPr>
              <a:t>Testing:</a:t>
            </a:r>
            <a:endParaRPr sz="1500" b="1">
              <a:solidFill>
                <a:srgbClr val="000000"/>
              </a:solidFill>
            </a:endParaRPr>
          </a:p>
          <a:p>
            <a:pPr marL="0" lvl="0" indent="0" rtl="0">
              <a:spcBef>
                <a:spcPts val="1600"/>
              </a:spcBef>
              <a:spcAft>
                <a:spcPts val="0"/>
              </a:spcAft>
              <a:buNone/>
            </a:pPr>
            <a:endParaRPr b="1"/>
          </a:p>
          <a:p>
            <a:pPr marL="0" lvl="0" indent="0" rtl="0">
              <a:spcBef>
                <a:spcPts val="1600"/>
              </a:spcBef>
              <a:spcAft>
                <a:spcPts val="0"/>
              </a:spcAft>
              <a:buNone/>
            </a:pPr>
            <a:endParaRPr sz="1100">
              <a:solidFill>
                <a:srgbClr val="C5C8C6"/>
              </a:solidFill>
              <a:highlight>
                <a:srgbClr val="1D1F21"/>
              </a:highlight>
              <a:latin typeface="Arial"/>
              <a:ea typeface="Arial"/>
              <a:cs typeface="Arial"/>
              <a:sym typeface="Arial"/>
            </a:endParaRPr>
          </a:p>
          <a:p>
            <a:pPr marL="0" lvl="0" indent="0">
              <a:spcBef>
                <a:spcPts val="0"/>
              </a:spcBef>
              <a:spcAft>
                <a:spcPts val="0"/>
              </a:spcAft>
              <a:buNone/>
            </a:pPr>
            <a:endParaRPr b="1"/>
          </a:p>
          <a:p>
            <a:pPr marL="0" lvl="0" indent="0">
              <a:spcBef>
                <a:spcPts val="1600"/>
              </a:spcBef>
              <a:spcAft>
                <a:spcPts val="1600"/>
              </a:spcAft>
              <a:buNone/>
            </a:pPr>
            <a:endParaRPr/>
          </a:p>
        </p:txBody>
      </p:sp>
      <p:pic>
        <p:nvPicPr>
          <p:cNvPr id="125" name="Shape 125"/>
          <p:cNvPicPr preferRelativeResize="0"/>
          <p:nvPr/>
        </p:nvPicPr>
        <p:blipFill>
          <a:blip r:embed="rId3">
            <a:alphaModFix/>
          </a:blip>
          <a:stretch>
            <a:fillRect/>
          </a:stretch>
        </p:blipFill>
        <p:spPr>
          <a:xfrm>
            <a:off x="3029800" y="2770200"/>
            <a:ext cx="3612726" cy="2261100"/>
          </a:xfrm>
          <a:prstGeom prst="rect">
            <a:avLst/>
          </a:prstGeom>
          <a:noFill/>
          <a:ln>
            <a:noFill/>
          </a:ln>
        </p:spPr>
      </p:pic>
      <p:sp>
        <p:nvSpPr>
          <p:cNvPr id="126" name="Shape 126"/>
          <p:cNvSpPr txBox="1"/>
          <p:nvPr/>
        </p:nvSpPr>
        <p:spPr>
          <a:xfrm>
            <a:off x="5122225" y="2680550"/>
            <a:ext cx="3855600" cy="20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7" name="Shape 127"/>
          <p:cNvSpPr txBox="1"/>
          <p:nvPr/>
        </p:nvSpPr>
        <p:spPr>
          <a:xfrm>
            <a:off x="2238000" y="2402150"/>
            <a:ext cx="3916500" cy="2784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solidFill>
                  <a:schemeClr val="accent1"/>
                </a:solidFill>
                <a:latin typeface="Lato"/>
                <a:ea typeface="Lato"/>
                <a:cs typeface="Lato"/>
                <a:sym typeface="Lato"/>
              </a:rPr>
              <a:t>npm install @sonarwhal/rule-no-http-redirects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Source</a:t>
            </a:r>
            <a:endParaRPr dirty="0"/>
          </a:p>
        </p:txBody>
      </p:sp>
      <p:sp>
        <p:nvSpPr>
          <p:cNvPr id="116" name="Shape 1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r>
              <a:rPr lang="en-US" u="sng" dirty="0">
                <a:hlinkClick r:id="rId3"/>
              </a:rPr>
              <a:t>https://sonarwhal.com/</a:t>
            </a:r>
            <a:endParaRPr lang="en-US" dirty="0"/>
          </a:p>
          <a:p>
            <a:r>
              <a:rPr lang="en-US" u="sng" dirty="0">
                <a:hlinkClick r:id="rId4"/>
              </a:rPr>
              <a:t>https://github.com/sonarwhal/sonarwhal</a:t>
            </a:r>
            <a:endParaRPr lang="en-US" dirty="0"/>
          </a:p>
          <a:p>
            <a:r>
              <a:rPr lang="en-US" u="sng" dirty="0">
                <a:hlinkClick r:id="rId5"/>
              </a:rPr>
              <a:t>https://blogs.windows.com/msedgedev/2018/04/19/sonarwhal-v1-linting-tool-for-web/#kcYFgIoXWOcRPL0X.97</a:t>
            </a:r>
            <a:endParaRPr lang="en-US" dirty="0"/>
          </a:p>
          <a:p>
            <a:pPr marL="146050" indent="0">
              <a:buNone/>
            </a:pPr>
            <a:endParaRPr dirty="0"/>
          </a:p>
        </p:txBody>
      </p:sp>
      <p:pic>
        <p:nvPicPr>
          <p:cNvPr id="117" name="Shape 117"/>
          <p:cNvPicPr preferRelativeResize="0"/>
          <p:nvPr/>
        </p:nvPicPr>
        <p:blipFill>
          <a:blip r:embed="rId6">
            <a:alphaModFix/>
          </a:blip>
          <a:stretch>
            <a:fillRect/>
          </a:stretch>
        </p:blipFill>
        <p:spPr>
          <a:xfrm>
            <a:off x="5397425" y="1121350"/>
            <a:ext cx="3395600" cy="3203400"/>
          </a:xfrm>
          <a:prstGeom prst="rect">
            <a:avLst/>
          </a:prstGeom>
          <a:noFill/>
          <a:ln>
            <a:noFill/>
          </a:ln>
        </p:spPr>
      </p:pic>
      <p:sp>
        <p:nvSpPr>
          <p:cNvPr id="118" name="Shape 118"/>
          <p:cNvSpPr txBox="1"/>
          <p:nvPr/>
        </p:nvSpPr>
        <p:spPr>
          <a:xfrm>
            <a:off x="6167400" y="4324750"/>
            <a:ext cx="1646400" cy="48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Nellie the narwhal</a:t>
            </a:r>
            <a:endParaRPr/>
          </a:p>
        </p:txBody>
      </p:sp>
    </p:spTree>
    <p:extLst>
      <p:ext uri="{BB962C8B-B14F-4D97-AF65-F5344CB8AC3E}">
        <p14:creationId xmlns:p14="http://schemas.microsoft.com/office/powerpoint/2010/main" val="266620003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498</Words>
  <Application>Microsoft Office PowerPoint</Application>
  <PresentationFormat>On-screen Show (16:9)</PresentationFormat>
  <Paragraphs>37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Lato</vt:lpstr>
      <vt:lpstr>Raleway</vt:lpstr>
      <vt:lpstr>Consolas</vt:lpstr>
      <vt:lpstr>Streamline</vt:lpstr>
      <vt:lpstr>sonarwhal The linting tool for the web</vt:lpstr>
      <vt:lpstr>linter /ˈlɪntə/ </vt:lpstr>
      <vt:lpstr>sonarwhal</vt:lpstr>
      <vt:lpstr>sonarwhal online</vt:lpstr>
      <vt:lpstr>Why sonarwhal?</vt:lpstr>
      <vt:lpstr>Example</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sonarwhal The linting tool for the web</dc:title>
  <cp:lastModifiedBy>Huy Dao</cp:lastModifiedBy>
  <cp:revision>2</cp:revision>
  <dcterms:modified xsi:type="dcterms:W3CDTF">2018-05-08T02:55:13Z</dcterms:modified>
</cp:coreProperties>
</file>