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1" r:id="rId4"/>
    <p:sldId id="270" r:id="rId5"/>
    <p:sldId id="278" r:id="rId6"/>
    <p:sldId id="280" r:id="rId7"/>
    <p:sldId id="281" r:id="rId8"/>
    <p:sldId id="263" r:id="rId9"/>
    <p:sldId id="274" r:id="rId10"/>
    <p:sldId id="277" r:id="rId11"/>
    <p:sldId id="275" r:id="rId12"/>
    <p:sldId id="286" r:id="rId13"/>
    <p:sldId id="28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D807B-380F-4D92-8723-48D69B5D9ECA}">
          <p14:sldIdLst>
            <p14:sldId id="256"/>
            <p14:sldId id="260"/>
            <p14:sldId id="271"/>
            <p14:sldId id="270"/>
            <p14:sldId id="278"/>
            <p14:sldId id="280"/>
            <p14:sldId id="281"/>
            <p14:sldId id="263"/>
            <p14:sldId id="274"/>
            <p14:sldId id="277"/>
            <p14:sldId id="275"/>
            <p14:sldId id="286"/>
            <p14:sldId id="28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64545" autoAdjust="0"/>
  </p:normalViewPr>
  <p:slideViewPr>
    <p:cSldViewPr snapToGrid="0">
      <p:cViewPr varScale="1">
        <p:scale>
          <a:sx n="72" d="100"/>
          <a:sy n="72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5A27E-07BE-45E2-A58C-5603CE8A8F26}" type="datetimeFigureOut">
              <a:rPr lang="en-US" smtClean="0"/>
              <a:t>13/5/2019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E0C2-8AFE-4A68-871C-1DA74249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Chuyển 1 file trong mạng máy tính =&gt; vấn đề </a:t>
            </a:r>
          </a:p>
          <a:p>
            <a:r>
              <a:rPr lang="vi-VN" dirty="0"/>
              <a:t>Đơn gian nếu copy pase file trong 1 hệ điều hanh </a:t>
            </a:r>
          </a:p>
          <a:p>
            <a:r>
              <a:rPr lang="vi-VN" dirty="0"/>
              <a:t>Phức tạp khi file được gửi đến máy có hệ điều hành khác nhau </a:t>
            </a:r>
          </a:p>
          <a:p>
            <a:r>
              <a:rPr lang="vi-VN" dirty="0"/>
              <a:t>Ví dụ :  ký tự  end of line  =&gt;</a:t>
            </a:r>
          </a:p>
          <a:p>
            <a:r>
              <a:rPr lang="vi-VN" dirty="0"/>
              <a:t>Unix : line feed (LF)</a:t>
            </a:r>
          </a:p>
          <a:p>
            <a:r>
              <a:rPr lang="vi-VN" dirty="0"/>
              <a:t>MAC: cariage return (CR)</a:t>
            </a:r>
          </a:p>
          <a:p>
            <a:r>
              <a:rPr lang="vi-VN" dirty="0"/>
              <a:t>Windown : dùng cả 2 </a:t>
            </a:r>
          </a:p>
          <a:p>
            <a:r>
              <a:rPr lang="vi-VN" dirty="0"/>
              <a:t>Để giải quyết vần đề này FTP ghi lại đặc điểm kỹ thuật  bên trong file trước khi chuyển đi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>
                <a:latin typeface="Calibri" panose="020F0502020204030204" pitchFamily="34" charset="0"/>
                <a:cs typeface="Calibri" panose="020F0502020204030204" pitchFamily="34" charset="0"/>
              </a:rPr>
              <a:t>Việc chuyển đồi thường bao gồm việc chuyển đổi các ký tự xuống dòng, kết  thúc file cho phù hợp với bên nhận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>
                <a:latin typeface="Calibri" panose="020F0502020204030204" pitchFamily="34" charset="0"/>
                <a:cs typeface="Calibri" panose="020F0502020204030204" pitchFamily="34" charset="0"/>
              </a:rPr>
              <a:t>Kiểu nhị phân thì ít được dùng để biểu diễn cấu trúc bên trong  =&gt; chuyển hết thành bit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Cấu trúc file và bản ghi đều hỗ trợ ASCII và EBCDIC :</a:t>
            </a:r>
          </a:p>
          <a:p>
            <a:r>
              <a:rPr lang="vi-VN" dirty="0"/>
              <a:t>Ảnh hưởng đến phương thức truyền </a:t>
            </a:r>
          </a:p>
          <a:p>
            <a:r>
              <a:rPr lang="vi-VN" b="1" dirty="0"/>
              <a:t>Để chuyển các file ko liên tục=&gt; dùng cấu trúc trang =&gt; các file truy xuất ngẫu nhiên </a:t>
            </a:r>
          </a:p>
          <a:p>
            <a:r>
              <a:rPr lang="vi-VN" dirty="0"/>
              <a:t>Tiêu đề trang thường được định nghĩa :</a:t>
            </a:r>
          </a:p>
          <a:p>
            <a:r>
              <a:rPr lang="vi-VN" dirty="0"/>
              <a:t>Độ dài tiêu đề =&gt; số byte biểu diễn tiêu đề &gt;=4</a:t>
            </a:r>
          </a:p>
          <a:p>
            <a:r>
              <a:rPr lang="vi-VN" dirty="0"/>
              <a:t>Độc dài dữ liệu </a:t>
            </a:r>
          </a:p>
          <a:p>
            <a:r>
              <a:rPr lang="vi-VN" dirty="0"/>
              <a:t>Kểu trang : </a:t>
            </a:r>
          </a:p>
          <a:p>
            <a:r>
              <a:rPr lang="vi-VN" dirty="0"/>
              <a:t>0= trang cuối + chỉ ra trang cuối cùng độ dài tiêu đề 4 đọ dài dữ liệu 0 </a:t>
            </a:r>
          </a:p>
          <a:p>
            <a:r>
              <a:rPr lang="vi-VN" dirty="0"/>
              <a:t>1 trang đơn-kiểu thương cho các tập tin đơn giản </a:t>
            </a:r>
          </a:p>
          <a:p>
            <a:r>
              <a:rPr lang="vi-VN" dirty="0"/>
              <a:t>2 trang miêu tả =&gt; truyển thông tin mô tả cho các tập tin nó chung </a:t>
            </a:r>
          </a:p>
          <a:p>
            <a:r>
              <a:rPr lang="vi-VN" dirty="0"/>
              <a:t>3 trang kiểm soát truy xuất . Độ dài tiêu đề 5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0E0C2-8AFE-4A68-871C-1DA7424969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7DA6-9416-4B41-B094-9B1782550919}" type="datetime1">
              <a:rPr lang="en-US" smtClean="0"/>
              <a:t>13/5/2019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2CC-B331-40E1-844A-1DA7D41F82E1}" type="datetime1">
              <a:rPr lang="en-US" smtClean="0"/>
              <a:t>13/5/2019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CD-6EBD-45B2-B683-72F66FE40CAF}" type="datetime1">
              <a:rPr lang="en-US" smtClean="0"/>
              <a:t>13/5/2019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58-7A1E-4280-B08C-284A50152A07}" type="datetime1">
              <a:rPr lang="en-US" smtClean="0"/>
              <a:t>13/5/2019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01B8-B7E6-4654-85AF-451E8BCF79AF}" type="datetime1">
              <a:rPr lang="en-US" smtClean="0"/>
              <a:t>13/5/2019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644-C0E6-481A-A18C-6A40FD53BA41}" type="datetime1">
              <a:rPr lang="en-US" smtClean="0"/>
              <a:t>13/5/2019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7D90-4759-4DDB-85AB-D546B82AE59A}" type="datetime1">
              <a:rPr lang="en-US" smtClean="0"/>
              <a:t>13/5/2019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C5A6-3A2C-40D4-94C7-E57DF3FE0A71}" type="datetime1">
              <a:rPr lang="en-US" smtClean="0"/>
              <a:t>13/5/2019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205D-A956-4CA3-9A62-561D09E9B579}" type="datetime1">
              <a:rPr lang="en-US" smtClean="0"/>
              <a:t>13/5/2019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3DAE-A303-4FA7-9FB9-6FF942788604}" type="datetime1">
              <a:rPr lang="en-US" smtClean="0"/>
              <a:t>13/5/2019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5CF3-0054-4E4D-9EA9-48FFA30702ED}" type="datetime1">
              <a:rPr lang="en-US" smtClean="0"/>
              <a:t>13/5/2019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7BFC-0B7D-48CE-961C-F7ABA700CC3E}" type="datetime1">
              <a:rPr lang="en-US" smtClean="0"/>
              <a:t>13/5/2019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20240"/>
            <a:ext cx="6858000" cy="137863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FTP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182" y="4358141"/>
            <a:ext cx="6858000" cy="218077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				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TS. </a:t>
            </a:r>
            <a:r>
              <a:rPr lang="en-US" sz="2400" dirty="0" err="1"/>
              <a:t>Lã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Vinh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</a:t>
            </a:r>
            <a:r>
              <a:rPr lang="en-US" sz="2400" dirty="0"/>
              <a:t>Nhóm sinh viên:	</a:t>
            </a:r>
          </a:p>
          <a:p>
            <a:pPr algn="l"/>
            <a:r>
              <a:rPr lang="en-US" sz="2400" dirty="0"/>
              <a:t>						</a:t>
            </a:r>
            <a:r>
              <a:rPr lang="en-US" sz="2400" dirty="0" err="1"/>
              <a:t>Lã</a:t>
            </a:r>
            <a:r>
              <a:rPr lang="en-US" sz="2400" dirty="0"/>
              <a:t> </a:t>
            </a:r>
            <a:r>
              <a:rPr lang="en-US" sz="2400" dirty="0" err="1"/>
              <a:t>Hồng</a:t>
            </a:r>
            <a:r>
              <a:rPr lang="en-US" sz="2400" dirty="0"/>
              <a:t> Anh</a:t>
            </a:r>
          </a:p>
          <a:p>
            <a:pPr algn="l"/>
            <a:r>
              <a:rPr lang="en-US" sz="2400" dirty="0"/>
              <a:t>						Nguyễn Huy Định</a:t>
            </a:r>
          </a:p>
          <a:p>
            <a:pPr algn="l"/>
            <a:r>
              <a:rPr lang="en-US" sz="2400" dirty="0"/>
              <a:t>						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Hải</a:t>
            </a:r>
            <a:r>
              <a:rPr lang="en-US" sz="2400" dirty="0"/>
              <a:t> S</a:t>
            </a:r>
            <a:r>
              <a:rPr lang="vi-VN" sz="2400" dirty="0"/>
              <a:t>ơ</a:t>
            </a:r>
            <a:r>
              <a:rPr lang="en-US" sz="2400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sz="half" idx="1"/>
          </p:nvPr>
        </p:nvSpPr>
        <p:spPr>
          <a:xfrm>
            <a:off x="520627" y="2176021"/>
            <a:ext cx="3332601" cy="4351338"/>
          </a:xfrm>
        </p:spPr>
        <p:txBody>
          <a:bodyPr/>
          <a:lstStyle/>
          <a:p>
            <a:r>
              <a:rPr lang="en-US" dirty="0"/>
              <a:t>Client lắng nghe kết nối từ server trên kết nối TCP truyền dữ liệu</a:t>
            </a:r>
          </a:p>
          <a:p>
            <a:r>
              <a:rPr lang="en-US" dirty="0"/>
              <a:t>Client: cổng bất kì báo cho server theo lệnh PORT</a:t>
            </a:r>
          </a:p>
          <a:p>
            <a:r>
              <a:rPr lang="en-US" dirty="0"/>
              <a:t>Server: cổng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8950" y="-191818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Nguyên lý hoạt động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950" y="1133746"/>
            <a:ext cx="8026400" cy="511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Active mode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2EBBDA-6239-48A4-BF42-145536EAE284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68343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71109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1063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64035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71109" y="1802674"/>
            <a:ext cx="3997234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71109" y="2325189"/>
            <a:ext cx="3997234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9406" y="1133745"/>
            <a:ext cx="112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Client-PI</a:t>
            </a:r>
          </a:p>
          <a:p>
            <a:pPr algn="ctr"/>
            <a:r>
              <a:rPr lang="en-US" sz="1200" dirty="0"/>
              <a:t>Port 1744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8491" y="1090092"/>
            <a:ext cx="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Server-PI</a:t>
            </a:r>
          </a:p>
          <a:p>
            <a:pPr algn="ctr"/>
            <a:r>
              <a:rPr lang="en-US" sz="1200" dirty="0"/>
              <a:t>Port 21</a:t>
            </a:r>
          </a:p>
        </p:txBody>
      </p:sp>
      <p:sp>
        <p:nvSpPr>
          <p:cNvPr id="18" name="TextBox 17"/>
          <p:cNvSpPr txBox="1"/>
          <p:nvPr/>
        </p:nvSpPr>
        <p:spPr>
          <a:xfrm rot="456746">
            <a:off x="5074727" y="1788661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PORT ip, port (1782)</a:t>
            </a:r>
          </a:p>
        </p:txBody>
      </p:sp>
      <p:sp>
        <p:nvSpPr>
          <p:cNvPr id="19" name="TextBox 18"/>
          <p:cNvSpPr txBox="1"/>
          <p:nvPr/>
        </p:nvSpPr>
        <p:spPr>
          <a:xfrm rot="21319777">
            <a:off x="4845518" y="2229534"/>
            <a:ext cx="226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200 Port command successful</a:t>
            </a:r>
          </a:p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9268" y="2845721"/>
            <a:ext cx="8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Server-DTP</a:t>
            </a:r>
          </a:p>
          <a:p>
            <a:pPr algn="ctr"/>
            <a:r>
              <a:rPr lang="en-US" sz="1200" dirty="0"/>
              <a:t>Port 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112" y="2845721"/>
            <a:ext cx="8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Client-DTP</a:t>
            </a:r>
          </a:p>
          <a:p>
            <a:pPr algn="ctr"/>
            <a:r>
              <a:rPr lang="en-US" sz="1200" dirty="0"/>
              <a:t>Port 1782</a:t>
            </a:r>
          </a:p>
        </p:txBody>
      </p:sp>
      <p:sp>
        <p:nvSpPr>
          <p:cNvPr id="22" name="TextBox 21"/>
          <p:cNvSpPr txBox="1"/>
          <p:nvPr/>
        </p:nvSpPr>
        <p:spPr>
          <a:xfrm rot="21217706">
            <a:off x="5391508" y="3343118"/>
            <a:ext cx="116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TCP Conn. Req.</a:t>
            </a:r>
          </a:p>
        </p:txBody>
      </p:sp>
      <p:sp>
        <p:nvSpPr>
          <p:cNvPr id="23" name="TextBox 22"/>
          <p:cNvSpPr txBox="1"/>
          <p:nvPr/>
        </p:nvSpPr>
        <p:spPr>
          <a:xfrm rot="523531">
            <a:off x="5427157" y="3665158"/>
            <a:ext cx="108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Accept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9280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5817" y="1674806"/>
            <a:ext cx="1534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PORT command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0667" y="1960937"/>
            <a:ext cx="104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Receive</a:t>
            </a:r>
          </a:p>
          <a:p>
            <a:pPr algn="ctr"/>
            <a:r>
              <a:rPr lang="en-US" sz="1200" dirty="0"/>
              <a:t>PORT command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64035" y="4506686"/>
            <a:ext cx="1807027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75968" y="4905103"/>
            <a:ext cx="1746811" cy="2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3106" y="4674270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Send/receive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2393" y="4674269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Send/receive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3638" y="5064817"/>
            <a:ext cx="111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32" name="Straight Arrow Connector 31"/>
          <p:cNvCxnSpPr>
            <a:endCxn id="29" idx="3"/>
          </p:cNvCxnSpPr>
          <p:nvPr/>
        </p:nvCxnSpPr>
        <p:spPr>
          <a:xfrm flipH="1">
            <a:off x="5064034" y="4506686"/>
            <a:ext cx="1807028" cy="3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5064034" y="4905103"/>
            <a:ext cx="1807027" cy="19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064034" y="3481617"/>
            <a:ext cx="1807027" cy="20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4032" y="3720336"/>
            <a:ext cx="1807029" cy="31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14784" y="3543915"/>
            <a:ext cx="172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 data connection</a:t>
            </a:r>
          </a:p>
          <a:p>
            <a:pPr algn="ctr"/>
            <a:r>
              <a:rPr lang="en-US" sz="1200" dirty="0"/>
              <a:t>To client port 1782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04591" y="5455363"/>
            <a:ext cx="135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22083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9" grpId="0"/>
      <p:bldP spid="30" grpId="0"/>
      <p:bldP spid="31" grpId="0"/>
      <p:bldP spid="38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191818"/>
            <a:ext cx="8026400" cy="1325563"/>
          </a:xfrm>
        </p:spPr>
        <p:txBody>
          <a:bodyPr/>
          <a:lstStyle/>
          <a:p>
            <a:pPr algn="ctr"/>
            <a:r>
              <a:rPr lang="en-US" dirty="0"/>
              <a:t>Nguyên lý hoạt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33746"/>
            <a:ext cx="8026400" cy="5114654"/>
          </a:xfrm>
        </p:spPr>
        <p:txBody>
          <a:bodyPr>
            <a:normAutofit/>
          </a:bodyPr>
          <a:lstStyle/>
          <a:p>
            <a:r>
              <a:rPr lang="en-US" sz="3200" b="1" dirty="0"/>
              <a:t>Passive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68343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71109" y="1567543"/>
            <a:ext cx="0" cy="468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1063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64035" y="3304903"/>
            <a:ext cx="0" cy="267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71109" y="1802674"/>
            <a:ext cx="3997234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71109" y="2325189"/>
            <a:ext cx="3997234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64035" y="3448594"/>
            <a:ext cx="1807028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64035" y="3762103"/>
            <a:ext cx="180702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09406" y="1133745"/>
            <a:ext cx="112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Client-PI</a:t>
            </a:r>
          </a:p>
          <a:p>
            <a:pPr algn="ctr"/>
            <a:r>
              <a:rPr lang="en-US" sz="1200" dirty="0"/>
              <a:t>Port 1744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18491" y="1090092"/>
            <a:ext cx="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Server-PI</a:t>
            </a:r>
          </a:p>
          <a:p>
            <a:pPr algn="ctr"/>
            <a:r>
              <a:rPr lang="en-US" sz="1200" dirty="0"/>
              <a:t>Port 21</a:t>
            </a:r>
          </a:p>
        </p:txBody>
      </p:sp>
      <p:sp>
        <p:nvSpPr>
          <p:cNvPr id="36" name="TextBox 35"/>
          <p:cNvSpPr txBox="1"/>
          <p:nvPr/>
        </p:nvSpPr>
        <p:spPr>
          <a:xfrm rot="456746">
            <a:off x="5074727" y="1788661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PASV</a:t>
            </a:r>
          </a:p>
        </p:txBody>
      </p:sp>
      <p:sp>
        <p:nvSpPr>
          <p:cNvPr id="38" name="TextBox 37"/>
          <p:cNvSpPr txBox="1"/>
          <p:nvPr/>
        </p:nvSpPr>
        <p:spPr>
          <a:xfrm rot="21319777">
            <a:off x="4604657" y="2222896"/>
            <a:ext cx="273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(227) Use port 1457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268" y="2845721"/>
            <a:ext cx="8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Server-DTP</a:t>
            </a:r>
          </a:p>
          <a:p>
            <a:pPr algn="ctr"/>
            <a:r>
              <a:rPr lang="en-US" sz="1200" dirty="0"/>
              <a:t>Port 1457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7112" y="2845721"/>
            <a:ext cx="8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Client-DTP</a:t>
            </a:r>
          </a:p>
          <a:p>
            <a:pPr algn="ctr"/>
            <a:r>
              <a:rPr lang="en-US" sz="1200" dirty="0"/>
              <a:t>Port 1782</a:t>
            </a:r>
          </a:p>
        </p:txBody>
      </p:sp>
      <p:sp>
        <p:nvSpPr>
          <p:cNvPr id="41" name="TextBox 40"/>
          <p:cNvSpPr txBox="1"/>
          <p:nvPr/>
        </p:nvSpPr>
        <p:spPr>
          <a:xfrm rot="529821">
            <a:off x="5391508" y="3343118"/>
            <a:ext cx="116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TCP Conn. Req.</a:t>
            </a:r>
          </a:p>
        </p:txBody>
      </p:sp>
      <p:sp>
        <p:nvSpPr>
          <p:cNvPr id="42" name="TextBox 41"/>
          <p:cNvSpPr txBox="1"/>
          <p:nvPr/>
        </p:nvSpPr>
        <p:spPr>
          <a:xfrm rot="20789323">
            <a:off x="5403016" y="3755091"/>
            <a:ext cx="108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Accept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69280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99275" y="1674806"/>
            <a:ext cx="14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PASV command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10667" y="1960937"/>
            <a:ext cx="104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Receive</a:t>
            </a:r>
          </a:p>
          <a:p>
            <a:pPr algn="ctr"/>
            <a:r>
              <a:rPr lang="en-US" sz="1200" dirty="0"/>
              <a:t>PASV command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64035" y="4506686"/>
            <a:ext cx="1807027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075968" y="4905103"/>
            <a:ext cx="1746811" cy="2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03106" y="4674270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Send/receive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2393" y="4674269"/>
            <a:ext cx="106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Send/receive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23638" y="5064817"/>
            <a:ext cx="111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62" name="Straight Arrow Connector 61"/>
          <p:cNvCxnSpPr>
            <a:endCxn id="58" idx="3"/>
          </p:cNvCxnSpPr>
          <p:nvPr/>
        </p:nvCxnSpPr>
        <p:spPr>
          <a:xfrm flipH="1">
            <a:off x="5064034" y="4506686"/>
            <a:ext cx="1807028" cy="3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3"/>
          </p:cNvCxnSpPr>
          <p:nvPr/>
        </p:nvCxnSpPr>
        <p:spPr>
          <a:xfrm>
            <a:off x="5064034" y="4905103"/>
            <a:ext cx="1807027" cy="19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4904" y="3576174"/>
            <a:ext cx="159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 data connection </a:t>
            </a:r>
          </a:p>
          <a:p>
            <a:pPr algn="ctr"/>
            <a:r>
              <a:rPr lang="en-US" sz="1200" dirty="0"/>
              <a:t>To server port 1457</a:t>
            </a:r>
          </a:p>
        </p:txBody>
      </p:sp>
      <p:sp>
        <p:nvSpPr>
          <p:cNvPr id="76" name="Content Placeholder 39"/>
          <p:cNvSpPr txBox="1">
            <a:spLocks/>
          </p:cNvSpPr>
          <p:nvPr/>
        </p:nvSpPr>
        <p:spPr>
          <a:xfrm>
            <a:off x="520627" y="2176021"/>
            <a:ext cx="3332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lắng nghe kết nối từ client trên kết nối TCP truyền dữ liệu</a:t>
            </a:r>
          </a:p>
          <a:p>
            <a:r>
              <a:rPr lang="en-US" dirty="0"/>
              <a:t>Client: cổng bất kì</a:t>
            </a:r>
          </a:p>
          <a:p>
            <a:r>
              <a:rPr lang="en-US" dirty="0"/>
              <a:t>Server: cổng bất kì báo cho client trong thông điệp reply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04591" y="5455363"/>
            <a:ext cx="135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Close </a:t>
            </a:r>
            <a:r>
              <a:rPr lang="en-US" sz="12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5324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8" grpId="0"/>
      <p:bldP spid="59" grpId="0"/>
      <p:bldP spid="60" grpId="0"/>
      <p:bldP spid="67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9842" y="1356701"/>
            <a:ext cx="3868340" cy="823912"/>
          </a:xfrm>
        </p:spPr>
        <p:txBody>
          <a:bodyPr>
            <a:normAutofit/>
          </a:bodyPr>
          <a:lstStyle/>
          <a:p>
            <a:r>
              <a:rPr lang="en-US" sz="3200" dirty="0"/>
              <a:t>FTP Commands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1" y="2330426"/>
            <a:ext cx="3868341" cy="4148750"/>
          </a:xfrm>
        </p:spPr>
        <p:txBody>
          <a:bodyPr>
            <a:normAutofit/>
          </a:bodyPr>
          <a:lstStyle/>
          <a:p>
            <a:r>
              <a:rPr lang="en-US" dirty="0"/>
              <a:t>Access control commands: </a:t>
            </a:r>
          </a:p>
          <a:p>
            <a:pPr lvl="1"/>
            <a:r>
              <a:rPr lang="en-US" dirty="0"/>
              <a:t>USER </a:t>
            </a:r>
          </a:p>
          <a:p>
            <a:pPr lvl="1"/>
            <a:r>
              <a:rPr lang="en-US" dirty="0"/>
              <a:t>PASS</a:t>
            </a:r>
          </a:p>
          <a:p>
            <a:pPr lvl="1"/>
            <a:r>
              <a:rPr lang="en-US" dirty="0"/>
              <a:t>CWD, CDUP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Transfer parameter commands: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PASV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Service commands:</a:t>
            </a:r>
          </a:p>
          <a:p>
            <a:pPr lvl="1"/>
            <a:r>
              <a:rPr lang="en-US" dirty="0"/>
              <a:t>RETR</a:t>
            </a:r>
          </a:p>
          <a:p>
            <a:pPr lvl="1"/>
            <a:r>
              <a:rPr lang="en-US" dirty="0"/>
              <a:t>STOR</a:t>
            </a:r>
          </a:p>
          <a:p>
            <a:pPr lvl="1"/>
            <a:r>
              <a:rPr lang="en-US" dirty="0"/>
              <a:t>...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29150" y="1356701"/>
            <a:ext cx="3887391" cy="823912"/>
          </a:xfrm>
        </p:spPr>
        <p:txBody>
          <a:bodyPr>
            <a:normAutofit/>
          </a:bodyPr>
          <a:lstStyle/>
          <a:p>
            <a:r>
              <a:rPr lang="en-US" sz="3200" dirty="0"/>
              <a:t>FTP replies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2330427"/>
            <a:ext cx="3887391" cy="4148749"/>
          </a:xfrm>
        </p:spPr>
        <p:txBody>
          <a:bodyPr/>
          <a:lstStyle/>
          <a:p>
            <a:r>
              <a:rPr lang="en-US" dirty="0"/>
              <a:t>Mã trả lời: 3 chữ số</a:t>
            </a:r>
          </a:p>
          <a:p>
            <a:r>
              <a:rPr lang="en-US" dirty="0"/>
              <a:t>Số thứ nhất</a:t>
            </a:r>
          </a:p>
          <a:p>
            <a:pPr lvl="1"/>
            <a:r>
              <a:rPr lang="en-US" dirty="0"/>
              <a:t>1yz, 3yz: lỗi hoặc không đầy đủ</a:t>
            </a:r>
          </a:p>
          <a:p>
            <a:pPr lvl="1"/>
            <a:r>
              <a:rPr lang="en-US" dirty="0"/>
              <a:t>2yz: trả lời thành công</a:t>
            </a:r>
          </a:p>
          <a:p>
            <a:pPr lvl="1"/>
            <a:r>
              <a:rPr lang="en-US" dirty="0"/>
              <a:t>4yz, 5yz: không trả lời yêu cầu</a:t>
            </a:r>
          </a:p>
          <a:p>
            <a:r>
              <a:rPr lang="en-US" dirty="0"/>
              <a:t>Số thứ hai</a:t>
            </a:r>
          </a:p>
          <a:p>
            <a:pPr lvl="1"/>
            <a:r>
              <a:rPr lang="en-US" dirty="0"/>
              <a:t>x0z: đề cập tới cú pháp</a:t>
            </a:r>
          </a:p>
          <a:p>
            <a:pPr lvl="1"/>
            <a:r>
              <a:rPr lang="en-US" dirty="0"/>
              <a:t>x1z: trả lời yêu cầu thông tin</a:t>
            </a:r>
          </a:p>
          <a:p>
            <a:pPr lvl="1"/>
            <a:r>
              <a:rPr lang="en-US" dirty="0"/>
              <a:t>x2z: trả lời đề cập tới kết nối </a:t>
            </a:r>
          </a:p>
          <a:p>
            <a:pPr lvl="1"/>
            <a:r>
              <a:rPr lang="en-US" dirty="0"/>
              <a:t>x3z: trả lời xác thực</a:t>
            </a:r>
          </a:p>
          <a:p>
            <a:pPr lvl="1"/>
            <a:r>
              <a:rPr lang="en-US" dirty="0"/>
              <a:t>x5z: file system</a:t>
            </a:r>
          </a:p>
          <a:p>
            <a:r>
              <a:rPr lang="en-US" dirty="0"/>
              <a:t>VD: 230 Logged on,...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BC93-1D39-4160-8D97-1F77C7DD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FTP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FB59-23A3-484D-A174-FB3E7DF9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269207"/>
            <a:ext cx="7885508" cy="4920456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Mỗi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tài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khoản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home </a:t>
            </a:r>
            <a:r>
              <a:rPr lang="en-US" dirty="0" err="1">
                <a:latin typeface="Calibri (Body)"/>
              </a:rPr>
              <a:t>riêng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quyền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truy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cập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đối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file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đó</a:t>
            </a:r>
            <a:r>
              <a:rPr lang="en-US" dirty="0">
                <a:latin typeface="Calibri (Body)"/>
              </a:rPr>
              <a:t>.</a:t>
            </a:r>
          </a:p>
          <a:p>
            <a:r>
              <a:rPr lang="en-US" dirty="0" err="1">
                <a:latin typeface="Calibri (Body)"/>
              </a:rPr>
              <a:t>Hỗ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hai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kiểu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dữ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truyền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ASCII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Image.</a:t>
            </a:r>
          </a:p>
          <a:p>
            <a:r>
              <a:rPr lang="en-US" dirty="0">
                <a:latin typeface="Calibri (Body)"/>
              </a:rPr>
              <a:t>Ph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ơng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truyền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dữ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cấu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trúc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dữ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liệu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mặc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định</a:t>
            </a:r>
            <a:r>
              <a:rPr lang="en-US" dirty="0">
                <a:latin typeface="Calibri (Body)"/>
              </a:rPr>
              <a:t>: Stream mode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file struct</a:t>
            </a:r>
          </a:p>
          <a:p>
            <a:r>
              <a:rPr lang="en-US" dirty="0" err="1">
                <a:latin typeface="Calibri (Body)"/>
              </a:rPr>
              <a:t>Hỗ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hai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kiểu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khởi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kết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nối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kênh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dữ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liệu</a:t>
            </a:r>
            <a:r>
              <a:rPr lang="en-US" dirty="0">
                <a:latin typeface="Calibri (Body)"/>
              </a:rPr>
              <a:t>: active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passive.</a:t>
            </a:r>
          </a:p>
          <a:p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năng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chính</a:t>
            </a:r>
            <a:r>
              <a:rPr lang="en-US" dirty="0">
                <a:latin typeface="Calibri (Body)"/>
              </a:rPr>
              <a:t>:</a:t>
            </a:r>
          </a:p>
          <a:p>
            <a:pPr lvl="1"/>
            <a:r>
              <a:rPr lang="en-US" dirty="0" err="1">
                <a:latin typeface="Calibri (Body)"/>
              </a:rPr>
              <a:t>Thay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đổi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tại</a:t>
            </a:r>
            <a:r>
              <a:rPr lang="en-US" dirty="0">
                <a:latin typeface="Calibri (Body)"/>
              </a:rPr>
              <a:t> (CWD)</a:t>
            </a:r>
          </a:p>
          <a:p>
            <a:pPr lvl="1"/>
            <a:r>
              <a:rPr lang="en-US" dirty="0" err="1">
                <a:latin typeface="Calibri (Body)"/>
              </a:rPr>
              <a:t>Lấy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danh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(LIST)</a:t>
            </a:r>
          </a:p>
          <a:p>
            <a:pPr lvl="1"/>
            <a:r>
              <a:rPr lang="en-US" dirty="0">
                <a:latin typeface="Calibri (Body)"/>
              </a:rPr>
              <a:t>Download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upload file </a:t>
            </a:r>
            <a:r>
              <a:rPr lang="en-US" dirty="0" err="1">
                <a:latin typeface="Calibri (Body)"/>
              </a:rPr>
              <a:t>lên</a:t>
            </a:r>
            <a:r>
              <a:rPr lang="en-US" dirty="0">
                <a:latin typeface="Calibri (Body)"/>
              </a:rPr>
              <a:t> server (RETR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STOR)</a:t>
            </a:r>
          </a:p>
          <a:p>
            <a:pPr lvl="1"/>
            <a:r>
              <a:rPr lang="en-US" dirty="0" err="1">
                <a:latin typeface="Calibri (Body)"/>
              </a:rPr>
              <a:t>Thêm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sửa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xóa</a:t>
            </a:r>
            <a:r>
              <a:rPr lang="en-US" dirty="0">
                <a:latin typeface="Calibri (Body)"/>
              </a:rPr>
              <a:t> file/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mục</a:t>
            </a:r>
            <a:r>
              <a:rPr lang="en-US" dirty="0">
                <a:latin typeface="Calibri (Body)"/>
              </a:rPr>
              <a:t> (MKD, RMD, DELE,…)</a:t>
            </a:r>
          </a:p>
          <a:p>
            <a:pPr lvl="1"/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lệnh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khác</a:t>
            </a:r>
            <a:r>
              <a:rPr lang="en-US" dirty="0">
                <a:latin typeface="Calibri (Body)"/>
              </a:rPr>
              <a:t>:  SYST, SIZE, PWD</a:t>
            </a:r>
            <a:r>
              <a:rPr lang="en-US">
                <a:latin typeface="Calibri (Body)"/>
              </a:rPr>
              <a:t>, TYPE,…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6EA-89D2-491C-BA21-264DC871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104502"/>
            <a:ext cx="7886700" cy="796836"/>
          </a:xfrm>
        </p:spPr>
        <p:txBody>
          <a:bodyPr/>
          <a:lstStyle/>
          <a:p>
            <a:pPr algn="ctr"/>
            <a:r>
              <a:rPr lang="en-US" dirty="0"/>
              <a:t>Tổng quan giao thức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2122187"/>
            <a:ext cx="3868340" cy="3684588"/>
          </a:xfrm>
        </p:spPr>
        <p:txBody>
          <a:bodyPr>
            <a:normAutofit/>
          </a:bodyPr>
          <a:lstStyle/>
          <a:p>
            <a:r>
              <a:rPr lang="en-US" sz="2400" dirty="0"/>
              <a:t>FTP: File Transfer Protocol</a:t>
            </a:r>
          </a:p>
          <a:p>
            <a:r>
              <a:rPr lang="en-US" sz="2400" dirty="0"/>
              <a:t>Giao thức truyền file giữa các máy</a:t>
            </a:r>
          </a:p>
          <a:p>
            <a:r>
              <a:rPr lang="en-US" sz="2400" dirty="0"/>
              <a:t>Mô hình Client-Server</a:t>
            </a:r>
          </a:p>
          <a:p>
            <a:r>
              <a:rPr lang="en-US" sz="2400" dirty="0"/>
              <a:t>Hoạt động trên nền giao thức TCP</a:t>
            </a:r>
          </a:p>
          <a:p>
            <a:r>
              <a:rPr lang="en-US" sz="2400" dirty="0"/>
              <a:t>Sử dụng 2 liên kết TCP</a:t>
            </a:r>
          </a:p>
          <a:p>
            <a:r>
              <a:rPr lang="en-US" sz="2400" dirty="0"/>
              <a:t>Sử dụng cổng 20, 21.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1" y="1298275"/>
            <a:ext cx="3887391" cy="823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2519124"/>
            <a:ext cx="3887788" cy="1531552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Đặc điểm và khuôn dạng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type</a:t>
            </a:r>
          </a:p>
          <a:p>
            <a:endParaRPr lang="en-US" sz="2400" b="1" dirty="0"/>
          </a:p>
          <a:p>
            <a:pPr lvl="1"/>
            <a:r>
              <a:rPr lang="en-US" sz="2800" dirty="0"/>
              <a:t>Có 4 kiểu dữ liệu được FTP định nghĩa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ASCII</a:t>
            </a:r>
          </a:p>
          <a:p>
            <a:pPr lvl="2"/>
            <a:r>
              <a:rPr lang="en-US" sz="2400" dirty="0"/>
              <a:t>EBCDIC</a:t>
            </a:r>
          </a:p>
          <a:p>
            <a:pPr lvl="2"/>
            <a:r>
              <a:rPr lang="en-US" sz="2400" dirty="0"/>
              <a:t>Image</a:t>
            </a:r>
          </a:p>
          <a:p>
            <a:pPr lvl="2"/>
            <a:r>
              <a:rPr lang="en-US" sz="2400" dirty="0"/>
              <a:t>Local</a:t>
            </a:r>
            <a:endParaRPr lang="vi-VN" sz="2400" dirty="0"/>
          </a:p>
          <a:p>
            <a:pPr lvl="2"/>
            <a:endParaRPr lang="en-US" sz="2100" dirty="0"/>
          </a:p>
          <a:p>
            <a:pPr lvl="2"/>
            <a:endParaRPr lang="en-US" sz="2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Đặc điểm và khuôn dạng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852" y="1293497"/>
            <a:ext cx="3868340" cy="823912"/>
          </a:xfrm>
        </p:spPr>
        <p:txBody>
          <a:bodyPr>
            <a:normAutofit/>
          </a:bodyPr>
          <a:lstStyle/>
          <a:p>
            <a:r>
              <a:rPr lang="en-US" sz="2800" dirty="0"/>
              <a:t>Kiểu 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852" y="2505075"/>
            <a:ext cx="3868340" cy="36845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iểu mặc định được chấp nhận bởi tất cả các phiên bản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FTP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được triển khai</a:t>
            </a:r>
            <a:r>
              <a:rPr lang="vi-VN" sz="2400" dirty="0"/>
              <a:t>.</a:t>
            </a:r>
            <a:endParaRPr lang="en-US" sz="2400" dirty="0"/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dùng chủ yếu cho chuyển các file text  trừ trường hợp 2 host tìm cách chuyển file bằng EBCDIC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Bộ chuyển đổi thực hiện chuyển các ký tư thành các đoạn mã 8 bit theo chuẩn ASCII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779" y="1293771"/>
            <a:ext cx="3887391" cy="823912"/>
          </a:xfrm>
        </p:spPr>
        <p:txBody>
          <a:bodyPr>
            <a:normAutofit/>
          </a:bodyPr>
          <a:lstStyle/>
          <a:p>
            <a:r>
              <a:rPr lang="en-US" sz="2800" dirty="0"/>
              <a:t>Kiểu EBCDIC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779" y="2505075"/>
            <a:ext cx="3887391" cy="368458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ùng cho chuyển gói tin hiệu quả giữa 2 host cho các ký tự bên  trong nó biểu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iễn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29842" y="-5635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Đặc điểm và khuôn dạng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29842" y="1269207"/>
            <a:ext cx="3868340" cy="823912"/>
          </a:xfrm>
        </p:spPr>
        <p:txBody>
          <a:bodyPr>
            <a:normAutofit/>
          </a:bodyPr>
          <a:lstStyle/>
          <a:p>
            <a:r>
              <a:rPr lang="en-US" sz="2800" dirty="0"/>
              <a:t>Kiểu Image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File không có cấu trúc, gửi 1 byte tại một thời điểm mà không cần xử lý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4629150" y="1269207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Kiểu local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Là loại data được chỉ định kiểu và cấu trúc cho phép lưu trữ ở nơi nhận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37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Đặc điểm và khuôn dạng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 structure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2800" dirty="0"/>
              <a:t>Có 3 cấu trúc file được định nghĩa: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Cấu trúc file: không có cấu trúc, các file được xem là các byte dữ liệu liên tiếp nhau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Cấu trúc bản ghi: file được cấu tạo bởi 1 dãy các bản ghi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Cấu trúc trang: file được cấu tạo từ các trang có chỉ số không phụ thuộc nhau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Đặc điểm và khuôn dạng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Các phương thức truyền dữ liệu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2800" dirty="0"/>
              <a:t>Stream mode</a:t>
            </a:r>
          </a:p>
          <a:p>
            <a:endParaRPr lang="en-US" sz="2800" dirty="0"/>
          </a:p>
          <a:p>
            <a:r>
              <a:rPr lang="en-US" sz="2800" dirty="0"/>
              <a:t>Block mode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ompressed mode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779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Nguyên lý hoạt động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887"/>
            <a:ext cx="3868340" cy="823912"/>
          </a:xfrm>
        </p:spPr>
        <p:txBody>
          <a:bodyPr>
            <a:normAutofit/>
          </a:bodyPr>
          <a:lstStyle/>
          <a:p>
            <a:r>
              <a:rPr lang="en-US" sz="3200" dirty="0"/>
              <a:t>Mô hình giao thức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6" y="2133878"/>
            <a:ext cx="3068140" cy="3684588"/>
          </a:xfrm>
        </p:spPr>
        <p:txBody>
          <a:bodyPr>
            <a:noAutofit/>
          </a:bodyPr>
          <a:lstStyle/>
          <a:p>
            <a:r>
              <a:rPr lang="en-US" sz="2400" dirty="0"/>
              <a:t>Tiến trình User-FTP và Server-FTP</a:t>
            </a:r>
          </a:p>
          <a:p>
            <a:r>
              <a:rPr lang="en-US" sz="2400" dirty="0"/>
              <a:t>Protocol Interpreter (PI), Data Transfer Process (DTP)</a:t>
            </a:r>
          </a:p>
          <a:p>
            <a:r>
              <a:rPr lang="en-US" sz="2400" dirty="0"/>
              <a:t>Sử dụng 2 cổng kết nối TCP</a:t>
            </a:r>
          </a:p>
          <a:p>
            <a:r>
              <a:rPr lang="en-US" sz="2400" dirty="0"/>
              <a:t>Kênh điều khiển và kênh dữ liệu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 descr="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95597" y="1837918"/>
            <a:ext cx="5548403" cy="370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4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Nguyên lý hoạt động</a:t>
            </a:r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488950" y="1097280"/>
            <a:ext cx="8026400" cy="5624196"/>
          </a:xfrm>
        </p:spPr>
        <p:txBody>
          <a:bodyPr>
            <a:normAutofit/>
          </a:bodyPr>
          <a:lstStyle/>
          <a:p>
            <a:r>
              <a:rPr lang="en-US" sz="2800" b="1" dirty="0"/>
              <a:t>Thiết lập kết nối điều khiển và chứng thực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Kênh dữ liệu được thiết lập khi nào? Quy trình như thế nào?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14299" y="2102242"/>
            <a:ext cx="0" cy="39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35233" y="2078293"/>
            <a:ext cx="0" cy="39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9611" y="2121335"/>
            <a:ext cx="183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 TCP connection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7363" y="2546488"/>
            <a:ext cx="166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 TCP Connection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92085" y="3271094"/>
            <a:ext cx="128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FTP request</a:t>
            </a:r>
          </a:p>
        </p:txBody>
      </p:sp>
      <p:sp>
        <p:nvSpPr>
          <p:cNvPr id="35" name="TextBox 34"/>
          <p:cNvSpPr txBox="1"/>
          <p:nvPr/>
        </p:nvSpPr>
        <p:spPr>
          <a:xfrm rot="577732">
            <a:off x="3974007" y="3256820"/>
            <a:ext cx="125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user_name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0872" y="3611397"/>
            <a:ext cx="143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FTP response</a:t>
            </a:r>
          </a:p>
        </p:txBody>
      </p:sp>
      <p:sp>
        <p:nvSpPr>
          <p:cNvPr id="37" name="TextBox 36"/>
          <p:cNvSpPr txBox="1"/>
          <p:nvPr/>
        </p:nvSpPr>
        <p:spPr>
          <a:xfrm rot="21072388">
            <a:off x="4299169" y="3696379"/>
            <a:ext cx="98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331 ...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1124" y="4112047"/>
            <a:ext cx="131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FTP request</a:t>
            </a:r>
          </a:p>
        </p:txBody>
      </p:sp>
      <p:sp>
        <p:nvSpPr>
          <p:cNvPr id="39" name="TextBox 38"/>
          <p:cNvSpPr txBox="1"/>
          <p:nvPr/>
        </p:nvSpPr>
        <p:spPr>
          <a:xfrm rot="610986">
            <a:off x="3966152" y="4163039"/>
            <a:ext cx="120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password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5290" y="4510054"/>
            <a:ext cx="137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FTP response</a:t>
            </a:r>
          </a:p>
        </p:txBody>
      </p:sp>
      <p:sp>
        <p:nvSpPr>
          <p:cNvPr id="41" name="TextBox 40"/>
          <p:cNvSpPr txBox="1"/>
          <p:nvPr/>
        </p:nvSpPr>
        <p:spPr>
          <a:xfrm rot="21074275">
            <a:off x="4061700" y="4588750"/>
            <a:ext cx="105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230 Loged on</a:t>
            </a:r>
          </a:p>
        </p:txBody>
      </p:sp>
      <p:sp>
        <p:nvSpPr>
          <p:cNvPr id="42" name="TextBox 41"/>
          <p:cNvSpPr txBox="1"/>
          <p:nvPr/>
        </p:nvSpPr>
        <p:spPr>
          <a:xfrm rot="496749">
            <a:off x="3939841" y="2188618"/>
            <a:ext cx="115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TCP Conn. Req.</a:t>
            </a:r>
          </a:p>
        </p:txBody>
      </p:sp>
      <p:sp>
        <p:nvSpPr>
          <p:cNvPr id="43" name="TextBox 42"/>
          <p:cNvSpPr txBox="1"/>
          <p:nvPr/>
        </p:nvSpPr>
        <p:spPr>
          <a:xfrm rot="20890016">
            <a:off x="4116820" y="2753344"/>
            <a:ext cx="89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Accepted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22" y="1733318"/>
            <a:ext cx="514422" cy="3143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8" y="1730466"/>
            <a:ext cx="514422" cy="31436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29667" y="1491289"/>
            <a:ext cx="1027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FTP Client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94511" y="1457697"/>
            <a:ext cx="1639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FTP Server (Port 21)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250473" y="2779335"/>
            <a:ext cx="2648040" cy="52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33" y="2259834"/>
            <a:ext cx="2663280" cy="37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235233" y="3774725"/>
            <a:ext cx="2663280" cy="40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250473" y="4182306"/>
            <a:ext cx="2663826" cy="46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42853" y="4649937"/>
            <a:ext cx="2629087" cy="3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78022" y="6079352"/>
            <a:ext cx="7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57088" y="6058269"/>
            <a:ext cx="7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3265713" y="5045737"/>
            <a:ext cx="2675159" cy="4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265713" y="5563148"/>
            <a:ext cx="2648586" cy="3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61605" y="4905219"/>
            <a:ext cx="131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FTP request</a:t>
            </a:r>
          </a:p>
        </p:txBody>
      </p:sp>
      <p:sp>
        <p:nvSpPr>
          <p:cNvPr id="95" name="TextBox 94"/>
          <p:cNvSpPr txBox="1"/>
          <p:nvPr/>
        </p:nvSpPr>
        <p:spPr>
          <a:xfrm rot="628201">
            <a:off x="4000375" y="5058928"/>
            <a:ext cx="134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FTP Commands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6057" y="5401835"/>
            <a:ext cx="137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FTP response</a:t>
            </a:r>
          </a:p>
        </p:txBody>
      </p:sp>
      <p:sp>
        <p:nvSpPr>
          <p:cNvPr id="97" name="TextBox 96"/>
          <p:cNvSpPr txBox="1"/>
          <p:nvPr/>
        </p:nvSpPr>
        <p:spPr>
          <a:xfrm rot="21176183">
            <a:off x="4040819" y="5505590"/>
            <a:ext cx="10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Reply Codes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50473" y="3306148"/>
            <a:ext cx="2674817" cy="4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5825" y="3119208"/>
            <a:ext cx="61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982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94" grpId="0"/>
      <p:bldP spid="95" grpId="0"/>
      <p:bldP spid="96" grpId="0"/>
      <p:bldP spid="9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1416</TotalTime>
  <Words>1092</Words>
  <Application>Microsoft Office PowerPoint</Application>
  <PresentationFormat>On-screen Show (4:3)</PresentationFormat>
  <Paragraphs>222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Office Theme</vt:lpstr>
      <vt:lpstr>FTP Server</vt:lpstr>
      <vt:lpstr>Tổng quan giao thức FTP</vt:lpstr>
      <vt:lpstr>Đặc điểm và khuôn dạng</vt:lpstr>
      <vt:lpstr>Đặc điểm và khuôn dạng</vt:lpstr>
      <vt:lpstr>Đặc điểm và khuôn dạng</vt:lpstr>
      <vt:lpstr>Đặc điểm và khuôn dạng</vt:lpstr>
      <vt:lpstr>Đặc điểm và khuôn dạng</vt:lpstr>
      <vt:lpstr>Nguyên lý hoạt động</vt:lpstr>
      <vt:lpstr>Nguyên lý hoạt động</vt:lpstr>
      <vt:lpstr>PowerPoint Presentation</vt:lpstr>
      <vt:lpstr>Nguyên lý hoạt động</vt:lpstr>
      <vt:lpstr>PowerPoint Presentation</vt:lpstr>
      <vt:lpstr>FTP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Huy Dinh 20161042</cp:lastModifiedBy>
  <cp:revision>86</cp:revision>
  <dcterms:created xsi:type="dcterms:W3CDTF">2016-07-25T07:53:11Z</dcterms:created>
  <dcterms:modified xsi:type="dcterms:W3CDTF">2019-05-13T03:48:47Z</dcterms:modified>
</cp:coreProperties>
</file>