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0" r:id="rId4"/>
    <p:sldId id="271" r:id="rId5"/>
    <p:sldId id="270" r:id="rId6"/>
    <p:sldId id="278" r:id="rId7"/>
    <p:sldId id="279" r:id="rId8"/>
    <p:sldId id="280" r:id="rId9"/>
    <p:sldId id="281" r:id="rId10"/>
    <p:sldId id="283" r:id="rId11"/>
    <p:sldId id="282" r:id="rId12"/>
    <p:sldId id="284" r:id="rId13"/>
    <p:sldId id="285" r:id="rId14"/>
    <p:sldId id="263" r:id="rId15"/>
    <p:sldId id="272" r:id="rId16"/>
    <p:sldId id="273" r:id="rId17"/>
    <p:sldId id="274" r:id="rId18"/>
    <p:sldId id="276" r:id="rId19"/>
    <p:sldId id="277" r:id="rId20"/>
    <p:sldId id="275" r:id="rId21"/>
    <p:sldId id="286" r:id="rId22"/>
    <p:sldId id="262" r:id="rId23"/>
    <p:sldId id="264" r:id="rId24"/>
    <p:sldId id="265" r:id="rId25"/>
    <p:sldId id="266" r:id="rId26"/>
    <p:sldId id="267" r:id="rId27"/>
    <p:sldId id="268" r:id="rId28"/>
    <p:sldId id="269" r:id="rId29"/>
    <p:sldId id="25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1D807B-380F-4D92-8723-48D69B5D9ECA}">
          <p14:sldIdLst>
            <p14:sldId id="256"/>
            <p14:sldId id="257"/>
            <p14:sldId id="260"/>
            <p14:sldId id="271"/>
            <p14:sldId id="270"/>
            <p14:sldId id="278"/>
            <p14:sldId id="279"/>
            <p14:sldId id="280"/>
            <p14:sldId id="281"/>
            <p14:sldId id="283"/>
            <p14:sldId id="282"/>
            <p14:sldId id="284"/>
            <p14:sldId id="285"/>
            <p14:sldId id="263"/>
            <p14:sldId id="272"/>
            <p14:sldId id="273"/>
            <p14:sldId id="274"/>
            <p14:sldId id="276"/>
            <p14:sldId id="277"/>
            <p14:sldId id="275"/>
            <p14:sldId id="286"/>
            <p14:sldId id="262"/>
            <p14:sldId id="264"/>
            <p14:sldId id="265"/>
            <p14:sldId id="266"/>
            <p14:sldId id="267"/>
            <p14:sldId id="268"/>
            <p14:sldId id="269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64545" autoAdjust="0"/>
  </p:normalViewPr>
  <p:slideViewPr>
    <p:cSldViewPr snapToGrid="0">
      <p:cViewPr varScale="1">
        <p:scale>
          <a:sx n="73" d="100"/>
          <a:sy n="73" d="100"/>
        </p:scale>
        <p:origin x="13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5A27E-07BE-45E2-A58C-5603CE8A8F26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0E0C2-8AFE-4A68-871C-1DA74249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70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Chuyển 1 file trong mạng máy tính =&gt; vấn đề </a:t>
            </a:r>
          </a:p>
          <a:p>
            <a:r>
              <a:rPr lang="vi-VN" dirty="0" smtClean="0"/>
              <a:t>Đơn gian nếu copy pase file trong 1 hệ điều hanh </a:t>
            </a:r>
          </a:p>
          <a:p>
            <a:r>
              <a:rPr lang="vi-VN" dirty="0" smtClean="0"/>
              <a:t>Phức tạp khi file được gửi đến máy có hệ điều hành khác nhau </a:t>
            </a:r>
          </a:p>
          <a:p>
            <a:r>
              <a:rPr lang="vi-VN" dirty="0" smtClean="0"/>
              <a:t>Ví dụ :  ký tự  end of line  =&gt;</a:t>
            </a:r>
          </a:p>
          <a:p>
            <a:r>
              <a:rPr lang="vi-VN" dirty="0" smtClean="0"/>
              <a:t>Unix : line feed (LF)</a:t>
            </a:r>
          </a:p>
          <a:p>
            <a:r>
              <a:rPr lang="vi-VN" dirty="0" smtClean="0"/>
              <a:t>MAC: cariage return (CR)</a:t>
            </a:r>
          </a:p>
          <a:p>
            <a:r>
              <a:rPr lang="vi-VN" dirty="0" smtClean="0"/>
              <a:t>Windown : dùng cả 2 </a:t>
            </a:r>
          </a:p>
          <a:p>
            <a:r>
              <a:rPr lang="vi-VN" dirty="0" smtClean="0"/>
              <a:t>Để giải quyết vần đề này FTP ghi lại đặc điểm kỹ thuật  bên trong file trước khi chuyển đi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0E0C2-8AFE-4A68-871C-1DA7424969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1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Việc chuyển đồi thường bao gồm việc chuyển đổi các ký tự xuống dòng, kết  thúc file cho phù hợp với bên nhận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Kiểu nhị phân thì ít được dùng để biểu diễn cấu trúc bên trong  =&gt; chuyển hết thành bit 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0E0C2-8AFE-4A68-871C-1DA7424969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13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Vì phức tạp nên 2 kiểu ASCII CCCCC cần second parameter chỉ định </a:t>
            </a:r>
            <a:endParaRPr lang="vi-VN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b="1" dirty="0" smtClean="0"/>
              <a:t>Non print </a:t>
            </a:r>
            <a:r>
              <a:rPr lang="vi-VN" dirty="0" smtClean="0"/>
              <a:t>: định dạng mặc định dùng khi parameter bị bỏ qua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smtClean="0"/>
              <a:t>. Thương dùng để lưu trữ hoặc sử lý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b="1" dirty="0" smtClean="0"/>
              <a:t>Telnet format controls</a:t>
            </a:r>
            <a:r>
              <a:rPr lang="vi-VN" dirty="0" smtClean="0"/>
              <a:t>: chưa thông tin định dạng dữ liệu (thuộc kiểu nào vd về end od line)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smtClean="0"/>
              <a:t> được tiến trình bên nhận  hiển thì sử dụng 1 cách thích hợp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b="1" dirty="0" smtClean="0"/>
              <a:t>CARRIAGE CONTROL (ASA): </a:t>
            </a:r>
            <a:r>
              <a:rPr lang="vi-VN" dirty="0" smtClean="0"/>
              <a:t>điều khiển đinh dang dữ liệu =&gt;  Điều khiển đọc dữ liệu ntn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smtClean="0"/>
              <a:t>Theo chuẩn thì byte đầu tiên quyêt định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Blank:</a:t>
            </a:r>
            <a:r>
              <a:rPr lang="en-US" dirty="0" smtClean="0"/>
              <a:t> Move paper up one line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 chuyển paper lên một dòng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0</a:t>
            </a:r>
            <a:r>
              <a:rPr lang="en-US" dirty="0" smtClean="0"/>
              <a:t>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 chuyển paper lên 2 dòng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1</a:t>
            </a:r>
            <a:r>
              <a:rPr lang="en-US" dirty="0" smtClean="0"/>
              <a:t>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 chuyển paper lên đầu dòng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+ No movement, i.e., overprint</a:t>
            </a:r>
            <a:r>
              <a:rPr lang="vi-VN" dirty="0" smtClean="0"/>
              <a:t> : =&gt;để nguyên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0E0C2-8AFE-4A68-871C-1DA7424969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0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Cấu trúc file và bản ghi đều hỗ trợ ASCII và EBCDIC :</a:t>
            </a:r>
          </a:p>
          <a:p>
            <a:r>
              <a:rPr lang="vi-VN" dirty="0" smtClean="0"/>
              <a:t>Ảnh hưởng đến phương thức truyền </a:t>
            </a:r>
          </a:p>
          <a:p>
            <a:r>
              <a:rPr lang="vi-VN" b="1" dirty="0" smtClean="0"/>
              <a:t>Để chuyển các file ko liên tục=&gt; dùng cấu trúc trang =&gt; các file truy xuất ngẫu nhiên </a:t>
            </a:r>
          </a:p>
          <a:p>
            <a:r>
              <a:rPr lang="vi-VN" dirty="0" smtClean="0"/>
              <a:t>Tiêu đề trang thường được định nghĩa :</a:t>
            </a:r>
          </a:p>
          <a:p>
            <a:r>
              <a:rPr lang="vi-VN" dirty="0" smtClean="0"/>
              <a:t>Độ dài tiêu đề =&gt; số byte biểu diễn tiêu đề &gt;=4</a:t>
            </a:r>
          </a:p>
          <a:p>
            <a:r>
              <a:rPr lang="vi-VN" dirty="0" smtClean="0"/>
              <a:t>Độc dài dữ liệu </a:t>
            </a:r>
          </a:p>
          <a:p>
            <a:r>
              <a:rPr lang="vi-VN" dirty="0" smtClean="0"/>
              <a:t>Kểu trang : </a:t>
            </a:r>
          </a:p>
          <a:p>
            <a:r>
              <a:rPr lang="vi-VN" dirty="0" smtClean="0"/>
              <a:t>0= trang cuối + chỉ ra trang cuối cùng độ dài tiêu đề 4 đọ dài dữ liệu 0 </a:t>
            </a:r>
          </a:p>
          <a:p>
            <a:r>
              <a:rPr lang="vi-VN" dirty="0" smtClean="0"/>
              <a:t>1 trang đơn-kiểu thương cho các tập tin đơn giản </a:t>
            </a:r>
          </a:p>
          <a:p>
            <a:r>
              <a:rPr lang="vi-VN" dirty="0" smtClean="0"/>
              <a:t>2 trang miêu tả =&gt; truyển thông tin mô tả cho các tập tin nó chung </a:t>
            </a:r>
          </a:p>
          <a:p>
            <a:r>
              <a:rPr lang="vi-VN" dirty="0" smtClean="0"/>
              <a:t>3 trang kiểm soát truy xuất . Độ dài tiêu đề 5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0E0C2-8AFE-4A68-871C-1DA7424969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7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 thông th</a:t>
            </a:r>
            <a:r>
              <a:rPr lang="vi-VN" dirty="0" smtClean="0"/>
              <a:t>ư</a:t>
            </a:r>
            <a:r>
              <a:rPr lang="en-US" dirty="0" smtClean="0"/>
              <a:t>ờng =&gt; đ</a:t>
            </a:r>
            <a:r>
              <a:rPr lang="vi-VN" dirty="0" smtClean="0"/>
              <a:t>ư</a:t>
            </a:r>
            <a:r>
              <a:rPr lang="en-US" dirty="0" smtClean="0"/>
              <a:t>ợc gửi theo từng byte nối tiếp nhau </a:t>
            </a:r>
          </a:p>
          <a:p>
            <a:r>
              <a:rPr lang="en-US" dirty="0" smtClean="0"/>
              <a:t>Dữ liệu đ</a:t>
            </a:r>
            <a:r>
              <a:rPr lang="vi-VN" dirty="0" smtClean="0"/>
              <a:t>ư</a:t>
            </a:r>
            <a:r>
              <a:rPr lang="en-US" dirty="0" smtClean="0"/>
              <a:t>ợc nén : bao gồm mô phỏng hoặc lấp đầy </a:t>
            </a:r>
          </a:p>
          <a:p>
            <a:r>
              <a:rPr lang="en-US" dirty="0" smtClean="0"/>
              <a:t>Thông tin điều khiển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0E0C2-8AFE-4A68-871C-1DA7424969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45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byte sau được gửi theo cấu trúc</a:t>
            </a:r>
          </a:p>
          <a:p>
            <a:r>
              <a:rPr lang="vi-VN" dirty="0" smtClean="0"/>
              <a:t>1 chuỗi n byte có thể nén vào 1 byte =&gt;trong đó byte phụ thay đổi theo kiểu biểu diễn. </a:t>
            </a:r>
          </a:p>
          <a:p>
            <a:r>
              <a:rPr lang="fr-FR" b="1" dirty="0" smtClean="0"/>
              <a:t>ASCII code 32, EBCDIC code 64</a:t>
            </a:r>
            <a:endParaRPr lang="vi-VN" b="1" dirty="0" smtClean="0"/>
          </a:p>
          <a:p>
            <a:r>
              <a:rPr lang="en-US" b="1" dirty="0" smtClean="0"/>
              <a:t>If the type is Image or Local byte the filler is a zero byte.</a:t>
            </a:r>
            <a:endParaRPr lang="vi-VN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0E0C2-8AFE-4A68-871C-1DA7424969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68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subtitle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7DA6-9416-4B41-B094-9B1782550919}" type="datetime1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82CC-B331-40E1-844A-1DA7D41F82E1}" type="datetime1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CD-6EBD-45B2-B683-72F66FE40CAF}" type="datetime1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D558-7A1E-4280-B08C-284A50152A07}" type="datetime1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01B8-B7E6-4654-85AF-451E8BCF79AF}" type="datetime1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4644-C0E6-481A-A18C-6A40FD53BA41}" type="datetime1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D7D90-4759-4DDB-85AB-D546B82AE59A}" type="datetime1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C5A6-3A2C-40D4-94C7-E57DF3FE0A71}" type="datetime1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205D-A956-4CA3-9A62-561D09E9B579}" type="datetime1">
              <a:rPr lang="en-US" smtClean="0"/>
              <a:t>5/14/2018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3DAE-A303-4FA7-9FB9-6FF942788604}" type="datetime1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5CF3-0054-4E4D-9EA9-48FFA30702ED}" type="datetime1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47BFC-0B7D-48CE-961C-F7ABA700CC3E}" type="datetime1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920240"/>
            <a:ext cx="6858000" cy="137863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C00000"/>
                </a:solidFill>
              </a:rPr>
              <a:t>Giao thức FTP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6182" y="4358141"/>
            <a:ext cx="6858000" cy="2180772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			</a:t>
            </a:r>
            <a:r>
              <a:rPr lang="en-US" sz="2400" dirty="0" smtClean="0"/>
              <a:t>Giảng viên: ThS. Bùi Trọng Tùng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			</a:t>
            </a:r>
            <a:r>
              <a:rPr lang="en-US" sz="2400" dirty="0" smtClean="0"/>
              <a:t>Nhóm sinh viên:	</a:t>
            </a:r>
          </a:p>
          <a:p>
            <a:pPr algn="l"/>
            <a:r>
              <a:rPr lang="en-US" sz="2400" dirty="0"/>
              <a:t>	</a:t>
            </a:r>
            <a:r>
              <a:rPr lang="en-US" sz="2400" dirty="0" smtClean="0"/>
              <a:t>					Nguyễn Vĩnh Thụy</a:t>
            </a:r>
          </a:p>
          <a:p>
            <a:pPr algn="l"/>
            <a:r>
              <a:rPr lang="en-US" sz="2400" dirty="0" smtClean="0"/>
              <a:t>						Nguyễn Huy Định</a:t>
            </a:r>
          </a:p>
          <a:p>
            <a:pPr algn="l"/>
            <a:r>
              <a:rPr lang="en-US" sz="2400" dirty="0" smtClean="0"/>
              <a:t>						Nguyễn Ngọc Đức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Đặc điểm và khuôn dạng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238248"/>
            <a:ext cx="8026400" cy="5010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Stream mode</a:t>
            </a:r>
          </a:p>
          <a:p>
            <a:pPr marL="0" indent="0">
              <a:buNone/>
            </a:pPr>
            <a:endParaRPr lang="en-US" sz="3200" b="1" dirty="0" smtClean="0"/>
          </a:p>
          <a:p>
            <a:r>
              <a:rPr lang="en-US" sz="2800" dirty="0" smtClean="0"/>
              <a:t> Dữ liệu được truyền đi dưới dạng dòng byte</a:t>
            </a:r>
          </a:p>
          <a:p>
            <a:endParaRPr lang="en-US" sz="2800" dirty="0"/>
          </a:p>
          <a:p>
            <a:r>
              <a:rPr lang="en-US" sz="2800" dirty="0" smtClean="0"/>
              <a:t> Không có header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5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Đặc điểm và khuôn dạng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238248"/>
            <a:ext cx="8026400" cy="5010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Block mode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Header: 3 byte</a:t>
            </a:r>
          </a:p>
          <a:p>
            <a:pPr lvl="1"/>
            <a:r>
              <a:rPr lang="en-US" dirty="0" smtClean="0"/>
              <a:t>Descriptor: 8 bits cờ báo hiệu</a:t>
            </a:r>
          </a:p>
          <a:p>
            <a:pPr lvl="1"/>
            <a:r>
              <a:rPr lang="en-US" dirty="0" smtClean="0"/>
              <a:t>16 bits sau là mã độ dài</a:t>
            </a:r>
          </a:p>
          <a:p>
            <a:pPr marL="342900" lvl="1" indent="0">
              <a:buNone/>
            </a:pPr>
            <a:endParaRPr lang="en-US" sz="2000" dirty="0"/>
          </a:p>
          <a:p>
            <a:r>
              <a:rPr lang="en-US" sz="2400" dirty="0"/>
              <a:t>Descriptor</a:t>
            </a:r>
          </a:p>
          <a:p>
            <a:pPr lvl="1"/>
            <a:r>
              <a:rPr lang="en-US" dirty="0"/>
              <a:t>128 : kết thúc block là EOR</a:t>
            </a:r>
          </a:p>
          <a:p>
            <a:pPr lvl="1"/>
            <a:r>
              <a:rPr lang="en-US" dirty="0"/>
              <a:t>64 : kết thúc block là EOF</a:t>
            </a:r>
          </a:p>
          <a:p>
            <a:pPr lvl="1"/>
            <a:r>
              <a:rPr lang="en-US" dirty="0"/>
              <a:t>32 : nghi ngờ lỗi</a:t>
            </a:r>
          </a:p>
          <a:p>
            <a:pPr lvl="1"/>
            <a:r>
              <a:rPr lang="en-US" dirty="0"/>
              <a:t>16 : block dùng để đánh dấu </a:t>
            </a:r>
            <a:r>
              <a:rPr lang="en-US" dirty="0" smtClean="0"/>
              <a:t>lại</a:t>
            </a:r>
          </a:p>
          <a:p>
            <a:pPr lvl="1"/>
            <a:endParaRPr lang="en-US" dirty="0"/>
          </a:p>
          <a:p>
            <a:r>
              <a:rPr lang="en-US" sz="2400" dirty="0" smtClean="0"/>
              <a:t>Có thể có nhiều Descriptor code cho 1 block </a:t>
            </a:r>
          </a:p>
          <a:p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99" y="2942634"/>
            <a:ext cx="4848902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8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Đặc điểm và khuôn dạng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238248"/>
            <a:ext cx="8026400" cy="5010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vi-VN" sz="3200" b="1" dirty="0">
                <a:latin typeface="Calibri" panose="020F0502020204030204" pitchFamily="34" charset="0"/>
                <a:cs typeface="Calibri" panose="020F0502020204030204" pitchFamily="34" charset="0"/>
              </a:rPr>
              <a:t>ompressed </a:t>
            </a:r>
            <a:r>
              <a:rPr lang="en-US" sz="3200" b="1" dirty="0" smtClean="0">
                <a:cs typeface="Calibri" panose="020F0502020204030204" pitchFamily="34" charset="0"/>
              </a:rPr>
              <a:t>m</a:t>
            </a:r>
            <a:r>
              <a:rPr lang="en-US" sz="3200" b="1" dirty="0">
                <a:cs typeface="Calibri" panose="020F0502020204030204" pitchFamily="34" charset="0"/>
              </a:rPr>
              <a:t>o</a:t>
            </a:r>
            <a:r>
              <a:rPr lang="en-US" sz="3200" b="1" dirty="0" smtClean="0">
                <a:cs typeface="Calibri" panose="020F0502020204030204" pitchFamily="34" charset="0"/>
              </a:rPr>
              <a:t>de</a:t>
            </a:r>
          </a:p>
          <a:p>
            <a:pPr marL="0" indent="0">
              <a:buNone/>
            </a:pPr>
            <a:endParaRPr lang="en-US" sz="3200" b="1" dirty="0" smtClean="0">
              <a:cs typeface="Calibri" panose="020F0502020204030204" pitchFamily="34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Có 3 kiểu thông tin được gửi đi:</a:t>
            </a:r>
          </a:p>
          <a:p>
            <a:pPr lvl="1"/>
            <a:r>
              <a:rPr lang="vi-VN" altLang="vi-V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regular data, sent in a byte </a:t>
            </a:r>
            <a:r>
              <a:rPr lang="vi-VN" altLang="vi-VN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endParaRPr lang="vi-VN" altLang="vi-V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vi-VN" altLang="vi-V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compressed data, consisting of replications or </a:t>
            </a:r>
            <a:r>
              <a:rPr lang="vi-VN" altLang="vi-VN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filler</a:t>
            </a:r>
            <a:endParaRPr lang="vi-VN" altLang="vi-V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vi-VN" altLang="vi-V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information, sent in a two-byte escape sequence</a:t>
            </a:r>
            <a:r>
              <a:rPr lang="vi-VN" altLang="vi-V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vi-VN" altLang="vi-V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vi-VN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9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Đặc điểm và khuôn dạng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238248"/>
            <a:ext cx="3644201" cy="5010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Compressed mode</a:t>
            </a:r>
          </a:p>
          <a:p>
            <a:r>
              <a:rPr lang="en-US" dirty="0"/>
              <a:t>Byte string:</a:t>
            </a:r>
          </a:p>
          <a:p>
            <a:pPr lvl="1"/>
            <a:r>
              <a:rPr lang="en-US" dirty="0"/>
              <a:t>0 &lt; n &lt; 127 bytes</a:t>
            </a:r>
          </a:p>
          <a:p>
            <a:pPr lvl="1"/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Bit đầu tiên của byte đầu là 0 và 7 bit sau biểu thị số lượng byte sau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đó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Để nén một chuỗi các bản sao n byte dữ liệu đại diện cho d byte</a:t>
            </a:r>
          </a:p>
          <a:p>
            <a:endParaRPr lang="en-US" dirty="0"/>
          </a:p>
          <a:p>
            <a:r>
              <a:rPr lang="en-US" dirty="0" smtClean="0"/>
              <a:t>Nén 1 chuỗi n byte vào trong 1 byte dữ liệu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151" y="1789217"/>
            <a:ext cx="5010849" cy="12384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151" y="3578609"/>
            <a:ext cx="3115110" cy="7049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20" y="4834526"/>
            <a:ext cx="1514686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3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47796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Nguyên lý hoạt động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95887"/>
            <a:ext cx="3868340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Mô hình giao thức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526" y="2133878"/>
            <a:ext cx="3068140" cy="3684588"/>
          </a:xfrm>
        </p:spPr>
        <p:txBody>
          <a:bodyPr>
            <a:noAutofit/>
          </a:bodyPr>
          <a:lstStyle/>
          <a:p>
            <a:r>
              <a:rPr lang="en-US" sz="2400" dirty="0" smtClean="0"/>
              <a:t>Tiến trình User-FTP và Server-FTP</a:t>
            </a:r>
          </a:p>
          <a:p>
            <a:r>
              <a:rPr lang="en-US" sz="2400" dirty="0"/>
              <a:t>Protocol Interpreter (PI), Data Transfer Process (DTP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Sử dụng 2 cổng kết nối TCP</a:t>
            </a:r>
          </a:p>
          <a:p>
            <a:r>
              <a:rPr lang="en-US" sz="2400" dirty="0" smtClean="0"/>
              <a:t>Kênh điều khiển và kênh dữ liệu</a:t>
            </a:r>
          </a:p>
          <a:p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14</a:t>
            </a:fld>
            <a:endParaRPr lang="en-US"/>
          </a:p>
        </p:txBody>
      </p:sp>
      <p:pic>
        <p:nvPicPr>
          <p:cNvPr id="8" name="Content Placeholder 7" descr="1.jp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595597" y="1837918"/>
            <a:ext cx="5548403" cy="370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4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60859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Nguyên lý hoạt động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31392"/>
            <a:ext cx="3868340" cy="82391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Tiến trình User-FTP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413533"/>
            <a:ext cx="3868340" cy="36845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User-PI: quản lý kênh điều khiển trên client, khởi tạo kết nối FTP và gửi lệnh điều khiển tới server-PI</a:t>
            </a:r>
          </a:p>
          <a:p>
            <a:r>
              <a:rPr lang="en-US" sz="2400" dirty="0" smtClean="0"/>
              <a:t>User-DTP: gửi và nhận dữ liệu từ server-DTP, kết nối qua kênh dữ liệu</a:t>
            </a:r>
          </a:p>
          <a:p>
            <a:r>
              <a:rPr lang="en-US" sz="2400" dirty="0" smtClean="0"/>
              <a:t>User-Interface: giao diện người dùng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31392"/>
            <a:ext cx="3887391" cy="82391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Tiến trình Server-FTP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413533"/>
            <a:ext cx="3887391" cy="36845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Server-PI: quản lý kênh điều khiển trên server, lắng nghe yêu cầu kết nối và nhận lệnh từ User-PI </a:t>
            </a:r>
          </a:p>
          <a:p>
            <a:r>
              <a:rPr lang="en-US" sz="2400" dirty="0" smtClean="0"/>
              <a:t>Server-DTP: gửi và nhận dữ liệu từ user-DTP, kết nối qua kênh dữ liệu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7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-147796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Nguyên lý hoạt động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20439"/>
            <a:ext cx="3868340" cy="82391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Kênh điều khiển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829" y="2287023"/>
            <a:ext cx="3910353" cy="36845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Kết nối:</a:t>
            </a:r>
          </a:p>
          <a:p>
            <a:pPr lvl="1"/>
            <a:r>
              <a:rPr lang="en-US" sz="2400" dirty="0" smtClean="0"/>
              <a:t>Server: cổng 21</a:t>
            </a:r>
          </a:p>
          <a:p>
            <a:pPr lvl="1"/>
            <a:r>
              <a:rPr lang="en-US" sz="2400" dirty="0" smtClean="0"/>
              <a:t>Client: cổng bất kì</a:t>
            </a:r>
          </a:p>
          <a:p>
            <a:r>
              <a:rPr lang="en-US" sz="2400" dirty="0" smtClean="0"/>
              <a:t>Khởi tạo phiên kết nối FTP tới Server</a:t>
            </a:r>
          </a:p>
          <a:p>
            <a:r>
              <a:rPr lang="en-US" sz="2400" dirty="0" smtClean="0"/>
              <a:t>Truyền lệnh điều khiển và mã hồi đáp từ server</a:t>
            </a:r>
          </a:p>
          <a:p>
            <a:r>
              <a:rPr lang="en-US" sz="2400" dirty="0" smtClean="0"/>
              <a:t>Duy trì xuyên suốt phiên làm việc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49" y="1320439"/>
            <a:ext cx="3887391" cy="82391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Kênh dữ liệu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49" y="2287023"/>
            <a:ext cx="4227467" cy="3684588"/>
          </a:xfrm>
        </p:spPr>
        <p:txBody>
          <a:bodyPr>
            <a:noAutofit/>
          </a:bodyPr>
          <a:lstStyle/>
          <a:p>
            <a:r>
              <a:rPr lang="en-US" sz="2400" dirty="0"/>
              <a:t>Kết nối:</a:t>
            </a:r>
          </a:p>
          <a:p>
            <a:pPr lvl="1"/>
            <a:r>
              <a:rPr lang="en-US" sz="2400" dirty="0"/>
              <a:t>Server: cổng 20 </a:t>
            </a:r>
            <a:r>
              <a:rPr lang="en-US" sz="2400" dirty="0" smtClean="0"/>
              <a:t>(hoặc khác)</a:t>
            </a:r>
          </a:p>
          <a:p>
            <a:pPr lvl="1"/>
            <a:r>
              <a:rPr lang="en-US" sz="2400" dirty="0" smtClean="0"/>
              <a:t>Client: cổng bất kì </a:t>
            </a:r>
          </a:p>
          <a:p>
            <a:r>
              <a:rPr lang="en-US" sz="2400" dirty="0" smtClean="0"/>
              <a:t>Truyền </a:t>
            </a:r>
            <a:r>
              <a:rPr lang="en-US" sz="2400" dirty="0"/>
              <a:t>dữ liệu file hoặc một số dữ liệu khác (LIST)</a:t>
            </a:r>
          </a:p>
          <a:p>
            <a:r>
              <a:rPr lang="en-US" sz="2400" dirty="0" smtClean="0"/>
              <a:t>Các kết nối được khởi tạo nhiều lần trong phiên làm việc</a:t>
            </a:r>
          </a:p>
          <a:p>
            <a:r>
              <a:rPr lang="en-US" sz="2400" dirty="0" smtClean="0"/>
              <a:t>Sau khi dữ liệu truyền hoàn tất thì đóng kết nối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7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Nguyên lý hoạt động</a:t>
            </a:r>
            <a:endParaRPr lang="en-US" dirty="0"/>
          </a:p>
        </p:txBody>
      </p:sp>
      <p:sp>
        <p:nvSpPr>
          <p:cNvPr id="87" name="Content Placeholder 86"/>
          <p:cNvSpPr>
            <a:spLocks noGrp="1"/>
          </p:cNvSpPr>
          <p:nvPr>
            <p:ph idx="1"/>
          </p:nvPr>
        </p:nvSpPr>
        <p:spPr>
          <a:xfrm>
            <a:off x="488950" y="1097280"/>
            <a:ext cx="8026400" cy="5624196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Thiết lập kết nối điều khiển và chứng thực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Kênh dữ liệu được thiết lập khi nào? Quy trình như thế nào?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17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914299" y="2102242"/>
            <a:ext cx="0" cy="3975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35233" y="2078293"/>
            <a:ext cx="0" cy="3975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89611" y="2121335"/>
            <a:ext cx="1837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Init TCP connection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5927363" y="2546488"/>
            <a:ext cx="1666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Accept TCP Connection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1992085" y="3271094"/>
            <a:ext cx="1288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Send FTP request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 rot="577732">
            <a:off x="3974007" y="3256820"/>
            <a:ext cx="1258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user_name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940872" y="3611397"/>
            <a:ext cx="1432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Send FTP response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 rot="21072388">
            <a:off x="4299169" y="3696379"/>
            <a:ext cx="984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331 ...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31124" y="4112047"/>
            <a:ext cx="1319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Send FTP request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 rot="610986">
            <a:off x="3966152" y="4163039"/>
            <a:ext cx="1206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PASS password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925290" y="4510054"/>
            <a:ext cx="1379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Send FTP response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 rot="21074275">
            <a:off x="4061700" y="4588750"/>
            <a:ext cx="1054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230 Loged on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 rot="496749">
            <a:off x="3939841" y="2188618"/>
            <a:ext cx="1153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TCP Conn. Req.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 rot="20890016">
            <a:off x="4116820" y="2753344"/>
            <a:ext cx="895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Accepted</a:t>
            </a:r>
            <a:endParaRPr lang="en-US" sz="12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022" y="1733318"/>
            <a:ext cx="514422" cy="31436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088" y="1730466"/>
            <a:ext cx="514422" cy="31436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829667" y="1491289"/>
            <a:ext cx="1027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FTP Client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5094511" y="1457697"/>
            <a:ext cx="1639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FTP Server (Port 21)</a:t>
            </a:r>
            <a:endParaRPr lang="en-US" sz="1200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3250473" y="2779335"/>
            <a:ext cx="2648040" cy="52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235233" y="2259834"/>
            <a:ext cx="2663280" cy="378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3235233" y="3774725"/>
            <a:ext cx="2663280" cy="407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3250473" y="4182306"/>
            <a:ext cx="2663826" cy="467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3242853" y="4649937"/>
            <a:ext cx="2629087" cy="39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978022" y="6079352"/>
            <a:ext cx="797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Time</a:t>
            </a:r>
            <a:endParaRPr 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5657088" y="6058269"/>
            <a:ext cx="797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Time</a:t>
            </a:r>
            <a:endParaRPr lang="en-US" sz="1200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3265713" y="5045737"/>
            <a:ext cx="2675159" cy="479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3265713" y="5563148"/>
            <a:ext cx="2648586" cy="33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961605" y="4905219"/>
            <a:ext cx="1319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Send FTP request</a:t>
            </a:r>
            <a:endParaRPr lang="en-US" sz="1200" dirty="0"/>
          </a:p>
        </p:txBody>
      </p:sp>
      <p:sp>
        <p:nvSpPr>
          <p:cNvPr id="95" name="TextBox 94"/>
          <p:cNvSpPr txBox="1"/>
          <p:nvPr/>
        </p:nvSpPr>
        <p:spPr>
          <a:xfrm rot="628201">
            <a:off x="4000375" y="5058928"/>
            <a:ext cx="1349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FTP Commands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5946057" y="5401835"/>
            <a:ext cx="1379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Send FTP response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 rot="21176183">
            <a:off x="4040819" y="5505590"/>
            <a:ext cx="1033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Reply Codes</a:t>
            </a:r>
            <a:endParaRPr lang="en-US" sz="12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50473" y="3306148"/>
            <a:ext cx="2674817" cy="41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05825" y="3119208"/>
            <a:ext cx="613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9821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94" grpId="0"/>
      <p:bldP spid="95" grpId="0"/>
      <p:bldP spid="96" grpId="0"/>
      <p:bldP spid="9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Kênh dữ liệu được mở khi có yêu cầu truyền dữ liệu từ phía client</a:t>
            </a:r>
          </a:p>
          <a:p>
            <a:pPr lvl="1"/>
            <a:r>
              <a:rPr lang="en-US" dirty="0"/>
              <a:t>Lấy danh sách file trong thư mục (LIST)</a:t>
            </a:r>
          </a:p>
          <a:p>
            <a:pPr lvl="1"/>
            <a:r>
              <a:rPr lang="en-US" dirty="0"/>
              <a:t>Nhận/gửi dữ liệu </a:t>
            </a:r>
            <a:r>
              <a:rPr lang="en-US" dirty="0" smtClean="0"/>
              <a:t>của </a:t>
            </a:r>
            <a:r>
              <a:rPr lang="en-US" dirty="0"/>
              <a:t>một file (STOR, RETR)</a:t>
            </a:r>
          </a:p>
          <a:p>
            <a:pPr lvl="1"/>
            <a:r>
              <a:rPr lang="en-US" dirty="0"/>
              <a:t>...</a:t>
            </a:r>
          </a:p>
          <a:p>
            <a:r>
              <a:rPr lang="en-US" sz="2400" dirty="0"/>
              <a:t>Vấn đề tạo kết nối TCP thứ 2:</a:t>
            </a:r>
          </a:p>
          <a:p>
            <a:pPr lvl="1"/>
            <a:r>
              <a:rPr lang="en-US" dirty="0"/>
              <a:t>Bên nào gửi yêu cầu kết nối?</a:t>
            </a:r>
          </a:p>
          <a:p>
            <a:pPr lvl="1"/>
            <a:r>
              <a:rPr lang="en-US" dirty="0"/>
              <a:t>Cổng sử dụng </a:t>
            </a:r>
          </a:p>
          <a:p>
            <a:r>
              <a:rPr lang="en-US" sz="2400" dirty="0" smtClean="0"/>
              <a:t>FTP quy định hai kiểu kết nối</a:t>
            </a:r>
          </a:p>
          <a:p>
            <a:pPr lvl="1"/>
            <a:r>
              <a:rPr lang="en-US" dirty="0" smtClean="0"/>
              <a:t>Active mode (mặc định)</a:t>
            </a:r>
          </a:p>
          <a:p>
            <a:pPr lvl="1"/>
            <a:r>
              <a:rPr lang="en-US" dirty="0" smtClean="0"/>
              <a:t>Passive mode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Nguyên lý hoạt động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9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/>
          <p:cNvSpPr>
            <a:spLocks noGrp="1"/>
          </p:cNvSpPr>
          <p:nvPr>
            <p:ph sz="half" idx="1"/>
          </p:nvPr>
        </p:nvSpPr>
        <p:spPr>
          <a:xfrm>
            <a:off x="520627" y="2176021"/>
            <a:ext cx="3332601" cy="4351338"/>
          </a:xfrm>
        </p:spPr>
        <p:txBody>
          <a:bodyPr/>
          <a:lstStyle/>
          <a:p>
            <a:r>
              <a:rPr lang="en-US" dirty="0" smtClean="0"/>
              <a:t>Client lắng nghe kết nối từ server trên kết nối TCP truyền dữ liệu</a:t>
            </a:r>
          </a:p>
          <a:p>
            <a:r>
              <a:rPr lang="en-US" dirty="0" smtClean="0"/>
              <a:t>Client: cổng bất kì báo cho server theo lệnh PORT</a:t>
            </a:r>
          </a:p>
          <a:p>
            <a:r>
              <a:rPr lang="en-US" dirty="0" smtClean="0"/>
              <a:t>Server: cổng 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88950" y="-191818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/>
              <a:t>Nguyên lý hoạt động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8950" y="1133746"/>
            <a:ext cx="8026400" cy="5114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/>
              <a:t>Active mode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2EBBDA-6239-48A4-BF42-145536EAE284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968343" y="1567543"/>
            <a:ext cx="0" cy="468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971109" y="1567543"/>
            <a:ext cx="0" cy="468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871063" y="3304903"/>
            <a:ext cx="0" cy="267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064035" y="3304903"/>
            <a:ext cx="0" cy="267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71109" y="1802674"/>
            <a:ext cx="3997234" cy="496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971109" y="2325189"/>
            <a:ext cx="3997234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09406" y="1133745"/>
            <a:ext cx="112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Client-PI</a:t>
            </a:r>
          </a:p>
          <a:p>
            <a:pPr algn="ctr"/>
            <a:r>
              <a:rPr lang="en-US" sz="1200" dirty="0" smtClean="0"/>
              <a:t>Port 1744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518491" y="1090092"/>
            <a:ext cx="89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Server-PI</a:t>
            </a:r>
          </a:p>
          <a:p>
            <a:pPr algn="ctr"/>
            <a:r>
              <a:rPr lang="en-US" sz="1200" dirty="0" smtClean="0"/>
              <a:t>Port 21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 rot="456746">
            <a:off x="5074727" y="1788661"/>
            <a:ext cx="1737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PORT ip, port (1782)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 rot="21319777">
            <a:off x="4845518" y="2229534"/>
            <a:ext cx="226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 200 Port command successful</a:t>
            </a:r>
          </a:p>
          <a:p>
            <a:pPr algn="ctr"/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429268" y="2845721"/>
            <a:ext cx="883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Server-DTP</a:t>
            </a:r>
          </a:p>
          <a:p>
            <a:pPr algn="ctr"/>
            <a:r>
              <a:rPr lang="en-US" sz="1200" dirty="0" smtClean="0"/>
              <a:t>Port 20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647112" y="2845721"/>
            <a:ext cx="833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Client-DTP</a:t>
            </a:r>
          </a:p>
          <a:p>
            <a:pPr algn="ctr"/>
            <a:r>
              <a:rPr lang="en-US" sz="1200" dirty="0" smtClean="0"/>
              <a:t>Port 1782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 rot="21217706">
            <a:off x="5391508" y="3343118"/>
            <a:ext cx="1168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TCP Conn. Req.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 rot="523531">
            <a:off x="5427157" y="3665158"/>
            <a:ext cx="1080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Accept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669280" y="24819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455817" y="1674806"/>
            <a:ext cx="1534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Send PORT command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810667" y="1960937"/>
            <a:ext cx="1042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Receive</a:t>
            </a:r>
          </a:p>
          <a:p>
            <a:pPr algn="ctr"/>
            <a:r>
              <a:rPr lang="en-US" sz="1200" dirty="0" smtClean="0"/>
              <a:t>PORT command</a:t>
            </a:r>
            <a:endParaRPr lang="en-US" sz="12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064035" y="4506686"/>
            <a:ext cx="1807027" cy="37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075968" y="4905103"/>
            <a:ext cx="1746811" cy="26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03106" y="4674270"/>
            <a:ext cx="106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Send/receive data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782393" y="4674269"/>
            <a:ext cx="106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Send/receive data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423638" y="5064817"/>
            <a:ext cx="111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32" name="Straight Arrow Connector 31"/>
          <p:cNvCxnSpPr>
            <a:endCxn id="29" idx="3"/>
          </p:cNvCxnSpPr>
          <p:nvPr/>
        </p:nvCxnSpPr>
        <p:spPr>
          <a:xfrm flipH="1">
            <a:off x="5064034" y="4506686"/>
            <a:ext cx="1807028" cy="398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</p:cNvCxnSpPr>
          <p:nvPr/>
        </p:nvCxnSpPr>
        <p:spPr>
          <a:xfrm>
            <a:off x="5064034" y="4905103"/>
            <a:ext cx="1807027" cy="197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064034" y="3481617"/>
            <a:ext cx="1807027" cy="20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064032" y="3720336"/>
            <a:ext cx="1807029" cy="31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814784" y="3543915"/>
            <a:ext cx="1724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Open data connection</a:t>
            </a:r>
          </a:p>
          <a:p>
            <a:pPr algn="ctr"/>
            <a:r>
              <a:rPr lang="en-US" sz="1200" dirty="0" smtClean="0"/>
              <a:t>To client port 1782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5304591" y="5455363"/>
            <a:ext cx="1353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Close connection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0833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5" grpId="0"/>
      <p:bldP spid="26" grpId="0"/>
      <p:bldP spid="29" grpId="0"/>
      <p:bldP spid="30" grpId="0"/>
      <p:bldP spid="31" grpId="0"/>
      <p:bldP spid="38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1300797"/>
            <a:ext cx="80264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Tìm hiểu hoạt động và cài đặt dịch vụ FTP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2811645"/>
            <a:ext cx="8026400" cy="3727268"/>
          </a:xfrm>
        </p:spPr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+mj-lt"/>
                <a:cs typeface="Arial" panose="020B0604020202020204" pitchFamily="34" charset="0"/>
              </a:rPr>
              <a:t> Tổng quan giao thức FTP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+mj-lt"/>
                <a:cs typeface="Arial" panose="020B0604020202020204" pitchFamily="34" charset="0"/>
              </a:rPr>
              <a:t> Đặc điểm và khuôn dạng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+mj-lt"/>
                <a:cs typeface="Arial" panose="020B0604020202020204" pitchFamily="34" charset="0"/>
              </a:rPr>
              <a:t> Nguyên lý hoạt động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+mj-lt"/>
                <a:cs typeface="Arial" panose="020B0604020202020204" pitchFamily="34" charset="0"/>
              </a:rPr>
              <a:t> Cài đặt FTP Server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+mj-lt"/>
                <a:cs typeface="Arial" panose="020B0604020202020204" pitchFamily="34" charset="0"/>
              </a:rPr>
              <a:t> Chương trình FTP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</a:t>
            </a:fld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5316583" y="2965268"/>
            <a:ext cx="222068" cy="6139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5316583" y="4267199"/>
            <a:ext cx="222068" cy="6139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99908" y="3087579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Nguyễn Ngọc Đức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99908" y="3732845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Nguyễn Vĩnh Thụy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71753" y="4414449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Nguyễn Huy Định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191818"/>
            <a:ext cx="8026400" cy="1325563"/>
          </a:xfrm>
        </p:spPr>
        <p:txBody>
          <a:bodyPr/>
          <a:lstStyle/>
          <a:p>
            <a:pPr algn="ctr"/>
            <a:r>
              <a:rPr lang="en-US" dirty="0"/>
              <a:t>Nguyên lý hoạt động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133746"/>
            <a:ext cx="8026400" cy="5114654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Passive mode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20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968343" y="1567543"/>
            <a:ext cx="0" cy="468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971109" y="1567543"/>
            <a:ext cx="0" cy="468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871063" y="3304903"/>
            <a:ext cx="0" cy="267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064035" y="3304903"/>
            <a:ext cx="0" cy="267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971109" y="1802674"/>
            <a:ext cx="3997234" cy="496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971109" y="2325189"/>
            <a:ext cx="3997234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064035" y="3448594"/>
            <a:ext cx="1807028" cy="28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064035" y="3762103"/>
            <a:ext cx="1807028" cy="444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09406" y="1133745"/>
            <a:ext cx="112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Client-PI</a:t>
            </a:r>
          </a:p>
          <a:p>
            <a:pPr algn="ctr"/>
            <a:r>
              <a:rPr lang="en-US" sz="1200" dirty="0" smtClean="0"/>
              <a:t>Port 1744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518491" y="1090092"/>
            <a:ext cx="89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Server-PI</a:t>
            </a:r>
          </a:p>
          <a:p>
            <a:pPr algn="ctr"/>
            <a:r>
              <a:rPr lang="en-US" sz="1200" dirty="0" smtClean="0"/>
              <a:t>Port 21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 rot="456746">
            <a:off x="5074727" y="1788661"/>
            <a:ext cx="1737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PASV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 rot="21319777">
            <a:off x="4604657" y="2222896"/>
            <a:ext cx="2730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(227) Use port 1457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6429268" y="2845721"/>
            <a:ext cx="883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Server-DTP</a:t>
            </a:r>
          </a:p>
          <a:p>
            <a:pPr algn="ctr"/>
            <a:r>
              <a:rPr lang="en-US" sz="1200" dirty="0" smtClean="0"/>
              <a:t>Port 1457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647112" y="2845721"/>
            <a:ext cx="833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Client-DTP</a:t>
            </a:r>
          </a:p>
          <a:p>
            <a:pPr algn="ctr"/>
            <a:r>
              <a:rPr lang="en-US" sz="1200" dirty="0" smtClean="0"/>
              <a:t>Port 1782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 rot="529821">
            <a:off x="5391508" y="3343118"/>
            <a:ext cx="1168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TCP Conn. Req.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 rot="20789323">
            <a:off x="5403016" y="3755091"/>
            <a:ext cx="1080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Accept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5669280" y="24819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499275" y="1674806"/>
            <a:ext cx="1491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Send PASV command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7810667" y="1960937"/>
            <a:ext cx="1042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Receive</a:t>
            </a:r>
          </a:p>
          <a:p>
            <a:pPr algn="ctr"/>
            <a:r>
              <a:rPr lang="en-US" sz="1200" dirty="0" smtClean="0"/>
              <a:t>PASV command</a:t>
            </a:r>
            <a:endParaRPr lang="en-US" sz="12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064035" y="4506686"/>
            <a:ext cx="1807027" cy="37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5075968" y="4905103"/>
            <a:ext cx="1746811" cy="26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003106" y="4674270"/>
            <a:ext cx="106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Send/receive data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6782393" y="4674269"/>
            <a:ext cx="106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Send/receive data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423638" y="5064817"/>
            <a:ext cx="111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62" name="Straight Arrow Connector 61"/>
          <p:cNvCxnSpPr>
            <a:endCxn id="58" idx="3"/>
          </p:cNvCxnSpPr>
          <p:nvPr/>
        </p:nvCxnSpPr>
        <p:spPr>
          <a:xfrm flipH="1">
            <a:off x="5064034" y="4506686"/>
            <a:ext cx="1807028" cy="398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8" idx="3"/>
          </p:cNvCxnSpPr>
          <p:nvPr/>
        </p:nvCxnSpPr>
        <p:spPr>
          <a:xfrm>
            <a:off x="5064034" y="4905103"/>
            <a:ext cx="1807027" cy="197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884904" y="3576174"/>
            <a:ext cx="1592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Open data connection </a:t>
            </a:r>
          </a:p>
          <a:p>
            <a:pPr algn="ctr"/>
            <a:r>
              <a:rPr lang="en-US" sz="1200" dirty="0" smtClean="0"/>
              <a:t>To server port 1457</a:t>
            </a:r>
            <a:endParaRPr lang="en-US" sz="1200" dirty="0"/>
          </a:p>
        </p:txBody>
      </p:sp>
      <p:sp>
        <p:nvSpPr>
          <p:cNvPr id="76" name="Content Placeholder 39"/>
          <p:cNvSpPr txBox="1">
            <a:spLocks/>
          </p:cNvSpPr>
          <p:nvPr/>
        </p:nvSpPr>
        <p:spPr>
          <a:xfrm>
            <a:off x="520627" y="2176021"/>
            <a:ext cx="3332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Server lắng nghe kết nối từ client trên kết nối TCP truyền dữ liệu</a:t>
            </a:r>
          </a:p>
          <a:p>
            <a:r>
              <a:rPr lang="en-US" dirty="0" smtClean="0"/>
              <a:t>Client: cổng bất kì</a:t>
            </a:r>
          </a:p>
          <a:p>
            <a:r>
              <a:rPr lang="en-US" dirty="0" smtClean="0"/>
              <a:t>Server: cổng bất kì báo cho client trong thông điệp reply 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304591" y="5455363"/>
            <a:ext cx="1353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Close </a:t>
            </a:r>
            <a:r>
              <a:rPr lang="en-US" sz="1200" dirty="0" smtClean="0"/>
              <a:t>connection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3240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39" grpId="0"/>
      <p:bldP spid="40" grpId="0"/>
      <p:bldP spid="41" grpId="0"/>
      <p:bldP spid="42" grpId="0"/>
      <p:bldP spid="48" grpId="0"/>
      <p:bldP spid="49" grpId="0"/>
      <p:bldP spid="58" grpId="0"/>
      <p:bldP spid="59" grpId="0"/>
      <p:bldP spid="60" grpId="0"/>
      <p:bldP spid="67" grpId="0"/>
      <p:bldP spid="7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9842" y="-56356"/>
            <a:ext cx="78867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29842" y="1356701"/>
            <a:ext cx="3868340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FTP Commands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29841" y="2330426"/>
            <a:ext cx="3868341" cy="4148750"/>
          </a:xfrm>
        </p:spPr>
        <p:txBody>
          <a:bodyPr>
            <a:normAutofit/>
          </a:bodyPr>
          <a:lstStyle/>
          <a:p>
            <a:r>
              <a:rPr lang="en-US" dirty="0"/>
              <a:t>Access control commands: </a:t>
            </a:r>
          </a:p>
          <a:p>
            <a:pPr lvl="1"/>
            <a:r>
              <a:rPr lang="en-US" dirty="0"/>
              <a:t>USER </a:t>
            </a:r>
          </a:p>
          <a:p>
            <a:pPr lvl="1"/>
            <a:r>
              <a:rPr lang="en-US" dirty="0"/>
              <a:t>PASS</a:t>
            </a:r>
          </a:p>
          <a:p>
            <a:pPr lvl="1"/>
            <a:r>
              <a:rPr lang="en-US" dirty="0"/>
              <a:t>CWD, </a:t>
            </a:r>
            <a:r>
              <a:rPr lang="en-US" dirty="0" smtClean="0"/>
              <a:t>CDUP</a:t>
            </a:r>
          </a:p>
          <a:p>
            <a:pPr lvl="1"/>
            <a:r>
              <a:rPr lang="en-US" dirty="0" smtClean="0"/>
              <a:t>...</a:t>
            </a:r>
            <a:endParaRPr lang="en-US" dirty="0"/>
          </a:p>
          <a:p>
            <a:r>
              <a:rPr lang="en-US" dirty="0"/>
              <a:t>Transfer parameter commands:</a:t>
            </a:r>
          </a:p>
          <a:p>
            <a:pPr lvl="1"/>
            <a:r>
              <a:rPr lang="en-US" dirty="0"/>
              <a:t>PORT</a:t>
            </a:r>
          </a:p>
          <a:p>
            <a:pPr lvl="1"/>
            <a:r>
              <a:rPr lang="en-US" dirty="0"/>
              <a:t>PASV</a:t>
            </a:r>
          </a:p>
          <a:p>
            <a:pPr lvl="1"/>
            <a:r>
              <a:rPr lang="en-US" dirty="0"/>
              <a:t>...</a:t>
            </a:r>
          </a:p>
          <a:p>
            <a:r>
              <a:rPr lang="en-US" dirty="0" smtClean="0"/>
              <a:t>Service commands:</a:t>
            </a:r>
          </a:p>
          <a:p>
            <a:pPr lvl="1"/>
            <a:r>
              <a:rPr lang="en-US" dirty="0" smtClean="0"/>
              <a:t>RETR</a:t>
            </a:r>
          </a:p>
          <a:p>
            <a:pPr lvl="1"/>
            <a:r>
              <a:rPr lang="en-US" dirty="0" smtClean="0"/>
              <a:t>STOR</a:t>
            </a:r>
          </a:p>
          <a:p>
            <a:pPr lvl="1"/>
            <a:r>
              <a:rPr lang="en-US" dirty="0" smtClean="0"/>
              <a:t>...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629150" y="1356701"/>
            <a:ext cx="3887391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FTP replies</a:t>
            </a: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29150" y="2330427"/>
            <a:ext cx="3887391" cy="4148749"/>
          </a:xfrm>
        </p:spPr>
        <p:txBody>
          <a:bodyPr/>
          <a:lstStyle/>
          <a:p>
            <a:r>
              <a:rPr lang="en-US" dirty="0" smtClean="0"/>
              <a:t>Mã trả lời: 3 chữ số</a:t>
            </a:r>
          </a:p>
          <a:p>
            <a:r>
              <a:rPr lang="en-US" dirty="0"/>
              <a:t>Số thứ nhất</a:t>
            </a:r>
          </a:p>
          <a:p>
            <a:pPr lvl="1"/>
            <a:r>
              <a:rPr lang="en-US" dirty="0"/>
              <a:t>1yz, 3yz: lỗi hoặc không đầy đủ</a:t>
            </a:r>
          </a:p>
          <a:p>
            <a:pPr lvl="1"/>
            <a:r>
              <a:rPr lang="en-US" dirty="0"/>
              <a:t>2yz: trả lời thành công</a:t>
            </a:r>
          </a:p>
          <a:p>
            <a:pPr lvl="1"/>
            <a:r>
              <a:rPr lang="en-US" dirty="0"/>
              <a:t>4yz, 5yz: không trả lời yêu cầu</a:t>
            </a:r>
          </a:p>
          <a:p>
            <a:r>
              <a:rPr lang="en-US" dirty="0"/>
              <a:t>Số thứ hai</a:t>
            </a:r>
          </a:p>
          <a:p>
            <a:pPr lvl="1"/>
            <a:r>
              <a:rPr lang="en-US" dirty="0"/>
              <a:t>x0z: </a:t>
            </a:r>
            <a:r>
              <a:rPr lang="en-US" dirty="0" smtClean="0"/>
              <a:t>đề cập tới </a:t>
            </a:r>
            <a:r>
              <a:rPr lang="en-US" dirty="0"/>
              <a:t>cú pháp</a:t>
            </a:r>
          </a:p>
          <a:p>
            <a:pPr lvl="1"/>
            <a:r>
              <a:rPr lang="en-US" dirty="0"/>
              <a:t>x1z: trả lời yêu cầu thông tin</a:t>
            </a:r>
          </a:p>
          <a:p>
            <a:pPr lvl="1"/>
            <a:r>
              <a:rPr lang="en-US" dirty="0"/>
              <a:t>x2z: trả lời đề cập tới kết nối </a:t>
            </a:r>
          </a:p>
          <a:p>
            <a:pPr lvl="1"/>
            <a:r>
              <a:rPr lang="en-US" dirty="0"/>
              <a:t>x3z: trả lời xác thực</a:t>
            </a:r>
          </a:p>
          <a:p>
            <a:pPr lvl="1"/>
            <a:r>
              <a:rPr lang="en-US" dirty="0"/>
              <a:t>x5z: file system</a:t>
            </a:r>
          </a:p>
          <a:p>
            <a:r>
              <a:rPr lang="en-US" dirty="0" smtClean="0"/>
              <a:t>VD: 230 Logged on,...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8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Cài đặt FTP Server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Sử dụng phần mềm FileZilla Server</a:t>
            </a:r>
          </a:p>
          <a:p>
            <a:r>
              <a:rPr lang="en-US" sz="2400" dirty="0" smtClean="0"/>
              <a:t>Khởi tạo một FTP Server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7965"/>
            <a:ext cx="9144000" cy="4670035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3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Cài đặt FTP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Tạo các Groups, phân quyền người sử dụng (Edit -&gt; Groups)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856" y="2075867"/>
            <a:ext cx="6182588" cy="417253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7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Cài đặt FTP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49" y="1107619"/>
            <a:ext cx="8026400" cy="49021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Tạo thư mục chia sẻ trong Group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ác cài đặt khác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82" y="1958388"/>
            <a:ext cx="6163535" cy="418205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0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Cài đặt FTP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Tạo Users trong các Groups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856" y="2047288"/>
            <a:ext cx="6182588" cy="42011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6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Cài đặt FTP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Kiểm tra FTP Server bằng Command line trên Windows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40" y="2081348"/>
            <a:ext cx="6592220" cy="416705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3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Chương trình FTP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502955"/>
            <a:ext cx="8026400" cy="49021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Sử dụng thư viện Winsock trong C/C++</a:t>
            </a:r>
          </a:p>
          <a:p>
            <a:r>
              <a:rPr lang="en-US" sz="2400" dirty="0" smtClean="0"/>
              <a:t>2 Socket: điều khiển, truyền dữ liệu</a:t>
            </a:r>
          </a:p>
          <a:p>
            <a:r>
              <a:rPr lang="en-US" sz="2400" dirty="0" smtClean="0"/>
              <a:t>Với các hàm send(), recv(), TransmitFile(),...</a:t>
            </a:r>
          </a:p>
          <a:p>
            <a:r>
              <a:rPr lang="en-US" sz="2400" dirty="0" smtClean="0"/>
              <a:t>Kết nối kênh dữ liệu dạng bị động</a:t>
            </a:r>
          </a:p>
          <a:p>
            <a:r>
              <a:rPr lang="en-US" sz="2400" dirty="0" smtClean="0"/>
              <a:t>Phương thức truyền: Stream mode</a:t>
            </a:r>
          </a:p>
          <a:p>
            <a:r>
              <a:rPr lang="en-US" sz="2400" dirty="0" smtClean="0"/>
              <a:t>Dựa trên khuôn dạng các FTP Commands</a:t>
            </a:r>
          </a:p>
          <a:p>
            <a:pPr lvl="1"/>
            <a:r>
              <a:rPr lang="en-US" sz="2100" dirty="0" smtClean="0"/>
              <a:t>Gửi các lệnh yêu cầu theo khuôn dạng FTP Commands đến Server</a:t>
            </a:r>
          </a:p>
          <a:p>
            <a:pPr lvl="1"/>
            <a:r>
              <a:rPr lang="en-US" sz="2100" dirty="0" smtClean="0"/>
              <a:t>Nhận mã hồi đáp từ Server</a:t>
            </a:r>
          </a:p>
          <a:p>
            <a:pPr lvl="1"/>
            <a:r>
              <a:rPr lang="en-US" sz="2100" dirty="0" smtClean="0"/>
              <a:t>VD: USER, PASS, CWD,....</a:t>
            </a:r>
          </a:p>
          <a:p>
            <a:r>
              <a:rPr lang="en-US" sz="2400" dirty="0" smtClean="0"/>
              <a:t>Giao diện FTP Client: Console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5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Chương trình FTP Client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58" y="1894114"/>
            <a:ext cx="7602583" cy="392652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104502"/>
            <a:ext cx="7886700" cy="796836"/>
          </a:xfrm>
        </p:spPr>
        <p:txBody>
          <a:bodyPr/>
          <a:lstStyle/>
          <a:p>
            <a:pPr algn="ctr"/>
            <a:r>
              <a:rPr lang="en-US" dirty="0" smtClean="0"/>
              <a:t>Tổng quan giao thức FTP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29842" y="2122187"/>
            <a:ext cx="3868340" cy="36845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FTP: File Transfer Protocol</a:t>
            </a:r>
          </a:p>
          <a:p>
            <a:r>
              <a:rPr lang="en-US" sz="2400" dirty="0" smtClean="0"/>
              <a:t>Giao thức truyền file giữa các máy</a:t>
            </a:r>
          </a:p>
          <a:p>
            <a:r>
              <a:rPr lang="en-US" sz="2400" dirty="0" smtClean="0"/>
              <a:t>Mô </a:t>
            </a:r>
            <a:r>
              <a:rPr lang="en-US" sz="2400" dirty="0"/>
              <a:t>hình </a:t>
            </a:r>
            <a:r>
              <a:rPr lang="en-US" sz="2400" dirty="0" smtClean="0"/>
              <a:t>Client-Server</a:t>
            </a:r>
          </a:p>
          <a:p>
            <a:r>
              <a:rPr lang="en-US" sz="2400" dirty="0" smtClean="0"/>
              <a:t>Hoạt động trên nền giao thức TCP</a:t>
            </a:r>
          </a:p>
          <a:p>
            <a:r>
              <a:rPr lang="en-US" sz="2400" dirty="0" smtClean="0"/>
              <a:t>Sử dụng 2 liên kết TCP</a:t>
            </a:r>
          </a:p>
          <a:p>
            <a:r>
              <a:rPr lang="en-US" sz="2400" dirty="0" smtClean="0"/>
              <a:t>Sử dụng cổng 20, 21.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29151" y="1298275"/>
            <a:ext cx="3887391" cy="8239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2519124"/>
            <a:ext cx="3887788" cy="1531552"/>
          </a:xfr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Đặc điểm và khuôn dạng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Data type</a:t>
            </a:r>
            <a:endParaRPr lang="en-US" sz="3200" b="1" dirty="0"/>
          </a:p>
          <a:p>
            <a:endParaRPr lang="en-US" sz="2400" b="1" dirty="0" smtClean="0"/>
          </a:p>
          <a:p>
            <a:pPr lvl="1"/>
            <a:r>
              <a:rPr lang="en-US" sz="2800" dirty="0" smtClean="0"/>
              <a:t>Có 4 kiểu dữ liệu được FTP định nghĩa</a:t>
            </a:r>
            <a:r>
              <a:rPr lang="en-US" sz="2400" dirty="0" smtClean="0"/>
              <a:t>:</a:t>
            </a:r>
          </a:p>
          <a:p>
            <a:pPr lvl="2"/>
            <a:r>
              <a:rPr lang="en-US" sz="2400" dirty="0" smtClean="0"/>
              <a:t>ASCII</a:t>
            </a:r>
          </a:p>
          <a:p>
            <a:pPr lvl="2"/>
            <a:r>
              <a:rPr lang="en-US" sz="2400" dirty="0" smtClean="0"/>
              <a:t>EBCDIC</a:t>
            </a:r>
          </a:p>
          <a:p>
            <a:pPr lvl="2"/>
            <a:r>
              <a:rPr lang="en-US" sz="2400" dirty="0" smtClean="0"/>
              <a:t>Image</a:t>
            </a:r>
          </a:p>
          <a:p>
            <a:pPr lvl="2"/>
            <a:r>
              <a:rPr lang="en-US" sz="2400" dirty="0" smtClean="0"/>
              <a:t>Local</a:t>
            </a:r>
            <a:endParaRPr lang="vi-VN" sz="2400" dirty="0"/>
          </a:p>
          <a:p>
            <a:pPr lvl="2"/>
            <a:endParaRPr lang="en-US" sz="2100" dirty="0" smtClean="0"/>
          </a:p>
          <a:p>
            <a:pPr lvl="2"/>
            <a:endParaRPr lang="en-US" sz="21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8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-56356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Đặc điểm và khuôn dạng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4852" y="1293497"/>
            <a:ext cx="3868340" cy="82391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Kiểu ASCII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4852" y="2505075"/>
            <a:ext cx="3868340" cy="3684588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K</a:t>
            </a:r>
            <a:r>
              <a:rPr lang="vi-V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iểu mặc định được chấp nhận bởi tất cả các phiên bản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FTP</a:t>
            </a:r>
            <a:r>
              <a:rPr lang="vi-V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được triển khai</a:t>
            </a:r>
            <a:r>
              <a:rPr lang="vi-VN" sz="2400" dirty="0" smtClean="0"/>
              <a:t>.</a:t>
            </a:r>
            <a:endParaRPr lang="en-US" sz="2400" dirty="0" smtClean="0"/>
          </a:p>
          <a:p>
            <a:r>
              <a:rPr lang="vi-V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Được dùng chủ yếu cho chuyển các file text  trừ trường hợp 2 host tìm cách chuyển file bằng EBCDIC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Bộ chuyển đổi thực hiện chuyển các ký tư thành các đoạn mã 8 bit theo chuẩn ASCII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9779" y="1293771"/>
            <a:ext cx="3887391" cy="82391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Kiểu EBCDIC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9779" y="2505075"/>
            <a:ext cx="3887391" cy="3684588"/>
          </a:xfrm>
        </p:spPr>
        <p:txBody>
          <a:bodyPr/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vi-V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ùng 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cho chuyển gói tin hiệu quả giữa 2 host cho các ký tự bên  trong nó biểu </a:t>
            </a:r>
            <a:r>
              <a:rPr lang="vi-V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iễn</a:t>
            </a:r>
            <a:r>
              <a:rPr lang="vi-V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vi-V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6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629842" y="-56356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Đặc điểm và khuôn dạng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629842" y="1269207"/>
            <a:ext cx="3868340" cy="82391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Kiểu Image</a:t>
            </a:r>
            <a:endParaRPr lang="en-US" sz="2800" dirty="0"/>
          </a:p>
        </p:txBody>
      </p: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File không có cấu trúc, gửi 1 byte tại một thời điểm mà không cần xử lý</a:t>
            </a:r>
            <a:endParaRPr lang="en-US" sz="240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"/>
          </p:nvPr>
        </p:nvSpPr>
        <p:spPr>
          <a:xfrm>
            <a:off x="4629150" y="1269207"/>
            <a:ext cx="3887391" cy="8239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Kiểu local</a:t>
            </a:r>
            <a:endParaRPr lang="en-US" sz="2400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Là loại data được chỉ định kiểu và cấu trúc cho phép lưu trữ ở nơi nhận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837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Đặc điểm và khuôn dạng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88950" y="1238248"/>
            <a:ext cx="8026400" cy="5319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Kiểu dữ liệu</a:t>
            </a:r>
          </a:p>
          <a:p>
            <a:pPr marL="0" indent="0">
              <a:buNone/>
            </a:pPr>
            <a:endParaRPr lang="en-US" sz="2900" b="1" dirty="0" smtClean="0"/>
          </a:p>
          <a:p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Dữ liệu được chuyển đến các host cho 1 trong 3 mục đ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ích:</a:t>
            </a:r>
          </a:p>
          <a:p>
            <a:pPr lvl="1"/>
            <a:r>
              <a:rPr lang="vi-VN" sz="2100" dirty="0">
                <a:latin typeface="Calibri" panose="020F0502020204030204" pitchFamily="34" charset="0"/>
                <a:cs typeface="Calibri" panose="020F0502020204030204" pitchFamily="34" charset="0"/>
              </a:rPr>
              <a:t>Hiển thị </a:t>
            </a:r>
          </a:p>
          <a:p>
            <a:pPr lvl="1"/>
            <a:r>
              <a:rPr lang="vi-VN" sz="2100" dirty="0">
                <a:latin typeface="Calibri" panose="020F0502020204030204" pitchFamily="34" charset="0"/>
                <a:cs typeface="Calibri" panose="020F0502020204030204" pitchFamily="34" charset="0"/>
              </a:rPr>
              <a:t>Lưu trữ để sau đó lấy về =&gt; rắc rối</a:t>
            </a:r>
          </a:p>
          <a:p>
            <a:pPr lvl="1"/>
            <a:r>
              <a:rPr lang="vi-VN" sz="2100" dirty="0">
                <a:latin typeface="Calibri" panose="020F0502020204030204" pitchFamily="34" charset="0"/>
                <a:cs typeface="Calibri" panose="020F0502020204030204" pitchFamily="34" charset="0"/>
              </a:rPr>
              <a:t>Xử lý 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Vì phức tạp nên 2 kiểu trên ko thể đáp ứng đc =&gt; cần second parameter chỉ định 1 </a:t>
            </a:r>
            <a:r>
              <a:rPr lang="vi-V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ro</a:t>
            </a:r>
            <a:r>
              <a:rPr lang="vi-V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ng 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3 kiểu </a:t>
            </a:r>
            <a:r>
              <a:rPr lang="vi-V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format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vi-V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vi-VN" sz="2100" dirty="0">
                <a:latin typeface="Calibri" panose="020F0502020204030204" pitchFamily="34" charset="0"/>
                <a:cs typeface="Calibri" panose="020F0502020204030204" pitchFamily="34" charset="0"/>
              </a:rPr>
              <a:t>Non print </a:t>
            </a:r>
          </a:p>
          <a:p>
            <a:pPr lvl="1"/>
            <a:r>
              <a:rPr lang="vi-VN" sz="2100" dirty="0">
                <a:latin typeface="Calibri" panose="020F0502020204030204" pitchFamily="34" charset="0"/>
                <a:cs typeface="Calibri" panose="020F0502020204030204" pitchFamily="34" charset="0"/>
              </a:rPr>
              <a:t>Telnet format controls</a:t>
            </a:r>
          </a:p>
          <a:p>
            <a:pPr lvl="1"/>
            <a:r>
              <a:rPr lang="vi-VN" sz="2100" dirty="0">
                <a:latin typeface="Calibri" panose="020F0502020204030204" pitchFamily="34" charset="0"/>
                <a:cs typeface="Calibri" panose="020F0502020204030204" pitchFamily="34" charset="0"/>
              </a:rPr>
              <a:t>Cariage control </a:t>
            </a:r>
          </a:p>
          <a:p>
            <a:pPr lvl="1"/>
            <a:endParaRPr lang="vi-VN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vi-V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1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Đặc điểm và khuôn dạng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238248"/>
            <a:ext cx="8026400" cy="5010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Data structure</a:t>
            </a:r>
          </a:p>
          <a:p>
            <a:pPr marL="0" indent="0">
              <a:buNone/>
            </a:pPr>
            <a:endParaRPr lang="en-US" sz="3200" b="1" dirty="0" smtClean="0"/>
          </a:p>
          <a:p>
            <a:r>
              <a:rPr lang="en-US" sz="2800" dirty="0" smtClean="0"/>
              <a:t>Có 3 cấu trúc file được định nghĩa:</a:t>
            </a:r>
          </a:p>
          <a:p>
            <a:pPr lvl="1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Cấu trúc file: không có cấu trúc, các file được xem là các byte dữ liệu liên tiếp nhau</a:t>
            </a:r>
          </a:p>
          <a:p>
            <a:pPr lvl="1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Cấu trúc bản ghi: file được cấu tạo bởi 1 dãy các bản ghi</a:t>
            </a:r>
          </a:p>
          <a:p>
            <a:pPr lvl="1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Cấu trúc trang: file được cấu tạo từ các trang có chỉ số không phụ thuộc nhau</a:t>
            </a:r>
            <a:endParaRPr lang="vi-V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8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Đặc điểm </a:t>
            </a:r>
            <a:r>
              <a:rPr lang="en-US" dirty="0" smtClean="0"/>
              <a:t>và khuôn dạng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238248"/>
            <a:ext cx="8026400" cy="5010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Các phương thức truyền dữ liệu</a:t>
            </a:r>
          </a:p>
          <a:p>
            <a:pPr marL="0" indent="0">
              <a:buNone/>
            </a:pPr>
            <a:endParaRPr lang="en-US" sz="3200" b="1" dirty="0" smtClean="0"/>
          </a:p>
          <a:p>
            <a:r>
              <a:rPr lang="en-US" sz="2800" dirty="0" smtClean="0"/>
              <a:t>Stream mode</a:t>
            </a:r>
          </a:p>
          <a:p>
            <a:endParaRPr lang="en-US" sz="2800" dirty="0" smtClean="0"/>
          </a:p>
          <a:p>
            <a:r>
              <a:rPr lang="en-US" sz="2800" dirty="0" smtClean="0"/>
              <a:t>Block mode</a:t>
            </a:r>
          </a:p>
          <a:p>
            <a:endParaRPr lang="en-US" sz="2800" dirty="0" smtClean="0"/>
          </a:p>
          <a:p>
            <a:r>
              <a:rPr lang="en-US" sz="2800" dirty="0" smtClean="0"/>
              <a:t>C</a:t>
            </a:r>
            <a:r>
              <a:rPr lang="vi-V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ompressed </a:t>
            </a: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mode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8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1393</TotalTime>
  <Words>1904</Words>
  <Application>Microsoft Office PowerPoint</Application>
  <PresentationFormat>On-screen Show (4:3)</PresentationFormat>
  <Paragraphs>364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 Theme</vt:lpstr>
      <vt:lpstr>Giao thức FTP</vt:lpstr>
      <vt:lpstr>Tìm hiểu hoạt động và cài đặt dịch vụ FTP</vt:lpstr>
      <vt:lpstr>Tổng quan giao thức FTP</vt:lpstr>
      <vt:lpstr>Đặc điểm và khuôn dạng</vt:lpstr>
      <vt:lpstr>Đặc điểm và khuôn dạng</vt:lpstr>
      <vt:lpstr>Đặc điểm và khuôn dạng</vt:lpstr>
      <vt:lpstr>Đặc điểm và khuôn dạng</vt:lpstr>
      <vt:lpstr>Đặc điểm và khuôn dạng</vt:lpstr>
      <vt:lpstr>Đặc điểm và khuôn dạng</vt:lpstr>
      <vt:lpstr>Đặc điểm và khuôn dạng</vt:lpstr>
      <vt:lpstr>Đặc điểm và khuôn dạng</vt:lpstr>
      <vt:lpstr>Đặc điểm và khuôn dạng</vt:lpstr>
      <vt:lpstr>Đặc điểm và khuôn dạng</vt:lpstr>
      <vt:lpstr>Nguyên lý hoạt động</vt:lpstr>
      <vt:lpstr>Nguyên lý hoạt động</vt:lpstr>
      <vt:lpstr>Nguyên lý hoạt động</vt:lpstr>
      <vt:lpstr>Nguyên lý hoạt động</vt:lpstr>
      <vt:lpstr>Nguyên lý hoạt động</vt:lpstr>
      <vt:lpstr>PowerPoint Presentation</vt:lpstr>
      <vt:lpstr>Nguyên lý hoạt động</vt:lpstr>
      <vt:lpstr>PowerPoint Presentation</vt:lpstr>
      <vt:lpstr>Cài đặt FTP Server</vt:lpstr>
      <vt:lpstr>Cài đặt FTP Server</vt:lpstr>
      <vt:lpstr>Cài đặt FTP Server</vt:lpstr>
      <vt:lpstr>Cài đặt FTP Server</vt:lpstr>
      <vt:lpstr>Cài đặt FTP Server</vt:lpstr>
      <vt:lpstr>Chương trình FTP Client</vt:lpstr>
      <vt:lpstr>Chương trình FTP Client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Admin</cp:lastModifiedBy>
  <cp:revision>80</cp:revision>
  <dcterms:created xsi:type="dcterms:W3CDTF">2016-07-25T07:53:11Z</dcterms:created>
  <dcterms:modified xsi:type="dcterms:W3CDTF">2018-05-14T04:01:30Z</dcterms:modified>
</cp:coreProperties>
</file>