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4" r:id="rId5"/>
    <p:sldId id="275" r:id="rId6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D4F26"/>
    <a:srgbClr val="A7D971"/>
    <a:srgbClr val="00C85A"/>
    <a:srgbClr val="E07C65"/>
    <a:srgbClr val="016679"/>
    <a:srgbClr val="EA5025"/>
    <a:srgbClr val="A7C4FF"/>
    <a:srgbClr val="FA4D09"/>
    <a:srgbClr val="026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CF5E9-0208-2C81-F211-C9154B33301C}" v="9" dt="2025-07-07T01:50:1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24" autoAdjust="0"/>
  </p:normalViewPr>
  <p:slideViewPr>
    <p:cSldViewPr>
      <p:cViewPr varScale="1">
        <p:scale>
          <a:sx n="83" d="100"/>
          <a:sy n="83" d="100"/>
        </p:scale>
        <p:origin x="2910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ỗ Quang Huy" userId="S::huy.doquang@wellspring.edu.vn::1953e9ad-ae7b-4814-a7a7-365afbd23bb7" providerId="AD" clId="Web-{BBCCF5E9-0208-2C81-F211-C9154B33301C}"/>
    <pc:docChg chg="modSld">
      <pc:chgData name="Đỗ Quang Huy" userId="S::huy.doquang@wellspring.edu.vn::1953e9ad-ae7b-4814-a7a7-365afbd23bb7" providerId="AD" clId="Web-{BBCCF5E9-0208-2C81-F211-C9154B33301C}" dt="2025-07-07T01:50:10.115" v="3" actId="20577"/>
      <pc:docMkLst>
        <pc:docMk/>
      </pc:docMkLst>
      <pc:sldChg chg="modSp">
        <pc:chgData name="Đỗ Quang Huy" userId="S::huy.doquang@wellspring.edu.vn::1953e9ad-ae7b-4814-a7a7-365afbd23bb7" providerId="AD" clId="Web-{BBCCF5E9-0208-2C81-F211-C9154B33301C}" dt="2025-07-07T01:50:10.115" v="3" actId="20577"/>
        <pc:sldMkLst>
          <pc:docMk/>
          <pc:sldMk cId="1333717579" sldId="274"/>
        </pc:sldMkLst>
        <pc:spChg chg="mod">
          <ac:chgData name="Đỗ Quang Huy" userId="S::huy.doquang@wellspring.edu.vn::1953e9ad-ae7b-4814-a7a7-365afbd23bb7" providerId="AD" clId="Web-{BBCCF5E9-0208-2C81-F211-C9154B33301C}" dt="2025-07-07T01:50:10.115" v="3" actId="20577"/>
          <ac:spMkLst>
            <pc:docMk/>
            <pc:sldMk cId="1333717579" sldId="274"/>
            <ac:spMk id="30" creationId="{9F20D089-2465-D528-CA4E-C8AFCB1EEF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C276-3CB9-407F-9A91-A276544CCC4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E63C2-BE90-459F-9989-84FFE4E88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0386F56-981D-442E-B19C-45D799461D41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C6CF546-F3A9-4382-AAE8-D543570B4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11" Type="http://schemas.openxmlformats.org/officeDocument/2006/relationships/image" Target="../media/image9.jpeg"/><Relationship Id="rId5" Type="http://schemas.openxmlformats.org/officeDocument/2006/relationships/image" Target="../media/image3.tm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m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9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tmp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0E96F3-394E-A5D0-3DA3-6E8CC5F1C628}"/>
              </a:ext>
            </a:extLst>
          </p:cNvPr>
          <p:cNvSpPr/>
          <p:nvPr/>
        </p:nvSpPr>
        <p:spPr>
          <a:xfrm>
            <a:off x="981248" y="948321"/>
            <a:ext cx="4998720" cy="288131"/>
          </a:xfrm>
          <a:prstGeom prst="roundRect">
            <a:avLst/>
          </a:prstGeom>
          <a:solidFill>
            <a:srgbClr val="A7C4FF"/>
          </a:solidFill>
          <a:ln>
            <a:solidFill>
              <a:srgbClr val="A7C4F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84FB48-1C2D-90FE-6275-E5BD040DA2B3}"/>
              </a:ext>
            </a:extLst>
          </p:cNvPr>
          <p:cNvGrpSpPr>
            <a:grpSpLocks/>
          </p:cNvGrpSpPr>
          <p:nvPr/>
        </p:nvGrpSpPr>
        <p:grpSpPr>
          <a:xfrm>
            <a:off x="417917" y="2286000"/>
            <a:ext cx="6125382" cy="6517058"/>
            <a:chOff x="417917" y="1995351"/>
            <a:chExt cx="6125382" cy="6517058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AFC4D80B-8BE3-BB78-A2CC-910EAF666C6A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7917" y="1995351"/>
              <a:ext cx="6125382" cy="6399371"/>
              <a:chOff x="381549" y="1995351"/>
              <a:chExt cx="6125382" cy="63993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CFD8836-48B0-ACE5-0925-17A3A38FBF5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81549" y="1995351"/>
                <a:ext cx="6125382" cy="6399371"/>
                <a:chOff x="381549" y="1995351"/>
                <a:chExt cx="6125382" cy="639937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C8031AA-DB4D-3878-5BB0-D950C6FA45D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381549" y="1995351"/>
                  <a:ext cx="6125382" cy="6399371"/>
                  <a:chOff x="381549" y="1972868"/>
                  <a:chExt cx="6125382" cy="6399371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EE8BAE8-54D2-EE61-5672-A36318DA49A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1549" y="1972868"/>
                    <a:ext cx="6125382" cy="609397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1.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Để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tạo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dự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án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mới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, ta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chọn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biểu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tượng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nào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? </a:t>
                    </a:r>
                  </a:p>
                  <a:p>
                    <a:pPr>
                      <a:lnSpc>
                        <a:spcPct val="150000"/>
                      </a:lnSpc>
                    </a:pPr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2.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Để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truy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cập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phần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mềm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lập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trình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, ta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chọn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biểu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tượng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nào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sau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đây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?</a:t>
                    </a: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r>
                      <a:rPr lang="en-US" sz="1200" b="1">
                        <a:solidFill>
                          <a:srgbClr val="002060"/>
                        </a:solidFill>
                        <a:latin typeface="Mulish" pitchFamily="2" charset="0"/>
                      </a:rPr>
                      <a:t>3. Câu lệnh bên có ý nghĩa gì?</a:t>
                    </a:r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r>
                      <a:rPr lang="en-US" sz="1200" b="1">
                        <a:solidFill>
                          <a:srgbClr val="002060"/>
                        </a:solidFill>
                        <a:latin typeface="Mulish" pitchFamily="2" charset="0"/>
                      </a:rPr>
                      <a:t>4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. Con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hãy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cho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biết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tác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dụng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của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động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cơ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là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gì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?</a:t>
                    </a: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5. Con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hãy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giải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thích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ý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nghĩa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của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các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câu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lệnh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dưới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</a:t>
                    </a:r>
                    <a:r>
                      <a:rPr lang="en-US" sz="1200" b="1" dirty="0" err="1">
                        <a:solidFill>
                          <a:srgbClr val="002060"/>
                        </a:solidFill>
                        <a:latin typeface="Mulish" pitchFamily="2" charset="0"/>
                      </a:rPr>
                      <a:t>đây</a:t>
                    </a:r>
                    <a:r>
                      <a:rPr lang="en-US" sz="1200" b="1" dirty="0">
                        <a:solidFill>
                          <a:srgbClr val="002060"/>
                        </a:solidFill>
                        <a:latin typeface="Mulish" pitchFamily="2" charset="0"/>
                      </a:rPr>
                      <a:t> ?</a:t>
                    </a: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  <a:p>
                    <a:endParaRPr lang="en-US" sz="1200" b="1" dirty="0">
                      <a:solidFill>
                        <a:srgbClr val="002060"/>
                      </a:solidFill>
                      <a:latin typeface="Mulish" pitchFamily="2" charset="0"/>
                    </a:endParaRPr>
                  </a:p>
                </p:txBody>
              </p:sp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438799A6-9AE7-6E15-20A7-267549E74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8876" b="89941" l="9746" r="91949">
                                <a14:foregroundMark x1="14831" y1="27811" x2="88983" y2="26627"/>
                                <a14:foregroundMark x1="88983" y1="26627" x2="88983" y2="26627"/>
                                <a14:foregroundMark x1="49153" y1="20118" x2="58898" y2="37870"/>
                                <a14:foregroundMark x1="40254" y1="21302" x2="58475" y2="40828"/>
                                <a14:foregroundMark x1="56356" y1="16568" x2="28390" y2="18935"/>
                                <a14:foregroundMark x1="83898" y1="72189" x2="83898" y2="72189"/>
                                <a14:foregroundMark x1="83898" y1="76331" x2="83898" y2="76331"/>
                                <a14:foregroundMark x1="90678" y1="71598" x2="90678" y2="71598"/>
                                <a14:foregroundMark x1="91949" y1="24852" x2="91949" y2="24852"/>
                                <a14:foregroundMark x1="25847" y1="88166" x2="25847" y2="88166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1662" y="7230668"/>
                    <a:ext cx="1594146" cy="1141571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3E6A48DC-1642-9C82-B496-A39B034A3D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12804"/>
                  <a:stretch/>
                </p:blipFill>
                <p:spPr>
                  <a:xfrm>
                    <a:off x="1079851" y="2272662"/>
                    <a:ext cx="477000" cy="470863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>
                    <a:extLst>
                      <a:ext uri="{FF2B5EF4-FFF2-40B4-BE49-F238E27FC236}">
                        <a16:creationId xmlns:a16="http://schemas.microsoft.com/office/drawing/2014/main" id="{4B0C5501-90FC-7E9C-B569-6FBBD61788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830" t="18950" r="5286" b="15652"/>
                  <a:stretch/>
                </p:blipFill>
                <p:spPr>
                  <a:xfrm>
                    <a:off x="2835633" y="2375133"/>
                    <a:ext cx="773253" cy="353148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A1AB0B94-3B70-B0E2-EEEF-A3267B9AA5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21857"/>
                  <a:stretch/>
                </p:blipFill>
                <p:spPr>
                  <a:xfrm>
                    <a:off x="4739811" y="2323212"/>
                    <a:ext cx="492153" cy="42197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02045836-8508-BC03-4F56-656354C6959D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918250" y="3243014"/>
                  <a:ext cx="4405235" cy="546604"/>
                  <a:chOff x="918250" y="3243014"/>
                  <a:chExt cx="4405235" cy="546604"/>
                </a:xfrm>
              </p:grpSpPr>
              <p:pic>
                <p:nvPicPr>
                  <p:cNvPr id="1026" name="Picture 2" descr="SPIKE App3 Prime – RAISING ROBOTS – AUTHORISED LEGO® EDUCATION PARTNER">
                    <a:extLst>
                      <a:ext uri="{FF2B5EF4-FFF2-40B4-BE49-F238E27FC236}">
                        <a16:creationId xmlns:a16="http://schemas.microsoft.com/office/drawing/2014/main" id="{CBB6E240-169E-228B-3F68-FC401AB78F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19105" y="3249618"/>
                    <a:ext cx="555032" cy="54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LEGO Digital Designer - Download">
                    <a:extLst>
                      <a:ext uri="{FF2B5EF4-FFF2-40B4-BE49-F238E27FC236}">
                        <a16:creationId xmlns:a16="http://schemas.microsoft.com/office/drawing/2014/main" id="{2026BA5E-2438-B0EE-8DBF-F764FAC623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18250" y="3243014"/>
                    <a:ext cx="540000" cy="54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0" name="Picture 6" descr="folder&quot; Icon - Download for free – Iconduck">
                    <a:extLst>
                      <a:ext uri="{FF2B5EF4-FFF2-40B4-BE49-F238E27FC236}">
                        <a16:creationId xmlns:a16="http://schemas.microsoft.com/office/drawing/2014/main" id="{63CBB04F-FE78-5029-A898-44A42DC277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48289" y="3243725"/>
                    <a:ext cx="675196" cy="54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2" name="Picture 8" descr="LEGO 45345 Spike Essential kit with small Technic hub, small angular motor  &amp; 3x3 LED matrix - RacingBrick">
                <a:extLst>
                  <a:ext uri="{FF2B5EF4-FFF2-40B4-BE49-F238E27FC236}">
                    <a16:creationId xmlns:a16="http://schemas.microsoft.com/office/drawing/2014/main" id="{6977BEEA-151A-2235-0439-EB4686EECA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8" t="44649" r="64444" b="20393"/>
              <a:stretch/>
            </p:blipFill>
            <p:spPr bwMode="auto">
              <a:xfrm>
                <a:off x="4307032" y="4925175"/>
                <a:ext cx="1361952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550103-B126-7DD4-A4E0-22034F0AC726}"/>
                </a:ext>
              </a:extLst>
            </p:cNvPr>
            <p:cNvSpPr txBox="1">
              <a:spLocks/>
            </p:cNvSpPr>
            <p:nvPr/>
          </p:nvSpPr>
          <p:spPr>
            <a:xfrm>
              <a:off x="3401209" y="6572301"/>
              <a:ext cx="3129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Mulish" pitchFamily="2" charset="0"/>
                </a:rPr>
                <a:t>…</a:t>
              </a:r>
              <a:r>
                <a:rPr lang="en-US" sz="1200" b="1" dirty="0">
                  <a:solidFill>
                    <a:srgbClr val="002060"/>
                  </a:solidFill>
                  <a:latin typeface="Mulish" pitchFamily="2" charset="0"/>
                </a:rPr>
                <a:t>……………………………………………………………………………………………………………………………………………………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4BBECE-9EF6-F930-257D-61B563844B74}"/>
                </a:ext>
              </a:extLst>
            </p:cNvPr>
            <p:cNvSpPr txBox="1">
              <a:spLocks/>
            </p:cNvSpPr>
            <p:nvPr/>
          </p:nvSpPr>
          <p:spPr>
            <a:xfrm>
              <a:off x="3401209" y="7681412"/>
              <a:ext cx="3129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solidFill>
                    <a:srgbClr val="002060"/>
                  </a:solidFill>
                  <a:latin typeface="Mulish" pitchFamily="2" charset="0"/>
                </a:rPr>
                <a:t>…</a:t>
              </a:r>
              <a:r>
                <a:rPr lang="en-US" sz="1200" b="1" dirty="0">
                  <a:solidFill>
                    <a:srgbClr val="002060"/>
                  </a:solidFill>
                  <a:latin typeface="Mulish" pitchFamily="2" charset="0"/>
                </a:rPr>
                <a:t>……………………………………………………………………………………………………………………………………………………</a:t>
              </a:r>
            </a:p>
            <a:p>
              <a:endParaRPr lang="en-US" sz="1200" b="1" dirty="0">
                <a:solidFill>
                  <a:srgbClr val="002060"/>
                </a:solidFill>
                <a:latin typeface="Mulish" pitchFamily="2" charset="0"/>
              </a:endParaRPr>
            </a:p>
          </p:txBody>
        </p:sp>
      </p:grpSp>
      <p:graphicFrame>
        <p:nvGraphicFramePr>
          <p:cNvPr id="1024" name="Table 39">
            <a:extLst>
              <a:ext uri="{FF2B5EF4-FFF2-40B4-BE49-F238E27FC236}">
                <a16:creationId xmlns:a16="http://schemas.microsoft.com/office/drawing/2014/main" id="{611E2A46-7788-7A8E-4F89-C3BDD188C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41807"/>
              </p:ext>
            </p:extLst>
          </p:nvPr>
        </p:nvGraphicFramePr>
        <p:xfrm>
          <a:off x="711644" y="5338087"/>
          <a:ext cx="4134423" cy="82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4423">
                  <a:extLst>
                    <a:ext uri="{9D8B030D-6E8A-4147-A177-3AD203B41FA5}">
                      <a16:colId xmlns:a16="http://schemas.microsoft.com/office/drawing/2014/main" val="609896809"/>
                    </a:ext>
                  </a:extLst>
                </a:gridCol>
              </a:tblGrid>
              <a:tr h="27627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A.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Là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thiết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bị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giúp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phát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ánh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sáng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màu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cho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mô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hình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5600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B.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Là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thiết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bị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giúp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phát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hiện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vật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cản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06503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C.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Là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thiết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bị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giúp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tạo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chuyển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động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cho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mô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hình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64547"/>
                  </a:ext>
                </a:extLst>
              </a:tr>
            </a:tbl>
          </a:graphicData>
        </a:graphic>
      </p:graphicFrame>
      <p:graphicFrame>
        <p:nvGraphicFramePr>
          <p:cNvPr id="40" name="Table 33">
            <a:extLst>
              <a:ext uri="{FF2B5EF4-FFF2-40B4-BE49-F238E27FC236}">
                <a16:creationId xmlns:a16="http://schemas.microsoft.com/office/drawing/2014/main" id="{CAC336BA-81FC-AB9A-FA97-E773AEE3A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49152"/>
              </p:ext>
            </p:extLst>
          </p:nvPr>
        </p:nvGraphicFramePr>
        <p:xfrm>
          <a:off x="641758" y="2622341"/>
          <a:ext cx="5556105" cy="659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035">
                  <a:extLst>
                    <a:ext uri="{9D8B030D-6E8A-4147-A177-3AD203B41FA5}">
                      <a16:colId xmlns:a16="http://schemas.microsoft.com/office/drawing/2014/main" val="3626992482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2891708071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3691517504"/>
                    </a:ext>
                  </a:extLst>
                </a:gridCol>
              </a:tblGrid>
              <a:tr h="51051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A. </a:t>
                      </a:r>
                    </a:p>
                    <a:p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    New Project</a:t>
                      </a:r>
                    </a:p>
                  </a:txBody>
                  <a:tcPr marL="111122" marR="111122" marT="55561" marB="5556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B. </a:t>
                      </a:r>
                    </a:p>
                    <a:p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           Start</a:t>
                      </a:r>
                    </a:p>
                  </a:txBody>
                  <a:tcPr marL="111122" marR="111122" marT="55561" marB="5556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C. </a:t>
                      </a:r>
                    </a:p>
                    <a:p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       Connect</a:t>
                      </a:r>
                    </a:p>
                  </a:txBody>
                  <a:tcPr marL="111122" marR="111122" marT="55561" marB="55561" anchor="b"/>
                </a:tc>
                <a:extLst>
                  <a:ext uri="{0D108BD9-81ED-4DB2-BD59-A6C34878D82A}">
                    <a16:rowId xmlns:a16="http://schemas.microsoft.com/office/drawing/2014/main" val="383398291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242107" y="723237"/>
            <a:ext cx="2915264" cy="34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07975" y="3239979"/>
            <a:ext cx="6210300" cy="504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078" name="AutoShape 6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0" name="AutoShape 8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2" name="AutoShape 10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4" name="AutoShape 12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6" name="AutoShape 14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" name="Picture 3" descr="A blue and white object&#10;&#10;Description automatically generated">
            <a:extLst>
              <a:ext uri="{FF2B5EF4-FFF2-40B4-BE49-F238E27FC236}">
                <a16:creationId xmlns:a16="http://schemas.microsoft.com/office/drawing/2014/main" id="{564CD8F6-3FC9-131E-0214-FCDE45964A0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0"/>
            <a:ext cx="6717667" cy="89225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904272A-0A12-0A28-1BD2-66DA90CC3219}"/>
              </a:ext>
            </a:extLst>
          </p:cNvPr>
          <p:cNvGrpSpPr/>
          <p:nvPr/>
        </p:nvGrpSpPr>
        <p:grpSpPr>
          <a:xfrm>
            <a:off x="949025" y="886886"/>
            <a:ext cx="5608320" cy="302507"/>
            <a:chOff x="934979" y="878228"/>
            <a:chExt cx="5608320" cy="30250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5D22D87-0B92-BE51-83A1-68ED96942CF3}"/>
                </a:ext>
              </a:extLst>
            </p:cNvPr>
            <p:cNvSpPr/>
            <p:nvPr/>
          </p:nvSpPr>
          <p:spPr>
            <a:xfrm>
              <a:off x="934979" y="892604"/>
              <a:ext cx="4998720" cy="2881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E334FF-FA86-8723-D6B6-C42C1646363C}"/>
                </a:ext>
              </a:extLst>
            </p:cNvPr>
            <p:cNvSpPr txBox="1"/>
            <p:nvPr/>
          </p:nvSpPr>
          <p:spPr>
            <a:xfrm>
              <a:off x="1003984" y="878228"/>
              <a:ext cx="5539315" cy="300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200" i="1" dirty="0" err="1">
                  <a:solidFill>
                    <a:srgbClr val="002060"/>
                  </a:solidFill>
                  <a:latin typeface="Mulish" pitchFamily="2" charset="0"/>
                </a:rPr>
                <a:t>Học</a:t>
              </a:r>
              <a:r>
                <a:rPr lang="en-US" sz="1200" i="1" dirty="0">
                  <a:solidFill>
                    <a:srgbClr val="002060"/>
                  </a:solidFill>
                  <a:latin typeface="Mulish" pitchFamily="2" charset="0"/>
                </a:rPr>
                <a:t> </a:t>
              </a:r>
              <a:r>
                <a:rPr lang="en-US" sz="1200" i="1" dirty="0" err="1">
                  <a:solidFill>
                    <a:srgbClr val="002060"/>
                  </a:solidFill>
                  <a:latin typeface="Mulish" pitchFamily="2" charset="0"/>
                </a:rPr>
                <a:t>sinh</a:t>
              </a:r>
              <a:r>
                <a:rPr lang="en-US" sz="1200" i="1" dirty="0">
                  <a:solidFill>
                    <a:srgbClr val="002060"/>
                  </a:solidFill>
                  <a:latin typeface="Mulish" pitchFamily="2" charset="0"/>
                </a:rPr>
                <a:t>: ……………………………………………     </a:t>
              </a:r>
              <a:r>
                <a:rPr lang="en-US" sz="1200" i="1" dirty="0" err="1">
                  <a:solidFill>
                    <a:srgbClr val="002060"/>
                  </a:solidFill>
                  <a:latin typeface="Mulish" pitchFamily="2" charset="0"/>
                </a:rPr>
                <a:t>Lớp</a:t>
              </a:r>
              <a:r>
                <a:rPr lang="en-US" sz="1200" i="1">
                  <a:solidFill>
                    <a:srgbClr val="002060"/>
                  </a:solidFill>
                  <a:latin typeface="Mulish" pitchFamily="2" charset="0"/>
                </a:rPr>
                <a:t>: …….………..</a:t>
              </a:r>
              <a:endParaRPr lang="en-US" sz="1200" i="1" dirty="0">
                <a:solidFill>
                  <a:srgbClr val="002060"/>
                </a:solidFill>
                <a:latin typeface="Mulish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F20D089-2465-D528-CA4E-C8AFCB1EEF88}"/>
              </a:ext>
            </a:extLst>
          </p:cNvPr>
          <p:cNvSpPr txBox="1"/>
          <p:nvPr/>
        </p:nvSpPr>
        <p:spPr>
          <a:xfrm>
            <a:off x="307975" y="1341266"/>
            <a:ext cx="5991308" cy="840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400" b="1" dirty="0">
                <a:solidFill>
                  <a:srgbClr val="002060"/>
                </a:solidFill>
                <a:latin typeface="Mulish"/>
              </a:rPr>
              <a:t>BÀI KIỂM TRA TRẠI HÈ </a:t>
            </a:r>
          </a:p>
          <a:p>
            <a:pPr algn="ctr">
              <a:lnSpc>
                <a:spcPct val="125000"/>
              </a:lnSpc>
            </a:pPr>
            <a:r>
              <a:rPr lang="en-US" sz="1400" b="1" dirty="0">
                <a:solidFill>
                  <a:srgbClr val="002060"/>
                </a:solidFill>
                <a:latin typeface="Mulish"/>
              </a:rPr>
              <a:t>MÔN ROBOTICS – KHỐI 3, 4, 5</a:t>
            </a:r>
          </a:p>
          <a:p>
            <a:pPr algn="ctr">
              <a:lnSpc>
                <a:spcPct val="125000"/>
              </a:lnSpc>
            </a:pPr>
            <a:r>
              <a:rPr lang="en-US" sz="1200" b="1" dirty="0" err="1">
                <a:solidFill>
                  <a:srgbClr val="002060"/>
                </a:solidFill>
                <a:latin typeface="Mulish"/>
              </a:rPr>
              <a:t>Năm</a:t>
            </a:r>
            <a:r>
              <a:rPr lang="en-US" sz="1200" b="1" dirty="0">
                <a:solidFill>
                  <a:srgbClr val="002060"/>
                </a:solidFill>
                <a:latin typeface="Mulish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/>
              </a:rPr>
              <a:t>học</a:t>
            </a:r>
            <a:r>
              <a:rPr lang="en-US" sz="1200" b="1" dirty="0">
                <a:solidFill>
                  <a:srgbClr val="002060"/>
                </a:solidFill>
                <a:latin typeface="Mulish"/>
              </a:rPr>
              <a:t> 2025 – 2026 </a:t>
            </a:r>
            <a:endParaRPr lang="en-US" sz="1200" b="1" i="1" dirty="0">
              <a:solidFill>
                <a:srgbClr val="002060"/>
              </a:solidFill>
              <a:latin typeface="Mulish"/>
            </a:endParaRP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1645606-D4B7-6FAD-2514-7BFA2EA1A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02737"/>
              </p:ext>
            </p:extLst>
          </p:nvPr>
        </p:nvGraphicFramePr>
        <p:xfrm>
          <a:off x="649358" y="4782622"/>
          <a:ext cx="5556105" cy="294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035">
                  <a:extLst>
                    <a:ext uri="{9D8B030D-6E8A-4147-A177-3AD203B41FA5}">
                      <a16:colId xmlns:a16="http://schemas.microsoft.com/office/drawing/2014/main" val="3626992482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2891708071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3691517504"/>
                    </a:ext>
                  </a:extLst>
                </a:gridCol>
              </a:tblGrid>
              <a:tr h="17490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A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 Phát âm thanh</a:t>
                      </a:r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</a:txBody>
                  <a:tcPr marL="111122" marR="111122" marT="55561" marB="5556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B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 Dừng âm thanh</a:t>
                      </a:r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</a:txBody>
                  <a:tcPr marL="111122" marR="111122" marT="55561" marB="5556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C</a:t>
                      </a:r>
                      <a:r>
                        <a:rPr lang="en-US" sz="1200">
                          <a:solidFill>
                            <a:srgbClr val="002060"/>
                          </a:solidFill>
                          <a:latin typeface="Mulish" panose="00000500000000000000" pitchFamily="2" charset="0"/>
                        </a:rPr>
                        <a:t>. Thêm âm thanh</a:t>
                      </a:r>
                      <a:endParaRPr lang="en-US" sz="1200" dirty="0">
                        <a:solidFill>
                          <a:srgbClr val="002060"/>
                        </a:solidFill>
                        <a:latin typeface="Mulish" panose="00000500000000000000" pitchFamily="2" charset="0"/>
                      </a:endParaRPr>
                    </a:p>
                  </a:txBody>
                  <a:tcPr marL="111122" marR="111122" marT="55561" marB="55561"/>
                </a:tc>
                <a:extLst>
                  <a:ext uri="{0D108BD9-81ED-4DB2-BD59-A6C34878D82A}">
                    <a16:rowId xmlns:a16="http://schemas.microsoft.com/office/drawing/2014/main" val="3833982917"/>
                  </a:ext>
                </a:extLst>
              </a:tr>
            </a:tbl>
          </a:graphicData>
        </a:graphic>
      </p:graphicFrame>
      <p:graphicFrame>
        <p:nvGraphicFramePr>
          <p:cNvPr id="50" name="Table 33">
            <a:extLst>
              <a:ext uri="{FF2B5EF4-FFF2-40B4-BE49-F238E27FC236}">
                <a16:creationId xmlns:a16="http://schemas.microsoft.com/office/drawing/2014/main" id="{6C61FC2D-1087-160B-DE67-A7AA37789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52423"/>
              </p:ext>
            </p:extLst>
          </p:nvPr>
        </p:nvGraphicFramePr>
        <p:xfrm>
          <a:off x="641757" y="3633069"/>
          <a:ext cx="5556105" cy="366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035">
                  <a:extLst>
                    <a:ext uri="{9D8B030D-6E8A-4147-A177-3AD203B41FA5}">
                      <a16:colId xmlns:a16="http://schemas.microsoft.com/office/drawing/2014/main" val="3626992482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2891708071"/>
                    </a:ext>
                  </a:extLst>
                </a:gridCol>
                <a:gridCol w="1852035">
                  <a:extLst>
                    <a:ext uri="{9D8B030D-6E8A-4147-A177-3AD203B41FA5}">
                      <a16:colId xmlns:a16="http://schemas.microsoft.com/office/drawing/2014/main" val="3691517504"/>
                    </a:ext>
                  </a:extLst>
                </a:gridCol>
              </a:tblGrid>
              <a:tr h="366157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A. </a:t>
                      </a:r>
                      <a:endParaRPr lang="en-US" sz="1200">
                        <a:solidFill>
                          <a:srgbClr val="002060"/>
                        </a:solidFill>
                        <a:latin typeface="Mulish"/>
                      </a:endParaRPr>
                    </a:p>
                  </a:txBody>
                  <a:tcPr marL="111122" marR="111122" marT="55561" marB="5556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B. </a:t>
                      </a:r>
                      <a:endParaRPr lang="en-US" sz="1200" dirty="0">
                        <a:solidFill>
                          <a:srgbClr val="002060"/>
                        </a:solidFill>
                        <a:latin typeface="Mulish"/>
                      </a:endParaRPr>
                    </a:p>
                  </a:txBody>
                  <a:tcPr marL="111122" marR="111122" marT="55561" marB="55561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C. </a:t>
                      </a:r>
                      <a:endParaRPr lang="en-US" sz="1200" dirty="0">
                        <a:solidFill>
                          <a:srgbClr val="002060"/>
                        </a:solidFill>
                        <a:latin typeface="Mulish"/>
                      </a:endParaRPr>
                    </a:p>
                  </a:txBody>
                  <a:tcPr marL="111122" marR="111122" marT="55561" marB="55561"/>
                </a:tc>
                <a:extLst>
                  <a:ext uri="{0D108BD9-81ED-4DB2-BD59-A6C34878D82A}">
                    <a16:rowId xmlns:a16="http://schemas.microsoft.com/office/drawing/2014/main" val="3833982917"/>
                  </a:ext>
                </a:extLst>
              </a:tr>
            </a:tbl>
          </a:graphicData>
        </a:graphic>
      </p:graphicFrame>
      <p:pic>
        <p:nvPicPr>
          <p:cNvPr id="5" name="그림 3">
            <a:extLst>
              <a:ext uri="{FF2B5EF4-FFF2-40B4-BE49-F238E27FC236}">
                <a16:creationId xmlns:a16="http://schemas.microsoft.com/office/drawing/2014/main" id="{4B583917-EF98-6D52-D0A2-04AA60F764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13" y="1395603"/>
            <a:ext cx="952901" cy="57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66029-3AB4-D02D-4F40-5B8C4EC5C32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" r="2572" b="2196"/>
          <a:stretch/>
        </p:blipFill>
        <p:spPr>
          <a:xfrm>
            <a:off x="146959" y="971253"/>
            <a:ext cx="802066" cy="801378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5" name="Picture 1034" descr="Cartoon elephant reading a book&#10;&#10;Description automatically generated">
            <a:extLst>
              <a:ext uri="{FF2B5EF4-FFF2-40B4-BE49-F238E27FC236}">
                <a16:creationId xmlns:a16="http://schemas.microsoft.com/office/drawing/2014/main" id="{4FF968C7-3A47-3932-3972-85A9B36B1B6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4282" y="5761988"/>
            <a:ext cx="817521" cy="115244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85C398-9B39-CF6F-4217-9F536CD15B37}"/>
              </a:ext>
            </a:extLst>
          </p:cNvPr>
          <p:cNvSpPr/>
          <p:nvPr/>
        </p:nvSpPr>
        <p:spPr>
          <a:xfrm>
            <a:off x="1145196" y="2591982"/>
            <a:ext cx="404965" cy="401286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Mulish" panose="00000500000000000000" pitchFamily="2" charset="0"/>
              </a:rPr>
              <a:t>+</a:t>
            </a:r>
            <a:endParaRPr lang="en-US" dirty="0">
              <a:solidFill>
                <a:schemeClr val="tx1"/>
              </a:solidFill>
              <a:latin typeface="Mulish" panose="000005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35D9BF-9C97-6328-6A03-AEBE9BA90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60" y="6781800"/>
            <a:ext cx="2614767" cy="627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429E2D-4305-4C47-867D-3EF2EEDFD6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00740" y="4206351"/>
            <a:ext cx="2032445" cy="5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1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5D87F2-F590-4C66-B31D-92E11ADD9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057002"/>
            <a:ext cx="2190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242107" y="723237"/>
            <a:ext cx="2915264" cy="34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75458" y="3034205"/>
            <a:ext cx="6210300" cy="504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078" name="AutoShape 6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0" name="AutoShape 8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2" name="AutoShape 10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4" name="AutoShape 12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6" name="AutoShape 14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FE16D346-D06B-DFD9-A766-78551B2CE0E1}"/>
              </a:ext>
            </a:extLst>
          </p:cNvPr>
          <p:cNvSpPr txBox="1">
            <a:spLocks/>
          </p:cNvSpPr>
          <p:nvPr/>
        </p:nvSpPr>
        <p:spPr>
          <a:xfrm>
            <a:off x="435008" y="772334"/>
            <a:ext cx="6210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6.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Điền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từ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thích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hợp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để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hoàn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thành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cấu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err="1">
                <a:solidFill>
                  <a:srgbClr val="002060"/>
                </a:solidFill>
                <a:latin typeface="Mulish" pitchFamily="2" charset="0"/>
              </a:rPr>
              <a:t>tạo</a:t>
            </a:r>
            <a:r>
              <a:rPr lang="en-US" sz="1200" b="1">
                <a:solidFill>
                  <a:srgbClr val="002060"/>
                </a:solidFill>
                <a:latin typeface="Mulish" pitchFamily="2" charset="0"/>
              </a:rPr>
              <a:t> của xe tự hành?</a:t>
            </a: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E2756-DF35-B3EA-44D0-D8D79C428EEF}"/>
              </a:ext>
            </a:extLst>
          </p:cNvPr>
          <p:cNvSpPr txBox="1">
            <a:spLocks/>
          </p:cNvSpPr>
          <p:nvPr/>
        </p:nvSpPr>
        <p:spPr>
          <a:xfrm>
            <a:off x="425808" y="2576438"/>
            <a:ext cx="62103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7. </a:t>
            </a:r>
            <a:r>
              <a:rPr lang="vi-VN" sz="1200" b="1" dirty="0">
                <a:solidFill>
                  <a:srgbClr val="002060"/>
                </a:solidFill>
                <a:latin typeface="Mulish" pitchFamily="2" charset="0"/>
              </a:rPr>
              <a:t>Điền từ thích hợp vào chỗ chấm:</a:t>
            </a:r>
          </a:p>
          <a:p>
            <a:pPr algn="ctr">
              <a:lnSpc>
                <a:spcPct val="150000"/>
              </a:lnSpc>
            </a:pPr>
            <a:r>
              <a:rPr lang="en-US" sz="1200" b="1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vi-VN" sz="1200" b="1">
                <a:solidFill>
                  <a:srgbClr val="002060"/>
                </a:solidFill>
                <a:latin typeface="Mulish" pitchFamily="2" charset="0"/>
              </a:rPr>
              <a:t>“</a:t>
            </a:r>
            <a:r>
              <a:rPr lang="en-US" sz="1200" b="1">
                <a:solidFill>
                  <a:srgbClr val="002060"/>
                </a:solidFill>
                <a:latin typeface="Mulish" pitchFamily="2" charset="0"/>
              </a:rPr>
              <a:t>cảm biến màu</a:t>
            </a:r>
            <a:r>
              <a:rPr lang="vi-VN" sz="1200" b="1">
                <a:solidFill>
                  <a:srgbClr val="002060"/>
                </a:solidFill>
                <a:latin typeface="Mulish" pitchFamily="2" charset="0"/>
              </a:rPr>
              <a:t>”</a:t>
            </a:r>
            <a:r>
              <a:rPr lang="en-US" sz="1200" b="1">
                <a:solidFill>
                  <a:srgbClr val="002060"/>
                </a:solidFill>
                <a:latin typeface="Mulish" pitchFamily="2" charset="0"/>
              </a:rPr>
              <a:t>, “cảm biến khoảng cách”, “trí tuệ nhân tạo”</a:t>
            </a:r>
            <a:r>
              <a:rPr lang="vi-VN" sz="1200" b="1">
                <a:solidFill>
                  <a:srgbClr val="002060"/>
                </a:solidFill>
                <a:latin typeface="Mulish" pitchFamily="2" charset="0"/>
              </a:rPr>
              <a:t> </a:t>
            </a:r>
            <a:endParaRPr lang="vi-VN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1200">
                <a:solidFill>
                  <a:srgbClr val="002060"/>
                </a:solidFill>
                <a:latin typeface="Mulish" pitchFamily="2" charset="0"/>
              </a:rPr>
              <a:t>Khi xe tự lái muốn rẽ trái, hệ thống AI sẽ d</a:t>
            </a:r>
            <a:r>
              <a:rPr lang="en-US" sz="1200">
                <a:solidFill>
                  <a:srgbClr val="002060"/>
                </a:solidFill>
                <a:latin typeface="Mulish" pitchFamily="2" charset="0"/>
              </a:rPr>
              <a:t>ùng ………………….......................... </a:t>
            </a:r>
            <a:r>
              <a:rPr lang="vi-VN" sz="1200">
                <a:solidFill>
                  <a:srgbClr val="002060"/>
                </a:solidFill>
                <a:latin typeface="Mulish" pitchFamily="2" charset="0"/>
              </a:rPr>
              <a:t>để nhận biết tín hiệu giao thông, và </a:t>
            </a:r>
            <a:r>
              <a:rPr lang="en-US" sz="1200">
                <a:solidFill>
                  <a:srgbClr val="002060"/>
                </a:solidFill>
                <a:latin typeface="Mulish" pitchFamily="2" charset="0"/>
              </a:rPr>
              <a:t>………………………….………….….. </a:t>
            </a:r>
            <a:r>
              <a:rPr lang="vi-VN" sz="1200">
                <a:solidFill>
                  <a:srgbClr val="002060"/>
                </a:solidFill>
                <a:latin typeface="Mulish" pitchFamily="2" charset="0"/>
              </a:rPr>
              <a:t>để phát hiện vật cản phía trước. Sau đó, máy tính trung tâm sẽ điều khiển bánh xe rẽ đúng hướng. Nhờ có </a:t>
            </a:r>
            <a:r>
              <a:rPr lang="en-US" sz="1200">
                <a:solidFill>
                  <a:srgbClr val="002060"/>
                </a:solidFill>
                <a:latin typeface="Mulish" pitchFamily="2" charset="0"/>
              </a:rPr>
              <a:t>……………….…………………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rgbClr val="002060"/>
                </a:solidFill>
                <a:latin typeface="Mulish" pitchFamily="2" charset="0"/>
              </a:rPr>
              <a:t>…………………. mà </a:t>
            </a:r>
            <a:r>
              <a:rPr lang="vi-VN" sz="1200">
                <a:solidFill>
                  <a:srgbClr val="002060"/>
                </a:solidFill>
                <a:latin typeface="Mulish" pitchFamily="2" charset="0"/>
              </a:rPr>
              <a:t>xe có thể tự chạy mà không cần người lái..</a:t>
            </a: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8.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Để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cài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đặt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động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cơ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quay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theo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chiều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kim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đồng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hồ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tới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ED4F26"/>
                </a:solidFill>
                <a:latin typeface="Mulish" pitchFamily="2" charset="0"/>
              </a:rPr>
              <a:t>vị</a:t>
            </a:r>
            <a:r>
              <a:rPr lang="en-US" sz="1200" b="1" dirty="0">
                <a:solidFill>
                  <a:srgbClr val="ED4F26"/>
                </a:solidFill>
                <a:latin typeface="Mulish" pitchFamily="2" charset="0"/>
              </a:rPr>
              <a:t> </a:t>
            </a:r>
            <a:r>
              <a:rPr lang="en-US" sz="1200" b="1" dirty="0" err="1">
                <a:solidFill>
                  <a:srgbClr val="ED4F26"/>
                </a:solidFill>
                <a:latin typeface="Mulish" pitchFamily="2" charset="0"/>
              </a:rPr>
              <a:t>trí</a:t>
            </a:r>
            <a:r>
              <a:rPr lang="en-US" sz="1200" b="1" dirty="0">
                <a:solidFill>
                  <a:srgbClr val="ED4F26"/>
                </a:solidFill>
                <a:latin typeface="Mulish" pitchFamily="2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60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độ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.  Con </a:t>
            </a:r>
            <a:r>
              <a:rPr lang="en-US" sz="1200" b="1" dirty="0" err="1">
                <a:solidFill>
                  <a:srgbClr val="002060"/>
                </a:solidFill>
                <a:latin typeface="Mulish" pitchFamily="2" charset="0"/>
              </a:rPr>
              <a:t>hãy</a:t>
            </a:r>
            <a:r>
              <a:rPr lang="en-US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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vào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câu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trả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lời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đúng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  <a:sym typeface="Wingdings" panose="05000000000000000000" pitchFamily="2" charset="2"/>
              </a:rPr>
              <a:t> ?</a:t>
            </a: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endParaRPr lang="en-GB" sz="1200" b="1" dirty="0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endParaRPr lang="en-GB" sz="1200" b="1">
              <a:solidFill>
                <a:srgbClr val="002060"/>
              </a:solidFill>
              <a:latin typeface="Mulish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200" b="1">
                <a:solidFill>
                  <a:srgbClr val="002060"/>
                </a:solidFill>
                <a:latin typeface="Mulish" pitchFamily="2" charset="0"/>
              </a:rPr>
              <a:t>9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. Cho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các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câu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lệnh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sau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,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hãy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sắp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xếp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thứ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tự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thực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hiện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các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dirty="0" err="1">
                <a:solidFill>
                  <a:srgbClr val="002060"/>
                </a:solidFill>
                <a:latin typeface="Mulish" pitchFamily="2" charset="0"/>
              </a:rPr>
              <a:t>câu</a:t>
            </a:r>
            <a:r>
              <a:rPr lang="en-GB" sz="1200" b="1" dirty="0">
                <a:solidFill>
                  <a:srgbClr val="002060"/>
                </a:solidFill>
                <a:latin typeface="Mulish" pitchFamily="2" charset="0"/>
              </a:rPr>
              <a:t> </a:t>
            </a:r>
            <a:r>
              <a:rPr lang="en-GB" sz="1200" b="1" err="1">
                <a:solidFill>
                  <a:srgbClr val="002060"/>
                </a:solidFill>
                <a:latin typeface="Mulish" pitchFamily="2" charset="0"/>
              </a:rPr>
              <a:t>lệnh</a:t>
            </a:r>
            <a:r>
              <a:rPr lang="en-GB" sz="1200" b="1">
                <a:solidFill>
                  <a:srgbClr val="002060"/>
                </a:solidFill>
                <a:latin typeface="Mulish" pitchFamily="2" charset="0"/>
              </a:rPr>
              <a:t> để thùng rác thông minh khi thấy màu đỏ thì mở nắp trong 5s rồi đóng lại.</a:t>
            </a:r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  <a:p>
            <a:endParaRPr lang="en-US" sz="1200" b="1" dirty="0">
              <a:solidFill>
                <a:srgbClr val="002060"/>
              </a:solidFill>
              <a:latin typeface="Mulish" pitchFamily="2" charset="0"/>
            </a:endParaRPr>
          </a:p>
        </p:txBody>
      </p:sp>
      <p:pic>
        <p:nvPicPr>
          <p:cNvPr id="4" name="Picture 3" descr="A blue and white object&#10;&#10;Description automatically generated">
            <a:extLst>
              <a:ext uri="{FF2B5EF4-FFF2-40B4-BE49-F238E27FC236}">
                <a16:creationId xmlns:a16="http://schemas.microsoft.com/office/drawing/2014/main" id="{564CD8F6-3FC9-131E-0214-FCDE45964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0"/>
            <a:ext cx="6717667" cy="892254"/>
          </a:xfrm>
          <a:prstGeom prst="rect">
            <a:avLst/>
          </a:prstGeom>
        </p:spPr>
      </p:pic>
      <p:grpSp>
        <p:nvGrpSpPr>
          <p:cNvPr id="3074" name="Group 3073">
            <a:extLst>
              <a:ext uri="{FF2B5EF4-FFF2-40B4-BE49-F238E27FC236}">
                <a16:creationId xmlns:a16="http://schemas.microsoft.com/office/drawing/2014/main" id="{04FA03F3-578C-648E-87E2-515D27E07FD6}"/>
              </a:ext>
            </a:extLst>
          </p:cNvPr>
          <p:cNvGrpSpPr/>
          <p:nvPr/>
        </p:nvGrpSpPr>
        <p:grpSpPr>
          <a:xfrm>
            <a:off x="2222400" y="7050381"/>
            <a:ext cx="3460754" cy="1331619"/>
            <a:chOff x="2406411" y="6633968"/>
            <a:chExt cx="3460754" cy="13316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116671-6CA5-45A3-D578-98419A1042B2}"/>
                </a:ext>
              </a:extLst>
            </p:cNvPr>
            <p:cNvSpPr/>
            <p:nvPr/>
          </p:nvSpPr>
          <p:spPr>
            <a:xfrm>
              <a:off x="3536811" y="7235105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7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D1804-C084-5CB0-39EC-D07C792639BB}"/>
                </a:ext>
              </a:extLst>
            </p:cNvPr>
            <p:cNvSpPr/>
            <p:nvPr/>
          </p:nvSpPr>
          <p:spPr>
            <a:xfrm>
              <a:off x="3540364" y="7749587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7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B55B87-149A-E602-C541-0EC64857ED04}"/>
                </a:ext>
              </a:extLst>
            </p:cNvPr>
            <p:cNvSpPr/>
            <p:nvPr/>
          </p:nvSpPr>
          <p:spPr>
            <a:xfrm>
              <a:off x="2406411" y="663396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7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198D47-5B5F-2DF2-8B44-1D0708B7CAD6}"/>
                </a:ext>
              </a:extLst>
            </p:cNvPr>
            <p:cNvSpPr/>
            <p:nvPr/>
          </p:nvSpPr>
          <p:spPr>
            <a:xfrm>
              <a:off x="5651165" y="6633968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7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BBDB5C-05B2-22E8-2CD4-7B25B6882D60}"/>
                </a:ext>
              </a:extLst>
            </p:cNvPr>
            <p:cNvSpPr/>
            <p:nvPr/>
          </p:nvSpPr>
          <p:spPr>
            <a:xfrm>
              <a:off x="5269214" y="7267501"/>
              <a:ext cx="2160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07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6" name="Picture 55" descr="Cartoon elephant in a blue shirt and shorts&#10;&#10;Description automatically generated">
            <a:extLst>
              <a:ext uri="{FF2B5EF4-FFF2-40B4-BE49-F238E27FC236}">
                <a16:creationId xmlns:a16="http://schemas.microsoft.com/office/drawing/2014/main" id="{71D7E2B3-95CC-685F-9C96-EB1101A25C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48" y="4820215"/>
            <a:ext cx="896143" cy="114499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EDF5C7-B913-1780-FE7B-1F90F030D5FF}"/>
              </a:ext>
            </a:extLst>
          </p:cNvPr>
          <p:cNvGrpSpPr/>
          <p:nvPr/>
        </p:nvGrpSpPr>
        <p:grpSpPr>
          <a:xfrm>
            <a:off x="3459317" y="5092566"/>
            <a:ext cx="2693278" cy="743920"/>
            <a:chOff x="3275680" y="5265348"/>
            <a:chExt cx="2693278" cy="743920"/>
          </a:xfrm>
        </p:grpSpPr>
        <p:grpSp>
          <p:nvGrpSpPr>
            <p:cNvPr id="3081" name="Group 3080">
              <a:extLst>
                <a:ext uri="{FF2B5EF4-FFF2-40B4-BE49-F238E27FC236}">
                  <a16:creationId xmlns:a16="http://schemas.microsoft.com/office/drawing/2014/main" id="{B204A55B-9DE5-45D6-3CCA-C3A8BDE42F05}"/>
                </a:ext>
              </a:extLst>
            </p:cNvPr>
            <p:cNvGrpSpPr/>
            <p:nvPr/>
          </p:nvGrpSpPr>
          <p:grpSpPr>
            <a:xfrm>
              <a:off x="3275680" y="5265348"/>
              <a:ext cx="2693278" cy="743920"/>
              <a:chOff x="3277778" y="3563251"/>
              <a:chExt cx="2693278" cy="743920"/>
            </a:xfrm>
          </p:grpSpPr>
          <p:sp>
            <p:nvSpPr>
              <p:cNvPr id="3076" name="Rectangle 3075">
                <a:extLst>
                  <a:ext uri="{FF2B5EF4-FFF2-40B4-BE49-F238E27FC236}">
                    <a16:creationId xmlns:a16="http://schemas.microsoft.com/office/drawing/2014/main" id="{67B059E6-EBF9-2088-E78D-3618FE0DC9B0}"/>
                  </a:ext>
                </a:extLst>
              </p:cNvPr>
              <p:cNvSpPr/>
              <p:nvPr/>
            </p:nvSpPr>
            <p:spPr>
              <a:xfrm>
                <a:off x="3285173" y="3563251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07C6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7" name="Rectangle 3076">
                <a:extLst>
                  <a:ext uri="{FF2B5EF4-FFF2-40B4-BE49-F238E27FC236}">
                    <a16:creationId xmlns:a16="http://schemas.microsoft.com/office/drawing/2014/main" id="{94ED6C26-2597-5360-5CB5-5AA28BBF6284}"/>
                  </a:ext>
                </a:extLst>
              </p:cNvPr>
              <p:cNvSpPr/>
              <p:nvPr/>
            </p:nvSpPr>
            <p:spPr>
              <a:xfrm>
                <a:off x="3277778" y="4091171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07C6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9" name="Rectangle 3078">
                <a:extLst>
                  <a:ext uri="{FF2B5EF4-FFF2-40B4-BE49-F238E27FC236}">
                    <a16:creationId xmlns:a16="http://schemas.microsoft.com/office/drawing/2014/main" id="{CF3965EA-418E-79E4-78DC-B4DD74122A40}"/>
                  </a:ext>
                </a:extLst>
              </p:cNvPr>
              <p:cNvSpPr/>
              <p:nvPr/>
            </p:nvSpPr>
            <p:spPr>
              <a:xfrm>
                <a:off x="5755056" y="3810639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07C6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" name="Picture 10" descr="A blue rectangle with white text&#10;&#10;Description automatically generated">
              <a:extLst>
                <a:ext uri="{FF2B5EF4-FFF2-40B4-BE49-F238E27FC236}">
                  <a16:creationId xmlns:a16="http://schemas.microsoft.com/office/drawing/2014/main" id="{72C97C83-B6CD-972D-8439-27DC55C2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915" y="5421516"/>
              <a:ext cx="1677319" cy="457200"/>
            </a:xfrm>
            <a:prstGeom prst="rect">
              <a:avLst/>
            </a:prstGeom>
          </p:spPr>
        </p:pic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704D89-CC9C-86F2-0CEE-C239D06E11C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301203" y="2129610"/>
            <a:ext cx="168637" cy="31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2683B-DEF1-3499-8172-5D595DA78F86}"/>
              </a:ext>
            </a:extLst>
          </p:cNvPr>
          <p:cNvCxnSpPr>
            <a:cxnSpLocks/>
          </p:cNvCxnSpPr>
          <p:nvPr/>
        </p:nvCxnSpPr>
        <p:spPr>
          <a:xfrm flipH="1">
            <a:off x="4502861" y="2346662"/>
            <a:ext cx="374803" cy="1172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FA035E-0C97-CCE4-8D00-A4C0785DBC2B}"/>
              </a:ext>
            </a:extLst>
          </p:cNvPr>
          <p:cNvSpPr/>
          <p:nvPr/>
        </p:nvSpPr>
        <p:spPr>
          <a:xfrm>
            <a:off x="3263533" y="1331351"/>
            <a:ext cx="1137415" cy="5805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32D52"/>
              </a:solidFill>
              <a:latin typeface="Mulish" panose="020B060402020202020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E51A43-6C36-BA3F-0598-E525313D4648}"/>
              </a:ext>
            </a:extLst>
          </p:cNvPr>
          <p:cNvCxnSpPr>
            <a:cxnSpLocks/>
          </p:cNvCxnSpPr>
          <p:nvPr/>
        </p:nvCxnSpPr>
        <p:spPr>
          <a:xfrm flipH="1" flipV="1">
            <a:off x="4321857" y="1913340"/>
            <a:ext cx="466930" cy="984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3F9D97-0B1D-7CF2-16C5-DA890154290D}"/>
              </a:ext>
            </a:extLst>
          </p:cNvPr>
          <p:cNvSpPr/>
          <p:nvPr/>
        </p:nvSpPr>
        <p:spPr>
          <a:xfrm>
            <a:off x="5602130" y="904355"/>
            <a:ext cx="987739" cy="561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32D52"/>
              </a:solidFill>
              <a:latin typeface="Mulish" panose="020B060402020202020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31020-0E39-CEF9-71A5-A3003084536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433493" y="1185353"/>
            <a:ext cx="168637" cy="3434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D18C9C-30A4-BE45-26A6-0BEE9C9B2704}"/>
              </a:ext>
            </a:extLst>
          </p:cNvPr>
          <p:cNvSpPr/>
          <p:nvPr/>
        </p:nvSpPr>
        <p:spPr>
          <a:xfrm>
            <a:off x="3318572" y="2227437"/>
            <a:ext cx="1117505" cy="532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32D52"/>
              </a:solidFill>
              <a:latin typeface="Mulish" panose="020B060402020202020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87A5E8-2ED0-6054-4BA6-A6A30DD1BDBF}"/>
              </a:ext>
            </a:extLst>
          </p:cNvPr>
          <p:cNvSpPr/>
          <p:nvPr/>
        </p:nvSpPr>
        <p:spPr>
          <a:xfrm>
            <a:off x="5469840" y="2164720"/>
            <a:ext cx="987739" cy="5523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32D52"/>
              </a:solidFill>
              <a:latin typeface="Mulish" panose="020B060402020202020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22AA74-DC61-F743-F561-DF5AE1940050}"/>
              </a:ext>
            </a:extLst>
          </p:cNvPr>
          <p:cNvSpPr/>
          <p:nvPr/>
        </p:nvSpPr>
        <p:spPr>
          <a:xfrm>
            <a:off x="1184067" y="1304135"/>
            <a:ext cx="1486132" cy="2554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2060"/>
                </a:solidFill>
                <a:latin typeface="Mulish" panose="020B0604020202020204" charset="0"/>
              </a:rPr>
              <a:t>Thanh cố định</a:t>
            </a:r>
            <a:endParaRPr lang="en-US" sz="1100" dirty="0">
              <a:solidFill>
                <a:srgbClr val="002060"/>
              </a:solidFill>
              <a:latin typeface="Mulish" panose="020B060402020202020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BA2957-D0EF-7FF2-0BDA-5B936731247B}"/>
              </a:ext>
            </a:extLst>
          </p:cNvPr>
          <p:cNvSpPr/>
          <p:nvPr/>
        </p:nvSpPr>
        <p:spPr>
          <a:xfrm>
            <a:off x="1184067" y="2338951"/>
            <a:ext cx="1486132" cy="2874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2060"/>
                </a:solidFill>
                <a:latin typeface="Mulish" panose="020B0604020202020204" charset="0"/>
              </a:rPr>
              <a:t>Hub</a:t>
            </a:r>
            <a:endParaRPr lang="en-US" sz="1100" dirty="0">
              <a:solidFill>
                <a:srgbClr val="002060"/>
              </a:solidFill>
              <a:latin typeface="Mulish" panose="020B060402020202020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5458ABB-5CC0-4AB5-C02D-67B0B8EA4061}"/>
              </a:ext>
            </a:extLst>
          </p:cNvPr>
          <p:cNvSpPr/>
          <p:nvPr/>
        </p:nvSpPr>
        <p:spPr>
          <a:xfrm>
            <a:off x="1186105" y="2019607"/>
            <a:ext cx="1486132" cy="239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2060"/>
                </a:solidFill>
                <a:latin typeface="Mulish" panose="020B0604020202020204" charset="0"/>
              </a:rPr>
              <a:t>Bánh xe</a:t>
            </a:r>
            <a:endParaRPr lang="en-US" sz="1100" dirty="0">
              <a:solidFill>
                <a:srgbClr val="002060"/>
              </a:solidFill>
              <a:latin typeface="Mulish" panose="020B060402020202020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18ED9E3-6DD9-1E83-5C57-DEDEC578E87F}"/>
              </a:ext>
            </a:extLst>
          </p:cNvPr>
          <p:cNvSpPr/>
          <p:nvPr/>
        </p:nvSpPr>
        <p:spPr>
          <a:xfrm>
            <a:off x="1184067" y="1657906"/>
            <a:ext cx="1486132" cy="2554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rgbClr val="002060"/>
                </a:solidFill>
                <a:latin typeface="Mulish" panose="020B0604020202020204" charset="0"/>
              </a:rPr>
              <a:t>Cảm biến màu</a:t>
            </a:r>
            <a:endParaRPr lang="en-US" sz="1100" dirty="0">
              <a:solidFill>
                <a:srgbClr val="002060"/>
              </a:solidFill>
              <a:latin typeface="Mulish" panose="020B060402020202020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1282251-A7B4-18C5-7EC7-D4E8B310B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5479912"/>
            <a:ext cx="2596497" cy="53988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921D24-2438-9D03-AEE2-1F85731A6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21" y="4945522"/>
            <a:ext cx="2588867" cy="487997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CDDD6D6B-EF6D-43C6-8E02-ECB9F41C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00" y="7219623"/>
            <a:ext cx="2255940" cy="13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B4F21E1-0CBD-45D2-B43F-3B9219D0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93" y="6858000"/>
            <a:ext cx="1573779" cy="5271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39E1ED5-462D-4A93-ABF7-BE6E031636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6140" y="6897938"/>
            <a:ext cx="2692991" cy="46602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C234CD1-8F9F-4F73-B0A6-C51C4AE90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773" y="7579296"/>
            <a:ext cx="2749904" cy="45831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6D9682-092B-4913-B7BA-5C7B371C4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770" y="8120200"/>
            <a:ext cx="2749907" cy="4521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36DEB9-4532-46B5-B8BF-D5F1665D7D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9620" y="7583732"/>
            <a:ext cx="1180334" cy="4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0.63073 0.5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36" y="2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22318 -0.084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59" y="-4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7848 C -2.08333E-7 -0.11366 -0.17448 -0.15695 -0.31602 -0.15695 L -0.63203 -0.15695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2" y="-78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22799 -0.034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7E4B497-BD91-4ADB-96C6-8372675EFCBF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150649-2fdd-4d29-95b8-32b14525e18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C669118043246AB7FB983F0E6EB7C" ma:contentTypeVersion="13" ma:contentTypeDescription="Create a new document." ma:contentTypeScope="" ma:versionID="9a777b351ab1e9936340b2f8af563e27">
  <xsd:schema xmlns:xsd="http://www.w3.org/2001/XMLSchema" xmlns:xs="http://www.w3.org/2001/XMLSchema" xmlns:p="http://schemas.microsoft.com/office/2006/metadata/properties" xmlns:ns2="54ea35f9-9a2c-4f48-89f2-e44958de0517" xmlns:ns3="e2150649-2fdd-4d29-95b8-32b14525e180" targetNamespace="http://schemas.microsoft.com/office/2006/metadata/properties" ma:root="true" ma:fieldsID="dbfd68f61ca20823db7a9badecd19ea2" ns2:_="" ns3:_="">
    <xsd:import namespace="54ea35f9-9a2c-4f48-89f2-e44958de0517"/>
    <xsd:import namespace="e2150649-2fdd-4d29-95b8-32b14525e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a35f9-9a2c-4f48-89f2-e44958de05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50649-2fdd-4d29-95b8-32b14525e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039b89fc-6e4b-45ad-8fd7-e0ec25ca0b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D72EC-6968-48D1-AE0B-65063408E153}">
  <ds:schemaRefs>
    <ds:schemaRef ds:uri="http://schemas.microsoft.com/office/2006/metadata/properties"/>
    <ds:schemaRef ds:uri="http://schemas.microsoft.com/office/infopath/2007/PartnerControls"/>
    <ds:schemaRef ds:uri="e2150649-2fdd-4d29-95b8-32b14525e180"/>
  </ds:schemaRefs>
</ds:datastoreItem>
</file>

<file path=customXml/itemProps2.xml><?xml version="1.0" encoding="utf-8"?>
<ds:datastoreItem xmlns:ds="http://schemas.openxmlformats.org/officeDocument/2006/customXml" ds:itemID="{DD2D24D4-E663-4CE7-BDF5-70BBCCEFD6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A56F27-D628-4A50-B5EB-1A35E9594A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ea35f9-9a2c-4f48-89f2-e44958de0517"/>
    <ds:schemaRef ds:uri="e2150649-2fdd-4d29-95b8-32b14525e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TIENG VIET 4 - DE 4</Template>
  <TotalTime>4002</TotalTime>
  <Words>359</Words>
  <Application>Microsoft Office PowerPoint</Application>
  <PresentationFormat>Trình chiếu Trên màn hình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3" baseType="lpstr">
      <vt:lpstr>Office Theme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Lethithuy nga</dc:creator>
  <cp:lastModifiedBy>Kang Hee</cp:lastModifiedBy>
  <cp:revision>74</cp:revision>
  <dcterms:created xsi:type="dcterms:W3CDTF">2022-11-11T01:34:06Z</dcterms:created>
  <dcterms:modified xsi:type="dcterms:W3CDTF">2025-07-07T01:50:16Z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0x01010092CC669118043246AB7FB983F0E6EB7C</vt:lpwstr>
  </property>
</Properties>
</file>