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3"/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3138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27025" y="700088"/>
            <a:ext cx="6203950" cy="34909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25" rIns="91325" wrap="square" tIns="45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rIns="91325" wrap="square" tIns="4565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rIns="91325" wrap="square" tIns="4565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rIns="91325" wrap="square" tIns="4565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327025" y="700088"/>
            <a:ext cx="6203950" cy="34909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rIns="91325" wrap="square" tIns="4565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rIns="91325" wrap="square" tIns="4565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rIns="91325" wrap="square" tIns="4565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rIns="91325" wrap="square" tIns="4565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27025" y="700088"/>
            <a:ext cx="6204000" cy="3490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24085"/>
            <a:ext cx="5486400" cy="419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4613" y="8846554"/>
            <a:ext cx="2971800" cy="465600"/>
          </a:xfrm>
          <a:prstGeom prst="rect">
            <a:avLst/>
          </a:prstGeom>
        </p:spPr>
        <p:txBody>
          <a:bodyPr anchorCtr="0" anchor="b" bIns="45650" lIns="91325" rIns="91325" wrap="square" tIns="4565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819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53778"/>
            <a:ext cx="82296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6858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737360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26262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26262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26262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26262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3F3F3F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6286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474470"/>
            <a:ext cx="40386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rgbClr val="2626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26262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26262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26262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648200" y="1474470"/>
            <a:ext cx="40386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rgbClr val="2626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26262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26262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26262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20688" y="641510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920884"/>
            <a:ext cx="51117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26262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26262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26262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26262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20688" y="1601629"/>
            <a:ext cx="30084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262626"/>
              </a:buClr>
              <a:buSzPts val="32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262626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262626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26262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26262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792288" y="3829050"/>
            <a:ext cx="5486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/>
          <p:nvPr>
            <p:ph idx="2" type="pic"/>
          </p:nvPr>
        </p:nvSpPr>
        <p:spPr>
          <a:xfrm>
            <a:off x="1792288" y="68580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rgbClr val="262626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262626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262626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26262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262626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792288" y="4254817"/>
            <a:ext cx="54864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262626"/>
              </a:buClr>
              <a:buSzPts val="32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262626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262626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26262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262626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3F3F3F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771650"/>
            <a:ext cx="82296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3F3F3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F3F3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3F3F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3F3F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3F3F3F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F3F3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6858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3F3F3F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749028"/>
            <a:ext cx="40386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F3F3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3F3F3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3F3F3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48200" y="1749028"/>
            <a:ext cx="40386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F3F3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3F3F3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3F3F3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20688" y="641510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F3F3F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575050" y="920884"/>
            <a:ext cx="51117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3F3F3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F3F3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3F3F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3F3F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20688" y="1601629"/>
            <a:ext cx="3008400" cy="31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3F3F3F"/>
              </a:buClr>
              <a:buSzPts val="32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F3F3F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3F3F3F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3F3F3F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3F3F3F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159782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2914650"/>
            <a:ext cx="77724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792288" y="3829050"/>
            <a:ext cx="5486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F3F3F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1792288" y="68580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rgbClr val="3F3F3F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3F3F3F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3F3F3F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3F3F3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3F3F3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792288" y="4254817"/>
            <a:ext cx="54864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3F3F3F"/>
              </a:buClr>
              <a:buSzPts val="32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F3F3F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3F3F3F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3F3F3F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3F3F3F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722313" y="3305177"/>
            <a:ext cx="77724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819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733550"/>
            <a:ext cx="4038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48200" y="1733550"/>
            <a:ext cx="4038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819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4" y="914400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575050" y="914401"/>
            <a:ext cx="51117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4" y="1853804"/>
            <a:ext cx="3008400" cy="30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792288" y="39052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792288" y="7643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792288" y="43303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3F3F3F"/>
              </a:buClr>
              <a:buSzPts val="32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Vertical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1905002" y="2000253"/>
            <a:ext cx="68349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457200" y="819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685800" y="1597343"/>
            <a:ext cx="77724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262626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819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53778"/>
            <a:ext cx="82296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6286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80210"/>
            <a:ext cx="82296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26262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26262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26262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26262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6858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3F3F3F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79972"/>
            <a:ext cx="82296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3F3F3F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F3F3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3F3F3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3F3F3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819150"/>
            <a:ext cx="8229600" cy="14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rPr lang="en-US"/>
              <a:t>An Implementation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3342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Results </a:t>
            </a:r>
            <a:r>
              <a:rPr lang="en-US"/>
              <a:t>(cont.)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057350" y="4154375"/>
            <a:ext cx="4803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k=7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513938" y="4154375"/>
            <a:ext cx="4803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k=8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826125" y="4629275"/>
            <a:ext cx="4069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Ranking quality of different schemes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50" y="1090825"/>
            <a:ext cx="4015950" cy="30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350" y="1090825"/>
            <a:ext cx="4015950" cy="3007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Future Work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771650"/>
            <a:ext cx="8229600" cy="291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Standard Byzantine Agreement for BSC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Approximation for Kemeny-Young and Pruned Kemeny</a:t>
            </a:r>
          </a:p>
          <a:p>
            <a:pPr indent="-431800" lvl="0" marL="457200" rtl="0">
              <a:spcBef>
                <a:spcPts val="0"/>
              </a:spcBef>
              <a:buSzPts val="3200"/>
              <a:buChar char="•"/>
            </a:pPr>
            <a:r>
              <a:rPr lang="en-US"/>
              <a:t>Parallelism using GPUs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771650"/>
            <a:ext cx="8229600" cy="291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Pruned-Kemeny converges to ideal fastest</a:t>
            </a:r>
            <a:br>
              <a:rPr lang="en-US"/>
            </a:b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Trade-off: Performance vs Accuracy</a:t>
            </a:r>
            <a:br>
              <a:rPr lang="en-US"/>
            </a:br>
          </a:p>
          <a:p>
            <a:pPr indent="-431800" lvl="0" marL="457200" rtl="0">
              <a:spcBef>
                <a:spcPts val="0"/>
              </a:spcBef>
              <a:buSzPts val="3200"/>
              <a:buChar char="•"/>
            </a:pPr>
            <a:r>
              <a:rPr lang="en-US"/>
              <a:t>RMI is great for inter-process communication</a:t>
            </a:r>
            <a:br>
              <a:rPr lang="en-US"/>
            </a:b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685800" y="1597343"/>
            <a:ext cx="77724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Democratic Election under Byzantine presence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360"/>
              </a:spcBef>
              <a:buNone/>
            </a:pPr>
            <a:r>
              <a:rPr lang="en-US">
                <a:solidFill>
                  <a:srgbClr val="434343"/>
                </a:solidFill>
              </a:rPr>
              <a:t>Huy Doan - Asad Malik</a:t>
            </a:r>
          </a:p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F3F3F"/>
              </a:buClr>
              <a:buFont typeface="Arial"/>
              <a:buNone/>
            </a:pPr>
            <a:r>
              <a:rPr lang="en-US"/>
              <a:t>The Problem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771650"/>
            <a:ext cx="82296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960"/>
              <a:buFont typeface="Arial"/>
              <a:buChar char="•"/>
            </a:pPr>
            <a:r>
              <a:rPr lang="en-US"/>
              <a:t>Leader election is fundamental</a:t>
            </a:r>
            <a:br>
              <a:rPr lang="en-US"/>
            </a:br>
          </a:p>
          <a:p>
            <a:pPr indent="-3581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</a:pPr>
            <a:r>
              <a:rPr lang="en-US"/>
              <a:t>Harder under Byzantine faults</a:t>
            </a:r>
            <a:br>
              <a:rPr lang="en-US"/>
            </a:br>
          </a:p>
          <a:p>
            <a:pPr indent="-3581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</a:pPr>
            <a:r>
              <a:rPr lang="en-US"/>
              <a:t>Multi-choice Byzantine is even harder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3F3F3F"/>
              </a:buClr>
              <a:buFont typeface="Arial"/>
              <a:buNone/>
            </a:pPr>
            <a:r>
              <a:rPr lang="en-US"/>
              <a:t>Approach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771650"/>
            <a:ext cx="82296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960"/>
              <a:buFont typeface="Arial"/>
              <a:buChar char="•"/>
            </a:pPr>
            <a:r>
              <a:rPr lang="en-US"/>
              <a:t>Instead of direct leader election, study Byzantine Social Choice (BSC) and Byzantine Social Welfare (BSW)</a:t>
            </a:r>
          </a:p>
          <a:p>
            <a:pPr indent="-35814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</a:pPr>
            <a:r>
              <a:rPr lang="en-US"/>
              <a:t>BSC: agree on one top candidate</a:t>
            </a:r>
          </a:p>
          <a:p>
            <a:pPr indent="-35814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</a:pPr>
            <a:r>
              <a:rPr lang="en-US"/>
              <a:t>BSW: agree on a ranking of candidates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BSW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771650"/>
            <a:ext cx="8229600" cy="291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Pairwise </a:t>
            </a:r>
            <a:r>
              <a:rPr lang="en-US"/>
              <a:t>Comparison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PlacePlurality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Borda Count</a:t>
            </a:r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Kemeny-Young</a:t>
            </a:r>
          </a:p>
          <a:p>
            <a:pPr indent="-431800" lvl="0" marL="457200">
              <a:spcBef>
                <a:spcPts val="0"/>
              </a:spcBef>
              <a:buClr>
                <a:srgbClr val="38761D"/>
              </a:buClr>
              <a:buSzPts val="3200"/>
              <a:buChar char="•"/>
            </a:pPr>
            <a:r>
              <a:rPr lang="en-US">
                <a:solidFill>
                  <a:srgbClr val="38761D"/>
                </a:solidFill>
              </a:rPr>
              <a:t>Pruned Kemeny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641600" y="2055400"/>
            <a:ext cx="2117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952475" y="2055400"/>
            <a:ext cx="2506800" cy="2630700"/>
          </a:xfrm>
          <a:prstGeom prst="flowChartAlternateProcess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Distance: number of pairs in which the rankings differ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Ex: r = abc, r’ = cba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=&gt; diff(r, r’) =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BSW Schemes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647" y="1771660"/>
            <a:ext cx="3344950" cy="31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150" y="1766015"/>
            <a:ext cx="3048241" cy="3203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77747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Implementation Details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38" y="1705528"/>
            <a:ext cx="381952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3414313" y="3917225"/>
            <a:ext cx="2315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Processes exchange votes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3342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Performance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350" y="921275"/>
            <a:ext cx="4885300" cy="35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3049350" y="4435000"/>
            <a:ext cx="30453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Execution time of different schemes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33428"/>
            <a:ext cx="8229600" cy="85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Results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00" y="1036000"/>
            <a:ext cx="4185200" cy="31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2057350" y="4154375"/>
            <a:ext cx="4803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k=3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6513938" y="4154375"/>
            <a:ext cx="4803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k=5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826125" y="4629275"/>
            <a:ext cx="4069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Ranking quality of different schemes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025" y="1049512"/>
            <a:ext cx="4069499" cy="3077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-3 White Backgrou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-3 Light Backgroun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-3 Dark Background">
  <a:themeElements>
    <a:clrScheme name="Custom 1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403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