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6" r:id="rId2"/>
    <p:sldId id="267" r:id="rId3"/>
    <p:sldId id="268" r:id="rId4"/>
    <p:sldId id="269" r:id="rId5"/>
    <p:sldId id="270" r:id="rId6"/>
    <p:sldId id="271" r:id="rId7"/>
    <p:sldId id="272" r:id="rId8"/>
    <p:sldId id="256" r:id="rId9"/>
    <p:sldId id="257" r:id="rId10"/>
    <p:sldId id="258" r:id="rId11"/>
    <p:sldId id="259" r:id="rId12"/>
    <p:sldId id="260" r:id="rId13"/>
    <p:sldId id="261" r:id="rId14"/>
    <p:sldId id="262" r:id="rId15"/>
    <p:sldId id="263" r:id="rId16"/>
    <p:sldId id="273" r:id="rId17"/>
    <p:sldId id="264"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5/19/2018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7131" y="218941"/>
            <a:ext cx="7277778" cy="1500817"/>
          </a:xfrm>
        </p:spPr>
        <p:txBody>
          <a:bodyPr/>
          <a:lstStyle/>
          <a:p>
            <a:r>
              <a:rPr lang="en-US" sz="6000" b="1" smtClean="0">
                <a:solidFill>
                  <a:schemeClr val="tx2">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MÔ HÌNH WATERFALL</a:t>
            </a:r>
            <a:endParaRPr lang="en-US" sz="6000" b="1">
              <a:solidFill>
                <a:schemeClr val="tx2">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6014433" y="5419808"/>
            <a:ext cx="5075489" cy="1096899"/>
          </a:xfrm>
        </p:spPr>
        <p:txBody>
          <a:bodyPr/>
          <a:lstStyle/>
          <a:p>
            <a:pPr algn="l"/>
            <a:r>
              <a:rPr lang="en-US" b="1">
                <a:solidFill>
                  <a:schemeClr val="tx2">
                    <a:lumMod val="75000"/>
                  </a:schemeClr>
                </a:solidFill>
                <a:latin typeface="Calibri" panose="020F0502020204030204" pitchFamily="34" charset="0"/>
                <a:cs typeface="Calibri" panose="020F0502020204030204" pitchFamily="34" charset="0"/>
              </a:rPr>
              <a:t>Nhập môn Công nghệ phần mềm – SE104.I23</a:t>
            </a:r>
          </a:p>
          <a:p>
            <a:pPr algn="l"/>
            <a:r>
              <a:rPr lang="en-US" b="1">
                <a:solidFill>
                  <a:schemeClr val="tx2">
                    <a:lumMod val="75000"/>
                  </a:schemeClr>
                </a:solidFill>
                <a:latin typeface="Calibri" panose="020F0502020204030204" pitchFamily="34" charset="0"/>
                <a:cs typeface="Calibri" panose="020F0502020204030204" pitchFamily="34" charset="0"/>
              </a:rPr>
              <a:t>Giảng viên h</a:t>
            </a:r>
            <a:r>
              <a:rPr lang="vi-VN" b="1">
                <a:solidFill>
                  <a:schemeClr val="tx2">
                    <a:lumMod val="75000"/>
                  </a:schemeClr>
                </a:solidFill>
                <a:latin typeface="Calibri" panose="020F0502020204030204" pitchFamily="34" charset="0"/>
                <a:cs typeface="Calibri" panose="020F0502020204030204" pitchFamily="34" charset="0"/>
              </a:rPr>
              <a:t>ư</a:t>
            </a:r>
            <a:r>
              <a:rPr lang="en-US" b="1">
                <a:solidFill>
                  <a:schemeClr val="tx2">
                    <a:lumMod val="75000"/>
                  </a:schemeClr>
                </a:solidFill>
                <a:latin typeface="Calibri" panose="020F0502020204030204" pitchFamily="34" charset="0"/>
                <a:cs typeface="Calibri" panose="020F0502020204030204" pitchFamily="34" charset="0"/>
              </a:rPr>
              <a:t>ớng dẫn: Thầy Nguyễn Công Hoan</a:t>
            </a:r>
          </a:p>
          <a:p>
            <a:endParaRPr lang="en-US">
              <a:solidFill>
                <a:schemeClr val="tx2">
                  <a:lumMod val="75000"/>
                </a:schemeClr>
              </a:solidFill>
              <a:latin typeface="Calibri" panose="020F0502020204030204" pitchFamily="34" charset="0"/>
              <a:cs typeface="Calibri" panose="020F0502020204030204" pitchFamily="34" charset="0"/>
            </a:endParaRPr>
          </a:p>
        </p:txBody>
      </p:sp>
      <p:sp>
        <p:nvSpPr>
          <p:cNvPr id="4" name="Subtitle 2"/>
          <p:cNvSpPr txBox="1">
            <a:spLocks/>
          </p:cNvSpPr>
          <p:nvPr/>
        </p:nvSpPr>
        <p:spPr>
          <a:xfrm>
            <a:off x="1002405" y="3057014"/>
            <a:ext cx="6068096" cy="2996056"/>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endParaRPr lang="en-US" smtClean="0">
              <a:solidFill>
                <a:schemeClr val="tx2">
                  <a:lumMod val="75000"/>
                </a:schemeClr>
              </a:solidFill>
              <a:latin typeface="Calibri" panose="020F0502020204030204" pitchFamily="34" charset="0"/>
              <a:cs typeface="Calibri" panose="020F0502020204030204" pitchFamily="34" charset="0"/>
            </a:endParaRPr>
          </a:p>
        </p:txBody>
      </p:sp>
      <p:sp>
        <p:nvSpPr>
          <p:cNvPr id="9" name="TextBox 8"/>
          <p:cNvSpPr txBox="1"/>
          <p:nvPr/>
        </p:nvSpPr>
        <p:spPr>
          <a:xfrm>
            <a:off x="5922134" y="2395468"/>
            <a:ext cx="4275786" cy="1754326"/>
          </a:xfrm>
          <a:prstGeom prst="rect">
            <a:avLst/>
          </a:prstGeom>
          <a:noFill/>
        </p:spPr>
        <p:txBody>
          <a:bodyPr wrap="square" rtlCol="0">
            <a:spAutoFit/>
          </a:bodyPr>
          <a:lstStyle/>
          <a:p>
            <a:r>
              <a:rPr lang="en-US" sz="3600" smtClean="0">
                <a:solidFill>
                  <a:schemeClr val="accent2">
                    <a:lumMod val="50000"/>
                  </a:schemeClr>
                </a:solidFill>
                <a:latin typeface="Calibri" panose="020F0502020204030204" pitchFamily="34" charset="0"/>
                <a:cs typeface="Calibri" panose="020F0502020204030204" pitchFamily="34" charset="0"/>
              </a:rPr>
              <a:t>NHÓM 20 – MBAKU</a:t>
            </a:r>
          </a:p>
          <a:p>
            <a:r>
              <a:rPr lang="en-US" smtClean="0">
                <a:latin typeface="Calibri" panose="020F0502020204030204" pitchFamily="34" charset="0"/>
                <a:cs typeface="Calibri" panose="020F0502020204030204" pitchFamily="34" charset="0"/>
              </a:rPr>
              <a:t>16520505 – Đỗ Quốc Huy (NT)</a:t>
            </a:r>
          </a:p>
          <a:p>
            <a:r>
              <a:rPr lang="en-US" smtClean="0">
                <a:latin typeface="Calibri" panose="020F0502020204030204" pitchFamily="34" charset="0"/>
                <a:cs typeface="Calibri" panose="020F0502020204030204" pitchFamily="34" charset="0"/>
              </a:rPr>
              <a:t>16521550 – Nguyễn Viết  Anh</a:t>
            </a:r>
          </a:p>
          <a:p>
            <a:r>
              <a:rPr lang="en-US" smtClean="0">
                <a:latin typeface="Calibri" panose="020F0502020204030204" pitchFamily="34" charset="0"/>
                <a:cs typeface="Calibri" panose="020F0502020204030204" pitchFamily="34" charset="0"/>
              </a:rPr>
              <a:t>16521421 – Lò Thế Vĩ</a:t>
            </a:r>
          </a:p>
          <a:p>
            <a:r>
              <a:rPr lang="en-US" smtClean="0">
                <a:latin typeface="Calibri" panose="020F0502020204030204" pitchFamily="34" charset="0"/>
                <a:cs typeface="Calibri" panose="020F0502020204030204" pitchFamily="34" charset="0"/>
              </a:rPr>
              <a:t>16521502 – Trương Vĩnh Đức</a:t>
            </a:r>
            <a:endParaRPr lang="en-US">
              <a:latin typeface="Calibri" panose="020F0502020204030204" pitchFamily="34" charset="0"/>
              <a:cs typeface="Calibri" panose="020F0502020204030204"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710" y="2089174"/>
            <a:ext cx="5217424" cy="4121239"/>
          </a:xfrm>
          <a:prstGeom prst="rect">
            <a:avLst/>
          </a:prstGeom>
        </p:spPr>
      </p:pic>
    </p:spTree>
    <p:extLst>
      <p:ext uri="{BB962C8B-B14F-4D97-AF65-F5344CB8AC3E}">
        <p14:creationId xmlns:p14="http://schemas.microsoft.com/office/powerpoint/2010/main" val="4249653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Content Placeholder 6">
            <a:extLst>
              <a:ext uri="{FF2B5EF4-FFF2-40B4-BE49-F238E27FC236}">
                <a16:creationId xmlns:a16="http://schemas.microsoft.com/office/drawing/2014/main" xmlns="" id="{43AF86B1-AB85-4FBB-8BC4-042E15F78D9B}"/>
              </a:ext>
            </a:extLst>
          </p:cNvPr>
          <p:cNvPicPr>
            <a:picLocks noChangeAspect="1"/>
          </p:cNvPicPr>
          <p:nvPr/>
        </p:nvPicPr>
        <p:blipFill rotWithShape="1">
          <a:blip r:embed="rId2"/>
          <a:srcRect l="7104" r="-2" b="-2"/>
          <a:stretch/>
        </p:blipFill>
        <p:spPr>
          <a:xfrm>
            <a:off x="677334" y="2159331"/>
            <a:ext cx="5423429" cy="3882362"/>
          </a:xfrm>
          <a:prstGeom prst="rect">
            <a:avLst/>
          </a:prstGeom>
        </p:spPr>
      </p:pic>
      <p:sp>
        <p:nvSpPr>
          <p:cNvPr id="2" name="Title 1">
            <a:extLst>
              <a:ext uri="{FF2B5EF4-FFF2-40B4-BE49-F238E27FC236}">
                <a16:creationId xmlns:a16="http://schemas.microsoft.com/office/drawing/2014/main" xmlns="" id="{803FF076-5BFD-46F0-90C4-4042977A70D9}"/>
              </a:ext>
            </a:extLst>
          </p:cNvPr>
          <p:cNvSpPr>
            <a:spLocks noGrp="1"/>
          </p:cNvSpPr>
          <p:nvPr>
            <p:ph type="title"/>
          </p:nvPr>
        </p:nvSpPr>
        <p:spPr>
          <a:xfrm>
            <a:off x="677334" y="609600"/>
            <a:ext cx="8596668" cy="1320800"/>
          </a:xfrm>
        </p:spPr>
        <p:txBody>
          <a:bodyPr anchor="t">
            <a:normAutofit/>
          </a:bodyPr>
          <a:lstStyle/>
          <a:p>
            <a:r>
              <a:rPr lang="en-US" dirty="0">
                <a:solidFill>
                  <a:schemeClr val="accent2">
                    <a:lumMod val="50000"/>
                  </a:schemeClr>
                </a:solidFill>
                <a:latin typeface="Arial" panose="020B0604020202020204" pitchFamily="34" charset="0"/>
                <a:cs typeface="Arial" panose="020B0604020202020204" pitchFamily="34" charset="0"/>
              </a:rPr>
              <a:t>2/</a:t>
            </a:r>
            <a:r>
              <a:rPr lang="en-US" dirty="0" err="1">
                <a:solidFill>
                  <a:schemeClr val="accent2">
                    <a:lumMod val="50000"/>
                  </a:schemeClr>
                </a:solidFill>
                <a:latin typeface="Arial" panose="020B0604020202020204" pitchFamily="34" charset="0"/>
                <a:cs typeface="Arial" panose="020B0604020202020204" pitchFamily="34" charset="0"/>
              </a:rPr>
              <a:t>Thiết</a:t>
            </a:r>
            <a:r>
              <a:rPr lang="en-US" dirty="0">
                <a:solidFill>
                  <a:schemeClr val="accent2">
                    <a:lumMod val="50000"/>
                  </a:schemeClr>
                </a:solidFill>
                <a:latin typeface="Arial" panose="020B0604020202020204" pitchFamily="34" charset="0"/>
                <a:cs typeface="Arial" panose="020B0604020202020204" pitchFamily="34" charset="0"/>
              </a:rPr>
              <a:t> </a:t>
            </a:r>
            <a:r>
              <a:rPr lang="en-US" dirty="0" err="1">
                <a:solidFill>
                  <a:schemeClr val="accent2">
                    <a:lumMod val="50000"/>
                  </a:schemeClr>
                </a:solidFill>
                <a:latin typeface="Arial" panose="020B0604020202020204" pitchFamily="34" charset="0"/>
                <a:cs typeface="Arial" panose="020B0604020202020204" pitchFamily="34" charset="0"/>
              </a:rPr>
              <a:t>kế</a:t>
            </a:r>
            <a:r>
              <a:rPr lang="en-US" dirty="0">
                <a:solidFill>
                  <a:schemeClr val="accent2">
                    <a:lumMod val="50000"/>
                  </a:schemeClr>
                </a:solidFill>
                <a:latin typeface="Arial" panose="020B0604020202020204" pitchFamily="34" charset="0"/>
                <a:cs typeface="Arial" panose="020B0604020202020204" pitchFamily="34" charset="0"/>
              </a:rPr>
              <a:t> :</a:t>
            </a:r>
            <a:br>
              <a:rPr lang="en-US" dirty="0">
                <a:solidFill>
                  <a:schemeClr val="accent2">
                    <a:lumMod val="50000"/>
                  </a:schemeClr>
                </a:solidFill>
                <a:latin typeface="Arial" panose="020B0604020202020204" pitchFamily="34" charset="0"/>
                <a:cs typeface="Arial" panose="020B0604020202020204" pitchFamily="34" charset="0"/>
              </a:rPr>
            </a:br>
            <a:endParaRPr lang="en-US" dirty="0">
              <a:solidFill>
                <a:schemeClr val="accent2">
                  <a:lumMod val="50000"/>
                </a:schemeClr>
              </a:solidFill>
              <a:latin typeface="Arial" panose="020B0604020202020204" pitchFamily="34" charset="0"/>
              <a:cs typeface="Arial" panose="020B0604020202020204" pitchFamily="34" charset="0"/>
            </a:endParaRPr>
          </a:p>
        </p:txBody>
      </p:sp>
      <p:sp>
        <p:nvSpPr>
          <p:cNvPr id="12" name="Content Placeholder 11">
            <a:extLst>
              <a:ext uri="{FF2B5EF4-FFF2-40B4-BE49-F238E27FC236}">
                <a16:creationId xmlns:a16="http://schemas.microsoft.com/office/drawing/2014/main" xmlns="" id="{1DF2E2EF-1824-4F96-A21A-C0D66BCC7805}"/>
              </a:ext>
            </a:extLst>
          </p:cNvPr>
          <p:cNvSpPr>
            <a:spLocks noGrp="1"/>
          </p:cNvSpPr>
          <p:nvPr>
            <p:ph idx="1"/>
          </p:nvPr>
        </p:nvSpPr>
        <p:spPr>
          <a:xfrm>
            <a:off x="6336286" y="2160590"/>
            <a:ext cx="3490293" cy="2282622"/>
          </a:xfrm>
        </p:spPr>
        <p:txBody>
          <a:bodyPr>
            <a:noAutofit/>
          </a:bodyPr>
          <a:lstStyle/>
          <a:p>
            <a:r>
              <a:rPr lang="en-US" sz="2400" dirty="0" err="1">
                <a:latin typeface="Calibri" panose="020F0502020204030204" pitchFamily="34" charset="0"/>
                <a:cs typeface="Calibri" panose="020F0502020204030204" pitchFamily="34" charset="0"/>
              </a:rPr>
              <a:t>Xác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định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các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yêu</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cầu</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kỹ</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thuật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về</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phần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cứng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và</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hệ</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thống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giúp</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xác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định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kiến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trúc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hệ</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thống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tổng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thể</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của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phần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mềm</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46466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 calcmode="lin" valueType="num">
                                      <p:cBhvr additive="base">
                                        <p:cTn id="12"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C5A16503-DEF6-41EF-A384-29FA5BC32F63}"/>
              </a:ext>
            </a:extLst>
          </p:cNvPr>
          <p:cNvPicPr>
            <a:picLocks noChangeAspect="1"/>
          </p:cNvPicPr>
          <p:nvPr/>
        </p:nvPicPr>
        <p:blipFill rotWithShape="1">
          <a:blip r:embed="rId2"/>
          <a:srcRect l="2717" r="4323"/>
          <a:stretch/>
        </p:blipFill>
        <p:spPr>
          <a:xfrm>
            <a:off x="4654035" y="1529295"/>
            <a:ext cx="4602747" cy="3294878"/>
          </a:xfrm>
          <a:prstGeom prst="rect">
            <a:avLst/>
          </a:prstGeom>
        </p:spPr>
      </p:pic>
      <p:sp>
        <p:nvSpPr>
          <p:cNvPr id="2" name="Title 1">
            <a:extLst>
              <a:ext uri="{FF2B5EF4-FFF2-40B4-BE49-F238E27FC236}">
                <a16:creationId xmlns:a16="http://schemas.microsoft.com/office/drawing/2014/main" xmlns="" id="{4D9F2CDF-1BA8-4C63-A2BB-3C46D4272234}"/>
              </a:ext>
            </a:extLst>
          </p:cNvPr>
          <p:cNvSpPr>
            <a:spLocks noGrp="1"/>
          </p:cNvSpPr>
          <p:nvPr>
            <p:ph type="title"/>
          </p:nvPr>
        </p:nvSpPr>
        <p:spPr>
          <a:xfrm>
            <a:off x="676746" y="609600"/>
            <a:ext cx="3729076" cy="1320800"/>
          </a:xfrm>
        </p:spPr>
        <p:txBody>
          <a:bodyPr anchor="ctr">
            <a:normAutofit/>
          </a:bodyPr>
          <a:lstStyle/>
          <a:p>
            <a:r>
              <a:rPr lang="en-US" smtClean="0">
                <a:solidFill>
                  <a:schemeClr val="accent2">
                    <a:lumMod val="50000"/>
                  </a:schemeClr>
                </a:solidFill>
                <a:latin typeface="Arial" panose="020B0604020202020204" pitchFamily="34" charset="0"/>
                <a:cs typeface="Arial" panose="020B0604020202020204" pitchFamily="34" charset="0"/>
              </a:rPr>
              <a:t>3/Mã </a:t>
            </a:r>
            <a:r>
              <a:rPr lang="en-US" dirty="0" err="1">
                <a:solidFill>
                  <a:schemeClr val="accent2">
                    <a:lumMod val="50000"/>
                  </a:schemeClr>
                </a:solidFill>
                <a:latin typeface="Arial" panose="020B0604020202020204" pitchFamily="34" charset="0"/>
                <a:cs typeface="Arial" panose="020B0604020202020204" pitchFamily="34" charset="0"/>
              </a:rPr>
              <a:t>hóa</a:t>
            </a:r>
            <a:r>
              <a:rPr lang="en-US" dirty="0">
                <a:solidFill>
                  <a:schemeClr val="accent2">
                    <a:lumMod val="50000"/>
                  </a:schemeClr>
                </a:solidFill>
                <a:latin typeface="Arial" panose="020B0604020202020204" pitchFamily="34" charset="0"/>
                <a:cs typeface="Arial" panose="020B0604020202020204" pitchFamily="34" charset="0"/>
              </a:rPr>
              <a:t>:</a:t>
            </a:r>
            <a:br>
              <a:rPr lang="en-US" dirty="0">
                <a:solidFill>
                  <a:schemeClr val="accent2">
                    <a:lumMod val="50000"/>
                  </a:schemeClr>
                </a:solidFill>
                <a:latin typeface="Arial" panose="020B0604020202020204" pitchFamily="34" charset="0"/>
                <a:cs typeface="Arial" panose="020B0604020202020204" pitchFamily="34" charset="0"/>
              </a:rPr>
            </a:br>
            <a:endParaRPr lang="en-US" dirty="0">
              <a:solidFill>
                <a:schemeClr val="accent2">
                  <a:lumMod val="50000"/>
                </a:schemeClr>
              </a:solidFill>
              <a:latin typeface="Arial" panose="020B0604020202020204" pitchFamily="34" charset="0"/>
              <a:cs typeface="Arial" panose="020B0604020202020204" pitchFamily="34" charset="0"/>
            </a:endParaRPr>
          </a:p>
        </p:txBody>
      </p:sp>
      <p:sp>
        <p:nvSpPr>
          <p:cNvPr id="28" name="Content Placeholder 9">
            <a:extLst>
              <a:ext uri="{FF2B5EF4-FFF2-40B4-BE49-F238E27FC236}">
                <a16:creationId xmlns:a16="http://schemas.microsoft.com/office/drawing/2014/main" xmlns="" id="{BF67A708-66B7-452C-90BB-A70A3367CFFE}"/>
              </a:ext>
            </a:extLst>
          </p:cNvPr>
          <p:cNvSpPr>
            <a:spLocks noGrp="1"/>
          </p:cNvSpPr>
          <p:nvPr>
            <p:ph idx="1"/>
          </p:nvPr>
        </p:nvSpPr>
        <p:spPr>
          <a:xfrm>
            <a:off x="685167" y="2160589"/>
            <a:ext cx="3720916" cy="3560733"/>
          </a:xfrm>
        </p:spPr>
        <p:txBody>
          <a:bodyPr>
            <a:normAutofit/>
          </a:bodyPr>
          <a:lstStyle/>
          <a:p>
            <a:r>
              <a:rPr lang="en-US" sz="2400" dirty="0" err="1">
                <a:latin typeface="Calibri" panose="020F0502020204030204" pitchFamily="34" charset="0"/>
                <a:cs typeface="Calibri" panose="020F0502020204030204" pitchFamily="34" charset="0"/>
              </a:rPr>
              <a:t>Dựa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trên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các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tài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liệu</a:t>
            </a:r>
            <a:r>
              <a:rPr lang="en-US" sz="2400" dirty="0">
                <a:latin typeface="Calibri" panose="020F0502020204030204" pitchFamily="34" charset="0"/>
                <a:cs typeface="Calibri" panose="020F0502020204030204" pitchFamily="34" charset="0"/>
              </a:rPr>
              <a:t> ở </a:t>
            </a:r>
            <a:r>
              <a:rPr lang="en-US" sz="2400" dirty="0" err="1">
                <a:latin typeface="Calibri" panose="020F0502020204030204" pitchFamily="34" charset="0"/>
                <a:cs typeface="Calibri" panose="020F0502020204030204" pitchFamily="34" charset="0"/>
              </a:rPr>
              <a:t>phần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thiết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kế</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thực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hiện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viết</a:t>
            </a:r>
            <a:r>
              <a:rPr lang="en-US" sz="2400" dirty="0">
                <a:latin typeface="Calibri" panose="020F0502020204030204" pitchFamily="34" charset="0"/>
                <a:cs typeface="Calibri" panose="020F0502020204030204" pitchFamily="34" charset="0"/>
              </a:rPr>
              <a:t> code </a:t>
            </a:r>
            <a:r>
              <a:rPr lang="en-US" sz="2400" dirty="0" err="1">
                <a:latin typeface="Calibri" panose="020F0502020204030204" pitchFamily="34" charset="0"/>
                <a:cs typeface="Calibri" panose="020F0502020204030204" pitchFamily="34" charset="0"/>
              </a:rPr>
              <a:t>tạo</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ra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phần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mềm</a:t>
            </a:r>
            <a:r>
              <a:rPr lang="en-US" sz="2400" dirty="0">
                <a:latin typeface="Calibri" panose="020F0502020204030204" pitchFamily="34" charset="0"/>
                <a:cs typeface="Calibri" panose="020F0502020204030204" pitchFamily="34" charset="0"/>
              </a:rPr>
              <a:t>.</a:t>
            </a:r>
          </a:p>
          <a:p>
            <a:pPr lvl="0"/>
            <a:r>
              <a:rPr lang="en-US" sz="2400" dirty="0" err="1">
                <a:latin typeface="Calibri" panose="020F0502020204030204" pitchFamily="34" charset="0"/>
                <a:cs typeface="Calibri" panose="020F0502020204030204" pitchFamily="34" charset="0"/>
              </a:rPr>
              <a:t>Kiểm</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tra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giám</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sát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mã</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lệnh</a:t>
            </a:r>
            <a:r>
              <a:rPr lang="en-US" sz="2400" dirty="0">
                <a:latin typeface="Calibri" panose="020F0502020204030204" pitchFamily="34" charset="0"/>
                <a:cs typeface="Calibri" panose="020F0502020204030204" pitchFamily="34" charset="0"/>
              </a:rPr>
              <a:t>.</a:t>
            </a:r>
          </a:p>
          <a:p>
            <a:pPr lvl="0"/>
            <a:r>
              <a:rPr lang="en-US" sz="2400" dirty="0" err="1">
                <a:latin typeface="Calibri" panose="020F0502020204030204" pitchFamily="34" charset="0"/>
                <a:cs typeface="Calibri" panose="020F0502020204030204" pitchFamily="34" charset="0"/>
              </a:rPr>
              <a:t>Gỡ</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lỗi</a:t>
            </a:r>
            <a:r>
              <a:rPr lang="en-US" sz="2400" dirty="0">
                <a:latin typeface="Calibri" panose="020F0502020204030204" pitchFamily="34" charset="0"/>
                <a:cs typeface="Calibri" panose="020F0502020204030204" pitchFamily="34" charset="0"/>
              </a:rPr>
              <a:t> (</a:t>
            </a:r>
            <a:r>
              <a:rPr lang="en-US" sz="2400" i="1" dirty="0">
                <a:latin typeface="Calibri" panose="020F0502020204030204" pitchFamily="34" charset="0"/>
                <a:cs typeface="Calibri" panose="020F0502020204030204" pitchFamily="34" charset="0"/>
              </a:rPr>
              <a:t>Debugging</a:t>
            </a:r>
            <a:r>
              <a:rPr lang="en-US" sz="2400" dirty="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17761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fade">
                                      <p:cBhvr>
                                        <p:cTn id="7" dur="500"/>
                                        <p:tgtEl>
                                          <p:spTgt spid="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xEl>
                                              <p:pRg st="1" end="1"/>
                                            </p:txEl>
                                          </p:spTgt>
                                        </p:tgtEl>
                                        <p:attrNameLst>
                                          <p:attrName>style.visibility</p:attrName>
                                        </p:attrNameLst>
                                      </p:cBhvr>
                                      <p:to>
                                        <p:strVal val="visible"/>
                                      </p:to>
                                    </p:set>
                                    <p:animEffect transition="in" filter="fade">
                                      <p:cBhvr>
                                        <p:cTn id="12" dur="500"/>
                                        <p:tgtEl>
                                          <p:spTgt spid="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txEl>
                                              <p:pRg st="2" end="2"/>
                                            </p:txEl>
                                          </p:spTgt>
                                        </p:tgtEl>
                                        <p:attrNameLst>
                                          <p:attrName>style.visibility</p:attrName>
                                        </p:attrNameLst>
                                      </p:cBhvr>
                                      <p:to>
                                        <p:strVal val="visible"/>
                                      </p:to>
                                    </p:set>
                                    <p:animEffect transition="in" filter="fade">
                                      <p:cBhvr>
                                        <p:cTn id="17" dur="500"/>
                                        <p:tgtEl>
                                          <p:spTgt spid="2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xmlns="" id="{A8326F9E-874B-4CE4-859D-B51C69C5297D}"/>
              </a:ext>
            </a:extLst>
          </p:cNvPr>
          <p:cNvPicPr>
            <a:picLocks noChangeAspect="1"/>
          </p:cNvPicPr>
          <p:nvPr/>
        </p:nvPicPr>
        <p:blipFill>
          <a:blip r:embed="rId2"/>
          <a:stretch>
            <a:fillRect/>
          </a:stretch>
        </p:blipFill>
        <p:spPr>
          <a:xfrm>
            <a:off x="4970629" y="632145"/>
            <a:ext cx="3969558" cy="5089178"/>
          </a:xfrm>
          <a:prstGeom prst="rect">
            <a:avLst/>
          </a:prstGeom>
        </p:spPr>
      </p:pic>
      <p:sp>
        <p:nvSpPr>
          <p:cNvPr id="2" name="Title 1">
            <a:extLst>
              <a:ext uri="{FF2B5EF4-FFF2-40B4-BE49-F238E27FC236}">
                <a16:creationId xmlns:a16="http://schemas.microsoft.com/office/drawing/2014/main" xmlns="" id="{22904EEA-69FC-48AB-B4B8-A8928BB4BA70}"/>
              </a:ext>
            </a:extLst>
          </p:cNvPr>
          <p:cNvSpPr>
            <a:spLocks noGrp="1"/>
          </p:cNvSpPr>
          <p:nvPr>
            <p:ph type="title"/>
          </p:nvPr>
        </p:nvSpPr>
        <p:spPr>
          <a:xfrm>
            <a:off x="676746" y="609600"/>
            <a:ext cx="3729076" cy="1320800"/>
          </a:xfrm>
        </p:spPr>
        <p:txBody>
          <a:bodyPr anchor="ctr">
            <a:normAutofit/>
          </a:bodyPr>
          <a:lstStyle/>
          <a:p>
            <a:r>
              <a:rPr lang="en-US" smtClean="0">
                <a:solidFill>
                  <a:schemeClr val="accent2">
                    <a:lumMod val="50000"/>
                  </a:schemeClr>
                </a:solidFill>
                <a:latin typeface="Arial" panose="020B0604020202020204" pitchFamily="34" charset="0"/>
                <a:cs typeface="Arial" panose="020B0604020202020204" pitchFamily="34" charset="0"/>
              </a:rPr>
              <a:t>4</a:t>
            </a:r>
            <a:r>
              <a:rPr lang="en-US" dirty="0">
                <a:solidFill>
                  <a:schemeClr val="accent2">
                    <a:lumMod val="50000"/>
                  </a:schemeClr>
                </a:solidFill>
                <a:latin typeface="Arial" panose="020B0604020202020204" pitchFamily="34" charset="0"/>
                <a:cs typeface="Arial" panose="020B0604020202020204" pitchFamily="34" charset="0"/>
              </a:rPr>
              <a:t>/</a:t>
            </a:r>
            <a:r>
              <a:rPr lang="en-US" smtClean="0">
                <a:solidFill>
                  <a:schemeClr val="accent2">
                    <a:lumMod val="50000"/>
                  </a:schemeClr>
                </a:solidFill>
                <a:latin typeface="Arial" panose="020B0604020202020204" pitchFamily="34" charset="0"/>
                <a:cs typeface="Arial" panose="020B0604020202020204" pitchFamily="34" charset="0"/>
              </a:rPr>
              <a:t>Kiểm </a:t>
            </a:r>
            <a:r>
              <a:rPr lang="en-US" dirty="0" err="1">
                <a:solidFill>
                  <a:schemeClr val="accent2">
                    <a:lumMod val="50000"/>
                  </a:schemeClr>
                </a:solidFill>
                <a:latin typeface="Arial" panose="020B0604020202020204" pitchFamily="34" charset="0"/>
                <a:cs typeface="Arial" panose="020B0604020202020204" pitchFamily="34" charset="0"/>
              </a:rPr>
              <a:t>thử</a:t>
            </a:r>
            <a:r>
              <a:rPr lang="en-US" dirty="0">
                <a:solidFill>
                  <a:schemeClr val="accent2">
                    <a:lumMod val="50000"/>
                  </a:schemeClr>
                </a:solidFill>
                <a:latin typeface="Arial" panose="020B0604020202020204" pitchFamily="34" charset="0"/>
                <a:cs typeface="Arial" panose="020B0604020202020204" pitchFamily="34" charset="0"/>
              </a:rPr>
              <a:t/>
            </a:r>
            <a:br>
              <a:rPr lang="en-US" dirty="0">
                <a:solidFill>
                  <a:schemeClr val="accent2">
                    <a:lumMod val="50000"/>
                  </a:schemeClr>
                </a:solidFill>
                <a:latin typeface="Arial" panose="020B0604020202020204" pitchFamily="34" charset="0"/>
                <a:cs typeface="Arial" panose="020B0604020202020204" pitchFamily="34" charset="0"/>
              </a:rPr>
            </a:br>
            <a:endParaRPr lang="en-US" dirty="0">
              <a:solidFill>
                <a:schemeClr val="accent2">
                  <a:lumMod val="50000"/>
                </a:schemeClr>
              </a:solidFill>
              <a:latin typeface="Arial" panose="020B0604020202020204" pitchFamily="34" charset="0"/>
              <a:cs typeface="Arial" panose="020B0604020202020204" pitchFamily="34" charset="0"/>
            </a:endParaRPr>
          </a:p>
        </p:txBody>
      </p:sp>
      <p:sp>
        <p:nvSpPr>
          <p:cNvPr id="10" name="Content Placeholder 9">
            <a:extLst>
              <a:ext uri="{FF2B5EF4-FFF2-40B4-BE49-F238E27FC236}">
                <a16:creationId xmlns:a16="http://schemas.microsoft.com/office/drawing/2014/main" xmlns="" id="{2E3D32A3-73F7-41E1-A7C9-380D77DA77BB}"/>
              </a:ext>
            </a:extLst>
          </p:cNvPr>
          <p:cNvSpPr>
            <a:spLocks noGrp="1"/>
          </p:cNvSpPr>
          <p:nvPr>
            <p:ph idx="1"/>
          </p:nvPr>
        </p:nvSpPr>
        <p:spPr>
          <a:xfrm>
            <a:off x="685167" y="2160589"/>
            <a:ext cx="3720916" cy="3560733"/>
          </a:xfrm>
        </p:spPr>
        <p:txBody>
          <a:bodyPr>
            <a:normAutofit/>
          </a:bodyPr>
          <a:lstStyle/>
          <a:p>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Kiểm</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tra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và</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sửa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tất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cả</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những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lỗi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tìm</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được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sao</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cho</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phần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mềm</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hoạt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động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chính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xác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và</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đúng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theo</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tài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liệu</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đặc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tả</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yêu</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cầu</a:t>
            </a:r>
            <a:endParaRPr lang="en-US" sz="2400" dirty="0">
              <a:latin typeface="Calibri" panose="020F0502020204030204" pitchFamily="34" charset="0"/>
              <a:cs typeface="Calibri" panose="020F0502020204030204" pitchFamily="34" charset="0"/>
            </a:endParaRPr>
          </a:p>
          <a:p>
            <a:pPr lvl="0"/>
            <a:r>
              <a:rPr lang="en-US" sz="2400" dirty="0" err="1">
                <a:latin typeface="Calibri" panose="020F0502020204030204" pitchFamily="34" charset="0"/>
                <a:cs typeface="Calibri" panose="020F0502020204030204" pitchFamily="34" charset="0"/>
              </a:rPr>
              <a:t>Đảm</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bảo</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phần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mềm</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thỏa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mãn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yêu</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cầu</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khách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hàng</a:t>
            </a:r>
            <a:r>
              <a:rPr lang="en-US" sz="2400" dirty="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817371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 calcmode="lin" valueType="num">
                                      <p:cBhvr additive="base">
                                        <p:cTn id="14"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0">
                                            <p:txEl>
                                              <p:pRg st="1" end="1"/>
                                            </p:txEl>
                                          </p:spTgt>
                                        </p:tgtEl>
                                        <p:attrNameLst>
                                          <p:attrName>style.visibility</p:attrName>
                                        </p:attrNameLst>
                                      </p:cBhvr>
                                      <p:to>
                                        <p:strVal val="visible"/>
                                      </p:to>
                                    </p:set>
                                    <p:anim calcmode="lin" valueType="num">
                                      <p:cBhvr additive="base">
                                        <p:cTn id="20"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xmlns="" id="{8B56E1F1-58B8-4030-B2F2-7FDC3B6CFEA1}"/>
              </a:ext>
            </a:extLst>
          </p:cNvPr>
          <p:cNvPicPr>
            <a:picLocks noChangeAspect="1"/>
          </p:cNvPicPr>
          <p:nvPr/>
        </p:nvPicPr>
        <p:blipFill rotWithShape="1">
          <a:blip r:embed="rId2"/>
          <a:srcRect r="12689" b="-3"/>
          <a:stretch/>
        </p:blipFill>
        <p:spPr>
          <a:xfrm>
            <a:off x="677334" y="2159331"/>
            <a:ext cx="5423429" cy="3882362"/>
          </a:xfrm>
          <a:prstGeom prst="rect">
            <a:avLst/>
          </a:prstGeom>
        </p:spPr>
      </p:pic>
      <p:sp>
        <p:nvSpPr>
          <p:cNvPr id="2" name="Title 1">
            <a:extLst>
              <a:ext uri="{FF2B5EF4-FFF2-40B4-BE49-F238E27FC236}">
                <a16:creationId xmlns:a16="http://schemas.microsoft.com/office/drawing/2014/main" xmlns="" id="{85DDB680-9418-4915-B001-5E91915809E4}"/>
              </a:ext>
            </a:extLst>
          </p:cNvPr>
          <p:cNvSpPr>
            <a:spLocks noGrp="1"/>
          </p:cNvSpPr>
          <p:nvPr>
            <p:ph type="title"/>
          </p:nvPr>
        </p:nvSpPr>
        <p:spPr>
          <a:xfrm>
            <a:off x="677334" y="609600"/>
            <a:ext cx="8596668" cy="1320800"/>
          </a:xfrm>
        </p:spPr>
        <p:txBody>
          <a:bodyPr anchor="t">
            <a:normAutofit/>
          </a:bodyPr>
          <a:lstStyle/>
          <a:p>
            <a:r>
              <a:rPr lang="en-US" dirty="0">
                <a:latin typeface="Arial" panose="020B0604020202020204" pitchFamily="34" charset="0"/>
                <a:cs typeface="Arial" panose="020B0604020202020204" pitchFamily="34" charset="0"/>
              </a:rPr>
              <a:t>5/</a:t>
            </a:r>
            <a:r>
              <a:rPr lang="en-US" dirty="0" err="1">
                <a:latin typeface="Arial" panose="020B0604020202020204" pitchFamily="34" charset="0"/>
                <a:cs typeface="Arial" panose="020B0604020202020204" pitchFamily="34" charset="0"/>
              </a:rPr>
              <a:t>Bảo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a:t>
            </a:r>
            <a:r>
              <a:rPr lang="en-US" dirty="0">
                <a:latin typeface="Arial" panose="020B0604020202020204" pitchFamily="34" charset="0"/>
                <a:cs typeface="Arial" panose="020B0604020202020204" pitchFamily="34" charset="0"/>
              </a:rPr>
              <a:t>:</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10" name="Content Placeholder 9">
            <a:extLst>
              <a:ext uri="{FF2B5EF4-FFF2-40B4-BE49-F238E27FC236}">
                <a16:creationId xmlns:a16="http://schemas.microsoft.com/office/drawing/2014/main" xmlns="" id="{25507D86-3745-4340-BB34-2143E52E7BFA}"/>
              </a:ext>
            </a:extLst>
          </p:cNvPr>
          <p:cNvSpPr>
            <a:spLocks noGrp="1"/>
          </p:cNvSpPr>
          <p:nvPr>
            <p:ph idx="1"/>
          </p:nvPr>
        </p:nvSpPr>
        <p:spPr>
          <a:xfrm>
            <a:off x="6336287" y="2160589"/>
            <a:ext cx="3271352" cy="3881104"/>
          </a:xfrm>
        </p:spPr>
        <p:txBody>
          <a:bodyPr>
            <a:normAutofit/>
          </a:bodyPr>
          <a:lstStyle/>
          <a:p>
            <a:r>
              <a:rPr lang="en-US" sz="2400" dirty="0" err="1">
                <a:latin typeface="Calibri" panose="020F0502020204030204" pitchFamily="34" charset="0"/>
                <a:cs typeface="Calibri" panose="020F0502020204030204" pitchFamily="34" charset="0"/>
              </a:rPr>
              <a:t>Phần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mềm</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được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cài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đặt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và</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đưa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vào</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sử</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dụng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thực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tế</a:t>
            </a:r>
            <a:r>
              <a:rPr lang="en-US" sz="2400" dirty="0">
                <a:latin typeface="Calibri" panose="020F0502020204030204" pitchFamily="34" charset="0"/>
                <a:cs typeface="Calibri" panose="020F0502020204030204" pitchFamily="34" charset="0"/>
              </a:rPr>
              <a:t>.</a:t>
            </a:r>
          </a:p>
          <a:p>
            <a:r>
              <a:rPr lang="en-US" sz="2400" dirty="0" err="1">
                <a:latin typeface="Calibri" panose="020F0502020204030204" pitchFamily="34" charset="0"/>
                <a:cs typeface="Calibri" panose="020F0502020204030204" pitchFamily="34" charset="0"/>
              </a:rPr>
              <a:t>Sửa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các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lỗi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không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phát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hiện</a:t>
            </a:r>
            <a:r>
              <a:rPr lang="en-US" sz="2400" dirty="0">
                <a:latin typeface="Calibri" panose="020F0502020204030204" pitchFamily="34" charset="0"/>
                <a:cs typeface="Calibri" panose="020F0502020204030204" pitchFamily="34" charset="0"/>
              </a:rPr>
              <a:t> ở </a:t>
            </a:r>
            <a:r>
              <a:rPr lang="en-US" sz="2400" dirty="0" err="1">
                <a:latin typeface="Calibri" panose="020F0502020204030204" pitchFamily="34" charset="0"/>
                <a:cs typeface="Calibri" panose="020F0502020204030204" pitchFamily="34" charset="0"/>
              </a:rPr>
              <a:t>giai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đoạn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trước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đó</a:t>
            </a:r>
            <a:r>
              <a:rPr lang="en-US" sz="2400" dirty="0">
                <a:latin typeface="Calibri" panose="020F0502020204030204" pitchFamily="34" charset="0"/>
                <a:cs typeface="Calibri" panose="020F0502020204030204" pitchFamily="34" charset="0"/>
              </a:rPr>
              <a:t>.</a:t>
            </a:r>
          </a:p>
          <a:p>
            <a:r>
              <a:rPr lang="en-US" sz="2400" dirty="0" err="1">
                <a:latin typeface="Calibri" panose="020F0502020204030204" pitchFamily="34" charset="0"/>
                <a:cs typeface="Calibri" panose="020F0502020204030204" pitchFamily="34" charset="0"/>
              </a:rPr>
              <a:t>Cải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tiến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các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chức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năng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và</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đáp</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ứng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yêu</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cầu</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mới</a:t>
            </a:r>
            <a:r>
              <a:rPr lang="en-US" sz="2400" dirty="0">
                <a:latin typeface="Calibri" panose="020F0502020204030204" pitchFamily="34" charset="0"/>
                <a:cs typeface="Calibri" panose="020F0502020204030204" pitchFamily="34" charset="0"/>
              </a:rPr>
              <a:t>. </a:t>
            </a: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368628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 calcmode="lin" valueType="num">
                                      <p:cBhvr additive="base">
                                        <p:cTn id="12"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txEl>
                                              <p:pRg st="1" end="1"/>
                                            </p:txEl>
                                          </p:spTgt>
                                        </p:tgtEl>
                                        <p:attrNameLst>
                                          <p:attrName>style.visibility</p:attrName>
                                        </p:attrNameLst>
                                      </p:cBhvr>
                                      <p:to>
                                        <p:strVal val="visible"/>
                                      </p:to>
                                    </p:set>
                                    <p:anim calcmode="lin" valueType="num">
                                      <p:cBhvr additive="base">
                                        <p:cTn id="18"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
                                            <p:txEl>
                                              <p:pRg st="2" end="2"/>
                                            </p:txEl>
                                          </p:spTgt>
                                        </p:tgtEl>
                                        <p:attrNameLst>
                                          <p:attrName>style.visibility</p:attrName>
                                        </p:attrNameLst>
                                      </p:cBhvr>
                                      <p:to>
                                        <p:strVal val="visible"/>
                                      </p:to>
                                    </p:set>
                                    <p:anim calcmode="lin" valueType="num">
                                      <p:cBhvr additive="base">
                                        <p:cTn id="24"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1042B0BD-5EA2-48A5-B073-137135AAFFE2}"/>
              </a:ext>
            </a:extLst>
          </p:cNvPr>
          <p:cNvSpPr txBox="1"/>
          <p:nvPr/>
        </p:nvSpPr>
        <p:spPr>
          <a:xfrm>
            <a:off x="914401" y="585788"/>
            <a:ext cx="6858000" cy="1323439"/>
          </a:xfrm>
          <a:prstGeom prst="rect">
            <a:avLst/>
          </a:prstGeom>
          <a:noFill/>
        </p:spPr>
        <p:txBody>
          <a:bodyPr wrap="square" rtlCol="0">
            <a:spAutoFit/>
          </a:bodyPr>
          <a:lstStyle/>
          <a:p>
            <a:r>
              <a:rPr lang="en-US" sz="4000" smtClean="0">
                <a:solidFill>
                  <a:schemeClr val="accent2">
                    <a:lumMod val="50000"/>
                  </a:schemeClr>
                </a:solidFill>
                <a:latin typeface="Arial" panose="020B0604020202020204" pitchFamily="34" charset="0"/>
                <a:cs typeface="Arial" panose="020B0604020202020204" pitchFamily="34" charset="0"/>
              </a:rPr>
              <a:t>IV/</a:t>
            </a:r>
            <a:r>
              <a:rPr lang="en-US" sz="4000" smtClean="0">
                <a:solidFill>
                  <a:schemeClr val="accent2">
                    <a:lumMod val="50000"/>
                  </a:schemeClr>
                </a:solidFill>
                <a:latin typeface="Arial" panose="020B0604020202020204" pitchFamily="34" charset="0"/>
                <a:cs typeface="Arial" panose="020B0604020202020204" pitchFamily="34" charset="0"/>
              </a:rPr>
              <a:t> ƯU VÀ NHƯỢC ĐIỂM CỦA WATER FALL</a:t>
            </a:r>
            <a:endParaRPr lang="en-US" sz="4000" dirty="0">
              <a:solidFill>
                <a:schemeClr val="accent2">
                  <a:lumMod val="50000"/>
                </a:schemeClr>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xmlns="" id="{103B9E50-F133-4C3C-BAE0-C010A43D1A87}"/>
              </a:ext>
            </a:extLst>
          </p:cNvPr>
          <p:cNvSpPr txBox="1"/>
          <p:nvPr/>
        </p:nvSpPr>
        <p:spPr>
          <a:xfrm>
            <a:off x="1530145" y="2747998"/>
            <a:ext cx="4143375" cy="461665"/>
          </a:xfrm>
          <a:prstGeom prst="rect">
            <a:avLst/>
          </a:prstGeom>
          <a:noFill/>
        </p:spPr>
        <p:txBody>
          <a:bodyPr wrap="square" rtlCol="0">
            <a:spAutoFit/>
          </a:bodyPr>
          <a:lstStyle/>
          <a:p>
            <a:r>
              <a:rPr lang="en-US" sz="2400" dirty="0">
                <a:solidFill>
                  <a:schemeClr val="tx2">
                    <a:lumMod val="50000"/>
                  </a:schemeClr>
                </a:solidFill>
                <a:latin typeface="Calibri" panose="020F0502020204030204" pitchFamily="34" charset="0"/>
                <a:cs typeface="Calibri" panose="020F0502020204030204" pitchFamily="34" charset="0"/>
              </a:rPr>
              <a:t>a) </a:t>
            </a:r>
            <a:r>
              <a:rPr lang="vi-VN" sz="2400" dirty="0">
                <a:solidFill>
                  <a:schemeClr val="tx2">
                    <a:lumMod val="50000"/>
                  </a:schemeClr>
                </a:solidFill>
                <a:latin typeface="Calibri" panose="020F0502020204030204" pitchFamily="34" charset="0"/>
                <a:cs typeface="Calibri" panose="020F0502020204030204" pitchFamily="34" charset="0"/>
              </a:rPr>
              <a:t>Ư</a:t>
            </a:r>
            <a:r>
              <a:rPr lang="en-US" sz="2400" dirty="0">
                <a:solidFill>
                  <a:schemeClr val="tx2">
                    <a:lumMod val="50000"/>
                  </a:schemeClr>
                </a:solidFill>
                <a:latin typeface="Calibri" panose="020F0502020204030204" pitchFamily="34" charset="0"/>
                <a:cs typeface="Calibri" panose="020F0502020204030204" pitchFamily="34" charset="0"/>
              </a:rPr>
              <a:t>u </a:t>
            </a:r>
            <a:r>
              <a:rPr lang="en-US" sz="2400" dirty="0" err="1">
                <a:solidFill>
                  <a:schemeClr val="tx2">
                    <a:lumMod val="50000"/>
                  </a:schemeClr>
                </a:solidFill>
                <a:latin typeface="Calibri" panose="020F0502020204030204" pitchFamily="34" charset="0"/>
                <a:cs typeface="Calibri" panose="020F0502020204030204" pitchFamily="34" charset="0"/>
              </a:rPr>
              <a:t>điểm</a:t>
            </a:r>
            <a:r>
              <a:rPr lang="en-US" sz="2400" dirty="0">
                <a:solidFill>
                  <a:schemeClr val="tx2">
                    <a:lumMod val="50000"/>
                  </a:schemeClr>
                </a:solidFill>
                <a:latin typeface="Calibri" panose="020F0502020204030204" pitchFamily="34" charset="0"/>
                <a:cs typeface="Calibri" panose="020F0502020204030204" pitchFamily="34" charset="0"/>
              </a:rPr>
              <a:t>:</a:t>
            </a:r>
          </a:p>
        </p:txBody>
      </p:sp>
      <p:sp>
        <p:nvSpPr>
          <p:cNvPr id="6" name="TextBox 5">
            <a:extLst>
              <a:ext uri="{FF2B5EF4-FFF2-40B4-BE49-F238E27FC236}">
                <a16:creationId xmlns:a16="http://schemas.microsoft.com/office/drawing/2014/main" xmlns="" id="{74C1E92F-B0FE-4925-8C7C-440859AF3199}"/>
              </a:ext>
            </a:extLst>
          </p:cNvPr>
          <p:cNvSpPr txBox="1"/>
          <p:nvPr/>
        </p:nvSpPr>
        <p:spPr>
          <a:xfrm>
            <a:off x="914401" y="3850754"/>
            <a:ext cx="8758238" cy="3355919"/>
          </a:xfrm>
          <a:prstGeom prst="rect">
            <a:avLst/>
          </a:prstGeom>
          <a:noFill/>
        </p:spPr>
        <p:txBody>
          <a:bodyPr wrap="square" rtlCol="0">
            <a:spAutoFit/>
          </a:bodyPr>
          <a:lstStyle/>
          <a:p>
            <a:pPr marL="342900" marR="0" lvl="0" indent="-342900">
              <a:lnSpc>
                <a:spcPct val="107000"/>
              </a:lnSpc>
              <a:spcBef>
                <a:spcPts val="0"/>
              </a:spcBef>
              <a:spcAft>
                <a:spcPts val="800"/>
              </a:spcAft>
              <a:buFont typeface="Symbol" panose="05050102010706020507" pitchFamily="18" charset="2"/>
              <a:buChar char=""/>
            </a:pP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Đơn</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giản</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dễ</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áp</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dụng</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quy</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trình</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tuần</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tự</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theo</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từng</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bước</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một</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a:t>
            </a:r>
          </a:p>
          <a:p>
            <a:pPr marL="342900" marR="0" lvl="0" indent="-342900">
              <a:lnSpc>
                <a:spcPct val="107000"/>
              </a:lnSpc>
              <a:spcBef>
                <a:spcPts val="0"/>
              </a:spcBef>
              <a:spcAft>
                <a:spcPts val="800"/>
              </a:spcAft>
              <a:buFont typeface="Symbol" panose="05050102010706020507" pitchFamily="18" charset="2"/>
              <a:buChar char=""/>
            </a:pPr>
            <a:r>
              <a:rPr lang="en-US" sz="2400" dirty="0" err="1">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Dễ</a:t>
            </a:r>
            <a:r>
              <a:rPr lang="en-US" sz="240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quản</a:t>
            </a:r>
            <a:r>
              <a:rPr lang="en-US" sz="240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lý</a:t>
            </a:r>
            <a:r>
              <a:rPr lang="en-US" sz="240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vì</a:t>
            </a:r>
            <a:r>
              <a:rPr lang="en-US" sz="240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có</a:t>
            </a:r>
            <a:r>
              <a:rPr lang="en-US" sz="240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tính</a:t>
            </a:r>
            <a:r>
              <a:rPr lang="en-US" sz="240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cố</a:t>
            </a:r>
            <a:r>
              <a:rPr lang="en-US" sz="240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định</a:t>
            </a:r>
            <a:r>
              <a:rPr lang="en-US" sz="240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theo</a:t>
            </a:r>
            <a:r>
              <a:rPr lang="en-US" sz="240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từng</a:t>
            </a:r>
            <a:r>
              <a:rPr lang="en-US" sz="240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bước</a:t>
            </a:r>
            <a:r>
              <a:rPr lang="en-US" sz="240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a:t>
            </a:r>
          </a:p>
          <a:p>
            <a:pPr marL="342900" marR="0" lvl="0" indent="-342900">
              <a:lnSpc>
                <a:spcPct val="107000"/>
              </a:lnSpc>
              <a:spcBef>
                <a:spcPts val="0"/>
              </a:spcBef>
              <a:spcAft>
                <a:spcPts val="800"/>
              </a:spcAft>
              <a:buFont typeface="Symbol" panose="05050102010706020507" pitchFamily="18" charset="2"/>
              <a:buChar char=""/>
            </a:pPr>
            <a:r>
              <a:rPr lang="en-US" sz="2400" dirty="0" err="1">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Các</a:t>
            </a:r>
            <a:r>
              <a:rPr lang="en-US" sz="240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giai</a:t>
            </a:r>
            <a:r>
              <a:rPr lang="en-US" sz="240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đoạn</a:t>
            </a:r>
            <a:r>
              <a:rPr lang="en-US" sz="240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xử</a:t>
            </a:r>
            <a:r>
              <a:rPr lang="en-US" sz="240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lý</a:t>
            </a:r>
            <a:r>
              <a:rPr lang="en-US" sz="240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rõ</a:t>
            </a:r>
            <a:r>
              <a:rPr lang="en-US" sz="240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ràng</a:t>
            </a:r>
            <a:r>
              <a:rPr lang="en-US" sz="240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và</a:t>
            </a:r>
            <a:r>
              <a:rPr lang="en-US" sz="240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hoàn</a:t>
            </a:r>
            <a:r>
              <a:rPr lang="en-US" sz="240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thành</a:t>
            </a:r>
            <a:r>
              <a:rPr lang="en-US" sz="240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cùng</a:t>
            </a:r>
            <a:r>
              <a:rPr lang="en-US" sz="240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một</a:t>
            </a:r>
            <a:r>
              <a:rPr lang="en-US" sz="240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thời</a:t>
            </a:r>
            <a:r>
              <a:rPr lang="en-US" sz="240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điểm</a:t>
            </a:r>
            <a:r>
              <a:rPr lang="en-US" sz="240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a:t>
            </a:r>
          </a:p>
          <a:p>
            <a:pPr marL="342900" marR="0" lvl="0" indent="-342900">
              <a:lnSpc>
                <a:spcPct val="107000"/>
              </a:lnSpc>
              <a:spcBef>
                <a:spcPts val="0"/>
              </a:spcBef>
              <a:spcAft>
                <a:spcPts val="800"/>
              </a:spcAft>
              <a:buFont typeface="Symbol" panose="05050102010706020507" pitchFamily="18" charset="2"/>
              <a:buChar char=""/>
            </a:pPr>
            <a:endParaRPr lang="en-US" sz="240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endParaRPr lang="en-US" sz="2400" dirty="0">
              <a:latin typeface="Times New Roman" panose="02020603050405020304" pitchFamily="18" charset="0"/>
              <a:ea typeface="Calibri" panose="020F0502020204030204" pitchFamily="34" charset="0"/>
            </a:endParaRPr>
          </a:p>
          <a:p>
            <a:pPr marR="0" lvl="0">
              <a:lnSpc>
                <a:spcPct val="107000"/>
              </a:lnSpc>
              <a:spcBef>
                <a:spcPts val="0"/>
              </a:spcBef>
              <a:spcAft>
                <a:spcPts val="800"/>
              </a:spcAft>
            </a:pPr>
            <a:endParaRPr lang="en-US" sz="2400" dirty="0">
              <a:latin typeface="Times New Roman" panose="02020603050405020304" pitchFamily="18" charset="0"/>
              <a:ea typeface="Calibri" panose="020F0502020204030204" pitchFamily="34" charset="0"/>
            </a:endParaRPr>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3677" y="1164112"/>
            <a:ext cx="2904112" cy="2507216"/>
          </a:xfrm>
          <a:prstGeom prst="rect">
            <a:avLst/>
          </a:prstGeom>
        </p:spPr>
      </p:pic>
    </p:spTree>
    <p:extLst>
      <p:ext uri="{BB962C8B-B14F-4D97-AF65-F5344CB8AC3E}">
        <p14:creationId xmlns:p14="http://schemas.microsoft.com/office/powerpoint/2010/main" val="1139261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955769A7-4A83-4A13-B43E-80CA20C80FF9}"/>
              </a:ext>
            </a:extLst>
          </p:cNvPr>
          <p:cNvSpPr txBox="1"/>
          <p:nvPr/>
        </p:nvSpPr>
        <p:spPr>
          <a:xfrm>
            <a:off x="1171575" y="1748748"/>
            <a:ext cx="4400550" cy="461665"/>
          </a:xfrm>
          <a:prstGeom prst="rect">
            <a:avLst/>
          </a:prstGeom>
          <a:noFill/>
        </p:spPr>
        <p:txBody>
          <a:bodyPr wrap="square" rtlCol="0">
            <a:spAutoFit/>
          </a:bodyPr>
          <a:lstStyle/>
          <a:p>
            <a:r>
              <a:rPr lang="en-US" sz="2400" dirty="0">
                <a:solidFill>
                  <a:schemeClr val="tx2">
                    <a:lumMod val="75000"/>
                  </a:schemeClr>
                </a:solidFill>
                <a:latin typeface="Calibri" panose="020F0502020204030204" pitchFamily="34" charset="0"/>
                <a:cs typeface="Calibri" panose="020F0502020204030204" pitchFamily="34" charset="0"/>
              </a:rPr>
              <a:t>b) </a:t>
            </a:r>
            <a:r>
              <a:rPr lang="en-US" sz="2400" dirty="0" err="1">
                <a:solidFill>
                  <a:schemeClr val="tx2">
                    <a:lumMod val="75000"/>
                  </a:schemeClr>
                </a:solidFill>
                <a:latin typeface="Calibri" panose="020F0502020204030204" pitchFamily="34" charset="0"/>
                <a:cs typeface="Calibri" panose="020F0502020204030204" pitchFamily="34" charset="0"/>
              </a:rPr>
              <a:t>Nh</a:t>
            </a:r>
            <a:r>
              <a:rPr lang="vi-VN" sz="2400" dirty="0">
                <a:solidFill>
                  <a:schemeClr val="tx2">
                    <a:lumMod val="75000"/>
                  </a:schemeClr>
                </a:solidFill>
                <a:latin typeface="Calibri" panose="020F0502020204030204" pitchFamily="34" charset="0"/>
                <a:cs typeface="Calibri" panose="020F0502020204030204" pitchFamily="34" charset="0"/>
              </a:rPr>
              <a:t>ư</a:t>
            </a:r>
            <a:r>
              <a:rPr lang="en-US" sz="2400" dirty="0" err="1">
                <a:solidFill>
                  <a:schemeClr val="tx2">
                    <a:lumMod val="75000"/>
                  </a:schemeClr>
                </a:solidFill>
                <a:latin typeface="Calibri" panose="020F0502020204030204" pitchFamily="34" charset="0"/>
                <a:cs typeface="Calibri" panose="020F0502020204030204" pitchFamily="34" charset="0"/>
              </a:rPr>
              <a:t>ợc</a:t>
            </a:r>
            <a:r>
              <a:rPr lang="en-US" sz="2400" dirty="0">
                <a:solidFill>
                  <a:schemeClr val="tx2">
                    <a:lumMod val="75000"/>
                  </a:schemeClr>
                </a:solidFill>
                <a:latin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cs typeface="Calibri" panose="020F0502020204030204" pitchFamily="34" charset="0"/>
              </a:rPr>
              <a:t>điểm</a:t>
            </a:r>
            <a:r>
              <a:rPr lang="en-US" sz="2400" dirty="0">
                <a:solidFill>
                  <a:schemeClr val="tx2">
                    <a:lumMod val="75000"/>
                  </a:schemeClr>
                </a:solidFill>
                <a:latin typeface="Calibri" panose="020F0502020204030204" pitchFamily="34" charset="0"/>
                <a:cs typeface="Calibri" panose="020F0502020204030204" pitchFamily="34" charset="0"/>
              </a:rPr>
              <a:t>:</a:t>
            </a:r>
          </a:p>
        </p:txBody>
      </p:sp>
      <p:sp>
        <p:nvSpPr>
          <p:cNvPr id="5" name="TextBox 4">
            <a:extLst>
              <a:ext uri="{FF2B5EF4-FFF2-40B4-BE49-F238E27FC236}">
                <a16:creationId xmlns:a16="http://schemas.microsoft.com/office/drawing/2014/main" xmlns="" id="{5E386EB0-3E08-4073-816E-1F5394E404E5}"/>
              </a:ext>
            </a:extLst>
          </p:cNvPr>
          <p:cNvSpPr txBox="1"/>
          <p:nvPr/>
        </p:nvSpPr>
        <p:spPr>
          <a:xfrm>
            <a:off x="707935" y="2944030"/>
            <a:ext cx="9201150" cy="3633302"/>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Độ</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linh</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hoạt</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không</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cao</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khi</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một</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công</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đoạn</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trong</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quá</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trình</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thực</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hiện</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mà</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phát</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hiện</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ra</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sai</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sót</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thì</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phải</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dừng</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lại</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toàn</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bộ</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và</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trở</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về</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giai</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đoạn</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đầu</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tiên</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để</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update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dữ</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liệu</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và</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cập</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nhật</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lại</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công</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đoạn</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đó</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a:t>
            </a:r>
          </a:p>
          <a:p>
            <a:pPr marL="342900" marR="0" lvl="0" indent="-342900">
              <a:lnSpc>
                <a:spcPct val="107000"/>
              </a:lnSpc>
              <a:spcBef>
                <a:spcPts val="0"/>
              </a:spcBef>
              <a:spcAft>
                <a:spcPts val="0"/>
              </a:spcAft>
              <a:buFont typeface="Symbol" panose="05050102010706020507" pitchFamily="18" charset="2"/>
              <a:buChar char=""/>
            </a:pP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Không</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có</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sản</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phẩm</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nguyên</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mẫu</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từ</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ban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đầu</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không</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đáp</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ứng</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được</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yêu</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cầu</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dịch</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vụ</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a:t>
            </a:r>
          </a:p>
          <a:p>
            <a:pPr marL="342900" marR="0" lvl="0" indent="-342900">
              <a:lnSpc>
                <a:spcPct val="107000"/>
              </a:lnSpc>
              <a:spcBef>
                <a:spcPts val="0"/>
              </a:spcBef>
              <a:spcAft>
                <a:spcPts val="0"/>
              </a:spcAft>
              <a:buFont typeface="Symbol" panose="05050102010706020507" pitchFamily="18" charset="2"/>
              <a:buChar char=""/>
            </a:pP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Sự</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rủi</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ro</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và</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độ</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chắc</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chắn</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kém</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a:t>
            </a:r>
          </a:p>
          <a:p>
            <a:pPr marL="342900" marR="0" lvl="0" indent="-342900">
              <a:lnSpc>
                <a:spcPct val="107000"/>
              </a:lnSpc>
              <a:spcBef>
                <a:spcPts val="0"/>
              </a:spcBef>
              <a:spcAft>
                <a:spcPts val="800"/>
              </a:spcAft>
              <a:buFont typeface="Symbol" panose="05050102010706020507" pitchFamily="18" charset="2"/>
              <a:buChar char=""/>
            </a:pP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Không</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thích</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hợp</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cho</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những</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dự</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án</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có</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độ</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phức</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tạp</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cao</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những</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dự</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án</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dài</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hơi</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dự</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án</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hướng</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đối</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tượng</a:t>
            </a:r>
            <a:r>
              <a:rPr lang="en-US" sz="24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a:t>
            </a:r>
          </a:p>
          <a:p>
            <a:endParaRPr lang="en-US" dirty="0">
              <a:solidFill>
                <a:schemeClr val="tx2">
                  <a:lumMod val="75000"/>
                </a:schemeClr>
              </a:solidFill>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4876" y="38229"/>
            <a:ext cx="3441822" cy="2905801"/>
          </a:xfrm>
          <a:prstGeom prst="rect">
            <a:avLst/>
          </a:prstGeom>
        </p:spPr>
      </p:pic>
    </p:spTree>
    <p:extLst>
      <p:ext uri="{BB962C8B-B14F-4D97-AF65-F5344CB8AC3E}">
        <p14:creationId xmlns:p14="http://schemas.microsoft.com/office/powerpoint/2010/main" val="1396217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latin typeface="Arial" panose="020B0604020202020204" pitchFamily="34" charset="0"/>
                <a:cs typeface="Arial" panose="020B0604020202020204" pitchFamily="34" charset="0"/>
              </a:rPr>
              <a:t>Khi nào thì dùng mô hình Waterfall ?</a:t>
            </a:r>
            <a:endParaRPr lang="en-US" sz="400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400">
                <a:latin typeface="Calibri" panose="020F0502020204030204" pitchFamily="34" charset="0"/>
                <a:cs typeface="Calibri" panose="020F0502020204030204" pitchFamily="34" charset="0"/>
              </a:rPr>
              <a:t>M</a:t>
            </a:r>
            <a:r>
              <a:rPr lang="vi-VN" sz="2400" smtClean="0">
                <a:latin typeface="Calibri" panose="020F0502020204030204" pitchFamily="34" charset="0"/>
                <a:cs typeface="Calibri" panose="020F0502020204030204" pitchFamily="34" charset="0"/>
              </a:rPr>
              <a:t>ô </a:t>
            </a:r>
            <a:r>
              <a:rPr lang="vi-VN" sz="2400">
                <a:latin typeface="Calibri" panose="020F0502020204030204" pitchFamily="34" charset="0"/>
                <a:cs typeface="Calibri" panose="020F0502020204030204" pitchFamily="34" charset="0"/>
              </a:rPr>
              <a:t>hình này chỉ thích hợp khi các yêu cầu đã được tìm hiểu rõ </a:t>
            </a:r>
            <a:r>
              <a:rPr lang="vi-VN" sz="2400">
                <a:latin typeface="Calibri" panose="020F0502020204030204" pitchFamily="34" charset="0"/>
                <a:cs typeface="Calibri" panose="020F0502020204030204" pitchFamily="34" charset="0"/>
              </a:rPr>
              <a:t>ràng </a:t>
            </a:r>
            <a:r>
              <a:rPr lang="vi-VN" sz="2400" smtClean="0">
                <a:latin typeface="Calibri" panose="020F0502020204030204" pitchFamily="34" charset="0"/>
                <a:cs typeface="Calibri" panose="020F0502020204030204" pitchFamily="34" charset="0"/>
              </a:rPr>
              <a:t> </a:t>
            </a:r>
            <a:endParaRPr lang="en-US" sz="2400" smtClean="0">
              <a:latin typeface="Calibri" panose="020F0502020204030204" pitchFamily="34" charset="0"/>
              <a:cs typeface="Calibri" panose="020F0502020204030204" pitchFamily="34" charset="0"/>
            </a:endParaRPr>
          </a:p>
          <a:p>
            <a:r>
              <a:rPr lang="en-US" sz="2400">
                <a:latin typeface="Calibri" panose="020F0502020204030204" pitchFamily="34" charset="0"/>
                <a:cs typeface="Calibri" panose="020F0502020204030204" pitchFamily="34" charset="0"/>
              </a:rPr>
              <a:t>N</a:t>
            </a:r>
            <a:r>
              <a:rPr lang="vi-VN" sz="2400" smtClean="0">
                <a:latin typeface="Calibri" panose="020F0502020204030204" pitchFamily="34" charset="0"/>
                <a:cs typeface="Calibri" panose="020F0502020204030204" pitchFamily="34" charset="0"/>
              </a:rPr>
              <a:t>hững </a:t>
            </a:r>
            <a:r>
              <a:rPr lang="vi-VN" sz="2400">
                <a:latin typeface="Calibri" panose="020F0502020204030204" pitchFamily="34" charset="0"/>
                <a:cs typeface="Calibri" panose="020F0502020204030204" pitchFamily="34" charset="0"/>
              </a:rPr>
              <a:t>thay đổi sẽ được giới hạn một cách rõ ràng trong suốt quá trình </a:t>
            </a:r>
            <a:r>
              <a:rPr lang="vi-VN" sz="2400">
                <a:latin typeface="Calibri" panose="020F0502020204030204" pitchFamily="34" charset="0"/>
                <a:cs typeface="Calibri" panose="020F0502020204030204" pitchFamily="34" charset="0"/>
              </a:rPr>
              <a:t>thiết </a:t>
            </a:r>
            <a:r>
              <a:rPr lang="vi-VN" sz="2400" smtClean="0">
                <a:latin typeface="Calibri" panose="020F0502020204030204" pitchFamily="34" charset="0"/>
                <a:cs typeface="Calibri" panose="020F0502020204030204" pitchFamily="34" charset="0"/>
              </a:rPr>
              <a:t>kế</a:t>
            </a:r>
            <a:endParaRPr lang="en-US" sz="2400" smtClean="0">
              <a:latin typeface="Calibri" panose="020F0502020204030204" pitchFamily="34" charset="0"/>
              <a:cs typeface="Calibri" panose="020F0502020204030204" pitchFamily="34" charset="0"/>
            </a:endParaRPr>
          </a:p>
          <a:p>
            <a:r>
              <a:rPr lang="en-US" sz="2400" smtClean="0">
                <a:latin typeface="Calibri" panose="020F0502020204030204" pitchFamily="34" charset="0"/>
                <a:cs typeface="Calibri" panose="020F0502020204030204" pitchFamily="34" charset="0"/>
              </a:rPr>
              <a:t>Những dự án nên là dự án ngắn hạn</a:t>
            </a:r>
          </a:p>
          <a:p>
            <a:r>
              <a:rPr lang="en-US" sz="2400" smtClean="0">
                <a:latin typeface="Calibri" panose="020F0502020204030204" pitchFamily="34" charset="0"/>
                <a:cs typeface="Calibri" panose="020F0502020204030204" pitchFamily="34" charset="0"/>
              </a:rPr>
              <a:t>Hiểu rõ tài liệu và công nghệ sử dụng</a:t>
            </a:r>
            <a:endParaRPr lang="en-US"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79768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042B0BD-5EA2-48A5-B073-137135AAFFE2}"/>
              </a:ext>
            </a:extLst>
          </p:cNvPr>
          <p:cNvSpPr txBox="1">
            <a:spLocks noGrp="1"/>
          </p:cNvSpPr>
          <p:nvPr>
            <p:ph type="title"/>
          </p:nvPr>
        </p:nvSpPr>
        <p:spPr>
          <a:xfrm>
            <a:off x="522788" y="0"/>
            <a:ext cx="8596668" cy="1323439"/>
          </a:xfrm>
          <a:prstGeom prst="rect">
            <a:avLst/>
          </a:prstGeom>
          <a:noFill/>
        </p:spPr>
        <p:txBody>
          <a:bodyPr wrap="square" rtlCol="0">
            <a:spAutoFit/>
          </a:bodyPr>
          <a:lstStyle/>
          <a:p>
            <a:r>
              <a:rPr lang="en-US" sz="4000" smtClean="0">
                <a:solidFill>
                  <a:schemeClr val="accent2">
                    <a:lumMod val="50000"/>
                  </a:schemeClr>
                </a:solidFill>
                <a:latin typeface="Arial" panose="020B0604020202020204" pitchFamily="34" charset="0"/>
                <a:cs typeface="Arial" panose="020B0604020202020204" pitchFamily="34" charset="0"/>
              </a:rPr>
              <a:t>V/</a:t>
            </a:r>
            <a:r>
              <a:rPr lang="en-US" sz="4000" smtClean="0">
                <a:solidFill>
                  <a:schemeClr val="accent2">
                    <a:lumMod val="50000"/>
                  </a:schemeClr>
                </a:solidFill>
                <a:latin typeface="Arial" panose="020B0604020202020204" pitchFamily="34" charset="0"/>
                <a:cs typeface="Arial" panose="020B0604020202020204" pitchFamily="34" charset="0"/>
              </a:rPr>
              <a:t> SO SÁNH WATERFALL VỚI CÁC MÔ HÌNH RAD</a:t>
            </a:r>
            <a:endParaRPr lang="en-US" sz="4000" dirty="0">
              <a:solidFill>
                <a:schemeClr val="accent2">
                  <a:lumMod val="50000"/>
                </a:schemeClr>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968793595"/>
              </p:ext>
            </p:extLst>
          </p:nvPr>
        </p:nvGraphicFramePr>
        <p:xfrm>
          <a:off x="695457" y="1287888"/>
          <a:ext cx="9504610" cy="5316189"/>
        </p:xfrm>
        <a:graphic>
          <a:graphicData uri="http://schemas.openxmlformats.org/drawingml/2006/table">
            <a:tbl>
              <a:tblPr firstRow="1" bandRow="1">
                <a:tableStyleId>{073A0DAA-6AF3-43AB-8588-CEC1D06C72B9}</a:tableStyleId>
              </a:tblPr>
              <a:tblGrid>
                <a:gridCol w="4752305"/>
                <a:gridCol w="4752305"/>
              </a:tblGrid>
              <a:tr h="479616">
                <a:tc>
                  <a:txBody>
                    <a:bodyPr/>
                    <a:lstStyle/>
                    <a:p>
                      <a:pPr algn="ctr"/>
                      <a:r>
                        <a:rPr lang="en-US" smtClean="0"/>
                        <a:t>WATER</a:t>
                      </a:r>
                      <a:r>
                        <a:rPr lang="en-US" baseline="0" smtClean="0"/>
                        <a:t> FALL</a:t>
                      </a:r>
                      <a:endParaRPr lang="en-US"/>
                    </a:p>
                  </a:txBody>
                  <a:tcPr/>
                </a:tc>
                <a:tc>
                  <a:txBody>
                    <a:bodyPr/>
                    <a:lstStyle/>
                    <a:p>
                      <a:pPr algn="ctr"/>
                      <a:r>
                        <a:rPr lang="en-US" smtClean="0"/>
                        <a:t>RAD</a:t>
                      </a:r>
                      <a:endParaRPr lang="en-US"/>
                    </a:p>
                  </a:txBody>
                  <a:tcPr/>
                </a:tc>
              </a:tr>
              <a:tr h="479616">
                <a:tc>
                  <a:txBody>
                    <a:bodyPr/>
                    <a:lstStyle/>
                    <a:p>
                      <a:r>
                        <a:rPr lang="en-US" sz="2000" b="0" kern="1200" smtClean="0">
                          <a:solidFill>
                            <a:schemeClr val="tx1"/>
                          </a:solidFill>
                          <a:effectLst/>
                          <a:latin typeface="Calibri" panose="020F0502020204030204" pitchFamily="34" charset="0"/>
                          <a:ea typeface="+mn-ea"/>
                          <a:cs typeface="Calibri" panose="020F0502020204030204" pitchFamily="34" charset="0"/>
                        </a:rPr>
                        <a:t>Dễ dàng theo dõi và quản lý</a:t>
                      </a:r>
                      <a:endParaRPr lang="en-US" sz="2000" b="0">
                        <a:solidFill>
                          <a:schemeClr val="tx1"/>
                        </a:solidFill>
                        <a:latin typeface="Calibri" panose="020F0502020204030204" pitchFamily="34" charset="0"/>
                        <a:cs typeface="Calibri" panose="020F0502020204030204" pitchFamily="34" charset="0"/>
                      </a:endParaRPr>
                    </a:p>
                  </a:txBody>
                  <a:tcPr/>
                </a:tc>
                <a:tc>
                  <a:txBody>
                    <a:bodyPr/>
                    <a:lstStyle/>
                    <a:p>
                      <a:r>
                        <a:rPr lang="en-US" sz="2000" b="0" smtClean="0">
                          <a:solidFill>
                            <a:schemeClr val="tx1"/>
                          </a:solidFill>
                          <a:latin typeface="Calibri" panose="020F0502020204030204" pitchFamily="34" charset="0"/>
                          <a:cs typeface="Calibri" panose="020F0502020204030204" pitchFamily="34" charset="0"/>
                        </a:rPr>
                        <a:t>Khó</a:t>
                      </a:r>
                      <a:r>
                        <a:rPr lang="en-US" sz="2000" b="0" baseline="0" smtClean="0">
                          <a:solidFill>
                            <a:schemeClr val="tx1"/>
                          </a:solidFill>
                          <a:latin typeface="Calibri" panose="020F0502020204030204" pitchFamily="34" charset="0"/>
                          <a:cs typeface="Calibri" panose="020F0502020204030204" pitchFamily="34" charset="0"/>
                        </a:rPr>
                        <a:t> lên kế hoạch</a:t>
                      </a:r>
                      <a:endParaRPr lang="en-US" sz="2000" b="0">
                        <a:solidFill>
                          <a:schemeClr val="tx1"/>
                        </a:solidFill>
                        <a:latin typeface="Calibri" panose="020F0502020204030204" pitchFamily="34" charset="0"/>
                        <a:cs typeface="Calibri" panose="020F0502020204030204" pitchFamily="34" charset="0"/>
                      </a:endParaRPr>
                    </a:p>
                  </a:txBody>
                  <a:tcPr/>
                </a:tc>
              </a:tr>
              <a:tr h="1009380">
                <a:tc>
                  <a:txBody>
                    <a:bodyPr/>
                    <a:lstStyle/>
                    <a:p>
                      <a:r>
                        <a:rPr lang="en-US" sz="2000" b="0" kern="1200" smtClean="0">
                          <a:solidFill>
                            <a:schemeClr val="tx1"/>
                          </a:solidFill>
                          <a:effectLst/>
                          <a:latin typeface="Calibri" panose="020F0502020204030204" pitchFamily="34" charset="0"/>
                          <a:ea typeface="+mn-ea"/>
                          <a:cs typeface="Calibri" panose="020F0502020204030204" pitchFamily="34" charset="0"/>
                        </a:rPr>
                        <a:t>Ít rủi ro hơn </a:t>
                      </a:r>
                      <a:endParaRPr lang="en-US" sz="2000" b="0">
                        <a:solidFill>
                          <a:schemeClr val="tx1"/>
                        </a:solidFill>
                        <a:latin typeface="Calibri" panose="020F0502020204030204" pitchFamily="34" charset="0"/>
                        <a:cs typeface="Calibri" panose="020F050202020403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0" smtClean="0">
                          <a:solidFill>
                            <a:schemeClr val="tx1"/>
                          </a:solidFill>
                          <a:latin typeface="Calibri" panose="020F0502020204030204" pitchFamily="34" charset="0"/>
                          <a:cs typeface="Calibri" panose="020F0502020204030204" pitchFamily="34" charset="0"/>
                        </a:rPr>
                        <a:t>Rủi</a:t>
                      </a:r>
                      <a:r>
                        <a:rPr lang="en-US" sz="2000" b="0" baseline="0" smtClean="0">
                          <a:solidFill>
                            <a:schemeClr val="tx1"/>
                          </a:solidFill>
                          <a:latin typeface="Calibri" panose="020F0502020204030204" pitchFamily="34" charset="0"/>
                          <a:cs typeface="Calibri" panose="020F0502020204030204" pitchFamily="34" charset="0"/>
                        </a:rPr>
                        <a:t> ro cao, cần</a:t>
                      </a:r>
                      <a:r>
                        <a:rPr lang="vi-VN" sz="2000" b="0" i="0" kern="1200" smtClean="0">
                          <a:solidFill>
                            <a:schemeClr val="tx1"/>
                          </a:solidFill>
                          <a:effectLst/>
                          <a:latin typeface="Calibri" panose="020F0502020204030204" pitchFamily="34" charset="0"/>
                          <a:ea typeface="+mn-ea"/>
                          <a:cs typeface="Calibri" panose="020F0502020204030204" pitchFamily="34" charset="0"/>
                        </a:rPr>
                        <a:t> có một team giỏi để xác định yêu cầu phần mềm</a:t>
                      </a:r>
                      <a:endParaRPr lang="en-US" sz="2000" b="0" i="0" kern="120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2000" b="0" i="0" kern="1200" smtClean="0">
                          <a:solidFill>
                            <a:schemeClr val="tx1"/>
                          </a:solidFill>
                          <a:effectLst/>
                          <a:latin typeface="Calibri" panose="020F0502020204030204" pitchFamily="34" charset="0"/>
                          <a:ea typeface="+mn-ea"/>
                          <a:cs typeface="Calibri" panose="020F0502020204030204" pitchFamily="34" charset="0"/>
                        </a:rPr>
                        <a:t>Yêu cầu về dev/ design phải có nhiều kinh nghiệm</a:t>
                      </a:r>
                    </a:p>
                  </a:txBody>
                  <a:tcPr/>
                </a:tc>
              </a:tr>
              <a:tr h="479616">
                <a:tc>
                  <a:txBody>
                    <a:bodyPr/>
                    <a:lstStyle/>
                    <a:p>
                      <a:endParaRPr lang="en-US" sz="2000" b="0">
                        <a:solidFill>
                          <a:schemeClr val="tx1"/>
                        </a:solidFill>
                        <a:latin typeface="Calibri" panose="020F0502020204030204" pitchFamily="34" charset="0"/>
                        <a:cs typeface="Calibri" panose="020F0502020204030204" pitchFamily="34" charset="0"/>
                      </a:endParaRPr>
                    </a:p>
                  </a:txBody>
                  <a:tcPr/>
                </a:tc>
                <a:tc>
                  <a:txBody>
                    <a:bodyPr/>
                    <a:lstStyle/>
                    <a:p>
                      <a:endParaRPr lang="en-US" sz="2000" b="0">
                        <a:solidFill>
                          <a:schemeClr val="tx1"/>
                        </a:solidFill>
                        <a:latin typeface="Calibri" panose="020F0502020204030204" pitchFamily="34" charset="0"/>
                        <a:cs typeface="Calibri" panose="020F0502020204030204" pitchFamily="34" charset="0"/>
                      </a:endParaRPr>
                    </a:p>
                  </a:txBody>
                  <a:tcPr/>
                </a:tc>
              </a:tr>
              <a:tr h="1009380">
                <a:tc>
                  <a:txBody>
                    <a:bodyPr/>
                    <a:lstStyle/>
                    <a:p>
                      <a:r>
                        <a:rPr lang="en-US" sz="2000" b="0" smtClean="0">
                          <a:solidFill>
                            <a:schemeClr val="tx1"/>
                          </a:solidFill>
                          <a:latin typeface="Calibri" panose="020F0502020204030204" pitchFamily="34" charset="0"/>
                          <a:cs typeface="Calibri" panose="020F0502020204030204" pitchFamily="34" charset="0"/>
                        </a:rPr>
                        <a:t>Cần</a:t>
                      </a:r>
                      <a:r>
                        <a:rPr lang="en-US" sz="2000" b="0" baseline="0" smtClean="0">
                          <a:solidFill>
                            <a:schemeClr val="tx1"/>
                          </a:solidFill>
                          <a:latin typeface="Calibri" panose="020F0502020204030204" pitchFamily="34" charset="0"/>
                          <a:cs typeface="Calibri" panose="020F0502020204030204" pitchFamily="34" charset="0"/>
                        </a:rPr>
                        <a:t> thời gian để đưa ra một kết quả cụ thể thậm chí là bản demo</a:t>
                      </a:r>
                      <a:endParaRPr lang="en-US" sz="2000" b="0">
                        <a:solidFill>
                          <a:schemeClr val="tx1"/>
                        </a:solidFill>
                        <a:latin typeface="Calibri" panose="020F0502020204030204" pitchFamily="34" charset="0"/>
                        <a:cs typeface="Calibri" panose="020F0502020204030204" pitchFamily="34" charset="0"/>
                      </a:endParaRPr>
                    </a:p>
                  </a:txBody>
                  <a:tcPr/>
                </a:tc>
                <a:tc>
                  <a:txBody>
                    <a:bodyPr/>
                    <a:lstStyle/>
                    <a:p>
                      <a:r>
                        <a:rPr lang="en-US" sz="2000" b="0" i="0" kern="1200" smtClean="0">
                          <a:solidFill>
                            <a:schemeClr val="tx1"/>
                          </a:solidFill>
                          <a:effectLst/>
                          <a:latin typeface="Calibri" panose="020F0502020204030204" pitchFamily="34" charset="0"/>
                          <a:ea typeface="+mn-ea"/>
                          <a:cs typeface="Calibri" panose="020F0502020204030204" pitchFamily="34" charset="0"/>
                        </a:rPr>
                        <a:t>N</a:t>
                      </a:r>
                      <a:r>
                        <a:rPr lang="vi-VN" sz="2000" b="0" i="0" kern="1200" smtClean="0">
                          <a:solidFill>
                            <a:schemeClr val="tx1"/>
                          </a:solidFill>
                          <a:effectLst/>
                          <a:latin typeface="Calibri" panose="020F0502020204030204" pitchFamily="34" charset="0"/>
                          <a:ea typeface="+mn-ea"/>
                          <a:cs typeface="Calibri" panose="020F0502020204030204" pitchFamily="34" charset="0"/>
                        </a:rPr>
                        <a:t>hanh chóng đưa ra một cái gì đó cho khách hàng để xem và sử dụng và cung cấp thông tin phản hồi liên quan đến việc cung cấp và yêu cầu của họ</a:t>
                      </a:r>
                      <a:endParaRPr lang="en-US" sz="2000" b="0">
                        <a:solidFill>
                          <a:schemeClr val="tx1"/>
                        </a:solidFill>
                        <a:latin typeface="Calibri" panose="020F0502020204030204" pitchFamily="34" charset="0"/>
                        <a:cs typeface="Calibri" panose="020F0502020204030204" pitchFamily="34" charset="0"/>
                      </a:endParaRPr>
                    </a:p>
                  </a:txBody>
                  <a:tcPr/>
                </a:tc>
              </a:tr>
              <a:tr h="479616">
                <a:tc>
                  <a:txBody>
                    <a:bodyPr/>
                    <a:lstStyle/>
                    <a:p>
                      <a:r>
                        <a:rPr lang="en-US" sz="2000" b="0" i="0" kern="1200" smtClean="0">
                          <a:solidFill>
                            <a:schemeClr val="tx1"/>
                          </a:solidFill>
                          <a:effectLst/>
                          <a:latin typeface="Calibri" panose="020F0502020204030204" pitchFamily="34" charset="0"/>
                          <a:ea typeface="+mn-ea"/>
                          <a:cs typeface="Calibri" panose="020F0502020204030204" pitchFamily="34" charset="0"/>
                        </a:rPr>
                        <a:t>Thời hạn dài </a:t>
                      </a:r>
                      <a:endParaRPr lang="en-US" sz="2000" b="0">
                        <a:solidFill>
                          <a:schemeClr val="tx1"/>
                        </a:solidFill>
                        <a:latin typeface="Calibri" panose="020F0502020204030204" pitchFamily="34" charset="0"/>
                        <a:cs typeface="Calibri" panose="020F0502020204030204" pitchFamily="34" charset="0"/>
                      </a:endParaRPr>
                    </a:p>
                  </a:txBody>
                  <a:tcPr/>
                </a:tc>
                <a:tc>
                  <a:txBody>
                    <a:bodyPr/>
                    <a:lstStyle/>
                    <a:p>
                      <a:r>
                        <a:rPr lang="en-US" sz="2000" b="0" smtClean="0">
                          <a:solidFill>
                            <a:schemeClr val="tx1"/>
                          </a:solidFill>
                          <a:latin typeface="Calibri" panose="020F0502020204030204" pitchFamily="34" charset="0"/>
                          <a:cs typeface="Calibri" panose="020F0502020204030204" pitchFamily="34" charset="0"/>
                        </a:rPr>
                        <a:t>Giảm</a:t>
                      </a:r>
                      <a:r>
                        <a:rPr lang="en-US" sz="2000" b="0" baseline="0" smtClean="0">
                          <a:solidFill>
                            <a:schemeClr val="tx1"/>
                          </a:solidFill>
                          <a:latin typeface="Calibri" panose="020F0502020204030204" pitchFamily="34" charset="0"/>
                          <a:cs typeface="Calibri" panose="020F0502020204030204" pitchFamily="34" charset="0"/>
                        </a:rPr>
                        <a:t> thời gian phát triển</a:t>
                      </a:r>
                      <a:endParaRPr lang="en-US" sz="2000" b="0">
                        <a:solidFill>
                          <a:schemeClr val="tx1"/>
                        </a:solidFill>
                        <a:latin typeface="Calibri" panose="020F0502020204030204" pitchFamily="34" charset="0"/>
                        <a:cs typeface="Calibri" panose="020F0502020204030204" pitchFamily="34" charset="0"/>
                      </a:endParaRPr>
                    </a:p>
                  </a:txBody>
                  <a:tcPr/>
                </a:tc>
              </a:tr>
              <a:tr h="776445">
                <a:tc>
                  <a:txBody>
                    <a:bodyPr/>
                    <a:lstStyle/>
                    <a:p>
                      <a:r>
                        <a:rPr lang="vi-VN" sz="2000" b="0" i="0" kern="1200" smtClean="0">
                          <a:solidFill>
                            <a:schemeClr val="tx1"/>
                          </a:solidFill>
                          <a:effectLst/>
                          <a:latin typeface="Calibri" panose="020F0502020204030204" pitchFamily="34" charset="0"/>
                          <a:ea typeface="+mn-ea"/>
                          <a:cs typeface="Calibri" panose="020F0502020204030204" pitchFamily="34" charset="0"/>
                        </a:rPr>
                        <a:t>Xác định dữ liệu ngay từ đầu</a:t>
                      </a:r>
                      <a:endParaRPr lang="en-US" sz="2000" b="0">
                        <a:solidFill>
                          <a:schemeClr val="tx1"/>
                        </a:solidFill>
                        <a:latin typeface="Calibri" panose="020F0502020204030204" pitchFamily="34" charset="0"/>
                        <a:cs typeface="Calibri" panose="020F0502020204030204" pitchFamily="34" charset="0"/>
                      </a:endParaRPr>
                    </a:p>
                  </a:txBody>
                  <a:tcPr/>
                </a:tc>
                <a:tc>
                  <a:txBody>
                    <a:bodyPr/>
                    <a:lstStyle/>
                    <a:p>
                      <a:r>
                        <a:rPr lang="vi-VN" sz="2000" b="0" smtClean="0">
                          <a:solidFill>
                            <a:schemeClr val="tx1"/>
                          </a:solidFill>
                          <a:latin typeface="Calibri" panose="020F0502020204030204" pitchFamily="34" charset="0"/>
                          <a:cs typeface="Calibri" panose="020F0502020204030204" pitchFamily="34" charset="0"/>
                        </a:rPr>
                        <a:t>Khuyến khích khách hàng đưa ra phản hồi</a:t>
                      </a:r>
                      <a:r>
                        <a:rPr lang="en-US" sz="2000" b="0" smtClean="0">
                          <a:solidFill>
                            <a:schemeClr val="tx1"/>
                          </a:solidFill>
                          <a:latin typeface="Calibri" panose="020F0502020204030204" pitchFamily="34" charset="0"/>
                          <a:cs typeface="Calibri" panose="020F0502020204030204" pitchFamily="34" charset="0"/>
                        </a:rPr>
                        <a:t>, không</a:t>
                      </a:r>
                      <a:r>
                        <a:rPr lang="en-US" sz="2000" b="0" baseline="0" smtClean="0">
                          <a:solidFill>
                            <a:schemeClr val="tx1"/>
                          </a:solidFill>
                          <a:latin typeface="Calibri" panose="020F0502020204030204" pitchFamily="34" charset="0"/>
                          <a:cs typeface="Calibri" panose="020F0502020204030204" pitchFamily="34" charset="0"/>
                        </a:rPr>
                        <a:t> cần nắm bắt dữ liệu ngay từ đầu</a:t>
                      </a:r>
                      <a:endParaRPr lang="vi-VN" sz="2000" b="0" smtClean="0">
                        <a:solidFill>
                          <a:schemeClr val="tx1"/>
                        </a:solidFill>
                        <a:latin typeface="Calibri" panose="020F0502020204030204" pitchFamily="34" charset="0"/>
                        <a:cs typeface="Calibri" panose="020F0502020204030204" pitchFamily="34" charset="0"/>
                      </a:endParaRPr>
                    </a:p>
                  </a:txBody>
                  <a:tcPr/>
                </a:tc>
              </a:tr>
            </a:tbl>
          </a:graphicData>
        </a:graphic>
      </p:graphicFrame>
    </p:spTree>
    <p:extLst>
      <p:ext uri="{BB962C8B-B14F-4D97-AF65-F5344CB8AC3E}">
        <p14:creationId xmlns:p14="http://schemas.microsoft.com/office/powerpoint/2010/main" val="3323885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8397" y="2245217"/>
            <a:ext cx="7153022" cy="1320800"/>
          </a:xfrm>
        </p:spPr>
        <p:txBody>
          <a:bodyPr>
            <a:noAutofit/>
          </a:bodyPr>
          <a:lstStyle/>
          <a:p>
            <a:pPr algn="ctr"/>
            <a:r>
              <a:rPr lang="en-US" sz="4800" b="1" smtClean="0">
                <a:solidFill>
                  <a:srgbClr val="FF0066"/>
                </a:solidFill>
                <a:latin typeface="Calibri" panose="020F0502020204030204" pitchFamily="34" charset="0"/>
                <a:ea typeface="Tahoma" panose="020B0604030504040204" pitchFamily="34" charset="0"/>
                <a:cs typeface="Calibri" panose="020F0502020204030204" pitchFamily="34" charset="0"/>
              </a:rPr>
              <a:t>CÁM ƠN THẦY VÀ CÁC BẠN ĐÃ THEO DÕI LẮNG NGHE!</a:t>
            </a:r>
            <a:endParaRPr lang="en-US" sz="48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1353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smtClean="0">
                <a:solidFill>
                  <a:schemeClr val="tx2">
                    <a:lumMod val="75000"/>
                  </a:schemeClr>
                </a:solidFill>
                <a:latin typeface="Calibri" panose="020F0502020204030204" pitchFamily="34" charset="0"/>
                <a:cs typeface="Calibri" panose="020F0502020204030204" pitchFamily="34" charset="0"/>
              </a:rPr>
              <a:t>NỘI DUNG</a:t>
            </a:r>
            <a:endParaRPr lang="en-US" sz="4400">
              <a:solidFill>
                <a:schemeClr val="tx2">
                  <a:lumMod val="75000"/>
                </a:schemeClr>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800" smtClean="0">
                <a:solidFill>
                  <a:schemeClr val="tx1"/>
                </a:solidFill>
                <a:latin typeface="Calibri" panose="020F0502020204030204" pitchFamily="34" charset="0"/>
                <a:cs typeface="Calibri" panose="020F0502020204030204" pitchFamily="34" charset="0"/>
              </a:rPr>
              <a:t>- Giới thiệu chung về quy trình phát triển phần mềm</a:t>
            </a:r>
          </a:p>
          <a:p>
            <a:r>
              <a:rPr lang="en-US" sz="2800" smtClean="0">
                <a:solidFill>
                  <a:schemeClr val="tx1"/>
                </a:solidFill>
                <a:latin typeface="Calibri" panose="020F0502020204030204" pitchFamily="34" charset="0"/>
                <a:cs typeface="Calibri" panose="020F0502020204030204" pitchFamily="34" charset="0"/>
              </a:rPr>
              <a:t>- Khái niệm mô hình Waterfall</a:t>
            </a:r>
          </a:p>
          <a:p>
            <a:r>
              <a:rPr lang="en-US" sz="2800" smtClean="0">
                <a:solidFill>
                  <a:schemeClr val="tx1"/>
                </a:solidFill>
                <a:latin typeface="Calibri" panose="020F0502020204030204" pitchFamily="34" charset="0"/>
                <a:cs typeface="Calibri" panose="020F0502020204030204" pitchFamily="34" charset="0"/>
              </a:rPr>
              <a:t>- Các pha thực hiện</a:t>
            </a:r>
          </a:p>
          <a:p>
            <a:r>
              <a:rPr lang="en-US" sz="2800" smtClean="0">
                <a:solidFill>
                  <a:schemeClr val="tx1"/>
                </a:solidFill>
                <a:latin typeface="Calibri" panose="020F0502020204030204" pitchFamily="34" charset="0"/>
                <a:cs typeface="Calibri" panose="020F0502020204030204" pitchFamily="34" charset="0"/>
              </a:rPr>
              <a:t>- Ưu điểm và nhược điểm của Waterfall</a:t>
            </a:r>
          </a:p>
          <a:p>
            <a:r>
              <a:rPr lang="en-US" sz="2800" smtClean="0">
                <a:solidFill>
                  <a:schemeClr val="tx1"/>
                </a:solidFill>
                <a:latin typeface="Calibri" panose="020F0502020204030204" pitchFamily="34" charset="0"/>
                <a:cs typeface="Calibri" panose="020F0502020204030204" pitchFamily="34" charset="0"/>
              </a:rPr>
              <a:t>- So sánh với các mô hình khác</a:t>
            </a:r>
            <a:endParaRPr lang="en-US" sz="2800">
              <a:solidFill>
                <a:schemeClr val="tx1"/>
              </a:solidFill>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9881" y="4792484"/>
            <a:ext cx="3902299" cy="1592138"/>
          </a:xfrm>
          <a:prstGeom prst="rect">
            <a:avLst/>
          </a:prstGeom>
        </p:spPr>
      </p:pic>
    </p:spTree>
    <p:extLst>
      <p:ext uri="{BB962C8B-B14F-4D97-AF65-F5344CB8AC3E}">
        <p14:creationId xmlns:p14="http://schemas.microsoft.com/office/powerpoint/2010/main" val="2573562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940" y="300507"/>
            <a:ext cx="8596668" cy="1320800"/>
          </a:xfrm>
        </p:spPr>
        <p:txBody>
          <a:bodyPr>
            <a:normAutofit/>
          </a:bodyPr>
          <a:lstStyle/>
          <a:p>
            <a:r>
              <a:rPr lang="en-US" sz="4000" smtClean="0">
                <a:solidFill>
                  <a:schemeClr val="accent2">
                    <a:lumMod val="50000"/>
                  </a:schemeClr>
                </a:solidFill>
                <a:latin typeface="Arial" panose="020B0604020202020204" pitchFamily="34" charset="0"/>
                <a:cs typeface="Arial" panose="020B0604020202020204" pitchFamily="34" charset="0"/>
              </a:rPr>
              <a:t>I/ GIỚI THIỆU CHUNG VỀ QUY TRÌNH PHÁT TRIỂN PHẦN MỀM</a:t>
            </a:r>
            <a:endParaRPr lang="en-US" sz="4000">
              <a:solidFill>
                <a:schemeClr val="accent2">
                  <a:lumMod val="50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64455" y="2184400"/>
            <a:ext cx="8569697" cy="4306551"/>
          </a:xfrm>
        </p:spPr>
        <p:txBody>
          <a:bodyPr>
            <a:normAutofit lnSpcReduction="10000"/>
          </a:bodyPr>
          <a:lstStyle/>
          <a:p>
            <a:r>
              <a:rPr lang="vi-VN" sz="2400">
                <a:solidFill>
                  <a:schemeClr val="tx2">
                    <a:lumMod val="75000"/>
                  </a:schemeClr>
                </a:solidFill>
                <a:latin typeface="Calibri" panose="020F0502020204030204" pitchFamily="34" charset="0"/>
                <a:cs typeface="Calibri" panose="020F0502020204030204" pitchFamily="34" charset="0"/>
              </a:rPr>
              <a:t>Quy trình phát triển phần mềm là một tập hợp các hoạt động tổ chức mà mục đích của chúng là xây dựng và phát triển </a:t>
            </a:r>
            <a:r>
              <a:rPr lang="vi-VN" sz="2400">
                <a:solidFill>
                  <a:schemeClr val="tx2">
                    <a:lumMod val="75000"/>
                  </a:schemeClr>
                </a:solidFill>
                <a:latin typeface="Calibri" panose="020F0502020204030204" pitchFamily="34" charset="0"/>
                <a:cs typeface="Calibri" panose="020F0502020204030204" pitchFamily="34" charset="0"/>
              </a:rPr>
              <a:t>phần </a:t>
            </a:r>
            <a:r>
              <a:rPr lang="vi-VN" sz="2400" smtClean="0">
                <a:solidFill>
                  <a:schemeClr val="tx2">
                    <a:lumMod val="75000"/>
                  </a:schemeClr>
                </a:solidFill>
                <a:latin typeface="Calibri" panose="020F0502020204030204" pitchFamily="34" charset="0"/>
                <a:cs typeface="Calibri" panose="020F0502020204030204" pitchFamily="34" charset="0"/>
              </a:rPr>
              <a:t>mềm</a:t>
            </a:r>
            <a:endParaRPr lang="en-US" sz="2400" smtClean="0">
              <a:solidFill>
                <a:schemeClr val="tx2">
                  <a:lumMod val="75000"/>
                </a:schemeClr>
              </a:solidFill>
              <a:latin typeface="Calibri" panose="020F0502020204030204" pitchFamily="34" charset="0"/>
              <a:cs typeface="Calibri" panose="020F0502020204030204" pitchFamily="34" charset="0"/>
            </a:endParaRPr>
          </a:p>
          <a:p>
            <a:r>
              <a:rPr lang="vi-VN" sz="2400">
                <a:solidFill>
                  <a:schemeClr val="tx2">
                    <a:lumMod val="75000"/>
                  </a:schemeClr>
                </a:solidFill>
                <a:latin typeface="Calibri" panose="020F0502020204030204" pitchFamily="34" charset="0"/>
                <a:cs typeface="Calibri" panose="020F0502020204030204" pitchFamily="34" charset="0"/>
              </a:rPr>
              <a:t>Một quy trình tốt và hợp lí luôn tạo ra những sản phẩm đạt tiêu chuẩn. Nó giúp tương tác hóa các hoạt động và yếu tố với nhau một các nhịp nhàng, đem lại </a:t>
            </a:r>
            <a:r>
              <a:rPr lang="vi-VN" sz="2400">
                <a:solidFill>
                  <a:schemeClr val="tx2">
                    <a:lumMod val="75000"/>
                  </a:schemeClr>
                </a:solidFill>
                <a:latin typeface="Calibri" panose="020F0502020204030204" pitchFamily="34" charset="0"/>
                <a:cs typeface="Calibri" panose="020F0502020204030204" pitchFamily="34" charset="0"/>
              </a:rPr>
              <a:t>hiệu </a:t>
            </a:r>
            <a:r>
              <a:rPr lang="vi-VN" sz="2400" smtClean="0">
                <a:solidFill>
                  <a:schemeClr val="tx2">
                    <a:lumMod val="75000"/>
                  </a:schemeClr>
                </a:solidFill>
                <a:latin typeface="Calibri" panose="020F0502020204030204" pitchFamily="34" charset="0"/>
                <a:cs typeface="Calibri" panose="020F0502020204030204" pitchFamily="34" charset="0"/>
              </a:rPr>
              <a:t>quả</a:t>
            </a:r>
            <a:endParaRPr lang="vi-VN" sz="2400">
              <a:solidFill>
                <a:schemeClr val="tx2">
                  <a:lumMod val="75000"/>
                </a:schemeClr>
              </a:solidFill>
              <a:latin typeface="Calibri" panose="020F0502020204030204" pitchFamily="34" charset="0"/>
              <a:cs typeface="Calibri" panose="020F0502020204030204" pitchFamily="34" charset="0"/>
            </a:endParaRPr>
          </a:p>
          <a:p>
            <a:r>
              <a:rPr lang="vi-VN" sz="2400">
                <a:solidFill>
                  <a:schemeClr val="tx2">
                    <a:lumMod val="75000"/>
                  </a:schemeClr>
                </a:solidFill>
                <a:latin typeface="Calibri" panose="020F0502020204030204" pitchFamily="34" charset="0"/>
                <a:cs typeface="Calibri" panose="020F0502020204030204" pitchFamily="34" charset="0"/>
              </a:rPr>
              <a:t>Có thể cho rằng quy trình phần mềm đem lại chất lượng, năng suất, giá thành phần phềm, từ đó tăng tính cạnh tranh và đem lại lợi nhuận cao cho </a:t>
            </a:r>
            <a:r>
              <a:rPr lang="vi-VN" sz="2400">
                <a:solidFill>
                  <a:schemeClr val="tx2">
                    <a:lumMod val="75000"/>
                  </a:schemeClr>
                </a:solidFill>
                <a:latin typeface="Calibri" panose="020F0502020204030204" pitchFamily="34" charset="0"/>
                <a:cs typeface="Calibri" panose="020F0502020204030204" pitchFamily="34" charset="0"/>
              </a:rPr>
              <a:t>doanh </a:t>
            </a:r>
            <a:r>
              <a:rPr lang="vi-VN" sz="2400" smtClean="0">
                <a:solidFill>
                  <a:schemeClr val="tx2">
                    <a:lumMod val="75000"/>
                  </a:schemeClr>
                </a:solidFill>
                <a:latin typeface="Calibri" panose="020F0502020204030204" pitchFamily="34" charset="0"/>
                <a:cs typeface="Calibri" panose="020F0502020204030204" pitchFamily="34" charset="0"/>
              </a:rPr>
              <a:t>nghiệp</a:t>
            </a:r>
            <a:endParaRPr lang="en-US" sz="2400" smtClean="0">
              <a:solidFill>
                <a:schemeClr val="tx2">
                  <a:lumMod val="75000"/>
                </a:schemeClr>
              </a:solidFill>
              <a:latin typeface="Calibri" panose="020F0502020204030204" pitchFamily="34" charset="0"/>
              <a:cs typeface="Calibri" panose="020F0502020204030204" pitchFamily="34" charset="0"/>
            </a:endParaRPr>
          </a:p>
          <a:p>
            <a:r>
              <a:rPr lang="en-US" sz="2400">
                <a:solidFill>
                  <a:schemeClr val="tx2">
                    <a:lumMod val="75000"/>
                  </a:schemeClr>
                </a:solidFill>
                <a:latin typeface="Calibri" panose="020F0502020204030204" pitchFamily="34" charset="0"/>
                <a:cs typeface="Calibri" panose="020F0502020204030204" pitchFamily="34" charset="0"/>
              </a:rPr>
              <a:t>Mỗi loại hệ thống khác nhau thì cần những quy trình phát triển khác nhau.</a:t>
            </a:r>
          </a:p>
          <a:p>
            <a:pPr marL="0" indent="0">
              <a:buNone/>
            </a:pPr>
            <a:endParaRPr lang="vi-VN" sz="2400">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p:txBody>
      </p:sp>
      <p:sp>
        <p:nvSpPr>
          <p:cNvPr id="4" name="Title 1"/>
          <p:cNvSpPr txBox="1">
            <a:spLocks/>
          </p:cNvSpPr>
          <p:nvPr/>
        </p:nvSpPr>
        <p:spPr>
          <a:xfrm>
            <a:off x="919886" y="15240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smtClean="0">
                <a:solidFill>
                  <a:schemeClr val="accent2">
                    <a:lumMod val="50000"/>
                  </a:schemeClr>
                </a:solidFill>
                <a:latin typeface="Calibri" panose="020F0502020204030204" pitchFamily="34" charset="0"/>
                <a:cs typeface="Calibri" panose="020F0502020204030204" pitchFamily="34" charset="0"/>
              </a:rPr>
              <a:t>1/Khái niệm</a:t>
            </a:r>
            <a:endParaRPr lang="en-US" sz="320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12063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5065" y="2704563"/>
            <a:ext cx="8596668" cy="2871988"/>
          </a:xfrm>
        </p:spPr>
        <p:txBody>
          <a:bodyPr>
            <a:noAutofit/>
          </a:bodyPr>
          <a:lstStyle/>
          <a:p>
            <a:r>
              <a:rPr lang="vi-VN" sz="2400">
                <a:solidFill>
                  <a:schemeClr val="tx2">
                    <a:lumMod val="75000"/>
                  </a:schemeClr>
                </a:solidFill>
                <a:latin typeface="Calibri" panose="020F0502020204030204" pitchFamily="34" charset="0"/>
                <a:cs typeface="Calibri" panose="020F0502020204030204" pitchFamily="34" charset="0"/>
              </a:rPr>
              <a:t>Có 4 thao tác là nền tảng của hầu hết các quy trình phát triển phần </a:t>
            </a:r>
            <a:r>
              <a:rPr lang="vi-VN" sz="2400">
                <a:solidFill>
                  <a:schemeClr val="tx2">
                    <a:lumMod val="75000"/>
                  </a:schemeClr>
                </a:solidFill>
                <a:latin typeface="Calibri" panose="020F0502020204030204" pitchFamily="34" charset="0"/>
                <a:cs typeface="Calibri" panose="020F0502020204030204" pitchFamily="34" charset="0"/>
              </a:rPr>
              <a:t>mềm</a:t>
            </a:r>
            <a:r>
              <a:rPr lang="vi-VN" sz="2400" smtClean="0">
                <a:solidFill>
                  <a:schemeClr val="tx2">
                    <a:lumMod val="75000"/>
                  </a:schemeClr>
                </a:solidFill>
                <a:latin typeface="Calibri" panose="020F0502020204030204" pitchFamily="34" charset="0"/>
                <a:cs typeface="Calibri" panose="020F0502020204030204" pitchFamily="34" charset="0"/>
              </a:rPr>
              <a:t>:</a:t>
            </a:r>
            <a:endParaRPr lang="en-US" sz="2400" smtClean="0">
              <a:solidFill>
                <a:schemeClr val="tx2">
                  <a:lumMod val="75000"/>
                </a:schemeClr>
              </a:solidFill>
              <a:latin typeface="Calibri" panose="020F0502020204030204" pitchFamily="34" charset="0"/>
              <a:cs typeface="Calibri" panose="020F0502020204030204" pitchFamily="34" charset="0"/>
            </a:endParaRPr>
          </a:p>
          <a:p>
            <a:r>
              <a:rPr lang="vi-VN" sz="2400" smtClean="0">
                <a:solidFill>
                  <a:schemeClr val="tx2">
                    <a:lumMod val="75000"/>
                  </a:schemeClr>
                </a:solidFill>
                <a:latin typeface="Calibri" panose="020F0502020204030204" pitchFamily="34" charset="0"/>
                <a:cs typeface="Calibri" panose="020F0502020204030204" pitchFamily="34" charset="0"/>
              </a:rPr>
              <a:t>Đặc </a:t>
            </a:r>
            <a:r>
              <a:rPr lang="vi-VN" sz="2400">
                <a:solidFill>
                  <a:schemeClr val="tx2">
                    <a:lumMod val="75000"/>
                  </a:schemeClr>
                </a:solidFill>
                <a:latin typeface="Calibri" panose="020F0502020204030204" pitchFamily="34" charset="0"/>
                <a:cs typeface="Calibri" panose="020F0502020204030204" pitchFamily="34" charset="0"/>
              </a:rPr>
              <a:t>tả </a:t>
            </a:r>
            <a:r>
              <a:rPr lang="vi-VN" sz="2400">
                <a:solidFill>
                  <a:schemeClr val="tx2">
                    <a:lumMod val="75000"/>
                  </a:schemeClr>
                </a:solidFill>
                <a:latin typeface="Calibri" panose="020F0502020204030204" pitchFamily="34" charset="0"/>
                <a:cs typeface="Calibri" panose="020F0502020204030204" pitchFamily="34" charset="0"/>
              </a:rPr>
              <a:t>phần </a:t>
            </a:r>
            <a:r>
              <a:rPr lang="vi-VN" sz="2400" smtClean="0">
                <a:solidFill>
                  <a:schemeClr val="tx2">
                    <a:lumMod val="75000"/>
                  </a:schemeClr>
                </a:solidFill>
                <a:latin typeface="Calibri" panose="020F0502020204030204" pitchFamily="34" charset="0"/>
                <a:cs typeface="Calibri" panose="020F0502020204030204" pitchFamily="34" charset="0"/>
              </a:rPr>
              <a:t>mềm</a:t>
            </a:r>
            <a:endParaRPr lang="en-US" sz="2400" smtClean="0">
              <a:solidFill>
                <a:schemeClr val="tx2">
                  <a:lumMod val="75000"/>
                </a:schemeClr>
              </a:solidFill>
              <a:latin typeface="Calibri" panose="020F0502020204030204" pitchFamily="34" charset="0"/>
              <a:cs typeface="Calibri" panose="020F0502020204030204" pitchFamily="34" charset="0"/>
            </a:endParaRPr>
          </a:p>
          <a:p>
            <a:r>
              <a:rPr lang="vi-VN" sz="2400" smtClean="0">
                <a:solidFill>
                  <a:schemeClr val="tx2">
                    <a:lumMod val="75000"/>
                  </a:schemeClr>
                </a:solidFill>
                <a:latin typeface="Calibri" panose="020F0502020204030204" pitchFamily="34" charset="0"/>
                <a:cs typeface="Calibri" panose="020F0502020204030204" pitchFamily="34" charset="0"/>
              </a:rPr>
              <a:t>Phát </a:t>
            </a:r>
            <a:r>
              <a:rPr lang="vi-VN" sz="2400">
                <a:solidFill>
                  <a:schemeClr val="tx2">
                    <a:lumMod val="75000"/>
                  </a:schemeClr>
                </a:solidFill>
                <a:latin typeface="Calibri" panose="020F0502020204030204" pitchFamily="34" charset="0"/>
                <a:cs typeface="Calibri" panose="020F0502020204030204" pitchFamily="34" charset="0"/>
              </a:rPr>
              <a:t>triển </a:t>
            </a:r>
            <a:r>
              <a:rPr lang="vi-VN" sz="2400">
                <a:solidFill>
                  <a:schemeClr val="tx2">
                    <a:lumMod val="75000"/>
                  </a:schemeClr>
                </a:solidFill>
                <a:latin typeface="Calibri" panose="020F0502020204030204" pitchFamily="34" charset="0"/>
                <a:cs typeface="Calibri" panose="020F0502020204030204" pitchFamily="34" charset="0"/>
              </a:rPr>
              <a:t>phần </a:t>
            </a:r>
            <a:r>
              <a:rPr lang="vi-VN" sz="2400" smtClean="0">
                <a:solidFill>
                  <a:schemeClr val="tx2">
                    <a:lumMod val="75000"/>
                  </a:schemeClr>
                </a:solidFill>
                <a:latin typeface="Calibri" panose="020F0502020204030204" pitchFamily="34" charset="0"/>
                <a:cs typeface="Calibri" panose="020F0502020204030204" pitchFamily="34" charset="0"/>
              </a:rPr>
              <a:t>mềm</a:t>
            </a:r>
            <a:endParaRPr lang="en-US" sz="2400" smtClean="0">
              <a:solidFill>
                <a:schemeClr val="tx2">
                  <a:lumMod val="75000"/>
                </a:schemeClr>
              </a:solidFill>
              <a:latin typeface="Calibri" panose="020F0502020204030204" pitchFamily="34" charset="0"/>
              <a:cs typeface="Calibri" panose="020F0502020204030204" pitchFamily="34" charset="0"/>
            </a:endParaRPr>
          </a:p>
          <a:p>
            <a:r>
              <a:rPr lang="vi-VN" sz="2400" smtClean="0">
                <a:solidFill>
                  <a:schemeClr val="tx2">
                    <a:lumMod val="75000"/>
                  </a:schemeClr>
                </a:solidFill>
                <a:latin typeface="Calibri" panose="020F0502020204030204" pitchFamily="34" charset="0"/>
                <a:cs typeface="Calibri" panose="020F0502020204030204" pitchFamily="34" charset="0"/>
              </a:rPr>
              <a:t>Đánh </a:t>
            </a:r>
            <a:r>
              <a:rPr lang="vi-VN" sz="2400">
                <a:solidFill>
                  <a:schemeClr val="tx2">
                    <a:lumMod val="75000"/>
                  </a:schemeClr>
                </a:solidFill>
                <a:latin typeface="Calibri" panose="020F0502020204030204" pitchFamily="34" charset="0"/>
                <a:cs typeface="Calibri" panose="020F0502020204030204" pitchFamily="34" charset="0"/>
              </a:rPr>
              <a:t>giá </a:t>
            </a:r>
            <a:r>
              <a:rPr lang="vi-VN" sz="2400">
                <a:solidFill>
                  <a:schemeClr val="tx2">
                    <a:lumMod val="75000"/>
                  </a:schemeClr>
                </a:solidFill>
                <a:latin typeface="Calibri" panose="020F0502020204030204" pitchFamily="34" charset="0"/>
                <a:cs typeface="Calibri" panose="020F0502020204030204" pitchFamily="34" charset="0"/>
              </a:rPr>
              <a:t>phần </a:t>
            </a:r>
            <a:r>
              <a:rPr lang="vi-VN" sz="2400" smtClean="0">
                <a:solidFill>
                  <a:schemeClr val="tx2">
                    <a:lumMod val="75000"/>
                  </a:schemeClr>
                </a:solidFill>
                <a:latin typeface="Calibri" panose="020F0502020204030204" pitchFamily="34" charset="0"/>
                <a:cs typeface="Calibri" panose="020F0502020204030204" pitchFamily="34" charset="0"/>
              </a:rPr>
              <a:t>mềm</a:t>
            </a:r>
            <a:endParaRPr lang="vi-VN" sz="2400">
              <a:solidFill>
                <a:schemeClr val="tx2">
                  <a:lumMod val="75000"/>
                </a:schemeClr>
              </a:solidFill>
              <a:latin typeface="Calibri" panose="020F0502020204030204" pitchFamily="34" charset="0"/>
              <a:cs typeface="Calibri" panose="020F0502020204030204" pitchFamily="34" charset="0"/>
            </a:endParaRPr>
          </a:p>
          <a:p>
            <a:r>
              <a:rPr lang="vi-VN" sz="2400">
                <a:solidFill>
                  <a:schemeClr val="tx2">
                    <a:lumMod val="75000"/>
                  </a:schemeClr>
                </a:solidFill>
                <a:latin typeface="Calibri" panose="020F0502020204030204" pitchFamily="34" charset="0"/>
                <a:cs typeface="Calibri" panose="020F0502020204030204" pitchFamily="34" charset="0"/>
              </a:rPr>
              <a:t>Tiến hóa </a:t>
            </a:r>
            <a:r>
              <a:rPr lang="vi-VN" sz="2400">
                <a:solidFill>
                  <a:schemeClr val="tx2">
                    <a:lumMod val="75000"/>
                  </a:schemeClr>
                </a:solidFill>
                <a:latin typeface="Calibri" panose="020F0502020204030204" pitchFamily="34" charset="0"/>
                <a:cs typeface="Calibri" panose="020F0502020204030204" pitchFamily="34" charset="0"/>
              </a:rPr>
              <a:t>phần </a:t>
            </a:r>
            <a:r>
              <a:rPr lang="vi-VN" sz="2400" smtClean="0">
                <a:solidFill>
                  <a:schemeClr val="tx2">
                    <a:lumMod val="75000"/>
                  </a:schemeClr>
                </a:solidFill>
                <a:latin typeface="Calibri" panose="020F0502020204030204" pitchFamily="34" charset="0"/>
                <a:cs typeface="Calibri" panose="020F0502020204030204" pitchFamily="34" charset="0"/>
              </a:rPr>
              <a:t>mềm</a:t>
            </a:r>
            <a:endParaRPr lang="en-US" sz="2400">
              <a:solidFill>
                <a:schemeClr val="tx2">
                  <a:lumMod val="75000"/>
                </a:schemeClr>
              </a:solidFill>
              <a:latin typeface="Calibri" panose="020F0502020204030204" pitchFamily="34" charset="0"/>
              <a:cs typeface="Calibri" panose="020F0502020204030204" pitchFamily="34" charset="0"/>
            </a:endParaRPr>
          </a:p>
        </p:txBody>
      </p:sp>
      <p:sp>
        <p:nvSpPr>
          <p:cNvPr id="4" name="Title 1"/>
          <p:cNvSpPr txBox="1">
            <a:spLocks noGrp="1"/>
          </p:cNvSpPr>
          <p:nvPr>
            <p:ph type="title"/>
          </p:nvPr>
        </p:nvSpPr>
        <p:spPr>
          <a:xfrm>
            <a:off x="883396" y="1279301"/>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smtClean="0">
                <a:solidFill>
                  <a:schemeClr val="accent2">
                    <a:lumMod val="50000"/>
                  </a:schemeClr>
                </a:solidFill>
                <a:latin typeface="Calibri" panose="020F0502020204030204" pitchFamily="34" charset="0"/>
                <a:cs typeface="Calibri" panose="020F0502020204030204" pitchFamily="34" charset="0"/>
              </a:rPr>
              <a:t>2/Các hoạt động cơ bản của quy trình phát triển phần mềm</a:t>
            </a:r>
            <a:endParaRPr lang="en-US" sz="320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01246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2337" y="2482561"/>
            <a:ext cx="8596668" cy="3880773"/>
          </a:xfrm>
        </p:spPr>
        <p:txBody>
          <a:bodyPr>
            <a:normAutofit/>
          </a:bodyPr>
          <a:lstStyle/>
          <a:p>
            <a:r>
              <a:rPr lang="vi-VN" sz="2400">
                <a:solidFill>
                  <a:schemeClr val="tx2">
                    <a:lumMod val="75000"/>
                  </a:schemeClr>
                </a:solidFill>
                <a:latin typeface="Calibri" panose="020F0502020204030204" pitchFamily="34" charset="0"/>
                <a:cs typeface="Calibri" panose="020F0502020204030204" pitchFamily="34" charset="0"/>
              </a:rPr>
              <a:t>Mô hình Waterfall (</a:t>
            </a:r>
            <a:r>
              <a:rPr lang="vi-VN" sz="2400">
                <a:solidFill>
                  <a:schemeClr val="tx2">
                    <a:lumMod val="75000"/>
                  </a:schemeClr>
                </a:solidFill>
                <a:latin typeface="Calibri" panose="020F0502020204030204" pitchFamily="34" charset="0"/>
                <a:cs typeface="Calibri" panose="020F0502020204030204" pitchFamily="34" charset="0"/>
              </a:rPr>
              <a:t>Waterfall </a:t>
            </a:r>
            <a:r>
              <a:rPr lang="vi-VN" sz="2400" smtClean="0">
                <a:solidFill>
                  <a:schemeClr val="tx2">
                    <a:lumMod val="75000"/>
                  </a:schemeClr>
                </a:solidFill>
                <a:latin typeface="Calibri" panose="020F0502020204030204" pitchFamily="34" charset="0"/>
                <a:cs typeface="Calibri" panose="020F0502020204030204" pitchFamily="34" charset="0"/>
              </a:rPr>
              <a:t>model)</a:t>
            </a:r>
            <a:endParaRPr lang="en-US" sz="2400">
              <a:solidFill>
                <a:schemeClr val="tx2">
                  <a:lumMod val="75000"/>
                </a:schemeClr>
              </a:solidFill>
              <a:latin typeface="Calibri" panose="020F0502020204030204" pitchFamily="34" charset="0"/>
              <a:cs typeface="Calibri" panose="020F0502020204030204" pitchFamily="34" charset="0"/>
            </a:endParaRPr>
          </a:p>
          <a:p>
            <a:r>
              <a:rPr lang="vi-VN" sz="2400" smtClean="0">
                <a:solidFill>
                  <a:schemeClr val="tx2">
                    <a:lumMod val="75000"/>
                  </a:schemeClr>
                </a:solidFill>
                <a:latin typeface="Calibri" panose="020F0502020204030204" pitchFamily="34" charset="0"/>
                <a:cs typeface="Calibri" panose="020F0502020204030204" pitchFamily="34" charset="0"/>
              </a:rPr>
              <a:t>Mô </a:t>
            </a:r>
            <a:r>
              <a:rPr lang="vi-VN" sz="2400">
                <a:solidFill>
                  <a:schemeClr val="tx2">
                    <a:lumMod val="75000"/>
                  </a:schemeClr>
                </a:solidFill>
                <a:latin typeface="Calibri" panose="020F0502020204030204" pitchFamily="34" charset="0"/>
                <a:cs typeface="Calibri" panose="020F0502020204030204" pitchFamily="34" charset="0"/>
              </a:rPr>
              <a:t>hình chữ V </a:t>
            </a:r>
            <a:r>
              <a:rPr lang="vi-VN" sz="2400">
                <a:solidFill>
                  <a:schemeClr val="tx2">
                    <a:lumMod val="75000"/>
                  </a:schemeClr>
                </a:solidFill>
                <a:latin typeface="Calibri" panose="020F0502020204030204" pitchFamily="34" charset="0"/>
                <a:cs typeface="Calibri" panose="020F0502020204030204" pitchFamily="34" charset="0"/>
              </a:rPr>
              <a:t>(</a:t>
            </a:r>
            <a:r>
              <a:rPr lang="vi-VN" sz="2400" smtClean="0">
                <a:solidFill>
                  <a:schemeClr val="tx2">
                    <a:lumMod val="75000"/>
                  </a:schemeClr>
                </a:solidFill>
                <a:latin typeface="Calibri" panose="020F0502020204030204" pitchFamily="34" charset="0"/>
                <a:cs typeface="Calibri" panose="020F0502020204030204" pitchFamily="34" charset="0"/>
              </a:rPr>
              <a:t>V-model)</a:t>
            </a:r>
            <a:endParaRPr lang="en-US" sz="2400">
              <a:solidFill>
                <a:schemeClr val="tx2">
                  <a:lumMod val="75000"/>
                </a:schemeClr>
              </a:solidFill>
              <a:latin typeface="Calibri" panose="020F0502020204030204" pitchFamily="34" charset="0"/>
              <a:cs typeface="Calibri" panose="020F0502020204030204" pitchFamily="34" charset="0"/>
            </a:endParaRPr>
          </a:p>
          <a:p>
            <a:r>
              <a:rPr lang="vi-VN" sz="2400" smtClean="0">
                <a:solidFill>
                  <a:schemeClr val="tx2">
                    <a:lumMod val="75000"/>
                  </a:schemeClr>
                </a:solidFill>
                <a:latin typeface="Calibri" panose="020F0502020204030204" pitchFamily="34" charset="0"/>
                <a:cs typeface="Calibri" panose="020F0502020204030204" pitchFamily="34" charset="0"/>
              </a:rPr>
              <a:t>Mô </a:t>
            </a:r>
            <a:r>
              <a:rPr lang="vi-VN" sz="2400">
                <a:solidFill>
                  <a:schemeClr val="tx2">
                    <a:lumMod val="75000"/>
                  </a:schemeClr>
                </a:solidFill>
                <a:latin typeface="Calibri" panose="020F0502020204030204" pitchFamily="34" charset="0"/>
                <a:cs typeface="Calibri" panose="020F0502020204030204" pitchFamily="34" charset="0"/>
              </a:rPr>
              <a:t>hình tiến hóa </a:t>
            </a:r>
            <a:r>
              <a:rPr lang="vi-VN" sz="2400">
                <a:solidFill>
                  <a:schemeClr val="tx2">
                    <a:lumMod val="75000"/>
                  </a:schemeClr>
                </a:solidFill>
                <a:latin typeface="Calibri" panose="020F0502020204030204" pitchFamily="34" charset="0"/>
                <a:cs typeface="Calibri" panose="020F0502020204030204" pitchFamily="34" charset="0"/>
              </a:rPr>
              <a:t>(</a:t>
            </a:r>
            <a:r>
              <a:rPr lang="vi-VN" sz="2400" smtClean="0">
                <a:solidFill>
                  <a:schemeClr val="tx2">
                    <a:lumMod val="75000"/>
                  </a:schemeClr>
                </a:solidFill>
                <a:latin typeface="Calibri" panose="020F0502020204030204" pitchFamily="34" charset="0"/>
                <a:cs typeface="Calibri" panose="020F0502020204030204" pitchFamily="34" charset="0"/>
              </a:rPr>
              <a:t>Evolutionary)</a:t>
            </a:r>
            <a:endParaRPr lang="en-US" sz="2400">
              <a:solidFill>
                <a:schemeClr val="tx2">
                  <a:lumMod val="75000"/>
                </a:schemeClr>
              </a:solidFill>
              <a:latin typeface="Calibri" panose="020F0502020204030204" pitchFamily="34" charset="0"/>
              <a:cs typeface="Calibri" panose="020F0502020204030204" pitchFamily="34" charset="0"/>
            </a:endParaRPr>
          </a:p>
          <a:p>
            <a:r>
              <a:rPr lang="vi-VN" sz="2400" smtClean="0">
                <a:solidFill>
                  <a:schemeClr val="tx2">
                    <a:lumMod val="75000"/>
                  </a:schemeClr>
                </a:solidFill>
                <a:latin typeface="Calibri" panose="020F0502020204030204" pitchFamily="34" charset="0"/>
                <a:cs typeface="Calibri" panose="020F0502020204030204" pitchFamily="34" charset="0"/>
              </a:rPr>
              <a:t>Mô </a:t>
            </a:r>
            <a:r>
              <a:rPr lang="vi-VN" sz="2400">
                <a:solidFill>
                  <a:schemeClr val="tx2">
                    <a:lumMod val="75000"/>
                  </a:schemeClr>
                </a:solidFill>
                <a:latin typeface="Calibri" panose="020F0502020204030204" pitchFamily="34" charset="0"/>
                <a:cs typeface="Calibri" panose="020F0502020204030204" pitchFamily="34" charset="0"/>
              </a:rPr>
              <a:t>hình phát triển ứng dụng nhanh </a:t>
            </a:r>
            <a:r>
              <a:rPr lang="vi-VN" sz="2400">
                <a:solidFill>
                  <a:schemeClr val="tx2">
                    <a:lumMod val="75000"/>
                  </a:schemeClr>
                </a:solidFill>
                <a:latin typeface="Calibri" panose="020F0502020204030204" pitchFamily="34" charset="0"/>
                <a:cs typeface="Calibri" panose="020F0502020204030204" pitchFamily="34" charset="0"/>
              </a:rPr>
              <a:t>(</a:t>
            </a:r>
            <a:r>
              <a:rPr lang="vi-VN" sz="2400" smtClean="0">
                <a:solidFill>
                  <a:schemeClr val="tx2">
                    <a:lumMod val="75000"/>
                  </a:schemeClr>
                </a:solidFill>
                <a:latin typeface="Calibri" panose="020F0502020204030204" pitchFamily="34" charset="0"/>
                <a:cs typeface="Calibri" panose="020F0502020204030204" pitchFamily="34" charset="0"/>
              </a:rPr>
              <a:t>RAD)</a:t>
            </a:r>
            <a:endParaRPr lang="en-US" sz="2400">
              <a:solidFill>
                <a:schemeClr val="tx2">
                  <a:lumMod val="75000"/>
                </a:schemeClr>
              </a:solidFill>
              <a:latin typeface="Calibri" panose="020F0502020204030204" pitchFamily="34" charset="0"/>
              <a:cs typeface="Calibri" panose="020F0502020204030204" pitchFamily="34" charset="0"/>
            </a:endParaRPr>
          </a:p>
          <a:p>
            <a:r>
              <a:rPr lang="vi-VN" sz="2400" smtClean="0">
                <a:solidFill>
                  <a:schemeClr val="tx2">
                    <a:lumMod val="75000"/>
                  </a:schemeClr>
                </a:solidFill>
                <a:latin typeface="Calibri" panose="020F0502020204030204" pitchFamily="34" charset="0"/>
                <a:cs typeface="Calibri" panose="020F0502020204030204" pitchFamily="34" charset="0"/>
              </a:rPr>
              <a:t>Mô </a:t>
            </a:r>
            <a:r>
              <a:rPr lang="vi-VN" sz="2400">
                <a:solidFill>
                  <a:schemeClr val="tx2">
                    <a:lumMod val="75000"/>
                  </a:schemeClr>
                </a:solidFill>
                <a:latin typeface="Calibri" panose="020F0502020204030204" pitchFamily="34" charset="0"/>
                <a:cs typeface="Calibri" panose="020F0502020204030204" pitchFamily="34" charset="0"/>
              </a:rPr>
              <a:t>hình xoắn (</a:t>
            </a:r>
            <a:r>
              <a:rPr lang="vi-VN" sz="2400">
                <a:solidFill>
                  <a:schemeClr val="tx2">
                    <a:lumMod val="75000"/>
                  </a:schemeClr>
                </a:solidFill>
                <a:latin typeface="Calibri" panose="020F0502020204030204" pitchFamily="34" charset="0"/>
                <a:cs typeface="Calibri" panose="020F0502020204030204" pitchFamily="34" charset="0"/>
              </a:rPr>
              <a:t>Spiral</a:t>
            </a:r>
            <a:r>
              <a:rPr lang="vi-VN" sz="2400" smtClean="0">
                <a:solidFill>
                  <a:schemeClr val="tx2">
                    <a:lumMod val="75000"/>
                  </a:schemeClr>
                </a:solidFill>
                <a:latin typeface="Calibri" panose="020F0502020204030204" pitchFamily="34" charset="0"/>
                <a:cs typeface="Calibri" panose="020F0502020204030204" pitchFamily="34" charset="0"/>
              </a:rPr>
              <a:t>)</a:t>
            </a:r>
            <a:endParaRPr lang="en-US" sz="2400" smtClean="0">
              <a:solidFill>
                <a:schemeClr val="tx2">
                  <a:lumMod val="75000"/>
                </a:schemeClr>
              </a:solidFill>
              <a:latin typeface="Calibri" panose="020F0502020204030204" pitchFamily="34" charset="0"/>
              <a:cs typeface="Calibri" panose="020F0502020204030204" pitchFamily="34" charset="0"/>
            </a:endParaRPr>
          </a:p>
          <a:p>
            <a:r>
              <a:rPr lang="en-US" sz="2400" smtClean="0">
                <a:solidFill>
                  <a:schemeClr val="tx2">
                    <a:lumMod val="75000"/>
                  </a:schemeClr>
                </a:solidFill>
                <a:latin typeface="Calibri" panose="020F0502020204030204" pitchFamily="34" charset="0"/>
                <a:cs typeface="Calibri" panose="020F0502020204030204" pitchFamily="34" charset="0"/>
              </a:rPr>
              <a:t>Mô hình lập trình Agile</a:t>
            </a:r>
            <a:endParaRPr lang="en-US" sz="2400">
              <a:solidFill>
                <a:schemeClr val="tx2">
                  <a:lumMod val="75000"/>
                </a:schemeClr>
              </a:solidFill>
              <a:latin typeface="Calibri" panose="020F0502020204030204" pitchFamily="34" charset="0"/>
              <a:cs typeface="Calibri" panose="020F0502020204030204" pitchFamily="34" charset="0"/>
            </a:endParaRPr>
          </a:p>
        </p:txBody>
      </p:sp>
      <p:sp>
        <p:nvSpPr>
          <p:cNvPr id="6" name="Title 1"/>
          <p:cNvSpPr txBox="1">
            <a:spLocks/>
          </p:cNvSpPr>
          <p:nvPr/>
        </p:nvSpPr>
        <p:spPr>
          <a:xfrm>
            <a:off x="883396" y="1279301"/>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smtClean="0">
                <a:solidFill>
                  <a:schemeClr val="accent2">
                    <a:lumMod val="50000"/>
                  </a:schemeClr>
                </a:solidFill>
                <a:latin typeface="Calibri" panose="020F0502020204030204" pitchFamily="34" charset="0"/>
                <a:cs typeface="Calibri" panose="020F0502020204030204" pitchFamily="34" charset="0"/>
              </a:rPr>
              <a:t>3/ Các mô hình phát triển phần mềm thường gặp</a:t>
            </a:r>
            <a:endParaRPr lang="en-US" sz="320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22349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solidFill>
                  <a:schemeClr val="accent2">
                    <a:lumMod val="50000"/>
                  </a:schemeClr>
                </a:solidFill>
                <a:latin typeface="Arial" panose="020B0604020202020204" pitchFamily="34" charset="0"/>
                <a:cs typeface="Arial" panose="020B0604020202020204" pitchFamily="34" charset="0"/>
              </a:rPr>
              <a:t>II/ KHÁI NIỆM MÔ HÌNH WATERFALL</a:t>
            </a:r>
            <a:endParaRPr lang="en-US" sz="4000">
              <a:solidFill>
                <a:schemeClr val="accent2">
                  <a:lumMod val="50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03091" y="2640169"/>
            <a:ext cx="5710588" cy="3631842"/>
          </a:xfrm>
        </p:spPr>
        <p:txBody>
          <a:bodyPr>
            <a:normAutofit/>
          </a:bodyPr>
          <a:lstStyle/>
          <a:p>
            <a:r>
              <a:rPr lang="vi-VN" sz="2400" b="1">
                <a:solidFill>
                  <a:schemeClr val="tx2">
                    <a:lumMod val="75000"/>
                  </a:schemeClr>
                </a:solidFill>
                <a:latin typeface="Calibri" panose="020F0502020204030204" pitchFamily="34" charset="0"/>
                <a:cs typeface="Calibri" panose="020F0502020204030204" pitchFamily="34" charset="0"/>
              </a:rPr>
              <a:t>Mô hình thác nước</a:t>
            </a:r>
            <a:r>
              <a:rPr lang="vi-VN" sz="2400">
                <a:solidFill>
                  <a:schemeClr val="tx2">
                    <a:lumMod val="75000"/>
                  </a:schemeClr>
                </a:solidFill>
                <a:latin typeface="Calibri" panose="020F0502020204030204" pitchFamily="34" charset="0"/>
                <a:cs typeface="Calibri" panose="020F0502020204030204" pitchFamily="34" charset="0"/>
              </a:rPr>
              <a:t> </a:t>
            </a:r>
            <a:r>
              <a:rPr lang="vi-VN" sz="2400" smtClean="0">
                <a:solidFill>
                  <a:schemeClr val="tx2">
                    <a:lumMod val="75000"/>
                  </a:schemeClr>
                </a:solidFill>
                <a:latin typeface="Calibri" panose="020F0502020204030204" pitchFamily="34" charset="0"/>
                <a:cs typeface="Calibri" panose="020F0502020204030204" pitchFamily="34" charset="0"/>
              </a:rPr>
              <a:t>(</a:t>
            </a:r>
            <a:r>
              <a:rPr lang="vi-VN" sz="2400" i="1" smtClean="0">
                <a:solidFill>
                  <a:schemeClr val="tx2">
                    <a:lumMod val="75000"/>
                  </a:schemeClr>
                </a:solidFill>
                <a:latin typeface="Calibri" panose="020F0502020204030204" pitchFamily="34" charset="0"/>
                <a:cs typeface="Calibri" panose="020F0502020204030204" pitchFamily="34" charset="0"/>
              </a:rPr>
              <a:t>waterfall </a:t>
            </a:r>
            <a:r>
              <a:rPr lang="vi-VN" sz="2400" i="1">
                <a:solidFill>
                  <a:schemeClr val="tx2">
                    <a:lumMod val="75000"/>
                  </a:schemeClr>
                </a:solidFill>
                <a:latin typeface="Calibri" panose="020F0502020204030204" pitchFamily="34" charset="0"/>
                <a:cs typeface="Calibri" panose="020F0502020204030204" pitchFamily="34" charset="0"/>
              </a:rPr>
              <a:t>model</a:t>
            </a:r>
            <a:r>
              <a:rPr lang="vi-VN" sz="2400">
                <a:solidFill>
                  <a:schemeClr val="tx2">
                    <a:lumMod val="75000"/>
                  </a:schemeClr>
                </a:solidFill>
                <a:latin typeface="Calibri" panose="020F0502020204030204" pitchFamily="34" charset="0"/>
                <a:cs typeface="Calibri" panose="020F0502020204030204" pitchFamily="34" charset="0"/>
              </a:rPr>
              <a:t>) là một mô hình của quy trình</a:t>
            </a:r>
            <a:r>
              <a:rPr lang="vi-VN" sz="2400">
                <a:solidFill>
                  <a:schemeClr val="tx2">
                    <a:lumMod val="75000"/>
                  </a:schemeClr>
                </a:solidFill>
                <a:latin typeface="Calibri" panose="020F0502020204030204" pitchFamily="34" charset="0"/>
                <a:cs typeface="Calibri" panose="020F0502020204030204" pitchFamily="34" charset="0"/>
              </a:rPr>
              <a:t> </a:t>
            </a:r>
            <a:r>
              <a:rPr lang="en-US" sz="2400" smtClean="0">
                <a:solidFill>
                  <a:schemeClr val="tx2">
                    <a:lumMod val="75000"/>
                  </a:schemeClr>
                </a:solidFill>
                <a:latin typeface="Calibri" panose="020F0502020204030204" pitchFamily="34" charset="0"/>
                <a:cs typeface="Calibri" panose="020F0502020204030204" pitchFamily="34" charset="0"/>
              </a:rPr>
              <a:t>phát triển phần mềm</a:t>
            </a:r>
            <a:r>
              <a:rPr lang="vi-VN" sz="2400" smtClean="0">
                <a:solidFill>
                  <a:schemeClr val="tx2">
                    <a:lumMod val="75000"/>
                  </a:schemeClr>
                </a:solidFill>
                <a:latin typeface="Calibri" panose="020F0502020204030204" pitchFamily="34" charset="0"/>
                <a:cs typeface="Calibri" panose="020F0502020204030204" pitchFamily="34" charset="0"/>
              </a:rPr>
              <a:t>, </a:t>
            </a:r>
            <a:r>
              <a:rPr lang="vi-VN" sz="2400">
                <a:solidFill>
                  <a:schemeClr val="tx2">
                    <a:lumMod val="75000"/>
                  </a:schemeClr>
                </a:solidFill>
                <a:latin typeface="Calibri" panose="020F0502020204030204" pitchFamily="34" charset="0"/>
                <a:cs typeface="Calibri" panose="020F0502020204030204" pitchFamily="34" charset="0"/>
              </a:rPr>
              <a:t>trong đó quy trình phát triển trông giống như một dòng chảy, với các pha được thực hiện theo trật tự nghiêm ngặt và không có sự quay lui hay nhảy vượt pha là: phân tích yêu cầu, thiết kế, triển khai thực hiện, kiểm thử, liên kết và bảo trì</a:t>
            </a:r>
            <a:endParaRPr lang="en-US" sz="2400" smtClean="0">
              <a:solidFill>
                <a:schemeClr val="tx2">
                  <a:lumMod val="75000"/>
                </a:schemeClr>
              </a:solidFill>
              <a:latin typeface="Calibri" panose="020F0502020204030204" pitchFamily="34" charset="0"/>
              <a:cs typeface="Calibri" panose="020F0502020204030204" pitchFamily="34" charset="0"/>
            </a:endParaRPr>
          </a:p>
        </p:txBody>
      </p:sp>
      <p:sp>
        <p:nvSpPr>
          <p:cNvPr id="4" name="Title 1"/>
          <p:cNvSpPr txBox="1">
            <a:spLocks/>
          </p:cNvSpPr>
          <p:nvPr/>
        </p:nvSpPr>
        <p:spPr>
          <a:xfrm>
            <a:off x="857638" y="1820214"/>
            <a:ext cx="8596668" cy="81995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a:solidFill>
                  <a:schemeClr val="accent2">
                    <a:lumMod val="50000"/>
                  </a:schemeClr>
                </a:solidFill>
                <a:latin typeface="Calibri" panose="020F0502020204030204" pitchFamily="34" charset="0"/>
                <a:cs typeface="Calibri" panose="020F0502020204030204" pitchFamily="34" charset="0"/>
              </a:rPr>
              <a:t>1</a:t>
            </a:r>
            <a:r>
              <a:rPr lang="en-US" sz="3200" smtClean="0">
                <a:solidFill>
                  <a:schemeClr val="accent2">
                    <a:lumMod val="50000"/>
                  </a:schemeClr>
                </a:solidFill>
                <a:latin typeface="Calibri" panose="020F0502020204030204" pitchFamily="34" charset="0"/>
                <a:cs typeface="Calibri" panose="020F0502020204030204" pitchFamily="34" charset="0"/>
              </a:rPr>
              <a:t>/ Khái niệm mô hình Waterfall</a:t>
            </a:r>
            <a:endParaRPr lang="en-US" sz="3200">
              <a:solidFill>
                <a:schemeClr val="accent2">
                  <a:lumMod val="50000"/>
                </a:schemeClr>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5142" y="2756078"/>
            <a:ext cx="5756857" cy="3354383"/>
          </a:xfrm>
          <a:prstGeom prst="rect">
            <a:avLst/>
          </a:prstGeom>
        </p:spPr>
      </p:pic>
    </p:spTree>
    <p:extLst>
      <p:ext uri="{BB962C8B-B14F-4D97-AF65-F5344CB8AC3E}">
        <p14:creationId xmlns:p14="http://schemas.microsoft.com/office/powerpoint/2010/main" val="925663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a:solidFill>
                  <a:schemeClr val="tx2">
                    <a:lumMod val="75000"/>
                  </a:schemeClr>
                </a:solidFill>
                <a:latin typeface="Calibri" panose="020F0502020204030204" pitchFamily="34" charset="0"/>
                <a:cs typeface="Calibri" panose="020F0502020204030204" pitchFamily="34" charset="0"/>
              </a:rPr>
              <a:t>Việc phát triển phần mềm dựa trên một tập hợp các giai đoạn (phases) có thứ tự liên tiếp, </a:t>
            </a:r>
            <a:r>
              <a:rPr lang="en-US" sz="2400">
                <a:solidFill>
                  <a:schemeClr val="tx2">
                    <a:lumMod val="75000"/>
                  </a:schemeClr>
                </a:solidFill>
                <a:latin typeface="Calibri" panose="020F0502020204030204" pitchFamily="34" charset="0"/>
                <a:cs typeface="Calibri" panose="020F0502020204030204" pitchFamily="34" charset="0"/>
              </a:rPr>
              <a:t>trật </a:t>
            </a:r>
            <a:r>
              <a:rPr lang="en-US" sz="2400" smtClean="0">
                <a:solidFill>
                  <a:schemeClr val="tx2">
                    <a:lumMod val="75000"/>
                  </a:schemeClr>
                </a:solidFill>
                <a:latin typeface="Calibri" panose="020F0502020204030204" pitchFamily="34" charset="0"/>
                <a:cs typeface="Calibri" panose="020F0502020204030204" pitchFamily="34" charset="0"/>
              </a:rPr>
              <a:t>tự </a:t>
            </a:r>
            <a:r>
              <a:rPr lang="en-US" sz="2400">
                <a:solidFill>
                  <a:schemeClr val="tx2">
                    <a:lumMod val="75000"/>
                  </a:schemeClr>
                </a:solidFill>
                <a:latin typeface="Calibri" panose="020F0502020204030204" pitchFamily="34" charset="0"/>
                <a:cs typeface="Calibri" panose="020F0502020204030204" pitchFamily="34" charset="0"/>
              </a:rPr>
              <a:t>của các giai đoạn là xác định, và các kết quả của một giai đoạn trước sẽ được sử dụng làm đầu vào (input) cho các giai đoạn sau.</a:t>
            </a:r>
          </a:p>
          <a:p>
            <a:r>
              <a:rPr lang="en-US" sz="2400">
                <a:solidFill>
                  <a:schemeClr val="tx2">
                    <a:lumMod val="75000"/>
                  </a:schemeClr>
                </a:solidFill>
                <a:latin typeface="Calibri" panose="020F0502020204030204" pitchFamily="34" charset="0"/>
                <a:cs typeface="Calibri" panose="020F0502020204030204" pitchFamily="34" charset="0"/>
              </a:rPr>
              <a:t>Một khi tiến trình phát triển phần mềm kết thúc và hệ thống phần mềm được bàn </a:t>
            </a:r>
            <a:r>
              <a:rPr lang="en-US" sz="2400">
                <a:solidFill>
                  <a:schemeClr val="tx2">
                    <a:lumMod val="75000"/>
                  </a:schemeClr>
                </a:solidFill>
                <a:latin typeface="Calibri" panose="020F0502020204030204" pitchFamily="34" charset="0"/>
                <a:cs typeface="Calibri" panose="020F0502020204030204" pitchFamily="34" charset="0"/>
              </a:rPr>
              <a:t>giao </a:t>
            </a:r>
            <a:r>
              <a:rPr lang="en-US" sz="2400" smtClean="0">
                <a:solidFill>
                  <a:schemeClr val="tx2">
                    <a:lumMod val="75000"/>
                  </a:schemeClr>
                </a:solidFill>
                <a:latin typeface="Calibri" panose="020F0502020204030204" pitchFamily="34" charset="0"/>
                <a:cs typeface="Calibri" panose="020F0502020204030204" pitchFamily="34" charset="0"/>
              </a:rPr>
              <a:t>cho </a:t>
            </a:r>
            <a:r>
              <a:rPr lang="en-US" sz="2400">
                <a:solidFill>
                  <a:schemeClr val="tx2">
                    <a:lumMod val="75000"/>
                  </a:schemeClr>
                </a:solidFill>
                <a:latin typeface="Calibri" panose="020F0502020204030204" pitchFamily="34" charset="0"/>
                <a:cs typeface="Calibri" panose="020F0502020204030204" pitchFamily="34" charset="0"/>
              </a:rPr>
              <a:t>khách hàng, thì hệ thống phần mềm sẽ không thể được thay đổi, </a:t>
            </a:r>
            <a:r>
              <a:rPr lang="en-US" sz="2400">
                <a:solidFill>
                  <a:schemeClr val="tx2">
                    <a:lumMod val="75000"/>
                  </a:schemeClr>
                </a:solidFill>
                <a:latin typeface="Calibri" panose="020F0502020204030204" pitchFamily="34" charset="0"/>
                <a:cs typeface="Calibri" panose="020F0502020204030204" pitchFamily="34" charset="0"/>
              </a:rPr>
              <a:t>điều </a:t>
            </a:r>
            <a:r>
              <a:rPr lang="en-US" sz="2400" smtClean="0">
                <a:solidFill>
                  <a:schemeClr val="tx2">
                    <a:lumMod val="75000"/>
                  </a:schemeClr>
                </a:solidFill>
                <a:latin typeface="Calibri" panose="020F0502020204030204" pitchFamily="34" charset="0"/>
                <a:cs typeface="Calibri" panose="020F0502020204030204" pitchFamily="34" charset="0"/>
              </a:rPr>
              <a:t>chỉnh</a:t>
            </a:r>
            <a:endParaRPr lang="en-US" sz="2400">
              <a:solidFill>
                <a:schemeClr val="tx2">
                  <a:lumMod val="75000"/>
                </a:schemeClr>
              </a:solidFill>
              <a:latin typeface="Calibri" panose="020F0502020204030204" pitchFamily="34" charset="0"/>
              <a:cs typeface="Calibri" panose="020F0502020204030204" pitchFamily="34" charset="0"/>
            </a:endParaRPr>
          </a:p>
        </p:txBody>
      </p:sp>
      <p:sp>
        <p:nvSpPr>
          <p:cNvPr id="4" name="Title 1"/>
          <p:cNvSpPr txBox="1">
            <a:spLocks/>
          </p:cNvSpPr>
          <p:nvPr/>
        </p:nvSpPr>
        <p:spPr>
          <a:xfrm>
            <a:off x="767485" y="1202028"/>
            <a:ext cx="8596668" cy="81995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smtClean="0">
                <a:solidFill>
                  <a:schemeClr val="accent2">
                    <a:lumMod val="50000"/>
                  </a:schemeClr>
                </a:solidFill>
                <a:latin typeface="Calibri" panose="020F0502020204030204" pitchFamily="34" charset="0"/>
                <a:cs typeface="Calibri" panose="020F0502020204030204" pitchFamily="34" charset="0"/>
              </a:rPr>
              <a:t>2/Đặc điểm mô hình Waterfall</a:t>
            </a:r>
            <a:endParaRPr lang="en-US" sz="320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444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98FB0662-1EB9-4C7C-A3AF-6FD00DAF1CFA}"/>
              </a:ext>
            </a:extLst>
          </p:cNvPr>
          <p:cNvPicPr>
            <a:picLocks noChangeAspect="1"/>
          </p:cNvPicPr>
          <p:nvPr/>
        </p:nvPicPr>
        <p:blipFill>
          <a:blip r:embed="rId2"/>
          <a:stretch>
            <a:fillRect/>
          </a:stretch>
        </p:blipFill>
        <p:spPr>
          <a:xfrm>
            <a:off x="943765" y="2396877"/>
            <a:ext cx="8288033" cy="3004413"/>
          </a:xfrm>
          <a:prstGeom prst="rect">
            <a:avLst/>
          </a:prstGeom>
        </p:spPr>
      </p:pic>
      <p:sp>
        <p:nvSpPr>
          <p:cNvPr id="6" name="Title 1"/>
          <p:cNvSpPr>
            <a:spLocks noGrp="1"/>
          </p:cNvSpPr>
          <p:nvPr>
            <p:ph type="ctrTitle"/>
          </p:nvPr>
        </p:nvSpPr>
        <p:spPr>
          <a:xfrm>
            <a:off x="840735" y="202245"/>
            <a:ext cx="7066894" cy="1646302"/>
          </a:xfrm>
        </p:spPr>
        <p:txBody>
          <a:bodyPr>
            <a:normAutofit/>
          </a:bodyPr>
          <a:lstStyle/>
          <a:p>
            <a:pPr algn="l"/>
            <a:r>
              <a:rPr lang="en-US" sz="4000" smtClean="0">
                <a:solidFill>
                  <a:schemeClr val="accent2">
                    <a:lumMod val="50000"/>
                  </a:schemeClr>
                </a:solidFill>
                <a:latin typeface="Arial" panose="020B0604020202020204" pitchFamily="34" charset="0"/>
                <a:cs typeface="Arial" panose="020B0604020202020204" pitchFamily="34" charset="0"/>
              </a:rPr>
              <a:t>III/ CÁC PHA THỰC HIỆN</a:t>
            </a:r>
            <a:endParaRPr lang="en-US" sz="4000">
              <a:solidFill>
                <a:schemeClr val="accent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571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Content Placeholder 4">
            <a:extLst>
              <a:ext uri="{FF2B5EF4-FFF2-40B4-BE49-F238E27FC236}">
                <a16:creationId xmlns:a16="http://schemas.microsoft.com/office/drawing/2014/main" xmlns="" id="{9A23DFCB-ADD9-48BC-B77A-5A4819D10967}"/>
              </a:ext>
            </a:extLst>
          </p:cNvPr>
          <p:cNvPicPr>
            <a:picLocks noChangeAspect="1"/>
          </p:cNvPicPr>
          <p:nvPr/>
        </p:nvPicPr>
        <p:blipFill rotWithShape="1">
          <a:blip r:embed="rId2"/>
          <a:srcRect t="1345" r="3" b="3211"/>
          <a:stretch/>
        </p:blipFill>
        <p:spPr>
          <a:xfrm>
            <a:off x="677334" y="2159331"/>
            <a:ext cx="5423429" cy="3882362"/>
          </a:xfrm>
          <a:prstGeom prst="rect">
            <a:avLst/>
          </a:prstGeom>
        </p:spPr>
      </p:pic>
      <p:sp>
        <p:nvSpPr>
          <p:cNvPr id="2" name="Title 1">
            <a:extLst>
              <a:ext uri="{FF2B5EF4-FFF2-40B4-BE49-F238E27FC236}">
                <a16:creationId xmlns:a16="http://schemas.microsoft.com/office/drawing/2014/main" xmlns="" id="{1D4D5A09-693B-4118-B63F-A9B3BFC0DAF9}"/>
              </a:ext>
            </a:extLst>
          </p:cNvPr>
          <p:cNvSpPr>
            <a:spLocks noGrp="1"/>
          </p:cNvSpPr>
          <p:nvPr>
            <p:ph type="title"/>
          </p:nvPr>
        </p:nvSpPr>
        <p:spPr>
          <a:xfrm>
            <a:off x="677334" y="609600"/>
            <a:ext cx="8596668" cy="1320800"/>
          </a:xfrm>
        </p:spPr>
        <p:txBody>
          <a:bodyPr anchor="t">
            <a:normAutofit/>
          </a:bodyPr>
          <a:lstStyle/>
          <a:p>
            <a:r>
              <a:rPr lang="en-US" sz="3200" dirty="0">
                <a:solidFill>
                  <a:schemeClr val="accent2">
                    <a:lumMod val="50000"/>
                  </a:schemeClr>
                </a:solidFill>
                <a:latin typeface="Arial" panose="020B0604020202020204" pitchFamily="34" charset="0"/>
                <a:cs typeface="Arial" panose="020B0604020202020204" pitchFamily="34" charset="0"/>
              </a:rPr>
              <a:t>1/</a:t>
            </a:r>
            <a:r>
              <a:rPr lang="en-US" sz="3200" dirty="0" err="1">
                <a:solidFill>
                  <a:schemeClr val="accent2">
                    <a:lumMod val="50000"/>
                  </a:schemeClr>
                </a:solidFill>
                <a:latin typeface="Arial" panose="020B0604020202020204" pitchFamily="34" charset="0"/>
                <a:cs typeface="Arial" panose="020B0604020202020204" pitchFamily="34" charset="0"/>
              </a:rPr>
              <a:t>Phân</a:t>
            </a:r>
            <a:r>
              <a:rPr lang="en-US" sz="3200" dirty="0">
                <a:solidFill>
                  <a:schemeClr val="accent2">
                    <a:lumMod val="50000"/>
                  </a:schemeClr>
                </a:solidFill>
                <a:latin typeface="Arial" panose="020B0604020202020204" pitchFamily="34" charset="0"/>
                <a:cs typeface="Arial" panose="020B0604020202020204" pitchFamily="34" charset="0"/>
              </a:rPr>
              <a:t> </a:t>
            </a:r>
            <a:r>
              <a:rPr lang="en-US" sz="3200" dirty="0" err="1">
                <a:solidFill>
                  <a:schemeClr val="accent2">
                    <a:lumMod val="50000"/>
                  </a:schemeClr>
                </a:solidFill>
                <a:latin typeface="Arial" panose="020B0604020202020204" pitchFamily="34" charset="0"/>
                <a:cs typeface="Arial" panose="020B0604020202020204" pitchFamily="34" charset="0"/>
              </a:rPr>
              <a:t>tích</a:t>
            </a:r>
            <a:r>
              <a:rPr lang="en-US" sz="3200" dirty="0">
                <a:solidFill>
                  <a:schemeClr val="accent2">
                    <a:lumMod val="50000"/>
                  </a:schemeClr>
                </a:solidFill>
                <a:latin typeface="Arial" panose="020B0604020202020204" pitchFamily="34" charset="0"/>
                <a:cs typeface="Arial" panose="020B0604020202020204" pitchFamily="34" charset="0"/>
              </a:rPr>
              <a:t>:</a:t>
            </a:r>
          </a:p>
        </p:txBody>
      </p:sp>
      <p:sp>
        <p:nvSpPr>
          <p:cNvPr id="16" name="Content Placeholder 9">
            <a:extLst>
              <a:ext uri="{FF2B5EF4-FFF2-40B4-BE49-F238E27FC236}">
                <a16:creationId xmlns:a16="http://schemas.microsoft.com/office/drawing/2014/main" xmlns="" id="{82CC9E5D-CF78-43F0-B4CE-34F703A453AC}"/>
              </a:ext>
            </a:extLst>
          </p:cNvPr>
          <p:cNvSpPr>
            <a:spLocks noGrp="1"/>
          </p:cNvSpPr>
          <p:nvPr>
            <p:ph idx="1"/>
          </p:nvPr>
        </p:nvSpPr>
        <p:spPr>
          <a:xfrm>
            <a:off x="6194618" y="2328015"/>
            <a:ext cx="3567567" cy="3197022"/>
          </a:xfrm>
        </p:spPr>
        <p:txBody>
          <a:bodyPr>
            <a:normAutofit/>
          </a:bodyPr>
          <a:lstStyle/>
          <a:p>
            <a:r>
              <a:rPr lang="en-US" sz="2400" dirty="0" err="1">
                <a:latin typeface="Calibri" panose="020F0502020204030204" pitchFamily="34" charset="0"/>
                <a:cs typeface="Calibri" panose="020F0502020204030204" pitchFamily="34" charset="0"/>
              </a:rPr>
              <a:t>Các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yêu</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cầu</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được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tập</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hợp</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và</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phân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tích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để</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đánh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giá</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tính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khả</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thi</a:t>
            </a:r>
            <a:r>
              <a:rPr lang="en-US" sz="2400" dirty="0">
                <a:latin typeface="Calibri" panose="020F0502020204030204" pitchFamily="34" charset="0"/>
                <a:cs typeface="Calibri" panose="020F0502020204030204" pitchFamily="34" charset="0"/>
              </a:rPr>
              <a:t>.</a:t>
            </a:r>
          </a:p>
          <a:p>
            <a:r>
              <a:rPr lang="en-US" sz="2400" dirty="0" err="1">
                <a:latin typeface="Calibri" panose="020F0502020204030204" pitchFamily="34" charset="0"/>
                <a:cs typeface="Calibri" panose="020F0502020204030204" pitchFamily="34" charset="0"/>
              </a:rPr>
              <a:t>Các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thông</a:t>
            </a:r>
            <a:r>
              <a:rPr lang="en-US" sz="2400" dirty="0">
                <a:latin typeface="Calibri" panose="020F0502020204030204" pitchFamily="34" charset="0"/>
                <a:cs typeface="Calibri" panose="020F0502020204030204" pitchFamily="34" charset="0"/>
              </a:rPr>
              <a:t> tin </a:t>
            </a:r>
            <a:r>
              <a:rPr lang="en-US" sz="2400" dirty="0" err="1">
                <a:latin typeface="Calibri" panose="020F0502020204030204" pitchFamily="34" charset="0"/>
                <a:cs typeface="Calibri" panose="020F0502020204030204" pitchFamily="34" charset="0"/>
              </a:rPr>
              <a:t>được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ghi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lại</a:t>
            </a:r>
            <a:r>
              <a:rPr lang="en-US" sz="2400" dirty="0">
                <a:latin typeface="Calibri" panose="020F0502020204030204" pitchFamily="34" charset="0"/>
                <a:cs typeface="Calibri" panose="020F0502020204030204" pitchFamily="34" charset="0"/>
              </a:rPr>
              <a:t> chi </a:t>
            </a:r>
            <a:r>
              <a:rPr lang="en-US" sz="2400" dirty="0" err="1">
                <a:latin typeface="Calibri" panose="020F0502020204030204" pitchFamily="34" charset="0"/>
                <a:cs typeface="Calibri" panose="020F0502020204030204" pitchFamily="34" charset="0"/>
              </a:rPr>
              <a:t>tiết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trong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tài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liệu</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đặc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tả</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yêu</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cầu</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390388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6">
                                            <p:txEl>
                                              <p:pRg st="0" end="0"/>
                                            </p:txEl>
                                          </p:spTgt>
                                        </p:tgtEl>
                                        <p:attrNameLst>
                                          <p:attrName>style.visibility</p:attrName>
                                        </p:attrNameLst>
                                      </p:cBhvr>
                                      <p:to>
                                        <p:strVal val="visible"/>
                                      </p:to>
                                    </p:set>
                                    <p:animEffect transition="in" filter="barn(inVertical)">
                                      <p:cBhvr>
                                        <p:cTn id="13" dur="500"/>
                                        <p:tgtEl>
                                          <p:spTgt spid="1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6">
                                            <p:txEl>
                                              <p:pRg st="1" end="1"/>
                                            </p:txEl>
                                          </p:spTgt>
                                        </p:tgtEl>
                                        <p:attrNameLst>
                                          <p:attrName>style.visibility</p:attrName>
                                        </p:attrNameLst>
                                      </p:cBhvr>
                                      <p:to>
                                        <p:strVal val="visible"/>
                                      </p:to>
                                    </p:set>
                                    <p:animEffect transition="in" filter="barn(inVertical)">
                                      <p:cBhvr>
                                        <p:cTn id="18"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Composite</Template>
  <TotalTime>229</TotalTime>
  <Words>980</Words>
  <Application>Microsoft Office PowerPoint</Application>
  <PresentationFormat>Custom</PresentationFormat>
  <Paragraphs>88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Facet</vt:lpstr>
      <vt:lpstr>MÔ HÌNH WATERFALL</vt:lpstr>
      <vt:lpstr>NỘI DUNG</vt:lpstr>
      <vt:lpstr>I/ GIỚI THIỆU CHUNG VỀ QUY TRÌNH PHÁT TRIỂN PHẦN MỀM</vt:lpstr>
      <vt:lpstr>2/Các hoạt động cơ bản của quy trình phát triển phần mềm</vt:lpstr>
      <vt:lpstr>PowerPoint Presentation</vt:lpstr>
      <vt:lpstr>II/ KHÁI NIỆM MÔ HÌNH WATERFALL</vt:lpstr>
      <vt:lpstr>PowerPoint Presentation</vt:lpstr>
      <vt:lpstr>III/ CÁC PHA THỰC HIỆN</vt:lpstr>
      <vt:lpstr>1/Phân tích:</vt:lpstr>
      <vt:lpstr>2/Thiết kế : </vt:lpstr>
      <vt:lpstr>3/Mã hóa: </vt:lpstr>
      <vt:lpstr>4/Kiểm thử </vt:lpstr>
      <vt:lpstr>5/Bảo trì: </vt:lpstr>
      <vt:lpstr>PowerPoint Presentation</vt:lpstr>
      <vt:lpstr>PowerPoint Presentation</vt:lpstr>
      <vt:lpstr>Khi nào thì dùng mô hình Waterfall ?</vt:lpstr>
      <vt:lpstr>V/ SO SÁNH WATERFALL VỚI CÁC MÔ HÌNH RAD</vt:lpstr>
      <vt:lpstr>CÁM ƠN THẦY VÀ CÁC BẠN ĐÃ THEO DÕI LẮNG NGHE!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CÁC PHA THỰC HIỆN</dc:title>
  <dc:creator>Anh</dc:creator>
  <cp:lastModifiedBy>HUY</cp:lastModifiedBy>
  <cp:revision>20</cp:revision>
  <dcterms:created xsi:type="dcterms:W3CDTF">2018-05-19T10:05:35Z</dcterms:created>
  <dcterms:modified xsi:type="dcterms:W3CDTF">2018-05-19T16:49:07Z</dcterms:modified>
</cp:coreProperties>
</file>