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sldIdLst>
    <p:sldId id="709" r:id="rId2"/>
    <p:sldId id="763" r:id="rId3"/>
    <p:sldId id="798" r:id="rId4"/>
    <p:sldId id="794" r:id="rId5"/>
    <p:sldId id="814" r:id="rId6"/>
    <p:sldId id="799" r:id="rId7"/>
    <p:sldId id="800" r:id="rId8"/>
    <p:sldId id="801" r:id="rId9"/>
    <p:sldId id="802" r:id="rId10"/>
    <p:sldId id="803" r:id="rId11"/>
    <p:sldId id="804" r:id="rId12"/>
    <p:sldId id="805" r:id="rId13"/>
    <p:sldId id="815" r:id="rId14"/>
    <p:sldId id="816" r:id="rId15"/>
    <p:sldId id="818" r:id="rId16"/>
    <p:sldId id="822" r:id="rId17"/>
    <p:sldId id="820" r:id="rId18"/>
    <p:sldId id="823" r:id="rId19"/>
    <p:sldId id="821" r:id="rId20"/>
    <p:sldId id="819" r:id="rId21"/>
    <p:sldId id="817" r:id="rId22"/>
    <p:sldId id="813" r:id="rId23"/>
    <p:sldId id="825" r:id="rId24"/>
    <p:sldId id="806" r:id="rId25"/>
    <p:sldId id="827" r:id="rId26"/>
    <p:sldId id="828" r:id="rId27"/>
    <p:sldId id="829" r:id="rId28"/>
    <p:sldId id="826" r:id="rId29"/>
    <p:sldId id="808" r:id="rId30"/>
    <p:sldId id="830" r:id="rId31"/>
    <p:sldId id="831" r:id="rId32"/>
    <p:sldId id="832" r:id="rId33"/>
    <p:sldId id="833" r:id="rId34"/>
    <p:sldId id="824" r:id="rId35"/>
    <p:sldId id="707" r:id="rId36"/>
    <p:sldId id="7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BB59"/>
    <a:srgbClr val="FF3300"/>
    <a:srgbClr val="F9F9F9"/>
    <a:srgbClr val="FF5A33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364" autoAdjust="0"/>
  </p:normalViewPr>
  <p:slideViewPr>
    <p:cSldViewPr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798A9-E7A3-4620-8360-1549EA4049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798A9-E7A3-4620-8360-1549EA4049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Building Controller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b="1" dirty="0">
              <a:ln/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URL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30" y="1267150"/>
            <a:ext cx="4964370" cy="4051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7150"/>
            <a:ext cx="5753100" cy="37735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62538" y="5068940"/>
            <a:ext cx="1694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err="1" smtClean="0">
                <a:solidFill>
                  <a:srgbClr val="FF0000"/>
                </a:solidFill>
              </a:rPr>
              <a:t>Tường</a:t>
            </a:r>
            <a:r>
              <a:rPr lang="en-US" sz="2400" b="1" cap="small" dirty="0" smtClean="0">
                <a:solidFill>
                  <a:srgbClr val="FF0000"/>
                </a:solidFill>
              </a:rPr>
              <a:t> minh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6065" y="5319064"/>
            <a:ext cx="2448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err="1" smtClean="0">
                <a:solidFill>
                  <a:srgbClr val="FF0000"/>
                </a:solidFill>
              </a:rPr>
              <a:t>Tách</a:t>
            </a:r>
            <a:r>
              <a:rPr lang="en-US" sz="2400" b="1" cap="small" dirty="0" smtClean="0">
                <a:solidFill>
                  <a:srgbClr val="FF0000"/>
                </a:solidFill>
              </a:rPr>
              <a:t> </a:t>
            </a:r>
            <a:r>
              <a:rPr lang="en-US" sz="2400" b="1" cap="small" dirty="0" err="1" smtClean="0">
                <a:solidFill>
                  <a:srgbClr val="FF0000"/>
                </a:solidFill>
              </a:rPr>
              <a:t>thành</a:t>
            </a:r>
            <a:r>
              <a:rPr lang="en-US" sz="2400" b="1" cap="small" dirty="0" smtClean="0">
                <a:solidFill>
                  <a:srgbClr val="FF0000"/>
                </a:solidFill>
              </a:rPr>
              <a:t> 2 </a:t>
            </a:r>
            <a:r>
              <a:rPr lang="en-US" sz="2400" b="1" cap="small" dirty="0" err="1" smtClean="0">
                <a:solidFill>
                  <a:srgbClr val="FF0000"/>
                </a:solidFill>
              </a:rPr>
              <a:t>phần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5815886" y="3962400"/>
            <a:ext cx="1216152" cy="6370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199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533400" y="914400"/>
            <a:ext cx="6400800" cy="579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@PostMapping, @GetMapping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15200" y="5082064"/>
            <a:ext cx="4267200" cy="1623536"/>
          </a:xfrm>
        </p:spPr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smtClean="0"/>
              <a:t>GET: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form</a:t>
            </a:r>
          </a:p>
          <a:p>
            <a:pPr lvl="1"/>
            <a:r>
              <a:rPr lang="en-US" dirty="0" smtClean="0"/>
              <a:t>POST: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1"/>
            <a:ext cx="5181600" cy="460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15200" y="3493532"/>
            <a:ext cx="368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POST: </a:t>
            </a:r>
            <a:r>
              <a:rPr lang="en-US" sz="3200" dirty="0" smtClean="0">
                <a:solidFill>
                  <a:srgbClr val="FF0000"/>
                </a:solidFill>
              </a:rPr>
              <a:t>/account/login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5200" y="1905000"/>
            <a:ext cx="3471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GET: </a:t>
            </a:r>
            <a:r>
              <a:rPr lang="en-US" sz="3200" dirty="0" smtClean="0">
                <a:solidFill>
                  <a:srgbClr val="FF0000"/>
                </a:solidFill>
              </a:rPr>
              <a:t>/account/login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13" idx="1"/>
          </p:cNvCxnSpPr>
          <p:nvPr/>
        </p:nvCxnSpPr>
        <p:spPr>
          <a:xfrm flipH="1">
            <a:off x="4343400" y="2197388"/>
            <a:ext cx="2971800" cy="16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1"/>
          </p:cNvCxnSpPr>
          <p:nvPr/>
        </p:nvCxnSpPr>
        <p:spPr>
          <a:xfrm flipH="1">
            <a:off x="4419600" y="3785920"/>
            <a:ext cx="2895600" cy="1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with Params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042484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05800" y="17609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X: /</a:t>
            </a:r>
            <a:r>
              <a:rPr lang="en-US" sz="3200" b="1" dirty="0" err="1" smtClean="0">
                <a:solidFill>
                  <a:srgbClr val="FF0000"/>
                </a:solidFill>
              </a:rPr>
              <a:t>url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5800" y="3276600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X: </a:t>
            </a:r>
            <a:r>
              <a:rPr lang="en-US" sz="3200" b="1" dirty="0" smtClean="0">
                <a:solidFill>
                  <a:srgbClr val="FF0000"/>
                </a:solidFill>
              </a:rPr>
              <a:t>/</a:t>
            </a:r>
            <a:r>
              <a:rPr lang="en-US" sz="3200" b="1" dirty="0" err="1" smtClean="0">
                <a:solidFill>
                  <a:srgbClr val="FF0000"/>
                </a:solidFill>
              </a:rPr>
              <a:t>url?btnInsert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05800" y="4876800"/>
            <a:ext cx="337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X: </a:t>
            </a:r>
            <a:r>
              <a:rPr lang="en-US" sz="3200" b="1" dirty="0" smtClean="0">
                <a:solidFill>
                  <a:srgbClr val="FF0000"/>
                </a:solidFill>
              </a:rPr>
              <a:t>/</a:t>
            </a:r>
            <a:r>
              <a:rPr lang="en-US" sz="3200" b="1" dirty="0" err="1" smtClean="0">
                <a:solidFill>
                  <a:srgbClr val="FF0000"/>
                </a:solidFill>
              </a:rPr>
              <a:t>url?btnUpdate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12" idx="1"/>
          </p:cNvCxnSpPr>
          <p:nvPr/>
        </p:nvCxnSpPr>
        <p:spPr>
          <a:xfrm flipH="1" flipV="1">
            <a:off x="7499684" y="2053356"/>
            <a:ext cx="806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1"/>
          </p:cNvCxnSpPr>
          <p:nvPr/>
        </p:nvCxnSpPr>
        <p:spPr>
          <a:xfrm flipH="1" flipV="1">
            <a:off x="7499684" y="3568987"/>
            <a:ext cx="806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7499684" y="5169187"/>
            <a:ext cx="806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76800" y="6168156"/>
            <a:ext cx="6705600" cy="53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Dựa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param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để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phân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biệt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phương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thức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1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User Data Handling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8316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(name[, </a:t>
            </a:r>
            <a:r>
              <a:rPr lang="en-US" dirty="0" err="1" smtClean="0"/>
              <a:t>defaultValue</a:t>
            </a:r>
            <a:r>
              <a:rPr lang="en-US" dirty="0" smtClean="0"/>
              <a:t>][, required]) Type value</a:t>
            </a:r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/>
            <a:r>
              <a:rPr lang="en-US" dirty="0" err="1" smtClean="0"/>
              <a:t>defaultValue</a:t>
            </a:r>
            <a:r>
              <a:rPr lang="en-US" dirty="0" smtClean="0"/>
              <a:t>: </a:t>
            </a:r>
            <a:r>
              <a:rPr lang="en-US" dirty="0" err="1"/>
              <a:t>G</a:t>
            </a:r>
            <a:r>
              <a:rPr lang="en-US" dirty="0" err="1" smtClean="0"/>
              <a:t>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/>
            <a:r>
              <a:rPr lang="en-US" dirty="0" smtClean="0"/>
              <a:t>required: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[true]</a:t>
            </a:r>
          </a:p>
          <a:p>
            <a:r>
              <a:rPr lang="en-US" dirty="0" smtClean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3962400"/>
            <a:ext cx="10467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Optional&lt;T&gt;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java.util.Optional</a:t>
            </a:r>
            <a:r>
              <a:rPr lang="en-US" dirty="0" smtClean="0"/>
              <a:t>&lt;T&gt;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mapping method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076450"/>
            <a:ext cx="9839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RequestPart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file upload </a:t>
            </a:r>
            <a:r>
              <a:rPr lang="en-US" dirty="0" err="1" smtClean="0"/>
              <a:t>từ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RequestPart</a:t>
            </a:r>
            <a:r>
              <a:rPr lang="en-US" dirty="0" smtClean="0"/>
              <a:t>(name[, required]) </a:t>
            </a:r>
            <a:r>
              <a:rPr lang="en-US" dirty="0" err="1" smtClean="0"/>
              <a:t>MultipartFile</a:t>
            </a:r>
            <a:r>
              <a:rPr lang="en-US" dirty="0" smtClean="0"/>
              <a:t> value</a:t>
            </a:r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/>
            <a:r>
              <a:rPr lang="en-US" dirty="0" smtClean="0"/>
              <a:t>required: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[true]</a:t>
            </a:r>
          </a:p>
          <a:p>
            <a:r>
              <a:rPr lang="en-US" dirty="0" smtClean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3800"/>
            <a:ext cx="8991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Servlet Parameter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759003"/>
          </a:xfrm>
        </p:spPr>
        <p:txBody>
          <a:bodyPr/>
          <a:lstStyle/>
          <a:p>
            <a:r>
              <a:rPr lang="en-US" dirty="0" smtClean="0"/>
              <a:t>Spring MVC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Servlet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106680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0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JavaBean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bean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62100"/>
            <a:ext cx="3581400" cy="2400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43" y="4707758"/>
            <a:ext cx="5092157" cy="19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Ưu và nhược điểm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HttpServletRequest</a:t>
            </a:r>
            <a:endParaRPr lang="en-US" dirty="0" smtClean="0"/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: </a:t>
            </a:r>
            <a:r>
              <a:rPr lang="en-US" dirty="0" err="1" smtClean="0"/>
              <a:t>giống</a:t>
            </a:r>
            <a:r>
              <a:rPr lang="en-US" dirty="0" smtClean="0"/>
              <a:t> servlet (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gủi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Nhược</a:t>
            </a:r>
            <a:endParaRPr lang="en-US" dirty="0" smtClean="0"/>
          </a:p>
          <a:p>
            <a:pPr lvl="2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pPr lvl="2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(name, </a:t>
            </a:r>
            <a:r>
              <a:rPr lang="en-US" dirty="0" err="1" smtClean="0"/>
              <a:t>defaultValue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Nhược</a:t>
            </a:r>
            <a:r>
              <a:rPr lang="en-US" dirty="0" smtClean="0"/>
              <a:t>: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smtClean="0"/>
              <a:t>JavaBean</a:t>
            </a:r>
          </a:p>
          <a:p>
            <a:pPr lvl="1"/>
            <a:r>
              <a:rPr lang="en-US" dirty="0" err="1" smtClean="0"/>
              <a:t>Ứu</a:t>
            </a:r>
            <a:r>
              <a:rPr lang="en-US" dirty="0" smtClean="0"/>
              <a:t>: Code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Nhược</a:t>
            </a:r>
            <a:r>
              <a:rPr lang="en-US" dirty="0" smtClean="0"/>
              <a:t>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JavaBean</a:t>
            </a:r>
            <a:endParaRPr lang="en-US" dirty="0"/>
          </a:p>
        </p:txBody>
      </p:sp>
      <p:sp>
        <p:nvSpPr>
          <p:cNvPr id="3" name="Flowchart: Document 2"/>
          <p:cNvSpPr/>
          <p:nvPr/>
        </p:nvSpPr>
        <p:spPr>
          <a:xfrm>
            <a:off x="7467599" y="1066800"/>
            <a:ext cx="4114800" cy="1752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Tùy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cơ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598" y="2371498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Lời</a:t>
            </a:r>
            <a:r>
              <a:rPr lang="en-US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khuyên</a:t>
            </a:r>
            <a:endParaRPr lang="en-US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9162"/>
            <a:ext cx="9448800" cy="5710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Mapping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RequestMapping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@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GetMapping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@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PostMapping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 Handling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RequestParam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@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RequestPart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@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PathVaruable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@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CookieValue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Sharing (Model)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Model, @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ModelAttribute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ViewName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Redirect: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Forward: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ResponseBody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(Raw Data)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09584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CookieValue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CookieValue</a:t>
            </a:r>
            <a:r>
              <a:rPr lang="en-US" dirty="0" smtClean="0"/>
              <a:t>(name</a:t>
            </a:r>
            <a:r>
              <a:rPr lang="en-US" dirty="0"/>
              <a:t>[, </a:t>
            </a:r>
            <a:r>
              <a:rPr lang="en-US" dirty="0" err="1"/>
              <a:t>defaultValue</a:t>
            </a:r>
            <a:r>
              <a:rPr lang="en-US" dirty="0"/>
              <a:t>][, required]) </a:t>
            </a:r>
            <a:r>
              <a:rPr lang="en-US" dirty="0" smtClean="0"/>
              <a:t>String </a:t>
            </a:r>
            <a:r>
              <a:rPr lang="en-US" dirty="0"/>
              <a:t>value</a:t>
            </a:r>
          </a:p>
          <a:p>
            <a:pPr lvl="2"/>
            <a:r>
              <a:rPr lang="en-US" dirty="0"/>
              <a:t>name: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2"/>
            <a:r>
              <a:rPr lang="en-US" dirty="0" err="1"/>
              <a:t>defaultValue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  <a:p>
            <a:pPr lvl="2"/>
            <a:r>
              <a:rPr lang="en-US" dirty="0"/>
              <a:t>required: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[true]</a:t>
            </a:r>
          </a:p>
          <a:p>
            <a:r>
              <a:rPr lang="en-US" dirty="0" smtClean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10048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(name</a:t>
            </a:r>
            <a:r>
              <a:rPr lang="en-US" dirty="0"/>
              <a:t>, </a:t>
            </a:r>
            <a:r>
              <a:rPr lang="en-US" dirty="0" smtClean="0"/>
              <a:t>required) </a:t>
            </a:r>
            <a:r>
              <a:rPr lang="en-US" dirty="0"/>
              <a:t>Type </a:t>
            </a:r>
            <a:r>
              <a:rPr lang="en-US" dirty="0" smtClean="0"/>
              <a:t>value</a:t>
            </a:r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lvl="2"/>
            <a:r>
              <a:rPr lang="en-US" dirty="0" smtClean="0"/>
              <a:t>required: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[true]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52800"/>
            <a:ext cx="6981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506720" y="4284596"/>
            <a:ext cx="6380480" cy="704980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Data Sharing and Mapping method </a:t>
            </a:r>
            <a:r>
              <a:rPr lang="en-US" sz="2800" dirty="0" smtClean="0"/>
              <a:t>return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028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 Sharing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9697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&amp; @ModelAttribute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View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Controller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(attribute) </a:t>
            </a:r>
            <a:r>
              <a:rPr lang="en-US" dirty="0" err="1" smtClean="0"/>
              <a:t>vào</a:t>
            </a:r>
            <a:r>
              <a:rPr lang="en-US" dirty="0" smtClean="0"/>
              <a:t> Model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value.</a:t>
            </a:r>
          </a:p>
          <a:p>
            <a:pPr lvl="1"/>
            <a:r>
              <a:rPr lang="en-US" dirty="0" err="1" smtClean="0"/>
              <a:t>Model.addAttribute</a:t>
            </a:r>
            <a:r>
              <a:rPr lang="en-US" dirty="0" smtClean="0"/>
              <a:t>(name, value)</a:t>
            </a:r>
          </a:p>
          <a:p>
            <a:pPr lvl="1"/>
            <a:r>
              <a:rPr lang="en-US" dirty="0" err="1" smtClean="0"/>
              <a:t>MappingMethod</a:t>
            </a:r>
            <a:r>
              <a:rPr lang="en-US" dirty="0" smtClean="0"/>
              <a:t>(@</a:t>
            </a:r>
            <a:r>
              <a:rPr lang="en-US" dirty="0" err="1" smtClean="0"/>
              <a:t>ModelAttribute</a:t>
            </a:r>
            <a:r>
              <a:rPr lang="en-US" dirty="0" smtClean="0"/>
              <a:t>(name) Type value)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/>
              <a:t>ModelAttribute</a:t>
            </a:r>
            <a:r>
              <a:rPr lang="en-US" dirty="0"/>
              <a:t>(name</a:t>
            </a:r>
            <a:r>
              <a:rPr lang="en-US" dirty="0" smtClean="0"/>
              <a:t>) Type method(){…return value;}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Mode.addAttribute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5334000"/>
            <a:ext cx="10972800" cy="1371600"/>
          </a:xfrm>
        </p:spPr>
        <p:txBody>
          <a:bodyPr/>
          <a:lstStyle/>
          <a:p>
            <a:r>
              <a:rPr lang="en-US" i="1" dirty="0" err="1" smtClean="0">
                <a:solidFill>
                  <a:srgbClr val="FF0000"/>
                </a:solidFill>
              </a:rPr>
              <a:t>Nguyên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tắc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tạo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lấy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kiểu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biến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đổi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ký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đầu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tiên</a:t>
            </a:r>
            <a:r>
              <a:rPr lang="en-US" i="1" dirty="0" smtClean="0">
                <a:solidFill>
                  <a:srgbClr val="FF0000"/>
                </a:solidFill>
              </a:rPr>
              <a:t> sang </a:t>
            </a:r>
            <a:r>
              <a:rPr lang="en-US" i="1" dirty="0" err="1" smtClean="0">
                <a:solidFill>
                  <a:srgbClr val="FF0000"/>
                </a:solidFill>
              </a:rPr>
              <a:t>ký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thường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6781800" cy="396924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1227"/>
              </p:ext>
            </p:extLst>
          </p:nvPr>
        </p:nvGraphicFramePr>
        <p:xfrm>
          <a:off x="7696200" y="1683841"/>
          <a:ext cx="3886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0954245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02027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0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message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“Hello Spring”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32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“Hello Spring”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5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now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 object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 object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9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Account object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18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account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Account Object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4506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786341" y="990600"/>
            <a:ext cx="17059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Model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26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en-US" dirty="0" smtClean="0"/>
              <a:t>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577482"/>
            <a:ext cx="10972800" cy="1128118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Spring </a:t>
            </a:r>
            <a:r>
              <a:rPr lang="en-US" i="1" dirty="0" err="1" smtClean="0">
                <a:solidFill>
                  <a:srgbClr val="FF0000"/>
                </a:solidFill>
              </a:rPr>
              <a:t>tự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tạo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đối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tượng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với</a:t>
            </a:r>
            <a:r>
              <a:rPr lang="en-US" i="1" dirty="0" smtClean="0">
                <a:solidFill>
                  <a:srgbClr val="FF0000"/>
                </a:solidFill>
              </a:rPr>
              <a:t> constructor </a:t>
            </a:r>
            <a:r>
              <a:rPr lang="en-US" i="1" dirty="0" err="1" smtClean="0">
                <a:solidFill>
                  <a:srgbClr val="FF0000"/>
                </a:solidFill>
              </a:rPr>
              <a:t>không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tham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số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gán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đối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số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có</a:t>
            </a:r>
            <a:r>
              <a:rPr lang="en-US" i="1" dirty="0" smtClean="0">
                <a:solidFill>
                  <a:srgbClr val="FF0000"/>
                </a:solidFill>
              </a:rPr>
              <a:t> @</a:t>
            </a:r>
            <a:r>
              <a:rPr lang="en-US" i="1" dirty="0" err="1" smtClean="0">
                <a:solidFill>
                  <a:srgbClr val="FF0000"/>
                </a:solidFill>
              </a:rPr>
              <a:t>ModelAttribute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53498"/>
              </p:ext>
            </p:extLst>
          </p:nvPr>
        </p:nvGraphicFramePr>
        <p:xfrm>
          <a:off x="7467600" y="3657600"/>
          <a:ext cx="3886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0954245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02027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0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 object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18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Account Object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4506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557741" y="2964359"/>
            <a:ext cx="17059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Model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8990"/>
            <a:ext cx="7776330" cy="2526209"/>
          </a:xfrm>
          <a:prstGeom prst="rect">
            <a:avLst/>
          </a:prstGeom>
        </p:spPr>
      </p:pic>
      <p:sp>
        <p:nvSpPr>
          <p:cNvPr id="8" name="Bent-Up Arrow 7"/>
          <p:cNvSpPr/>
          <p:nvPr/>
        </p:nvSpPr>
        <p:spPr>
          <a:xfrm rot="5400000">
            <a:off x="5816182" y="3215640"/>
            <a:ext cx="2185237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en-US" dirty="0" smtClean="0"/>
              <a:t> method()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577482"/>
            <a:ext cx="10972800" cy="1128118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Spring </a:t>
            </a:r>
            <a:r>
              <a:rPr lang="en-US" i="1" dirty="0" err="1" smtClean="0">
                <a:solidFill>
                  <a:srgbClr val="FF0000"/>
                </a:solidFill>
              </a:rPr>
              <a:t>lấy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kết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quả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trả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về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phương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thức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đưa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Model </a:t>
            </a:r>
            <a:r>
              <a:rPr lang="en-US" i="1" dirty="0" err="1" smtClean="0">
                <a:solidFill>
                  <a:srgbClr val="FF0000"/>
                </a:solidFill>
              </a:rPr>
              <a:t>với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tên</a:t>
            </a:r>
            <a:r>
              <a:rPr lang="en-US" i="1" dirty="0" smtClean="0">
                <a:solidFill>
                  <a:srgbClr val="FF0000"/>
                </a:solidFill>
              </a:rPr>
              <a:t> do </a:t>
            </a:r>
            <a:r>
              <a:rPr lang="en-US" i="1" dirty="0" err="1" smtClean="0">
                <a:solidFill>
                  <a:srgbClr val="FF0000"/>
                </a:solidFill>
              </a:rPr>
              <a:t>người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dùng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định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nghĩa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hoặc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sinh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32843"/>
              </p:ext>
            </p:extLst>
          </p:nvPr>
        </p:nvGraphicFramePr>
        <p:xfrm>
          <a:off x="6781800" y="2133600"/>
          <a:ext cx="4648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541">
                  <a:extLst>
                    <a:ext uri="{9D8B030D-6E8A-4147-A177-3AD203B41FA5}">
                      <a16:colId xmlns:a16="http://schemas.microsoft.com/office/drawing/2014/main" val="1095424528"/>
                    </a:ext>
                  </a:extLst>
                </a:gridCol>
                <a:gridCol w="3007659">
                  <a:extLst>
                    <a:ext uri="{9D8B030D-6E8A-4147-A177-3AD203B41FA5}">
                      <a16:colId xmlns:a16="http://schemas.microsoft.com/office/drawing/2014/main" val="3502027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value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0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now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Date object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18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account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Account Object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4506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52942" y="1364159"/>
            <a:ext cx="17059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Model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4650260" cy="420061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59860" y="26670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Mapping Method Result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6785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Method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14187"/>
            <a:ext cx="4648200" cy="601898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>
            <a:off x="5867400" y="1371600"/>
            <a:ext cx="571499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010"/>
              <a:gd name="adj6" fmla="val -46431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Tên</a:t>
            </a:r>
            <a:r>
              <a:rPr lang="en-US" sz="2400" dirty="0"/>
              <a:t> view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867400" y="2438400"/>
            <a:ext cx="571499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72"/>
              <a:gd name="adj6" fmla="val -48333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Tên</a:t>
            </a:r>
            <a:r>
              <a:rPr lang="en-US" sz="2400" dirty="0"/>
              <a:t> view =</a:t>
            </a:r>
            <a:r>
              <a:rPr lang="en-US" sz="2400" dirty="0" smtClean="0"/>
              <a:t> </a:t>
            </a:r>
            <a:r>
              <a:rPr lang="en-US" sz="2400" dirty="0" err="1"/>
              <a:t>url</a:t>
            </a:r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5867400" y="3505200"/>
            <a:ext cx="571499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978"/>
              <a:gd name="adj6" fmla="val -60786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 smtClean="0"/>
              <a:t>tiếp</a:t>
            </a:r>
            <a:endParaRPr lang="en-US" sz="2400" dirty="0"/>
          </a:p>
        </p:txBody>
      </p:sp>
      <p:sp>
        <p:nvSpPr>
          <p:cNvPr id="8" name="Line Callout 2 7"/>
          <p:cNvSpPr/>
          <p:nvPr/>
        </p:nvSpPr>
        <p:spPr>
          <a:xfrm>
            <a:off x="5867400" y="4648200"/>
            <a:ext cx="571499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787"/>
              <a:gd name="adj6" fmla="val -45678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Chuyển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tiếp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sang </a:t>
            </a:r>
            <a:r>
              <a:rPr lang="en-US" sz="2400" dirty="0" err="1"/>
              <a:t>url</a:t>
            </a:r>
            <a:r>
              <a:rPr lang="en-US" sz="2400" dirty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(same request)</a:t>
            </a:r>
            <a:endParaRPr lang="en-US" sz="2400" dirty="0"/>
          </a:p>
        </p:txBody>
      </p:sp>
      <p:sp>
        <p:nvSpPr>
          <p:cNvPr id="9" name="Line Callout 2 8"/>
          <p:cNvSpPr/>
          <p:nvPr/>
        </p:nvSpPr>
        <p:spPr>
          <a:xfrm>
            <a:off x="5867400" y="5638800"/>
            <a:ext cx="571499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696"/>
              <a:gd name="adj6" fmla="val -43427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rgbClr val="0000CC"/>
                </a:solidFill>
              </a:rPr>
              <a:t>Chuyển</a:t>
            </a:r>
            <a:r>
              <a:rPr lang="en-US" sz="2400" b="1" i="1" dirty="0">
                <a:solidFill>
                  <a:srgbClr val="0000CC"/>
                </a:solidFill>
              </a:rPr>
              <a:t> </a:t>
            </a:r>
            <a:r>
              <a:rPr lang="en-US" sz="2400" b="1" i="1" dirty="0" err="1">
                <a:solidFill>
                  <a:srgbClr val="0000CC"/>
                </a:solidFill>
              </a:rPr>
              <a:t>hướng</a:t>
            </a:r>
            <a:r>
              <a:rPr lang="en-US" sz="2400" b="1" i="1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sang </a:t>
            </a:r>
            <a:r>
              <a:rPr lang="en-US" sz="2400" dirty="0" err="1"/>
              <a:t>url</a:t>
            </a:r>
            <a:r>
              <a:rPr lang="en-US" sz="2400" dirty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(other request)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68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 Design Pattern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14900" y="2133600"/>
            <a:ext cx="2514600" cy="1143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5486400"/>
            <a:ext cx="25146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77200" y="5486400"/>
            <a:ext cx="2514600" cy="1143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 rot="7588725">
            <a:off x="2897352" y="4117355"/>
            <a:ext cx="2525150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4011275" flipH="1">
            <a:off x="7012152" y="4121586"/>
            <a:ext cx="2525150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4343400" y="5815584"/>
            <a:ext cx="3657600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5279794" y="1442361"/>
            <a:ext cx="89784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 flipV="1">
            <a:off x="6316957" y="1442362"/>
            <a:ext cx="89784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8443938">
            <a:off x="2949482" y="3826165"/>
            <a:ext cx="19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C00000"/>
                </a:solidFill>
              </a:rPr>
              <a:t>Update Data Model</a:t>
            </a:r>
            <a:endParaRPr lang="en-US" b="1" cap="small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3214013">
            <a:off x="7648315" y="3961195"/>
            <a:ext cx="17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C00000"/>
                </a:solidFill>
              </a:rPr>
              <a:t>Forward to View</a:t>
            </a:r>
            <a:endParaRPr lang="en-US" b="1" cap="small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04275" y="5425470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C00000"/>
                </a:solidFill>
              </a:rPr>
              <a:t>Access Data Model</a:t>
            </a:r>
            <a:endParaRPr lang="en-US" b="1" cap="small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8350" y="849868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C00000"/>
                </a:solidFill>
              </a:rPr>
              <a:t>Request/Response</a:t>
            </a:r>
            <a:endParaRPr lang="en-US" b="1" cap="smal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View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10972800" cy="1371600"/>
          </a:xfrm>
        </p:spPr>
        <p:txBody>
          <a:bodyPr/>
          <a:lstStyle/>
          <a:p>
            <a:r>
              <a:rPr lang="en-US" i="1" dirty="0" err="1" smtClean="0">
                <a:solidFill>
                  <a:srgbClr val="FF0000"/>
                </a:solidFill>
              </a:rPr>
              <a:t>Nếu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kiểu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trả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về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mapping method </a:t>
            </a:r>
            <a:r>
              <a:rPr lang="en-US" i="1" dirty="0" err="1" smtClean="0">
                <a:solidFill>
                  <a:srgbClr val="FF0000"/>
                </a:solidFill>
              </a:rPr>
              <a:t>là</a:t>
            </a:r>
            <a:r>
              <a:rPr lang="en-US" i="1" dirty="0" smtClean="0">
                <a:solidFill>
                  <a:srgbClr val="FF0000"/>
                </a:solidFill>
              </a:rPr>
              <a:t> void </a:t>
            </a:r>
            <a:r>
              <a:rPr lang="en-US" i="1" dirty="0" err="1" smtClean="0">
                <a:solidFill>
                  <a:srgbClr val="FF0000"/>
                </a:solidFill>
              </a:rPr>
              <a:t>thì</a:t>
            </a:r>
            <a:r>
              <a:rPr lang="en-US" i="1" dirty="0" smtClean="0">
                <a:solidFill>
                  <a:srgbClr val="FF0000"/>
                </a:solidFill>
              </a:rPr>
              <a:t> Spring </a:t>
            </a:r>
            <a:r>
              <a:rPr lang="en-US" i="1" dirty="0" err="1" smtClean="0">
                <a:solidFill>
                  <a:srgbClr val="FF0000"/>
                </a:solidFill>
              </a:rPr>
              <a:t>sẽ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lấy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url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làm</a:t>
            </a:r>
            <a:r>
              <a:rPr lang="en-US" i="1" dirty="0" smtClean="0">
                <a:solidFill>
                  <a:srgbClr val="FF0000"/>
                </a:solidFill>
              </a:rPr>
              <a:t> view name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6597"/>
            <a:ext cx="5029200" cy="3985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1295400"/>
            <a:ext cx="2691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demo/</a:t>
            </a:r>
            <a:r>
              <a:rPr lang="en-US" sz="3200" dirty="0" err="1" smtClean="0"/>
              <a:t>form.jsp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0" y="3338649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demo/2.jsp</a:t>
            </a:r>
            <a:endParaRPr lang="en-US" sz="3200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4419600" y="1587788"/>
            <a:ext cx="3962400" cy="5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4343400" y="3631037"/>
            <a:ext cx="4038600" cy="8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971549"/>
            <a:ext cx="6705600" cy="40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9832"/>
            <a:ext cx="10972800" cy="1065768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Forward </a:t>
            </a:r>
            <a:r>
              <a:rPr lang="en-US" i="1" dirty="0" err="1" smtClean="0">
                <a:solidFill>
                  <a:srgbClr val="FF0000"/>
                </a:solidFill>
              </a:rPr>
              <a:t>xảy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phía</a:t>
            </a:r>
            <a:r>
              <a:rPr lang="en-US" i="1" dirty="0" smtClean="0">
                <a:solidFill>
                  <a:srgbClr val="FF0000"/>
                </a:solidFill>
              </a:rPr>
              <a:t> server </a:t>
            </a:r>
            <a:r>
              <a:rPr lang="en-US" i="1" dirty="0" err="1" smtClean="0">
                <a:solidFill>
                  <a:srgbClr val="FF0000"/>
                </a:solidFill>
              </a:rPr>
              <a:t>trên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cùng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một</a:t>
            </a:r>
            <a:r>
              <a:rPr lang="en-US" i="1" dirty="0" smtClean="0">
                <a:solidFill>
                  <a:srgbClr val="FF0000"/>
                </a:solidFill>
              </a:rPr>
              <a:t> request </a:t>
            </a:r>
            <a:r>
              <a:rPr lang="en-US" i="1" dirty="0" err="1" smtClean="0">
                <a:solidFill>
                  <a:srgbClr val="FF0000"/>
                </a:solidFill>
              </a:rPr>
              <a:t>nên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dữ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liệu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trong</a:t>
            </a:r>
            <a:r>
              <a:rPr lang="en-US" i="1" dirty="0" smtClean="0">
                <a:solidFill>
                  <a:srgbClr val="FF0000"/>
                </a:solidFill>
              </a:rPr>
              <a:t> Model </a:t>
            </a:r>
            <a:r>
              <a:rPr lang="en-US" i="1" dirty="0" err="1" smtClean="0">
                <a:solidFill>
                  <a:srgbClr val="FF0000"/>
                </a:solidFill>
              </a:rPr>
              <a:t>được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được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tạo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bởi</a:t>
            </a:r>
            <a:r>
              <a:rPr lang="en-US" i="1" dirty="0" smtClean="0">
                <a:solidFill>
                  <a:srgbClr val="FF0000"/>
                </a:solidFill>
              </a:rPr>
              <a:t> url3 </a:t>
            </a:r>
            <a:r>
              <a:rPr lang="en-US" i="1" dirty="0" err="1" smtClean="0">
                <a:solidFill>
                  <a:srgbClr val="FF0000"/>
                </a:solidFill>
              </a:rPr>
              <a:t>có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thể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chuyển</a:t>
            </a:r>
            <a:r>
              <a:rPr lang="en-US" i="1" dirty="0" smtClean="0">
                <a:solidFill>
                  <a:srgbClr val="FF0000"/>
                </a:solidFill>
              </a:rPr>
              <a:t> sang url1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0" y="4267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0" y="995544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1" idx="3"/>
            <a:endCxn id="12" idx="3"/>
          </p:cNvCxnSpPr>
          <p:nvPr/>
        </p:nvCxnSpPr>
        <p:spPr>
          <a:xfrm flipV="1">
            <a:off x="9372600" y="1109844"/>
            <a:ext cx="12700" cy="3271656"/>
          </a:xfrm>
          <a:prstGeom prst="bentConnector3">
            <a:avLst>
              <a:gd name="adj1" fmla="val 1743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9386" y="2440872"/>
            <a:ext cx="1981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Browser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31" idx="3"/>
            <a:endCxn id="41" idx="1"/>
          </p:cNvCxnSpPr>
          <p:nvPr/>
        </p:nvCxnSpPr>
        <p:spPr>
          <a:xfrm>
            <a:off x="2690586" y="2745672"/>
            <a:ext cx="2186215" cy="27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H="1">
            <a:off x="2690586" y="1182540"/>
            <a:ext cx="2186215" cy="156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33474" y="294722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4545" y="149407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49" y="942975"/>
            <a:ext cx="7521751" cy="362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62500"/>
            <a:ext cx="10972800" cy="19431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Redirect </a:t>
            </a:r>
            <a:r>
              <a:rPr lang="en-US" i="1" dirty="0" err="1" smtClean="0">
                <a:solidFill>
                  <a:srgbClr val="FF0000"/>
                </a:solidFill>
              </a:rPr>
              <a:t>sẽ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trả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về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một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lệnh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điều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khiển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yêu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cầu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trình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duyệt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tạo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một</a:t>
            </a:r>
            <a:r>
              <a:rPr lang="en-US" i="1" dirty="0" smtClean="0">
                <a:solidFill>
                  <a:srgbClr val="FF0000"/>
                </a:solidFill>
              </a:rPr>
              <a:t> request </a:t>
            </a:r>
            <a:r>
              <a:rPr lang="en-US" i="1" dirty="0" err="1" smtClean="0">
                <a:solidFill>
                  <a:srgbClr val="FF0000"/>
                </a:solidFill>
              </a:rPr>
              <a:t>khác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đến</a:t>
            </a:r>
            <a:r>
              <a:rPr lang="en-US" i="1" dirty="0" smtClean="0">
                <a:solidFill>
                  <a:srgbClr val="FF0000"/>
                </a:solidFill>
              </a:rPr>
              <a:t> url1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Dữ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liệu</a:t>
            </a:r>
            <a:r>
              <a:rPr lang="en-US" i="1" dirty="0" smtClean="0">
                <a:solidFill>
                  <a:srgbClr val="FF0000"/>
                </a:solidFill>
              </a:rPr>
              <a:t> Model </a:t>
            </a:r>
            <a:r>
              <a:rPr lang="en-US" i="1" dirty="0" err="1" smtClean="0">
                <a:solidFill>
                  <a:srgbClr val="FF0000"/>
                </a:solidFill>
              </a:rPr>
              <a:t>không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thể</a:t>
            </a:r>
            <a:r>
              <a:rPr lang="en-US" i="1" dirty="0" smtClean="0">
                <a:solidFill>
                  <a:srgbClr val="FF0000"/>
                </a:solidFill>
              </a:rPr>
              <a:t> chia </a:t>
            </a:r>
            <a:r>
              <a:rPr lang="en-US" i="1" dirty="0" err="1" smtClean="0">
                <a:solidFill>
                  <a:srgbClr val="FF0000"/>
                </a:solidFill>
              </a:rPr>
              <a:t>sẻ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giữa</a:t>
            </a:r>
            <a:r>
              <a:rPr lang="en-US" i="1" dirty="0" smtClean="0">
                <a:solidFill>
                  <a:srgbClr val="FF0000"/>
                </a:solidFill>
              </a:rPr>
              <a:t> url2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url1 </a:t>
            </a:r>
            <a:r>
              <a:rPr lang="en-US" i="1" dirty="0" err="1" smtClean="0">
                <a:solidFill>
                  <a:srgbClr val="FF0000"/>
                </a:solidFill>
              </a:rPr>
              <a:t>thay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đó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tham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số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đặt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RedirectAttributes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25780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977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2876" y="2387509"/>
            <a:ext cx="1981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Browser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13" idx="3"/>
            <a:endCxn id="11" idx="1"/>
          </p:cNvCxnSpPr>
          <p:nvPr/>
        </p:nvCxnSpPr>
        <p:spPr>
          <a:xfrm>
            <a:off x="2694076" y="2692309"/>
            <a:ext cx="103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3" idx="2"/>
          </p:cNvCxnSpPr>
          <p:nvPr/>
        </p:nvCxnSpPr>
        <p:spPr>
          <a:xfrm rot="5400000">
            <a:off x="2680538" y="1829547"/>
            <a:ext cx="190500" cy="2144624"/>
          </a:xfrm>
          <a:prstGeom prst="bentConnector3">
            <a:avLst>
              <a:gd name="adj1" fmla="val 2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1"/>
            <a:endCxn id="12" idx="1"/>
          </p:cNvCxnSpPr>
          <p:nvPr/>
        </p:nvCxnSpPr>
        <p:spPr>
          <a:xfrm rot="10800000" flipH="1">
            <a:off x="712876" y="1092109"/>
            <a:ext cx="3020924" cy="1600200"/>
          </a:xfrm>
          <a:prstGeom prst="bentConnector3">
            <a:avLst>
              <a:gd name="adj1" fmla="val -7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3" idx="0"/>
          </p:cNvCxnSpPr>
          <p:nvPr/>
        </p:nvCxnSpPr>
        <p:spPr>
          <a:xfrm rot="5400000">
            <a:off x="2185238" y="724647"/>
            <a:ext cx="1181100" cy="2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8759" y="233520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10575" y="1073040"/>
            <a:ext cx="18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2?params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48838" y="140995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38084" y="3235155"/>
            <a:ext cx="18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ResponseBody</a:t>
            </a:r>
            <a:r>
              <a:rPr lang="en-US" dirty="0" smtClean="0"/>
              <a:t> – Raw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6597"/>
            <a:ext cx="4724400" cy="5833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096591"/>
            <a:ext cx="398698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 smtClean="0">
                <a:ln/>
                <a:solidFill>
                  <a:schemeClr val="accent3"/>
                </a:solidFill>
              </a:rPr>
              <a:t>“</a:t>
            </a:r>
            <a:r>
              <a:rPr lang="en-US" sz="3200" b="1" dirty="0" err="1" smtClean="0">
                <a:ln/>
                <a:solidFill>
                  <a:schemeClr val="accent3"/>
                </a:solidFill>
              </a:rPr>
              <a:t>Chào</a:t>
            </a:r>
            <a:r>
              <a:rPr lang="en-US" sz="32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 smtClean="0">
                <a:ln/>
                <a:solidFill>
                  <a:schemeClr val="accent3"/>
                </a:solidFill>
              </a:rPr>
              <a:t>quý</a:t>
            </a:r>
            <a:r>
              <a:rPr lang="en-US" sz="32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 smtClean="0">
                <a:ln/>
                <a:solidFill>
                  <a:schemeClr val="accent3"/>
                </a:solidFill>
              </a:rPr>
              <a:t>vị</a:t>
            </a:r>
            <a:r>
              <a:rPr lang="en-US" sz="32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 smtClean="0">
                <a:ln/>
                <a:solidFill>
                  <a:schemeClr val="accent3"/>
                </a:solidFill>
              </a:rPr>
              <a:t>đại</a:t>
            </a:r>
            <a:r>
              <a:rPr lang="en-US" sz="32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 smtClean="0">
                <a:ln/>
                <a:solidFill>
                  <a:schemeClr val="accent3"/>
                </a:solidFill>
              </a:rPr>
              <a:t>biểu</a:t>
            </a:r>
            <a:r>
              <a:rPr lang="en-US" sz="3200" b="1" dirty="0" smtClean="0">
                <a:ln/>
                <a:solidFill>
                  <a:schemeClr val="accent3"/>
                </a:solidFill>
              </a:rPr>
              <a:t>”</a:t>
            </a:r>
            <a:endParaRPr lang="en-US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2401" y="3834825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 smtClean="0">
                <a:ln/>
                <a:solidFill>
                  <a:schemeClr val="accent3"/>
                </a:solidFill>
              </a:rPr>
              <a:t>empty</a:t>
            </a:r>
            <a:endParaRPr lang="en-US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5892225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 smtClean="0">
                <a:ln/>
                <a:solidFill>
                  <a:schemeClr val="accent3"/>
                </a:solidFill>
              </a:rPr>
              <a:t>{JSON}</a:t>
            </a:r>
            <a:endParaRPr lang="en-US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699648" y="2146663"/>
            <a:ext cx="182880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699648" y="3884812"/>
            <a:ext cx="182880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699648" y="5942296"/>
            <a:ext cx="182880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293644" y="990600"/>
            <a:ext cx="6060156" cy="5562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Controller Organization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3607" y="1981200"/>
            <a:ext cx="2582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@/crud/index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3607" y="4798575"/>
            <a:ext cx="309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@/crud/edit/{id}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3607" y="2920325"/>
            <a:ext cx="270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@/crud/create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3607" y="5737699"/>
            <a:ext cx="285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@/crud/update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3607" y="3859450"/>
            <a:ext cx="350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@/crud/delete/{id}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3350674"/>
            <a:ext cx="3048000" cy="1602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Web Browser</a:t>
            </a:r>
            <a:endParaRPr lang="en-US" sz="3200" dirty="0"/>
          </a:p>
        </p:txBody>
      </p:sp>
      <p:cxnSp>
        <p:nvCxnSpPr>
          <p:cNvPr id="11" name="Elbow Connector 10"/>
          <p:cNvCxnSpPr>
            <a:stCxn id="9" idx="3"/>
            <a:endCxn id="4" idx="1"/>
          </p:cNvCxnSpPr>
          <p:nvPr/>
        </p:nvCxnSpPr>
        <p:spPr>
          <a:xfrm flipV="1">
            <a:off x="3962400" y="2273588"/>
            <a:ext cx="2791207" cy="18782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5" idx="1"/>
          </p:cNvCxnSpPr>
          <p:nvPr/>
        </p:nvCxnSpPr>
        <p:spPr>
          <a:xfrm>
            <a:off x="3962400" y="4151837"/>
            <a:ext cx="2791207" cy="9391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6" idx="1"/>
          </p:cNvCxnSpPr>
          <p:nvPr/>
        </p:nvCxnSpPr>
        <p:spPr>
          <a:xfrm flipV="1">
            <a:off x="3962400" y="3212713"/>
            <a:ext cx="2791207" cy="9391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7" idx="1"/>
          </p:cNvCxnSpPr>
          <p:nvPr/>
        </p:nvCxnSpPr>
        <p:spPr>
          <a:xfrm>
            <a:off x="3962400" y="4151837"/>
            <a:ext cx="2791207" cy="18782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8" idx="1"/>
          </p:cNvCxnSpPr>
          <p:nvPr/>
        </p:nvCxnSpPr>
        <p:spPr>
          <a:xfrm>
            <a:off x="3962400" y="4151837"/>
            <a:ext cx="2791207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4" idx="3"/>
          </p:cNvCxnSpPr>
          <p:nvPr/>
        </p:nvCxnSpPr>
        <p:spPr>
          <a:xfrm flipH="1" flipV="1">
            <a:off x="9335981" y="2273588"/>
            <a:ext cx="925125" cy="1878250"/>
          </a:xfrm>
          <a:prstGeom prst="bentConnector3">
            <a:avLst>
              <a:gd name="adj1" fmla="val -24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4" idx="3"/>
          </p:cNvCxnSpPr>
          <p:nvPr/>
        </p:nvCxnSpPr>
        <p:spPr>
          <a:xfrm flipH="1" flipV="1">
            <a:off x="9335981" y="2273588"/>
            <a:ext cx="122469" cy="939125"/>
          </a:xfrm>
          <a:prstGeom prst="bentConnector3">
            <a:avLst>
              <a:gd name="adj1" fmla="val -186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3"/>
            <a:endCxn id="5" idx="3"/>
          </p:cNvCxnSpPr>
          <p:nvPr/>
        </p:nvCxnSpPr>
        <p:spPr>
          <a:xfrm flipV="1">
            <a:off x="9607722" y="5090963"/>
            <a:ext cx="237629" cy="939124"/>
          </a:xfrm>
          <a:prstGeom prst="bentConnector3">
            <a:avLst>
              <a:gd name="adj1" fmla="val 196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00000">
            <a:off x="9501989" y="2576640"/>
            <a:ext cx="9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9871322" y="5394014"/>
            <a:ext cx="9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1061" y="1073056"/>
            <a:ext cx="226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@Controller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7585826" cy="5562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smtClean="0"/>
              <a:t>Request </a:t>
            </a:r>
            <a:r>
              <a:rPr lang="en-US" dirty="0"/>
              <a:t>Mapping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dirty="0"/>
              <a:t>@</a:t>
            </a:r>
            <a:r>
              <a:rPr lang="en-US" sz="2400" dirty="0" err="1"/>
              <a:t>RequestMapping</a:t>
            </a:r>
            <a:r>
              <a:rPr lang="en-US" sz="2400" dirty="0"/>
              <a:t>, @</a:t>
            </a:r>
            <a:r>
              <a:rPr lang="en-US" sz="2400" dirty="0" err="1"/>
              <a:t>GetMapping</a:t>
            </a:r>
            <a:r>
              <a:rPr lang="en-US" sz="2400" dirty="0"/>
              <a:t>, @</a:t>
            </a:r>
            <a:r>
              <a:rPr lang="en-US" sz="2400" dirty="0" err="1"/>
              <a:t>PostMapping</a:t>
            </a:r>
            <a:endParaRPr lang="en-US" sz="2400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User Data Handling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dirty="0"/>
              <a:t>@</a:t>
            </a:r>
            <a:r>
              <a:rPr lang="en-US" sz="2400" dirty="0" err="1"/>
              <a:t>RequestParam</a:t>
            </a:r>
            <a:r>
              <a:rPr lang="en-US" sz="2400" dirty="0"/>
              <a:t> , @</a:t>
            </a:r>
            <a:r>
              <a:rPr lang="en-US" sz="2400" dirty="0" err="1"/>
              <a:t>RequestPart</a:t>
            </a:r>
            <a:r>
              <a:rPr lang="en-US" sz="2400" dirty="0"/>
              <a:t>, @</a:t>
            </a:r>
            <a:r>
              <a:rPr lang="en-US" sz="2400" dirty="0" err="1"/>
              <a:t>PathVaruable</a:t>
            </a:r>
            <a:r>
              <a:rPr lang="en-US" sz="2400" dirty="0"/>
              <a:t>, @</a:t>
            </a:r>
            <a:r>
              <a:rPr lang="en-US" sz="2400" dirty="0" err="1"/>
              <a:t>CookieValue</a:t>
            </a:r>
            <a:endParaRPr lang="en-US" sz="2400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Data Sharing (Model)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dirty="0"/>
              <a:t>Model, @</a:t>
            </a:r>
            <a:r>
              <a:rPr lang="en-US" sz="2400" dirty="0" err="1"/>
              <a:t>ModelAttribute</a:t>
            </a:r>
            <a:endParaRPr lang="en-US" sz="2400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Mapping method return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dirty="0" err="1"/>
              <a:t>ViewName</a:t>
            </a:r>
            <a:endParaRPr lang="en-US" sz="2400" dirty="0"/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dirty="0"/>
              <a:t>Redirect: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dirty="0"/>
              <a:t>Forward: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dirty="0"/>
              <a:t>@</a:t>
            </a:r>
            <a:r>
              <a:rPr lang="en-US" sz="2400" dirty="0" err="1"/>
              <a:t>ResponseBody</a:t>
            </a:r>
            <a:r>
              <a:rPr lang="en-US" sz="2400" dirty="0"/>
              <a:t> (Raw Data)</a:t>
            </a:r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Request Mapping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4448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044714"/>
            <a:ext cx="109728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95800"/>
            <a:ext cx="109728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4228" y="5486400"/>
            <a:ext cx="47105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Method, URL, Parameters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1721" y="4778514"/>
            <a:ext cx="19555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Request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152" y="1371600"/>
            <a:ext cx="943867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@</a:t>
            </a:r>
            <a:r>
              <a:rPr lang="en-US" sz="40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RequestMapping</a:t>
            </a:r>
            <a:r>
              <a:rPr 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(URL, Method, </a:t>
            </a:r>
            <a:r>
              <a:rPr lang="en-US" sz="40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Params</a:t>
            </a:r>
            <a:r>
              <a:rPr 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</a:p>
          <a:p>
            <a:pPr algn="ctr"/>
            <a:r>
              <a:rPr lang="en-US" sz="40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Controller.Method</a:t>
            </a:r>
            <a:r>
              <a:rPr 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5071719" y="2615147"/>
            <a:ext cx="1955538" cy="228647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57200" y="1003286"/>
            <a:ext cx="11277600" cy="929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7200" y="2971800"/>
            <a:ext cx="11277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MVC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4896" y="3733800"/>
            <a:ext cx="7243704" cy="15366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2514600" y="1981200"/>
            <a:ext cx="37426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small" dirty="0" smtClean="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sz="2400" b="1" cap="small" dirty="0" smtClean="0"/>
              <a:t>(</a:t>
            </a:r>
            <a:r>
              <a:rPr lang="en-US" sz="2400" b="1" cap="small" dirty="0" smtClean="0">
                <a:solidFill>
                  <a:srgbClr val="0000CC"/>
                </a:solidFill>
              </a:rPr>
              <a:t>Method</a:t>
            </a:r>
            <a:r>
              <a:rPr lang="en-US" sz="2400" b="1" cap="small" dirty="0" smtClean="0"/>
              <a:t>: </a:t>
            </a:r>
            <a:r>
              <a:rPr lang="en-US" sz="2400" b="1" cap="small" dirty="0" err="1" smtClean="0">
                <a:solidFill>
                  <a:srgbClr val="FF0000"/>
                </a:solidFill>
              </a:rPr>
              <a:t>URL</a:t>
            </a:r>
            <a:r>
              <a:rPr lang="en-US" sz="2400" b="1" cap="small" dirty="0" err="1" smtClean="0"/>
              <a:t>?</a:t>
            </a:r>
            <a:r>
              <a:rPr lang="en-US" sz="2400" b="1" cap="small" dirty="0" err="1" smtClean="0">
                <a:solidFill>
                  <a:srgbClr val="00B050"/>
                </a:solidFill>
              </a:rPr>
              <a:t>Parameter</a:t>
            </a:r>
            <a:r>
              <a:rPr lang="en-US" sz="2400" b="1" cap="small" dirty="0" smtClean="0"/>
              <a:t>)</a:t>
            </a:r>
            <a:endParaRPr lang="en-US" sz="2400" b="1" cap="small" dirty="0"/>
          </a:p>
        </p:txBody>
      </p:sp>
      <p:sp>
        <p:nvSpPr>
          <p:cNvPr id="21" name="TextBox 20"/>
          <p:cNvSpPr txBox="1"/>
          <p:nvPr/>
        </p:nvSpPr>
        <p:spPr>
          <a:xfrm>
            <a:off x="6018707" y="2009230"/>
            <a:ext cx="22696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small" dirty="0" smtClean="0">
                <a:solidFill>
                  <a:srgbClr val="C00000"/>
                </a:solidFill>
              </a:rPr>
              <a:t>Response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00CC"/>
                </a:solidFill>
              </a:rPr>
              <a:t>HTML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604896" y="3124200"/>
            <a:ext cx="1735197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@Controller</a:t>
            </a:r>
            <a:endParaRPr lang="en-US" sz="2400" b="1" dirty="0"/>
          </a:p>
        </p:txBody>
      </p:sp>
      <p:sp>
        <p:nvSpPr>
          <p:cNvPr id="29" name="Right Triangle 28"/>
          <p:cNvSpPr/>
          <p:nvPr/>
        </p:nvSpPr>
        <p:spPr>
          <a:xfrm>
            <a:off x="2340093" y="3124200"/>
            <a:ext cx="914400" cy="611297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89266" y="3733800"/>
            <a:ext cx="2875736" cy="15366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8686800" y="3124200"/>
            <a:ext cx="1735197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Views</a:t>
            </a:r>
            <a:endParaRPr lang="en-US" sz="2400" b="1" dirty="0"/>
          </a:p>
        </p:txBody>
      </p:sp>
      <p:sp>
        <p:nvSpPr>
          <p:cNvPr id="18" name="Right Triangle 17"/>
          <p:cNvSpPr/>
          <p:nvPr/>
        </p:nvSpPr>
        <p:spPr>
          <a:xfrm>
            <a:off x="10421997" y="3124200"/>
            <a:ext cx="914400" cy="611297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762000" y="3871067"/>
            <a:ext cx="6945909" cy="1247022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24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RequestMapping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url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params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ctr"/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myMethod</a:t>
            </a: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8839200" y="3871067"/>
            <a:ext cx="2590800" cy="124702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JSP/</a:t>
            </a:r>
            <a:r>
              <a:rPr lang="en-US" dirty="0" err="1" smtClean="0"/>
              <a:t>Themeleaf</a:t>
            </a:r>
            <a:endParaRPr lang="en-US" dirty="0"/>
          </a:p>
        </p:txBody>
      </p:sp>
      <p:sp>
        <p:nvSpPr>
          <p:cNvPr id="7" name="Flowchart: Direct Access Storage 6"/>
          <p:cNvSpPr/>
          <p:nvPr/>
        </p:nvSpPr>
        <p:spPr>
          <a:xfrm>
            <a:off x="7315200" y="5587010"/>
            <a:ext cx="1752600" cy="914400"/>
          </a:xfrm>
          <a:prstGeom prst="flowChartMagneticDru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0" name="Elbow Connector 9"/>
          <p:cNvCxnSpPr>
            <a:stCxn id="3" idx="2"/>
            <a:endCxn id="7" idx="1"/>
          </p:cNvCxnSpPr>
          <p:nvPr/>
        </p:nvCxnSpPr>
        <p:spPr>
          <a:xfrm rot="16200000" flipH="1">
            <a:off x="5312017" y="4041026"/>
            <a:ext cx="926121" cy="3080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7" idx="4"/>
          </p:cNvCxnSpPr>
          <p:nvPr/>
        </p:nvCxnSpPr>
        <p:spPr>
          <a:xfrm rot="5400000">
            <a:off x="9096919" y="5006528"/>
            <a:ext cx="1008563" cy="1066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7772400" y="4259828"/>
            <a:ext cx="978408" cy="4846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" y="6095163"/>
            <a:ext cx="244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Server (Back-End)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Elbow Connector 25"/>
          <p:cNvCxnSpPr>
            <a:stCxn id="30" idx="2"/>
            <a:endCxn id="3" idx="0"/>
          </p:cNvCxnSpPr>
          <p:nvPr/>
        </p:nvCxnSpPr>
        <p:spPr>
          <a:xfrm rot="5400000">
            <a:off x="4196355" y="1971421"/>
            <a:ext cx="1938247" cy="1861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V="1">
            <a:off x="7146177" y="882643"/>
            <a:ext cx="1938247" cy="403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73441" y="1230878"/>
            <a:ext cx="244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Client (Front-End)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Controller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mapping method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request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request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mapping method </a:t>
            </a:r>
            <a:r>
              <a:rPr lang="en-US" dirty="0" err="1" smtClean="0"/>
              <a:t>thì</a:t>
            </a:r>
            <a:r>
              <a:rPr lang="en-US" dirty="0" smtClean="0"/>
              <a:t> request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(URL, method,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View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render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back-end. Spring MVC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JSP </a:t>
            </a:r>
            <a:r>
              <a:rPr lang="en-US" dirty="0" err="1" smtClean="0"/>
              <a:t>hoặc</a:t>
            </a:r>
            <a:r>
              <a:rPr lang="en-US" dirty="0" smtClean="0"/>
              <a:t> html template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Themeleaf</a:t>
            </a:r>
            <a:r>
              <a:rPr lang="en-US" dirty="0" smtClean="0"/>
              <a:t>). </a:t>
            </a:r>
            <a:r>
              <a:rPr lang="en-US" dirty="0" err="1" smtClean="0"/>
              <a:t>Themeleaf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Model </a:t>
            </a:r>
            <a:r>
              <a:rPr lang="en-US" dirty="0" err="1" smtClean="0"/>
              <a:t>và</a:t>
            </a:r>
            <a:r>
              <a:rPr lang="en-US" dirty="0" smtClean="0"/>
              <a:t> Scopes (Request, Session, Application)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các</a:t>
            </a:r>
            <a:r>
              <a:rPr lang="en-US" dirty="0" smtClean="0"/>
              <a:t> attribute)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157379"/>
            <a:ext cx="10972800" cy="1548221"/>
          </a:xfrm>
        </p:spPr>
        <p:txBody>
          <a:bodyPr/>
          <a:lstStyle/>
          <a:p>
            <a:r>
              <a:rPr lang="en-US" dirty="0" smtClean="0"/>
              <a:t>@Controller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=&gt; GET:/home/index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r>
              <a:rPr lang="en-US" dirty="0" smtClean="0"/>
              <a:t> =&gt; GET:/home/about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975904"/>
            <a:ext cx="102489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151811"/>
            <a:ext cx="103632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(Method , URL </a:t>
            </a:r>
            <a:r>
              <a:rPr lang="en-US" dirty="0" err="1" smtClean="0"/>
              <a:t>và</a:t>
            </a:r>
            <a:r>
              <a:rPr lang="en-US" dirty="0" smtClean="0"/>
              <a:t> Parameter)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(value, method,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Mapping Annotation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r>
              <a:rPr lang="en-US" dirty="0" smtClean="0"/>
              <a:t>(value,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GET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r>
              <a:rPr lang="en-US" dirty="0" smtClean="0"/>
              <a:t>(value,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POST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r>
              <a:rPr lang="en-US" dirty="0" smtClean="0"/>
              <a:t>(value,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PUT (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REST API)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r>
              <a:rPr lang="en-US" dirty="0" smtClean="0"/>
              <a:t>(value,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DELETE  (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REST API)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PatchMapping</a:t>
            </a:r>
            <a:r>
              <a:rPr lang="en-US" dirty="0" smtClean="0"/>
              <a:t>(value,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PATCH  (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REST API)</a:t>
            </a:r>
          </a:p>
          <a:p>
            <a:pPr lvl="2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80441" y="4833146"/>
            <a:ext cx="39478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REST API =&gt; Java6</a:t>
            </a:r>
            <a:endParaRPr lang="en-US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982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12737</TotalTime>
  <Words>1115</Words>
  <Application>Microsoft Office PowerPoint</Application>
  <PresentationFormat>Widescreen</PresentationFormat>
  <Paragraphs>241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Building Controller</vt:lpstr>
      <vt:lpstr>Agenda</vt:lpstr>
      <vt:lpstr>MVC Design Pattern</vt:lpstr>
      <vt:lpstr>PowerPoint Presentation</vt:lpstr>
      <vt:lpstr>Request</vt:lpstr>
      <vt:lpstr>Spring MVC Processing</vt:lpstr>
      <vt:lpstr>Spring MVC</vt:lpstr>
      <vt:lpstr>Controller Example</vt:lpstr>
      <vt:lpstr>Request Mapping</vt:lpstr>
      <vt:lpstr>@RequestMapping URL</vt:lpstr>
      <vt:lpstr>@PostMapping, @GetMapping</vt:lpstr>
      <vt:lpstr>Mapping with Params</vt:lpstr>
      <vt:lpstr>PowerPoint Presentation</vt:lpstr>
      <vt:lpstr>@RequestParam</vt:lpstr>
      <vt:lpstr>Sử dụng Optional&lt;T&gt;</vt:lpstr>
      <vt:lpstr>@RequestPart</vt:lpstr>
      <vt:lpstr>Servlet Parameter</vt:lpstr>
      <vt:lpstr>Sử dụng JavaBean</vt:lpstr>
      <vt:lpstr>Ưu và nhược điểm</vt:lpstr>
      <vt:lpstr>@CookieValue</vt:lpstr>
      <vt:lpstr>@PathVariable</vt:lpstr>
      <vt:lpstr>Data Sharing and Mapping method return</vt:lpstr>
      <vt:lpstr>PowerPoint Presentation</vt:lpstr>
      <vt:lpstr>Model &amp; @ModelAttribute</vt:lpstr>
      <vt:lpstr>Mode.addAttribute()</vt:lpstr>
      <vt:lpstr>@ModelAttribute argument</vt:lpstr>
      <vt:lpstr>@ModelAttribute method()</vt:lpstr>
      <vt:lpstr>PowerPoint Presentation</vt:lpstr>
      <vt:lpstr>Mapping Method Results</vt:lpstr>
      <vt:lpstr>Return View Name</vt:lpstr>
      <vt:lpstr>Forward</vt:lpstr>
      <vt:lpstr>Redirect</vt:lpstr>
      <vt:lpstr>@ResponseBody – Raw Data</vt:lpstr>
      <vt:lpstr>Crud Controller Organization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1943</cp:revision>
  <dcterms:created xsi:type="dcterms:W3CDTF">2013-04-23T08:05:33Z</dcterms:created>
  <dcterms:modified xsi:type="dcterms:W3CDTF">2021-03-31T12:22:11Z</dcterms:modified>
</cp:coreProperties>
</file>