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709" r:id="rId2"/>
    <p:sldId id="763" r:id="rId3"/>
    <p:sldId id="827" r:id="rId4"/>
    <p:sldId id="797" r:id="rId5"/>
    <p:sldId id="819" r:id="rId6"/>
    <p:sldId id="798" r:id="rId7"/>
    <p:sldId id="799" r:id="rId8"/>
    <p:sldId id="820" r:id="rId9"/>
    <p:sldId id="800" r:id="rId10"/>
    <p:sldId id="801" r:id="rId11"/>
    <p:sldId id="802" r:id="rId12"/>
    <p:sldId id="803" r:id="rId13"/>
    <p:sldId id="821" r:id="rId14"/>
    <p:sldId id="804" r:id="rId15"/>
    <p:sldId id="805" r:id="rId16"/>
    <p:sldId id="806" r:id="rId17"/>
    <p:sldId id="807" r:id="rId18"/>
    <p:sldId id="822" r:id="rId19"/>
    <p:sldId id="808" r:id="rId20"/>
    <p:sldId id="809" r:id="rId21"/>
    <p:sldId id="826" r:id="rId22"/>
    <p:sldId id="811" r:id="rId23"/>
    <p:sldId id="812" r:id="rId24"/>
    <p:sldId id="824" r:id="rId25"/>
    <p:sldId id="813" r:id="rId26"/>
    <p:sldId id="814" r:id="rId27"/>
    <p:sldId id="825" r:id="rId28"/>
    <p:sldId id="816" r:id="rId29"/>
    <p:sldId id="817" r:id="rId30"/>
    <p:sldId id="707" r:id="rId31"/>
    <p:sldId id="7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BB59"/>
    <a:srgbClr val="FF3300"/>
    <a:srgbClr val="F9F9F9"/>
    <a:srgbClr val="FF5A33"/>
    <a:srgbClr val="5C0000"/>
    <a:srgbClr val="FF99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62" autoAdjust="0"/>
    <p:restoredTop sz="94364" autoAdjust="0"/>
  </p:normalViewPr>
  <p:slideViewPr>
    <p:cSldViewPr>
      <p:cViewPr varScale="1">
        <p:scale>
          <a:sx n="73" d="100"/>
          <a:sy n="73" d="100"/>
        </p:scale>
        <p:origin x="79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616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597"/>
            <a:ext cx="10972800" cy="5759003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Cambria" panose="02040503050406030204" pitchFamily="18" charset="0"/>
                <a:ea typeface="Cambria" panose="02040503050406030204" pitchFamily="18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Form and Databinding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9" name="Oval Callout 8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/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4400" b="1" dirty="0">
              <a:ln/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5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2981"/>
            <a:ext cx="7924800" cy="54618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Controller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867400" y="3502932"/>
            <a:ext cx="682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086600" y="3723911"/>
            <a:ext cx="0" cy="11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550313" y="3179767"/>
            <a:ext cx="14318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chemeClr val="accent3"/>
                </a:solidFill>
                <a:effectLst/>
              </a:rPr>
              <a:t>Model</a:t>
            </a:r>
            <a:endParaRPr lang="en-US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90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Form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91381"/>
            <a:ext cx="5547360" cy="5715000"/>
          </a:xfrm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&lt;</a:t>
            </a:r>
            <a:r>
              <a:rPr lang="en-US" sz="3200" dirty="0" err="1" smtClean="0"/>
              <a:t>form:form</a:t>
            </a:r>
            <a:r>
              <a:rPr lang="en-US" sz="3200" dirty="0" smtClean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&lt;</a:t>
            </a:r>
            <a:r>
              <a:rPr lang="en-US" sz="3200" dirty="0" err="1" smtClean="0"/>
              <a:t>form:input</a:t>
            </a:r>
            <a:r>
              <a:rPr lang="en-US" sz="3200" dirty="0" smtClean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&lt;</a:t>
            </a:r>
            <a:r>
              <a:rPr lang="en-US" sz="3200" dirty="0" err="1" smtClean="0"/>
              <a:t>form:textarea</a:t>
            </a:r>
            <a:r>
              <a:rPr lang="en-US" sz="3200" dirty="0" smtClean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&lt;</a:t>
            </a:r>
            <a:r>
              <a:rPr lang="en-US" sz="3200" dirty="0" err="1" smtClean="0"/>
              <a:t>form:checkbox</a:t>
            </a:r>
            <a:r>
              <a:rPr lang="en-US" sz="3200" dirty="0" smtClean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&lt;</a:t>
            </a:r>
            <a:r>
              <a:rPr lang="en-US" sz="3200" dirty="0" err="1" smtClean="0"/>
              <a:t>form:radiobutton</a:t>
            </a:r>
            <a:r>
              <a:rPr lang="en-US" sz="3200" dirty="0" smtClean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&lt;</a:t>
            </a:r>
            <a:r>
              <a:rPr lang="en-US" sz="3200" dirty="0" err="1" smtClean="0"/>
              <a:t>form:hidden</a:t>
            </a:r>
            <a:r>
              <a:rPr lang="en-US" sz="3200" dirty="0" smtClean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&lt;</a:t>
            </a:r>
            <a:r>
              <a:rPr lang="en-US" sz="3200" dirty="0" err="1" smtClean="0"/>
              <a:t>form:password</a:t>
            </a:r>
            <a:r>
              <a:rPr lang="en-US" sz="3200" dirty="0" smtClean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&lt;</a:t>
            </a:r>
            <a:r>
              <a:rPr lang="en-US" sz="3200" dirty="0" err="1" smtClean="0"/>
              <a:t>form:button</a:t>
            </a:r>
            <a:r>
              <a:rPr lang="en-US" sz="3200" dirty="0" smtClean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&lt;</a:t>
            </a:r>
            <a:r>
              <a:rPr lang="en-US" sz="3200" dirty="0" err="1" smtClean="0"/>
              <a:t>form:select</a:t>
            </a:r>
            <a:r>
              <a:rPr lang="en-US" sz="3200" dirty="0" smtClean="0"/>
              <a:t>/&gt;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2200" y="891381"/>
            <a:ext cx="5410199" cy="571500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SzPct val="100000"/>
              <a:buFont typeface="Wingdings" pitchFamily="2" charset="2"/>
              <a:buChar char="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Wingdings 2" pitchFamily="18" charset="2"/>
              <a:buChar char="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&lt;form&gt;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&lt;input type=“text”</a:t>
            </a:r>
            <a:r>
              <a:rPr lang="en-US" i="1" dirty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i="1" dirty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&lt;input type=‘checkbox’</a:t>
            </a:r>
            <a:r>
              <a:rPr lang="en-US" i="1" dirty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&lt;input type=‘radio’</a:t>
            </a:r>
            <a:r>
              <a:rPr lang="en-US" i="1" dirty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&lt;input type=‘hidden’</a:t>
            </a:r>
            <a:r>
              <a:rPr lang="en-US" i="1" dirty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&lt;input type=‘password’</a:t>
            </a:r>
            <a:r>
              <a:rPr lang="en-US" i="1" dirty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&lt;button</a:t>
            </a:r>
            <a:r>
              <a:rPr lang="en-US" i="1" dirty="0"/>
              <a:t>/&gt;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&lt;select</a:t>
            </a:r>
            <a:r>
              <a:rPr lang="en-US" i="1" dirty="0" smtClean="0">
                <a:solidFill>
                  <a:srgbClr val="FF0000"/>
                </a:solidFill>
              </a:rPr>
              <a:t>/&gt;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Striped Right Arrow 5"/>
          <p:cNvSpPr/>
          <p:nvPr/>
        </p:nvSpPr>
        <p:spPr>
          <a:xfrm rot="2388100">
            <a:off x="4085884" y="1228104"/>
            <a:ext cx="2209800" cy="1423852"/>
          </a:xfrm>
          <a:prstGeom prst="stripedRightArrow">
            <a:avLst>
              <a:gd name="adj1" fmla="val 50000"/>
              <a:gd name="adj2" fmla="val 2298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Generate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HTML Tags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1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Form Tags – List Controls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1" y="914400"/>
            <a:ext cx="5791200" cy="198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&lt;select&gt;</a:t>
            </a:r>
          </a:p>
          <a:p>
            <a:r>
              <a:rPr lang="en-US" sz="2400" dirty="0" smtClean="0"/>
              <a:t>&lt;option value=“{value1}”&gt;{label1}&lt;/option&gt;</a:t>
            </a:r>
          </a:p>
          <a:p>
            <a:r>
              <a:rPr lang="en-US" sz="2400" dirty="0"/>
              <a:t>&lt;option value=“{</a:t>
            </a:r>
            <a:r>
              <a:rPr lang="en-US" sz="2400" dirty="0" smtClean="0"/>
              <a:t>value2}”&gt;{label2}&lt;/</a:t>
            </a:r>
            <a:r>
              <a:rPr lang="en-US" sz="2400" dirty="0"/>
              <a:t>option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  <a:p>
            <a:r>
              <a:rPr lang="en-US" sz="2400" dirty="0" smtClean="0"/>
              <a:t>&lt;/select&gt;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906529" y="1645623"/>
            <a:ext cx="2675870" cy="518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1" y="3200400"/>
            <a:ext cx="8077200" cy="152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&lt;input type=“</a:t>
            </a:r>
            <a:r>
              <a:rPr lang="en-US" sz="2400" dirty="0" err="1" smtClean="0"/>
              <a:t>radido</a:t>
            </a:r>
            <a:r>
              <a:rPr lang="en-US" sz="2400" dirty="0" smtClean="0"/>
              <a:t>” value=“{value1}”&gt;&lt;label&gt;{label1}&lt;/label&gt;</a:t>
            </a:r>
          </a:p>
          <a:p>
            <a:r>
              <a:rPr lang="en-US" sz="2400" dirty="0"/>
              <a:t>&lt;input type=“</a:t>
            </a:r>
            <a:r>
              <a:rPr lang="en-US" sz="2400" dirty="0" err="1"/>
              <a:t>radido</a:t>
            </a:r>
            <a:r>
              <a:rPr lang="en-US" sz="2400" dirty="0"/>
              <a:t>” value=“{</a:t>
            </a:r>
            <a:r>
              <a:rPr lang="en-US" sz="2400" dirty="0" smtClean="0"/>
              <a:t>value2}”&gt;&lt;</a:t>
            </a:r>
            <a:r>
              <a:rPr lang="en-US" sz="2400" dirty="0"/>
              <a:t>label&gt;{label2}&lt;/label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711366" y="2545378"/>
            <a:ext cx="3886200" cy="518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5029200"/>
            <a:ext cx="8359993" cy="152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&lt;input type</a:t>
            </a:r>
            <a:r>
              <a:rPr lang="en-US" sz="2400" dirty="0" smtClean="0"/>
              <a:t>=“checkbox” </a:t>
            </a:r>
            <a:r>
              <a:rPr lang="en-US" sz="2400" dirty="0"/>
              <a:t>value=“{value1}”&gt;&lt;label&gt;{label1}&lt;/label&gt;</a:t>
            </a:r>
          </a:p>
          <a:p>
            <a:r>
              <a:rPr lang="en-US" sz="2400" dirty="0"/>
              <a:t>&lt;input type</a:t>
            </a:r>
            <a:r>
              <a:rPr lang="en-US" sz="2400" dirty="0" smtClean="0"/>
              <a:t>=“</a:t>
            </a:r>
            <a:r>
              <a:rPr lang="en-US" sz="2400" dirty="0"/>
              <a:t>checkbox</a:t>
            </a:r>
            <a:r>
              <a:rPr lang="en-US" sz="2400" dirty="0" smtClean="0"/>
              <a:t>” </a:t>
            </a:r>
            <a:r>
              <a:rPr lang="en-US" sz="2400" dirty="0"/>
              <a:t>value=“{value2}”&gt;&lt;label&gt;{label2}&lt;/label&gt;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11366" y="6228100"/>
            <a:ext cx="3886200" cy="518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93393" y="1643390"/>
            <a:ext cx="26890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9. &lt;</a:t>
            </a:r>
            <a:r>
              <a:rPr lang="en-US" sz="2800" dirty="0" err="1" smtClean="0">
                <a:solidFill>
                  <a:srgbClr val="FF0000"/>
                </a:solidFill>
              </a:rPr>
              <a:t>form:select</a:t>
            </a:r>
            <a:r>
              <a:rPr lang="en-US" sz="2800" i="1" dirty="0">
                <a:solidFill>
                  <a:srgbClr val="FF0000"/>
                </a:solidFill>
              </a:rPr>
              <a:t>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7711365" y="2545378"/>
            <a:ext cx="38993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10. &lt;</a:t>
            </a:r>
            <a:r>
              <a:rPr lang="en-US" sz="2800" dirty="0" err="1" smtClean="0">
                <a:solidFill>
                  <a:srgbClr val="FF0000"/>
                </a:solidFill>
              </a:rPr>
              <a:t>form:radiobuttons</a:t>
            </a:r>
            <a:r>
              <a:rPr lang="en-US" sz="2800" i="1" dirty="0" smtClean="0">
                <a:solidFill>
                  <a:srgbClr val="FF0000"/>
                </a:solidFill>
              </a:rPr>
              <a:t>/&gt;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18666" y="6228100"/>
            <a:ext cx="36920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11. &lt;</a:t>
            </a:r>
            <a:r>
              <a:rPr lang="en-US" sz="2800" dirty="0" err="1" smtClean="0">
                <a:solidFill>
                  <a:srgbClr val="FF0000"/>
                </a:solidFill>
              </a:rPr>
              <a:t>form:checkboxes</a:t>
            </a:r>
            <a:r>
              <a:rPr lang="en-US" sz="2800" i="1" dirty="0" smtClean="0">
                <a:solidFill>
                  <a:srgbClr val="FF0000"/>
                </a:solidFill>
              </a:rPr>
              <a:t>/&gt;</a:t>
            </a:r>
            <a:endParaRPr lang="en-US" sz="2800" i="1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11" idx="1"/>
            <a:endCxn id="4" idx="3"/>
          </p:cNvCxnSpPr>
          <p:nvPr/>
        </p:nvCxnSpPr>
        <p:spPr>
          <a:xfrm flipH="1" flipV="1">
            <a:off x="6324601" y="1905000"/>
            <a:ext cx="25819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2"/>
            <a:endCxn id="5" idx="3"/>
          </p:cNvCxnSpPr>
          <p:nvPr/>
        </p:nvCxnSpPr>
        <p:spPr>
          <a:xfrm rot="5400000">
            <a:off x="8688917" y="2990283"/>
            <a:ext cx="893802" cy="10504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0"/>
            <a:endCxn id="6" idx="3"/>
          </p:cNvCxnSpPr>
          <p:nvPr/>
        </p:nvCxnSpPr>
        <p:spPr>
          <a:xfrm rot="16200000" flipV="1">
            <a:off x="9110589" y="5574004"/>
            <a:ext cx="436900" cy="8712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6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 filling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8901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#2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5278"/>
            <a:ext cx="7890551" cy="46507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18376" y="3886200"/>
            <a:ext cx="48640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&lt;</a:t>
            </a:r>
            <a:r>
              <a:rPr lang="en-US" sz="3200" b="1" dirty="0" err="1" smtClean="0">
                <a:ln/>
                <a:solidFill>
                  <a:srgbClr val="FF0000"/>
                </a:solidFill>
              </a:rPr>
              <a:t>form:select</a:t>
            </a:r>
            <a:r>
              <a:rPr lang="en-US" sz="3200" b="1" dirty="0">
                <a:ln/>
                <a:solidFill>
                  <a:srgbClr val="FF0000"/>
                </a:solidFill>
              </a:rPr>
              <a:t> items=“data</a:t>
            </a:r>
            <a:r>
              <a:rPr lang="en-US" sz="3200" b="1" dirty="0" smtClean="0">
                <a:ln/>
                <a:solidFill>
                  <a:srgbClr val="FF0000"/>
                </a:solidFill>
              </a:rPr>
              <a:t>”&gt;</a:t>
            </a:r>
            <a:endParaRPr lang="en-US" sz="3200" b="1" dirty="0">
              <a:ln/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1768" y="2590800"/>
            <a:ext cx="58206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&lt;</a:t>
            </a:r>
            <a:r>
              <a:rPr lang="en-US" sz="3200" b="1" dirty="0" err="1" smtClean="0">
                <a:ln/>
                <a:solidFill>
                  <a:srgbClr val="FF0000"/>
                </a:solidFill>
              </a:rPr>
              <a:t>form:checkboxes</a:t>
            </a:r>
            <a:r>
              <a:rPr lang="en-US" sz="3200" b="1" dirty="0">
                <a:ln/>
                <a:solidFill>
                  <a:srgbClr val="FF0000"/>
                </a:solidFill>
              </a:rPr>
              <a:t> items=“data</a:t>
            </a:r>
            <a:r>
              <a:rPr lang="en-US" sz="3200" b="1" dirty="0" smtClean="0">
                <a:ln/>
                <a:solidFill>
                  <a:srgbClr val="FF0000"/>
                </a:solidFill>
              </a:rPr>
              <a:t>”&gt;</a:t>
            </a:r>
            <a:endParaRPr lang="en-US" sz="3200" b="1" dirty="0">
              <a:ln/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9968" y="1320225"/>
            <a:ext cx="60724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&lt;</a:t>
            </a:r>
            <a:r>
              <a:rPr lang="en-US" sz="3200" b="1" dirty="0" err="1" smtClean="0">
                <a:ln/>
                <a:solidFill>
                  <a:srgbClr val="FF0000"/>
                </a:solidFill>
              </a:rPr>
              <a:t>form:radiobuttons</a:t>
            </a:r>
            <a:r>
              <a:rPr lang="en-US" sz="3200" b="1" dirty="0" smtClean="0">
                <a:ln/>
                <a:solidFill>
                  <a:srgbClr val="FF0000"/>
                </a:solidFill>
              </a:rPr>
              <a:t> items=“data”&gt;</a:t>
            </a:r>
            <a:endParaRPr lang="en-US" sz="3200" b="1" dirty="0">
              <a:ln/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60080" y="2163642"/>
            <a:ext cx="45720" cy="7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260080" y="3475807"/>
            <a:ext cx="45720" cy="7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260080" y="4763801"/>
            <a:ext cx="45720" cy="78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11" idx="2"/>
            <a:endCxn id="6" idx="3"/>
          </p:cNvCxnSpPr>
          <p:nvPr/>
        </p:nvCxnSpPr>
        <p:spPr>
          <a:xfrm rot="5400000">
            <a:off x="8277077" y="1933723"/>
            <a:ext cx="297831" cy="2403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12" idx="3"/>
          </p:cNvCxnSpPr>
          <p:nvPr/>
        </p:nvCxnSpPr>
        <p:spPr>
          <a:xfrm rot="5400000">
            <a:off x="8319232" y="3162143"/>
            <a:ext cx="339421" cy="366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3" idx="3"/>
          </p:cNvCxnSpPr>
          <p:nvPr/>
        </p:nvCxnSpPr>
        <p:spPr>
          <a:xfrm rot="5400000">
            <a:off x="8562087" y="4214688"/>
            <a:ext cx="332015" cy="8445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Form – Data Filling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4953001"/>
            <a:ext cx="10972800" cy="1752599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@items = &lt;datasource&gt;</a:t>
            </a:r>
          </a:p>
          <a:p>
            <a:r>
              <a:rPr lang="en-US" smtClean="0"/>
              <a:t>@itemValue = &lt;property&gt;</a:t>
            </a:r>
          </a:p>
          <a:p>
            <a:r>
              <a:rPr lang="en-US" smtClean="0"/>
              <a:t>@itemLabel = &lt;property&gt;</a:t>
            </a:r>
          </a:p>
          <a:p>
            <a:r>
              <a:rPr lang="en-US" smtClean="0"/>
              <a:t>@delimiter = &lt;element&gt;</a:t>
            </a:r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715000" y="4953001"/>
            <a:ext cx="5715000" cy="160673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SzPct val="100000"/>
              <a:buFont typeface="Wingdings" pitchFamily="2" charset="2"/>
              <a:buChar char="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Wingdings 2" pitchFamily="18" charset="2"/>
              <a:buChar char="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Wingdings 2" pitchFamily="18" charset="2"/>
              <a:buChar char="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${positions} &lt;= </a:t>
            </a:r>
            <a:r>
              <a:rPr lang="en-US" sz="2800" dirty="0" smtClean="0">
                <a:solidFill>
                  <a:srgbClr val="FF0000"/>
                </a:solidFill>
              </a:rPr>
              <a:t>Map&lt;String, String&gt;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${hobbies} &lt;= </a:t>
            </a:r>
            <a:r>
              <a:rPr lang="en-US" sz="2800" dirty="0" smtClean="0">
                <a:solidFill>
                  <a:srgbClr val="FF0000"/>
                </a:solidFill>
              </a:rPr>
              <a:t>String[]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${nationalities} &lt;= </a:t>
            </a:r>
            <a:r>
              <a:rPr lang="en-US" sz="2800" dirty="0" smtClean="0">
                <a:solidFill>
                  <a:srgbClr val="FF0000"/>
                </a:solidFill>
              </a:rPr>
              <a:t>List&lt;Country&gt;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838200"/>
            <a:ext cx="10922000" cy="337648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10" idx="1"/>
            <a:endCxn id="11" idx="3"/>
          </p:cNvCxnSpPr>
          <p:nvPr/>
        </p:nvCxnSpPr>
        <p:spPr>
          <a:xfrm flipH="1">
            <a:off x="3852670" y="4681210"/>
            <a:ext cx="1784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36720" y="4419600"/>
            <a:ext cx="1894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DataSource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3316" y="4419600"/>
            <a:ext cx="32593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Datafilling</a:t>
            </a:r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 attributes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51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 for filling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333500"/>
            <a:ext cx="5057775" cy="4914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9" y="990600"/>
            <a:ext cx="2438400" cy="171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499" y="3657600"/>
            <a:ext cx="4533900" cy="30670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48499" y="3657601"/>
            <a:ext cx="4533900" cy="306705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48499" y="980939"/>
            <a:ext cx="4533900" cy="171450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2937" y="1323839"/>
            <a:ext cx="5072063" cy="492456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486899" y="2695440"/>
            <a:ext cx="0" cy="96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16" idx="1"/>
          </p:cNvCxnSpPr>
          <p:nvPr/>
        </p:nvCxnSpPr>
        <p:spPr>
          <a:xfrm flipH="1">
            <a:off x="5562600" y="1838190"/>
            <a:ext cx="1485899" cy="115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5" idx="1"/>
          </p:cNvCxnSpPr>
          <p:nvPr/>
        </p:nvCxnSpPr>
        <p:spPr>
          <a:xfrm flipH="1">
            <a:off x="5562600" y="5191126"/>
            <a:ext cx="1485899" cy="60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454242" y="29918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for filling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0" y="914400"/>
            <a:ext cx="5800725" cy="3476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914400"/>
            <a:ext cx="525780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0" y="4619897"/>
            <a:ext cx="4543425" cy="1781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205" y="4324621"/>
            <a:ext cx="5124450" cy="23717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0480" y="914400"/>
            <a:ext cx="5800725" cy="3476625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81206" y="914400"/>
            <a:ext cx="5277394" cy="3476625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0479" y="4391025"/>
            <a:ext cx="5800725" cy="230532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81205" y="4391025"/>
            <a:ext cx="5277394" cy="230532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Upload file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04203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53000" y="1295400"/>
            <a:ext cx="662940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&lt;form action="send" method=“</a:t>
            </a:r>
            <a:r>
              <a:rPr lang="en-US" b="1" dirty="0" smtClean="0">
                <a:solidFill>
                  <a:srgbClr val="FF0000"/>
                </a:solidFill>
              </a:rPr>
              <a:t>POST</a:t>
            </a:r>
            <a:r>
              <a:rPr lang="en-US" dirty="0" smtClean="0"/>
              <a:t>" </a:t>
            </a:r>
            <a:r>
              <a:rPr lang="en-US" dirty="0" err="1" smtClean="0"/>
              <a:t>enctype</a:t>
            </a:r>
            <a:r>
              <a:rPr lang="en-US" dirty="0" smtClean="0"/>
              <a:t>="</a:t>
            </a:r>
            <a:r>
              <a:rPr lang="en-US" b="1" dirty="0" smtClean="0">
                <a:solidFill>
                  <a:srgbClr val="FF0000"/>
                </a:solidFill>
              </a:rPr>
              <a:t>multipart/form-data</a:t>
            </a:r>
            <a:r>
              <a:rPr lang="en-US" dirty="0" smtClean="0"/>
              <a:t>"&gt;</a:t>
            </a:r>
          </a:p>
          <a:p>
            <a:pPr marL="457200" lvl="1" indent="0">
              <a:buNone/>
            </a:pPr>
            <a:r>
              <a:rPr lang="en-US" dirty="0" smtClean="0"/>
              <a:t>&lt;input name="from"&gt;</a:t>
            </a:r>
          </a:p>
          <a:p>
            <a:pPr marL="457200" lvl="1" indent="0">
              <a:buNone/>
            </a:pPr>
            <a:r>
              <a:rPr lang="en-US" dirty="0" smtClean="0"/>
              <a:t>&lt;input name="to"&gt;</a:t>
            </a:r>
          </a:p>
          <a:p>
            <a:pPr marL="457200" lvl="1" indent="0">
              <a:buNone/>
            </a:pPr>
            <a:r>
              <a:rPr lang="en-US" dirty="0" smtClean="0"/>
              <a:t>&lt;input name="subject" &gt;</a:t>
            </a:r>
          </a:p>
          <a:p>
            <a:pPr marL="457200" lvl="1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name="body"&gt; 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&lt;input name="attach" type="file"&gt;</a:t>
            </a:r>
          </a:p>
          <a:p>
            <a:pPr marL="457200" lvl="1" indent="0">
              <a:buNone/>
            </a:pPr>
            <a:r>
              <a:rPr lang="en-US" dirty="0" smtClean="0"/>
              <a:t>&lt;button&gt;Send&lt;/button&gt;</a:t>
            </a:r>
          </a:p>
          <a:p>
            <a:pPr marL="0" indent="0">
              <a:buNone/>
            </a:pPr>
            <a:r>
              <a:rPr lang="en-US" dirty="0" smtClean="0"/>
              <a:t>&lt;/form&gt;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38385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4279" y="990600"/>
            <a:ext cx="4220121" cy="4906963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9162"/>
            <a:ext cx="8991600" cy="5710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&amp; Databinding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Databinding 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Form and Databinding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Upload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pPr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bean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Annotations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</a:t>
            </a: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  <a:endParaRPr lang="en-US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Displaying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messages</a:t>
            </a:r>
          </a:p>
          <a:p>
            <a:pPr lvl="1">
              <a:buFont typeface="Wingdings" panose="05000000000000000000" pitchFamily="2" charset="2"/>
              <a:buChar char="&amp;"/>
            </a:pPr>
            <a:r>
              <a:rPr lang="en-US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Customizing </a:t>
            </a:r>
            <a:r>
              <a:rPr lang="en-US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messages</a:t>
            </a:r>
          </a:p>
        </p:txBody>
      </p:sp>
      <p:pic>
        <p:nvPicPr>
          <p:cNvPr id="5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09584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17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UploadController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399"/>
            <a:ext cx="8534400" cy="576407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49" y="5705475"/>
            <a:ext cx="6038850" cy="84772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113814" y="5305365"/>
            <a:ext cx="2543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application.properties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162800" y="1066800"/>
            <a:ext cx="4419599" cy="1981200"/>
          </a:xfrm>
          <a:solidFill>
            <a:schemeClr val="bg1"/>
          </a:solidFill>
          <a:ln>
            <a:solidFill>
              <a:schemeClr val="accent3"/>
            </a:solidFill>
          </a:ln>
        </p:spPr>
        <p:txBody>
          <a:bodyPr/>
          <a:lstStyle/>
          <a:p>
            <a:r>
              <a:rPr lang="en-US" dirty="0" err="1" smtClean="0"/>
              <a:t>MultipartFile</a:t>
            </a:r>
            <a:endParaRPr lang="en-US" dirty="0" smtClean="0"/>
          </a:p>
          <a:p>
            <a:pPr lvl="1"/>
            <a:r>
              <a:rPr lang="en-US" dirty="0" err="1" smtClean="0"/>
              <a:t>isEmpty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getOriginalFilename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transferTo</a:t>
            </a:r>
            <a:r>
              <a:rPr lang="en-US" dirty="0" smtClean="0"/>
              <a:t>(File)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5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Form Validation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0932" y="2406165"/>
            <a:ext cx="1693935" cy="2518699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584867" y="1686082"/>
            <a:ext cx="1066234" cy="943930"/>
          </a:xfrm>
          <a:prstGeom prst="wedgeEllipseCallout">
            <a:avLst>
              <a:gd name="adj1" fmla="val -51859"/>
              <a:gd name="adj2" fmla="val 6708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/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89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#3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3535"/>
            <a:ext cx="10439400" cy="60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946597"/>
            <a:ext cx="5029203" cy="5759003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NotNull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null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NotBlank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 (</a:t>
            </a:r>
            <a:r>
              <a:rPr lang="en-US" dirty="0" err="1" smtClean="0"/>
              <a:t>chuỗi</a:t>
            </a:r>
            <a:r>
              <a:rPr lang="en-US" dirty="0" smtClean="0"/>
              <a:t>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NotEmpty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rỗng</a:t>
            </a:r>
            <a:r>
              <a:rPr lang="en-US" dirty="0" smtClean="0"/>
              <a:t> (null, </a:t>
            </a:r>
            <a:r>
              <a:rPr lang="en-US" dirty="0" err="1" smtClean="0"/>
              <a:t>chuỗi</a:t>
            </a:r>
            <a:r>
              <a:rPr lang="en-US" dirty="0" smtClean="0"/>
              <a:t>, map, collection)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DecimalMin</a:t>
            </a:r>
            <a:endParaRPr lang="en-US" dirty="0" smtClean="0"/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(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</a:p>
          <a:p>
            <a:r>
              <a:rPr lang="en-US" dirty="0" smtClean="0"/>
              <a:t>@Email</a:t>
            </a:r>
          </a:p>
          <a:p>
            <a:pPr lvl="1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email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3962400" cy="574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73584" y="2665819"/>
            <a:ext cx="5560236" cy="20573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71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Null, Empty</a:t>
            </a:r>
          </a:p>
          <a:p>
            <a:pPr lvl="1"/>
            <a:r>
              <a:rPr lang="en-US" smtClean="0"/>
              <a:t>@NotBlank(), @NotEmpty(), @NotNull(), @Null()</a:t>
            </a:r>
          </a:p>
          <a:p>
            <a:r>
              <a:rPr lang="en-US" smtClean="0"/>
              <a:t>Number</a:t>
            </a:r>
          </a:p>
          <a:p>
            <a:pPr lvl="1"/>
            <a:r>
              <a:rPr lang="en-US" smtClean="0"/>
              <a:t>@Negative(), @NegativeOrZero(), @Positive(), @PositiveOrZero()</a:t>
            </a:r>
          </a:p>
          <a:p>
            <a:pPr lvl="1"/>
            <a:r>
              <a:rPr lang="en-US" smtClean="0"/>
              <a:t>@DecimalMax("5"), @DecimalMin("6.5")</a:t>
            </a:r>
          </a:p>
          <a:p>
            <a:pPr lvl="1"/>
            <a:r>
              <a:rPr lang="en-US" smtClean="0"/>
              <a:t>@Max(5), @Min(6), @Size(min=0, max=1)</a:t>
            </a:r>
          </a:p>
          <a:p>
            <a:pPr lvl="1"/>
            <a:r>
              <a:rPr lang="en-US" smtClean="0"/>
              <a:t>@Digits(integer=3, fraction=2)</a:t>
            </a:r>
          </a:p>
          <a:p>
            <a:r>
              <a:rPr lang="en-US" smtClean="0"/>
              <a:t>Email, Regular Expression</a:t>
            </a:r>
          </a:p>
          <a:p>
            <a:pPr lvl="1"/>
            <a:r>
              <a:rPr lang="en-US" smtClean="0"/>
              <a:t>@Email(), @Pattern(regexp="")</a:t>
            </a:r>
          </a:p>
          <a:p>
            <a:r>
              <a:rPr lang="en-US" smtClean="0"/>
              <a:t>Time</a:t>
            </a:r>
          </a:p>
          <a:p>
            <a:pPr lvl="1"/>
            <a:r>
              <a:rPr lang="en-US" smtClean="0"/>
              <a:t>@Future(), @FutureOrPresent(), @Past(), @PastOrPresent()</a:t>
            </a:r>
          </a:p>
          <a:p>
            <a:r>
              <a:rPr lang="en-US" smtClean="0"/>
              <a:t>Boolean</a:t>
            </a:r>
          </a:p>
          <a:p>
            <a:pPr lvl="1"/>
            <a:r>
              <a:rPr lang="en-US" smtClean="0"/>
              <a:t>@AssertFalse(), @AssertTrue()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5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95812"/>
            <a:ext cx="10972800" cy="16097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@Valid </a:t>
            </a:r>
            <a:r>
              <a:rPr lang="en-US" dirty="0" err="1" smtClean="0"/>
              <a:t>hoặc</a:t>
            </a:r>
            <a:r>
              <a:rPr lang="en-US" dirty="0" smtClean="0"/>
              <a:t> @Validated: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bean staff</a:t>
            </a:r>
          </a:p>
          <a:p>
            <a:r>
              <a:rPr lang="en-US" dirty="0" err="1" smtClean="0"/>
              <a:t>BindingResult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(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bean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result.hasErrors</a:t>
            </a:r>
            <a:r>
              <a:rPr lang="en-US" dirty="0" smtClean="0"/>
              <a:t>()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8753"/>
            <a:ext cx="9372600" cy="4177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599" y="918754"/>
            <a:ext cx="10972799" cy="417705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Display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form:errors</a:t>
            </a:r>
            <a:r>
              <a:rPr lang="en-US" dirty="0" smtClean="0"/>
              <a:t> path=“?“ element=“?“ delimiter=“?"/&gt;</a:t>
            </a:r>
          </a:p>
          <a:p>
            <a:pPr lvl="2"/>
            <a:r>
              <a:rPr lang="en-US" dirty="0" smtClean="0"/>
              <a:t>@path: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bean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* (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@element: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bọc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2"/>
            <a:r>
              <a:rPr lang="en-US" dirty="0" smtClean="0"/>
              <a:t>@delimiter: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form:errors</a:t>
            </a:r>
            <a:r>
              <a:rPr lang="en-US" dirty="0" smtClean="0"/>
              <a:t> path=“*“ element=“li” delimiter=“;”/&gt;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form:errors</a:t>
            </a:r>
            <a:r>
              <a:rPr lang="en-US" dirty="0" smtClean="0"/>
              <a:t> path="</a:t>
            </a:r>
            <a:r>
              <a:rPr lang="en-US" dirty="0" err="1" smtClean="0"/>
              <a:t>fullname</a:t>
            </a:r>
            <a:r>
              <a:rPr lang="en-US" dirty="0" smtClean="0"/>
              <a:t>"/&gt;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Customizing Error Messages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1098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Customizing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Validation Annotation định nghĩa sẵn thông báo lỗi mặc định.</a:t>
            </a:r>
          </a:p>
          <a:p>
            <a:r>
              <a:rPr lang="en-US" smtClean="0"/>
              <a:t>Sử dụng thuộc tính message để thay đổi thông báo lỗi</a:t>
            </a:r>
          </a:p>
          <a:p>
            <a:pPr lvl="1"/>
            <a:r>
              <a:rPr lang="en-US" smtClean="0"/>
              <a:t>@Email(message=“Chưa đúng định dạng email”)</a:t>
            </a:r>
          </a:p>
          <a:p>
            <a:r>
              <a:rPr lang="en-US" smtClean="0"/>
              <a:t>Sử dụng file properties để định nghĩa thông báo lỗi tập trung đa ngôn ngữ và cấu hình để nạp tài nguyên thông báo lỗi.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75463"/>
            <a:ext cx="6629400" cy="23645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599" y="3886200"/>
            <a:ext cx="10591799" cy="2590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34379" y="5953780"/>
            <a:ext cx="51523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rgbClr val="FF0000"/>
                </a:solidFill>
                <a:effectLst/>
              </a:rPr>
              <a:t>&lt;annotation&gt;.&lt;bean&gt;.&lt;property&gt;</a:t>
            </a:r>
            <a:endParaRPr lang="en-US" sz="2800" b="1" cap="none" spc="0" dirty="0">
              <a:ln/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33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 </a:t>
            </a:r>
            <a:r>
              <a:rPr lang="en-US" smtClean="0"/>
              <a:t>Resource Configuration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0" y="914400"/>
            <a:ext cx="3876000" cy="518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76399"/>
            <a:ext cx="6724185" cy="3429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48201" y="1600200"/>
            <a:ext cx="6934198" cy="3644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33800" y="3733800"/>
            <a:ext cx="2209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4171507" y="2743200"/>
            <a:ext cx="476694" cy="67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Databinding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06228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599"/>
            <a:ext cx="7585826" cy="56387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cap="small" dirty="0" smtClean="0"/>
              <a:t>Form </a:t>
            </a:r>
            <a:r>
              <a:rPr lang="en-US" cap="small" dirty="0"/>
              <a:t>&amp; Databinding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/>
              <a:t>Understanding Databinding 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/>
              <a:t>Spring Form and Databinding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/>
              <a:t>Upload file</a:t>
            </a:r>
          </a:p>
          <a:p>
            <a:pPr>
              <a:buFont typeface="Wingdings" pitchFamily="2" charset="2"/>
              <a:buChar char="þ"/>
            </a:pPr>
            <a:r>
              <a:rPr lang="en-US" cap="small" dirty="0"/>
              <a:t>Validation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/>
              <a:t>Understanding Validation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/>
              <a:t>Validation bean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/>
              <a:t>Validation Annotations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/>
              <a:t>Validation Controller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/>
              <a:t>Displaying error messages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sz="2400" cap="small" dirty="0"/>
              <a:t>Customizing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35734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74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Databinding?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60119"/>
            <a:ext cx="4495800" cy="5701491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391400" y="960119"/>
            <a:ext cx="4071470" cy="37642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6789" y="950929"/>
            <a:ext cx="1266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Model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29400" y="5092005"/>
            <a:ext cx="50289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Databinding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sz="2800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97990"/>
              </p:ext>
            </p:extLst>
          </p:nvPr>
        </p:nvGraphicFramePr>
        <p:xfrm>
          <a:off x="7758953" y="1724633"/>
          <a:ext cx="357542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02439510"/>
                    </a:ext>
                  </a:extLst>
                </a:gridCol>
                <a:gridCol w="2432424">
                  <a:extLst>
                    <a:ext uri="{9D8B030D-6E8A-4147-A177-3AD203B41FA5}">
                      <a16:colId xmlns:a16="http://schemas.microsoft.com/office/drawing/2014/main" val="3426220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property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222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5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fullname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Nguyen Nghiem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5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gender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true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5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email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nghiemn@fpt.edu.vn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426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salary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1000.0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8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position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20656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420409" y="1234126"/>
            <a:ext cx="91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</a:rPr>
              <a:t>staff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43800" y="2237125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543800" y="2635334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543800" y="3033543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543800" y="3431752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7543800" y="3829961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543800" y="4228170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800600" y="1414213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800600" y="2281230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800600" y="3148247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4800600" y="4015264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800600" y="4882281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800600" y="5749297"/>
            <a:ext cx="152400" cy="162299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28" idx="3"/>
            <a:endCxn id="13" idx="1"/>
          </p:cNvCxnSpPr>
          <p:nvPr/>
        </p:nvCxnSpPr>
        <p:spPr>
          <a:xfrm>
            <a:off x="4953000" y="1495363"/>
            <a:ext cx="2590800" cy="8229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1" idx="3"/>
            <a:endCxn id="24" idx="1"/>
          </p:cNvCxnSpPr>
          <p:nvPr/>
        </p:nvCxnSpPr>
        <p:spPr>
          <a:xfrm flipV="1">
            <a:off x="4953000" y="3512902"/>
            <a:ext cx="2590800" cy="58351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2" idx="3"/>
            <a:endCxn id="25" idx="1"/>
          </p:cNvCxnSpPr>
          <p:nvPr/>
        </p:nvCxnSpPr>
        <p:spPr>
          <a:xfrm flipV="1">
            <a:off x="4953000" y="3911111"/>
            <a:ext cx="2590800" cy="10523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3" idx="3"/>
            <a:endCxn id="27" idx="1"/>
          </p:cNvCxnSpPr>
          <p:nvPr/>
        </p:nvCxnSpPr>
        <p:spPr>
          <a:xfrm flipV="1">
            <a:off x="4953000" y="4309320"/>
            <a:ext cx="2590800" cy="152112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9" idx="3"/>
            <a:endCxn id="22" idx="1"/>
          </p:cNvCxnSpPr>
          <p:nvPr/>
        </p:nvCxnSpPr>
        <p:spPr>
          <a:xfrm>
            <a:off x="4953000" y="2362380"/>
            <a:ext cx="2590800" cy="3541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30" idx="3"/>
            <a:endCxn id="23" idx="1"/>
          </p:cNvCxnSpPr>
          <p:nvPr/>
        </p:nvCxnSpPr>
        <p:spPr>
          <a:xfrm flipV="1">
            <a:off x="4953000" y="3114693"/>
            <a:ext cx="2590800" cy="1147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0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Databinding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8330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Study #1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62433"/>
            <a:ext cx="4898426" cy="530933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962433"/>
            <a:ext cx="4876799" cy="526607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8" name="Right Arrow 7"/>
          <p:cNvSpPr/>
          <p:nvPr/>
        </p:nvSpPr>
        <p:spPr>
          <a:xfrm>
            <a:off x="3642835" y="3048000"/>
            <a:ext cx="2973237" cy="845102"/>
          </a:xfrm>
          <a:prstGeom prst="rightArrow">
            <a:avLst>
              <a:gd name="adj1" fmla="val 50000"/>
              <a:gd name="adj2" fmla="val 3491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click </a:t>
            </a:r>
            <a:r>
              <a:rPr lang="en-US" dirty="0"/>
              <a:t>[</a:t>
            </a:r>
            <a:r>
              <a:rPr lang="en-US" dirty="0" smtClean="0"/>
              <a:t>Save]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38788" y="6243935"/>
            <a:ext cx="1904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solidFill>
                  <a:srgbClr val="FF0000"/>
                </a:solidFill>
              </a:rPr>
              <a:t>Khởi</a:t>
            </a:r>
            <a:r>
              <a:rPr lang="en-US" sz="2400" cap="small" dirty="0" smtClean="0">
                <a:solidFill>
                  <a:srgbClr val="FF0000"/>
                </a:solidFill>
              </a:rPr>
              <a:t> </a:t>
            </a:r>
            <a:r>
              <a:rPr lang="en-US" sz="2400" cap="small" dirty="0" err="1" smtClean="0">
                <a:solidFill>
                  <a:srgbClr val="FF0000"/>
                </a:solidFill>
              </a:rPr>
              <a:t>tạo</a:t>
            </a:r>
            <a:r>
              <a:rPr lang="en-US" sz="2400" cap="small" dirty="0" smtClean="0">
                <a:solidFill>
                  <a:srgbClr val="FF0000"/>
                </a:solidFill>
              </a:rPr>
              <a:t> form</a:t>
            </a:r>
            <a:endParaRPr lang="en-US" sz="2400" cap="small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8580" y="6243935"/>
            <a:ext cx="3051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err="1" smtClean="0">
                <a:solidFill>
                  <a:srgbClr val="FF0000"/>
                </a:solidFill>
              </a:rPr>
              <a:t>Duy</a:t>
            </a:r>
            <a:r>
              <a:rPr lang="en-US" sz="2400" cap="small" dirty="0" smtClean="0">
                <a:solidFill>
                  <a:srgbClr val="FF0000"/>
                </a:solidFill>
              </a:rPr>
              <a:t> </a:t>
            </a:r>
            <a:r>
              <a:rPr lang="en-US" sz="2400" cap="small" dirty="0" err="1" smtClean="0">
                <a:solidFill>
                  <a:srgbClr val="FF0000"/>
                </a:solidFill>
              </a:rPr>
              <a:t>trì</a:t>
            </a:r>
            <a:r>
              <a:rPr lang="en-US" sz="2400" cap="small" dirty="0" smtClean="0">
                <a:solidFill>
                  <a:srgbClr val="FF0000"/>
                </a:solidFill>
              </a:rPr>
              <a:t> </a:t>
            </a:r>
            <a:r>
              <a:rPr lang="en-US" sz="2400" cap="small" dirty="0" err="1" smtClean="0">
                <a:solidFill>
                  <a:srgbClr val="FF0000"/>
                </a:solidFill>
              </a:rPr>
              <a:t>trạng</a:t>
            </a:r>
            <a:r>
              <a:rPr lang="en-US" sz="2400" cap="small" dirty="0" smtClean="0">
                <a:solidFill>
                  <a:srgbClr val="FF0000"/>
                </a:solidFill>
              </a:rPr>
              <a:t> </a:t>
            </a:r>
            <a:r>
              <a:rPr lang="en-US" sz="2400" cap="small" dirty="0" err="1" smtClean="0">
                <a:solidFill>
                  <a:srgbClr val="FF0000"/>
                </a:solidFill>
              </a:rPr>
              <a:t>thái</a:t>
            </a:r>
            <a:r>
              <a:rPr lang="en-US" sz="2400" cap="small" dirty="0" smtClean="0">
                <a:solidFill>
                  <a:srgbClr val="FF0000"/>
                </a:solidFill>
              </a:rPr>
              <a:t> form</a:t>
            </a:r>
            <a:endParaRPr lang="en-US" sz="2400" cap="sm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Solution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87900" y="2057400"/>
            <a:ext cx="2112699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StaffController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687900" y="4572000"/>
            <a:ext cx="2112699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s</a:t>
            </a:r>
            <a:r>
              <a:rPr lang="en-US" sz="2000" b="1" dirty="0" err="1" smtClean="0"/>
              <a:t>taff.jsp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650300" y="3276600"/>
            <a:ext cx="2112699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Model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26674" y="1295400"/>
            <a:ext cx="3698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smtClean="0"/>
              <a:t>Add staff bean to Model</a:t>
            </a:r>
          </a:p>
          <a:p>
            <a:r>
              <a:rPr lang="en-US" sz="2400" cap="small" dirty="0" err="1" smtClean="0">
                <a:solidFill>
                  <a:srgbClr val="FF0000"/>
                </a:solidFill>
              </a:rPr>
              <a:t>Model.AddAttribute</a:t>
            </a:r>
            <a:r>
              <a:rPr lang="en-US" sz="2400" cap="small" dirty="0" smtClean="0">
                <a:solidFill>
                  <a:srgbClr val="FF0000"/>
                </a:solidFill>
              </a:rPr>
              <a:t>(“staff”)</a:t>
            </a:r>
          </a:p>
          <a:p>
            <a:r>
              <a:rPr lang="en-US" sz="2400" cap="small" dirty="0" smtClean="0">
                <a:solidFill>
                  <a:srgbClr val="FF0000"/>
                </a:solidFill>
              </a:rPr>
              <a:t>@</a:t>
            </a:r>
            <a:r>
              <a:rPr lang="en-US" sz="2400" cap="small" dirty="0" err="1" smtClean="0">
                <a:solidFill>
                  <a:srgbClr val="FF0000"/>
                </a:solidFill>
              </a:rPr>
              <a:t>ModelAttribue</a:t>
            </a:r>
            <a:r>
              <a:rPr lang="en-US" sz="2400" cap="small" dirty="0" smtClean="0">
                <a:solidFill>
                  <a:srgbClr val="FF0000"/>
                </a:solidFill>
              </a:rPr>
              <a:t>(“staff”)</a:t>
            </a:r>
            <a:endParaRPr lang="en-US" sz="2400" cap="small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26674" y="5086588"/>
            <a:ext cx="51564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cap="small" dirty="0" smtClean="0"/>
              <a:t>Binding controls to staff bean properties</a:t>
            </a:r>
          </a:p>
          <a:p>
            <a:r>
              <a:rPr lang="en-US" sz="2400" cap="small" dirty="0" smtClean="0">
                <a:solidFill>
                  <a:srgbClr val="FF0000"/>
                </a:solidFill>
              </a:rPr>
              <a:t>&lt;</a:t>
            </a:r>
            <a:r>
              <a:rPr lang="en-US" sz="2400" cap="small" dirty="0" err="1" smtClean="0">
                <a:solidFill>
                  <a:srgbClr val="FF0000"/>
                </a:solidFill>
              </a:rPr>
              <a:t>form:form</a:t>
            </a:r>
            <a:r>
              <a:rPr lang="en-US" sz="2400" cap="small" dirty="0" smtClean="0">
                <a:solidFill>
                  <a:srgbClr val="FF0000"/>
                </a:solidFill>
              </a:rPr>
              <a:t> </a:t>
            </a:r>
            <a:r>
              <a:rPr lang="en-US" sz="2400" cap="small" dirty="0" err="1" smtClean="0">
                <a:solidFill>
                  <a:srgbClr val="FF0000"/>
                </a:solidFill>
              </a:rPr>
              <a:t>modelAttribute</a:t>
            </a:r>
            <a:r>
              <a:rPr lang="en-US" sz="2400" cap="small" dirty="0" smtClean="0">
                <a:solidFill>
                  <a:srgbClr val="FF0000"/>
                </a:solidFill>
              </a:rPr>
              <a:t>=“staff”&gt;</a:t>
            </a:r>
          </a:p>
          <a:p>
            <a:r>
              <a:rPr lang="en-US" sz="2400" cap="small" dirty="0" smtClean="0">
                <a:solidFill>
                  <a:srgbClr val="FF0000"/>
                </a:solidFill>
              </a:rPr>
              <a:t>     &lt;</a:t>
            </a:r>
            <a:r>
              <a:rPr lang="en-US" sz="2400" cap="small" dirty="0" err="1" smtClean="0">
                <a:solidFill>
                  <a:srgbClr val="FF0000"/>
                </a:solidFill>
              </a:rPr>
              <a:t>form:input</a:t>
            </a:r>
            <a:r>
              <a:rPr lang="en-US" sz="2400" cap="small" dirty="0" smtClean="0">
                <a:solidFill>
                  <a:srgbClr val="FF0000"/>
                </a:solidFill>
              </a:rPr>
              <a:t> path=“</a:t>
            </a:r>
            <a:r>
              <a:rPr lang="en-US" sz="2400" cap="small" dirty="0" err="1" smtClean="0">
                <a:solidFill>
                  <a:srgbClr val="FF0000"/>
                </a:solidFill>
              </a:rPr>
              <a:t>fullname</a:t>
            </a:r>
            <a:r>
              <a:rPr lang="en-US" sz="2400" cap="small" dirty="0" smtClean="0">
                <a:solidFill>
                  <a:srgbClr val="FF0000"/>
                </a:solidFill>
              </a:rPr>
              <a:t>”/&gt;</a:t>
            </a:r>
          </a:p>
          <a:p>
            <a:r>
              <a:rPr lang="en-US" sz="2400" cap="small" dirty="0" smtClean="0">
                <a:solidFill>
                  <a:srgbClr val="FF0000"/>
                </a:solidFill>
              </a:rPr>
              <a:t>&lt;/</a:t>
            </a:r>
            <a:r>
              <a:rPr lang="en-US" sz="2400" cap="small" dirty="0" err="1" smtClean="0">
                <a:solidFill>
                  <a:srgbClr val="FF0000"/>
                </a:solidFill>
              </a:rPr>
              <a:t>form:form</a:t>
            </a:r>
            <a:r>
              <a:rPr lang="en-US" sz="2400" cap="small" dirty="0" smtClean="0">
                <a:solidFill>
                  <a:srgbClr val="FF0000"/>
                </a:solidFill>
              </a:rPr>
              <a:t>&gt;</a:t>
            </a:r>
            <a:endParaRPr lang="en-US" sz="2400" cap="small" dirty="0">
              <a:solidFill>
                <a:srgbClr val="FF0000"/>
              </a:solidFill>
            </a:endParaRPr>
          </a:p>
        </p:txBody>
      </p:sp>
      <p:cxnSp>
        <p:nvCxnSpPr>
          <p:cNvPr id="14" name="Elbow Connector 13"/>
          <p:cNvCxnSpPr>
            <a:stCxn id="4" idx="3"/>
            <a:endCxn id="6" idx="0"/>
          </p:cNvCxnSpPr>
          <p:nvPr/>
        </p:nvCxnSpPr>
        <p:spPr>
          <a:xfrm>
            <a:off x="4800599" y="2514600"/>
            <a:ext cx="2906051" cy="762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6" idx="2"/>
          </p:cNvCxnSpPr>
          <p:nvPr/>
        </p:nvCxnSpPr>
        <p:spPr>
          <a:xfrm flipV="1">
            <a:off x="4800599" y="4191000"/>
            <a:ext cx="2906051" cy="838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4" idx="1"/>
          </p:cNvCxnSpPr>
          <p:nvPr/>
        </p:nvCxnSpPr>
        <p:spPr>
          <a:xfrm>
            <a:off x="685800" y="2514600"/>
            <a:ext cx="200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</p:cNvCxnSpPr>
          <p:nvPr/>
        </p:nvCxnSpPr>
        <p:spPr>
          <a:xfrm flipH="1">
            <a:off x="685800" y="5029200"/>
            <a:ext cx="200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2145268"/>
            <a:ext cx="90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Request</a:t>
            </a:r>
            <a:endParaRPr lang="en-US" cap="small" dirty="0"/>
          </a:p>
        </p:txBody>
      </p:sp>
      <p:sp>
        <p:nvSpPr>
          <p:cNvPr id="22" name="TextBox 21"/>
          <p:cNvSpPr txBox="1"/>
          <p:nvPr/>
        </p:nvSpPr>
        <p:spPr>
          <a:xfrm>
            <a:off x="685800" y="4659868"/>
            <a:ext cx="9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small" dirty="0" smtClean="0"/>
              <a:t>Response</a:t>
            </a:r>
            <a:endParaRPr lang="en-US" cap="small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453" y="1452265"/>
            <a:ext cx="2400300" cy="355282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9111612" y="990600"/>
            <a:ext cx="2196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cap="small" dirty="0" smtClean="0"/>
              <a:t>Staff Bean Class</a:t>
            </a:r>
            <a:endParaRPr lang="en-US" sz="2400" b="1" cap="small" dirty="0"/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3744250" y="2971800"/>
            <a:ext cx="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58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4997" y="2967335"/>
            <a:ext cx="89312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Spring Form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937" y="1194997"/>
            <a:ext cx="1826060" cy="27151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8691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Form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&lt;form:form modelAttribute="staff"&gt;</a:t>
            </a:r>
          </a:p>
          <a:p>
            <a:r>
              <a:rPr lang="en-US" smtClean="0"/>
              <a:t>&lt;form:input path=“fullname"/&gt;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76" y="914400"/>
            <a:ext cx="9789524" cy="5798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81538" y="5762696"/>
            <a:ext cx="6198685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Bộ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thư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thẻ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Spring Form </a:t>
            </a:r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databinding </a:t>
            </a:r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dễ</a:t>
            </a:r>
            <a:r>
              <a:rPr lang="en-US" sz="2800" i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dàng</a:t>
            </a:r>
            <a:endParaRPr lang="en-US" sz="2800" i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12587</TotalTime>
  <Words>874</Words>
  <Application>Microsoft Office PowerPoint</Application>
  <PresentationFormat>Widescreen</PresentationFormat>
  <Paragraphs>198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Times New Roman</vt:lpstr>
      <vt:lpstr>Wingdings</vt:lpstr>
      <vt:lpstr>Custom Design</vt:lpstr>
      <vt:lpstr>Form and Databinding</vt:lpstr>
      <vt:lpstr>Agenda</vt:lpstr>
      <vt:lpstr>PowerPoint Presentation</vt:lpstr>
      <vt:lpstr>What is Databinding?</vt:lpstr>
      <vt:lpstr>PowerPoint Presentation</vt:lpstr>
      <vt:lpstr>Case Study #1</vt:lpstr>
      <vt:lpstr>Case Study Solution</vt:lpstr>
      <vt:lpstr>PowerPoint Presentation</vt:lpstr>
      <vt:lpstr>Spring Form</vt:lpstr>
      <vt:lpstr>Controller</vt:lpstr>
      <vt:lpstr>Spring Form Tags</vt:lpstr>
      <vt:lpstr>Spring Form Tags – List Controls</vt:lpstr>
      <vt:lpstr>PowerPoint Presentation</vt:lpstr>
      <vt:lpstr>Case study #2</vt:lpstr>
      <vt:lpstr>Spring Form – Data Filling</vt:lpstr>
      <vt:lpstr>Data Source for filling</vt:lpstr>
      <vt:lpstr>Data Source for filling</vt:lpstr>
      <vt:lpstr>PowerPoint Presentation</vt:lpstr>
      <vt:lpstr>Upload file</vt:lpstr>
      <vt:lpstr>UploadController</vt:lpstr>
      <vt:lpstr>Form Validation</vt:lpstr>
      <vt:lpstr>Case Study #3</vt:lpstr>
      <vt:lpstr>Validation Bean</vt:lpstr>
      <vt:lpstr>Validation Annotation</vt:lpstr>
      <vt:lpstr>Validation Controller</vt:lpstr>
      <vt:lpstr>Display Error Messages</vt:lpstr>
      <vt:lpstr>PowerPoint Presentation</vt:lpstr>
      <vt:lpstr>Customizing Error Messages</vt:lpstr>
      <vt:lpstr>Error Message Resource Configuration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1915</cp:revision>
  <dcterms:created xsi:type="dcterms:W3CDTF">2013-04-23T08:05:33Z</dcterms:created>
  <dcterms:modified xsi:type="dcterms:W3CDTF">2021-03-31T12:24:08Z</dcterms:modified>
</cp:coreProperties>
</file>