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709" r:id="rId2"/>
    <p:sldId id="763" r:id="rId3"/>
    <p:sldId id="819" r:id="rId4"/>
    <p:sldId id="797" r:id="rId5"/>
    <p:sldId id="798" r:id="rId6"/>
    <p:sldId id="799" r:id="rId7"/>
    <p:sldId id="820" r:id="rId8"/>
    <p:sldId id="800" r:id="rId9"/>
    <p:sldId id="801" r:id="rId10"/>
    <p:sldId id="802" r:id="rId11"/>
    <p:sldId id="823" r:id="rId12"/>
    <p:sldId id="824" r:id="rId13"/>
    <p:sldId id="825" r:id="rId14"/>
    <p:sldId id="826" r:id="rId15"/>
    <p:sldId id="844" r:id="rId16"/>
    <p:sldId id="835" r:id="rId17"/>
    <p:sldId id="843" r:id="rId18"/>
    <p:sldId id="837" r:id="rId19"/>
    <p:sldId id="833" r:id="rId20"/>
    <p:sldId id="834" r:id="rId21"/>
    <p:sldId id="822" r:id="rId22"/>
    <p:sldId id="827" r:id="rId23"/>
    <p:sldId id="828" r:id="rId24"/>
    <p:sldId id="810" r:id="rId25"/>
    <p:sldId id="811" r:id="rId26"/>
    <p:sldId id="829" r:id="rId27"/>
    <p:sldId id="832" r:id="rId28"/>
    <p:sldId id="841" r:id="rId29"/>
    <p:sldId id="840" r:id="rId30"/>
    <p:sldId id="839" r:id="rId31"/>
    <p:sldId id="707" r:id="rId32"/>
    <p:sldId id="7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BBB59"/>
    <a:srgbClr val="FF3300"/>
    <a:srgbClr val="F9F9F9"/>
    <a:srgbClr val="FF5A33"/>
    <a:srgbClr val="5C0000"/>
    <a:srgbClr val="FF9900"/>
    <a:srgbClr val="FFD1D1"/>
    <a:srgbClr val="FFB9B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364" autoAdjust="0"/>
  </p:normalViewPr>
  <p:slideViewPr>
    <p:cSldViewPr>
      <p:cViewPr varScale="1">
        <p:scale>
          <a:sx n="73" d="100"/>
          <a:sy n="73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0972800" cy="5759003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Spring Beans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584867" y="1686082"/>
            <a:ext cx="1066234" cy="943930"/>
          </a:xfrm>
          <a:prstGeom prst="wedgeEllipseCallout">
            <a:avLst>
              <a:gd name="adj1" fmla="val -51859"/>
              <a:gd name="adj2" fmla="val 6708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4400" b="1" dirty="0">
              <a:ln/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User-defined Spring bean – Way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13249"/>
            <a:ext cx="4800600" cy="18923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Phương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thức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getCompany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err="1" smtClean="0">
                <a:solidFill>
                  <a:srgbClr val="FF0000"/>
                </a:solidFill>
              </a:rPr>
              <a:t>được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chú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thích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bởi</a:t>
            </a:r>
            <a:r>
              <a:rPr lang="en-US" i="1" dirty="0" smtClean="0">
                <a:solidFill>
                  <a:srgbClr val="FF0000"/>
                </a:solidFill>
              </a:rPr>
              <a:t> @Bean </a:t>
            </a:r>
            <a:r>
              <a:rPr lang="en-US" i="1" dirty="0" err="1" smtClean="0">
                <a:solidFill>
                  <a:srgbClr val="FF0000"/>
                </a:solidFill>
              </a:rPr>
              <a:t>bên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trong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lớp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được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chú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thích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bởi</a:t>
            </a:r>
            <a:r>
              <a:rPr lang="en-US" i="1" dirty="0" smtClean="0">
                <a:solidFill>
                  <a:srgbClr val="FF0000"/>
                </a:solidFill>
              </a:rPr>
              <a:t> @Configuration </a:t>
            </a:r>
            <a:r>
              <a:rPr lang="en-US" i="1" dirty="0" err="1" smtClean="0">
                <a:solidFill>
                  <a:srgbClr val="FF0000"/>
                </a:solidFill>
              </a:rPr>
              <a:t>vì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vậy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đối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tượng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trả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về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của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phương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thức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này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đượng</a:t>
            </a:r>
            <a:r>
              <a:rPr lang="en-US" i="1" dirty="0" smtClean="0">
                <a:solidFill>
                  <a:srgbClr val="FF0000"/>
                </a:solidFill>
              </a:rPr>
              <a:t> Spring </a:t>
            </a:r>
            <a:r>
              <a:rPr lang="en-US" i="1" dirty="0" err="1" smtClean="0">
                <a:solidFill>
                  <a:srgbClr val="FF0000"/>
                </a:solidFill>
              </a:rPr>
              <a:t>nạp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vào</a:t>
            </a:r>
            <a:r>
              <a:rPr lang="en-US" i="1" dirty="0" smtClean="0">
                <a:solidFill>
                  <a:srgbClr val="FF0000"/>
                </a:solidFill>
              </a:rPr>
              <a:t> Spring Beans.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920" y="1105714"/>
            <a:ext cx="5006514" cy="19230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954" y="3505200"/>
            <a:ext cx="6056446" cy="289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4" y="1046949"/>
            <a:ext cx="4951255" cy="34813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5568949" y="2067230"/>
            <a:ext cx="481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8554177" y="3028746"/>
            <a:ext cx="0" cy="47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4095" y="167223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47646" y="308455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1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46597"/>
            <a:ext cx="10972801" cy="5759003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Authowired</a:t>
            </a:r>
            <a:endParaRPr lang="en-US" dirty="0" smtClean="0"/>
          </a:p>
          <a:p>
            <a:pPr lvl="1"/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Spring Bean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Spring Bean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1: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@Bean </a:t>
            </a:r>
            <a:r>
              <a:rPr lang="en-US" dirty="0" err="1" smtClean="0"/>
              <a:t>với</a:t>
            </a:r>
            <a:r>
              <a:rPr lang="en-US" dirty="0" smtClean="0"/>
              <a:t> @Primary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bean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2: </a:t>
            </a:r>
            <a:r>
              <a:rPr lang="en-US" dirty="0" err="1" smtClean="0"/>
              <a:t>Đặt</a:t>
            </a:r>
            <a:r>
              <a:rPr lang="en-US" dirty="0" smtClean="0"/>
              <a:t> id </a:t>
            </a:r>
            <a:r>
              <a:rPr lang="en-US" dirty="0" err="1" smtClean="0"/>
              <a:t>cho</a:t>
            </a:r>
            <a:r>
              <a:rPr lang="en-US" dirty="0" smtClean="0"/>
              <a:t> bean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@Qualifier(id)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@</a:t>
            </a:r>
            <a:r>
              <a:rPr lang="en-US" dirty="0" err="1" smtClean="0"/>
              <a:t>Autowired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1: @Primary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@Primary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@Bean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bean </a:t>
            </a:r>
            <a:r>
              <a:rPr lang="en-US" dirty="0" err="1" smtClean="0"/>
              <a:t>chính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bean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Spring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bean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931" y="2286974"/>
            <a:ext cx="4219469" cy="43786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7518" y="2895600"/>
            <a:ext cx="312265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@</a:t>
            </a:r>
            <a:r>
              <a:rPr lang="en-US" sz="3200" b="1" cap="none" spc="0" dirty="0" err="1" smtClean="0">
                <a:ln/>
                <a:solidFill>
                  <a:schemeClr val="accent3"/>
                </a:solidFill>
                <a:effectLst/>
              </a:rPr>
              <a:t>Autowired</a:t>
            </a:r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</a:p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Account </a:t>
            </a:r>
            <a:r>
              <a:rPr lang="en-US" sz="3200" b="1" cap="none" spc="0" dirty="0" err="1" smtClean="0">
                <a:ln/>
                <a:solidFill>
                  <a:schemeClr val="accent3"/>
                </a:solidFill>
                <a:effectLst/>
              </a:rPr>
              <a:t>account</a:t>
            </a:r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;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29200" y="3480375"/>
            <a:ext cx="2590800" cy="177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63970">
            <a:off x="4664367" y="4269806"/>
            <a:ext cx="2814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bean </a:t>
            </a:r>
            <a:r>
              <a:rPr lang="en-US" sz="2400" dirty="0" err="1" smtClean="0"/>
              <a:t>này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939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02" y="1628775"/>
            <a:ext cx="4449875" cy="4619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2: @Qualifier(id)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@Qualifier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@</a:t>
            </a:r>
            <a:r>
              <a:rPr lang="en-US" dirty="0" err="1" smtClean="0"/>
              <a:t>Autowired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Spring Bean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id.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7048" y="3041268"/>
            <a:ext cx="38042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@</a:t>
            </a:r>
            <a:r>
              <a:rPr lang="en-US" sz="3200" b="1" cap="none" spc="0" dirty="0" err="1" smtClean="0">
                <a:ln/>
                <a:solidFill>
                  <a:schemeClr val="accent3"/>
                </a:solidFill>
                <a:effectLst/>
              </a:rPr>
              <a:t>Autowired</a:t>
            </a:r>
            <a:endParaRPr lang="en-US" sz="32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r>
              <a:rPr lang="en-US" sz="3200" b="1" dirty="0" smtClean="0">
                <a:ln/>
                <a:solidFill>
                  <a:schemeClr val="accent3"/>
                </a:solidFill>
              </a:rPr>
              <a:t>@Qualifier(“bean1”)</a:t>
            </a:r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</a:p>
          <a:p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Account </a:t>
            </a:r>
            <a:r>
              <a:rPr lang="en-US" sz="3200" b="1" cap="none" spc="0" dirty="0" err="1" smtClean="0">
                <a:ln/>
                <a:solidFill>
                  <a:schemeClr val="accent3"/>
                </a:solidFill>
                <a:effectLst/>
              </a:rPr>
              <a:t>account</a:t>
            </a:r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;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4601295" y="3058010"/>
            <a:ext cx="2761637" cy="76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694590">
            <a:off x="4502292" y="2940258"/>
            <a:ext cx="2814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bean </a:t>
            </a:r>
            <a:r>
              <a:rPr lang="en-US" sz="2400" dirty="0" err="1" smtClean="0"/>
              <a:t>này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08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field</a:t>
            </a:r>
          </a:p>
          <a:p>
            <a:pPr marL="457200" lvl="1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Autowired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@Qualifier(“bean1”) </a:t>
            </a:r>
          </a:p>
          <a:p>
            <a:pPr marL="457200" lvl="1" indent="0">
              <a:buNone/>
            </a:pPr>
            <a:r>
              <a:rPr lang="en-US" dirty="0" smtClean="0"/>
              <a:t>Account </a:t>
            </a:r>
            <a:r>
              <a:rPr lang="en-US" dirty="0" err="1" smtClean="0"/>
              <a:t>account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setter</a:t>
            </a:r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setAccount</a:t>
            </a:r>
            <a:r>
              <a:rPr lang="en-US" dirty="0" smtClean="0"/>
              <a:t>(@Qualifier</a:t>
            </a:r>
            <a:r>
              <a:rPr lang="en-US" dirty="0"/>
              <a:t>(“bean1”) Account </a:t>
            </a:r>
            <a:r>
              <a:rPr lang="en-US" dirty="0" smtClean="0"/>
              <a:t>account){}</a:t>
            </a:r>
            <a:endParaRPr lang="en-US" dirty="0"/>
          </a:p>
          <a:p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constructor</a:t>
            </a:r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public </a:t>
            </a:r>
            <a:r>
              <a:rPr lang="en-US" dirty="0" err="1" smtClean="0"/>
              <a:t>MyController</a:t>
            </a:r>
            <a:r>
              <a:rPr lang="en-US" dirty="0" smtClean="0"/>
              <a:t>(@</a:t>
            </a:r>
            <a:r>
              <a:rPr lang="en-US" dirty="0"/>
              <a:t>Qualifier(“bean1”) Account account){}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Building Utility Spring Beans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8629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UploadService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399"/>
            <a:ext cx="8077200" cy="577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CookieService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8382000" cy="57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SessionService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543800" cy="55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Giảng viên: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584867" y="1686082"/>
            <a:ext cx="1066234" cy="943930"/>
          </a:xfrm>
          <a:prstGeom prst="wedgeEllipseCallout">
            <a:avLst>
              <a:gd name="adj1" fmla="val -51859"/>
              <a:gd name="adj2" fmla="val 6708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832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9162"/>
            <a:ext cx="8991600" cy="57102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Spring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Beans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@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Autowiared</a:t>
            </a:r>
            <a:endParaRPr lang="en-US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Beans, DI and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IoC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Injecting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usering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built-in Spring Beans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Utility Spring Beans 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(Upload, Cookie, Session)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Spring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Beans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Scopes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deeper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IoC</a:t>
            </a:r>
            <a:endParaRPr lang="en-US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ShoppingCartService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09584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1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Understanding deeper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IoC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1389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Interface.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(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r>
              <a:rPr lang="en-US" dirty="0" smtClean="0"/>
              <a:t> –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sayGreeting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code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1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62922"/>
            <a:ext cx="4667546" cy="40841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956" y="962922"/>
            <a:ext cx="3589444" cy="12049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3200400" y="1565391"/>
            <a:ext cx="4792556" cy="80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673" y="3657600"/>
            <a:ext cx="5976727" cy="2762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Elbow Connector 10"/>
          <p:cNvCxnSpPr>
            <a:stCxn id="9" idx="0"/>
            <a:endCxn id="5" idx="2"/>
          </p:cNvCxnSpPr>
          <p:nvPr/>
        </p:nvCxnSpPr>
        <p:spPr>
          <a:xfrm rot="5400000" flipH="1" flipV="1">
            <a:off x="8445987" y="2315910"/>
            <a:ext cx="1489741" cy="119364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5000" y="151775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1676400" y="5486400"/>
            <a:ext cx="2819400" cy="1295399"/>
          </a:xfrm>
          <a:prstGeom prst="wedgeRectCallout">
            <a:avLst>
              <a:gd name="adj1" fmla="val 89237"/>
              <a:gd name="adj2" fmla="val -571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ý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bạn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61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Spring Bean Scopes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2799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Bean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bean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annotation </a:t>
            </a:r>
            <a:r>
              <a:rPr lang="en-US" dirty="0" err="1"/>
              <a:t>thì</a:t>
            </a:r>
            <a:r>
              <a:rPr lang="en-US" dirty="0"/>
              <a:t> bean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(singleton)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annotation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ApplicationScope</a:t>
            </a:r>
            <a:endParaRPr lang="en-US" dirty="0"/>
          </a:p>
          <a:p>
            <a:pPr lvl="2"/>
            <a:r>
              <a:rPr lang="en-US" dirty="0" err="1" smtClean="0"/>
              <a:t>Tạo</a:t>
            </a:r>
            <a:r>
              <a:rPr lang="en-US" dirty="0" smtClean="0"/>
              <a:t> bean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/>
              <a:t>,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application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SessionScope</a:t>
            </a:r>
            <a:endParaRPr lang="en-US" dirty="0" smtClean="0"/>
          </a:p>
          <a:p>
            <a:pPr lvl="2"/>
            <a:r>
              <a:rPr lang="en-US" dirty="0" err="1" smtClean="0"/>
              <a:t>Tạo</a:t>
            </a:r>
            <a:r>
              <a:rPr lang="en-US" dirty="0" smtClean="0"/>
              <a:t> bean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/>
              <a:t>,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session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session timeout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RequestScope</a:t>
            </a:r>
            <a:endParaRPr lang="en-US" dirty="0" smtClean="0"/>
          </a:p>
          <a:p>
            <a:pPr lvl="2"/>
            <a:r>
              <a:rPr lang="en-US" dirty="0" err="1" smtClean="0"/>
              <a:t>Tạo</a:t>
            </a:r>
            <a:r>
              <a:rPr lang="en-US" dirty="0" smtClean="0"/>
              <a:t> bean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request,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request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request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2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Bean Scopes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88" y="1156063"/>
            <a:ext cx="3743325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182189"/>
            <a:ext cx="6877050" cy="4810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1" y="4724400"/>
            <a:ext cx="6857999" cy="1371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96200" y="1078503"/>
            <a:ext cx="3886200" cy="24266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9589104">
            <a:off x="6161398" y="4383509"/>
            <a:ext cx="56396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ession.getAttribute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(“</a:t>
            </a:r>
            <a:r>
              <a:rPr lang="en-US" sz="2400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scopedTarget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2400" dirty="0" err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”)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${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sessionScope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[‘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scopedTarget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2400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’]}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1" y="1078503"/>
            <a:ext cx="6857999" cy="34172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3962401" y="3733800"/>
            <a:ext cx="12953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Building Shopping Cart Service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0671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(Shopping Cart)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kỹ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thuật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lập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trình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lưu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dữ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tạm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thời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(web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(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tour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(du </a:t>
            </a:r>
            <a:r>
              <a:rPr lang="en-US" dirty="0" err="1" smtClean="0"/>
              <a:t>lịch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36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 smtClean="0"/>
              <a:t>HttpSession</a:t>
            </a:r>
            <a:r>
              <a:rPr lang="en-US" dirty="0" smtClean="0"/>
              <a:t> (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server):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endParaRPr lang="en-US" dirty="0" smtClean="0"/>
          </a:p>
          <a:p>
            <a:pPr lvl="1"/>
            <a:r>
              <a:rPr lang="en-US" dirty="0" err="1"/>
              <a:t>sessionStorage</a:t>
            </a:r>
            <a:r>
              <a:rPr lang="en-US" dirty="0"/>
              <a:t> (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client):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.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server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Database: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rác</a:t>
            </a:r>
            <a:endParaRPr lang="en-US" dirty="0" smtClean="0"/>
          </a:p>
          <a:p>
            <a:pPr lvl="1"/>
            <a:r>
              <a:rPr lang="en-US" dirty="0" err="1" smtClean="0"/>
              <a:t>localStorage</a:t>
            </a:r>
            <a:r>
              <a:rPr lang="en-US" dirty="0" smtClean="0"/>
              <a:t> (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client):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Cookie (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request):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,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HttpSession</a:t>
            </a:r>
            <a:r>
              <a:rPr lang="en-US" dirty="0" smtClean="0"/>
              <a:t> (server-side)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9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ShoppingCartService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endParaRPr lang="en-US" dirty="0" smtClean="0"/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endParaRPr lang="en-US" dirty="0" smtClean="0"/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sạch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1"/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807" y="2209800"/>
            <a:ext cx="6297593" cy="43112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61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Understanding Spring Beans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8266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ShoppingCartServiceImpl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315200" cy="57153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309" y="3429000"/>
            <a:ext cx="4495800" cy="30777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Elbow Connector 7"/>
          <p:cNvCxnSpPr>
            <a:endCxn id="6" idx="0"/>
          </p:cNvCxnSpPr>
          <p:nvPr/>
        </p:nvCxnSpPr>
        <p:spPr>
          <a:xfrm rot="16200000" flipH="1">
            <a:off x="7757704" y="1843495"/>
            <a:ext cx="1752600" cy="141840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06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585826" cy="52578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þ"/>
            </a:pPr>
            <a:r>
              <a:rPr lang="en-US" sz="2800" cap="small" dirty="0" smtClean="0"/>
              <a:t>Understanding </a:t>
            </a:r>
            <a:r>
              <a:rPr lang="en-US" sz="2800" cap="small" dirty="0"/>
              <a:t>@</a:t>
            </a:r>
            <a:r>
              <a:rPr lang="en-US" sz="2800" cap="small" dirty="0" err="1"/>
              <a:t>Autowiared</a:t>
            </a:r>
            <a:endParaRPr lang="en-US" sz="2800" cap="small" dirty="0"/>
          </a:p>
          <a:p>
            <a:pPr marL="342900" lvl="1" indent="-342900">
              <a:buFont typeface="Wingdings" pitchFamily="2" charset="2"/>
              <a:buChar char="þ"/>
            </a:pPr>
            <a:r>
              <a:rPr lang="en-US" sz="2800" cap="small" dirty="0"/>
              <a:t>Spring Beans, DI and </a:t>
            </a:r>
            <a:r>
              <a:rPr lang="en-US" sz="2800" cap="small" dirty="0" err="1"/>
              <a:t>IoC</a:t>
            </a:r>
            <a:endParaRPr lang="en-US" sz="2800" cap="small" dirty="0"/>
          </a:p>
          <a:p>
            <a:pPr marL="342900" lvl="1" indent="-342900">
              <a:buFont typeface="Wingdings" pitchFamily="2" charset="2"/>
              <a:buChar char="þ"/>
            </a:pPr>
            <a:r>
              <a:rPr lang="en-US" sz="2800" cap="small" dirty="0"/>
              <a:t>Injecting and </a:t>
            </a:r>
            <a:r>
              <a:rPr lang="en-US" sz="2800" cap="small" dirty="0" err="1"/>
              <a:t>usering</a:t>
            </a:r>
            <a:r>
              <a:rPr lang="en-US" sz="2800" cap="small" dirty="0"/>
              <a:t> built-in Spring Beans</a:t>
            </a:r>
          </a:p>
          <a:p>
            <a:pPr marL="342900" lvl="1" indent="-342900">
              <a:buFont typeface="Wingdings" pitchFamily="2" charset="2"/>
              <a:buChar char="þ"/>
            </a:pPr>
            <a:r>
              <a:rPr lang="en-US" sz="2800" cap="small" dirty="0"/>
              <a:t>Building Utility Spring </a:t>
            </a:r>
            <a:r>
              <a:rPr lang="en-US" sz="2800" cap="small" dirty="0" smtClean="0"/>
              <a:t>Beans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cap="small" dirty="0" err="1" smtClean="0"/>
              <a:t>UploadService</a:t>
            </a:r>
            <a:endParaRPr lang="en-US" sz="2400" cap="small" dirty="0" smtClean="0"/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cap="small" dirty="0" err="1" smtClean="0"/>
              <a:t>CookieService</a:t>
            </a:r>
            <a:endParaRPr lang="en-US" sz="2400" cap="small" dirty="0" smtClean="0"/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cap="small" dirty="0" err="1" smtClean="0"/>
              <a:t>SessionService</a:t>
            </a:r>
            <a:endParaRPr lang="en-US" sz="2400" cap="small" dirty="0"/>
          </a:p>
          <a:p>
            <a:pPr marL="342900" lvl="1" indent="-342900">
              <a:buFont typeface="Wingdings" pitchFamily="2" charset="2"/>
              <a:buChar char="þ"/>
            </a:pPr>
            <a:r>
              <a:rPr lang="en-US" sz="2800" cap="small" dirty="0" smtClean="0"/>
              <a:t>Bean </a:t>
            </a:r>
            <a:r>
              <a:rPr lang="en-US" sz="2800" cap="small" dirty="0"/>
              <a:t>Scopes</a:t>
            </a:r>
          </a:p>
          <a:p>
            <a:pPr marL="342900" lvl="1" indent="-342900">
              <a:buFont typeface="Wingdings" pitchFamily="2" charset="2"/>
              <a:buChar char="þ"/>
            </a:pPr>
            <a:r>
              <a:rPr lang="en-US" sz="2800" cap="small" dirty="0"/>
              <a:t>Understanding deeper </a:t>
            </a:r>
            <a:r>
              <a:rPr lang="en-US" sz="2800" cap="small" dirty="0" err="1"/>
              <a:t>IoC</a:t>
            </a:r>
            <a:endParaRPr lang="en-US" sz="2800" cap="small" dirty="0"/>
          </a:p>
          <a:p>
            <a:pPr marL="342900" lvl="1" indent="-342900">
              <a:buFont typeface="Wingdings" pitchFamily="2" charset="2"/>
              <a:buChar char="þ"/>
            </a:pPr>
            <a:r>
              <a:rPr lang="en-US" sz="2800" cap="small" dirty="0"/>
              <a:t>Building </a:t>
            </a:r>
            <a:r>
              <a:rPr lang="en-US" sz="2800" cap="small" dirty="0" err="1"/>
              <a:t>ShoppingCartService</a:t>
            </a:r>
            <a:endParaRPr lang="en-US" sz="2800" cap="small" dirty="0"/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7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962150"/>
            <a:ext cx="10925175" cy="474345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@</a:t>
            </a:r>
            <a:r>
              <a:rPr lang="en-US" dirty="0" err="1" smtClean="0"/>
              <a:t>Autowired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6553200" y="990600"/>
            <a:ext cx="5029199" cy="2971800"/>
          </a:xfrm>
          <a:prstGeom prst="foldedCorner">
            <a:avLst>
              <a:gd name="adj" fmla="val 809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cap="small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Tại</a:t>
            </a:r>
            <a:r>
              <a:rPr lang="en-US" sz="2400" b="1" cap="small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cap="small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sao</a:t>
            </a:r>
            <a:r>
              <a:rPr lang="en-US" sz="2400" b="1" cap="small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cap="small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sz="2400" b="1" cap="small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request </a:t>
            </a:r>
            <a:r>
              <a:rPr lang="en-US" sz="2400" b="1" cap="small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400" b="1" cap="small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null?</a:t>
            </a:r>
          </a:p>
          <a:p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--------------------------------------------------</a:t>
            </a:r>
          </a:p>
          <a:p>
            <a:pPr algn="just"/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Spring </a:t>
            </a:r>
            <a:r>
              <a:rPr 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kiếm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tượng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(bean) </a:t>
            </a:r>
            <a:r>
              <a:rPr 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môi</a:t>
            </a:r>
            <a: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trường</a:t>
            </a:r>
            <a: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2400" b="1" i="1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kiểu</a:t>
            </a:r>
            <a:r>
              <a:rPr lang="en-US" sz="2400" b="1" i="1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sz="2400" b="1" i="1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sz="2400" b="1" i="1" dirty="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2400" b="1" i="1" dirty="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sz="2400" b="1" i="1" dirty="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400" b="1" i="1" dirty="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liến</a:t>
            </a:r>
            <a:r>
              <a:rPr lang="en-US" sz="2400" b="1" i="1" dirty="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sz="2400" b="1" i="1" dirty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sz="2400" b="1" i="1" dirty="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2400" b="1" i="1" dirty="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sz="2400" b="1" i="1" dirty="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tượng</a:t>
            </a:r>
            <a:r>
              <a:rPr lang="en-US" sz="2400" b="1" i="1" dirty="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400" b="1" i="1" dirty="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dirty="0" err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thấy</a:t>
            </a:r>
            <a: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hoặc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báo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lỗi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thấy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638800" y="2362200"/>
            <a:ext cx="91440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4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Bean and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Bean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bean </a:t>
            </a:r>
            <a:r>
              <a:rPr lang="en-US" dirty="0" err="1" smtClean="0"/>
              <a:t>được</a:t>
            </a:r>
            <a:r>
              <a:rPr lang="en-US" dirty="0" smtClean="0"/>
              <a:t> Spring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bean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Bean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(built-in)</a:t>
            </a:r>
          </a:p>
          <a:p>
            <a:pPr lvl="2"/>
            <a:r>
              <a:rPr lang="en-US" dirty="0" err="1"/>
              <a:t>HttpServletRequest</a:t>
            </a:r>
            <a:endParaRPr lang="en-US" dirty="0"/>
          </a:p>
          <a:p>
            <a:pPr lvl="2"/>
            <a:r>
              <a:rPr lang="en-US" dirty="0" err="1"/>
              <a:t>HttpServletResponse</a:t>
            </a:r>
            <a:endParaRPr lang="en-US" dirty="0"/>
          </a:p>
          <a:p>
            <a:pPr lvl="2"/>
            <a:r>
              <a:rPr lang="en-US" dirty="0" err="1"/>
              <a:t>HttpSession</a:t>
            </a:r>
            <a:endParaRPr lang="en-US" dirty="0"/>
          </a:p>
          <a:p>
            <a:pPr lvl="2"/>
            <a:r>
              <a:rPr lang="en-US" dirty="0" err="1" smtClean="0"/>
              <a:t>ServletContext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smtClean="0"/>
              <a:t>Bean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(user-defined)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 (Dependence Injection = “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”)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Spring Bean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Autowired</a:t>
            </a:r>
            <a:r>
              <a:rPr lang="en-US" dirty="0" smtClean="0"/>
              <a:t> </a:t>
            </a:r>
            <a:r>
              <a:rPr lang="en-US" dirty="0" err="1" smtClean="0"/>
              <a:t>HttpSession</a:t>
            </a:r>
            <a:r>
              <a:rPr lang="en-US" dirty="0" smtClean="0"/>
              <a:t> session;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r>
              <a:rPr lang="en-US" dirty="0" err="1"/>
              <a:t>ServletContext</a:t>
            </a:r>
            <a:r>
              <a:rPr lang="en-US" dirty="0" smtClean="0"/>
              <a:t> application;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276600" y="990600"/>
            <a:ext cx="3352800" cy="2971800"/>
          </a:xfrm>
          <a:prstGeom prst="roundRect">
            <a:avLst>
              <a:gd name="adj" fmla="val 35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29000" y="1143000"/>
            <a:ext cx="3047998" cy="2362200"/>
          </a:xfrm>
          <a:prstGeom prst="roundRect">
            <a:avLst>
              <a:gd name="adj" fmla="val 3576"/>
            </a:avLst>
          </a:prstGeom>
          <a:solidFill>
            <a:schemeClr val="bg1">
              <a:lumMod val="95000"/>
            </a:schemeClr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Beans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609600" y="4162961"/>
            <a:ext cx="10972800" cy="2542639"/>
          </a:xfrm>
        </p:spPr>
        <p:txBody>
          <a:bodyPr/>
          <a:lstStyle/>
          <a:p>
            <a:r>
              <a:rPr lang="en-US" dirty="0" smtClean="0"/>
              <a:t>Spring Beans = &lt;Built-in beans&gt; + &lt;User-defined beans&gt;</a:t>
            </a:r>
          </a:p>
          <a:p>
            <a:r>
              <a:rPr lang="en-US" dirty="0" smtClean="0"/>
              <a:t>ID (</a:t>
            </a:r>
            <a:r>
              <a:rPr lang="en-US" dirty="0" err="1" smtClean="0"/>
              <a:t>tiêm</a:t>
            </a:r>
            <a:r>
              <a:rPr lang="en-US" dirty="0" smtClean="0"/>
              <a:t>) =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bean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r>
              <a:rPr lang="en-US" dirty="0" err="1" smtClean="0"/>
              <a:t>IoC</a:t>
            </a:r>
            <a:r>
              <a:rPr lang="en-US" dirty="0" smtClean="0"/>
              <a:t> Container (Inversion of Control = “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”) </a:t>
            </a:r>
            <a:r>
              <a:rPr lang="en-US" dirty="0" err="1" smtClean="0"/>
              <a:t>là</a:t>
            </a:r>
            <a:r>
              <a:rPr lang="en-US" dirty="0" smtClean="0"/>
              <a:t> engine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bean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600" y="1371600"/>
            <a:ext cx="1219200" cy="533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9777" y="2057400"/>
            <a:ext cx="1219200" cy="533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57600" y="2743200"/>
            <a:ext cx="1219200" cy="533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 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53000" y="1701437"/>
            <a:ext cx="1219200" cy="533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 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68240" y="2438400"/>
            <a:ext cx="1219200" cy="533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 …</a:t>
            </a:r>
            <a:endParaRPr lang="en-US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7349381" y="990600"/>
            <a:ext cx="4198184" cy="26670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Autowired</a:t>
            </a:r>
            <a:endParaRPr lang="en-US" b="1" dirty="0" smtClean="0"/>
          </a:p>
          <a:p>
            <a:r>
              <a:rPr lang="en-US" b="1" dirty="0" smtClean="0"/>
              <a:t>@Qualifier(id)</a:t>
            </a:r>
          </a:p>
          <a:p>
            <a:r>
              <a:rPr lang="en-US" dirty="0" err="1" smtClean="0"/>
              <a:t>BeanType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476999" y="1905000"/>
            <a:ext cx="872381" cy="7345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96400" y="1495961"/>
            <a:ext cx="1665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@Component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@Controller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@Service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@</a:t>
            </a:r>
            <a:r>
              <a:rPr lang="en-US" sz="2000" b="1" dirty="0" smtClean="0">
                <a:solidFill>
                  <a:srgbClr val="FFFF00"/>
                </a:solidFill>
              </a:rPr>
              <a:t>Repository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632028" y="1219200"/>
            <a:ext cx="2157106" cy="103936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 Classes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632028" y="2438400"/>
            <a:ext cx="2157106" cy="914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Bean </a:t>
            </a:r>
            <a:r>
              <a:rPr lang="en-US" dirty="0" err="1" smtClean="0"/>
              <a:t>MetaData</a:t>
            </a:r>
            <a:endParaRPr lang="en-US" dirty="0" smtClean="0"/>
          </a:p>
          <a:p>
            <a:pPr algn="ctr"/>
            <a:r>
              <a:rPr lang="en-US" dirty="0"/>
              <a:t>(@</a:t>
            </a:r>
            <a:r>
              <a:rPr lang="en-US" dirty="0" err="1"/>
              <a:t>Configaration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525" y="1154668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Spring Beans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Elbow Connector 16"/>
          <p:cNvCxnSpPr>
            <a:stCxn id="13" idx="3"/>
            <a:endCxn id="9" idx="1"/>
          </p:cNvCxnSpPr>
          <p:nvPr/>
        </p:nvCxnSpPr>
        <p:spPr>
          <a:xfrm>
            <a:off x="2789134" y="1738884"/>
            <a:ext cx="639866" cy="585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3"/>
            <a:endCxn id="9" idx="1"/>
          </p:cNvCxnSpPr>
          <p:nvPr/>
        </p:nvCxnSpPr>
        <p:spPr>
          <a:xfrm flipV="1">
            <a:off x="2789134" y="2324100"/>
            <a:ext cx="639866" cy="571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3630" y="3549134"/>
            <a:ext cx="147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IoC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Container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4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User-defined Spring Beans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1789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User-defined Spring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  <a:r>
              <a:rPr lang="en-US" dirty="0" err="1" smtClean="0"/>
              <a:t>nạp</a:t>
            </a:r>
            <a:r>
              <a:rPr lang="en-US" dirty="0" smtClean="0"/>
              <a:t> bean </a:t>
            </a:r>
            <a:r>
              <a:rPr lang="en-US" dirty="0" err="1" smtClean="0"/>
              <a:t>bằng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1: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annotation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2"/>
            <a:r>
              <a:rPr lang="en-US" dirty="0" smtClean="0"/>
              <a:t>@Controller</a:t>
            </a:r>
          </a:p>
          <a:p>
            <a:pPr lvl="2"/>
            <a:r>
              <a:rPr lang="en-US" dirty="0" smtClean="0"/>
              <a:t>@Component</a:t>
            </a:r>
          </a:p>
          <a:p>
            <a:pPr lvl="2"/>
            <a:r>
              <a:rPr lang="en-US" dirty="0" smtClean="0"/>
              <a:t>@Service</a:t>
            </a:r>
          </a:p>
          <a:p>
            <a:pPr lvl="2"/>
            <a:r>
              <a:rPr lang="en-US" dirty="0" smtClean="0"/>
              <a:t>@Repository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2: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bean </a:t>
            </a:r>
            <a:r>
              <a:rPr lang="en-US" dirty="0" err="1" smtClean="0"/>
              <a:t>kèm</a:t>
            </a:r>
            <a:r>
              <a:rPr lang="en-US" dirty="0" smtClean="0"/>
              <a:t> @Bean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@Configuration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Spring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annotation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@Scope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9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User-defined Spring Bean – Way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16572"/>
            <a:ext cx="10972800" cy="1889028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Company (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@Component)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DIController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Autowired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11" y="1676400"/>
            <a:ext cx="4996543" cy="22315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3" y="1077685"/>
            <a:ext cx="4876800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5539403" y="2792185"/>
            <a:ext cx="1050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0160" y="243447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12785</TotalTime>
  <Words>1454</Words>
  <Application>Microsoft Office PowerPoint</Application>
  <PresentationFormat>Widescreen</PresentationFormat>
  <Paragraphs>170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Spring Beans</vt:lpstr>
      <vt:lpstr>Agenda</vt:lpstr>
      <vt:lpstr>PowerPoint Presentation</vt:lpstr>
      <vt:lpstr>Understanding @Autowired</vt:lpstr>
      <vt:lpstr>Spring Bean and DI</vt:lpstr>
      <vt:lpstr>Spring Beans</vt:lpstr>
      <vt:lpstr>PowerPoint Presentation</vt:lpstr>
      <vt:lpstr>User-defined Spring Bean</vt:lpstr>
      <vt:lpstr>User-defined Spring Bean – Way #1</vt:lpstr>
      <vt:lpstr>User-defined Spring bean – Way #2</vt:lpstr>
      <vt:lpstr>Tìm hiểu thêm về Injection</vt:lpstr>
      <vt:lpstr>Cách 1: @Primary</vt:lpstr>
      <vt:lpstr>Cách 2: @Qualifier(id)</vt:lpstr>
      <vt:lpstr>3 cách tiêm</vt:lpstr>
      <vt:lpstr>PowerPoint Presentation</vt:lpstr>
      <vt:lpstr>Building UploadService</vt:lpstr>
      <vt:lpstr>Building CookieService</vt:lpstr>
      <vt:lpstr>Building SessionService</vt:lpstr>
      <vt:lpstr>Spring Beans</vt:lpstr>
      <vt:lpstr>PowerPoint Presentation</vt:lpstr>
      <vt:lpstr>Thực chất của IoC là để làm gì?</vt:lpstr>
      <vt:lpstr>IoC implementation</vt:lpstr>
      <vt:lpstr>PowerPoint Presentation</vt:lpstr>
      <vt:lpstr>Spring Bean Scopes</vt:lpstr>
      <vt:lpstr>Spring Bean Scopes</vt:lpstr>
      <vt:lpstr>PowerPoint Presentation</vt:lpstr>
      <vt:lpstr>Giỏ hàng điện tử</vt:lpstr>
      <vt:lpstr>Giỏ hàng điện tử</vt:lpstr>
      <vt:lpstr>Building ShoppingCartService</vt:lpstr>
      <vt:lpstr>ShoppingCartServiceImpl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1954</cp:revision>
  <dcterms:created xsi:type="dcterms:W3CDTF">2013-04-23T08:05:33Z</dcterms:created>
  <dcterms:modified xsi:type="dcterms:W3CDTF">2021-03-31T13:16:59Z</dcterms:modified>
</cp:coreProperties>
</file>