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6"/>
  </p:notesMasterIdLst>
  <p:sldIdLst>
    <p:sldId id="709" r:id="rId2"/>
    <p:sldId id="763" r:id="rId3"/>
    <p:sldId id="837" r:id="rId4"/>
    <p:sldId id="842" r:id="rId5"/>
    <p:sldId id="830" r:id="rId6"/>
    <p:sldId id="831" r:id="rId7"/>
    <p:sldId id="832" r:id="rId8"/>
    <p:sldId id="833" r:id="rId9"/>
    <p:sldId id="834" r:id="rId10"/>
    <p:sldId id="836" r:id="rId11"/>
    <p:sldId id="839" r:id="rId12"/>
    <p:sldId id="840" r:id="rId13"/>
    <p:sldId id="841" r:id="rId14"/>
    <p:sldId id="838" r:id="rId15"/>
    <p:sldId id="848" r:id="rId16"/>
    <p:sldId id="844" r:id="rId17"/>
    <p:sldId id="849" r:id="rId18"/>
    <p:sldId id="846" r:id="rId19"/>
    <p:sldId id="850" r:id="rId20"/>
    <p:sldId id="851" r:id="rId21"/>
    <p:sldId id="817" r:id="rId22"/>
    <p:sldId id="818" r:id="rId23"/>
    <p:sldId id="707" r:id="rId24"/>
    <p:sldId id="7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BBB59"/>
    <a:srgbClr val="FF3300"/>
    <a:srgbClr val="F9F9F9"/>
    <a:srgbClr val="FF5A33"/>
    <a:srgbClr val="5C0000"/>
    <a:srgbClr val="FF9900"/>
    <a:srgbClr val="FFD1D1"/>
    <a:srgbClr val="FFB9B9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364" autoAdjust="0"/>
  </p:normalViewPr>
  <p:slideViewPr>
    <p:cSldViewPr>
      <p:cViewPr varScale="1">
        <p:scale>
          <a:sx n="73" d="100"/>
          <a:sy n="73" d="100"/>
        </p:scale>
        <p:origin x="79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616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6597"/>
            <a:ext cx="10972800" cy="5759003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JpaRepository</a:t>
            </a:r>
            <a:r>
              <a:rPr lang="en-US" dirty="0" smtClean="0"/>
              <a:t> API - @Query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90932" y="2406165"/>
            <a:ext cx="1693935" cy="2518699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3584867" y="1686082"/>
            <a:ext cx="1066234" cy="943930"/>
          </a:xfrm>
          <a:prstGeom prst="wedgeEllipseCallout">
            <a:avLst>
              <a:gd name="adj1" fmla="val -51859"/>
              <a:gd name="adj2" fmla="val 6708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 smtClean="0">
                <a:ln/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4400" b="1" dirty="0">
              <a:ln/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5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@</a:t>
            </a:r>
            <a:r>
              <a:rPr lang="en-US" dirty="0" err="1" smtClean="0"/>
              <a:t>NamedQuery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90599"/>
            <a:ext cx="7732825" cy="29180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029200"/>
            <a:ext cx="8877595" cy="1447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657600" y="1752600"/>
            <a:ext cx="685800" cy="358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08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997" y="2967335"/>
            <a:ext cx="89312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Sắp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xếp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và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phân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trang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37" y="1194997"/>
            <a:ext cx="1826060" cy="27151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033881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4598297"/>
            <a:ext cx="10515601" cy="19977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914400"/>
            <a:ext cx="10972801" cy="261160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4114800" y="1981200"/>
            <a:ext cx="2133600" cy="350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908802" y="3124200"/>
            <a:ext cx="1701798" cy="259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99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10620375" cy="172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10000"/>
            <a:ext cx="11249025" cy="25431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7848600" y="2209800"/>
            <a:ext cx="838200" cy="287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915400" y="2209800"/>
            <a:ext cx="1219200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17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997" y="2967335"/>
            <a:ext cx="89312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Truy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vấn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tổng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hợp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37" y="1194997"/>
            <a:ext cx="1826060" cy="27151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34489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OrderDetail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JPQL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SELECT </a:t>
            </a:r>
            <a:r>
              <a:rPr lang="en-US" dirty="0" err="1" smtClean="0">
                <a:solidFill>
                  <a:srgbClr val="FF0000"/>
                </a:solidFill>
              </a:rPr>
              <a:t>d.product.category</a:t>
            </a:r>
            <a:r>
              <a:rPr lang="en-US" dirty="0" smtClean="0">
                <a:solidFill>
                  <a:srgbClr val="FF0000"/>
                </a:solidFill>
              </a:rPr>
              <a:t>, sum(</a:t>
            </a:r>
            <a:r>
              <a:rPr lang="en-US" dirty="0" err="1" smtClean="0">
                <a:solidFill>
                  <a:srgbClr val="FF0000"/>
                </a:solidFill>
              </a:rPr>
              <a:t>d.price</a:t>
            </a:r>
            <a:r>
              <a:rPr lang="en-US" dirty="0" smtClean="0">
                <a:solidFill>
                  <a:srgbClr val="FF0000"/>
                </a:solidFill>
              </a:rPr>
              <a:t> * </a:t>
            </a:r>
            <a:r>
              <a:rPr lang="en-US" dirty="0" err="1" smtClean="0">
                <a:solidFill>
                  <a:srgbClr val="FF0000"/>
                </a:solidFill>
              </a:rPr>
              <a:t>d.quantity</a:t>
            </a:r>
            <a:r>
              <a:rPr lang="en-US" dirty="0" smtClean="0">
                <a:solidFill>
                  <a:srgbClr val="FF0000"/>
                </a:solidFill>
              </a:rPr>
              <a:t>), sum(</a:t>
            </a:r>
            <a:r>
              <a:rPr lang="en-US" dirty="0" err="1" smtClean="0">
                <a:solidFill>
                  <a:srgbClr val="FF0000"/>
                </a:solidFill>
              </a:rPr>
              <a:t>d.quantity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FROM </a:t>
            </a:r>
            <a:r>
              <a:rPr lang="en-US" dirty="0" err="1" smtClean="0">
                <a:solidFill>
                  <a:srgbClr val="FF0000"/>
                </a:solidFill>
              </a:rPr>
              <a:t>OrderDetail</a:t>
            </a:r>
            <a:r>
              <a:rPr lang="en-US" dirty="0" smtClean="0">
                <a:solidFill>
                  <a:srgbClr val="FF0000"/>
                </a:solidFill>
              </a:rPr>
              <a:t> d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GROUP BY </a:t>
            </a:r>
            <a:r>
              <a:rPr lang="en-US" dirty="0" err="1" smtClean="0">
                <a:solidFill>
                  <a:srgbClr val="FF0000"/>
                </a:solidFill>
              </a:rPr>
              <a:t>d.product.category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List&lt;Object[]&gt;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[Category, Double, Long]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666572"/>
              </p:ext>
            </p:extLst>
          </p:nvPr>
        </p:nvGraphicFramePr>
        <p:xfrm>
          <a:off x="2032000" y="2057400"/>
          <a:ext cx="8127999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399610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49664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7053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cap="small" dirty="0" err="1" smtClean="0">
                          <a:latin typeface="Cambria" panose="02040503050406030204" pitchFamily="18" charset="0"/>
                        </a:rPr>
                        <a:t>Loại</a:t>
                      </a:r>
                      <a:r>
                        <a:rPr lang="en-US" sz="2000" cap="small" baseline="0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000" cap="small" baseline="0" dirty="0" err="1" smtClean="0">
                          <a:latin typeface="Cambria" panose="02040503050406030204" pitchFamily="18" charset="0"/>
                        </a:rPr>
                        <a:t>hàng</a:t>
                      </a:r>
                      <a:endParaRPr lang="en-US" sz="2000" cap="small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cap="small" dirty="0" err="1" smtClean="0">
                          <a:latin typeface="Cambria" panose="02040503050406030204" pitchFamily="18" charset="0"/>
                        </a:rPr>
                        <a:t>Doanh</a:t>
                      </a:r>
                      <a:r>
                        <a:rPr lang="en-US" sz="2000" cap="small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000" cap="small" dirty="0" err="1" smtClean="0">
                          <a:latin typeface="Cambria" panose="02040503050406030204" pitchFamily="18" charset="0"/>
                        </a:rPr>
                        <a:t>thu</a:t>
                      </a:r>
                      <a:endParaRPr lang="en-US" sz="2000" cap="small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cap="small" dirty="0" err="1" smtClean="0">
                          <a:latin typeface="Cambria" panose="02040503050406030204" pitchFamily="18" charset="0"/>
                        </a:rPr>
                        <a:t>Số</a:t>
                      </a:r>
                      <a:r>
                        <a:rPr lang="en-US" sz="2000" cap="small" baseline="0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000" cap="small" baseline="0" dirty="0" err="1" smtClean="0">
                          <a:latin typeface="Cambria" panose="02040503050406030204" pitchFamily="18" charset="0"/>
                        </a:rPr>
                        <a:t>lượng</a:t>
                      </a:r>
                      <a:r>
                        <a:rPr lang="en-US" sz="2000" cap="small" baseline="0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000" cap="small" baseline="0" dirty="0" err="1" smtClean="0">
                          <a:latin typeface="Cambria" panose="02040503050406030204" pitchFamily="18" charset="0"/>
                        </a:rPr>
                        <a:t>bán</a:t>
                      </a:r>
                      <a:endParaRPr lang="en-US" sz="2000" cap="small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4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65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0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13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72723"/>
            <a:ext cx="6410833" cy="4114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Lớp thực thể Report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76800" y="3276600"/>
            <a:ext cx="6705600" cy="342900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List&lt;Report&gt;.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Report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Entity </a:t>
            </a:r>
            <a:r>
              <a:rPr lang="en-US" dirty="0" err="1" smtClean="0"/>
              <a:t>chứa</a:t>
            </a:r>
            <a:r>
              <a:rPr lang="en-US" dirty="0" smtClean="0"/>
              <a:t> 3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loại</a:t>
            </a:r>
            <a:endParaRPr lang="en-US" dirty="0" smtClean="0"/>
          </a:p>
          <a:p>
            <a:pPr lvl="1"/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endParaRPr lang="en-US" dirty="0" smtClean="0"/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8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lệnh JPQL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JPQL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List&lt;Report&gt;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SELECT 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new Report(</a:t>
            </a:r>
            <a:r>
              <a:rPr lang="en-US" dirty="0" err="1" smtClean="0"/>
              <a:t>d.product.category</a:t>
            </a:r>
            <a:r>
              <a:rPr lang="en-US" dirty="0" smtClean="0"/>
              <a:t>, sum(</a:t>
            </a:r>
            <a:r>
              <a:rPr lang="en-US" dirty="0" err="1" smtClean="0"/>
              <a:t>d.price</a:t>
            </a:r>
            <a:r>
              <a:rPr lang="en-US" dirty="0" smtClean="0"/>
              <a:t> * </a:t>
            </a:r>
            <a:r>
              <a:rPr lang="en-US" dirty="0" err="1" smtClean="0"/>
              <a:t>d.quantity</a:t>
            </a:r>
            <a:r>
              <a:rPr lang="en-US" dirty="0" smtClean="0"/>
              <a:t>), sum(</a:t>
            </a:r>
            <a:r>
              <a:rPr lang="en-US" dirty="0" err="1" smtClean="0"/>
              <a:t>d.quantity</a:t>
            </a:r>
            <a:r>
              <a:rPr lang="en-US" dirty="0" smtClean="0"/>
              <a:t>)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OrderDetail</a:t>
            </a:r>
            <a:r>
              <a:rPr lang="en-US" dirty="0" smtClean="0"/>
              <a:t> d </a:t>
            </a:r>
          </a:p>
          <a:p>
            <a:pPr marL="457200" lvl="1" indent="0"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d.product.category</a:t>
            </a:r>
            <a:endParaRPr lang="en-US" dirty="0" smtClean="0"/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JpaRepository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894745"/>
            <a:ext cx="10515600" cy="189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9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JpaRepository</a:t>
            </a:r>
            <a:r>
              <a:rPr lang="en-US" dirty="0"/>
              <a:t> API - </a:t>
            </a:r>
            <a:r>
              <a:rPr lang="en-US" dirty="0" smtClean="0"/>
              <a:t>DSL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90932" y="2406165"/>
            <a:ext cx="1693935" cy="2518699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3584867" y="1686082"/>
            <a:ext cx="1066234" cy="943930"/>
          </a:xfrm>
          <a:prstGeom prst="wedgeEllipseCallout">
            <a:avLst>
              <a:gd name="adj1" fmla="val -51859"/>
              <a:gd name="adj2" fmla="val 6708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6043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DSL (Domain Specific Language)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Ngoài</a:t>
            </a:r>
            <a:r>
              <a:rPr lang="en-US" dirty="0" smtClean="0"/>
              <a:t> @Query(), </a:t>
            </a:r>
            <a:r>
              <a:rPr lang="en-US" dirty="0" err="1" smtClean="0"/>
              <a:t>JpaRepository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JPQL.</a:t>
            </a:r>
          </a:p>
          <a:p>
            <a:r>
              <a:rPr lang="en-US" dirty="0" err="1" smtClean="0"/>
              <a:t>JpaRepository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JPQL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DSL.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Với</a:t>
            </a:r>
            <a:r>
              <a:rPr lang="en-US" dirty="0" smtClean="0"/>
              <a:t> @Query</a:t>
            </a:r>
          </a:p>
          <a:p>
            <a:pPr marL="914400" lvl="2" indent="0">
              <a:buNone/>
            </a:pPr>
            <a:r>
              <a:rPr lang="en-US" dirty="0" smtClean="0"/>
              <a:t>@Query(“SELECT p FROM Product p WHERE p</a:t>
            </a:r>
            <a:r>
              <a:rPr lang="en-US" b="1" dirty="0" smtClean="0">
                <a:solidFill>
                  <a:srgbClr val="0000FF"/>
                </a:solidFill>
              </a:rPr>
              <a:t>.name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LIKE</a:t>
            </a:r>
            <a:r>
              <a:rPr lang="en-US" dirty="0" smtClean="0"/>
              <a:t> ?1”)</a:t>
            </a:r>
          </a:p>
          <a:p>
            <a:pPr marL="914400" lvl="2" indent="0">
              <a:buNone/>
            </a:pPr>
            <a:r>
              <a:rPr lang="en-US" dirty="0" smtClean="0"/>
              <a:t>List&lt;Product&gt; </a:t>
            </a:r>
            <a:r>
              <a:rPr lang="en-US" dirty="0" err="1" smtClean="0"/>
              <a:t>searchProduct</a:t>
            </a:r>
            <a:r>
              <a:rPr lang="en-US" dirty="0" smtClean="0"/>
              <a:t>(String name)</a:t>
            </a:r>
          </a:p>
          <a:p>
            <a:pPr lvl="1"/>
            <a:r>
              <a:rPr lang="en-US" dirty="0" smtClean="0"/>
              <a:t>DSL</a:t>
            </a:r>
          </a:p>
          <a:p>
            <a:pPr marL="914400" lvl="2" indent="0">
              <a:buNone/>
            </a:pPr>
            <a:r>
              <a:rPr lang="en-US" dirty="0"/>
              <a:t>List&lt;Product&gt; </a:t>
            </a:r>
            <a:r>
              <a:rPr lang="en-US" b="1" dirty="0" err="1" smtClean="0">
                <a:solidFill>
                  <a:srgbClr val="FF0000"/>
                </a:solidFill>
              </a:rPr>
              <a:t>findBy</a:t>
            </a:r>
            <a:r>
              <a:rPr lang="en-US" b="1" dirty="0" err="1" smtClean="0">
                <a:solidFill>
                  <a:srgbClr val="0000FF"/>
                </a:solidFill>
              </a:rPr>
              <a:t>Name</a:t>
            </a:r>
            <a:r>
              <a:rPr lang="en-US" b="1" dirty="0" err="1" smtClean="0">
                <a:solidFill>
                  <a:srgbClr val="00B050"/>
                </a:solidFill>
              </a:rPr>
              <a:t>Like</a:t>
            </a:r>
            <a:r>
              <a:rPr lang="en-US" dirty="0" smtClean="0"/>
              <a:t>(String </a:t>
            </a:r>
            <a:r>
              <a:rPr lang="en-US" dirty="0"/>
              <a:t>name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9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9162"/>
            <a:ext cx="8991600" cy="57102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&amp;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Truy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vấn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với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JPQL, SQL,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NamedQuery</a:t>
            </a:r>
            <a:endParaRPr lang="en-US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@Query</a:t>
            </a:r>
            <a:endParaRPr lang="en-US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Tùy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biến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sắp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xếp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phân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</a:t>
            </a:r>
            <a:endParaRPr lang="en-US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Xây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dựng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tìm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kiếm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sản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phẩm</a:t>
            </a:r>
            <a:endParaRPr lang="en-US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Xây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dựng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báo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cáo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thống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kê</a:t>
            </a:r>
            <a:endParaRPr lang="en-US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&amp;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Truy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vấn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với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DSL (Domain Specific Language)</a:t>
            </a:r>
            <a:endParaRPr lang="en-US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Giới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thiệu</a:t>
            </a:r>
            <a:endParaRPr lang="en-US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Truy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vấn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với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DSL</a:t>
            </a:r>
            <a:endParaRPr lang="en-US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Tìm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hiểu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sâu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hơn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cú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từ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khóa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DSL</a:t>
            </a:r>
            <a:endParaRPr lang="en-US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09584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17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List&lt;Product&gt; </a:t>
            </a:r>
            <a:r>
              <a:rPr lang="en-US" dirty="0" err="1"/>
              <a:t>findByNameLike</a:t>
            </a:r>
            <a:r>
              <a:rPr lang="en-US" dirty="0"/>
              <a:t>(String name)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JpaRepository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T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interface </a:t>
            </a:r>
            <a:r>
              <a:rPr lang="en-US" dirty="0" err="1" smtClean="0"/>
              <a:t>JpaRepository</a:t>
            </a:r>
            <a:r>
              <a:rPr lang="en-US" dirty="0" smtClean="0"/>
              <a:t>&lt;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, ID</a:t>
            </a:r>
            <a:r>
              <a:rPr lang="en-US" dirty="0" smtClean="0"/>
              <a:t>&gt;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findBy</a:t>
            </a:r>
            <a:r>
              <a:rPr lang="en-US" b="1" dirty="0" err="1" smtClean="0">
                <a:solidFill>
                  <a:srgbClr val="0000FF"/>
                </a:solidFill>
              </a:rPr>
              <a:t>Name</a:t>
            </a:r>
            <a:r>
              <a:rPr lang="en-US" b="1" dirty="0" err="1" smtClean="0">
                <a:solidFill>
                  <a:srgbClr val="00B050"/>
                </a:solidFill>
              </a:rPr>
              <a:t>Like</a:t>
            </a:r>
            <a:r>
              <a:rPr lang="en-US" dirty="0" smtClean="0"/>
              <a:t>(x)</a:t>
            </a:r>
            <a:endParaRPr lang="en-US" dirty="0" smtClean="0"/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findBy</a:t>
            </a:r>
            <a:r>
              <a:rPr lang="en-US" dirty="0" smtClean="0"/>
              <a:t>_, </a:t>
            </a:r>
            <a:r>
              <a:rPr lang="en-US" b="1" dirty="0" err="1" smtClean="0">
                <a:solidFill>
                  <a:srgbClr val="FF0000"/>
                </a:solidFill>
              </a:rPr>
              <a:t>getBy</a:t>
            </a:r>
            <a:r>
              <a:rPr lang="en-US" b="1" dirty="0" smtClean="0">
                <a:solidFill>
                  <a:srgbClr val="FF0000"/>
                </a:solidFill>
              </a:rPr>
              <a:t>_, </a:t>
            </a:r>
            <a:r>
              <a:rPr lang="en-US" b="1" dirty="0" err="1" smtClean="0">
                <a:solidFill>
                  <a:srgbClr val="FF0000"/>
                </a:solidFill>
              </a:rPr>
              <a:t>countBy</a:t>
            </a:r>
            <a:r>
              <a:rPr lang="en-US" b="1" dirty="0" smtClean="0">
                <a:solidFill>
                  <a:srgbClr val="FF0000"/>
                </a:solidFill>
              </a:rPr>
              <a:t>_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JpaRepository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Name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Like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lvl="1"/>
            <a:r>
              <a:rPr lang="en-US" dirty="0" err="1" smtClean="0"/>
              <a:t>findBy</a:t>
            </a:r>
            <a:r>
              <a:rPr lang="en-US" b="1" dirty="0" err="1" smtClean="0">
                <a:solidFill>
                  <a:srgbClr val="0000FF"/>
                </a:solidFill>
              </a:rPr>
              <a:t>Price</a:t>
            </a:r>
            <a:r>
              <a:rPr lang="en-US" b="1" dirty="0" err="1" smtClean="0">
                <a:solidFill>
                  <a:srgbClr val="00B050"/>
                </a:solidFill>
              </a:rPr>
              <a:t>IsNull</a:t>
            </a:r>
            <a:r>
              <a:rPr lang="en-US" dirty="0" smtClean="0"/>
              <a:t>() ~ </a:t>
            </a:r>
            <a:r>
              <a:rPr lang="en-US" dirty="0" err="1" smtClean="0"/>
              <a:t>findBy</a:t>
            </a:r>
            <a:r>
              <a:rPr lang="en-US" b="1" dirty="0" err="1" smtClean="0">
                <a:solidFill>
                  <a:srgbClr val="0000FF"/>
                </a:solidFill>
              </a:rPr>
              <a:t>Price</a:t>
            </a:r>
            <a:r>
              <a:rPr lang="en-US" b="1" dirty="0" err="1" smtClean="0">
                <a:solidFill>
                  <a:srgbClr val="00B050"/>
                </a:solidFill>
              </a:rPr>
              <a:t>Null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findBy</a:t>
            </a:r>
            <a:r>
              <a:rPr lang="en-US" b="1" dirty="0" err="1" smtClean="0">
                <a:solidFill>
                  <a:srgbClr val="0000FF"/>
                </a:solidFill>
              </a:rPr>
              <a:t>Price</a:t>
            </a:r>
            <a:r>
              <a:rPr lang="en-US" b="1" dirty="0" err="1" smtClean="0">
                <a:solidFill>
                  <a:srgbClr val="00B050"/>
                </a:solidFill>
              </a:rPr>
              <a:t>Equal</a:t>
            </a:r>
            <a:r>
              <a:rPr lang="en-US" dirty="0" smtClean="0"/>
              <a:t>(double max) ~ </a:t>
            </a:r>
            <a:r>
              <a:rPr lang="en-US" dirty="0" err="1" smtClean="0"/>
              <a:t>findBy</a:t>
            </a:r>
            <a:r>
              <a:rPr lang="en-US" b="1" dirty="0" err="1" smtClean="0">
                <a:solidFill>
                  <a:srgbClr val="0000FF"/>
                </a:solidFill>
              </a:rPr>
              <a:t>Price</a:t>
            </a:r>
            <a:r>
              <a:rPr lang="en-US" dirty="0" smtClean="0"/>
              <a:t>(double </a:t>
            </a:r>
            <a:r>
              <a:rPr lang="en-US" dirty="0"/>
              <a:t>max)</a:t>
            </a:r>
          </a:p>
          <a:p>
            <a:pPr lvl="1"/>
            <a:r>
              <a:rPr lang="en-US" dirty="0" err="1" smtClean="0"/>
              <a:t>findBy</a:t>
            </a:r>
            <a:r>
              <a:rPr lang="en-US" b="1" dirty="0" err="1" smtClean="0">
                <a:solidFill>
                  <a:srgbClr val="0000FF"/>
                </a:solidFill>
              </a:rPr>
              <a:t>Price</a:t>
            </a:r>
            <a:r>
              <a:rPr lang="en-US" b="1" dirty="0" err="1" smtClean="0">
                <a:solidFill>
                  <a:srgbClr val="00B050"/>
                </a:solidFill>
              </a:rPr>
              <a:t>LessThan</a:t>
            </a:r>
            <a:r>
              <a:rPr lang="en-US" dirty="0" smtClean="0"/>
              <a:t>(double max)</a:t>
            </a:r>
          </a:p>
          <a:p>
            <a:pPr lvl="1"/>
            <a:r>
              <a:rPr lang="en-US" dirty="0" err="1" smtClean="0"/>
              <a:t>findBy</a:t>
            </a:r>
            <a:r>
              <a:rPr lang="en-US" b="1" dirty="0" err="1">
                <a:solidFill>
                  <a:srgbClr val="0000FF"/>
                </a:solidFill>
              </a:rPr>
              <a:t>Price</a:t>
            </a:r>
            <a:r>
              <a:rPr lang="en-US" b="1" dirty="0" err="1">
                <a:solidFill>
                  <a:srgbClr val="00B050"/>
                </a:solidFill>
              </a:rPr>
              <a:t>Between</a:t>
            </a:r>
            <a:r>
              <a:rPr lang="en-US" dirty="0" smtClean="0"/>
              <a:t>(double min, double max)</a:t>
            </a:r>
          </a:p>
          <a:p>
            <a:pPr lvl="1"/>
            <a:r>
              <a:rPr lang="en-US" dirty="0" err="1" smtClean="0"/>
              <a:t>findBy</a:t>
            </a:r>
            <a:r>
              <a:rPr lang="en-US" b="1" dirty="0" err="1" smtClean="0">
                <a:solidFill>
                  <a:srgbClr val="0000FF"/>
                </a:solidFill>
              </a:rPr>
              <a:t>Price</a:t>
            </a:r>
            <a:r>
              <a:rPr lang="en-US" b="1" dirty="0" err="1" smtClean="0">
                <a:solidFill>
                  <a:srgbClr val="00B050"/>
                </a:solidFill>
              </a:rPr>
              <a:t>LessThanEqual</a:t>
            </a:r>
            <a:r>
              <a:rPr lang="en-US" b="1" dirty="0" err="1" smtClean="0">
                <a:solidFill>
                  <a:srgbClr val="C00000"/>
                </a:solidFill>
              </a:rPr>
              <a:t>And</a:t>
            </a:r>
            <a:r>
              <a:rPr lang="en-US" b="1" dirty="0" err="1" smtClean="0">
                <a:solidFill>
                  <a:srgbClr val="0000FF"/>
                </a:solidFill>
              </a:rPr>
              <a:t>Name</a:t>
            </a:r>
            <a:r>
              <a:rPr lang="en-US" b="1" dirty="0" err="1" smtClean="0">
                <a:solidFill>
                  <a:srgbClr val="00B050"/>
                </a:solidFill>
              </a:rPr>
              <a:t>Like</a:t>
            </a:r>
            <a:r>
              <a:rPr lang="en-US" dirty="0" smtClean="0"/>
              <a:t>(double max, String name)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quy ước của DSL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52718"/>
            <a:ext cx="10985500" cy="552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6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quy ước của DSL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97" y="914400"/>
            <a:ext cx="10950902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8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954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585826" cy="5257800"/>
          </a:xfrm>
        </p:spPr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smtClean="0"/>
              <a:t>Lambda Expression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smtClean="0"/>
              <a:t>Stream API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smtClean="0"/>
              <a:t>Filter()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smtClean="0"/>
              <a:t>Map()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smtClean="0"/>
              <a:t>Reduce()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err="1" smtClean="0"/>
              <a:t>allMatch</a:t>
            </a:r>
            <a:r>
              <a:rPr lang="en-US" dirty="0" smtClean="0"/>
              <a:t>()/</a:t>
            </a:r>
            <a:r>
              <a:rPr lang="en-US" dirty="0" err="1" smtClean="0"/>
              <a:t>anyMatch</a:t>
            </a:r>
            <a:r>
              <a:rPr lang="en-US" dirty="0" smtClean="0"/>
              <a:t>()/</a:t>
            </a:r>
            <a:r>
              <a:rPr lang="en-US" dirty="0" err="1" smtClean="0"/>
              <a:t>noneMatch</a:t>
            </a:r>
            <a:r>
              <a:rPr lang="en-US" dirty="0" smtClean="0"/>
              <a:t>()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smtClean="0"/>
              <a:t>JSON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smtClean="0"/>
              <a:t>Jackson API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en-US" dirty="0" err="1" smtClean="0"/>
              <a:t>JsonNode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en-US" dirty="0" smtClean="0"/>
              <a:t>Jackson with Map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 smtClean="0"/>
              <a:t>Jackson with Plain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53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74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997" y="2967335"/>
            <a:ext cx="893120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@Query(value, name,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nativeQuery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37" y="1194997"/>
            <a:ext cx="1826060" cy="27151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30059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@Query()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JpaRepository</a:t>
            </a:r>
            <a:r>
              <a:rPr lang="en-US" dirty="0" smtClean="0"/>
              <a:t> API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@Query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interface </a:t>
            </a:r>
            <a:r>
              <a:rPr lang="en-US" dirty="0" err="1" smtClean="0"/>
              <a:t>JpaRepository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@Query()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JPQL</a:t>
            </a:r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@Query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b="1" i="1" dirty="0" err="1" smtClean="0">
                <a:solidFill>
                  <a:srgbClr val="FF0000"/>
                </a:solidFill>
              </a:rPr>
              <a:t>nativeQuery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Value: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JPQL </a:t>
            </a:r>
            <a:r>
              <a:rPr lang="en-US" dirty="0" err="1" smtClean="0"/>
              <a:t>hoặc</a:t>
            </a:r>
            <a:r>
              <a:rPr lang="en-US" dirty="0" smtClean="0"/>
              <a:t> SQL (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nativeQuery</a:t>
            </a:r>
            <a:r>
              <a:rPr lang="en-US" dirty="0" smtClean="0"/>
              <a:t>=true)</a:t>
            </a:r>
          </a:p>
          <a:p>
            <a:pPr lvl="2"/>
            <a:r>
              <a:rPr lang="en-US" dirty="0" smtClean="0"/>
              <a:t>Name: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@</a:t>
            </a:r>
            <a:r>
              <a:rPr lang="en-US" dirty="0" err="1" smtClean="0"/>
              <a:t>NamedQuery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entity</a:t>
            </a:r>
          </a:p>
          <a:p>
            <a:pPr marL="914400" lvl="2" indent="0">
              <a:buNone/>
            </a:pPr>
            <a:r>
              <a:rPr lang="en-US" i="1" dirty="0" err="1" smtClean="0">
                <a:solidFill>
                  <a:srgbClr val="FF0000"/>
                </a:solidFill>
              </a:rPr>
              <a:t>Chú</a:t>
            </a:r>
            <a:r>
              <a:rPr lang="en-US" i="1" dirty="0" smtClean="0">
                <a:solidFill>
                  <a:srgbClr val="FF0000"/>
                </a:solidFill>
              </a:rPr>
              <a:t> ý: value </a:t>
            </a:r>
            <a:r>
              <a:rPr lang="en-US" i="1" dirty="0" err="1" smtClean="0">
                <a:solidFill>
                  <a:srgbClr val="FF0000"/>
                </a:solidFill>
              </a:rPr>
              <a:t>và</a:t>
            </a:r>
            <a:r>
              <a:rPr lang="en-US" i="1" dirty="0" smtClean="0">
                <a:solidFill>
                  <a:srgbClr val="FF0000"/>
                </a:solidFill>
              </a:rPr>
              <a:t> name </a:t>
            </a:r>
            <a:r>
              <a:rPr lang="en-US" i="1" dirty="0" err="1" smtClean="0">
                <a:solidFill>
                  <a:srgbClr val="FF0000"/>
                </a:solidFill>
              </a:rPr>
              <a:t>không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thể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xuất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hiện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đồng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thời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77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@Query()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405466" y="2895600"/>
            <a:ext cx="4176934" cy="3810000"/>
          </a:xfrm>
        </p:spPr>
        <p:txBody>
          <a:bodyPr/>
          <a:lstStyle/>
          <a:p>
            <a:r>
              <a:rPr lang="en-US" dirty="0" smtClean="0"/>
              <a:t>@Query()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JPQL</a:t>
            </a:r>
          </a:p>
          <a:p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JPQL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(</a:t>
            </a:r>
            <a:r>
              <a:rPr lang="en-US" i="1" dirty="0" smtClean="0">
                <a:solidFill>
                  <a:srgbClr val="FF0000"/>
                </a:solidFill>
              </a:rPr>
              <a:t>return type </a:t>
            </a:r>
            <a:r>
              <a:rPr lang="en-US" i="1" dirty="0" err="1" smtClean="0">
                <a:solidFill>
                  <a:srgbClr val="FF0000"/>
                </a:solidFill>
              </a:rPr>
              <a:t>và</a:t>
            </a:r>
            <a:r>
              <a:rPr lang="en-US" i="1" dirty="0" smtClean="0">
                <a:solidFill>
                  <a:srgbClr val="FF0000"/>
                </a:solidFill>
              </a:rPr>
              <a:t> arguments</a:t>
            </a:r>
            <a:r>
              <a:rPr lang="en-US" dirty="0" smtClean="0"/>
              <a:t>)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914400"/>
            <a:ext cx="10161563" cy="1676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2895600"/>
            <a:ext cx="6795867" cy="3700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105400" y="2209800"/>
            <a:ext cx="1676400" cy="312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50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985901"/>
            <a:ext cx="9160138" cy="15033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3009451"/>
            <a:ext cx="6934201" cy="33913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@Query() – JPQL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543800" y="2895600"/>
            <a:ext cx="4038600" cy="2590800"/>
          </a:xfrm>
        </p:spPr>
        <p:txBody>
          <a:bodyPr/>
          <a:lstStyle/>
          <a:p>
            <a:r>
              <a:rPr lang="en-US" dirty="0" smtClean="0"/>
              <a:t>?1, ?2…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?1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781800" y="2057400"/>
            <a:ext cx="0" cy="32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57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36" y="925286"/>
            <a:ext cx="9502196" cy="15816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36" y="2895600"/>
            <a:ext cx="7159849" cy="3429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@Query</a:t>
            </a:r>
            <a:r>
              <a:rPr lang="en-US" dirty="0" smtClean="0"/>
              <a:t>() – JPQL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756384" y="2895600"/>
            <a:ext cx="3826015" cy="3657600"/>
          </a:xfrm>
        </p:spPr>
        <p:txBody>
          <a:bodyPr/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: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Param</a:t>
            </a:r>
            <a:r>
              <a:rPr lang="en-US" dirty="0" smtClean="0"/>
              <a:t>()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781800" y="2057400"/>
            <a:ext cx="0" cy="32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39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cs typeface="Calibri" panose="020F0502020204030204" pitchFamily="34" charset="0"/>
              </a:rPr>
              <a:t>SELECT p FROM Product p WHERE p.name LIKE </a:t>
            </a:r>
            <a:r>
              <a:rPr lang="en-US" b="1" dirty="0" smtClean="0">
                <a:solidFill>
                  <a:srgbClr val="0000FF"/>
                </a:solidFill>
                <a:cs typeface="Calibri" panose="020F0502020204030204" pitchFamily="34" charset="0"/>
              </a:rPr>
              <a:t>?1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cs typeface="Calibri" panose="020F0502020204030204" pitchFamily="34" charset="0"/>
              </a:rPr>
              <a:t>List&lt;Product&gt;</a:t>
            </a:r>
            <a:r>
              <a:rPr lang="en-US" dirty="0" smtClean="0">
                <a:cs typeface="Calibri" panose="020F0502020204030204" pitchFamily="34" charset="0"/>
              </a:rPr>
              <a:t> </a:t>
            </a:r>
            <a:r>
              <a:rPr lang="en-US" dirty="0" err="1" smtClean="0">
                <a:cs typeface="Calibri" panose="020F0502020204030204" pitchFamily="34" charset="0"/>
              </a:rPr>
              <a:t>findByKeyword</a:t>
            </a:r>
            <a:r>
              <a:rPr lang="en-US" dirty="0" smtClean="0">
                <a:cs typeface="Calibri" panose="020F0502020204030204" pitchFamily="34" charset="0"/>
              </a:rPr>
              <a:t>(String </a:t>
            </a:r>
            <a:r>
              <a:rPr lang="en-US" b="1" dirty="0" smtClean="0">
                <a:solidFill>
                  <a:srgbClr val="0000FF"/>
                </a:solidFill>
                <a:cs typeface="Calibri" panose="020F0502020204030204" pitchFamily="34" charset="0"/>
              </a:rPr>
              <a:t>keyword</a:t>
            </a:r>
            <a:r>
              <a:rPr lang="en-US" dirty="0" smtClean="0"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cs typeface="Calibri" panose="020F0502020204030204" pitchFamily="34" charset="0"/>
              </a:rPr>
              <a:t>SELECT p FROM Product p WHERE p.name LIKE </a:t>
            </a:r>
            <a:r>
              <a:rPr lang="en-US" b="1" dirty="0">
                <a:solidFill>
                  <a:srgbClr val="0000FF"/>
                </a:solidFill>
                <a:cs typeface="Calibri" panose="020F0502020204030204" pitchFamily="34" charset="0"/>
              </a:rPr>
              <a:t>:keyword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cs typeface="Calibri" panose="020F0502020204030204" pitchFamily="34" charset="0"/>
              </a:rPr>
              <a:t>List&lt;Product&gt; </a:t>
            </a:r>
            <a:r>
              <a:rPr lang="en-US" dirty="0" err="1">
                <a:cs typeface="Calibri" panose="020F0502020204030204" pitchFamily="34" charset="0"/>
              </a:rPr>
              <a:t>findByKeyword</a:t>
            </a:r>
            <a:r>
              <a:rPr lang="en-US" dirty="0" smtClean="0">
                <a:cs typeface="Calibri" panose="020F0502020204030204" pitchFamily="34" charset="0"/>
              </a:rPr>
              <a:t>(@</a:t>
            </a:r>
            <a:r>
              <a:rPr lang="en-US" dirty="0" err="1" smtClean="0">
                <a:cs typeface="Calibri" panose="020F0502020204030204" pitchFamily="34" charset="0"/>
              </a:rPr>
              <a:t>Param</a:t>
            </a:r>
            <a:r>
              <a:rPr lang="en-US" dirty="0" smtClean="0">
                <a:cs typeface="Calibri" panose="020F0502020204030204" pitchFamily="34" charset="0"/>
              </a:rPr>
              <a:t>(“</a:t>
            </a:r>
            <a:r>
              <a:rPr lang="en-US" b="1" dirty="0">
                <a:solidFill>
                  <a:srgbClr val="0000FF"/>
                </a:solidFill>
                <a:cs typeface="Calibri" panose="020F0502020204030204" pitchFamily="34" charset="0"/>
              </a:rPr>
              <a:t>keyword</a:t>
            </a:r>
            <a:r>
              <a:rPr lang="en-US" dirty="0" smtClean="0">
                <a:cs typeface="Calibri" panose="020F0502020204030204" pitchFamily="34" charset="0"/>
              </a:rPr>
              <a:t>”) String </a:t>
            </a:r>
            <a:r>
              <a:rPr lang="en-US" dirty="0">
                <a:cs typeface="Calibri" panose="020F0502020204030204" pitchFamily="34" charset="0"/>
              </a:rPr>
              <a:t>keyword)</a:t>
            </a:r>
          </a:p>
          <a:p>
            <a:r>
              <a:rPr lang="en-US" dirty="0" smtClean="0">
                <a:cs typeface="Calibri" panose="020F0502020204030204" pitchFamily="34" charset="0"/>
              </a:rPr>
              <a:t>SELECT </a:t>
            </a:r>
            <a:r>
              <a:rPr lang="en-US" dirty="0">
                <a:cs typeface="Calibri" panose="020F0502020204030204" pitchFamily="34" charset="0"/>
              </a:rPr>
              <a:t>p FROM Product p WHERE </a:t>
            </a:r>
            <a:r>
              <a:rPr lang="en-US" dirty="0" err="1" smtClean="0">
                <a:cs typeface="Calibri" panose="020F0502020204030204" pitchFamily="34" charset="0"/>
              </a:rPr>
              <a:t>p.price</a:t>
            </a:r>
            <a:r>
              <a:rPr lang="en-US" dirty="0" smtClean="0">
                <a:cs typeface="Calibri" panose="020F0502020204030204" pitchFamily="34" charset="0"/>
              </a:rPr>
              <a:t> BETWEEN </a:t>
            </a:r>
            <a:r>
              <a:rPr lang="en-US" b="1" dirty="0">
                <a:solidFill>
                  <a:srgbClr val="0000FF"/>
                </a:solidFill>
                <a:cs typeface="Calibri" panose="020F0502020204030204" pitchFamily="34" charset="0"/>
              </a:rPr>
              <a:t>?1 </a:t>
            </a:r>
            <a:r>
              <a:rPr lang="en-US" dirty="0" smtClean="0">
                <a:cs typeface="Calibri" panose="020F0502020204030204" pitchFamily="34" charset="0"/>
              </a:rPr>
              <a:t>AND </a:t>
            </a:r>
            <a:r>
              <a:rPr lang="en-US" b="1" dirty="0">
                <a:solidFill>
                  <a:srgbClr val="0000FF"/>
                </a:solidFill>
                <a:cs typeface="Calibri" panose="020F0502020204030204" pitchFamily="34" charset="0"/>
              </a:rPr>
              <a:t>?2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cs typeface="Calibri" panose="020F0502020204030204" pitchFamily="34" charset="0"/>
              </a:rPr>
              <a:t>List&lt;Product&gt; </a:t>
            </a:r>
            <a:r>
              <a:rPr lang="en-US" dirty="0" err="1" smtClean="0">
                <a:cs typeface="Calibri" panose="020F0502020204030204" pitchFamily="34" charset="0"/>
              </a:rPr>
              <a:t>findByPrice</a:t>
            </a:r>
            <a:r>
              <a:rPr lang="en-US" dirty="0" smtClean="0">
                <a:cs typeface="Calibri" panose="020F0502020204030204" pitchFamily="34" charset="0"/>
              </a:rPr>
              <a:t>(double </a:t>
            </a:r>
            <a:r>
              <a:rPr lang="en-US" b="1" dirty="0">
                <a:solidFill>
                  <a:srgbClr val="0000FF"/>
                </a:solidFill>
                <a:cs typeface="Calibri" panose="020F0502020204030204" pitchFamily="34" charset="0"/>
              </a:rPr>
              <a:t>min</a:t>
            </a:r>
            <a:r>
              <a:rPr lang="en-US" dirty="0" smtClean="0">
                <a:cs typeface="Calibri" panose="020F0502020204030204" pitchFamily="34" charset="0"/>
              </a:rPr>
              <a:t>, double </a:t>
            </a:r>
            <a:r>
              <a:rPr lang="en-US" b="1" dirty="0">
                <a:solidFill>
                  <a:srgbClr val="0000FF"/>
                </a:solidFill>
                <a:cs typeface="Calibri" panose="020F0502020204030204" pitchFamily="34" charset="0"/>
              </a:rPr>
              <a:t>max</a:t>
            </a:r>
            <a:r>
              <a:rPr lang="en-US" dirty="0" smtClean="0">
                <a:cs typeface="Calibri" panose="020F0502020204030204" pitchFamily="34" charset="0"/>
              </a:rPr>
              <a:t>)</a:t>
            </a:r>
            <a:endParaRPr lang="en-US" dirty="0">
              <a:cs typeface="Calibri" panose="020F0502020204030204" pitchFamily="34" charset="0"/>
            </a:endParaRPr>
          </a:p>
          <a:p>
            <a:r>
              <a:rPr lang="en-US" dirty="0" smtClean="0">
                <a:cs typeface="Calibri" panose="020F0502020204030204" pitchFamily="34" charset="0"/>
              </a:rPr>
              <a:t>SELECT </a:t>
            </a:r>
            <a:r>
              <a:rPr lang="en-US" dirty="0">
                <a:cs typeface="Calibri" panose="020F0502020204030204" pitchFamily="34" charset="0"/>
              </a:rPr>
              <a:t>p FROM Product p WHERE </a:t>
            </a:r>
            <a:r>
              <a:rPr lang="en-US" dirty="0" err="1">
                <a:cs typeface="Calibri" panose="020F0502020204030204" pitchFamily="34" charset="0"/>
              </a:rPr>
              <a:t>p.price</a:t>
            </a:r>
            <a:r>
              <a:rPr lang="en-US" dirty="0">
                <a:cs typeface="Calibri" panose="020F0502020204030204" pitchFamily="34" charset="0"/>
              </a:rPr>
              <a:t> BETWEEN </a:t>
            </a:r>
            <a:r>
              <a:rPr lang="en-US" b="1" dirty="0">
                <a:solidFill>
                  <a:srgbClr val="0000FF"/>
                </a:solidFill>
                <a:cs typeface="Calibri" panose="020F0502020204030204" pitchFamily="34" charset="0"/>
              </a:rPr>
              <a:t>:min </a:t>
            </a:r>
            <a:r>
              <a:rPr lang="en-US" dirty="0">
                <a:cs typeface="Calibri" panose="020F0502020204030204" pitchFamily="34" charset="0"/>
              </a:rPr>
              <a:t>AND </a:t>
            </a:r>
            <a:r>
              <a:rPr lang="en-US" b="1" dirty="0">
                <a:solidFill>
                  <a:srgbClr val="0000FF"/>
                </a:solidFill>
                <a:cs typeface="Calibri" panose="020F0502020204030204" pitchFamily="34" charset="0"/>
              </a:rPr>
              <a:t>:max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cs typeface="Calibri" panose="020F0502020204030204" pitchFamily="34" charset="0"/>
              </a:rPr>
              <a:t>List&lt;Product&gt; </a:t>
            </a:r>
            <a:r>
              <a:rPr lang="en-US" dirty="0" err="1">
                <a:cs typeface="Calibri" panose="020F0502020204030204" pitchFamily="34" charset="0"/>
              </a:rPr>
              <a:t>findByPrice</a:t>
            </a:r>
            <a:r>
              <a:rPr lang="en-US" dirty="0" smtClean="0">
                <a:cs typeface="Calibri" panose="020F0502020204030204" pitchFamily="34" charset="0"/>
              </a:rPr>
              <a:t>(</a:t>
            </a:r>
            <a:r>
              <a:rPr lang="en-US" dirty="0">
                <a:cs typeface="Calibri" panose="020F0502020204030204" pitchFamily="34" charset="0"/>
              </a:rPr>
              <a:t>@</a:t>
            </a:r>
            <a:r>
              <a:rPr lang="en-US" dirty="0" err="1">
                <a:cs typeface="Calibri" panose="020F0502020204030204" pitchFamily="34" charset="0"/>
              </a:rPr>
              <a:t>Param</a:t>
            </a:r>
            <a:r>
              <a:rPr lang="en-US" dirty="0" smtClean="0">
                <a:cs typeface="Calibri" panose="020F0502020204030204" pitchFamily="34" charset="0"/>
              </a:rPr>
              <a:t>(“</a:t>
            </a:r>
            <a:r>
              <a:rPr lang="en-US" b="1" dirty="0">
                <a:solidFill>
                  <a:srgbClr val="0000FF"/>
                </a:solidFill>
                <a:cs typeface="Calibri" panose="020F0502020204030204" pitchFamily="34" charset="0"/>
              </a:rPr>
              <a:t>min</a:t>
            </a:r>
            <a:r>
              <a:rPr lang="en-US" dirty="0" smtClean="0">
                <a:cs typeface="Calibri" panose="020F0502020204030204" pitchFamily="34" charset="0"/>
              </a:rPr>
              <a:t>”)double </a:t>
            </a:r>
            <a:r>
              <a:rPr lang="en-US" dirty="0">
                <a:cs typeface="Calibri" panose="020F0502020204030204" pitchFamily="34" charset="0"/>
              </a:rPr>
              <a:t>min, @</a:t>
            </a:r>
            <a:r>
              <a:rPr lang="en-US" dirty="0" err="1">
                <a:cs typeface="Calibri" panose="020F0502020204030204" pitchFamily="34" charset="0"/>
              </a:rPr>
              <a:t>Param</a:t>
            </a:r>
            <a:r>
              <a:rPr lang="en-US" dirty="0" smtClean="0">
                <a:cs typeface="Calibri" panose="020F0502020204030204" pitchFamily="34" charset="0"/>
              </a:rPr>
              <a:t>(“</a:t>
            </a:r>
            <a:r>
              <a:rPr lang="en-US" b="1" dirty="0">
                <a:solidFill>
                  <a:srgbClr val="0000FF"/>
                </a:solidFill>
                <a:cs typeface="Calibri" panose="020F0502020204030204" pitchFamily="34" charset="0"/>
              </a:rPr>
              <a:t>max</a:t>
            </a:r>
            <a:r>
              <a:rPr lang="en-US" dirty="0" smtClean="0">
                <a:cs typeface="Calibri" panose="020F0502020204030204" pitchFamily="34" charset="0"/>
              </a:rPr>
              <a:t>”)double </a:t>
            </a:r>
            <a:r>
              <a:rPr lang="en-US" dirty="0">
                <a:cs typeface="Calibri" panose="020F0502020204030204" pitchFamily="34" charset="0"/>
              </a:rPr>
              <a:t>max</a:t>
            </a:r>
            <a:r>
              <a:rPr lang="en-US" dirty="0" smtClean="0"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cs typeface="Calibri" panose="020F0502020204030204" pitchFamily="34" charset="0"/>
              </a:rPr>
              <a:t>SELECT </a:t>
            </a:r>
            <a:r>
              <a:rPr lang="en-US" dirty="0" smtClean="0">
                <a:cs typeface="Calibri" panose="020F0502020204030204" pitchFamily="34" charset="0"/>
              </a:rPr>
              <a:t>p.name </a:t>
            </a:r>
            <a:r>
              <a:rPr lang="en-US" dirty="0">
                <a:cs typeface="Calibri" panose="020F0502020204030204" pitchFamily="34" charset="0"/>
              </a:rPr>
              <a:t>FROM Product p WHERE </a:t>
            </a:r>
            <a:r>
              <a:rPr lang="en-US" dirty="0" err="1">
                <a:cs typeface="Calibri" panose="020F0502020204030204" pitchFamily="34" charset="0"/>
              </a:rPr>
              <a:t>p.price</a:t>
            </a:r>
            <a:r>
              <a:rPr lang="en-US" dirty="0">
                <a:cs typeface="Calibri" panose="020F0502020204030204" pitchFamily="34" charset="0"/>
              </a:rPr>
              <a:t> BETWEEN </a:t>
            </a:r>
            <a:r>
              <a:rPr lang="en-US" b="1" dirty="0">
                <a:solidFill>
                  <a:srgbClr val="0000FF"/>
                </a:solidFill>
                <a:cs typeface="Calibri" panose="020F0502020204030204" pitchFamily="34" charset="0"/>
              </a:rPr>
              <a:t>?1 </a:t>
            </a:r>
            <a:r>
              <a:rPr lang="en-US" dirty="0">
                <a:cs typeface="Calibri" panose="020F0502020204030204" pitchFamily="34" charset="0"/>
              </a:rPr>
              <a:t>AND </a:t>
            </a:r>
            <a:r>
              <a:rPr lang="en-US" b="1" dirty="0">
                <a:solidFill>
                  <a:srgbClr val="0000FF"/>
                </a:solidFill>
                <a:cs typeface="Calibri" panose="020F0502020204030204" pitchFamily="34" charset="0"/>
              </a:rPr>
              <a:t>?2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cs typeface="Calibri" panose="020F0502020204030204" pitchFamily="34" charset="0"/>
              </a:rPr>
              <a:t>List&lt;String&gt; </a:t>
            </a:r>
            <a:r>
              <a:rPr lang="en-US" dirty="0" err="1" smtClean="0">
                <a:cs typeface="Calibri" panose="020F0502020204030204" pitchFamily="34" charset="0"/>
              </a:rPr>
              <a:t>findNamesByPrice</a:t>
            </a:r>
            <a:r>
              <a:rPr lang="en-US" dirty="0" smtClean="0">
                <a:cs typeface="Calibri" panose="020F0502020204030204" pitchFamily="34" charset="0"/>
              </a:rPr>
              <a:t>(double </a:t>
            </a:r>
            <a:r>
              <a:rPr lang="en-US" b="1" dirty="0">
                <a:solidFill>
                  <a:srgbClr val="0000FF"/>
                </a:solidFill>
                <a:cs typeface="Calibri" panose="020F0502020204030204" pitchFamily="34" charset="0"/>
              </a:rPr>
              <a:t>min</a:t>
            </a:r>
            <a:r>
              <a:rPr lang="en-US" dirty="0">
                <a:cs typeface="Calibri" panose="020F0502020204030204" pitchFamily="34" charset="0"/>
              </a:rPr>
              <a:t>, double </a:t>
            </a:r>
            <a:r>
              <a:rPr lang="en-US" b="1" dirty="0">
                <a:solidFill>
                  <a:srgbClr val="0000FF"/>
                </a:solidFill>
                <a:cs typeface="Calibri" panose="020F0502020204030204" pitchFamily="34" charset="0"/>
              </a:rPr>
              <a:t>max</a:t>
            </a:r>
            <a:r>
              <a:rPr lang="en-US" dirty="0"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cs typeface="Calibri" panose="020F0502020204030204" pitchFamily="34" charset="0"/>
              </a:rPr>
              <a:t>SELECT </a:t>
            </a:r>
            <a:r>
              <a:rPr lang="en-US" dirty="0" smtClean="0">
                <a:cs typeface="Calibri" panose="020F0502020204030204" pitchFamily="34" charset="0"/>
              </a:rPr>
              <a:t>min(p) </a:t>
            </a:r>
            <a:r>
              <a:rPr lang="en-US" dirty="0">
                <a:cs typeface="Calibri" panose="020F0502020204030204" pitchFamily="34" charset="0"/>
              </a:rPr>
              <a:t>FROM Product p WHERE </a:t>
            </a:r>
            <a:r>
              <a:rPr lang="en-US" dirty="0" err="1">
                <a:cs typeface="Calibri" panose="020F0502020204030204" pitchFamily="34" charset="0"/>
              </a:rPr>
              <a:t>p.price</a:t>
            </a:r>
            <a:r>
              <a:rPr lang="en-US" dirty="0">
                <a:cs typeface="Calibri" panose="020F0502020204030204" pitchFamily="34" charset="0"/>
              </a:rPr>
              <a:t> BETWEEN </a:t>
            </a:r>
            <a:r>
              <a:rPr lang="en-US" b="1" dirty="0">
                <a:solidFill>
                  <a:srgbClr val="0000FF"/>
                </a:solidFill>
                <a:cs typeface="Calibri" panose="020F0502020204030204" pitchFamily="34" charset="0"/>
              </a:rPr>
              <a:t>?1 </a:t>
            </a:r>
            <a:r>
              <a:rPr lang="en-US" dirty="0">
                <a:cs typeface="Calibri" panose="020F0502020204030204" pitchFamily="34" charset="0"/>
              </a:rPr>
              <a:t>AND </a:t>
            </a:r>
            <a:r>
              <a:rPr lang="en-US" b="1" dirty="0">
                <a:solidFill>
                  <a:srgbClr val="0000FF"/>
                </a:solidFill>
                <a:cs typeface="Calibri" panose="020F0502020204030204" pitchFamily="34" charset="0"/>
              </a:rPr>
              <a:t>?2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  <a:cs typeface="Calibri" panose="020F0502020204030204" pitchFamily="34" charset="0"/>
              </a:rPr>
              <a:t>double</a:t>
            </a:r>
            <a:r>
              <a:rPr lang="en-US" dirty="0" smtClean="0">
                <a:cs typeface="Calibri" panose="020F0502020204030204" pitchFamily="34" charset="0"/>
              </a:rPr>
              <a:t> </a:t>
            </a:r>
            <a:r>
              <a:rPr lang="en-US" dirty="0" err="1" smtClean="0">
                <a:cs typeface="Calibri" panose="020F0502020204030204" pitchFamily="34" charset="0"/>
              </a:rPr>
              <a:t>findMin</a:t>
            </a:r>
            <a:r>
              <a:rPr lang="en-US" dirty="0" smtClean="0">
                <a:cs typeface="Calibri" panose="020F0502020204030204" pitchFamily="34" charset="0"/>
              </a:rPr>
              <a:t>(double </a:t>
            </a:r>
            <a:r>
              <a:rPr lang="en-US" b="1" dirty="0">
                <a:solidFill>
                  <a:srgbClr val="0000FF"/>
                </a:solidFill>
                <a:cs typeface="Calibri" panose="020F0502020204030204" pitchFamily="34" charset="0"/>
              </a:rPr>
              <a:t>min</a:t>
            </a:r>
            <a:r>
              <a:rPr lang="en-US" dirty="0">
                <a:cs typeface="Calibri" panose="020F0502020204030204" pitchFamily="34" charset="0"/>
              </a:rPr>
              <a:t>, double </a:t>
            </a:r>
            <a:r>
              <a:rPr lang="en-US" b="1" dirty="0">
                <a:solidFill>
                  <a:srgbClr val="0000FF"/>
                </a:solidFill>
                <a:cs typeface="Calibri" panose="020F0502020204030204" pitchFamily="34" charset="0"/>
              </a:rPr>
              <a:t>max</a:t>
            </a:r>
            <a:r>
              <a:rPr lang="en-US" dirty="0" smtClean="0">
                <a:cs typeface="Calibri" panose="020F0502020204030204" pitchFamily="34" charset="0"/>
              </a:rPr>
              <a:t>)</a:t>
            </a:r>
            <a:endParaRPr lang="en-US" dirty="0">
              <a:cs typeface="Calibri" panose="020F0502020204030204" pitchFamily="34" charset="0"/>
            </a:endParaRPr>
          </a:p>
          <a:p>
            <a:endParaRPr lang="en-US" dirty="0">
              <a:cs typeface="Calibri" panose="020F0502020204030204" pitchFamily="34" charset="0"/>
            </a:endParaRPr>
          </a:p>
          <a:p>
            <a:pPr lvl="1"/>
            <a:endParaRPr lang="en-US" dirty="0">
              <a:cs typeface="Calibri" panose="020F0502020204030204" pitchFamily="34" charset="0"/>
            </a:endParaRPr>
          </a:p>
          <a:p>
            <a:endParaRPr lang="en-US" dirty="0">
              <a:cs typeface="Calibri" panose="020F0502020204030204" pitchFamily="34" charset="0"/>
            </a:endParaRPr>
          </a:p>
          <a:p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25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SQL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thù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@Query(</a:t>
            </a:r>
            <a:r>
              <a:rPr lang="en-US" b="1" dirty="0" smtClean="0"/>
              <a:t>value</a:t>
            </a:r>
            <a:r>
              <a:rPr lang="en-US" dirty="0" smtClean="0"/>
              <a:t> = "</a:t>
            </a:r>
            <a:r>
              <a:rPr lang="en-US" dirty="0" smtClean="0">
                <a:solidFill>
                  <a:srgbClr val="0000FF"/>
                </a:solidFill>
              </a:rPr>
              <a:t>SELECT * FROM Products WHERE Name LIKE ?1</a:t>
            </a:r>
            <a:r>
              <a:rPr lang="en-US" dirty="0" smtClean="0"/>
              <a:t>", </a:t>
            </a:r>
            <a:r>
              <a:rPr lang="en-US" b="1" dirty="0" err="1" smtClean="0">
                <a:solidFill>
                  <a:srgbClr val="FF0000"/>
                </a:solidFill>
              </a:rPr>
              <a:t>nativeQuery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List&lt;Product&gt; </a:t>
            </a:r>
            <a:r>
              <a:rPr lang="en-US" dirty="0" err="1" smtClean="0"/>
              <a:t>findByKeyword</a:t>
            </a:r>
            <a:r>
              <a:rPr lang="en-US" dirty="0" smtClean="0"/>
              <a:t>(String keyword);</a:t>
            </a:r>
          </a:p>
          <a:p>
            <a:endParaRPr lang="en-US" dirty="0" smtClean="0"/>
          </a:p>
          <a:p>
            <a:r>
              <a:rPr lang="en-US" dirty="0" smtClean="0"/>
              <a:t>@Query(value = "</a:t>
            </a:r>
            <a:r>
              <a:rPr lang="en-US" dirty="0" smtClean="0">
                <a:solidFill>
                  <a:srgbClr val="0000FF"/>
                </a:solidFill>
              </a:rPr>
              <a:t>SELECT * FROM Products WHERE Price BETWEEN ?1 AND ? 2</a:t>
            </a:r>
            <a:r>
              <a:rPr lang="en-US" dirty="0" smtClean="0"/>
              <a:t>", </a:t>
            </a:r>
            <a:r>
              <a:rPr lang="en-US" b="1" dirty="0" err="1" smtClean="0">
                <a:solidFill>
                  <a:srgbClr val="FF0000"/>
                </a:solidFill>
              </a:rPr>
              <a:t>nativeQuery</a:t>
            </a:r>
            <a:r>
              <a:rPr lang="en-US" b="1" dirty="0" smtClean="0">
                <a:solidFill>
                  <a:srgbClr val="FF0000"/>
                </a:solidFill>
              </a:rPr>
              <a:t> = true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List&lt;Product&gt; </a:t>
            </a:r>
            <a:r>
              <a:rPr lang="en-US" dirty="0" err="1" smtClean="0"/>
              <a:t>findByPrice</a:t>
            </a:r>
            <a:r>
              <a:rPr lang="en-US" dirty="0" smtClean="0"/>
              <a:t>(double min, double max);</a:t>
            </a:r>
          </a:p>
          <a:p>
            <a:endParaRPr lang="en-US" dirty="0" smtClean="0"/>
          </a:p>
          <a:p>
            <a:r>
              <a:rPr lang="en-US" dirty="0" smtClean="0"/>
              <a:t>@Query(value = "</a:t>
            </a:r>
            <a:r>
              <a:rPr lang="en-US" dirty="0" smtClean="0">
                <a:solidFill>
                  <a:srgbClr val="0000FF"/>
                </a:solidFill>
              </a:rPr>
              <a:t>SELECT COUNT(*) FROM Products WHERE Price BETWEEN ?1 AND ? 2</a:t>
            </a:r>
            <a:r>
              <a:rPr lang="en-US" dirty="0" smtClean="0"/>
              <a:t>", </a:t>
            </a:r>
            <a:r>
              <a:rPr lang="en-US" b="1" dirty="0" err="1" smtClean="0">
                <a:solidFill>
                  <a:srgbClr val="FF0000"/>
                </a:solidFill>
              </a:rPr>
              <a:t>nativeQuery</a:t>
            </a:r>
            <a:r>
              <a:rPr lang="en-US" b="1" dirty="0" smtClean="0">
                <a:solidFill>
                  <a:srgbClr val="FF0000"/>
                </a:solidFill>
              </a:rPr>
              <a:t> = true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Long </a:t>
            </a:r>
            <a:r>
              <a:rPr lang="en-US" dirty="0" err="1" smtClean="0"/>
              <a:t>countByPrice</a:t>
            </a:r>
            <a:r>
              <a:rPr lang="en-US" dirty="0" smtClean="0"/>
              <a:t>(double min, double max);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4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12896</TotalTime>
  <Words>942</Words>
  <Application>Microsoft Office PowerPoint</Application>
  <PresentationFormat>Widescreen</PresentationFormat>
  <Paragraphs>128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Arial Narrow</vt:lpstr>
      <vt:lpstr>Calibri</vt:lpstr>
      <vt:lpstr>Cambria</vt:lpstr>
      <vt:lpstr>Courier New</vt:lpstr>
      <vt:lpstr>Roboto</vt:lpstr>
      <vt:lpstr>Roboto Lt</vt:lpstr>
      <vt:lpstr>Segoe UI</vt:lpstr>
      <vt:lpstr>Wingdings</vt:lpstr>
      <vt:lpstr>Custom Design</vt:lpstr>
      <vt:lpstr>JpaRepository API - @Query</vt:lpstr>
      <vt:lpstr>Agenda</vt:lpstr>
      <vt:lpstr>PowerPoint Presentation</vt:lpstr>
      <vt:lpstr>@Query()</vt:lpstr>
      <vt:lpstr>@Query()</vt:lpstr>
      <vt:lpstr>@Query() – JPQL có chứa tham số</vt:lpstr>
      <vt:lpstr>@Query() – JPQL có chứa tham số</vt:lpstr>
      <vt:lpstr>Một số truy vấn khác</vt:lpstr>
      <vt:lpstr>Truy vấn với câu lệnh SQL đặc thù</vt:lpstr>
      <vt:lpstr>Truy vấn sử dụng @NamedQuery</vt:lpstr>
      <vt:lpstr>PowerPoint Presentation</vt:lpstr>
      <vt:lpstr>Truy vấn có sắp xếp</vt:lpstr>
      <vt:lpstr>Truy vấn có phân trang</vt:lpstr>
      <vt:lpstr>PowerPoint Presentation</vt:lpstr>
      <vt:lpstr>Case Study</vt:lpstr>
      <vt:lpstr>Lớp thực thể Report</vt:lpstr>
      <vt:lpstr>Câu lệnh JPQL</vt:lpstr>
      <vt:lpstr>JpaRepository API - DSL</vt:lpstr>
      <vt:lpstr>Query DSL (Domain Specific Language)</vt:lpstr>
      <vt:lpstr>List&lt;Product&gt; findByNameLike(String name)</vt:lpstr>
      <vt:lpstr>Các quy ước của DSL</vt:lpstr>
      <vt:lpstr>Các quy ước của DSL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1968</cp:revision>
  <dcterms:created xsi:type="dcterms:W3CDTF">2013-04-23T08:05:33Z</dcterms:created>
  <dcterms:modified xsi:type="dcterms:W3CDTF">2021-04-14T02:28:48Z</dcterms:modified>
</cp:coreProperties>
</file>