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30"/>
  </p:notesMasterIdLst>
  <p:sldIdLst>
    <p:sldId id="709" r:id="rId2"/>
    <p:sldId id="763" r:id="rId3"/>
    <p:sldId id="794" r:id="rId4"/>
    <p:sldId id="796" r:id="rId5"/>
    <p:sldId id="797" r:id="rId6"/>
    <p:sldId id="816" r:id="rId7"/>
    <p:sldId id="799" r:id="rId8"/>
    <p:sldId id="800" r:id="rId9"/>
    <p:sldId id="804" r:id="rId10"/>
    <p:sldId id="801" r:id="rId11"/>
    <p:sldId id="802" r:id="rId12"/>
    <p:sldId id="803" r:id="rId13"/>
    <p:sldId id="817" r:id="rId14"/>
    <p:sldId id="805" r:id="rId15"/>
    <p:sldId id="806" r:id="rId16"/>
    <p:sldId id="807" r:id="rId17"/>
    <p:sldId id="798" r:id="rId18"/>
    <p:sldId id="795" r:id="rId19"/>
    <p:sldId id="809" r:id="rId20"/>
    <p:sldId id="810" r:id="rId21"/>
    <p:sldId id="811" r:id="rId22"/>
    <p:sldId id="812" r:id="rId23"/>
    <p:sldId id="813" r:id="rId24"/>
    <p:sldId id="818" r:id="rId25"/>
    <p:sldId id="814" r:id="rId26"/>
    <p:sldId id="815" r:id="rId27"/>
    <p:sldId id="707" r:id="rId28"/>
    <p:sldId id="75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9BBB59"/>
    <a:srgbClr val="F9F9F9"/>
    <a:srgbClr val="FF5A33"/>
    <a:srgbClr val="5C0000"/>
    <a:srgbClr val="FF9900"/>
    <a:srgbClr val="FFD1D1"/>
    <a:srgbClr val="FFB9B9"/>
    <a:srgbClr val="FF97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2" autoAdjust="0"/>
    <p:restoredTop sz="94364" autoAdjust="0"/>
  </p:normalViewPr>
  <p:slideViewPr>
    <p:cSldViewPr>
      <p:cViewPr varScale="1">
        <p:scale>
          <a:sx n="73" d="100"/>
          <a:sy n="73" d="100"/>
        </p:scale>
        <p:origin x="798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22B80A-419E-4A25-A0FF-711AF4C34A5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36162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763" y="-4763"/>
            <a:ext cx="12201525" cy="686752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4953000"/>
            <a:ext cx="67056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583936" y="4953000"/>
            <a:ext cx="6303264" cy="0"/>
          </a:xfrm>
          <a:prstGeom prst="line">
            <a:avLst/>
          </a:prstGeom>
          <a:ln w="3175">
            <a:solidFill>
              <a:srgbClr val="FF5A3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1060704" y="2133600"/>
            <a:ext cx="3308096" cy="3048000"/>
          </a:xfrm>
          <a:prstGeom prst="ellipse">
            <a:avLst/>
          </a:prstGeom>
          <a:solidFill>
            <a:schemeClr val="bg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5506720" y="4284596"/>
            <a:ext cx="6100064" cy="704980"/>
          </a:xfrm>
        </p:spPr>
        <p:txBody>
          <a:bodyPr>
            <a:normAutofit/>
          </a:bodyPr>
          <a:lstStyle>
            <a:lvl1pPr algn="l">
              <a:defRPr lang="en-US" sz="3400" b="1" kern="1200" cap="small" baseline="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6000" y="2743200"/>
            <a:ext cx="33528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946400" y="274638"/>
            <a:ext cx="8636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sz="3200" dirty="0" smtClean="0"/>
              <a:t>Click to edit Master title style</a:t>
            </a:r>
            <a:endParaRPr lang="en-US" sz="3200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28601"/>
            <a:ext cx="21336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711200" y="835152"/>
            <a:ext cx="108712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198438"/>
            <a:ext cx="94488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27200" y="1066800"/>
            <a:ext cx="103632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604000" y="1828800"/>
            <a:ext cx="53848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…….</a:t>
            </a:r>
          </a:p>
          <a:p>
            <a:r>
              <a:rPr lang="en-US" dirty="0" smtClean="0"/>
              <a:t>960, abstract, background, banner, bar, box, business, button, circle, clean,</a:t>
            </a:r>
          </a:p>
          <a:p>
            <a:r>
              <a:rPr lang="en-US" b="1" dirty="0" err="1" smtClean="0"/>
              <a:t>Nôi</a:t>
            </a:r>
            <a:r>
              <a:rPr lang="en-US" b="1" dirty="0" smtClean="0"/>
              <a:t> dung </a:t>
            </a:r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nhấn</a:t>
            </a:r>
            <a:r>
              <a:rPr lang="en-US" b="1" dirty="0" smtClean="0"/>
              <a:t> </a:t>
            </a:r>
            <a:r>
              <a:rPr lang="en-US" b="1" dirty="0" err="1" smtClean="0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828800" y="6172201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946400" y="274638"/>
            <a:ext cx="8636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28601"/>
            <a:ext cx="21336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5202" y="274638"/>
            <a:ext cx="9347198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46597"/>
            <a:ext cx="10972800" cy="5759003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Cambria" panose="02040503050406030204" pitchFamily="18" charset="0"/>
                <a:ea typeface="Cambria" panose="02040503050406030204" pitchFamily="18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Cambria" panose="02040503050406030204" pitchFamily="18" charset="0"/>
                <a:ea typeface="Cambria" panose="02040503050406030204" pitchFamily="18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Cambria" panose="02040503050406030204" pitchFamily="18" charset="0"/>
                <a:ea typeface="Cambria" panose="02040503050406030204" pitchFamily="18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Cambria" panose="02040503050406030204" pitchFamily="18" charset="0"/>
                <a:ea typeface="Cambria" panose="02040503050406030204" pitchFamily="18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Cambria" panose="02040503050406030204" pitchFamily="18" charset="0"/>
                <a:ea typeface="Cambria" panose="02040503050406030204" pitchFamily="18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6573"/>
            <a:ext cx="1625602" cy="713824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032000" y="2551018"/>
            <a:ext cx="85344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3732707" y="2575401"/>
            <a:ext cx="4568091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2568620" y="609600"/>
            <a:ext cx="725796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4103893" y="3124200"/>
            <a:ext cx="473530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 smtClean="0">
                <a:solidFill>
                  <a:schemeClr val="bg1"/>
                </a:solidFill>
              </a:rPr>
              <a:t>DEM</a:t>
            </a:r>
            <a:r>
              <a:rPr lang="en-US" sz="11500" b="1" dirty="0" smtClean="0">
                <a:solidFill>
                  <a:schemeClr val="bg1"/>
                </a:solidFill>
              </a:rPr>
              <a:t>O</a:t>
            </a:r>
          </a:p>
          <a:p>
            <a:endParaRPr lang="en-US" sz="1800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752" y="3568725"/>
            <a:ext cx="3488947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3" r:id="rId12"/>
    <p:sldLayoutId id="2147483684" r:id="rId13"/>
    <p:sldLayoutId id="2147483667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Schedule Task &amp; Interceptor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534" y="685800"/>
            <a:ext cx="2571750" cy="16192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81161" y="1957992"/>
            <a:ext cx="3631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Conceive Design Implement Operate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90932" y="2406165"/>
            <a:ext cx="1693935" cy="2518699"/>
          </a:xfrm>
          <a:prstGeom prst="rect">
            <a:avLst/>
          </a:prstGeom>
        </p:spPr>
      </p:pic>
      <p:sp>
        <p:nvSpPr>
          <p:cNvPr id="9" name="Oval Callout 8"/>
          <p:cNvSpPr/>
          <p:nvPr/>
        </p:nvSpPr>
        <p:spPr>
          <a:xfrm>
            <a:off x="3584867" y="1686082"/>
            <a:ext cx="1066234" cy="943930"/>
          </a:xfrm>
          <a:prstGeom prst="wedgeEllipseCallout">
            <a:avLst>
              <a:gd name="adj1" fmla="val -51859"/>
              <a:gd name="adj2" fmla="val 67085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400" b="1" dirty="0" smtClean="0">
                <a:ln/>
                <a:solidFill>
                  <a:schemeClr val="bg1">
                    <a:lumMod val="95000"/>
                  </a:schemeClr>
                </a:solidFill>
              </a:rPr>
              <a:t>1</a:t>
            </a:r>
            <a:endParaRPr lang="en-US" sz="4400" b="1" dirty="0">
              <a:ln/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053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email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410200"/>
            <a:ext cx="10972800" cy="1295400"/>
          </a:xfrm>
        </p:spPr>
        <p:txBody>
          <a:bodyPr/>
          <a:lstStyle/>
          <a:p>
            <a:pPr marL="0" indent="0">
              <a:buNone/>
            </a:pPr>
            <a:r>
              <a:rPr lang="en-US" i="1" dirty="0" err="1" smtClean="0">
                <a:solidFill>
                  <a:srgbClr val="0000FF"/>
                </a:solidFill>
              </a:rPr>
              <a:t>Viết</a:t>
            </a:r>
            <a:r>
              <a:rPr lang="en-US" i="1" dirty="0" smtClean="0">
                <a:solidFill>
                  <a:srgbClr val="0000FF"/>
                </a:solidFill>
              </a:rPr>
              <a:t> </a:t>
            </a:r>
            <a:r>
              <a:rPr lang="en-US" i="1" dirty="0" err="1" smtClean="0">
                <a:solidFill>
                  <a:srgbClr val="0000FF"/>
                </a:solidFill>
              </a:rPr>
              <a:t>thư</a:t>
            </a:r>
            <a:r>
              <a:rPr lang="en-US" i="1" dirty="0">
                <a:solidFill>
                  <a:srgbClr val="0000FF"/>
                </a:solidFill>
              </a:rPr>
              <a:t> </a:t>
            </a:r>
            <a:r>
              <a:rPr lang="en-US" i="1" dirty="0" err="1" smtClean="0">
                <a:solidFill>
                  <a:srgbClr val="0000FF"/>
                </a:solidFill>
              </a:rPr>
              <a:t>là</a:t>
            </a:r>
            <a:r>
              <a:rPr lang="en-US" i="1" dirty="0" smtClean="0">
                <a:solidFill>
                  <a:srgbClr val="0000FF"/>
                </a:solidFill>
              </a:rPr>
              <a:t> </a:t>
            </a:r>
            <a:r>
              <a:rPr lang="en-US" i="1" dirty="0" err="1" smtClean="0">
                <a:solidFill>
                  <a:srgbClr val="0000FF"/>
                </a:solidFill>
              </a:rPr>
              <a:t>công</a:t>
            </a:r>
            <a:r>
              <a:rPr lang="en-US" i="1" dirty="0" smtClean="0">
                <a:solidFill>
                  <a:srgbClr val="0000FF"/>
                </a:solidFill>
              </a:rPr>
              <a:t> </a:t>
            </a:r>
            <a:r>
              <a:rPr lang="en-US" i="1" dirty="0" err="1" smtClean="0">
                <a:solidFill>
                  <a:srgbClr val="0000FF"/>
                </a:solidFill>
              </a:rPr>
              <a:t>việc</a:t>
            </a:r>
            <a:r>
              <a:rPr lang="en-US" i="1" dirty="0" smtClean="0">
                <a:solidFill>
                  <a:srgbClr val="0000FF"/>
                </a:solidFill>
              </a:rPr>
              <a:t> </a:t>
            </a:r>
            <a:r>
              <a:rPr lang="en-US" i="1" dirty="0" err="1" smtClean="0">
                <a:solidFill>
                  <a:srgbClr val="0000FF"/>
                </a:solidFill>
              </a:rPr>
              <a:t>cung</a:t>
            </a:r>
            <a:r>
              <a:rPr lang="en-US" i="1" dirty="0" smtClean="0">
                <a:solidFill>
                  <a:srgbClr val="0000FF"/>
                </a:solidFill>
              </a:rPr>
              <a:t> </a:t>
            </a:r>
            <a:r>
              <a:rPr lang="en-US" i="1" dirty="0" err="1" smtClean="0">
                <a:solidFill>
                  <a:srgbClr val="0000FF"/>
                </a:solidFill>
              </a:rPr>
              <a:t>cấp</a:t>
            </a:r>
            <a:r>
              <a:rPr lang="en-US" i="1" dirty="0" smtClean="0">
                <a:solidFill>
                  <a:srgbClr val="0000FF"/>
                </a:solidFill>
              </a:rPr>
              <a:t> </a:t>
            </a:r>
            <a:r>
              <a:rPr lang="en-US" i="1" dirty="0" err="1" smtClean="0">
                <a:solidFill>
                  <a:srgbClr val="0000FF"/>
                </a:solidFill>
              </a:rPr>
              <a:t>vào</a:t>
            </a:r>
            <a:r>
              <a:rPr lang="en-US" i="1" dirty="0" smtClean="0">
                <a:solidFill>
                  <a:srgbClr val="0000FF"/>
                </a:solidFill>
              </a:rPr>
              <a:t> </a:t>
            </a:r>
            <a:r>
              <a:rPr lang="en-US" b="1" i="1" dirty="0" smtClean="0">
                <a:solidFill>
                  <a:srgbClr val="0000FF"/>
                </a:solidFill>
              </a:rPr>
              <a:t>message</a:t>
            </a:r>
            <a:r>
              <a:rPr lang="en-US" i="1" dirty="0" smtClean="0">
                <a:solidFill>
                  <a:srgbClr val="0000FF"/>
                </a:solidFill>
              </a:rPr>
              <a:t> </a:t>
            </a:r>
            <a:r>
              <a:rPr lang="en-US" i="1" dirty="0" err="1" smtClean="0">
                <a:solidFill>
                  <a:srgbClr val="0000FF"/>
                </a:solidFill>
              </a:rPr>
              <a:t>những</a:t>
            </a:r>
            <a:r>
              <a:rPr lang="en-US" i="1" dirty="0" smtClean="0">
                <a:solidFill>
                  <a:srgbClr val="0000FF"/>
                </a:solidFill>
              </a:rPr>
              <a:t> </a:t>
            </a:r>
            <a:r>
              <a:rPr lang="en-US" i="1" dirty="0" err="1" smtClean="0">
                <a:solidFill>
                  <a:srgbClr val="0000FF"/>
                </a:solidFill>
              </a:rPr>
              <a:t>thông</a:t>
            </a:r>
            <a:r>
              <a:rPr lang="en-US" i="1" dirty="0" smtClean="0">
                <a:solidFill>
                  <a:srgbClr val="0000FF"/>
                </a:solidFill>
              </a:rPr>
              <a:t> tin </a:t>
            </a:r>
            <a:r>
              <a:rPr lang="en-US" i="1" dirty="0" err="1" smtClean="0">
                <a:solidFill>
                  <a:srgbClr val="0000FF"/>
                </a:solidFill>
              </a:rPr>
              <a:t>như</a:t>
            </a:r>
            <a:r>
              <a:rPr lang="en-US" i="1" dirty="0" smtClean="0">
                <a:solidFill>
                  <a:srgbClr val="0000FF"/>
                </a:solidFill>
              </a:rPr>
              <a:t>: </a:t>
            </a:r>
            <a:r>
              <a:rPr lang="en-US" b="1" i="1" dirty="0" smtClean="0">
                <a:solidFill>
                  <a:srgbClr val="0000FF"/>
                </a:solidFill>
              </a:rPr>
              <a:t>from, to, cc, bcc, subject, body, attachment files</a:t>
            </a:r>
            <a:endParaRPr lang="en-US" b="1" i="1" dirty="0">
              <a:solidFill>
                <a:srgbClr val="0000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24346"/>
            <a:ext cx="9705418" cy="42334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52800" y="3810000"/>
            <a:ext cx="1481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3300"/>
                </a:solidFill>
              </a:rPr>
              <a:t>(slide </a:t>
            </a:r>
            <a:r>
              <a:rPr lang="en-US" sz="2400" b="1" dirty="0" err="1" smtClean="0">
                <a:solidFill>
                  <a:srgbClr val="FF3300"/>
                </a:solidFill>
              </a:rPr>
              <a:t>sau</a:t>
            </a:r>
            <a:r>
              <a:rPr lang="en-US" sz="2400" b="1" dirty="0" smtClean="0">
                <a:solidFill>
                  <a:srgbClr val="FF3300"/>
                </a:solidFill>
              </a:rPr>
              <a:t>)</a:t>
            </a:r>
            <a:endParaRPr lang="en-US" sz="2400" b="1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870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14400"/>
            <a:ext cx="10210800" cy="57994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MimeMessageHelper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791200" y="2590800"/>
            <a:ext cx="5791200" cy="274320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 err="1" smtClean="0">
                <a:solidFill>
                  <a:srgbClr val="FF0000"/>
                </a:solidFill>
              </a:rPr>
              <a:t>Lớp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MimeMessageHelper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giúp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cung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cấp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những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thông</a:t>
            </a:r>
            <a:r>
              <a:rPr lang="en-US" i="1" dirty="0" smtClean="0">
                <a:solidFill>
                  <a:srgbClr val="FF0000"/>
                </a:solidFill>
              </a:rPr>
              <a:t> tin </a:t>
            </a:r>
            <a:r>
              <a:rPr lang="en-US" i="1" dirty="0" err="1" smtClean="0">
                <a:solidFill>
                  <a:srgbClr val="FF0000"/>
                </a:solidFill>
              </a:rPr>
              <a:t>cần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thiết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vào</a:t>
            </a:r>
            <a:r>
              <a:rPr lang="en-US" i="1" dirty="0" smtClean="0">
                <a:solidFill>
                  <a:srgbClr val="FF0000"/>
                </a:solidFill>
              </a:rPr>
              <a:t> message </a:t>
            </a:r>
            <a:r>
              <a:rPr lang="en-US" i="1" dirty="0" err="1" smtClean="0">
                <a:solidFill>
                  <a:srgbClr val="FF0000"/>
                </a:solidFill>
              </a:rPr>
              <a:t>một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cách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nhanh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chóng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và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đơn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giản</a:t>
            </a:r>
            <a:r>
              <a:rPr lang="en-US" i="1" dirty="0" smtClean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r>
              <a:rPr lang="en-US" i="1" dirty="0" err="1" smtClean="0">
                <a:solidFill>
                  <a:srgbClr val="0000FF"/>
                </a:solidFill>
              </a:rPr>
              <a:t>Biến</a:t>
            </a:r>
            <a:r>
              <a:rPr lang="en-US" i="1" dirty="0" smtClean="0">
                <a:solidFill>
                  <a:srgbClr val="0000FF"/>
                </a:solidFill>
              </a:rPr>
              <a:t> </a:t>
            </a:r>
            <a:r>
              <a:rPr lang="en-US" b="1" i="1" dirty="0" smtClean="0">
                <a:solidFill>
                  <a:srgbClr val="0000FF"/>
                </a:solidFill>
              </a:rPr>
              <a:t>mail</a:t>
            </a:r>
            <a:r>
              <a:rPr lang="en-US" i="1" dirty="0" smtClean="0">
                <a:solidFill>
                  <a:srgbClr val="0000FF"/>
                </a:solidFill>
              </a:rPr>
              <a:t> </a:t>
            </a:r>
            <a:r>
              <a:rPr lang="en-US" i="1" dirty="0" err="1" smtClean="0">
                <a:solidFill>
                  <a:srgbClr val="0000FF"/>
                </a:solidFill>
              </a:rPr>
              <a:t>trong</a:t>
            </a:r>
            <a:r>
              <a:rPr lang="en-US" i="1" dirty="0" smtClean="0">
                <a:solidFill>
                  <a:srgbClr val="0000FF"/>
                </a:solidFill>
              </a:rPr>
              <a:t> minh </a:t>
            </a:r>
            <a:r>
              <a:rPr lang="en-US" i="1" dirty="0" err="1" smtClean="0">
                <a:solidFill>
                  <a:srgbClr val="0000FF"/>
                </a:solidFill>
              </a:rPr>
              <a:t>họa</a:t>
            </a:r>
            <a:r>
              <a:rPr lang="en-US" i="1" dirty="0" smtClean="0">
                <a:solidFill>
                  <a:srgbClr val="0000FF"/>
                </a:solidFill>
              </a:rPr>
              <a:t> </a:t>
            </a:r>
            <a:r>
              <a:rPr lang="en-US" i="1" dirty="0" err="1" smtClean="0">
                <a:solidFill>
                  <a:srgbClr val="0000FF"/>
                </a:solidFill>
              </a:rPr>
              <a:t>này</a:t>
            </a:r>
            <a:r>
              <a:rPr lang="en-US" i="1" dirty="0" smtClean="0">
                <a:solidFill>
                  <a:srgbClr val="0000FF"/>
                </a:solidFill>
              </a:rPr>
              <a:t> </a:t>
            </a:r>
            <a:r>
              <a:rPr lang="en-US" i="1" dirty="0" err="1" smtClean="0">
                <a:solidFill>
                  <a:srgbClr val="0000FF"/>
                </a:solidFill>
              </a:rPr>
              <a:t>là</a:t>
            </a:r>
            <a:r>
              <a:rPr lang="en-US" i="1" dirty="0" smtClean="0">
                <a:solidFill>
                  <a:srgbClr val="0000FF"/>
                </a:solidFill>
              </a:rPr>
              <a:t> </a:t>
            </a:r>
            <a:r>
              <a:rPr lang="en-US" i="1" dirty="0" err="1" smtClean="0">
                <a:solidFill>
                  <a:srgbClr val="0000FF"/>
                </a:solidFill>
              </a:rPr>
              <a:t>đối</a:t>
            </a:r>
            <a:r>
              <a:rPr lang="en-US" i="1" dirty="0" smtClean="0">
                <a:solidFill>
                  <a:srgbClr val="0000FF"/>
                </a:solidFill>
              </a:rPr>
              <a:t> </a:t>
            </a:r>
            <a:r>
              <a:rPr lang="en-US" i="1" dirty="0" err="1" smtClean="0">
                <a:solidFill>
                  <a:srgbClr val="0000FF"/>
                </a:solidFill>
              </a:rPr>
              <a:t>tượng</a:t>
            </a:r>
            <a:r>
              <a:rPr lang="en-US" i="1" dirty="0" smtClean="0">
                <a:solidFill>
                  <a:srgbClr val="0000FF"/>
                </a:solidFill>
              </a:rPr>
              <a:t> </a:t>
            </a:r>
            <a:r>
              <a:rPr lang="en-US" i="1" dirty="0" err="1" smtClean="0">
                <a:solidFill>
                  <a:srgbClr val="0000FF"/>
                </a:solidFill>
              </a:rPr>
              <a:t>của</a:t>
            </a:r>
            <a:r>
              <a:rPr lang="en-US" i="1" dirty="0" smtClean="0">
                <a:solidFill>
                  <a:srgbClr val="0000FF"/>
                </a:solidFill>
              </a:rPr>
              <a:t> </a:t>
            </a:r>
            <a:r>
              <a:rPr lang="en-US" i="1" dirty="0" err="1" smtClean="0">
                <a:solidFill>
                  <a:srgbClr val="0000FF"/>
                </a:solidFill>
              </a:rPr>
              <a:t>MailModel</a:t>
            </a:r>
            <a:r>
              <a:rPr lang="en-US" i="1" dirty="0" smtClean="0">
                <a:solidFill>
                  <a:srgbClr val="0000FF"/>
                </a:solidFill>
              </a:rPr>
              <a:t> ở slide </a:t>
            </a:r>
            <a:r>
              <a:rPr lang="en-US" i="1" dirty="0" err="1" smtClean="0">
                <a:solidFill>
                  <a:srgbClr val="0000FF"/>
                </a:solidFill>
              </a:rPr>
              <a:t>sau</a:t>
            </a:r>
            <a:endParaRPr lang="en-US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51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MailModel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46596"/>
            <a:ext cx="7391400" cy="5769989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257800" y="4876799"/>
            <a:ext cx="6324600" cy="1839785"/>
          </a:xfrm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i="1" dirty="0" err="1" smtClean="0">
                <a:solidFill>
                  <a:srgbClr val="FF0000"/>
                </a:solidFill>
              </a:rPr>
              <a:t>Lớp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này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nhằm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mô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tả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thông</a:t>
            </a:r>
            <a:r>
              <a:rPr lang="en-US" i="1" dirty="0" smtClean="0">
                <a:solidFill>
                  <a:srgbClr val="FF0000"/>
                </a:solidFill>
              </a:rPr>
              <a:t> tin </a:t>
            </a:r>
            <a:r>
              <a:rPr lang="en-US" i="1" dirty="0" err="1" smtClean="0">
                <a:solidFill>
                  <a:srgbClr val="FF0000"/>
                </a:solidFill>
              </a:rPr>
              <a:t>đầy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đủ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nhất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của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một</a:t>
            </a:r>
            <a:r>
              <a:rPr lang="en-US" i="1" dirty="0" smtClean="0">
                <a:solidFill>
                  <a:srgbClr val="FF0000"/>
                </a:solidFill>
              </a:rPr>
              <a:t> email.</a:t>
            </a:r>
          </a:p>
          <a:p>
            <a:pPr marL="0" indent="0">
              <a:buNone/>
            </a:pPr>
            <a:r>
              <a:rPr lang="en-US" i="1" dirty="0" err="1" smtClean="0">
                <a:solidFill>
                  <a:srgbClr val="0000FF"/>
                </a:solidFill>
              </a:rPr>
              <a:t>Trong</a:t>
            </a:r>
            <a:r>
              <a:rPr lang="en-US" i="1" dirty="0" smtClean="0">
                <a:solidFill>
                  <a:srgbClr val="0000FF"/>
                </a:solidFill>
              </a:rPr>
              <a:t> </a:t>
            </a:r>
            <a:r>
              <a:rPr lang="en-US" i="1" dirty="0" err="1" smtClean="0">
                <a:solidFill>
                  <a:srgbClr val="0000FF"/>
                </a:solidFill>
              </a:rPr>
              <a:t>thực</a:t>
            </a:r>
            <a:r>
              <a:rPr lang="en-US" i="1" dirty="0" smtClean="0">
                <a:solidFill>
                  <a:srgbClr val="0000FF"/>
                </a:solidFill>
              </a:rPr>
              <a:t> </a:t>
            </a:r>
            <a:r>
              <a:rPr lang="en-US" i="1" dirty="0" err="1" smtClean="0">
                <a:solidFill>
                  <a:srgbClr val="0000FF"/>
                </a:solidFill>
              </a:rPr>
              <a:t>tế</a:t>
            </a:r>
            <a:r>
              <a:rPr lang="en-US" i="1" dirty="0" smtClean="0">
                <a:solidFill>
                  <a:srgbClr val="0000FF"/>
                </a:solidFill>
              </a:rPr>
              <a:t>, </a:t>
            </a:r>
            <a:r>
              <a:rPr lang="en-US" i="1" dirty="0" err="1" smtClean="0">
                <a:solidFill>
                  <a:srgbClr val="0000FF"/>
                </a:solidFill>
              </a:rPr>
              <a:t>đôi</a:t>
            </a:r>
            <a:r>
              <a:rPr lang="en-US" i="1" dirty="0" smtClean="0">
                <a:solidFill>
                  <a:srgbClr val="0000FF"/>
                </a:solidFill>
              </a:rPr>
              <a:t> </a:t>
            </a:r>
            <a:r>
              <a:rPr lang="en-US" i="1" dirty="0" err="1" smtClean="0">
                <a:solidFill>
                  <a:srgbClr val="0000FF"/>
                </a:solidFill>
              </a:rPr>
              <a:t>khi</a:t>
            </a:r>
            <a:r>
              <a:rPr lang="en-US" i="1" dirty="0" smtClean="0">
                <a:solidFill>
                  <a:srgbClr val="0000FF"/>
                </a:solidFill>
              </a:rPr>
              <a:t> </a:t>
            </a:r>
            <a:r>
              <a:rPr lang="en-US" i="1" dirty="0" err="1" smtClean="0">
                <a:solidFill>
                  <a:srgbClr val="0000FF"/>
                </a:solidFill>
              </a:rPr>
              <a:t>chỉ</a:t>
            </a:r>
            <a:r>
              <a:rPr lang="en-US" i="1" dirty="0" smtClean="0">
                <a:solidFill>
                  <a:srgbClr val="0000FF"/>
                </a:solidFill>
              </a:rPr>
              <a:t> </a:t>
            </a:r>
            <a:r>
              <a:rPr lang="en-US" i="1" dirty="0" err="1" smtClean="0">
                <a:solidFill>
                  <a:srgbClr val="0000FF"/>
                </a:solidFill>
              </a:rPr>
              <a:t>cần</a:t>
            </a:r>
            <a:r>
              <a:rPr lang="en-US" i="1" dirty="0" smtClean="0">
                <a:solidFill>
                  <a:srgbClr val="0000FF"/>
                </a:solidFill>
              </a:rPr>
              <a:t> </a:t>
            </a:r>
            <a:r>
              <a:rPr lang="en-US" i="1" dirty="0" err="1" smtClean="0">
                <a:solidFill>
                  <a:srgbClr val="0000FF"/>
                </a:solidFill>
              </a:rPr>
              <a:t>cung</a:t>
            </a:r>
            <a:r>
              <a:rPr lang="en-US" i="1" dirty="0" smtClean="0">
                <a:solidFill>
                  <a:srgbClr val="0000FF"/>
                </a:solidFill>
              </a:rPr>
              <a:t> </a:t>
            </a:r>
            <a:r>
              <a:rPr lang="en-US" i="1" dirty="0" err="1" smtClean="0">
                <a:solidFill>
                  <a:srgbClr val="0000FF"/>
                </a:solidFill>
              </a:rPr>
              <a:t>cấp</a:t>
            </a:r>
            <a:r>
              <a:rPr lang="en-US" i="1" dirty="0" smtClean="0">
                <a:solidFill>
                  <a:srgbClr val="0000FF"/>
                </a:solidFill>
              </a:rPr>
              <a:t> </a:t>
            </a:r>
            <a:r>
              <a:rPr lang="en-US" i="1" dirty="0" err="1" smtClean="0">
                <a:solidFill>
                  <a:srgbClr val="0000FF"/>
                </a:solidFill>
              </a:rPr>
              <a:t>người</a:t>
            </a:r>
            <a:r>
              <a:rPr lang="en-US" i="1" dirty="0" smtClean="0">
                <a:solidFill>
                  <a:srgbClr val="0000FF"/>
                </a:solidFill>
              </a:rPr>
              <a:t> </a:t>
            </a:r>
            <a:r>
              <a:rPr lang="en-US" i="1" dirty="0" err="1" smtClean="0">
                <a:solidFill>
                  <a:srgbClr val="0000FF"/>
                </a:solidFill>
              </a:rPr>
              <a:t>nhận</a:t>
            </a:r>
            <a:r>
              <a:rPr lang="en-US" i="1" dirty="0" smtClean="0">
                <a:solidFill>
                  <a:srgbClr val="0000FF"/>
                </a:solidFill>
              </a:rPr>
              <a:t>, </a:t>
            </a:r>
            <a:r>
              <a:rPr lang="en-US" i="1" dirty="0" err="1" smtClean="0">
                <a:solidFill>
                  <a:srgbClr val="0000FF"/>
                </a:solidFill>
              </a:rPr>
              <a:t>tiêu</a:t>
            </a:r>
            <a:r>
              <a:rPr lang="en-US" i="1" dirty="0" smtClean="0">
                <a:solidFill>
                  <a:srgbClr val="0000FF"/>
                </a:solidFill>
              </a:rPr>
              <a:t> </a:t>
            </a:r>
            <a:r>
              <a:rPr lang="en-US" i="1" dirty="0" err="1" smtClean="0">
                <a:solidFill>
                  <a:srgbClr val="0000FF"/>
                </a:solidFill>
              </a:rPr>
              <a:t>đề</a:t>
            </a:r>
            <a:r>
              <a:rPr lang="en-US" i="1" dirty="0" smtClean="0">
                <a:solidFill>
                  <a:srgbClr val="0000FF"/>
                </a:solidFill>
              </a:rPr>
              <a:t> </a:t>
            </a:r>
            <a:r>
              <a:rPr lang="en-US" i="1" dirty="0" err="1" smtClean="0">
                <a:solidFill>
                  <a:srgbClr val="0000FF"/>
                </a:solidFill>
              </a:rPr>
              <a:t>và</a:t>
            </a:r>
            <a:r>
              <a:rPr lang="en-US" i="1" dirty="0" smtClean="0">
                <a:solidFill>
                  <a:srgbClr val="0000FF"/>
                </a:solidFill>
              </a:rPr>
              <a:t> </a:t>
            </a:r>
            <a:r>
              <a:rPr lang="en-US" i="1" dirty="0" err="1" smtClean="0">
                <a:solidFill>
                  <a:srgbClr val="0000FF"/>
                </a:solidFill>
              </a:rPr>
              <a:t>nội</a:t>
            </a:r>
            <a:r>
              <a:rPr lang="en-US" i="1" dirty="0" smtClean="0">
                <a:solidFill>
                  <a:srgbClr val="0000FF"/>
                </a:solidFill>
              </a:rPr>
              <a:t> dung.</a:t>
            </a:r>
            <a:endParaRPr lang="en-US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21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74997" y="2967335"/>
            <a:ext cx="893120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Xếp</a:t>
            </a:r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hàng</a:t>
            </a:r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đợi</a:t>
            </a:r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email</a:t>
            </a:r>
            <a:endParaRPr lang="en-US" sz="5400" b="1" cap="small" dirty="0" smtClean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3886200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8937" y="1194997"/>
            <a:ext cx="1826060" cy="271515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315859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MailerService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1" y="990600"/>
            <a:ext cx="7841788" cy="57150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629400" y="992776"/>
            <a:ext cx="4950823" cy="13694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ine Callout 1 4"/>
          <p:cNvSpPr/>
          <p:nvPr/>
        </p:nvSpPr>
        <p:spPr>
          <a:xfrm>
            <a:off x="5715000" y="5562600"/>
            <a:ext cx="5867400" cy="914400"/>
          </a:xfrm>
          <a:prstGeom prst="borderCallout1">
            <a:avLst>
              <a:gd name="adj1" fmla="val 38750"/>
              <a:gd name="adj2" fmla="val -1331"/>
              <a:gd name="adj3" fmla="val 66786"/>
              <a:gd name="adj4" fmla="val -2942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i="1" dirty="0" err="1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Thực</a:t>
            </a:r>
            <a:r>
              <a:rPr lang="en-US" sz="2400" i="1" dirty="0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i="1" dirty="0" err="1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hiện</a:t>
            </a:r>
            <a:r>
              <a:rPr lang="en-US" sz="2400" i="1" dirty="0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i="1" dirty="0" err="1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lấy</a:t>
            </a:r>
            <a:r>
              <a:rPr lang="en-US" sz="2400" i="1" dirty="0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i="1" dirty="0" err="1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và</a:t>
            </a:r>
            <a:r>
              <a:rPr lang="en-US" sz="2400" i="1" dirty="0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i="1" dirty="0" err="1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gửi</a:t>
            </a:r>
            <a:r>
              <a:rPr lang="en-US" sz="2400" i="1" dirty="0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i="1" dirty="0" err="1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tất</a:t>
            </a:r>
            <a:r>
              <a:rPr lang="en-US" sz="2400" i="1" dirty="0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i="1" dirty="0" err="1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cả</a:t>
            </a:r>
            <a:r>
              <a:rPr lang="en-US" sz="2400" i="1" dirty="0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email </a:t>
            </a:r>
            <a:r>
              <a:rPr lang="en-US" sz="2400" i="1" dirty="0" err="1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trong</a:t>
            </a:r>
            <a:r>
              <a:rPr lang="en-US" sz="2400" i="1" dirty="0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i="1" dirty="0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queue</a:t>
            </a:r>
            <a:r>
              <a:rPr lang="en-US" sz="2400" i="1" dirty="0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i="1" dirty="0" err="1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định</a:t>
            </a:r>
            <a:r>
              <a:rPr lang="en-US" sz="2400" i="1" dirty="0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i="1" dirty="0" err="1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kỳ</a:t>
            </a:r>
            <a:r>
              <a:rPr lang="en-US" sz="2400" i="1" dirty="0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i="1" dirty="0" err="1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sau</a:t>
            </a:r>
            <a:r>
              <a:rPr lang="en-US" sz="2400" i="1" dirty="0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i="1" dirty="0" err="1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mỗi</a:t>
            </a:r>
            <a:r>
              <a:rPr lang="en-US" sz="2400" i="1" dirty="0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i="1" dirty="0" err="1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giây</a:t>
            </a:r>
            <a:r>
              <a:rPr lang="en-US" sz="2400" i="1" dirty="0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US" sz="2400" i="1" dirty="0">
              <a:solidFill>
                <a:srgbClr val="0000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Line Callout 1 5"/>
          <p:cNvSpPr/>
          <p:nvPr/>
        </p:nvSpPr>
        <p:spPr>
          <a:xfrm>
            <a:off x="7541623" y="4267200"/>
            <a:ext cx="4038600" cy="914400"/>
          </a:xfrm>
          <a:prstGeom prst="borderCallout1">
            <a:avLst>
              <a:gd name="adj1" fmla="val 38750"/>
              <a:gd name="adj2" fmla="val -2948"/>
              <a:gd name="adj3" fmla="val 79643"/>
              <a:gd name="adj4" fmla="val -3685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i="1" dirty="0" err="1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Tạo</a:t>
            </a:r>
            <a:r>
              <a:rPr lang="en-US" sz="2400" i="1" dirty="0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i="1" dirty="0" err="1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MimeMessage</a:t>
            </a:r>
            <a:r>
              <a:rPr lang="en-US" sz="2400" i="1" dirty="0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i="1" dirty="0" err="1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và</a:t>
            </a:r>
            <a:r>
              <a:rPr lang="en-US" sz="2400" i="1" dirty="0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i="1" dirty="0" err="1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bỏ</a:t>
            </a:r>
            <a:r>
              <a:rPr lang="en-US" sz="2400" i="1" dirty="0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i="1" dirty="0" err="1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vào</a:t>
            </a:r>
            <a:r>
              <a:rPr lang="en-US" sz="2400" i="1" dirty="0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i="1" dirty="0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queue</a:t>
            </a:r>
            <a:endParaRPr lang="en-US" sz="2400" b="1" i="1" dirty="0">
              <a:solidFill>
                <a:srgbClr val="0000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Flowchart: Direct Access Storage 6"/>
          <p:cNvSpPr/>
          <p:nvPr/>
        </p:nvSpPr>
        <p:spPr>
          <a:xfrm>
            <a:off x="8014086" y="1143000"/>
            <a:ext cx="2362200" cy="447020"/>
          </a:xfrm>
          <a:prstGeom prst="flowChartMagneticDru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Queue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6629400" y="1742420"/>
            <a:ext cx="112883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800" b="1" cap="none" spc="0" dirty="0" smtClean="0">
                <a:ln/>
                <a:solidFill>
                  <a:schemeClr val="accent3"/>
                </a:solidFill>
                <a:effectLst/>
              </a:rPr>
              <a:t>push()</a:t>
            </a:r>
            <a:endParaRPr lang="en-US" sz="28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cxnSp>
        <p:nvCxnSpPr>
          <p:cNvPr id="9" name="Elbow Connector 8"/>
          <p:cNvCxnSpPr>
            <a:stCxn id="8" idx="0"/>
            <a:endCxn id="7" idx="1"/>
          </p:cNvCxnSpPr>
          <p:nvPr/>
        </p:nvCxnSpPr>
        <p:spPr>
          <a:xfrm rot="5400000" flipH="1" flipV="1">
            <a:off x="7415997" y="1144331"/>
            <a:ext cx="375910" cy="8202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0628530" y="1742420"/>
            <a:ext cx="92204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800" b="1" cap="none" spc="0" dirty="0" smtClean="0">
                <a:ln/>
                <a:solidFill>
                  <a:schemeClr val="accent3"/>
                </a:solidFill>
                <a:effectLst/>
              </a:rPr>
              <a:t>run()</a:t>
            </a:r>
            <a:endParaRPr lang="en-US" sz="28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cxnSp>
        <p:nvCxnSpPr>
          <p:cNvPr id="11" name="Elbow Connector 10"/>
          <p:cNvCxnSpPr>
            <a:stCxn id="7" idx="4"/>
            <a:endCxn id="10" idx="0"/>
          </p:cNvCxnSpPr>
          <p:nvPr/>
        </p:nvCxnSpPr>
        <p:spPr>
          <a:xfrm>
            <a:off x="10376286" y="1366510"/>
            <a:ext cx="713268" cy="3759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986530" y="1546830"/>
            <a:ext cx="2321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MimeMessage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7356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Push() implementation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90600"/>
            <a:ext cx="875347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623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Run() implementation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14400"/>
            <a:ext cx="9191625" cy="4886325"/>
          </a:xfrm>
          <a:prstGeom prst="rect">
            <a:avLst/>
          </a:prstGeom>
        </p:spPr>
      </p:pic>
      <p:sp>
        <p:nvSpPr>
          <p:cNvPr id="5" name="Line Callout 1 4"/>
          <p:cNvSpPr/>
          <p:nvPr/>
        </p:nvSpPr>
        <p:spPr>
          <a:xfrm>
            <a:off x="8391525" y="2209800"/>
            <a:ext cx="2819400" cy="914400"/>
          </a:xfrm>
          <a:prstGeom prst="borderCallout1">
            <a:avLst>
              <a:gd name="adj1" fmla="val 18750"/>
              <a:gd name="adj2" fmla="val -8333"/>
              <a:gd name="adj3" fmla="val -17500"/>
              <a:gd name="adj4" fmla="val -3092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i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Lấy</a:t>
            </a:r>
            <a:r>
              <a:rPr lang="en-US" sz="2400" i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MimeMessage</a:t>
            </a:r>
            <a:r>
              <a:rPr lang="en-US" sz="2400" i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từ</a:t>
            </a:r>
            <a:r>
              <a:rPr lang="en-US" sz="2400" i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queue</a:t>
            </a:r>
            <a:endParaRPr lang="en-US" sz="2400" i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Line Callout 1 5"/>
          <p:cNvSpPr/>
          <p:nvPr/>
        </p:nvSpPr>
        <p:spPr>
          <a:xfrm>
            <a:off x="5205412" y="3357562"/>
            <a:ext cx="2819400" cy="914400"/>
          </a:xfrm>
          <a:prstGeom prst="borderCallout1">
            <a:avLst>
              <a:gd name="adj1" fmla="val 18750"/>
              <a:gd name="adj2" fmla="val -8333"/>
              <a:gd name="adj3" fmla="val -17500"/>
              <a:gd name="adj4" fmla="val -3092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i="1" dirty="0" err="1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Gửi</a:t>
            </a:r>
            <a:r>
              <a:rPr lang="en-US" sz="2400" i="1" dirty="0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i="1" dirty="0" err="1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MimeMessage</a:t>
            </a:r>
            <a:r>
              <a:rPr lang="en-US" sz="2400" i="1" dirty="0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i="1" dirty="0" err="1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đến</a:t>
            </a:r>
            <a:r>
              <a:rPr lang="en-US" sz="2400" i="1" dirty="0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SMTP Server</a:t>
            </a:r>
            <a:endParaRPr lang="en-US" sz="2400" i="1" dirty="0">
              <a:solidFill>
                <a:srgbClr val="0000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92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Sử dụng MailerService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idx="1"/>
          </p:nvPr>
        </p:nvSpPr>
        <p:spPr>
          <a:xfrm>
            <a:off x="609600" y="5562600"/>
            <a:ext cx="10972800" cy="1143000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 err="1" smtClean="0">
                <a:solidFill>
                  <a:srgbClr val="FF0000"/>
                </a:solidFill>
              </a:rPr>
              <a:t>Tiêm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MailerService</a:t>
            </a:r>
            <a:r>
              <a:rPr lang="en-US" b="1" i="1" dirty="0" smtClean="0">
                <a:solidFill>
                  <a:srgbClr val="FF0000"/>
                </a:solidFill>
              </a:rPr>
              <a:t> =&gt; </a:t>
            </a:r>
            <a:r>
              <a:rPr lang="en-US" b="1" i="1" dirty="0" err="1" smtClean="0">
                <a:solidFill>
                  <a:srgbClr val="FF0000"/>
                </a:solidFill>
              </a:rPr>
              <a:t>gọi</a:t>
            </a:r>
            <a:r>
              <a:rPr lang="en-US" b="1" i="1" dirty="0" smtClean="0">
                <a:solidFill>
                  <a:srgbClr val="FF0000"/>
                </a:solidFill>
              </a:rPr>
              <a:t> push() </a:t>
            </a:r>
            <a:r>
              <a:rPr lang="en-US" b="1" i="1" dirty="0" err="1" smtClean="0">
                <a:solidFill>
                  <a:srgbClr val="FF0000"/>
                </a:solidFill>
              </a:rPr>
              <a:t>để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đưa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vào</a:t>
            </a:r>
            <a:r>
              <a:rPr lang="en-US" b="1" i="1" dirty="0" smtClean="0">
                <a:solidFill>
                  <a:srgbClr val="FF0000"/>
                </a:solidFill>
              </a:rPr>
              <a:t> queue.</a:t>
            </a:r>
            <a:endParaRPr lang="en-US" b="1" i="1" dirty="0">
              <a:solidFill>
                <a:srgbClr val="FF0000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14399"/>
            <a:ext cx="9677400" cy="418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412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Interceptor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534" y="685800"/>
            <a:ext cx="2571750" cy="16192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81161" y="1957992"/>
            <a:ext cx="3631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Conceive Design Implement Operate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90932" y="2406165"/>
            <a:ext cx="1693935" cy="2518699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>
          <a:xfrm>
            <a:off x="3584867" y="1686082"/>
            <a:ext cx="1066234" cy="943930"/>
          </a:xfrm>
          <a:prstGeom prst="wedgeEllipseCallout">
            <a:avLst>
              <a:gd name="adj1" fmla="val -51859"/>
              <a:gd name="adj2" fmla="val 67085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400" b="1" dirty="0">
                <a:ln/>
                <a:solidFill>
                  <a:schemeClr val="bg1">
                    <a:lumMod val="95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43499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Interceptor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971550"/>
            <a:ext cx="11220450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305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9162"/>
            <a:ext cx="8991600" cy="571023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&amp;"/>
            </a:pP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Schedule </a:t>
            </a:r>
            <a:r>
              <a:rPr lang="en-US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Tasks</a:t>
            </a:r>
          </a:p>
          <a:p>
            <a:pPr lvl="1">
              <a:buFont typeface="Wingdings" panose="05000000000000000000" pitchFamily="2" charset="2"/>
              <a:buChar char="&amp;"/>
            </a:pPr>
            <a:r>
              <a:rPr lang="en-US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Tìm</a:t>
            </a: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hiểu</a:t>
            </a: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Schedule Tasks</a:t>
            </a:r>
          </a:p>
          <a:p>
            <a:pPr lvl="1">
              <a:buFont typeface="Wingdings" panose="05000000000000000000" pitchFamily="2" charset="2"/>
              <a:buChar char="&amp;"/>
            </a:pPr>
            <a:r>
              <a:rPr lang="en-US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Tạo</a:t>
            </a:r>
            <a:r>
              <a:rPr lang="en-US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Schedule Tasks</a:t>
            </a:r>
            <a:endParaRPr lang="en-US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 typeface="Wingdings" panose="05000000000000000000" pitchFamily="2" charset="2"/>
              <a:buChar char="&amp;"/>
            </a:pPr>
            <a:r>
              <a:rPr lang="en-US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Áp</a:t>
            </a: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dụng</a:t>
            </a: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Schedule </a:t>
            </a: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Tasks </a:t>
            </a:r>
            <a:r>
              <a:rPr lang="en-US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để</a:t>
            </a: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giải</a:t>
            </a: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quyết</a:t>
            </a:r>
            <a:endParaRPr lang="en-US" cap="small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>
              <a:buFont typeface="Wingdings" panose="05000000000000000000" pitchFamily="2" charset="2"/>
              <a:buChar char="&amp;"/>
            </a:pPr>
            <a:r>
              <a:rPr lang="en-US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Xử</a:t>
            </a: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lý</a:t>
            </a: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rác</a:t>
            </a: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trong</a:t>
            </a: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CSDL</a:t>
            </a:r>
            <a:endParaRPr lang="en-US" cap="small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>
              <a:buFont typeface="Wingdings" panose="05000000000000000000" pitchFamily="2" charset="2"/>
              <a:buChar char="&amp;"/>
            </a:pPr>
            <a:r>
              <a:rPr lang="en-US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Xếp</a:t>
            </a: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mail </a:t>
            </a:r>
            <a:r>
              <a:rPr lang="en-US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vào</a:t>
            </a: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hàng</a:t>
            </a: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đợi</a:t>
            </a:r>
            <a:endParaRPr lang="en-US" cap="small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>
              <a:buFont typeface="Wingdings" panose="05000000000000000000" pitchFamily="2" charset="2"/>
              <a:buChar char="&amp;"/>
            </a:pP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Backup </a:t>
            </a:r>
            <a:r>
              <a:rPr lang="en-US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</a:t>
            </a: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  <a:endParaRPr lang="en-US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&amp;"/>
            </a:pPr>
            <a:r>
              <a:rPr lang="en-US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Interceptor</a:t>
            </a:r>
          </a:p>
          <a:p>
            <a:pPr lvl="1">
              <a:buFont typeface="Wingdings" panose="05000000000000000000" pitchFamily="2" charset="2"/>
              <a:buChar char="&amp;"/>
            </a:pPr>
            <a:r>
              <a:rPr lang="en-US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Tìm</a:t>
            </a: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hiểu</a:t>
            </a: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Interceptor</a:t>
            </a:r>
          </a:p>
          <a:p>
            <a:pPr lvl="1">
              <a:buFont typeface="Wingdings" panose="05000000000000000000" pitchFamily="2" charset="2"/>
              <a:buChar char="&amp;"/>
            </a:pPr>
            <a:r>
              <a:rPr lang="en-US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Tạo</a:t>
            </a: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Interceptor</a:t>
            </a:r>
            <a:endParaRPr lang="en-US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 typeface="Wingdings" panose="05000000000000000000" pitchFamily="2" charset="2"/>
              <a:buChar char="&amp;"/>
            </a:pPr>
            <a:r>
              <a:rPr lang="en-US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Áp</a:t>
            </a: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dụng</a:t>
            </a: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interceptor </a:t>
            </a:r>
            <a:r>
              <a:rPr lang="en-US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để</a:t>
            </a: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giải</a:t>
            </a: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quyết</a:t>
            </a:r>
            <a:endParaRPr lang="en-US" cap="small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>
              <a:buFont typeface="Wingdings" panose="05000000000000000000" pitchFamily="2" charset="2"/>
              <a:buChar char="&amp;"/>
            </a:pPr>
            <a:r>
              <a:rPr lang="en-US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Ghi</a:t>
            </a: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nhận</a:t>
            </a: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thông</a:t>
            </a: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tin </a:t>
            </a:r>
            <a:r>
              <a:rPr lang="en-US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các</a:t>
            </a: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request</a:t>
            </a:r>
            <a:endParaRPr lang="en-US" cap="small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>
              <a:buFont typeface="Wingdings" panose="05000000000000000000" pitchFamily="2" charset="2"/>
              <a:buChar char="&amp;"/>
            </a:pPr>
            <a:r>
              <a:rPr lang="en-US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Bảo</a:t>
            </a: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mật</a:t>
            </a: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hệ</a:t>
            </a: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thống</a:t>
            </a:r>
            <a:endParaRPr lang="en-US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448800" y="1095849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8172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Interceptor </a:t>
            </a:r>
            <a:r>
              <a:rPr lang="en-US" dirty="0" err="1" smtClean="0"/>
              <a:t>constructure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66800"/>
            <a:ext cx="11306175" cy="5438775"/>
          </a:xfrm>
          <a:prstGeom prst="rect">
            <a:avLst/>
          </a:prstGeom>
        </p:spPr>
      </p:pic>
      <p:sp>
        <p:nvSpPr>
          <p:cNvPr id="11" name="Rectangular Callout 10"/>
          <p:cNvSpPr/>
          <p:nvPr/>
        </p:nvSpPr>
        <p:spPr>
          <a:xfrm>
            <a:off x="3733800" y="2971800"/>
            <a:ext cx="3657600" cy="612648"/>
          </a:xfrm>
          <a:prstGeom prst="wedgeRectCallout">
            <a:avLst>
              <a:gd name="adj1" fmla="val -59204"/>
              <a:gd name="adj2" fmla="val -5050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true: </a:t>
            </a:r>
            <a:r>
              <a:rPr lang="en-US" sz="2000" dirty="0" err="1" smtClean="0"/>
              <a:t>cho</a:t>
            </a:r>
            <a:r>
              <a:rPr lang="en-US" sz="2000" dirty="0" smtClean="0"/>
              <a:t> </a:t>
            </a:r>
            <a:r>
              <a:rPr lang="en-US" sz="2000" dirty="0" err="1" smtClean="0"/>
              <a:t>đi</a:t>
            </a:r>
            <a:r>
              <a:rPr lang="en-US" sz="2000" dirty="0" smtClean="0"/>
              <a:t> </a:t>
            </a:r>
            <a:r>
              <a:rPr lang="en-US" sz="2000" dirty="0" err="1" smtClean="0"/>
              <a:t>tiếp</a:t>
            </a:r>
            <a:r>
              <a:rPr lang="en-US" sz="2000" dirty="0" smtClean="0"/>
              <a:t> </a:t>
            </a:r>
            <a:r>
              <a:rPr lang="en-US" sz="2000" dirty="0" err="1" smtClean="0"/>
              <a:t>đến</a:t>
            </a:r>
            <a:r>
              <a:rPr lang="en-US" sz="2000" dirty="0" smtClean="0"/>
              <a:t> controller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3883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lowchart: Process 34"/>
          <p:cNvSpPr/>
          <p:nvPr/>
        </p:nvSpPr>
        <p:spPr>
          <a:xfrm>
            <a:off x="3462338" y="1143000"/>
            <a:ext cx="4124324" cy="5105400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Interceptor Handling Flow</a:t>
            </a:r>
            <a:endParaRPr lang="en-US" dirty="0"/>
          </a:p>
        </p:txBody>
      </p:sp>
      <p:sp>
        <p:nvSpPr>
          <p:cNvPr id="6" name="Flowchart: Internal Storage 5"/>
          <p:cNvSpPr/>
          <p:nvPr/>
        </p:nvSpPr>
        <p:spPr>
          <a:xfrm>
            <a:off x="8272462" y="1960729"/>
            <a:ext cx="3048000" cy="1143000"/>
          </a:xfrm>
          <a:prstGeom prst="flowChartInternalStorag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@</a:t>
            </a:r>
            <a:r>
              <a:rPr lang="en-US" sz="2400" dirty="0" err="1" smtClean="0"/>
              <a:t>RequestMapping</a:t>
            </a:r>
            <a:endParaRPr lang="en-US" sz="2400" dirty="0"/>
          </a:p>
        </p:txBody>
      </p:sp>
      <p:sp>
        <p:nvSpPr>
          <p:cNvPr id="7" name="Flowchart: Document 6"/>
          <p:cNvSpPr/>
          <p:nvPr/>
        </p:nvSpPr>
        <p:spPr>
          <a:xfrm>
            <a:off x="8272462" y="4856329"/>
            <a:ext cx="3048000" cy="990600"/>
          </a:xfrm>
          <a:prstGeom prst="flowChartDocumen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View</a:t>
            </a:r>
          </a:p>
        </p:txBody>
      </p:sp>
      <p:sp>
        <p:nvSpPr>
          <p:cNvPr id="8" name="Flowchart: Process 7"/>
          <p:cNvSpPr/>
          <p:nvPr/>
        </p:nvSpPr>
        <p:spPr>
          <a:xfrm>
            <a:off x="3878260" y="2045638"/>
            <a:ext cx="3211514" cy="973182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bg1"/>
                </a:solidFill>
              </a:rPr>
              <a:t>preHandle</a:t>
            </a:r>
            <a:r>
              <a:rPr lang="en-US" sz="2800" b="1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3875086" y="3455338"/>
            <a:ext cx="3211514" cy="973182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bg1"/>
                </a:solidFill>
              </a:rPr>
              <a:t>postHandle</a:t>
            </a:r>
            <a:r>
              <a:rPr lang="en-US" sz="2800" b="1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10" name="Flowchart: Process 9"/>
          <p:cNvSpPr/>
          <p:nvPr/>
        </p:nvSpPr>
        <p:spPr>
          <a:xfrm>
            <a:off x="3875086" y="4865038"/>
            <a:ext cx="3211514" cy="973182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bg1"/>
                </a:solidFill>
              </a:rPr>
              <a:t>afterCompletion</a:t>
            </a:r>
            <a:r>
              <a:rPr lang="en-US" sz="2800" b="1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14" name="Straight Arrow Connector 13"/>
          <p:cNvCxnSpPr>
            <a:stCxn id="8" idx="3"/>
            <a:endCxn id="6" idx="1"/>
          </p:cNvCxnSpPr>
          <p:nvPr/>
        </p:nvCxnSpPr>
        <p:spPr>
          <a:xfrm>
            <a:off x="7089774" y="2532229"/>
            <a:ext cx="11826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1"/>
            <a:endCxn id="10" idx="3"/>
          </p:cNvCxnSpPr>
          <p:nvPr/>
        </p:nvCxnSpPr>
        <p:spPr>
          <a:xfrm flipH="1">
            <a:off x="7086600" y="5351629"/>
            <a:ext cx="11858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1"/>
            <a:endCxn id="36" idx="3"/>
          </p:cNvCxnSpPr>
          <p:nvPr/>
        </p:nvCxnSpPr>
        <p:spPr>
          <a:xfrm flipH="1">
            <a:off x="2181581" y="2532229"/>
            <a:ext cx="1696679" cy="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1"/>
            <a:endCxn id="37" idx="3"/>
          </p:cNvCxnSpPr>
          <p:nvPr/>
        </p:nvCxnSpPr>
        <p:spPr>
          <a:xfrm flipH="1">
            <a:off x="2181581" y="5351629"/>
            <a:ext cx="169350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022802" y="2301397"/>
            <a:ext cx="1158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FF0000"/>
                </a:solidFill>
              </a:rPr>
              <a:t>request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38200" y="5120797"/>
            <a:ext cx="1343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FF0000"/>
                </a:solidFill>
              </a:rPr>
              <a:t>response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476488" y="1244025"/>
            <a:ext cx="209602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200" b="1" dirty="0">
                <a:ln/>
                <a:solidFill>
                  <a:schemeClr val="accent3"/>
                </a:solidFill>
              </a:rPr>
              <a:t>Interceptor</a:t>
            </a:r>
          </a:p>
        </p:txBody>
      </p:sp>
      <p:cxnSp>
        <p:nvCxnSpPr>
          <p:cNvPr id="25" name="Elbow Connector 24"/>
          <p:cNvCxnSpPr>
            <a:stCxn id="6" idx="2"/>
            <a:endCxn id="9" idx="0"/>
          </p:cNvCxnSpPr>
          <p:nvPr/>
        </p:nvCxnSpPr>
        <p:spPr>
          <a:xfrm rot="5400000">
            <a:off x="7462849" y="1121724"/>
            <a:ext cx="351609" cy="43156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9" idx="2"/>
            <a:endCxn id="7" idx="0"/>
          </p:cNvCxnSpPr>
          <p:nvPr/>
        </p:nvCxnSpPr>
        <p:spPr>
          <a:xfrm rot="16200000" flipH="1">
            <a:off x="7424748" y="2484614"/>
            <a:ext cx="427809" cy="431561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580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LoggerInterceptor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10363200" cy="579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50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Interceptor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46597"/>
            <a:ext cx="10972800" cy="1034603"/>
          </a:xfrm>
        </p:spPr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interceptor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URL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lọc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interceptor.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979022"/>
            <a:ext cx="9220200" cy="4724599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8077200" y="4724400"/>
            <a:ext cx="3505200" cy="1066800"/>
          </a:xfrm>
          <a:prstGeom prst="wedgeRectCallout">
            <a:avLst>
              <a:gd name="adj1" fmla="val -64435"/>
              <a:gd name="adj2" fmla="val 334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i="1" dirty="0" err="1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Lọc</a:t>
            </a:r>
            <a:r>
              <a:rPr lang="en-US" sz="2000" i="1" dirty="0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i="1" dirty="0" err="1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tất</a:t>
            </a:r>
            <a:r>
              <a:rPr lang="en-US" sz="2000" i="1" dirty="0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i="1" dirty="0" err="1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cả</a:t>
            </a:r>
            <a:r>
              <a:rPr lang="en-US" sz="2000" i="1" dirty="0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i="1" dirty="0" err="1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các</a:t>
            </a:r>
            <a:r>
              <a:rPr lang="en-US" sz="2000" i="1" dirty="0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URI </a:t>
            </a:r>
            <a:r>
              <a:rPr lang="en-US" sz="2000" i="1" dirty="0" err="1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ngoại</a:t>
            </a:r>
            <a:r>
              <a:rPr lang="en-US" sz="2000" i="1" dirty="0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i="1" dirty="0" err="1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trừ</a:t>
            </a:r>
            <a:r>
              <a:rPr lang="en-US" sz="2000" i="1" dirty="0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i="1" dirty="0" err="1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các</a:t>
            </a:r>
            <a:r>
              <a:rPr lang="en-US" sz="2000" i="1" dirty="0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URI </a:t>
            </a:r>
            <a:r>
              <a:rPr lang="en-US" sz="2000" i="1" dirty="0" err="1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bắt</a:t>
            </a:r>
            <a:r>
              <a:rPr lang="en-US" sz="2000" i="1" dirty="0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i="1" dirty="0" err="1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đầu</a:t>
            </a:r>
            <a:r>
              <a:rPr lang="en-US" sz="2000" i="1" dirty="0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i="1" dirty="0" err="1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bởi</a:t>
            </a:r>
            <a:r>
              <a:rPr lang="en-US" sz="2000" i="1" dirty="0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/assets/</a:t>
            </a:r>
            <a:endParaRPr lang="en-US" sz="2000" i="1" dirty="0">
              <a:solidFill>
                <a:srgbClr val="0000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32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74997" y="2967335"/>
            <a:ext cx="893120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Authentication Interceptor</a:t>
            </a:r>
            <a:endParaRPr lang="en-US" sz="5400" b="1" cap="small" dirty="0" smtClean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3886200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8937" y="1194997"/>
            <a:ext cx="1826060" cy="271515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391758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Authentication configuration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5766862"/>
            <a:ext cx="10972800" cy="938738"/>
          </a:xfrm>
        </p:spPr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90599"/>
            <a:ext cx="10972800" cy="471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42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Authentication with Interceptor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90600"/>
            <a:ext cx="10972800" cy="559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163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Compressed\PSD Collection 2011\WP-201 copy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8195426" y="844420"/>
            <a:ext cx="3386974" cy="5702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44419"/>
            <a:ext cx="7585826" cy="5784979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þ"/>
            </a:pPr>
            <a:r>
              <a:rPr lang="en-US" sz="2600" cap="small" dirty="0" smtClean="0"/>
              <a:t>Schedule </a:t>
            </a:r>
            <a:r>
              <a:rPr lang="en-US" sz="2600" cap="small" dirty="0"/>
              <a:t>Tasks</a:t>
            </a:r>
          </a:p>
          <a:p>
            <a:pPr marL="742950" lvl="2" indent="-342900">
              <a:buFont typeface="Wingdings" pitchFamily="2" charset="2"/>
              <a:buChar char="þ"/>
            </a:pPr>
            <a:r>
              <a:rPr lang="en-US" sz="2200" cap="small" dirty="0" err="1"/>
              <a:t>Tìm</a:t>
            </a:r>
            <a:r>
              <a:rPr lang="en-US" sz="2200" cap="small" dirty="0"/>
              <a:t> </a:t>
            </a:r>
            <a:r>
              <a:rPr lang="en-US" sz="2200" cap="small" dirty="0" err="1"/>
              <a:t>hiểu</a:t>
            </a:r>
            <a:r>
              <a:rPr lang="en-US" sz="2200" cap="small" dirty="0"/>
              <a:t> Schedule Tasks</a:t>
            </a:r>
          </a:p>
          <a:p>
            <a:pPr marL="742950" lvl="2" indent="-342900">
              <a:buFont typeface="Wingdings" pitchFamily="2" charset="2"/>
              <a:buChar char="þ"/>
            </a:pPr>
            <a:r>
              <a:rPr lang="en-US" sz="2200" cap="small" dirty="0" err="1"/>
              <a:t>Tạo</a:t>
            </a:r>
            <a:r>
              <a:rPr lang="en-US" sz="2200" cap="small" dirty="0"/>
              <a:t> Schedule Tasks</a:t>
            </a:r>
          </a:p>
          <a:p>
            <a:pPr marL="742950" lvl="2" indent="-342900">
              <a:buFont typeface="Wingdings" pitchFamily="2" charset="2"/>
              <a:buChar char="þ"/>
            </a:pPr>
            <a:r>
              <a:rPr lang="en-US" sz="2200" cap="small" dirty="0" err="1"/>
              <a:t>Áp</a:t>
            </a:r>
            <a:r>
              <a:rPr lang="en-US" sz="2200" cap="small" dirty="0"/>
              <a:t> </a:t>
            </a:r>
            <a:r>
              <a:rPr lang="en-US" sz="2200" cap="small" dirty="0" err="1"/>
              <a:t>dụng</a:t>
            </a:r>
            <a:r>
              <a:rPr lang="en-US" sz="2200" cap="small" dirty="0"/>
              <a:t> Schedule Tasks </a:t>
            </a:r>
            <a:r>
              <a:rPr lang="en-US" sz="2200" cap="small" dirty="0" err="1"/>
              <a:t>để</a:t>
            </a:r>
            <a:r>
              <a:rPr lang="en-US" sz="2200" cap="small" dirty="0"/>
              <a:t> </a:t>
            </a:r>
            <a:r>
              <a:rPr lang="en-US" sz="2200" cap="small" dirty="0" err="1"/>
              <a:t>giải</a:t>
            </a:r>
            <a:r>
              <a:rPr lang="en-US" sz="2200" cap="small" dirty="0"/>
              <a:t> </a:t>
            </a:r>
            <a:r>
              <a:rPr lang="en-US" sz="2200" cap="small" dirty="0" err="1"/>
              <a:t>quyết</a:t>
            </a:r>
            <a:endParaRPr lang="en-US" sz="2200" cap="small" dirty="0"/>
          </a:p>
          <a:p>
            <a:pPr marL="1257300" lvl="4" indent="-342900">
              <a:buFont typeface="Wingdings" pitchFamily="2" charset="2"/>
              <a:buChar char="þ"/>
            </a:pPr>
            <a:r>
              <a:rPr lang="en-US" sz="2400" cap="small" dirty="0" err="1"/>
              <a:t>Xử</a:t>
            </a:r>
            <a:r>
              <a:rPr lang="en-US" sz="2400" cap="small" dirty="0"/>
              <a:t> </a:t>
            </a:r>
            <a:r>
              <a:rPr lang="en-US" sz="2400" cap="small" dirty="0" err="1"/>
              <a:t>lý</a:t>
            </a:r>
            <a:r>
              <a:rPr lang="en-US" sz="2400" cap="small" dirty="0"/>
              <a:t> </a:t>
            </a:r>
            <a:r>
              <a:rPr lang="en-US" sz="2400" cap="small" dirty="0" err="1"/>
              <a:t>rác</a:t>
            </a:r>
            <a:r>
              <a:rPr lang="en-US" sz="2400" cap="small" dirty="0"/>
              <a:t> </a:t>
            </a:r>
            <a:r>
              <a:rPr lang="en-US" sz="2400" cap="small" dirty="0" err="1"/>
              <a:t>trong</a:t>
            </a:r>
            <a:r>
              <a:rPr lang="en-US" sz="2400" cap="small" dirty="0"/>
              <a:t> CSDL</a:t>
            </a:r>
          </a:p>
          <a:p>
            <a:pPr marL="1257300" lvl="4" indent="-342900">
              <a:buFont typeface="Wingdings" pitchFamily="2" charset="2"/>
              <a:buChar char="þ"/>
            </a:pPr>
            <a:r>
              <a:rPr lang="en-US" sz="2400" cap="small" dirty="0" err="1"/>
              <a:t>Xếp</a:t>
            </a:r>
            <a:r>
              <a:rPr lang="en-US" sz="2400" cap="small" dirty="0"/>
              <a:t> mail </a:t>
            </a:r>
            <a:r>
              <a:rPr lang="en-US" sz="2400" cap="small" dirty="0" err="1"/>
              <a:t>vào</a:t>
            </a:r>
            <a:r>
              <a:rPr lang="en-US" sz="2400" cap="small" dirty="0"/>
              <a:t> </a:t>
            </a:r>
            <a:r>
              <a:rPr lang="en-US" sz="2400" cap="small" dirty="0" err="1"/>
              <a:t>hàng</a:t>
            </a:r>
            <a:r>
              <a:rPr lang="en-US" sz="2400" cap="small" dirty="0"/>
              <a:t> </a:t>
            </a:r>
            <a:r>
              <a:rPr lang="en-US" sz="2400" cap="small" dirty="0" err="1"/>
              <a:t>đợi</a:t>
            </a:r>
            <a:endParaRPr lang="en-US" sz="2400" cap="small" dirty="0"/>
          </a:p>
          <a:p>
            <a:pPr marL="1257300" lvl="4" indent="-342900">
              <a:buFont typeface="Wingdings" pitchFamily="2" charset="2"/>
              <a:buChar char="þ"/>
            </a:pPr>
            <a:r>
              <a:rPr lang="en-US" sz="2400" cap="small" dirty="0"/>
              <a:t>Backup Database…</a:t>
            </a:r>
          </a:p>
          <a:p>
            <a:pPr>
              <a:buFont typeface="Wingdings" pitchFamily="2" charset="2"/>
              <a:buChar char="þ"/>
            </a:pPr>
            <a:r>
              <a:rPr lang="en-US" sz="2600" cap="small" dirty="0"/>
              <a:t>Interceptor</a:t>
            </a:r>
          </a:p>
          <a:p>
            <a:pPr marL="742950" lvl="2" indent="-342900">
              <a:buFont typeface="Wingdings" pitchFamily="2" charset="2"/>
              <a:buChar char="þ"/>
            </a:pPr>
            <a:r>
              <a:rPr lang="en-US" sz="2200" cap="small" dirty="0" err="1"/>
              <a:t>Tìm</a:t>
            </a:r>
            <a:r>
              <a:rPr lang="en-US" sz="2200" cap="small" dirty="0"/>
              <a:t> </a:t>
            </a:r>
            <a:r>
              <a:rPr lang="en-US" sz="2200" cap="small" dirty="0" err="1"/>
              <a:t>hiểu</a:t>
            </a:r>
            <a:r>
              <a:rPr lang="en-US" sz="2200" cap="small" dirty="0"/>
              <a:t> Interceptor</a:t>
            </a:r>
          </a:p>
          <a:p>
            <a:pPr marL="742950" lvl="2" indent="-342900">
              <a:buFont typeface="Wingdings" pitchFamily="2" charset="2"/>
              <a:buChar char="þ"/>
            </a:pPr>
            <a:r>
              <a:rPr lang="en-US" sz="2200" cap="small" dirty="0" err="1"/>
              <a:t>Tạo</a:t>
            </a:r>
            <a:r>
              <a:rPr lang="en-US" sz="2200" cap="small" dirty="0"/>
              <a:t> Interceptor</a:t>
            </a:r>
          </a:p>
          <a:p>
            <a:pPr marL="742950" lvl="2" indent="-342900">
              <a:buFont typeface="Wingdings" pitchFamily="2" charset="2"/>
              <a:buChar char="þ"/>
            </a:pPr>
            <a:r>
              <a:rPr lang="en-US" sz="2200" cap="small" dirty="0" err="1"/>
              <a:t>Áp</a:t>
            </a:r>
            <a:r>
              <a:rPr lang="en-US" sz="2200" cap="small" dirty="0"/>
              <a:t> </a:t>
            </a:r>
            <a:r>
              <a:rPr lang="en-US" sz="2200" cap="small" dirty="0" err="1"/>
              <a:t>dụng</a:t>
            </a:r>
            <a:r>
              <a:rPr lang="en-US" sz="2200" cap="small" dirty="0"/>
              <a:t> interceptor </a:t>
            </a:r>
            <a:r>
              <a:rPr lang="en-US" sz="2200" cap="small" dirty="0" err="1"/>
              <a:t>để</a:t>
            </a:r>
            <a:r>
              <a:rPr lang="en-US" sz="2200" cap="small" dirty="0"/>
              <a:t> </a:t>
            </a:r>
            <a:r>
              <a:rPr lang="en-US" sz="2200" cap="small" dirty="0" err="1"/>
              <a:t>giải</a:t>
            </a:r>
            <a:r>
              <a:rPr lang="en-US" sz="2200" cap="small" dirty="0"/>
              <a:t> </a:t>
            </a:r>
            <a:r>
              <a:rPr lang="en-US" sz="2200" cap="small" dirty="0" err="1"/>
              <a:t>quyết</a:t>
            </a:r>
            <a:endParaRPr lang="en-US" sz="2200" cap="small" dirty="0"/>
          </a:p>
          <a:p>
            <a:pPr marL="1257300" lvl="4" indent="-342900">
              <a:buFont typeface="Wingdings" pitchFamily="2" charset="2"/>
              <a:buChar char="þ"/>
            </a:pPr>
            <a:r>
              <a:rPr lang="en-US" sz="2400" cap="small" dirty="0" err="1"/>
              <a:t>Ghi</a:t>
            </a:r>
            <a:r>
              <a:rPr lang="en-US" sz="2400" cap="small" dirty="0"/>
              <a:t> </a:t>
            </a:r>
            <a:r>
              <a:rPr lang="en-US" sz="2400" cap="small" dirty="0" err="1"/>
              <a:t>nhận</a:t>
            </a:r>
            <a:r>
              <a:rPr lang="en-US" sz="2400" cap="small" dirty="0"/>
              <a:t> </a:t>
            </a:r>
            <a:r>
              <a:rPr lang="en-US" sz="2400" cap="small" dirty="0" err="1"/>
              <a:t>thông</a:t>
            </a:r>
            <a:r>
              <a:rPr lang="en-US" sz="2400" cap="small" dirty="0"/>
              <a:t> tin </a:t>
            </a:r>
            <a:r>
              <a:rPr lang="en-US" sz="2400" cap="small" dirty="0" err="1"/>
              <a:t>các</a:t>
            </a:r>
            <a:r>
              <a:rPr lang="en-US" sz="2400" cap="small" dirty="0"/>
              <a:t> request</a:t>
            </a:r>
          </a:p>
          <a:p>
            <a:pPr marL="1257300" lvl="4" indent="-342900">
              <a:buFont typeface="Wingdings" pitchFamily="2" charset="2"/>
              <a:buChar char="þ"/>
            </a:pPr>
            <a:r>
              <a:rPr lang="en-US" sz="2400" cap="small" dirty="0" err="1"/>
              <a:t>Bảo</a:t>
            </a:r>
            <a:r>
              <a:rPr lang="en-US" sz="2400" cap="small" dirty="0"/>
              <a:t> </a:t>
            </a:r>
            <a:r>
              <a:rPr lang="en-US" sz="2400" cap="small" dirty="0" err="1"/>
              <a:t>mật</a:t>
            </a:r>
            <a:r>
              <a:rPr lang="en-US" sz="2400" cap="small" dirty="0"/>
              <a:t> </a:t>
            </a:r>
            <a:r>
              <a:rPr lang="en-US" sz="2400" cap="small" dirty="0" err="1"/>
              <a:t>hệ</a:t>
            </a:r>
            <a:r>
              <a:rPr lang="en-US" sz="2400" cap="small" dirty="0"/>
              <a:t> </a:t>
            </a:r>
            <a:r>
              <a:rPr lang="en-US" sz="2400" cap="small" dirty="0" err="1"/>
              <a:t>thống</a:t>
            </a:r>
            <a:endParaRPr lang="en-US" sz="2400" cap="small" dirty="0"/>
          </a:p>
        </p:txBody>
      </p:sp>
    </p:spTree>
    <p:extLst>
      <p:ext uri="{BB962C8B-B14F-4D97-AF65-F5344CB8AC3E}">
        <p14:creationId xmlns:p14="http://schemas.microsoft.com/office/powerpoint/2010/main" val="357346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953" y="0"/>
            <a:ext cx="121979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5742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74997" y="2967335"/>
            <a:ext cx="893120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Schedule Task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3886200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8937" y="1194997"/>
            <a:ext cx="1826060" cy="271515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544485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Schedule Task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Trong</a:t>
            </a:r>
            <a:r>
              <a:rPr lang="en-US" dirty="0" smtClean="0"/>
              <a:t> Spring Boot, Schedule Task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r>
              <a:rPr lang="en-US" dirty="0" smtClean="0"/>
              <a:t>.</a:t>
            </a:r>
          </a:p>
          <a:p>
            <a:r>
              <a:rPr lang="en-US" dirty="0"/>
              <a:t>Schedule </a:t>
            </a:r>
            <a:r>
              <a:rPr lang="en-US" dirty="0" smtClean="0"/>
              <a:t>Task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phía</a:t>
            </a:r>
            <a:r>
              <a:rPr lang="en-US" dirty="0" smtClean="0"/>
              <a:t> </a:t>
            </a:r>
            <a:r>
              <a:rPr lang="en-US" dirty="0" err="1" smtClean="0"/>
              <a:t>hậu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endParaRPr lang="en-US" dirty="0" smtClean="0"/>
          </a:p>
          <a:p>
            <a:pPr lvl="1"/>
            <a:r>
              <a:rPr lang="en-US" dirty="0" err="1" smtClean="0"/>
              <a:t>Gửi</a:t>
            </a:r>
            <a:r>
              <a:rPr lang="en-US" dirty="0" smtClean="0"/>
              <a:t> email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, </a:t>
            </a:r>
            <a:r>
              <a:rPr lang="en-US" dirty="0" err="1" smtClean="0"/>
              <a:t>chiến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endParaRPr lang="en-US" dirty="0" smtClean="0"/>
          </a:p>
          <a:p>
            <a:pPr lvl="1"/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lvl="1"/>
            <a:r>
              <a:rPr lang="en-US" dirty="0" err="1" smtClean="0"/>
              <a:t>Vô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hết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lực</a:t>
            </a:r>
            <a:endParaRPr lang="en-US" dirty="0" smtClean="0"/>
          </a:p>
          <a:p>
            <a:pPr lvl="1"/>
            <a:r>
              <a:rPr lang="en-US" dirty="0" smtClean="0"/>
              <a:t>Sao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…</a:t>
            </a:r>
          </a:p>
          <a:p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, Schedule Task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chống</a:t>
            </a:r>
            <a:r>
              <a:rPr lang="en-US" dirty="0" smtClean="0"/>
              <a:t> </a:t>
            </a:r>
            <a:r>
              <a:rPr lang="en-US" dirty="0" err="1" smtClean="0"/>
              <a:t>ùn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nhiệm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tốn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,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email.</a:t>
            </a:r>
          </a:p>
          <a:p>
            <a:pPr lvl="1"/>
            <a:r>
              <a:rPr lang="en-US" dirty="0" err="1" smtClean="0"/>
              <a:t>Nhiệm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email </a:t>
            </a:r>
            <a:r>
              <a:rPr lang="en-US" dirty="0" err="1" smtClean="0"/>
              <a:t>tốn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,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user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tải</a:t>
            </a:r>
            <a:r>
              <a:rPr lang="en-US" dirty="0" smtClean="0"/>
              <a:t>.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vậy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email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đợi</a:t>
            </a:r>
            <a:r>
              <a:rPr lang="en-US" dirty="0" smtClean="0"/>
              <a:t>, Schedule Task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ở </a:t>
            </a:r>
            <a:r>
              <a:rPr lang="en-US" dirty="0" err="1" smtClean="0"/>
              <a:t>phía</a:t>
            </a:r>
            <a:r>
              <a:rPr lang="en-US" dirty="0" smtClean="0"/>
              <a:t> </a:t>
            </a:r>
            <a:r>
              <a:rPr lang="en-US" dirty="0" err="1" smtClean="0"/>
              <a:t>hậu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93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@EnableScheduling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66800" y="2209800"/>
            <a:ext cx="10439400" cy="1676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66800" y="5486400"/>
            <a:ext cx="10439400" cy="11996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Bước</a:t>
            </a:r>
            <a:r>
              <a:rPr lang="en-US" dirty="0" smtClean="0"/>
              <a:t> 1: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Schedule Task </a:t>
            </a:r>
            <a:r>
              <a:rPr lang="en-US" dirty="0" err="1" smtClean="0"/>
              <a:t>bằng</a:t>
            </a:r>
            <a:r>
              <a:rPr lang="en-US" dirty="0" smtClean="0"/>
              <a:t> @</a:t>
            </a:r>
            <a:r>
              <a:rPr lang="en-US" dirty="0" err="1" smtClean="0"/>
              <a:t>EnableScheduling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file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SpringBootApplication</a:t>
            </a:r>
            <a:endParaRPr lang="en-US" dirty="0" smtClean="0"/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0000FF"/>
                </a:solidFill>
              </a:rPr>
              <a:t>@</a:t>
            </a:r>
            <a:r>
              <a:rPr lang="en-US" b="1" dirty="0" err="1" smtClean="0">
                <a:solidFill>
                  <a:srgbClr val="0000FF"/>
                </a:solidFill>
              </a:rPr>
              <a:t>EnableScheduling</a:t>
            </a:r>
            <a:endParaRPr lang="en-US" b="1" dirty="0" smtClean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HelloApplication</a:t>
            </a:r>
            <a:r>
              <a:rPr lang="en-US" dirty="0" smtClean="0"/>
              <a:t> {…}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err="1" smtClean="0"/>
              <a:t>Bước</a:t>
            </a:r>
            <a:r>
              <a:rPr lang="en-US" dirty="0" smtClean="0"/>
              <a:t> 2: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Spring Bean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@Scheduled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0000FF"/>
                </a:solidFill>
              </a:rPr>
              <a:t>@Scheduled(</a:t>
            </a:r>
            <a:r>
              <a:rPr lang="en-US" b="1" dirty="0" err="1" smtClean="0">
                <a:solidFill>
                  <a:srgbClr val="0000FF"/>
                </a:solidFill>
              </a:rPr>
              <a:t>fixedRate</a:t>
            </a:r>
            <a:r>
              <a:rPr lang="en-US" b="1" dirty="0" smtClean="0">
                <a:solidFill>
                  <a:srgbClr val="0000FF"/>
                </a:solidFill>
              </a:rPr>
              <a:t> = 1000)</a:t>
            </a:r>
          </a:p>
          <a:p>
            <a:pPr marL="457200" lvl="1" indent="0">
              <a:buNone/>
            </a:pPr>
            <a:r>
              <a:rPr lang="en-US" dirty="0" smtClean="0"/>
              <a:t>public void run() {...}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785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74997" y="2967335"/>
            <a:ext cx="893120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Java Mail Sender</a:t>
            </a:r>
            <a:endParaRPr lang="en-US" sz="5400" b="1" cap="small" dirty="0" smtClean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3886200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8937" y="1194997"/>
            <a:ext cx="1826060" cy="271515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955842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 Sending Model</a:t>
            </a:r>
            <a:endParaRPr lang="en-US" dirty="0"/>
          </a:p>
        </p:txBody>
      </p:sp>
      <p:sp>
        <p:nvSpPr>
          <p:cNvPr id="4" name="Flowchart: Document 3"/>
          <p:cNvSpPr/>
          <p:nvPr/>
        </p:nvSpPr>
        <p:spPr>
          <a:xfrm>
            <a:off x="1600200" y="3962400"/>
            <a:ext cx="2362200" cy="1069848"/>
          </a:xfrm>
          <a:prstGeom prst="flowChartDocumen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MimeMessage</a:t>
            </a:r>
            <a:endParaRPr lang="en-US" sz="2400" b="1" dirty="0"/>
          </a:p>
        </p:txBody>
      </p:sp>
      <p:sp>
        <p:nvSpPr>
          <p:cNvPr id="5" name="Frame 4"/>
          <p:cNvSpPr/>
          <p:nvPr/>
        </p:nvSpPr>
        <p:spPr>
          <a:xfrm>
            <a:off x="4876800" y="1676400"/>
            <a:ext cx="3505200" cy="1371600"/>
          </a:xfrm>
          <a:prstGeom prst="fram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SMTP Server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(smtp.gmail.com:587)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220200" y="4038600"/>
            <a:ext cx="19812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Inbox</a:t>
            </a:r>
            <a:endParaRPr lang="en-US" sz="2400" b="1" dirty="0"/>
          </a:p>
        </p:txBody>
      </p:sp>
      <p:cxnSp>
        <p:nvCxnSpPr>
          <p:cNvPr id="8" name="Elbow Connector 7"/>
          <p:cNvCxnSpPr>
            <a:stCxn id="4" idx="0"/>
            <a:endCxn id="5" idx="1"/>
          </p:cNvCxnSpPr>
          <p:nvPr/>
        </p:nvCxnSpPr>
        <p:spPr>
          <a:xfrm rot="5400000" flipH="1" flipV="1">
            <a:off x="3028950" y="2114550"/>
            <a:ext cx="1600200" cy="20955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5" idx="3"/>
            <a:endCxn id="6" idx="0"/>
          </p:cNvCxnSpPr>
          <p:nvPr/>
        </p:nvCxnSpPr>
        <p:spPr>
          <a:xfrm>
            <a:off x="8382000" y="2362200"/>
            <a:ext cx="1828800" cy="16764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682280" y="5215235"/>
            <a:ext cx="21980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/>
                <a:solidFill>
                  <a:schemeClr val="accent3"/>
                </a:solidFill>
                <a:effectLst/>
              </a:rPr>
              <a:t>Sender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893228" y="5215235"/>
            <a:ext cx="26351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/>
                <a:solidFill>
                  <a:schemeClr val="accent3"/>
                </a:solidFill>
                <a:effectLst/>
              </a:rPr>
              <a:t>Receiver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5" name="Folded Corner 14"/>
          <p:cNvSpPr/>
          <p:nvPr/>
        </p:nvSpPr>
        <p:spPr>
          <a:xfrm>
            <a:off x="5105400" y="3505200"/>
            <a:ext cx="2863381" cy="2895600"/>
          </a:xfrm>
          <a:prstGeom prst="foldedCorner">
            <a:avLst>
              <a:gd name="adj" fmla="val 680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/>
              <a:t>From</a:t>
            </a:r>
          </a:p>
          <a:p>
            <a:r>
              <a:rPr lang="en-US" sz="2400" dirty="0" smtClean="0"/>
              <a:t>To</a:t>
            </a:r>
          </a:p>
          <a:p>
            <a:r>
              <a:rPr lang="en-US" sz="2400" dirty="0" smtClean="0"/>
              <a:t>CC</a:t>
            </a:r>
          </a:p>
          <a:p>
            <a:r>
              <a:rPr lang="en-US" sz="2400" dirty="0" smtClean="0"/>
              <a:t>BCC</a:t>
            </a:r>
          </a:p>
          <a:p>
            <a:r>
              <a:rPr lang="en-US" sz="2400" dirty="0" smtClean="0"/>
              <a:t>Subject</a:t>
            </a:r>
          </a:p>
          <a:p>
            <a:r>
              <a:rPr lang="en-US" sz="2400" dirty="0" smtClean="0"/>
              <a:t>Body</a:t>
            </a:r>
          </a:p>
          <a:p>
            <a:r>
              <a:rPr lang="en-US" sz="2400" dirty="0" smtClean="0"/>
              <a:t>Files</a:t>
            </a:r>
            <a:endParaRPr lang="en-US" sz="2400" dirty="0"/>
          </a:p>
        </p:txBody>
      </p:sp>
      <p:cxnSp>
        <p:nvCxnSpPr>
          <p:cNvPr id="17" name="Straight Connector 16"/>
          <p:cNvCxnSpPr>
            <a:stCxn id="4" idx="3"/>
            <a:endCxn id="15" idx="1"/>
          </p:cNvCxnSpPr>
          <p:nvPr/>
        </p:nvCxnSpPr>
        <p:spPr>
          <a:xfrm>
            <a:off x="3962400" y="4497324"/>
            <a:ext cx="1143000" cy="455676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 rot="18685650">
            <a:off x="1106575" y="1978320"/>
            <a:ext cx="286264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200" b="1" cap="none" spc="0" dirty="0" err="1" smtClean="0">
                <a:ln/>
                <a:solidFill>
                  <a:srgbClr val="FF0000"/>
                </a:solidFill>
                <a:effectLst/>
              </a:rPr>
              <a:t>JavaMailSender</a:t>
            </a:r>
            <a:endParaRPr lang="en-US" sz="3200" b="1" cap="none" spc="0" dirty="0">
              <a:ln/>
              <a:solidFill>
                <a:srgbClr val="FF0000"/>
              </a:solidFill>
              <a:effectLst/>
            </a:endParaRPr>
          </a:p>
        </p:txBody>
      </p:sp>
      <p:sp>
        <p:nvSpPr>
          <p:cNvPr id="19" name="TextBox 18"/>
          <p:cNvSpPr txBox="1"/>
          <p:nvPr/>
        </p:nvSpPr>
        <p:spPr>
          <a:xfrm rot="16200000">
            <a:off x="6878657" y="4643082"/>
            <a:ext cx="1547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MailModel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659287" y="1101643"/>
            <a:ext cx="175560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200" b="1" cap="none" spc="0" dirty="0" err="1" smtClean="0">
                <a:ln/>
                <a:solidFill>
                  <a:srgbClr val="00B050"/>
                </a:solidFill>
                <a:effectLst/>
              </a:rPr>
              <a:t>Bưu</a:t>
            </a:r>
            <a:r>
              <a:rPr lang="en-US" sz="3200" b="1" cap="none" spc="0" dirty="0" smtClean="0">
                <a:ln/>
                <a:solidFill>
                  <a:srgbClr val="00B050"/>
                </a:solidFill>
                <a:effectLst/>
              </a:rPr>
              <a:t> </a:t>
            </a:r>
            <a:r>
              <a:rPr lang="en-US" sz="3200" b="1" cap="none" spc="0" dirty="0" err="1" smtClean="0">
                <a:ln/>
                <a:solidFill>
                  <a:srgbClr val="00B050"/>
                </a:solidFill>
                <a:effectLst/>
              </a:rPr>
              <a:t>điện</a:t>
            </a:r>
            <a:endParaRPr lang="en-US" sz="3200" b="1" cap="none" spc="0" dirty="0">
              <a:ln/>
              <a:solidFill>
                <a:srgbClr val="00B05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5268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JavaMailSender</a:t>
            </a:r>
            <a:r>
              <a:rPr lang="en-US" dirty="0" smtClean="0"/>
              <a:t> Configuration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66800"/>
            <a:ext cx="10972800" cy="17526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124200"/>
            <a:ext cx="8348870" cy="3429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09600" y="1066800"/>
            <a:ext cx="109728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" y="3124200"/>
            <a:ext cx="10972800" cy="3581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7620000" y="3276600"/>
            <a:ext cx="3810000" cy="1676400"/>
          </a:xfrm>
          <a:prstGeom prst="borderCallout1">
            <a:avLst>
              <a:gd name="adj1" fmla="val 51321"/>
              <a:gd name="adj2" fmla="val -2162"/>
              <a:gd name="adj3" fmla="val 86786"/>
              <a:gd name="adj4" fmla="val -1501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Tài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khoản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gmail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cần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phải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được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kích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hoạt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mới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được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phép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sử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dụng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gửi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 email qua </a:t>
            </a:r>
            <a:r>
              <a:rPr lang="en-US" sz="24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ứng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dụng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 (slide </a:t>
            </a:r>
            <a:r>
              <a:rPr lang="en-US" sz="24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sau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17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Activating Gmail Account</a:t>
            </a:r>
            <a:endParaRPr lang="en-US" dirty="0"/>
          </a:p>
        </p:txBody>
      </p:sp>
      <p:pic>
        <p:nvPicPr>
          <p:cNvPr id="14338" name="Picture 2" descr="https://o7planning.org/vi/11145/cache/images/i/2074659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890707"/>
            <a:ext cx="11048999" cy="5891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828800" y="1447800"/>
            <a:ext cx="89916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https://</a:t>
            </a:r>
            <a:r>
              <a:rPr lang="en-US" sz="3200" dirty="0" smtClean="0">
                <a:solidFill>
                  <a:srgbClr val="FF0000"/>
                </a:solidFill>
              </a:rPr>
              <a:t>myaccount.google.com/lesssecureapps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900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12834</TotalTime>
  <Words>622</Words>
  <Application>Microsoft Office PowerPoint</Application>
  <PresentationFormat>Widescreen</PresentationFormat>
  <Paragraphs>122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Arial</vt:lpstr>
      <vt:lpstr>Arial Narrow</vt:lpstr>
      <vt:lpstr>Calibri</vt:lpstr>
      <vt:lpstr>Cambria</vt:lpstr>
      <vt:lpstr>Courier New</vt:lpstr>
      <vt:lpstr>Roboto</vt:lpstr>
      <vt:lpstr>Roboto Lt</vt:lpstr>
      <vt:lpstr>Segoe UI</vt:lpstr>
      <vt:lpstr>Wingdings</vt:lpstr>
      <vt:lpstr>Custom Design</vt:lpstr>
      <vt:lpstr>Schedule Task &amp; Interceptor</vt:lpstr>
      <vt:lpstr>Agenda</vt:lpstr>
      <vt:lpstr>PowerPoint Presentation</vt:lpstr>
      <vt:lpstr>What is Schedule Task ?</vt:lpstr>
      <vt:lpstr>@EnableScheduling</vt:lpstr>
      <vt:lpstr>PowerPoint Presentation</vt:lpstr>
      <vt:lpstr>Email Sending Model</vt:lpstr>
      <vt:lpstr>JavaMailSender Configuration</vt:lpstr>
      <vt:lpstr>Activating Gmail Account</vt:lpstr>
      <vt:lpstr>Sending email</vt:lpstr>
      <vt:lpstr>MimeMessageHelper</vt:lpstr>
      <vt:lpstr>MailModel</vt:lpstr>
      <vt:lpstr>PowerPoint Presentation</vt:lpstr>
      <vt:lpstr>MailerService</vt:lpstr>
      <vt:lpstr>Push() implementation</vt:lpstr>
      <vt:lpstr>Run() implementation</vt:lpstr>
      <vt:lpstr>Sử dụng MailerService</vt:lpstr>
      <vt:lpstr>Interceptor</vt:lpstr>
      <vt:lpstr>Interceptor</vt:lpstr>
      <vt:lpstr>Interceptor constructure</vt:lpstr>
      <vt:lpstr>Interceptor Handling Flow</vt:lpstr>
      <vt:lpstr>LoggerInterceptor</vt:lpstr>
      <vt:lpstr>Interceptor Configuration</vt:lpstr>
      <vt:lpstr>PowerPoint Presentation</vt:lpstr>
      <vt:lpstr>Authentication configuration</vt:lpstr>
      <vt:lpstr>Authentication with Interceptor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Admin</cp:lastModifiedBy>
  <cp:revision>1921</cp:revision>
  <dcterms:created xsi:type="dcterms:W3CDTF">2013-04-23T08:05:33Z</dcterms:created>
  <dcterms:modified xsi:type="dcterms:W3CDTF">2021-03-31T12:13:07Z</dcterms:modified>
</cp:coreProperties>
</file>