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Roboto"/>
      <p:regular r:id="rId35"/>
      <p:bold r:id="rId36"/>
      <p:italic r:id="rId37"/>
      <p:boldItalic r:id="rId38"/>
    </p:embeddedFont>
    <p:embeddedFont>
      <p:font typeface="Arial Narrow"/>
      <p:regular r:id="rId39"/>
      <p:bold r:id="rId40"/>
      <p:italic r:id="rId41"/>
      <p:boldItalic r:id="rId42"/>
    </p:embeddedFont>
    <p:embeddedFont>
      <p:font typeface="Quattrocen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7" roundtripDataSignature="AMtx7mice1/E8eWge6wGQ5+4FJJX0qO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EAA387-ABE7-4308-B375-4635C9CB1063}">
  <a:tblStyle styleId="{EAEAA387-ABE7-4308-B375-4635C9CB106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4.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6.xml"/><Relationship Id="rId44" Type="http://schemas.openxmlformats.org/officeDocument/2006/relationships/font" Target="fonts/QuattrocentoSans-bold.fntdata"/><Relationship Id="rId21" Type="http://schemas.openxmlformats.org/officeDocument/2006/relationships/slide" Target="slides/slide15.xml"/><Relationship Id="rId43" Type="http://schemas.openxmlformats.org/officeDocument/2006/relationships/font" Target="fonts/QuattrocentoSans-regular.fntdata"/><Relationship Id="rId24" Type="http://schemas.openxmlformats.org/officeDocument/2006/relationships/slide" Target="slides/slide18.xml"/><Relationship Id="rId46" Type="http://schemas.openxmlformats.org/officeDocument/2006/relationships/font" Target="fonts/QuattrocentoSans-boldItalic.fntdata"/><Relationship Id="rId23" Type="http://schemas.openxmlformats.org/officeDocument/2006/relationships/slide" Target="slides/slide17.xml"/><Relationship Id="rId45"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ArialNarrow-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package</a:t>
            </a:r>
            <a:r>
              <a:rPr lang="en-US" sz="1110">
                <a:solidFill>
                  <a:schemeClr val="dk1"/>
                </a:solidFill>
                <a:latin typeface="Calibri"/>
                <a:ea typeface="Calibri"/>
                <a:cs typeface="Calibri"/>
                <a:sym typeface="Calibri"/>
              </a:rPr>
              <a:t> poly.beginer;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org.springframework.context.annotation.Bean;</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org.springframework.context.annotation.Configuration;</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org.springframework.web.servlet.ViewResolver;</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org.springframework.web.servlet.view.UrlBasedViewResolver;</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org.springframework.web.servlet.view.tiles3.TilesConfigurer;</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import</a:t>
            </a:r>
            <a:r>
              <a:rPr lang="en-US" sz="1110">
                <a:solidFill>
                  <a:schemeClr val="dk1"/>
                </a:solidFill>
                <a:latin typeface="Calibri"/>
                <a:ea typeface="Calibri"/>
                <a:cs typeface="Calibri"/>
                <a:sym typeface="Calibri"/>
              </a:rPr>
              <a:t> org.springframework.web.servlet.view.tiles3.TilesView;</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@Configuration</a:t>
            </a:r>
            <a:endParaRPr/>
          </a:p>
          <a:p>
            <a:pPr indent="0" lvl="0" marL="0" rtl="0" algn="l">
              <a:lnSpc>
                <a:spcPct val="90000"/>
              </a:lnSpc>
              <a:spcBef>
                <a:spcPts val="0"/>
              </a:spcBef>
              <a:spcAft>
                <a:spcPts val="0"/>
              </a:spcAft>
              <a:buNone/>
            </a:pPr>
            <a:r>
              <a:rPr b="1" lang="en-US" sz="1110">
                <a:solidFill>
                  <a:schemeClr val="dk1"/>
                </a:solidFill>
                <a:latin typeface="Calibri"/>
                <a:ea typeface="Calibri"/>
                <a:cs typeface="Calibri"/>
                <a:sym typeface="Calibri"/>
              </a:rPr>
              <a:t>public</a:t>
            </a:r>
            <a:r>
              <a:rPr lang="en-US" sz="1110">
                <a:solidFill>
                  <a:schemeClr val="dk1"/>
                </a:solidFill>
                <a:latin typeface="Calibri"/>
                <a:ea typeface="Calibri"/>
                <a:cs typeface="Calibri"/>
                <a:sym typeface="Calibri"/>
              </a:rPr>
              <a:t> </a:t>
            </a:r>
            <a:r>
              <a:rPr b="1" lang="en-US" sz="1110">
                <a:solidFill>
                  <a:schemeClr val="dk1"/>
                </a:solidFill>
                <a:latin typeface="Calibri"/>
                <a:ea typeface="Calibri"/>
                <a:cs typeface="Calibri"/>
                <a:sym typeface="Calibri"/>
              </a:rPr>
              <a:t>class</a:t>
            </a:r>
            <a:r>
              <a:rPr lang="en-US" sz="1110">
                <a:solidFill>
                  <a:schemeClr val="dk1"/>
                </a:solidFill>
                <a:latin typeface="Calibri"/>
                <a:ea typeface="Calibri"/>
                <a:cs typeface="Calibri"/>
                <a:sym typeface="Calibri"/>
              </a:rPr>
              <a:t> TilesConfig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@Bean("viewResolver")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r>
              <a:rPr b="1" lang="en-US" sz="1110">
                <a:solidFill>
                  <a:schemeClr val="dk1"/>
                </a:solidFill>
                <a:latin typeface="Calibri"/>
                <a:ea typeface="Calibri"/>
                <a:cs typeface="Calibri"/>
                <a:sym typeface="Calibri"/>
              </a:rPr>
              <a:t>public</a:t>
            </a:r>
            <a:r>
              <a:rPr lang="en-US" sz="1110">
                <a:solidFill>
                  <a:schemeClr val="dk1"/>
                </a:solidFill>
                <a:latin typeface="Calibri"/>
                <a:ea typeface="Calibri"/>
                <a:cs typeface="Calibri"/>
                <a:sym typeface="Calibri"/>
              </a:rPr>
              <a:t> ViewResolver getViewResolver()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UrlBasedViewResolver viewResolver = </a:t>
            </a:r>
            <a:r>
              <a:rPr b="1" lang="en-US" sz="1110">
                <a:solidFill>
                  <a:schemeClr val="dk1"/>
                </a:solidFill>
                <a:latin typeface="Calibri"/>
                <a:ea typeface="Calibri"/>
                <a:cs typeface="Calibri"/>
                <a:sym typeface="Calibri"/>
              </a:rPr>
              <a:t>new</a:t>
            </a:r>
            <a:r>
              <a:rPr lang="en-US" sz="1110">
                <a:solidFill>
                  <a:schemeClr val="dk1"/>
                </a:solidFill>
                <a:latin typeface="Calibri"/>
                <a:ea typeface="Calibri"/>
                <a:cs typeface="Calibri"/>
                <a:sym typeface="Calibri"/>
              </a:rPr>
              <a:t> UrlBasedViewResolver();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viewResolver.setViewClass(TilesView.</a:t>
            </a:r>
            <a:r>
              <a:rPr b="1" lang="en-US" sz="1110">
                <a:solidFill>
                  <a:schemeClr val="dk1"/>
                </a:solidFill>
                <a:latin typeface="Calibri"/>
                <a:ea typeface="Calibri"/>
                <a:cs typeface="Calibri"/>
                <a:sym typeface="Calibri"/>
              </a:rPr>
              <a:t>class</a:t>
            </a:r>
            <a:r>
              <a:rPr lang="en-US" sz="1110">
                <a:solidFill>
                  <a:schemeClr val="dk1"/>
                </a:solidFill>
                <a:latin typeface="Calibri"/>
                <a:ea typeface="Calibri"/>
                <a:cs typeface="Calibri"/>
                <a:sym typeface="Calibri"/>
              </a:rPr>
              <a:t>);</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r>
              <a:rPr b="1" lang="en-US" sz="1110">
                <a:solidFill>
                  <a:schemeClr val="dk1"/>
                </a:solidFill>
                <a:latin typeface="Calibri"/>
                <a:ea typeface="Calibri"/>
                <a:cs typeface="Calibri"/>
                <a:sym typeface="Calibri"/>
              </a:rPr>
              <a:t>return</a:t>
            </a:r>
            <a:r>
              <a:rPr lang="en-US" sz="1110">
                <a:solidFill>
                  <a:schemeClr val="dk1"/>
                </a:solidFill>
                <a:latin typeface="Calibri"/>
                <a:ea typeface="Calibri"/>
                <a:cs typeface="Calibri"/>
                <a:sym typeface="Calibri"/>
              </a:rPr>
              <a:t> viewResolver;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@Bean("tilesConfigurer")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r>
              <a:rPr b="1" lang="en-US" sz="1110">
                <a:solidFill>
                  <a:schemeClr val="dk1"/>
                </a:solidFill>
                <a:latin typeface="Calibri"/>
                <a:ea typeface="Calibri"/>
                <a:cs typeface="Calibri"/>
                <a:sym typeface="Calibri"/>
              </a:rPr>
              <a:t>public</a:t>
            </a:r>
            <a:r>
              <a:rPr lang="en-US" sz="1110">
                <a:solidFill>
                  <a:schemeClr val="dk1"/>
                </a:solidFill>
                <a:latin typeface="Calibri"/>
                <a:ea typeface="Calibri"/>
                <a:cs typeface="Calibri"/>
                <a:sym typeface="Calibri"/>
              </a:rPr>
              <a:t> TilesConfigurer getTilesConfigurer()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TilesConfigurer tilesConfigurer = </a:t>
            </a:r>
            <a:r>
              <a:rPr b="1" lang="en-US" sz="1110">
                <a:solidFill>
                  <a:schemeClr val="dk1"/>
                </a:solidFill>
                <a:latin typeface="Calibri"/>
                <a:ea typeface="Calibri"/>
                <a:cs typeface="Calibri"/>
                <a:sym typeface="Calibri"/>
              </a:rPr>
              <a:t>new</a:t>
            </a:r>
            <a:r>
              <a:rPr lang="en-US" sz="1110">
                <a:solidFill>
                  <a:schemeClr val="dk1"/>
                </a:solidFill>
                <a:latin typeface="Calibri"/>
                <a:ea typeface="Calibri"/>
                <a:cs typeface="Calibri"/>
                <a:sym typeface="Calibri"/>
              </a:rPr>
              <a:t> TilesConfigurer();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tilesConfigurer.setDefinitions("/WEB-INF/tiles.xml");</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r>
              <a:rPr b="1" lang="en-US" sz="1110">
                <a:solidFill>
                  <a:schemeClr val="dk1"/>
                </a:solidFill>
                <a:latin typeface="Calibri"/>
                <a:ea typeface="Calibri"/>
                <a:cs typeface="Calibri"/>
                <a:sym typeface="Calibri"/>
              </a:rPr>
              <a:t>return</a:t>
            </a:r>
            <a:r>
              <a:rPr lang="en-US" sz="1110">
                <a:solidFill>
                  <a:schemeClr val="dk1"/>
                </a:solidFill>
                <a:latin typeface="Calibri"/>
                <a:ea typeface="Calibri"/>
                <a:cs typeface="Calibri"/>
                <a:sym typeface="Calibri"/>
              </a:rPr>
              <a:t> tilesConfigurer;</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a:t>
            </a:r>
            <a:endParaRPr sz="1110">
              <a:solidFill>
                <a:schemeClr val="dk1"/>
              </a:solidFill>
              <a:latin typeface="Calibri"/>
              <a:ea typeface="Calibri"/>
              <a:cs typeface="Calibri"/>
              <a:sym typeface="Calibri"/>
            </a:endParaRPr>
          </a:p>
        </p:txBody>
      </p:sp>
      <p:sp>
        <p:nvSpPr>
          <p:cNvPr id="172" name="Google Shape;17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&lt;!DOCTYPE tiles-definitions PUBLIC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"-//Apache Software Foundation//DTD Tiles Configuration 3.0//EN"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"http://tiles.apache.org/dtds/tiles-config_3_0.dtd"&gt;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&lt;tiles-definitions&gt;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 name=</a:t>
            </a:r>
            <a:r>
              <a:rPr i="1" lang="en-US" sz="1200">
                <a:solidFill>
                  <a:schemeClr val="dk1"/>
                </a:solidFill>
                <a:latin typeface="Calibri"/>
                <a:ea typeface="Calibri"/>
                <a:cs typeface="Calibri"/>
                <a:sym typeface="Calibri"/>
              </a:rPr>
              <a:t>"web.user" template="/WEB-INF/layout/index.jsp"&gt;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"header" value="/WEB-INF/layout/_header.jsp"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"menu" value="/WEB-INF/layout/_menu.jsp"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"body" value=""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"aside" value="/WEB-INF/layout/_aside.jsp"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"footer" value="/WEB-INF/layout/_footer.jsp"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 name=</a:t>
            </a:r>
            <a:r>
              <a:rPr i="1" lang="en-US" sz="1200">
                <a:solidFill>
                  <a:schemeClr val="dk1"/>
                </a:solidFill>
                <a:latin typeface="Calibri"/>
                <a:ea typeface="Calibri"/>
                <a:cs typeface="Calibri"/>
                <a:sym typeface="Calibri"/>
              </a:rPr>
              <a:t>"*/*" extends="web.user"&gt;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"body" value="/WEB-INF/views/{1}/{2}.jsp"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&lt;/tiles-definitions&gt;</a:t>
            </a:r>
            <a:endParaRPr/>
          </a:p>
        </p:txBody>
      </p:sp>
      <p:sp>
        <p:nvSpPr>
          <p:cNvPr id="182" name="Google Shape;18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&lt;?xml version=</a:t>
            </a:r>
            <a:r>
              <a:rPr i="1" lang="en-US" sz="1200">
                <a:solidFill>
                  <a:schemeClr val="dk1"/>
                </a:solidFill>
                <a:latin typeface="Calibri"/>
                <a:ea typeface="Calibri"/>
                <a:cs typeface="Calibri"/>
                <a:sym typeface="Calibri"/>
              </a:rPr>
              <a:t>"1.0" encoding="utf-8"?&gt;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&lt;!DOCTYPE tiles-definitions PUBLIC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"-//Apache Software Foundation//DTD Tiles Configuration 3.0//EN"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"http://tiles.apache.org/dtds/tiles-config_3_0.dtd"&gt;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&lt;tiles-definitions&gt;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 name=</a:t>
            </a:r>
            <a:r>
              <a:rPr i="1" lang="en-US" sz="1200">
                <a:solidFill>
                  <a:schemeClr val="dk1"/>
                </a:solidFill>
                <a:latin typeface="Calibri"/>
                <a:ea typeface="Calibri"/>
                <a:cs typeface="Calibri"/>
                <a:sym typeface="Calibri"/>
              </a:rPr>
              <a:t>"web.user" template="/WEB-INF/layout/index.jsp"&gt;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"header" value="/WEB-INF/layout/_header.jsp"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"menu" value="/WEB-INF/layout/_menu.jsp"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"body" value=""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"aside" value="/WEB-INF/layout/_aside.jsp"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"footer" value="/WEB-INF/layout/_footer.jsp"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 name=</a:t>
            </a:r>
            <a:r>
              <a:rPr i="1" lang="en-US" sz="1200">
                <a:solidFill>
                  <a:schemeClr val="dk1"/>
                </a:solidFill>
                <a:latin typeface="Calibri"/>
                <a:ea typeface="Calibri"/>
                <a:cs typeface="Calibri"/>
                <a:sym typeface="Calibri"/>
              </a:rPr>
              <a:t>"*/*" extends="web.user"&gt;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&lt;put-attribute name=</a:t>
            </a:r>
            <a:r>
              <a:rPr i="1" lang="en-US" sz="1200">
                <a:solidFill>
                  <a:schemeClr val="dk1"/>
                </a:solidFill>
                <a:latin typeface="Calibri"/>
                <a:ea typeface="Calibri"/>
                <a:cs typeface="Calibri"/>
                <a:sym typeface="Calibri"/>
              </a:rPr>
              <a:t>"body" value="/WEB-INF/views/{1}/{2}.jsp"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&lt;/definition&gt;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&lt;/tiles-definitions&gt;</a:t>
            </a:r>
            <a:endParaRPr/>
          </a:p>
        </p:txBody>
      </p:sp>
      <p:sp>
        <p:nvSpPr>
          <p:cNvPr id="193" name="Google Shape;19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package</a:t>
            </a:r>
            <a:r>
              <a:rPr lang="en-US" sz="660">
                <a:solidFill>
                  <a:schemeClr val="dk1"/>
                </a:solidFill>
                <a:latin typeface="Calibri"/>
                <a:ea typeface="Calibri"/>
                <a:cs typeface="Calibri"/>
                <a:sym typeface="Calibri"/>
              </a:rPr>
              <a:t> poly.beginer;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java.util.Locale;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org.springframework.context.MessageSource;</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org.springframework.context.annotation.Bean;</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org.springframework.context.annotation.Configuration;</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org.springframework.context.support.ReloadableResourceBundleMessageSource;</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org.springframework.web.servlet.LocaleResolver;</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org.springframework.web.servlet.config.annotation.InterceptorRegistry;</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org.springframework.web.servlet.config.annotation.WebMvcConfigurer;</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org.springframework.web.servlet.i18n.CookieLocaleResolver;</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import</a:t>
            </a:r>
            <a:r>
              <a:rPr lang="en-US" sz="660">
                <a:solidFill>
                  <a:schemeClr val="dk1"/>
                </a:solidFill>
                <a:latin typeface="Calibri"/>
                <a:ea typeface="Calibri"/>
                <a:cs typeface="Calibri"/>
                <a:sym typeface="Calibri"/>
              </a:rPr>
              <a:t> org.springframework.web.servlet.i18n.LocaleChangeInterceptor;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@Configuration</a:t>
            </a:r>
            <a:endParaRPr/>
          </a:p>
          <a:p>
            <a:pPr indent="0" lvl="0" marL="0" rtl="0" algn="l">
              <a:lnSpc>
                <a:spcPct val="80000"/>
              </a:lnSpc>
              <a:spcBef>
                <a:spcPts val="0"/>
              </a:spcBef>
              <a:spcAft>
                <a:spcPts val="0"/>
              </a:spcAft>
              <a:buNone/>
            </a:pPr>
            <a:r>
              <a:rPr b="1" lang="en-US" sz="660">
                <a:solidFill>
                  <a:schemeClr val="dk1"/>
                </a:solidFill>
                <a:latin typeface="Calibri"/>
                <a:ea typeface="Calibri"/>
                <a:cs typeface="Calibri"/>
                <a:sym typeface="Calibri"/>
              </a:rPr>
              <a:t>public</a:t>
            </a: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class</a:t>
            </a:r>
            <a:r>
              <a:rPr lang="en-US" sz="660">
                <a:solidFill>
                  <a:schemeClr val="dk1"/>
                </a:solidFill>
                <a:latin typeface="Calibri"/>
                <a:ea typeface="Calibri"/>
                <a:cs typeface="Calibri"/>
                <a:sym typeface="Calibri"/>
              </a:rPr>
              <a:t> I18NConfig </a:t>
            </a:r>
            <a:r>
              <a:rPr b="1" lang="en-US" sz="660">
                <a:solidFill>
                  <a:schemeClr val="dk1"/>
                </a:solidFill>
                <a:latin typeface="Calibri"/>
                <a:ea typeface="Calibri"/>
                <a:cs typeface="Calibri"/>
                <a:sym typeface="Calibri"/>
              </a:rPr>
              <a:t>implements</a:t>
            </a:r>
            <a:r>
              <a:rPr lang="en-US" sz="660">
                <a:solidFill>
                  <a:schemeClr val="dk1"/>
                </a:solidFill>
                <a:latin typeface="Calibri"/>
                <a:ea typeface="Calibri"/>
                <a:cs typeface="Calibri"/>
                <a:sym typeface="Calibri"/>
              </a:rPr>
              <a:t> WebMvcConfigurer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@Bean("messageSource")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public</a:t>
            </a:r>
            <a:r>
              <a:rPr lang="en-US" sz="660">
                <a:solidFill>
                  <a:schemeClr val="dk1"/>
                </a:solidFill>
                <a:latin typeface="Calibri"/>
                <a:ea typeface="Calibri"/>
                <a:cs typeface="Calibri"/>
                <a:sym typeface="Calibri"/>
              </a:rPr>
              <a:t> MessageSource getMessageResource()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ReloadableResourceBundleMessageSource messageResource = </a:t>
            </a:r>
            <a:r>
              <a:rPr b="1" lang="en-US" sz="660">
                <a:solidFill>
                  <a:schemeClr val="dk1"/>
                </a:solidFill>
                <a:latin typeface="Calibri"/>
                <a:ea typeface="Calibri"/>
                <a:cs typeface="Calibri"/>
                <a:sym typeface="Calibri"/>
              </a:rPr>
              <a:t>new</a:t>
            </a:r>
            <a:r>
              <a:rPr lang="en-US" sz="660">
                <a:solidFill>
                  <a:schemeClr val="dk1"/>
                </a:solidFill>
                <a:latin typeface="Calibri"/>
                <a:ea typeface="Calibri"/>
                <a:cs typeface="Calibri"/>
                <a:sym typeface="Calibri"/>
              </a:rPr>
              <a:t> ReloadableResourceBundleMessageSource();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messageResource.setBasenames("classpath:i18n/layout");</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messageResource.setDefaultEncoding("UTF-8");</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return</a:t>
            </a:r>
            <a:r>
              <a:rPr lang="en-US" sz="660">
                <a:solidFill>
                  <a:schemeClr val="dk1"/>
                </a:solidFill>
                <a:latin typeface="Calibri"/>
                <a:ea typeface="Calibri"/>
                <a:cs typeface="Calibri"/>
                <a:sym typeface="Calibri"/>
              </a:rPr>
              <a:t> messageResource;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@Override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public</a:t>
            </a: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void</a:t>
            </a:r>
            <a:r>
              <a:rPr lang="en-US" sz="660">
                <a:solidFill>
                  <a:schemeClr val="dk1"/>
                </a:solidFill>
                <a:latin typeface="Calibri"/>
                <a:ea typeface="Calibri"/>
                <a:cs typeface="Calibri"/>
                <a:sym typeface="Calibri"/>
              </a:rPr>
              <a:t> addInterceptors(InterceptorRegistry registry)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LocaleChangeInterceptor localeInterceptor = </a:t>
            </a:r>
            <a:r>
              <a:rPr b="1" lang="en-US" sz="660">
                <a:solidFill>
                  <a:schemeClr val="dk1"/>
                </a:solidFill>
                <a:latin typeface="Calibri"/>
                <a:ea typeface="Calibri"/>
                <a:cs typeface="Calibri"/>
                <a:sym typeface="Calibri"/>
              </a:rPr>
              <a:t>new</a:t>
            </a:r>
            <a:r>
              <a:rPr lang="en-US" sz="660">
                <a:solidFill>
                  <a:schemeClr val="dk1"/>
                </a:solidFill>
                <a:latin typeface="Calibri"/>
                <a:ea typeface="Calibri"/>
                <a:cs typeface="Calibri"/>
                <a:sym typeface="Calibri"/>
              </a:rPr>
              <a:t> LocaleChangeInterceptor();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localeInterceptor.setParamName("lang");</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registry.addInterceptor(localeInterceptor).addPathPatterns("/**");</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@Bean("localeResolver")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public</a:t>
            </a:r>
            <a:r>
              <a:rPr lang="en-US" sz="660">
                <a:solidFill>
                  <a:schemeClr val="dk1"/>
                </a:solidFill>
                <a:latin typeface="Calibri"/>
                <a:ea typeface="Calibri"/>
                <a:cs typeface="Calibri"/>
                <a:sym typeface="Calibri"/>
              </a:rPr>
              <a:t> LocaleResolver getLocaleResolver()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//SessionLocaleResolver resolver = new SessionLocaleResolver();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//resolver.setLocaleAttributeName("language");</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//resolver.setDefaultLocale(new Locale("vi"));</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CookieLocaleResolver resolver = </a:t>
            </a:r>
            <a:r>
              <a:rPr b="1" lang="en-US" sz="660">
                <a:solidFill>
                  <a:schemeClr val="dk1"/>
                </a:solidFill>
                <a:latin typeface="Calibri"/>
                <a:ea typeface="Calibri"/>
                <a:cs typeface="Calibri"/>
                <a:sym typeface="Calibri"/>
              </a:rPr>
              <a:t>new</a:t>
            </a:r>
            <a:r>
              <a:rPr lang="en-US" sz="660">
                <a:solidFill>
                  <a:schemeClr val="dk1"/>
                </a:solidFill>
                <a:latin typeface="Calibri"/>
                <a:ea typeface="Calibri"/>
                <a:cs typeface="Calibri"/>
                <a:sym typeface="Calibri"/>
              </a:rPr>
              <a:t> CookieLocaleResolver();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resolver.setDefaultLocale(</a:t>
            </a:r>
            <a:r>
              <a:rPr b="1" lang="en-US" sz="660">
                <a:solidFill>
                  <a:schemeClr val="dk1"/>
                </a:solidFill>
                <a:latin typeface="Calibri"/>
                <a:ea typeface="Calibri"/>
                <a:cs typeface="Calibri"/>
                <a:sym typeface="Calibri"/>
              </a:rPr>
              <a:t>new</a:t>
            </a:r>
            <a:r>
              <a:rPr lang="en-US" sz="660">
                <a:solidFill>
                  <a:schemeClr val="dk1"/>
                </a:solidFill>
                <a:latin typeface="Calibri"/>
                <a:ea typeface="Calibri"/>
                <a:cs typeface="Calibri"/>
                <a:sym typeface="Calibri"/>
              </a:rPr>
              <a:t> Locale("vi"));</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resolver.setCookiePath("/");</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resolver.setCookieMaxAge(60 * 60);// 60 minutes</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r>
              <a:rPr b="1" lang="en-US" sz="660">
                <a:solidFill>
                  <a:schemeClr val="dk1"/>
                </a:solidFill>
                <a:latin typeface="Calibri"/>
                <a:ea typeface="Calibri"/>
                <a:cs typeface="Calibri"/>
                <a:sym typeface="Calibri"/>
              </a:rPr>
              <a:t>return</a:t>
            </a:r>
            <a:r>
              <a:rPr lang="en-US" sz="660">
                <a:solidFill>
                  <a:schemeClr val="dk1"/>
                </a:solidFill>
                <a:latin typeface="Calibri"/>
                <a:ea typeface="Calibri"/>
                <a:cs typeface="Calibri"/>
                <a:sym typeface="Calibri"/>
              </a:rPr>
              <a:t> resolver;</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en-US" sz="660">
                <a:solidFill>
                  <a:schemeClr val="dk1"/>
                </a:solidFill>
                <a:latin typeface="Calibri"/>
                <a:ea typeface="Calibri"/>
                <a:cs typeface="Calibri"/>
                <a:sym typeface="Calibri"/>
              </a:rPr>
              <a:t>}</a:t>
            </a:r>
            <a:endParaRPr sz="660">
              <a:solidFill>
                <a:schemeClr val="dk1"/>
              </a:solidFill>
              <a:latin typeface="Calibri"/>
              <a:ea typeface="Calibri"/>
              <a:cs typeface="Calibri"/>
              <a:sym typeface="Calibri"/>
            </a:endParaRPr>
          </a:p>
        </p:txBody>
      </p:sp>
      <p:sp>
        <p:nvSpPr>
          <p:cNvPr id="284" name="Google Shape;28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0" name="Google Shape;33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1" name="Google Shape;33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8" name="Google Shape;15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4.png"/><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30"/>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3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30"/>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30"/>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0"/>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p:nvPr>
            <p:ph idx="2" type="pic"/>
          </p:nvPr>
        </p:nvSpPr>
        <p:spPr>
          <a:xfrm>
            <a:off x="1016000" y="2743200"/>
            <a:ext cx="3352800" cy="1828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9"/>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0"/>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0"/>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88" name="Shape 88"/>
        <p:cNvGrpSpPr/>
        <p:nvPr/>
      </p:nvGrpSpPr>
      <p:grpSpPr>
        <a:xfrm>
          <a:off x="0" y="0"/>
          <a:ext cx="0" cy="0"/>
          <a:chOff x="0" y="0"/>
          <a:chExt cx="0" cy="0"/>
        </a:xfrm>
      </p:grpSpPr>
      <p:sp>
        <p:nvSpPr>
          <p:cNvPr id="89" name="Google Shape;89;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1"/>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1" name="Google Shape;91;p41"/>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2" name="Google Shape;92;p41"/>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3" name="Google Shape;93;p41"/>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4" name="Shape 94"/>
        <p:cNvGrpSpPr/>
        <p:nvPr/>
      </p:nvGrpSpPr>
      <p:grpSpPr>
        <a:xfrm>
          <a:off x="0" y="0"/>
          <a:ext cx="0" cy="0"/>
          <a:chOff x="0" y="0"/>
          <a:chExt cx="0" cy="0"/>
        </a:xfrm>
      </p:grpSpPr>
      <p:sp>
        <p:nvSpPr>
          <p:cNvPr id="95" name="Google Shape;95;p42"/>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2"/>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42"/>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42"/>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99" name="Shape 99"/>
        <p:cNvGrpSpPr/>
        <p:nvPr/>
      </p:nvGrpSpPr>
      <p:grpSpPr>
        <a:xfrm>
          <a:off x="0" y="0"/>
          <a:ext cx="0" cy="0"/>
          <a:chOff x="0" y="0"/>
          <a:chExt cx="0" cy="0"/>
        </a:xfrm>
      </p:grpSpPr>
      <p:sp>
        <p:nvSpPr>
          <p:cNvPr id="100" name="Google Shape;100;p43"/>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4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2" name="Google Shape;102;p4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1"/>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Cambria"/>
              <a:buNone/>
              <a:defRPr b="1" sz="2800" cap="small">
                <a:solidFill>
                  <a:srgbClr val="FF5A33"/>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1"/>
          <p:cNvSpPr txBox="1"/>
          <p:nvPr>
            <p:ph idx="1" type="body"/>
          </p:nvPr>
        </p:nvSpPr>
        <p:spPr>
          <a:xfrm>
            <a:off x="609600" y="946597"/>
            <a:ext cx="10972800" cy="575900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Cambria"/>
                <a:ea typeface="Cambria"/>
                <a:cs typeface="Cambria"/>
                <a:sym typeface="Cambria"/>
              </a:defRPr>
            </a:lvl1pPr>
            <a:lvl2pPr indent="-381000" lvl="1" marL="914400" algn="l">
              <a:spcBef>
                <a:spcPts val="480"/>
              </a:spcBef>
              <a:spcAft>
                <a:spcPts val="0"/>
              </a:spcAft>
              <a:buClr>
                <a:srgbClr val="FF5A33"/>
              </a:buClr>
              <a:buSzPts val="2400"/>
              <a:buFont typeface="Noto Sans Symbols"/>
              <a:buChar char="❖"/>
              <a:defRPr sz="2400">
                <a:latin typeface="Cambria"/>
                <a:ea typeface="Cambria"/>
                <a:cs typeface="Cambria"/>
                <a:sym typeface="Cambria"/>
              </a:defRPr>
            </a:lvl2pPr>
            <a:lvl3pPr indent="-355600" lvl="2" marL="1371600" algn="l">
              <a:spcBef>
                <a:spcPts val="400"/>
              </a:spcBef>
              <a:spcAft>
                <a:spcPts val="0"/>
              </a:spcAft>
              <a:buClr>
                <a:srgbClr val="FF5A33"/>
              </a:buClr>
              <a:buSzPts val="2000"/>
              <a:buFont typeface="Noto Sans Symbols"/>
              <a:buChar char="⮚"/>
              <a:defRPr sz="2000">
                <a:latin typeface="Cambria"/>
                <a:ea typeface="Cambria"/>
                <a:cs typeface="Cambria"/>
                <a:sym typeface="Cambria"/>
              </a:defRPr>
            </a:lvl3pPr>
            <a:lvl4pPr indent="-342900" lvl="3" marL="1828800" algn="l">
              <a:spcBef>
                <a:spcPts val="360"/>
              </a:spcBef>
              <a:spcAft>
                <a:spcPts val="0"/>
              </a:spcAft>
              <a:buClr>
                <a:srgbClr val="FF5A33"/>
              </a:buClr>
              <a:buSzPts val="1800"/>
              <a:buFont typeface="Noto Sans Symbols"/>
              <a:buChar char="✔"/>
              <a:defRPr sz="1800">
                <a:latin typeface="Cambria"/>
                <a:ea typeface="Cambria"/>
                <a:cs typeface="Cambria"/>
                <a:sym typeface="Cambria"/>
              </a:defRPr>
            </a:lvl4pPr>
            <a:lvl5pPr indent="-342900" lvl="4" marL="2286000" algn="l">
              <a:spcBef>
                <a:spcPts val="360"/>
              </a:spcBef>
              <a:spcAft>
                <a:spcPts val="0"/>
              </a:spcAft>
              <a:buClr>
                <a:srgbClr val="FF5A33"/>
              </a:buClr>
              <a:buSzPts val="1800"/>
              <a:buFont typeface="Noto Sans Symbols"/>
              <a:buChar char="▪"/>
              <a:defRPr sz="1800">
                <a:latin typeface="Cambria"/>
                <a:ea typeface="Cambria"/>
                <a:cs typeface="Cambria"/>
                <a:sym typeface="Cambri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5" name="Google Shape;25;p31"/>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6" name="Google Shape;26;p31"/>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3" name="Shape 53"/>
        <p:cNvGrpSpPr/>
        <p:nvPr/>
      </p:nvGrpSpPr>
      <p:grpSpPr>
        <a:xfrm>
          <a:off x="0" y="0"/>
          <a:ext cx="0" cy="0"/>
          <a:chOff x="0" y="0"/>
          <a:chExt cx="0" cy="0"/>
        </a:xfrm>
      </p:grpSpPr>
      <p:sp>
        <p:nvSpPr>
          <p:cNvPr id="54" name="Google Shape;54;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36"/>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58" name="Google Shape;58;p36"/>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59" name="Google Shape;59;p36"/>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0" name="Google Shape;60;p36"/>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1" name="Google Shape;61;p36"/>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8"/>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3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Giảng viên:</a:t>
            </a:r>
            <a:endParaRPr/>
          </a:p>
        </p:txBody>
      </p:sp>
      <p:sp>
        <p:nvSpPr>
          <p:cNvPr id="108" name="Google Shape;108;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Layout và i18n</a:t>
            </a:r>
            <a:endParaRPr/>
          </a:p>
        </p:txBody>
      </p:sp>
      <p:pic>
        <p:nvPicPr>
          <p:cNvPr id="109" name="Google Shape;109;p1"/>
          <p:cNvPicPr preferRelativeResize="0"/>
          <p:nvPr/>
        </p:nvPicPr>
        <p:blipFill rotWithShape="1">
          <a:blip r:embed="rId3">
            <a:alphaModFix/>
          </a:blip>
          <a:srcRect b="0" l="0" r="0" t="0"/>
          <a:stretch/>
        </p:blipFill>
        <p:spPr>
          <a:xfrm>
            <a:off x="7717534" y="685800"/>
            <a:ext cx="2571750" cy="1619250"/>
          </a:xfrm>
          <a:prstGeom prst="rect">
            <a:avLst/>
          </a:prstGeom>
          <a:noFill/>
          <a:ln>
            <a:noFill/>
          </a:ln>
        </p:spPr>
      </p:pic>
      <p:sp>
        <p:nvSpPr>
          <p:cNvPr id="110" name="Google Shape;110;p1"/>
          <p:cNvSpPr txBox="1"/>
          <p:nvPr/>
        </p:nvSpPr>
        <p:spPr>
          <a:xfrm>
            <a:off x="8481161" y="1957992"/>
            <a:ext cx="36311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Narrow"/>
                <a:ea typeface="Arial Narrow"/>
                <a:cs typeface="Arial Narrow"/>
                <a:sym typeface="Arial Narrow"/>
              </a:rPr>
              <a:t>Conceive Design Implement Operate</a:t>
            </a:r>
            <a:endParaRPr sz="2000">
              <a:solidFill>
                <a:schemeClr val="dk1"/>
              </a:solidFill>
              <a:latin typeface="Arial Narrow"/>
              <a:ea typeface="Arial Narrow"/>
              <a:cs typeface="Arial Narrow"/>
              <a:sym typeface="Arial Narrow"/>
            </a:endParaRPr>
          </a:p>
        </p:txBody>
      </p:sp>
      <p:pic>
        <p:nvPicPr>
          <p:cNvPr id="111" name="Google Shape;111;p1"/>
          <p:cNvPicPr preferRelativeResize="0"/>
          <p:nvPr/>
        </p:nvPicPr>
        <p:blipFill rotWithShape="1">
          <a:blip r:embed="rId4">
            <a:alphaModFix/>
          </a:blip>
          <a:srcRect b="0" l="0" r="0" t="0"/>
          <a:stretch/>
        </p:blipFill>
        <p:spPr>
          <a:xfrm flipH="1">
            <a:off x="1890932" y="2406165"/>
            <a:ext cx="1693935" cy="2518699"/>
          </a:xfrm>
          <a:prstGeom prst="rect">
            <a:avLst/>
          </a:prstGeom>
          <a:noFill/>
          <a:ln>
            <a:noFill/>
          </a:ln>
        </p:spPr>
      </p:pic>
      <p:sp>
        <p:nvSpPr>
          <p:cNvPr id="112" name="Google Shape;112;p1"/>
          <p:cNvSpPr/>
          <p:nvPr/>
        </p:nvSpPr>
        <p:spPr>
          <a:xfrm>
            <a:off x="3584867" y="1686082"/>
            <a:ext cx="1066234" cy="943930"/>
          </a:xfrm>
          <a:prstGeom prst="wedgeEllipseCallout">
            <a:avLst>
              <a:gd fmla="val -51859" name="adj1"/>
              <a:gd fmla="val 67085" name="adj2"/>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rgbClr val="F2F2F2"/>
                </a:solidFill>
                <a:latin typeface="Calibri"/>
                <a:ea typeface="Calibri"/>
                <a:cs typeface="Calibri"/>
                <a:sym typeface="Calibri"/>
              </a:rPr>
              <a:t>1</a:t>
            </a:r>
            <a:endParaRPr b="1" sz="4400">
              <a:solidFill>
                <a:srgbClr val="F2F2F2"/>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b="0" l="0" r="0" t="0"/>
          <a:stretch/>
        </p:blipFill>
        <p:spPr>
          <a:xfrm>
            <a:off x="657225" y="914400"/>
            <a:ext cx="11029950" cy="2390775"/>
          </a:xfrm>
          <a:prstGeom prst="rect">
            <a:avLst/>
          </a:prstGeom>
          <a:noFill/>
          <a:ln>
            <a:noFill/>
          </a:ln>
        </p:spPr>
      </p:pic>
      <p:pic>
        <p:nvPicPr>
          <p:cNvPr id="175" name="Google Shape;175;p10"/>
          <p:cNvPicPr preferRelativeResize="0"/>
          <p:nvPr/>
        </p:nvPicPr>
        <p:blipFill rotWithShape="1">
          <a:blip r:embed="rId4">
            <a:alphaModFix/>
          </a:blip>
          <a:srcRect b="0" l="0" r="0" t="0"/>
          <a:stretch/>
        </p:blipFill>
        <p:spPr>
          <a:xfrm>
            <a:off x="657225" y="3533775"/>
            <a:ext cx="11029950" cy="2390775"/>
          </a:xfrm>
          <a:prstGeom prst="rect">
            <a:avLst/>
          </a:prstGeom>
          <a:noFill/>
          <a:ln>
            <a:noFill/>
          </a:ln>
        </p:spPr>
      </p:pic>
      <p:sp>
        <p:nvSpPr>
          <p:cNvPr id="176" name="Google Shape;176;p10"/>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Tiles Framework cần các Spring Bean sau</a:t>
            </a:r>
            <a:endParaRPr/>
          </a:p>
        </p:txBody>
      </p:sp>
      <p:sp>
        <p:nvSpPr>
          <p:cNvPr id="177" name="Google Shape;177;p10"/>
          <p:cNvSpPr/>
          <p:nvPr/>
        </p:nvSpPr>
        <p:spPr>
          <a:xfrm>
            <a:off x="6172200" y="5410200"/>
            <a:ext cx="5410200" cy="1219200"/>
          </a:xfrm>
          <a:prstGeom prst="wedgeRectCallout">
            <a:avLst>
              <a:gd fmla="val -22349" name="adj1"/>
              <a:gd fmla="val -49017"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mbria"/>
                <a:ea typeface="Cambria"/>
                <a:cs typeface="Cambria"/>
                <a:sym typeface="Cambria"/>
              </a:rPr>
              <a:t>Khai báo các module giao diện thay thế các thuộc tính tiles (</a:t>
            </a:r>
            <a:r>
              <a:rPr b="1" lang="en-US" sz="2400">
                <a:solidFill>
                  <a:srgbClr val="FF0000"/>
                </a:solidFill>
                <a:latin typeface="Cambria"/>
                <a:ea typeface="Cambria"/>
                <a:cs typeface="Cambria"/>
                <a:sym typeface="Cambria"/>
              </a:rPr>
              <a:t>header</a:t>
            </a:r>
            <a:r>
              <a:rPr lang="en-US" sz="2400">
                <a:solidFill>
                  <a:schemeClr val="dk1"/>
                </a:solidFill>
                <a:latin typeface="Cambria"/>
                <a:ea typeface="Cambria"/>
                <a:cs typeface="Cambria"/>
                <a:sym typeface="Cambria"/>
              </a:rPr>
              <a:t>, </a:t>
            </a:r>
            <a:r>
              <a:rPr b="1" lang="en-US" sz="2400">
                <a:solidFill>
                  <a:srgbClr val="FF0000"/>
                </a:solidFill>
                <a:latin typeface="Cambria"/>
                <a:ea typeface="Cambria"/>
                <a:cs typeface="Cambria"/>
                <a:sym typeface="Cambria"/>
              </a:rPr>
              <a:t>menu</a:t>
            </a:r>
            <a:r>
              <a:rPr lang="en-US" sz="2400">
                <a:solidFill>
                  <a:schemeClr val="dk1"/>
                </a:solidFill>
                <a:latin typeface="Cambria"/>
                <a:ea typeface="Cambria"/>
                <a:cs typeface="Cambria"/>
                <a:sym typeface="Cambria"/>
              </a:rPr>
              <a:t>, </a:t>
            </a:r>
            <a:r>
              <a:rPr b="1" lang="en-US" sz="2400">
                <a:solidFill>
                  <a:srgbClr val="FF0000"/>
                </a:solidFill>
                <a:latin typeface="Cambria"/>
                <a:ea typeface="Cambria"/>
                <a:cs typeface="Cambria"/>
                <a:sym typeface="Cambria"/>
              </a:rPr>
              <a:t>body</a:t>
            </a:r>
            <a:r>
              <a:rPr lang="en-US" sz="2400">
                <a:solidFill>
                  <a:schemeClr val="dk1"/>
                </a:solidFill>
                <a:latin typeface="Cambria"/>
                <a:ea typeface="Cambria"/>
                <a:cs typeface="Cambria"/>
                <a:sym typeface="Cambria"/>
              </a:rPr>
              <a:t>, </a:t>
            </a:r>
            <a:r>
              <a:rPr b="1" lang="en-US" sz="2400">
                <a:solidFill>
                  <a:srgbClr val="FF0000"/>
                </a:solidFill>
                <a:latin typeface="Cambria"/>
                <a:ea typeface="Cambria"/>
                <a:cs typeface="Cambria"/>
                <a:sym typeface="Cambria"/>
              </a:rPr>
              <a:t>aside</a:t>
            </a:r>
            <a:r>
              <a:rPr lang="en-US" sz="2400">
                <a:solidFill>
                  <a:schemeClr val="dk1"/>
                </a:solidFill>
                <a:latin typeface="Cambria"/>
                <a:ea typeface="Cambria"/>
                <a:cs typeface="Cambria"/>
                <a:sym typeface="Cambria"/>
              </a:rPr>
              <a:t>, </a:t>
            </a:r>
            <a:r>
              <a:rPr b="1" lang="en-US" sz="2400">
                <a:solidFill>
                  <a:srgbClr val="FF0000"/>
                </a:solidFill>
                <a:latin typeface="Cambria"/>
                <a:ea typeface="Cambria"/>
                <a:cs typeface="Cambria"/>
                <a:sym typeface="Cambria"/>
              </a:rPr>
              <a:t>footer</a:t>
            </a:r>
            <a:r>
              <a:rPr lang="en-US" sz="2400">
                <a:solidFill>
                  <a:schemeClr val="dk1"/>
                </a:solidFill>
                <a:latin typeface="Cambria"/>
                <a:ea typeface="Cambria"/>
                <a:cs typeface="Cambria"/>
                <a:sym typeface="Cambria"/>
              </a:rPr>
              <a:t>) trong layout</a:t>
            </a:r>
            <a:endParaRPr sz="2400">
              <a:solidFill>
                <a:schemeClr val="dk1"/>
              </a:solidFill>
              <a:latin typeface="Cambria"/>
              <a:ea typeface="Cambria"/>
              <a:cs typeface="Cambria"/>
              <a:sym typeface="Cambria"/>
            </a:endParaRPr>
          </a:p>
        </p:txBody>
      </p:sp>
      <p:cxnSp>
        <p:nvCxnSpPr>
          <p:cNvPr id="178" name="Google Shape;178;p10"/>
          <p:cNvCxnSpPr/>
          <p:nvPr/>
        </p:nvCxnSpPr>
        <p:spPr>
          <a:xfrm rot="10800000">
            <a:off x="8001000" y="5105400"/>
            <a:ext cx="0" cy="304801"/>
          </a:xfrm>
          <a:prstGeom prst="straightConnector1">
            <a:avLst/>
          </a:prstGeom>
          <a:noFill/>
          <a:ln cap="flat" cmpd="sng" w="25400">
            <a:solidFill>
              <a:schemeClr val="accent6"/>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mc:AlternateContent>
    <mc:Choice Requires="p14">
      <p:transition spd="slow">
        <p14:ripp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tiles.xml cho phép cấu hình đưa các file jsp vào layout</a:t>
            </a:r>
            <a:endParaRPr/>
          </a:p>
        </p:txBody>
      </p:sp>
      <p:sp>
        <p:nvSpPr>
          <p:cNvPr id="185" name="Google Shape;185;p11"/>
          <p:cNvSpPr/>
          <p:nvPr/>
        </p:nvSpPr>
        <p:spPr>
          <a:xfrm>
            <a:off x="533399" y="914399"/>
            <a:ext cx="11048999" cy="1143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Calibri"/>
                <a:ea typeface="Calibri"/>
                <a:cs typeface="Calibri"/>
                <a:sym typeface="Calibri"/>
              </a:rPr>
              <a:t>_header.jsp</a:t>
            </a:r>
            <a:endParaRPr sz="3200">
              <a:solidFill>
                <a:srgbClr val="FFFF00"/>
              </a:solidFill>
              <a:latin typeface="Calibri"/>
              <a:ea typeface="Calibri"/>
              <a:cs typeface="Calibri"/>
              <a:sym typeface="Calibri"/>
            </a:endParaRPr>
          </a:p>
        </p:txBody>
      </p:sp>
      <p:sp>
        <p:nvSpPr>
          <p:cNvPr id="186" name="Google Shape;186;p11"/>
          <p:cNvSpPr/>
          <p:nvPr/>
        </p:nvSpPr>
        <p:spPr>
          <a:xfrm>
            <a:off x="533399" y="2035935"/>
            <a:ext cx="11048999" cy="5548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Calibri"/>
                <a:ea typeface="Calibri"/>
                <a:cs typeface="Calibri"/>
                <a:sym typeface="Calibri"/>
              </a:rPr>
              <a:t>_menu.jsp</a:t>
            </a:r>
            <a:endParaRPr sz="3200">
              <a:solidFill>
                <a:srgbClr val="FFFF00"/>
              </a:solidFill>
              <a:latin typeface="Calibri"/>
              <a:ea typeface="Calibri"/>
              <a:cs typeface="Calibri"/>
              <a:sym typeface="Calibri"/>
            </a:endParaRPr>
          </a:p>
        </p:txBody>
      </p:sp>
      <p:sp>
        <p:nvSpPr>
          <p:cNvPr id="187" name="Google Shape;187;p11"/>
          <p:cNvSpPr/>
          <p:nvPr/>
        </p:nvSpPr>
        <p:spPr>
          <a:xfrm>
            <a:off x="533399" y="5791200"/>
            <a:ext cx="11048999" cy="8382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Calibri"/>
                <a:ea typeface="Calibri"/>
                <a:cs typeface="Calibri"/>
                <a:sym typeface="Calibri"/>
              </a:rPr>
              <a:t>_footer.jsp</a:t>
            </a:r>
            <a:endParaRPr sz="3200">
              <a:solidFill>
                <a:srgbClr val="FFFF00"/>
              </a:solidFill>
              <a:latin typeface="Calibri"/>
              <a:ea typeface="Calibri"/>
              <a:cs typeface="Calibri"/>
              <a:sym typeface="Calibri"/>
            </a:endParaRPr>
          </a:p>
        </p:txBody>
      </p:sp>
      <p:sp>
        <p:nvSpPr>
          <p:cNvPr id="188" name="Google Shape;188;p11"/>
          <p:cNvSpPr/>
          <p:nvPr/>
        </p:nvSpPr>
        <p:spPr>
          <a:xfrm>
            <a:off x="8534400" y="2590800"/>
            <a:ext cx="3047998" cy="32004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Calibri"/>
                <a:ea typeface="Calibri"/>
                <a:cs typeface="Calibri"/>
                <a:sym typeface="Calibri"/>
              </a:rPr>
              <a:t>_aside.jsp</a:t>
            </a:r>
            <a:endParaRPr sz="3200">
              <a:solidFill>
                <a:srgbClr val="FFFF00"/>
              </a:solidFill>
              <a:latin typeface="Calibri"/>
              <a:ea typeface="Calibri"/>
              <a:cs typeface="Calibri"/>
              <a:sym typeface="Calibri"/>
            </a:endParaRPr>
          </a:p>
        </p:txBody>
      </p:sp>
      <p:sp>
        <p:nvSpPr>
          <p:cNvPr id="189" name="Google Shape;189;p11"/>
          <p:cNvSpPr/>
          <p:nvPr/>
        </p:nvSpPr>
        <p:spPr>
          <a:xfrm>
            <a:off x="533400" y="2590800"/>
            <a:ext cx="8001000" cy="3200400"/>
          </a:xfrm>
          <a:prstGeom prst="rect">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rgbClr val="FFFF00"/>
                </a:solidFill>
                <a:latin typeface="Calibri"/>
                <a:ea typeface="Calibri"/>
                <a:cs typeface="Calibri"/>
                <a:sym typeface="Calibri"/>
              </a:rPr>
              <a:t>{1}/{2}.jsp</a:t>
            </a:r>
            <a:endParaRPr b="1" sz="5400">
              <a:solidFill>
                <a:srgbClr val="FFFF00"/>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Tiles.xml</a:t>
            </a:r>
            <a:endParaRPr/>
          </a:p>
        </p:txBody>
      </p:sp>
      <p:pic>
        <p:nvPicPr>
          <p:cNvPr id="196" name="Google Shape;196;p12"/>
          <p:cNvPicPr preferRelativeResize="0"/>
          <p:nvPr/>
        </p:nvPicPr>
        <p:blipFill rotWithShape="1">
          <a:blip r:embed="rId3">
            <a:alphaModFix/>
          </a:blip>
          <a:srcRect b="0" l="0" r="0" t="0"/>
          <a:stretch/>
        </p:blipFill>
        <p:spPr>
          <a:xfrm>
            <a:off x="609600" y="899159"/>
            <a:ext cx="10972800" cy="5711714"/>
          </a:xfrm>
          <a:prstGeom prst="rect">
            <a:avLst/>
          </a:prstGeom>
          <a:noFill/>
          <a:ln>
            <a:noFill/>
          </a:ln>
        </p:spPr>
      </p:pic>
      <p:sp>
        <p:nvSpPr>
          <p:cNvPr id="197" name="Google Shape;197;p12"/>
          <p:cNvSpPr/>
          <p:nvPr/>
        </p:nvSpPr>
        <p:spPr>
          <a:xfrm>
            <a:off x="3479074" y="5928358"/>
            <a:ext cx="8077200" cy="838201"/>
          </a:xfrm>
          <a:prstGeom prst="foldedCorner">
            <a:avLst>
              <a:gd fmla="val 8600" name="adj"/>
            </a:avLst>
          </a:prstGeom>
          <a:solidFill>
            <a:schemeClr val="lt1"/>
          </a:solid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rgbClr val="FF0000"/>
                </a:solidFill>
                <a:latin typeface="Cambria"/>
                <a:ea typeface="Cambria"/>
                <a:cs typeface="Cambria"/>
                <a:sym typeface="Cambria"/>
              </a:rPr>
              <a:t>*/*</a:t>
            </a:r>
            <a:r>
              <a:rPr i="1" lang="en-US" sz="2400">
                <a:solidFill>
                  <a:srgbClr val="0000FF"/>
                </a:solidFill>
                <a:latin typeface="Cambria"/>
                <a:ea typeface="Cambria"/>
                <a:cs typeface="Cambria"/>
                <a:sym typeface="Cambria"/>
              </a:rPr>
              <a:t> là tên view gồm 2 nhóm ký tự bất kỳ. Ví dụ </a:t>
            </a:r>
            <a:r>
              <a:rPr b="1" i="1" lang="en-US" sz="2400">
                <a:solidFill>
                  <a:srgbClr val="FF0000"/>
                </a:solidFill>
                <a:latin typeface="Cambria"/>
                <a:ea typeface="Cambria"/>
                <a:cs typeface="Cambria"/>
                <a:sym typeface="Cambria"/>
              </a:rPr>
              <a:t>home/index</a:t>
            </a:r>
            <a:r>
              <a:rPr i="1" lang="en-US" sz="2400">
                <a:solidFill>
                  <a:srgbClr val="0000FF"/>
                </a:solidFill>
                <a:latin typeface="Cambria"/>
                <a:ea typeface="Cambria"/>
                <a:cs typeface="Cambria"/>
                <a:sym typeface="Cambria"/>
              </a:rPr>
              <a:t> thì dấu </a:t>
            </a:r>
            <a:r>
              <a:rPr b="1" i="1" lang="en-US" sz="2400">
                <a:solidFill>
                  <a:srgbClr val="FF0000"/>
                </a:solidFill>
                <a:latin typeface="Cambria"/>
                <a:ea typeface="Cambria"/>
                <a:cs typeface="Cambria"/>
                <a:sym typeface="Cambria"/>
              </a:rPr>
              <a:t>*</a:t>
            </a:r>
            <a:r>
              <a:rPr i="1" lang="en-US" sz="2400">
                <a:solidFill>
                  <a:srgbClr val="0000FF"/>
                </a:solidFill>
                <a:latin typeface="Cambria"/>
                <a:ea typeface="Cambria"/>
                <a:cs typeface="Cambria"/>
                <a:sym typeface="Cambria"/>
              </a:rPr>
              <a:t> thứ nhất </a:t>
            </a:r>
            <a:r>
              <a:rPr b="1" i="1" lang="en-US" sz="2400">
                <a:solidFill>
                  <a:srgbClr val="FF0000"/>
                </a:solidFill>
                <a:latin typeface="Cambria"/>
                <a:ea typeface="Cambria"/>
                <a:cs typeface="Cambria"/>
                <a:sym typeface="Cambria"/>
              </a:rPr>
              <a:t>{1} </a:t>
            </a:r>
            <a:r>
              <a:rPr i="1" lang="en-US" sz="2400">
                <a:solidFill>
                  <a:srgbClr val="0000FF"/>
                </a:solidFill>
                <a:latin typeface="Cambria"/>
                <a:ea typeface="Cambria"/>
                <a:cs typeface="Cambria"/>
                <a:sym typeface="Cambria"/>
              </a:rPr>
              <a:t>là </a:t>
            </a:r>
            <a:r>
              <a:rPr b="1" i="1" lang="en-US" sz="2400">
                <a:solidFill>
                  <a:srgbClr val="FF0000"/>
                </a:solidFill>
                <a:latin typeface="Cambria"/>
                <a:ea typeface="Cambria"/>
                <a:cs typeface="Cambria"/>
                <a:sym typeface="Cambria"/>
              </a:rPr>
              <a:t>home</a:t>
            </a:r>
            <a:r>
              <a:rPr i="1" lang="en-US" sz="2400">
                <a:solidFill>
                  <a:srgbClr val="0000FF"/>
                </a:solidFill>
                <a:latin typeface="Cambria"/>
                <a:ea typeface="Cambria"/>
                <a:cs typeface="Cambria"/>
                <a:sym typeface="Cambria"/>
              </a:rPr>
              <a:t> và thứ hai </a:t>
            </a:r>
            <a:r>
              <a:rPr b="1" i="1" lang="en-US" sz="2400">
                <a:solidFill>
                  <a:srgbClr val="FF0000"/>
                </a:solidFill>
                <a:latin typeface="Cambria"/>
                <a:ea typeface="Cambria"/>
                <a:cs typeface="Cambria"/>
                <a:sym typeface="Cambria"/>
              </a:rPr>
              <a:t>{2} </a:t>
            </a:r>
            <a:r>
              <a:rPr i="1" lang="en-US" sz="2400">
                <a:solidFill>
                  <a:srgbClr val="0000FF"/>
                </a:solidFill>
                <a:latin typeface="Cambria"/>
                <a:ea typeface="Cambria"/>
                <a:cs typeface="Cambria"/>
                <a:sym typeface="Cambria"/>
              </a:rPr>
              <a:t>là </a:t>
            </a:r>
            <a:r>
              <a:rPr b="1" i="1" lang="en-US" sz="2400">
                <a:solidFill>
                  <a:srgbClr val="FF0000"/>
                </a:solidFill>
                <a:latin typeface="Cambria"/>
                <a:ea typeface="Cambria"/>
                <a:cs typeface="Cambria"/>
                <a:sym typeface="Cambria"/>
              </a:rPr>
              <a:t>index</a:t>
            </a:r>
            <a:endParaRPr b="1" i="1" sz="2400">
              <a:solidFill>
                <a:srgbClr val="FF0000"/>
              </a:solidFill>
              <a:latin typeface="Cambria"/>
              <a:ea typeface="Cambria"/>
              <a:cs typeface="Cambria"/>
              <a:sym typeface="Cambria"/>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View Resolver</a:t>
            </a:r>
            <a:endParaRPr/>
          </a:p>
        </p:txBody>
      </p:sp>
      <p:pic>
        <p:nvPicPr>
          <p:cNvPr id="203" name="Google Shape;203;p13"/>
          <p:cNvPicPr preferRelativeResize="0"/>
          <p:nvPr/>
        </p:nvPicPr>
        <p:blipFill rotWithShape="1">
          <a:blip r:embed="rId3">
            <a:alphaModFix/>
          </a:blip>
          <a:srcRect b="0" l="0" r="0" t="0"/>
          <a:stretch/>
        </p:blipFill>
        <p:spPr>
          <a:xfrm>
            <a:off x="515983" y="3886200"/>
            <a:ext cx="10896599" cy="1290846"/>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204" name="Google Shape;204;p13"/>
          <p:cNvPicPr preferRelativeResize="0"/>
          <p:nvPr/>
        </p:nvPicPr>
        <p:blipFill rotWithShape="1">
          <a:blip r:embed="rId4">
            <a:alphaModFix/>
          </a:blip>
          <a:srcRect b="0" l="0" r="0" t="0"/>
          <a:stretch/>
        </p:blipFill>
        <p:spPr>
          <a:xfrm>
            <a:off x="533400" y="957514"/>
            <a:ext cx="5342616" cy="2547686"/>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cxnSp>
        <p:nvCxnSpPr>
          <p:cNvPr id="205" name="Google Shape;205;p13"/>
          <p:cNvCxnSpPr/>
          <p:nvPr/>
        </p:nvCxnSpPr>
        <p:spPr>
          <a:xfrm>
            <a:off x="3810000" y="2819400"/>
            <a:ext cx="0" cy="888973"/>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sp>
        <p:nvSpPr>
          <p:cNvPr id="206" name="Google Shape;206;p13"/>
          <p:cNvSpPr/>
          <p:nvPr/>
        </p:nvSpPr>
        <p:spPr>
          <a:xfrm>
            <a:off x="6172200" y="5595057"/>
            <a:ext cx="5240382" cy="10668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3"/>
                </a:solidFill>
                <a:latin typeface="Calibri"/>
                <a:ea typeface="Calibri"/>
                <a:cs typeface="Calibri"/>
                <a:sym typeface="Calibri"/>
              </a:rPr>
              <a:t>/WEB-INF/views/home/index.jsp</a:t>
            </a:r>
            <a:endParaRPr b="1" sz="2800">
              <a:solidFill>
                <a:schemeClr val="accent3"/>
              </a:solidFill>
              <a:latin typeface="Calibri"/>
              <a:ea typeface="Calibri"/>
              <a:cs typeface="Calibri"/>
              <a:sym typeface="Calibri"/>
            </a:endParaRPr>
          </a:p>
        </p:txBody>
      </p:sp>
      <p:cxnSp>
        <p:nvCxnSpPr>
          <p:cNvPr id="207" name="Google Shape;207;p13"/>
          <p:cNvCxnSpPr/>
          <p:nvPr/>
        </p:nvCxnSpPr>
        <p:spPr>
          <a:xfrm>
            <a:off x="9067800" y="4800600"/>
            <a:ext cx="0" cy="660373"/>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sp>
        <p:nvSpPr>
          <p:cNvPr id="208" name="Google Shape;208;p13"/>
          <p:cNvSpPr/>
          <p:nvPr/>
        </p:nvSpPr>
        <p:spPr>
          <a:xfrm>
            <a:off x="5983876" y="957514"/>
            <a:ext cx="232647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cap="none">
                <a:solidFill>
                  <a:srgbClr val="FF0000"/>
                </a:solidFill>
                <a:latin typeface="Calibri"/>
                <a:ea typeface="Calibri"/>
                <a:cs typeface="Calibri"/>
                <a:sym typeface="Calibri"/>
              </a:rPr>
              <a:t>Controller</a:t>
            </a:r>
            <a:endParaRPr b="1" sz="4000" cap="none">
              <a:solidFill>
                <a:srgbClr val="FF0000"/>
              </a:solidFill>
              <a:latin typeface="Calibri"/>
              <a:ea typeface="Calibri"/>
              <a:cs typeface="Calibri"/>
              <a:sym typeface="Calibri"/>
            </a:endParaRPr>
          </a:p>
        </p:txBody>
      </p:sp>
      <p:sp>
        <p:nvSpPr>
          <p:cNvPr id="209" name="Google Shape;209;p13"/>
          <p:cNvSpPr/>
          <p:nvPr/>
        </p:nvSpPr>
        <p:spPr>
          <a:xfrm>
            <a:off x="8221003" y="3151257"/>
            <a:ext cx="319157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View Resolver</a:t>
            </a:r>
            <a:endParaRPr/>
          </a:p>
        </p:txBody>
      </p:sp>
      <p:sp>
        <p:nvSpPr>
          <p:cNvPr id="210" name="Google Shape;210;p13"/>
          <p:cNvSpPr/>
          <p:nvPr/>
        </p:nvSpPr>
        <p:spPr>
          <a:xfrm>
            <a:off x="4732508" y="5774514"/>
            <a:ext cx="12513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View</a:t>
            </a:r>
            <a:endParaRPr b="1" sz="4000">
              <a:solidFill>
                <a:srgbClr val="FF0000"/>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Tổ chức jsp pages</a:t>
            </a:r>
            <a:endParaRPr/>
          </a:p>
        </p:txBody>
      </p:sp>
      <p:pic>
        <p:nvPicPr>
          <p:cNvPr id="216" name="Google Shape;216;p14"/>
          <p:cNvPicPr preferRelativeResize="0"/>
          <p:nvPr/>
        </p:nvPicPr>
        <p:blipFill rotWithShape="1">
          <a:blip r:embed="rId3">
            <a:alphaModFix/>
          </a:blip>
          <a:srcRect b="0" l="0" r="0" t="0"/>
          <a:stretch/>
        </p:blipFill>
        <p:spPr>
          <a:xfrm>
            <a:off x="8382001" y="914399"/>
            <a:ext cx="3200400" cy="5597461"/>
          </a:xfrm>
          <a:prstGeom prst="rect">
            <a:avLst/>
          </a:prstGeom>
          <a:noFill/>
          <a:ln>
            <a:noFill/>
          </a:ln>
        </p:spPr>
      </p:pic>
      <p:pic>
        <p:nvPicPr>
          <p:cNvPr id="217" name="Google Shape;217;p14"/>
          <p:cNvPicPr preferRelativeResize="0"/>
          <p:nvPr/>
        </p:nvPicPr>
        <p:blipFill rotWithShape="1">
          <a:blip r:embed="rId4">
            <a:alphaModFix/>
          </a:blip>
          <a:srcRect b="0" l="0" r="0" t="0"/>
          <a:stretch/>
        </p:blipFill>
        <p:spPr>
          <a:xfrm>
            <a:off x="533400" y="940525"/>
            <a:ext cx="5943600" cy="5766932"/>
          </a:xfrm>
          <a:prstGeom prst="rect">
            <a:avLst/>
          </a:prstGeom>
          <a:noFill/>
          <a:ln>
            <a:noFill/>
          </a:ln>
        </p:spPr>
      </p:pic>
      <p:sp>
        <p:nvSpPr>
          <p:cNvPr id="218" name="Google Shape;218;p14"/>
          <p:cNvSpPr/>
          <p:nvPr/>
        </p:nvSpPr>
        <p:spPr>
          <a:xfrm>
            <a:off x="9372600" y="5257800"/>
            <a:ext cx="228600" cy="228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9376954" y="5715000"/>
            <a:ext cx="228600" cy="228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0" name="Google Shape;220;p14"/>
          <p:cNvCxnSpPr>
            <a:endCxn id="218" idx="1"/>
          </p:cNvCxnSpPr>
          <p:nvPr/>
        </p:nvCxnSpPr>
        <p:spPr>
          <a:xfrm>
            <a:off x="5791200" y="3124200"/>
            <a:ext cx="3581400" cy="22479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21" name="Google Shape;221;p14"/>
          <p:cNvCxnSpPr>
            <a:endCxn id="219" idx="1"/>
          </p:cNvCxnSpPr>
          <p:nvPr/>
        </p:nvCxnSpPr>
        <p:spPr>
          <a:xfrm>
            <a:off x="5638654" y="5524500"/>
            <a:ext cx="3738300" cy="304800"/>
          </a:xfrm>
          <a:prstGeom prst="bentConnector3">
            <a:avLst>
              <a:gd fmla="val 50000" name="adj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Chú ý các tình huống sau đây</a:t>
            </a:r>
            <a:endParaRPr/>
          </a:p>
        </p:txBody>
      </p:sp>
      <p:sp>
        <p:nvSpPr>
          <p:cNvPr id="227" name="Google Shape;227;p15"/>
          <p:cNvSpPr txBox="1"/>
          <p:nvPr>
            <p:ph idx="1" type="body"/>
          </p:nvPr>
        </p:nvSpPr>
        <p:spPr>
          <a:xfrm>
            <a:off x="609600" y="5410200"/>
            <a:ext cx="10972800" cy="1371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FF5A33"/>
              </a:buClr>
              <a:buSzPct val="100000"/>
              <a:buFont typeface="Noto Sans Symbols"/>
              <a:buChar char="❑"/>
            </a:pPr>
            <a:r>
              <a:rPr i="1" lang="en-US"/>
              <a:t>home/index =&gt; </a:t>
            </a:r>
            <a:r>
              <a:rPr b="1" i="1" lang="en-US">
                <a:solidFill>
                  <a:srgbClr val="0000FF"/>
                </a:solidFill>
              </a:rPr>
              <a:t>/WEB-INF/layout/index.jsp </a:t>
            </a:r>
            <a:r>
              <a:rPr i="1" lang="en-US"/>
              <a:t>+ </a:t>
            </a:r>
            <a:r>
              <a:rPr b="1" i="1" lang="en-US">
                <a:solidFill>
                  <a:srgbClr val="FF0000"/>
                </a:solidFill>
              </a:rPr>
              <a:t>/WEB-INF/views/home/index.jsp</a:t>
            </a:r>
            <a:endParaRPr b="1" i="1">
              <a:solidFill>
                <a:srgbClr val="FF0000"/>
              </a:solidFill>
            </a:endParaRPr>
          </a:p>
          <a:p>
            <a:pPr indent="-342900" lvl="0" marL="342900" rtl="0" algn="l">
              <a:spcBef>
                <a:spcPts val="392"/>
              </a:spcBef>
              <a:spcAft>
                <a:spcPts val="0"/>
              </a:spcAft>
              <a:buClr>
                <a:srgbClr val="FF5A33"/>
              </a:buClr>
              <a:buSzPct val="100000"/>
              <a:buFont typeface="Noto Sans Symbols"/>
              <a:buChar char="❑"/>
            </a:pPr>
            <a:r>
              <a:rPr i="1" lang="en-US"/>
              <a:t>account/login =&gt; </a:t>
            </a:r>
            <a:r>
              <a:rPr i="1" lang="en-US">
                <a:solidFill>
                  <a:srgbClr val="0000FF"/>
                </a:solidFill>
              </a:rPr>
              <a:t>/WEB-INF/layout/index.jsp </a:t>
            </a:r>
            <a:r>
              <a:rPr i="1" lang="en-US"/>
              <a:t>+ /WEB-INF/views/account/login.jsp</a:t>
            </a:r>
            <a:endParaRPr i="1"/>
          </a:p>
          <a:p>
            <a:pPr indent="-342900" lvl="0" marL="342900" rtl="0" algn="l">
              <a:spcBef>
                <a:spcPts val="392"/>
              </a:spcBef>
              <a:spcAft>
                <a:spcPts val="0"/>
              </a:spcAft>
              <a:buClr>
                <a:srgbClr val="FF5A33"/>
              </a:buClr>
              <a:buSzPct val="100000"/>
              <a:buFont typeface="Noto Sans Symbols"/>
              <a:buChar char="❑"/>
            </a:pPr>
            <a:r>
              <a:rPr b="1" i="1" lang="en-US">
                <a:solidFill>
                  <a:srgbClr val="FF0000"/>
                </a:solidFill>
              </a:rPr>
              <a:t>admin</a:t>
            </a:r>
            <a:r>
              <a:rPr i="1" lang="en-US"/>
              <a:t>/home/index =&gt; </a:t>
            </a:r>
            <a:r>
              <a:rPr i="1" lang="en-US">
                <a:solidFill>
                  <a:srgbClr val="0000FF"/>
                </a:solidFill>
              </a:rPr>
              <a:t>/WEB-INF/layout/index.jsp </a:t>
            </a:r>
            <a:r>
              <a:rPr i="1" lang="en-US"/>
              <a:t>+ /WEB-INF/views/</a:t>
            </a:r>
            <a:r>
              <a:rPr b="1" i="1" lang="en-US">
                <a:solidFill>
                  <a:srgbClr val="FF0000"/>
                </a:solidFill>
              </a:rPr>
              <a:t>admin</a:t>
            </a:r>
            <a:r>
              <a:rPr i="1" lang="en-US"/>
              <a:t>/home/index.jsp</a:t>
            </a:r>
            <a:endParaRPr i="1"/>
          </a:p>
          <a:p>
            <a:pPr indent="-342900" lvl="0" marL="342900" rtl="0" algn="l">
              <a:spcBef>
                <a:spcPts val="392"/>
              </a:spcBef>
              <a:spcAft>
                <a:spcPts val="0"/>
              </a:spcAft>
              <a:buClr>
                <a:srgbClr val="FF5A33"/>
              </a:buClr>
              <a:buSzPct val="100000"/>
              <a:buFont typeface="Noto Sans Symbols"/>
              <a:buChar char="❑"/>
            </a:pPr>
            <a:r>
              <a:rPr b="1" i="1" lang="en-US">
                <a:solidFill>
                  <a:srgbClr val="FF0000"/>
                </a:solidFill>
              </a:rPr>
              <a:t>poly/home/index =&gt; /WEB-INF/views/poly/home/index.jsp</a:t>
            </a:r>
            <a:endParaRPr b="1" i="1">
              <a:solidFill>
                <a:srgbClr val="FF0000"/>
              </a:solidFill>
            </a:endParaRPr>
          </a:p>
        </p:txBody>
      </p:sp>
      <p:pic>
        <p:nvPicPr>
          <p:cNvPr id="228" name="Google Shape;228;p15"/>
          <p:cNvPicPr preferRelativeResize="0"/>
          <p:nvPr/>
        </p:nvPicPr>
        <p:blipFill rotWithShape="1">
          <a:blip r:embed="rId3">
            <a:alphaModFix/>
          </a:blip>
          <a:srcRect b="0" l="0" r="0" t="0"/>
          <a:stretch/>
        </p:blipFill>
        <p:spPr>
          <a:xfrm>
            <a:off x="838200" y="942975"/>
            <a:ext cx="10550114" cy="735311"/>
          </a:xfrm>
          <a:prstGeom prst="rect">
            <a:avLst/>
          </a:prstGeom>
          <a:noFill/>
          <a:ln cap="flat" cmpd="sng" w="9525">
            <a:solidFill>
              <a:srgbClr val="7F7F7F"/>
            </a:solidFill>
            <a:prstDash val="solid"/>
            <a:round/>
            <a:headEnd len="sm" w="sm" type="none"/>
            <a:tailEnd len="sm" w="sm" type="none"/>
          </a:ln>
        </p:spPr>
      </p:pic>
      <p:pic>
        <p:nvPicPr>
          <p:cNvPr id="229" name="Google Shape;229;p15"/>
          <p:cNvPicPr preferRelativeResize="0"/>
          <p:nvPr/>
        </p:nvPicPr>
        <p:blipFill rotWithShape="1">
          <a:blip r:embed="rId4">
            <a:alphaModFix/>
          </a:blip>
          <a:srcRect b="0" l="0" r="0" t="0"/>
          <a:stretch/>
        </p:blipFill>
        <p:spPr>
          <a:xfrm>
            <a:off x="838200" y="1952625"/>
            <a:ext cx="10550116" cy="3228975"/>
          </a:xfrm>
          <a:prstGeom prst="rect">
            <a:avLst/>
          </a:prstGeom>
          <a:noFill/>
          <a:ln cap="flat" cmpd="sng" w="9525">
            <a:solidFill>
              <a:srgbClr val="7F7F7F"/>
            </a:solidFill>
            <a:prstDash val="solid"/>
            <a:round/>
            <a:headEnd len="sm" w="sm" type="none"/>
            <a:tailEnd len="sm" w="sm" type="none"/>
          </a:ln>
        </p:spPr>
      </p:pic>
    </p:spTree>
  </p:cSld>
  <p:clrMapOvr>
    <a:masterClrMapping/>
  </p:clrMapOvr>
  <mc:AlternateContent>
    <mc:Choice Requires="p14">
      <p:transition spd="slow">
        <p14:ripp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Những điều cần lưu ý với tiles.xml</a:t>
            </a:r>
            <a:endParaRPr/>
          </a:p>
        </p:txBody>
      </p:sp>
      <p:sp>
        <p:nvSpPr>
          <p:cNvPr id="235" name="Google Shape;235;p16"/>
          <p:cNvSpPr txBox="1"/>
          <p:nvPr>
            <p:ph idx="1" type="body"/>
          </p:nvPr>
        </p:nvSpPr>
        <p:spPr>
          <a:xfrm>
            <a:off x="609600" y="946597"/>
            <a:ext cx="10972800" cy="575900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&lt;</a:t>
            </a:r>
            <a:r>
              <a:rPr b="1" lang="en-US">
                <a:solidFill>
                  <a:srgbClr val="FF0000"/>
                </a:solidFill>
              </a:rPr>
              <a:t>definition</a:t>
            </a:r>
            <a:r>
              <a:rPr lang="en-US"/>
              <a:t> @template @extends @name&gt; . Trong đó @template và @extends không xuất hiện đồng thời</a:t>
            </a:r>
            <a:endParaRPr/>
          </a:p>
          <a:p>
            <a:pPr indent="-285750" lvl="1" marL="742950" rtl="0" algn="l">
              <a:spcBef>
                <a:spcPts val="480"/>
              </a:spcBef>
              <a:spcAft>
                <a:spcPts val="0"/>
              </a:spcAft>
              <a:buSzPts val="2400"/>
              <a:buChar char="❖"/>
            </a:pPr>
            <a:r>
              <a:rPr lang="en-US"/>
              <a:t>@template chỉ ra layout được chọn để áp dụng</a:t>
            </a:r>
            <a:endParaRPr/>
          </a:p>
          <a:p>
            <a:pPr indent="-285750" lvl="1" marL="742950" rtl="0" algn="l">
              <a:spcBef>
                <a:spcPts val="480"/>
              </a:spcBef>
              <a:spcAft>
                <a:spcPts val="0"/>
              </a:spcAft>
              <a:buSzPts val="2400"/>
              <a:buChar char="❖"/>
            </a:pPr>
            <a:r>
              <a:rPr lang="en-US"/>
              <a:t>@extends chỉ ra tên của một definition đã định nghĩa trước đó để thừa kế lại layout của nó.</a:t>
            </a:r>
            <a:endParaRPr/>
          </a:p>
          <a:p>
            <a:pPr indent="-285750" lvl="1" marL="742950" rtl="0" algn="l">
              <a:spcBef>
                <a:spcPts val="480"/>
              </a:spcBef>
              <a:spcAft>
                <a:spcPts val="0"/>
              </a:spcAft>
              <a:buSzPts val="2400"/>
              <a:buChar char="❖"/>
            </a:pPr>
            <a:r>
              <a:rPr lang="en-US"/>
              <a:t>@name là tên của definition. Tên này có 2 mục đích</a:t>
            </a:r>
            <a:endParaRPr/>
          </a:p>
          <a:p>
            <a:pPr indent="-228600" lvl="2" marL="1143000" rtl="0" algn="l">
              <a:spcBef>
                <a:spcPts val="400"/>
              </a:spcBef>
              <a:spcAft>
                <a:spcPts val="0"/>
              </a:spcAft>
              <a:buSzPts val="2000"/>
              <a:buChar char="⮚"/>
            </a:pPr>
            <a:r>
              <a:rPr lang="en-US"/>
              <a:t>1. Để một definition khác thừa kế</a:t>
            </a:r>
            <a:endParaRPr/>
          </a:p>
          <a:p>
            <a:pPr indent="-228600" lvl="2" marL="1143000" rtl="0" algn="l">
              <a:spcBef>
                <a:spcPts val="400"/>
              </a:spcBef>
              <a:spcAft>
                <a:spcPts val="0"/>
              </a:spcAft>
              <a:buSzPts val="2000"/>
              <a:buChar char="⮚"/>
            </a:pPr>
            <a:r>
              <a:rPr lang="en-US"/>
              <a:t>2. Để Controller chọn layout thông qua kết quả trả về của mapping method. Giá trị của @name có thể chứa dấu * để đại diện cho một nhóm ký tự bất kỳ. Khi mapping method trả về kết quả so khớp với giá trị này thì giao diện sẽ được chọn để hiển thị.</a:t>
            </a:r>
            <a:endParaRPr/>
          </a:p>
          <a:p>
            <a:pPr indent="-342900" lvl="0" marL="342900" rtl="0" algn="l">
              <a:spcBef>
                <a:spcPts val="560"/>
              </a:spcBef>
              <a:spcAft>
                <a:spcPts val="0"/>
              </a:spcAft>
              <a:buClr>
                <a:srgbClr val="FF5A33"/>
              </a:buClr>
              <a:buSzPts val="2800"/>
              <a:buFont typeface="Noto Sans Symbols"/>
              <a:buChar char="❑"/>
            </a:pPr>
            <a:r>
              <a:rPr lang="en-US"/>
              <a:t>&lt;</a:t>
            </a:r>
            <a:r>
              <a:rPr b="1" lang="en-US">
                <a:solidFill>
                  <a:srgbClr val="FF0000"/>
                </a:solidFill>
              </a:rPr>
              <a:t>put-attribute</a:t>
            </a:r>
            <a:r>
              <a:rPr lang="en-US"/>
              <a:t> @name @value&gt;</a:t>
            </a:r>
            <a:endParaRPr/>
          </a:p>
          <a:p>
            <a:pPr indent="-285750" lvl="1" marL="742950" rtl="0" algn="l">
              <a:spcBef>
                <a:spcPts val="480"/>
              </a:spcBef>
              <a:spcAft>
                <a:spcPts val="0"/>
              </a:spcAft>
              <a:buSzPts val="2400"/>
              <a:buChar char="❖"/>
            </a:pPr>
            <a:r>
              <a:rPr lang="en-US"/>
              <a:t>@name xác định thuộc tính tiles đã đặt trong layout</a:t>
            </a:r>
            <a:endParaRPr/>
          </a:p>
          <a:p>
            <a:pPr indent="-285750" lvl="1" marL="742950" rtl="0" algn="l">
              <a:spcBef>
                <a:spcPts val="480"/>
              </a:spcBef>
              <a:spcAft>
                <a:spcPts val="0"/>
              </a:spcAft>
              <a:buSzPts val="2400"/>
              <a:buChar char="❖"/>
            </a:pPr>
            <a:r>
              <a:rPr lang="en-US"/>
              <a:t>@value là jsp hoặc chuỗi để chèn vào vị trí chỉ định trong @name</a:t>
            </a:r>
            <a:endParaRPr/>
          </a:p>
          <a:p>
            <a:pPr indent="-342900" lvl="0" marL="342900" rtl="0" algn="l">
              <a:spcBef>
                <a:spcPts val="560"/>
              </a:spcBef>
              <a:spcAft>
                <a:spcPts val="0"/>
              </a:spcAft>
              <a:buClr>
                <a:srgbClr val="FF5A33"/>
              </a:buClr>
              <a:buSzPts val="2800"/>
              <a:buFont typeface="Noto Sans Symbols"/>
              <a:buChar char="❑"/>
            </a:pPr>
            <a:r>
              <a:rPr b="1" i="1" lang="en-US"/>
              <a:t>Khi kế thừa có thể override các thuộc tính của definition cha</a:t>
            </a:r>
            <a:endParaRPr b="1" i="1"/>
          </a:p>
        </p:txBody>
      </p:sp>
    </p:spTree>
  </p:cSld>
  <p:clrMapOvr>
    <a:masterClrMapping/>
  </p:clrMapOvr>
  <mc:AlternateContent>
    <mc:Choice Requires="p14">
      <p:transition spd="slow">
        <p14:ripp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Giảng viên:</a:t>
            </a:r>
            <a:endParaRPr/>
          </a:p>
        </p:txBody>
      </p:sp>
      <p:sp>
        <p:nvSpPr>
          <p:cNvPr id="241" name="Google Shape;241;p17"/>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Layout và i18n</a:t>
            </a:r>
            <a:endParaRPr/>
          </a:p>
        </p:txBody>
      </p:sp>
      <p:pic>
        <p:nvPicPr>
          <p:cNvPr id="242" name="Google Shape;242;p17"/>
          <p:cNvPicPr preferRelativeResize="0"/>
          <p:nvPr/>
        </p:nvPicPr>
        <p:blipFill rotWithShape="1">
          <a:blip r:embed="rId3">
            <a:alphaModFix/>
          </a:blip>
          <a:srcRect b="0" l="0" r="0" t="0"/>
          <a:stretch/>
        </p:blipFill>
        <p:spPr>
          <a:xfrm>
            <a:off x="7717534" y="685800"/>
            <a:ext cx="2571750" cy="1619250"/>
          </a:xfrm>
          <a:prstGeom prst="rect">
            <a:avLst/>
          </a:prstGeom>
          <a:noFill/>
          <a:ln>
            <a:noFill/>
          </a:ln>
        </p:spPr>
      </p:pic>
      <p:sp>
        <p:nvSpPr>
          <p:cNvPr id="243" name="Google Shape;243;p17"/>
          <p:cNvSpPr txBox="1"/>
          <p:nvPr/>
        </p:nvSpPr>
        <p:spPr>
          <a:xfrm>
            <a:off x="8481161" y="1957992"/>
            <a:ext cx="36311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Narrow"/>
                <a:ea typeface="Arial Narrow"/>
                <a:cs typeface="Arial Narrow"/>
                <a:sym typeface="Arial Narrow"/>
              </a:rPr>
              <a:t>Conceive Design Implement Operate</a:t>
            </a:r>
            <a:endParaRPr sz="2000">
              <a:solidFill>
                <a:schemeClr val="dk1"/>
              </a:solidFill>
              <a:latin typeface="Arial Narrow"/>
              <a:ea typeface="Arial Narrow"/>
              <a:cs typeface="Arial Narrow"/>
              <a:sym typeface="Arial Narrow"/>
            </a:endParaRPr>
          </a:p>
        </p:txBody>
      </p:sp>
      <p:pic>
        <p:nvPicPr>
          <p:cNvPr id="244" name="Google Shape;244;p17"/>
          <p:cNvPicPr preferRelativeResize="0"/>
          <p:nvPr/>
        </p:nvPicPr>
        <p:blipFill rotWithShape="1">
          <a:blip r:embed="rId4">
            <a:alphaModFix/>
          </a:blip>
          <a:srcRect b="0" l="0" r="0" t="0"/>
          <a:stretch/>
        </p:blipFill>
        <p:spPr>
          <a:xfrm flipH="1">
            <a:off x="1890932" y="2406165"/>
            <a:ext cx="1693935" cy="2518699"/>
          </a:xfrm>
          <a:prstGeom prst="rect">
            <a:avLst/>
          </a:prstGeom>
          <a:noFill/>
          <a:ln>
            <a:noFill/>
          </a:ln>
        </p:spPr>
      </p:pic>
      <p:sp>
        <p:nvSpPr>
          <p:cNvPr id="245" name="Google Shape;245;p17"/>
          <p:cNvSpPr/>
          <p:nvPr/>
        </p:nvSpPr>
        <p:spPr>
          <a:xfrm>
            <a:off x="3584867" y="1686082"/>
            <a:ext cx="1066234" cy="943930"/>
          </a:xfrm>
          <a:prstGeom prst="wedgeEllipseCallout">
            <a:avLst>
              <a:gd fmla="val -51859" name="adj1"/>
              <a:gd fmla="val 67085" name="adj2"/>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rgbClr val="F2F2F2"/>
                </a:solidFill>
                <a:latin typeface="Calibri"/>
                <a:ea typeface="Calibri"/>
                <a:cs typeface="Calibri"/>
                <a:sym typeface="Calibri"/>
              </a:rPr>
              <a:t>2</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Quốc tế hóa website (i18n)</a:t>
            </a:r>
            <a:endParaRPr/>
          </a:p>
        </p:txBody>
      </p:sp>
      <p:sp>
        <p:nvSpPr>
          <p:cNvPr id="251" name="Google Shape;251;p18"/>
          <p:cNvSpPr txBox="1"/>
          <p:nvPr>
            <p:ph idx="1" type="body"/>
          </p:nvPr>
        </p:nvSpPr>
        <p:spPr>
          <a:xfrm>
            <a:off x="609600" y="946597"/>
            <a:ext cx="10972800" cy="57590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Website đa ngôn ngữ là website có thể biểu diễn giao diện phù hợp với ngôn ngữ địa phương của người sử dụng</a:t>
            </a:r>
            <a:endParaRPr/>
          </a:p>
          <a:p>
            <a:pPr indent="-342900" lvl="0" marL="342900" rtl="0" algn="l">
              <a:spcBef>
                <a:spcPts val="560"/>
              </a:spcBef>
              <a:spcAft>
                <a:spcPts val="0"/>
              </a:spcAft>
              <a:buClr>
                <a:srgbClr val="FF5A33"/>
              </a:buClr>
              <a:buSzPts val="2800"/>
              <a:buFont typeface="Noto Sans Symbols"/>
              <a:buChar char="❑"/>
            </a:pPr>
            <a:r>
              <a:rPr lang="en-US"/>
              <a:t>Các thông tin cần được biểu diễn theo địa phương:</a:t>
            </a:r>
            <a:endParaRPr/>
          </a:p>
          <a:p>
            <a:pPr indent="-285750" lvl="1" marL="742950" rtl="0" algn="l">
              <a:spcBef>
                <a:spcPts val="480"/>
              </a:spcBef>
              <a:spcAft>
                <a:spcPts val="0"/>
              </a:spcAft>
              <a:buSzPts val="2400"/>
              <a:buChar char="❖"/>
            </a:pPr>
            <a:r>
              <a:rPr lang="en-US"/>
              <a:t>Ngôn ngữ</a:t>
            </a:r>
            <a:endParaRPr/>
          </a:p>
          <a:p>
            <a:pPr indent="-285750" lvl="1" marL="742950" rtl="0" algn="l">
              <a:spcBef>
                <a:spcPts val="480"/>
              </a:spcBef>
              <a:spcAft>
                <a:spcPts val="0"/>
              </a:spcAft>
              <a:buSzPts val="2400"/>
              <a:buChar char="❖"/>
            </a:pPr>
            <a:r>
              <a:rPr lang="en-US"/>
              <a:t>Hệ thống số</a:t>
            </a:r>
            <a:endParaRPr/>
          </a:p>
          <a:p>
            <a:pPr indent="-285750" lvl="1" marL="742950" rtl="0" algn="l">
              <a:spcBef>
                <a:spcPts val="480"/>
              </a:spcBef>
              <a:spcAft>
                <a:spcPts val="0"/>
              </a:spcAft>
              <a:buSzPts val="2400"/>
              <a:buChar char="❖"/>
            </a:pPr>
            <a:r>
              <a:rPr lang="en-US"/>
              <a:t>Hệ thống thời gian</a:t>
            </a:r>
            <a:endParaRPr/>
          </a:p>
          <a:p>
            <a:pPr indent="-342900" lvl="0" marL="342900" rtl="0" algn="l">
              <a:spcBef>
                <a:spcPts val="560"/>
              </a:spcBef>
              <a:spcAft>
                <a:spcPts val="0"/>
              </a:spcAft>
              <a:buClr>
                <a:srgbClr val="FF5A33"/>
              </a:buClr>
              <a:buSzPts val="2800"/>
              <a:buFont typeface="Noto Sans Symbols"/>
              <a:buChar char="❑"/>
            </a:pPr>
            <a:r>
              <a:rPr lang="en-US"/>
              <a:t>2 phương pháp lưu trữ dữ liệu đa ngôn ngữ</a:t>
            </a:r>
            <a:endParaRPr/>
          </a:p>
          <a:p>
            <a:pPr indent="-285750" lvl="1" marL="742950" rtl="0" algn="l">
              <a:spcBef>
                <a:spcPts val="480"/>
              </a:spcBef>
              <a:spcAft>
                <a:spcPts val="0"/>
              </a:spcAft>
              <a:buSzPts val="2400"/>
              <a:buChar char="❖"/>
            </a:pPr>
            <a:r>
              <a:rPr lang="en-US"/>
              <a:t>Sử dụng file tài nguyên (properties)</a:t>
            </a:r>
            <a:endParaRPr/>
          </a:p>
          <a:p>
            <a:pPr indent="-285750" lvl="1" marL="742950" rtl="0" algn="l">
              <a:spcBef>
                <a:spcPts val="480"/>
              </a:spcBef>
              <a:spcAft>
                <a:spcPts val="0"/>
              </a:spcAft>
              <a:buSzPts val="2400"/>
              <a:buChar char="❖"/>
            </a:pPr>
            <a:r>
              <a:rPr lang="en-US"/>
              <a:t>Sử dụng cơ sở dữ liệu</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Thiết kế layout</a:t>
            </a:r>
            <a:endParaRPr/>
          </a:p>
        </p:txBody>
      </p:sp>
      <p:pic>
        <p:nvPicPr>
          <p:cNvPr id="257" name="Google Shape;257;p19"/>
          <p:cNvPicPr preferRelativeResize="0"/>
          <p:nvPr/>
        </p:nvPicPr>
        <p:blipFill rotWithShape="1">
          <a:blip r:embed="rId3">
            <a:alphaModFix/>
          </a:blip>
          <a:srcRect b="0" l="0" r="0" t="0"/>
          <a:stretch/>
        </p:blipFill>
        <p:spPr>
          <a:xfrm>
            <a:off x="609600" y="914400"/>
            <a:ext cx="10972800" cy="5375339"/>
          </a:xfrm>
          <a:prstGeom prst="rect">
            <a:avLst/>
          </a:prstGeom>
          <a:noFill/>
          <a:ln>
            <a:noFill/>
          </a:ln>
        </p:spPr>
      </p:pic>
      <p:sp>
        <p:nvSpPr>
          <p:cNvPr id="258" name="Google Shape;258;p19"/>
          <p:cNvSpPr/>
          <p:nvPr/>
        </p:nvSpPr>
        <p:spPr>
          <a:xfrm>
            <a:off x="1676400" y="1905000"/>
            <a:ext cx="4876800" cy="7620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Agenda</a:t>
            </a:r>
            <a:endParaRPr/>
          </a:p>
        </p:txBody>
      </p:sp>
      <p:sp>
        <p:nvSpPr>
          <p:cNvPr id="118" name="Google Shape;118;p2"/>
          <p:cNvSpPr txBox="1"/>
          <p:nvPr>
            <p:ph idx="1" type="body"/>
          </p:nvPr>
        </p:nvSpPr>
        <p:spPr>
          <a:xfrm>
            <a:off x="609600" y="919162"/>
            <a:ext cx="8991600" cy="57102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Noto Sans Symbols"/>
              <a:buChar char="🕮"/>
            </a:pPr>
            <a:r>
              <a:rPr lang="en-US" cap="small"/>
              <a:t>Xây dựng layout với Tiles Framework</a:t>
            </a:r>
            <a:endParaRPr/>
          </a:p>
          <a:p>
            <a:pPr indent="-285750" lvl="1" marL="742950" rtl="0" algn="l">
              <a:spcBef>
                <a:spcPts val="480"/>
              </a:spcBef>
              <a:spcAft>
                <a:spcPts val="0"/>
              </a:spcAft>
              <a:buSzPts val="2400"/>
              <a:buFont typeface="Noto Sans Symbols"/>
              <a:buChar char="🕮"/>
            </a:pPr>
            <a:r>
              <a:rPr lang="en-US" cap="small"/>
              <a:t>Tìm hiểu về Layout </a:t>
            </a:r>
            <a:endParaRPr/>
          </a:p>
          <a:p>
            <a:pPr indent="-285750" lvl="1" marL="742950" rtl="0" algn="l">
              <a:spcBef>
                <a:spcPts val="480"/>
              </a:spcBef>
              <a:spcAft>
                <a:spcPts val="0"/>
              </a:spcAft>
              <a:buSzPts val="2400"/>
              <a:buFont typeface="Noto Sans Symbols"/>
              <a:buChar char="🕮"/>
            </a:pPr>
            <a:r>
              <a:rPr lang="en-US" cap="small"/>
              <a:t>Tích hợp Tiles Framework</a:t>
            </a:r>
            <a:endParaRPr cap="small"/>
          </a:p>
          <a:p>
            <a:pPr indent="-285750" lvl="1" marL="742950" rtl="0" algn="l">
              <a:spcBef>
                <a:spcPts val="480"/>
              </a:spcBef>
              <a:spcAft>
                <a:spcPts val="0"/>
              </a:spcAft>
              <a:buSzPts val="2400"/>
              <a:buFont typeface="Noto Sans Symbols"/>
              <a:buChar char="🕮"/>
            </a:pPr>
            <a:r>
              <a:rPr lang="en-US" cap="small"/>
              <a:t>Tổ chức layout</a:t>
            </a:r>
            <a:endParaRPr cap="small"/>
          </a:p>
          <a:p>
            <a:pPr indent="-342900" lvl="0" marL="342900" rtl="0" algn="l">
              <a:spcBef>
                <a:spcPts val="560"/>
              </a:spcBef>
              <a:spcAft>
                <a:spcPts val="0"/>
              </a:spcAft>
              <a:buSzPts val="2800"/>
              <a:buFont typeface="Noto Sans Symbols"/>
              <a:buChar char="🕮"/>
            </a:pPr>
            <a:r>
              <a:rPr lang="en-US" cap="small"/>
              <a:t>Quốc tế hóa website</a:t>
            </a:r>
            <a:endParaRPr cap="small"/>
          </a:p>
          <a:p>
            <a:pPr indent="-285750" lvl="1" marL="742950" rtl="0" algn="l">
              <a:spcBef>
                <a:spcPts val="480"/>
              </a:spcBef>
              <a:spcAft>
                <a:spcPts val="0"/>
              </a:spcAft>
              <a:buSzPts val="2400"/>
              <a:buFont typeface="Noto Sans Symbols"/>
              <a:buChar char="🕮"/>
            </a:pPr>
            <a:r>
              <a:rPr lang="en-US" cap="small"/>
              <a:t>Tìm hiểu về quốc tế hóa</a:t>
            </a:r>
            <a:endParaRPr cap="small"/>
          </a:p>
          <a:p>
            <a:pPr indent="-285750" lvl="1" marL="742950" rtl="0" algn="l">
              <a:spcBef>
                <a:spcPts val="480"/>
              </a:spcBef>
              <a:spcAft>
                <a:spcPts val="0"/>
              </a:spcAft>
              <a:buSzPts val="2400"/>
              <a:buFont typeface="Noto Sans Symbols"/>
              <a:buChar char="🕮"/>
            </a:pPr>
            <a:r>
              <a:rPr lang="en-US" cap="small"/>
              <a:t>Xây dựng tài nguyên đa ngôn ngữ</a:t>
            </a:r>
            <a:endParaRPr cap="small"/>
          </a:p>
          <a:p>
            <a:pPr indent="-285750" lvl="1" marL="742950" rtl="0" algn="l">
              <a:spcBef>
                <a:spcPts val="480"/>
              </a:spcBef>
              <a:spcAft>
                <a:spcPts val="0"/>
              </a:spcAft>
              <a:buSzPts val="2400"/>
              <a:buFont typeface="Noto Sans Symbols"/>
              <a:buChar char="🕮"/>
            </a:pPr>
            <a:r>
              <a:rPr lang="en-US" cap="small"/>
              <a:t>Hiển thị tài nguyên đa ngôn ngữ</a:t>
            </a:r>
            <a:endParaRPr cap="small"/>
          </a:p>
          <a:p>
            <a:pPr indent="-285750" lvl="1" marL="742950" rtl="0" algn="l">
              <a:spcBef>
                <a:spcPts val="480"/>
              </a:spcBef>
              <a:spcAft>
                <a:spcPts val="0"/>
              </a:spcAft>
              <a:buSzPts val="2400"/>
              <a:buFont typeface="Noto Sans Symbols"/>
              <a:buChar char="🕮"/>
            </a:pPr>
            <a:r>
              <a:rPr lang="en-US" cap="small"/>
              <a:t>Lập trình chọn ngôn ngữ</a:t>
            </a:r>
            <a:endParaRPr cap="small"/>
          </a:p>
        </p:txBody>
      </p:sp>
      <p:pic>
        <p:nvPicPr>
          <p:cNvPr descr="D:\Pictures\PNG\present.png" id="119" name="Google Shape;119;p2"/>
          <p:cNvPicPr preferRelativeResize="0"/>
          <p:nvPr/>
        </p:nvPicPr>
        <p:blipFill rotWithShape="1">
          <a:blip r:embed="rId3">
            <a:alphaModFix/>
          </a:blip>
          <a:srcRect b="0" l="0" r="0" t="0"/>
          <a:stretch/>
        </p:blipFill>
        <p:spPr>
          <a:xfrm flipH="1">
            <a:off x="9448800" y="1095849"/>
            <a:ext cx="2313580" cy="5356861"/>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Thiết kế layout</a:t>
            </a:r>
            <a:endParaRPr/>
          </a:p>
        </p:txBody>
      </p:sp>
      <p:pic>
        <p:nvPicPr>
          <p:cNvPr id="264" name="Google Shape;264;p20"/>
          <p:cNvPicPr preferRelativeResize="0"/>
          <p:nvPr/>
        </p:nvPicPr>
        <p:blipFill rotWithShape="1">
          <a:blip r:embed="rId3">
            <a:alphaModFix/>
          </a:blip>
          <a:srcRect b="0" l="0" r="0" t="0"/>
          <a:stretch/>
        </p:blipFill>
        <p:spPr>
          <a:xfrm>
            <a:off x="533400" y="914399"/>
            <a:ext cx="11049000" cy="5429539"/>
          </a:xfrm>
          <a:prstGeom prst="rect">
            <a:avLst/>
          </a:prstGeom>
          <a:noFill/>
          <a:ln>
            <a:noFill/>
          </a:ln>
        </p:spPr>
      </p:pic>
      <p:sp>
        <p:nvSpPr>
          <p:cNvPr id="265" name="Google Shape;265;p20"/>
          <p:cNvSpPr/>
          <p:nvPr/>
        </p:nvSpPr>
        <p:spPr>
          <a:xfrm>
            <a:off x="1676400" y="1854926"/>
            <a:ext cx="4876800" cy="7620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Tổ chức file tài nguyên đa ngôn ngữ</a:t>
            </a:r>
            <a:endParaRPr/>
          </a:p>
        </p:txBody>
      </p:sp>
      <p:sp>
        <p:nvSpPr>
          <p:cNvPr id="271" name="Google Shape;271;p21"/>
          <p:cNvSpPr/>
          <p:nvPr/>
        </p:nvSpPr>
        <p:spPr>
          <a:xfrm>
            <a:off x="6778150" y="4295119"/>
            <a:ext cx="4800598" cy="2476501"/>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lo.mn.home=Home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lo.mn.about=About Us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lo.mn.contact=Contact Us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lo.mn.feedback=Feedback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lo.mn.account=Account </a:t>
            </a:r>
            <a:endParaRPr/>
          </a:p>
        </p:txBody>
      </p:sp>
      <p:sp>
        <p:nvSpPr>
          <p:cNvPr id="272" name="Google Shape;272;p21"/>
          <p:cNvSpPr/>
          <p:nvPr/>
        </p:nvSpPr>
        <p:spPr>
          <a:xfrm>
            <a:off x="6781802" y="1371600"/>
            <a:ext cx="4800598" cy="2476501"/>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lo.mn.home=Trang chủ</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lo.mn.about=Giới thiệu</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lo.mn.contact=Liên hệ</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lo.mn.feedback=Góp ý</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lo.mn.account=Tài khoản </a:t>
            </a:r>
            <a:endParaRPr/>
          </a:p>
        </p:txBody>
      </p:sp>
      <p:sp>
        <p:nvSpPr>
          <p:cNvPr id="273" name="Google Shape;273;p21"/>
          <p:cNvSpPr txBox="1"/>
          <p:nvPr/>
        </p:nvSpPr>
        <p:spPr>
          <a:xfrm>
            <a:off x="6701949" y="3810000"/>
            <a:ext cx="27584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layout.properties</a:t>
            </a:r>
            <a:endParaRPr sz="2800">
              <a:solidFill>
                <a:srgbClr val="FF0000"/>
              </a:solidFill>
              <a:latin typeface="Calibri"/>
              <a:ea typeface="Calibri"/>
              <a:cs typeface="Calibri"/>
              <a:sym typeface="Calibri"/>
            </a:endParaRPr>
          </a:p>
        </p:txBody>
      </p:sp>
      <p:sp>
        <p:nvSpPr>
          <p:cNvPr id="274" name="Google Shape;274;p21"/>
          <p:cNvSpPr txBox="1"/>
          <p:nvPr/>
        </p:nvSpPr>
        <p:spPr>
          <a:xfrm>
            <a:off x="6675966" y="868718"/>
            <a:ext cx="31816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layout</a:t>
            </a:r>
            <a:r>
              <a:rPr b="1" lang="en-US" sz="2800">
                <a:solidFill>
                  <a:srgbClr val="0000CC"/>
                </a:solidFill>
                <a:latin typeface="Calibri"/>
                <a:ea typeface="Calibri"/>
                <a:cs typeface="Calibri"/>
                <a:sym typeface="Calibri"/>
              </a:rPr>
              <a:t>_vi</a:t>
            </a:r>
            <a:r>
              <a:rPr lang="en-US" sz="2800">
                <a:solidFill>
                  <a:srgbClr val="FF0000"/>
                </a:solidFill>
                <a:latin typeface="Calibri"/>
                <a:ea typeface="Calibri"/>
                <a:cs typeface="Calibri"/>
                <a:sym typeface="Calibri"/>
              </a:rPr>
              <a:t>.properties</a:t>
            </a:r>
            <a:endParaRPr sz="2800">
              <a:solidFill>
                <a:srgbClr val="FF0000"/>
              </a:solidFill>
              <a:latin typeface="Calibri"/>
              <a:ea typeface="Calibri"/>
              <a:cs typeface="Calibri"/>
              <a:sym typeface="Calibri"/>
            </a:endParaRPr>
          </a:p>
        </p:txBody>
      </p:sp>
      <p:pic>
        <p:nvPicPr>
          <p:cNvPr id="275" name="Google Shape;275;p21"/>
          <p:cNvPicPr preferRelativeResize="0"/>
          <p:nvPr/>
        </p:nvPicPr>
        <p:blipFill rotWithShape="1">
          <a:blip r:embed="rId3">
            <a:alphaModFix/>
          </a:blip>
          <a:srcRect b="0" l="0" r="0" t="0"/>
          <a:stretch/>
        </p:blipFill>
        <p:spPr>
          <a:xfrm>
            <a:off x="457200" y="2401389"/>
            <a:ext cx="4945743" cy="2209800"/>
          </a:xfrm>
          <a:prstGeom prst="rect">
            <a:avLst/>
          </a:prstGeom>
          <a:noFill/>
          <a:ln>
            <a:noFill/>
          </a:ln>
        </p:spPr>
      </p:pic>
      <p:sp>
        <p:nvSpPr>
          <p:cNvPr id="276" name="Google Shape;276;p21"/>
          <p:cNvSpPr/>
          <p:nvPr/>
        </p:nvSpPr>
        <p:spPr>
          <a:xfrm>
            <a:off x="5153154" y="4224010"/>
            <a:ext cx="228600" cy="2184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1"/>
          <p:cNvSpPr/>
          <p:nvPr/>
        </p:nvSpPr>
        <p:spPr>
          <a:xfrm>
            <a:off x="5153154" y="3622558"/>
            <a:ext cx="228600" cy="2184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8" name="Google Shape;278;p21"/>
          <p:cNvCxnSpPr>
            <a:stCxn id="277" idx="3"/>
            <a:endCxn id="272" idx="1"/>
          </p:cNvCxnSpPr>
          <p:nvPr/>
        </p:nvCxnSpPr>
        <p:spPr>
          <a:xfrm flipH="1" rot="10800000">
            <a:off x="5381754" y="2609768"/>
            <a:ext cx="1400100" cy="11220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79" name="Google Shape;279;p21"/>
          <p:cNvCxnSpPr>
            <a:stCxn id="276" idx="3"/>
            <a:endCxn id="271" idx="1"/>
          </p:cNvCxnSpPr>
          <p:nvPr/>
        </p:nvCxnSpPr>
        <p:spPr>
          <a:xfrm>
            <a:off x="5381754" y="4333220"/>
            <a:ext cx="1396500" cy="1200000"/>
          </a:xfrm>
          <a:prstGeom prst="bentConnector3">
            <a:avLst>
              <a:gd fmla="val 50000" name="adj1"/>
            </a:avLst>
          </a:prstGeom>
          <a:noFill/>
          <a:ln cap="flat" cmpd="sng" w="9525">
            <a:solidFill>
              <a:srgbClr val="4A7DBA"/>
            </a:solidFill>
            <a:prstDash val="solid"/>
            <a:round/>
            <a:headEnd len="sm" w="sm" type="none"/>
            <a:tailEnd len="med" w="med" type="triangle"/>
          </a:ln>
        </p:spPr>
      </p:cxnSp>
      <p:sp>
        <p:nvSpPr>
          <p:cNvPr id="280" name="Google Shape;280;p21"/>
          <p:cNvSpPr/>
          <p:nvPr/>
        </p:nvSpPr>
        <p:spPr>
          <a:xfrm>
            <a:off x="685800" y="4744475"/>
            <a:ext cx="4717143" cy="1884925"/>
          </a:xfrm>
          <a:prstGeom prst="foldedCorner">
            <a:avLst>
              <a:gd fmla="val 8875"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en-US" sz="2000">
                <a:solidFill>
                  <a:srgbClr val="0000FF"/>
                </a:solidFill>
                <a:latin typeface="Cambria"/>
                <a:ea typeface="Cambria"/>
                <a:cs typeface="Cambria"/>
                <a:sym typeface="Cambria"/>
              </a:rPr>
              <a:t>Chú ý:</a:t>
            </a:r>
            <a:endParaRPr/>
          </a:p>
          <a:p>
            <a:pPr indent="-285750" lvl="0" marL="285750" marR="0" rtl="0" algn="l">
              <a:spcBef>
                <a:spcPts val="0"/>
              </a:spcBef>
              <a:spcAft>
                <a:spcPts val="0"/>
              </a:spcAft>
              <a:buClr>
                <a:srgbClr val="0000FF"/>
              </a:buClr>
              <a:buSzPts val="2000"/>
              <a:buFont typeface="Noto Sans Symbols"/>
              <a:buChar char="✔"/>
            </a:pPr>
            <a:r>
              <a:rPr i="1" lang="en-US" sz="2000">
                <a:solidFill>
                  <a:srgbClr val="0000FF"/>
                </a:solidFill>
                <a:latin typeface="Cambria"/>
                <a:ea typeface="Cambria"/>
                <a:cs typeface="Cambria"/>
                <a:sym typeface="Cambria"/>
              </a:rPr>
              <a:t>Sau gạch chân là mã ngôn ngữ, không phải là mã quốc gia</a:t>
            </a:r>
            <a:endParaRPr i="1" sz="2000">
              <a:solidFill>
                <a:srgbClr val="0000FF"/>
              </a:solidFill>
              <a:latin typeface="Cambria"/>
              <a:ea typeface="Cambria"/>
              <a:cs typeface="Cambria"/>
              <a:sym typeface="Cambria"/>
            </a:endParaRPr>
          </a:p>
          <a:p>
            <a:pPr indent="-285750" lvl="0" marL="285750" marR="0" rtl="0" algn="l">
              <a:spcBef>
                <a:spcPts val="0"/>
              </a:spcBef>
              <a:spcAft>
                <a:spcPts val="0"/>
              </a:spcAft>
              <a:buClr>
                <a:srgbClr val="0000FF"/>
              </a:buClr>
              <a:buSzPts val="2000"/>
              <a:buFont typeface="Noto Sans Symbols"/>
              <a:buChar char="✔"/>
            </a:pPr>
            <a:r>
              <a:rPr i="1" lang="en-US" sz="2000">
                <a:solidFill>
                  <a:srgbClr val="0000FF"/>
                </a:solidFill>
                <a:latin typeface="Cambria"/>
                <a:ea typeface="Cambria"/>
                <a:cs typeface="Cambria"/>
                <a:sym typeface="Cambria"/>
              </a:rPr>
              <a:t>Không có mã ngôn ngữ tức sử dụng ngôn ngữ mặc định trên máy tính</a:t>
            </a:r>
            <a:endParaRPr i="1" sz="2000">
              <a:solidFill>
                <a:srgbClr val="0000FF"/>
              </a:solidFill>
              <a:latin typeface="Cambria"/>
              <a:ea typeface="Cambria"/>
              <a:cs typeface="Cambria"/>
              <a:sym typeface="Cambria"/>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2"/>
          <p:cNvPicPr preferRelativeResize="0"/>
          <p:nvPr/>
        </p:nvPicPr>
        <p:blipFill rotWithShape="1">
          <a:blip r:embed="rId3">
            <a:alphaModFix/>
          </a:blip>
          <a:srcRect b="0" l="0" r="0" t="0"/>
          <a:stretch/>
        </p:blipFill>
        <p:spPr>
          <a:xfrm>
            <a:off x="650753" y="1353065"/>
            <a:ext cx="5521447" cy="4514335"/>
          </a:xfrm>
          <a:prstGeom prst="rect">
            <a:avLst/>
          </a:prstGeom>
          <a:noFill/>
          <a:ln>
            <a:noFill/>
          </a:ln>
        </p:spPr>
      </p:pic>
      <p:sp>
        <p:nvSpPr>
          <p:cNvPr id="287" name="Google Shape;287;p2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@Configuration</a:t>
            </a:r>
            <a:endParaRPr/>
          </a:p>
        </p:txBody>
      </p:sp>
      <p:pic>
        <p:nvPicPr>
          <p:cNvPr id="288" name="Google Shape;288;p22"/>
          <p:cNvPicPr preferRelativeResize="0"/>
          <p:nvPr/>
        </p:nvPicPr>
        <p:blipFill rotWithShape="1">
          <a:blip r:embed="rId4">
            <a:alphaModFix/>
          </a:blip>
          <a:srcRect b="0" l="0" r="0" t="0"/>
          <a:stretch/>
        </p:blipFill>
        <p:spPr>
          <a:xfrm>
            <a:off x="6091645" y="5661454"/>
            <a:ext cx="5486400" cy="815546"/>
          </a:xfrm>
          <a:prstGeom prst="rect">
            <a:avLst/>
          </a:prstGeom>
          <a:noFill/>
          <a:ln>
            <a:noFill/>
          </a:ln>
        </p:spPr>
      </p:pic>
      <p:pic>
        <p:nvPicPr>
          <p:cNvPr id="289" name="Google Shape;289;p22"/>
          <p:cNvPicPr preferRelativeResize="0"/>
          <p:nvPr/>
        </p:nvPicPr>
        <p:blipFill rotWithShape="1">
          <a:blip r:embed="rId5">
            <a:alphaModFix/>
          </a:blip>
          <a:srcRect b="0" l="0" r="0" t="0"/>
          <a:stretch/>
        </p:blipFill>
        <p:spPr>
          <a:xfrm>
            <a:off x="6091645" y="3268362"/>
            <a:ext cx="5486400" cy="1095632"/>
          </a:xfrm>
          <a:prstGeom prst="rect">
            <a:avLst/>
          </a:prstGeom>
          <a:noFill/>
          <a:ln>
            <a:noFill/>
          </a:ln>
        </p:spPr>
      </p:pic>
      <p:pic>
        <p:nvPicPr>
          <p:cNvPr id="290" name="Google Shape;290;p22"/>
          <p:cNvPicPr preferRelativeResize="0"/>
          <p:nvPr/>
        </p:nvPicPr>
        <p:blipFill rotWithShape="1">
          <a:blip r:embed="rId6">
            <a:alphaModFix/>
          </a:blip>
          <a:srcRect b="0" l="0" r="0" t="0"/>
          <a:stretch/>
        </p:blipFill>
        <p:spPr>
          <a:xfrm>
            <a:off x="6091645" y="1553861"/>
            <a:ext cx="5255741" cy="1062681"/>
          </a:xfrm>
          <a:prstGeom prst="rect">
            <a:avLst/>
          </a:prstGeom>
          <a:noFill/>
          <a:ln>
            <a:noFill/>
          </a:ln>
        </p:spPr>
      </p:pic>
      <p:cxnSp>
        <p:nvCxnSpPr>
          <p:cNvPr id="291" name="Google Shape;291;p22"/>
          <p:cNvCxnSpPr/>
          <p:nvPr/>
        </p:nvCxnSpPr>
        <p:spPr>
          <a:xfrm rot="10800000">
            <a:off x="4285869" y="2093408"/>
            <a:ext cx="1692778" cy="1"/>
          </a:xfrm>
          <a:prstGeom prst="straightConnector1">
            <a:avLst/>
          </a:prstGeom>
          <a:noFill/>
          <a:ln cap="flat" cmpd="sng" w="9525">
            <a:solidFill>
              <a:srgbClr val="FF0000"/>
            </a:solidFill>
            <a:prstDash val="dashDot"/>
            <a:round/>
            <a:headEnd len="sm" w="sm" type="none"/>
            <a:tailEnd len="med" w="med" type="triangle"/>
          </a:ln>
        </p:spPr>
      </p:cxnSp>
      <p:sp>
        <p:nvSpPr>
          <p:cNvPr id="292" name="Google Shape;292;p22"/>
          <p:cNvSpPr txBox="1"/>
          <p:nvPr/>
        </p:nvSpPr>
        <p:spPr>
          <a:xfrm>
            <a:off x="6091645" y="1133035"/>
            <a:ext cx="24848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cap="small">
                <a:solidFill>
                  <a:srgbClr val="FF0000"/>
                </a:solidFill>
                <a:latin typeface="Calibri"/>
                <a:ea typeface="Calibri"/>
                <a:cs typeface="Calibri"/>
                <a:sym typeface="Calibri"/>
              </a:rPr>
              <a:t>Nạp file tài nguyên</a:t>
            </a:r>
            <a:endParaRPr b="1" sz="2400" cap="small">
              <a:solidFill>
                <a:srgbClr val="FF0000"/>
              </a:solidFill>
              <a:latin typeface="Calibri"/>
              <a:ea typeface="Calibri"/>
              <a:cs typeface="Calibri"/>
              <a:sym typeface="Calibri"/>
            </a:endParaRPr>
          </a:p>
        </p:txBody>
      </p:sp>
      <p:sp>
        <p:nvSpPr>
          <p:cNvPr id="293" name="Google Shape;293;p22"/>
          <p:cNvSpPr txBox="1"/>
          <p:nvPr/>
        </p:nvSpPr>
        <p:spPr>
          <a:xfrm>
            <a:off x="6091645" y="2906070"/>
            <a:ext cx="37417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cap="small">
                <a:solidFill>
                  <a:srgbClr val="FF0000"/>
                </a:solidFill>
                <a:latin typeface="Calibri"/>
                <a:ea typeface="Calibri"/>
                <a:cs typeface="Calibri"/>
                <a:sym typeface="Calibri"/>
              </a:rPr>
              <a:t>Duy trì ngôn ngữ được chọn</a:t>
            </a:r>
            <a:endParaRPr b="1" sz="2400" cap="small">
              <a:solidFill>
                <a:srgbClr val="FF0000"/>
              </a:solidFill>
              <a:latin typeface="Calibri"/>
              <a:ea typeface="Calibri"/>
              <a:cs typeface="Calibri"/>
              <a:sym typeface="Calibri"/>
            </a:endParaRPr>
          </a:p>
        </p:txBody>
      </p:sp>
      <p:sp>
        <p:nvSpPr>
          <p:cNvPr id="294" name="Google Shape;294;p22"/>
          <p:cNvSpPr txBox="1"/>
          <p:nvPr/>
        </p:nvSpPr>
        <p:spPr>
          <a:xfrm>
            <a:off x="6091645" y="5243038"/>
            <a:ext cx="35629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cap="small">
                <a:solidFill>
                  <a:srgbClr val="FF0000"/>
                </a:solidFill>
                <a:latin typeface="Calibri"/>
                <a:ea typeface="Calibri"/>
                <a:cs typeface="Calibri"/>
                <a:sym typeface="Calibri"/>
              </a:rPr>
              <a:t>Tham số thay đổi ngôn ngữ</a:t>
            </a:r>
            <a:endParaRPr b="1" sz="2400" cap="small">
              <a:solidFill>
                <a:srgbClr val="FF0000"/>
              </a:solidFill>
              <a:latin typeface="Calibri"/>
              <a:ea typeface="Calibri"/>
              <a:cs typeface="Calibri"/>
              <a:sym typeface="Calibri"/>
            </a:endParaRPr>
          </a:p>
        </p:txBody>
      </p:sp>
      <p:cxnSp>
        <p:nvCxnSpPr>
          <p:cNvPr id="295" name="Google Shape;295;p22"/>
          <p:cNvCxnSpPr/>
          <p:nvPr/>
        </p:nvCxnSpPr>
        <p:spPr>
          <a:xfrm rot="10800000">
            <a:off x="4285869" y="3785195"/>
            <a:ext cx="1692778" cy="1"/>
          </a:xfrm>
          <a:prstGeom prst="straightConnector1">
            <a:avLst/>
          </a:prstGeom>
          <a:noFill/>
          <a:ln cap="flat" cmpd="sng" w="9525">
            <a:solidFill>
              <a:srgbClr val="FF0000"/>
            </a:solidFill>
            <a:prstDash val="dashDot"/>
            <a:round/>
            <a:headEnd len="sm" w="sm" type="none"/>
            <a:tailEnd len="med" w="med" type="triangle"/>
          </a:ln>
        </p:spPr>
      </p:cxnSp>
      <p:cxnSp>
        <p:nvCxnSpPr>
          <p:cNvPr id="296" name="Google Shape;296;p22"/>
          <p:cNvCxnSpPr/>
          <p:nvPr/>
        </p:nvCxnSpPr>
        <p:spPr>
          <a:xfrm rot="10800000">
            <a:off x="4285869" y="5483898"/>
            <a:ext cx="1692778" cy="1"/>
          </a:xfrm>
          <a:prstGeom prst="straightConnector1">
            <a:avLst/>
          </a:prstGeom>
          <a:noFill/>
          <a:ln cap="flat" cmpd="sng" w="9525">
            <a:solidFill>
              <a:srgbClr val="FF0000"/>
            </a:solidFill>
            <a:prstDash val="dashDot"/>
            <a:round/>
            <a:headEnd len="sm" w="sm" type="none"/>
            <a:tailEnd len="med" w="med" type="triangle"/>
          </a:ln>
        </p:spPr>
      </p:cxnSp>
      <p:sp>
        <p:nvSpPr>
          <p:cNvPr id="297" name="Google Shape;297;p22"/>
          <p:cNvSpPr/>
          <p:nvPr/>
        </p:nvSpPr>
        <p:spPr>
          <a:xfrm>
            <a:off x="9296400" y="2496065"/>
            <a:ext cx="2667000" cy="538893"/>
          </a:xfrm>
          <a:prstGeom prst="wedgeRoundRectCallout">
            <a:avLst>
              <a:gd fmla="val -43252" name="adj1"/>
              <a:gd fmla="val -77329"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rgbClr val="FF0000"/>
                </a:solidFill>
                <a:latin typeface="Cambria"/>
                <a:ea typeface="Cambria"/>
                <a:cs typeface="Cambria"/>
                <a:sym typeface="Cambria"/>
              </a:rPr>
              <a:t>Không bao gồm mã ngôn ngữ và đôi .properties</a:t>
            </a:r>
            <a:endParaRPr i="1" sz="1800">
              <a:solidFill>
                <a:srgbClr val="FF0000"/>
              </a:solidFill>
              <a:latin typeface="Cambria"/>
              <a:ea typeface="Cambria"/>
              <a:cs typeface="Cambria"/>
              <a:sym typeface="Cambria"/>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Hiển thị dữ liệu đa ngôn ngữ</a:t>
            </a:r>
            <a:endParaRPr/>
          </a:p>
        </p:txBody>
      </p:sp>
      <p:sp>
        <p:nvSpPr>
          <p:cNvPr id="303" name="Google Shape;303;p23"/>
          <p:cNvSpPr txBox="1"/>
          <p:nvPr>
            <p:ph idx="1" type="body"/>
          </p:nvPr>
        </p:nvSpPr>
        <p:spPr>
          <a:xfrm>
            <a:off x="508000" y="4543559"/>
            <a:ext cx="11074400" cy="208584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&lt;s:message code=? var=? Scope=?&gt;</a:t>
            </a:r>
            <a:endParaRPr/>
          </a:p>
          <a:p>
            <a:pPr indent="-285750" lvl="1" marL="742950" rtl="0" algn="l">
              <a:spcBef>
                <a:spcPts val="480"/>
              </a:spcBef>
              <a:spcAft>
                <a:spcPts val="0"/>
              </a:spcAft>
              <a:buSzPts val="2400"/>
              <a:buChar char="❖"/>
            </a:pPr>
            <a:r>
              <a:rPr lang="en-US"/>
              <a:t>@code: key của tài nguyên muốn truy xuất</a:t>
            </a:r>
            <a:endParaRPr/>
          </a:p>
          <a:p>
            <a:pPr indent="-285750" lvl="1" marL="742950" rtl="0" algn="l">
              <a:spcBef>
                <a:spcPts val="480"/>
              </a:spcBef>
              <a:spcAft>
                <a:spcPts val="0"/>
              </a:spcAft>
              <a:buSzPts val="2400"/>
              <a:buChar char="❖"/>
            </a:pPr>
            <a:r>
              <a:rPr lang="en-US"/>
              <a:t>@var=tên biến</a:t>
            </a:r>
            <a:endParaRPr/>
          </a:p>
          <a:p>
            <a:pPr indent="-285750" lvl="1" marL="742950" rtl="0" algn="l">
              <a:spcBef>
                <a:spcPts val="480"/>
              </a:spcBef>
              <a:spcAft>
                <a:spcPts val="0"/>
              </a:spcAft>
              <a:buSzPts val="2400"/>
              <a:buChar char="❖"/>
            </a:pPr>
            <a:r>
              <a:rPr lang="en-US"/>
              <a:t>@scope: pham vi chia sẻ (request, session, application)</a:t>
            </a:r>
            <a:endParaRPr/>
          </a:p>
          <a:p>
            <a:pPr indent="-133350" lvl="1" marL="742950" rtl="0" algn="l">
              <a:spcBef>
                <a:spcPts val="480"/>
              </a:spcBef>
              <a:spcAft>
                <a:spcPts val="0"/>
              </a:spcAft>
              <a:buSzPts val="2400"/>
              <a:buNone/>
            </a:pPr>
            <a:r>
              <a:t/>
            </a:r>
            <a:endParaRPr/>
          </a:p>
        </p:txBody>
      </p:sp>
      <p:pic>
        <p:nvPicPr>
          <p:cNvPr id="304" name="Google Shape;304;p23"/>
          <p:cNvPicPr preferRelativeResize="0"/>
          <p:nvPr/>
        </p:nvPicPr>
        <p:blipFill rotWithShape="1">
          <a:blip r:embed="rId3">
            <a:alphaModFix/>
          </a:blip>
          <a:srcRect b="0" l="0" r="0" t="0"/>
          <a:stretch/>
        </p:blipFill>
        <p:spPr>
          <a:xfrm>
            <a:off x="609600" y="942839"/>
            <a:ext cx="10972800" cy="3324361"/>
          </a:xfrm>
          <a:prstGeom prst="rect">
            <a:avLst/>
          </a:prstGeom>
          <a:noFill/>
          <a:ln cap="flat" cmpd="sng" w="9525">
            <a:solidFill>
              <a:srgbClr val="7F7F7F"/>
            </a:solidFill>
            <a:prstDash val="solid"/>
            <a:round/>
            <a:headEnd len="sm" w="sm" type="none"/>
            <a:tailEnd len="sm" w="sm" type="none"/>
          </a:ln>
        </p:spPr>
      </p:pic>
    </p:spTree>
  </p:cSld>
  <p:clrMapOvr>
    <a:masterClrMapping/>
  </p:clrMapOvr>
  <mc:AlternateContent>
    <mc:Choice Requires="p14">
      <p:transition spd="slow">
        <p14:rippl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Lập trình chọn ngôn ngữ</a:t>
            </a:r>
            <a:endParaRPr/>
          </a:p>
        </p:txBody>
      </p:sp>
      <p:sp>
        <p:nvSpPr>
          <p:cNvPr id="310" name="Google Shape;310;p24"/>
          <p:cNvSpPr/>
          <p:nvPr/>
        </p:nvSpPr>
        <p:spPr>
          <a:xfrm>
            <a:off x="533401" y="990600"/>
            <a:ext cx="11048998" cy="5562600"/>
          </a:xfrm>
          <a:prstGeom prst="foldedCorner">
            <a:avLst>
              <a:gd fmla="val 8619"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311" name="Google Shape;311;p24"/>
          <p:cNvPicPr preferRelativeResize="0"/>
          <p:nvPr/>
        </p:nvPicPr>
        <p:blipFill rotWithShape="1">
          <a:blip r:embed="rId3">
            <a:alphaModFix/>
          </a:blip>
          <a:srcRect b="0" l="0" r="0" t="0"/>
          <a:stretch/>
        </p:blipFill>
        <p:spPr>
          <a:xfrm>
            <a:off x="762000" y="1143000"/>
            <a:ext cx="6924218" cy="953713"/>
          </a:xfrm>
          <a:prstGeom prst="rect">
            <a:avLst/>
          </a:prstGeom>
          <a:noFill/>
          <a:ln>
            <a:noFill/>
          </a:ln>
        </p:spPr>
      </p:pic>
      <p:pic>
        <p:nvPicPr>
          <p:cNvPr id="312" name="Google Shape;312;p24"/>
          <p:cNvPicPr preferRelativeResize="0"/>
          <p:nvPr/>
        </p:nvPicPr>
        <p:blipFill rotWithShape="1">
          <a:blip r:embed="rId4">
            <a:alphaModFix/>
          </a:blip>
          <a:srcRect b="0" l="0" r="0" t="0"/>
          <a:stretch/>
        </p:blipFill>
        <p:spPr>
          <a:xfrm>
            <a:off x="762000" y="2372600"/>
            <a:ext cx="6257925" cy="372340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p:nvPr/>
        </p:nvSpPr>
        <p:spPr>
          <a:xfrm>
            <a:off x="5029199" y="3276600"/>
            <a:ext cx="6553199" cy="2362200"/>
          </a:xfrm>
          <a:prstGeom prst="foldedCorner">
            <a:avLst>
              <a:gd fmla="val 10289" name="adj"/>
            </a:avLst>
          </a:prstGeom>
          <a:solidFill>
            <a:srgbClr val="F2F2F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2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Nạp nhiều file tài nguyên đa ngôn ngữ</a:t>
            </a:r>
            <a:endParaRPr/>
          </a:p>
        </p:txBody>
      </p:sp>
      <p:sp>
        <p:nvSpPr>
          <p:cNvPr id="319" name="Google Shape;319;p25"/>
          <p:cNvSpPr txBox="1"/>
          <p:nvPr>
            <p:ph idx="1" type="body"/>
          </p:nvPr>
        </p:nvSpPr>
        <p:spPr>
          <a:xfrm>
            <a:off x="4580862" y="946597"/>
            <a:ext cx="7001538" cy="57590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Để dễ quản lý, nên tổ chức các file tài nguyên đa ngôn ngữ theo view hoặc controller</a:t>
            </a:r>
            <a:endParaRPr/>
          </a:p>
          <a:p>
            <a:pPr indent="-342900" lvl="0" marL="342900" rtl="0" algn="l">
              <a:spcBef>
                <a:spcPts val="560"/>
              </a:spcBef>
              <a:spcAft>
                <a:spcPts val="0"/>
              </a:spcAft>
              <a:buClr>
                <a:srgbClr val="FF5A33"/>
              </a:buClr>
              <a:buSzPts val="2800"/>
              <a:buFont typeface="Noto Sans Symbols"/>
              <a:buChar char="❑"/>
            </a:pPr>
            <a:r>
              <a:rPr lang="en-US"/>
              <a:t>Để nạp cùng một lúc nhiều file tài nguyên đa ngôn ngữ, hãy sử dụng cú pháp sau</a:t>
            </a:r>
            <a:endParaRPr/>
          </a:p>
          <a:p>
            <a:pPr indent="0" lvl="1" marL="457200" rtl="0" algn="l">
              <a:spcBef>
                <a:spcPts val="480"/>
              </a:spcBef>
              <a:spcAft>
                <a:spcPts val="0"/>
              </a:spcAft>
              <a:buSzPts val="2400"/>
              <a:buNone/>
            </a:pPr>
            <a:r>
              <a:rPr lang="en-US"/>
              <a:t>ms.setBasenames(</a:t>
            </a:r>
            <a:endParaRPr/>
          </a:p>
          <a:p>
            <a:pPr indent="0" lvl="2" marL="857250" rtl="0" algn="l">
              <a:spcBef>
                <a:spcPts val="400"/>
              </a:spcBef>
              <a:spcAft>
                <a:spcPts val="0"/>
              </a:spcAft>
              <a:buSzPts val="2000"/>
              <a:buNone/>
            </a:pPr>
            <a:r>
              <a:rPr lang="en-US"/>
              <a:t>"classpath:i18n/account/login“,</a:t>
            </a:r>
            <a:endParaRPr/>
          </a:p>
          <a:p>
            <a:pPr indent="0" lvl="2" marL="857250" rtl="0" algn="l">
              <a:spcBef>
                <a:spcPts val="400"/>
              </a:spcBef>
              <a:spcAft>
                <a:spcPts val="0"/>
              </a:spcAft>
              <a:buSzPts val="2000"/>
              <a:buNone/>
            </a:pPr>
            <a:r>
              <a:rPr lang="en-US"/>
              <a:t>"classpath:i18n/account/register“,</a:t>
            </a:r>
            <a:endParaRPr/>
          </a:p>
          <a:p>
            <a:pPr indent="0" lvl="2" marL="857250" rtl="0" algn="l">
              <a:spcBef>
                <a:spcPts val="400"/>
              </a:spcBef>
              <a:spcAft>
                <a:spcPts val="0"/>
              </a:spcAft>
              <a:buSzPts val="2000"/>
              <a:buNone/>
            </a:pPr>
            <a:r>
              <a:rPr lang="en-US"/>
              <a:t>"classpath:i18n/home/about“,</a:t>
            </a:r>
            <a:endParaRPr/>
          </a:p>
          <a:p>
            <a:pPr indent="0" lvl="2" marL="857250" rtl="0" algn="l">
              <a:spcBef>
                <a:spcPts val="400"/>
              </a:spcBef>
              <a:spcAft>
                <a:spcPts val="0"/>
              </a:spcAft>
              <a:buSzPts val="2000"/>
              <a:buNone/>
            </a:pPr>
            <a:r>
              <a:rPr lang="en-US"/>
              <a:t>"classpath:i18n/home/index“,</a:t>
            </a:r>
            <a:endParaRPr/>
          </a:p>
          <a:p>
            <a:pPr indent="0" lvl="2" marL="857250" rtl="0" algn="l">
              <a:spcBef>
                <a:spcPts val="400"/>
              </a:spcBef>
              <a:spcAft>
                <a:spcPts val="0"/>
              </a:spcAft>
              <a:buSzPts val="2000"/>
              <a:buNone/>
            </a:pPr>
            <a:r>
              <a:rPr lang="en-US"/>
              <a:t>"classpath:i18n/layout“);</a:t>
            </a:r>
            <a:endParaRPr/>
          </a:p>
          <a:p>
            <a:pPr indent="-165100" lvl="0" marL="342900" rtl="0" algn="l">
              <a:spcBef>
                <a:spcPts val="560"/>
              </a:spcBef>
              <a:spcAft>
                <a:spcPts val="0"/>
              </a:spcAft>
              <a:buClr>
                <a:srgbClr val="FF5A33"/>
              </a:buClr>
              <a:buSzPts val="2800"/>
              <a:buFont typeface="Noto Sans Symbols"/>
              <a:buNone/>
            </a:pPr>
            <a:r>
              <a:t/>
            </a:r>
            <a:endParaRPr/>
          </a:p>
        </p:txBody>
      </p:sp>
      <p:pic>
        <p:nvPicPr>
          <p:cNvPr id="320" name="Google Shape;320;p25"/>
          <p:cNvPicPr preferRelativeResize="0"/>
          <p:nvPr/>
        </p:nvPicPr>
        <p:blipFill rotWithShape="1">
          <a:blip r:embed="rId3">
            <a:alphaModFix/>
          </a:blip>
          <a:srcRect b="0" l="0" r="0" t="0"/>
          <a:stretch/>
        </p:blipFill>
        <p:spPr>
          <a:xfrm>
            <a:off x="449926" y="914400"/>
            <a:ext cx="4130936" cy="548640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Hướng dẫn đa ngôn ngữ với CSDL</a:t>
            </a:r>
            <a:endParaRPr/>
          </a:p>
        </p:txBody>
      </p:sp>
      <p:sp>
        <p:nvSpPr>
          <p:cNvPr id="326" name="Google Shape;326;p26"/>
          <p:cNvSpPr txBox="1"/>
          <p:nvPr>
            <p:ph idx="1" type="body"/>
          </p:nvPr>
        </p:nvSpPr>
        <p:spPr>
          <a:xfrm>
            <a:off x="609600" y="946597"/>
            <a:ext cx="10972800" cy="57590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Mỗi ngôn ngữ cần một cột dữ liệu riêng</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Hiển thị dữ liệu của cột tương ứng với ngôn ngữ được chọn</a:t>
            </a:r>
            <a:endParaRPr/>
          </a:p>
          <a:p>
            <a:pPr indent="-342900" lvl="0" marL="342900" rtl="0" algn="l">
              <a:spcBef>
                <a:spcPts val="560"/>
              </a:spcBef>
              <a:spcAft>
                <a:spcPts val="0"/>
              </a:spcAft>
              <a:buClr>
                <a:srgbClr val="FF5A33"/>
              </a:buClr>
              <a:buSzPts val="2800"/>
              <a:buFont typeface="Noto Sans Symbols"/>
              <a:buChar char="❑"/>
            </a:pPr>
            <a:r>
              <a:rPr lang="en-US"/>
              <a:t>Lấy mã ngôn ngữ được chọn như sau</a:t>
            </a:r>
            <a:endParaRPr/>
          </a:p>
          <a:p>
            <a:pPr indent="-285750" lvl="1" marL="742950" rtl="0" algn="l">
              <a:spcBef>
                <a:spcPts val="480"/>
              </a:spcBef>
              <a:spcAft>
                <a:spcPts val="0"/>
              </a:spcAft>
              <a:buSzPts val="2400"/>
              <a:buChar char="❖"/>
            </a:pPr>
            <a:r>
              <a:rPr lang="en-US"/>
              <a:t>Java: HttpServletResponse.getLocale().getLanguage()</a:t>
            </a:r>
            <a:endParaRPr/>
          </a:p>
          <a:p>
            <a:pPr indent="-285750" lvl="1" marL="742950" rtl="0" algn="l">
              <a:spcBef>
                <a:spcPts val="480"/>
              </a:spcBef>
              <a:spcAft>
                <a:spcPts val="0"/>
              </a:spcAft>
              <a:buSzPts val="2400"/>
              <a:buChar char="❖"/>
            </a:pPr>
            <a:r>
              <a:rPr lang="en-US"/>
              <a:t>JSP: ${pageContext.response.locale.language}</a:t>
            </a:r>
            <a:endParaRPr/>
          </a:p>
        </p:txBody>
      </p:sp>
      <p:graphicFrame>
        <p:nvGraphicFramePr>
          <p:cNvPr id="327" name="Google Shape;327;p26"/>
          <p:cNvGraphicFramePr/>
          <p:nvPr/>
        </p:nvGraphicFramePr>
        <p:xfrm>
          <a:off x="1066800" y="1676400"/>
          <a:ext cx="3000000" cy="3000000"/>
        </p:xfrm>
        <a:graphic>
          <a:graphicData uri="http://schemas.openxmlformats.org/drawingml/2006/table">
            <a:tbl>
              <a:tblPr bandRow="1" firstRow="1">
                <a:noFill/>
                <a:tableStyleId>{EAEAA387-ABE7-4308-B375-4635C9CB1063}</a:tableStyleId>
              </a:tblPr>
              <a:tblGrid>
                <a:gridCol w="1186950"/>
                <a:gridCol w="2769575"/>
                <a:gridCol w="3165225"/>
                <a:gridCol w="3165225"/>
              </a:tblGrid>
              <a:tr h="370850">
                <a:tc>
                  <a:txBody>
                    <a:bodyPr/>
                    <a:lstStyle/>
                    <a:p>
                      <a:pPr indent="0" lvl="0" marL="0" marR="0" rtl="0" algn="l">
                        <a:spcBef>
                          <a:spcPts val="0"/>
                        </a:spcBef>
                        <a:spcAft>
                          <a:spcPts val="0"/>
                        </a:spcAft>
                        <a:buNone/>
                      </a:pPr>
                      <a:r>
                        <a:rPr lang="en-US" sz="2400" u="none" cap="none" strike="noStrike"/>
                        <a:t>Id</a:t>
                      </a:r>
                      <a:endParaRPr sz="2400"/>
                    </a:p>
                  </a:txBody>
                  <a:tcPr marT="45725" marB="45725" marR="91450" marL="91450"/>
                </a:tc>
                <a:tc>
                  <a:txBody>
                    <a:bodyPr/>
                    <a:lstStyle/>
                    <a:p>
                      <a:pPr indent="0" lvl="0" marL="0" marR="0" rtl="0" algn="l">
                        <a:spcBef>
                          <a:spcPts val="0"/>
                        </a:spcBef>
                        <a:spcAft>
                          <a:spcPts val="0"/>
                        </a:spcAft>
                        <a:buNone/>
                      </a:pPr>
                      <a:r>
                        <a:rPr lang="en-US" sz="2400"/>
                        <a:t>NameVI</a:t>
                      </a:r>
                      <a:endParaRPr sz="2400"/>
                    </a:p>
                  </a:txBody>
                  <a:tcPr marT="45725" marB="45725" marR="91450" marL="91450"/>
                </a:tc>
                <a:tc>
                  <a:txBody>
                    <a:bodyPr/>
                    <a:lstStyle/>
                    <a:p>
                      <a:pPr indent="0" lvl="0" marL="0" marR="0" rtl="0" algn="l">
                        <a:spcBef>
                          <a:spcPts val="0"/>
                        </a:spcBef>
                        <a:spcAft>
                          <a:spcPts val="0"/>
                        </a:spcAft>
                        <a:buNone/>
                      </a:pPr>
                      <a:r>
                        <a:rPr lang="en-US" sz="2400"/>
                        <a:t>NameEN</a:t>
                      </a:r>
                      <a:endParaRPr sz="2400"/>
                    </a:p>
                  </a:txBody>
                  <a:tcPr marT="45725" marB="45725" marR="91450" marL="91450"/>
                </a:tc>
                <a:tc>
                  <a:txBody>
                    <a:bodyPr/>
                    <a:lstStyle/>
                    <a:p>
                      <a:pPr indent="0" lvl="0" marL="0" marR="0" rtl="0" algn="l">
                        <a:spcBef>
                          <a:spcPts val="0"/>
                        </a:spcBef>
                        <a:spcAft>
                          <a:spcPts val="0"/>
                        </a:spcAft>
                        <a:buNone/>
                      </a:pPr>
                      <a:r>
                        <a:rPr lang="en-US" sz="2400"/>
                        <a:t>NameFR</a:t>
                      </a:r>
                      <a:endParaRPr sz="2400"/>
                    </a:p>
                  </a:txBody>
                  <a:tcPr marT="45725" marB="45725" marR="91450" marL="91450"/>
                </a:tc>
              </a:tr>
              <a:tr h="370850">
                <a:tc>
                  <a:txBody>
                    <a:bodyPr/>
                    <a:lstStyle/>
                    <a:p>
                      <a:pPr indent="0" lvl="0" marL="0" marR="0" rtl="0" algn="l">
                        <a:spcBef>
                          <a:spcPts val="0"/>
                        </a:spcBef>
                        <a:spcAft>
                          <a:spcPts val="0"/>
                        </a:spcAft>
                        <a:buNone/>
                      </a:pPr>
                      <a:r>
                        <a:rPr lang="en-US" sz="2400"/>
                        <a:t>LAP</a:t>
                      </a:r>
                      <a:endParaRPr sz="2400"/>
                    </a:p>
                  </a:txBody>
                  <a:tcPr marT="45725" marB="45725" marR="91450" marL="91450"/>
                </a:tc>
                <a:tc>
                  <a:txBody>
                    <a:bodyPr/>
                    <a:lstStyle/>
                    <a:p>
                      <a:pPr indent="0" lvl="0" marL="0" marR="0" rtl="0" algn="l">
                        <a:spcBef>
                          <a:spcPts val="0"/>
                        </a:spcBef>
                        <a:spcAft>
                          <a:spcPts val="0"/>
                        </a:spcAft>
                        <a:buNone/>
                      </a:pPr>
                      <a:r>
                        <a:rPr lang="en-US" sz="2400"/>
                        <a:t>Máy</a:t>
                      </a:r>
                      <a:r>
                        <a:rPr lang="en-US" sz="2400"/>
                        <a:t> tính xách tay</a:t>
                      </a:r>
                      <a:endParaRPr sz="2400"/>
                    </a:p>
                  </a:txBody>
                  <a:tcPr marT="45725" marB="45725" marR="91450" marL="91450"/>
                </a:tc>
                <a:tc>
                  <a:txBody>
                    <a:bodyPr/>
                    <a:lstStyle/>
                    <a:p>
                      <a:pPr indent="0" lvl="0" marL="0" marR="0" rtl="0" algn="l">
                        <a:spcBef>
                          <a:spcPts val="0"/>
                        </a:spcBef>
                        <a:spcAft>
                          <a:spcPts val="0"/>
                        </a:spcAft>
                        <a:buNone/>
                      </a:pPr>
                      <a:r>
                        <a:rPr lang="en-US" sz="2400"/>
                        <a:t>Laptop</a:t>
                      </a:r>
                      <a:endParaRPr sz="2400"/>
                    </a:p>
                  </a:txBody>
                  <a:tcPr marT="45725" marB="45725" marR="91450" marL="91450"/>
                </a:tc>
                <a:tc>
                  <a:txBody>
                    <a:bodyPr/>
                    <a:lstStyle/>
                    <a:p>
                      <a:pPr indent="0" lvl="0" marL="0" marR="0" rtl="0" algn="l">
                        <a:spcBef>
                          <a:spcPts val="0"/>
                        </a:spcBef>
                        <a:spcAft>
                          <a:spcPts val="0"/>
                        </a:spcAft>
                        <a:buNone/>
                      </a:pPr>
                      <a:r>
                        <a:rPr lang="en-US" sz="2400"/>
                        <a:t>Portable</a:t>
                      </a:r>
                      <a:endParaRPr sz="2400"/>
                    </a:p>
                  </a:txBody>
                  <a:tcPr marT="45725" marB="45725" marR="91450" marL="91450"/>
                </a:tc>
              </a:tr>
            </a:tbl>
          </a:graphicData>
        </a:graphic>
      </p:graphicFrame>
    </p:spTree>
  </p:cSld>
  <p:clrMapOvr>
    <a:masterClrMapping/>
  </p:clrMapOvr>
  <mc:AlternateContent>
    <mc:Choice Requires="p14">
      <p:transition spd="slow">
        <p14:rippl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descr="D:\Compressed\PSD Collection 2011\WP-201 copy.png" id="333" name="Google Shape;333;p27"/>
          <p:cNvPicPr preferRelativeResize="0"/>
          <p:nvPr/>
        </p:nvPicPr>
        <p:blipFill rotWithShape="1">
          <a:blip r:embed="rId3">
            <a:alphaModFix/>
          </a:blip>
          <a:srcRect b="0" l="0" r="0" t="0"/>
          <a:stretch/>
        </p:blipFill>
        <p:spPr>
          <a:xfrm flipH="1">
            <a:off x="8195426" y="844420"/>
            <a:ext cx="3386974" cy="5702559"/>
          </a:xfrm>
          <a:prstGeom prst="rect">
            <a:avLst/>
          </a:prstGeom>
          <a:noFill/>
          <a:ln>
            <a:noFill/>
          </a:ln>
        </p:spPr>
      </p:pic>
      <p:sp>
        <p:nvSpPr>
          <p:cNvPr id="334" name="Google Shape;334;p2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Summary</a:t>
            </a:r>
            <a:endParaRPr/>
          </a:p>
        </p:txBody>
      </p:sp>
      <p:sp>
        <p:nvSpPr>
          <p:cNvPr id="335" name="Google Shape;335;p27"/>
          <p:cNvSpPr txBox="1"/>
          <p:nvPr>
            <p:ph idx="1" type="body"/>
          </p:nvPr>
        </p:nvSpPr>
        <p:spPr>
          <a:xfrm>
            <a:off x="609600" y="1066800"/>
            <a:ext cx="7585826"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Noto Sans Symbols"/>
              <a:buChar char="🗹"/>
            </a:pPr>
            <a:r>
              <a:rPr lang="en-US" cap="small"/>
              <a:t>Xây dựng layout với Tiles Framework</a:t>
            </a:r>
            <a:endParaRPr/>
          </a:p>
          <a:p>
            <a:pPr indent="-342900" lvl="2" marL="742950" rtl="0" algn="l">
              <a:spcBef>
                <a:spcPts val="480"/>
              </a:spcBef>
              <a:spcAft>
                <a:spcPts val="0"/>
              </a:spcAft>
              <a:buSzPts val="2400"/>
              <a:buFont typeface="Noto Sans Symbols"/>
              <a:buChar char="🗹"/>
            </a:pPr>
            <a:r>
              <a:rPr lang="en-US" sz="2400" cap="small"/>
              <a:t>Tìm hiểu về Layout </a:t>
            </a:r>
            <a:endParaRPr/>
          </a:p>
          <a:p>
            <a:pPr indent="-342900" lvl="2" marL="742950" rtl="0" algn="l">
              <a:spcBef>
                <a:spcPts val="480"/>
              </a:spcBef>
              <a:spcAft>
                <a:spcPts val="0"/>
              </a:spcAft>
              <a:buSzPts val="2400"/>
              <a:buFont typeface="Noto Sans Symbols"/>
              <a:buChar char="🗹"/>
            </a:pPr>
            <a:r>
              <a:rPr lang="en-US" sz="2400" cap="small"/>
              <a:t>Tích hợp Tiles Framework</a:t>
            </a:r>
            <a:endParaRPr/>
          </a:p>
          <a:p>
            <a:pPr indent="-342900" lvl="2" marL="742950" rtl="0" algn="l">
              <a:spcBef>
                <a:spcPts val="480"/>
              </a:spcBef>
              <a:spcAft>
                <a:spcPts val="0"/>
              </a:spcAft>
              <a:buSzPts val="2400"/>
              <a:buFont typeface="Noto Sans Symbols"/>
              <a:buChar char="🗹"/>
            </a:pPr>
            <a:r>
              <a:rPr lang="en-US" sz="2400" cap="small"/>
              <a:t>Tổ chức layout</a:t>
            </a:r>
            <a:endParaRPr/>
          </a:p>
          <a:p>
            <a:pPr indent="-342900" lvl="0" marL="342900" rtl="0" algn="l">
              <a:spcBef>
                <a:spcPts val="560"/>
              </a:spcBef>
              <a:spcAft>
                <a:spcPts val="0"/>
              </a:spcAft>
              <a:buSzPts val="2800"/>
              <a:buFont typeface="Noto Sans Symbols"/>
              <a:buChar char="🗹"/>
            </a:pPr>
            <a:r>
              <a:rPr lang="en-US" cap="small"/>
              <a:t>Quốc tế hóa website</a:t>
            </a:r>
            <a:endParaRPr/>
          </a:p>
          <a:p>
            <a:pPr indent="-342900" lvl="2" marL="742950" rtl="0" algn="l">
              <a:spcBef>
                <a:spcPts val="480"/>
              </a:spcBef>
              <a:spcAft>
                <a:spcPts val="0"/>
              </a:spcAft>
              <a:buSzPts val="2400"/>
              <a:buFont typeface="Noto Sans Symbols"/>
              <a:buChar char="🗹"/>
            </a:pPr>
            <a:r>
              <a:rPr lang="en-US" sz="2400" cap="small"/>
              <a:t>Tìm hiểu về quốc tế hóa</a:t>
            </a:r>
            <a:endParaRPr sz="2400" cap="small"/>
          </a:p>
          <a:p>
            <a:pPr indent="-342900" lvl="2" marL="742950" rtl="0" algn="l">
              <a:spcBef>
                <a:spcPts val="480"/>
              </a:spcBef>
              <a:spcAft>
                <a:spcPts val="0"/>
              </a:spcAft>
              <a:buSzPts val="2400"/>
              <a:buFont typeface="Noto Sans Symbols"/>
              <a:buChar char="🗹"/>
            </a:pPr>
            <a:r>
              <a:rPr lang="en-US" sz="2400" cap="small"/>
              <a:t>Xây dựng tài nguyên đa ngôn ngữ</a:t>
            </a:r>
            <a:endParaRPr sz="2400" cap="small"/>
          </a:p>
          <a:p>
            <a:pPr indent="-342900" lvl="2" marL="742950" rtl="0" algn="l">
              <a:spcBef>
                <a:spcPts val="480"/>
              </a:spcBef>
              <a:spcAft>
                <a:spcPts val="0"/>
              </a:spcAft>
              <a:buSzPts val="2400"/>
              <a:buFont typeface="Noto Sans Symbols"/>
              <a:buChar char="🗹"/>
            </a:pPr>
            <a:r>
              <a:rPr lang="en-US" sz="2400" cap="small"/>
              <a:t>Hiển thị tài nguyên đa ngôn ngữ</a:t>
            </a:r>
            <a:endParaRPr sz="2400" cap="small"/>
          </a:p>
          <a:p>
            <a:pPr indent="-342900" lvl="2" marL="742950" rtl="0" algn="l">
              <a:spcBef>
                <a:spcPts val="480"/>
              </a:spcBef>
              <a:spcAft>
                <a:spcPts val="0"/>
              </a:spcAft>
              <a:buSzPts val="2400"/>
              <a:buFont typeface="Noto Sans Symbols"/>
              <a:buChar char="🗹"/>
            </a:pPr>
            <a:r>
              <a:rPr lang="en-US" sz="2400" cap="small"/>
              <a:t>Lập trình chọn ngôn ngữ</a:t>
            </a:r>
            <a:endParaRPr sz="2400" cap="small"/>
          </a:p>
        </p:txBody>
      </p:sp>
    </p:spTree>
  </p:cSld>
  <p:clrMapOvr>
    <a:masterClrMapping/>
  </p:clrMapOvr>
  <mc:AlternateContent>
    <mc:Choice Requires="p14">
      <p:transition spd="slow">
        <p14:rippl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8"/>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Layout là gì?</a:t>
            </a:r>
            <a:endParaRPr/>
          </a:p>
        </p:txBody>
      </p:sp>
      <p:sp>
        <p:nvSpPr>
          <p:cNvPr id="125" name="Google Shape;125;p3"/>
          <p:cNvSpPr txBox="1"/>
          <p:nvPr>
            <p:ph idx="1" type="body"/>
          </p:nvPr>
        </p:nvSpPr>
        <p:spPr>
          <a:xfrm>
            <a:off x="609600" y="946597"/>
            <a:ext cx="10972800" cy="57590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Layout trong tiếng Việt có nghĩa là bố cục (cách bài trí) của trang web. Đó là cách sắp xếp các module giao diện vào những vị trí thích hợp</a:t>
            </a:r>
            <a:endParaRPr/>
          </a:p>
          <a:p>
            <a:pPr indent="-342900" lvl="0" marL="342900" rtl="0" algn="l">
              <a:spcBef>
                <a:spcPts val="560"/>
              </a:spcBef>
              <a:spcAft>
                <a:spcPts val="0"/>
              </a:spcAft>
              <a:buClr>
                <a:srgbClr val="FF5A33"/>
              </a:buClr>
              <a:buSzPts val="2800"/>
              <a:buFont typeface="Noto Sans Symbols"/>
              <a:buChar char="❑"/>
            </a:pPr>
            <a:r>
              <a:rPr lang="en-US"/>
              <a:t>Thông thường trong các website tồn tại một nhóm trang web có bố cục gần giống nhau, chỉ khác nhau một vài module giao diện.</a:t>
            </a:r>
            <a:endParaRPr/>
          </a:p>
          <a:p>
            <a:pPr indent="-342900" lvl="0" marL="342900" rtl="0" algn="l">
              <a:spcBef>
                <a:spcPts val="560"/>
              </a:spcBef>
              <a:spcAft>
                <a:spcPts val="0"/>
              </a:spcAft>
              <a:buClr>
                <a:srgbClr val="FF5A33"/>
              </a:buClr>
              <a:buSzPts val="2800"/>
              <a:buFont typeface="Noto Sans Symbols"/>
              <a:buChar char="❑"/>
            </a:pPr>
            <a:r>
              <a:rPr lang="en-US"/>
              <a:t>Để thống nhất và nâng cao khả năng mở rộng, nâng cấp, bảo trì người ta nhóm các trang web đó lại và thiết kế một mẫu giao diện (template) chỉ gồm các phần chung và áp dụng chung cho các trang web trong nhóm đó.</a:t>
            </a:r>
            <a:endParaRPr/>
          </a:p>
          <a:p>
            <a:pPr indent="-342900" lvl="0" marL="342900" rtl="0" algn="l">
              <a:spcBef>
                <a:spcPts val="560"/>
              </a:spcBef>
              <a:spcAft>
                <a:spcPts val="0"/>
              </a:spcAft>
              <a:buClr>
                <a:srgbClr val="FF5A33"/>
              </a:buClr>
              <a:buSzPts val="2800"/>
              <a:buFont typeface="Noto Sans Symbols"/>
              <a:buChar char="❑"/>
            </a:pPr>
            <a:r>
              <a:rPr lang="en-US"/>
              <a:t>Vậy layout và template về mặt bản chất là khác nhau nhưng web developer thường gọi template là layout.</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Giới thiệu layout</a:t>
            </a:r>
            <a:endParaRPr/>
          </a:p>
        </p:txBody>
      </p:sp>
      <p:pic>
        <p:nvPicPr>
          <p:cNvPr id="131" name="Google Shape;131;p4"/>
          <p:cNvPicPr preferRelativeResize="0"/>
          <p:nvPr/>
        </p:nvPicPr>
        <p:blipFill rotWithShape="1">
          <a:blip r:embed="rId3">
            <a:alphaModFix/>
          </a:blip>
          <a:srcRect b="0" l="0" r="0" t="0"/>
          <a:stretch/>
        </p:blipFill>
        <p:spPr>
          <a:xfrm>
            <a:off x="533400" y="914400"/>
            <a:ext cx="11049000" cy="5819284"/>
          </a:xfrm>
          <a:prstGeom prst="rect">
            <a:avLst/>
          </a:prstGeom>
          <a:noFill/>
          <a:ln>
            <a:noFill/>
          </a:ln>
        </p:spPr>
      </p:pic>
      <p:sp>
        <p:nvSpPr>
          <p:cNvPr id="132" name="Google Shape;132;p4"/>
          <p:cNvSpPr txBox="1"/>
          <p:nvPr/>
        </p:nvSpPr>
        <p:spPr>
          <a:xfrm>
            <a:off x="5257800" y="1981200"/>
            <a:ext cx="190520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Nội dung thay đổi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theo từng trang</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Thiết kế layout</a:t>
            </a:r>
            <a:endParaRPr/>
          </a:p>
        </p:txBody>
      </p:sp>
      <p:pic>
        <p:nvPicPr>
          <p:cNvPr id="138" name="Google Shape;138;p5"/>
          <p:cNvPicPr preferRelativeResize="0"/>
          <p:nvPr/>
        </p:nvPicPr>
        <p:blipFill rotWithShape="1">
          <a:blip r:embed="rId3">
            <a:alphaModFix/>
          </a:blip>
          <a:srcRect b="0" l="0" r="0" t="0"/>
          <a:stretch/>
        </p:blipFill>
        <p:spPr>
          <a:xfrm>
            <a:off x="609600" y="990599"/>
            <a:ext cx="10972800" cy="537533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Cambria"/>
              <a:buNone/>
            </a:pPr>
            <a:r>
              <a:rPr lang="en-US"/>
              <a:t>Layout của trang index.jsp</a:t>
            </a:r>
            <a:endParaRPr/>
          </a:p>
        </p:txBody>
      </p:sp>
      <p:sp>
        <p:nvSpPr>
          <p:cNvPr id="144" name="Google Shape;144;p6"/>
          <p:cNvSpPr/>
          <p:nvPr/>
        </p:nvSpPr>
        <p:spPr>
          <a:xfrm>
            <a:off x="609600" y="914400"/>
            <a:ext cx="10972798" cy="1143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header</a:t>
            </a:r>
            <a:endParaRPr sz="3600">
              <a:solidFill>
                <a:schemeClr val="lt1"/>
              </a:solidFill>
              <a:latin typeface="Calibri"/>
              <a:ea typeface="Calibri"/>
              <a:cs typeface="Calibri"/>
              <a:sym typeface="Calibri"/>
            </a:endParaRPr>
          </a:p>
        </p:txBody>
      </p:sp>
      <p:sp>
        <p:nvSpPr>
          <p:cNvPr id="145" name="Google Shape;145;p6"/>
          <p:cNvSpPr/>
          <p:nvPr/>
        </p:nvSpPr>
        <p:spPr>
          <a:xfrm>
            <a:off x="609600" y="2035936"/>
            <a:ext cx="10972798" cy="554864"/>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menu</a:t>
            </a:r>
            <a:endParaRPr sz="3600">
              <a:solidFill>
                <a:schemeClr val="lt1"/>
              </a:solidFill>
              <a:latin typeface="Calibri"/>
              <a:ea typeface="Calibri"/>
              <a:cs typeface="Calibri"/>
              <a:sym typeface="Calibri"/>
            </a:endParaRPr>
          </a:p>
        </p:txBody>
      </p:sp>
      <p:sp>
        <p:nvSpPr>
          <p:cNvPr id="146" name="Google Shape;146;p6"/>
          <p:cNvSpPr/>
          <p:nvPr/>
        </p:nvSpPr>
        <p:spPr>
          <a:xfrm>
            <a:off x="609600" y="5791200"/>
            <a:ext cx="10972798" cy="8382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footer</a:t>
            </a:r>
            <a:endParaRPr sz="3600">
              <a:solidFill>
                <a:schemeClr val="lt1"/>
              </a:solidFill>
              <a:latin typeface="Calibri"/>
              <a:ea typeface="Calibri"/>
              <a:cs typeface="Calibri"/>
              <a:sym typeface="Calibri"/>
            </a:endParaRPr>
          </a:p>
        </p:txBody>
      </p:sp>
      <p:sp>
        <p:nvSpPr>
          <p:cNvPr id="147" name="Google Shape;147;p6"/>
          <p:cNvSpPr/>
          <p:nvPr/>
        </p:nvSpPr>
        <p:spPr>
          <a:xfrm>
            <a:off x="8534400" y="2590800"/>
            <a:ext cx="3047998" cy="32004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aside</a:t>
            </a:r>
            <a:endParaRPr sz="3600">
              <a:solidFill>
                <a:schemeClr val="lt1"/>
              </a:solidFill>
              <a:latin typeface="Calibri"/>
              <a:ea typeface="Calibri"/>
              <a:cs typeface="Calibri"/>
              <a:sym typeface="Calibri"/>
            </a:endParaRPr>
          </a:p>
        </p:txBody>
      </p:sp>
      <p:sp>
        <p:nvSpPr>
          <p:cNvPr id="148" name="Google Shape;148;p6"/>
          <p:cNvSpPr/>
          <p:nvPr/>
        </p:nvSpPr>
        <p:spPr>
          <a:xfrm>
            <a:off x="609600" y="2590801"/>
            <a:ext cx="7924800" cy="3200400"/>
          </a:xfrm>
          <a:prstGeom prst="rect">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body</a:t>
            </a:r>
            <a:endParaRPr/>
          </a:p>
          <a:p>
            <a:pPr indent="0" lvl="0" marL="0" marR="0" rtl="0" algn="ctr">
              <a:spcBef>
                <a:spcPts val="0"/>
              </a:spcBef>
              <a:spcAft>
                <a:spcPts val="0"/>
              </a:spcAft>
              <a:buNone/>
            </a:pPr>
            <a:r>
              <a:rPr lang="en-US" sz="3600">
                <a:solidFill>
                  <a:schemeClr val="lt1"/>
                </a:solidFill>
                <a:latin typeface="Calibri"/>
                <a:ea typeface="Calibri"/>
                <a:cs typeface="Calibri"/>
                <a:sym typeface="Calibri"/>
              </a:rPr>
              <a:t>(thay đổi theo từng trang cụ thể)</a:t>
            </a:r>
            <a:endParaRPr sz="3600">
              <a:solidFill>
                <a:schemeClr val="lt1"/>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Thiết kế layout với Bootstrap</a:t>
            </a:r>
            <a:endParaRPr/>
          </a:p>
        </p:txBody>
      </p:sp>
      <p:pic>
        <p:nvPicPr>
          <p:cNvPr id="154" name="Google Shape;154;p7"/>
          <p:cNvPicPr preferRelativeResize="0"/>
          <p:nvPr/>
        </p:nvPicPr>
        <p:blipFill rotWithShape="1">
          <a:blip r:embed="rId3">
            <a:alphaModFix/>
          </a:blip>
          <a:srcRect b="0" l="0" r="0" t="0"/>
          <a:stretch/>
        </p:blipFill>
        <p:spPr>
          <a:xfrm>
            <a:off x="685800" y="990600"/>
            <a:ext cx="10591800" cy="5577206"/>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Thư viện cần thiết</a:t>
            </a:r>
            <a:endParaRPr/>
          </a:p>
        </p:txBody>
      </p:sp>
      <p:pic>
        <p:nvPicPr>
          <p:cNvPr id="161" name="Google Shape;161;p8"/>
          <p:cNvPicPr preferRelativeResize="0"/>
          <p:nvPr/>
        </p:nvPicPr>
        <p:blipFill rotWithShape="1">
          <a:blip r:embed="rId3">
            <a:alphaModFix/>
          </a:blip>
          <a:srcRect b="0" l="0" r="0" t="0"/>
          <a:stretch/>
        </p:blipFill>
        <p:spPr>
          <a:xfrm>
            <a:off x="2057400" y="990600"/>
            <a:ext cx="8153400" cy="563003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Cambria"/>
              <a:buNone/>
            </a:pPr>
            <a:r>
              <a:rPr lang="en-US"/>
              <a:t>Layout với Tiles Framework</a:t>
            </a:r>
            <a:endParaRPr/>
          </a:p>
        </p:txBody>
      </p:sp>
      <p:pic>
        <p:nvPicPr>
          <p:cNvPr id="167" name="Google Shape;167;p9"/>
          <p:cNvPicPr preferRelativeResize="0"/>
          <p:nvPr/>
        </p:nvPicPr>
        <p:blipFill rotWithShape="1">
          <a:blip r:embed="rId3">
            <a:alphaModFix/>
          </a:blip>
          <a:srcRect b="0" l="0" r="0" t="0"/>
          <a:stretch/>
        </p:blipFill>
        <p:spPr>
          <a:xfrm>
            <a:off x="609600" y="914399"/>
            <a:ext cx="9906000" cy="5707743"/>
          </a:xfrm>
          <a:prstGeom prst="rect">
            <a:avLst/>
          </a:prstGeom>
          <a:noFill/>
          <a:ln>
            <a:noFill/>
          </a:ln>
        </p:spPr>
      </p:pic>
      <p:sp>
        <p:nvSpPr>
          <p:cNvPr id="168" name="Google Shape;168;p9"/>
          <p:cNvSpPr/>
          <p:nvPr/>
        </p:nvSpPr>
        <p:spPr>
          <a:xfrm>
            <a:off x="5943600" y="1752600"/>
            <a:ext cx="5638800" cy="1295400"/>
          </a:xfrm>
          <a:prstGeom prst="foldedCorner">
            <a:avLst>
              <a:gd fmla="val 8600"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rgbClr val="0000FF"/>
                </a:solidFill>
                <a:latin typeface="Cambria"/>
                <a:ea typeface="Cambria"/>
                <a:cs typeface="Cambria"/>
                <a:sym typeface="Cambria"/>
              </a:rPr>
              <a:t>Các thuộc tính tiles (</a:t>
            </a:r>
            <a:r>
              <a:rPr b="1" i="1" lang="en-US" sz="2400">
                <a:solidFill>
                  <a:srgbClr val="FF0000"/>
                </a:solidFill>
                <a:latin typeface="Cambria"/>
                <a:ea typeface="Cambria"/>
                <a:cs typeface="Cambria"/>
                <a:sym typeface="Cambria"/>
              </a:rPr>
              <a:t>header</a:t>
            </a:r>
            <a:r>
              <a:rPr i="1" lang="en-US" sz="2400">
                <a:solidFill>
                  <a:srgbClr val="0000FF"/>
                </a:solidFill>
                <a:latin typeface="Cambria"/>
                <a:ea typeface="Cambria"/>
                <a:cs typeface="Cambria"/>
                <a:sym typeface="Cambria"/>
              </a:rPr>
              <a:t>, </a:t>
            </a:r>
            <a:r>
              <a:rPr b="1" i="1" lang="en-US" sz="2400">
                <a:solidFill>
                  <a:srgbClr val="FF0000"/>
                </a:solidFill>
                <a:latin typeface="Cambria"/>
                <a:ea typeface="Cambria"/>
                <a:cs typeface="Cambria"/>
                <a:sym typeface="Cambria"/>
              </a:rPr>
              <a:t>menu</a:t>
            </a:r>
            <a:r>
              <a:rPr i="1" lang="en-US" sz="2400">
                <a:solidFill>
                  <a:srgbClr val="0000FF"/>
                </a:solidFill>
                <a:latin typeface="Cambria"/>
                <a:ea typeface="Cambria"/>
                <a:cs typeface="Cambria"/>
                <a:sym typeface="Cambria"/>
              </a:rPr>
              <a:t>, </a:t>
            </a:r>
            <a:r>
              <a:rPr b="1" i="1" lang="en-US" sz="2400">
                <a:solidFill>
                  <a:srgbClr val="FF0000"/>
                </a:solidFill>
                <a:latin typeface="Cambria"/>
                <a:ea typeface="Cambria"/>
                <a:cs typeface="Cambria"/>
                <a:sym typeface="Cambria"/>
              </a:rPr>
              <a:t>body</a:t>
            </a:r>
            <a:r>
              <a:rPr i="1" lang="en-US" sz="2400">
                <a:solidFill>
                  <a:srgbClr val="0000FF"/>
                </a:solidFill>
                <a:latin typeface="Cambria"/>
                <a:ea typeface="Cambria"/>
                <a:cs typeface="Cambria"/>
                <a:sym typeface="Cambria"/>
              </a:rPr>
              <a:t>, </a:t>
            </a:r>
            <a:r>
              <a:rPr b="1" i="1" lang="en-US" sz="2400">
                <a:solidFill>
                  <a:srgbClr val="FF0000"/>
                </a:solidFill>
                <a:latin typeface="Cambria"/>
                <a:ea typeface="Cambria"/>
                <a:cs typeface="Cambria"/>
                <a:sym typeface="Cambria"/>
              </a:rPr>
              <a:t>aside</a:t>
            </a:r>
            <a:r>
              <a:rPr i="1" lang="en-US" sz="2400">
                <a:solidFill>
                  <a:srgbClr val="0000FF"/>
                </a:solidFill>
                <a:latin typeface="Cambria"/>
                <a:ea typeface="Cambria"/>
                <a:cs typeface="Cambria"/>
                <a:sym typeface="Cambria"/>
              </a:rPr>
              <a:t>, </a:t>
            </a:r>
            <a:r>
              <a:rPr b="1" i="1" lang="en-US" sz="2400">
                <a:solidFill>
                  <a:srgbClr val="FF0000"/>
                </a:solidFill>
                <a:latin typeface="Cambria"/>
                <a:ea typeface="Cambria"/>
                <a:cs typeface="Cambria"/>
                <a:sym typeface="Cambria"/>
              </a:rPr>
              <a:t>footer</a:t>
            </a:r>
            <a:r>
              <a:rPr i="1" lang="en-US" sz="2400">
                <a:solidFill>
                  <a:srgbClr val="0000FF"/>
                </a:solidFill>
                <a:latin typeface="Cambria"/>
                <a:ea typeface="Cambria"/>
                <a:cs typeface="Cambria"/>
                <a:sym typeface="Cambria"/>
              </a:rPr>
              <a:t>) dành chỗ cho các module giao diện sẽ được thay thế sau này</a:t>
            </a:r>
            <a:endParaRPr i="1" sz="2400">
              <a:solidFill>
                <a:srgbClr val="0000FF"/>
              </a:solidFill>
              <a:latin typeface="Cambria"/>
              <a:ea typeface="Cambria"/>
              <a:cs typeface="Cambria"/>
              <a:sym typeface="Cambria"/>
            </a:endParaRPr>
          </a:p>
        </p:txBody>
      </p:sp>
    </p:spTree>
  </p:cSld>
  <p:clrMapOvr>
    <a:masterClrMapping/>
  </p:clrMapOvr>
  <mc:AlternateContent>
    <mc:Choice Requires="p14">
      <p:transition spd="slow">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